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91" r:id="rId4"/>
    <p:sldId id="259" r:id="rId5"/>
    <p:sldId id="292" r:id="rId6"/>
    <p:sldId id="293" r:id="rId7"/>
    <p:sldId id="294" r:id="rId8"/>
    <p:sldId id="295" r:id="rId9"/>
    <p:sldId id="296" r:id="rId10"/>
    <p:sldId id="260" r:id="rId11"/>
    <p:sldId id="297" r:id="rId12"/>
    <p:sldId id="262" r:id="rId13"/>
    <p:sldId id="263" r:id="rId14"/>
    <p:sldId id="264" r:id="rId15"/>
    <p:sldId id="286" r:id="rId16"/>
    <p:sldId id="265" r:id="rId17"/>
    <p:sldId id="298" r:id="rId18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1"/>
    <a:srgbClr val="EAE400"/>
    <a:srgbClr val="C5C000"/>
    <a:srgbClr val="33CC33"/>
    <a:srgbClr val="FF6699"/>
    <a:srgbClr val="FF0000"/>
    <a:srgbClr val="CC99FF"/>
    <a:srgbClr val="00FFFF"/>
    <a:srgbClr val="FF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1" autoAdjust="0"/>
    <p:restoredTop sz="90929"/>
  </p:normalViewPr>
  <p:slideViewPr>
    <p:cSldViewPr>
      <p:cViewPr varScale="1">
        <p:scale>
          <a:sx n="62" d="100"/>
          <a:sy n="62" d="100"/>
        </p:scale>
        <p:origin x="12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1A2F-F7D0-4FEB-873A-13C87DA2C81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734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051A6-B13C-466D-AE49-BD7C21DF612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3943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802FB-61F1-49D9-BFCF-D53199FB9FF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2458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B7CEA0-5E04-44AC-B884-988AB805B1D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741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80841-423D-47D8-A1AA-7DB297A6309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431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23C3C-75C9-4035-A2DD-29ECEBD1BB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2203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2BE8D-E299-4762-86E6-2697F1CEF0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689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AFF48-7488-45F7-B717-937DE2CFCD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513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F4115-AC8D-4242-A64A-7DD790CD499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4339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F75F5-4215-46C2-BC00-0B68A60492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0211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C599D-2A4B-4DD7-811B-E4BF2DE3DC3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6649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F31A5-6BB9-41BA-A996-10620AFF66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416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C3ACE2-7DF5-4440-BCD9-A9FA54CF30C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143000"/>
          </a:xfrm>
        </p:spPr>
        <p:txBody>
          <a:bodyPr anchor="ctr"/>
          <a:lstStyle/>
          <a:p>
            <a:r>
              <a:rPr lang="pt-BR" altLang="pt-BR" sz="4400" b="1" dirty="0" smtClean="0">
                <a:solidFill>
                  <a:srgbClr val="FFFF00"/>
                </a:solidFill>
              </a:rPr>
              <a:t>COR</a:t>
            </a:r>
            <a:r>
              <a:rPr lang="pt-BR" altLang="pt-BR" sz="4400" b="1" dirty="0">
                <a:solidFill>
                  <a:srgbClr val="FFFF00"/>
                </a:solidFill>
              </a:rPr>
              <a:t/>
            </a:r>
            <a:br>
              <a:rPr lang="pt-BR" altLang="pt-BR" sz="4400" b="1" dirty="0">
                <a:solidFill>
                  <a:srgbClr val="FFFF00"/>
                </a:solidFill>
              </a:rPr>
            </a:br>
            <a:r>
              <a:rPr lang="pt-BR" altLang="pt-BR" sz="4000" b="1" dirty="0" smtClean="0">
                <a:solidFill>
                  <a:srgbClr val="FFFF00"/>
                </a:solidFill>
              </a:rPr>
              <a:t>(Resumo da ópera até o momento)</a:t>
            </a:r>
            <a:endParaRPr lang="pt-BR" altLang="pt-BR" sz="4000" b="1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00"/>
            <a:ext cx="6400800" cy="1019200"/>
          </a:xfrm>
        </p:spPr>
        <p:txBody>
          <a:bodyPr/>
          <a:lstStyle/>
          <a:p>
            <a:r>
              <a:rPr lang="pt-BR" altLang="pt-BR" sz="2000" dirty="0" smtClean="0">
                <a:solidFill>
                  <a:srgbClr val="FFFF00"/>
                </a:solidFill>
              </a:rPr>
              <a:t>Óptica Física</a:t>
            </a:r>
          </a:p>
          <a:p>
            <a:r>
              <a:rPr lang="pt-BR" altLang="pt-BR" sz="2000" dirty="0" smtClean="0">
                <a:solidFill>
                  <a:srgbClr val="FFFF00"/>
                </a:solidFill>
              </a:rPr>
              <a:t>Aula 4</a:t>
            </a:r>
          </a:p>
          <a:p>
            <a:r>
              <a:rPr lang="pt-BR" altLang="pt-BR" sz="2000" dirty="0" smtClean="0">
                <a:solidFill>
                  <a:srgbClr val="FFFF00"/>
                </a:solidFill>
              </a:rPr>
              <a:t>2016</a:t>
            </a:r>
            <a:endParaRPr lang="pt-BR" altLang="pt-BR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pt-BR" altLang="pt-BR" sz="4400" b="1">
              <a:solidFill>
                <a:srgbClr val="FFFF00"/>
              </a:solidFill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638800" y="2667000"/>
            <a:ext cx="2438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3200"/>
              <a:t>Luminosidade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3200400" y="4114800"/>
            <a:ext cx="24384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3200">
                <a:sym typeface="Symbol" panose="05050102010706020507" pitchFamily="18" charset="2"/>
              </a:rPr>
              <a:t>Saturação</a:t>
            </a:r>
            <a:endParaRPr lang="pt-BR" altLang="pt-BR" sz="3200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762000" y="2667000"/>
            <a:ext cx="2438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3200"/>
              <a:t>Matiz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495800" y="1981200"/>
            <a:ext cx="0" cy="16764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3200400" y="1905000"/>
            <a:ext cx="990600" cy="9906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800600" y="1905000"/>
            <a:ext cx="914400" cy="91440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pt-BR" altLang="pt-BR" b="1">
                <a:solidFill>
                  <a:srgbClr val="FFFF00"/>
                </a:solidFill>
              </a:rPr>
              <a:t>Feixe luminoso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971600" y="260648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3 itens para especificar a percepção completa de um feixe luminoso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Cubo 2"/>
          <p:cNvSpPr/>
          <p:nvPr/>
        </p:nvSpPr>
        <p:spPr bwMode="auto">
          <a:xfrm>
            <a:off x="539552" y="1340768"/>
            <a:ext cx="2232248" cy="2232248"/>
          </a:xfrm>
          <a:prstGeom prst="cube">
            <a:avLst/>
          </a:prstGeom>
          <a:solidFill>
            <a:srgbClr val="FFFF00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Cubo 3"/>
          <p:cNvSpPr/>
          <p:nvPr/>
        </p:nvSpPr>
        <p:spPr bwMode="auto">
          <a:xfrm>
            <a:off x="3563888" y="2490969"/>
            <a:ext cx="2232248" cy="2232248"/>
          </a:xfrm>
          <a:prstGeom prst="cube">
            <a:avLst/>
          </a:prstGeom>
          <a:solidFill>
            <a:srgbClr val="EAE400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Cubo 4"/>
          <p:cNvSpPr/>
          <p:nvPr/>
        </p:nvSpPr>
        <p:spPr bwMode="auto">
          <a:xfrm>
            <a:off x="6516216" y="4149080"/>
            <a:ext cx="2232248" cy="2232248"/>
          </a:xfrm>
          <a:prstGeom prst="cube">
            <a:avLst/>
          </a:prstGeom>
          <a:solidFill>
            <a:srgbClr val="FFFFC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07904" y="1106121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Menor luminosidade = menor intensidade total do feixe emitido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44208" y="2636912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Menor Saturação = maior quantidade de luz branca emitida junto ao matiz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72225" y="3794"/>
            <a:ext cx="28993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Matiz amarelo (não necessariamente emissão na faixa espectral amarela)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2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rgbClr val="FFFF00"/>
                </a:solidFill>
              </a:rPr>
              <a:t>Metamerismo</a:t>
            </a:r>
          </a:p>
        </p:txBody>
      </p:sp>
      <p:pic>
        <p:nvPicPr>
          <p:cNvPr id="8195" name="Picture 3" descr="C:\WINDOWS\Desktop\anne\oem\metamerismo\rox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953000"/>
            <a:ext cx="1752600" cy="135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WINDOWS\Desktop\anne\oem\metamerismo\metamer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268446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WINDOWS\Desktop\anne\oem\metamerismo\metamer_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81400"/>
            <a:ext cx="2782888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C:\WINDOWS\Desktop\anne\oem\metamerismo\metamer_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2643188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043608" y="6400800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Vários espectros resultam na mesma sensação de cor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rgbClr val="FFFF00"/>
                </a:solidFill>
              </a:rPr>
              <a:t>Mistura por adição</a:t>
            </a:r>
          </a:p>
        </p:txBody>
      </p:sp>
      <p:pic>
        <p:nvPicPr>
          <p:cNvPr id="9219" name="Picture 3" descr="C:\WINDOWS\Desktop\anne\oem\additive mix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37"/>
          <a:stretch>
            <a:fillRect/>
          </a:stretch>
        </p:blipFill>
        <p:spPr bwMode="auto">
          <a:xfrm>
            <a:off x="2247900" y="1988840"/>
            <a:ext cx="4648200" cy="384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rgbClr val="FFFF00"/>
                </a:solidFill>
              </a:rPr>
              <a:t>Mistura por subtração</a:t>
            </a:r>
          </a:p>
        </p:txBody>
      </p:sp>
      <p:pic>
        <p:nvPicPr>
          <p:cNvPr id="10243" name="Picture 3" descr="C:\WINDOWS\Desktop\anne\oem\additive and subtrac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2200"/>
            <a:ext cx="67691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026" descr="D:\meus documentos\MESTRADO USP\disciplinas\Suzana\metamerismo roxo\filters_metamer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72" t="3886"/>
          <a:stretch>
            <a:fillRect/>
          </a:stretch>
        </p:blipFill>
        <p:spPr bwMode="auto">
          <a:xfrm>
            <a:off x="2789076" y="2204864"/>
            <a:ext cx="3925888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403648" y="332656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Filtros </a:t>
            </a:r>
            <a:r>
              <a:rPr lang="pt-BR" dirty="0" err="1" smtClean="0">
                <a:solidFill>
                  <a:schemeClr val="bg1"/>
                </a:solidFill>
              </a:rPr>
              <a:t>metaméricos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exto explicativo retangular com cantos arredondados 2"/>
          <p:cNvSpPr/>
          <p:nvPr/>
        </p:nvSpPr>
        <p:spPr bwMode="auto">
          <a:xfrm>
            <a:off x="395536" y="1124744"/>
            <a:ext cx="3240360" cy="720080"/>
          </a:xfrm>
          <a:prstGeom prst="wedgeRoundRectCallout">
            <a:avLst>
              <a:gd name="adj1" fmla="val 33100"/>
              <a:gd name="adj2" fmla="val 108973"/>
              <a:gd name="adj3" fmla="val 16667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 filtros diferentes que resultam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na cor amarela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Texto explicativo retangular com cantos arredondados 4"/>
          <p:cNvSpPr/>
          <p:nvPr/>
        </p:nvSpPr>
        <p:spPr bwMode="auto">
          <a:xfrm>
            <a:off x="4067944" y="960126"/>
            <a:ext cx="3240360" cy="720080"/>
          </a:xfrm>
          <a:prstGeom prst="wedgeRoundRectCallout">
            <a:avLst>
              <a:gd name="adj1" fmla="val -34753"/>
              <a:gd name="adj2" fmla="val 118961"/>
              <a:gd name="adj3" fmla="val 16667"/>
            </a:avLst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4 filtros diferentes que resultam</a:t>
            </a:r>
            <a:r>
              <a:rPr kumimoji="0" lang="pt-B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na cor laranja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020272" y="2780928"/>
            <a:ext cx="1800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O resultado da sobreposição dos filtros pode ser amarelo, laranja, vermelho, verde... E até preto!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rgbClr val="FFFF00"/>
                </a:solidFill>
              </a:rPr>
              <a:t>Espectro de OEM</a:t>
            </a:r>
          </a:p>
        </p:txBody>
      </p:sp>
      <p:pic>
        <p:nvPicPr>
          <p:cNvPr id="11267" name="Picture 3" descr="C:\WINDOWS\Desktop\anne\oem\emspectr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58938"/>
            <a:ext cx="7467600" cy="489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Pergunta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971600" y="2204864"/>
            <a:ext cx="6912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FFC000"/>
                </a:solidFill>
              </a:rPr>
              <a:t>Como modelar a interação de cada faixa de </a:t>
            </a:r>
            <a:r>
              <a:rPr lang="pt-BR" sz="2800" dirty="0" err="1">
                <a:solidFill>
                  <a:srgbClr val="FFC000"/>
                </a:solidFill>
              </a:rPr>
              <a:t>o</a:t>
            </a:r>
            <a:r>
              <a:rPr lang="pt-BR" sz="2800" dirty="0" err="1" smtClean="0">
                <a:solidFill>
                  <a:srgbClr val="FFC000"/>
                </a:solidFill>
              </a:rPr>
              <a:t>.e.m</a:t>
            </a:r>
            <a:r>
              <a:rPr lang="pt-BR" sz="2800" dirty="0" smtClean="0">
                <a:solidFill>
                  <a:srgbClr val="FFC000"/>
                </a:solidFill>
              </a:rPr>
              <a:t>. com a matéria, de modo a explicar a produção de cor?</a:t>
            </a:r>
          </a:p>
        </p:txBody>
      </p:sp>
    </p:spTree>
    <p:extLst>
      <p:ext uri="{BB962C8B-B14F-4D97-AF65-F5344CB8AC3E}">
        <p14:creationId xmlns:p14="http://schemas.microsoft.com/office/powerpoint/2010/main" val="9732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Programação</a:t>
            </a:r>
            <a:endParaRPr lang="pt-BR" altLang="pt-BR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2800" dirty="0">
                <a:solidFill>
                  <a:srgbClr val="FF6699"/>
                </a:solidFill>
              </a:rPr>
              <a:t>Cores, espectro e </a:t>
            </a:r>
            <a:r>
              <a:rPr lang="pt-BR" altLang="pt-BR" sz="2800" dirty="0" smtClean="0">
                <a:solidFill>
                  <a:srgbClr val="FF6699"/>
                </a:solidFill>
              </a:rPr>
              <a:t>misturas (acaba até aula 3)</a:t>
            </a:r>
            <a:endParaRPr lang="pt-BR" altLang="pt-BR" sz="2800" dirty="0">
              <a:solidFill>
                <a:srgbClr val="FF6699"/>
              </a:solidFill>
            </a:endParaRPr>
          </a:p>
          <a:p>
            <a:pPr>
              <a:lnSpc>
                <a:spcPct val="90000"/>
              </a:lnSpc>
            </a:pPr>
            <a:r>
              <a:rPr lang="pt-BR" altLang="pt-BR" sz="2800" dirty="0">
                <a:solidFill>
                  <a:srgbClr val="FFFF00"/>
                </a:solidFill>
              </a:rPr>
              <a:t>Interações de OEM com a matéria  </a:t>
            </a:r>
            <a:r>
              <a:rPr lang="pt-BR" altLang="pt-BR" sz="2800" dirty="0">
                <a:solidFill>
                  <a:srgbClr val="FFFF00"/>
                </a:solidFill>
                <a:sym typeface="Wingdings" panose="05000000000000000000" pitchFamily="2" charset="2"/>
              </a:rPr>
              <a:t> </a:t>
            </a:r>
            <a:r>
              <a:rPr lang="pt-BR" altLang="pt-BR" sz="2800" dirty="0" smtClean="0">
                <a:solidFill>
                  <a:srgbClr val="FFFF00"/>
                </a:solidFill>
                <a:sym typeface="Symbol" panose="05050102010706020507" pitchFamily="18" charset="2"/>
              </a:rPr>
              <a:t> (hoje!)</a:t>
            </a:r>
            <a:endParaRPr lang="pt-BR" altLang="pt-BR" sz="2800" dirty="0">
              <a:solidFill>
                <a:srgbClr val="FFFF00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pt-BR" altLang="pt-BR" sz="2800" dirty="0">
                <a:solidFill>
                  <a:srgbClr val="FF9933"/>
                </a:solidFill>
                <a:sym typeface="Symbol" panose="05050102010706020507" pitchFamily="18" charset="2"/>
              </a:rPr>
              <a:t>Modelo </a:t>
            </a:r>
            <a:r>
              <a:rPr lang="pt-BR" altLang="pt-BR" sz="2800" dirty="0" smtClean="0">
                <a:solidFill>
                  <a:srgbClr val="FF9933"/>
                </a:solidFill>
                <a:sym typeface="Symbol" panose="05050102010706020507" pitchFamily="18" charset="2"/>
              </a:rPr>
              <a:t>clássico (para interações não ressonantes) (aula </a:t>
            </a:r>
            <a:r>
              <a:rPr lang="pt-BR" altLang="pt-BR" sz="2800" dirty="0" smtClean="0">
                <a:solidFill>
                  <a:srgbClr val="FF9933"/>
                </a:solidFill>
                <a:sym typeface="Symbol" panose="05050102010706020507" pitchFamily="18" charset="2"/>
              </a:rPr>
              <a:t>5)</a:t>
            </a:r>
            <a:endParaRPr lang="pt-BR" altLang="pt-BR" sz="2800" dirty="0">
              <a:solidFill>
                <a:srgbClr val="FF9933"/>
              </a:solidFill>
              <a:sym typeface="Symbol" panose="05050102010706020507" pitchFamily="18" charset="2"/>
            </a:endParaRPr>
          </a:p>
          <a:p>
            <a:pPr>
              <a:lnSpc>
                <a:spcPct val="90000"/>
              </a:lnSpc>
            </a:pPr>
            <a:r>
              <a:rPr lang="pt-BR" altLang="pt-BR" sz="2800" dirty="0" smtClean="0">
                <a:solidFill>
                  <a:srgbClr val="66FF33"/>
                </a:solidFill>
                <a:sym typeface="Symbol" panose="05050102010706020507" pitchFamily="18" charset="2"/>
              </a:rPr>
              <a:t>Aplicações do </a:t>
            </a:r>
            <a:r>
              <a:rPr lang="pt-BR" altLang="pt-BR" sz="2800" dirty="0" smtClean="0">
                <a:solidFill>
                  <a:srgbClr val="66FF33"/>
                </a:solidFill>
                <a:sym typeface="Symbol" panose="05050102010706020507" pitchFamily="18" charset="2"/>
              </a:rPr>
              <a:t>modelo para interações da luz com... </a:t>
            </a:r>
            <a:r>
              <a:rPr lang="pt-BR" altLang="pt-BR" sz="2800" dirty="0" smtClean="0">
                <a:solidFill>
                  <a:srgbClr val="66FF33"/>
                </a:solidFill>
                <a:sym typeface="Symbol" panose="05050102010706020507" pitchFamily="18" charset="2"/>
              </a:rPr>
              <a:t>(aula 6)</a:t>
            </a:r>
            <a:endParaRPr lang="pt-BR" altLang="pt-BR" sz="2800" dirty="0">
              <a:solidFill>
                <a:srgbClr val="66FF33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pt-BR" altLang="pt-BR" sz="2400" dirty="0">
                <a:solidFill>
                  <a:srgbClr val="00FFFF"/>
                </a:solidFill>
                <a:sym typeface="Symbol" panose="05050102010706020507" pitchFamily="18" charset="2"/>
              </a:rPr>
              <a:t>Gases </a:t>
            </a:r>
            <a:endParaRPr lang="pt-BR" altLang="pt-BR" sz="2400" dirty="0" smtClean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pt-BR" altLang="pt-BR" sz="2400" dirty="0" smtClean="0">
                <a:solidFill>
                  <a:srgbClr val="00FFFF"/>
                </a:solidFill>
                <a:sym typeface="Symbol" panose="05050102010706020507" pitchFamily="18" charset="2"/>
              </a:rPr>
              <a:t>Partículas</a:t>
            </a:r>
            <a:endParaRPr lang="pt-BR" altLang="pt-BR" sz="2400" dirty="0">
              <a:solidFill>
                <a:srgbClr val="00FFFF"/>
              </a:solidFill>
              <a:sym typeface="Symbol" panose="05050102010706020507" pitchFamily="18" charset="2"/>
            </a:endParaRPr>
          </a:p>
          <a:p>
            <a:pPr lvl="1">
              <a:lnSpc>
                <a:spcPct val="90000"/>
              </a:lnSpc>
            </a:pPr>
            <a:r>
              <a:rPr lang="pt-BR" altLang="pt-BR" sz="2400" dirty="0" smtClean="0">
                <a:solidFill>
                  <a:srgbClr val="00FFFF"/>
                </a:solidFill>
                <a:sym typeface="Symbol" panose="05050102010706020507" pitchFamily="18" charset="2"/>
              </a:rPr>
              <a:t>Objetos transparentes </a:t>
            </a:r>
          </a:p>
          <a:p>
            <a:pPr lvl="1">
              <a:lnSpc>
                <a:spcPct val="90000"/>
              </a:lnSpc>
            </a:pPr>
            <a:r>
              <a:rPr lang="pt-BR" altLang="pt-BR" sz="2400" dirty="0" smtClean="0">
                <a:solidFill>
                  <a:srgbClr val="00FFFF"/>
                </a:solidFill>
                <a:sym typeface="Symbol" panose="05050102010706020507" pitchFamily="18" charset="2"/>
              </a:rPr>
              <a:t>Objetos metálicos</a:t>
            </a:r>
            <a:endParaRPr lang="pt-BR" altLang="pt-BR" sz="2400" dirty="0">
              <a:solidFill>
                <a:srgbClr val="00FFFF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Revisão atributos da cor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Significados do termo</a:t>
            </a:r>
          </a:p>
          <a:p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Itens de caracterização de um feixe luminoso</a:t>
            </a:r>
          </a:p>
          <a:p>
            <a:r>
              <a:rPr lang="pt-BR" dirty="0" smtClean="0">
                <a:solidFill>
                  <a:schemeClr val="bg1">
                    <a:lumMod val="95000"/>
                  </a:schemeClr>
                </a:solidFill>
              </a:rPr>
              <a:t>Misturas</a:t>
            </a:r>
          </a:p>
          <a:p>
            <a:r>
              <a:rPr lang="pt-BR" dirty="0" err="1" smtClean="0">
                <a:solidFill>
                  <a:schemeClr val="bg1">
                    <a:lumMod val="95000"/>
                  </a:schemeClr>
                </a:solidFill>
              </a:rPr>
              <a:t>Metamerismo</a:t>
            </a:r>
            <a:endParaRPr lang="pt-BR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90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>
                <a:solidFill>
                  <a:srgbClr val="FFFF00"/>
                </a:solidFill>
              </a:rPr>
              <a:t>COR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638800" y="2667000"/>
            <a:ext cx="2438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3200"/>
              <a:t>Sensações </a:t>
            </a:r>
          </a:p>
          <a:p>
            <a:r>
              <a:rPr lang="pt-BR" altLang="pt-BR" sz="3200"/>
              <a:t>olho/cérebro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3200400" y="4114800"/>
            <a:ext cx="2438400" cy="1905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3200">
                <a:sym typeface="Symbol" panose="05050102010706020507" pitchFamily="18" charset="2"/>
              </a:rPr>
              <a:t> OEM</a:t>
            </a:r>
            <a:endParaRPr lang="pt-BR" altLang="pt-BR" sz="3200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762000" y="2667000"/>
            <a:ext cx="24384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pt-BR" altLang="pt-BR" sz="3200"/>
              <a:t>Propriedade </a:t>
            </a:r>
          </a:p>
          <a:p>
            <a:r>
              <a:rPr lang="pt-BR" altLang="pt-BR" sz="3200"/>
              <a:t>do objeto</a:t>
            </a: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495800" y="1981200"/>
            <a:ext cx="0" cy="1676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3200400" y="1905000"/>
            <a:ext cx="990600" cy="990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800600" y="1981200"/>
            <a:ext cx="914400" cy="838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Cubo 3"/>
          <p:cNvSpPr/>
          <p:nvPr/>
        </p:nvSpPr>
        <p:spPr bwMode="auto">
          <a:xfrm>
            <a:off x="685800" y="2132856"/>
            <a:ext cx="501824" cy="4248472"/>
          </a:xfrm>
          <a:prstGeom prst="cube">
            <a:avLst/>
          </a:prstGeom>
          <a:solidFill>
            <a:srgbClr val="FFFF00"/>
          </a:solidFill>
          <a:ln w="222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517232"/>
            <a:ext cx="2806844" cy="1117657"/>
          </a:xfrm>
          <a:prstGeom prst="rect">
            <a:avLst/>
          </a:prstGeom>
        </p:spPr>
      </p:pic>
      <p:cxnSp>
        <p:nvCxnSpPr>
          <p:cNvPr id="9" name="Conector de seta reta 8"/>
          <p:cNvCxnSpPr/>
          <p:nvPr/>
        </p:nvCxnSpPr>
        <p:spPr bwMode="auto">
          <a:xfrm flipV="1">
            <a:off x="1187624" y="3140968"/>
            <a:ext cx="3024336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33CC33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Conector de seta reta 9"/>
          <p:cNvCxnSpPr/>
          <p:nvPr/>
        </p:nvCxnSpPr>
        <p:spPr bwMode="auto">
          <a:xfrm flipV="1">
            <a:off x="1187624" y="3264768"/>
            <a:ext cx="3024336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6" name="Picture 2" descr="Resultado de imagem para olho ópt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4992">
            <a:off x="7452320" y="1935968"/>
            <a:ext cx="1306486" cy="113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 explicativo em forma de nuvem 10"/>
          <p:cNvSpPr/>
          <p:nvPr/>
        </p:nvSpPr>
        <p:spPr bwMode="auto">
          <a:xfrm>
            <a:off x="7812360" y="764704"/>
            <a:ext cx="1102309" cy="819472"/>
          </a:xfrm>
          <a:prstGeom prst="cloudCallout">
            <a:avLst>
              <a:gd name="adj1" fmla="val -35260"/>
              <a:gd name="adj2" fmla="val 86757"/>
            </a:avLst>
          </a:prstGeom>
          <a:solidFill>
            <a:srgbClr val="FFFF00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63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Resultado de imagem para ilusão de óp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836712"/>
            <a:ext cx="6276603" cy="48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57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http://www.gasta.it/images/spazio/brain-games-optical-illusion_38884_600x450_thum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484784"/>
            <a:ext cx="5753100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 bwMode="auto">
          <a:xfrm>
            <a:off x="1259632" y="3356992"/>
            <a:ext cx="6624736" cy="504056"/>
          </a:xfrm>
          <a:prstGeom prst="rect">
            <a:avLst/>
          </a:prstGeom>
          <a:solidFill>
            <a:schemeClr val="tx1"/>
          </a:solidFill>
          <a:ln w="25400" cap="flat" cmpd="sng" algn="ctr">
            <a:noFill/>
            <a:prstDash val="solid"/>
            <a:round/>
            <a:headEnd type="none" w="med" len="med"/>
            <a:tailEnd type="triangle" w="lg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07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xkcd's explanation for TheDress. Source: xkcd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3914775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xkcd's explanation for TheDress. Source: xkcd.co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4"/>
          <a:stretch/>
        </p:blipFill>
        <p:spPr bwMode="auto">
          <a:xfrm>
            <a:off x="3347864" y="2276871"/>
            <a:ext cx="818431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40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rubiks cube optical illu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982" y="2348880"/>
            <a:ext cx="372203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rubiks cube optical illusi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59" t="62222" r="44437" b="28889"/>
          <a:stretch/>
        </p:blipFill>
        <p:spPr bwMode="auto">
          <a:xfrm>
            <a:off x="7380312" y="1916832"/>
            <a:ext cx="27003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85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212</Words>
  <Application>Microsoft Office PowerPoint</Application>
  <PresentationFormat>Apresentação na tela (4:3)</PresentationFormat>
  <Paragraphs>43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Estrutura padrão</vt:lpstr>
      <vt:lpstr>COR (Resumo da ópera até o momento)</vt:lpstr>
      <vt:lpstr>Programação</vt:lpstr>
      <vt:lpstr>Revisão atributos da cor</vt:lpstr>
      <vt:lpstr>COR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Feixe luminoso</vt:lpstr>
      <vt:lpstr>Apresentação do PowerPoint</vt:lpstr>
      <vt:lpstr>Metamerismo</vt:lpstr>
      <vt:lpstr>Mistura por adição</vt:lpstr>
      <vt:lpstr>Mistura por subtração</vt:lpstr>
      <vt:lpstr>Apresentação do PowerPoint</vt:lpstr>
      <vt:lpstr>Espectro de OEM</vt:lpstr>
      <vt:lpstr>Pergunta</vt:lpstr>
    </vt:vector>
  </TitlesOfParts>
  <Company>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INTERAÇÕES DA LUZ COM A MATÉRIA</dc:title>
  <dc:creator>a</dc:creator>
  <cp:lastModifiedBy>ALS</cp:lastModifiedBy>
  <cp:revision>35</cp:revision>
  <dcterms:created xsi:type="dcterms:W3CDTF">2005-11-21T10:49:01Z</dcterms:created>
  <dcterms:modified xsi:type="dcterms:W3CDTF">2016-08-24T19:30:30Z</dcterms:modified>
</cp:coreProperties>
</file>