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70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lvl1pPr marL="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1pPr>
    <a:lvl2pPr marL="457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2pPr>
    <a:lvl3pPr marL="914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3pPr>
    <a:lvl4pPr marL="1371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4pPr>
    <a:lvl5pPr marL="18288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5pPr>
    <a:lvl6pPr marL="2286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6pPr>
    <a:lvl7pPr marL="2743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7pPr>
    <a:lvl8pPr marL="3200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8pPr>
    <a:lvl9pPr marL="3657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charset="0"/>
        <a:cs typeface="Times New Roman" pitchFamily="1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smNativeData">
      <pr:smAppRevision xmlns:pr="smNativeData" xmlns:p14="http://schemas.microsoft.com/office/powerpoint/2010/main" xmlns="" dt="1581015462" val="944" rev64="64" revOS="4"/>
      <pr:smFileRevision xmlns:pr="smNativeData" xmlns:p14="http://schemas.microsoft.com/office/powerpoint/2010/main" xmlns="" dt="1581015462" val="101"/>
      <pr:guideOptions xmlns:pr="smNativeData" xmlns:p14="http://schemas.microsoft.com/office/powerpoint/2010/main" xmlns="" dt="1581015462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51" d="100"/>
          <a:sy n="51" d="100"/>
        </p:scale>
        <p:origin x="960" y="66"/>
      </p:cViewPr>
      <p:guideLst/>
    </p:cSldViewPr>
  </p:slideViewPr>
  <p:outlineViewPr>
    <p:cViewPr>
      <p:scale>
        <a:sx n="303" d="100"/>
        <a:sy n="30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" d="100"/>
        <a:sy n="10" d="100"/>
      </p:scale>
      <p:origin x="0" y="0"/>
    </p:cViewPr>
  </p:sorterViewPr>
  <p:notesViewPr>
    <p:cSldViewPr snapToObjects="1" showGuides="1">
      <p:cViewPr>
        <p:scale>
          <a:sx n="103" d="100"/>
          <a:sy n="103" d="100"/>
        </p:scale>
        <p:origin x="2155" y="210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oNAAAINAAAJhYAABAAAAAmAAAACAAAAAEAAAAAAAAA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r>
              <a:t>Clique para editar o estilo do título mestre</a:t>
            </a:r>
          </a:p>
        </p:txBody>
      </p:sp>
      <p:sp>
        <p:nvSpPr>
          <p:cNvPr id="3" name="Sub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AGAAAAAAAAA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t>Clique para editar o estilo do subtítulo mestre</a:t>
            </a:r>
          </a:p>
        </p:txBody>
      </p:sp>
      <p:sp>
        <p:nvSpPr>
          <p:cNvPr id="4" name="ÁreaDataHor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FE7FFF7-B9D2-B209-9C5F-4F5CB1116A1A}" type="datetime1">
              <a:t>17/03/2020</a:t>
            </a:fld>
            <a:endParaRPr/>
          </a:p>
        </p:txBody>
      </p:sp>
      <p:sp>
        <p:nvSpPr>
          <p:cNvPr id="5" name="ÁreaRodapé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ÁreaNúmer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FE78C4B-05D2-B27A-9C5F-F32FC2116AA6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Clique para editar o estilo do título mestre</a:t>
            </a:r>
          </a:p>
        </p:txBody>
      </p:sp>
      <p:sp>
        <p:nvSpPr>
          <p:cNvPr id="3" name="Text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numCol="1" anchor="t">
            <a:prstTxWarp prst="textNoShape">
              <a:avLst/>
            </a:prstTxWarp>
          </a:bodyPr>
          <a:lstStyle/>
          <a:p>
            <a:r>
              <a:t>Clique para editar os estilos de texto mestres</a:t>
            </a:r>
          </a:p>
          <a:p>
            <a:pPr lvl="1"/>
            <a:r>
              <a:t>Segundo nível</a:t>
            </a:r>
          </a:p>
          <a:p>
            <a:pPr lvl="2"/>
            <a:r>
              <a:t>Terceiro nível</a:t>
            </a:r>
          </a:p>
          <a:p>
            <a:pPr lvl="3"/>
            <a:r>
              <a:t>Quarto nível</a:t>
            </a:r>
          </a:p>
          <a:p>
            <a:pPr lvl="4"/>
            <a:r>
              <a:t>Quinto nível</a:t>
            </a:r>
          </a:p>
        </p:txBody>
      </p:sp>
      <p:sp>
        <p:nvSpPr>
          <p:cNvPr id="4" name="ÁreaDataHor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FE7AD74-3AD2-B25B-9C5F-CC0EE3116A99}" type="datetime1">
              <a:t>17/03/2020</a:t>
            </a:fld>
            <a:endParaRPr/>
          </a:p>
        </p:txBody>
      </p:sp>
      <p:sp>
        <p:nvSpPr>
          <p:cNvPr id="5" name="ÁreaRodapé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ÁreaNúmer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FE7D0DE-90D2-B226-9C5F-66739E116A33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numCol="1" anchor="b">
            <a:prstTxWarp prst="textNoShape">
              <a:avLst/>
            </a:prstTxWarp>
          </a:bodyPr>
          <a:lstStyle/>
          <a:p>
            <a:r>
              <a:t>Clique para editar o estilo do título mestre</a:t>
            </a:r>
          </a:p>
        </p:txBody>
      </p:sp>
      <p:sp>
        <p:nvSpPr>
          <p:cNvPr id="3" name="Text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numCol="1" anchor="t">
            <a:prstTxWarp prst="textNoShape">
              <a:avLst/>
            </a:prstTxWarp>
          </a:bodyPr>
          <a:lstStyle/>
          <a:p>
            <a:r>
              <a:t>Clique para editar os estilos de texto mestres</a:t>
            </a:r>
          </a:p>
          <a:p>
            <a:pPr lvl="1"/>
            <a:r>
              <a:t>Segundo nível</a:t>
            </a:r>
          </a:p>
          <a:p>
            <a:pPr lvl="2"/>
            <a:r>
              <a:t>Terceiro nível</a:t>
            </a:r>
          </a:p>
          <a:p>
            <a:pPr lvl="3"/>
            <a:r>
              <a:t>Quarto nível</a:t>
            </a:r>
          </a:p>
          <a:p>
            <a:pPr lvl="4"/>
            <a:r>
              <a:t>Quinto nível</a:t>
            </a:r>
          </a:p>
        </p:txBody>
      </p:sp>
      <p:sp>
        <p:nvSpPr>
          <p:cNvPr id="4" name="ÁreaDataHor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FE7A6CB-85D2-B250-9C5F-7305E8116A26}" type="datetime1">
              <a:t>17/03/2020</a:t>
            </a:fld>
            <a:endParaRPr/>
          </a:p>
        </p:txBody>
      </p:sp>
      <p:sp>
        <p:nvSpPr>
          <p:cNvPr id="5" name="ÁreaRodapé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IB1e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ÁreaNúmer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o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FE7EA60-2ED2-B21C-9C5F-D849A4116A8D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Clique para editar o estilo do título mestre</a:t>
            </a:r>
          </a:p>
        </p:txBody>
      </p:sp>
      <p:sp>
        <p:nvSpPr>
          <p:cNvPr id="3" name="Text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Clique para editar os estilos de texto mestres</a:t>
            </a:r>
          </a:p>
          <a:p>
            <a:pPr lvl="1"/>
            <a:r>
              <a:t>Segundo nível</a:t>
            </a:r>
          </a:p>
          <a:p>
            <a:pPr lvl="2"/>
            <a:r>
              <a:t>Terceiro nível</a:t>
            </a:r>
          </a:p>
          <a:p>
            <a:pPr lvl="3"/>
            <a:r>
              <a:t>Quarto nível</a:t>
            </a:r>
          </a:p>
          <a:p>
            <a:pPr lvl="4"/>
            <a:r>
              <a:t>Quinto nível</a:t>
            </a:r>
          </a:p>
        </p:txBody>
      </p:sp>
      <p:sp>
        <p:nvSpPr>
          <p:cNvPr id="4" name="ÁreaDataHor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FE78D58-16D2-B27B-9C5F-E02EC3116AB5}" type="datetime1">
              <a:t>17/03/2020</a:t>
            </a:fld>
            <a:endParaRPr/>
          </a:p>
        </p:txBody>
      </p:sp>
      <p:sp>
        <p:nvSpPr>
          <p:cNvPr id="5" name="ÁreaRodapé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ÁreaNúmer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FE7AFC2-8CD2-B259-9C5F-7A0CE1116A2F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BwbAABCNAAAfSMAABAAAAAmAAAACAAAAIG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numCol="1" anchor="t">
            <a:prstTxWarp prst="textNoShape">
              <a:avLst/>
            </a:prstTxWarp>
          </a:bodyPr>
          <a:lstStyle>
            <a:lvl1pPr algn="l">
              <a:defRPr sz="4000" b="1" cap="all"/>
            </a:lvl1pPr>
          </a:lstStyle>
          <a:p>
            <a:pPr>
              <a:defRPr cap="all"/>
            </a:pPr>
            <a:r>
              <a:t>Clique para editar o estilo do título mestre</a:t>
            </a:r>
          </a:p>
        </p:txBody>
      </p:sp>
      <p:sp>
        <p:nvSpPr>
          <p:cNvPr id="3" name="Text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OERAABCNAAAHBsAABAAAAAmAAAACAAAAIG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r>
              <a:t>Clique para editar os estilos de texto mestres</a:t>
            </a:r>
          </a:p>
          <a:p>
            <a:pPr lvl="1"/>
            <a:r>
              <a:t>Segundo nível</a:t>
            </a:r>
          </a:p>
          <a:p>
            <a:pPr lvl="2"/>
            <a:r>
              <a:t>Terceiro nível</a:t>
            </a:r>
          </a:p>
          <a:p>
            <a:pPr lvl="3"/>
            <a:r>
              <a:t>Quarto nível</a:t>
            </a:r>
          </a:p>
          <a:p>
            <a:pPr lvl="4"/>
            <a:r>
              <a:t>Quinto nível</a:t>
            </a:r>
          </a:p>
        </p:txBody>
      </p:sp>
      <p:sp>
        <p:nvSpPr>
          <p:cNvPr id="4" name="ÁreaDataHor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FE7BC30-7ED2-B24A-9C5F-881FF2116ADD}" type="datetime1">
              <a:t>17/03/2020</a:t>
            </a:fld>
            <a:endParaRPr/>
          </a:p>
        </p:txBody>
      </p:sp>
      <p:sp>
        <p:nvSpPr>
          <p:cNvPr id="5" name="ÁreaRodapé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ÁreaNúmer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FE7DD49-07D2-B22B-9C5F-F17E93116AA4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ítulo e 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Clique para editar o estilo do título mestre</a:t>
            </a:r>
          </a:p>
        </p:txBody>
      </p:sp>
      <p:sp>
        <p:nvSpPr>
          <p:cNvPr id="3" name="TextoDoSlide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CoGwAAsCUAABAAAAAmAAAACAAAAAGAAAAAAAAA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t>Clique para editar os estilos de texto mestres</a:t>
            </a:r>
          </a:p>
          <a:p>
            <a:pPr lvl="1"/>
            <a:r>
              <a:t>Segundo nível</a:t>
            </a:r>
          </a:p>
          <a:p>
            <a:pPr lvl="2"/>
            <a:r>
              <a:t>Terceiro nível</a:t>
            </a:r>
          </a:p>
          <a:p>
            <a:pPr lvl="3"/>
            <a:r>
              <a:t>Quarto nível</a:t>
            </a:r>
          </a:p>
          <a:p>
            <a:pPr lvl="4"/>
            <a:r>
              <a:t>Quinto nível</a:t>
            </a:r>
          </a:p>
        </p:txBody>
      </p:sp>
      <p:sp>
        <p:nvSpPr>
          <p:cNvPr id="4" name="Text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mBwAANgJAABwNQAAsCUAABAAAAAmAAAACAAAAAGAAAAAAAAA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t>Clique para editar os estilos de texto mestres</a:t>
            </a:r>
          </a:p>
          <a:p>
            <a:pPr lvl="1"/>
            <a:r>
              <a:t>Segundo nível</a:t>
            </a:r>
          </a:p>
          <a:p>
            <a:pPr lvl="2"/>
            <a:r>
              <a:t>Terceiro nível</a:t>
            </a:r>
          </a:p>
          <a:p>
            <a:pPr lvl="3"/>
            <a:r>
              <a:t>Quarto nível</a:t>
            </a:r>
          </a:p>
          <a:p>
            <a:pPr lvl="4"/>
            <a:r>
              <a:t>Quinto nível</a:t>
            </a:r>
          </a:p>
        </p:txBody>
      </p:sp>
      <p:sp>
        <p:nvSpPr>
          <p:cNvPr id="5" name="ÁreaDataHor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FE7A0C5-8BD2-B256-9C5F-7D03EE116A28}" type="datetime1">
              <a:t>17/03/2020</a:t>
            </a:fld>
            <a:endParaRPr/>
          </a:p>
        </p:txBody>
      </p:sp>
      <p:sp>
        <p:nvSpPr>
          <p:cNvPr id="6" name="ÁreaRodapé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ÁreaNúmer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FE79A38-76D2-B26C-9C5F-8039D4116AD5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Clique para editar o estilo do título mestre</a:t>
            </a:r>
          </a:p>
        </p:txBody>
      </p:sp>
      <p:sp>
        <p:nvSpPr>
          <p:cNvPr id="3" name="TextoDoSlide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HEJAACqGwAAYQ0AABAAAAAmAAAACAAAAIG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Clique para editar os estilos de texto mestres</a:t>
            </a:r>
          </a:p>
          <a:p>
            <a:pPr lvl="1"/>
            <a:r>
              <a:t>Segundo nível</a:t>
            </a:r>
          </a:p>
          <a:p>
            <a:pPr lvl="2"/>
            <a:r>
              <a:t>Terceiro nível</a:t>
            </a:r>
          </a:p>
          <a:p>
            <a:pPr lvl="3"/>
            <a:r>
              <a:t>Quarto nível</a:t>
            </a:r>
          </a:p>
          <a:p>
            <a:pPr lvl="4"/>
            <a:r>
              <a:t>Quinto nível</a:t>
            </a:r>
          </a:p>
        </p:txBody>
      </p:sp>
      <p:sp>
        <p:nvSpPr>
          <p:cNvPr id="4" name="Text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ENAACqGwAAsCUAABAAAAAmAAAACAAAAAGAAAAAAAAA"/>
              </a:ext>
            </a:extLst>
          </p:cNvSpPr>
          <p:nvPr>
            <p:ph idx="2"/>
          </p:nvPr>
        </p:nvSpPr>
        <p:spPr>
          <a:xfrm>
            <a:off x="45720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t>Clique para editar os estilos de texto mestres</a:t>
            </a:r>
          </a:p>
          <a:p>
            <a:pPr lvl="1"/>
            <a:r>
              <a:t>Segundo nível</a:t>
            </a:r>
          </a:p>
          <a:p>
            <a:pPr lvl="2"/>
            <a:r>
              <a:t>Terceiro nível</a:t>
            </a:r>
          </a:p>
          <a:p>
            <a:pPr lvl="3"/>
            <a:r>
              <a:t>Quarto nível</a:t>
            </a:r>
          </a:p>
          <a:p>
            <a:pPr lvl="4"/>
            <a:r>
              <a:t>Quinto nível</a:t>
            </a:r>
          </a:p>
        </p:txBody>
      </p:sp>
      <p:sp>
        <p:nvSpPr>
          <p:cNvPr id="5" name="TextoDoSlide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HEJAABwNQAAYQ0AABAAAAAmAAAACAAAAIG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Clique para editar os estilos de texto mestres</a:t>
            </a:r>
          </a:p>
        </p:txBody>
      </p:sp>
      <p:sp>
        <p:nvSpPr>
          <p:cNvPr id="6" name="TextoDoSlide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GENAABwNQAAsCUAABAAAAAmAAAACAAAAAGAAAAAAAAA"/>
              </a:ext>
            </a:extLst>
          </p:cNvSpPr>
          <p:nvPr>
            <p:ph idx="4"/>
          </p:nvPr>
        </p:nvSpPr>
        <p:spPr>
          <a:xfrm>
            <a:off x="464693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t>Clique para editar os estilos de texto mestres</a:t>
            </a:r>
          </a:p>
          <a:p>
            <a:pPr lvl="1"/>
            <a:r>
              <a:t>Segundo nível</a:t>
            </a:r>
          </a:p>
          <a:p>
            <a:pPr lvl="2"/>
            <a:r>
              <a:t>Terceiro nível</a:t>
            </a:r>
          </a:p>
          <a:p>
            <a:pPr lvl="3"/>
            <a:r>
              <a:t>Quarto nível</a:t>
            </a:r>
          </a:p>
          <a:p>
            <a:pPr lvl="4"/>
            <a:r>
              <a:t>Quinto nível</a:t>
            </a:r>
          </a:p>
        </p:txBody>
      </p:sp>
      <p:sp>
        <p:nvSpPr>
          <p:cNvPr id="7" name="ÁreaDataHor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FE7D593-DDD2-B223-9C5F-2B769B116A7E}" type="datetime1">
              <a:t>17/03/2020</a:t>
            </a:fld>
            <a:endParaRPr/>
          </a:p>
        </p:txBody>
      </p:sp>
      <p:sp>
        <p:nvSpPr>
          <p:cNvPr id="8" name="ÁreaRodapé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ÁreaNúmer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FE7BDAA-E4D2-B24B-9C5F-121EF3116A47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penas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Clique para editar o estilo do título mestre</a:t>
            </a:r>
          </a:p>
        </p:txBody>
      </p:sp>
      <p:sp>
        <p:nvSpPr>
          <p:cNvPr id="3" name="ÁreaDataHor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FE7DD00-4ED2-B22B-9C5F-B87E93116AED}" type="datetime1">
              <a:t>17/03/2020</a:t>
            </a:fld>
            <a:endParaRPr/>
          </a:p>
        </p:txBody>
      </p:sp>
      <p:sp>
        <p:nvSpPr>
          <p:cNvPr id="4" name="ÁreaRodapé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ÁreaNúmer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FE7E836-78D2-B21E-9C5F-8E4BA6116AD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ÁreaDataHor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FE7C8D1-9FD2-B23E-9C5F-696B86116A3C}" type="datetime1">
              <a:t>17/03/2020</a:t>
            </a:fld>
            <a:endParaRPr/>
          </a:p>
        </p:txBody>
      </p:sp>
      <p:sp>
        <p:nvSpPr>
          <p:cNvPr id="3" name="ÁreaRodapé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ÁreaNúmer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FE7B08C-C2D2-B246-9C5F-3413FE116A61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K4BAABSFQAA1AgAABAAAAAmAAAACAAAAIG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r>
              <a:t>Clique para editar o estilo do título mestre</a:t>
            </a:r>
          </a:p>
        </p:txBody>
      </p:sp>
      <p:sp>
        <p:nvSpPr>
          <p:cNvPr id="3" name="TextoDoSlide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hUAAK4BAABwNQAAsCUAABAAAAAmAAAACAAAAAG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t>Clique para editar os estilos de texto mestres</a:t>
            </a:r>
          </a:p>
          <a:p>
            <a:pPr lvl="1"/>
            <a:r>
              <a:t>Segundo nível</a:t>
            </a:r>
          </a:p>
          <a:p>
            <a:pPr lvl="2"/>
            <a:r>
              <a:t>Terceiro nível</a:t>
            </a:r>
          </a:p>
          <a:p>
            <a:pPr lvl="3"/>
            <a:r>
              <a:t>Quarto nível</a:t>
            </a:r>
          </a:p>
          <a:p>
            <a:pPr lvl="4"/>
            <a:r>
              <a:t>Quinto nível</a:t>
            </a:r>
          </a:p>
        </p:txBody>
      </p:sp>
      <p:sp>
        <p:nvSpPr>
          <p:cNvPr id="4" name="Text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QIAABSFQAAsCUAABAAAAAmAAAACAAAAAGAAAAAAAAA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t>Clique para editar os estilos de texto mestres</a:t>
            </a:r>
          </a:p>
        </p:txBody>
      </p:sp>
      <p:sp>
        <p:nvSpPr>
          <p:cNvPr id="5" name="ÁreaDataHor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FE7FF0D-43D2-B209-9C5F-B55CB1116AE0}" type="datetime1">
              <a:t>17/03/2020</a:t>
            </a:fld>
            <a:endParaRPr/>
          </a:p>
        </p:txBody>
      </p:sp>
      <p:sp>
        <p:nvSpPr>
          <p:cNvPr id="6" name="ÁreaRodapé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ÁreaNúmer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FE7C51D-53D2-B233-9C5F-A5668B116AF0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IgdAADGLAAABCEAABAAAAAmAAAACAAAAIG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r>
              <a:t>Clique para editar o estilo do título mestre</a:t>
            </a:r>
          </a:p>
        </p:txBody>
      </p:sp>
      <p:sp>
        <p:nvSpPr>
          <p:cNvPr id="3" name="TextoDoSlide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MYDAADGLAAAFh0AABAAAAAmAAAACAAAAAG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t>Clique para editar os estilos de texto mestres</a:t>
            </a:r>
          </a:p>
          <a:p>
            <a:pPr lvl="1"/>
            <a:r>
              <a:t>Segundo nível</a:t>
            </a:r>
          </a:p>
          <a:p>
            <a:pPr lvl="2"/>
            <a:r>
              <a:t>Terceiro nível</a:t>
            </a:r>
          </a:p>
          <a:p>
            <a:pPr lvl="3"/>
            <a:r>
              <a:t>Quarto nível</a:t>
            </a:r>
          </a:p>
          <a:p>
            <a:pPr lvl="4"/>
            <a:r>
              <a:t>Quinto nível</a:t>
            </a:r>
          </a:p>
        </p:txBody>
      </p:sp>
      <p:sp>
        <p:nvSpPr>
          <p:cNvPr id="4" name="Text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AQhAADGLAAA+CUAABAAAAAmAAAACAAAAAGAAAAAAAAA"/>
              </a:ext>
            </a:extLst>
          </p:cNvSpPr>
          <p:nvPr>
            <p:ph idx="2"/>
          </p:nvPr>
        </p:nvSpPr>
        <p:spPr>
          <a:xfrm>
            <a:off x="1791970" y="5367020"/>
            <a:ext cx="5486400" cy="805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t>Clique para editar os estilos de texto mestres</a:t>
            </a:r>
          </a:p>
        </p:txBody>
      </p:sp>
      <p:sp>
        <p:nvSpPr>
          <p:cNvPr id="5" name="ÁreaDataHor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FE7B6B3-FDD2-B240-9C5F-0B15F8116A5E}" type="datetime1">
              <a:t>17/03/2020</a:t>
            </a:fld>
            <a:endParaRPr/>
          </a:p>
        </p:txBody>
      </p:sp>
      <p:sp>
        <p:nvSpPr>
          <p:cNvPr id="6" name="ÁreaRodapé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ÁreaNúmer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FE7DBE6-A8D2-B22D-9C5F-5E7895116A0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Design padr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P//////////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r>
              <a:t>Clique para editar o estilo do título mestre</a:t>
            </a:r>
          </a:p>
        </p:txBody>
      </p:sp>
      <p:sp>
        <p:nvSpPr>
          <p:cNvPr id="3" name="Text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r>
              <a:t>Clique para editar os estilos de texto mestres</a:t>
            </a:r>
          </a:p>
          <a:p>
            <a:pPr lvl="1"/>
            <a:r>
              <a:t>Segundo nível</a:t>
            </a:r>
          </a:p>
          <a:p>
            <a:pPr lvl="2"/>
            <a:r>
              <a:t>Terceiro nível</a:t>
            </a:r>
          </a:p>
          <a:p>
            <a:pPr lvl="3"/>
            <a:r>
              <a:t>Quarto nível</a:t>
            </a:r>
          </a:p>
          <a:p>
            <a:pPr lvl="4"/>
            <a:r>
              <a:t>Quinto nível</a:t>
            </a:r>
          </a:p>
        </p:txBody>
      </p:sp>
      <p:sp>
        <p:nvSpPr>
          <p:cNvPr id="4" name="ÁreaDataHor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P//////////"/>
              </a:ext>
            </a:extLst>
          </p:cNvSpPr>
          <p:nvPr>
            <p:ph type="dt" sz="quarter" idx="2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3FE7A702-4CD2-B251-9C5F-BA04E9116AEF}" type="datetime1">
              <a:t>17/03/2020</a:t>
            </a:fld>
            <a:endParaRPr/>
          </a:p>
        </p:txBody>
      </p:sp>
      <p:sp>
        <p:nvSpPr>
          <p:cNvPr id="5" name="ÁreaRodapé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/>
          </a:p>
        </p:txBody>
      </p:sp>
      <p:sp>
        <p:nvSpPr>
          <p:cNvPr id="6" name="ÁreaNúmer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E7FD40-0ED2-B20B-9C5F-F85EB3116AA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Calibri" pitchFamily="2" charset="0"/>
          <a:ea typeface="SimSun" charset="0"/>
          <a:cs typeface="Times New Roman" pitchFamily="1" charset="0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titleStyle>
    <p:bodyStyle>
      <a:lvl1pPr marL="342900" marR="0" indent="-3429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1pPr>
      <a:lvl2pPr marL="7429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2pPr>
      <a:lvl3pPr marL="1143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3pPr>
      <a:lvl4pPr marL="1600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4pPr>
      <a:lvl5pPr marL="20574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5pPr>
      <a:lvl6pPr marL="25146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9718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429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886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bodyStyle>
    <p:otherStyle>
      <a:lvl1pPr marL="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OAQAABoNAAAINAAAJhYAABAAAAAmAAAACAAAAAAAAAAAAAAA"/>
              </a:ext>
            </a:extLst>
          </p:cNvSpPr>
          <p:nvPr>
            <p:ph type="ctrTitle"/>
          </p:nvPr>
        </p:nvSpPr>
        <p:spPr/>
        <p:txBody>
          <a:bodyPr/>
          <a:lstStyle/>
          <a:p>
            <a:r>
              <a:t>O contrato no Direito Comparado</a:t>
            </a:r>
          </a:p>
        </p:txBody>
      </p:sp>
      <p:sp>
        <p:nvSpPr>
          <p:cNvPr id="3" name="Sub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cAgAAOgXAADQLwAAsCIAABAAAAAmAAAACAAAAAAAAAAAAAAA"/>
              </a:ext>
            </a:extLst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AAAAAAmAAAACAAAAAEAAAAAAAAA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t>Justiça contratual</a:t>
            </a:r>
          </a:p>
        </p:txBody>
      </p:sp>
      <p:sp>
        <p:nvSpPr>
          <p:cNvPr id="3" name="Text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HEJAACqGwAAYQ0AAAAAAAAmAAAACAAAAIGAAAAAAAAA"/>
              </a:ext>
            </a:extLst>
          </p:cNvSpPr>
          <p:nvPr>
            <p:ph type="body"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Romano-germânico</a:t>
            </a:r>
          </a:p>
        </p:txBody>
      </p:sp>
      <p:sp>
        <p:nvSpPr>
          <p:cNvPr id="4" name="TextoDoSlide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GENAACqGwAAsCUAAAAAAAAmAAAACAAAAAEAAAAAAAAA"/>
              </a:ext>
            </a:extLst>
          </p:cNvSpPr>
          <p:nvPr>
            <p:ph type="body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Lesão: admitido como elemento comutativo</a:t>
            </a:r>
          </a:p>
          <a:p>
            <a:endParaRPr/>
          </a:p>
          <a:p>
            <a:r>
              <a:t>Usura (aproveita da vulnerabilidade) - absrovido pela lesão no BR</a:t>
            </a:r>
          </a:p>
          <a:p>
            <a:endParaRPr/>
          </a:p>
          <a:p>
            <a:r>
              <a:t>Alterção das circunstâncias: </a:t>
            </a:r>
            <a:r>
              <a:rPr i="1"/>
              <a:t>rebus sic stantibus</a:t>
            </a:r>
            <a:r>
              <a:t> e teoria da Geschäftsgrundlage</a:t>
            </a:r>
          </a:p>
        </p:txBody>
      </p:sp>
      <p:sp>
        <p:nvSpPr>
          <p:cNvPr id="5" name="TextoDoSlide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HEJAABwNQAAYQ0AAAAAAAAmAAAACAAAAIGAAAAAAAAA"/>
              </a:ext>
            </a:extLst>
          </p:cNvSpPr>
          <p:nvPr>
            <p:ph type="body"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Anglo-americano</a:t>
            </a:r>
          </a:p>
        </p:txBody>
      </p:sp>
      <p:sp>
        <p:nvSpPr>
          <p:cNvPr id="6" name="TextoDoSlide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GENAABwNQAAsCUAAAAAAAAmAAAACAAAAAEAAAAAAAAA"/>
              </a:ext>
            </a:extLst>
          </p:cNvSpPr>
          <p:nvPr>
            <p:ph type="body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Não cabe ao tribunal avaliar a </a:t>
            </a:r>
            <a:r>
              <a:rPr i="1"/>
              <a:t>consideration</a:t>
            </a:r>
          </a:p>
          <a:p>
            <a:pPr>
              <a:defRPr i="1"/>
            </a:pPr>
            <a:endParaRPr i="1"/>
          </a:p>
          <a:p>
            <a:pPr>
              <a:defRPr i="0"/>
            </a:pPr>
            <a:r>
              <a:t>Restrito (</a:t>
            </a:r>
            <a:r>
              <a:rPr i="1"/>
              <a:t>economic duress, undue influence, unconscionable bargain</a:t>
            </a:r>
            <a:r>
              <a:t>)</a:t>
            </a:r>
          </a:p>
          <a:p>
            <a:pPr>
              <a:defRPr i="0"/>
            </a:pPr>
            <a:endParaRPr/>
          </a:p>
          <a:p>
            <a:pPr>
              <a:defRPr i="0"/>
            </a:pPr>
            <a:r>
              <a:t>Alteração das circunstâncias: </a:t>
            </a:r>
            <a:r>
              <a:rPr i="1"/>
              <a:t>frustration of contract </a:t>
            </a:r>
            <a:r>
              <a:t>(finalidade essencial)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AAAAAAmAAAACAAAAAEAAAAAAAAA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t>Descumprimento e </a:t>
            </a:r>
          </a:p>
          <a:p>
            <a:r>
              <a:t>execução específica</a:t>
            </a:r>
          </a:p>
        </p:txBody>
      </p:sp>
      <p:sp>
        <p:nvSpPr>
          <p:cNvPr id="3" name="Text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HEJAACqGwAAYQ0AAAAAAAAmAAAACAAAAIGAAAAAAAAA"/>
              </a:ext>
            </a:extLst>
          </p:cNvSpPr>
          <p:nvPr>
            <p:ph type="body"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Romano-germânico</a:t>
            </a:r>
          </a:p>
        </p:txBody>
      </p:sp>
      <p:sp>
        <p:nvSpPr>
          <p:cNvPr id="4" name="TextoDoSlide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GENAACqGwAAsCUAAAAAAAAmAAAACAAAAAEAAAAAAAAA"/>
              </a:ext>
            </a:extLst>
          </p:cNvSpPr>
          <p:nvPr>
            <p:ph type="body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Mora e descumprimento definitivo</a:t>
            </a:r>
          </a:p>
          <a:p>
            <a:endParaRPr/>
          </a:p>
          <a:p>
            <a:r>
              <a:t>Mora: em regra constituída pela interpelação</a:t>
            </a:r>
          </a:p>
          <a:p>
            <a:endParaRPr/>
          </a:p>
          <a:p>
            <a:r>
              <a:t>Execução específica (</a:t>
            </a:r>
            <a:r>
              <a:rPr i="1"/>
              <a:t>restitutio in integrum</a:t>
            </a:r>
            <a:r>
              <a:t>)</a:t>
            </a:r>
          </a:p>
        </p:txBody>
      </p:sp>
      <p:sp>
        <p:nvSpPr>
          <p:cNvPr id="5" name="TextoDoSlide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HEJAABwNQAAYQ0AAAAAAAAmAAAACAAAAIGAAAAAAAAA"/>
              </a:ext>
            </a:extLst>
          </p:cNvSpPr>
          <p:nvPr>
            <p:ph type="body"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Anglo-americano</a:t>
            </a:r>
          </a:p>
        </p:txBody>
      </p:sp>
      <p:sp>
        <p:nvSpPr>
          <p:cNvPr id="6" name="TextoDoSlide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GENAABwNQAAsCUAAAAAAAAmAAAACAAAAAEAAAAAAAAA"/>
              </a:ext>
            </a:extLst>
          </p:cNvSpPr>
          <p:nvPr>
            <p:ph type="body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>
              <a:defRPr i="1"/>
            </a:pPr>
            <a:r>
              <a:t>Breach of contract</a:t>
            </a:r>
          </a:p>
          <a:p>
            <a:pPr>
              <a:defRPr i="1"/>
            </a:pPr>
            <a:endParaRPr/>
          </a:p>
          <a:p>
            <a:pPr>
              <a:defRPr i="1"/>
            </a:pPr>
            <a:endParaRPr/>
          </a:p>
          <a:p>
            <a:pPr>
              <a:defRPr i="0"/>
            </a:pPr>
            <a:r>
              <a:t>Dispensa interpelação</a:t>
            </a:r>
          </a:p>
          <a:p>
            <a:pPr>
              <a:defRPr i="0"/>
            </a:pPr>
            <a:endParaRPr/>
          </a:p>
          <a:p>
            <a:pPr>
              <a:defRPr i="0"/>
            </a:pPr>
            <a:endParaRPr/>
          </a:p>
          <a:p>
            <a:pPr>
              <a:defRPr i="1"/>
            </a:pPr>
            <a:r>
              <a:t>Damages </a:t>
            </a:r>
            <a:r>
              <a:rPr i="0"/>
              <a:t>(compensação monetária)</a:t>
            </a:r>
          </a:p>
          <a:p>
            <a:pPr>
              <a:defRPr i="1"/>
            </a:pPr>
            <a:r>
              <a:t>Injunction </a:t>
            </a:r>
            <a:r>
              <a:rPr i="0"/>
              <a:t>(para deveres de abstenção)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AAAAAAmAAAACAAAAAEAAAAAAAAA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t>Resolução</a:t>
            </a:r>
          </a:p>
        </p:txBody>
      </p:sp>
      <p:sp>
        <p:nvSpPr>
          <p:cNvPr id="3" name="Text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HEJAACqGwAAYQ0AAAAAAAAmAAAACAAAAIGAAAAAAAAA"/>
              </a:ext>
            </a:extLst>
          </p:cNvSpPr>
          <p:nvPr>
            <p:ph type="body"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Romano-germânico</a:t>
            </a:r>
          </a:p>
        </p:txBody>
      </p:sp>
      <p:sp>
        <p:nvSpPr>
          <p:cNvPr id="4" name="TextoDoSlide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GENAACqGwAAsCUAAAAAAAAmAAAACAAAAAEAAAAAAAAA"/>
              </a:ext>
            </a:extLst>
          </p:cNvSpPr>
          <p:nvPr>
            <p:ph type="body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Mora - em geral segunda chance, com prazo.</a:t>
            </a:r>
          </a:p>
          <a:p>
            <a:endParaRPr/>
          </a:p>
          <a:p>
            <a:endParaRPr/>
          </a:p>
          <a:p>
            <a:r>
              <a:t>Pelo juiz ou pela parte</a:t>
            </a:r>
          </a:p>
          <a:p>
            <a:endParaRPr/>
          </a:p>
          <a:p>
            <a:r>
              <a:t>Retroativo</a:t>
            </a:r>
          </a:p>
        </p:txBody>
      </p:sp>
      <p:sp>
        <p:nvSpPr>
          <p:cNvPr id="5" name="TextoDoSlide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f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HEJAABwNQAAYQ0AAAAAAAAmAAAACAAAAIGAAAAAAAAA"/>
              </a:ext>
            </a:extLst>
          </p:cNvSpPr>
          <p:nvPr>
            <p:ph type="body"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Anglo-americano</a:t>
            </a:r>
          </a:p>
        </p:txBody>
      </p:sp>
      <p:sp>
        <p:nvSpPr>
          <p:cNvPr id="6" name="TextoDoSlide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GENAABwNQAAsCUAAAAAAAAmAAAACAAAAAEAAAAAAAAA"/>
              </a:ext>
            </a:extLst>
          </p:cNvSpPr>
          <p:nvPr>
            <p:ph type="body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Importância da cláusula (condition ou warranty)</a:t>
            </a:r>
          </a:p>
          <a:p>
            <a:pPr>
              <a:defRPr i="1"/>
            </a:pPr>
            <a:r>
              <a:t>Fundamental breach</a:t>
            </a:r>
          </a:p>
          <a:p>
            <a:pPr>
              <a:defRPr i="1"/>
            </a:pPr>
            <a:endParaRPr/>
          </a:p>
          <a:p>
            <a:pPr>
              <a:defRPr i="0"/>
            </a:pPr>
            <a:r>
              <a:t>Pela parte</a:t>
            </a:r>
          </a:p>
          <a:p>
            <a:pPr>
              <a:defRPr i="0"/>
            </a:pPr>
            <a:endParaRPr/>
          </a:p>
          <a:p>
            <a:pPr>
              <a:defRPr i="0"/>
            </a:pPr>
            <a:r>
              <a:t>Não retroativo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AAAAAAmAAAACAAAAAEAAAAAAAAA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t>Outros aspectos I</a:t>
            </a:r>
          </a:p>
        </p:txBody>
      </p:sp>
      <p:sp>
        <p:nvSpPr>
          <p:cNvPr id="3" name="Text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HEJAACqGwAAYQ0AAAAAAAAmAAAACAAAAIGAAAAAAAAA"/>
              </a:ext>
            </a:extLst>
          </p:cNvSpPr>
          <p:nvPr>
            <p:ph type="body"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Romano-germânico</a:t>
            </a:r>
          </a:p>
        </p:txBody>
      </p:sp>
      <p:sp>
        <p:nvSpPr>
          <p:cNvPr id="4" name="TextoDoSlide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GENAACqGwAAsCUAAAAAAAAmAAAACAAAAAEAAAAAAAAA"/>
              </a:ext>
            </a:extLst>
          </p:cNvSpPr>
          <p:nvPr>
            <p:ph type="body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Caso fortuito e força maior (risco distribuído)</a:t>
            </a:r>
          </a:p>
          <a:p>
            <a:endParaRPr/>
          </a:p>
          <a:p>
            <a:r>
              <a:t>Cláusula penal: indenizatória e compulsória</a:t>
            </a:r>
          </a:p>
          <a:p>
            <a:endParaRPr/>
          </a:p>
          <a:p>
            <a:r>
              <a:t>Aceita recentemente </a:t>
            </a:r>
          </a:p>
          <a:p>
            <a:endParaRPr/>
          </a:p>
          <a:p>
            <a:pPr>
              <a:defRPr i="1"/>
            </a:pPr>
            <a:r>
              <a:t>exceptio non adimplendi</a:t>
            </a:r>
          </a:p>
        </p:txBody>
      </p:sp>
      <p:sp>
        <p:nvSpPr>
          <p:cNvPr id="5" name="TextoDoSlide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HEJAABwNQAAYQ0AAAAAAAAmAAAACAAAAIGAAAAAAAAA"/>
              </a:ext>
            </a:extLst>
          </p:cNvSpPr>
          <p:nvPr>
            <p:ph type="body"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Anglo-americano</a:t>
            </a:r>
          </a:p>
        </p:txBody>
      </p:sp>
      <p:sp>
        <p:nvSpPr>
          <p:cNvPr id="6" name="TextoDoSlide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GENAABwNQAAsCUAAAAAAAAmAAAACAAAAAEAAAAAAAAA"/>
              </a:ext>
            </a:extLst>
          </p:cNvSpPr>
          <p:nvPr>
            <p:ph type="body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>
              <a:defRPr i="1"/>
            </a:pPr>
            <a:r>
              <a:t>Frustration of contract </a:t>
            </a:r>
            <a:r>
              <a:rPr i="0"/>
              <a:t>(risco concentrado)</a:t>
            </a:r>
          </a:p>
          <a:p>
            <a:pPr>
              <a:defRPr i="0"/>
            </a:pPr>
            <a:endParaRPr i="0"/>
          </a:p>
          <a:p>
            <a:pPr>
              <a:defRPr i="1"/>
            </a:pPr>
            <a:r>
              <a:t>Liquidated damage clause </a:t>
            </a:r>
            <a:r>
              <a:rPr i="0"/>
              <a:t>(não </a:t>
            </a:r>
            <a:r>
              <a:t>penalty clause</a:t>
            </a:r>
            <a:r>
              <a:rPr i="0"/>
              <a:t>)</a:t>
            </a:r>
          </a:p>
          <a:p>
            <a:pPr>
              <a:defRPr i="0"/>
            </a:pPr>
            <a:endParaRPr i="0"/>
          </a:p>
          <a:p>
            <a:pPr>
              <a:defRPr i="1"/>
            </a:pPr>
            <a:r>
              <a:t>Antecipatory breach</a:t>
            </a:r>
          </a:p>
          <a:p>
            <a:pPr>
              <a:defRPr i="1"/>
            </a:pPr>
            <a:endParaRPr/>
          </a:p>
          <a:p>
            <a:pPr>
              <a:defRPr i="0"/>
            </a:pPr>
            <a:r>
              <a:t>Aceitação indireta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AAAAAAmAAAACAAAAAEAAAAAAAAA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t>Aspectos gerais</a:t>
            </a:r>
          </a:p>
        </p:txBody>
      </p:sp>
      <p:sp>
        <p:nvSpPr>
          <p:cNvPr id="3" name="Text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HEJAACqGwAAYQ0AAAAAAAAmAAAACAAAAIGAAAAAAAAA"/>
              </a:ext>
            </a:extLst>
          </p:cNvSpPr>
          <p:nvPr>
            <p:ph type="body"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Romano-germânico</a:t>
            </a:r>
          </a:p>
        </p:txBody>
      </p:sp>
      <p:sp>
        <p:nvSpPr>
          <p:cNvPr id="4" name="TextoDoSlide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GENAACqGwAAsCUAAAAAAAAmAAAACAAAAAEAAAAAAAAA"/>
              </a:ext>
            </a:extLst>
          </p:cNvSpPr>
          <p:nvPr>
            <p:ph type="body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Acordo de vontades com efeitos jurídicos</a:t>
            </a:r>
          </a:p>
          <a:p>
            <a:endParaRPr/>
          </a:p>
          <a:p>
            <a:r>
              <a:t>Consentimento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t>Tipificação legal e social</a:t>
            </a:r>
          </a:p>
        </p:txBody>
      </p:sp>
      <p:sp>
        <p:nvSpPr>
          <p:cNvPr id="5" name="TextoDoSlide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HEJAABwNQAAYQ0AAAAAAAAmAAAACAAAAIGAAAAAAAAA"/>
              </a:ext>
            </a:extLst>
          </p:cNvSpPr>
          <p:nvPr>
            <p:ph type="body"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Anglo-Americano</a:t>
            </a:r>
          </a:p>
        </p:txBody>
      </p:sp>
      <p:sp>
        <p:nvSpPr>
          <p:cNvPr id="6" name="TextoDoSlide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GENAABwNQAAsCUAAAAAAAAmAAAACAAAAAEAAAAAAAAA"/>
              </a:ext>
            </a:extLst>
          </p:cNvSpPr>
          <p:nvPr>
            <p:ph type="body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Promessa juridicamente exigível</a:t>
            </a:r>
          </a:p>
          <a:p>
            <a:endParaRPr/>
          </a:p>
          <a:p>
            <a:pPr>
              <a:defRPr i="1"/>
            </a:pPr>
            <a:r>
              <a:t>Consideration</a:t>
            </a:r>
          </a:p>
          <a:p>
            <a:pPr lvl="1"/>
            <a:r>
              <a:t>vantagem para o promitente ou desvantagem para o promissário</a:t>
            </a:r>
          </a:p>
          <a:p>
            <a:pPr lvl="1"/>
            <a:r>
              <a:t>Contratos gratuitos e unilaterais: </a:t>
            </a:r>
            <a:r>
              <a:rPr i="1"/>
              <a:t>deed</a:t>
            </a:r>
          </a:p>
          <a:p>
            <a:endParaRPr i="1"/>
          </a:p>
          <a:p>
            <a:r>
              <a:t>Sem tipificação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2"/>
          </p:nvPr>
        </p:nvPicPr>
        <p:blipFill>
          <a:blip r:embed="rId2"/>
          <a:stretch>
            <a:fillRect/>
          </a:stretch>
        </p:blipFill>
        <p:spPr>
          <a:xfrm>
            <a:off x="2204085" y="487045"/>
            <a:ext cx="4092772" cy="5851843"/>
          </a:xfrm>
          <a:prstGeom prst="rect">
            <a:avLst/>
          </a:prstGeom>
        </p:spPr>
      </p:pic>
      <p:sp>
        <p:nvSpPr>
          <p:cNvPr id="5" name="Espaço Reservado para Conteúdo 4"/>
          <p:cNvSpPr>
            <a:spLocks noGrp="1"/>
          </p:cNvSpPr>
          <p:nvPr>
            <p:ph idx="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idx="4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18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AAAAAAmAAAACAAAAAEAAAAAAAAA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t>Formação</a:t>
            </a:r>
          </a:p>
        </p:txBody>
      </p:sp>
      <p:sp>
        <p:nvSpPr>
          <p:cNvPr id="3" name="Text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HEJAACqGwAAYQ0AAAAAAAAmAAAACAAAAIGAAAAAAAAA"/>
              </a:ext>
            </a:extLst>
          </p:cNvSpPr>
          <p:nvPr>
            <p:ph type="body"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Romano-germânico</a:t>
            </a:r>
          </a:p>
        </p:txBody>
      </p:sp>
      <p:sp>
        <p:nvSpPr>
          <p:cNvPr id="4" name="TextoDoSlide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GENAACqGwAAsCUAAAAAAAAmAAAACAAAAAEAAAAAAAAA"/>
              </a:ext>
            </a:extLst>
          </p:cNvSpPr>
          <p:nvPr>
            <p:ph type="body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Proposta: deve conter todos os pontos (auxílio de regras supletivas)</a:t>
            </a:r>
          </a:p>
          <a:p>
            <a:r>
              <a:t>Revogação: chegar até o mesmo tempo, senão retratação indenizada </a:t>
            </a:r>
          </a:p>
          <a:p>
            <a:r>
              <a:t>Expedição (BR, FR) e recepção (AL, PT)</a:t>
            </a:r>
          </a:p>
          <a:p>
            <a:r>
              <a:t>Qualquer alteração implica contraproposta</a:t>
            </a:r>
          </a:p>
        </p:txBody>
      </p:sp>
      <p:sp>
        <p:nvSpPr>
          <p:cNvPr id="5" name="TextoDoSlide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HEJAABwNQAAYQ0AAAAAAAAmAAAACAAAAIGAAAAAAAAA"/>
              </a:ext>
            </a:extLst>
          </p:cNvSpPr>
          <p:nvPr>
            <p:ph type="body"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Anglo-americano</a:t>
            </a:r>
          </a:p>
        </p:txBody>
      </p:sp>
      <p:sp>
        <p:nvSpPr>
          <p:cNvPr id="6" name="TextoDoSlide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GENAABwNQAAsCUAAAAAAAAmAAAACAAAAAEAAAAAAAAA"/>
              </a:ext>
            </a:extLst>
          </p:cNvSpPr>
          <p:nvPr>
            <p:ph type="body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Proposta: pode ser incompleta, se houver complementação razoável</a:t>
            </a:r>
          </a:p>
          <a:p>
            <a:r>
              <a:t>Livre retratação (corolário da </a:t>
            </a:r>
            <a:r>
              <a:rPr i="1"/>
              <a:t>consideration</a:t>
            </a:r>
            <a:r>
              <a:t>)</a:t>
            </a:r>
          </a:p>
          <a:p>
            <a:endParaRPr/>
          </a:p>
          <a:p>
            <a:pPr>
              <a:defRPr i="1"/>
            </a:pPr>
            <a:r>
              <a:t>Mailbox rule</a:t>
            </a:r>
          </a:p>
          <a:p>
            <a:pPr>
              <a:defRPr i="1"/>
            </a:pPr>
            <a:endParaRPr/>
          </a:p>
          <a:p>
            <a:pPr>
              <a:defRPr i="0"/>
            </a:pPr>
            <a:r>
              <a:t>Admite termos adicionais (recusa expressa)</a:t>
            </a:r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AAAAAAmAAAACAAAAP3w////////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r>
              <a:t>Forma</a:t>
            </a:r>
          </a:p>
        </p:txBody>
      </p:sp>
      <p:sp>
        <p:nvSpPr>
          <p:cNvPr id="3" name="Text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HEJAACqGwAAYQ0AABAAAAAmAAAACAAAAP3w////////"/>
              </a:ext>
            </a:extLst>
          </p:cNvSpPr>
          <p:nvPr>
            <p:ph type="body" idx="1"/>
          </p:nvPr>
        </p:nvSpPr>
        <p:spPr>
          <a:xfrm>
            <a:off x="457200" y="1534795"/>
            <a:ext cx="4039870" cy="640080"/>
          </a:xfrm>
          <a:noFill/>
          <a:ln>
            <a:noFill/>
          </a:ln>
          <a:effectLst/>
        </p:spPr>
        <p:txBody>
          <a:bodyPr vert="horz" wrap="square" numCol="1" anchor="b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Romano-germânico</a:t>
            </a:r>
          </a:p>
        </p:txBody>
      </p:sp>
      <p:sp>
        <p:nvSpPr>
          <p:cNvPr id="4" name="TextoDoSlide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GENAACqGwAAsCUAAAAAAAAmAAAACAAAAH3w////////"/>
              </a:ext>
            </a:extLst>
          </p:cNvSpPr>
          <p:nvPr>
            <p:ph type="body" idx="2"/>
          </p:nvPr>
        </p:nvSpPr>
        <p:spPr>
          <a:xfrm>
            <a:off x="457200" y="2174875"/>
            <a:ext cx="4039870" cy="3951605"/>
          </a:xfrm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Liberdade de forma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Forma escrita: exigida às vezes conforme o valor, às vezes se não houver execução imediata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Ato notarial: é exigido às vezes, normalmente por interesse público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Sanção de nulidade</a:t>
            </a:r>
          </a:p>
        </p:txBody>
      </p:sp>
      <p:sp>
        <p:nvSpPr>
          <p:cNvPr id="5" name="TextoDoSlide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HEJAABwNQAAYQ0AABAAAAAmAAAACAAAAP3w////////"/>
              </a:ext>
            </a:extLst>
          </p:cNvSpPr>
          <p:nvPr>
            <p:ph type="body" idx="3"/>
          </p:nvPr>
        </p:nvSpPr>
        <p:spPr>
          <a:xfrm>
            <a:off x="4646930" y="1534795"/>
            <a:ext cx="4039870" cy="640080"/>
          </a:xfrm>
          <a:noFill/>
          <a:ln>
            <a:noFill/>
          </a:ln>
          <a:effectLst/>
        </p:spPr>
        <p:txBody>
          <a:bodyPr vert="horz" wrap="square" numCol="1" anchor="b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Anglo-americano</a:t>
            </a:r>
          </a:p>
        </p:txBody>
      </p:sp>
      <p:sp>
        <p:nvSpPr>
          <p:cNvPr id="6" name="TextoDoSlide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GENAABwNQAAsCUAAAAAAAAmAAAACAAAAH3w////////"/>
              </a:ext>
            </a:extLst>
          </p:cNvSpPr>
          <p:nvPr>
            <p:ph type="body" idx="4"/>
          </p:nvPr>
        </p:nvSpPr>
        <p:spPr>
          <a:xfrm>
            <a:off x="4646930" y="2174875"/>
            <a:ext cx="4039870" cy="3951605"/>
          </a:xfrm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Liberdade de forma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Forma escrita: importante pela ausência de tipificação e regras supletivas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1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Ato notarial: raro. Pode ser buscado para validar no exterior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Ineficácia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AAAAAAmAAAACAAAAP3w////////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r>
              <a:t>Boa fé</a:t>
            </a:r>
          </a:p>
        </p:txBody>
      </p:sp>
      <p:sp>
        <p:nvSpPr>
          <p:cNvPr id="3" name="Text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HEJAACqGwAAYQ0AABAAAAAmAAAACAAAAP3w////////"/>
              </a:ext>
            </a:extLst>
          </p:cNvSpPr>
          <p:nvPr>
            <p:ph type="body" idx="1"/>
          </p:nvPr>
        </p:nvSpPr>
        <p:spPr>
          <a:xfrm>
            <a:off x="457200" y="1534795"/>
            <a:ext cx="4039870" cy="640080"/>
          </a:xfrm>
          <a:noFill/>
          <a:ln>
            <a:noFill/>
          </a:ln>
          <a:effectLst/>
        </p:spPr>
        <p:txBody>
          <a:bodyPr vert="horz" wrap="square" numCol="1" anchor="b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Romano-germânico</a:t>
            </a:r>
          </a:p>
        </p:txBody>
      </p:sp>
      <p:sp>
        <p:nvSpPr>
          <p:cNvPr id="4" name="TextoDoSlide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GENAACqGwAAsCUAAAAAAAAmAAAACAAAAH3w////////"/>
              </a:ext>
            </a:extLst>
          </p:cNvSpPr>
          <p:nvPr>
            <p:ph type="body" idx="2"/>
          </p:nvPr>
        </p:nvSpPr>
        <p:spPr>
          <a:xfrm>
            <a:off x="457200" y="2174875"/>
            <a:ext cx="4039870" cy="3951605"/>
          </a:xfrm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Aceitação geral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Não admite </a:t>
            </a:r>
            <a:r>
              <a:rPr i="1"/>
              <a:t>effcicient breach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 i="1"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Objetiva e subjetiva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Responsabilidade pré-contratual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Boa fé no cumprimento reconhecida e legalmente imposta</a:t>
            </a:r>
          </a:p>
        </p:txBody>
      </p:sp>
      <p:sp>
        <p:nvSpPr>
          <p:cNvPr id="5" name="TextoDoSlide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HEJAABwNQAAYQ0AABAAAAAmAAAACAAAAP3w////////"/>
              </a:ext>
            </a:extLst>
          </p:cNvSpPr>
          <p:nvPr>
            <p:ph type="body" idx="3"/>
          </p:nvPr>
        </p:nvSpPr>
        <p:spPr>
          <a:xfrm>
            <a:off x="4646930" y="1534795"/>
            <a:ext cx="4039870" cy="640080"/>
          </a:xfrm>
          <a:noFill/>
          <a:ln>
            <a:noFill/>
          </a:ln>
          <a:effectLst/>
        </p:spPr>
        <p:txBody>
          <a:bodyPr vert="horz" wrap="square" numCol="1" anchor="b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Anglo-americano</a:t>
            </a:r>
          </a:p>
        </p:txBody>
      </p:sp>
      <p:sp>
        <p:nvSpPr>
          <p:cNvPr id="6" name="TextoDoSlide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GENAABwNQAAsCUAAAAAAAAmAAAACAAAAH3w////////"/>
              </a:ext>
            </a:extLst>
          </p:cNvSpPr>
          <p:nvPr>
            <p:ph type="body" idx="4"/>
          </p:nvPr>
        </p:nvSpPr>
        <p:spPr>
          <a:xfrm>
            <a:off x="4646930" y="2174875"/>
            <a:ext cx="4039870" cy="3951605"/>
          </a:xfrm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rPr dirty="0" err="1"/>
              <a:t>Aceitação</a:t>
            </a:r>
            <a:r>
              <a:rPr dirty="0"/>
              <a:t> </a:t>
            </a:r>
            <a:r>
              <a:rPr dirty="0" smtClean="0"/>
              <a:t>e</a:t>
            </a:r>
            <a:r>
              <a:rPr lang="pt-BR" smtClean="0"/>
              <a:t>x</a:t>
            </a:r>
            <a:r>
              <a:rPr smtClean="0"/>
              <a:t>cepcional</a:t>
            </a:r>
            <a:r>
              <a:rPr dirty="0" smtClean="0"/>
              <a:t> </a:t>
            </a:r>
            <a:r>
              <a:rPr dirty="0"/>
              <a:t>(</a:t>
            </a:r>
            <a:r>
              <a:rPr dirty="0" err="1"/>
              <a:t>mais</a:t>
            </a:r>
            <a:r>
              <a:rPr dirty="0"/>
              <a:t> </a:t>
            </a:r>
            <a:r>
              <a:rPr dirty="0" err="1"/>
              <a:t>comum</a:t>
            </a:r>
            <a:r>
              <a:rPr dirty="0"/>
              <a:t> </a:t>
            </a:r>
            <a:r>
              <a:rPr dirty="0" err="1"/>
              <a:t>nos</a:t>
            </a:r>
            <a:r>
              <a:rPr dirty="0"/>
              <a:t> EU)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 dirty="0"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rPr dirty="0" err="1"/>
              <a:t>Admite</a:t>
            </a:r>
            <a:r>
              <a:rPr dirty="0"/>
              <a:t> </a:t>
            </a:r>
            <a:r>
              <a:rPr i="1" dirty="0"/>
              <a:t>efficient breach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1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 i="1" dirty="0"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rPr dirty="0" err="1"/>
              <a:t>Sem</a:t>
            </a:r>
            <a:r>
              <a:rPr dirty="0"/>
              <a:t> </a:t>
            </a:r>
            <a:r>
              <a:rPr dirty="0" err="1"/>
              <a:t>diferenciação</a:t>
            </a:r>
            <a:endParaRPr dirty="0"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 dirty="0"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rPr dirty="0" err="1"/>
              <a:t>Não</a:t>
            </a:r>
            <a:r>
              <a:rPr dirty="0"/>
              <a:t> se </a:t>
            </a:r>
            <a:r>
              <a:rPr dirty="0" err="1"/>
              <a:t>aceita</a:t>
            </a:r>
            <a:r>
              <a:rPr dirty="0"/>
              <a:t> - </a:t>
            </a:r>
            <a:r>
              <a:rPr i="1" dirty="0"/>
              <a:t>tort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1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 i="1" dirty="0"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1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 i="1" dirty="0"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rPr dirty="0" err="1"/>
              <a:t>Predomina</a:t>
            </a:r>
            <a:r>
              <a:rPr dirty="0"/>
              <a:t> o </a:t>
            </a:r>
            <a:r>
              <a:rPr dirty="0" err="1"/>
              <a:t>cumprimento</a:t>
            </a:r>
            <a:r>
              <a:rPr dirty="0"/>
              <a:t> </a:t>
            </a:r>
            <a:r>
              <a:rPr dirty="0" err="1"/>
              <a:t>estrito</a:t>
            </a:r>
            <a:r>
              <a:rPr dirty="0"/>
              <a:t> (um </a:t>
            </a:r>
            <a:r>
              <a:rPr dirty="0" err="1"/>
              <a:t>pouco</a:t>
            </a:r>
            <a:r>
              <a:rPr dirty="0"/>
              <a:t> </a:t>
            </a:r>
            <a:r>
              <a:rPr dirty="0" err="1"/>
              <a:t>mais</a:t>
            </a:r>
            <a:r>
              <a:rPr dirty="0"/>
              <a:t> </a:t>
            </a:r>
            <a:r>
              <a:rPr dirty="0" err="1"/>
              <a:t>amplo</a:t>
            </a:r>
            <a:r>
              <a:rPr dirty="0"/>
              <a:t> </a:t>
            </a:r>
            <a:r>
              <a:rPr dirty="0" err="1"/>
              <a:t>nos</a:t>
            </a:r>
            <a:r>
              <a:rPr dirty="0"/>
              <a:t> EU)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BAAAAAmAAAACAAAAP3w////////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r>
              <a:t>Interpretação e integração</a:t>
            </a:r>
          </a:p>
        </p:txBody>
      </p:sp>
      <p:sp>
        <p:nvSpPr>
          <p:cNvPr id="3" name="Text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HEJAACqGwAAYQ0AABAAAAAmAAAACAAAAP3w////////"/>
              </a:ext>
            </a:extLst>
          </p:cNvSpPr>
          <p:nvPr>
            <p:ph type="body" idx="1"/>
          </p:nvPr>
        </p:nvSpPr>
        <p:spPr>
          <a:xfrm>
            <a:off x="457200" y="1534795"/>
            <a:ext cx="4039870" cy="640080"/>
          </a:xfrm>
          <a:noFill/>
          <a:ln>
            <a:noFill/>
          </a:ln>
          <a:effectLst/>
        </p:spPr>
        <p:txBody>
          <a:bodyPr vert="horz" wrap="square" numCol="1" anchor="b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Romano-germânico</a:t>
            </a:r>
          </a:p>
        </p:txBody>
      </p:sp>
      <p:sp>
        <p:nvSpPr>
          <p:cNvPr id="4" name="TextoDoSlide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GENAACqGwAAsCUAABAAAAAmAAAACAAAAH3w////////"/>
              </a:ext>
            </a:extLst>
          </p:cNvSpPr>
          <p:nvPr>
            <p:ph type="body" idx="2"/>
          </p:nvPr>
        </p:nvSpPr>
        <p:spPr>
          <a:xfrm>
            <a:off x="457200" y="2174875"/>
            <a:ext cx="4039870" cy="3951605"/>
          </a:xfrm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Subjetivismo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Vontade real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1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Contra proponentem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1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1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Interpretação com quaisquer subsídios</a:t>
            </a:r>
          </a:p>
        </p:txBody>
      </p:sp>
      <p:sp>
        <p:nvSpPr>
          <p:cNvPr id="5" name="TextoDoSlide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HEJAABwNQAAYQ0AABAAAAAmAAAACAAAAP3w////////"/>
              </a:ext>
            </a:extLst>
          </p:cNvSpPr>
          <p:nvPr>
            <p:ph type="body" idx="3"/>
          </p:nvPr>
        </p:nvSpPr>
        <p:spPr>
          <a:xfrm>
            <a:off x="4646930" y="1534795"/>
            <a:ext cx="4039870" cy="640080"/>
          </a:xfrm>
          <a:noFill/>
          <a:ln>
            <a:noFill/>
          </a:ln>
          <a:effectLst/>
        </p:spPr>
        <p:txBody>
          <a:bodyPr vert="horz" wrap="square" numCol="1" anchor="b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Anglo-americano</a:t>
            </a:r>
          </a:p>
        </p:txBody>
      </p:sp>
      <p:sp>
        <p:nvSpPr>
          <p:cNvPr id="6" name="TextoDoSlide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GENAABwNQAAsCUAABAAAAAmAAAACAAAAH3w////////"/>
              </a:ext>
            </a:extLst>
          </p:cNvSpPr>
          <p:nvPr>
            <p:ph type="body" idx="4"/>
          </p:nvPr>
        </p:nvSpPr>
        <p:spPr>
          <a:xfrm>
            <a:off x="4646930" y="2174875"/>
            <a:ext cx="4039870" cy="3951605"/>
          </a:xfrm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Objetivismo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1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Business common sense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1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Muito limitado em contratos comerciais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1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Parole evidence rule </a:t>
            </a:r>
            <a:r>
              <a:rPr i="0"/>
              <a:t>(implica </a:t>
            </a:r>
            <a:r>
              <a:t>merger clauses</a:t>
            </a:r>
            <a:r>
              <a:rPr i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AAAAAAmAAAACAAAAP3w////////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r>
              <a:t>Vícios na formação</a:t>
            </a:r>
          </a:p>
        </p:txBody>
      </p:sp>
      <p:sp>
        <p:nvSpPr>
          <p:cNvPr id="3" name="Text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HEJAACqGwAAYQ0AABAAAAAmAAAACAAAAP3w////////"/>
              </a:ext>
            </a:extLst>
          </p:cNvSpPr>
          <p:nvPr>
            <p:ph type="body" idx="1"/>
          </p:nvPr>
        </p:nvSpPr>
        <p:spPr>
          <a:xfrm>
            <a:off x="457200" y="1534795"/>
            <a:ext cx="4039870" cy="640080"/>
          </a:xfrm>
          <a:noFill/>
          <a:ln>
            <a:noFill/>
          </a:ln>
          <a:effectLst/>
        </p:spPr>
        <p:txBody>
          <a:bodyPr vert="horz" wrap="square" numCol="1" anchor="b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Romano-germânico</a:t>
            </a:r>
          </a:p>
        </p:txBody>
      </p:sp>
      <p:sp>
        <p:nvSpPr>
          <p:cNvPr id="4" name="TextoDoSlide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GENAACqGwAAsCUAAAAAAAAmAAAACAAAAH3w////////"/>
              </a:ext>
            </a:extLst>
          </p:cNvSpPr>
          <p:nvPr>
            <p:ph type="body" idx="2"/>
          </p:nvPr>
        </p:nvSpPr>
        <p:spPr>
          <a:xfrm>
            <a:off x="457200" y="2174875"/>
            <a:ext cx="4039870" cy="3951605"/>
          </a:xfrm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Valor: vontade real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Vícios do consentimento</a:t>
            </a:r>
          </a:p>
          <a:p>
            <a:pPr marL="0" marR="0" lvl="2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Erro</a:t>
            </a:r>
          </a:p>
          <a:p>
            <a:pPr marL="0" marR="0" lvl="3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Dolo</a:t>
            </a:r>
          </a:p>
          <a:p>
            <a:pPr marL="0" marR="0" lvl="3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Coação</a:t>
            </a:r>
          </a:p>
          <a:p>
            <a:pPr marL="342900" marR="0" lvl="5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Anulação e responsabilidade</a:t>
            </a:r>
          </a:p>
          <a:p>
            <a:pPr marL="342900" marR="0" lvl="5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  <a:p>
            <a:pPr marL="342900" marR="0" lvl="5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Coação física e moral</a:t>
            </a:r>
          </a:p>
          <a:p>
            <a:pPr marL="342900" marR="0" lvl="2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</p:txBody>
      </p:sp>
      <p:sp>
        <p:nvSpPr>
          <p:cNvPr id="5" name="TextoDoSlide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HEJAABwNQAAYQ0AABAAAAAmAAAACAAAAP3w////////"/>
              </a:ext>
            </a:extLst>
          </p:cNvSpPr>
          <p:nvPr>
            <p:ph type="body" idx="3"/>
          </p:nvPr>
        </p:nvSpPr>
        <p:spPr>
          <a:xfrm>
            <a:off x="4646930" y="1534795"/>
            <a:ext cx="4039870" cy="640080"/>
          </a:xfrm>
          <a:noFill/>
          <a:ln>
            <a:noFill/>
          </a:ln>
          <a:effectLst/>
        </p:spPr>
        <p:txBody>
          <a:bodyPr vert="horz" wrap="square" numCol="1" anchor="b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Anglo-americano</a:t>
            </a:r>
          </a:p>
        </p:txBody>
      </p:sp>
      <p:sp>
        <p:nvSpPr>
          <p:cNvPr id="6" name="TextoDoSlide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GENAABwNQAAsCUAAAAAAAAmAAAACAAAAH3w////////"/>
              </a:ext>
            </a:extLst>
          </p:cNvSpPr>
          <p:nvPr>
            <p:ph type="body" idx="4"/>
          </p:nvPr>
        </p:nvSpPr>
        <p:spPr>
          <a:xfrm>
            <a:off x="4646930" y="2174875"/>
            <a:ext cx="4039870" cy="3951605"/>
          </a:xfrm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Valor: segurança do tráfico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1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Misrepresentation</a:t>
            </a:r>
          </a:p>
          <a:p>
            <a:pPr marL="0" marR="0" lvl="1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1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Fraudulent 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1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Negligent </a:t>
            </a:r>
            <a:r>
              <a:rPr i="0"/>
              <a:t>(anulação pode ser denegada)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1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Innocent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1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1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1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Duress - physical, economic and by threat</a:t>
            </a:r>
          </a:p>
          <a:p>
            <a:pPr marL="342900" marR="0" indent="-34290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1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Undue influence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LABAABwNQAAuAgAAAAAAAAmAAAACAAAAAEAAAAAAAAA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t>Efeitos</a:t>
            </a:r>
          </a:p>
        </p:txBody>
      </p:sp>
      <p:sp>
        <p:nvSpPr>
          <p:cNvPr id="3" name="TextoDoSlid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HEJAACqGwAAYQ0AAAAAAAAmAAAACAAAAIGAAAAAAAAA"/>
              </a:ext>
            </a:extLst>
          </p:cNvSpPr>
          <p:nvPr>
            <p:ph type="body"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endParaRPr/>
          </a:p>
        </p:txBody>
      </p:sp>
      <p:sp>
        <p:nvSpPr>
          <p:cNvPr id="4" name="TextoDoSlide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0AIAAGENAACqGwAAsCUAAAAAAAAmAAAACAAAAAEAAAAAAAAA"/>
              </a:ext>
            </a:extLst>
          </p:cNvSpPr>
          <p:nvPr>
            <p:ph type="body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Obrigacional, real e amplo</a:t>
            </a:r>
          </a:p>
          <a:p>
            <a:endParaRPr/>
          </a:p>
          <a:p>
            <a:r>
              <a:t>Relatividade do contrato</a:t>
            </a:r>
          </a:p>
          <a:p>
            <a:pPr lvl="1"/>
            <a:r>
              <a:t>Em favor de terceiros</a:t>
            </a:r>
          </a:p>
          <a:p>
            <a:pPr lvl="1"/>
            <a:r>
              <a:t>Proteção de terceiros próximos à parte (AL, PT)</a:t>
            </a:r>
          </a:p>
        </p:txBody>
      </p:sp>
      <p:sp>
        <p:nvSpPr>
          <p:cNvPr id="5" name="TextoDoSlide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HEJAABwNQAAYQ0AAAAAAAAmAAAACAAAAIGAAAAAAAAA"/>
              </a:ext>
            </a:extLst>
          </p:cNvSpPr>
          <p:nvPr>
            <p:ph type="body"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endParaRPr/>
          </a:p>
        </p:txBody>
      </p:sp>
      <p:sp>
        <p:nvSpPr>
          <p:cNvPr id="6" name="TextoDoSlide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pmE8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lhwAAGENAABwNQAAsCUAAAAAAAAmAAAACAAAAAEAAAAAAAAA"/>
              </a:ext>
            </a:extLst>
          </p:cNvSpPr>
          <p:nvPr>
            <p:ph type="body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Geral</a:t>
            </a:r>
          </a:p>
          <a:p>
            <a:endParaRPr/>
          </a:p>
          <a:p>
            <a:pPr>
              <a:defRPr i="1"/>
            </a:pPr>
            <a:r>
              <a:t>Privity </a:t>
            </a:r>
            <a:r>
              <a:rPr i="0"/>
              <a:t>(mais estrito)</a:t>
            </a:r>
          </a:p>
          <a:p>
            <a:pPr lvl="1">
              <a:defRPr i="0"/>
            </a:pPr>
            <a:r>
              <a:t>Legal</a:t>
            </a:r>
          </a:p>
          <a:p>
            <a:pPr lvl="1">
              <a:defRPr i="0"/>
            </a:pPr>
            <a:r>
              <a:t>Sem eficácia protetora (apenas </a:t>
            </a:r>
            <a:r>
              <a:rPr i="1"/>
              <a:t>tort</a:t>
            </a:r>
            <a:r>
              <a:t>)</a:t>
            </a:r>
          </a:p>
          <a:p>
            <a:pPr lvl="1">
              <a:defRPr i="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SimSun"/>
        <a:cs typeface="Times New Roman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527</Words>
  <Application>Microsoft Office PowerPoint</Application>
  <PresentationFormat>Apresentação na tela (4:3)</PresentationFormat>
  <Paragraphs>183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SimSun</vt:lpstr>
      <vt:lpstr>Calibri</vt:lpstr>
      <vt:lpstr>Times New Roman</vt:lpstr>
      <vt:lpstr>Presentation</vt:lpstr>
      <vt:lpstr>O contrato no Direito Comparado</vt:lpstr>
      <vt:lpstr>Aspectos gerais</vt:lpstr>
      <vt:lpstr>Apresentação do PowerPoint</vt:lpstr>
      <vt:lpstr>Formação</vt:lpstr>
      <vt:lpstr>Forma</vt:lpstr>
      <vt:lpstr>Boa fé</vt:lpstr>
      <vt:lpstr>Interpretação e integração</vt:lpstr>
      <vt:lpstr>Vícios na formação</vt:lpstr>
      <vt:lpstr>Efeitos</vt:lpstr>
      <vt:lpstr>Justiça contratual</vt:lpstr>
      <vt:lpstr>Descumprimento e  execução específica</vt:lpstr>
      <vt:lpstr>Resolução</vt:lpstr>
      <vt:lpstr>Outros aspectos 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contrato no Direito Comparado</dc:title>
  <dc:subject/>
  <dc:creator>Fernanda</dc:creator>
  <cp:keywords/>
  <dc:description/>
  <cp:lastModifiedBy>Usuário do Windows</cp:lastModifiedBy>
  <cp:revision>3</cp:revision>
  <dcterms:created xsi:type="dcterms:W3CDTF">2020-02-05T20:40:18Z</dcterms:created>
  <dcterms:modified xsi:type="dcterms:W3CDTF">2020-03-17T10:01:06Z</dcterms:modified>
</cp:coreProperties>
</file>