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2" r:id="rId6"/>
    <p:sldId id="263" r:id="rId7"/>
    <p:sldId id="261" r:id="rId8"/>
    <p:sldId id="268" r:id="rId9"/>
    <p:sldId id="269" r:id="rId10"/>
    <p:sldId id="279" r:id="rId11"/>
    <p:sldId id="270" r:id="rId12"/>
    <p:sldId id="271" r:id="rId13"/>
    <p:sldId id="272" r:id="rId14"/>
    <p:sldId id="277" r:id="rId15"/>
    <p:sldId id="273" r:id="rId16"/>
    <p:sldId id="274" r:id="rId17"/>
    <p:sldId id="275" r:id="rId18"/>
    <p:sldId id="276" r:id="rId19"/>
    <p:sldId id="278" r:id="rId20"/>
    <p:sldId id="28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82" y="29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0EEB83-F236-4595-A1EA-E30868A050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F05EC4A-577F-496F-8A91-C1726C7E1F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6459128-A48E-4039-A552-C05CBC4B0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DE3BD-E4DC-43BE-814A-73673F274275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D208740-DA03-4F6A-8AA3-AADC4F65D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8300145-6E3C-49EE-9E71-059BE2545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89F3-BB74-4F34-94FE-0591E3A24CE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600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41029C-4453-4CF9-9479-8A376AE2E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87E6744-DE36-4331-AD87-6DC78F0365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61EFBCF-BA1A-45FF-ABF4-A7C066113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DE3BD-E4DC-43BE-814A-73673F274275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D44DAF8-6D77-4002-9D91-BB1BDE751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BAF93CB-038A-4BFD-AC37-78632AD4F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89F3-BB74-4F34-94FE-0591E3A24CE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330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785D9B2-1FEC-4B11-8131-A61E5199BA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028BA4C-1116-485D-98EB-BC0E6B2556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C545D76-9495-4ECD-8D80-238CB2F2E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DE3BD-E4DC-43BE-814A-73673F274275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05031AC-7FE6-4CA9-B4A3-61E294B21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CDACE02-E61D-41D9-A392-21AB9299C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89F3-BB74-4F34-94FE-0591E3A24CE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312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CDEEA0-9100-4485-9A01-DEF01271A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506BDF8-0FA3-4934-A6B0-74B75DDF25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91F49A7-0728-4AB9-A842-A29606F53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DE3BD-E4DC-43BE-814A-73673F274275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B0A0B68-FDB6-4C2A-B1B0-2366C40CC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CD6D7B9-DDC2-4526-B4CE-BB838F2B2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89F3-BB74-4F34-94FE-0591E3A24CE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978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07D907-7AE7-4FD6-9AD3-8A81FFF82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189D44C-166E-4DBB-97AA-C3F22ED99F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A5E4EE0-DFCE-4332-9F29-61F1A14A7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DE3BD-E4DC-43BE-814A-73673F274275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2BB0CF5-892E-4FE7-B27D-64A6D9668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FEBC5AD-CB41-4363-966A-37349FBB0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89F3-BB74-4F34-94FE-0591E3A24CE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625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E3AB21-8DC4-4D11-A5F1-4B725BEB4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53FF77D-A9C1-41A0-A028-5BBD0193C6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5053180-2DAF-4C21-918D-045C9E3DB8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7286A17-3DA7-45EB-9D6B-5F1132D37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DE3BD-E4DC-43BE-814A-73673F274275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6841C17-E745-4752-8B2F-00171E436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333E168-DED5-4FE3-9FCF-DAA36DB2F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89F3-BB74-4F34-94FE-0591E3A24CE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613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164A79-B46F-4C22-9AED-89053455A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4E4542C-D530-4BD7-A254-8E71B59E95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796B44C-11C5-4247-985D-214C022C84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2795AAC-1AC8-423D-A385-F6F8505ED5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8C4B79D9-1060-4B0B-8CE6-10C11074AF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9EC3689A-F42E-403A-89EA-D6A074365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DE3BD-E4DC-43BE-814A-73673F274275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5B84260A-F7BA-4337-AA40-21A24B6C0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9D366085-3D18-4B60-AA09-6AB71652C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89F3-BB74-4F34-94FE-0591E3A24CE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205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A77CCC-366D-4BEE-A62D-C092AE165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9AB34E0-BE18-42A3-B89D-AF5ADCDBB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DE3BD-E4DC-43BE-814A-73673F274275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D9BF1F6-D6F9-4ED6-AFFD-8F0099550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266A6CA-AF76-4908-BFB3-F5F8284DF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89F3-BB74-4F34-94FE-0591E3A24CE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028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3008EC3-6CAF-4626-A053-78D018848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DE3BD-E4DC-43BE-814A-73673F274275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AC658018-CDBB-4AB9-97E5-C7C69020D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F6315DD-CD36-48A3-9E65-5A2CE0EED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89F3-BB74-4F34-94FE-0591E3A24CE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965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DCC001-0DE1-44E2-AA07-47683C3E7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6EDACFA-1C70-43F5-B553-A2D5C56817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B59EBA9-EF94-4B37-B16C-9BBAEE4257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F0B35B0-0C79-4B9A-893C-AD17EA6F2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DE3BD-E4DC-43BE-814A-73673F274275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03D6545-13DA-4418-AD84-63B8131D3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DAF7046-55CC-47D1-A9FE-01BAA056D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89F3-BB74-4F34-94FE-0591E3A24CE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306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D4347A-558D-419B-97A7-588349B5C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49A78824-8287-41FF-AA76-E9CF479DAB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E894B37-4EFA-4FC2-903D-090279F3BC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313A9E7-30D2-403F-8B82-445192947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DE3BD-E4DC-43BE-814A-73673F274275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F7CA85C-8B82-4D40-900E-97BA53FC0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92D34F5-70E0-45E5-8353-CC92FBDC4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89F3-BB74-4F34-94FE-0591E3A24CE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170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D8CDB3C-7A5A-4179-A382-245E9E41B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90D4CFC-BBA4-4073-AB4E-B4599B095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499971C-AF7F-4EE6-9A6D-5FE1A3250B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3DE3BD-E4DC-43BE-814A-73673F274275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BAD7CC7-916F-4602-9854-67F6778595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53AC101-864E-490E-BC1B-6AECC36F75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0489F3-BB74-4F34-94FE-0591E3A24CE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604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6.png"/><Relationship Id="rId7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6.png"/><Relationship Id="rId7" Type="http://schemas.openxmlformats.org/officeDocument/2006/relationships/image" Target="../media/image2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5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5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6.png"/><Relationship Id="rId7" Type="http://schemas.openxmlformats.org/officeDocument/2006/relationships/image" Target="../media/image3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6.png"/><Relationship Id="rId7" Type="http://schemas.openxmlformats.org/officeDocument/2006/relationships/image" Target="../media/image3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9.png"/><Relationship Id="rId5" Type="http://schemas.openxmlformats.org/officeDocument/2006/relationships/image" Target="../media/image32.png"/><Relationship Id="rId10" Type="http://schemas.openxmlformats.org/officeDocument/2006/relationships/image" Target="../media/image38.png"/><Relationship Id="rId4" Type="http://schemas.openxmlformats.org/officeDocument/2006/relationships/image" Target="../media/image12.png"/><Relationship Id="rId9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emf"/><Relationship Id="rId3" Type="http://schemas.openxmlformats.org/officeDocument/2006/relationships/image" Target="../media/image6.png"/><Relationship Id="rId7" Type="http://schemas.openxmlformats.org/officeDocument/2006/relationships/image" Target="../media/image4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6.png"/><Relationship Id="rId7" Type="http://schemas.openxmlformats.org/officeDocument/2006/relationships/image" Target="../media/image4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7.png"/><Relationship Id="rId5" Type="http://schemas.openxmlformats.org/officeDocument/2006/relationships/image" Target="../media/image40.png"/><Relationship Id="rId10" Type="http://schemas.openxmlformats.org/officeDocument/2006/relationships/image" Target="../media/image46.png"/><Relationship Id="rId4" Type="http://schemas.openxmlformats.org/officeDocument/2006/relationships/image" Target="../media/image12.png"/><Relationship Id="rId9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3" Type="http://schemas.openxmlformats.org/officeDocument/2006/relationships/image" Target="../media/image6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12.png"/><Relationship Id="rId9" Type="http://schemas.openxmlformats.org/officeDocument/2006/relationships/image" Target="../media/image5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6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A59CE1-2D95-455B-9E1E-7689DD86DC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495" y="5063478"/>
            <a:ext cx="7496461" cy="1092435"/>
          </a:xfrm>
        </p:spPr>
        <p:txBody>
          <a:bodyPr anchor="t">
            <a:noAutofit/>
          </a:bodyPr>
          <a:lstStyle/>
          <a:p>
            <a:pPr algn="l"/>
            <a:r>
              <a:rPr lang="pt-BR" sz="4000" b="1" dirty="0"/>
              <a:t>LOM3101 – Mecânica dos Materiais</a:t>
            </a:r>
            <a:endParaRPr lang="en-US" sz="4000" b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D11B165-B084-4C2C-87E1-43862EC5B7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0495" y="3839734"/>
            <a:ext cx="6541467" cy="1010767"/>
          </a:xfrm>
        </p:spPr>
        <p:txBody>
          <a:bodyPr anchor="b">
            <a:noAutofit/>
          </a:bodyPr>
          <a:lstStyle/>
          <a:p>
            <a:pPr algn="l"/>
            <a:r>
              <a:rPr lang="pt-BR" b="1" dirty="0"/>
              <a:t>Prof. Dr. João Paulo Pascon</a:t>
            </a:r>
          </a:p>
          <a:p>
            <a:pPr algn="l"/>
            <a:r>
              <a:rPr lang="pt-BR" b="1" dirty="0"/>
              <a:t>DEMAR / EEL / USP</a:t>
            </a:r>
            <a:endParaRPr lang="en-US" b="1" dirty="0"/>
          </a:p>
        </p:txBody>
      </p:sp>
      <p:sp>
        <p:nvSpPr>
          <p:cNvPr id="46" name="Freeform: Shape 14">
            <a:extLst>
              <a:ext uri="{FF2B5EF4-FFF2-40B4-BE49-F238E27FC236}">
                <a16:creationId xmlns:a16="http://schemas.microsoft.com/office/drawing/2014/main" id="{20CB0AEA-B839-46AC-B480-2175561FBD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156092" cy="3442494"/>
          </a:xfrm>
          <a:custGeom>
            <a:avLst/>
            <a:gdLst>
              <a:gd name="connsiteX0" fmla="*/ 0 w 3156092"/>
              <a:gd name="connsiteY0" fmla="*/ 0 h 3442494"/>
              <a:gd name="connsiteX1" fmla="*/ 2765641 w 3156092"/>
              <a:gd name="connsiteY1" fmla="*/ 0 h 3442494"/>
              <a:gd name="connsiteX2" fmla="*/ 2781296 w 3156092"/>
              <a:gd name="connsiteY2" fmla="*/ 20935 h 3442494"/>
              <a:gd name="connsiteX3" fmla="*/ 3156092 w 3156092"/>
              <a:gd name="connsiteY3" fmla="*/ 1247934 h 3442494"/>
              <a:gd name="connsiteX4" fmla="*/ 961532 w 3156092"/>
              <a:gd name="connsiteY4" fmla="*/ 3442494 h 3442494"/>
              <a:gd name="connsiteX5" fmla="*/ 107310 w 3156092"/>
              <a:gd name="connsiteY5" fmla="*/ 3270035 h 3442494"/>
              <a:gd name="connsiteX6" fmla="*/ 0 w 3156092"/>
              <a:gd name="connsiteY6" fmla="*/ 3218341 h 3442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56092" h="3442494">
                <a:moveTo>
                  <a:pt x="0" y="0"/>
                </a:moveTo>
                <a:lnTo>
                  <a:pt x="2765641" y="0"/>
                </a:lnTo>
                <a:lnTo>
                  <a:pt x="2781296" y="20935"/>
                </a:lnTo>
                <a:cubicBezTo>
                  <a:pt x="3017923" y="371189"/>
                  <a:pt x="3156092" y="793426"/>
                  <a:pt x="3156092" y="1247934"/>
                </a:cubicBezTo>
                <a:cubicBezTo>
                  <a:pt x="3156092" y="2459956"/>
                  <a:pt x="2173554" y="3442494"/>
                  <a:pt x="961532" y="3442494"/>
                </a:cubicBezTo>
                <a:cubicBezTo>
                  <a:pt x="658527" y="3442494"/>
                  <a:pt x="369864" y="3381086"/>
                  <a:pt x="107310" y="3270035"/>
                </a:cubicBezTo>
                <a:lnTo>
                  <a:pt x="0" y="3218341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BC3318E7-A970-4403-9682-E7D429976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" y="-1"/>
            <a:ext cx="3005349" cy="3291750"/>
          </a:xfrm>
          <a:custGeom>
            <a:avLst/>
            <a:gdLst>
              <a:gd name="connsiteX0" fmla="*/ 0 w 3005349"/>
              <a:gd name="connsiteY0" fmla="*/ 0 h 3291750"/>
              <a:gd name="connsiteX1" fmla="*/ 2577617 w 3005349"/>
              <a:gd name="connsiteY1" fmla="*/ 0 h 3291750"/>
              <a:gd name="connsiteX2" fmla="*/ 2656297 w 3005349"/>
              <a:gd name="connsiteY2" fmla="*/ 105217 h 3291750"/>
              <a:gd name="connsiteX3" fmla="*/ 3005349 w 3005349"/>
              <a:gd name="connsiteY3" fmla="*/ 1247934 h 3291750"/>
              <a:gd name="connsiteX4" fmla="*/ 961533 w 3005349"/>
              <a:gd name="connsiteY4" fmla="*/ 3291750 h 3291750"/>
              <a:gd name="connsiteX5" fmla="*/ 165988 w 3005349"/>
              <a:gd name="connsiteY5" fmla="*/ 3131137 h 3291750"/>
              <a:gd name="connsiteX6" fmla="*/ 0 w 3005349"/>
              <a:gd name="connsiteY6" fmla="*/ 3051176 h 329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5349" h="3291750">
                <a:moveTo>
                  <a:pt x="0" y="0"/>
                </a:moveTo>
                <a:lnTo>
                  <a:pt x="2577617" y="0"/>
                </a:lnTo>
                <a:lnTo>
                  <a:pt x="2656297" y="105217"/>
                </a:lnTo>
                <a:cubicBezTo>
                  <a:pt x="2876670" y="431412"/>
                  <a:pt x="3005349" y="824646"/>
                  <a:pt x="3005349" y="1247934"/>
                </a:cubicBezTo>
                <a:cubicBezTo>
                  <a:pt x="3005349" y="2376702"/>
                  <a:pt x="2090301" y="3291750"/>
                  <a:pt x="961533" y="3291750"/>
                </a:cubicBezTo>
                <a:cubicBezTo>
                  <a:pt x="679341" y="3291750"/>
                  <a:pt x="410507" y="3234560"/>
                  <a:pt x="165988" y="3131137"/>
                </a:cubicBezTo>
                <a:lnTo>
                  <a:pt x="0" y="305117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Imagem 9" descr="Forma&#10;&#10;Descrição gerada automaticamente">
            <a:extLst>
              <a:ext uri="{FF2B5EF4-FFF2-40B4-BE49-F238E27FC236}">
                <a16:creationId xmlns:a16="http://schemas.microsoft.com/office/drawing/2014/main" id="{A3EE8DE2-904A-4CB6-81F7-EB71AE8BC9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187" y="312385"/>
            <a:ext cx="1735111" cy="2216694"/>
          </a:xfrm>
          <a:prstGeom prst="rect">
            <a:avLst/>
          </a:prstGeom>
        </p:spPr>
      </p:pic>
      <p:sp>
        <p:nvSpPr>
          <p:cNvPr id="47" name="Oval 18">
            <a:extLst>
              <a:ext uri="{FF2B5EF4-FFF2-40B4-BE49-F238E27FC236}">
                <a16:creationId xmlns:a16="http://schemas.microsoft.com/office/drawing/2014/main" id="{3B50BB8F-1CF3-4420-A246-F2AE47F17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68141" y="459337"/>
            <a:ext cx="3163824" cy="316382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Freeform: Shape 20">
            <a:extLst>
              <a:ext uri="{FF2B5EF4-FFF2-40B4-BE49-F238E27FC236}">
                <a16:creationId xmlns:a16="http://schemas.microsoft.com/office/drawing/2014/main" id="{7F871D6D-54EF-4FAA-A4E3-1F4D4F8D6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32733" y="623929"/>
            <a:ext cx="2834640" cy="2834640"/>
          </a:xfrm>
          <a:custGeom>
            <a:avLst/>
            <a:gdLst>
              <a:gd name="connsiteX0" fmla="*/ 1417320 w 2834640"/>
              <a:gd name="connsiteY0" fmla="*/ 0 h 2834640"/>
              <a:gd name="connsiteX1" fmla="*/ 2834640 w 2834640"/>
              <a:gd name="connsiteY1" fmla="*/ 1417320 h 2834640"/>
              <a:gd name="connsiteX2" fmla="*/ 1417320 w 2834640"/>
              <a:gd name="connsiteY2" fmla="*/ 2834640 h 2834640"/>
              <a:gd name="connsiteX3" fmla="*/ 0 w 2834640"/>
              <a:gd name="connsiteY3" fmla="*/ 1417320 h 2834640"/>
              <a:gd name="connsiteX4" fmla="*/ 1417320 w 2834640"/>
              <a:gd name="connsiteY4" fmla="*/ 0 h 2834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34640" h="2834640">
                <a:moveTo>
                  <a:pt x="1417320" y="0"/>
                </a:moveTo>
                <a:cubicBezTo>
                  <a:pt x="2200084" y="0"/>
                  <a:pt x="2834640" y="634556"/>
                  <a:pt x="2834640" y="1417320"/>
                </a:cubicBezTo>
                <a:cubicBezTo>
                  <a:pt x="2834640" y="2200084"/>
                  <a:pt x="2200084" y="2834640"/>
                  <a:pt x="1417320" y="2834640"/>
                </a:cubicBezTo>
                <a:cubicBezTo>
                  <a:pt x="634556" y="2834640"/>
                  <a:pt x="0" y="2200084"/>
                  <a:pt x="0" y="1417320"/>
                </a:cubicBezTo>
                <a:cubicBezTo>
                  <a:pt x="0" y="634556"/>
                  <a:pt x="634556" y="0"/>
                  <a:pt x="141732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FE1E486B-3E92-41F5-AD63-4764F1E118F0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4319587" y="1171915"/>
            <a:ext cx="1828800" cy="1828800"/>
          </a:xfrm>
          <a:prstGeom prst="rect">
            <a:avLst/>
          </a:prstGeom>
        </p:spPr>
      </p:pic>
      <p:sp>
        <p:nvSpPr>
          <p:cNvPr id="49" name="Freeform: Shape 22">
            <a:extLst>
              <a:ext uri="{FF2B5EF4-FFF2-40B4-BE49-F238E27FC236}">
                <a16:creationId xmlns:a16="http://schemas.microsoft.com/office/drawing/2014/main" id="{6E6E2C1E-E9BB-473F-9B15-9231E36D8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56150" y="2364552"/>
            <a:ext cx="3835850" cy="4493449"/>
          </a:xfrm>
          <a:custGeom>
            <a:avLst/>
            <a:gdLst>
              <a:gd name="connsiteX0" fmla="*/ 2839212 w 3835850"/>
              <a:gd name="connsiteY0" fmla="*/ 0 h 4493449"/>
              <a:gd name="connsiteX1" fmla="*/ 3683507 w 3835850"/>
              <a:gd name="connsiteY1" fmla="*/ 127646 h 4493449"/>
              <a:gd name="connsiteX2" fmla="*/ 3835850 w 3835850"/>
              <a:gd name="connsiteY2" fmla="*/ 183404 h 4493449"/>
              <a:gd name="connsiteX3" fmla="*/ 3835850 w 3835850"/>
              <a:gd name="connsiteY3" fmla="*/ 4493449 h 4493449"/>
              <a:gd name="connsiteX4" fmla="*/ 534850 w 3835850"/>
              <a:gd name="connsiteY4" fmla="*/ 4493449 h 4493449"/>
              <a:gd name="connsiteX5" fmla="*/ 484893 w 3835850"/>
              <a:gd name="connsiteY5" fmla="*/ 4426642 h 4493449"/>
              <a:gd name="connsiteX6" fmla="*/ 0 w 3835850"/>
              <a:gd name="connsiteY6" fmla="*/ 2839212 h 4493449"/>
              <a:gd name="connsiteX7" fmla="*/ 2839212 w 3835850"/>
              <a:gd name="connsiteY7" fmla="*/ 0 h 4493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35850" h="4493449">
                <a:moveTo>
                  <a:pt x="2839212" y="0"/>
                </a:moveTo>
                <a:cubicBezTo>
                  <a:pt x="3133222" y="0"/>
                  <a:pt x="3416794" y="44689"/>
                  <a:pt x="3683507" y="127646"/>
                </a:cubicBezTo>
                <a:lnTo>
                  <a:pt x="3835850" y="183404"/>
                </a:lnTo>
                <a:lnTo>
                  <a:pt x="3835850" y="4493449"/>
                </a:lnTo>
                <a:lnTo>
                  <a:pt x="534850" y="4493449"/>
                </a:lnTo>
                <a:lnTo>
                  <a:pt x="484893" y="4426642"/>
                </a:lnTo>
                <a:cubicBezTo>
                  <a:pt x="178757" y="3973501"/>
                  <a:pt x="0" y="3427232"/>
                  <a:pt x="0" y="2839212"/>
                </a:cubicBezTo>
                <a:cubicBezTo>
                  <a:pt x="0" y="1271159"/>
                  <a:pt x="1271159" y="0"/>
                  <a:pt x="2839212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3864C5F7-9C3C-44B2-B562-3C9187F97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07371" y="1"/>
            <a:ext cx="3986784" cy="2427765"/>
          </a:xfrm>
          <a:custGeom>
            <a:avLst/>
            <a:gdLst>
              <a:gd name="connsiteX0" fmla="*/ 48890 w 3986784"/>
              <a:gd name="connsiteY0" fmla="*/ 0 h 2427765"/>
              <a:gd name="connsiteX1" fmla="*/ 3937894 w 3986784"/>
              <a:gd name="connsiteY1" fmla="*/ 0 h 2427765"/>
              <a:gd name="connsiteX2" fmla="*/ 3946285 w 3986784"/>
              <a:gd name="connsiteY2" fmla="*/ 32635 h 2427765"/>
              <a:gd name="connsiteX3" fmla="*/ 3986784 w 3986784"/>
              <a:gd name="connsiteY3" fmla="*/ 434373 h 2427765"/>
              <a:gd name="connsiteX4" fmla="*/ 1993392 w 3986784"/>
              <a:gd name="connsiteY4" fmla="*/ 2427765 h 2427765"/>
              <a:gd name="connsiteX5" fmla="*/ 0 w 3986784"/>
              <a:gd name="connsiteY5" fmla="*/ 434373 h 2427765"/>
              <a:gd name="connsiteX6" fmla="*/ 40499 w 3986784"/>
              <a:gd name="connsiteY6" fmla="*/ 32635 h 2427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86784" h="2427765">
                <a:moveTo>
                  <a:pt x="48890" y="0"/>
                </a:moveTo>
                <a:lnTo>
                  <a:pt x="3937894" y="0"/>
                </a:lnTo>
                <a:lnTo>
                  <a:pt x="3946285" y="32635"/>
                </a:lnTo>
                <a:cubicBezTo>
                  <a:pt x="3972839" y="162400"/>
                  <a:pt x="3986784" y="296758"/>
                  <a:pt x="3986784" y="434373"/>
                </a:cubicBezTo>
                <a:cubicBezTo>
                  <a:pt x="3986784" y="1535293"/>
                  <a:pt x="3094312" y="2427765"/>
                  <a:pt x="1993392" y="2427765"/>
                </a:cubicBezTo>
                <a:cubicBezTo>
                  <a:pt x="892472" y="2427765"/>
                  <a:pt x="0" y="1535293"/>
                  <a:pt x="0" y="434373"/>
                </a:cubicBezTo>
                <a:cubicBezTo>
                  <a:pt x="0" y="296758"/>
                  <a:pt x="13945" y="162400"/>
                  <a:pt x="40499" y="32635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1C633F89-CD86-4B32-ACC7-76B3DFFBF0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71962" y="3"/>
            <a:ext cx="3657600" cy="2263173"/>
          </a:xfrm>
          <a:custGeom>
            <a:avLst/>
            <a:gdLst>
              <a:gd name="connsiteX0" fmla="*/ 54075 w 3657600"/>
              <a:gd name="connsiteY0" fmla="*/ 0 h 2263173"/>
              <a:gd name="connsiteX1" fmla="*/ 3603525 w 3657600"/>
              <a:gd name="connsiteY1" fmla="*/ 0 h 2263173"/>
              <a:gd name="connsiteX2" fmla="*/ 3620445 w 3657600"/>
              <a:gd name="connsiteY2" fmla="*/ 65806 h 2263173"/>
              <a:gd name="connsiteX3" fmla="*/ 3657600 w 3657600"/>
              <a:gd name="connsiteY3" fmla="*/ 434373 h 2263173"/>
              <a:gd name="connsiteX4" fmla="*/ 1828800 w 3657600"/>
              <a:gd name="connsiteY4" fmla="*/ 2263173 h 2263173"/>
              <a:gd name="connsiteX5" fmla="*/ 0 w 3657600"/>
              <a:gd name="connsiteY5" fmla="*/ 434373 h 2263173"/>
              <a:gd name="connsiteX6" fmla="*/ 37155 w 3657600"/>
              <a:gd name="connsiteY6" fmla="*/ 65806 h 2263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57600" h="2263173">
                <a:moveTo>
                  <a:pt x="54075" y="0"/>
                </a:moveTo>
                <a:lnTo>
                  <a:pt x="3603525" y="0"/>
                </a:lnTo>
                <a:lnTo>
                  <a:pt x="3620445" y="65806"/>
                </a:lnTo>
                <a:cubicBezTo>
                  <a:pt x="3644807" y="184856"/>
                  <a:pt x="3657600" y="308121"/>
                  <a:pt x="3657600" y="434373"/>
                </a:cubicBezTo>
                <a:cubicBezTo>
                  <a:pt x="3657600" y="1444391"/>
                  <a:pt x="2838818" y="2263173"/>
                  <a:pt x="1828800" y="2263173"/>
                </a:cubicBezTo>
                <a:cubicBezTo>
                  <a:pt x="818782" y="2263173"/>
                  <a:pt x="0" y="1444391"/>
                  <a:pt x="0" y="434373"/>
                </a:cubicBezTo>
                <a:cubicBezTo>
                  <a:pt x="0" y="308121"/>
                  <a:pt x="12794" y="184856"/>
                  <a:pt x="37155" y="6580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m 4" descr="Motor de veículo&#10;&#10;Descrição gerada automaticamente com confiança média">
            <a:extLst>
              <a:ext uri="{FF2B5EF4-FFF2-40B4-BE49-F238E27FC236}">
                <a16:creationId xmlns:a16="http://schemas.microsoft.com/office/drawing/2014/main" id="{A5060A6A-4237-48A9-B918-EB59B8C2FB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0642" y="202945"/>
            <a:ext cx="2234564" cy="1480399"/>
          </a:xfrm>
          <a:prstGeom prst="rect">
            <a:avLst/>
          </a:prstGeom>
        </p:spPr>
      </p:pic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C684BB5A-9B2C-40C0-A8F4-C812CDB97C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20674" y="2529078"/>
            <a:ext cx="3671324" cy="4328922"/>
          </a:xfrm>
          <a:custGeom>
            <a:avLst/>
            <a:gdLst>
              <a:gd name="connsiteX0" fmla="*/ 2674686 w 3671324"/>
              <a:gd name="connsiteY0" fmla="*/ 0 h 4328922"/>
              <a:gd name="connsiteX1" fmla="*/ 3470056 w 3671324"/>
              <a:gd name="connsiteY1" fmla="*/ 120249 h 4328922"/>
              <a:gd name="connsiteX2" fmla="*/ 3671324 w 3671324"/>
              <a:gd name="connsiteY2" fmla="*/ 193914 h 4328922"/>
              <a:gd name="connsiteX3" fmla="*/ 3671324 w 3671324"/>
              <a:gd name="connsiteY3" fmla="*/ 4328922 h 4328922"/>
              <a:gd name="connsiteX4" fmla="*/ 575538 w 3671324"/>
              <a:gd name="connsiteY4" fmla="*/ 4328922 h 4328922"/>
              <a:gd name="connsiteX5" fmla="*/ 456795 w 3671324"/>
              <a:gd name="connsiteY5" fmla="*/ 4170129 h 4328922"/>
              <a:gd name="connsiteX6" fmla="*/ 0 w 3671324"/>
              <a:gd name="connsiteY6" fmla="*/ 2674686 h 4328922"/>
              <a:gd name="connsiteX7" fmla="*/ 2674686 w 3671324"/>
              <a:gd name="connsiteY7" fmla="*/ 0 h 4328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71324" h="4328922">
                <a:moveTo>
                  <a:pt x="2674686" y="0"/>
                </a:moveTo>
                <a:cubicBezTo>
                  <a:pt x="2951659" y="0"/>
                  <a:pt x="3218799" y="42100"/>
                  <a:pt x="3470056" y="120249"/>
                </a:cubicBezTo>
                <a:lnTo>
                  <a:pt x="3671324" y="193914"/>
                </a:lnTo>
                <a:lnTo>
                  <a:pt x="3671324" y="4328922"/>
                </a:lnTo>
                <a:lnTo>
                  <a:pt x="575538" y="4328922"/>
                </a:lnTo>
                <a:lnTo>
                  <a:pt x="456795" y="4170129"/>
                </a:lnTo>
                <a:cubicBezTo>
                  <a:pt x="168398" y="3743246"/>
                  <a:pt x="0" y="3228632"/>
                  <a:pt x="0" y="2674686"/>
                </a:cubicBezTo>
                <a:cubicBezTo>
                  <a:pt x="0" y="1197498"/>
                  <a:pt x="1197498" y="0"/>
                  <a:pt x="2674686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Imagem 7" descr="Cerca de metal&#10;&#10;Descrição gerada automaticamente com confiança média">
            <a:extLst>
              <a:ext uri="{FF2B5EF4-FFF2-40B4-BE49-F238E27FC236}">
                <a16:creationId xmlns:a16="http://schemas.microsoft.com/office/drawing/2014/main" id="{A8DE0637-C6F3-47C6-9EB8-7C9E22B31B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6104" y="3623161"/>
            <a:ext cx="2222176" cy="296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7635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Aula 01. Apresentação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6617"/>
            <a:ext cx="10515600" cy="4414316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pt-BR" sz="2200" dirty="0"/>
              <a:t>* Esforços internos em barras (análise estrutural)</a:t>
            </a:r>
          </a:p>
          <a:p>
            <a:pPr lvl="1">
              <a:lnSpc>
                <a:spcPct val="200000"/>
              </a:lnSpc>
            </a:pPr>
            <a:r>
              <a:rPr lang="pt-BR" sz="1800" dirty="0"/>
              <a:t>Normal (N) – Carga axial (IMS)</a:t>
            </a:r>
          </a:p>
          <a:p>
            <a:pPr lvl="1">
              <a:lnSpc>
                <a:spcPct val="200000"/>
              </a:lnSpc>
            </a:pPr>
            <a:r>
              <a:rPr lang="pt-BR" sz="1800" dirty="0"/>
              <a:t>Cortante (V ou Q) – Capítulo 3 (Cisalhamento em vigas)</a:t>
            </a:r>
          </a:p>
          <a:p>
            <a:pPr lvl="1">
              <a:lnSpc>
                <a:spcPct val="200000"/>
              </a:lnSpc>
            </a:pPr>
            <a:r>
              <a:rPr lang="pt-BR" sz="1800" dirty="0"/>
              <a:t>Momento fletor (M) – Capítulo 2 (Flexão de vigas)</a:t>
            </a:r>
          </a:p>
          <a:p>
            <a:pPr lvl="1">
              <a:lnSpc>
                <a:spcPct val="200000"/>
              </a:lnSpc>
            </a:pPr>
            <a:r>
              <a:rPr lang="pt-BR" sz="1800" dirty="0"/>
              <a:t>Momento torsor (T) – Capítulo 1 (Torção de eixos)</a:t>
            </a:r>
          </a:p>
          <a:p>
            <a:pPr lvl="1">
              <a:lnSpc>
                <a:spcPct val="200000"/>
              </a:lnSpc>
            </a:pPr>
            <a:r>
              <a:rPr lang="pt-BR" sz="1800" dirty="0"/>
              <a:t>Combinação (N, V, M, T) – Capítulo 4 (Cargas combinadas)</a:t>
            </a:r>
            <a:endParaRPr lang="en-US" sz="18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 descr="Diagrama&#10;&#10;Descrição gerada automaticamente com confiança média">
            <a:extLst>
              <a:ext uri="{FF2B5EF4-FFF2-40B4-BE49-F238E27FC236}">
                <a16:creationId xmlns:a16="http://schemas.microsoft.com/office/drawing/2014/main" id="{2A16F2B3-DCEF-419E-B13A-C5921CB11E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1721" y="1536903"/>
            <a:ext cx="3607118" cy="1732677"/>
          </a:xfrm>
          <a:prstGeom prst="rect">
            <a:avLst/>
          </a:prstGeom>
        </p:spPr>
      </p:pic>
      <p:pic>
        <p:nvPicPr>
          <p:cNvPr id="7" name="Imagem 6" descr="Gráfico, Gráfico de caixa estreita&#10;&#10;Descrição gerada automaticamente">
            <a:extLst>
              <a:ext uri="{FF2B5EF4-FFF2-40B4-BE49-F238E27FC236}">
                <a16:creationId xmlns:a16="http://schemas.microsoft.com/office/drawing/2014/main" id="{5F69B97C-7174-4973-91E3-B60F9DC0A0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1721" y="1536903"/>
            <a:ext cx="3607118" cy="1732677"/>
          </a:xfrm>
          <a:prstGeom prst="rect">
            <a:avLst/>
          </a:prstGeom>
        </p:spPr>
      </p:pic>
      <p:pic>
        <p:nvPicPr>
          <p:cNvPr id="9" name="Imagem 8" descr="Gráfico, Gráfico de caixa estreita&#10;&#10;Descrição gerada automaticamente">
            <a:extLst>
              <a:ext uri="{FF2B5EF4-FFF2-40B4-BE49-F238E27FC236}">
                <a16:creationId xmlns:a16="http://schemas.microsoft.com/office/drawing/2014/main" id="{5B4891F6-8DB3-41EE-B517-6BF8070EE9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21721" y="3641604"/>
            <a:ext cx="3607118" cy="1732676"/>
          </a:xfrm>
          <a:prstGeom prst="rect">
            <a:avLst/>
          </a:prstGeom>
        </p:spPr>
      </p:pic>
      <p:pic>
        <p:nvPicPr>
          <p:cNvPr id="15" name="Imagem 14" descr="Gráfico&#10;&#10;Descrição gerada automaticamente com confiança média">
            <a:extLst>
              <a:ext uri="{FF2B5EF4-FFF2-40B4-BE49-F238E27FC236}">
                <a16:creationId xmlns:a16="http://schemas.microsoft.com/office/drawing/2014/main" id="{6DB8871B-B239-4C97-B6A8-0CFB88DE39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21721" y="3640793"/>
            <a:ext cx="3607118" cy="1732677"/>
          </a:xfrm>
          <a:prstGeom prst="rect">
            <a:avLst/>
          </a:prstGeom>
        </p:spPr>
      </p:pic>
      <p:pic>
        <p:nvPicPr>
          <p:cNvPr id="17" name="Imagem 16" descr="Uma imagem contendo Gráfico&#10;&#10;Descrição gerada automaticamente">
            <a:extLst>
              <a:ext uri="{FF2B5EF4-FFF2-40B4-BE49-F238E27FC236}">
                <a16:creationId xmlns:a16="http://schemas.microsoft.com/office/drawing/2014/main" id="{0DA1D1F6-493C-4D94-A162-D8CFBC0F76D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21721" y="3640794"/>
            <a:ext cx="3607116" cy="1732676"/>
          </a:xfrm>
          <a:prstGeom prst="rect">
            <a:avLst/>
          </a:prstGeom>
        </p:spPr>
      </p:pic>
      <p:pic>
        <p:nvPicPr>
          <p:cNvPr id="19" name="Imagem 18" descr="Uma imagem contendo Diagrama&#10;&#10;Descrição gerada automaticamente">
            <a:extLst>
              <a:ext uri="{FF2B5EF4-FFF2-40B4-BE49-F238E27FC236}">
                <a16:creationId xmlns:a16="http://schemas.microsoft.com/office/drawing/2014/main" id="{34869304-DF2A-46A4-A0DA-C3F21BE5EBF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21721" y="3640794"/>
            <a:ext cx="3607116" cy="1732676"/>
          </a:xfrm>
          <a:prstGeom prst="rect">
            <a:avLst/>
          </a:prstGeom>
        </p:spPr>
      </p:pic>
      <p:pic>
        <p:nvPicPr>
          <p:cNvPr id="21" name="Imagem 20" descr="Diagrama, Desenho técnico&#10;&#10;Descrição gerada automaticamente">
            <a:extLst>
              <a:ext uri="{FF2B5EF4-FFF2-40B4-BE49-F238E27FC236}">
                <a16:creationId xmlns:a16="http://schemas.microsoft.com/office/drawing/2014/main" id="{E9877429-3BC8-427C-BD92-8D2618CB299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21501" y="3378177"/>
            <a:ext cx="2536395" cy="2372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467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194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rgbClr val="00B050"/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3600" b="1" dirty="0"/>
              <a:t>Exemplo 0.1. Revisão</a:t>
            </a:r>
            <a:endParaRPr lang="en-US" sz="36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4918"/>
            <a:ext cx="6494755" cy="436601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(b) diagrama de esforço normal interno (</a:t>
            </a:r>
            <a:r>
              <a:rPr lang="pt-BR" sz="2200" i="1" dirty="0"/>
              <a:t>N</a:t>
            </a:r>
            <a:r>
              <a:rPr lang="pt-BR" sz="2200" dirty="0"/>
              <a:t>)</a:t>
            </a:r>
            <a:endParaRPr lang="en-US" sz="2200" i="1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pt-BR" sz="2000" dirty="0">
                <a:solidFill>
                  <a:prstClr val="black"/>
                </a:solidFill>
              </a:rPr>
              <a:t>LOM3101 – Mecânica dos Materiais – Prof. Dr. João Paulo Pascon</a:t>
            </a:r>
            <a:endParaRPr lang="en-US" sz="2000" dirty="0">
              <a:solidFill>
                <a:prstClr val="black"/>
              </a:solidFill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 descr="Uma imagem contendo objeto, relógio, quarto, esqui&#10;&#10;Descrição gerada automaticamente">
            <a:extLst>
              <a:ext uri="{FF2B5EF4-FFF2-40B4-BE49-F238E27FC236}">
                <a16:creationId xmlns:a16="http://schemas.microsoft.com/office/drawing/2014/main" id="{EDAFDA81-5613-4A3A-9A0A-2B667B8E85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4859" y="1792998"/>
            <a:ext cx="3938941" cy="1917868"/>
          </a:xfrm>
          <a:prstGeom prst="rect">
            <a:avLst/>
          </a:prstGeom>
        </p:spPr>
      </p:pic>
      <p:pic>
        <p:nvPicPr>
          <p:cNvPr id="7" name="Imagem 6" descr="Uma imagem contendo objeto, relógio&#10;&#10;Descrição gerada automaticamente">
            <a:extLst>
              <a:ext uri="{FF2B5EF4-FFF2-40B4-BE49-F238E27FC236}">
                <a16:creationId xmlns:a16="http://schemas.microsoft.com/office/drawing/2014/main" id="{20754016-A2E2-42F0-9DDD-96B5DE5D5B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9238" y="2415831"/>
            <a:ext cx="4935313" cy="1079600"/>
          </a:xfrm>
          <a:prstGeom prst="rect">
            <a:avLst/>
          </a:prstGeom>
        </p:spPr>
      </p:pic>
      <p:pic>
        <p:nvPicPr>
          <p:cNvPr id="9" name="Imagem 8" descr="Tela de computador com texto preto sobre fundo branco&#10;&#10;Descrição gerada automaticamente com confiança média">
            <a:extLst>
              <a:ext uri="{FF2B5EF4-FFF2-40B4-BE49-F238E27FC236}">
                <a16:creationId xmlns:a16="http://schemas.microsoft.com/office/drawing/2014/main" id="{D21B925F-CBCA-4423-AFC8-6064E6160F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9238" y="2417719"/>
            <a:ext cx="4935313" cy="1293147"/>
          </a:xfrm>
          <a:prstGeom prst="rect">
            <a:avLst/>
          </a:prstGeom>
        </p:spPr>
      </p:pic>
      <p:pic>
        <p:nvPicPr>
          <p:cNvPr id="18" name="Imagem 17" descr="Gráfico&#10;&#10;Descrição gerada automaticamente com confiança baixa">
            <a:extLst>
              <a:ext uri="{FF2B5EF4-FFF2-40B4-BE49-F238E27FC236}">
                <a16:creationId xmlns:a16="http://schemas.microsoft.com/office/drawing/2014/main" id="{8BE52106-AE58-446A-A4AB-07EFB3E108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9238" y="4051110"/>
            <a:ext cx="2058357" cy="129314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91E0FEA5-00AD-42CE-B9FA-3D09AAE58D22}"/>
                  </a:ext>
                </a:extLst>
              </p:cNvPr>
              <p:cNvSpPr txBox="1"/>
              <p:nvPr/>
            </p:nvSpPr>
            <p:spPr>
              <a:xfrm>
                <a:off x="3398633" y="4513018"/>
                <a:ext cx="168168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=60 </m:t>
                      </m:r>
                      <m:r>
                        <m:rPr>
                          <m:sty m:val="p"/>
                        </m:rP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kips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91E0FEA5-00AD-42CE-B9FA-3D09AAE58D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8633" y="4513018"/>
                <a:ext cx="1681686" cy="369332"/>
              </a:xfrm>
              <a:prstGeom prst="rect">
                <a:avLst/>
              </a:prstGeom>
              <a:blipFill>
                <a:blip r:embed="rId8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9313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194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rgbClr val="00B050"/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3600" b="1" dirty="0"/>
              <a:t>Exemplo 0.1. Revisão</a:t>
            </a:r>
            <a:endParaRPr lang="en-US" sz="36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4918"/>
            <a:ext cx="6494755" cy="436601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(b) diagrama de esforço normal interno (</a:t>
            </a:r>
            <a:r>
              <a:rPr lang="pt-BR" sz="2200" i="1" dirty="0"/>
              <a:t>N</a:t>
            </a:r>
            <a:r>
              <a:rPr lang="pt-BR" sz="2200" dirty="0"/>
              <a:t>)</a:t>
            </a:r>
            <a:endParaRPr lang="en-US" sz="2200" i="1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pt-BR" sz="2000" dirty="0">
                <a:solidFill>
                  <a:prstClr val="black"/>
                </a:solidFill>
              </a:rPr>
              <a:t>LOM3101 – Mecânica dos Materiais – Prof. Dr. João Paulo Pascon</a:t>
            </a:r>
            <a:endParaRPr lang="en-US" sz="2000" dirty="0">
              <a:solidFill>
                <a:prstClr val="black"/>
              </a:solidFill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 descr="Uma imagem contendo objeto, relógio, quarto, esqui&#10;&#10;Descrição gerada automaticamente">
            <a:extLst>
              <a:ext uri="{FF2B5EF4-FFF2-40B4-BE49-F238E27FC236}">
                <a16:creationId xmlns:a16="http://schemas.microsoft.com/office/drawing/2014/main" id="{EDAFDA81-5613-4A3A-9A0A-2B667B8E85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4859" y="1792998"/>
            <a:ext cx="3938941" cy="1917868"/>
          </a:xfrm>
          <a:prstGeom prst="rect">
            <a:avLst/>
          </a:prstGeom>
        </p:spPr>
      </p:pic>
      <p:pic>
        <p:nvPicPr>
          <p:cNvPr id="9" name="Imagem 8" descr="Tela de computador com texto preto sobre fundo branco&#10;&#10;Descrição gerada automaticamente com confiança média">
            <a:extLst>
              <a:ext uri="{FF2B5EF4-FFF2-40B4-BE49-F238E27FC236}">
                <a16:creationId xmlns:a16="http://schemas.microsoft.com/office/drawing/2014/main" id="{D21B925F-CBCA-4423-AFC8-6064E6160F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9238" y="2419504"/>
            <a:ext cx="4935313" cy="129314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91E0FEA5-00AD-42CE-B9FA-3D09AAE58D22}"/>
                  </a:ext>
                </a:extLst>
              </p:cNvPr>
              <p:cNvSpPr txBox="1"/>
              <p:nvPr/>
            </p:nvSpPr>
            <p:spPr>
              <a:xfrm>
                <a:off x="4438584" y="4513017"/>
                <a:ext cx="175901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</m:t>
                          </m:r>
                        </m:e>
                        <m:sub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𝐵𝐶</m:t>
                          </m:r>
                        </m:sub>
                      </m:sSub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−15</m:t>
                      </m:r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kips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91E0FEA5-00AD-42CE-B9FA-3D09AAE58D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8584" y="4513017"/>
                <a:ext cx="1759016" cy="369332"/>
              </a:xfrm>
              <a:prstGeom prst="rect">
                <a:avLst/>
              </a:prstGeom>
              <a:blipFill>
                <a:blip r:embed="rId6"/>
                <a:stretch>
                  <a:fillRect r="-692"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Imagem 9" descr="Uma imagem contendo Diagrama&#10;&#10;Descrição gerada automaticamente">
            <a:extLst>
              <a:ext uri="{FF2B5EF4-FFF2-40B4-BE49-F238E27FC236}">
                <a16:creationId xmlns:a16="http://schemas.microsoft.com/office/drawing/2014/main" id="{999B1370-F39A-42E5-9CF3-DE44857BAF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4529" y="4051068"/>
            <a:ext cx="3107726" cy="1297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393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194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rgbClr val="00B050"/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3600" b="1" dirty="0"/>
              <a:t>Exemplo 0.1. Revisão</a:t>
            </a:r>
            <a:endParaRPr lang="en-US" sz="36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4918"/>
            <a:ext cx="6494755" cy="436601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(b) diagrama de esforço normal interno (</a:t>
            </a:r>
            <a:r>
              <a:rPr lang="pt-BR" sz="2200" i="1" dirty="0"/>
              <a:t>N</a:t>
            </a:r>
            <a:r>
              <a:rPr lang="pt-BR" sz="2200" dirty="0"/>
              <a:t>)</a:t>
            </a:r>
            <a:endParaRPr lang="en-US" sz="2200" i="1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pt-BR" sz="2000" dirty="0">
                <a:solidFill>
                  <a:prstClr val="black"/>
                </a:solidFill>
              </a:rPr>
              <a:t>LOM3101 – Mecânica dos Materiais – Prof. Dr. João Paulo Pascon</a:t>
            </a:r>
            <a:endParaRPr lang="en-US" sz="2000" dirty="0">
              <a:solidFill>
                <a:prstClr val="black"/>
              </a:solidFill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 descr="Uma imagem contendo objeto, relógio, quarto, esqui&#10;&#10;Descrição gerada automaticamente">
            <a:extLst>
              <a:ext uri="{FF2B5EF4-FFF2-40B4-BE49-F238E27FC236}">
                <a16:creationId xmlns:a16="http://schemas.microsoft.com/office/drawing/2014/main" id="{EDAFDA81-5613-4A3A-9A0A-2B667B8E85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4859" y="1792998"/>
            <a:ext cx="3938941" cy="1917868"/>
          </a:xfrm>
          <a:prstGeom prst="rect">
            <a:avLst/>
          </a:prstGeom>
        </p:spPr>
      </p:pic>
      <p:pic>
        <p:nvPicPr>
          <p:cNvPr id="9" name="Imagem 8" descr="Tela de computador com texto preto sobre fundo branco&#10;&#10;Descrição gerada automaticamente com confiança média">
            <a:extLst>
              <a:ext uri="{FF2B5EF4-FFF2-40B4-BE49-F238E27FC236}">
                <a16:creationId xmlns:a16="http://schemas.microsoft.com/office/drawing/2014/main" id="{D21B925F-CBCA-4423-AFC8-6064E6160F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9238" y="2419504"/>
            <a:ext cx="4935313" cy="129314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91E0FEA5-00AD-42CE-B9FA-3D09AAE58D22}"/>
                  </a:ext>
                </a:extLst>
              </p:cNvPr>
              <p:cNvSpPr txBox="1"/>
              <p:nvPr/>
            </p:nvSpPr>
            <p:spPr>
              <a:xfrm>
                <a:off x="6228141" y="4529366"/>
                <a:ext cx="175901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</m:t>
                          </m:r>
                        </m:e>
                        <m:sub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𝐶𝐷</m:t>
                          </m:r>
                        </m:sub>
                      </m:sSub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30</m:t>
                      </m:r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kips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91E0FEA5-00AD-42CE-B9FA-3D09AAE58D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41" y="4529366"/>
                <a:ext cx="1759016" cy="369332"/>
              </a:xfrm>
              <a:prstGeom prst="rect">
                <a:avLst/>
              </a:prstGeom>
              <a:blipFill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agem 5" descr="Uma imagem contendo objeto, relógio&#10;&#10;Descrição gerada automaticamente">
            <a:extLst>
              <a:ext uri="{FF2B5EF4-FFF2-40B4-BE49-F238E27FC236}">
                <a16:creationId xmlns:a16="http://schemas.microsoft.com/office/drawing/2014/main" id="{3625CCC4-DD1A-4983-B8A7-B95A3EF049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12948" y="4069756"/>
            <a:ext cx="2411603" cy="128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101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194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rgbClr val="00B050"/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3600" b="1" dirty="0"/>
              <a:t>Exemplo 0.1. Revisão</a:t>
            </a:r>
            <a:endParaRPr lang="en-US" sz="36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4918"/>
            <a:ext cx="6494755" cy="436601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(b) diagrama de esforço normal interno (</a:t>
            </a:r>
            <a:r>
              <a:rPr lang="pt-BR" sz="2200" i="1" dirty="0"/>
              <a:t>N</a:t>
            </a:r>
            <a:r>
              <a:rPr lang="pt-BR" sz="2200" dirty="0"/>
              <a:t>)</a:t>
            </a:r>
            <a:endParaRPr lang="en-US" sz="2200" i="1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 descr="Uma imagem contendo objeto, relógio, quarto, esqui&#10;&#10;Descrição gerada automaticamente">
            <a:extLst>
              <a:ext uri="{FF2B5EF4-FFF2-40B4-BE49-F238E27FC236}">
                <a16:creationId xmlns:a16="http://schemas.microsoft.com/office/drawing/2014/main" id="{EDAFDA81-5613-4A3A-9A0A-2B667B8E85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4859" y="1792998"/>
            <a:ext cx="3938941" cy="191786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E96816C1-9B77-4563-B5E6-5CE946550540}"/>
                  </a:ext>
                </a:extLst>
              </p:cNvPr>
              <p:cNvSpPr txBox="1"/>
              <p:nvPr/>
            </p:nvSpPr>
            <p:spPr>
              <a:xfrm>
                <a:off x="8543486" y="3962311"/>
                <a:ext cx="168168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𝐴𝐵</m:t>
                          </m:r>
                        </m:sub>
                      </m:sSub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=60 </m:t>
                      </m:r>
                      <m:r>
                        <m:rPr>
                          <m:sty m:val="p"/>
                        </m:rP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kips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E96816C1-9B77-4563-B5E6-5CE9465505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3486" y="3962311"/>
                <a:ext cx="1681686" cy="369332"/>
              </a:xfrm>
              <a:prstGeom prst="rect">
                <a:avLst/>
              </a:prstGeom>
              <a:blipFill>
                <a:blip r:embed="rId5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8E7277DB-40DE-439B-B825-F9825CC1F9D0}"/>
                  </a:ext>
                </a:extLst>
              </p:cNvPr>
              <p:cNvSpPr txBox="1"/>
              <p:nvPr/>
            </p:nvSpPr>
            <p:spPr>
              <a:xfrm>
                <a:off x="8504518" y="4576178"/>
                <a:ext cx="175962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𝐶</m:t>
                          </m:r>
                        </m:sub>
                      </m:sSub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−15</m:t>
                      </m:r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kips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8E7277DB-40DE-439B-B825-F9825CC1F9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4518" y="4576178"/>
                <a:ext cx="1759621" cy="369332"/>
              </a:xfrm>
              <a:prstGeom prst="rect">
                <a:avLst/>
              </a:prstGeom>
              <a:blipFill>
                <a:blip r:embed="rId6"/>
                <a:stretch>
                  <a:fillRect r="-692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B9B67215-45D6-4B6C-8342-D722F1A94A70}"/>
                  </a:ext>
                </a:extLst>
              </p:cNvPr>
              <p:cNvSpPr txBox="1"/>
              <p:nvPr/>
            </p:nvSpPr>
            <p:spPr>
              <a:xfrm>
                <a:off x="8548461" y="5148098"/>
                <a:ext cx="168168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</m:t>
                          </m:r>
                        </m:e>
                        <m:sub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𝐶𝐷</m:t>
                          </m:r>
                        </m:sub>
                      </m:sSub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3</m:t>
                      </m:r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0 </m:t>
                      </m:r>
                      <m:r>
                        <m:rPr>
                          <m:sty m:val="p"/>
                        </m:rP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kips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B9B67215-45D6-4B6C-8342-D722F1A94A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8461" y="5148098"/>
                <a:ext cx="1681686" cy="369332"/>
              </a:xfrm>
              <a:prstGeom prst="rect">
                <a:avLst/>
              </a:prstGeom>
              <a:blipFill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m 3">
            <a:extLst>
              <a:ext uri="{FF2B5EF4-FFF2-40B4-BE49-F238E27FC236}">
                <a16:creationId xmlns:a16="http://schemas.microsoft.com/office/drawing/2014/main" id="{97E5B3ED-8B57-45DB-A3E6-9E5BD451F62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47357" y="2183965"/>
            <a:ext cx="4939939" cy="340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793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194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rgbClr val="00B050"/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3600" b="1" dirty="0"/>
              <a:t>Exemplo 0.1. Revisão</a:t>
            </a:r>
            <a:endParaRPr lang="en-US" sz="36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4918"/>
            <a:ext cx="6494755" cy="436601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(c) a tensão normal nos segmentos (1 kip = 1000 </a:t>
            </a:r>
            <a:r>
              <a:rPr lang="pt-BR" sz="2200" dirty="0" err="1"/>
              <a:t>lb</a:t>
            </a:r>
            <a:r>
              <a:rPr lang="pt-BR" sz="2200" dirty="0"/>
              <a:t>)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pt-BR" sz="2000" dirty="0">
                <a:solidFill>
                  <a:prstClr val="black"/>
                </a:solidFill>
              </a:rPr>
              <a:t>LOM3101 – Mecânica dos Materiais – Prof. Dr. João Paulo Pascon</a:t>
            </a:r>
            <a:endParaRPr lang="en-US" sz="2000" dirty="0">
              <a:solidFill>
                <a:prstClr val="black"/>
              </a:solidFill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 descr="Uma imagem contendo objeto, relógio, quarto, esqui&#10;&#10;Descrição gerada automaticamente">
            <a:extLst>
              <a:ext uri="{FF2B5EF4-FFF2-40B4-BE49-F238E27FC236}">
                <a16:creationId xmlns:a16="http://schemas.microsoft.com/office/drawing/2014/main" id="{EDAFDA81-5613-4A3A-9A0A-2B667B8E85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4859" y="1792998"/>
            <a:ext cx="3938941" cy="191786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E96816C1-9B77-4563-B5E6-5CE946550540}"/>
                  </a:ext>
                </a:extLst>
              </p:cNvPr>
              <p:cNvSpPr txBox="1"/>
              <p:nvPr/>
            </p:nvSpPr>
            <p:spPr>
              <a:xfrm>
                <a:off x="8543486" y="3962311"/>
                <a:ext cx="168168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=60 </m:t>
                      </m:r>
                      <m:r>
                        <m:rPr>
                          <m:sty m:val="p"/>
                        </m:rP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kips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E96816C1-9B77-4563-B5E6-5CE9465505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3486" y="3962311"/>
                <a:ext cx="1681686" cy="369332"/>
              </a:xfrm>
              <a:prstGeom prst="rect">
                <a:avLst/>
              </a:prstGeom>
              <a:blipFill>
                <a:blip r:embed="rId5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8E7277DB-40DE-439B-B825-F9825CC1F9D0}"/>
                  </a:ext>
                </a:extLst>
              </p:cNvPr>
              <p:cNvSpPr txBox="1"/>
              <p:nvPr/>
            </p:nvSpPr>
            <p:spPr>
              <a:xfrm>
                <a:off x="8504518" y="4576178"/>
                <a:ext cx="175962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−15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kips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8E7277DB-40DE-439B-B825-F9825CC1F9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4518" y="4576178"/>
                <a:ext cx="1759621" cy="369332"/>
              </a:xfrm>
              <a:prstGeom prst="rect">
                <a:avLst/>
              </a:prstGeom>
              <a:blipFill>
                <a:blip r:embed="rId6"/>
                <a:stretch>
                  <a:fillRect r="-692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B9B67215-45D6-4B6C-8342-D722F1A94A70}"/>
                  </a:ext>
                </a:extLst>
              </p:cNvPr>
              <p:cNvSpPr txBox="1"/>
              <p:nvPr/>
            </p:nvSpPr>
            <p:spPr>
              <a:xfrm>
                <a:off x="8548461" y="5148098"/>
                <a:ext cx="168168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𝐶𝐷</m:t>
                          </m:r>
                        </m:sub>
                      </m:sSub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0 </m:t>
                      </m:r>
                      <m:r>
                        <m:rPr>
                          <m:sty m:val="p"/>
                        </m:rP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kips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B9B67215-45D6-4B6C-8342-D722F1A94A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8461" y="5148098"/>
                <a:ext cx="1681686" cy="369332"/>
              </a:xfrm>
              <a:prstGeom prst="rect">
                <a:avLst/>
              </a:prstGeom>
              <a:blipFill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0D090FD5-E37D-4F18-9DE2-9CD7674B57C3}"/>
                  </a:ext>
                </a:extLst>
              </p:cNvPr>
              <p:cNvSpPr txBox="1"/>
              <p:nvPr/>
            </p:nvSpPr>
            <p:spPr>
              <a:xfrm>
                <a:off x="1115281" y="2539978"/>
                <a:ext cx="1107440" cy="7239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22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r>
                            <a:rPr lang="en-US" sz="22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0D090FD5-E37D-4F18-9DE2-9CD7674B57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281" y="2539978"/>
                <a:ext cx="1107440" cy="72398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9D0EF97F-CE53-4FD6-874B-278E9363FC5F}"/>
                  </a:ext>
                </a:extLst>
              </p:cNvPr>
              <p:cNvSpPr txBox="1"/>
              <p:nvPr/>
            </p:nvSpPr>
            <p:spPr>
              <a:xfrm>
                <a:off x="2676814" y="2539978"/>
                <a:ext cx="3376082" cy="7092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60000 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𝑙𝑏</m:t>
                          </m:r>
                        </m:num>
                        <m:den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0,9 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=66667 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𝑝𝑠𝑖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9D0EF97F-CE53-4FD6-874B-278E9363F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6814" y="2539978"/>
                <a:ext cx="3376082" cy="70923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E91635E8-F29D-4F62-B7B8-73E29E1DEDF4}"/>
                  </a:ext>
                </a:extLst>
              </p:cNvPr>
              <p:cNvSpPr txBox="1"/>
              <p:nvPr/>
            </p:nvSpPr>
            <p:spPr>
              <a:xfrm>
                <a:off x="2676814" y="3485551"/>
                <a:ext cx="3731682" cy="7093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𝐵𝐶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−15</m:t>
                          </m:r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000 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𝑙𝑏</m:t>
                          </m:r>
                        </m:num>
                        <m:den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0,9 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6667 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𝑝𝑠𝑖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E91635E8-F29D-4F62-B7B8-73E29E1DED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6814" y="3485551"/>
                <a:ext cx="3731682" cy="70936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633455DA-16D5-4EBC-B119-004516B4A542}"/>
                  </a:ext>
                </a:extLst>
              </p:cNvPr>
              <p:cNvSpPr txBox="1"/>
              <p:nvPr/>
            </p:nvSpPr>
            <p:spPr>
              <a:xfrm>
                <a:off x="2676814" y="4426392"/>
                <a:ext cx="3510626" cy="7093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𝐶𝐷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30</m:t>
                          </m:r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000 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𝑙𝑏</m:t>
                          </m:r>
                        </m:num>
                        <m:den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0,</m:t>
                          </m:r>
                          <m:r>
                            <a:rPr lang="pt-BR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100000</m:t>
                      </m:r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𝑝𝑠𝑖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633455DA-16D5-4EBC-B119-004516B4A5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6814" y="4426392"/>
                <a:ext cx="3510626" cy="70936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0578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194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rgbClr val="00B050"/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3600" b="1" dirty="0"/>
              <a:t>Exemplo 0.1. Revisão</a:t>
            </a:r>
            <a:endParaRPr lang="en-US" sz="36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4918"/>
            <a:ext cx="6494755" cy="436601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* Tabela de materiais metálicos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 descr="Uma imagem contendo objeto, relógio, quarto, esqui&#10;&#10;Descrição gerada automaticamente">
            <a:extLst>
              <a:ext uri="{FF2B5EF4-FFF2-40B4-BE49-F238E27FC236}">
                <a16:creationId xmlns:a16="http://schemas.microsoft.com/office/drawing/2014/main" id="{EDAFDA81-5613-4A3A-9A0A-2B667B8E85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4859" y="1792998"/>
            <a:ext cx="3938941" cy="191786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9D0EF97F-CE53-4FD6-874B-278E9363FC5F}"/>
                  </a:ext>
                </a:extLst>
              </p:cNvPr>
              <p:cNvSpPr txBox="1"/>
              <p:nvPr/>
            </p:nvSpPr>
            <p:spPr>
              <a:xfrm>
                <a:off x="7414859" y="3911129"/>
                <a:ext cx="2047586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𝜎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𝐴𝐵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=66667 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𝑝𝑠𝑖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9D0EF97F-CE53-4FD6-874B-278E9363F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4859" y="3911129"/>
                <a:ext cx="2047586" cy="400110"/>
              </a:xfrm>
              <a:prstGeom prst="rect">
                <a:avLst/>
              </a:prstGeom>
              <a:blipFill>
                <a:blip r:embed="rId5"/>
                <a:stretch>
                  <a:fillRect b="-1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E91635E8-F29D-4F62-B7B8-73E29E1DEDF4}"/>
                  </a:ext>
                </a:extLst>
              </p:cNvPr>
              <p:cNvSpPr txBox="1"/>
              <p:nvPr/>
            </p:nvSpPr>
            <p:spPr>
              <a:xfrm>
                <a:off x="8352292" y="4491853"/>
                <a:ext cx="2220306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𝜎</m:t>
                          </m:r>
                        </m:e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𝐵𝐶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−1</m:t>
                      </m:r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6667 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𝑝𝑠𝑖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E91635E8-F29D-4F62-B7B8-73E29E1DED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2292" y="4491853"/>
                <a:ext cx="2220306" cy="400110"/>
              </a:xfrm>
              <a:prstGeom prst="rect">
                <a:avLst/>
              </a:prstGeom>
              <a:blipFill>
                <a:blip r:embed="rId6"/>
                <a:stretch>
                  <a:fillRect r="-275" b="-1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633455DA-16D5-4EBC-B119-004516B4A542}"/>
                  </a:ext>
                </a:extLst>
              </p:cNvPr>
              <p:cNvSpPr txBox="1"/>
              <p:nvPr/>
            </p:nvSpPr>
            <p:spPr>
              <a:xfrm>
                <a:off x="9153814" y="5071867"/>
                <a:ext cx="2199986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𝜎</m:t>
                          </m:r>
                        </m:e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𝐶𝐷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100000</m:t>
                      </m:r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𝑝𝑠𝑖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633455DA-16D5-4EBC-B119-004516B4A5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3814" y="5071867"/>
                <a:ext cx="2199986" cy="400110"/>
              </a:xfrm>
              <a:prstGeom prst="rect">
                <a:avLst/>
              </a:prstGeom>
              <a:blipFill>
                <a:blip r:embed="rId7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agem 7">
            <a:extLst>
              <a:ext uri="{FF2B5EF4-FFF2-40B4-BE49-F238E27FC236}">
                <a16:creationId xmlns:a16="http://schemas.microsoft.com/office/drawing/2014/main" id="{2158E85F-D09F-42F8-A493-6CD5A4264A6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9976" y="2501901"/>
            <a:ext cx="5644504" cy="241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662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194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rgbClr val="00B050"/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3600" b="1" dirty="0"/>
              <a:t>Exemplo 0.1. Revisão</a:t>
            </a:r>
            <a:endParaRPr lang="en-US" sz="36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4918"/>
            <a:ext cx="6494755" cy="436601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000" dirty="0"/>
              <a:t>(d) a deformação normal nos segmentos (E = 29.10</a:t>
            </a:r>
            <a:r>
              <a:rPr lang="pt-BR" sz="2000" baseline="30000" dirty="0"/>
              <a:t>6</a:t>
            </a:r>
            <a:r>
              <a:rPr lang="pt-BR" sz="2000" dirty="0"/>
              <a:t> </a:t>
            </a:r>
            <a:r>
              <a:rPr lang="pt-BR" sz="2000" dirty="0" err="1"/>
              <a:t>psi</a:t>
            </a:r>
            <a:r>
              <a:rPr lang="pt-BR" sz="2000" dirty="0"/>
              <a:t>)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 descr="Uma imagem contendo objeto, relógio, quarto, esqui&#10;&#10;Descrição gerada automaticamente">
            <a:extLst>
              <a:ext uri="{FF2B5EF4-FFF2-40B4-BE49-F238E27FC236}">
                <a16:creationId xmlns:a16="http://schemas.microsoft.com/office/drawing/2014/main" id="{EDAFDA81-5613-4A3A-9A0A-2B667B8E85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4859" y="1792998"/>
            <a:ext cx="3938941" cy="191786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9D0EF97F-CE53-4FD6-874B-278E9363FC5F}"/>
                  </a:ext>
                </a:extLst>
              </p:cNvPr>
              <p:cNvSpPr txBox="1"/>
              <p:nvPr/>
            </p:nvSpPr>
            <p:spPr>
              <a:xfrm>
                <a:off x="7414859" y="3911129"/>
                <a:ext cx="2047586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𝜎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𝐴𝐵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=66667 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𝑝𝑠𝑖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9D0EF97F-CE53-4FD6-874B-278E9363F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4859" y="3911129"/>
                <a:ext cx="2047586" cy="400110"/>
              </a:xfrm>
              <a:prstGeom prst="rect">
                <a:avLst/>
              </a:prstGeom>
              <a:blipFill>
                <a:blip r:embed="rId5"/>
                <a:stretch>
                  <a:fillRect b="-1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E91635E8-F29D-4F62-B7B8-73E29E1DEDF4}"/>
                  </a:ext>
                </a:extLst>
              </p:cNvPr>
              <p:cNvSpPr txBox="1"/>
              <p:nvPr/>
            </p:nvSpPr>
            <p:spPr>
              <a:xfrm>
                <a:off x="8352292" y="4491853"/>
                <a:ext cx="2220306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𝜎</m:t>
                          </m:r>
                        </m:e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𝐵𝐶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−1</m:t>
                      </m:r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6667 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𝑝𝑠𝑖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E91635E8-F29D-4F62-B7B8-73E29E1DED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2292" y="4491853"/>
                <a:ext cx="2220306" cy="400110"/>
              </a:xfrm>
              <a:prstGeom prst="rect">
                <a:avLst/>
              </a:prstGeom>
              <a:blipFill>
                <a:blip r:embed="rId6"/>
                <a:stretch>
                  <a:fillRect r="-275" b="-1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633455DA-16D5-4EBC-B119-004516B4A542}"/>
                  </a:ext>
                </a:extLst>
              </p:cNvPr>
              <p:cNvSpPr txBox="1"/>
              <p:nvPr/>
            </p:nvSpPr>
            <p:spPr>
              <a:xfrm>
                <a:off x="9153814" y="5071867"/>
                <a:ext cx="2199986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𝜎</m:t>
                          </m:r>
                        </m:e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𝐶𝐷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100000</m:t>
                      </m:r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𝑝𝑠𝑖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633455DA-16D5-4EBC-B119-004516B4A5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3814" y="5071867"/>
                <a:ext cx="2199986" cy="400110"/>
              </a:xfrm>
              <a:prstGeom prst="rect">
                <a:avLst/>
              </a:prstGeom>
              <a:blipFill>
                <a:blip r:embed="rId7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93202B57-AD0D-4B3B-A9AC-2FA558AB6A13}"/>
                  </a:ext>
                </a:extLst>
              </p:cNvPr>
              <p:cNvSpPr txBox="1"/>
              <p:nvPr/>
            </p:nvSpPr>
            <p:spPr>
              <a:xfrm>
                <a:off x="960120" y="2321796"/>
                <a:ext cx="985520" cy="6676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den>
                      </m:f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93202B57-AD0D-4B3B-A9AC-2FA558AB6A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120" y="2321796"/>
                <a:ext cx="985520" cy="66761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A380A90A-62EF-4408-A138-56C038AD6409}"/>
                  </a:ext>
                </a:extLst>
              </p:cNvPr>
              <p:cNvSpPr txBox="1"/>
              <p:nvPr/>
            </p:nvSpPr>
            <p:spPr>
              <a:xfrm>
                <a:off x="2275840" y="2321796"/>
                <a:ext cx="3667760" cy="7223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66667 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𝑝𝑠𝑖</m:t>
                          </m:r>
                        </m:num>
                        <m:den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29000000 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𝑝𝑠𝑖</m:t>
                          </m:r>
                        </m:den>
                      </m:f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=0,230 %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A380A90A-62EF-4408-A138-56C038AD64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5840" y="2321796"/>
                <a:ext cx="3667760" cy="7223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EB8E50EE-8F5C-4D0B-9CE5-4827F997B3AA}"/>
                  </a:ext>
                </a:extLst>
              </p:cNvPr>
              <p:cNvSpPr txBox="1"/>
              <p:nvPr/>
            </p:nvSpPr>
            <p:spPr>
              <a:xfrm>
                <a:off x="2275840" y="3321559"/>
                <a:ext cx="4043680" cy="7223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6667 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𝑝𝑠𝑖</m:t>
                          </m:r>
                        </m:num>
                        <m:den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29000000 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𝑝𝑠𝑖</m:t>
                          </m:r>
                        </m:den>
                      </m:f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0,</m:t>
                      </m:r>
                      <m:r>
                        <a:rPr lang="pt-BR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0574</m:t>
                      </m:r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%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EB8E50EE-8F5C-4D0B-9CE5-4827F997B3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5840" y="3321559"/>
                <a:ext cx="4043680" cy="7223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2CA91A79-9A41-4556-BD8F-FAB600145E79}"/>
                  </a:ext>
                </a:extLst>
              </p:cNvPr>
              <p:cNvSpPr txBox="1"/>
              <p:nvPr/>
            </p:nvSpPr>
            <p:spPr>
              <a:xfrm>
                <a:off x="2275840" y="4322963"/>
                <a:ext cx="3667760" cy="7223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𝐶𝐷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100000</m:t>
                          </m:r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𝑝𝑠𝑖</m:t>
                          </m:r>
                        </m:num>
                        <m:den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29000000 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𝑝𝑠𝑖</m:t>
                          </m:r>
                        </m:den>
                      </m:f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=0,</m:t>
                      </m:r>
                      <m:r>
                        <a:rPr lang="pt-BR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345</m:t>
                      </m:r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%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2CA91A79-9A41-4556-BD8F-FAB600145E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5840" y="4322963"/>
                <a:ext cx="3667760" cy="7223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4017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15" grpId="0"/>
      <p:bldP spid="16" grpId="0"/>
      <p:bldP spid="17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194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rgbClr val="00B050"/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3600" b="1" dirty="0"/>
              <a:t>Exemplo 0.1. Revisão</a:t>
            </a:r>
            <a:endParaRPr lang="en-US" sz="36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4918"/>
            <a:ext cx="6494755" cy="436601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000" dirty="0"/>
              <a:t>(e) a variação de comprimento total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 descr="Uma imagem contendo objeto, relógio, quarto, esqui&#10;&#10;Descrição gerada automaticamente">
            <a:extLst>
              <a:ext uri="{FF2B5EF4-FFF2-40B4-BE49-F238E27FC236}">
                <a16:creationId xmlns:a16="http://schemas.microsoft.com/office/drawing/2014/main" id="{EDAFDA81-5613-4A3A-9A0A-2B667B8E85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4859" y="1792998"/>
            <a:ext cx="3938941" cy="191786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A380A90A-62EF-4408-A138-56C038AD6409}"/>
                  </a:ext>
                </a:extLst>
              </p:cNvPr>
              <p:cNvSpPr txBox="1"/>
              <p:nvPr/>
            </p:nvSpPr>
            <p:spPr>
              <a:xfrm>
                <a:off x="7414859" y="4049283"/>
                <a:ext cx="180848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𝐴𝐵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0,</m:t>
                      </m:r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230 %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A380A90A-62EF-4408-A138-56C038AD64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4859" y="4049283"/>
                <a:ext cx="1808480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EB8E50EE-8F5C-4D0B-9CE5-4827F997B3AA}"/>
                  </a:ext>
                </a:extLst>
              </p:cNvPr>
              <p:cNvSpPr txBox="1"/>
              <p:nvPr/>
            </p:nvSpPr>
            <p:spPr>
              <a:xfrm>
                <a:off x="8319099" y="4612527"/>
                <a:ext cx="215392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𝐶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0,</m:t>
                      </m:r>
                      <m:r>
                        <a:rPr kumimoji="0" lang="pt-BR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0574</m:t>
                      </m:r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%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EB8E50EE-8F5C-4D0B-9CE5-4827F997B3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9099" y="4612527"/>
                <a:ext cx="2153920" cy="400110"/>
              </a:xfrm>
              <a:prstGeom prst="rect">
                <a:avLst/>
              </a:prstGeom>
              <a:blipFill>
                <a:blip r:embed="rId6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2CA91A79-9A41-4556-BD8F-FAB600145E79}"/>
                  </a:ext>
                </a:extLst>
              </p:cNvPr>
              <p:cNvSpPr txBox="1"/>
              <p:nvPr/>
            </p:nvSpPr>
            <p:spPr>
              <a:xfrm>
                <a:off x="9560560" y="5181845"/>
                <a:ext cx="179324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𝐶𝐷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=0,</m:t>
                      </m:r>
                      <m:r>
                        <a:rPr kumimoji="0" lang="pt-BR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345</m:t>
                      </m:r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%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2CA91A79-9A41-4556-BD8F-FAB600145E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0560" y="5181845"/>
                <a:ext cx="1793240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0B872796-7FC9-4F80-B6F9-9546889E11DA}"/>
                  </a:ext>
                </a:extLst>
              </p:cNvPr>
              <p:cNvSpPr txBox="1"/>
              <p:nvPr/>
            </p:nvSpPr>
            <p:spPr>
              <a:xfrm>
                <a:off x="1089238" y="2049128"/>
                <a:ext cx="1010920" cy="7858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sSub>
                            <m:sSub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0B872796-7FC9-4F80-B6F9-9546889E11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238" y="2049128"/>
                <a:ext cx="1010920" cy="78585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C28B3A57-30AB-4109-83B2-ECE73DAA79B0}"/>
                  </a:ext>
                </a:extLst>
              </p:cNvPr>
              <p:cNvSpPr txBox="1"/>
              <p:nvPr/>
            </p:nvSpPr>
            <p:spPr>
              <a:xfrm>
                <a:off x="2100158" y="2226612"/>
                <a:ext cx="1647177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C28B3A57-30AB-4109-83B2-ECE73DAA79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0158" y="2226612"/>
                <a:ext cx="1647177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B6808EDA-2DD1-45D4-9CC0-F11554E9957D}"/>
                  </a:ext>
                </a:extLst>
              </p:cNvPr>
              <p:cNvSpPr txBox="1"/>
              <p:nvPr/>
            </p:nvSpPr>
            <p:spPr>
              <a:xfrm>
                <a:off x="1089239" y="3090137"/>
                <a:ext cx="4051722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12 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𝑖𝑛</m:t>
                          </m:r>
                        </m:e>
                      </m:d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0,0023=0,0276 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B6808EDA-2DD1-45D4-9CC0-F11554E995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239" y="3090137"/>
                <a:ext cx="4051722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C5B60A95-A108-43C4-AC09-13FDE0102804}"/>
                  </a:ext>
                </a:extLst>
              </p:cNvPr>
              <p:cNvSpPr txBox="1"/>
              <p:nvPr/>
            </p:nvSpPr>
            <p:spPr>
              <a:xfrm>
                <a:off x="1089238" y="3776031"/>
                <a:ext cx="5077882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12 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𝑖𝑛</m:t>
                          </m:r>
                        </m:e>
                      </m:d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000" b="0" i="0" smtClean="0">
                              <a:latin typeface="Cambria Math" panose="02040503050406030204" pitchFamily="18" charset="0"/>
                            </a:rPr>
                            <m:t>−0,000574</m:t>
                          </m:r>
                        </m:e>
                      </m:d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0,0</m:t>
                      </m:r>
                      <m:r>
                        <a:rPr lang="pt-BR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0689</m:t>
                      </m:r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C5B60A95-A108-43C4-AC09-13FDE01028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238" y="3776031"/>
                <a:ext cx="5077882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CaixaDeTexto 25">
                <a:extLst>
                  <a:ext uri="{FF2B5EF4-FFF2-40B4-BE49-F238E27FC236}">
                    <a16:creationId xmlns:a16="http://schemas.microsoft.com/office/drawing/2014/main" id="{9EC2E103-4617-4105-B393-7AE1B5737662}"/>
                  </a:ext>
                </a:extLst>
              </p:cNvPr>
              <p:cNvSpPr txBox="1"/>
              <p:nvPr/>
            </p:nvSpPr>
            <p:spPr>
              <a:xfrm>
                <a:off x="1089238" y="4473231"/>
                <a:ext cx="4234602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𝐶𝐷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𝑖𝑛</m:t>
                          </m:r>
                        </m:e>
                      </m:d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0,0</m:t>
                      </m:r>
                      <m:r>
                        <a:rPr lang="pt-BR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0345</m:t>
                      </m:r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=0,0</m:t>
                      </m:r>
                      <m:r>
                        <a:rPr lang="pt-BR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552</m:t>
                      </m:r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6" name="CaixaDeTexto 25">
                <a:extLst>
                  <a:ext uri="{FF2B5EF4-FFF2-40B4-BE49-F238E27FC236}">
                    <a16:creationId xmlns:a16="http://schemas.microsoft.com/office/drawing/2014/main" id="{9EC2E103-4617-4105-B393-7AE1B57376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238" y="4473231"/>
                <a:ext cx="4234602" cy="400110"/>
              </a:xfrm>
              <a:prstGeom prst="rect">
                <a:avLst/>
              </a:prstGeom>
              <a:blipFill>
                <a:blip r:embed="rId12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CaixaDeTexto 26">
                <a:extLst>
                  <a:ext uri="{FF2B5EF4-FFF2-40B4-BE49-F238E27FC236}">
                    <a16:creationId xmlns:a16="http://schemas.microsoft.com/office/drawing/2014/main" id="{EDDE25AA-2F04-45A7-A3C7-50F2B4765DA2}"/>
                  </a:ext>
                </a:extLst>
              </p:cNvPr>
              <p:cNvSpPr txBox="1"/>
              <p:nvPr/>
            </p:nvSpPr>
            <p:spPr>
              <a:xfrm>
                <a:off x="3822278" y="5181845"/>
                <a:ext cx="2344842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𝜟</m:t>
                      </m:r>
                      <m:sSub>
                        <m:sSubPr>
                          <m:ctrlP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pt-BR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𝑨𝑫</m:t>
                          </m:r>
                        </m:sub>
                      </m:sSub>
                      <m:r>
                        <a:rPr lang="en-US" sz="20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0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𝟎𝟕𝟓𝟗</m:t>
                      </m:r>
                      <m:r>
                        <a:rPr lang="en-US" sz="20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𝒊𝒏</m:t>
                      </m:r>
                      <m:r>
                        <a:rPr lang="en-US" sz="20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7" name="CaixaDeTexto 26">
                <a:extLst>
                  <a:ext uri="{FF2B5EF4-FFF2-40B4-BE49-F238E27FC236}">
                    <a16:creationId xmlns:a16="http://schemas.microsoft.com/office/drawing/2014/main" id="{EDDE25AA-2F04-45A7-A3C7-50F2B4765D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2278" y="5181845"/>
                <a:ext cx="2344842" cy="400110"/>
              </a:xfrm>
              <a:prstGeom prst="rect">
                <a:avLst/>
              </a:prstGeom>
              <a:blipFill>
                <a:blip r:embed="rId13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3855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5" grpId="0"/>
      <p:bldP spid="26" grpId="0"/>
      <p:bldP spid="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Aula 01. Apresentação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Tópicos adicionais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dirty="0"/>
              <a:t>Cisalhamento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dirty="0"/>
              <a:t>Distorção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dirty="0"/>
              <a:t>Lei de Hooke para cisalhamento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dirty="0"/>
              <a:t>Coeficiente de Poisson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F1DBF0CB-B58A-4022-B672-32A6AE9D00D0}"/>
                  </a:ext>
                </a:extLst>
              </p:cNvPr>
              <p:cNvSpPr txBox="1"/>
              <p:nvPr/>
            </p:nvSpPr>
            <p:spPr>
              <a:xfrm>
                <a:off x="6096000" y="1940525"/>
                <a:ext cx="822960" cy="6665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F1DBF0CB-B58A-4022-B672-32A6AE9D00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940525"/>
                <a:ext cx="822960" cy="6665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225000A1-8AA4-415F-B3F4-3EAE1F0C0824}"/>
                  </a:ext>
                </a:extLst>
              </p:cNvPr>
              <p:cNvSpPr txBox="1"/>
              <p:nvPr/>
            </p:nvSpPr>
            <p:spPr>
              <a:xfrm>
                <a:off x="6096000" y="2914316"/>
                <a:ext cx="145288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𝛩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𝑟𝑒𝑡𝑜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225000A1-8AA4-415F-B3F4-3EAE1F0C08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914316"/>
                <a:ext cx="1452880" cy="400110"/>
              </a:xfrm>
              <a:prstGeom prst="rect">
                <a:avLst/>
              </a:prstGeom>
              <a:blipFill>
                <a:blip r:embed="rId5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CBA5E896-8DDF-4E0F-836C-91211B8D13F1}"/>
                  </a:ext>
                </a:extLst>
              </p:cNvPr>
              <p:cNvSpPr txBox="1"/>
              <p:nvPr/>
            </p:nvSpPr>
            <p:spPr>
              <a:xfrm>
                <a:off x="6096000" y="3621688"/>
                <a:ext cx="98552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CBA5E896-8DDF-4E0F-836C-91211B8D13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621688"/>
                <a:ext cx="985520" cy="400110"/>
              </a:xfrm>
              <a:prstGeom prst="rect">
                <a:avLst/>
              </a:prstGeom>
              <a:blipFill>
                <a:blip r:embed="rId6"/>
                <a:stretch>
                  <a:fillRect b="-10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E128D054-55F8-4B51-B5FF-83D772A86867}"/>
                  </a:ext>
                </a:extLst>
              </p:cNvPr>
              <p:cNvSpPr txBox="1"/>
              <p:nvPr/>
            </p:nvSpPr>
            <p:spPr>
              <a:xfrm>
                <a:off x="6096000" y="4329060"/>
                <a:ext cx="2371767" cy="4250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𝑡𝑟𝑎𝑛𝑠𝑣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𝜈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𝑙𝑜𝑛𝑔𝑖𝑡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E128D054-55F8-4B51-B5FF-83D772A868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4329060"/>
                <a:ext cx="2371767" cy="425053"/>
              </a:xfrm>
              <a:prstGeom prst="rect">
                <a:avLst/>
              </a:prstGeom>
              <a:blipFill>
                <a:blip r:embed="rId7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9414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E1A73F-950E-4798-9BDA-BDD6F17B2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0668" y="1396289"/>
            <a:ext cx="5217884" cy="1325563"/>
          </a:xfrm>
        </p:spPr>
        <p:txBody>
          <a:bodyPr>
            <a:normAutofit/>
          </a:bodyPr>
          <a:lstStyle/>
          <a:p>
            <a:r>
              <a:rPr lang="pt-BR" sz="3600" b="1" dirty="0"/>
              <a:t>Prof. Dr. João Paulo Pascon</a:t>
            </a:r>
            <a:endParaRPr lang="en-US" sz="3600" b="1" dirty="0"/>
          </a:p>
        </p:txBody>
      </p:sp>
      <p:sp>
        <p:nvSpPr>
          <p:cNvPr id="1028" name="Freeform: Shape 70">
            <a:extLst>
              <a:ext uri="{FF2B5EF4-FFF2-40B4-BE49-F238E27FC236}">
                <a16:creationId xmlns:a16="http://schemas.microsoft.com/office/drawing/2014/main" id="{2EEE8F11-3582-44B7-9869-F2D26D7DD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133221" cy="3548529"/>
          </a:xfrm>
          <a:custGeom>
            <a:avLst/>
            <a:gdLst>
              <a:gd name="connsiteX0" fmla="*/ 0 w 4133221"/>
              <a:gd name="connsiteY0" fmla="*/ 0 h 3548529"/>
              <a:gd name="connsiteX1" fmla="*/ 3798429 w 4133221"/>
              <a:gd name="connsiteY1" fmla="*/ 0 h 3548529"/>
              <a:gd name="connsiteX2" fmla="*/ 3850140 w 4133221"/>
              <a:gd name="connsiteY2" fmla="*/ 85119 h 3548529"/>
              <a:gd name="connsiteX3" fmla="*/ 4133221 w 4133221"/>
              <a:gd name="connsiteY3" fmla="*/ 1203093 h 3548529"/>
              <a:gd name="connsiteX4" fmla="*/ 1787785 w 4133221"/>
              <a:gd name="connsiteY4" fmla="*/ 3548529 h 3548529"/>
              <a:gd name="connsiteX5" fmla="*/ 129311 w 4133221"/>
              <a:gd name="connsiteY5" fmla="*/ 2861567 h 3548529"/>
              <a:gd name="connsiteX6" fmla="*/ 0 w 4133221"/>
              <a:gd name="connsiteY6" fmla="*/ 2719289 h 354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33221" h="3548529">
                <a:moveTo>
                  <a:pt x="0" y="0"/>
                </a:moveTo>
                <a:lnTo>
                  <a:pt x="3798429" y="0"/>
                </a:lnTo>
                <a:lnTo>
                  <a:pt x="3850140" y="85119"/>
                </a:lnTo>
                <a:cubicBezTo>
                  <a:pt x="4030674" y="417451"/>
                  <a:pt x="4133221" y="798296"/>
                  <a:pt x="4133221" y="1203093"/>
                </a:cubicBezTo>
                <a:cubicBezTo>
                  <a:pt x="4133221" y="2498442"/>
                  <a:pt x="3083134" y="3548529"/>
                  <a:pt x="1787785" y="3548529"/>
                </a:cubicBezTo>
                <a:cubicBezTo>
                  <a:pt x="1140111" y="3548529"/>
                  <a:pt x="553752" y="3286007"/>
                  <a:pt x="129311" y="2861567"/>
                </a:cubicBezTo>
                <a:lnTo>
                  <a:pt x="0" y="2719289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9" name="Freeform: Shape 72">
            <a:extLst>
              <a:ext uri="{FF2B5EF4-FFF2-40B4-BE49-F238E27FC236}">
                <a16:creationId xmlns:a16="http://schemas.microsoft.com/office/drawing/2014/main" id="{2141F1CC-6A53-4BCF-9127-AABB52E249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842188"/>
            <a:ext cx="3321156" cy="3015812"/>
          </a:xfrm>
          <a:custGeom>
            <a:avLst/>
            <a:gdLst>
              <a:gd name="connsiteX0" fmla="*/ 1359768 w 3321156"/>
              <a:gd name="connsiteY0" fmla="*/ 0 h 3015812"/>
              <a:gd name="connsiteX1" fmla="*/ 3321156 w 3321156"/>
              <a:gd name="connsiteY1" fmla="*/ 1961388 h 3015812"/>
              <a:gd name="connsiteX2" fmla="*/ 3084427 w 3321156"/>
              <a:gd name="connsiteY2" fmla="*/ 2896302 h 3015812"/>
              <a:gd name="connsiteX3" fmla="*/ 3011823 w 3321156"/>
              <a:gd name="connsiteY3" fmla="*/ 3015812 h 3015812"/>
              <a:gd name="connsiteX4" fmla="*/ 0 w 3321156"/>
              <a:gd name="connsiteY4" fmla="*/ 3015812 h 3015812"/>
              <a:gd name="connsiteX5" fmla="*/ 0 w 3321156"/>
              <a:gd name="connsiteY5" fmla="*/ 549808 h 3015812"/>
              <a:gd name="connsiteX6" fmla="*/ 112143 w 3321156"/>
              <a:gd name="connsiteY6" fmla="*/ 447886 h 3015812"/>
              <a:gd name="connsiteX7" fmla="*/ 1359768 w 3321156"/>
              <a:gd name="connsiteY7" fmla="*/ 0 h 3015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21156" h="3015812">
                <a:moveTo>
                  <a:pt x="1359768" y="0"/>
                </a:moveTo>
                <a:cubicBezTo>
                  <a:pt x="2443013" y="0"/>
                  <a:pt x="3321156" y="878143"/>
                  <a:pt x="3321156" y="1961388"/>
                </a:cubicBezTo>
                <a:cubicBezTo>
                  <a:pt x="3321156" y="2299902"/>
                  <a:pt x="3235400" y="2618387"/>
                  <a:pt x="3084427" y="2896302"/>
                </a:cubicBezTo>
                <a:lnTo>
                  <a:pt x="3011823" y="3015812"/>
                </a:lnTo>
                <a:lnTo>
                  <a:pt x="0" y="3015812"/>
                </a:lnTo>
                <a:lnTo>
                  <a:pt x="0" y="549808"/>
                </a:lnTo>
                <a:lnTo>
                  <a:pt x="112143" y="447886"/>
                </a:lnTo>
                <a:cubicBezTo>
                  <a:pt x="451187" y="168082"/>
                  <a:pt x="885848" y="0"/>
                  <a:pt x="135976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0" name="Freeform: Shape 74">
            <a:extLst>
              <a:ext uri="{FF2B5EF4-FFF2-40B4-BE49-F238E27FC236}">
                <a16:creationId xmlns:a16="http://schemas.microsoft.com/office/drawing/2014/main" id="{C20C2C41-D9A8-45BE-9E21-91268EC186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07251"/>
            <a:ext cx="3155071" cy="2850749"/>
          </a:xfrm>
          <a:custGeom>
            <a:avLst/>
            <a:gdLst>
              <a:gd name="connsiteX0" fmla="*/ 1358746 w 3155071"/>
              <a:gd name="connsiteY0" fmla="*/ 0 h 2850749"/>
              <a:gd name="connsiteX1" fmla="*/ 3155071 w 3155071"/>
              <a:gd name="connsiteY1" fmla="*/ 1796325 h 2850749"/>
              <a:gd name="connsiteX2" fmla="*/ 2848287 w 3155071"/>
              <a:gd name="connsiteY2" fmla="*/ 2800668 h 2850749"/>
              <a:gd name="connsiteX3" fmla="*/ 2810837 w 3155071"/>
              <a:gd name="connsiteY3" fmla="*/ 2850749 h 2850749"/>
              <a:gd name="connsiteX4" fmla="*/ 0 w 3155071"/>
              <a:gd name="connsiteY4" fmla="*/ 2850749 h 2850749"/>
              <a:gd name="connsiteX5" fmla="*/ 0 w 3155071"/>
              <a:gd name="connsiteY5" fmla="*/ 623564 h 2850749"/>
              <a:gd name="connsiteX6" fmla="*/ 88552 w 3155071"/>
              <a:gd name="connsiteY6" fmla="*/ 526132 h 2850749"/>
              <a:gd name="connsiteX7" fmla="*/ 1358746 w 3155071"/>
              <a:gd name="connsiteY7" fmla="*/ 0 h 2850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55071" h="2850749">
                <a:moveTo>
                  <a:pt x="1358746" y="0"/>
                </a:moveTo>
                <a:cubicBezTo>
                  <a:pt x="2350829" y="0"/>
                  <a:pt x="3155071" y="804242"/>
                  <a:pt x="3155071" y="1796325"/>
                </a:cubicBezTo>
                <a:cubicBezTo>
                  <a:pt x="3155071" y="2168356"/>
                  <a:pt x="3041975" y="2513972"/>
                  <a:pt x="2848287" y="2800668"/>
                </a:cubicBezTo>
                <a:lnTo>
                  <a:pt x="2810837" y="2850749"/>
                </a:lnTo>
                <a:lnTo>
                  <a:pt x="0" y="2850749"/>
                </a:lnTo>
                <a:lnTo>
                  <a:pt x="0" y="623564"/>
                </a:lnTo>
                <a:lnTo>
                  <a:pt x="88552" y="526132"/>
                </a:lnTo>
                <a:cubicBezTo>
                  <a:pt x="413623" y="201061"/>
                  <a:pt x="862705" y="0"/>
                  <a:pt x="1358746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561B2B49-7142-4CA8-A929-4671548E6A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36095" y="2496668"/>
            <a:ext cx="3118104" cy="311810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B38B1FC8-38BF-4066-8F4A-12EEC1C1A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1748" y="2662321"/>
            <a:ext cx="2788920" cy="27889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178B4B56-5CC4-4608-A9A9-996108D35B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67973" cy="3383280"/>
          </a:xfrm>
          <a:custGeom>
            <a:avLst/>
            <a:gdLst>
              <a:gd name="connsiteX0" fmla="*/ 0 w 3967973"/>
              <a:gd name="connsiteY0" fmla="*/ 0 h 3383280"/>
              <a:gd name="connsiteX1" fmla="*/ 3605273 w 3967973"/>
              <a:gd name="connsiteY1" fmla="*/ 0 h 3383280"/>
              <a:gd name="connsiteX2" fmla="*/ 3704836 w 3967973"/>
              <a:gd name="connsiteY2" fmla="*/ 163887 h 3383280"/>
              <a:gd name="connsiteX3" fmla="*/ 3967973 w 3967973"/>
              <a:gd name="connsiteY3" fmla="*/ 1203093 h 3383280"/>
              <a:gd name="connsiteX4" fmla="*/ 1787786 w 3967973"/>
              <a:gd name="connsiteY4" fmla="*/ 3383280 h 3383280"/>
              <a:gd name="connsiteX5" fmla="*/ 105448 w 3967973"/>
              <a:gd name="connsiteY5" fmla="*/ 2589894 h 3383280"/>
              <a:gd name="connsiteX6" fmla="*/ 0 w 3967973"/>
              <a:gd name="connsiteY6" fmla="*/ 2448881 h 3383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7973" h="3383280">
                <a:moveTo>
                  <a:pt x="0" y="0"/>
                </a:moveTo>
                <a:lnTo>
                  <a:pt x="3605273" y="0"/>
                </a:lnTo>
                <a:lnTo>
                  <a:pt x="3704836" y="163887"/>
                </a:lnTo>
                <a:cubicBezTo>
                  <a:pt x="3872651" y="472804"/>
                  <a:pt x="3967973" y="826817"/>
                  <a:pt x="3967973" y="1203093"/>
                </a:cubicBezTo>
                <a:cubicBezTo>
                  <a:pt x="3967973" y="2407177"/>
                  <a:pt x="2991870" y="3383280"/>
                  <a:pt x="1787786" y="3383280"/>
                </a:cubicBezTo>
                <a:cubicBezTo>
                  <a:pt x="1110489" y="3383280"/>
                  <a:pt x="505326" y="3074435"/>
                  <a:pt x="105448" y="2589894"/>
                </a:cubicBezTo>
                <a:lnTo>
                  <a:pt x="0" y="244888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ML and Data Science: Empowering Materials Science | by Ashwin Shekhar |  Mettle, NIT Trichy | Medium">
            <a:extLst>
              <a:ext uri="{FF2B5EF4-FFF2-40B4-BE49-F238E27FC236}">
                <a16:creationId xmlns:a16="http://schemas.microsoft.com/office/drawing/2014/main" id="{3936F0C4-C63B-4385-9586-7C6E10601A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021" y="421318"/>
            <a:ext cx="3601748" cy="1845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F2647A6F-65DF-4266-B873-A897D06534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50" y="4745460"/>
            <a:ext cx="2346459" cy="1748111"/>
          </a:xfrm>
          <a:prstGeom prst="rect">
            <a:avLst/>
          </a:prstGeom>
        </p:spPr>
      </p:pic>
      <p:pic>
        <p:nvPicPr>
          <p:cNvPr id="4" name="Imagem 3" descr="Logotipo&#10;&#10;Descrição gerada automaticamente">
            <a:extLst>
              <a:ext uri="{FF2B5EF4-FFF2-40B4-BE49-F238E27FC236}">
                <a16:creationId xmlns:a16="http://schemas.microsoft.com/office/drawing/2014/main" id="{4AF5623F-BF5B-4B11-BF91-6B3287EC868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85" r="208" b="1"/>
          <a:stretch/>
        </p:blipFill>
        <p:spPr>
          <a:xfrm>
            <a:off x="4060390" y="3133485"/>
            <a:ext cx="1858273" cy="1858255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1C1B572-5E37-4727-8C32-4341979C49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5004" y="2871982"/>
            <a:ext cx="4238563" cy="3181684"/>
          </a:xfrm>
        </p:spPr>
        <p:txBody>
          <a:bodyPr anchor="t">
            <a:normAutofit/>
          </a:bodyPr>
          <a:lstStyle/>
          <a:p>
            <a:r>
              <a:rPr lang="pt-BR" sz="2400" b="1" dirty="0"/>
              <a:t>Departamento de Engenharia de Materiais (DEMAR)</a:t>
            </a:r>
          </a:p>
          <a:p>
            <a:r>
              <a:rPr lang="pt-BR" sz="2400" b="1" dirty="0"/>
              <a:t>Escola de Engenharia de Lorena (EEL)</a:t>
            </a:r>
          </a:p>
          <a:p>
            <a:r>
              <a:rPr lang="pt-BR" sz="2400" b="1" dirty="0"/>
              <a:t>Universidade de São Paulo (USP)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0743565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Aula 01. Apresentação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Próxima aula: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dirty="0"/>
              <a:t>Capítulo 1. Torção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5062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E1A73F-950E-4798-9BDA-BDD6F17B2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9314" y="1396289"/>
            <a:ext cx="4375586" cy="1325563"/>
          </a:xfrm>
        </p:spPr>
        <p:txBody>
          <a:bodyPr>
            <a:normAutofit/>
          </a:bodyPr>
          <a:lstStyle/>
          <a:p>
            <a:r>
              <a:rPr lang="pt-BR" sz="3600" b="1" dirty="0"/>
              <a:t>Histórico acadêmico</a:t>
            </a:r>
            <a:endParaRPr lang="en-US" sz="3600" b="1" dirty="0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0ED52484-C939-4951-85D6-79046BBC64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67397" cy="3481744"/>
          </a:xfrm>
          <a:custGeom>
            <a:avLst/>
            <a:gdLst>
              <a:gd name="connsiteX0" fmla="*/ 0 w 4067397"/>
              <a:gd name="connsiteY0" fmla="*/ 0 h 3481744"/>
              <a:gd name="connsiteX1" fmla="*/ 3741230 w 4067397"/>
              <a:gd name="connsiteY1" fmla="*/ 0 h 3481744"/>
              <a:gd name="connsiteX2" fmla="*/ 3789282 w 4067397"/>
              <a:gd name="connsiteY2" fmla="*/ 79096 h 3481744"/>
              <a:gd name="connsiteX3" fmla="*/ 4067397 w 4067397"/>
              <a:gd name="connsiteY3" fmla="*/ 1177456 h 3481744"/>
              <a:gd name="connsiteX4" fmla="*/ 1763109 w 4067397"/>
              <a:gd name="connsiteY4" fmla="*/ 3481744 h 3481744"/>
              <a:gd name="connsiteX5" fmla="*/ 133731 w 4067397"/>
              <a:gd name="connsiteY5" fmla="*/ 2806834 h 3481744"/>
              <a:gd name="connsiteX6" fmla="*/ 0 w 4067397"/>
              <a:gd name="connsiteY6" fmla="*/ 2659692 h 3481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67397" h="3481744">
                <a:moveTo>
                  <a:pt x="0" y="0"/>
                </a:moveTo>
                <a:lnTo>
                  <a:pt x="3741230" y="0"/>
                </a:lnTo>
                <a:lnTo>
                  <a:pt x="3789282" y="79096"/>
                </a:lnTo>
                <a:cubicBezTo>
                  <a:pt x="3966649" y="405598"/>
                  <a:pt x="4067397" y="779761"/>
                  <a:pt x="4067397" y="1177456"/>
                </a:cubicBezTo>
                <a:cubicBezTo>
                  <a:pt x="4067397" y="2450079"/>
                  <a:pt x="3035732" y="3481744"/>
                  <a:pt x="1763109" y="3481744"/>
                </a:cubicBezTo>
                <a:cubicBezTo>
                  <a:pt x="1126798" y="3481744"/>
                  <a:pt x="550726" y="3223828"/>
                  <a:pt x="133731" y="2806834"/>
                </a:cubicBezTo>
                <a:lnTo>
                  <a:pt x="0" y="2659692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123AC743-1CAC-4594-8F81-8E5C1E45B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5804" y="452999"/>
            <a:ext cx="2020824" cy="202082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Imagem 7" descr="Tela de computador com fundo azul&#10;&#10;Descrição gerada automaticamente com confiança média">
            <a:extLst>
              <a:ext uri="{FF2B5EF4-FFF2-40B4-BE49-F238E27FC236}">
                <a16:creationId xmlns:a16="http://schemas.microsoft.com/office/drawing/2014/main" id="{7C2FD108-82B1-4CE7-B99B-ABBC9B98D5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22" r="36600" b="2"/>
          <a:stretch/>
        </p:blipFill>
        <p:spPr>
          <a:xfrm>
            <a:off x="4700396" y="617591"/>
            <a:ext cx="1691640" cy="1691640"/>
          </a:xfrm>
          <a:custGeom>
            <a:avLst/>
            <a:gdLst/>
            <a:ahLst/>
            <a:cxnLst/>
            <a:rect l="l" t="t" r="r" b="b"/>
            <a:pathLst>
              <a:path w="1645920" h="1645920">
                <a:moveTo>
                  <a:pt x="822960" y="0"/>
                </a:moveTo>
                <a:cubicBezTo>
                  <a:pt x="1277468" y="0"/>
                  <a:pt x="1645920" y="368452"/>
                  <a:pt x="1645920" y="822960"/>
                </a:cubicBezTo>
                <a:cubicBezTo>
                  <a:pt x="1645920" y="1277468"/>
                  <a:pt x="1277468" y="1645920"/>
                  <a:pt x="822960" y="1645920"/>
                </a:cubicBezTo>
                <a:cubicBezTo>
                  <a:pt x="368452" y="1645920"/>
                  <a:pt x="0" y="1277468"/>
                  <a:pt x="0" y="822960"/>
                </a:cubicBezTo>
                <a:cubicBezTo>
                  <a:pt x="0" y="368452"/>
                  <a:pt x="368452" y="0"/>
                  <a:pt x="822960" y="0"/>
                </a:cubicBezTo>
                <a:close/>
              </a:path>
            </a:pathLst>
          </a:custGeom>
        </p:spPr>
      </p:pic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3DF8EA8C-4EAB-49EE-BBAB-78BE910D22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041056"/>
            <a:ext cx="3216344" cy="2816945"/>
          </a:xfrm>
          <a:custGeom>
            <a:avLst/>
            <a:gdLst>
              <a:gd name="connsiteX0" fmla="*/ 1360112 w 3216344"/>
              <a:gd name="connsiteY0" fmla="*/ 0 h 2816945"/>
              <a:gd name="connsiteX1" fmla="*/ 3216344 w 3216344"/>
              <a:gd name="connsiteY1" fmla="*/ 1856232 h 2816945"/>
              <a:gd name="connsiteX2" fmla="*/ 2992307 w 3216344"/>
              <a:gd name="connsiteY2" fmla="*/ 2741023 h 2816945"/>
              <a:gd name="connsiteX3" fmla="*/ 2946183 w 3216344"/>
              <a:gd name="connsiteY3" fmla="*/ 2816945 h 2816945"/>
              <a:gd name="connsiteX4" fmla="*/ 0 w 3216344"/>
              <a:gd name="connsiteY4" fmla="*/ 2816945 h 2816945"/>
              <a:gd name="connsiteX5" fmla="*/ 0 w 3216344"/>
              <a:gd name="connsiteY5" fmla="*/ 596005 h 2816945"/>
              <a:gd name="connsiteX6" fmla="*/ 47558 w 3216344"/>
              <a:gd name="connsiteY6" fmla="*/ 543678 h 2816945"/>
              <a:gd name="connsiteX7" fmla="*/ 1360112 w 3216344"/>
              <a:gd name="connsiteY7" fmla="*/ 0 h 2816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16344" h="2816945">
                <a:moveTo>
                  <a:pt x="1360112" y="0"/>
                </a:moveTo>
                <a:cubicBezTo>
                  <a:pt x="2385281" y="0"/>
                  <a:pt x="3216344" y="831063"/>
                  <a:pt x="3216344" y="1856232"/>
                </a:cubicBezTo>
                <a:cubicBezTo>
                  <a:pt x="3216344" y="2176598"/>
                  <a:pt x="3135186" y="2478007"/>
                  <a:pt x="2992307" y="2741023"/>
                </a:cubicBezTo>
                <a:lnTo>
                  <a:pt x="2946183" y="2816945"/>
                </a:lnTo>
                <a:lnTo>
                  <a:pt x="0" y="2816945"/>
                </a:lnTo>
                <a:lnTo>
                  <a:pt x="0" y="596005"/>
                </a:lnTo>
                <a:lnTo>
                  <a:pt x="47558" y="543678"/>
                </a:lnTo>
                <a:cubicBezTo>
                  <a:pt x="383470" y="207766"/>
                  <a:pt x="847528" y="0"/>
                  <a:pt x="1360112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9973AF05-1CBD-4B57-BB0F-EAEF9F8FB6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80935" y="2871982"/>
            <a:ext cx="2834640" cy="2834640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Imagem 9" descr="Gráfico, Gráfico de radar&#10;&#10;Descrição gerada automaticamente">
            <a:extLst>
              <a:ext uri="{FF2B5EF4-FFF2-40B4-BE49-F238E27FC236}">
                <a16:creationId xmlns:a16="http://schemas.microsoft.com/office/drawing/2014/main" id="{2D7E16BD-A834-4A51-83B8-CEC3141FA6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41" r="6" b="6"/>
          <a:stretch/>
        </p:blipFill>
        <p:spPr>
          <a:xfrm>
            <a:off x="3545527" y="3036574"/>
            <a:ext cx="2505456" cy="2505456"/>
          </a:xfrm>
          <a:custGeom>
            <a:avLst/>
            <a:gdLst/>
            <a:ahLst/>
            <a:cxnLst/>
            <a:rect l="l" t="t" r="r" b="b"/>
            <a:pathLst>
              <a:path w="2505456" h="2505456">
                <a:moveTo>
                  <a:pt x="1252728" y="0"/>
                </a:moveTo>
                <a:cubicBezTo>
                  <a:pt x="1944591" y="0"/>
                  <a:pt x="2505456" y="560865"/>
                  <a:pt x="2505456" y="1252728"/>
                </a:cubicBezTo>
                <a:cubicBezTo>
                  <a:pt x="2505456" y="1944591"/>
                  <a:pt x="1944591" y="2505456"/>
                  <a:pt x="1252728" y="2505456"/>
                </a:cubicBezTo>
                <a:cubicBezTo>
                  <a:pt x="560865" y="2505456"/>
                  <a:pt x="0" y="1944591"/>
                  <a:pt x="0" y="1252728"/>
                </a:cubicBezTo>
                <a:cubicBezTo>
                  <a:pt x="0" y="560865"/>
                  <a:pt x="560865" y="0"/>
                  <a:pt x="1252728" y="0"/>
                </a:cubicBezTo>
                <a:close/>
              </a:path>
            </a:pathLst>
          </a:custGeom>
        </p:spPr>
      </p:pic>
      <p:pic>
        <p:nvPicPr>
          <p:cNvPr id="7" name="Imagem 6" descr="Padrão do plano de fundo&#10;&#10;Descrição gerada automaticamente">
            <a:extLst>
              <a:ext uri="{FF2B5EF4-FFF2-40B4-BE49-F238E27FC236}">
                <a16:creationId xmlns:a16="http://schemas.microsoft.com/office/drawing/2014/main" id="{48303D1A-6651-4315-9D41-EA1BE23D978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125" r="33816"/>
          <a:stretch/>
        </p:blipFill>
        <p:spPr>
          <a:xfrm>
            <a:off x="20" y="10"/>
            <a:ext cx="3904480" cy="3318836"/>
          </a:xfrm>
          <a:custGeom>
            <a:avLst/>
            <a:gdLst/>
            <a:ahLst/>
            <a:cxnLst/>
            <a:rect l="l" t="t" r="r" b="b"/>
            <a:pathLst>
              <a:path w="3904500" h="3318846">
                <a:moveTo>
                  <a:pt x="0" y="0"/>
                </a:moveTo>
                <a:lnTo>
                  <a:pt x="3550823" y="0"/>
                </a:lnTo>
                <a:lnTo>
                  <a:pt x="3646046" y="156742"/>
                </a:lnTo>
                <a:cubicBezTo>
                  <a:pt x="3810874" y="460163"/>
                  <a:pt x="3904500" y="807876"/>
                  <a:pt x="3904500" y="1177456"/>
                </a:cubicBezTo>
                <a:cubicBezTo>
                  <a:pt x="3904500" y="2360113"/>
                  <a:pt x="2945767" y="3318846"/>
                  <a:pt x="1763110" y="3318846"/>
                </a:cubicBezTo>
                <a:cubicBezTo>
                  <a:pt x="1097866" y="3318846"/>
                  <a:pt x="503472" y="3015497"/>
                  <a:pt x="110709" y="2539579"/>
                </a:cubicBezTo>
                <a:lnTo>
                  <a:pt x="0" y="2391530"/>
                </a:lnTo>
                <a:close/>
              </a:path>
            </a:pathLst>
          </a:custGeom>
        </p:spPr>
      </p:pic>
      <p:pic>
        <p:nvPicPr>
          <p:cNvPr id="12" name="Imagem 11" descr="Gráfico, Logotipo, nome da empresa, Gráfico de superfície&#10;&#10;Descrição gerada automaticamente">
            <a:extLst>
              <a:ext uri="{FF2B5EF4-FFF2-40B4-BE49-F238E27FC236}">
                <a16:creationId xmlns:a16="http://schemas.microsoft.com/office/drawing/2014/main" id="{4D89C6E1-48AD-44DD-B899-A8316A4D9FC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" r="2068" b="-3"/>
          <a:stretch/>
        </p:blipFill>
        <p:spPr>
          <a:xfrm>
            <a:off x="1" y="4207014"/>
            <a:ext cx="3050387" cy="2654675"/>
          </a:xfrm>
          <a:custGeom>
            <a:avLst/>
            <a:gdLst/>
            <a:ahLst/>
            <a:cxnLst/>
            <a:rect l="l" t="t" r="r" b="b"/>
            <a:pathLst>
              <a:path w="3050387" h="2654675">
                <a:moveTo>
                  <a:pt x="1360112" y="0"/>
                </a:moveTo>
                <a:cubicBezTo>
                  <a:pt x="2293625" y="0"/>
                  <a:pt x="3050387" y="756762"/>
                  <a:pt x="3050387" y="1690275"/>
                </a:cubicBezTo>
                <a:cubicBezTo>
                  <a:pt x="3050387" y="2040343"/>
                  <a:pt x="2943967" y="2365554"/>
                  <a:pt x="2761715" y="2635324"/>
                </a:cubicBezTo>
                <a:lnTo>
                  <a:pt x="2747244" y="2654675"/>
                </a:lnTo>
                <a:lnTo>
                  <a:pt x="0" y="2654675"/>
                </a:lnTo>
                <a:lnTo>
                  <a:pt x="0" y="689742"/>
                </a:lnTo>
                <a:lnTo>
                  <a:pt x="55814" y="615103"/>
                </a:lnTo>
                <a:cubicBezTo>
                  <a:pt x="365835" y="239445"/>
                  <a:pt x="835011" y="0"/>
                  <a:pt x="1360112" y="0"/>
                </a:cubicBezTo>
                <a:close/>
              </a:path>
            </a:pathLst>
          </a:cu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1C1B572-5E37-4727-8C32-4341979C49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9313" y="2473823"/>
            <a:ext cx="4375579" cy="3917452"/>
          </a:xfrm>
        </p:spPr>
        <p:txBody>
          <a:bodyPr anchor="t">
            <a:normAutofit/>
          </a:bodyPr>
          <a:lstStyle/>
          <a:p>
            <a:r>
              <a:rPr lang="en-US" sz="2200" dirty="0" err="1"/>
              <a:t>Formação</a:t>
            </a:r>
            <a:r>
              <a:rPr lang="en-US" sz="2200" dirty="0"/>
              <a:t> </a:t>
            </a:r>
            <a:r>
              <a:rPr lang="en-US" sz="2200" dirty="0" err="1"/>
              <a:t>em</a:t>
            </a:r>
            <a:r>
              <a:rPr lang="en-US" sz="2200" dirty="0"/>
              <a:t> </a:t>
            </a:r>
            <a:r>
              <a:rPr lang="en-US" sz="2200" dirty="0" err="1"/>
              <a:t>Engenharia</a:t>
            </a:r>
            <a:r>
              <a:rPr lang="en-US" sz="2200" dirty="0"/>
              <a:t> de </a:t>
            </a:r>
            <a:r>
              <a:rPr lang="en-US" sz="2200" dirty="0" err="1"/>
              <a:t>Estruturas</a:t>
            </a:r>
            <a:endParaRPr lang="en-US" sz="22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err="1"/>
              <a:t>UFSCar</a:t>
            </a:r>
            <a:endParaRPr lang="en-US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EESC/USP</a:t>
            </a:r>
          </a:p>
          <a:p>
            <a:r>
              <a:rPr lang="en-US" sz="2200" dirty="0" err="1"/>
              <a:t>Mecânica</a:t>
            </a:r>
            <a:r>
              <a:rPr lang="en-US" sz="2200" dirty="0"/>
              <a:t> </a:t>
            </a:r>
            <a:r>
              <a:rPr lang="en-US" sz="2200" dirty="0" err="1"/>
              <a:t>Computacional</a:t>
            </a:r>
            <a:endParaRPr lang="en-US" sz="22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err="1"/>
              <a:t>Simulação</a:t>
            </a:r>
            <a:r>
              <a:rPr lang="en-US" sz="2000" dirty="0"/>
              <a:t> por </a:t>
            </a:r>
            <a:r>
              <a:rPr lang="en-US" sz="2000" dirty="0" err="1"/>
              <a:t>elementos</a:t>
            </a:r>
            <a:r>
              <a:rPr lang="en-US" sz="2000" dirty="0"/>
              <a:t> </a:t>
            </a:r>
            <a:r>
              <a:rPr lang="en-US" sz="2000" dirty="0" err="1"/>
              <a:t>finitos</a:t>
            </a:r>
            <a:endParaRPr lang="en-US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Grandes </a:t>
            </a:r>
            <a:r>
              <a:rPr lang="en-US" sz="2000" dirty="0" err="1"/>
              <a:t>deformações</a:t>
            </a:r>
            <a:endParaRPr lang="en-US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err="1"/>
              <a:t>Dano</a:t>
            </a:r>
            <a:r>
              <a:rPr lang="en-US" sz="2000" dirty="0"/>
              <a:t> </a:t>
            </a:r>
            <a:r>
              <a:rPr lang="en-US" sz="2000" dirty="0" err="1"/>
              <a:t>dúctil</a:t>
            </a:r>
            <a:endParaRPr lang="en-US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err="1"/>
              <a:t>Termoviscoplasticidade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368754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Aula 01. Apresentação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Orientações iniciais</a:t>
            </a:r>
          </a:p>
          <a:p>
            <a:pPr>
              <a:lnSpc>
                <a:spcPct val="150000"/>
              </a:lnSpc>
            </a:pPr>
            <a:r>
              <a:rPr lang="pt-BR" sz="2400" dirty="0"/>
              <a:t>Breve descrição da disciplina</a:t>
            </a:r>
          </a:p>
          <a:p>
            <a:pPr>
              <a:lnSpc>
                <a:spcPct val="150000"/>
              </a:lnSpc>
            </a:pPr>
            <a:r>
              <a:rPr lang="pt-BR" sz="2400" dirty="0"/>
              <a:t>Revisão de Estática e Mecânica dos Sólidos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8431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Aula 01. Apresentação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Orientações iniciais</a:t>
            </a:r>
          </a:p>
          <a:p>
            <a:pPr lvl="1">
              <a:lnSpc>
                <a:spcPct val="150000"/>
              </a:lnSpc>
            </a:pPr>
            <a:r>
              <a:rPr lang="en-US" sz="2200" dirty="0"/>
              <a:t>Aulas online </a:t>
            </a:r>
            <a:r>
              <a:rPr lang="en-US" sz="2200" dirty="0" err="1"/>
              <a:t>pelo</a:t>
            </a:r>
            <a:r>
              <a:rPr lang="en-US" sz="2200" dirty="0"/>
              <a:t> Google Meet (link </a:t>
            </a:r>
            <a:r>
              <a:rPr lang="en-US" sz="2200" dirty="0" err="1"/>
              <a:t>fixo</a:t>
            </a:r>
            <a:r>
              <a:rPr lang="en-US" sz="2200" dirty="0"/>
              <a:t>)</a:t>
            </a:r>
          </a:p>
          <a:p>
            <a:pPr lvl="1">
              <a:lnSpc>
                <a:spcPct val="150000"/>
              </a:lnSpc>
            </a:pPr>
            <a:r>
              <a:rPr lang="en-US" sz="2200" dirty="0" err="1"/>
              <a:t>Conteúdo</a:t>
            </a:r>
            <a:r>
              <a:rPr lang="en-US" sz="2200" dirty="0"/>
              <a:t> </a:t>
            </a:r>
            <a:r>
              <a:rPr lang="en-US" sz="2200" dirty="0" err="1"/>
              <a:t>disponível</a:t>
            </a:r>
            <a:r>
              <a:rPr lang="en-US" sz="2200" dirty="0"/>
              <a:t> no Stoa (e-</a:t>
            </a:r>
            <a:r>
              <a:rPr lang="en-US" sz="2200" dirty="0" err="1"/>
              <a:t>disciplinas</a:t>
            </a:r>
            <a:r>
              <a:rPr lang="en-US" sz="2200" dirty="0"/>
              <a:t>)</a:t>
            </a:r>
          </a:p>
          <a:p>
            <a:pPr lvl="1">
              <a:lnSpc>
                <a:spcPct val="150000"/>
              </a:lnSpc>
            </a:pPr>
            <a:r>
              <a:rPr lang="en-US" sz="2200" dirty="0" err="1"/>
              <a:t>Dúvidas</a:t>
            </a:r>
            <a:r>
              <a:rPr lang="en-US" sz="2200" dirty="0"/>
              <a:t>: jppascon@usp.br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0463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Aula 01. Apresentação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Bibliografia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1. J.M. GERE. </a:t>
            </a:r>
            <a:r>
              <a:rPr lang="en-US" sz="2000" dirty="0" err="1"/>
              <a:t>Mecânica</a:t>
            </a:r>
            <a:r>
              <a:rPr lang="en-US" sz="2000" dirty="0"/>
              <a:t> dos </a:t>
            </a:r>
            <a:r>
              <a:rPr lang="en-US" sz="2000" dirty="0" err="1"/>
              <a:t>Materiais</a:t>
            </a:r>
            <a:r>
              <a:rPr lang="en-US" sz="2000" dirty="0"/>
              <a:t>. São Paulo: </a:t>
            </a:r>
            <a:r>
              <a:rPr lang="en-US" sz="2000" dirty="0" err="1"/>
              <a:t>Pioneira</a:t>
            </a:r>
            <a:r>
              <a:rPr lang="en-US" sz="2000" dirty="0"/>
              <a:t> Thomson Learning, 2003, 698p.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2. F.P. BEER, E.R. JOHNSTON, J.T. </a:t>
            </a:r>
            <a:r>
              <a:rPr lang="en-US" sz="2000" dirty="0" err="1"/>
              <a:t>DeWOLF</a:t>
            </a:r>
            <a:r>
              <a:rPr lang="en-US" sz="2000" dirty="0"/>
              <a:t>. </a:t>
            </a:r>
            <a:r>
              <a:rPr lang="en-US" sz="2000" dirty="0" err="1"/>
              <a:t>Resistência</a:t>
            </a:r>
            <a:r>
              <a:rPr lang="en-US" sz="2000" dirty="0"/>
              <a:t> dos </a:t>
            </a:r>
            <a:r>
              <a:rPr lang="en-US" sz="2000" dirty="0" err="1"/>
              <a:t>Materiais</a:t>
            </a:r>
            <a:r>
              <a:rPr lang="en-US" sz="2000" dirty="0"/>
              <a:t>. São Paulo: McGraw Hill. 4a Ed., 2006, 758p.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3. R.C. HIBBELER. </a:t>
            </a:r>
            <a:r>
              <a:rPr lang="en-US" sz="2000" dirty="0" err="1"/>
              <a:t>Resistência</a:t>
            </a:r>
            <a:r>
              <a:rPr lang="en-US" sz="2000" dirty="0"/>
              <a:t> dos </a:t>
            </a:r>
            <a:r>
              <a:rPr lang="en-US" sz="2000" dirty="0" err="1"/>
              <a:t>Materiais</a:t>
            </a:r>
            <a:r>
              <a:rPr lang="en-US" sz="2000" dirty="0"/>
              <a:t>. São Paulo: Pearson Prentice Hall. 5a Ed., 2006, 670p.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4. A. HIGDON, E.H. OHLSEN, W.B. STILES, J.A. WEESE, W.F. RILEY. </a:t>
            </a:r>
            <a:r>
              <a:rPr lang="en-US" sz="2000" dirty="0" err="1"/>
              <a:t>Mecânica</a:t>
            </a:r>
            <a:r>
              <a:rPr lang="en-US" sz="2000" dirty="0"/>
              <a:t> dos </a:t>
            </a:r>
            <a:r>
              <a:rPr lang="en-US" sz="2000" dirty="0" err="1"/>
              <a:t>Materiais</a:t>
            </a:r>
            <a:r>
              <a:rPr lang="en-US" sz="2000" dirty="0"/>
              <a:t>. Rio de Janeiro: Guanabara </a:t>
            </a:r>
            <a:r>
              <a:rPr lang="en-US" sz="2000" dirty="0" err="1"/>
              <a:t>Dois</a:t>
            </a:r>
            <a:r>
              <a:rPr lang="en-US" sz="2000" dirty="0"/>
              <a:t>. 3a Ed., 1981, 549p.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5099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Aula 01. Apresentação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Ementa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000" dirty="0"/>
              <a:t>1. Torção em barras de seção circular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000" dirty="0"/>
              <a:t>2. Flexão em vigas de seção simétrica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000" dirty="0"/>
              <a:t>3. Tensões de cisalhamento em vigas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000" dirty="0"/>
              <a:t>4. Cargas combinadas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000" dirty="0"/>
              <a:t>5. Flambagem de colunas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000" dirty="0"/>
              <a:t>6. Energia de deformação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have Direita 7">
            <a:extLst>
              <a:ext uri="{FF2B5EF4-FFF2-40B4-BE49-F238E27FC236}">
                <a16:creationId xmlns:a16="http://schemas.microsoft.com/office/drawing/2014/main" id="{39A45A75-3829-4623-93DA-FD32E4A075E1}"/>
              </a:ext>
            </a:extLst>
          </p:cNvPr>
          <p:cNvSpPr/>
          <p:nvPr/>
        </p:nvSpPr>
        <p:spPr>
          <a:xfrm>
            <a:off x="5582600" y="2224030"/>
            <a:ext cx="177554" cy="963053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1583C54F-737D-41D3-90E2-5377B5048186}"/>
              </a:ext>
            </a:extLst>
          </p:cNvPr>
          <p:cNvSpPr txBox="1"/>
          <p:nvPr/>
        </p:nvSpPr>
        <p:spPr>
          <a:xfrm>
            <a:off x="5845946" y="2520890"/>
            <a:ext cx="2982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Primeira prova (P1) – 07/10</a:t>
            </a:r>
            <a:endParaRPr lang="en-US" b="1" dirty="0"/>
          </a:p>
        </p:txBody>
      </p:sp>
      <p:sp>
        <p:nvSpPr>
          <p:cNvPr id="10" name="Chave Direita 9">
            <a:extLst>
              <a:ext uri="{FF2B5EF4-FFF2-40B4-BE49-F238E27FC236}">
                <a16:creationId xmlns:a16="http://schemas.microsoft.com/office/drawing/2014/main" id="{FDEB4CA7-B7F2-4E4D-95B3-7D880767E3DF}"/>
              </a:ext>
            </a:extLst>
          </p:cNvPr>
          <p:cNvSpPr/>
          <p:nvPr/>
        </p:nvSpPr>
        <p:spPr>
          <a:xfrm>
            <a:off x="5582600" y="3387368"/>
            <a:ext cx="177554" cy="1868213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6B2FF578-3D58-4D96-AA2B-A3FF2FFE1B0C}"/>
              </a:ext>
            </a:extLst>
          </p:cNvPr>
          <p:cNvSpPr txBox="1"/>
          <p:nvPr/>
        </p:nvSpPr>
        <p:spPr>
          <a:xfrm>
            <a:off x="5845946" y="4130739"/>
            <a:ext cx="2982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Segunda prova (P2) – 16/12</a:t>
            </a:r>
            <a:endParaRPr lang="en-US" b="1" dirty="0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6458BA82-E14D-44A6-8015-D821241B637E}"/>
              </a:ext>
            </a:extLst>
          </p:cNvPr>
          <p:cNvSpPr txBox="1"/>
          <p:nvPr/>
        </p:nvSpPr>
        <p:spPr>
          <a:xfrm>
            <a:off x="9113306" y="3429000"/>
            <a:ext cx="1566531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Recuperação (REC) – 13/01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7" name="Chave Direita 16">
            <a:extLst>
              <a:ext uri="{FF2B5EF4-FFF2-40B4-BE49-F238E27FC236}">
                <a16:creationId xmlns:a16="http://schemas.microsoft.com/office/drawing/2014/main" id="{811EBB5D-D093-4C54-B281-B332414DFD31}"/>
              </a:ext>
            </a:extLst>
          </p:cNvPr>
          <p:cNvSpPr/>
          <p:nvPr/>
        </p:nvSpPr>
        <p:spPr>
          <a:xfrm>
            <a:off x="8685851" y="2207343"/>
            <a:ext cx="285986" cy="3208036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032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5" grpId="0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194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rgbClr val="00B050"/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3600" b="1" dirty="0"/>
              <a:t>Exemplo 0.1. Revisão</a:t>
            </a:r>
            <a:endParaRPr lang="en-US" sz="36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4918"/>
            <a:ext cx="6494755" cy="436601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Para a barra da figura, determinar:</a:t>
            </a:r>
          </a:p>
          <a:p>
            <a:pPr lvl="1">
              <a:lnSpc>
                <a:spcPct val="150000"/>
              </a:lnSpc>
            </a:pPr>
            <a:r>
              <a:rPr lang="pt-BR" sz="1800" dirty="0"/>
              <a:t>(a) as reações de apoio</a:t>
            </a:r>
          </a:p>
          <a:p>
            <a:pPr lvl="1">
              <a:lnSpc>
                <a:spcPct val="150000"/>
              </a:lnSpc>
            </a:pPr>
            <a:r>
              <a:rPr lang="pt-BR" sz="1800" dirty="0"/>
              <a:t>(b) o diagrama de esforço normal interno</a:t>
            </a:r>
          </a:p>
          <a:p>
            <a:pPr lvl="1">
              <a:lnSpc>
                <a:spcPct val="150000"/>
              </a:lnSpc>
            </a:pPr>
            <a:r>
              <a:rPr lang="pt-BR" sz="1800" dirty="0"/>
              <a:t>(c) a tensão normal nos segmentos</a:t>
            </a:r>
          </a:p>
          <a:p>
            <a:pPr lvl="1">
              <a:lnSpc>
                <a:spcPct val="150000"/>
              </a:lnSpc>
            </a:pPr>
            <a:r>
              <a:rPr lang="pt-BR" sz="1800" dirty="0"/>
              <a:t>(d) a deformação normal nos segmentos (E = 29.10</a:t>
            </a:r>
            <a:r>
              <a:rPr lang="pt-BR" sz="1800" baseline="30000" dirty="0"/>
              <a:t>6</a:t>
            </a:r>
            <a:r>
              <a:rPr lang="pt-BR" sz="1800" dirty="0"/>
              <a:t> </a:t>
            </a:r>
            <a:r>
              <a:rPr lang="pt-BR" sz="1800" dirty="0" err="1"/>
              <a:t>psi</a:t>
            </a:r>
            <a:r>
              <a:rPr lang="pt-BR" sz="1800" dirty="0"/>
              <a:t>)</a:t>
            </a:r>
          </a:p>
          <a:p>
            <a:pPr lvl="1">
              <a:lnSpc>
                <a:spcPct val="150000"/>
              </a:lnSpc>
            </a:pPr>
            <a:r>
              <a:rPr lang="pt-BR" sz="1800" dirty="0"/>
              <a:t>(e) a variação de comprimento total</a:t>
            </a:r>
            <a:endParaRPr lang="en-US" sz="1800" i="1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 descr="Uma imagem contendo objeto, relógio, quarto, esqui&#10;&#10;Descrição gerada automaticamente">
            <a:extLst>
              <a:ext uri="{FF2B5EF4-FFF2-40B4-BE49-F238E27FC236}">
                <a16:creationId xmlns:a16="http://schemas.microsoft.com/office/drawing/2014/main" id="{EDAFDA81-5613-4A3A-9A0A-2B667B8E85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4859" y="1792998"/>
            <a:ext cx="3938941" cy="1917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4100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194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rgbClr val="00B050"/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3600" b="1" dirty="0"/>
              <a:t>Exemplo 0.1. Revisão</a:t>
            </a:r>
            <a:endParaRPr lang="en-US" sz="36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4918"/>
            <a:ext cx="6494755" cy="436601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(a) as reações de apoio</a:t>
            </a:r>
            <a:endParaRPr lang="en-US" sz="2200" i="1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pt-BR" sz="2000" dirty="0">
                <a:solidFill>
                  <a:prstClr val="black"/>
                </a:solidFill>
              </a:rPr>
              <a:t>LOM3101 – Mecânica dos Materiais – Prof. Dr. João Paulo Pascon</a:t>
            </a:r>
            <a:endParaRPr lang="en-US" sz="2000" dirty="0">
              <a:solidFill>
                <a:prstClr val="black"/>
              </a:solidFill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 descr="Uma imagem contendo objeto, relógio, quarto, esqui&#10;&#10;Descrição gerada automaticamente">
            <a:extLst>
              <a:ext uri="{FF2B5EF4-FFF2-40B4-BE49-F238E27FC236}">
                <a16:creationId xmlns:a16="http://schemas.microsoft.com/office/drawing/2014/main" id="{EDAFDA81-5613-4A3A-9A0A-2B667B8E85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4859" y="1792998"/>
            <a:ext cx="3938941" cy="1917868"/>
          </a:xfrm>
          <a:prstGeom prst="rect">
            <a:avLst/>
          </a:prstGeom>
        </p:spPr>
      </p:pic>
      <p:pic>
        <p:nvPicPr>
          <p:cNvPr id="6" name="Imagem 5" descr="Linha do tempo&#10;&#10;Descrição gerada automaticamente">
            <a:extLst>
              <a:ext uri="{FF2B5EF4-FFF2-40B4-BE49-F238E27FC236}">
                <a16:creationId xmlns:a16="http://schemas.microsoft.com/office/drawing/2014/main" id="{209A3547-FAA9-45FE-AF76-627D221EF8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9237" y="2284281"/>
            <a:ext cx="4433464" cy="118156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37BF09C2-9C29-4B6A-9CE3-81C15ECC18FB}"/>
                  </a:ext>
                </a:extLst>
              </p:cNvPr>
              <p:cNvSpPr txBox="1"/>
              <p:nvPr/>
            </p:nvSpPr>
            <p:spPr>
              <a:xfrm>
                <a:off x="1089238" y="3739542"/>
                <a:ext cx="5779733" cy="7630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grow m:val="on"/>
                          <m:subHide m:val="on"/>
                          <m:supHide m:val="on"/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h𝑜𝑟</m:t>
                              </m:r>
                            </m:sub>
                          </m:sSub>
                        </m:e>
                      </m:nary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=0⇒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+75−45+30=0⇒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=−60 </m:t>
                      </m:r>
                      <m:r>
                        <m:rPr>
                          <m:sty m:val="p"/>
                        </m:rP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kips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37BF09C2-9C29-4B6A-9CE3-81C15ECC18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238" y="3739542"/>
                <a:ext cx="5779733" cy="76309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382BB2DB-8E60-4AD7-98A9-959EC4B79801}"/>
                  </a:ext>
                </a:extLst>
              </p:cNvPr>
              <p:cNvSpPr txBox="1"/>
              <p:nvPr/>
            </p:nvSpPr>
            <p:spPr>
              <a:xfrm>
                <a:off x="1089237" y="4534486"/>
                <a:ext cx="2408565" cy="7630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grow m:val="on"/>
                          <m:subHide m:val="on"/>
                          <m:supHide m:val="on"/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𝑣𝑒𝑟</m:t>
                              </m:r>
                            </m:sub>
                          </m:sSub>
                        </m:e>
                      </m:nary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=0⇒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pt-B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382BB2DB-8E60-4AD7-98A9-959EC4B798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237" y="4534486"/>
                <a:ext cx="2408565" cy="76309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B780A0D2-5C14-4ADB-993A-A23A386CF2F2}"/>
                  </a:ext>
                </a:extLst>
              </p:cNvPr>
              <p:cNvSpPr txBox="1"/>
              <p:nvPr/>
            </p:nvSpPr>
            <p:spPr>
              <a:xfrm>
                <a:off x="4306797" y="4534486"/>
                <a:ext cx="2562174" cy="7630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grow m:val="on"/>
                          <m:subHide m:val="on"/>
                          <m:supHide m:val="on"/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sub>
                          </m:sSub>
                        </m:e>
                      </m:nary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=0⇒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B780A0D2-5C14-4ADB-993A-A23A386CF2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6797" y="4534486"/>
                <a:ext cx="2562174" cy="76309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4243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1051</Words>
  <Application>Microsoft Office PowerPoint</Application>
  <PresentationFormat>Widescreen</PresentationFormat>
  <Paragraphs>139</Paragraphs>
  <Slides>20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Wingdings</vt:lpstr>
      <vt:lpstr>Tema do Office</vt:lpstr>
      <vt:lpstr>LOM3101 – Mecânica dos Materiais</vt:lpstr>
      <vt:lpstr>Prof. Dr. João Paulo Pascon</vt:lpstr>
      <vt:lpstr>Histórico acadêmico</vt:lpstr>
      <vt:lpstr>Aula 01. Apresentação</vt:lpstr>
      <vt:lpstr>Aula 01. Apresentação</vt:lpstr>
      <vt:lpstr>Aula 01. Apresentação</vt:lpstr>
      <vt:lpstr>Aula 01. Apresentação</vt:lpstr>
      <vt:lpstr>Exemplo 0.1. Revisão</vt:lpstr>
      <vt:lpstr>Exemplo 0.1. Revisão</vt:lpstr>
      <vt:lpstr>Aula 01. Apresentação</vt:lpstr>
      <vt:lpstr>Exemplo 0.1. Revisão</vt:lpstr>
      <vt:lpstr>Exemplo 0.1. Revisão</vt:lpstr>
      <vt:lpstr>Exemplo 0.1. Revisão</vt:lpstr>
      <vt:lpstr>Exemplo 0.1. Revisão</vt:lpstr>
      <vt:lpstr>Exemplo 0.1. Revisão</vt:lpstr>
      <vt:lpstr>Exemplo 0.1. Revisão</vt:lpstr>
      <vt:lpstr>Exemplo 0.1. Revisão</vt:lpstr>
      <vt:lpstr>Exemplo 0.1. Revisão</vt:lpstr>
      <vt:lpstr>Aula 01. Apresentação</vt:lpstr>
      <vt:lpstr>Aula 01. Apresentação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LOM3101 – Mecânica dos Materiais</dc:title>
  <dc:creator>João Pascon</dc:creator>
  <cp:lastModifiedBy>João Pascon</cp:lastModifiedBy>
  <cp:revision>64</cp:revision>
  <dcterms:created xsi:type="dcterms:W3CDTF">2021-08-16T17:16:02Z</dcterms:created>
  <dcterms:modified xsi:type="dcterms:W3CDTF">2021-08-16T23:14:48Z</dcterms:modified>
</cp:coreProperties>
</file>