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6"/>
  </p:handoutMasterIdLst>
  <p:sldIdLst>
    <p:sldId id="256" r:id="rId2"/>
    <p:sldId id="257" r:id="rId3"/>
    <p:sldId id="289" r:id="rId4"/>
    <p:sldId id="258" r:id="rId5"/>
    <p:sldId id="260" r:id="rId6"/>
    <p:sldId id="292" r:id="rId7"/>
    <p:sldId id="261" r:id="rId8"/>
    <p:sldId id="259" r:id="rId9"/>
    <p:sldId id="262" r:id="rId10"/>
    <p:sldId id="263" r:id="rId11"/>
    <p:sldId id="264" r:id="rId12"/>
    <p:sldId id="265" r:id="rId13"/>
    <p:sldId id="266" r:id="rId14"/>
    <p:sldId id="267" r:id="rId15"/>
    <p:sldId id="268" r:id="rId16"/>
    <p:sldId id="269" r:id="rId17"/>
    <p:sldId id="271" r:id="rId18"/>
    <p:sldId id="272" r:id="rId19"/>
    <p:sldId id="273" r:id="rId20"/>
    <p:sldId id="274" r:id="rId21"/>
    <p:sldId id="275" r:id="rId22"/>
    <p:sldId id="276" r:id="rId23"/>
    <p:sldId id="277" r:id="rId24"/>
    <p:sldId id="278" r:id="rId25"/>
    <p:sldId id="279" r:id="rId26"/>
    <p:sldId id="290" r:id="rId27"/>
    <p:sldId id="280" r:id="rId28"/>
    <p:sldId id="282" r:id="rId29"/>
    <p:sldId id="288" r:id="rId30"/>
    <p:sldId id="283" r:id="rId31"/>
    <p:sldId id="286" r:id="rId32"/>
    <p:sldId id="284" r:id="rId33"/>
    <p:sldId id="287" r:id="rId34"/>
    <p:sldId id="291" r:id="rId35"/>
  </p:sldIdLst>
  <p:sldSz cx="9144000" cy="6858000" type="screen4x3"/>
  <p:notesSz cx="6877050" cy="965676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9738" cy="4826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95725" y="0"/>
            <a:ext cx="2979738" cy="482600"/>
          </a:xfrm>
          <a:prstGeom prst="rect">
            <a:avLst/>
          </a:prstGeom>
        </p:spPr>
        <p:txBody>
          <a:bodyPr vert="horz" lIns="91440" tIns="45720" rIns="91440" bIns="45720" rtlCol="0"/>
          <a:lstStyle>
            <a:lvl1pPr algn="r">
              <a:defRPr sz="1200"/>
            </a:lvl1pPr>
          </a:lstStyle>
          <a:p>
            <a:fld id="{CD81D960-123A-468C-9356-8DFABDD6E92D}" type="datetimeFigureOut">
              <a:rPr lang="pt-BR" smtClean="0"/>
              <a:t>20/4/2012</a:t>
            </a:fld>
            <a:endParaRPr lang="pt-BR"/>
          </a:p>
        </p:txBody>
      </p:sp>
      <p:sp>
        <p:nvSpPr>
          <p:cNvPr id="4" name="Espaço Reservado para Rodapé 3"/>
          <p:cNvSpPr>
            <a:spLocks noGrp="1"/>
          </p:cNvSpPr>
          <p:nvPr>
            <p:ph type="ftr" sz="quarter" idx="2"/>
          </p:nvPr>
        </p:nvSpPr>
        <p:spPr>
          <a:xfrm>
            <a:off x="0" y="9172575"/>
            <a:ext cx="2979738" cy="4826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95725" y="9172575"/>
            <a:ext cx="2979738" cy="482600"/>
          </a:xfrm>
          <a:prstGeom prst="rect">
            <a:avLst/>
          </a:prstGeom>
        </p:spPr>
        <p:txBody>
          <a:bodyPr vert="horz" lIns="91440" tIns="45720" rIns="91440" bIns="45720" rtlCol="0" anchor="b"/>
          <a:lstStyle>
            <a:lvl1pPr algn="r">
              <a:defRPr sz="1200"/>
            </a:lvl1pPr>
          </a:lstStyle>
          <a:p>
            <a:fld id="{6FB7C0E7-B3B4-47BF-A633-EED49A0B2C75}" type="slidenum">
              <a:rPr lang="pt-BR" smtClean="0"/>
              <a:t>‹nº›</a:t>
            </a:fld>
            <a:endParaRPr lang="pt-B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AC9266C7-4984-4D37-8EB3-AE82D6B869A7}" type="datetimeFigureOut">
              <a:rPr lang="pt-BR" smtClean="0"/>
              <a:pPr/>
              <a:t>20/4/2012</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D1B34A7E-F47D-4AD2-8468-95A0F01E94AF}"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C9266C7-4984-4D37-8EB3-AE82D6B869A7}" type="datetimeFigureOut">
              <a:rPr lang="pt-BR" smtClean="0"/>
              <a:pPr/>
              <a:t>20/4/2012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1B34A7E-F47D-4AD2-8468-95A0F01E94A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C9266C7-4984-4D37-8EB3-AE82D6B869A7}" type="datetimeFigureOut">
              <a:rPr lang="pt-BR" smtClean="0"/>
              <a:pPr/>
              <a:t>20/4/2012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1B34A7E-F47D-4AD2-8468-95A0F01E94AF}"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AC9266C7-4984-4D37-8EB3-AE82D6B869A7}" type="datetimeFigureOut">
              <a:rPr lang="pt-BR" smtClean="0"/>
              <a:pPr/>
              <a:t>20/4/2012</a:t>
            </a:fld>
            <a:endParaRPr lang="pt-BR"/>
          </a:p>
        </p:txBody>
      </p:sp>
      <p:sp>
        <p:nvSpPr>
          <p:cNvPr id="9" name="Espaço Reservado para Número de Slide 8"/>
          <p:cNvSpPr>
            <a:spLocks noGrp="1"/>
          </p:cNvSpPr>
          <p:nvPr>
            <p:ph type="sldNum" sz="quarter" idx="15"/>
          </p:nvPr>
        </p:nvSpPr>
        <p:spPr/>
        <p:txBody>
          <a:bodyPr rtlCol="0"/>
          <a:lstStyle/>
          <a:p>
            <a:fld id="{D1B34A7E-F47D-4AD2-8468-95A0F01E94AF}" type="slidenum">
              <a:rPr lang="pt-BR" smtClean="0"/>
              <a:pPr/>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AC9266C7-4984-4D37-8EB3-AE82D6B869A7}" type="datetimeFigureOut">
              <a:rPr lang="pt-BR" smtClean="0"/>
              <a:pPr/>
              <a:t>20/4/2012</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D1B34A7E-F47D-4AD2-8468-95A0F01E94AF}"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AC9266C7-4984-4D37-8EB3-AE82D6B869A7}" type="datetimeFigureOut">
              <a:rPr lang="pt-BR" smtClean="0"/>
              <a:pPr/>
              <a:t>20/4/2012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1B34A7E-F47D-4AD2-8468-95A0F01E94AF}" type="slidenum">
              <a:rPr lang="pt-BR" smtClean="0"/>
              <a:pPr/>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fld id="{AC9266C7-4984-4D37-8EB3-AE82D6B869A7}" type="datetimeFigureOut">
              <a:rPr lang="pt-BR" smtClean="0"/>
              <a:pPr/>
              <a:t>20/4/2012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1B34A7E-F47D-4AD2-8468-95A0F01E94AF}" type="slidenum">
              <a:rPr lang="pt-BR" smtClean="0"/>
              <a:pPr/>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6" name="Espaço Reservado para Data 5"/>
          <p:cNvSpPr>
            <a:spLocks noGrp="1"/>
          </p:cNvSpPr>
          <p:nvPr>
            <p:ph type="dt" sz="half" idx="10"/>
          </p:nvPr>
        </p:nvSpPr>
        <p:spPr/>
        <p:txBody>
          <a:bodyPr rtlCol="0"/>
          <a:lstStyle/>
          <a:p>
            <a:fld id="{AC9266C7-4984-4D37-8EB3-AE82D6B869A7}" type="datetimeFigureOut">
              <a:rPr lang="pt-BR" smtClean="0"/>
              <a:pPr/>
              <a:t>20/4/2012</a:t>
            </a:fld>
            <a:endParaRPr lang="pt-BR"/>
          </a:p>
        </p:txBody>
      </p:sp>
      <p:sp>
        <p:nvSpPr>
          <p:cNvPr id="7" name="Espaço Reservado para Número de Slide 6"/>
          <p:cNvSpPr>
            <a:spLocks noGrp="1"/>
          </p:cNvSpPr>
          <p:nvPr>
            <p:ph type="sldNum" sz="quarter" idx="11"/>
          </p:nvPr>
        </p:nvSpPr>
        <p:spPr/>
        <p:txBody>
          <a:bodyPr rtlCol="0"/>
          <a:lstStyle/>
          <a:p>
            <a:fld id="{D1B34A7E-F47D-4AD2-8468-95A0F01E94AF}" type="slidenum">
              <a:rPr lang="pt-BR" smtClean="0"/>
              <a:pPr/>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C9266C7-4984-4D37-8EB3-AE82D6B869A7}" type="datetimeFigureOut">
              <a:rPr lang="pt-BR" smtClean="0"/>
              <a:pPr/>
              <a:t>20/4/2012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1B34A7E-F47D-4AD2-8468-95A0F01E94A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AC9266C7-4984-4D37-8EB3-AE82D6B869A7}" type="datetimeFigureOut">
              <a:rPr lang="pt-BR" smtClean="0"/>
              <a:pPr/>
              <a:t>20/4/2012</a:t>
            </a:fld>
            <a:endParaRPr lang="pt-BR"/>
          </a:p>
        </p:txBody>
      </p:sp>
      <p:sp>
        <p:nvSpPr>
          <p:cNvPr id="22" name="Espaço Reservado para Número de Slide 21"/>
          <p:cNvSpPr>
            <a:spLocks noGrp="1"/>
          </p:cNvSpPr>
          <p:nvPr>
            <p:ph type="sldNum" sz="quarter" idx="15"/>
          </p:nvPr>
        </p:nvSpPr>
        <p:spPr/>
        <p:txBody>
          <a:bodyPr rtlCol="0"/>
          <a:lstStyle/>
          <a:p>
            <a:fld id="{D1B34A7E-F47D-4AD2-8468-95A0F01E94AF}" type="slidenum">
              <a:rPr lang="pt-BR" smtClean="0"/>
              <a:pPr/>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AC9266C7-4984-4D37-8EB3-AE82D6B869A7}" type="datetimeFigureOut">
              <a:rPr lang="pt-BR" smtClean="0"/>
              <a:pPr/>
              <a:t>20/4/2012</a:t>
            </a:fld>
            <a:endParaRPr lang="pt-BR"/>
          </a:p>
        </p:txBody>
      </p:sp>
      <p:sp>
        <p:nvSpPr>
          <p:cNvPr id="18" name="Espaço Reservado para Número de Slide 17"/>
          <p:cNvSpPr>
            <a:spLocks noGrp="1"/>
          </p:cNvSpPr>
          <p:nvPr>
            <p:ph type="sldNum" sz="quarter" idx="11"/>
          </p:nvPr>
        </p:nvSpPr>
        <p:spPr/>
        <p:txBody>
          <a:bodyPr rtlCol="0"/>
          <a:lstStyle/>
          <a:p>
            <a:fld id="{D1B34A7E-F47D-4AD2-8468-95A0F01E94AF}" type="slidenum">
              <a:rPr lang="pt-BR" smtClean="0"/>
              <a:pPr/>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C9266C7-4984-4D37-8EB3-AE82D6B869A7}" type="datetimeFigureOut">
              <a:rPr lang="pt-BR" smtClean="0"/>
              <a:pPr/>
              <a:t>20/4/2012</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1B34A7E-F47D-4AD2-8468-95A0F01E94AF}"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O lugar de B. F Skinner (1904-1990) na História e Filosofia da Psicologia</a:t>
            </a:r>
            <a:endParaRPr lang="pt-BR" dirty="0"/>
          </a:p>
        </p:txBody>
      </p:sp>
      <p:sp>
        <p:nvSpPr>
          <p:cNvPr id="3" name="Subtítulo 2"/>
          <p:cNvSpPr>
            <a:spLocks noGrp="1"/>
          </p:cNvSpPr>
          <p:nvPr>
            <p:ph type="subTitle" idx="1"/>
          </p:nvPr>
        </p:nvSpPr>
        <p:spPr/>
        <p:txBody>
          <a:bodyPr>
            <a:normAutofit lnSpcReduction="10000"/>
          </a:bodyPr>
          <a:lstStyle/>
          <a:p>
            <a:r>
              <a:rPr lang="pt-BR" dirty="0" smtClean="0"/>
              <a:t>A ciência do Comportamento Humano</a:t>
            </a:r>
          </a:p>
          <a:p>
            <a:endParaRPr lang="pt-BR" dirty="0" smtClean="0"/>
          </a:p>
          <a:p>
            <a:r>
              <a:rPr lang="pt-BR" dirty="0" smtClean="0"/>
              <a:t>Universidade de São Paulo-USP</a:t>
            </a:r>
          </a:p>
          <a:p>
            <a:r>
              <a:rPr lang="pt-BR" dirty="0" smtClean="0"/>
              <a:t>2012</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Skinner, 1974, p. 9-10.</a:t>
            </a:r>
            <a:endParaRPr lang="pt-BR" dirty="0"/>
          </a:p>
        </p:txBody>
      </p:sp>
      <p:sp>
        <p:nvSpPr>
          <p:cNvPr id="3" name="Espaço Reservado para Conteúdo 2"/>
          <p:cNvSpPr>
            <a:spLocks noGrp="1"/>
          </p:cNvSpPr>
          <p:nvPr>
            <p:ph sz="quarter" idx="1"/>
          </p:nvPr>
        </p:nvSpPr>
        <p:spPr>
          <a:xfrm>
            <a:off x="457200" y="1600200"/>
            <a:ext cx="8003232" cy="4873752"/>
          </a:xfrm>
        </p:spPr>
        <p:txBody>
          <a:bodyPr>
            <a:normAutofit fontScale="92500"/>
          </a:bodyPr>
          <a:lstStyle/>
          <a:p>
            <a:pPr marL="0" indent="0" algn="ctr">
              <a:buNone/>
            </a:pPr>
            <a:r>
              <a:rPr lang="pt-BR" dirty="0" smtClean="0"/>
              <a:t>“Watson naturalmente destacou os resultados mais passíveis de reprodução que pôde descobrir e muitos deles foram obtidos com animais [...] Parecia estar implícito que o comportamento humano não tinha características distintivas [...] Eles foram também forçados a fazer interpretações apressadas do comportamento complexo [...] Nada ou quase nada tinha Watson a dizer de intenções, propósitos ou criatividade. Ele acentuava a promessa tecnológica de uma ciência do comportamento, mas seus exemplos não eram incompatíveis com um controle manipulador [...] A análise cientifica do comportamento tem feito progresso dramáticos, e as deficiências da apresentação de Watson são agora, creio eu, principalmente de interesse histórico.”  </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Behaviorismo de Skinner</a:t>
            </a:r>
            <a:br>
              <a:rPr lang="pt-BR" dirty="0" smtClean="0"/>
            </a:br>
            <a:r>
              <a:rPr lang="pt-BR" dirty="0" smtClean="0"/>
              <a:t>(Radical)</a:t>
            </a:r>
            <a:endParaRPr lang="pt-BR" dirty="0"/>
          </a:p>
        </p:txBody>
      </p:sp>
      <p:sp>
        <p:nvSpPr>
          <p:cNvPr id="3" name="Espaço Reservado para Conteúdo 2"/>
          <p:cNvSpPr>
            <a:spLocks noGrp="1"/>
          </p:cNvSpPr>
          <p:nvPr>
            <p:ph sz="quarter" idx="1"/>
          </p:nvPr>
        </p:nvSpPr>
        <p:spPr/>
        <p:txBody>
          <a:bodyPr/>
          <a:lstStyle/>
          <a:p>
            <a:pPr algn="ctr">
              <a:buNone/>
            </a:pPr>
            <a:endParaRPr lang="pt-BR" dirty="0" smtClean="0"/>
          </a:p>
          <a:p>
            <a:pPr algn="ctr">
              <a:buNone/>
            </a:pPr>
            <a:r>
              <a:rPr lang="pt-BR" dirty="0" smtClean="0"/>
              <a:t>“Os maiores problemas enfrentados hoje pelo mundo só poderão ser resolvidos se melhorarmos nossa compreensão do comportamento humano.” </a:t>
            </a:r>
          </a:p>
          <a:p>
            <a:pPr algn="ctr">
              <a:buNone/>
            </a:pPr>
            <a:r>
              <a:rPr lang="pt-BR" dirty="0" smtClean="0"/>
              <a:t>(1974, p. 11)</a:t>
            </a:r>
          </a:p>
          <a:p>
            <a:pPr algn="ctr">
              <a:buNone/>
            </a:pPr>
            <a:endParaRPr lang="pt-BR" dirty="0" smtClean="0"/>
          </a:p>
          <a:p>
            <a:pPr algn="ctr">
              <a:buNone/>
            </a:pPr>
            <a:endParaRPr lang="pt-B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Behaviorismo de Skinner</a:t>
            </a:r>
            <a:endParaRPr lang="pt-BR" dirty="0"/>
          </a:p>
        </p:txBody>
      </p:sp>
      <p:sp>
        <p:nvSpPr>
          <p:cNvPr id="3" name="Espaço Reservado para Conteúdo 2"/>
          <p:cNvSpPr>
            <a:spLocks noGrp="1"/>
          </p:cNvSpPr>
          <p:nvPr>
            <p:ph sz="quarter" idx="1"/>
          </p:nvPr>
        </p:nvSpPr>
        <p:spPr/>
        <p:txBody>
          <a:bodyPr>
            <a:normAutofit/>
          </a:bodyPr>
          <a:lstStyle/>
          <a:p>
            <a:endParaRPr lang="pt-BR" dirty="0" smtClean="0"/>
          </a:p>
          <a:p>
            <a:r>
              <a:rPr lang="pt-BR" dirty="0" smtClean="0"/>
              <a:t>Foco no Comportamento Observável e na previsão e no controle deste comportamento;</a:t>
            </a:r>
          </a:p>
          <a:p>
            <a:endParaRPr lang="pt-BR" dirty="0" smtClean="0"/>
          </a:p>
          <a:p>
            <a:r>
              <a:rPr lang="pt-BR" dirty="0" smtClean="0"/>
              <a:t>Uso do Método Científico;</a:t>
            </a:r>
          </a:p>
          <a:p>
            <a:endParaRPr lang="pt-BR" dirty="0" smtClean="0"/>
          </a:p>
          <a:p>
            <a:r>
              <a:rPr lang="pt-BR" dirty="0" smtClean="0"/>
              <a:t>Encontrar Uniformidades e relações Ordenadas (Os métodos devem ser usados para isso);</a:t>
            </a:r>
          </a:p>
          <a:p>
            <a:endParaRPr lang="pt-BR" dirty="0" smtClean="0"/>
          </a:p>
          <a:p>
            <a:r>
              <a:rPr lang="pt-BR" dirty="0" smtClean="0"/>
              <a:t>Experimentação;</a:t>
            </a:r>
          </a:p>
          <a:p>
            <a:pPr>
              <a:buNone/>
            </a:pPr>
            <a:endParaRPr lang="pt-B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ciência tal com Vê Skinner</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marL="0" indent="0" algn="ctr">
              <a:buNone/>
            </a:pPr>
            <a:r>
              <a:rPr lang="pt-BR" dirty="0" smtClean="0"/>
              <a:t>“A ciência é antes de tudo um </a:t>
            </a:r>
            <a:r>
              <a:rPr lang="pt-BR" b="1" dirty="0" smtClean="0"/>
              <a:t>conjunto de atitudes</a:t>
            </a:r>
            <a:r>
              <a:rPr lang="pt-BR" dirty="0" smtClean="0"/>
              <a:t>. É uma disposição de </a:t>
            </a:r>
            <a:r>
              <a:rPr lang="pt-BR" u="sng" dirty="0" smtClean="0"/>
              <a:t>tratar com os f</a:t>
            </a:r>
            <a:r>
              <a:rPr lang="pt-BR" dirty="0" smtClean="0"/>
              <a:t>atos, de preferência e </a:t>
            </a:r>
            <a:r>
              <a:rPr lang="pt-BR" i="1" dirty="0" smtClean="0"/>
              <a:t>não com o que se possa ter dito sobre eles</a:t>
            </a:r>
            <a:r>
              <a:rPr lang="pt-BR" dirty="0" smtClean="0"/>
              <a:t>.” </a:t>
            </a:r>
          </a:p>
          <a:p>
            <a:pPr marL="0" indent="0" algn="ctr">
              <a:buNone/>
            </a:pPr>
            <a:r>
              <a:rPr lang="pt-BR" dirty="0" smtClean="0"/>
              <a:t>(1953, p. 12, grifos meus)</a:t>
            </a:r>
          </a:p>
          <a:p>
            <a:pPr marL="0" indent="0" algn="ctr">
              <a:buNone/>
            </a:pPr>
            <a:endParaRPr lang="pt-BR" dirty="0" smtClean="0"/>
          </a:p>
          <a:p>
            <a:pPr marL="0" indent="0" algn="ctr">
              <a:buNone/>
            </a:pPr>
            <a:r>
              <a:rPr lang="pt-BR" dirty="0" smtClean="0"/>
              <a:t>“</a:t>
            </a:r>
            <a:r>
              <a:rPr lang="pt-BR" b="1" dirty="0" smtClean="0"/>
              <a:t>A ciência é uma disposição de aceitar os fatos</a:t>
            </a:r>
            <a:r>
              <a:rPr lang="pt-BR" dirty="0" smtClean="0"/>
              <a:t> [...] </a:t>
            </a:r>
            <a:r>
              <a:rPr lang="pt-BR" u="sng" dirty="0" smtClean="0"/>
              <a:t>Os dados, não os cientistas, falam mais alto. </a:t>
            </a:r>
            <a:r>
              <a:rPr lang="pt-BR" i="1" dirty="0" smtClean="0"/>
              <a:t>As mesmas consequências práticas criaram a atmosfera cientifica na qual as afirmações são constantemente submetidas a verificação</a:t>
            </a:r>
            <a:r>
              <a:rPr lang="pt-BR" dirty="0" smtClean="0"/>
              <a:t>, </a:t>
            </a:r>
            <a:r>
              <a:rPr lang="pt-BR" u="sng" dirty="0" smtClean="0"/>
              <a:t>onde nada é posto acima de uma descrição precisa de fato</a:t>
            </a:r>
            <a:r>
              <a:rPr lang="pt-BR" dirty="0" smtClean="0"/>
              <a:t>s, e onde os fatos são aceitos não importando quão desagradáveis sejam suas consequências momentâneas.” </a:t>
            </a:r>
          </a:p>
          <a:p>
            <a:pPr marL="0" indent="0" algn="ctr">
              <a:buNone/>
            </a:pPr>
            <a:r>
              <a:rPr lang="pt-BR" dirty="0" smtClean="0"/>
              <a:t>(p. 13, grifos meus)</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Uma Ciência Psicológica tal como </a:t>
            </a:r>
            <a:r>
              <a:rPr lang="pt-BR" b="1" u="sng" dirty="0" smtClean="0"/>
              <a:t>Justifica</a:t>
            </a:r>
            <a:r>
              <a:rPr lang="pt-BR" dirty="0" smtClean="0"/>
              <a:t> Skinner</a:t>
            </a:r>
            <a:endParaRPr lang="pt-BR" dirty="0"/>
          </a:p>
        </p:txBody>
      </p:sp>
      <p:sp>
        <p:nvSpPr>
          <p:cNvPr id="3" name="Espaço Reservado para Conteúdo 2"/>
          <p:cNvSpPr>
            <a:spLocks noGrp="1"/>
          </p:cNvSpPr>
          <p:nvPr>
            <p:ph sz="quarter" idx="1"/>
          </p:nvPr>
        </p:nvSpPr>
        <p:spPr/>
        <p:txBody>
          <a:bodyPr/>
          <a:lstStyle/>
          <a:p>
            <a:pPr marL="0" indent="0" algn="ctr">
              <a:buNone/>
            </a:pPr>
            <a:r>
              <a:rPr lang="pt-BR" dirty="0" smtClean="0"/>
              <a:t>“</a:t>
            </a:r>
            <a:r>
              <a:rPr lang="pt-BR" u="sng" dirty="0" smtClean="0"/>
              <a:t>Não há nenhuma virtude na ignorância pela ignorância </a:t>
            </a:r>
            <a:r>
              <a:rPr lang="pt-BR" dirty="0" smtClean="0"/>
              <a:t>[...] Os métodos da ciência têm tido um sucesso enorme onde quer que tenham sido experimentados. Apliquemo-los, então, aos assuntos humanos. </a:t>
            </a:r>
            <a:r>
              <a:rPr lang="pt-BR" b="1" dirty="0" smtClean="0"/>
              <a:t>Não precisamos nos retirar dos setores onde a ciência já avançou. É necessário apenas levar nossa compreensão da natureza humana até o mesmo grau</a:t>
            </a:r>
            <a:r>
              <a:rPr lang="pt-BR" dirty="0" smtClean="0"/>
              <a:t>.” </a:t>
            </a:r>
          </a:p>
          <a:p>
            <a:pPr marL="0" indent="0" algn="ctr">
              <a:buNone/>
            </a:pPr>
            <a:r>
              <a:rPr lang="pt-BR" dirty="0" smtClean="0"/>
              <a:t>(1953, p. 5, grifos meus)</a:t>
            </a: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Uma Ciência Psicológica tal como </a:t>
            </a:r>
            <a:r>
              <a:rPr lang="pt-BR" b="1" u="sng" dirty="0" smtClean="0"/>
              <a:t>Vê</a:t>
            </a:r>
            <a:r>
              <a:rPr lang="pt-BR" dirty="0" smtClean="0"/>
              <a:t> Skinner</a:t>
            </a:r>
            <a:endParaRPr lang="pt-BR" dirty="0"/>
          </a:p>
        </p:txBody>
      </p:sp>
      <p:sp>
        <p:nvSpPr>
          <p:cNvPr id="3" name="Espaço Reservado para Conteúdo 2"/>
          <p:cNvSpPr>
            <a:spLocks noGrp="1"/>
          </p:cNvSpPr>
          <p:nvPr>
            <p:ph sz="quarter" idx="1"/>
          </p:nvPr>
        </p:nvSpPr>
        <p:spPr/>
        <p:txBody>
          <a:bodyPr/>
          <a:lstStyle/>
          <a:p>
            <a:r>
              <a:rPr lang="pt-BR" b="1" dirty="0" smtClean="0"/>
              <a:t>Previsão e Controle:</a:t>
            </a:r>
          </a:p>
          <a:p>
            <a:pPr>
              <a:buNone/>
            </a:pPr>
            <a:endParaRPr lang="pt-BR" dirty="0" smtClean="0"/>
          </a:p>
          <a:p>
            <a:pPr marL="0" indent="0" algn="ctr">
              <a:buNone/>
            </a:pPr>
            <a:r>
              <a:rPr lang="pt-BR" dirty="0" smtClean="0"/>
              <a:t>“Se vamos </a:t>
            </a:r>
            <a:r>
              <a:rPr lang="pt-BR" u="sng" dirty="0" smtClean="0"/>
              <a:t>usar os métodos da ciência no campo dos assuntos humanos</a:t>
            </a:r>
            <a:r>
              <a:rPr lang="pt-BR" dirty="0" smtClean="0"/>
              <a:t> devemos pressupor que o </a:t>
            </a:r>
            <a:r>
              <a:rPr lang="pt-BR" b="1" dirty="0" smtClean="0"/>
              <a:t>comportamento é ordenado e determinado</a:t>
            </a:r>
            <a:r>
              <a:rPr lang="pt-BR" dirty="0" smtClean="0"/>
              <a:t>. Devemos esperar </a:t>
            </a:r>
            <a:r>
              <a:rPr lang="pt-BR" i="1" dirty="0" smtClean="0"/>
              <a:t>descobrir que o que o homem faz é o resultado de condições que podem ser especificadas</a:t>
            </a:r>
            <a:r>
              <a:rPr lang="pt-BR" dirty="0" smtClean="0"/>
              <a:t> e que, </a:t>
            </a:r>
            <a:r>
              <a:rPr lang="pt-BR" b="1" dirty="0" smtClean="0"/>
              <a:t>uma vez determinadas, poderemos antecipar e até certo ponto determinar ações.</a:t>
            </a:r>
            <a:r>
              <a:rPr lang="pt-BR" dirty="0" smtClean="0"/>
              <a:t>”</a:t>
            </a:r>
          </a:p>
          <a:p>
            <a:pPr marL="0" indent="0" algn="ctr">
              <a:buNone/>
            </a:pPr>
            <a:r>
              <a:rPr lang="pt-BR" dirty="0" smtClean="0"/>
              <a:t>(1953, p. 7. grifos meus)</a:t>
            </a:r>
          </a:p>
          <a:p>
            <a:pPr>
              <a:buNone/>
            </a:pPr>
            <a:endParaRPr lang="pt-BR" dirty="0" smtClean="0"/>
          </a:p>
          <a:p>
            <a:endParaRPr lang="pt-BR" dirty="0" smtClean="0"/>
          </a:p>
          <a:p>
            <a:endParaRPr lang="pt-B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Uma Ciência Psicológica tal como </a:t>
            </a:r>
            <a:r>
              <a:rPr lang="pt-BR" b="1" u="sng" dirty="0" smtClean="0"/>
              <a:t>Vê</a:t>
            </a:r>
            <a:r>
              <a:rPr lang="pt-BR" dirty="0" smtClean="0"/>
              <a:t> Skinner</a:t>
            </a:r>
            <a:endParaRPr lang="pt-BR" dirty="0"/>
          </a:p>
        </p:txBody>
      </p:sp>
      <p:sp>
        <p:nvSpPr>
          <p:cNvPr id="3" name="Espaço Reservado para Conteúdo 2"/>
          <p:cNvSpPr>
            <a:spLocks noGrp="1"/>
          </p:cNvSpPr>
          <p:nvPr>
            <p:ph sz="quarter" idx="1"/>
          </p:nvPr>
        </p:nvSpPr>
        <p:spPr/>
        <p:txBody>
          <a:bodyPr/>
          <a:lstStyle/>
          <a:p>
            <a:pPr marL="0" indent="0" algn="ctr">
              <a:buNone/>
            </a:pPr>
            <a:r>
              <a:rPr lang="pt-BR" dirty="0" smtClean="0"/>
              <a:t>“</a:t>
            </a:r>
            <a:r>
              <a:rPr lang="pt-BR" u="sng" dirty="0" smtClean="0"/>
              <a:t>A previsão e o controle podem ser negados em favor da “interpretação” ou alguma espécie de compreensão. </a:t>
            </a:r>
            <a:r>
              <a:rPr lang="pt-BR" dirty="0" smtClean="0"/>
              <a:t>Não obstante, as espécies de atividades intelectuais exemplificadas por juízo de valor, ou por intuição, ou interpretação, </a:t>
            </a:r>
            <a:r>
              <a:rPr lang="pt-BR" b="1" dirty="0" smtClean="0"/>
              <a:t>nunca foram propostas claramente, </a:t>
            </a:r>
            <a:r>
              <a:rPr lang="pt-BR" b="1" i="1" u="sng" dirty="0" smtClean="0"/>
              <a:t>nem mostraram capacidade alguma de trabalhar na modificação de nossa condição presente</a:t>
            </a:r>
            <a:r>
              <a:rPr lang="pt-BR" b="1" dirty="0" smtClean="0"/>
              <a:t>.</a:t>
            </a:r>
            <a:r>
              <a:rPr lang="pt-BR" dirty="0" smtClean="0"/>
              <a:t>” </a:t>
            </a:r>
          </a:p>
          <a:p>
            <a:pPr marL="0" indent="0" algn="ctr">
              <a:buNone/>
            </a:pPr>
            <a:r>
              <a:rPr lang="pt-BR" dirty="0" smtClean="0"/>
              <a:t>(1953, p. 9, grifos meus)</a:t>
            </a: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Uma Ciência do Comportamento Humano tal como </a:t>
            </a:r>
            <a:r>
              <a:rPr lang="pt-BR" b="1" u="sng" dirty="0" smtClean="0"/>
              <a:t>Propõe</a:t>
            </a:r>
            <a:r>
              <a:rPr lang="pt-BR" dirty="0" smtClean="0"/>
              <a:t> Skinner</a:t>
            </a:r>
            <a:endParaRPr lang="pt-BR" dirty="0"/>
          </a:p>
        </p:txBody>
      </p:sp>
      <p:sp>
        <p:nvSpPr>
          <p:cNvPr id="3" name="Espaço Reservado para Conteúdo 2"/>
          <p:cNvSpPr>
            <a:spLocks noGrp="1"/>
          </p:cNvSpPr>
          <p:nvPr>
            <p:ph sz="quarter" idx="1"/>
          </p:nvPr>
        </p:nvSpPr>
        <p:spPr>
          <a:xfrm>
            <a:off x="457200" y="1600200"/>
            <a:ext cx="7859216" cy="4873752"/>
          </a:xfrm>
        </p:spPr>
        <p:txBody>
          <a:bodyPr/>
          <a:lstStyle/>
          <a:p>
            <a:r>
              <a:rPr lang="pt-BR" dirty="0" smtClean="0"/>
              <a:t>Herdeira da tradição behaviorista </a:t>
            </a:r>
            <a:r>
              <a:rPr lang="pt-BR" dirty="0" smtClean="0">
                <a:sym typeface="Wingdings" pitchFamily="2" charset="2"/>
              </a:rPr>
              <a:t> </a:t>
            </a:r>
            <a:r>
              <a:rPr lang="pt-BR" dirty="0" smtClean="0"/>
              <a:t>Comportamento Observável, Previsão e Controle;</a:t>
            </a:r>
          </a:p>
          <a:p>
            <a:endParaRPr lang="pt-BR" dirty="0" smtClean="0"/>
          </a:p>
          <a:p>
            <a:r>
              <a:rPr lang="pt-BR" dirty="0" smtClean="0"/>
              <a:t>Balizada na Visão e Justificativa de Skinner frente a Ciência (Natural) como um todo </a:t>
            </a:r>
            <a:r>
              <a:rPr lang="pt-BR" dirty="0" smtClean="0">
                <a:sym typeface="Wingdings" pitchFamily="2" charset="2"/>
              </a:rPr>
              <a:t></a:t>
            </a:r>
            <a:r>
              <a:rPr lang="pt-BR" dirty="0" smtClean="0"/>
              <a:t> aceitar os Fatos e Dados tais como aparecem;</a:t>
            </a:r>
          </a:p>
          <a:p>
            <a:endParaRPr lang="pt-BR" dirty="0" smtClean="0"/>
          </a:p>
          <a:p>
            <a:r>
              <a:rPr lang="pt-BR" dirty="0" smtClean="0"/>
              <a:t>Pautada na Visão e Justificativa de uma Ciência Psicológica de Skinner </a:t>
            </a:r>
            <a:r>
              <a:rPr lang="pt-BR" dirty="0" smtClean="0">
                <a:sym typeface="Wingdings" pitchFamily="2" charset="2"/>
              </a:rPr>
              <a:t> </a:t>
            </a:r>
            <a:r>
              <a:rPr lang="pt-BR" dirty="0" smtClean="0"/>
              <a:t>Ciência Natural, Relações Ordenadas e Uniformidades, Mudança da realidade.</a:t>
            </a:r>
            <a:endParaRPr lang="pt-B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ciência do Comportamento humano</a:t>
            </a:r>
            <a:endParaRPr lang="pt-BR" dirty="0"/>
          </a:p>
        </p:txBody>
      </p:sp>
      <p:sp>
        <p:nvSpPr>
          <p:cNvPr id="3" name="Espaço Reservado para Conteúdo 2"/>
          <p:cNvSpPr>
            <a:spLocks noGrp="1"/>
          </p:cNvSpPr>
          <p:nvPr>
            <p:ph sz="quarter" idx="1"/>
          </p:nvPr>
        </p:nvSpPr>
        <p:spPr/>
        <p:txBody>
          <a:bodyPr/>
          <a:lstStyle/>
          <a:p>
            <a:r>
              <a:rPr lang="pt-BR" dirty="0" smtClean="0"/>
              <a:t>Experimentação: Descrição de Uniformidades e relações Ordenadas;</a:t>
            </a:r>
          </a:p>
          <a:p>
            <a:endParaRPr lang="pt-BR" dirty="0" smtClean="0"/>
          </a:p>
          <a:p>
            <a:r>
              <a:rPr lang="pt-BR" dirty="0" smtClean="0"/>
              <a:t>Relações Causais probabilísticas: Seleção pelas Consequência;</a:t>
            </a:r>
          </a:p>
          <a:p>
            <a:endParaRPr lang="pt-BR" dirty="0" smtClean="0"/>
          </a:p>
          <a:p>
            <a:r>
              <a:rPr lang="pt-BR" dirty="0" smtClean="0"/>
              <a:t>Previsão e Controle: Descrição, Aplicação e modificação do mundo do homem;</a:t>
            </a:r>
          </a:p>
          <a:p>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Experimentação</a:t>
            </a:r>
            <a:endParaRPr lang="pt-BR" dirty="0"/>
          </a:p>
        </p:txBody>
      </p:sp>
      <p:sp>
        <p:nvSpPr>
          <p:cNvPr id="3" name="Espaço Reservado para Conteúdo 2"/>
          <p:cNvSpPr>
            <a:spLocks noGrp="1"/>
          </p:cNvSpPr>
          <p:nvPr>
            <p:ph sz="quarter" idx="1"/>
          </p:nvPr>
        </p:nvSpPr>
        <p:spPr/>
        <p:txBody>
          <a:bodyPr/>
          <a:lstStyle/>
          <a:p>
            <a:pPr marL="0" indent="0" algn="ctr">
              <a:buNone/>
            </a:pPr>
            <a:r>
              <a:rPr lang="pt-BR" dirty="0" smtClean="0"/>
              <a:t>“</a:t>
            </a:r>
            <a:r>
              <a:rPr lang="pt-BR" b="1" dirty="0" smtClean="0"/>
              <a:t>A ciência avança do simples para o complexo </a:t>
            </a:r>
            <a:r>
              <a:rPr lang="pt-BR" dirty="0" smtClean="0"/>
              <a:t>[...] estudamos o </a:t>
            </a:r>
            <a:r>
              <a:rPr lang="pt-BR" u="sng" dirty="0" smtClean="0"/>
              <a:t>comportamento de animais </a:t>
            </a:r>
            <a:r>
              <a:rPr lang="pt-BR" dirty="0" smtClean="0"/>
              <a:t>porque é mais simples. </a:t>
            </a:r>
            <a:r>
              <a:rPr lang="pt-BR" u="sng" dirty="0" smtClean="0"/>
              <a:t>Os processos básicos descobrem-se </a:t>
            </a:r>
            <a:r>
              <a:rPr lang="pt-BR" dirty="0" smtClean="0"/>
              <a:t>mais facilmente e podem ser </a:t>
            </a:r>
            <a:r>
              <a:rPr lang="pt-BR" i="1" dirty="0" smtClean="0"/>
              <a:t>registrado</a:t>
            </a:r>
            <a:r>
              <a:rPr lang="pt-BR" dirty="0" smtClean="0"/>
              <a:t>s durante períodos de tempo mais longos. </a:t>
            </a:r>
            <a:r>
              <a:rPr lang="pt-BR" b="1" dirty="0" smtClean="0"/>
              <a:t>Nossas observações não são prejudicadas pela relação social entre sujeito e experimentador</a:t>
            </a:r>
            <a:r>
              <a:rPr lang="pt-BR" dirty="0" smtClean="0"/>
              <a:t>. As condições podem ser mais bem controladas [...] Estas vantagens não podem ser esquecidas em favor de afirmações </a:t>
            </a:r>
            <a:r>
              <a:rPr lang="pt-BR" dirty="0" err="1" smtClean="0"/>
              <a:t>apriorísticas</a:t>
            </a:r>
            <a:r>
              <a:rPr lang="pt-BR" dirty="0" smtClean="0"/>
              <a:t> de que o comportamento humano estaria inevitavelmente colocado em um campo separado.” (1953, p. 41)</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Questões Históricas</a:t>
            </a:r>
            <a:endParaRPr lang="pt-BR" dirty="0"/>
          </a:p>
        </p:txBody>
      </p:sp>
      <p:sp>
        <p:nvSpPr>
          <p:cNvPr id="3" name="Espaço Reservado para Conteúdo 2"/>
          <p:cNvSpPr>
            <a:spLocks noGrp="1"/>
          </p:cNvSpPr>
          <p:nvPr>
            <p:ph sz="quarter" idx="1"/>
          </p:nvPr>
        </p:nvSpPr>
        <p:spPr>
          <a:xfrm>
            <a:off x="457200" y="1600200"/>
            <a:ext cx="8075240" cy="4873752"/>
          </a:xfrm>
        </p:spPr>
        <p:txBody>
          <a:bodyPr>
            <a:normAutofit fontScale="92500" lnSpcReduction="10000"/>
          </a:bodyPr>
          <a:lstStyle/>
          <a:p>
            <a:r>
              <a:rPr lang="pt-BR" dirty="0" smtClean="0"/>
              <a:t>1913 – Inauguração do Behaviorismo: WATSON, </a:t>
            </a:r>
            <a:r>
              <a:rPr lang="pt-BR" dirty="0" err="1" smtClean="0"/>
              <a:t>Jonh</a:t>
            </a:r>
            <a:r>
              <a:rPr lang="pt-BR" dirty="0" smtClean="0"/>
              <a:t> B. . “</a:t>
            </a:r>
            <a:r>
              <a:rPr lang="pt-BR" i="1" dirty="0" err="1" smtClean="0"/>
              <a:t>Psychology</a:t>
            </a:r>
            <a:r>
              <a:rPr lang="pt-BR" i="1" dirty="0" smtClean="0"/>
              <a:t> as </a:t>
            </a:r>
            <a:r>
              <a:rPr lang="pt-BR" i="1" dirty="0" err="1" smtClean="0"/>
              <a:t>the</a:t>
            </a:r>
            <a:r>
              <a:rPr lang="pt-BR" i="1" dirty="0" smtClean="0"/>
              <a:t> </a:t>
            </a:r>
            <a:r>
              <a:rPr lang="pt-BR" i="1" dirty="0" err="1" smtClean="0"/>
              <a:t>behaviorist</a:t>
            </a:r>
            <a:r>
              <a:rPr lang="pt-BR" i="1" dirty="0" smtClean="0"/>
              <a:t> </a:t>
            </a:r>
            <a:r>
              <a:rPr lang="pt-BR" i="1" dirty="0" err="1" smtClean="0"/>
              <a:t>views</a:t>
            </a:r>
            <a:r>
              <a:rPr lang="pt-BR" i="1" dirty="0" smtClean="0"/>
              <a:t> it”;</a:t>
            </a:r>
          </a:p>
          <a:p>
            <a:pPr algn="ctr">
              <a:buNone/>
            </a:pPr>
            <a:r>
              <a:rPr lang="pt-BR" i="1" dirty="0" smtClean="0"/>
              <a:t>(A psicologia como Vê um Behaviorista)</a:t>
            </a:r>
          </a:p>
          <a:p>
            <a:endParaRPr lang="pt-BR" i="1" dirty="0" smtClean="0"/>
          </a:p>
          <a:p>
            <a:endParaRPr lang="pt-BR" i="1" dirty="0" smtClean="0"/>
          </a:p>
          <a:p>
            <a:endParaRPr lang="pt-BR" i="1" dirty="0" smtClean="0"/>
          </a:p>
          <a:p>
            <a:endParaRPr lang="pt-BR" i="1" dirty="0" smtClean="0"/>
          </a:p>
          <a:p>
            <a:endParaRPr lang="pt-BR" i="1" dirty="0" smtClean="0"/>
          </a:p>
          <a:p>
            <a:endParaRPr lang="pt-BR" i="1" dirty="0" smtClean="0"/>
          </a:p>
          <a:p>
            <a:pPr algn="ctr">
              <a:buNone/>
            </a:pPr>
            <a:r>
              <a:rPr lang="pt-BR" i="1" dirty="0" smtClean="0"/>
              <a:t>“Como o título mostra, ele não estava propondo uma nova ciência mas afirmando que a Psicologia deveria ser redefinida como estudo do comportamento” </a:t>
            </a:r>
          </a:p>
          <a:p>
            <a:pPr algn="ctr">
              <a:buNone/>
            </a:pPr>
            <a:r>
              <a:rPr lang="pt-BR" i="1" dirty="0" smtClean="0"/>
              <a:t>(Skinner, 1974, p. 8-9)</a:t>
            </a:r>
            <a:endParaRPr lang="pt-BR" dirty="0"/>
          </a:p>
        </p:txBody>
      </p:sp>
      <p:pic>
        <p:nvPicPr>
          <p:cNvPr id="4" name="Picture 2" descr="john broadus watson"/>
          <p:cNvPicPr>
            <a:picLocks noChangeAspect="1" noChangeArrowheads="1"/>
          </p:cNvPicPr>
          <p:nvPr/>
        </p:nvPicPr>
        <p:blipFill>
          <a:blip r:embed="rId2" cstate="print"/>
          <a:srcRect/>
          <a:stretch>
            <a:fillRect/>
          </a:stretch>
        </p:blipFill>
        <p:spPr bwMode="auto">
          <a:xfrm>
            <a:off x="3707904" y="2708920"/>
            <a:ext cx="1524000" cy="211455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partir da experimentação, Skinner</a:t>
            </a:r>
            <a:endParaRPr lang="pt-BR" dirty="0"/>
          </a:p>
        </p:txBody>
      </p:sp>
      <p:sp>
        <p:nvSpPr>
          <p:cNvPr id="3" name="Espaço Reservado para Conteúdo 2"/>
          <p:cNvSpPr>
            <a:spLocks noGrp="1"/>
          </p:cNvSpPr>
          <p:nvPr>
            <p:ph sz="quarter" idx="1"/>
          </p:nvPr>
        </p:nvSpPr>
        <p:spPr/>
        <p:txBody>
          <a:bodyPr>
            <a:normAutofit lnSpcReduction="10000"/>
          </a:bodyPr>
          <a:lstStyle/>
          <a:p>
            <a:r>
              <a:rPr lang="pt-BR" dirty="0" smtClean="0"/>
              <a:t>Demonstra um </a:t>
            </a:r>
            <a:r>
              <a:rPr lang="pt-BR" b="1" dirty="0" smtClean="0"/>
              <a:t>aspecto evoluc</a:t>
            </a:r>
            <a:r>
              <a:rPr lang="pt-BR" dirty="0" smtClean="0"/>
              <a:t>ionista de sua perspectiva;</a:t>
            </a:r>
          </a:p>
          <a:p>
            <a:endParaRPr lang="pt-BR" dirty="0" smtClean="0"/>
          </a:p>
          <a:p>
            <a:r>
              <a:rPr lang="pt-BR" dirty="0" smtClean="0"/>
              <a:t>Aponta que para </a:t>
            </a:r>
            <a:r>
              <a:rPr lang="pt-BR" b="1" dirty="0" smtClean="0"/>
              <a:t>Leis </a:t>
            </a:r>
            <a:r>
              <a:rPr lang="pt-BR" b="1" dirty="0" smtClean="0"/>
              <a:t>comportamentais </a:t>
            </a:r>
            <a:r>
              <a:rPr lang="pt-BR" dirty="0" smtClean="0"/>
              <a:t>descobertas em </a:t>
            </a:r>
            <a:r>
              <a:rPr lang="pt-BR" b="1" dirty="0" smtClean="0"/>
              <a:t>processos </a:t>
            </a:r>
            <a:r>
              <a:rPr lang="pt-BR" b="1" dirty="0" smtClean="0"/>
              <a:t>básicos </a:t>
            </a:r>
            <a:r>
              <a:rPr lang="pt-BR" dirty="0" smtClean="0"/>
              <a:t>em animais podem ser </a:t>
            </a:r>
            <a:r>
              <a:rPr lang="pt-BR" b="1" dirty="0" smtClean="0"/>
              <a:t>generalizadas para humanos</a:t>
            </a:r>
            <a:r>
              <a:rPr lang="pt-BR" dirty="0" smtClean="0"/>
              <a:t>;</a:t>
            </a:r>
            <a:endParaRPr lang="pt-BR" dirty="0" smtClean="0"/>
          </a:p>
          <a:p>
            <a:endParaRPr lang="pt-BR" dirty="0" smtClean="0"/>
          </a:p>
          <a:p>
            <a:r>
              <a:rPr lang="pt-BR" dirty="0" smtClean="0"/>
              <a:t>Destaca a necessidade do </a:t>
            </a:r>
            <a:r>
              <a:rPr lang="pt-BR" b="1" dirty="0" smtClean="0"/>
              <a:t>Registro </a:t>
            </a:r>
            <a:r>
              <a:rPr lang="pt-BR" b="1" dirty="0" smtClean="0"/>
              <a:t>do comportamento</a:t>
            </a:r>
            <a:r>
              <a:rPr lang="pt-BR" dirty="0" smtClean="0"/>
              <a:t> e </a:t>
            </a:r>
            <a:r>
              <a:rPr lang="pt-BR" dirty="0" smtClean="0"/>
              <a:t>da </a:t>
            </a:r>
            <a:r>
              <a:rPr lang="pt-BR" b="1" dirty="0" smtClean="0"/>
              <a:t>Neutralidade</a:t>
            </a:r>
            <a:r>
              <a:rPr lang="pt-BR" dirty="0" smtClean="0"/>
              <a:t> </a:t>
            </a:r>
            <a:r>
              <a:rPr lang="pt-BR" dirty="0" smtClean="0"/>
              <a:t>científica na experimentação;</a:t>
            </a:r>
          </a:p>
          <a:p>
            <a:endParaRPr lang="pt-BR" dirty="0" smtClean="0"/>
          </a:p>
          <a:p>
            <a:r>
              <a:rPr lang="pt-BR" dirty="0" smtClean="0"/>
              <a:t>E portanto, o Homem, desde Skinner, está sujeito </a:t>
            </a:r>
            <a:r>
              <a:rPr lang="pt-BR" dirty="0" smtClean="0"/>
              <a:t>a Leis Naturais (Comportamentais);</a:t>
            </a:r>
          </a:p>
          <a:p>
            <a:endParaRPr lang="pt-BR" dirty="0" smtClean="0"/>
          </a:p>
          <a:p>
            <a:endParaRPr lang="pt-BR" dirty="0" smtClean="0"/>
          </a:p>
          <a:p>
            <a:endParaRPr lang="pt-BR" dirty="0" smtClean="0"/>
          </a:p>
          <a:p>
            <a:endParaRPr lang="pt-B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19256" cy="1143000"/>
          </a:xfrm>
        </p:spPr>
        <p:txBody>
          <a:bodyPr/>
          <a:lstStyle/>
          <a:p>
            <a:r>
              <a:rPr lang="pt-BR" dirty="0" smtClean="0"/>
              <a:t>Busca por Leis Naturais (Comportamentais)</a:t>
            </a:r>
            <a:endParaRPr lang="pt-BR" dirty="0"/>
          </a:p>
        </p:txBody>
      </p:sp>
      <p:sp>
        <p:nvSpPr>
          <p:cNvPr id="3" name="Espaço Reservado para Conteúdo 2"/>
          <p:cNvSpPr>
            <a:spLocks noGrp="1"/>
          </p:cNvSpPr>
          <p:nvPr>
            <p:ph sz="quarter" idx="1"/>
          </p:nvPr>
        </p:nvSpPr>
        <p:spPr/>
        <p:txBody>
          <a:bodyPr>
            <a:normAutofit lnSpcReduction="10000"/>
          </a:bodyPr>
          <a:lstStyle/>
          <a:p>
            <a:pPr marL="0" indent="0" algn="ctr">
              <a:buNone/>
            </a:pPr>
            <a:r>
              <a:rPr lang="pt-BR" dirty="0" smtClean="0"/>
              <a:t>“</a:t>
            </a:r>
            <a:r>
              <a:rPr lang="pt-BR" b="1" dirty="0" smtClean="0"/>
              <a:t>É verdade que podemos obter controle sobre o comportamento somente na medida em que conseguirmos controlar os fatores por ele responsáveis </a:t>
            </a:r>
            <a:r>
              <a:rPr lang="pt-BR" dirty="0" smtClean="0"/>
              <a:t>[...] Estamos interessados, então, nas causas do comportamento humano. Queremos saber por que os homens se comportam de maneira como o fazem. </a:t>
            </a:r>
            <a:r>
              <a:rPr lang="pt-BR" u="sng" dirty="0" smtClean="0"/>
              <a:t>Qualquer condição ou evento que tenha algum efeito demonstrável sobre o comportamento deve ser considerado. </a:t>
            </a:r>
            <a:r>
              <a:rPr lang="pt-BR" i="1" dirty="0" smtClean="0"/>
              <a:t>Descobrindo e analisando estas causas podemos prever o comportamento</a:t>
            </a:r>
            <a:r>
              <a:rPr lang="pt-BR" dirty="0" smtClean="0"/>
              <a:t>; </a:t>
            </a:r>
            <a:r>
              <a:rPr lang="pt-BR" b="1" dirty="0" smtClean="0"/>
              <a:t>poderemos controlar o comportamento na medida que o possamos manipular </a:t>
            </a:r>
          </a:p>
          <a:p>
            <a:pPr marL="0" indent="0" algn="ctr">
              <a:buNone/>
            </a:pPr>
            <a:r>
              <a:rPr lang="pt-BR" dirty="0" smtClean="0"/>
              <a:t>(1953, p. 23-24, grifos meus)</a:t>
            </a:r>
          </a:p>
          <a:p>
            <a:pPr>
              <a:buNone/>
            </a:pPr>
            <a:endParaRPr lang="pt-BR" dirty="0" smtClean="0"/>
          </a:p>
          <a:p>
            <a:pPr>
              <a:buNone/>
            </a:pPr>
            <a:endParaRPr lang="pt-BR" dirty="0" smtClean="0"/>
          </a:p>
          <a:p>
            <a:pPr>
              <a:buNone/>
            </a:pPr>
            <a:endParaRPr lang="pt-B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As variáveis das quais o comportamento é função</a:t>
            </a:r>
            <a:endParaRPr lang="pt-BR" dirty="0"/>
          </a:p>
        </p:txBody>
      </p:sp>
      <p:sp>
        <p:nvSpPr>
          <p:cNvPr id="3" name="Espaço Reservado para Conteúdo 2"/>
          <p:cNvSpPr>
            <a:spLocks noGrp="1"/>
          </p:cNvSpPr>
          <p:nvPr>
            <p:ph sz="quarter" idx="1"/>
          </p:nvPr>
        </p:nvSpPr>
        <p:spPr/>
        <p:txBody>
          <a:bodyPr>
            <a:normAutofit/>
          </a:bodyPr>
          <a:lstStyle/>
          <a:p>
            <a:pPr marL="0" indent="0" algn="ctr">
              <a:buNone/>
            </a:pPr>
            <a:r>
              <a:rPr lang="pt-BR" dirty="0" smtClean="0"/>
              <a:t>“</a:t>
            </a:r>
            <a:r>
              <a:rPr lang="pt-BR" b="1" dirty="0" smtClean="0"/>
              <a:t>Estas variáveis estão fora do organismo, em seu ambiente imediato e em sua história ambiental. </a:t>
            </a:r>
            <a:r>
              <a:rPr lang="pt-BR" u="sng" dirty="0" smtClean="0"/>
              <a:t>Possuem um </a:t>
            </a:r>
            <a:r>
              <a:rPr lang="pt-BR" i="1" u="sng" dirty="0" smtClean="0"/>
              <a:t>status</a:t>
            </a:r>
            <a:r>
              <a:rPr lang="pt-BR" u="sng" dirty="0" smtClean="0"/>
              <a:t> físico para o qual as técnicas usuais da ciência são adequadas e permitem uma explicação do comportamento </a:t>
            </a:r>
            <a:r>
              <a:rPr lang="pt-BR" dirty="0" smtClean="0"/>
              <a:t>nos moldes de outros objetos explicados pelas respectivas ciências. Estas variáveis independentes são de várias espécies e sua relações com o comportamento são quase sempre sutis e complexas, mas </a:t>
            </a:r>
            <a:r>
              <a:rPr lang="pt-BR" b="1" dirty="0" smtClean="0"/>
              <a:t>não se pode esperar uma explicação adequada do comportamento sem analisá-las</a:t>
            </a:r>
            <a:r>
              <a:rPr lang="pt-BR" dirty="0" smtClean="0"/>
              <a:t>.” </a:t>
            </a:r>
          </a:p>
          <a:p>
            <a:pPr marL="0" indent="0" algn="ctr">
              <a:buNone/>
            </a:pPr>
            <a:r>
              <a:rPr lang="pt-BR" dirty="0" smtClean="0"/>
              <a:t>(1953, p. 33-34, grifos meus) </a:t>
            </a:r>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Onde não estão e Onde estão as Causas do comportamento para Skinner?</a:t>
            </a:r>
            <a:endParaRPr lang="pt-BR" dirty="0"/>
          </a:p>
        </p:txBody>
      </p:sp>
      <p:sp>
        <p:nvSpPr>
          <p:cNvPr id="3" name="Espaço Reservado para Conteúdo 2"/>
          <p:cNvSpPr>
            <a:spLocks noGrp="1"/>
          </p:cNvSpPr>
          <p:nvPr>
            <p:ph sz="quarter" idx="1"/>
          </p:nvPr>
        </p:nvSpPr>
        <p:spPr>
          <a:xfrm>
            <a:off x="251520" y="1484784"/>
            <a:ext cx="8280920" cy="5373216"/>
          </a:xfrm>
        </p:spPr>
        <p:txBody>
          <a:bodyPr>
            <a:normAutofit fontScale="77500" lnSpcReduction="20000"/>
          </a:bodyPr>
          <a:lstStyle/>
          <a:p>
            <a:pPr marL="0" indent="0" algn="ctr">
              <a:buNone/>
            </a:pPr>
            <a:endParaRPr lang="pt-BR" dirty="0" smtClean="0"/>
          </a:p>
          <a:p>
            <a:pPr marL="0" indent="0" algn="ctr">
              <a:buNone/>
            </a:pPr>
            <a:r>
              <a:rPr lang="pt-BR" dirty="0" smtClean="0"/>
              <a:t>“ </a:t>
            </a:r>
            <a:r>
              <a:rPr lang="pt-BR" dirty="0" err="1" smtClean="0"/>
              <a:t>“</a:t>
            </a:r>
            <a:r>
              <a:rPr lang="pt-BR" dirty="0" smtClean="0"/>
              <a:t>Ele bebe porque tem sede”? Se ter sede não significa mais do que ter uma tendência a beber, isto é mera redundância. Se quer dizer que ele bebe por causa de um estado de sede, um evento causal interior está sendo invocado. Se o estado é puramente inferido [...] não pode ser usado como explicação.” </a:t>
            </a:r>
          </a:p>
          <a:p>
            <a:pPr marL="0" indent="0" algn="ctr">
              <a:buNone/>
            </a:pPr>
            <a:endParaRPr lang="pt-BR" dirty="0" smtClean="0"/>
          </a:p>
          <a:p>
            <a:pPr marL="0" indent="0" algn="ctr">
              <a:buNone/>
            </a:pPr>
            <a:r>
              <a:rPr lang="pt-BR" dirty="0" smtClean="0"/>
              <a:t>“ [...] tanto para um previsão acurada como para o controle, devemos investigar quantitativamente os efeitos de cada variável [...].”</a:t>
            </a:r>
          </a:p>
          <a:p>
            <a:pPr marL="0" indent="0" algn="ctr">
              <a:buNone/>
            </a:pPr>
            <a:r>
              <a:rPr lang="pt-BR" dirty="0" smtClean="0"/>
              <a:t> </a:t>
            </a:r>
          </a:p>
          <a:p>
            <a:pPr marL="0" indent="0" algn="ctr">
              <a:buNone/>
            </a:pPr>
            <a:r>
              <a:rPr lang="pt-BR" dirty="0" smtClean="0"/>
              <a:t>“O que queremos é avaliar a </a:t>
            </a:r>
            <a:r>
              <a:rPr lang="pt-BR" i="1" dirty="0" smtClean="0"/>
              <a:t>probabilidade</a:t>
            </a:r>
            <a:r>
              <a:rPr lang="pt-BR" dirty="0" smtClean="0"/>
              <a:t> de ele beber. Pode variar da certeza de que beberá até a certeza de que não vai beber.” </a:t>
            </a:r>
          </a:p>
          <a:p>
            <a:pPr marL="0" indent="0" algn="ctr">
              <a:buNone/>
            </a:pPr>
            <a:endParaRPr lang="pt-BR" dirty="0" smtClean="0"/>
          </a:p>
          <a:p>
            <a:pPr marL="0" indent="0" algn="ctr">
              <a:buNone/>
            </a:pPr>
            <a:r>
              <a:rPr lang="pt-BR" dirty="0" smtClean="0"/>
              <a:t>“[...] quando dizemos que um homem roubou um pedaço de pão porque “estava faminto”, temos que nos informar das condições externas responsáveis pela “fome”. Estas condições já serão suficientes para explicar o roubo.A objeção aos estados interiores não é a de que eles não existem, mas a de que não são relevantes para uma análise funcional.” </a:t>
            </a:r>
          </a:p>
          <a:p>
            <a:pPr marL="0" indent="0" algn="ctr">
              <a:buNone/>
            </a:pPr>
            <a:r>
              <a:rPr lang="pt-BR" dirty="0" smtClean="0"/>
              <a:t>(1953, p. 34, 35 e 37) </a:t>
            </a:r>
            <a:endParaRPr lang="pt-B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 comportamento tal como Vê Skinner</a:t>
            </a:r>
            <a:endParaRPr lang="pt-BR" sz="2000" dirty="0"/>
          </a:p>
        </p:txBody>
      </p:sp>
      <p:sp>
        <p:nvSpPr>
          <p:cNvPr id="3" name="Espaço Reservado para Conteúdo 2"/>
          <p:cNvSpPr>
            <a:spLocks noGrp="1"/>
          </p:cNvSpPr>
          <p:nvPr>
            <p:ph sz="quarter" idx="1"/>
          </p:nvPr>
        </p:nvSpPr>
        <p:spPr/>
        <p:txBody>
          <a:bodyPr>
            <a:normAutofit fontScale="92500" lnSpcReduction="20000"/>
          </a:bodyPr>
          <a:lstStyle/>
          <a:p>
            <a:pPr lvl="0"/>
            <a:r>
              <a:rPr lang="pt-BR" dirty="0" smtClean="0"/>
              <a:t>Comportamento  </a:t>
            </a:r>
            <a:r>
              <a:rPr lang="pt-BR" dirty="0" smtClean="0">
                <a:sym typeface="Wingdings" pitchFamily="2" charset="2"/>
              </a:rPr>
              <a:t></a:t>
            </a:r>
            <a:r>
              <a:rPr lang="pt-BR" dirty="0" smtClean="0"/>
              <a:t>  intercâmbio entre organismo e ambiente. </a:t>
            </a:r>
          </a:p>
          <a:p>
            <a:pPr lvl="0"/>
            <a:endParaRPr lang="pt-BR" dirty="0" smtClean="0"/>
          </a:p>
          <a:p>
            <a:pPr lvl="0"/>
            <a:r>
              <a:rPr lang="pt-BR" dirty="0" smtClean="0"/>
              <a:t>Comportamento respondente: S – R  respostas previamente preparadas pela seleção natural poderiam ficar sob o controle de novos estímulos </a:t>
            </a:r>
            <a:r>
              <a:rPr lang="pt-BR" dirty="0" smtClean="0">
                <a:sym typeface="Wingdings"/>
              </a:rPr>
              <a:t></a:t>
            </a:r>
            <a:r>
              <a:rPr lang="pt-BR" dirty="0" smtClean="0"/>
              <a:t> principio de condicionamento reflexo US e </a:t>
            </a:r>
            <a:r>
              <a:rPr lang="pt-BR" dirty="0" err="1" smtClean="0"/>
              <a:t>UR</a:t>
            </a:r>
            <a:r>
              <a:rPr lang="pt-BR" dirty="0" smtClean="0"/>
              <a:t> + </a:t>
            </a:r>
            <a:r>
              <a:rPr lang="pt-BR" dirty="0" err="1" smtClean="0"/>
              <a:t>CS</a:t>
            </a:r>
            <a:r>
              <a:rPr lang="pt-BR" dirty="0" smtClean="0"/>
              <a:t> e CR;</a:t>
            </a:r>
          </a:p>
          <a:p>
            <a:pPr>
              <a:buNone/>
            </a:pPr>
            <a:endParaRPr lang="pt-BR" dirty="0" smtClean="0"/>
          </a:p>
          <a:p>
            <a:pPr lvl="0"/>
            <a:r>
              <a:rPr lang="pt-BR" b="1" dirty="0" smtClean="0"/>
              <a:t>Comportamento operante: </a:t>
            </a:r>
            <a:r>
              <a:rPr lang="pt-BR" dirty="0" smtClean="0"/>
              <a:t>Novas respostas poderiam ser fortalecidas (“reforçadas”) por eventos que imediatamente as seguissem </a:t>
            </a:r>
            <a:r>
              <a:rPr lang="pt-BR" dirty="0" smtClean="0">
                <a:sym typeface="Wingdings"/>
              </a:rPr>
              <a:t></a:t>
            </a:r>
            <a:r>
              <a:rPr lang="pt-BR" dirty="0" smtClean="0"/>
              <a:t>  susceptibilidade ao reforçamento</a:t>
            </a:r>
          </a:p>
          <a:p>
            <a:endParaRPr lang="pt-BR" dirty="0" smtClean="0"/>
          </a:p>
          <a:p>
            <a:r>
              <a:rPr lang="pt-BR" b="1" dirty="0" smtClean="0"/>
              <a:t>Exemplo:</a:t>
            </a:r>
            <a:r>
              <a:rPr lang="pt-BR" dirty="0" smtClean="0"/>
              <a:t> Alimento está diretamente ligado a Sobrevivência </a:t>
            </a:r>
            <a:r>
              <a:rPr lang="pt-BR" dirty="0" smtClean="0">
                <a:sym typeface="Wingdings" pitchFamily="2" charset="2"/>
              </a:rPr>
              <a:t></a:t>
            </a:r>
            <a:r>
              <a:rPr lang="pt-BR" dirty="0" smtClean="0"/>
              <a:t> Mas alguém precisa de </a:t>
            </a:r>
            <a:r>
              <a:rPr lang="pt-BR" dirty="0" err="1" smtClean="0"/>
              <a:t>Mc´Donalds</a:t>
            </a:r>
            <a:r>
              <a:rPr lang="pt-BR" dirty="0" smtClean="0"/>
              <a:t> para sobreviver?</a:t>
            </a:r>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As causas do comportamento estão na relação organismo-ambiente: O papel da Cosequência </a:t>
            </a:r>
            <a:r>
              <a:rPr lang="pt-BR" sz="2000" dirty="0" smtClean="0"/>
              <a:t>(Skinner, 1981)</a:t>
            </a:r>
            <a:endParaRPr lang="pt-BR" dirty="0"/>
          </a:p>
        </p:txBody>
      </p:sp>
      <p:pic>
        <p:nvPicPr>
          <p:cNvPr id="4" name="Imagem 3"/>
          <p:cNvPicPr/>
          <p:nvPr/>
        </p:nvPicPr>
        <p:blipFill>
          <a:blip r:embed="rId2" cstate="print"/>
          <a:srcRect/>
          <a:stretch>
            <a:fillRect/>
          </a:stretch>
        </p:blipFill>
        <p:spPr bwMode="auto">
          <a:xfrm>
            <a:off x="755576" y="1628800"/>
            <a:ext cx="7200800" cy="41044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Três níveis de Determinação comportamental: Um compromisso evolucionista</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lvl="0"/>
            <a:r>
              <a:rPr lang="pt-BR" b="1" u="sng" dirty="0" smtClean="0"/>
              <a:t>Filogênese</a:t>
            </a:r>
            <a:r>
              <a:rPr lang="pt-BR" u="sng" dirty="0" smtClean="0"/>
              <a:t>:</a:t>
            </a:r>
            <a:r>
              <a:rPr lang="pt-BR" dirty="0" smtClean="0"/>
              <a:t> Evolução das espécies, na qual a seleção ocorre sobre os aspectos comuns à espécie a nível genético, básicos para a sobrevivência do organismo.</a:t>
            </a:r>
          </a:p>
          <a:p>
            <a:pPr>
              <a:buNone/>
            </a:pPr>
            <a:endParaRPr lang="pt-BR" dirty="0" smtClean="0"/>
          </a:p>
          <a:p>
            <a:pPr lvl="0"/>
            <a:r>
              <a:rPr lang="pt-BR" b="1" u="sng" dirty="0" smtClean="0"/>
              <a:t>Ontogênese:</a:t>
            </a:r>
            <a:r>
              <a:rPr lang="pt-BR" dirty="0" smtClean="0"/>
              <a:t> A unidade de análise é o comportamento operante, que a partir da ação do indivíduo sobre o ambiente as consequências causadas por esta ação retroagem sobre ele, influenciando-o em suas ações futuras.</a:t>
            </a:r>
          </a:p>
          <a:p>
            <a:pPr>
              <a:buNone/>
            </a:pPr>
            <a:endParaRPr lang="pt-BR" dirty="0" smtClean="0"/>
          </a:p>
          <a:p>
            <a:pPr lvl="0"/>
            <a:r>
              <a:rPr lang="pt-BR" b="1" u="sng" dirty="0" smtClean="0"/>
              <a:t>Evolução cultural:</a:t>
            </a:r>
            <a:r>
              <a:rPr lang="pt-BR" b="1" dirty="0" smtClean="0"/>
              <a:t> </a:t>
            </a:r>
            <a:r>
              <a:rPr lang="pt-BR" dirty="0" smtClean="0"/>
              <a:t>Unidade de análise as práticas culturais: Classes Comportamentais compartilhadas por diferentes membros de um mesmo grupo que sobrevivem para além de suas vidas. </a:t>
            </a:r>
          </a:p>
          <a:p>
            <a:endParaRPr lang="pt-B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comportamento humano tal com Vê Skinner</a:t>
            </a:r>
            <a:endParaRPr lang="pt-BR" dirty="0"/>
          </a:p>
        </p:txBody>
      </p:sp>
      <p:sp>
        <p:nvSpPr>
          <p:cNvPr id="3" name="Espaço Reservado para Conteúdo 2"/>
          <p:cNvSpPr>
            <a:spLocks noGrp="1"/>
          </p:cNvSpPr>
          <p:nvPr>
            <p:ph sz="quarter" idx="1"/>
          </p:nvPr>
        </p:nvSpPr>
        <p:spPr/>
        <p:txBody>
          <a:bodyPr>
            <a:normAutofit lnSpcReduction="10000"/>
          </a:bodyPr>
          <a:lstStyle/>
          <a:p>
            <a:pPr marL="0" lvl="0" indent="0" algn="ctr">
              <a:buNone/>
            </a:pPr>
            <a:endParaRPr lang="pt-BR" dirty="0" smtClean="0"/>
          </a:p>
          <a:p>
            <a:pPr marL="0" lvl="0" indent="0" algn="ctr">
              <a:buNone/>
            </a:pPr>
            <a:r>
              <a:rPr lang="pt-BR" dirty="0" smtClean="0"/>
              <a:t>“</a:t>
            </a:r>
            <a:r>
              <a:rPr lang="pt-BR" b="1" dirty="0" smtClean="0"/>
              <a:t>O comportamento humano é o produto</a:t>
            </a:r>
            <a:r>
              <a:rPr lang="pt-BR" dirty="0" smtClean="0"/>
              <a:t> conjunto de </a:t>
            </a:r>
            <a:r>
              <a:rPr lang="pt-BR" b="1" dirty="0" smtClean="0"/>
              <a:t>a)</a:t>
            </a:r>
            <a:r>
              <a:rPr lang="pt-BR" dirty="0" smtClean="0"/>
              <a:t> contingências de sobrevivência responsáveis pela </a:t>
            </a:r>
            <a:r>
              <a:rPr lang="pt-BR" u="sng" dirty="0" smtClean="0"/>
              <a:t>seleção natural </a:t>
            </a:r>
            <a:r>
              <a:rPr lang="pt-BR" dirty="0" smtClean="0"/>
              <a:t>das espécies, e </a:t>
            </a:r>
            <a:r>
              <a:rPr lang="pt-BR" b="1" dirty="0" smtClean="0"/>
              <a:t>b)</a:t>
            </a:r>
            <a:r>
              <a:rPr lang="pt-BR" dirty="0" smtClean="0"/>
              <a:t> </a:t>
            </a:r>
            <a:r>
              <a:rPr lang="pt-BR" u="sng" dirty="0" smtClean="0"/>
              <a:t>contingências de reforçamento</a:t>
            </a:r>
            <a:r>
              <a:rPr lang="pt-BR" dirty="0" smtClean="0"/>
              <a:t> responsáveis pelos repertórios adquiridos por seus membros, incluindo </a:t>
            </a:r>
            <a:r>
              <a:rPr lang="pt-BR" b="1" dirty="0" smtClean="0"/>
              <a:t>c)</a:t>
            </a:r>
            <a:r>
              <a:rPr lang="pt-BR" dirty="0" smtClean="0"/>
              <a:t> contingências especiais mantidas por um </a:t>
            </a:r>
            <a:r>
              <a:rPr lang="pt-BR" u="sng" dirty="0" smtClean="0"/>
              <a:t>ambiente cultural</a:t>
            </a:r>
            <a:r>
              <a:rPr lang="pt-BR" dirty="0" smtClean="0"/>
              <a:t> evoluído.” </a:t>
            </a:r>
          </a:p>
          <a:p>
            <a:pPr marL="0" lvl="0" indent="0" algn="ctr">
              <a:buNone/>
            </a:pPr>
            <a:r>
              <a:rPr lang="pt-BR" dirty="0" smtClean="0"/>
              <a:t>(1981, p. 502)</a:t>
            </a:r>
          </a:p>
          <a:p>
            <a:pPr>
              <a:buNone/>
            </a:pPr>
            <a:endParaRPr lang="pt-BR" dirty="0" smtClean="0"/>
          </a:p>
          <a:p>
            <a:pPr algn="ctr">
              <a:buNone/>
            </a:pPr>
            <a:r>
              <a:rPr lang="pt-BR" i="1" dirty="0" smtClean="0"/>
              <a:t>Comportamento é o “Produto”</a:t>
            </a:r>
            <a:r>
              <a:rPr lang="pt-BR" dirty="0" smtClean="0"/>
              <a:t> </a:t>
            </a:r>
            <a:r>
              <a:rPr lang="pt-BR" dirty="0" smtClean="0">
                <a:sym typeface="Wingdings" pitchFamily="2" charset="2"/>
              </a:rPr>
              <a:t> o “</a:t>
            </a:r>
            <a:r>
              <a:rPr lang="pt-BR" b="1" dirty="0" smtClean="0">
                <a:sym typeface="Wingdings" pitchFamily="2" charset="2"/>
              </a:rPr>
              <a:t>Efeito” de uma história</a:t>
            </a:r>
            <a:r>
              <a:rPr lang="pt-BR" dirty="0" smtClean="0">
                <a:sym typeface="Wingdings" pitchFamily="2" charset="2"/>
              </a:rPr>
              <a:t>  </a:t>
            </a:r>
            <a:r>
              <a:rPr lang="pt-BR" u="sng" dirty="0" smtClean="0">
                <a:sym typeface="Wingdings" pitchFamily="2" charset="2"/>
              </a:rPr>
              <a:t>Determinado nesta história</a:t>
            </a:r>
            <a:r>
              <a:rPr lang="pt-BR" dirty="0" smtClean="0">
                <a:sym typeface="Wingdings" pitchFamily="2" charset="2"/>
              </a:rPr>
              <a:t> (Controlado, Causado, Ocasionado, Movido, etc)</a:t>
            </a:r>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comportamento humano tal com Vê Skinner</a:t>
            </a:r>
            <a:endParaRPr lang="pt-BR" dirty="0"/>
          </a:p>
        </p:txBody>
      </p:sp>
      <p:sp>
        <p:nvSpPr>
          <p:cNvPr id="3" name="Espaço Reservado para Conteúdo 2"/>
          <p:cNvSpPr>
            <a:spLocks noGrp="1"/>
          </p:cNvSpPr>
          <p:nvPr>
            <p:ph sz="quarter" idx="1"/>
          </p:nvPr>
        </p:nvSpPr>
        <p:spPr/>
        <p:txBody>
          <a:bodyPr/>
          <a:lstStyle/>
          <a:p>
            <a:pPr marL="0" lvl="0" indent="0" algn="ctr">
              <a:buNone/>
            </a:pPr>
            <a:r>
              <a:rPr lang="pt-BR" dirty="0" smtClean="0"/>
              <a:t>Desta forma, o homem </a:t>
            </a:r>
          </a:p>
          <a:p>
            <a:pPr marL="0" lvl="0" indent="0" algn="ctr">
              <a:buNone/>
            </a:pPr>
            <a:r>
              <a:rPr lang="pt-BR" b="1" dirty="0" smtClean="0"/>
              <a:t>“[...] é o produto de uma história da qual não está livre e que, de fato, determina o que ele fará agora”</a:t>
            </a:r>
            <a:r>
              <a:rPr lang="pt-BR" dirty="0" smtClean="0"/>
              <a:t> </a:t>
            </a:r>
          </a:p>
          <a:p>
            <a:pPr marL="0" indent="0" algn="ctr">
              <a:buNone/>
            </a:pPr>
            <a:r>
              <a:rPr lang="pt-BR" dirty="0" smtClean="0"/>
              <a:t>(Skinner, 1974, pág. 145, grifos meus).</a:t>
            </a:r>
          </a:p>
          <a:p>
            <a:pPr marL="0" indent="0" algn="ctr">
              <a:buNone/>
            </a:pPr>
            <a:endParaRPr lang="pt-BR" dirty="0" smtClean="0"/>
          </a:p>
          <a:p>
            <a:pPr marL="0" indent="0" algn="ctr">
              <a:buNone/>
            </a:pPr>
            <a:r>
              <a:rPr lang="pt-BR" dirty="0" smtClean="0"/>
              <a:t>“Dizemos que seu comportamento é controlado (</a:t>
            </a:r>
            <a:r>
              <a:rPr lang="pt-BR" b="1" dirty="0" smtClean="0"/>
              <a:t>termo técnico que se refere ao fato que uma variável dependente está relacionada funcionalmente a uma variável independente</a:t>
            </a:r>
            <a:r>
              <a:rPr lang="pt-BR" dirty="0" smtClean="0"/>
              <a:t>) por coisas, pessoas, e situações.”</a:t>
            </a:r>
          </a:p>
          <a:p>
            <a:pPr marL="0" indent="0" algn="ctr">
              <a:buNone/>
            </a:pPr>
            <a:r>
              <a:rPr lang="pt-BR" dirty="0" smtClean="0"/>
              <a:t>(Matos, 1999, p. 159-160)</a:t>
            </a:r>
          </a:p>
          <a:p>
            <a:endParaRPr lang="pt-B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Ping-Pong</a:t>
            </a:r>
            <a:r>
              <a:rPr lang="pt-BR" dirty="0" smtClean="0"/>
              <a:t> de Pombos</a:t>
            </a:r>
            <a:endParaRPr lang="pt-BR" dirty="0"/>
          </a:p>
        </p:txBody>
      </p:sp>
      <p:pic>
        <p:nvPicPr>
          <p:cNvPr id="6146" name="Picture 2" descr="http://midia.iplay.com.br/Imagens/Fotos/001170.jpg"/>
          <p:cNvPicPr>
            <a:picLocks noChangeAspect="1" noChangeArrowheads="1"/>
          </p:cNvPicPr>
          <p:nvPr/>
        </p:nvPicPr>
        <p:blipFill>
          <a:blip r:embed="rId2" cstate="print"/>
          <a:srcRect/>
          <a:stretch>
            <a:fillRect/>
          </a:stretch>
        </p:blipFill>
        <p:spPr bwMode="auto">
          <a:xfrm>
            <a:off x="2195736" y="1988840"/>
            <a:ext cx="4608512" cy="410445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watson"/>
          <p:cNvPicPr>
            <a:picLocks noChangeAspect="1" noChangeArrowheads="1"/>
          </p:cNvPicPr>
          <p:nvPr/>
        </p:nvPicPr>
        <p:blipFill>
          <a:blip r:embed="rId2" cstate="print"/>
          <a:srcRect/>
          <a:stretch>
            <a:fillRect/>
          </a:stretch>
        </p:blipFill>
        <p:spPr bwMode="auto">
          <a:xfrm>
            <a:off x="827584" y="1196752"/>
            <a:ext cx="7200900" cy="4752975"/>
          </a:xfrm>
          <a:prstGeom prst="rect">
            <a:avLst/>
          </a:prstGeom>
          <a:noFill/>
        </p:spPr>
      </p:pic>
      <p:sp>
        <p:nvSpPr>
          <p:cNvPr id="5" name="Retângulo 4"/>
          <p:cNvSpPr/>
          <p:nvPr/>
        </p:nvSpPr>
        <p:spPr>
          <a:xfrm>
            <a:off x="3491880" y="6165304"/>
            <a:ext cx="2279214" cy="369332"/>
          </a:xfrm>
          <a:prstGeom prst="rect">
            <a:avLst/>
          </a:prstGeom>
        </p:spPr>
        <p:txBody>
          <a:bodyPr wrap="none">
            <a:spAutoFit/>
          </a:bodyPr>
          <a:lstStyle/>
          <a:p>
            <a:r>
              <a:rPr lang="pt-BR" dirty="0" smtClean="0"/>
              <a:t>Watson (1878-1958)</a:t>
            </a:r>
            <a:endParaRPr lang="pt-B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Para QUÊ uma Ciência do Comportamento Humano Tal como Proposta por Skinner</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marL="0" indent="0" algn="ctr">
              <a:buNone/>
            </a:pPr>
            <a:r>
              <a:rPr lang="pt-BR" dirty="0" smtClean="0"/>
              <a:t>"Nenhum modo de vida é inevitável. Se você não gosta do seu, mude-o. Construa um modo de vida no qual as pessoas vivam juntas sem brigar, num clima social de confiança ao invés de suspeita, de amor ao invés de ciúme, de cooperação ao invés de competição. Mantenha esse mundo com sanções éticas brandas, mas efetivas. Transmita a cultura eficazmente aos novos membros através de cuidados especializados às crianças e de uma tecnologia educacional poderosa. Reduza o trabalho compulsivo ao mínimo. Não considere nenhuma prática como imutável. Mude e esteja pronto a mudar novamente. Não aceite verdade eterna. Experimente”.</a:t>
            </a:r>
          </a:p>
          <a:p>
            <a:pPr marL="0" indent="0" algn="ctr">
              <a:buNone/>
            </a:pPr>
            <a:endParaRPr lang="pt-BR" dirty="0" smtClean="0"/>
          </a:p>
          <a:p>
            <a:pPr marL="0" indent="0" algn="ctr">
              <a:buNone/>
            </a:pPr>
            <a:r>
              <a:rPr lang="pt-BR" dirty="0" smtClean="0"/>
              <a:t>(Skinner, 1972/1948, p.2).</a:t>
            </a:r>
          </a:p>
          <a:p>
            <a:pPr>
              <a:buNone/>
            </a:pPr>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Para QUÊ uma Ciência do Comportamento Humano Tal como Proposta por Skinner</a:t>
            </a:r>
            <a:endParaRPr lang="pt-BR" dirty="0"/>
          </a:p>
        </p:txBody>
      </p:sp>
      <p:sp>
        <p:nvSpPr>
          <p:cNvPr id="3" name="Espaço Reservado para Conteúdo 2"/>
          <p:cNvSpPr>
            <a:spLocks noGrp="1"/>
          </p:cNvSpPr>
          <p:nvPr>
            <p:ph sz="quarter" idx="1"/>
          </p:nvPr>
        </p:nvSpPr>
        <p:spPr>
          <a:xfrm>
            <a:off x="457200" y="1600200"/>
            <a:ext cx="7467600" cy="964704"/>
          </a:xfrm>
        </p:spPr>
        <p:txBody>
          <a:bodyPr>
            <a:normAutofit/>
          </a:bodyPr>
          <a:lstStyle/>
          <a:p>
            <a:pPr marL="0" indent="0" algn="ctr">
              <a:buNone/>
            </a:pPr>
            <a:r>
              <a:rPr lang="pt-BR" dirty="0" smtClean="0"/>
              <a:t>Prever e Controlar o Comportamento em prol de maiores chances de sobrevivência do homem</a:t>
            </a:r>
            <a:endParaRPr lang="pt-BR" dirty="0"/>
          </a:p>
        </p:txBody>
      </p:sp>
      <p:sp>
        <p:nvSpPr>
          <p:cNvPr id="4" name="Seta para baixo 3"/>
          <p:cNvSpPr/>
          <p:nvPr/>
        </p:nvSpPr>
        <p:spPr>
          <a:xfrm>
            <a:off x="3491880" y="2780928"/>
            <a:ext cx="1224136"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539552" y="4365104"/>
            <a:ext cx="7101239" cy="646331"/>
          </a:xfrm>
          <a:prstGeom prst="rect">
            <a:avLst/>
          </a:prstGeom>
          <a:noFill/>
        </p:spPr>
        <p:txBody>
          <a:bodyPr wrap="none" rtlCol="0">
            <a:spAutoFit/>
          </a:bodyPr>
          <a:lstStyle/>
          <a:p>
            <a:r>
              <a:rPr lang="pt-BR" sz="3600" b="1" dirty="0" smtClean="0"/>
              <a:t>PLANEJAMENTO DA CULTURA</a:t>
            </a:r>
            <a:endParaRPr lang="pt-BR" sz="36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Planejamento Cultural</a:t>
            </a:r>
            <a:endParaRPr lang="pt-BR" dirty="0"/>
          </a:p>
        </p:txBody>
      </p:sp>
      <p:sp>
        <p:nvSpPr>
          <p:cNvPr id="3" name="Espaço Reservado para Conteúdo 2"/>
          <p:cNvSpPr>
            <a:spLocks noGrp="1"/>
          </p:cNvSpPr>
          <p:nvPr>
            <p:ph sz="quarter" idx="1"/>
          </p:nvPr>
        </p:nvSpPr>
        <p:spPr/>
        <p:txBody>
          <a:bodyPr>
            <a:normAutofit/>
          </a:bodyPr>
          <a:lstStyle/>
          <a:p>
            <a:pPr lvl="0"/>
            <a:r>
              <a:rPr lang="pt-BR" b="1" dirty="0" smtClean="0"/>
              <a:t>Planejamento cultural: </a:t>
            </a:r>
            <a:r>
              <a:rPr lang="pt-BR" dirty="0" smtClean="0"/>
              <a:t>Modificação ou introdução de uma prática cultural </a:t>
            </a:r>
            <a:endParaRPr lang="pt-BR" dirty="0" smtClean="0">
              <a:sym typeface="Wingdings"/>
            </a:endParaRPr>
          </a:p>
          <a:p>
            <a:pPr lvl="0"/>
            <a:endParaRPr lang="pt-BR" b="1" dirty="0" smtClean="0">
              <a:sym typeface="Wingdings"/>
            </a:endParaRPr>
          </a:p>
          <a:p>
            <a:pPr lvl="0"/>
            <a:r>
              <a:rPr lang="pt-BR" dirty="0" smtClean="0"/>
              <a:t>Para que as práticas culturais que compõe um determinado grupo continuem “ativas”, é necessário a sua transmissão e perpetuação entre diferentes gerações sociais em meio a um campo sociocultural. </a:t>
            </a:r>
          </a:p>
          <a:p>
            <a:pPr>
              <a:buNone/>
            </a:pPr>
            <a:endParaRPr lang="pt-BR" dirty="0" smtClean="0"/>
          </a:p>
          <a:p>
            <a:pPr lvl="0"/>
            <a:r>
              <a:rPr lang="pt-BR" b="1" dirty="0" smtClean="0"/>
              <a:t>Por exemplo:</a:t>
            </a:r>
            <a:r>
              <a:rPr lang="pt-BR" dirty="0" smtClean="0"/>
              <a:t> A lista de presença e a lista de controle de chegar mais cedo na aula ou no horário da aula.</a:t>
            </a:r>
          </a:p>
          <a:p>
            <a:pPr marL="0" indent="0" algn="ctr">
              <a:buNone/>
            </a:pPr>
            <a:endParaRPr lang="pt-BR" dirty="0" smtClean="0"/>
          </a:p>
          <a:p>
            <a:pPr>
              <a:buNone/>
            </a:pPr>
            <a:endParaRPr lang="pt-B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Lugar de Skinner na História e Filosofia da Psicologia</a:t>
            </a:r>
            <a:endParaRPr lang="pt-BR" dirty="0"/>
          </a:p>
        </p:txBody>
      </p:sp>
      <p:sp>
        <p:nvSpPr>
          <p:cNvPr id="3" name="Espaço Reservado para Conteúdo 2"/>
          <p:cNvSpPr>
            <a:spLocks noGrp="1"/>
          </p:cNvSpPr>
          <p:nvPr>
            <p:ph sz="quarter" idx="1"/>
          </p:nvPr>
        </p:nvSpPr>
        <p:spPr>
          <a:xfrm>
            <a:off x="3707904" y="3645024"/>
            <a:ext cx="1234480" cy="532656"/>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pt-BR" dirty="0" smtClean="0"/>
              <a:t>Skinner</a:t>
            </a:r>
            <a:endParaRPr lang="pt-BR" dirty="0"/>
          </a:p>
        </p:txBody>
      </p:sp>
      <p:sp>
        <p:nvSpPr>
          <p:cNvPr id="4" name="CaixaDeTexto 3"/>
          <p:cNvSpPr txBox="1"/>
          <p:nvPr/>
        </p:nvSpPr>
        <p:spPr>
          <a:xfrm>
            <a:off x="411947" y="1772816"/>
            <a:ext cx="3950120" cy="830997"/>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pPr algn="ctr"/>
            <a:r>
              <a:rPr lang="pt-BR" sz="1600" b="1" dirty="0" smtClean="0">
                <a:latin typeface="+mj-lt"/>
              </a:rPr>
              <a:t>Psicologia </a:t>
            </a:r>
            <a:r>
              <a:rPr lang="pt-BR" sz="1600" b="1" dirty="0" smtClean="0">
                <a:latin typeface="+mj-lt"/>
                <a:cs typeface="Times New Roman"/>
              </a:rPr>
              <a:t>↔</a:t>
            </a:r>
            <a:r>
              <a:rPr lang="pt-BR" sz="1600" b="1" dirty="0" smtClean="0">
                <a:latin typeface="+mj-lt"/>
              </a:rPr>
              <a:t> Ciência Natural</a:t>
            </a:r>
          </a:p>
          <a:p>
            <a:pPr algn="ctr"/>
            <a:r>
              <a:rPr lang="pt-BR" sz="1600" dirty="0" smtClean="0">
                <a:latin typeface="+mj-lt"/>
              </a:rPr>
              <a:t>(Prever e controlar o Comportamento)</a:t>
            </a:r>
          </a:p>
          <a:p>
            <a:pPr algn="ctr"/>
            <a:r>
              <a:rPr lang="pt-BR" sz="1600" dirty="0" smtClean="0">
                <a:latin typeface="+mj-lt"/>
              </a:rPr>
              <a:t>Método Científico </a:t>
            </a:r>
            <a:r>
              <a:rPr lang="pt-BR" sz="1600" dirty="0" smtClean="0">
                <a:latin typeface="+mj-lt"/>
                <a:cs typeface="Times New Roman"/>
              </a:rPr>
              <a:t>≠ Método Interpretativo</a:t>
            </a:r>
            <a:endParaRPr lang="pt-BR" sz="1600" dirty="0">
              <a:latin typeface="+mj-lt"/>
            </a:endParaRPr>
          </a:p>
        </p:txBody>
      </p:sp>
      <p:sp>
        <p:nvSpPr>
          <p:cNvPr id="6" name="CaixaDeTexto 5"/>
          <p:cNvSpPr txBox="1"/>
          <p:nvPr/>
        </p:nvSpPr>
        <p:spPr>
          <a:xfrm>
            <a:off x="179512" y="4941168"/>
            <a:ext cx="4427815" cy="12003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pPr algn="ctr"/>
            <a:r>
              <a:rPr lang="pt-BR" b="1" dirty="0" smtClean="0">
                <a:latin typeface="+mj-lt"/>
              </a:rPr>
              <a:t>Psicologia </a:t>
            </a:r>
            <a:r>
              <a:rPr lang="pt-BR" b="1" dirty="0" smtClean="0">
                <a:latin typeface="+mj-lt"/>
                <a:cs typeface="Times New Roman"/>
              </a:rPr>
              <a:t>↔</a:t>
            </a:r>
            <a:r>
              <a:rPr lang="pt-BR" b="1" dirty="0" smtClean="0">
                <a:latin typeface="+mj-lt"/>
              </a:rPr>
              <a:t> Ciências Biológicas</a:t>
            </a:r>
          </a:p>
          <a:p>
            <a:pPr algn="ctr"/>
            <a:r>
              <a:rPr lang="pt-BR" dirty="0" smtClean="0">
                <a:latin typeface="+mj-lt"/>
              </a:rPr>
              <a:t>(Seleção Natural Darwiniana)</a:t>
            </a:r>
          </a:p>
          <a:p>
            <a:pPr algn="ctr"/>
            <a:r>
              <a:rPr lang="pt-BR" dirty="0" smtClean="0">
                <a:latin typeface="+mj-lt"/>
              </a:rPr>
              <a:t>Compromisso Evolucionista </a:t>
            </a:r>
            <a:r>
              <a:rPr lang="pt-BR" dirty="0" smtClean="0">
                <a:latin typeface="+mj-lt"/>
                <a:cs typeface="Times New Roman"/>
              </a:rPr>
              <a:t>≠ Estágios e </a:t>
            </a:r>
          </a:p>
          <a:p>
            <a:pPr algn="ctr"/>
            <a:r>
              <a:rPr lang="pt-BR" dirty="0" smtClean="0">
                <a:latin typeface="+mj-lt"/>
                <a:cs typeface="Times New Roman"/>
              </a:rPr>
              <a:t>Entidades imutáveis</a:t>
            </a:r>
            <a:endParaRPr lang="pt-BR" dirty="0">
              <a:latin typeface="+mj-lt"/>
            </a:endParaRPr>
          </a:p>
        </p:txBody>
      </p:sp>
      <p:sp>
        <p:nvSpPr>
          <p:cNvPr id="7" name="CaixaDeTexto 6"/>
          <p:cNvSpPr txBox="1"/>
          <p:nvPr/>
        </p:nvSpPr>
        <p:spPr>
          <a:xfrm>
            <a:off x="5436096" y="4797152"/>
            <a:ext cx="3312368"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pt-BR" b="1" dirty="0" smtClean="0">
                <a:latin typeface="+mj-lt"/>
              </a:rPr>
              <a:t>Psicologia </a:t>
            </a:r>
            <a:r>
              <a:rPr lang="pt-BR" b="1" dirty="0" smtClean="0">
                <a:latin typeface="+mj-lt"/>
                <a:cs typeface="Times New Roman"/>
              </a:rPr>
              <a:t>↔</a:t>
            </a:r>
            <a:r>
              <a:rPr lang="pt-BR" b="1" dirty="0" smtClean="0">
                <a:latin typeface="+mj-lt"/>
              </a:rPr>
              <a:t> Ciências do </a:t>
            </a:r>
          </a:p>
          <a:p>
            <a:pPr algn="ctr"/>
            <a:r>
              <a:rPr lang="pt-BR" b="1" dirty="0" smtClean="0">
                <a:latin typeface="+mj-lt"/>
              </a:rPr>
              <a:t>Comportamento</a:t>
            </a:r>
          </a:p>
          <a:p>
            <a:pPr algn="ctr"/>
            <a:r>
              <a:rPr lang="pt-BR" dirty="0" smtClean="0">
                <a:latin typeface="+mj-lt"/>
              </a:rPr>
              <a:t>(Observável e Manipulável)</a:t>
            </a:r>
          </a:p>
          <a:p>
            <a:pPr algn="ctr"/>
            <a:r>
              <a:rPr lang="pt-BR" dirty="0" smtClean="0">
                <a:latin typeface="+mj-lt"/>
              </a:rPr>
              <a:t>Relação Organismo-Ambiente </a:t>
            </a:r>
          </a:p>
          <a:p>
            <a:pPr algn="ctr"/>
            <a:r>
              <a:rPr lang="pt-BR" dirty="0" smtClean="0">
                <a:latin typeface="+mj-lt"/>
                <a:cs typeface="Times New Roman"/>
              </a:rPr>
              <a:t>Causas externas ≠  Causas internas </a:t>
            </a:r>
            <a:endParaRPr lang="pt-BR" dirty="0" smtClean="0">
              <a:latin typeface="+mj-lt"/>
            </a:endParaRPr>
          </a:p>
        </p:txBody>
      </p:sp>
      <p:sp>
        <p:nvSpPr>
          <p:cNvPr id="8" name="CaixaDeTexto 7"/>
          <p:cNvSpPr txBox="1"/>
          <p:nvPr/>
        </p:nvSpPr>
        <p:spPr>
          <a:xfrm>
            <a:off x="4644008" y="1772816"/>
            <a:ext cx="4285917" cy="830997"/>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pPr algn="ctr"/>
            <a:r>
              <a:rPr lang="pt-BR" sz="1600" b="1" dirty="0" smtClean="0">
                <a:latin typeface="+mj-lt"/>
              </a:rPr>
              <a:t>Psicologia </a:t>
            </a:r>
            <a:r>
              <a:rPr lang="pt-BR" sz="1600" b="1" dirty="0" smtClean="0">
                <a:latin typeface="+mj-lt"/>
                <a:cs typeface="Times New Roman"/>
              </a:rPr>
              <a:t>↔</a:t>
            </a:r>
            <a:r>
              <a:rPr lang="pt-BR" sz="1600" b="1" dirty="0" smtClean="0">
                <a:latin typeface="+mj-lt"/>
              </a:rPr>
              <a:t> Tecnologia Comportamental</a:t>
            </a:r>
          </a:p>
          <a:p>
            <a:pPr algn="ctr"/>
            <a:r>
              <a:rPr lang="pt-BR" sz="1600" dirty="0" smtClean="0">
                <a:latin typeface="+mj-lt"/>
              </a:rPr>
              <a:t>Planejamento e Controle do Mundo do </a:t>
            </a:r>
          </a:p>
          <a:p>
            <a:pPr algn="ctr"/>
            <a:r>
              <a:rPr lang="pt-BR" sz="1600" dirty="0" smtClean="0">
                <a:latin typeface="+mj-lt"/>
              </a:rPr>
              <a:t>Homem</a:t>
            </a:r>
          </a:p>
        </p:txBody>
      </p:sp>
      <p:cxnSp>
        <p:nvCxnSpPr>
          <p:cNvPr id="21" name="Conector de seta reta 20"/>
          <p:cNvCxnSpPr/>
          <p:nvPr/>
        </p:nvCxnSpPr>
        <p:spPr>
          <a:xfrm flipV="1">
            <a:off x="5292080" y="2924944"/>
            <a:ext cx="100811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Conector de seta reta 22"/>
          <p:cNvCxnSpPr/>
          <p:nvPr/>
        </p:nvCxnSpPr>
        <p:spPr>
          <a:xfrm flipH="1" flipV="1">
            <a:off x="2411760" y="2852936"/>
            <a:ext cx="100811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ector de seta reta 24"/>
          <p:cNvCxnSpPr/>
          <p:nvPr/>
        </p:nvCxnSpPr>
        <p:spPr>
          <a:xfrm flipH="1">
            <a:off x="2555776" y="4221088"/>
            <a:ext cx="93610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ector de seta reta 26"/>
          <p:cNvCxnSpPr/>
          <p:nvPr/>
        </p:nvCxnSpPr>
        <p:spPr>
          <a:xfrm>
            <a:off x="5220072" y="4221088"/>
            <a:ext cx="100811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skinner1"/>
          <p:cNvPicPr>
            <a:picLocks noChangeAspect="1" noChangeArrowheads="1"/>
          </p:cNvPicPr>
          <p:nvPr/>
        </p:nvPicPr>
        <p:blipFill>
          <a:blip r:embed="rId2" cstate="print"/>
          <a:srcRect/>
          <a:stretch>
            <a:fillRect/>
          </a:stretch>
        </p:blipFill>
        <p:spPr bwMode="auto">
          <a:xfrm>
            <a:off x="1042988" y="908050"/>
            <a:ext cx="7058025" cy="5041900"/>
          </a:xfrm>
          <a:prstGeom prst="rect">
            <a:avLst/>
          </a:prstGeom>
          <a:noFill/>
        </p:spPr>
      </p:pic>
      <p:sp>
        <p:nvSpPr>
          <p:cNvPr id="5" name="CaixaDeTexto 4"/>
          <p:cNvSpPr txBox="1"/>
          <p:nvPr/>
        </p:nvSpPr>
        <p:spPr>
          <a:xfrm>
            <a:off x="3419872" y="5877272"/>
            <a:ext cx="3096344" cy="707886"/>
          </a:xfrm>
          <a:prstGeom prst="rect">
            <a:avLst/>
          </a:prstGeom>
          <a:noFill/>
        </p:spPr>
        <p:txBody>
          <a:bodyPr wrap="square" rtlCol="0">
            <a:spAutoFit/>
          </a:bodyPr>
          <a:lstStyle/>
          <a:p>
            <a:r>
              <a:rPr lang="pt-BR" sz="4000" b="1" dirty="0" smtClean="0"/>
              <a:t>Obrigado!!!</a:t>
            </a:r>
            <a:endParaRPr lang="pt-BR" sz="4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Behaviorismo de Watson</a:t>
            </a:r>
            <a:endParaRPr lang="pt-BR" dirty="0"/>
          </a:p>
        </p:txBody>
      </p:sp>
      <p:sp>
        <p:nvSpPr>
          <p:cNvPr id="3" name="Espaço Reservado para Conteúdo 2"/>
          <p:cNvSpPr>
            <a:spLocks noGrp="1"/>
          </p:cNvSpPr>
          <p:nvPr>
            <p:ph sz="quarter" idx="1"/>
          </p:nvPr>
        </p:nvSpPr>
        <p:spPr>
          <a:xfrm>
            <a:off x="457200" y="1600200"/>
            <a:ext cx="8003232" cy="4873752"/>
          </a:xfrm>
        </p:spPr>
        <p:txBody>
          <a:bodyPr>
            <a:normAutofit/>
          </a:bodyPr>
          <a:lstStyle/>
          <a:p>
            <a:r>
              <a:rPr lang="pt-BR" dirty="0" smtClean="0"/>
              <a:t>Uma psicologia com foco no Comportamento </a:t>
            </a:r>
            <a:r>
              <a:rPr lang="pt-BR" u="sng" dirty="0" smtClean="0"/>
              <a:t>Observável</a:t>
            </a:r>
            <a:r>
              <a:rPr lang="pt-BR" dirty="0" smtClean="0"/>
              <a:t> e </a:t>
            </a:r>
            <a:r>
              <a:rPr lang="pt-BR" u="sng" dirty="0" smtClean="0"/>
              <a:t>Reproduzível;</a:t>
            </a:r>
          </a:p>
          <a:p>
            <a:endParaRPr lang="pt-BR" u="sng" dirty="0" smtClean="0"/>
          </a:p>
          <a:p>
            <a:r>
              <a:rPr lang="pt-BR" u="sng" dirty="0" smtClean="0"/>
              <a:t>Previsão e Controle;</a:t>
            </a:r>
          </a:p>
          <a:p>
            <a:endParaRPr lang="pt-BR" u="sng" dirty="0" smtClean="0"/>
          </a:p>
          <a:p>
            <a:r>
              <a:rPr lang="pt-BR" dirty="0" smtClean="0"/>
              <a:t>Comportamento Reflexo e Reflexo Condicionado: Origens </a:t>
            </a:r>
            <a:r>
              <a:rPr lang="pt-BR" dirty="0" err="1" smtClean="0"/>
              <a:t>Pavlovianas</a:t>
            </a:r>
            <a:r>
              <a:rPr lang="pt-BR" dirty="0" smtClean="0"/>
              <a:t>.</a:t>
            </a:r>
          </a:p>
          <a:p>
            <a:endParaRPr lang="pt-BR" dirty="0" smtClean="0"/>
          </a:p>
          <a:p>
            <a:endParaRPr lang="pt-BR" dirty="0" smtClean="0"/>
          </a:p>
          <a:p>
            <a:endParaRPr lang="pt-BR" u="sng" dirty="0" smtClean="0"/>
          </a:p>
          <a:p>
            <a:endParaRPr lang="pt-BR" dirty="0" smtClean="0"/>
          </a:p>
          <a:p>
            <a:endParaRPr lang="pt-BR" dirty="0" smtClean="0"/>
          </a:p>
          <a:p>
            <a:pPr>
              <a:buNone/>
            </a:pP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algn="l"/>
            <a:r>
              <a:rPr lang="pt-BR" sz="2400" b="1" dirty="0" smtClean="0"/>
              <a:t>Aprendizagem </a:t>
            </a:r>
            <a:r>
              <a:rPr lang="pt-BR" sz="2400" b="1" dirty="0" err="1" smtClean="0"/>
              <a:t>Pavloviana</a:t>
            </a:r>
            <a:r>
              <a:rPr lang="pt-BR" sz="2400" b="1" dirty="0" smtClean="0"/>
              <a:t>: Reflexo Condicionado</a:t>
            </a:r>
            <a:endParaRPr lang="pt-BR" sz="2400" b="1" dirty="0"/>
          </a:p>
        </p:txBody>
      </p:sp>
      <p:sp>
        <p:nvSpPr>
          <p:cNvPr id="156676" name="Rectangle 4"/>
          <p:cNvSpPr>
            <a:spLocks noGrp="1" noChangeArrowheads="1"/>
          </p:cNvSpPr>
          <p:nvPr>
            <p:ph type="body" idx="1"/>
          </p:nvPr>
        </p:nvSpPr>
        <p:spPr>
          <a:xfrm>
            <a:off x="4716463" y="1608138"/>
            <a:ext cx="3600450" cy="1995487"/>
          </a:xfrm>
          <a:noFill/>
          <a:ln>
            <a:solidFill>
              <a:schemeClr val="tx1"/>
            </a:solidFill>
          </a:ln>
        </p:spPr>
        <p:txBody>
          <a:bodyPr>
            <a:normAutofit/>
          </a:bodyPr>
          <a:lstStyle/>
          <a:p>
            <a:pPr>
              <a:lnSpc>
                <a:spcPct val="80000"/>
              </a:lnSpc>
              <a:buFontTx/>
              <a:buNone/>
            </a:pPr>
            <a:endParaRPr lang="pt-BR" sz="1800" b="1" dirty="0">
              <a:effectLst>
                <a:outerShdw blurRad="38100" dist="38100" dir="2700000" algn="tl">
                  <a:srgbClr val="C0C0C0"/>
                </a:outerShdw>
              </a:effectLst>
            </a:endParaRPr>
          </a:p>
          <a:p>
            <a:pPr>
              <a:lnSpc>
                <a:spcPct val="80000"/>
              </a:lnSpc>
              <a:buFontTx/>
              <a:buNone/>
            </a:pPr>
            <a:r>
              <a:rPr lang="pt-BR" sz="1800" b="1" dirty="0">
                <a:effectLst>
                  <a:outerShdw blurRad="38100" dist="38100" dir="2700000" algn="tl">
                    <a:srgbClr val="C0C0C0"/>
                  </a:outerShdw>
                </a:effectLst>
              </a:rPr>
              <a:t>S</a:t>
            </a:r>
            <a:r>
              <a:rPr lang="pt-BR" sz="1800" dirty="0">
                <a:effectLst>
                  <a:outerShdw blurRad="38100" dist="38100" dir="2700000" algn="tl">
                    <a:srgbClr val="C0C0C0"/>
                  </a:outerShdw>
                </a:effectLst>
              </a:rPr>
              <a:t> (som) </a:t>
            </a:r>
            <a:r>
              <a:rPr lang="pt-BR" sz="1800" dirty="0">
                <a:effectLst>
                  <a:outerShdw blurRad="38100" dist="38100" dir="2700000" algn="tl">
                    <a:srgbClr val="C0C0C0"/>
                  </a:outerShdw>
                </a:effectLst>
                <a:sym typeface="Wingdings" pitchFamily="2" charset="2"/>
              </a:rPr>
              <a:t></a:t>
            </a:r>
            <a:r>
              <a:rPr lang="pt-BR" sz="1800" dirty="0">
                <a:effectLst>
                  <a:outerShdw blurRad="38100" dist="38100" dir="2700000" algn="tl">
                    <a:srgbClr val="C0C0C0"/>
                  </a:outerShdw>
                </a:effectLst>
              </a:rPr>
              <a:t> </a:t>
            </a:r>
            <a:r>
              <a:rPr lang="pt-BR" sz="1800" b="1" dirty="0">
                <a:effectLst>
                  <a:outerShdw blurRad="38100" dist="38100" dir="2700000" algn="tl">
                    <a:srgbClr val="C0C0C0"/>
                  </a:outerShdw>
                </a:effectLst>
              </a:rPr>
              <a:t>R</a:t>
            </a:r>
            <a:r>
              <a:rPr lang="pt-BR" sz="1800" dirty="0">
                <a:effectLst>
                  <a:outerShdw blurRad="38100" dist="38100" dir="2700000" algn="tl">
                    <a:srgbClr val="C0C0C0"/>
                  </a:outerShdw>
                </a:effectLst>
              </a:rPr>
              <a:t> (orientação)</a:t>
            </a:r>
          </a:p>
          <a:p>
            <a:pPr>
              <a:lnSpc>
                <a:spcPct val="80000"/>
              </a:lnSpc>
              <a:buFontTx/>
              <a:buNone/>
            </a:pPr>
            <a:r>
              <a:rPr lang="pt-BR" sz="1800" b="1" dirty="0">
                <a:effectLst>
                  <a:outerShdw blurRad="38100" dist="38100" dir="2700000" algn="tl">
                    <a:srgbClr val="C0C0C0"/>
                  </a:outerShdw>
                </a:effectLst>
              </a:rPr>
              <a:t>Relação neutra para a salivar</a:t>
            </a:r>
          </a:p>
          <a:p>
            <a:pPr>
              <a:lnSpc>
                <a:spcPct val="80000"/>
              </a:lnSpc>
              <a:buFontTx/>
              <a:buNone/>
            </a:pPr>
            <a:endParaRPr lang="pt-BR" sz="1800" dirty="0">
              <a:effectLst>
                <a:outerShdw blurRad="38100" dist="38100" dir="2700000" algn="tl">
                  <a:srgbClr val="C0C0C0"/>
                </a:outerShdw>
              </a:effectLst>
            </a:endParaRPr>
          </a:p>
          <a:p>
            <a:pPr>
              <a:lnSpc>
                <a:spcPct val="80000"/>
              </a:lnSpc>
              <a:buFontTx/>
              <a:buNone/>
            </a:pPr>
            <a:r>
              <a:rPr lang="pt-BR" sz="1800" b="1" dirty="0">
                <a:effectLst>
                  <a:outerShdw blurRad="38100" dist="38100" dir="2700000" algn="tl">
                    <a:srgbClr val="C0C0C0"/>
                  </a:outerShdw>
                </a:effectLst>
              </a:rPr>
              <a:t>S</a:t>
            </a:r>
            <a:r>
              <a:rPr lang="pt-BR" sz="1800" dirty="0">
                <a:effectLst>
                  <a:outerShdw blurRad="38100" dist="38100" dir="2700000" algn="tl">
                    <a:srgbClr val="C0C0C0"/>
                  </a:outerShdw>
                </a:effectLst>
              </a:rPr>
              <a:t> (carne) </a:t>
            </a:r>
            <a:r>
              <a:rPr lang="pt-BR" sz="1800" dirty="0">
                <a:effectLst>
                  <a:outerShdw blurRad="38100" dist="38100" dir="2700000" algn="tl">
                    <a:srgbClr val="C0C0C0"/>
                  </a:outerShdw>
                </a:effectLst>
                <a:sym typeface="Wingdings" pitchFamily="2" charset="2"/>
              </a:rPr>
              <a:t> </a:t>
            </a:r>
            <a:r>
              <a:rPr lang="pt-BR" sz="1800" b="1" dirty="0">
                <a:effectLst>
                  <a:outerShdw blurRad="38100" dist="38100" dir="2700000" algn="tl">
                    <a:srgbClr val="C0C0C0"/>
                  </a:outerShdw>
                </a:effectLst>
              </a:rPr>
              <a:t>R</a:t>
            </a:r>
            <a:r>
              <a:rPr lang="pt-BR" sz="1800" dirty="0">
                <a:effectLst>
                  <a:outerShdw blurRad="38100" dist="38100" dir="2700000" algn="tl">
                    <a:srgbClr val="C0C0C0"/>
                  </a:outerShdw>
                </a:effectLst>
              </a:rPr>
              <a:t> (salivação)</a:t>
            </a:r>
          </a:p>
          <a:p>
            <a:pPr>
              <a:lnSpc>
                <a:spcPct val="80000"/>
              </a:lnSpc>
              <a:buFontTx/>
              <a:buNone/>
            </a:pPr>
            <a:r>
              <a:rPr lang="pt-BR" sz="1800" b="1" dirty="0">
                <a:effectLst>
                  <a:outerShdw blurRad="38100" dist="38100" dir="2700000" algn="tl">
                    <a:srgbClr val="C0C0C0"/>
                  </a:outerShdw>
                </a:effectLst>
              </a:rPr>
              <a:t>Relação incondicionada</a:t>
            </a:r>
          </a:p>
        </p:txBody>
      </p:sp>
      <p:sp>
        <p:nvSpPr>
          <p:cNvPr id="156677" name="Text Box 5"/>
          <p:cNvSpPr txBox="1">
            <a:spLocks noChangeArrowheads="1"/>
          </p:cNvSpPr>
          <p:nvPr/>
        </p:nvSpPr>
        <p:spPr bwMode="auto">
          <a:xfrm>
            <a:off x="539552" y="4221088"/>
            <a:ext cx="6048375" cy="1631216"/>
          </a:xfrm>
          <a:prstGeom prst="rect">
            <a:avLst/>
          </a:prstGeom>
          <a:noFill/>
          <a:ln w="38100">
            <a:solidFill>
              <a:schemeClr val="tx1"/>
            </a:solidFill>
            <a:miter lim="800000"/>
            <a:headEnd/>
            <a:tailEnd/>
          </a:ln>
          <a:effectLst/>
        </p:spPr>
        <p:txBody>
          <a:bodyPr>
            <a:spAutoFit/>
          </a:bodyPr>
          <a:lstStyle/>
          <a:p>
            <a:pPr defTabSz="914400" eaLnBrk="0" hangingPunct="0"/>
            <a:r>
              <a:rPr lang="pt-BR" sz="2000" b="1" dirty="0"/>
              <a:t>Som passa a sinalizar a relação </a:t>
            </a:r>
            <a:r>
              <a:rPr lang="pt-BR" sz="2000" b="1" dirty="0" smtClean="0"/>
              <a:t>uma </a:t>
            </a:r>
            <a:r>
              <a:rPr lang="pt-BR" sz="2000" b="1" dirty="0"/>
              <a:t>relação incondicionada.</a:t>
            </a:r>
          </a:p>
          <a:p>
            <a:pPr defTabSz="914400" eaLnBrk="0" hangingPunct="0"/>
            <a:r>
              <a:rPr lang="pt-BR" sz="2000" b="1" dirty="0"/>
              <a:t>Som passa a ser chamado de </a:t>
            </a:r>
            <a:r>
              <a:rPr lang="pt-BR" sz="2000" b="1" dirty="0" err="1"/>
              <a:t>CS</a:t>
            </a:r>
            <a:r>
              <a:rPr lang="pt-BR" sz="2000" b="1" dirty="0"/>
              <a:t> (estímulo </a:t>
            </a:r>
          </a:p>
          <a:p>
            <a:pPr defTabSz="914400" eaLnBrk="0" hangingPunct="0"/>
            <a:r>
              <a:rPr lang="pt-BR" sz="2000" b="1" dirty="0"/>
              <a:t>Condicionado) e elicia uma </a:t>
            </a:r>
            <a:r>
              <a:rPr lang="pt-BR" sz="2000" b="1" dirty="0" smtClean="0"/>
              <a:t>resposta condicionada (CR) similar a “salivação”. </a:t>
            </a:r>
            <a:r>
              <a:rPr lang="pt-BR" sz="2000" dirty="0" smtClean="0"/>
              <a:t> </a:t>
            </a:r>
            <a:endParaRPr lang="pt-BR" sz="2000" dirty="0"/>
          </a:p>
        </p:txBody>
      </p:sp>
      <p:sp>
        <p:nvSpPr>
          <p:cNvPr id="156678" name="Text Box 6"/>
          <p:cNvSpPr txBox="1">
            <a:spLocks noChangeArrowheads="1"/>
          </p:cNvSpPr>
          <p:nvPr/>
        </p:nvSpPr>
        <p:spPr bwMode="auto">
          <a:xfrm>
            <a:off x="1619672" y="2348880"/>
            <a:ext cx="2057400" cy="863600"/>
          </a:xfrm>
          <a:prstGeom prst="rect">
            <a:avLst/>
          </a:prstGeom>
          <a:noFill/>
          <a:ln w="9525">
            <a:solidFill>
              <a:schemeClr val="tx1"/>
            </a:solidFill>
            <a:miter lim="800000"/>
            <a:headEnd/>
            <a:tailEnd/>
          </a:ln>
          <a:effectLst/>
        </p:spPr>
        <p:txBody>
          <a:bodyPr>
            <a:spAutoFit/>
          </a:bodyPr>
          <a:lstStyle/>
          <a:p>
            <a:pPr algn="ctr" defTabSz="914400" eaLnBrk="0" hangingPunct="0">
              <a:spcBef>
                <a:spcPct val="50000"/>
              </a:spcBef>
            </a:pPr>
            <a:r>
              <a:rPr lang="pt-BR" sz="2000" b="1"/>
              <a:t>Pareamento</a:t>
            </a:r>
          </a:p>
          <a:p>
            <a:pPr algn="ctr" defTabSz="914400" eaLnBrk="0" hangingPunct="0">
              <a:spcBef>
                <a:spcPct val="50000"/>
              </a:spcBef>
            </a:pPr>
            <a:r>
              <a:rPr lang="pt-BR" sz="2000" b="1"/>
              <a:t>Som + Carne</a:t>
            </a:r>
          </a:p>
        </p:txBody>
      </p:sp>
      <p:sp>
        <p:nvSpPr>
          <p:cNvPr id="156679" name="AutoShape 7"/>
          <p:cNvSpPr>
            <a:spLocks noChangeArrowheads="1"/>
          </p:cNvSpPr>
          <p:nvPr/>
        </p:nvSpPr>
        <p:spPr bwMode="auto">
          <a:xfrm>
            <a:off x="2411760" y="3429000"/>
            <a:ext cx="304800" cy="457200"/>
          </a:xfrm>
          <a:prstGeom prst="downArrow">
            <a:avLst>
              <a:gd name="adj1" fmla="val 50000"/>
              <a:gd name="adj2" fmla="val 37500"/>
            </a:avLst>
          </a:prstGeom>
          <a:solidFill>
            <a:srgbClr val="FF0000"/>
          </a:solidFill>
          <a:ln w="9525">
            <a:solidFill>
              <a:schemeClr val="tx1"/>
            </a:solidFill>
            <a:miter lim="800000"/>
            <a:headEnd/>
            <a:tailEnd/>
          </a:ln>
          <a:effectLst/>
        </p:spPr>
        <p:txBody>
          <a:bodyPr wrap="none" anchor="ctr"/>
          <a:lstStyle/>
          <a:p>
            <a:pPr algn="ctr" defTabSz="914400" eaLnBrk="0" hangingPunct="0"/>
            <a:endParaRPr lang="pt-BR" sz="2400">
              <a:solidFill>
                <a:srgbClr val="FF0000"/>
              </a:solidFill>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undodeoz.files.wordpress.com/2009/12/pavlov.jpg"/>
          <p:cNvPicPr>
            <a:picLocks noChangeAspect="1" noChangeArrowheads="1"/>
          </p:cNvPicPr>
          <p:nvPr/>
        </p:nvPicPr>
        <p:blipFill>
          <a:blip r:embed="rId2" cstate="print"/>
          <a:srcRect/>
          <a:stretch>
            <a:fillRect/>
          </a:stretch>
        </p:blipFill>
        <p:spPr bwMode="auto">
          <a:xfrm>
            <a:off x="251520" y="332656"/>
            <a:ext cx="8496944" cy="604867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Psicologia do S – R </a:t>
            </a:r>
            <a:endParaRPr lang="pt-BR" dirty="0"/>
          </a:p>
        </p:txBody>
      </p:sp>
      <p:sp>
        <p:nvSpPr>
          <p:cNvPr id="3" name="Espaço Reservado para Conteúdo 2"/>
          <p:cNvSpPr>
            <a:spLocks noGrp="1"/>
          </p:cNvSpPr>
          <p:nvPr>
            <p:ph sz="quarter" idx="1"/>
          </p:nvPr>
        </p:nvSpPr>
        <p:spPr/>
        <p:txBody>
          <a:bodyPr/>
          <a:lstStyle/>
          <a:p>
            <a:r>
              <a:rPr lang="pt-BR" dirty="0" smtClean="0"/>
              <a:t>Estímulo = Necessário e Suficiente para </a:t>
            </a:r>
            <a:r>
              <a:rPr lang="pt-BR" u="sng" dirty="0" smtClean="0"/>
              <a:t>eliciar</a:t>
            </a:r>
            <a:r>
              <a:rPr lang="pt-BR" dirty="0" smtClean="0"/>
              <a:t> uma resposta;</a:t>
            </a:r>
          </a:p>
          <a:p>
            <a:endParaRPr lang="pt-BR" dirty="0" smtClean="0"/>
          </a:p>
          <a:p>
            <a:r>
              <a:rPr lang="pt-BR" dirty="0" smtClean="0"/>
              <a:t>Todo o comportamento humano poderia ser explicado dentro da lógica S – R e do condicionamento de comportamento Reflexo;</a:t>
            </a:r>
          </a:p>
          <a:p>
            <a:endParaRPr lang="pt-BR" dirty="0" smtClean="0"/>
          </a:p>
          <a:p>
            <a:r>
              <a:rPr lang="pt-BR" dirty="0" smtClean="0"/>
              <a:t>O comportamento era passível de Previsão e Controle: </a:t>
            </a:r>
            <a:r>
              <a:rPr lang="pt-BR" i="1" dirty="0" smtClean="0"/>
              <a:t>“Se ... Então”</a:t>
            </a:r>
          </a:p>
          <a:p>
            <a:endParaRPr lang="pt-BR" dirty="0" smtClean="0"/>
          </a:p>
          <a:p>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Behaviorismo de Watson</a:t>
            </a:r>
            <a:endParaRPr lang="pt-BR" dirty="0"/>
          </a:p>
        </p:txBody>
      </p:sp>
      <p:sp>
        <p:nvSpPr>
          <p:cNvPr id="3" name="Espaço Reservado para Conteúdo 2"/>
          <p:cNvSpPr>
            <a:spLocks noGrp="1"/>
          </p:cNvSpPr>
          <p:nvPr>
            <p:ph sz="quarter" idx="1"/>
          </p:nvPr>
        </p:nvSpPr>
        <p:spPr/>
        <p:txBody>
          <a:bodyPr>
            <a:normAutofit/>
          </a:bodyPr>
          <a:lstStyle/>
          <a:p>
            <a:r>
              <a:rPr lang="pt-BR" dirty="0" smtClean="0"/>
              <a:t>Previsão e Controle do comportamento (Reflexo):</a:t>
            </a:r>
          </a:p>
          <a:p>
            <a:pPr>
              <a:buNone/>
            </a:pPr>
            <a:endParaRPr lang="pt-BR" i="1" dirty="0" smtClean="0"/>
          </a:p>
          <a:p>
            <a:pPr algn="ctr">
              <a:buNone/>
            </a:pPr>
            <a:r>
              <a:rPr lang="pt-BR" dirty="0" smtClean="0"/>
              <a:t>“Dê-me uma dúzia de crianças saudáveis, bem formadas, e meu próprio mundo especificado para trazê-las, e eu garanto tomar qualquer uma aleatoriamente e treiná-la para se transformar em qualquer tipo de especialista que eu escolher - médico, advogado, artista, comerciante e até mesmo mendigo e ladrão, a despeito de seus talentos, inclinações, tendências, habilidades, vocações e raça de seus antepassados”. Watson, </a:t>
            </a:r>
            <a:r>
              <a:rPr lang="pt-BR" dirty="0" err="1" smtClean="0"/>
              <a:t>J.B.</a:t>
            </a:r>
            <a:r>
              <a:rPr lang="pt-BR" dirty="0" smtClean="0"/>
              <a:t> </a:t>
            </a:r>
            <a:r>
              <a:rPr lang="pt-BR" b="1" dirty="0" err="1" smtClean="0"/>
              <a:t>Behaviorism</a:t>
            </a:r>
            <a:r>
              <a:rPr lang="pt-BR" dirty="0" smtClean="0"/>
              <a:t>, 1930, p. 82.</a:t>
            </a: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Behaviorismo de Watson (Metodológico)</a:t>
            </a:r>
            <a:endParaRPr lang="pt-BR" dirty="0"/>
          </a:p>
        </p:txBody>
      </p:sp>
      <p:sp>
        <p:nvSpPr>
          <p:cNvPr id="3" name="Espaço Reservado para Conteúdo 2"/>
          <p:cNvSpPr>
            <a:spLocks noGrp="1"/>
          </p:cNvSpPr>
          <p:nvPr>
            <p:ph sz="quarter" idx="1"/>
          </p:nvPr>
        </p:nvSpPr>
        <p:spPr/>
        <p:txBody>
          <a:bodyPr>
            <a:normAutofit lnSpcReduction="10000"/>
          </a:bodyPr>
          <a:lstStyle/>
          <a:p>
            <a:r>
              <a:rPr lang="pt-BR" dirty="0" smtClean="0"/>
              <a:t>Buscava-se, então, na relação “mecanicista” S – R (Para encontrar o S que eliciava a R) a explicação do comportamento Humano;</a:t>
            </a:r>
          </a:p>
          <a:p>
            <a:endParaRPr lang="pt-BR" dirty="0" smtClean="0"/>
          </a:p>
          <a:p>
            <a:r>
              <a:rPr lang="pt-BR" dirty="0" smtClean="0"/>
              <a:t>S – R não era suficiente para a explicação do Comportamento Humano (R sem S)</a:t>
            </a:r>
          </a:p>
          <a:p>
            <a:endParaRPr lang="pt-BR" dirty="0" smtClean="0"/>
          </a:p>
          <a:p>
            <a:r>
              <a:rPr lang="pt-BR" dirty="0" err="1" smtClean="0"/>
              <a:t>Rs</a:t>
            </a:r>
            <a:r>
              <a:rPr lang="pt-BR" dirty="0" smtClean="0"/>
              <a:t> sem </a:t>
            </a:r>
            <a:r>
              <a:rPr lang="pt-BR" dirty="0" err="1" smtClean="0"/>
              <a:t>Ss</a:t>
            </a:r>
            <a:r>
              <a:rPr lang="pt-BR" dirty="0" smtClean="0"/>
              <a:t>? : Em algumas </a:t>
            </a:r>
            <a:r>
              <a:rPr lang="pt-BR" dirty="0" err="1" smtClean="0"/>
              <a:t>Rs</a:t>
            </a:r>
            <a:r>
              <a:rPr lang="pt-BR" dirty="0" smtClean="0"/>
              <a:t> não era possível a identificação do S </a:t>
            </a:r>
            <a:r>
              <a:rPr lang="pt-BR" dirty="0" smtClean="0">
                <a:sym typeface="Wingdings" pitchFamily="2" charset="2"/>
              </a:rPr>
              <a:t> Mesmo assim, tentava-se explicar a R nos termos S – R  O behaviorismo de Watson estava fazendo aquilo que criticava  Criando Causas e não identificando-as (ou controlando ou prevendo);</a:t>
            </a:r>
            <a:endParaRPr lang="pt-BR" dirty="0" smtClean="0"/>
          </a:p>
          <a:p>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683</TotalTime>
  <Words>2325</Words>
  <Application>Microsoft Office PowerPoint</Application>
  <PresentationFormat>Apresentação na tela (4:3)</PresentationFormat>
  <Paragraphs>189</Paragraphs>
  <Slides>34</Slides>
  <Notes>0</Notes>
  <HiddenSlides>0</HiddenSlides>
  <MMClips>0</MMClips>
  <ScaleCrop>false</ScaleCrop>
  <HeadingPairs>
    <vt:vector size="4" baseType="variant">
      <vt:variant>
        <vt:lpstr>Tema</vt:lpstr>
      </vt:variant>
      <vt:variant>
        <vt:i4>1</vt:i4>
      </vt:variant>
      <vt:variant>
        <vt:lpstr>Títulos de slides</vt:lpstr>
      </vt:variant>
      <vt:variant>
        <vt:i4>34</vt:i4>
      </vt:variant>
    </vt:vector>
  </HeadingPairs>
  <TitlesOfParts>
    <vt:vector size="35" baseType="lpstr">
      <vt:lpstr>Balcão Envidraçado</vt:lpstr>
      <vt:lpstr>O lugar de B. F Skinner (1904-1990) na História e Filosofia da Psicologia</vt:lpstr>
      <vt:lpstr>Questões Históricas</vt:lpstr>
      <vt:lpstr>Slide 3</vt:lpstr>
      <vt:lpstr>O Behaviorismo de Watson</vt:lpstr>
      <vt:lpstr>Aprendizagem Pavloviana: Reflexo Condicionado</vt:lpstr>
      <vt:lpstr>Slide 6</vt:lpstr>
      <vt:lpstr>Psicologia do S – R </vt:lpstr>
      <vt:lpstr>O Behaviorismo de Watson</vt:lpstr>
      <vt:lpstr>Behaviorismo de Watson (Metodológico)</vt:lpstr>
      <vt:lpstr>Skinner, 1974, p. 9-10.</vt:lpstr>
      <vt:lpstr>Behaviorismo de Skinner (Radical)</vt:lpstr>
      <vt:lpstr>Behaviorismo de Skinner</vt:lpstr>
      <vt:lpstr>A ciência tal com Vê Skinner</vt:lpstr>
      <vt:lpstr>Uma Ciência Psicológica tal como Justifica Skinner</vt:lpstr>
      <vt:lpstr>Uma Ciência Psicológica tal como Vê Skinner</vt:lpstr>
      <vt:lpstr>Uma Ciência Psicológica tal como Vê Skinner</vt:lpstr>
      <vt:lpstr>Uma Ciência do Comportamento Humano tal como Propõe Skinner</vt:lpstr>
      <vt:lpstr>A ciência do Comportamento humano</vt:lpstr>
      <vt:lpstr>Experimentação</vt:lpstr>
      <vt:lpstr>A partir da experimentação, Skinner</vt:lpstr>
      <vt:lpstr>Busca por Leis Naturais (Comportamentais)</vt:lpstr>
      <vt:lpstr>As variáveis das quais o comportamento é função</vt:lpstr>
      <vt:lpstr>Onde não estão e Onde estão as Causas do comportamento para Skinner?</vt:lpstr>
      <vt:lpstr>O comportamento tal como Vê Skinner</vt:lpstr>
      <vt:lpstr>As causas do comportamento estão na relação organismo-ambiente: O papel da Cosequência (Skinner, 1981)</vt:lpstr>
      <vt:lpstr>Três níveis de Determinação comportamental: Um compromisso evolucionista</vt:lpstr>
      <vt:lpstr>O comportamento humano tal com Vê Skinner</vt:lpstr>
      <vt:lpstr>O comportamento humano tal com Vê Skinner</vt:lpstr>
      <vt:lpstr>Ping-Pong de Pombos</vt:lpstr>
      <vt:lpstr>Para QUÊ uma Ciência do Comportamento Humano Tal como Proposta por Skinner</vt:lpstr>
      <vt:lpstr>Para QUÊ uma Ciência do Comportamento Humano Tal como Proposta por Skinner</vt:lpstr>
      <vt:lpstr>Planejamento Cultural</vt:lpstr>
      <vt:lpstr>O Lugar de Skinner na História e Filosofia da Psicologia</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lugar de B. F Skinner (1904-1990) na História e Filosofia da Psicologia</dc:title>
  <dc:creator>Djalma</dc:creator>
  <cp:lastModifiedBy>Djalma</cp:lastModifiedBy>
  <cp:revision>57</cp:revision>
  <dcterms:created xsi:type="dcterms:W3CDTF">2012-04-19T11:58:37Z</dcterms:created>
  <dcterms:modified xsi:type="dcterms:W3CDTF">2012-04-20T09:22:44Z</dcterms:modified>
</cp:coreProperties>
</file>