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6" r:id="rId4"/>
    <p:sldId id="258" r:id="rId5"/>
    <p:sldId id="277" r:id="rId6"/>
    <p:sldId id="259" r:id="rId7"/>
    <p:sldId id="260" r:id="rId8"/>
    <p:sldId id="279" r:id="rId9"/>
    <p:sldId id="278" r:id="rId10"/>
    <p:sldId id="261" r:id="rId11"/>
    <p:sldId id="262" r:id="rId12"/>
    <p:sldId id="285" r:id="rId13"/>
    <p:sldId id="263" r:id="rId14"/>
    <p:sldId id="264" r:id="rId15"/>
    <p:sldId id="265" r:id="rId16"/>
    <p:sldId id="286" r:id="rId17"/>
    <p:sldId id="273" r:id="rId18"/>
    <p:sldId id="266" r:id="rId19"/>
    <p:sldId id="287" r:id="rId20"/>
    <p:sldId id="274" r:id="rId21"/>
    <p:sldId id="275" r:id="rId22"/>
    <p:sldId id="267" r:id="rId23"/>
    <p:sldId id="281" r:id="rId24"/>
    <p:sldId id="268" r:id="rId25"/>
    <p:sldId id="282" r:id="rId26"/>
    <p:sldId id="269" r:id="rId27"/>
    <p:sldId id="280" r:id="rId28"/>
    <p:sldId id="270" r:id="rId29"/>
    <p:sldId id="288" r:id="rId30"/>
    <p:sldId id="271" r:id="rId31"/>
    <p:sldId id="283" r:id="rId32"/>
    <p:sldId id="272" r:id="rId33"/>
    <p:sldId id="284" r:id="rId34"/>
  </p:sldIdLst>
  <p:sldSz cx="9144000" cy="6858000" type="screen4x3"/>
  <p:notesSz cx="6858000" cy="91471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2A267AAA-BDC0-4369-B499-F76AEFC5B2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99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A3C1A19F-8BAD-470F-956B-0BA6417A0D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92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36871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3738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B4D8D-702D-46F3-A28F-FD58A70CDBB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3B4C8-80A0-481D-B3CD-8AA28369E7F3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E2D7-C851-4557-9A1B-38943EC9A26B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06C64-DECA-4E12-AAD8-82A6494D888E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9E769-FAC0-45B0-811A-72C96A6CBEEA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C23C7-E63B-4931-9D64-E0934F109CD9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15229-92B5-49FA-8170-25B8174016F0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FFE3C-5AA8-4610-A933-1320E9DD0F50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22611-AD12-4FFD-A0AD-89E80F999724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15657-97A2-4855-B243-98BBE53A020B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16D16-B91C-4368-9A0A-D6330F7FF177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48849-6C48-4674-95C1-CAFA4530AF9E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C7C9B-F7D1-4074-9BA2-326FB40898B7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87DB2-A36D-4353-84BA-A63F05B970E0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1EDC3-FA92-4AA8-933C-38C09B987374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EF89D-4314-44BF-8B6A-A90A9E0FAB8A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6EB39-652F-4DB2-A9F2-97FE37AA7398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6254E-86A9-4237-AA9A-28F7D68BC449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0195E-0DF6-4890-A0CB-EAB50A682169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CD5E6-E618-4871-8C29-6BBF1777B034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9FA1-1017-4AB2-8359-A8C269D9A0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256C-D851-4373-992F-C5262142F5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1BDA1-E37A-4E49-A92B-4BEF41F21A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D9EB-0856-4A35-BE99-7DCD6B59EC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9A76-4D6F-4B85-8053-E8D6EACB2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0B2A-0F3B-425F-84D7-485104BBA4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A3CD-3875-499E-901E-6D57035579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F53A-D521-4784-BB17-01697F1BAE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D0AD-79F7-4F5A-812D-C73A434B85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CE28-BA1D-411D-A490-7C88456B8B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0967E-915E-4B4C-94A0-5B6CFD91AB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E35A-DBD9-40DD-9696-AF3968C85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D8F5DE-6D72-4081-BFA0-C04B5C705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518525" y="62325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fld id="{2A6C2FD2-C632-4254-9558-A9EDAF59E7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mTLO2F_E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e.abril.com.br/revista-exam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pt-BR" smtClean="0"/>
              <a:t>A Framework to Promote Cooperation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pt-BR" smtClean="0"/>
              <a:t>Wiener &amp; Doesher, 1991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III - Barreiras para Cooperação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25"/>
            <a:ext cx="7958138" cy="4714875"/>
          </a:xfrm>
          <a:noFill/>
        </p:spPr>
        <p:txBody>
          <a:bodyPr/>
          <a:lstStyle/>
          <a:p>
            <a:pPr>
              <a:spcBef>
                <a:spcPct val="5000"/>
              </a:spcBef>
            </a:pPr>
            <a:r>
              <a:rPr lang="pt-BR" sz="2400" smtClean="0"/>
              <a:t>Em geral existem 4 razões para os indivíduos não cooperarem para o bem comum: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pt-BR" sz="2400" smtClean="0"/>
              <a:t>1. Preservação da liberdade e auto determinação (faço o que eu quero ou sei mais que os outros):</a:t>
            </a:r>
          </a:p>
          <a:p>
            <a:pPr lvl="2">
              <a:spcBef>
                <a:spcPct val="5000"/>
              </a:spcBef>
            </a:pPr>
            <a:r>
              <a:rPr lang="pt-BR" sz="2000" b="1" u="sng" smtClean="0"/>
              <a:t>reactance theory ou reação às ameaças</a:t>
            </a:r>
            <a:r>
              <a:rPr lang="pt-BR" sz="2000" smtClean="0"/>
              <a:t>: quando uma norma, 	lei ou ação reduz as opções de escolha do indivíduo esse 	limita ou reduz a cooperação.</a:t>
            </a:r>
          </a:p>
          <a:p>
            <a:pPr lvl="1">
              <a:spcBef>
                <a:spcPct val="5000"/>
              </a:spcBef>
              <a:buFontTx/>
              <a:buNone/>
            </a:pPr>
            <a:r>
              <a:rPr lang="pt-BR" sz="2400" smtClean="0"/>
              <a:t>2. Vontade de não ser um “</a:t>
            </a:r>
            <a:r>
              <a:rPr lang="pt-BR" sz="2400" smtClean="0">
                <a:hlinkClick r:id="rId3" action="ppaction://hlinksldjump"/>
              </a:rPr>
              <a:t>sacrificado</a:t>
            </a:r>
            <a:r>
              <a:rPr lang="pt-BR" sz="2400" smtClean="0"/>
              <a:t>”:</a:t>
            </a:r>
          </a:p>
          <a:p>
            <a:pPr lvl="2">
              <a:spcBef>
                <a:spcPct val="5000"/>
              </a:spcBef>
            </a:pPr>
            <a:r>
              <a:rPr lang="pt-BR" sz="2000" smtClean="0"/>
              <a:t>ponto extremo: dedicar-se a uma causa e não vencer por falta de cooperação. </a:t>
            </a:r>
            <a:br>
              <a:rPr lang="pt-BR" sz="2000" smtClean="0"/>
            </a:br>
            <a:r>
              <a:rPr lang="pt-BR" sz="2000" smtClean="0"/>
              <a:t>	Ex. Conservação de energia/ água; Dengue, etc.</a:t>
            </a:r>
          </a:p>
          <a:p>
            <a:pPr lvl="2">
              <a:spcBef>
                <a:spcPct val="5000"/>
              </a:spcBef>
            </a:pPr>
            <a:r>
              <a:rPr lang="pt-BR" sz="2000" smtClean="0"/>
              <a:t>percepção da chance de atingir o objetivo é relacionada com cooperação. </a:t>
            </a:r>
            <a:br>
              <a:rPr lang="pt-BR" sz="2000" smtClean="0"/>
            </a:br>
            <a:r>
              <a:rPr lang="pt-BR" sz="2000" smtClean="0"/>
              <a:t>	Ex. Fé em tecnologia e economia de energia.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III - Barreiras para Cooperação</a:t>
            </a:r>
            <a:r>
              <a:rPr lang="pt-BR" sz="2000" smtClean="0"/>
              <a:t>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pt-BR" sz="2800" smtClean="0"/>
              <a:t>3. Defesa dos próprios interesses</a:t>
            </a:r>
          </a:p>
          <a:p>
            <a:pPr lvl="1">
              <a:spcBef>
                <a:spcPct val="5000"/>
              </a:spcBef>
            </a:pPr>
            <a:r>
              <a:rPr lang="pt-BR" sz="2400" smtClean="0"/>
              <a:t>Provavelmente a barreira mais importante</a:t>
            </a:r>
          </a:p>
          <a:p>
            <a:pPr lvl="2">
              <a:spcBef>
                <a:spcPct val="5000"/>
              </a:spcBef>
            </a:pPr>
            <a:r>
              <a:rPr lang="pt-BR" sz="2000" smtClean="0"/>
              <a:t>característica principal de dilemas sociais é:</a:t>
            </a:r>
            <a:br>
              <a:rPr lang="pt-BR" sz="2000" smtClean="0"/>
            </a:br>
            <a:r>
              <a:rPr lang="pt-BR" sz="2000" smtClean="0"/>
              <a:t>Benefício por cooperar é menor do que por não cooperar</a:t>
            </a:r>
          </a:p>
          <a:p>
            <a:pPr lvl="2">
              <a:spcBef>
                <a:spcPct val="5000"/>
              </a:spcBef>
            </a:pPr>
            <a:r>
              <a:rPr lang="pt-BR" sz="2000" smtClean="0"/>
              <a:t>melhor maneira de combater essa barreira é fazer com que o valor da cooperação seja entendido como benefício (moral ou social) - </a:t>
            </a:r>
            <a:r>
              <a:rPr lang="pt-BR" sz="2000" b="1" smtClean="0"/>
              <a:t>vender o benefício = mudança comportamental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pt-BR" sz="2800" smtClean="0"/>
              <a:t>4. Falta de confiança no resto da comunidade</a:t>
            </a:r>
          </a:p>
          <a:p>
            <a:pPr lvl="1">
              <a:spcBef>
                <a:spcPct val="5000"/>
              </a:spcBef>
            </a:pPr>
            <a:r>
              <a:rPr lang="pt-BR" sz="2400" smtClean="0"/>
              <a:t>envolvimento é o melhor indicador do interesse</a:t>
            </a:r>
          </a:p>
          <a:p>
            <a:pPr lvl="2">
              <a:spcBef>
                <a:spcPct val="5000"/>
              </a:spcBef>
            </a:pPr>
            <a:r>
              <a:rPr lang="pt-BR" sz="2000" u="sng" smtClean="0"/>
              <a:t>espiral do silêncio</a:t>
            </a:r>
            <a:r>
              <a:rPr lang="pt-BR" sz="2000" smtClean="0"/>
              <a:t>: </a:t>
            </a:r>
            <a:br>
              <a:rPr lang="pt-BR" sz="2000" smtClean="0"/>
            </a:br>
            <a:r>
              <a:rPr lang="pt-BR" sz="2000" smtClean="0"/>
              <a:t>a maioria colabora =&gt; colaboração mais provável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4339" name="Picture 2" descr="Planalto gasta R$4,9 milhões em campanha contra quarent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0"/>
            <a:ext cx="37496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Goiás é o Estado com maior nível de isolamento social | Poder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86000"/>
            <a:ext cx="25717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571500" y="2071688"/>
            <a:ext cx="2743200" cy="46196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Estímulo à reatância</a:t>
            </a:r>
          </a:p>
        </p:txBody>
      </p:sp>
      <p:sp>
        <p:nvSpPr>
          <p:cNvPr id="14342" name="CaixaDeTexto 5"/>
          <p:cNvSpPr txBox="1">
            <a:spLocks noChangeArrowheads="1"/>
          </p:cNvSpPr>
          <p:nvPr/>
        </p:nvSpPr>
        <p:spPr bwMode="auto">
          <a:xfrm>
            <a:off x="5286375" y="1857375"/>
            <a:ext cx="3394075" cy="461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Confiança na comunidade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III - Barreiras para Cooperação</a:t>
            </a:r>
            <a:r>
              <a:rPr lang="pt-BR" sz="2000" smtClean="0"/>
              <a:t>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71625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Barreiras dependem: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 da apresentação do problema: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mtClean="0"/>
              <a:t>Ex. Rodízio =&gt; cooperação é: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95% estrutural (multas)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90% comportamento colaborativo declarado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60% comportamento colaborativo </a:t>
            </a:r>
            <a:r>
              <a:rPr lang="pt-BR" i="1" smtClean="0"/>
              <a:t>esperado</a:t>
            </a:r>
            <a:r>
              <a:rPr lang="pt-BR" smtClean="0"/>
              <a:t> da comunidade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do tipo de solução: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estrutural =&gt; reactance está sempre presente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comportamental =&gt; as outras três:</a:t>
            </a:r>
            <a:br>
              <a:rPr lang="pt-BR" smtClean="0"/>
            </a:br>
            <a:r>
              <a:rPr lang="pt-BR" smtClean="0"/>
              <a:t>não sacrificado, auto-interesse e desconfiança da comunidade</a:t>
            </a:r>
          </a:p>
          <a:p>
            <a:pPr lvl="2" algn="ctr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mtClean="0">
                <a:hlinkClick r:id="rId3"/>
              </a:rPr>
              <a:t>Mr. W</a:t>
            </a:r>
            <a:endParaRPr lang="pt-B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714875"/>
          </a:xfrm>
          <a:noFill/>
        </p:spPr>
        <p:txBody>
          <a:bodyPr/>
          <a:lstStyle/>
          <a:p>
            <a:r>
              <a:rPr lang="pt-BR" sz="2800" smtClean="0"/>
              <a:t>Objetivo é obter comportamento </a:t>
            </a:r>
          </a:p>
          <a:p>
            <a:pPr lvl="1"/>
            <a:r>
              <a:rPr lang="pt-BR" sz="2400" smtClean="0"/>
              <a:t>Mudança ou reforço de comportamento</a:t>
            </a:r>
          </a:p>
          <a:p>
            <a:pPr lvl="1"/>
            <a:r>
              <a:rPr lang="pt-BR" sz="2400" smtClean="0"/>
              <a:t>Em geral Atitude é positiva:</a:t>
            </a:r>
          </a:p>
          <a:p>
            <a:pPr lvl="2"/>
            <a:r>
              <a:rPr lang="pt-BR" sz="2000" smtClean="0"/>
              <a:t>causas sociais e/ou</a:t>
            </a:r>
          </a:p>
          <a:p>
            <a:pPr lvl="2"/>
            <a:r>
              <a:rPr lang="pt-BR" sz="2000" smtClean="0"/>
              <a:t>politicamente correto</a:t>
            </a:r>
          </a:p>
          <a:p>
            <a:pPr lvl="1">
              <a:spcBef>
                <a:spcPct val="5000"/>
              </a:spcBef>
            </a:pPr>
            <a:r>
              <a:rPr lang="pt-BR" sz="2400" smtClean="0"/>
              <a:t>interesse é pequeno </a:t>
            </a:r>
          </a:p>
          <a:p>
            <a:pPr lvl="2">
              <a:spcBef>
                <a:spcPct val="5000"/>
              </a:spcBef>
            </a:pPr>
            <a:r>
              <a:rPr lang="pt-BR" sz="2000" smtClean="0"/>
              <a:t>por causa da relação benefício/custo </a:t>
            </a:r>
          </a:p>
          <a:p>
            <a:pPr lvl="3">
              <a:spcBef>
                <a:spcPct val="5000"/>
              </a:spcBef>
            </a:pPr>
            <a:r>
              <a:rPr lang="pt-BR" sz="1600" smtClean="0"/>
              <a:t>pouco benefício / muito custo</a:t>
            </a:r>
          </a:p>
          <a:p>
            <a:pPr lvl="1">
              <a:spcBef>
                <a:spcPct val="5000"/>
              </a:spcBef>
            </a:pPr>
            <a:r>
              <a:rPr lang="pt-BR" sz="2400" smtClean="0"/>
              <a:t>Nessas condições reforço da atitude é muito importante:</a:t>
            </a:r>
          </a:p>
          <a:p>
            <a:pPr lvl="2">
              <a:spcBef>
                <a:spcPct val="10000"/>
              </a:spcBef>
              <a:buFontTx/>
              <a:buNone/>
            </a:pPr>
            <a:r>
              <a:rPr lang="pt-BR" sz="2000" smtClean="0"/>
              <a:t>1. </a:t>
            </a:r>
            <a:r>
              <a:rPr lang="pt-BR" sz="1600" smtClean="0"/>
              <a:t>ENVOLVIMENTO BAIXO permite indução à experimentação, mas manutenção depende de reforço positivo. Ex. volume de lixo reciclado, dinheiro ganho em não precisar abrir novos lixões</a:t>
            </a:r>
          </a:p>
          <a:p>
            <a:pPr lvl="2">
              <a:spcBef>
                <a:spcPct val="10000"/>
              </a:spcBef>
              <a:buFontTx/>
              <a:buNone/>
            </a:pPr>
            <a:r>
              <a:rPr lang="pt-BR" sz="1600" smtClean="0"/>
              <a:t>2. ENVOLVIMENTO ALTO exige uma comunicação mais argumentativa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Comunicação: a maneira mais efetiva de superar as barreiras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t-BR" sz="2800" u="sng" dirty="0" smtClean="0"/>
              <a:t>Auto-determinação</a:t>
            </a:r>
            <a:r>
              <a:rPr lang="pt-BR" sz="2800" dirty="0" smtClean="0"/>
              <a:t>: mensagem do tipo “criança faminta”: apresenta o problema como uma decisão entre cooperar ou ver o desaparecimento do bem social. 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pt-BR" sz="2400" dirty="0" smtClean="0"/>
              <a:t>Comunicação deve ser específica por segmento =&gt; colocar o problema em termos das prováveis perdas para cada segmento da população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Auto determinação</a:t>
            </a:r>
          </a:p>
        </p:txBody>
      </p:sp>
      <p:pic>
        <p:nvPicPr>
          <p:cNvPr id="18435" name="Picture 2" descr="PMA lança campanha de sensibilização contra o novo coronavírus e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41624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OVID-19 - Informativos Coronaví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000250"/>
            <a:ext cx="35258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838200"/>
          </a:xfrm>
        </p:spPr>
        <p:txBody>
          <a:bodyPr/>
          <a:lstStyle/>
          <a:p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>Referendo das armas </a:t>
            </a:r>
            <a:b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pt-BR" sz="900" smtClean="0">
                <a:solidFill>
                  <a:srgbClr val="000099"/>
                </a:solidFill>
                <a:latin typeface="Verdana" pitchFamily="34" charset="0"/>
              </a:rPr>
              <a:t>[</a:t>
            </a:r>
            <a:r>
              <a:rPr lang="pt-BR" sz="900" smtClean="0"/>
              <a:t>23 de outubro de 2005, não permitiu o artigo 35 do Estatuto do Desarmamento (Lei 10826 de 22 de dezembro de 2003)]</a:t>
            </a:r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/>
            </a:r>
            <a:b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>BARREIRA REACTÂNCIA NA CAMPANHA DO NÃO</a:t>
            </a:r>
            <a:r>
              <a:rPr lang="pt-BR" sz="2800" i="1" smtClean="0">
                <a:latin typeface="Verdana" pitchFamily="34" charset="0"/>
              </a:rPr>
              <a:t>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4267200" cy="3733800"/>
          </a:xfrm>
        </p:spPr>
        <p:txBody>
          <a:bodyPr/>
          <a:lstStyle/>
          <a:p>
            <a:r>
              <a:rPr lang="pt-BR" sz="2400" smtClean="0">
                <a:latin typeface="Verdana" pitchFamily="34" charset="0"/>
              </a:rPr>
              <a:t>Não abra mão dos seus direitos.</a:t>
            </a:r>
          </a:p>
          <a:p>
            <a:r>
              <a:rPr lang="pt-BR" sz="2400" smtClean="0">
                <a:latin typeface="Verdana" pitchFamily="34" charset="0"/>
              </a:rPr>
              <a:t>Conquistar direitos não é fácil. Por isso nunca abra mão de um direito já conquistado.</a:t>
            </a:r>
          </a:p>
          <a:p>
            <a:r>
              <a:rPr lang="pt-BR" sz="2400" smtClean="0">
                <a:latin typeface="Verdana" pitchFamily="34" charset="0"/>
              </a:rPr>
              <a:t>Estão querendo tirar um direito que o cidadão de bem já tem.</a:t>
            </a:r>
          </a:p>
          <a:p>
            <a:pPr>
              <a:buFontTx/>
              <a:buNone/>
            </a:pPr>
            <a:endParaRPr lang="pt-BR" sz="2400" smtClean="0">
              <a:latin typeface="Verdana" pitchFamily="34" charset="0"/>
            </a:endParaRPr>
          </a:p>
        </p:txBody>
      </p:sp>
      <p:pic>
        <p:nvPicPr>
          <p:cNvPr id="2" name="Picture 5" descr="http://www.votonao.com.br/downloads2/Folheto_Vote1VoteN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0"/>
            <a:ext cx="3816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2. Sacrificado </a:t>
            </a:r>
            <a:r>
              <a:rPr lang="pt-BR" sz="2000" smtClean="0"/>
              <a:t>(não ser um)</a:t>
            </a:r>
            <a:r>
              <a:rPr lang="pt-BR" smtClean="0"/>
              <a:t>: </a:t>
            </a:r>
          </a:p>
          <a:p>
            <a:pPr lvl="1"/>
            <a:r>
              <a:rPr lang="pt-BR" sz="2400" smtClean="0"/>
              <a:t>objetivo é fazer indivíduos crerem que o objetivo maior vai ser alcançado assim probabilidade de cooperação aumenta muito </a:t>
            </a:r>
            <a:r>
              <a:rPr lang="pt-BR" smtClean="0"/>
              <a:t> </a:t>
            </a:r>
          </a:p>
          <a:p>
            <a:pPr lvl="1"/>
            <a:r>
              <a:rPr lang="pt-BR" sz="2400" smtClean="0"/>
              <a:t>comunicação deve focar em </a:t>
            </a:r>
            <a:r>
              <a:rPr lang="pt-BR" sz="2400" u="sng" smtClean="0"/>
              <a:t>reforço positivo</a:t>
            </a:r>
            <a:r>
              <a:rPr lang="pt-BR" sz="2400" smtClean="0"/>
              <a:t>:</a:t>
            </a:r>
          </a:p>
          <a:p>
            <a:pPr lvl="2"/>
            <a:r>
              <a:rPr lang="pt-BR" smtClean="0"/>
              <a:t>fatores que levem a acreditar que o sucesso está próximo. </a:t>
            </a:r>
          </a:p>
          <a:p>
            <a:pPr lvl="2"/>
            <a:r>
              <a:rPr lang="pt-BR" smtClean="0"/>
              <a:t>Ex. Poluição de rios - quanto mais limpo menos poluição nova, maior colaboração</a:t>
            </a:r>
            <a:br>
              <a:rPr lang="pt-BR" smtClean="0"/>
            </a:br>
            <a:r>
              <a:rPr lang="pt-BR" smtClean="0"/>
              <a:t>       Limpeza do metrô (compare com ruas e ônibus)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1507" name="Picture 2" descr="Casos Coronavírus Presidente Prudente - Inova Prud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428875"/>
            <a:ext cx="30067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Goiás é o Estado com maior nível de isolamento social | Poder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86000"/>
            <a:ext cx="25717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5286375" y="1857375"/>
            <a:ext cx="3394075" cy="461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Confiança na comunidade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I - Vender Fraternidade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1. Fraternidade: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necessária em problemas sociais onde: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relação benefício / custo é pequena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esforço individual é grande e ganho próprio é pequeno =&gt; Dilema social</a:t>
            </a:r>
          </a:p>
          <a:p>
            <a:pPr>
              <a:buFontTx/>
              <a:buNone/>
            </a:pPr>
            <a:r>
              <a:rPr lang="pt-BR" smtClean="0"/>
              <a:t>2. Dilema social: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quem contribue mais </a:t>
            </a:r>
            <a:r>
              <a:rPr lang="pt-BR" i="1" u="sng" smtClean="0"/>
              <a:t>não</a:t>
            </a:r>
            <a:r>
              <a:rPr lang="pt-BR" smtClean="0"/>
              <a:t> recebe mais benefício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quem </a:t>
            </a:r>
            <a:r>
              <a:rPr lang="pt-BR" i="1" u="sng" smtClean="0"/>
              <a:t>não</a:t>
            </a:r>
            <a:r>
              <a:rPr lang="pt-BR" smtClean="0"/>
              <a:t> contribue recebe </a:t>
            </a:r>
            <a:r>
              <a:rPr lang="pt-BR" i="1" u="sng" smtClean="0"/>
              <a:t>mesmo</a:t>
            </a:r>
            <a:r>
              <a:rPr lang="pt-BR" smtClean="0"/>
              <a:t> benefício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se </a:t>
            </a:r>
            <a:r>
              <a:rPr lang="pt-BR" i="1" u="sng" smtClean="0"/>
              <a:t>todos</a:t>
            </a:r>
            <a:r>
              <a:rPr lang="pt-BR" smtClean="0"/>
              <a:t> contribuissem benefício </a:t>
            </a:r>
            <a:r>
              <a:rPr lang="pt-BR" i="1" u="sng" smtClean="0"/>
              <a:t>social seria maior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endParaRPr lang="pt-BR" sz="2400" i="1" u="sng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>Referendo das armas: </a:t>
            </a:r>
            <a:b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>BARREIRA DESCRENÇA NA CAMPANHA DO NÃO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i="1" smtClean="0">
                <a:latin typeface="Verdana" pitchFamily="34" charset="0"/>
              </a:rPr>
              <a:t>Infelizmente, a proibição da venda legal de armas não vai desarmar os bandidos, vai</a:t>
            </a:r>
            <a:r>
              <a:rPr lang="pt-BR" sz="2000" smtClean="0">
                <a:latin typeface="Verdana" pitchFamily="34" charset="0"/>
              </a:rPr>
              <a:t> desarmar somente o cidadão de bem.</a:t>
            </a:r>
            <a:endParaRPr lang="pt-BR" sz="2000" i="1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1400" i="1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smtClean="0">
                <a:latin typeface="Verdana" pitchFamily="34" charset="0"/>
              </a:rPr>
              <a:t>Com a proibição da venda de armas vão existir dois tipos de pessoas: as que já possuem uma arma e as que nunca vão poder ter.</a:t>
            </a:r>
            <a:endParaRPr lang="pt-BR" sz="2000" i="1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1400" i="1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000" i="1" smtClean="0">
                <a:latin typeface="Verdana" pitchFamily="34" charset="0"/>
              </a:rPr>
              <a:t>Proibir a venda legal de armas pode aumentar ainda mais o contrabando de armas e munições e criar mais espaço para a ação dos bandidos. (ou seja, quem tem arma legal não vai deixar de usá-la)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857250"/>
            <a:ext cx="8129587" cy="1143000"/>
          </a:xfrm>
        </p:spPr>
        <p:txBody>
          <a:bodyPr/>
          <a:lstStyle/>
          <a:p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>Referendo das armas: </a:t>
            </a:r>
            <a:b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</a:br>
            <a:r>
              <a:rPr lang="pt-BR" sz="2400" i="1" smtClean="0">
                <a:solidFill>
                  <a:srgbClr val="000099"/>
                </a:solidFill>
                <a:latin typeface="Verdana" pitchFamily="34" charset="0"/>
              </a:rPr>
              <a:t>BARREIRA SACRIFICADO NA CAMPANHA DO NÃO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3124200"/>
            <a:ext cx="2667000" cy="243840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2800" smtClean="0">
                <a:latin typeface="Verdana" pitchFamily="34" charset="0"/>
              </a:rPr>
              <a:t>A proibição não vai acabar com a violência.</a:t>
            </a:r>
          </a:p>
        </p:txBody>
      </p:sp>
      <p:pic>
        <p:nvPicPr>
          <p:cNvPr id="23556" name="Picture 4" descr="http://www.votonao.com.br/cartoes/Postal_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54102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sz="2800" smtClean="0"/>
              <a:t>3. </a:t>
            </a:r>
            <a:r>
              <a:rPr lang="pt-BR" sz="2800" u="sng" smtClean="0"/>
              <a:t>Auto-interesse</a:t>
            </a:r>
            <a:r>
              <a:rPr lang="pt-BR" sz="2800" smtClean="0"/>
              <a:t>: barreira central para a participação voluntária</a:t>
            </a:r>
          </a:p>
          <a:p>
            <a:pPr lvl="1"/>
            <a:r>
              <a:rPr lang="pt-BR" sz="2400" smtClean="0"/>
              <a:t>pelo menos quatro formas:</a:t>
            </a:r>
          </a:p>
          <a:p>
            <a:pPr lvl="1">
              <a:buFontTx/>
              <a:buNone/>
            </a:pPr>
            <a:r>
              <a:rPr lang="pt-BR" sz="2400" b="1" smtClean="0"/>
              <a:t>A</a:t>
            </a:r>
            <a:r>
              <a:rPr lang="pt-BR" sz="2400" smtClean="0"/>
              <a:t>.reduzir percepção do tamanho do problema: enfatizar uma parcela pequena mas relevante do problema, que esteja mais ao alcance e interesse do indivíduo. </a:t>
            </a:r>
            <a:br>
              <a:rPr lang="pt-BR" sz="2400" smtClean="0"/>
            </a:br>
            <a:r>
              <a:rPr lang="pt-BR" sz="2400" smtClean="0"/>
              <a:t>Objetivo: fazer um “zoom” no problema ao invés de persuadir a participação </a:t>
            </a:r>
          </a:p>
          <a:p>
            <a:pPr lvl="1">
              <a:buFontTx/>
              <a:buNone/>
            </a:pPr>
            <a:r>
              <a:rPr lang="pt-BR" sz="2400" smtClean="0"/>
              <a:t>Ex. Salve (ou plante) uma árvore ao invés de salve a floresta</a:t>
            </a:r>
          </a:p>
          <a:p>
            <a:pPr>
              <a:buFontTx/>
              <a:buNone/>
            </a:pPr>
            <a:endParaRPr lang="pt-BR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m para campanha da sabesp para economizar a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64318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FIQUE EM CASA POR VOCÊ E PELA SUA FAMÍLIA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5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800" smtClean="0"/>
              <a:t>3. </a:t>
            </a:r>
            <a:r>
              <a:rPr lang="pt-BR" sz="2800" u="sng" smtClean="0"/>
              <a:t>Auto-interesse</a:t>
            </a:r>
            <a:r>
              <a:rPr lang="pt-BR" sz="2800" smtClean="0"/>
              <a:t>: barreira central para a participação voluntária </a:t>
            </a:r>
            <a:r>
              <a:rPr lang="pt-BR" sz="2000" smtClean="0">
                <a:solidFill>
                  <a:schemeClr val="tx2"/>
                </a:solidFill>
              </a:rPr>
              <a:t>(cont.)</a:t>
            </a:r>
            <a:endParaRPr lang="pt-BR" sz="2800" smtClean="0"/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400" b="1" smtClean="0"/>
              <a:t>B</a:t>
            </a:r>
            <a:r>
              <a:rPr lang="pt-BR" sz="2400" smtClean="0"/>
              <a:t>. Enfatizar o papel do indivíduo: 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o aumento perceptivo da relativa importância do indivíduo na solução do problema, causa um acréscimo na probabilidade de participação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ligação direta entre o indivíduo e o grupo causa maior participação. Ex.: AMWAY, AAA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Forma de comunicar: </a:t>
            </a:r>
            <a:br>
              <a:rPr lang="pt-BR" smtClean="0"/>
            </a:br>
            <a:r>
              <a:rPr lang="pt-BR" smtClean="0"/>
              <a:t>segmentação por camadas =&gt;  particular p/ geral</a:t>
            </a:r>
            <a:br>
              <a:rPr lang="pt-BR" smtClean="0"/>
            </a:br>
            <a:r>
              <a:rPr lang="pt-BR" smtClean="0"/>
              <a:t>. foco nos moradorores para atingir o quarteirão</a:t>
            </a:r>
            <a:br>
              <a:rPr lang="pt-BR" smtClean="0"/>
            </a:br>
            <a:r>
              <a:rPr lang="pt-BR" smtClean="0"/>
              <a:t>. foco nos quarteirãoes para atingir a vizinhança</a:t>
            </a:r>
            <a:br>
              <a:rPr lang="pt-BR" smtClean="0"/>
            </a:br>
            <a:r>
              <a:rPr lang="pt-BR" smtClean="0"/>
              <a:t>. foco nas vizinhanças para atingir a cidade</a:t>
            </a:r>
            <a:br>
              <a:rPr lang="pt-BR" smtClean="0"/>
            </a:br>
            <a:r>
              <a:rPr lang="pt-BR" smtClean="0"/>
              <a:t>. foco nas cidades para atingir o estado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m para campanha da sabesp para economizar agua"/>
          <p:cNvPicPr>
            <a:picLocks noChangeAspect="1" noChangeArrowheads="1"/>
          </p:cNvPicPr>
          <p:nvPr/>
        </p:nvPicPr>
        <p:blipFill>
          <a:blip r:embed="rId2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500034" y="1000108"/>
            <a:ext cx="3376966" cy="477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4" descr="Com o melhor índice da região, Isolamento Social em Ourinho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71688"/>
            <a:ext cx="4167187" cy="2678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4572000" y="1190625"/>
            <a:ext cx="4251325" cy="7381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/>
              <a:t>Com o melhor índice da região, Isolamento Social em</a:t>
            </a:r>
          </a:p>
          <a:p>
            <a:r>
              <a:rPr lang="pt-BR" sz="1400" b="1"/>
              <a:t> Ourinhos atingiu 62% de adesão no domingo, 12</a:t>
            </a:r>
          </a:p>
          <a:p>
            <a:endParaRPr 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800" smtClean="0"/>
              <a:t>3. </a:t>
            </a:r>
            <a:r>
              <a:rPr lang="pt-BR" sz="2800" u="sng" smtClean="0"/>
              <a:t>Auto-interesse</a:t>
            </a:r>
            <a:r>
              <a:rPr lang="pt-BR" sz="2800" smtClean="0"/>
              <a:t>: barreira central para a participação voluntária </a:t>
            </a:r>
            <a:r>
              <a:rPr lang="pt-BR" sz="2000" smtClean="0">
                <a:solidFill>
                  <a:schemeClr val="tx2"/>
                </a:solidFill>
              </a:rPr>
              <a:t>(cont.)</a:t>
            </a:r>
            <a:endParaRPr lang="pt-BR" sz="2800" smtClean="0"/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400" b="1" smtClean="0"/>
              <a:t>C</a:t>
            </a:r>
            <a:r>
              <a:rPr lang="pt-BR" smtClean="0"/>
              <a:t>. </a:t>
            </a:r>
            <a:r>
              <a:rPr lang="pt-BR" sz="2400" smtClean="0"/>
              <a:t>Cooperação em função do benefício social:</a:t>
            </a:r>
            <a:endParaRPr lang="pt-BR" smtClean="0"/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incentivos podem ser uma forma de aumentar o benefício percebido ($ por lixo reciclado)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porém, somente incentivos muito grandes podem mudar a percepção de prejuízo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a opção é diminuir a percepção da importância de receber o benefício ao cooperar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pt-BR" smtClean="0"/>
              <a:t>comunicação pode fazer esse papel:</a:t>
            </a:r>
            <a:br>
              <a:rPr lang="pt-BR" smtClean="0"/>
            </a:br>
            <a:r>
              <a:rPr lang="pt-BR" smtClean="0"/>
              <a:t>Ex. Ao invés de mostrar os benefícios de reciclar, mostrar que reciclar é um ato cívico; Povo limpo é povo civilizado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 l="12663" t="8984" r="38470" b="9961"/>
          <a:stretch>
            <a:fillRect/>
          </a:stretch>
        </p:blipFill>
        <p:spPr bwMode="auto">
          <a:xfrm>
            <a:off x="1357313" y="357188"/>
            <a:ext cx="6357937" cy="5929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800" smtClean="0"/>
              <a:t>3. </a:t>
            </a:r>
            <a:r>
              <a:rPr lang="pt-BR" sz="2800" u="sng" smtClean="0"/>
              <a:t>Auto-interesse</a:t>
            </a:r>
            <a:r>
              <a:rPr lang="pt-BR" sz="2800" smtClean="0"/>
              <a:t>: barreira central para a participação voluntária </a:t>
            </a:r>
            <a:r>
              <a:rPr lang="pt-BR" sz="2000" smtClean="0">
                <a:solidFill>
                  <a:schemeClr val="tx2"/>
                </a:solidFill>
              </a:rPr>
              <a:t>(cont.)</a:t>
            </a:r>
            <a:endParaRPr lang="pt-BR" sz="2800" smtClean="0"/>
          </a:p>
          <a:p>
            <a:pPr lvl="1"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400" b="1" smtClean="0"/>
              <a:t>D</a:t>
            </a:r>
            <a:r>
              <a:rPr lang="pt-BR" smtClean="0"/>
              <a:t>. </a:t>
            </a:r>
            <a:r>
              <a:rPr lang="pt-BR" sz="2400" smtClean="0"/>
              <a:t>Facilitação da cooperação:</a:t>
            </a:r>
          </a:p>
          <a:p>
            <a:pPr lvl="2"/>
            <a:r>
              <a:rPr lang="pt-BR" smtClean="0"/>
              <a:t>quanto mais fácil cooperar menor é o custo percebido</a:t>
            </a:r>
          </a:p>
          <a:p>
            <a:pPr lvl="2"/>
            <a:r>
              <a:rPr lang="pt-BR" smtClean="0"/>
              <a:t>comunicação deve procurar reduzir a quantidade de antagonismos existentes em relação à cooperação voluntária.</a:t>
            </a:r>
          </a:p>
          <a:p>
            <a:pPr lvl="2">
              <a:buFontTx/>
              <a:buNone/>
            </a:pPr>
            <a:r>
              <a:rPr lang="pt-BR" smtClean="0"/>
              <a:t>Ex. Voluntários na AACD: </a:t>
            </a:r>
            <a:br>
              <a:rPr lang="pt-BR" smtClean="0"/>
            </a:br>
            <a:r>
              <a:rPr lang="pt-BR" smtClean="0"/>
              <a:t>dias de inscrição limitados, </a:t>
            </a:r>
            <a:br>
              <a:rPr lang="pt-BR" smtClean="0"/>
            </a:br>
            <a:r>
              <a:rPr lang="pt-BR" smtClean="0"/>
              <a:t>cursos e treinamentos específicos para TODOS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1747" name="Picture 2" descr="Banco de Alimentos de Porto Alegre - Noticias - Notic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35433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Todo cuidado é pouco ao receber delivery em época de pandemi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928813"/>
            <a:ext cx="315436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Dilema do prisioneiro</a:t>
            </a:r>
          </a:p>
        </p:txBody>
      </p:sp>
      <p:pic>
        <p:nvPicPr>
          <p:cNvPr id="5123" name="Picture 2" descr="Resultado de imagem para teoria dos jog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43063"/>
            <a:ext cx="550068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IV - Superando as Barreiras</a:t>
            </a:r>
            <a:r>
              <a:rPr lang="pt-BR" sz="2000" smtClean="0"/>
              <a:t>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buFontTx/>
              <a:buNone/>
            </a:pPr>
            <a:r>
              <a:rPr lang="pt-BR" sz="2800" smtClean="0"/>
              <a:t>4. Desconfiança pode ser reduzida através de:</a:t>
            </a:r>
          </a:p>
          <a:p>
            <a:pPr lvl="1">
              <a:buFontTx/>
              <a:buNone/>
            </a:pPr>
            <a:r>
              <a:rPr lang="pt-BR" sz="2400" b="1" smtClean="0"/>
              <a:t>A</a:t>
            </a:r>
            <a:r>
              <a:rPr lang="pt-BR" sz="2400" smtClean="0"/>
              <a:t>. </a:t>
            </a:r>
            <a:r>
              <a:rPr lang="pt-BR" sz="2400" u="sng" smtClean="0"/>
              <a:t>Feedback</a:t>
            </a:r>
            <a:r>
              <a:rPr lang="pt-BR" sz="2400" smtClean="0"/>
              <a:t>: informação a respeito da proximidade de atingir um objetivo indica que outros também estão cooperando. Ex. resultados de pesquisa, termômetros.</a:t>
            </a:r>
            <a:br>
              <a:rPr lang="pt-BR" sz="2400" smtClean="0"/>
            </a:br>
            <a:r>
              <a:rPr lang="pt-BR" sz="2400" smtClean="0"/>
              <a:t>Aumenta a confiança na parceria da comunidade.</a:t>
            </a:r>
          </a:p>
          <a:p>
            <a:pPr lvl="1">
              <a:buFontTx/>
              <a:buNone/>
            </a:pPr>
            <a:r>
              <a:rPr lang="pt-BR" sz="2400" b="1" smtClean="0"/>
              <a:t>B</a:t>
            </a:r>
            <a:r>
              <a:rPr lang="pt-BR" sz="2400" smtClean="0"/>
              <a:t>. Percepção de similaridade com o grupo: aumenta a sensação de grupo, união em torno do mesmo problema.</a:t>
            </a:r>
            <a:br>
              <a:rPr lang="pt-BR" sz="2400" smtClean="0"/>
            </a:br>
            <a:r>
              <a:rPr lang="pt-BR" sz="2400" smtClean="0"/>
              <a:t>Comunicação deve enfatizar </a:t>
            </a:r>
            <a:r>
              <a:rPr lang="pt-BR" sz="2400" u="sng" smtClean="0"/>
              <a:t>quem</a:t>
            </a:r>
            <a:r>
              <a:rPr lang="pt-BR" sz="2400" smtClean="0"/>
              <a:t> está participando e </a:t>
            </a:r>
            <a:r>
              <a:rPr lang="pt-BR" sz="2400" u="sng" smtClean="0"/>
              <a:t>com que efeitos</a:t>
            </a:r>
            <a:r>
              <a:rPr lang="pt-BR" sz="240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m para quanto foi a agua economizada em 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28625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86125" y="5508625"/>
            <a:ext cx="4572000" cy="12779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100" cap="all" dirty="0">
                <a:hlinkClick r:id="rId3"/>
              </a:rPr>
              <a:t>REVISTA EXAME</a:t>
            </a:r>
            <a:endParaRPr lang="pt-BR" sz="1100" cap="all" dirty="0"/>
          </a:p>
          <a:p>
            <a:pPr>
              <a:defRPr/>
            </a:pPr>
            <a:r>
              <a:rPr lang="pt-BR" sz="1100" dirty="0"/>
              <a:t>Sabesp é generosa com acionistas, mas não com investimentos</a:t>
            </a:r>
          </a:p>
          <a:p>
            <a:pPr>
              <a:defRPr/>
            </a:pPr>
            <a:r>
              <a:rPr lang="pt-BR" sz="1100" dirty="0"/>
              <a:t>A Sabesp é uma das empresas de saneamento mais generosas do mundo com os acionistas. Mas, pela estratégia de investimento, não pode nem economizar água: seus carcomidos canos estourariam</a:t>
            </a:r>
          </a:p>
          <a:p>
            <a:pPr>
              <a:defRPr/>
            </a:pPr>
            <a:r>
              <a:rPr lang="pt-BR" sz="1100" dirty="0"/>
              <a:t>Por </a:t>
            </a:r>
            <a:r>
              <a:rPr lang="pt-BR" sz="1100" b="1" dirty="0"/>
              <a:t>Maria Luíza </a:t>
            </a:r>
            <a:r>
              <a:rPr lang="pt-BR" sz="1100" b="1" dirty="0" err="1"/>
              <a:t>Filgueiras</a:t>
            </a:r>
            <a:endParaRPr lang="pt-BR" sz="1100" dirty="0"/>
          </a:p>
          <a:p>
            <a:pPr>
              <a:defRPr/>
            </a:pPr>
            <a:r>
              <a:rPr lang="pt-BR" sz="1100" dirty="0"/>
              <a:t>access_time26 </a:t>
            </a:r>
            <a:r>
              <a:rPr lang="pt-BR" sz="1100" dirty="0" err="1"/>
              <a:t>nov</a:t>
            </a:r>
            <a:r>
              <a:rPr lang="pt-BR" sz="1100" dirty="0"/>
              <a:t> 2014, 09h3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/>
              <a:t>V - Conclusão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pt-BR" smtClean="0"/>
              <a:t>Dilemas sociais são uma situação especial dentro do marketing social: </a:t>
            </a:r>
            <a:br>
              <a:rPr lang="pt-BR" smtClean="0"/>
            </a:br>
            <a:r>
              <a:rPr lang="pt-BR" smtClean="0"/>
              <a:t>&gt; </a:t>
            </a:r>
            <a:r>
              <a:rPr lang="pt-BR" i="1" smtClean="0"/>
              <a:t>custo é individual e benefício é social</a:t>
            </a:r>
            <a:br>
              <a:rPr lang="pt-BR" i="1" smtClean="0"/>
            </a:br>
            <a:r>
              <a:rPr lang="pt-BR" i="1" smtClean="0"/>
              <a:t>&gt; problema afeta uma comunidade e só é resolvido com grande esforço</a:t>
            </a:r>
            <a:br>
              <a:rPr lang="pt-BR" i="1" smtClean="0"/>
            </a:br>
            <a:r>
              <a:rPr lang="pt-BR" i="1" smtClean="0"/>
              <a:t>&gt; em geral interesse em resolver o problema é pequeno mas necessário</a:t>
            </a:r>
            <a:br>
              <a:rPr lang="pt-BR" i="1" smtClean="0"/>
            </a:br>
            <a:r>
              <a:rPr lang="pt-BR" i="1" smtClean="0"/>
              <a:t>&gt; existem muitas barreiras para a cooperação</a:t>
            </a:r>
            <a:br>
              <a:rPr lang="pt-BR" i="1" smtClean="0"/>
            </a:br>
            <a:r>
              <a:rPr lang="pt-BR" i="1" smtClean="0"/>
              <a:t>&gt; </a:t>
            </a:r>
            <a:r>
              <a:rPr lang="pt-BR" b="1" i="1" smtClean="0"/>
              <a:t>comunicação tem papel fundamental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Papel da comunicação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000" smtClean="0"/>
              <a:t>Para aumentar participação nas mobilizações sociais comunicação precisa focar em:</a:t>
            </a:r>
          </a:p>
          <a:p>
            <a:pPr lvl="1">
              <a:spcBef>
                <a:spcPts val="1200"/>
              </a:spcBef>
            </a:pPr>
            <a:r>
              <a:rPr lang="pt-BR" sz="1800" smtClean="0"/>
              <a:t>Pessoal: envolver mais pessoas e interações entre elas</a:t>
            </a:r>
          </a:p>
          <a:p>
            <a:pPr lvl="1">
              <a:spcBef>
                <a:spcPts val="1200"/>
              </a:spcBef>
            </a:pPr>
            <a:r>
              <a:rPr lang="pt-BR" sz="1800" smtClean="0"/>
              <a:t>Identificável: comportamentos tem que ser observável e individualizado</a:t>
            </a:r>
          </a:p>
          <a:p>
            <a:pPr lvl="1">
              <a:spcBef>
                <a:spcPts val="1200"/>
              </a:spcBef>
            </a:pPr>
            <a:r>
              <a:rPr lang="pt-BR" sz="1800" smtClean="0"/>
              <a:t>Normativo: determinar o que as pessoas devem fazer e o que pessoas relevantes já fazem</a:t>
            </a:r>
          </a:p>
          <a:p>
            <a:pPr lvl="1">
              <a:spcBef>
                <a:spcPts val="1200"/>
              </a:spcBef>
            </a:pPr>
            <a:r>
              <a:rPr lang="pt-BR" sz="1800" smtClean="0"/>
              <a:t>Rótulo: como as pessoas se vêem ou gostariam de ser ver</a:t>
            </a:r>
          </a:p>
          <a:p>
            <a:pPr lvl="1">
              <a:spcBef>
                <a:spcPts val="1200"/>
              </a:spcBef>
            </a:pPr>
            <a:r>
              <a:rPr lang="pt-BR" sz="1800" smtClean="0"/>
              <a:t>Conectada: determina a estrutura que as pessoas mantém nas relações associadas ao comportamento desejado.</a:t>
            </a:r>
            <a:endParaRPr lang="pt-BR" sz="1600" smtClean="0"/>
          </a:p>
        </p:txBody>
      </p:sp>
      <p:sp>
        <p:nvSpPr>
          <p:cNvPr id="35844" name="Retângulo 3"/>
          <p:cNvSpPr>
            <a:spLocks noChangeArrowheads="1"/>
          </p:cNvSpPr>
          <p:nvPr/>
        </p:nvSpPr>
        <p:spPr bwMode="auto">
          <a:xfrm>
            <a:off x="3500438" y="5929313"/>
            <a:ext cx="4572000" cy="8302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Social Mobilization</a:t>
            </a:r>
          </a:p>
          <a:p>
            <a:r>
              <a:rPr lang="en-US" sz="1200"/>
              <a:t>Todd Rogers, Noah J. Goldstein,and Craig R. Fox</a:t>
            </a:r>
          </a:p>
          <a:p>
            <a:r>
              <a:rPr lang="en-US" sz="1200"/>
              <a:t>Annu. Rev. Psychol. 2018.69:357-381. Downloaded from www.annualreviews.org</a:t>
            </a:r>
            <a:endParaRPr lang="pt-B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I - Vender Fraternidade</a:t>
            </a:r>
            <a:r>
              <a:rPr lang="pt-BR" sz="2000" smtClean="0"/>
              <a:t>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mtClean="0"/>
              <a:t>3. Tipo de problema: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pt-BR" smtClean="0"/>
              <a:t>em área onde os ideais </a:t>
            </a:r>
            <a:r>
              <a:rPr lang="pt-BR" b="1" i="1" smtClean="0"/>
              <a:t>não</a:t>
            </a:r>
            <a:r>
              <a:rPr lang="pt-BR" smtClean="0"/>
              <a:t> são ligados à vida pessoal do indivíduo (benefício pessoal pequeno)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pt-BR" smtClean="0"/>
              <a:t>onde ideologia é importante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pt-BR" smtClean="0"/>
              <a:t>benefício almejado é para a comunidade (não específico para nenhum indivíduo)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pt-BR" smtClean="0"/>
              <a:t>exige participação da comunidade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pt-BR" smtClean="0"/>
              <a:t>tem custo direto e pessoal. Ex.: $, trabalho físico ou intelectual, dedicação de tempo disponível, etc.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pt-BR" smtClean="0"/>
              <a:t>pode ser </a:t>
            </a:r>
            <a:r>
              <a:rPr lang="pt-BR" u="sng" smtClean="0"/>
              <a:t>regional</a:t>
            </a:r>
            <a:r>
              <a:rPr lang="pt-BR" smtClean="0"/>
              <a:t>: rodízio, economia de água, etc.</a:t>
            </a:r>
            <a:br>
              <a:rPr lang="pt-BR" smtClean="0"/>
            </a:br>
            <a:r>
              <a:rPr lang="pt-BR" smtClean="0"/>
              <a:t>         ou </a:t>
            </a:r>
            <a:r>
              <a:rPr lang="pt-BR" u="sng" smtClean="0"/>
              <a:t>geral</a:t>
            </a:r>
            <a:r>
              <a:rPr lang="pt-BR" smtClean="0"/>
              <a:t>: salvar as baleias (japoneses), ozônio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pt-BR" smtClean="0"/>
              <a:t>Fraternidade = Recursos Comuns</a:t>
            </a:r>
          </a:p>
        </p:txBody>
      </p:sp>
      <p:sp>
        <p:nvSpPr>
          <p:cNvPr id="7171" name="Espaço Reservado para Conteúdo 10"/>
          <p:cNvSpPr>
            <a:spLocks noGrp="1"/>
          </p:cNvSpPr>
          <p:nvPr>
            <p:ph idx="1"/>
          </p:nvPr>
        </p:nvSpPr>
        <p:spPr>
          <a:ln w="38100">
            <a:solidFill>
              <a:srgbClr val="00B050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1800" dirty="0" smtClean="0"/>
              <a:t>É uma situação em que indivíduos agindo:</a:t>
            </a:r>
          </a:p>
          <a:p>
            <a:pPr lvl="1">
              <a:buFont typeface="Wingdings" pitchFamily="2" charset="2"/>
              <a:buChar char="Ø"/>
            </a:pPr>
            <a:r>
              <a:rPr lang="pt-BR" sz="1400" dirty="0" smtClean="0"/>
              <a:t> de forma independente e </a:t>
            </a:r>
          </a:p>
          <a:p>
            <a:pPr lvl="1">
              <a:buFont typeface="Wingdings" pitchFamily="2" charset="2"/>
              <a:buChar char="Ø"/>
            </a:pPr>
            <a:r>
              <a:rPr lang="pt-BR" sz="1400" dirty="0" smtClean="0"/>
              <a:t>racionalmente de acordo com seus próprios interesses </a:t>
            </a:r>
          </a:p>
          <a:p>
            <a:pPr>
              <a:buFont typeface="Wingdings" pitchFamily="2" charset="2"/>
              <a:buChar char="v"/>
            </a:pPr>
            <a:r>
              <a:rPr lang="pt-BR" sz="1800" u="sng" dirty="0" smtClean="0"/>
              <a:t>Atua em </a:t>
            </a:r>
            <a:r>
              <a:rPr lang="pt-BR" sz="1800" u="sng" dirty="0" smtClean="0"/>
              <a:t>contrariedade aos melhores interesses de uma comunidade, esgotando algum recurso comum</a:t>
            </a:r>
            <a:r>
              <a:rPr lang="pt-BR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pt-BR" sz="1800" dirty="0" smtClean="0"/>
          </a:p>
          <a:p>
            <a:pPr>
              <a:buFont typeface="Wingdings" pitchFamily="2" charset="2"/>
              <a:buChar char="Ø"/>
            </a:pPr>
            <a:r>
              <a:rPr lang="pt-BR" sz="1800" dirty="0" smtClean="0"/>
              <a:t>Recursos comuns que não tem dono serão utilizados mais do que o desejável</a:t>
            </a:r>
          </a:p>
          <a:p>
            <a:pPr>
              <a:buFont typeface="Wingdings" pitchFamily="2" charset="2"/>
              <a:buChar char="Ø"/>
            </a:pPr>
            <a:endParaRPr lang="pt-BR" sz="1800" dirty="0" smtClean="0"/>
          </a:p>
          <a:p>
            <a:pPr>
              <a:buFont typeface="Wingdings" pitchFamily="2" charset="2"/>
              <a:buChar char="Ø"/>
            </a:pPr>
            <a:r>
              <a:rPr lang="pt-BR" sz="1800" dirty="0" smtClean="0"/>
              <a:t>Quanto mais se usa </a:t>
            </a:r>
            <a:r>
              <a:rPr lang="pt-BR" sz="1800" u="sng" dirty="0" smtClean="0"/>
              <a:t>maior</a:t>
            </a:r>
            <a:r>
              <a:rPr lang="pt-BR" sz="1800" dirty="0" smtClean="0"/>
              <a:t> é a “</a:t>
            </a:r>
            <a:r>
              <a:rPr lang="pt-BR" sz="1800" u="sng" dirty="0" err="1" smtClean="0"/>
              <a:t>externalidade</a:t>
            </a:r>
            <a:r>
              <a:rPr lang="pt-BR" sz="1800" u="sng" dirty="0" smtClean="0"/>
              <a:t> negativa</a:t>
            </a:r>
            <a:r>
              <a:rPr lang="pt-BR" sz="1800" dirty="0" smtClean="0"/>
              <a:t>”, 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ou seja uma </a:t>
            </a:r>
            <a:r>
              <a:rPr lang="pt-BR" sz="1600" u="sng" dirty="0" smtClean="0"/>
              <a:t>menor</a:t>
            </a:r>
            <a:r>
              <a:rPr lang="pt-BR" sz="1600" dirty="0" smtClean="0"/>
              <a:t> disponibilidade para os outros do grupo/ sociedade</a:t>
            </a:r>
            <a:endParaRPr lang="pt-BR" sz="1400" dirty="0" smtClean="0"/>
          </a:p>
          <a:p>
            <a:pPr>
              <a:buFont typeface="Wingdings" pitchFamily="2" charset="2"/>
              <a:buChar char="Ø"/>
            </a:pPr>
            <a:endParaRPr lang="pt-BR" sz="1800" dirty="0" smtClean="0"/>
          </a:p>
          <a:p>
            <a:pPr>
              <a:buFont typeface="Wingdings" pitchFamily="2" charset="2"/>
              <a:buChar char="Ø"/>
            </a:pPr>
            <a:r>
              <a:rPr lang="pt-BR" sz="1800" dirty="0" smtClean="0"/>
              <a:t>Com medo de ficar sem, cada indivíduo vai usar o máximo que estiver ao ser alcance, ou vai colaborar o menos possível</a:t>
            </a:r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4000" smtClean="0"/>
              <a:t>II - Resolvendo Dilemas Sociais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928813"/>
            <a:ext cx="7772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smtClean="0"/>
              <a:t>1. Apelos pessoais são inadequados por que não existem benefícios pessoais</a:t>
            </a:r>
          </a:p>
        </p:txBody>
      </p:sp>
      <p:grpSp>
        <p:nvGrpSpPr>
          <p:cNvPr id="8196" name="Grupo 25"/>
          <p:cNvGrpSpPr>
            <a:grpSpLocks/>
          </p:cNvGrpSpPr>
          <p:nvPr/>
        </p:nvGrpSpPr>
        <p:grpSpPr bwMode="auto">
          <a:xfrm>
            <a:off x="387350" y="3282950"/>
            <a:ext cx="8445500" cy="3201988"/>
            <a:chOff x="387350" y="3282950"/>
            <a:chExt cx="8445500" cy="3201988"/>
          </a:xfrm>
        </p:grpSpPr>
        <p:sp>
          <p:nvSpPr>
            <p:cNvPr id="8197" name="Rectangle 19"/>
            <p:cNvSpPr>
              <a:spLocks noChangeArrowheads="1"/>
            </p:cNvSpPr>
            <p:nvPr/>
          </p:nvSpPr>
          <p:spPr bwMode="auto">
            <a:xfrm>
              <a:off x="441325" y="5180013"/>
              <a:ext cx="1754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600"/>
                <a:t>benefício &lt; esforço</a:t>
              </a:r>
            </a:p>
          </p:txBody>
        </p:sp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2209800" y="3352800"/>
              <a:ext cx="0" cy="2438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99" name="Line 5"/>
            <p:cNvSpPr>
              <a:spLocks noChangeShapeType="1"/>
            </p:cNvSpPr>
            <p:nvPr/>
          </p:nvSpPr>
          <p:spPr bwMode="auto">
            <a:xfrm flipV="1">
              <a:off x="4267200" y="4038600"/>
              <a:ext cx="1295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0" name="Line 6"/>
            <p:cNvSpPr>
              <a:spLocks noChangeShapeType="1"/>
            </p:cNvSpPr>
            <p:nvPr/>
          </p:nvSpPr>
          <p:spPr bwMode="auto">
            <a:xfrm>
              <a:off x="2209800" y="5791200"/>
              <a:ext cx="419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1" name="Line 7"/>
            <p:cNvSpPr>
              <a:spLocks noChangeShapeType="1"/>
            </p:cNvSpPr>
            <p:nvPr/>
          </p:nvSpPr>
          <p:spPr bwMode="auto">
            <a:xfrm>
              <a:off x="2209800" y="4495800"/>
              <a:ext cx="3886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2" name="Line 8"/>
            <p:cNvSpPr>
              <a:spLocks noChangeShapeType="1"/>
            </p:cNvSpPr>
            <p:nvPr/>
          </p:nvSpPr>
          <p:spPr bwMode="auto">
            <a:xfrm flipV="1">
              <a:off x="4267200" y="4495800"/>
              <a:ext cx="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3" name="Arc 9"/>
            <p:cNvSpPr>
              <a:spLocks/>
            </p:cNvSpPr>
            <p:nvPr/>
          </p:nvSpPr>
          <p:spPr bwMode="auto">
            <a:xfrm>
              <a:off x="2209800" y="4495800"/>
              <a:ext cx="2057400" cy="12954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6308725" y="5027613"/>
              <a:ext cx="1797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600"/>
                <a:t>ideal de cooperação</a:t>
              </a:r>
            </a:p>
          </p:txBody>
        </p:sp>
        <p:sp>
          <p:nvSpPr>
            <p:cNvPr id="8205" name="Rectangle 11"/>
            <p:cNvSpPr>
              <a:spLocks noChangeArrowheads="1"/>
            </p:cNvSpPr>
            <p:nvPr/>
          </p:nvSpPr>
          <p:spPr bwMode="auto">
            <a:xfrm>
              <a:off x="1127125" y="4221163"/>
              <a:ext cx="8112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000"/>
                <a:t>benef.</a:t>
              </a:r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1279525" y="6072188"/>
              <a:ext cx="1276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>
                  <a:hlinkClick r:id="rId3" action="ppaction://hlinksldjump"/>
                </a:rPr>
                <a:t>sacrificados</a:t>
              </a:r>
              <a:endParaRPr lang="pt-BR" sz="1800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 flipV="1">
              <a:off x="2590800" y="5638800"/>
              <a:ext cx="10668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4251325" y="5386388"/>
              <a:ext cx="8826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/>
                <a:t>caronas</a:t>
              </a:r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flipH="1">
              <a:off x="5181600" y="55626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10" name="Rectangle 16"/>
            <p:cNvSpPr>
              <a:spLocks noChangeArrowheads="1"/>
            </p:cNvSpPr>
            <p:nvPr/>
          </p:nvSpPr>
          <p:spPr bwMode="auto">
            <a:xfrm>
              <a:off x="6765925" y="3579813"/>
              <a:ext cx="18256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600"/>
                <a:t>benefício independe</a:t>
              </a:r>
            </a:p>
            <a:p>
              <a:r>
                <a:rPr lang="pt-BR" sz="1600"/>
                <a:t>do esforço</a:t>
              </a:r>
            </a:p>
          </p:txBody>
        </p:sp>
        <p:sp>
          <p:nvSpPr>
            <p:cNvPr id="8211" name="Oval 17"/>
            <p:cNvSpPr>
              <a:spLocks noChangeArrowheads="1"/>
            </p:cNvSpPr>
            <p:nvPr/>
          </p:nvSpPr>
          <p:spPr bwMode="auto">
            <a:xfrm>
              <a:off x="6711950" y="3282950"/>
              <a:ext cx="2120900" cy="11303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2" name="Line 18"/>
            <p:cNvSpPr>
              <a:spLocks noChangeShapeType="1"/>
            </p:cNvSpPr>
            <p:nvPr/>
          </p:nvSpPr>
          <p:spPr bwMode="auto">
            <a:xfrm flipH="1">
              <a:off x="5867400" y="3886200"/>
              <a:ext cx="838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13" name="Oval 20"/>
            <p:cNvSpPr>
              <a:spLocks noChangeArrowheads="1"/>
            </p:cNvSpPr>
            <p:nvPr/>
          </p:nvSpPr>
          <p:spPr bwMode="auto">
            <a:xfrm>
              <a:off x="387350" y="5111750"/>
              <a:ext cx="1739900" cy="596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4" name="Oval 21"/>
            <p:cNvSpPr>
              <a:spLocks noChangeArrowheads="1"/>
            </p:cNvSpPr>
            <p:nvPr/>
          </p:nvSpPr>
          <p:spPr bwMode="auto">
            <a:xfrm>
              <a:off x="6330950" y="4806950"/>
              <a:ext cx="1739900" cy="7493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 flipH="1">
              <a:off x="4495800" y="5181600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2133600" y="54102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17" name="Rectangle 24"/>
            <p:cNvSpPr>
              <a:spLocks noChangeArrowheads="1"/>
            </p:cNvSpPr>
            <p:nvPr/>
          </p:nvSpPr>
          <p:spPr bwMode="auto">
            <a:xfrm>
              <a:off x="3717925" y="5843588"/>
              <a:ext cx="1270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1800"/>
                <a:t>número que</a:t>
              </a:r>
            </a:p>
            <a:p>
              <a:r>
                <a:rPr lang="pt-BR" sz="1800"/>
                <a:t>coopera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pt-BR" sz="4000" smtClean="0"/>
              <a:t>II - Resolvendo Dilemas Sociais</a:t>
            </a:r>
            <a:r>
              <a:rPr lang="pt-BR" sz="2000" smtClean="0"/>
              <a:t>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pt-BR" smtClean="0"/>
              <a:t>2. Mudando as características do problema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pt-BR" sz="2800" smtClean="0"/>
              <a:t>Duas formas</a:t>
            </a:r>
            <a:r>
              <a:rPr lang="pt-BR" smtClean="0"/>
              <a:t>: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pt-BR" b="1" smtClean="0"/>
              <a:t>A.</a:t>
            </a:r>
            <a:r>
              <a:rPr lang="pt-BR" smtClean="0"/>
              <a:t> </a:t>
            </a:r>
            <a:r>
              <a:rPr lang="pt-BR" b="1" smtClean="0"/>
              <a:t>Comportamental</a:t>
            </a:r>
            <a:r>
              <a:rPr lang="pt-BR" smtClean="0"/>
              <a:t>: persuadir indivíduos a cooperarem pelo prazer da solução do problema</a:t>
            </a:r>
            <a:br>
              <a:rPr lang="pt-BR" smtClean="0"/>
            </a:br>
            <a:r>
              <a:rPr lang="pt-BR" smtClean="0"/>
              <a:t>Ex. Reciclagem de lixo voluntária:</a:t>
            </a:r>
          </a:p>
          <a:p>
            <a:pPr lvl="3">
              <a:lnSpc>
                <a:spcPct val="80000"/>
              </a:lnSpc>
              <a:spcBef>
                <a:spcPct val="5000"/>
              </a:spcBef>
            </a:pPr>
            <a:r>
              <a:rPr lang="pt-BR" smtClean="0"/>
              <a:t>Facilitadores: coleta diferenciada (interesse do governo)</a:t>
            </a:r>
            <a:br>
              <a:rPr lang="pt-BR" smtClean="0"/>
            </a:br>
            <a:r>
              <a:rPr lang="pt-BR" smtClean="0"/>
              <a:t>                       comunicação: feedback da coleta (kls/casa)</a:t>
            </a:r>
            <a:br>
              <a:rPr lang="pt-BR" smtClean="0"/>
            </a:br>
            <a:r>
              <a:rPr lang="pt-BR" smtClean="0"/>
              <a:t>                                              aproveitamento, etc.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pt-BR" smtClean="0"/>
              <a:t> </a:t>
            </a:r>
            <a:r>
              <a:rPr lang="pt-BR" b="1" smtClean="0"/>
              <a:t>B. Estrutural</a:t>
            </a:r>
            <a:r>
              <a:rPr lang="pt-BR" smtClean="0"/>
              <a:t>: alterar composição do problema:</a:t>
            </a:r>
            <a:br>
              <a:rPr lang="pt-BR" smtClean="0"/>
            </a:br>
            <a:r>
              <a:rPr lang="pt-BR" u="sng" smtClean="0"/>
              <a:t>quem coopera mais tem mais benefício</a:t>
            </a: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Ex. Cobrança de lixo não reciclavel/ multas/ etc.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pt-BR" sz="2400" b="1" smtClean="0"/>
              <a:t>Alterar a maneira de apresentar o problema é importante por que:</a:t>
            </a:r>
            <a:endParaRPr lang="pt-BR" sz="2400" smtClean="0"/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mtClean="0"/>
              <a:t>comportamento é dificil de alterar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pt-BR" smtClean="0"/>
              <a:t>muitos dilemas sociais podem acabar pela mudança de forma (comportamental x estrutural). Ex. rodízio</a:t>
            </a:r>
            <a:br>
              <a:rPr lang="pt-BR" smtClean="0"/>
            </a:br>
            <a:endParaRPr lang="pt-BR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pt-BR" smtClean="0"/>
              <a:t>Mudança Comportamental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428875"/>
            <a:ext cx="3040062" cy="4114800"/>
          </a:xfrm>
          <a:noFill/>
        </p:spPr>
      </p:pic>
      <p:pic>
        <p:nvPicPr>
          <p:cNvPr id="10244" name="Picture 4" descr="Resultado de imagem para campanha da sabesp para economizar ag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000250"/>
            <a:ext cx="37528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5" name="Conector de seta reta 9"/>
          <p:cNvCxnSpPr>
            <a:cxnSpLocks noChangeShapeType="1"/>
          </p:cNvCxnSpPr>
          <p:nvPr/>
        </p:nvCxnSpPr>
        <p:spPr bwMode="auto">
          <a:xfrm rot="16200000" flipH="1">
            <a:off x="3143250" y="3500438"/>
            <a:ext cx="642938" cy="5000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0246" name="CaixaDeTexto 10"/>
          <p:cNvSpPr txBox="1">
            <a:spLocks noChangeArrowheads="1"/>
          </p:cNvSpPr>
          <p:nvPr/>
        </p:nvSpPr>
        <p:spPr bwMode="auto">
          <a:xfrm>
            <a:off x="3571875" y="4143375"/>
            <a:ext cx="1357313" cy="338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Rótulo Social</a:t>
            </a:r>
          </a:p>
        </p:txBody>
      </p:sp>
      <p:pic>
        <p:nvPicPr>
          <p:cNvPr id="10247" name="Picture 8" descr="NOTA OFICIAL: Ameosc pede colaboração da comunidade na prevençã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364331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pt-BR" smtClean="0"/>
              <a:t>Mudança estrutural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00250"/>
            <a:ext cx="4573587" cy="3090863"/>
          </a:xfrm>
          <a:noFill/>
        </p:spPr>
      </p:pic>
      <p:pic>
        <p:nvPicPr>
          <p:cNvPr id="11268" name="Picture 5" descr="Covid-19: desobedecer quarentena é crime e pode dar multa e cadei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000250"/>
            <a:ext cx="35258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Pages>17</Pages>
  <Words>1316</Words>
  <Application>Microsoft Office PowerPoint</Application>
  <PresentationFormat>Apresentação na tela (4:3)</PresentationFormat>
  <Paragraphs>186</Paragraphs>
  <Slides>33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Times New Roman</vt:lpstr>
      <vt:lpstr>Arial</vt:lpstr>
      <vt:lpstr>Wingdings</vt:lpstr>
      <vt:lpstr>Verdana</vt:lpstr>
      <vt:lpstr>Estrutura padrão</vt:lpstr>
      <vt:lpstr>A Framework to Promote Cooperation </vt:lpstr>
      <vt:lpstr>I - Vender Fraternidade</vt:lpstr>
      <vt:lpstr>Dilema do prisioneiro</vt:lpstr>
      <vt:lpstr>I - Vender Fraternidade(cont.)</vt:lpstr>
      <vt:lpstr>Fraternidade = Recursos Comuns</vt:lpstr>
      <vt:lpstr>II - Resolvendo Dilemas Sociais </vt:lpstr>
      <vt:lpstr>II - Resolvendo Dilemas Sociais(cont.)</vt:lpstr>
      <vt:lpstr>Mudança Comportamental</vt:lpstr>
      <vt:lpstr>Mudança estrutural</vt:lpstr>
      <vt:lpstr>III - Barreiras para Cooperação </vt:lpstr>
      <vt:lpstr>III - Barreiras para Cooperação(cont.)</vt:lpstr>
      <vt:lpstr>Slide 12</vt:lpstr>
      <vt:lpstr>III - Barreiras para Cooperação(cont.)</vt:lpstr>
      <vt:lpstr>IV - Superando as Barreiras</vt:lpstr>
      <vt:lpstr>IV - Superando as Barreiras(cont.)</vt:lpstr>
      <vt:lpstr>Auto determinação</vt:lpstr>
      <vt:lpstr>Referendo das armas  [23 de outubro de 2005, não permitiu o artigo 35 do Estatuto do Desarmamento (Lei 10826 de 22 de dezembro de 2003)] BARREIRA REACTÂNCIA NA CAMPANHA DO NÃO </vt:lpstr>
      <vt:lpstr>IV - Superando as Barreiras(cont.)</vt:lpstr>
      <vt:lpstr>Slide 19</vt:lpstr>
      <vt:lpstr>Referendo das armas:  BARREIRA DESCRENÇA NA CAMPANHA DO NÃO</vt:lpstr>
      <vt:lpstr>Referendo das armas:  BARREIRA SACRIFICADO NA CAMPANHA DO NÃO</vt:lpstr>
      <vt:lpstr>IV - Superando as Barreiras(cont.)</vt:lpstr>
      <vt:lpstr>Slide 23</vt:lpstr>
      <vt:lpstr>IV - Superando as Barreiras(cont.)</vt:lpstr>
      <vt:lpstr>Slide 25</vt:lpstr>
      <vt:lpstr>IV - Superando as Barreiras(cont.)</vt:lpstr>
      <vt:lpstr>Slide 27</vt:lpstr>
      <vt:lpstr>IV - Superando as Barreiras(cont.)</vt:lpstr>
      <vt:lpstr>Slide 29</vt:lpstr>
      <vt:lpstr>IV - Superando as Barreiras(cont.)</vt:lpstr>
      <vt:lpstr>Slide 31</vt:lpstr>
      <vt:lpstr>V - Conclusão </vt:lpstr>
      <vt:lpstr>Papel da comunicação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to Promote Cooperation</dc:title>
  <dc:creator>Leandro Batista</dc:creator>
  <cp:lastModifiedBy>Leandro</cp:lastModifiedBy>
  <cp:revision>52</cp:revision>
  <cp:lastPrinted>2000-10-24T21:11:35Z</cp:lastPrinted>
  <dcterms:created xsi:type="dcterms:W3CDTF">1999-06-08T22:46:10Z</dcterms:created>
  <dcterms:modified xsi:type="dcterms:W3CDTF">2020-06-10T18:18:26Z</dcterms:modified>
</cp:coreProperties>
</file>