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sldIdLst>
    <p:sldId id="374" r:id="rId2"/>
    <p:sldId id="488" r:id="rId3"/>
    <p:sldId id="421" r:id="rId4"/>
    <p:sldId id="423" r:id="rId5"/>
    <p:sldId id="438" r:id="rId6"/>
    <p:sldId id="422" r:id="rId7"/>
    <p:sldId id="425" r:id="rId8"/>
    <p:sldId id="424" r:id="rId9"/>
    <p:sldId id="426" r:id="rId10"/>
    <p:sldId id="282" r:id="rId11"/>
    <p:sldId id="439" r:id="rId12"/>
    <p:sldId id="283" r:id="rId13"/>
    <p:sldId id="284" r:id="rId14"/>
    <p:sldId id="443" r:id="rId15"/>
    <p:sldId id="442" r:id="rId16"/>
    <p:sldId id="287" r:id="rId17"/>
    <p:sldId id="342" r:id="rId18"/>
    <p:sldId id="289" r:id="rId19"/>
    <p:sldId id="290" r:id="rId20"/>
    <p:sldId id="382" r:id="rId21"/>
    <p:sldId id="343" r:id="rId22"/>
    <p:sldId id="440" r:id="rId23"/>
    <p:sldId id="441" r:id="rId24"/>
    <p:sldId id="380" r:id="rId25"/>
    <p:sldId id="383" r:id="rId26"/>
    <p:sldId id="446" r:id="rId27"/>
    <p:sldId id="350" r:id="rId28"/>
    <p:sldId id="371" r:id="rId29"/>
    <p:sldId id="297" r:id="rId30"/>
    <p:sldId id="353" r:id="rId31"/>
    <p:sldId id="444" r:id="rId32"/>
    <p:sldId id="445" r:id="rId33"/>
    <p:sldId id="298" r:id="rId34"/>
    <p:sldId id="447" r:id="rId35"/>
    <p:sldId id="448" r:id="rId36"/>
    <p:sldId id="301" r:id="rId37"/>
    <p:sldId id="452" r:id="rId38"/>
    <p:sldId id="453" r:id="rId39"/>
    <p:sldId id="454" r:id="rId40"/>
    <p:sldId id="391" r:id="rId41"/>
    <p:sldId id="302" r:id="rId42"/>
    <p:sldId id="303" r:id="rId43"/>
    <p:sldId id="455" r:id="rId44"/>
    <p:sldId id="528" r:id="rId45"/>
    <p:sldId id="304" r:id="rId46"/>
    <p:sldId id="456" r:id="rId47"/>
    <p:sldId id="395" r:id="rId48"/>
    <p:sldId id="460" r:id="rId49"/>
    <p:sldId id="379" r:id="rId50"/>
    <p:sldId id="458" r:id="rId51"/>
    <p:sldId id="461" r:id="rId52"/>
    <p:sldId id="457" r:id="rId53"/>
    <p:sldId id="462" r:id="rId54"/>
    <p:sldId id="313" r:id="rId55"/>
    <p:sldId id="310" r:id="rId56"/>
    <p:sldId id="459" r:id="rId57"/>
    <p:sldId id="305" r:id="rId58"/>
    <p:sldId id="306" r:id="rId59"/>
    <p:sldId id="451" r:id="rId60"/>
    <p:sldId id="384" r:id="rId61"/>
    <p:sldId id="463" r:id="rId62"/>
    <p:sldId id="464" r:id="rId63"/>
    <p:sldId id="465" r:id="rId64"/>
    <p:sldId id="466" r:id="rId65"/>
    <p:sldId id="482" r:id="rId66"/>
    <p:sldId id="467" r:id="rId67"/>
    <p:sldId id="470" r:id="rId68"/>
    <p:sldId id="486" r:id="rId69"/>
    <p:sldId id="468" r:id="rId70"/>
    <p:sldId id="471" r:id="rId71"/>
    <p:sldId id="472" r:id="rId72"/>
    <p:sldId id="473" r:id="rId73"/>
    <p:sldId id="477" r:id="rId74"/>
    <p:sldId id="476" r:id="rId75"/>
    <p:sldId id="474" r:id="rId76"/>
    <p:sldId id="478" r:id="rId77"/>
    <p:sldId id="479" r:id="rId78"/>
    <p:sldId id="480" r:id="rId79"/>
    <p:sldId id="483" r:id="rId80"/>
    <p:sldId id="489" r:id="rId81"/>
    <p:sldId id="490" r:id="rId82"/>
    <p:sldId id="491" r:id="rId83"/>
    <p:sldId id="495" r:id="rId84"/>
    <p:sldId id="498" r:id="rId85"/>
    <p:sldId id="501" r:id="rId86"/>
    <p:sldId id="529" r:id="rId87"/>
    <p:sldId id="500" r:id="rId88"/>
    <p:sldId id="496" r:id="rId89"/>
    <p:sldId id="497" r:id="rId90"/>
    <p:sldId id="492" r:id="rId91"/>
    <p:sldId id="494" r:id="rId92"/>
    <p:sldId id="502" r:id="rId93"/>
    <p:sldId id="506" r:id="rId94"/>
    <p:sldId id="530" r:id="rId95"/>
    <p:sldId id="493" r:id="rId96"/>
    <p:sldId id="507" r:id="rId97"/>
    <p:sldId id="508" r:id="rId98"/>
    <p:sldId id="509" r:id="rId99"/>
    <p:sldId id="510" r:id="rId100"/>
    <p:sldId id="512" r:id="rId101"/>
    <p:sldId id="513" r:id="rId102"/>
    <p:sldId id="515" r:id="rId103"/>
    <p:sldId id="516" r:id="rId104"/>
    <p:sldId id="517" r:id="rId105"/>
    <p:sldId id="518" r:id="rId106"/>
    <p:sldId id="519" r:id="rId107"/>
    <p:sldId id="522" r:id="rId108"/>
    <p:sldId id="520" r:id="rId109"/>
    <p:sldId id="514" r:id="rId110"/>
    <p:sldId id="523" r:id="rId111"/>
    <p:sldId id="525" r:id="rId112"/>
    <p:sldId id="521" r:id="rId113"/>
    <p:sldId id="527" r:id="rId114"/>
    <p:sldId id="524" r:id="rId115"/>
    <p:sldId id="526" r:id="rId1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25400" cap="flat" cmpd="dbl" algn="ctr">
              <a:solidFill>
                <a:srgbClr val="002060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rgbClr val="002060"/>
                </a:solidFill>
                <a:round/>
              </a:ln>
              <a:effectLst/>
            </c:spPr>
          </c:marker>
          <c:xVal>
            <c:strRef>
              <c:f>Plan1!$A$3:$A$6</c:f>
              <c:strCache>
                <c:ptCount val="4"/>
                <c:pt idx="0">
                  <c:v>O</c:v>
                </c:pt>
                <c:pt idx="1">
                  <c:v>S</c:v>
                </c:pt>
                <c:pt idx="2">
                  <c:v>Se</c:v>
                </c:pt>
                <c:pt idx="3">
                  <c:v>Te</c:v>
                </c:pt>
              </c:strCache>
            </c:strRef>
          </c:xVal>
          <c:yVal>
            <c:numRef>
              <c:f>Plan1!$B$3:$B$6</c:f>
              <c:numCache>
                <c:formatCode>General</c:formatCode>
                <c:ptCount val="4"/>
                <c:pt idx="0">
                  <c:v>100</c:v>
                </c:pt>
                <c:pt idx="1">
                  <c:v>-60</c:v>
                </c:pt>
                <c:pt idx="2">
                  <c:v>-42</c:v>
                </c:pt>
                <c:pt idx="3">
                  <c:v>-2.2999999999999998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816640"/>
        <c:axId val="289504296"/>
      </c:scatterChart>
      <c:valAx>
        <c:axId val="289816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O           S            </a:t>
                </a:r>
                <a:r>
                  <a:rPr lang="en-US" sz="2000" dirty="0" smtClean="0"/>
                  <a:t>SE           </a:t>
                </a:r>
                <a:r>
                  <a:rPr lang="en-US" sz="2000" dirty="0" err="1"/>
                  <a:t>Te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30416535433070868"/>
              <c:y val="0.881151356080489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majorTickMark val="none"/>
        <c:minorTickMark val="none"/>
        <c:tickLblPos val="nextTo"/>
        <c:crossAx val="289504296"/>
        <c:crosses val="autoZero"/>
        <c:crossBetween val="midCat"/>
      </c:valAx>
      <c:valAx>
        <c:axId val="28950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Ponto de Ebulição/ 0C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9816640"/>
        <c:crosses val="autoZero"/>
        <c:crossBetween val="midCat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CA4782-0E13-4288-8D1A-E841003846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2767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370B49-E32C-46BF-B3FF-A23AAD4035E4}" type="slidenum">
              <a:rPr lang="it-IT" altLang="pt-BR"/>
              <a:pPr eaLnBrk="1" hangingPunct="1"/>
              <a:t>1</a:t>
            </a:fld>
            <a:endParaRPr lang="it-IT" altLang="pt-BR"/>
          </a:p>
        </p:txBody>
      </p:sp>
    </p:spTree>
    <p:extLst>
      <p:ext uri="{BB962C8B-B14F-4D97-AF65-F5344CB8AC3E}">
        <p14:creationId xmlns:p14="http://schemas.microsoft.com/office/powerpoint/2010/main" val="264836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0516E7-8EBF-4207-BA29-BD46FD06B1A2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37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0516E7-8EBF-4207-BA29-BD46FD06B1A2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06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0516E7-8EBF-4207-BA29-BD46FD06B1A2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94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C9D0AB-8D9D-4572-9F41-4D5A1C578F84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5354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7725E9-3650-4B23-9C79-07E8ABE0EB68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71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DE8B0D-B5B0-4CA8-8C37-29B2D945E5CD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73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4CEA22-C952-4E6E-89A8-7FA132AA5D41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87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4782-0E13-4288-8D1A-E841003846D4}" type="slidenum">
              <a:rPr lang="pt-BR" altLang="pt-BR" smtClean="0"/>
              <a:pPr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2871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9CDE9E-4A99-46F7-A8AC-5BED20D1236C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0163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4E976B-64F9-483C-A18D-A9EAE069601D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1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5D1156-BA45-4013-A5BA-3F49EFFF4E2A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43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EE72BA-3FB0-496C-98E7-34562B8B7CF0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7417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EE72BA-3FB0-496C-98E7-34562B8B7CF0}" type="slidenum">
              <a:rPr lang="pt-BR" altLang="pt-BR"/>
              <a:pPr eaLnBrk="1" hangingPunct="1"/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2869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EE72BA-3FB0-496C-98E7-34562B8B7CF0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3232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E1EC5C-7C41-44F0-8C95-11E765AB4011}" type="slidenum">
              <a:rPr lang="pt-BR" altLang="pt-BR"/>
              <a:pPr eaLnBrk="1" hangingPunct="1"/>
              <a:t>33</a:t>
            </a:fld>
            <a:endParaRPr lang="pt-BR" altLang="pt-B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1E9068-5284-4D4D-A612-939B6AE69DA8}" type="slidenum">
              <a:rPr lang="pt-BR" altLang="pt-BR"/>
              <a:pPr eaLnBrk="1" hangingPunct="1"/>
              <a:t>36</a:t>
            </a:fld>
            <a:endParaRPr lang="pt-BR" altLang="pt-B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77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709810-330E-403B-BA7F-FBACF2859D25}" type="slidenum">
              <a:rPr lang="pt-BR" altLang="pt-BR"/>
              <a:pPr eaLnBrk="1" hangingPunct="1"/>
              <a:t>41</a:t>
            </a:fld>
            <a:endParaRPr lang="pt-BR" altLang="pt-B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94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CACF73-A26B-4020-A412-29BCEE7AC3FF}" type="slidenum">
              <a:rPr lang="pt-BR" altLang="pt-BR"/>
              <a:pPr eaLnBrk="1" hangingPunct="1"/>
              <a:t>42</a:t>
            </a:fld>
            <a:endParaRPr lang="pt-BR" altLang="pt-B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04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45A7A6-6802-434C-921B-14CB0FB6A60F}" type="slidenum">
              <a:rPr lang="pt-BR" altLang="pt-BR"/>
              <a:pPr eaLnBrk="1" hangingPunct="1"/>
              <a:t>45</a:t>
            </a:fld>
            <a:endParaRPr lang="pt-BR" altLang="pt-B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02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828397-18A6-44DA-A7BD-105327CD3CB1}" type="slidenum">
              <a:rPr lang="pt-BR" altLang="pt-BR"/>
              <a:pPr eaLnBrk="1" hangingPunct="1"/>
              <a:t>54</a:t>
            </a:fld>
            <a:endParaRPr lang="pt-BR" altLang="pt-BR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15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71491D-72AC-4224-A143-8BB1832FF15D}" type="slidenum">
              <a:rPr lang="pt-BR" altLang="pt-BR"/>
              <a:pPr eaLnBrk="1" hangingPunct="1"/>
              <a:t>55</a:t>
            </a:fld>
            <a:endParaRPr lang="pt-BR" altLang="pt-B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9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686DA1-ABAB-41E1-92C0-A835FCAA4C7B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54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E456BD-E38A-4AF0-A5F0-AE8F0DD40A40}" type="slidenum">
              <a:rPr lang="pt-BR" altLang="pt-BR"/>
              <a:pPr eaLnBrk="1" hangingPunct="1"/>
              <a:t>57</a:t>
            </a:fld>
            <a:endParaRPr lang="pt-BR" altLang="pt-BR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83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8F63BE-1E64-4154-800A-689763FD7FF2}" type="slidenum">
              <a:rPr lang="pt-BR" altLang="pt-BR"/>
              <a:pPr eaLnBrk="1" hangingPunct="1"/>
              <a:t>58</a:t>
            </a:fld>
            <a:endParaRPr lang="pt-BR" altLang="pt-BR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61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734704-E5FE-4511-B628-4454391279DB}" type="slidenum">
              <a:rPr lang="pt-BR" altLang="pt-BR"/>
              <a:pPr eaLnBrk="1" hangingPunct="1"/>
              <a:t>66</a:t>
            </a:fld>
            <a:endParaRPr lang="pt-BR" altLang="pt-B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712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AC1753-C330-4C39-93EA-1B4274EFC47F}" type="slidenum">
              <a:rPr lang="pt-BR" altLang="pt-BR"/>
              <a:pPr eaLnBrk="1" hangingPunct="1"/>
              <a:t>67</a:t>
            </a:fld>
            <a:endParaRPr lang="pt-BR" altLang="pt-BR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67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DCB8B1-E2A8-44E2-9FE4-AB777E9F0D68}" type="slidenum">
              <a:rPr lang="pt-BR" altLang="pt-BR"/>
              <a:pPr eaLnBrk="1" hangingPunct="1"/>
              <a:t>69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19382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C348E6-86A6-445D-B0E3-007A8036AB69}" type="slidenum">
              <a:rPr lang="pt-BR" altLang="pt-BR"/>
              <a:pPr eaLnBrk="1" hangingPunct="1"/>
              <a:t>70</a:t>
            </a:fld>
            <a:endParaRPr lang="pt-BR" altLang="pt-BR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5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D8D633-7BBD-494C-B085-F4DA110E1AD5}" type="slidenum">
              <a:rPr lang="pt-BR" altLang="pt-BR"/>
              <a:pPr eaLnBrk="1" hangingPunct="1"/>
              <a:t>71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5730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E2E9CF-59B5-45D0-856B-AF5229FB51BE}" type="slidenum">
              <a:rPr lang="pt-BR" altLang="pt-BR"/>
              <a:pPr eaLnBrk="1" hangingPunct="1"/>
              <a:t>72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08975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625599-3D76-4124-8B82-565EF9DC75DF}" type="slidenum">
              <a:rPr lang="pt-BR" altLang="pt-BR"/>
              <a:pPr eaLnBrk="1" hangingPunct="1"/>
              <a:t>74</a:t>
            </a:fld>
            <a:endParaRPr lang="pt-BR" altLang="pt-BR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23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6C6C10-D40B-431C-9CF5-DBAE672D8330}" type="slidenum">
              <a:rPr lang="pt-BR" altLang="pt-BR"/>
              <a:pPr eaLnBrk="1" hangingPunct="1"/>
              <a:t>75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389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E735F0-3BA3-4F0E-A00F-C70DF0D8BFE9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674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8C862A-2B72-42A1-A101-67907CE17858}" type="slidenum">
              <a:rPr lang="pt-BR" altLang="pt-BR"/>
              <a:pPr eaLnBrk="1" hangingPunct="1"/>
              <a:t>77</a:t>
            </a:fld>
            <a:endParaRPr lang="pt-BR" altLang="pt-BR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52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8615AD-554E-4025-AE10-6469DDE05FE3}" type="slidenum">
              <a:rPr lang="pt-BR" altLang="pt-BR"/>
              <a:pPr eaLnBrk="1" hangingPunct="1"/>
              <a:t>78</a:t>
            </a:fld>
            <a:endParaRPr lang="pt-BR" altLang="pt-BR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1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BF5B44-8790-45D2-B796-153EB6271912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1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7BE4D-2BEC-475C-936D-F41C2EB69A12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9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3CB63D-D1C9-4A99-BA8B-AA46D4FA8C61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7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64E431-E187-4916-AC3D-B80579B52C13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57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C30EAC-F964-48EE-8EB5-C6E25E2122D8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9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027D3-C0FB-4685-80CF-0227B34581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660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4732A-DD28-462B-925B-AEDDD43BE4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751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D5E91-F28E-401F-90AB-8EDD2F7994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193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764D0-D427-4233-8F9B-E14DBD916E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124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1714E-D747-42E8-BA20-87C2FD5E6B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079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97599-FA32-406C-8AF7-2BDABABD68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66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28527-241C-44EF-89BE-6E5CAD358E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51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9E256-664F-4F79-871D-18B8653973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208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pt-BR" dirty="0" smtClean="0"/>
              <a:t>Professor José C. Toledo Jr.</a:t>
            </a: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4624D-BE56-48F5-A8BF-D0C38519D0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275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7D919-AA44-4124-A2CE-F430A5913C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041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BFFA3-2BDE-4D5E-BD74-B7DB92B3DD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49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C14F66-F17C-4D75-BC0F-EEAB3C8D901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3.png"/><Relationship Id="rId4" Type="http://schemas.openxmlformats.org/officeDocument/2006/relationships/oleObject" Target="../embeddings/oleObject5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Planilha_do_Microsoft_Excel_97-20031.xls"/><Relationship Id="rId4" Type="http://schemas.openxmlformats.org/officeDocument/2006/relationships/oleObject" Target="../embeddings/oleObject2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5473353"/>
            <a:ext cx="6400800" cy="771872"/>
          </a:xfrm>
        </p:spPr>
        <p:txBody>
          <a:bodyPr/>
          <a:lstStyle/>
          <a:p>
            <a:pPr eaLnBrk="1" hangingPunct="1"/>
            <a:r>
              <a:rPr lang="it-IT" altLang="pt-BR" sz="2400" b="1" dirty="0" smtClean="0"/>
              <a:t>Prof. José Carlos Toledo Jr</a:t>
            </a:r>
          </a:p>
        </p:txBody>
      </p:sp>
      <p:pic>
        <p:nvPicPr>
          <p:cNvPr id="4100" name="Picture 5" descr="http://t0.gstatic.com/images?q=tbn:ANd9GcQxW7sZpSX6VBDGoNO2opSxHQzWzp7RWDdGL4xFmX3ex0DIL-9v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10366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upo 40"/>
          <p:cNvGrpSpPr>
            <a:grpSpLocks/>
          </p:cNvGrpSpPr>
          <p:nvPr/>
        </p:nvGrpSpPr>
        <p:grpSpPr bwMode="auto">
          <a:xfrm>
            <a:off x="3708400" y="836613"/>
            <a:ext cx="5256087" cy="882650"/>
            <a:chOff x="4351390" y="4221110"/>
            <a:chExt cx="5255441" cy="882123"/>
          </a:xfrm>
        </p:grpSpPr>
        <p:pic>
          <p:nvPicPr>
            <p:cNvPr id="4102" name="Picture 5" descr="Logo CMY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390" y="4221110"/>
              <a:ext cx="1008140" cy="88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5359530" y="4293327"/>
              <a:ext cx="4247301" cy="69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 dirty="0">
                  <a:latin typeface="+mn-lt"/>
                  <a:cs typeface="Times New Roman" panose="02020603050405020304" pitchFamily="18" charset="0"/>
                </a:rPr>
                <a:t>Universidade de São Paulo</a:t>
              </a:r>
            </a:p>
            <a:p>
              <a:r>
                <a:rPr lang="pt-BR" altLang="pt-BR" sz="1400" b="1" dirty="0">
                  <a:latin typeface="+mn-lt"/>
                  <a:cs typeface="Times New Roman" panose="02020603050405020304" pitchFamily="18" charset="0"/>
                </a:rPr>
                <a:t>Faculdade de Filosofia, Ciências e Letras de RP</a:t>
              </a:r>
            </a:p>
            <a:p>
              <a:r>
                <a:rPr lang="pt-BR" altLang="pt-BR" sz="1400" b="1" dirty="0">
                  <a:latin typeface="+mn-lt"/>
                  <a:cs typeface="Times New Roman" panose="02020603050405020304" pitchFamily="18" charset="0"/>
                </a:rPr>
                <a:t>Departamento de Química 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027D3-C0FB-4685-80CF-0227B3458119}" type="slidenum">
              <a:rPr lang="pt-BR" altLang="pt-BR" smtClean="0"/>
              <a:pPr/>
              <a:t>1</a:t>
            </a:fld>
            <a:endParaRPr lang="pt-BR" alt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84213" y="1746068"/>
            <a:ext cx="7772400" cy="285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pt-BR" sz="6000" kern="0" dirty="0" smtClean="0">
                <a:solidFill>
                  <a:schemeClr val="tx1"/>
                </a:solidFill>
              </a:rPr>
              <a:t/>
            </a:r>
            <a:br>
              <a:rPr lang="en-US" altLang="pt-BR" sz="6000" kern="0" dirty="0" smtClean="0">
                <a:solidFill>
                  <a:schemeClr val="tx1"/>
                </a:solidFill>
              </a:rPr>
            </a:br>
            <a:r>
              <a:rPr lang="en-US" altLang="pt-BR" sz="6000" kern="0" dirty="0" err="1" smtClean="0">
                <a:solidFill>
                  <a:schemeClr val="tx1"/>
                </a:solidFill>
              </a:rPr>
              <a:t>Propriedade</a:t>
            </a:r>
            <a:r>
              <a:rPr lang="en-US" altLang="pt-BR" sz="6000" kern="0" dirty="0" smtClean="0">
                <a:solidFill>
                  <a:schemeClr val="tx1"/>
                </a:solidFill>
              </a:rPr>
              <a:t> </a:t>
            </a:r>
            <a:r>
              <a:rPr lang="en-US" altLang="pt-BR" sz="6000" kern="0" dirty="0" err="1" smtClean="0">
                <a:solidFill>
                  <a:schemeClr val="tx1"/>
                </a:solidFill>
              </a:rPr>
              <a:t>periódicas</a:t>
            </a:r>
            <a:r>
              <a:rPr lang="en-US" altLang="pt-BR" sz="6000" kern="0" dirty="0" smtClean="0">
                <a:solidFill>
                  <a:schemeClr val="tx1"/>
                </a:solidFill>
              </a:rPr>
              <a:t> dos </a:t>
            </a:r>
            <a:r>
              <a:rPr lang="en-US" altLang="pt-BR" sz="6000" kern="0" dirty="0" err="1" smtClean="0">
                <a:solidFill>
                  <a:schemeClr val="tx1"/>
                </a:solidFill>
              </a:rPr>
              <a:t>elementos</a:t>
            </a:r>
            <a:endParaRPr lang="en-US" altLang="pt-BR" sz="6000" kern="0" dirty="0" smtClean="0">
              <a:solidFill>
                <a:schemeClr val="tx1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77854" y="3937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400" b="1"/>
              <a:t>Classe de elementos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9248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pt-BR" altLang="pt-BR" sz="2400" b="1" dirty="0"/>
              <a:t>Os elementos na Tabela Periódica podem ser divididos em três classes: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pt-BR" altLang="pt-BR" sz="2400" b="1" dirty="0"/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pt-BR" altLang="pt-BR" sz="2400" b="1" dirty="0"/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400" b="1" dirty="0"/>
              <a:t> grupo principal;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pt-BR" altLang="pt-BR" sz="2400" b="1" dirty="0"/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400" b="1" dirty="0"/>
              <a:t> metais de transição;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pt-BR" altLang="pt-BR" sz="2400" b="1" dirty="0"/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400" b="1" dirty="0"/>
              <a:t> Lantanídeos* e Actinídeos.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pt-BR" altLang="pt-BR" sz="2400" b="1" dirty="0"/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pt-BR" altLang="pt-BR" sz="2000" b="1" dirty="0"/>
              <a:t>*Terras Raras: Lantanídeos mais o Y e </a:t>
            </a:r>
            <a:r>
              <a:rPr lang="pt-BR" altLang="pt-BR" sz="2000" b="1" dirty="0" err="1"/>
              <a:t>Sc</a:t>
            </a:r>
            <a:endParaRPr lang="pt-BR" altLang="pt-BR" sz="20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10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100</a:t>
            </a:fld>
            <a:endParaRPr lang="pt-BR" altLang="pt-BR"/>
          </a:p>
        </p:txBody>
      </p:sp>
      <p:grpSp>
        <p:nvGrpSpPr>
          <p:cNvPr id="3" name="Grupo 2"/>
          <p:cNvGrpSpPr/>
          <p:nvPr/>
        </p:nvGrpSpPr>
        <p:grpSpPr>
          <a:xfrm>
            <a:off x="877388" y="1961608"/>
            <a:ext cx="2205294" cy="2259872"/>
            <a:chOff x="3516085" y="2828110"/>
            <a:chExt cx="2205294" cy="2259872"/>
          </a:xfrm>
        </p:grpSpPr>
        <p:sp>
          <p:nvSpPr>
            <p:cNvPr id="4" name="CaixaDeTexto 3"/>
            <p:cNvSpPr txBox="1"/>
            <p:nvPr/>
          </p:nvSpPr>
          <p:spPr>
            <a:xfrm>
              <a:off x="4340007" y="3463127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P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4195353" y="4195353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Elipse 5"/>
            <p:cNvSpPr/>
            <p:nvPr/>
          </p:nvSpPr>
          <p:spPr>
            <a:xfrm>
              <a:off x="4793916" y="3263539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Elipse 6"/>
            <p:cNvSpPr/>
            <p:nvPr/>
          </p:nvSpPr>
          <p:spPr>
            <a:xfrm>
              <a:off x="3516085" y="3431416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Elipse 7"/>
            <p:cNvSpPr/>
            <p:nvPr/>
          </p:nvSpPr>
          <p:spPr>
            <a:xfrm>
              <a:off x="3988527" y="3378926"/>
              <a:ext cx="1219200" cy="115824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lt2">
                    <a:shade val="76000"/>
                    <a:hueMod val="89000"/>
                    <a:satMod val="164000"/>
                    <a:lumMod val="56000"/>
                  </a:schemeClr>
                </a:gs>
              </a:gsLst>
            </a:gra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0">
              <a:schemeClr val="accent1"/>
            </a:lnRef>
            <a:fillRef idx="1002">
              <a:schemeClr val="lt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Elipse 8"/>
            <p:cNvSpPr/>
            <p:nvPr/>
          </p:nvSpPr>
          <p:spPr>
            <a:xfrm>
              <a:off x="4134393" y="2828110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Elipse 9"/>
            <p:cNvSpPr/>
            <p:nvPr/>
          </p:nvSpPr>
          <p:spPr>
            <a:xfrm>
              <a:off x="4537090" y="3669687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430577" y="3009846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228752" y="3413704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468186" y="451708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629109" y="363606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821452" y="387536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1660263" y="2747700"/>
            <a:ext cx="32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7" name="Picture 4" descr="Resultado de imagem para pentahalide of phosph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76" y="2473699"/>
            <a:ext cx="2095500" cy="19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de cantos arredondados 17"/>
          <p:cNvSpPr/>
          <p:nvPr/>
        </p:nvSpPr>
        <p:spPr>
          <a:xfrm>
            <a:off x="800712" y="974153"/>
            <a:ext cx="3771288" cy="643467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 smtClean="0">
                <a:solidFill>
                  <a:schemeClr val="bg1"/>
                </a:solidFill>
                <a:latin typeface="+mj-lt"/>
              </a:rPr>
              <a:t>Penta-</a:t>
            </a:r>
            <a:r>
              <a:rPr lang="pt-BR" altLang="pt-BR" sz="2800" b="1" dirty="0" err="1" smtClean="0">
                <a:solidFill>
                  <a:schemeClr val="bg1"/>
                </a:solidFill>
                <a:latin typeface="+mj-lt"/>
              </a:rPr>
              <a:t>haletos</a:t>
            </a:r>
            <a:endParaRPr lang="pt-BR" altLang="pt-BR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6" descr="Resultado de imagem para pentahalide of phospho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81" y="4684001"/>
            <a:ext cx="2095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590879" y="4321630"/>
            <a:ext cx="3786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PF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, </a:t>
            </a:r>
            <a:r>
              <a:rPr lang="en-US" sz="2400" dirty="0" err="1" smtClean="0"/>
              <a:t>Geometria</a:t>
            </a:r>
            <a:r>
              <a:rPr lang="en-US" sz="2400" dirty="0" smtClean="0"/>
              <a:t> </a:t>
            </a:r>
            <a:r>
              <a:rPr lang="en-US" sz="2400" dirty="0" err="1" smtClean="0"/>
              <a:t>bipiramidal</a:t>
            </a:r>
            <a:r>
              <a:rPr lang="en-US" sz="2400" dirty="0" smtClean="0"/>
              <a:t> de base triangular</a:t>
            </a:r>
          </a:p>
          <a:p>
            <a:endParaRPr lang="en-US" sz="2400" dirty="0"/>
          </a:p>
          <a:p>
            <a:r>
              <a:rPr lang="en-US" sz="2400" dirty="0" smtClean="0"/>
              <a:t>P</a:t>
            </a:r>
            <a:r>
              <a:rPr lang="en-US" sz="2400" baseline="30000" dirty="0" smtClean="0"/>
              <a:t>5+</a:t>
            </a:r>
            <a:r>
              <a:rPr lang="en-US" sz="2400" dirty="0" smtClean="0"/>
              <a:t>, F</a:t>
            </a:r>
            <a:r>
              <a:rPr lang="en-US" sz="2400" baseline="30000" dirty="0" smtClean="0"/>
              <a:t>-</a:t>
            </a:r>
            <a:endParaRPr lang="en-US" sz="240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1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481068" y="5672288"/>
            <a:ext cx="2133600" cy="476250"/>
          </a:xfrm>
        </p:spPr>
        <p:txBody>
          <a:bodyPr/>
          <a:lstStyle/>
          <a:p>
            <a:fld id="{8AD4624D-BE56-48F5-A8BF-D0C38519D0BA}" type="slidenum">
              <a:rPr lang="pt-BR" altLang="pt-BR" smtClean="0"/>
              <a:pPr/>
              <a:t>101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01310" y="259662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556656" y="3328851"/>
            <a:ext cx="927463" cy="892629"/>
          </a:xfrm>
          <a:prstGeom prst="ellipse">
            <a:avLst/>
          </a:prstGeom>
          <a:gradFill flip="none" rotWithShape="1">
            <a:gsLst>
              <a:gs pos="54000">
                <a:srgbClr val="FFC000"/>
              </a:gs>
              <a:gs pos="16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Elipse 4"/>
          <p:cNvSpPr/>
          <p:nvPr/>
        </p:nvSpPr>
        <p:spPr>
          <a:xfrm>
            <a:off x="2155219" y="2397037"/>
            <a:ext cx="927463" cy="892629"/>
          </a:xfrm>
          <a:prstGeom prst="ellipse">
            <a:avLst/>
          </a:prstGeom>
          <a:gradFill flip="none" rotWithShape="1">
            <a:gsLst>
              <a:gs pos="54000">
                <a:srgbClr val="FFC000"/>
              </a:gs>
              <a:gs pos="16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Elipse 5"/>
          <p:cNvSpPr/>
          <p:nvPr/>
        </p:nvSpPr>
        <p:spPr>
          <a:xfrm>
            <a:off x="877388" y="2564914"/>
            <a:ext cx="927463" cy="892629"/>
          </a:xfrm>
          <a:prstGeom prst="ellipse">
            <a:avLst/>
          </a:prstGeom>
          <a:gradFill flip="none" rotWithShape="1">
            <a:gsLst>
              <a:gs pos="54000">
                <a:srgbClr val="FFC000"/>
              </a:gs>
              <a:gs pos="16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Elipse 6"/>
          <p:cNvSpPr/>
          <p:nvPr/>
        </p:nvSpPr>
        <p:spPr>
          <a:xfrm>
            <a:off x="1349830" y="2512424"/>
            <a:ext cx="1219200" cy="1158240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chemeClr val="lt2">
                  <a:shade val="76000"/>
                  <a:hueMod val="89000"/>
                  <a:satMod val="164000"/>
                  <a:lumMod val="56000"/>
                </a:schemeClr>
              </a:gs>
            </a:gsLst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Elipse 7"/>
          <p:cNvSpPr/>
          <p:nvPr/>
        </p:nvSpPr>
        <p:spPr>
          <a:xfrm>
            <a:off x="1495696" y="1961608"/>
            <a:ext cx="927463" cy="892629"/>
          </a:xfrm>
          <a:prstGeom prst="ellipse">
            <a:avLst/>
          </a:prstGeom>
          <a:gradFill flip="none" rotWithShape="1">
            <a:gsLst>
              <a:gs pos="54000">
                <a:srgbClr val="FFC000"/>
              </a:gs>
              <a:gs pos="16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CaixaDeTexto 8"/>
          <p:cNvSpPr txBox="1"/>
          <p:nvPr/>
        </p:nvSpPr>
        <p:spPr>
          <a:xfrm>
            <a:off x="1791880" y="214334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90055" y="254720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829489" y="365058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90412" y="276956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583220" y="2749350"/>
            <a:ext cx="77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Pb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800712" y="974153"/>
            <a:ext cx="3411248" cy="64346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 smtClean="0">
                <a:solidFill>
                  <a:schemeClr val="bg1"/>
                </a:solidFill>
                <a:latin typeface="+mj-lt"/>
              </a:rPr>
              <a:t>Penta-</a:t>
            </a:r>
            <a:r>
              <a:rPr lang="pt-BR" altLang="pt-BR" sz="2800" b="1" dirty="0" err="1" smtClean="0">
                <a:solidFill>
                  <a:schemeClr val="bg1"/>
                </a:solidFill>
                <a:latin typeface="+mj-lt"/>
              </a:rPr>
              <a:t>haletos</a:t>
            </a:r>
            <a:endParaRPr lang="pt-BR" altLang="pt-BR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6342477" y="1845733"/>
            <a:ext cx="1108189" cy="867336"/>
            <a:chOff x="6342477" y="1845733"/>
            <a:chExt cx="1108189" cy="867336"/>
          </a:xfrm>
        </p:grpSpPr>
        <p:cxnSp>
          <p:nvCxnSpPr>
            <p:cNvPr id="16" name="Conector reto 15"/>
            <p:cNvCxnSpPr/>
            <p:nvPr/>
          </p:nvCxnSpPr>
          <p:spPr>
            <a:xfrm>
              <a:off x="6342477" y="1845733"/>
              <a:ext cx="1091256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7442199" y="1845734"/>
              <a:ext cx="8467" cy="86733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7601064" y="1617620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sz="4000" dirty="0"/>
          </a:p>
        </p:txBody>
      </p:sp>
      <p:cxnSp>
        <p:nvCxnSpPr>
          <p:cNvPr id="19" name="Conector de seta reta 18"/>
          <p:cNvCxnSpPr/>
          <p:nvPr/>
        </p:nvCxnSpPr>
        <p:spPr>
          <a:xfrm flipV="1">
            <a:off x="3615585" y="3242601"/>
            <a:ext cx="1032934" cy="169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83837" y="273631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  <a:r>
              <a:rPr lang="en-US" sz="2800" baseline="30000" dirty="0" smtClean="0"/>
              <a:t>-</a:t>
            </a:r>
            <a:endParaRPr lang="en-US" sz="2800" dirty="0"/>
          </a:p>
        </p:txBody>
      </p:sp>
      <p:sp>
        <p:nvSpPr>
          <p:cNvPr id="21" name="Elipse 20"/>
          <p:cNvSpPr/>
          <p:nvPr/>
        </p:nvSpPr>
        <p:spPr>
          <a:xfrm>
            <a:off x="1804851" y="2817220"/>
            <a:ext cx="927463" cy="892629"/>
          </a:xfrm>
          <a:prstGeom prst="ellipse">
            <a:avLst/>
          </a:prstGeom>
          <a:gradFill flip="none" rotWithShape="1">
            <a:gsLst>
              <a:gs pos="54000">
                <a:srgbClr val="FFC000"/>
              </a:gs>
              <a:gs pos="16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CaixaDeTexto 21"/>
          <p:cNvSpPr txBox="1"/>
          <p:nvPr/>
        </p:nvSpPr>
        <p:spPr>
          <a:xfrm>
            <a:off x="2070308" y="303044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5192791" y="2101296"/>
            <a:ext cx="2266341" cy="2259872"/>
            <a:chOff x="3449864" y="4316640"/>
            <a:chExt cx="2266341" cy="2259872"/>
          </a:xfrm>
        </p:grpSpPr>
        <p:sp>
          <p:nvSpPr>
            <p:cNvPr id="24" name="CaixaDeTexto 23"/>
            <p:cNvSpPr txBox="1"/>
            <p:nvPr/>
          </p:nvSpPr>
          <p:spPr>
            <a:xfrm>
              <a:off x="4334833" y="4951657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P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>
              <a:off x="4190179" y="5683883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Elipse 25"/>
            <p:cNvSpPr/>
            <p:nvPr/>
          </p:nvSpPr>
          <p:spPr>
            <a:xfrm>
              <a:off x="4788742" y="4752069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Elipse 26"/>
            <p:cNvSpPr/>
            <p:nvPr/>
          </p:nvSpPr>
          <p:spPr>
            <a:xfrm>
              <a:off x="3510911" y="4919946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Elipse 27"/>
            <p:cNvSpPr/>
            <p:nvPr/>
          </p:nvSpPr>
          <p:spPr>
            <a:xfrm>
              <a:off x="3983353" y="4867456"/>
              <a:ext cx="1219200" cy="115824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lt2">
                    <a:shade val="76000"/>
                    <a:hueMod val="89000"/>
                    <a:satMod val="164000"/>
                    <a:lumMod val="56000"/>
                  </a:schemeClr>
                </a:gs>
              </a:gsLst>
            </a:gra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0">
              <a:schemeClr val="accent1"/>
            </a:lnRef>
            <a:fillRef idx="1002">
              <a:schemeClr val="lt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Elipse 28"/>
            <p:cNvSpPr/>
            <p:nvPr/>
          </p:nvSpPr>
          <p:spPr>
            <a:xfrm>
              <a:off x="4129219" y="4316640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4425403" y="4498376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223578" y="4902234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4463012" y="600561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3623935" y="512459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4216743" y="5104382"/>
              <a:ext cx="778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</a:rPr>
                <a:t>Pb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35" name="Elipse 34"/>
            <p:cNvSpPr/>
            <p:nvPr/>
          </p:nvSpPr>
          <p:spPr>
            <a:xfrm>
              <a:off x="4438374" y="5172252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4703831" y="538547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  <p:sp>
          <p:nvSpPr>
            <p:cNvPr id="37" name="Elipse 36"/>
            <p:cNvSpPr/>
            <p:nvPr/>
          </p:nvSpPr>
          <p:spPr>
            <a:xfrm>
              <a:off x="3449864" y="5295557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715321" y="5508784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sz="2400" dirty="0"/>
            </a:p>
          </p:txBody>
        </p:sp>
      </p:grpSp>
      <p:sp>
        <p:nvSpPr>
          <p:cNvPr id="39" name="Text Box 178"/>
          <p:cNvSpPr txBox="1">
            <a:spLocks noChangeArrowheads="1"/>
          </p:cNvSpPr>
          <p:nvPr/>
        </p:nvSpPr>
        <p:spPr bwMode="auto">
          <a:xfrm>
            <a:off x="194569" y="5055969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 smtClean="0">
                <a:solidFill>
                  <a:schemeClr val="tx1"/>
                </a:solidFill>
                <a:latin typeface="+mj-lt"/>
              </a:rPr>
              <a:t>El. Hibridizado</a:t>
            </a:r>
            <a:endParaRPr lang="pt-BR" alt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Text Box 179"/>
          <p:cNvSpPr txBox="1">
            <a:spLocks noChangeArrowheads="1"/>
          </p:cNvSpPr>
          <p:nvPr/>
        </p:nvSpPr>
        <p:spPr bwMode="auto">
          <a:xfrm>
            <a:off x="3026668" y="5691876"/>
            <a:ext cx="24765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Hibridização </a:t>
            </a:r>
            <a:r>
              <a:rPr lang="pt-BR" altLang="pt-BR" dirty="0" smtClean="0">
                <a:solidFill>
                  <a:schemeClr val="tx1"/>
                </a:solidFill>
                <a:latin typeface="+mj-lt"/>
              </a:rPr>
              <a:t>sp</a:t>
            </a:r>
            <a:r>
              <a:rPr lang="pt-BR" altLang="pt-BR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pt-BR" altLang="pt-BR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pt-BR" altLang="pt-BR" dirty="0" smtClean="0">
                <a:solidFill>
                  <a:schemeClr val="tx1"/>
                </a:solidFill>
                <a:latin typeface="+mj-lt"/>
              </a:rPr>
              <a:t>: </a:t>
            </a:r>
            <a:endParaRPr lang="pt-BR" alt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683768" y="4982282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ângulo 41"/>
          <p:cNvSpPr/>
          <p:nvPr/>
        </p:nvSpPr>
        <p:spPr>
          <a:xfrm>
            <a:off x="3217168" y="4982282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tângulo 42"/>
          <p:cNvSpPr/>
          <p:nvPr/>
        </p:nvSpPr>
        <p:spPr>
          <a:xfrm>
            <a:off x="3750568" y="4977767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 43"/>
          <p:cNvSpPr/>
          <p:nvPr/>
        </p:nvSpPr>
        <p:spPr>
          <a:xfrm>
            <a:off x="4283968" y="4977767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ângulo 44"/>
          <p:cNvSpPr/>
          <p:nvPr/>
        </p:nvSpPr>
        <p:spPr>
          <a:xfrm>
            <a:off x="4817368" y="4977767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tângulo 45"/>
          <p:cNvSpPr/>
          <p:nvPr/>
        </p:nvSpPr>
        <p:spPr>
          <a:xfrm>
            <a:off x="5354393" y="4992467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tângulo 46"/>
          <p:cNvSpPr/>
          <p:nvPr/>
        </p:nvSpPr>
        <p:spPr>
          <a:xfrm>
            <a:off x="6603840" y="4471771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tângulo 47"/>
          <p:cNvSpPr/>
          <p:nvPr/>
        </p:nvSpPr>
        <p:spPr>
          <a:xfrm>
            <a:off x="7137246" y="447176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tângulo 48"/>
          <p:cNvSpPr/>
          <p:nvPr/>
        </p:nvSpPr>
        <p:spPr>
          <a:xfrm>
            <a:off x="7670650" y="4471767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113"/>
          <p:cNvSpPr>
            <a:spLocks noChangeShapeType="1"/>
          </p:cNvSpPr>
          <p:nvPr/>
        </p:nvSpPr>
        <p:spPr bwMode="auto">
          <a:xfrm flipV="1">
            <a:off x="2882734" y="505596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14"/>
          <p:cNvSpPr>
            <a:spLocks noChangeShapeType="1"/>
          </p:cNvSpPr>
          <p:nvPr/>
        </p:nvSpPr>
        <p:spPr bwMode="auto">
          <a:xfrm flipV="1">
            <a:off x="3492334" y="505596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15"/>
          <p:cNvSpPr>
            <a:spLocks noChangeShapeType="1"/>
          </p:cNvSpPr>
          <p:nvPr/>
        </p:nvSpPr>
        <p:spPr bwMode="auto">
          <a:xfrm flipV="1">
            <a:off x="4025734" y="505596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13"/>
          <p:cNvSpPr>
            <a:spLocks noChangeShapeType="1"/>
          </p:cNvSpPr>
          <p:nvPr/>
        </p:nvSpPr>
        <p:spPr bwMode="auto">
          <a:xfrm flipV="1">
            <a:off x="4516802" y="505596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14"/>
          <p:cNvSpPr>
            <a:spLocks noChangeShapeType="1"/>
          </p:cNvSpPr>
          <p:nvPr/>
        </p:nvSpPr>
        <p:spPr bwMode="auto">
          <a:xfrm flipV="1">
            <a:off x="5126402" y="505596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179"/>
          <p:cNvSpPr txBox="1">
            <a:spLocks noChangeArrowheads="1"/>
          </p:cNvSpPr>
          <p:nvPr/>
        </p:nvSpPr>
        <p:spPr bwMode="auto">
          <a:xfrm>
            <a:off x="6348992" y="5140186"/>
            <a:ext cx="2476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 smtClean="0">
                <a:solidFill>
                  <a:schemeClr val="tx1"/>
                </a:solidFill>
                <a:latin typeface="+mj-lt"/>
              </a:rPr>
              <a:t>Orbitais d puros</a:t>
            </a:r>
            <a:endParaRPr lang="pt-BR" alt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Espaço Reservado para Rodapé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102</a:t>
            </a:fld>
            <a:endParaRPr lang="pt-BR" altLang="pt-BR"/>
          </a:p>
        </p:txBody>
      </p:sp>
      <p:grpSp>
        <p:nvGrpSpPr>
          <p:cNvPr id="3" name="Group 421"/>
          <p:cNvGrpSpPr>
            <a:grpSpLocks/>
          </p:cNvGrpSpPr>
          <p:nvPr/>
        </p:nvGrpSpPr>
        <p:grpSpPr bwMode="auto">
          <a:xfrm>
            <a:off x="1259632" y="2348880"/>
            <a:ext cx="6234724" cy="2627841"/>
            <a:chOff x="158" y="1118"/>
            <a:chExt cx="5513" cy="2740"/>
          </a:xfrm>
        </p:grpSpPr>
        <p:grpSp>
          <p:nvGrpSpPr>
            <p:cNvPr id="4" name="Group 381"/>
            <p:cNvGrpSpPr>
              <a:grpSpLocks/>
            </p:cNvGrpSpPr>
            <p:nvPr/>
          </p:nvGrpSpPr>
          <p:grpSpPr bwMode="auto">
            <a:xfrm>
              <a:off x="158" y="1118"/>
              <a:ext cx="293" cy="376"/>
              <a:chOff x="752" y="3163"/>
              <a:chExt cx="293" cy="376"/>
            </a:xfrm>
          </p:grpSpPr>
          <p:sp>
            <p:nvSpPr>
              <p:cNvPr id="273" name="AutoShape 38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4" name="Text Box 38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H</a:t>
                </a:r>
              </a:p>
            </p:txBody>
          </p:sp>
        </p:grpSp>
        <p:grpSp>
          <p:nvGrpSpPr>
            <p:cNvPr id="5" name="Group 384"/>
            <p:cNvGrpSpPr>
              <a:grpSpLocks/>
            </p:cNvGrpSpPr>
            <p:nvPr/>
          </p:nvGrpSpPr>
          <p:grpSpPr bwMode="auto">
            <a:xfrm>
              <a:off x="5378" y="1118"/>
              <a:ext cx="293" cy="376"/>
              <a:chOff x="5378" y="1118"/>
              <a:chExt cx="293" cy="376"/>
            </a:xfrm>
          </p:grpSpPr>
          <p:sp>
            <p:nvSpPr>
              <p:cNvPr id="271" name="AutoShape 385"/>
              <p:cNvSpPr>
                <a:spLocks noChangeArrowheads="1"/>
              </p:cNvSpPr>
              <p:nvPr/>
            </p:nvSpPr>
            <p:spPr bwMode="auto">
              <a:xfrm>
                <a:off x="5379" y="1118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2" name="Text Box 386"/>
              <p:cNvSpPr txBox="1">
                <a:spLocks noChangeArrowheads="1"/>
              </p:cNvSpPr>
              <p:nvPr/>
            </p:nvSpPr>
            <p:spPr bwMode="auto">
              <a:xfrm>
                <a:off x="5378" y="1191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/>
                  <a:t>He</a:t>
                </a:r>
              </a:p>
            </p:txBody>
          </p:sp>
        </p:grpSp>
        <p:grpSp>
          <p:nvGrpSpPr>
            <p:cNvPr id="6" name="Group 420"/>
            <p:cNvGrpSpPr>
              <a:grpSpLocks/>
            </p:cNvGrpSpPr>
            <p:nvPr/>
          </p:nvGrpSpPr>
          <p:grpSpPr bwMode="auto">
            <a:xfrm>
              <a:off x="158" y="1512"/>
              <a:ext cx="5513" cy="2346"/>
              <a:chOff x="158" y="1512"/>
              <a:chExt cx="5513" cy="2346"/>
            </a:xfrm>
          </p:grpSpPr>
          <p:grpSp>
            <p:nvGrpSpPr>
              <p:cNvPr id="7" name="Group 114"/>
              <p:cNvGrpSpPr>
                <a:grpSpLocks/>
              </p:cNvGrpSpPr>
              <p:nvPr/>
            </p:nvGrpSpPr>
            <p:grpSpPr bwMode="auto">
              <a:xfrm>
                <a:off x="5378" y="3090"/>
                <a:ext cx="293" cy="376"/>
                <a:chOff x="5378" y="3090"/>
                <a:chExt cx="293" cy="376"/>
              </a:xfrm>
            </p:grpSpPr>
            <p:sp>
              <p:nvSpPr>
                <p:cNvPr id="269" name="AutoShape 115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0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Rn</a:t>
                  </a:r>
                </a:p>
              </p:txBody>
            </p:sp>
          </p:grpSp>
          <p:grpSp>
            <p:nvGrpSpPr>
              <p:cNvPr id="8" name="Group 117"/>
              <p:cNvGrpSpPr>
                <a:grpSpLocks/>
              </p:cNvGrpSpPr>
              <p:nvPr/>
            </p:nvGrpSpPr>
            <p:grpSpPr bwMode="auto">
              <a:xfrm>
                <a:off x="5378" y="2694"/>
                <a:ext cx="293" cy="376"/>
                <a:chOff x="5378" y="2694"/>
                <a:chExt cx="293" cy="376"/>
              </a:xfrm>
            </p:grpSpPr>
            <p:sp>
              <p:nvSpPr>
                <p:cNvPr id="267" name="AutoShape 118"/>
                <p:cNvSpPr>
                  <a:spLocks noChangeArrowheads="1"/>
                </p:cNvSpPr>
                <p:nvPr/>
              </p:nvSpPr>
              <p:spPr bwMode="auto">
                <a:xfrm>
                  <a:off x="5379" y="269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8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5378" y="276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Xe</a:t>
                  </a:r>
                </a:p>
              </p:txBody>
            </p:sp>
          </p:grpSp>
          <p:grpSp>
            <p:nvGrpSpPr>
              <p:cNvPr id="9" name="Group 120"/>
              <p:cNvGrpSpPr>
                <a:grpSpLocks/>
              </p:cNvGrpSpPr>
              <p:nvPr/>
            </p:nvGrpSpPr>
            <p:grpSpPr bwMode="auto">
              <a:xfrm>
                <a:off x="5378" y="2298"/>
                <a:ext cx="293" cy="376"/>
                <a:chOff x="5378" y="2298"/>
                <a:chExt cx="293" cy="376"/>
              </a:xfrm>
            </p:grpSpPr>
            <p:sp>
              <p:nvSpPr>
                <p:cNvPr id="265" name="AutoShape 121"/>
                <p:cNvSpPr>
                  <a:spLocks noChangeArrowheads="1"/>
                </p:cNvSpPr>
                <p:nvPr/>
              </p:nvSpPr>
              <p:spPr bwMode="auto">
                <a:xfrm>
                  <a:off x="5379" y="2298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5378" y="2371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Kr</a:t>
                  </a:r>
                </a:p>
              </p:txBody>
            </p:sp>
          </p:grpSp>
          <p:grpSp>
            <p:nvGrpSpPr>
              <p:cNvPr id="10" name="Group 123"/>
              <p:cNvGrpSpPr>
                <a:grpSpLocks/>
              </p:cNvGrpSpPr>
              <p:nvPr/>
            </p:nvGrpSpPr>
            <p:grpSpPr bwMode="auto">
              <a:xfrm>
                <a:off x="5378" y="1904"/>
                <a:ext cx="293" cy="376"/>
                <a:chOff x="5378" y="1904"/>
                <a:chExt cx="293" cy="376"/>
              </a:xfrm>
            </p:grpSpPr>
            <p:sp>
              <p:nvSpPr>
                <p:cNvPr id="263" name="AutoShape 124"/>
                <p:cNvSpPr>
                  <a:spLocks noChangeArrowheads="1"/>
                </p:cNvSpPr>
                <p:nvPr/>
              </p:nvSpPr>
              <p:spPr bwMode="auto">
                <a:xfrm>
                  <a:off x="5379" y="190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5378" y="197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Ar</a:t>
                  </a:r>
                </a:p>
              </p:txBody>
            </p:sp>
          </p:grpSp>
          <p:grpSp>
            <p:nvGrpSpPr>
              <p:cNvPr id="11" name="Group 126"/>
              <p:cNvGrpSpPr>
                <a:grpSpLocks/>
              </p:cNvGrpSpPr>
              <p:nvPr/>
            </p:nvGrpSpPr>
            <p:grpSpPr bwMode="auto">
              <a:xfrm>
                <a:off x="5378" y="1512"/>
                <a:ext cx="293" cy="376"/>
                <a:chOff x="5378" y="1512"/>
                <a:chExt cx="293" cy="376"/>
              </a:xfrm>
            </p:grpSpPr>
            <p:sp>
              <p:nvSpPr>
                <p:cNvPr id="261" name="AutoShape 127"/>
                <p:cNvSpPr>
                  <a:spLocks noChangeArrowheads="1"/>
                </p:cNvSpPr>
                <p:nvPr/>
              </p:nvSpPr>
              <p:spPr bwMode="auto">
                <a:xfrm>
                  <a:off x="5379" y="1512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2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5378" y="1585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Ne</a:t>
                  </a:r>
                </a:p>
              </p:txBody>
            </p:sp>
          </p:grpSp>
          <p:grpSp>
            <p:nvGrpSpPr>
              <p:cNvPr id="12" name="Group 133"/>
              <p:cNvGrpSpPr>
                <a:grpSpLocks/>
              </p:cNvGrpSpPr>
              <p:nvPr/>
            </p:nvGrpSpPr>
            <p:grpSpPr bwMode="auto">
              <a:xfrm>
                <a:off x="459" y="3482"/>
                <a:ext cx="293" cy="376"/>
                <a:chOff x="752" y="3163"/>
                <a:chExt cx="293" cy="376"/>
              </a:xfrm>
            </p:grpSpPr>
            <p:sp>
              <p:nvSpPr>
                <p:cNvPr id="259" name="AutoShape 13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0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Ra</a:t>
                  </a:r>
                </a:p>
              </p:txBody>
            </p:sp>
          </p:grpSp>
          <p:grpSp>
            <p:nvGrpSpPr>
              <p:cNvPr id="13" name="Group 136"/>
              <p:cNvGrpSpPr>
                <a:grpSpLocks/>
              </p:cNvGrpSpPr>
              <p:nvPr/>
            </p:nvGrpSpPr>
            <p:grpSpPr bwMode="auto">
              <a:xfrm>
                <a:off x="766" y="3482"/>
                <a:ext cx="293" cy="376"/>
                <a:chOff x="752" y="3163"/>
                <a:chExt cx="293" cy="376"/>
              </a:xfrm>
            </p:grpSpPr>
            <p:sp>
              <p:nvSpPr>
                <p:cNvPr id="257" name="AutoShape 13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8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Ac</a:t>
                  </a:r>
                  <a:endParaRPr lang="en-GB" altLang="pt-BR" sz="2000" b="1" baseline="30000">
                    <a:solidFill>
                      <a:srgbClr val="010066"/>
                    </a:solidFill>
                  </a:endParaRPr>
                </a:p>
              </p:txBody>
            </p:sp>
          </p:grpSp>
          <p:grpSp>
            <p:nvGrpSpPr>
              <p:cNvPr id="14" name="Group 139"/>
              <p:cNvGrpSpPr>
                <a:grpSpLocks/>
              </p:cNvGrpSpPr>
              <p:nvPr/>
            </p:nvGrpSpPr>
            <p:grpSpPr bwMode="auto">
              <a:xfrm>
                <a:off x="1073" y="3482"/>
                <a:ext cx="293" cy="376"/>
                <a:chOff x="752" y="3163"/>
                <a:chExt cx="293" cy="376"/>
              </a:xfrm>
            </p:grpSpPr>
            <p:sp>
              <p:nvSpPr>
                <p:cNvPr id="255" name="AutoShape 14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6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Rf</a:t>
                  </a:r>
                </a:p>
              </p:txBody>
            </p:sp>
          </p:grpSp>
          <p:grpSp>
            <p:nvGrpSpPr>
              <p:cNvPr id="15" name="Group 142"/>
              <p:cNvGrpSpPr>
                <a:grpSpLocks/>
              </p:cNvGrpSpPr>
              <p:nvPr/>
            </p:nvGrpSpPr>
            <p:grpSpPr bwMode="auto">
              <a:xfrm>
                <a:off x="1380" y="3482"/>
                <a:ext cx="293" cy="376"/>
                <a:chOff x="752" y="3163"/>
                <a:chExt cx="293" cy="376"/>
              </a:xfrm>
            </p:grpSpPr>
            <p:sp>
              <p:nvSpPr>
                <p:cNvPr id="253" name="AutoShape 14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Db</a:t>
                  </a:r>
                </a:p>
              </p:txBody>
            </p:sp>
          </p:grpSp>
          <p:grpSp>
            <p:nvGrpSpPr>
              <p:cNvPr id="16" name="Group 145"/>
              <p:cNvGrpSpPr>
                <a:grpSpLocks/>
              </p:cNvGrpSpPr>
              <p:nvPr/>
            </p:nvGrpSpPr>
            <p:grpSpPr bwMode="auto">
              <a:xfrm>
                <a:off x="1687" y="3482"/>
                <a:ext cx="293" cy="376"/>
                <a:chOff x="752" y="3163"/>
                <a:chExt cx="293" cy="376"/>
              </a:xfrm>
            </p:grpSpPr>
            <p:sp>
              <p:nvSpPr>
                <p:cNvPr id="251" name="AutoShape 14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Sg</a:t>
                  </a:r>
                </a:p>
              </p:txBody>
            </p:sp>
          </p:grpSp>
          <p:grpSp>
            <p:nvGrpSpPr>
              <p:cNvPr id="17" name="Group 148"/>
              <p:cNvGrpSpPr>
                <a:grpSpLocks/>
              </p:cNvGrpSpPr>
              <p:nvPr/>
            </p:nvGrpSpPr>
            <p:grpSpPr bwMode="auto">
              <a:xfrm>
                <a:off x="1994" y="3482"/>
                <a:ext cx="293" cy="376"/>
                <a:chOff x="752" y="3163"/>
                <a:chExt cx="293" cy="376"/>
              </a:xfrm>
            </p:grpSpPr>
            <p:sp>
              <p:nvSpPr>
                <p:cNvPr id="249" name="AutoShape 14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0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Bh</a:t>
                  </a:r>
                </a:p>
              </p:txBody>
            </p:sp>
          </p:grpSp>
          <p:grpSp>
            <p:nvGrpSpPr>
              <p:cNvPr id="18" name="Group 151"/>
              <p:cNvGrpSpPr>
                <a:grpSpLocks/>
              </p:cNvGrpSpPr>
              <p:nvPr/>
            </p:nvGrpSpPr>
            <p:grpSpPr bwMode="auto">
              <a:xfrm>
                <a:off x="2301" y="3482"/>
                <a:ext cx="293" cy="376"/>
                <a:chOff x="752" y="3163"/>
                <a:chExt cx="293" cy="376"/>
              </a:xfrm>
            </p:grpSpPr>
            <p:sp>
              <p:nvSpPr>
                <p:cNvPr id="247" name="AutoShape 15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8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Hs</a:t>
                  </a:r>
                </a:p>
              </p:txBody>
            </p:sp>
          </p:grpSp>
          <p:grpSp>
            <p:nvGrpSpPr>
              <p:cNvPr id="19" name="Group 154"/>
              <p:cNvGrpSpPr>
                <a:grpSpLocks/>
              </p:cNvGrpSpPr>
              <p:nvPr/>
            </p:nvGrpSpPr>
            <p:grpSpPr bwMode="auto">
              <a:xfrm>
                <a:off x="2608" y="3482"/>
                <a:ext cx="293" cy="376"/>
                <a:chOff x="752" y="3163"/>
                <a:chExt cx="293" cy="376"/>
              </a:xfrm>
            </p:grpSpPr>
            <p:sp>
              <p:nvSpPr>
                <p:cNvPr id="2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6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Mt</a:t>
                  </a:r>
                </a:p>
              </p:txBody>
            </p:sp>
          </p:grpSp>
          <p:grpSp>
            <p:nvGrpSpPr>
              <p:cNvPr id="20" name="Group 157"/>
              <p:cNvGrpSpPr>
                <a:grpSpLocks/>
              </p:cNvGrpSpPr>
              <p:nvPr/>
            </p:nvGrpSpPr>
            <p:grpSpPr bwMode="auto">
              <a:xfrm>
                <a:off x="2915" y="3482"/>
                <a:ext cx="293" cy="376"/>
                <a:chOff x="752" y="3163"/>
                <a:chExt cx="293" cy="376"/>
              </a:xfrm>
            </p:grpSpPr>
            <p:sp>
              <p:nvSpPr>
                <p:cNvPr id="243" name="AutoShape 15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4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Ds</a:t>
                  </a:r>
                </a:p>
              </p:txBody>
            </p:sp>
          </p:grpSp>
          <p:grpSp>
            <p:nvGrpSpPr>
              <p:cNvPr id="21" name="Group 160"/>
              <p:cNvGrpSpPr>
                <a:grpSpLocks/>
              </p:cNvGrpSpPr>
              <p:nvPr/>
            </p:nvGrpSpPr>
            <p:grpSpPr bwMode="auto">
              <a:xfrm>
                <a:off x="3222" y="3482"/>
                <a:ext cx="293" cy="376"/>
                <a:chOff x="752" y="3163"/>
                <a:chExt cx="293" cy="376"/>
              </a:xfrm>
            </p:grpSpPr>
            <p:sp>
              <p:nvSpPr>
                <p:cNvPr id="241" name="AutoShape 16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2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Rg</a:t>
                  </a:r>
                </a:p>
              </p:txBody>
            </p:sp>
          </p:grpSp>
          <p:grpSp>
            <p:nvGrpSpPr>
              <p:cNvPr id="22" name="Group 163"/>
              <p:cNvGrpSpPr>
                <a:grpSpLocks/>
              </p:cNvGrpSpPr>
              <p:nvPr/>
            </p:nvGrpSpPr>
            <p:grpSpPr bwMode="auto">
              <a:xfrm>
                <a:off x="3529" y="3482"/>
                <a:ext cx="293" cy="376"/>
                <a:chOff x="752" y="3163"/>
                <a:chExt cx="293" cy="376"/>
              </a:xfrm>
            </p:grpSpPr>
            <p:sp>
              <p:nvSpPr>
                <p:cNvPr id="239" name="AutoShape 16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0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3" name="Group 166"/>
              <p:cNvGrpSpPr>
                <a:grpSpLocks/>
              </p:cNvGrpSpPr>
              <p:nvPr/>
            </p:nvGrpSpPr>
            <p:grpSpPr bwMode="auto">
              <a:xfrm>
                <a:off x="3836" y="3482"/>
                <a:ext cx="293" cy="376"/>
                <a:chOff x="752" y="3163"/>
                <a:chExt cx="293" cy="376"/>
              </a:xfrm>
            </p:grpSpPr>
            <p:sp>
              <p:nvSpPr>
                <p:cNvPr id="237" name="AutoShape 16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8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4" name="Group 169"/>
              <p:cNvGrpSpPr>
                <a:grpSpLocks/>
              </p:cNvGrpSpPr>
              <p:nvPr/>
            </p:nvGrpSpPr>
            <p:grpSpPr bwMode="auto">
              <a:xfrm>
                <a:off x="4143" y="3482"/>
                <a:ext cx="293" cy="376"/>
                <a:chOff x="752" y="3163"/>
                <a:chExt cx="293" cy="376"/>
              </a:xfrm>
            </p:grpSpPr>
            <p:sp>
              <p:nvSpPr>
                <p:cNvPr id="235" name="AutoShape 17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6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5" name="Group 172"/>
              <p:cNvGrpSpPr>
                <a:grpSpLocks/>
              </p:cNvGrpSpPr>
              <p:nvPr/>
            </p:nvGrpSpPr>
            <p:grpSpPr bwMode="auto">
              <a:xfrm>
                <a:off x="4450" y="3482"/>
                <a:ext cx="293" cy="376"/>
                <a:chOff x="752" y="3163"/>
                <a:chExt cx="293" cy="376"/>
              </a:xfrm>
            </p:grpSpPr>
            <p:sp>
              <p:nvSpPr>
                <p:cNvPr id="233" name="AutoShape 17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4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6" name="Group 175"/>
              <p:cNvGrpSpPr>
                <a:grpSpLocks/>
              </p:cNvGrpSpPr>
              <p:nvPr/>
            </p:nvGrpSpPr>
            <p:grpSpPr bwMode="auto">
              <a:xfrm>
                <a:off x="4757" y="3482"/>
                <a:ext cx="293" cy="376"/>
                <a:chOff x="752" y="3163"/>
                <a:chExt cx="293" cy="376"/>
              </a:xfrm>
            </p:grpSpPr>
            <p:sp>
              <p:nvSpPr>
                <p:cNvPr id="231" name="AutoShape 17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2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7" name="Group 178"/>
              <p:cNvGrpSpPr>
                <a:grpSpLocks/>
              </p:cNvGrpSpPr>
              <p:nvPr/>
            </p:nvGrpSpPr>
            <p:grpSpPr bwMode="auto">
              <a:xfrm>
                <a:off x="5064" y="3482"/>
                <a:ext cx="293" cy="376"/>
                <a:chOff x="752" y="3163"/>
                <a:chExt cx="293" cy="376"/>
              </a:xfrm>
            </p:grpSpPr>
            <p:sp>
              <p:nvSpPr>
                <p:cNvPr id="229" name="AutoShape 17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0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8" name="Group 181"/>
              <p:cNvGrpSpPr>
                <a:grpSpLocks/>
              </p:cNvGrpSpPr>
              <p:nvPr/>
            </p:nvGrpSpPr>
            <p:grpSpPr bwMode="auto">
              <a:xfrm>
                <a:off x="5372" y="3482"/>
                <a:ext cx="293" cy="376"/>
                <a:chOff x="752" y="3163"/>
                <a:chExt cx="293" cy="376"/>
              </a:xfrm>
            </p:grpSpPr>
            <p:sp>
              <p:nvSpPr>
                <p:cNvPr id="227" name="AutoShape 18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8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9" name="Group 187"/>
              <p:cNvGrpSpPr>
                <a:grpSpLocks/>
              </p:cNvGrpSpPr>
              <p:nvPr/>
            </p:nvGrpSpPr>
            <p:grpSpPr bwMode="auto">
              <a:xfrm>
                <a:off x="465" y="3090"/>
                <a:ext cx="293" cy="376"/>
                <a:chOff x="752" y="3163"/>
                <a:chExt cx="293" cy="376"/>
              </a:xfrm>
            </p:grpSpPr>
            <p:sp>
              <p:nvSpPr>
                <p:cNvPr id="225" name="AutoShape 18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6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Ba</a:t>
                  </a:r>
                </a:p>
              </p:txBody>
            </p:sp>
          </p:grpSp>
          <p:grpSp>
            <p:nvGrpSpPr>
              <p:cNvPr id="30" name="Group 190"/>
              <p:cNvGrpSpPr>
                <a:grpSpLocks/>
              </p:cNvGrpSpPr>
              <p:nvPr/>
            </p:nvGrpSpPr>
            <p:grpSpPr bwMode="auto">
              <a:xfrm>
                <a:off x="772" y="3090"/>
                <a:ext cx="293" cy="376"/>
                <a:chOff x="752" y="3163"/>
                <a:chExt cx="293" cy="376"/>
              </a:xfrm>
            </p:grpSpPr>
            <p:sp>
              <p:nvSpPr>
                <p:cNvPr id="223" name="AutoShape 19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4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La</a:t>
                  </a:r>
                  <a:endParaRPr lang="en-GB" altLang="pt-BR" sz="2000" b="1" baseline="30000">
                    <a:solidFill>
                      <a:srgbClr val="010066"/>
                    </a:solidFill>
                  </a:endParaRPr>
                </a:p>
              </p:txBody>
            </p:sp>
          </p:grpSp>
          <p:grpSp>
            <p:nvGrpSpPr>
              <p:cNvPr id="31" name="Group 193"/>
              <p:cNvGrpSpPr>
                <a:grpSpLocks/>
              </p:cNvGrpSpPr>
              <p:nvPr/>
            </p:nvGrpSpPr>
            <p:grpSpPr bwMode="auto">
              <a:xfrm>
                <a:off x="1079" y="3090"/>
                <a:ext cx="293" cy="376"/>
                <a:chOff x="752" y="3163"/>
                <a:chExt cx="293" cy="376"/>
              </a:xfrm>
            </p:grpSpPr>
            <p:sp>
              <p:nvSpPr>
                <p:cNvPr id="221" name="AutoShape 19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2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Hf</a:t>
                  </a:r>
                </a:p>
              </p:txBody>
            </p:sp>
          </p:grpSp>
          <p:grpSp>
            <p:nvGrpSpPr>
              <p:cNvPr id="32" name="Group 196"/>
              <p:cNvGrpSpPr>
                <a:grpSpLocks/>
              </p:cNvGrpSpPr>
              <p:nvPr/>
            </p:nvGrpSpPr>
            <p:grpSpPr bwMode="auto">
              <a:xfrm>
                <a:off x="1386" y="3090"/>
                <a:ext cx="293" cy="376"/>
                <a:chOff x="752" y="3163"/>
                <a:chExt cx="293" cy="376"/>
              </a:xfrm>
            </p:grpSpPr>
            <p:sp>
              <p:nvSpPr>
                <p:cNvPr id="219" name="AutoShape 19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0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Ta</a:t>
                  </a:r>
                </a:p>
              </p:txBody>
            </p:sp>
          </p:grpSp>
          <p:grpSp>
            <p:nvGrpSpPr>
              <p:cNvPr id="33" name="Group 199"/>
              <p:cNvGrpSpPr>
                <a:grpSpLocks/>
              </p:cNvGrpSpPr>
              <p:nvPr/>
            </p:nvGrpSpPr>
            <p:grpSpPr bwMode="auto">
              <a:xfrm>
                <a:off x="1693" y="3090"/>
                <a:ext cx="293" cy="376"/>
                <a:chOff x="752" y="3163"/>
                <a:chExt cx="293" cy="376"/>
              </a:xfrm>
            </p:grpSpPr>
            <p:sp>
              <p:nvSpPr>
                <p:cNvPr id="217" name="AutoShape 20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8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W</a:t>
                  </a:r>
                </a:p>
              </p:txBody>
            </p:sp>
          </p:grpSp>
          <p:grpSp>
            <p:nvGrpSpPr>
              <p:cNvPr id="34" name="Group 202"/>
              <p:cNvGrpSpPr>
                <a:grpSpLocks/>
              </p:cNvGrpSpPr>
              <p:nvPr/>
            </p:nvGrpSpPr>
            <p:grpSpPr bwMode="auto">
              <a:xfrm>
                <a:off x="2000" y="3090"/>
                <a:ext cx="293" cy="376"/>
                <a:chOff x="752" y="3163"/>
                <a:chExt cx="293" cy="376"/>
              </a:xfrm>
            </p:grpSpPr>
            <p:sp>
              <p:nvSpPr>
                <p:cNvPr id="215" name="AutoShape 20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6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Re</a:t>
                  </a:r>
                </a:p>
              </p:txBody>
            </p:sp>
          </p:grpSp>
          <p:grpSp>
            <p:nvGrpSpPr>
              <p:cNvPr id="35" name="Group 205"/>
              <p:cNvGrpSpPr>
                <a:grpSpLocks/>
              </p:cNvGrpSpPr>
              <p:nvPr/>
            </p:nvGrpSpPr>
            <p:grpSpPr bwMode="auto">
              <a:xfrm>
                <a:off x="2307" y="3090"/>
                <a:ext cx="293" cy="376"/>
                <a:chOff x="752" y="3163"/>
                <a:chExt cx="293" cy="376"/>
              </a:xfrm>
            </p:grpSpPr>
            <p:sp>
              <p:nvSpPr>
                <p:cNvPr id="213" name="AutoShape 20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4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Os</a:t>
                  </a:r>
                </a:p>
              </p:txBody>
            </p:sp>
          </p:grpSp>
          <p:grpSp>
            <p:nvGrpSpPr>
              <p:cNvPr id="36" name="Group 208"/>
              <p:cNvGrpSpPr>
                <a:grpSpLocks/>
              </p:cNvGrpSpPr>
              <p:nvPr/>
            </p:nvGrpSpPr>
            <p:grpSpPr bwMode="auto">
              <a:xfrm>
                <a:off x="2614" y="3090"/>
                <a:ext cx="293" cy="376"/>
                <a:chOff x="752" y="3163"/>
                <a:chExt cx="293" cy="376"/>
              </a:xfrm>
            </p:grpSpPr>
            <p:sp>
              <p:nvSpPr>
                <p:cNvPr id="211" name="AutoShape 20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Ir</a:t>
                  </a:r>
                </a:p>
              </p:txBody>
            </p:sp>
          </p:grpSp>
          <p:grpSp>
            <p:nvGrpSpPr>
              <p:cNvPr id="37" name="Group 211"/>
              <p:cNvGrpSpPr>
                <a:grpSpLocks/>
              </p:cNvGrpSpPr>
              <p:nvPr/>
            </p:nvGrpSpPr>
            <p:grpSpPr bwMode="auto">
              <a:xfrm>
                <a:off x="2921" y="3090"/>
                <a:ext cx="293" cy="376"/>
                <a:chOff x="752" y="3163"/>
                <a:chExt cx="293" cy="376"/>
              </a:xfrm>
            </p:grpSpPr>
            <p:sp>
              <p:nvSpPr>
                <p:cNvPr id="209" name="AutoShape 21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Pt</a:t>
                  </a:r>
                </a:p>
              </p:txBody>
            </p:sp>
          </p:grpSp>
          <p:grpSp>
            <p:nvGrpSpPr>
              <p:cNvPr id="38" name="Group 214"/>
              <p:cNvGrpSpPr>
                <a:grpSpLocks/>
              </p:cNvGrpSpPr>
              <p:nvPr/>
            </p:nvGrpSpPr>
            <p:grpSpPr bwMode="auto">
              <a:xfrm>
                <a:off x="3228" y="3090"/>
                <a:ext cx="293" cy="376"/>
                <a:chOff x="752" y="3163"/>
                <a:chExt cx="293" cy="376"/>
              </a:xfrm>
            </p:grpSpPr>
            <p:sp>
              <p:nvSpPr>
                <p:cNvPr id="207" name="AutoShape 21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8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Au</a:t>
                  </a:r>
                </a:p>
              </p:txBody>
            </p:sp>
          </p:grpSp>
          <p:grpSp>
            <p:nvGrpSpPr>
              <p:cNvPr id="39" name="Group 217"/>
              <p:cNvGrpSpPr>
                <a:grpSpLocks/>
              </p:cNvGrpSpPr>
              <p:nvPr/>
            </p:nvGrpSpPr>
            <p:grpSpPr bwMode="auto">
              <a:xfrm>
                <a:off x="3535" y="3090"/>
                <a:ext cx="293" cy="376"/>
                <a:chOff x="752" y="3163"/>
                <a:chExt cx="293" cy="376"/>
              </a:xfrm>
            </p:grpSpPr>
            <p:sp>
              <p:nvSpPr>
                <p:cNvPr id="205" name="AutoShape 21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6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Hg</a:t>
                  </a:r>
                </a:p>
              </p:txBody>
            </p:sp>
          </p:grpSp>
          <p:grpSp>
            <p:nvGrpSpPr>
              <p:cNvPr id="40" name="Group 220"/>
              <p:cNvGrpSpPr>
                <a:grpSpLocks/>
              </p:cNvGrpSpPr>
              <p:nvPr/>
            </p:nvGrpSpPr>
            <p:grpSpPr bwMode="auto">
              <a:xfrm>
                <a:off x="3842" y="3090"/>
                <a:ext cx="293" cy="376"/>
                <a:chOff x="752" y="3163"/>
                <a:chExt cx="293" cy="376"/>
              </a:xfrm>
            </p:grpSpPr>
            <p:sp>
              <p:nvSpPr>
                <p:cNvPr id="203" name="AutoShape 22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4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Tl</a:t>
                  </a:r>
                </a:p>
              </p:txBody>
            </p:sp>
          </p:grpSp>
          <p:grpSp>
            <p:nvGrpSpPr>
              <p:cNvPr id="41" name="Group 223"/>
              <p:cNvGrpSpPr>
                <a:grpSpLocks/>
              </p:cNvGrpSpPr>
              <p:nvPr/>
            </p:nvGrpSpPr>
            <p:grpSpPr bwMode="auto">
              <a:xfrm>
                <a:off x="4149" y="3090"/>
                <a:ext cx="293" cy="376"/>
                <a:chOff x="752" y="3163"/>
                <a:chExt cx="293" cy="376"/>
              </a:xfrm>
            </p:grpSpPr>
            <p:sp>
              <p:nvSpPr>
                <p:cNvPr id="201" name="AutoShape 22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2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Pb</a:t>
                  </a:r>
                </a:p>
              </p:txBody>
            </p:sp>
          </p:grpSp>
          <p:grpSp>
            <p:nvGrpSpPr>
              <p:cNvPr id="42" name="Group 226"/>
              <p:cNvGrpSpPr>
                <a:grpSpLocks/>
              </p:cNvGrpSpPr>
              <p:nvPr/>
            </p:nvGrpSpPr>
            <p:grpSpPr bwMode="auto">
              <a:xfrm>
                <a:off x="4456" y="3090"/>
                <a:ext cx="293" cy="376"/>
                <a:chOff x="752" y="3163"/>
                <a:chExt cx="293" cy="376"/>
              </a:xfrm>
            </p:grpSpPr>
            <p:sp>
              <p:nvSpPr>
                <p:cNvPr id="199" name="AutoShape 22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0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Bi</a:t>
                  </a:r>
                </a:p>
              </p:txBody>
            </p:sp>
          </p:grpSp>
          <p:grpSp>
            <p:nvGrpSpPr>
              <p:cNvPr id="43" name="Group 229"/>
              <p:cNvGrpSpPr>
                <a:grpSpLocks/>
              </p:cNvGrpSpPr>
              <p:nvPr/>
            </p:nvGrpSpPr>
            <p:grpSpPr bwMode="auto">
              <a:xfrm>
                <a:off x="4763" y="3090"/>
                <a:ext cx="293" cy="376"/>
                <a:chOff x="752" y="3163"/>
                <a:chExt cx="293" cy="376"/>
              </a:xfrm>
            </p:grpSpPr>
            <p:sp>
              <p:nvSpPr>
                <p:cNvPr id="197" name="AutoShape 23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8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Po</a:t>
                  </a:r>
                </a:p>
              </p:txBody>
            </p:sp>
          </p:grpSp>
          <p:grpSp>
            <p:nvGrpSpPr>
              <p:cNvPr id="44" name="Group 232"/>
              <p:cNvGrpSpPr>
                <a:grpSpLocks/>
              </p:cNvGrpSpPr>
              <p:nvPr/>
            </p:nvGrpSpPr>
            <p:grpSpPr bwMode="auto">
              <a:xfrm>
                <a:off x="5070" y="3090"/>
                <a:ext cx="293" cy="376"/>
                <a:chOff x="752" y="3163"/>
                <a:chExt cx="293" cy="376"/>
              </a:xfrm>
            </p:grpSpPr>
            <p:sp>
              <p:nvSpPr>
                <p:cNvPr id="195" name="AutoShape 23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6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At</a:t>
                  </a:r>
                </a:p>
              </p:txBody>
            </p:sp>
          </p:grpSp>
          <p:grpSp>
            <p:nvGrpSpPr>
              <p:cNvPr id="45" name="Group 238"/>
              <p:cNvGrpSpPr>
                <a:grpSpLocks/>
              </p:cNvGrpSpPr>
              <p:nvPr/>
            </p:nvGrpSpPr>
            <p:grpSpPr bwMode="auto">
              <a:xfrm>
                <a:off x="465" y="2694"/>
                <a:ext cx="293" cy="376"/>
                <a:chOff x="752" y="3163"/>
                <a:chExt cx="293" cy="376"/>
              </a:xfrm>
            </p:grpSpPr>
            <p:sp>
              <p:nvSpPr>
                <p:cNvPr id="193" name="AutoShape 23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Sr</a:t>
                  </a:r>
                </a:p>
              </p:txBody>
            </p:sp>
          </p:grpSp>
          <p:grpSp>
            <p:nvGrpSpPr>
              <p:cNvPr id="46" name="Group 241"/>
              <p:cNvGrpSpPr>
                <a:grpSpLocks/>
              </p:cNvGrpSpPr>
              <p:nvPr/>
            </p:nvGrpSpPr>
            <p:grpSpPr bwMode="auto">
              <a:xfrm>
                <a:off x="772" y="2694"/>
                <a:ext cx="293" cy="376"/>
                <a:chOff x="752" y="3163"/>
                <a:chExt cx="293" cy="376"/>
              </a:xfrm>
            </p:grpSpPr>
            <p:sp>
              <p:nvSpPr>
                <p:cNvPr id="191" name="AutoShape 24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2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Y</a:t>
                  </a:r>
                </a:p>
              </p:txBody>
            </p:sp>
          </p:grpSp>
          <p:grpSp>
            <p:nvGrpSpPr>
              <p:cNvPr id="47" name="Group 244"/>
              <p:cNvGrpSpPr>
                <a:grpSpLocks/>
              </p:cNvGrpSpPr>
              <p:nvPr/>
            </p:nvGrpSpPr>
            <p:grpSpPr bwMode="auto">
              <a:xfrm>
                <a:off x="1079" y="2694"/>
                <a:ext cx="293" cy="376"/>
                <a:chOff x="752" y="3163"/>
                <a:chExt cx="293" cy="376"/>
              </a:xfrm>
            </p:grpSpPr>
            <p:sp>
              <p:nvSpPr>
                <p:cNvPr id="189" name="AutoShape 24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Zr</a:t>
                  </a:r>
                </a:p>
              </p:txBody>
            </p:sp>
          </p:grpSp>
          <p:grpSp>
            <p:nvGrpSpPr>
              <p:cNvPr id="48" name="Group 247"/>
              <p:cNvGrpSpPr>
                <a:grpSpLocks/>
              </p:cNvGrpSpPr>
              <p:nvPr/>
            </p:nvGrpSpPr>
            <p:grpSpPr bwMode="auto">
              <a:xfrm>
                <a:off x="1386" y="2694"/>
                <a:ext cx="293" cy="376"/>
                <a:chOff x="752" y="3163"/>
                <a:chExt cx="293" cy="376"/>
              </a:xfrm>
            </p:grpSpPr>
            <p:sp>
              <p:nvSpPr>
                <p:cNvPr id="187" name="AutoShape 24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8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Nb</a:t>
                  </a:r>
                </a:p>
              </p:txBody>
            </p:sp>
          </p:grpSp>
          <p:grpSp>
            <p:nvGrpSpPr>
              <p:cNvPr id="49" name="Group 250"/>
              <p:cNvGrpSpPr>
                <a:grpSpLocks/>
              </p:cNvGrpSpPr>
              <p:nvPr/>
            </p:nvGrpSpPr>
            <p:grpSpPr bwMode="auto">
              <a:xfrm>
                <a:off x="1693" y="2694"/>
                <a:ext cx="293" cy="376"/>
                <a:chOff x="752" y="3163"/>
                <a:chExt cx="293" cy="376"/>
              </a:xfrm>
            </p:grpSpPr>
            <p:sp>
              <p:nvSpPr>
                <p:cNvPr id="185" name="AutoShape 25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6" name="Text Box 25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Mo</a:t>
                  </a:r>
                </a:p>
              </p:txBody>
            </p:sp>
          </p:grpSp>
          <p:grpSp>
            <p:nvGrpSpPr>
              <p:cNvPr id="50" name="Group 253"/>
              <p:cNvGrpSpPr>
                <a:grpSpLocks/>
              </p:cNvGrpSpPr>
              <p:nvPr/>
            </p:nvGrpSpPr>
            <p:grpSpPr bwMode="auto">
              <a:xfrm>
                <a:off x="2000" y="2694"/>
                <a:ext cx="293" cy="376"/>
                <a:chOff x="752" y="3163"/>
                <a:chExt cx="293" cy="376"/>
              </a:xfrm>
            </p:grpSpPr>
            <p:sp>
              <p:nvSpPr>
                <p:cNvPr id="183" name="AutoShape 25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Tc</a:t>
                  </a:r>
                </a:p>
              </p:txBody>
            </p:sp>
          </p:grpSp>
          <p:grpSp>
            <p:nvGrpSpPr>
              <p:cNvPr id="51" name="Group 256"/>
              <p:cNvGrpSpPr>
                <a:grpSpLocks/>
              </p:cNvGrpSpPr>
              <p:nvPr/>
            </p:nvGrpSpPr>
            <p:grpSpPr bwMode="auto">
              <a:xfrm>
                <a:off x="2307" y="2694"/>
                <a:ext cx="293" cy="376"/>
                <a:chOff x="752" y="3163"/>
                <a:chExt cx="293" cy="376"/>
              </a:xfrm>
            </p:grpSpPr>
            <p:sp>
              <p:nvSpPr>
                <p:cNvPr id="181" name="AutoShape 25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2" name="Text Box 25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Ru</a:t>
                  </a:r>
                </a:p>
              </p:txBody>
            </p:sp>
          </p:grpSp>
          <p:grpSp>
            <p:nvGrpSpPr>
              <p:cNvPr id="52" name="Group 259"/>
              <p:cNvGrpSpPr>
                <a:grpSpLocks/>
              </p:cNvGrpSpPr>
              <p:nvPr/>
            </p:nvGrpSpPr>
            <p:grpSpPr bwMode="auto">
              <a:xfrm>
                <a:off x="2614" y="2694"/>
                <a:ext cx="293" cy="376"/>
                <a:chOff x="752" y="3163"/>
                <a:chExt cx="293" cy="376"/>
              </a:xfrm>
            </p:grpSpPr>
            <p:sp>
              <p:nvSpPr>
                <p:cNvPr id="179" name="AutoShape 26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0" name="Text Box 26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Rh</a:t>
                  </a:r>
                </a:p>
              </p:txBody>
            </p:sp>
          </p:grpSp>
          <p:grpSp>
            <p:nvGrpSpPr>
              <p:cNvPr id="53" name="Group 262"/>
              <p:cNvGrpSpPr>
                <a:grpSpLocks/>
              </p:cNvGrpSpPr>
              <p:nvPr/>
            </p:nvGrpSpPr>
            <p:grpSpPr bwMode="auto">
              <a:xfrm>
                <a:off x="2921" y="2694"/>
                <a:ext cx="293" cy="376"/>
                <a:chOff x="752" y="3163"/>
                <a:chExt cx="293" cy="376"/>
              </a:xfrm>
            </p:grpSpPr>
            <p:sp>
              <p:nvSpPr>
                <p:cNvPr id="177" name="AutoShape 26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8" name="Text Box 26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Pd</a:t>
                  </a:r>
                </a:p>
              </p:txBody>
            </p:sp>
          </p:grpSp>
          <p:grpSp>
            <p:nvGrpSpPr>
              <p:cNvPr id="54" name="Group 265"/>
              <p:cNvGrpSpPr>
                <a:grpSpLocks/>
              </p:cNvGrpSpPr>
              <p:nvPr/>
            </p:nvGrpSpPr>
            <p:grpSpPr bwMode="auto">
              <a:xfrm>
                <a:off x="3228" y="2694"/>
                <a:ext cx="293" cy="376"/>
                <a:chOff x="752" y="3163"/>
                <a:chExt cx="293" cy="376"/>
              </a:xfrm>
            </p:grpSpPr>
            <p:sp>
              <p:nvSpPr>
                <p:cNvPr id="175" name="AutoShape 26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6" name="Text Box 26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Ag</a:t>
                  </a:r>
                </a:p>
              </p:txBody>
            </p:sp>
          </p:grpSp>
          <p:grpSp>
            <p:nvGrpSpPr>
              <p:cNvPr id="55" name="Group 268"/>
              <p:cNvGrpSpPr>
                <a:grpSpLocks/>
              </p:cNvGrpSpPr>
              <p:nvPr/>
            </p:nvGrpSpPr>
            <p:grpSpPr bwMode="auto">
              <a:xfrm>
                <a:off x="3535" y="2694"/>
                <a:ext cx="293" cy="376"/>
                <a:chOff x="752" y="3163"/>
                <a:chExt cx="293" cy="376"/>
              </a:xfrm>
            </p:grpSpPr>
            <p:sp>
              <p:nvSpPr>
                <p:cNvPr id="173" name="AutoShape 26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4" name="Text Box 27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Cd</a:t>
                  </a:r>
                </a:p>
              </p:txBody>
            </p:sp>
          </p:grpSp>
          <p:grpSp>
            <p:nvGrpSpPr>
              <p:cNvPr id="56" name="Group 271"/>
              <p:cNvGrpSpPr>
                <a:grpSpLocks/>
              </p:cNvGrpSpPr>
              <p:nvPr/>
            </p:nvGrpSpPr>
            <p:grpSpPr bwMode="auto">
              <a:xfrm>
                <a:off x="3842" y="2694"/>
                <a:ext cx="293" cy="376"/>
                <a:chOff x="752" y="3163"/>
                <a:chExt cx="293" cy="376"/>
              </a:xfrm>
            </p:grpSpPr>
            <p:sp>
              <p:nvSpPr>
                <p:cNvPr id="171" name="AutoShape 27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2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In</a:t>
                  </a:r>
                </a:p>
              </p:txBody>
            </p:sp>
          </p:grpSp>
          <p:grpSp>
            <p:nvGrpSpPr>
              <p:cNvPr id="57" name="Group 274"/>
              <p:cNvGrpSpPr>
                <a:grpSpLocks/>
              </p:cNvGrpSpPr>
              <p:nvPr/>
            </p:nvGrpSpPr>
            <p:grpSpPr bwMode="auto">
              <a:xfrm>
                <a:off x="4149" y="2694"/>
                <a:ext cx="293" cy="376"/>
                <a:chOff x="752" y="3163"/>
                <a:chExt cx="293" cy="376"/>
              </a:xfrm>
            </p:grpSpPr>
            <p:sp>
              <p:nvSpPr>
                <p:cNvPr id="169" name="AutoShape 27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0" name="Text Box 27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Sn</a:t>
                  </a:r>
                </a:p>
              </p:txBody>
            </p:sp>
          </p:grpSp>
          <p:grpSp>
            <p:nvGrpSpPr>
              <p:cNvPr id="58" name="Group 277"/>
              <p:cNvGrpSpPr>
                <a:grpSpLocks/>
              </p:cNvGrpSpPr>
              <p:nvPr/>
            </p:nvGrpSpPr>
            <p:grpSpPr bwMode="auto">
              <a:xfrm>
                <a:off x="4456" y="2694"/>
                <a:ext cx="293" cy="376"/>
                <a:chOff x="752" y="3163"/>
                <a:chExt cx="293" cy="376"/>
              </a:xfrm>
            </p:grpSpPr>
            <p:sp>
              <p:nvSpPr>
                <p:cNvPr id="167" name="AutoShape 27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8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Sb</a:t>
                  </a:r>
                </a:p>
              </p:txBody>
            </p:sp>
          </p:grpSp>
          <p:grpSp>
            <p:nvGrpSpPr>
              <p:cNvPr id="59" name="Group 280"/>
              <p:cNvGrpSpPr>
                <a:grpSpLocks/>
              </p:cNvGrpSpPr>
              <p:nvPr/>
            </p:nvGrpSpPr>
            <p:grpSpPr bwMode="auto">
              <a:xfrm>
                <a:off x="4763" y="2694"/>
                <a:ext cx="293" cy="376"/>
                <a:chOff x="752" y="3163"/>
                <a:chExt cx="293" cy="376"/>
              </a:xfrm>
            </p:grpSpPr>
            <p:sp>
              <p:nvSpPr>
                <p:cNvPr id="165" name="AutoShape 28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6" name="Text Box 28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Te</a:t>
                  </a:r>
                </a:p>
              </p:txBody>
            </p:sp>
          </p:grpSp>
          <p:grpSp>
            <p:nvGrpSpPr>
              <p:cNvPr id="60" name="Group 283"/>
              <p:cNvGrpSpPr>
                <a:grpSpLocks/>
              </p:cNvGrpSpPr>
              <p:nvPr/>
            </p:nvGrpSpPr>
            <p:grpSpPr bwMode="auto">
              <a:xfrm>
                <a:off x="5070" y="2694"/>
                <a:ext cx="293" cy="376"/>
                <a:chOff x="752" y="3163"/>
                <a:chExt cx="293" cy="376"/>
              </a:xfrm>
            </p:grpSpPr>
            <p:sp>
              <p:nvSpPr>
                <p:cNvPr id="163" name="AutoShape 28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4" name="Text Box 28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I</a:t>
                  </a:r>
                </a:p>
              </p:txBody>
            </p:sp>
          </p:grpSp>
          <p:grpSp>
            <p:nvGrpSpPr>
              <p:cNvPr id="61" name="Group 289"/>
              <p:cNvGrpSpPr>
                <a:grpSpLocks/>
              </p:cNvGrpSpPr>
              <p:nvPr/>
            </p:nvGrpSpPr>
            <p:grpSpPr bwMode="auto">
              <a:xfrm>
                <a:off x="465" y="2298"/>
                <a:ext cx="293" cy="376"/>
                <a:chOff x="752" y="3163"/>
                <a:chExt cx="293" cy="376"/>
              </a:xfrm>
            </p:grpSpPr>
            <p:sp>
              <p:nvSpPr>
                <p:cNvPr id="161" name="AutoShape 29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2" name="Text Box 29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62" name="Group 292"/>
              <p:cNvGrpSpPr>
                <a:grpSpLocks/>
              </p:cNvGrpSpPr>
              <p:nvPr/>
            </p:nvGrpSpPr>
            <p:grpSpPr bwMode="auto">
              <a:xfrm>
                <a:off x="772" y="2298"/>
                <a:ext cx="293" cy="376"/>
                <a:chOff x="752" y="3163"/>
                <a:chExt cx="293" cy="376"/>
              </a:xfrm>
            </p:grpSpPr>
            <p:sp>
              <p:nvSpPr>
                <p:cNvPr id="159" name="AutoShape 29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0" name="Text Box 29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Sc</a:t>
                  </a:r>
                </a:p>
              </p:txBody>
            </p:sp>
          </p:grpSp>
          <p:grpSp>
            <p:nvGrpSpPr>
              <p:cNvPr id="63" name="Group 295"/>
              <p:cNvGrpSpPr>
                <a:grpSpLocks/>
              </p:cNvGrpSpPr>
              <p:nvPr/>
            </p:nvGrpSpPr>
            <p:grpSpPr bwMode="auto">
              <a:xfrm>
                <a:off x="1079" y="2298"/>
                <a:ext cx="293" cy="376"/>
                <a:chOff x="752" y="3163"/>
                <a:chExt cx="293" cy="376"/>
              </a:xfrm>
            </p:grpSpPr>
            <p:sp>
              <p:nvSpPr>
                <p:cNvPr id="157" name="AutoShape 29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8" name="Text Box 29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Ti</a:t>
                  </a:r>
                </a:p>
              </p:txBody>
            </p:sp>
          </p:grpSp>
          <p:grpSp>
            <p:nvGrpSpPr>
              <p:cNvPr id="64" name="Group 298"/>
              <p:cNvGrpSpPr>
                <a:grpSpLocks/>
              </p:cNvGrpSpPr>
              <p:nvPr/>
            </p:nvGrpSpPr>
            <p:grpSpPr bwMode="auto">
              <a:xfrm>
                <a:off x="1386" y="2298"/>
                <a:ext cx="293" cy="376"/>
                <a:chOff x="752" y="3163"/>
                <a:chExt cx="293" cy="376"/>
              </a:xfrm>
            </p:grpSpPr>
            <p:sp>
              <p:nvSpPr>
                <p:cNvPr id="155" name="AutoShape 29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6" name="Text Box 30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V</a:t>
                  </a:r>
                </a:p>
              </p:txBody>
            </p:sp>
          </p:grpSp>
          <p:grpSp>
            <p:nvGrpSpPr>
              <p:cNvPr id="65" name="Group 301"/>
              <p:cNvGrpSpPr>
                <a:grpSpLocks/>
              </p:cNvGrpSpPr>
              <p:nvPr/>
            </p:nvGrpSpPr>
            <p:grpSpPr bwMode="auto">
              <a:xfrm>
                <a:off x="1693" y="2298"/>
                <a:ext cx="293" cy="376"/>
                <a:chOff x="752" y="3163"/>
                <a:chExt cx="293" cy="376"/>
              </a:xfrm>
            </p:grpSpPr>
            <p:sp>
              <p:nvSpPr>
                <p:cNvPr id="153" name="AutoShape 30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4" name="Text Box 30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Cr</a:t>
                  </a:r>
                </a:p>
              </p:txBody>
            </p:sp>
          </p:grpSp>
          <p:grpSp>
            <p:nvGrpSpPr>
              <p:cNvPr id="66" name="Group 304"/>
              <p:cNvGrpSpPr>
                <a:grpSpLocks/>
              </p:cNvGrpSpPr>
              <p:nvPr/>
            </p:nvGrpSpPr>
            <p:grpSpPr bwMode="auto">
              <a:xfrm>
                <a:off x="2000" y="2298"/>
                <a:ext cx="293" cy="376"/>
                <a:chOff x="752" y="3163"/>
                <a:chExt cx="293" cy="376"/>
              </a:xfrm>
            </p:grpSpPr>
            <p:sp>
              <p:nvSpPr>
                <p:cNvPr id="151" name="AutoShape 30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2" name="Text Box 30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Mn</a:t>
                  </a:r>
                </a:p>
              </p:txBody>
            </p:sp>
          </p:grpSp>
          <p:grpSp>
            <p:nvGrpSpPr>
              <p:cNvPr id="67" name="Group 307"/>
              <p:cNvGrpSpPr>
                <a:grpSpLocks/>
              </p:cNvGrpSpPr>
              <p:nvPr/>
            </p:nvGrpSpPr>
            <p:grpSpPr bwMode="auto">
              <a:xfrm>
                <a:off x="2307" y="2298"/>
                <a:ext cx="293" cy="376"/>
                <a:chOff x="752" y="3163"/>
                <a:chExt cx="293" cy="376"/>
              </a:xfrm>
            </p:grpSpPr>
            <p:sp>
              <p:nvSpPr>
                <p:cNvPr id="149" name="AutoShape 30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0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 dirty="0">
                      <a:solidFill>
                        <a:srgbClr val="010066"/>
                      </a:solidFill>
                    </a:rPr>
                    <a:t>Fe</a:t>
                  </a:r>
                </a:p>
              </p:txBody>
            </p:sp>
          </p:grpSp>
          <p:grpSp>
            <p:nvGrpSpPr>
              <p:cNvPr id="68" name="Group 310"/>
              <p:cNvGrpSpPr>
                <a:grpSpLocks/>
              </p:cNvGrpSpPr>
              <p:nvPr/>
            </p:nvGrpSpPr>
            <p:grpSpPr bwMode="auto">
              <a:xfrm>
                <a:off x="2614" y="2298"/>
                <a:ext cx="293" cy="376"/>
                <a:chOff x="752" y="3163"/>
                <a:chExt cx="293" cy="376"/>
              </a:xfrm>
            </p:grpSpPr>
            <p:sp>
              <p:nvSpPr>
                <p:cNvPr id="147" name="AutoShape 31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8" name="Text Box 31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Co</a:t>
                  </a:r>
                </a:p>
              </p:txBody>
            </p:sp>
          </p:grpSp>
          <p:grpSp>
            <p:nvGrpSpPr>
              <p:cNvPr id="69" name="Group 313"/>
              <p:cNvGrpSpPr>
                <a:grpSpLocks/>
              </p:cNvGrpSpPr>
              <p:nvPr/>
            </p:nvGrpSpPr>
            <p:grpSpPr bwMode="auto">
              <a:xfrm>
                <a:off x="2905" y="2306"/>
                <a:ext cx="309" cy="376"/>
                <a:chOff x="736" y="3171"/>
                <a:chExt cx="309" cy="376"/>
              </a:xfrm>
            </p:grpSpPr>
            <p:sp>
              <p:nvSpPr>
                <p:cNvPr id="145" name="AutoShape 314"/>
                <p:cNvSpPr>
                  <a:spLocks noChangeArrowheads="1"/>
                </p:cNvSpPr>
                <p:nvPr/>
              </p:nvSpPr>
              <p:spPr bwMode="auto">
                <a:xfrm>
                  <a:off x="736" y="3171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6" name="Text Box 31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Ni</a:t>
                  </a:r>
                </a:p>
              </p:txBody>
            </p:sp>
          </p:grpSp>
          <p:grpSp>
            <p:nvGrpSpPr>
              <p:cNvPr id="70" name="Group 316"/>
              <p:cNvGrpSpPr>
                <a:grpSpLocks/>
              </p:cNvGrpSpPr>
              <p:nvPr/>
            </p:nvGrpSpPr>
            <p:grpSpPr bwMode="auto">
              <a:xfrm>
                <a:off x="3228" y="2298"/>
                <a:ext cx="293" cy="376"/>
                <a:chOff x="752" y="3163"/>
                <a:chExt cx="293" cy="376"/>
              </a:xfrm>
            </p:grpSpPr>
            <p:sp>
              <p:nvSpPr>
                <p:cNvPr id="143" name="AutoShape 31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Cu</a:t>
                  </a:r>
                </a:p>
              </p:txBody>
            </p:sp>
          </p:grpSp>
          <p:grpSp>
            <p:nvGrpSpPr>
              <p:cNvPr id="71" name="Group 319"/>
              <p:cNvGrpSpPr>
                <a:grpSpLocks/>
              </p:cNvGrpSpPr>
              <p:nvPr/>
            </p:nvGrpSpPr>
            <p:grpSpPr bwMode="auto">
              <a:xfrm>
                <a:off x="3535" y="2298"/>
                <a:ext cx="293" cy="376"/>
                <a:chOff x="752" y="3163"/>
                <a:chExt cx="293" cy="376"/>
              </a:xfrm>
            </p:grpSpPr>
            <p:sp>
              <p:nvSpPr>
                <p:cNvPr id="141" name="AutoShape 32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2" name="Text Box 32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Zn</a:t>
                  </a:r>
                </a:p>
              </p:txBody>
            </p:sp>
          </p:grpSp>
          <p:grpSp>
            <p:nvGrpSpPr>
              <p:cNvPr id="72" name="Group 322"/>
              <p:cNvGrpSpPr>
                <a:grpSpLocks/>
              </p:cNvGrpSpPr>
              <p:nvPr/>
            </p:nvGrpSpPr>
            <p:grpSpPr bwMode="auto">
              <a:xfrm>
                <a:off x="3842" y="2298"/>
                <a:ext cx="293" cy="376"/>
                <a:chOff x="752" y="3163"/>
                <a:chExt cx="293" cy="376"/>
              </a:xfrm>
            </p:grpSpPr>
            <p:sp>
              <p:nvSpPr>
                <p:cNvPr id="139" name="AutoShape 32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 dirty="0">
                      <a:solidFill>
                        <a:srgbClr val="010066"/>
                      </a:solidFill>
                    </a:rPr>
                    <a:t>Ga</a:t>
                  </a:r>
                </a:p>
              </p:txBody>
            </p:sp>
          </p:grpSp>
          <p:grpSp>
            <p:nvGrpSpPr>
              <p:cNvPr id="73" name="Group 325"/>
              <p:cNvGrpSpPr>
                <a:grpSpLocks/>
              </p:cNvGrpSpPr>
              <p:nvPr/>
            </p:nvGrpSpPr>
            <p:grpSpPr bwMode="auto">
              <a:xfrm>
                <a:off x="4149" y="2298"/>
                <a:ext cx="293" cy="376"/>
                <a:chOff x="752" y="3163"/>
                <a:chExt cx="293" cy="376"/>
              </a:xfrm>
            </p:grpSpPr>
            <p:sp>
              <p:nvSpPr>
                <p:cNvPr id="137" name="AutoShape 32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8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Ge</a:t>
                  </a:r>
                </a:p>
              </p:txBody>
            </p:sp>
          </p:grpSp>
          <p:grpSp>
            <p:nvGrpSpPr>
              <p:cNvPr id="74" name="Group 328"/>
              <p:cNvGrpSpPr>
                <a:grpSpLocks/>
              </p:cNvGrpSpPr>
              <p:nvPr/>
            </p:nvGrpSpPr>
            <p:grpSpPr bwMode="auto">
              <a:xfrm>
                <a:off x="4456" y="2298"/>
                <a:ext cx="293" cy="376"/>
                <a:chOff x="752" y="3163"/>
                <a:chExt cx="293" cy="376"/>
              </a:xfrm>
            </p:grpSpPr>
            <p:sp>
              <p:nvSpPr>
                <p:cNvPr id="135" name="AutoShape 32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6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As</a:t>
                  </a:r>
                </a:p>
              </p:txBody>
            </p:sp>
          </p:grpSp>
          <p:grpSp>
            <p:nvGrpSpPr>
              <p:cNvPr id="75" name="Group 331"/>
              <p:cNvGrpSpPr>
                <a:grpSpLocks/>
              </p:cNvGrpSpPr>
              <p:nvPr/>
            </p:nvGrpSpPr>
            <p:grpSpPr bwMode="auto">
              <a:xfrm>
                <a:off x="4763" y="2298"/>
                <a:ext cx="293" cy="376"/>
                <a:chOff x="752" y="3163"/>
                <a:chExt cx="293" cy="376"/>
              </a:xfrm>
            </p:grpSpPr>
            <p:sp>
              <p:nvSpPr>
                <p:cNvPr id="133" name="AutoShape 33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" name="Text Box 33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Se</a:t>
                  </a:r>
                </a:p>
              </p:txBody>
            </p:sp>
          </p:grpSp>
          <p:grpSp>
            <p:nvGrpSpPr>
              <p:cNvPr id="76" name="Group 334"/>
              <p:cNvGrpSpPr>
                <a:grpSpLocks/>
              </p:cNvGrpSpPr>
              <p:nvPr/>
            </p:nvGrpSpPr>
            <p:grpSpPr bwMode="auto">
              <a:xfrm>
                <a:off x="5070" y="2298"/>
                <a:ext cx="293" cy="376"/>
                <a:chOff x="752" y="3163"/>
                <a:chExt cx="293" cy="376"/>
              </a:xfrm>
            </p:grpSpPr>
            <p:sp>
              <p:nvSpPr>
                <p:cNvPr id="131" name="AutoShape 33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2" name="Text Box 33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Br</a:t>
                  </a:r>
                </a:p>
              </p:txBody>
            </p:sp>
          </p:grpSp>
          <p:grpSp>
            <p:nvGrpSpPr>
              <p:cNvPr id="77" name="Group 341"/>
              <p:cNvGrpSpPr>
                <a:grpSpLocks/>
              </p:cNvGrpSpPr>
              <p:nvPr/>
            </p:nvGrpSpPr>
            <p:grpSpPr bwMode="auto">
              <a:xfrm>
                <a:off x="465" y="1904"/>
                <a:ext cx="293" cy="376"/>
                <a:chOff x="752" y="3163"/>
                <a:chExt cx="293" cy="376"/>
              </a:xfrm>
            </p:grpSpPr>
            <p:sp>
              <p:nvSpPr>
                <p:cNvPr id="129" name="AutoShape 34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0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Mg</a:t>
                  </a:r>
                </a:p>
              </p:txBody>
            </p:sp>
          </p:grpSp>
          <p:grpSp>
            <p:nvGrpSpPr>
              <p:cNvPr id="78" name="Group 344"/>
              <p:cNvGrpSpPr>
                <a:grpSpLocks/>
              </p:cNvGrpSpPr>
              <p:nvPr/>
            </p:nvGrpSpPr>
            <p:grpSpPr bwMode="auto">
              <a:xfrm>
                <a:off x="3842" y="1904"/>
                <a:ext cx="293" cy="376"/>
                <a:chOff x="752" y="3163"/>
                <a:chExt cx="293" cy="376"/>
              </a:xfrm>
            </p:grpSpPr>
            <p:sp>
              <p:nvSpPr>
                <p:cNvPr id="127" name="AutoShape 34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8" name="Text Box 34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Al</a:t>
                  </a:r>
                </a:p>
              </p:txBody>
            </p:sp>
          </p:grpSp>
          <p:grpSp>
            <p:nvGrpSpPr>
              <p:cNvPr id="79" name="Group 347"/>
              <p:cNvGrpSpPr>
                <a:grpSpLocks/>
              </p:cNvGrpSpPr>
              <p:nvPr/>
            </p:nvGrpSpPr>
            <p:grpSpPr bwMode="auto">
              <a:xfrm>
                <a:off x="4149" y="1904"/>
                <a:ext cx="293" cy="376"/>
                <a:chOff x="752" y="3163"/>
                <a:chExt cx="293" cy="376"/>
              </a:xfrm>
            </p:grpSpPr>
            <p:sp>
              <p:nvSpPr>
                <p:cNvPr id="125" name="AutoShape 34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6" name="Text Box 34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Si</a:t>
                  </a:r>
                </a:p>
              </p:txBody>
            </p:sp>
          </p:grpSp>
          <p:grpSp>
            <p:nvGrpSpPr>
              <p:cNvPr id="80" name="Group 350"/>
              <p:cNvGrpSpPr>
                <a:grpSpLocks/>
              </p:cNvGrpSpPr>
              <p:nvPr/>
            </p:nvGrpSpPr>
            <p:grpSpPr bwMode="auto">
              <a:xfrm>
                <a:off x="4456" y="1904"/>
                <a:ext cx="293" cy="376"/>
                <a:chOff x="752" y="3163"/>
                <a:chExt cx="293" cy="376"/>
              </a:xfrm>
            </p:grpSpPr>
            <p:sp>
              <p:nvSpPr>
                <p:cNvPr id="123" name="AutoShape 35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4" name="Text Box 35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81" name="Group 353"/>
              <p:cNvGrpSpPr>
                <a:grpSpLocks/>
              </p:cNvGrpSpPr>
              <p:nvPr/>
            </p:nvGrpSpPr>
            <p:grpSpPr bwMode="auto">
              <a:xfrm>
                <a:off x="4763" y="1904"/>
                <a:ext cx="293" cy="376"/>
                <a:chOff x="752" y="3163"/>
                <a:chExt cx="293" cy="376"/>
              </a:xfrm>
            </p:grpSpPr>
            <p:sp>
              <p:nvSpPr>
                <p:cNvPr id="121" name="AutoShape 35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" name="Text Box 35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</a:t>
                  </a:r>
                </a:p>
              </p:txBody>
            </p:sp>
          </p:grpSp>
          <p:grpSp>
            <p:nvGrpSpPr>
              <p:cNvPr id="82" name="Group 356"/>
              <p:cNvGrpSpPr>
                <a:grpSpLocks/>
              </p:cNvGrpSpPr>
              <p:nvPr/>
            </p:nvGrpSpPr>
            <p:grpSpPr bwMode="auto">
              <a:xfrm>
                <a:off x="5070" y="1904"/>
                <a:ext cx="293" cy="376"/>
                <a:chOff x="752" y="3163"/>
                <a:chExt cx="293" cy="376"/>
              </a:xfrm>
            </p:grpSpPr>
            <p:sp>
              <p:nvSpPr>
                <p:cNvPr id="119" name="AutoShape 35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Cl</a:t>
                  </a:r>
                </a:p>
              </p:txBody>
            </p:sp>
          </p:grpSp>
          <p:grpSp>
            <p:nvGrpSpPr>
              <p:cNvPr id="83" name="Group 363"/>
              <p:cNvGrpSpPr>
                <a:grpSpLocks/>
              </p:cNvGrpSpPr>
              <p:nvPr/>
            </p:nvGrpSpPr>
            <p:grpSpPr bwMode="auto">
              <a:xfrm>
                <a:off x="465" y="1512"/>
                <a:ext cx="293" cy="376"/>
                <a:chOff x="752" y="3163"/>
                <a:chExt cx="293" cy="376"/>
              </a:xfrm>
            </p:grpSpPr>
            <p:sp>
              <p:nvSpPr>
                <p:cNvPr id="117" name="AutoShape 36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" name="Text Box 36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Be</a:t>
                  </a:r>
                </a:p>
              </p:txBody>
            </p:sp>
          </p:grpSp>
          <p:grpSp>
            <p:nvGrpSpPr>
              <p:cNvPr id="84" name="Group 366"/>
              <p:cNvGrpSpPr>
                <a:grpSpLocks/>
              </p:cNvGrpSpPr>
              <p:nvPr/>
            </p:nvGrpSpPr>
            <p:grpSpPr bwMode="auto">
              <a:xfrm>
                <a:off x="3842" y="1512"/>
                <a:ext cx="293" cy="376"/>
                <a:chOff x="752" y="3163"/>
                <a:chExt cx="293" cy="376"/>
              </a:xfrm>
            </p:grpSpPr>
            <p:sp>
              <p:nvSpPr>
                <p:cNvPr id="115" name="AutoShape 36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6" name="Text Box 36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85" name="Group 369"/>
              <p:cNvGrpSpPr>
                <a:grpSpLocks/>
              </p:cNvGrpSpPr>
              <p:nvPr/>
            </p:nvGrpSpPr>
            <p:grpSpPr bwMode="auto">
              <a:xfrm>
                <a:off x="4149" y="1512"/>
                <a:ext cx="293" cy="376"/>
                <a:chOff x="752" y="3163"/>
                <a:chExt cx="293" cy="376"/>
              </a:xfrm>
            </p:grpSpPr>
            <p:sp>
              <p:nvSpPr>
                <p:cNvPr id="113" name="AutoShape 37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4" name="Text Box 37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86" name="Group 372"/>
              <p:cNvGrpSpPr>
                <a:grpSpLocks/>
              </p:cNvGrpSpPr>
              <p:nvPr/>
            </p:nvGrpSpPr>
            <p:grpSpPr bwMode="auto">
              <a:xfrm>
                <a:off x="4456" y="1512"/>
                <a:ext cx="293" cy="376"/>
                <a:chOff x="752" y="3163"/>
                <a:chExt cx="293" cy="376"/>
              </a:xfrm>
            </p:grpSpPr>
            <p:sp>
              <p:nvSpPr>
                <p:cNvPr id="111" name="AutoShape 37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2" name="Text Box 37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87" name="Group 375"/>
              <p:cNvGrpSpPr>
                <a:grpSpLocks/>
              </p:cNvGrpSpPr>
              <p:nvPr/>
            </p:nvGrpSpPr>
            <p:grpSpPr bwMode="auto">
              <a:xfrm>
                <a:off x="4763" y="1512"/>
                <a:ext cx="293" cy="376"/>
                <a:chOff x="752" y="3163"/>
                <a:chExt cx="293" cy="376"/>
              </a:xfrm>
            </p:grpSpPr>
            <p:sp>
              <p:nvSpPr>
                <p:cNvPr id="109" name="AutoShape 37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0" name="Text Box 37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O</a:t>
                  </a:r>
                </a:p>
              </p:txBody>
            </p:sp>
          </p:grpSp>
          <p:grpSp>
            <p:nvGrpSpPr>
              <p:cNvPr id="88" name="Group 378"/>
              <p:cNvGrpSpPr>
                <a:grpSpLocks/>
              </p:cNvGrpSpPr>
              <p:nvPr/>
            </p:nvGrpSpPr>
            <p:grpSpPr bwMode="auto">
              <a:xfrm>
                <a:off x="5070" y="1512"/>
                <a:ext cx="293" cy="376"/>
                <a:chOff x="752" y="3163"/>
                <a:chExt cx="293" cy="376"/>
              </a:xfrm>
            </p:grpSpPr>
            <p:sp>
              <p:nvSpPr>
                <p:cNvPr id="107" name="AutoShape 37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" name="Text Box 38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F</a:t>
                  </a:r>
                </a:p>
              </p:txBody>
            </p:sp>
          </p:grpSp>
          <p:grpSp>
            <p:nvGrpSpPr>
              <p:cNvPr id="89" name="Group 400"/>
              <p:cNvGrpSpPr>
                <a:grpSpLocks/>
              </p:cNvGrpSpPr>
              <p:nvPr/>
            </p:nvGrpSpPr>
            <p:grpSpPr bwMode="auto">
              <a:xfrm>
                <a:off x="158" y="3090"/>
                <a:ext cx="293" cy="376"/>
                <a:chOff x="5378" y="3090"/>
                <a:chExt cx="293" cy="376"/>
              </a:xfrm>
            </p:grpSpPr>
            <p:sp>
              <p:nvSpPr>
                <p:cNvPr id="105" name="AutoShape 401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" name="Text Box 402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Cs</a:t>
                  </a:r>
                </a:p>
              </p:txBody>
            </p:sp>
          </p:grpSp>
          <p:grpSp>
            <p:nvGrpSpPr>
              <p:cNvPr id="90" name="Group 403"/>
              <p:cNvGrpSpPr>
                <a:grpSpLocks/>
              </p:cNvGrpSpPr>
              <p:nvPr/>
            </p:nvGrpSpPr>
            <p:grpSpPr bwMode="auto">
              <a:xfrm>
                <a:off x="158" y="2694"/>
                <a:ext cx="293" cy="376"/>
                <a:chOff x="5378" y="2694"/>
                <a:chExt cx="293" cy="376"/>
              </a:xfrm>
            </p:grpSpPr>
            <p:sp>
              <p:nvSpPr>
                <p:cNvPr id="103" name="AutoShape 404"/>
                <p:cNvSpPr>
                  <a:spLocks noChangeArrowheads="1"/>
                </p:cNvSpPr>
                <p:nvPr/>
              </p:nvSpPr>
              <p:spPr bwMode="auto">
                <a:xfrm>
                  <a:off x="5379" y="269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" name="Text Box 405"/>
                <p:cNvSpPr txBox="1">
                  <a:spLocks noChangeArrowheads="1"/>
                </p:cNvSpPr>
                <p:nvPr/>
              </p:nvSpPr>
              <p:spPr bwMode="auto">
                <a:xfrm>
                  <a:off x="5378" y="276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Rb</a:t>
                  </a:r>
                </a:p>
              </p:txBody>
            </p:sp>
          </p:grpSp>
          <p:grpSp>
            <p:nvGrpSpPr>
              <p:cNvPr id="91" name="Group 406"/>
              <p:cNvGrpSpPr>
                <a:grpSpLocks/>
              </p:cNvGrpSpPr>
              <p:nvPr/>
            </p:nvGrpSpPr>
            <p:grpSpPr bwMode="auto">
              <a:xfrm>
                <a:off x="159" y="2298"/>
                <a:ext cx="293" cy="376"/>
                <a:chOff x="5378" y="2298"/>
                <a:chExt cx="293" cy="376"/>
              </a:xfrm>
            </p:grpSpPr>
            <p:sp>
              <p:nvSpPr>
                <p:cNvPr id="101" name="AutoShape 407"/>
                <p:cNvSpPr>
                  <a:spLocks noChangeArrowheads="1"/>
                </p:cNvSpPr>
                <p:nvPr/>
              </p:nvSpPr>
              <p:spPr bwMode="auto">
                <a:xfrm>
                  <a:off x="5379" y="2298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" name="Text Box 408"/>
                <p:cNvSpPr txBox="1">
                  <a:spLocks noChangeArrowheads="1"/>
                </p:cNvSpPr>
                <p:nvPr/>
              </p:nvSpPr>
              <p:spPr bwMode="auto">
                <a:xfrm>
                  <a:off x="5378" y="2371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K</a:t>
                  </a:r>
                </a:p>
              </p:txBody>
            </p:sp>
          </p:grpSp>
          <p:grpSp>
            <p:nvGrpSpPr>
              <p:cNvPr id="92" name="Group 409"/>
              <p:cNvGrpSpPr>
                <a:grpSpLocks/>
              </p:cNvGrpSpPr>
              <p:nvPr/>
            </p:nvGrpSpPr>
            <p:grpSpPr bwMode="auto">
              <a:xfrm>
                <a:off x="159" y="1904"/>
                <a:ext cx="293" cy="376"/>
                <a:chOff x="5378" y="1904"/>
                <a:chExt cx="293" cy="376"/>
              </a:xfrm>
            </p:grpSpPr>
            <p:sp>
              <p:nvSpPr>
                <p:cNvPr id="99" name="AutoShape 410"/>
                <p:cNvSpPr>
                  <a:spLocks noChangeArrowheads="1"/>
                </p:cNvSpPr>
                <p:nvPr/>
              </p:nvSpPr>
              <p:spPr bwMode="auto">
                <a:xfrm>
                  <a:off x="5379" y="190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0" name="Text Box 411"/>
                <p:cNvSpPr txBox="1">
                  <a:spLocks noChangeArrowheads="1"/>
                </p:cNvSpPr>
                <p:nvPr/>
              </p:nvSpPr>
              <p:spPr bwMode="auto">
                <a:xfrm>
                  <a:off x="5378" y="197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Na</a:t>
                  </a:r>
                </a:p>
              </p:txBody>
            </p:sp>
          </p:grpSp>
          <p:grpSp>
            <p:nvGrpSpPr>
              <p:cNvPr id="93" name="Group 412"/>
              <p:cNvGrpSpPr>
                <a:grpSpLocks/>
              </p:cNvGrpSpPr>
              <p:nvPr/>
            </p:nvGrpSpPr>
            <p:grpSpPr bwMode="auto">
              <a:xfrm>
                <a:off x="158" y="1512"/>
                <a:ext cx="293" cy="376"/>
                <a:chOff x="5378" y="1512"/>
                <a:chExt cx="293" cy="376"/>
              </a:xfrm>
            </p:grpSpPr>
            <p:sp>
              <p:nvSpPr>
                <p:cNvPr id="97" name="AutoShape 413"/>
                <p:cNvSpPr>
                  <a:spLocks noChangeArrowheads="1"/>
                </p:cNvSpPr>
                <p:nvPr/>
              </p:nvSpPr>
              <p:spPr bwMode="auto">
                <a:xfrm>
                  <a:off x="5379" y="1512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8" name="Text Box 414"/>
                <p:cNvSpPr txBox="1">
                  <a:spLocks noChangeArrowheads="1"/>
                </p:cNvSpPr>
                <p:nvPr/>
              </p:nvSpPr>
              <p:spPr bwMode="auto">
                <a:xfrm>
                  <a:off x="5378" y="1585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Li</a:t>
                  </a:r>
                </a:p>
              </p:txBody>
            </p:sp>
          </p:grpSp>
          <p:grpSp>
            <p:nvGrpSpPr>
              <p:cNvPr id="94" name="Group 416"/>
              <p:cNvGrpSpPr>
                <a:grpSpLocks/>
              </p:cNvGrpSpPr>
              <p:nvPr/>
            </p:nvGrpSpPr>
            <p:grpSpPr bwMode="auto">
              <a:xfrm>
                <a:off x="158" y="3482"/>
                <a:ext cx="293" cy="376"/>
                <a:chOff x="5378" y="3090"/>
                <a:chExt cx="293" cy="376"/>
              </a:xfrm>
            </p:grpSpPr>
            <p:sp>
              <p:nvSpPr>
                <p:cNvPr id="95" name="AutoShape 417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6" name="Text Box 418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Fr</a:t>
                  </a:r>
                </a:p>
              </p:txBody>
            </p:sp>
          </p:grpSp>
        </p:grpSp>
      </p:grpSp>
      <p:sp>
        <p:nvSpPr>
          <p:cNvPr id="275" name="AutoShape 382"/>
          <p:cNvSpPr>
            <a:spLocks noChangeArrowheads="1"/>
          </p:cNvSpPr>
          <p:nvPr/>
        </p:nvSpPr>
        <p:spPr bwMode="auto">
          <a:xfrm>
            <a:off x="6814897" y="2348880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" name="Text Box 383"/>
          <p:cNvSpPr txBox="1">
            <a:spLocks noChangeArrowheads="1"/>
          </p:cNvSpPr>
          <p:nvPr/>
        </p:nvSpPr>
        <p:spPr bwMode="auto">
          <a:xfrm>
            <a:off x="6813766" y="2418892"/>
            <a:ext cx="331358" cy="2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10066"/>
                </a:solidFill>
              </a:rPr>
              <a:t>H</a:t>
            </a:r>
          </a:p>
        </p:txBody>
      </p:sp>
      <p:sp>
        <p:nvSpPr>
          <p:cNvPr id="277" name="CaixaDeTexto 276"/>
          <p:cNvSpPr txBox="1"/>
          <p:nvPr/>
        </p:nvSpPr>
        <p:spPr>
          <a:xfrm>
            <a:off x="1220088" y="1195263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Metais alcalinos</a:t>
            </a:r>
            <a:endParaRPr lang="pt-BR" sz="2800" dirty="0"/>
          </a:p>
        </p:txBody>
      </p:sp>
      <p:sp>
        <p:nvSpPr>
          <p:cNvPr id="278" name="Espaço Reservado para Rodapé 2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5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103</a:t>
            </a:fld>
            <a:endParaRPr lang="pt-BR" alt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66264"/>
              </p:ext>
            </p:extLst>
          </p:nvPr>
        </p:nvGraphicFramePr>
        <p:xfrm>
          <a:off x="971600" y="3501008"/>
          <a:ext cx="7430802" cy="216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814"/>
                <a:gridCol w="1447232"/>
                <a:gridCol w="2482277"/>
                <a:gridCol w="2436479"/>
              </a:tblGrid>
              <a:tr h="291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elemento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raio 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pt-BR" sz="200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pm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energia de ionização (</a:t>
                      </a:r>
                      <a:r>
                        <a:rPr lang="pt-BR" sz="200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kJ</a:t>
                      </a:r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/mol)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Potencial de redução padrão (V)</a:t>
                      </a:r>
                      <a:endParaRPr lang="pt-BR" sz="20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rgbClr val="0070C0"/>
                    </a:solidFill>
                  </a:tcPr>
                </a:tc>
              </a:tr>
              <a:tr h="29186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lítio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157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520,2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-3,04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/>
                </a:tc>
              </a:tr>
              <a:tr h="29186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sódio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191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495,8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-2,713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86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potássio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235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+mj-lt"/>
                        </a:rPr>
                        <a:t>418,8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-2,924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/>
                </a:tc>
              </a:tr>
              <a:tr h="29186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Rubídio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250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403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-2,924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862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Césio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272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+mj-lt"/>
                        </a:rPr>
                        <a:t>375,7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-2,923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69" marR="5869" marT="5869" marB="0" anchor="ctr"/>
                </a:tc>
              </a:tr>
            </a:tbl>
          </a:graphicData>
        </a:graphic>
      </p:graphicFrame>
      <p:sp>
        <p:nvSpPr>
          <p:cNvPr id="4" name="Oval 6"/>
          <p:cNvSpPr>
            <a:spLocks noChangeAspect="1" noChangeArrowheads="1"/>
          </p:cNvSpPr>
          <p:nvPr/>
        </p:nvSpPr>
        <p:spPr bwMode="auto">
          <a:xfrm>
            <a:off x="1250258" y="877489"/>
            <a:ext cx="252412" cy="252413"/>
          </a:xfrm>
          <a:prstGeom prst="ellips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sz="160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777305" y="762286"/>
            <a:ext cx="5442694" cy="521032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Raio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aumenta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descendo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no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grupo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1706929" y="1714518"/>
            <a:ext cx="252412" cy="252413"/>
          </a:xfrm>
          <a:prstGeom prst="ellips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sz="160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233976" y="1599315"/>
            <a:ext cx="5442694" cy="521032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Energia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ionização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diminui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2045595" y="2652922"/>
            <a:ext cx="252412" cy="252413"/>
          </a:xfrm>
          <a:prstGeom prst="ellips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sz="160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572642" y="2537719"/>
            <a:ext cx="5829760" cy="521032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Potencial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não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varia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consideravelmente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4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104</a:t>
            </a:fld>
            <a:endParaRPr lang="pt-BR" altLang="pt-BR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056871" y="1727360"/>
            <a:ext cx="6428053" cy="69013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Maiores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raios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atômicos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cada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período</a:t>
            </a:r>
            <a:endParaRPr lang="en-GB" altLang="pt-BR" sz="24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val 6"/>
          <p:cNvSpPr>
            <a:spLocks noChangeAspect="1" noChangeArrowheads="1"/>
          </p:cNvSpPr>
          <p:nvPr/>
        </p:nvSpPr>
        <p:spPr bwMode="auto">
          <a:xfrm>
            <a:off x="1574272" y="1924832"/>
            <a:ext cx="252412" cy="252413"/>
          </a:xfrm>
          <a:prstGeom prst="ellips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pic>
        <p:nvPicPr>
          <p:cNvPr id="5" name="Picture 8" descr="F10-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0"/>
          <a:stretch/>
        </p:blipFill>
        <p:spPr bwMode="auto">
          <a:xfrm>
            <a:off x="539552" y="4077072"/>
            <a:ext cx="4556304" cy="1886386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28133" y="861981"/>
            <a:ext cx="5139267" cy="53501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Estrutura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sólidos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metálicos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437871" y="2717359"/>
            <a:ext cx="6113462" cy="88561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pt-BR" sz="2000" dirty="0">
                <a:solidFill>
                  <a:schemeClr val="bg1"/>
                </a:solidFill>
              </a:rPr>
              <a:t>Estrutura não empacotada: cúbica de corpo </a:t>
            </a:r>
            <a:r>
              <a:rPr lang="it-IT" altLang="pt-BR" sz="2000" dirty="0" smtClean="0">
                <a:solidFill>
                  <a:schemeClr val="bg1"/>
                </a:solidFill>
              </a:rPr>
              <a:t>centrado (BCC). </a:t>
            </a:r>
            <a:r>
              <a:rPr lang="it-IT" altLang="pt-BR" sz="2000" dirty="0">
                <a:solidFill>
                  <a:schemeClr val="bg1"/>
                </a:solidFill>
              </a:rPr>
              <a:t>Número de coordenação: 8</a:t>
            </a:r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 flipV="1">
            <a:off x="2056871" y="3196619"/>
            <a:ext cx="252412" cy="244222"/>
          </a:xfrm>
          <a:prstGeom prst="ellips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9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105</a:t>
            </a:fld>
            <a:endParaRPr lang="pt-BR" altLang="pt-BR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914398" y="889706"/>
            <a:ext cx="5896954" cy="53501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altLang="pt-BR" sz="2400" dirty="0">
                <a:solidFill>
                  <a:schemeClr val="bg1"/>
                </a:solidFill>
                <a:latin typeface="+mj-lt"/>
              </a:rPr>
              <a:t>Algumas propriedades dos </a:t>
            </a:r>
            <a:r>
              <a:rPr lang="pt-BR" altLang="pt-BR" sz="2400" dirty="0" smtClean="0">
                <a:solidFill>
                  <a:schemeClr val="bg1"/>
                </a:solidFill>
                <a:latin typeface="+mj-lt"/>
              </a:rPr>
              <a:t>cátions</a:t>
            </a:r>
            <a:endParaRPr lang="pt-BR" altLang="pt-BR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68279"/>
              </p:ext>
            </p:extLst>
          </p:nvPr>
        </p:nvGraphicFramePr>
        <p:xfrm>
          <a:off x="1518247" y="1851585"/>
          <a:ext cx="5947689" cy="4247130"/>
        </p:xfrm>
        <a:graphic>
          <a:graphicData uri="http://schemas.openxmlformats.org/drawingml/2006/table">
            <a:tbl>
              <a:tblPr/>
              <a:tblGrid>
                <a:gridCol w="613693"/>
                <a:gridCol w="735351"/>
                <a:gridCol w="1595062"/>
                <a:gridCol w="1654539"/>
                <a:gridCol w="1349044"/>
              </a:tblGrid>
              <a:tr h="1232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Íon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RI (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Å)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Mobil. Iônica em </a:t>
                      </a:r>
                      <a:r>
                        <a:rPr kumimoji="0" lang="pt-B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dil</a:t>
                      </a: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 ao ∞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RI (hidratado) (Å)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∆H </a:t>
                      </a:r>
                      <a:r>
                        <a:rPr kumimoji="0" lang="pt-BR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pt-BR" sz="20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hidrat</a:t>
                      </a:r>
                      <a:r>
                        <a:rPr kumimoji="0" lang="pt-BR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kumimoji="0" lang="pt-B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kJ</a:t>
                      </a: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/mol)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</a:t>
                      </a:r>
                      <a:r>
                        <a:rPr kumimoji="0" lang="pt-BR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</a:t>
                      </a:r>
                      <a:endParaRPr kumimoji="0" lang="pt-BR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</a:t>
                      </a:r>
                      <a:r>
                        <a:rPr kumimoji="0" lang="pt-BR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</a:t>
                      </a:r>
                      <a:r>
                        <a:rPr kumimoji="0" lang="pt-BR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Rb</a:t>
                      </a:r>
                      <a:r>
                        <a:rPr kumimoji="0" lang="pt-BR" sz="2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Cs</a:t>
                      </a:r>
                      <a:r>
                        <a:rPr kumimoji="0" lang="pt-BR" sz="2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- 264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>
          <a:xfrm>
            <a:off x="1979712" y="3056972"/>
            <a:ext cx="1075266" cy="7861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728551" y="2924944"/>
            <a:ext cx="1075266" cy="91817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7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106</a:t>
            </a:fld>
            <a:endParaRPr lang="pt-BR" altLang="pt-BR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089108" y="892739"/>
            <a:ext cx="5510394" cy="51336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Relação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diagonal: Li e Mg    e Be e Al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4" name="Group 421"/>
          <p:cNvGrpSpPr>
            <a:grpSpLocks/>
          </p:cNvGrpSpPr>
          <p:nvPr/>
        </p:nvGrpSpPr>
        <p:grpSpPr bwMode="auto">
          <a:xfrm>
            <a:off x="1443892" y="3056146"/>
            <a:ext cx="6234724" cy="2627841"/>
            <a:chOff x="158" y="1118"/>
            <a:chExt cx="5513" cy="2740"/>
          </a:xfrm>
        </p:grpSpPr>
        <p:grpSp>
          <p:nvGrpSpPr>
            <p:cNvPr id="5" name="Group 381"/>
            <p:cNvGrpSpPr>
              <a:grpSpLocks/>
            </p:cNvGrpSpPr>
            <p:nvPr/>
          </p:nvGrpSpPr>
          <p:grpSpPr bwMode="auto">
            <a:xfrm>
              <a:off x="158" y="1118"/>
              <a:ext cx="293" cy="376"/>
              <a:chOff x="752" y="3163"/>
              <a:chExt cx="293" cy="376"/>
            </a:xfrm>
          </p:grpSpPr>
          <p:sp>
            <p:nvSpPr>
              <p:cNvPr id="274" name="AutoShape 38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5" name="Text Box 38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H</a:t>
                </a:r>
              </a:p>
            </p:txBody>
          </p:sp>
        </p:grpSp>
        <p:grpSp>
          <p:nvGrpSpPr>
            <p:cNvPr id="6" name="Group 384"/>
            <p:cNvGrpSpPr>
              <a:grpSpLocks/>
            </p:cNvGrpSpPr>
            <p:nvPr/>
          </p:nvGrpSpPr>
          <p:grpSpPr bwMode="auto">
            <a:xfrm>
              <a:off x="5378" y="1118"/>
              <a:ext cx="293" cy="376"/>
              <a:chOff x="5378" y="1118"/>
              <a:chExt cx="293" cy="376"/>
            </a:xfrm>
          </p:grpSpPr>
          <p:sp>
            <p:nvSpPr>
              <p:cNvPr id="272" name="AutoShape 385"/>
              <p:cNvSpPr>
                <a:spLocks noChangeArrowheads="1"/>
              </p:cNvSpPr>
              <p:nvPr/>
            </p:nvSpPr>
            <p:spPr bwMode="auto">
              <a:xfrm>
                <a:off x="5379" y="1118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3" name="Text Box 386"/>
              <p:cNvSpPr txBox="1">
                <a:spLocks noChangeArrowheads="1"/>
              </p:cNvSpPr>
              <p:nvPr/>
            </p:nvSpPr>
            <p:spPr bwMode="auto">
              <a:xfrm>
                <a:off x="5378" y="1191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/>
                  <a:t>He</a:t>
                </a:r>
              </a:p>
            </p:txBody>
          </p:sp>
        </p:grpSp>
        <p:grpSp>
          <p:nvGrpSpPr>
            <p:cNvPr id="7" name="Group 420"/>
            <p:cNvGrpSpPr>
              <a:grpSpLocks/>
            </p:cNvGrpSpPr>
            <p:nvPr/>
          </p:nvGrpSpPr>
          <p:grpSpPr bwMode="auto">
            <a:xfrm>
              <a:off x="158" y="1512"/>
              <a:ext cx="5513" cy="2346"/>
              <a:chOff x="158" y="1512"/>
              <a:chExt cx="5513" cy="2346"/>
            </a:xfrm>
          </p:grpSpPr>
          <p:grpSp>
            <p:nvGrpSpPr>
              <p:cNvPr id="8" name="Group 114"/>
              <p:cNvGrpSpPr>
                <a:grpSpLocks/>
              </p:cNvGrpSpPr>
              <p:nvPr/>
            </p:nvGrpSpPr>
            <p:grpSpPr bwMode="auto">
              <a:xfrm>
                <a:off x="5378" y="3090"/>
                <a:ext cx="293" cy="376"/>
                <a:chOff x="5378" y="3090"/>
                <a:chExt cx="293" cy="376"/>
              </a:xfrm>
            </p:grpSpPr>
            <p:sp>
              <p:nvSpPr>
                <p:cNvPr id="270" name="AutoShape 115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1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Rn</a:t>
                  </a:r>
                </a:p>
              </p:txBody>
            </p:sp>
          </p:grpSp>
          <p:grpSp>
            <p:nvGrpSpPr>
              <p:cNvPr id="9" name="Group 117"/>
              <p:cNvGrpSpPr>
                <a:grpSpLocks/>
              </p:cNvGrpSpPr>
              <p:nvPr/>
            </p:nvGrpSpPr>
            <p:grpSpPr bwMode="auto">
              <a:xfrm>
                <a:off x="5378" y="2694"/>
                <a:ext cx="293" cy="376"/>
                <a:chOff x="5378" y="2694"/>
                <a:chExt cx="293" cy="376"/>
              </a:xfrm>
            </p:grpSpPr>
            <p:sp>
              <p:nvSpPr>
                <p:cNvPr id="268" name="AutoShape 118"/>
                <p:cNvSpPr>
                  <a:spLocks noChangeArrowheads="1"/>
                </p:cNvSpPr>
                <p:nvPr/>
              </p:nvSpPr>
              <p:spPr bwMode="auto">
                <a:xfrm>
                  <a:off x="5379" y="269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9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5378" y="276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Xe</a:t>
                  </a:r>
                </a:p>
              </p:txBody>
            </p:sp>
          </p:grpSp>
          <p:grpSp>
            <p:nvGrpSpPr>
              <p:cNvPr id="10" name="Group 120"/>
              <p:cNvGrpSpPr>
                <a:grpSpLocks/>
              </p:cNvGrpSpPr>
              <p:nvPr/>
            </p:nvGrpSpPr>
            <p:grpSpPr bwMode="auto">
              <a:xfrm>
                <a:off x="5378" y="2298"/>
                <a:ext cx="293" cy="376"/>
                <a:chOff x="5378" y="2298"/>
                <a:chExt cx="293" cy="376"/>
              </a:xfrm>
            </p:grpSpPr>
            <p:sp>
              <p:nvSpPr>
                <p:cNvPr id="266" name="AutoShape 121"/>
                <p:cNvSpPr>
                  <a:spLocks noChangeArrowheads="1"/>
                </p:cNvSpPr>
                <p:nvPr/>
              </p:nvSpPr>
              <p:spPr bwMode="auto">
                <a:xfrm>
                  <a:off x="5379" y="2298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7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5378" y="2371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Kr</a:t>
                  </a:r>
                </a:p>
              </p:txBody>
            </p:sp>
          </p:grpSp>
          <p:grpSp>
            <p:nvGrpSpPr>
              <p:cNvPr id="11" name="Group 123"/>
              <p:cNvGrpSpPr>
                <a:grpSpLocks/>
              </p:cNvGrpSpPr>
              <p:nvPr/>
            </p:nvGrpSpPr>
            <p:grpSpPr bwMode="auto">
              <a:xfrm>
                <a:off x="5378" y="1904"/>
                <a:ext cx="293" cy="376"/>
                <a:chOff x="5378" y="1904"/>
                <a:chExt cx="293" cy="376"/>
              </a:xfrm>
            </p:grpSpPr>
            <p:sp>
              <p:nvSpPr>
                <p:cNvPr id="264" name="AutoShape 124"/>
                <p:cNvSpPr>
                  <a:spLocks noChangeArrowheads="1"/>
                </p:cNvSpPr>
                <p:nvPr/>
              </p:nvSpPr>
              <p:spPr bwMode="auto">
                <a:xfrm>
                  <a:off x="5379" y="190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5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5378" y="197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Ar</a:t>
                  </a:r>
                </a:p>
              </p:txBody>
            </p:sp>
          </p:grpSp>
          <p:grpSp>
            <p:nvGrpSpPr>
              <p:cNvPr id="12" name="Group 126"/>
              <p:cNvGrpSpPr>
                <a:grpSpLocks/>
              </p:cNvGrpSpPr>
              <p:nvPr/>
            </p:nvGrpSpPr>
            <p:grpSpPr bwMode="auto">
              <a:xfrm>
                <a:off x="5378" y="1512"/>
                <a:ext cx="293" cy="376"/>
                <a:chOff x="5378" y="1512"/>
                <a:chExt cx="293" cy="376"/>
              </a:xfrm>
            </p:grpSpPr>
            <p:sp>
              <p:nvSpPr>
                <p:cNvPr id="262" name="AutoShape 127"/>
                <p:cNvSpPr>
                  <a:spLocks noChangeArrowheads="1"/>
                </p:cNvSpPr>
                <p:nvPr/>
              </p:nvSpPr>
              <p:spPr bwMode="auto">
                <a:xfrm>
                  <a:off x="5379" y="1512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3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5378" y="1585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Ne</a:t>
                  </a:r>
                </a:p>
              </p:txBody>
            </p:sp>
          </p:grpSp>
          <p:grpSp>
            <p:nvGrpSpPr>
              <p:cNvPr id="13" name="Group 133"/>
              <p:cNvGrpSpPr>
                <a:grpSpLocks/>
              </p:cNvGrpSpPr>
              <p:nvPr/>
            </p:nvGrpSpPr>
            <p:grpSpPr bwMode="auto">
              <a:xfrm>
                <a:off x="459" y="3482"/>
                <a:ext cx="293" cy="376"/>
                <a:chOff x="752" y="3163"/>
                <a:chExt cx="293" cy="376"/>
              </a:xfrm>
            </p:grpSpPr>
            <p:sp>
              <p:nvSpPr>
                <p:cNvPr id="260" name="AutoShape 13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1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Ra</a:t>
                  </a:r>
                </a:p>
              </p:txBody>
            </p:sp>
          </p:grpSp>
          <p:grpSp>
            <p:nvGrpSpPr>
              <p:cNvPr id="14" name="Group 136"/>
              <p:cNvGrpSpPr>
                <a:grpSpLocks/>
              </p:cNvGrpSpPr>
              <p:nvPr/>
            </p:nvGrpSpPr>
            <p:grpSpPr bwMode="auto">
              <a:xfrm>
                <a:off x="766" y="3482"/>
                <a:ext cx="293" cy="376"/>
                <a:chOff x="752" y="3163"/>
                <a:chExt cx="293" cy="376"/>
              </a:xfrm>
            </p:grpSpPr>
            <p:sp>
              <p:nvSpPr>
                <p:cNvPr id="258" name="AutoShape 13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9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Ac</a:t>
                  </a:r>
                  <a:endParaRPr lang="en-GB" altLang="pt-BR" sz="2000" b="1" baseline="30000">
                    <a:solidFill>
                      <a:srgbClr val="010066"/>
                    </a:solidFill>
                  </a:endParaRPr>
                </a:p>
              </p:txBody>
            </p:sp>
          </p:grpSp>
          <p:grpSp>
            <p:nvGrpSpPr>
              <p:cNvPr id="15" name="Group 139"/>
              <p:cNvGrpSpPr>
                <a:grpSpLocks/>
              </p:cNvGrpSpPr>
              <p:nvPr/>
            </p:nvGrpSpPr>
            <p:grpSpPr bwMode="auto">
              <a:xfrm>
                <a:off x="1073" y="3482"/>
                <a:ext cx="293" cy="376"/>
                <a:chOff x="752" y="3163"/>
                <a:chExt cx="293" cy="376"/>
              </a:xfrm>
            </p:grpSpPr>
            <p:sp>
              <p:nvSpPr>
                <p:cNvPr id="256" name="AutoShape 14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7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Rf</a:t>
                  </a:r>
                </a:p>
              </p:txBody>
            </p:sp>
          </p:grpSp>
          <p:grpSp>
            <p:nvGrpSpPr>
              <p:cNvPr id="16" name="Group 142"/>
              <p:cNvGrpSpPr>
                <a:grpSpLocks/>
              </p:cNvGrpSpPr>
              <p:nvPr/>
            </p:nvGrpSpPr>
            <p:grpSpPr bwMode="auto">
              <a:xfrm>
                <a:off x="1380" y="3482"/>
                <a:ext cx="293" cy="376"/>
                <a:chOff x="752" y="3163"/>
                <a:chExt cx="293" cy="376"/>
              </a:xfrm>
            </p:grpSpPr>
            <p:sp>
              <p:nvSpPr>
                <p:cNvPr id="254" name="AutoShape 14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5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Db</a:t>
                  </a:r>
                </a:p>
              </p:txBody>
            </p:sp>
          </p:grpSp>
          <p:grpSp>
            <p:nvGrpSpPr>
              <p:cNvPr id="17" name="Group 145"/>
              <p:cNvGrpSpPr>
                <a:grpSpLocks/>
              </p:cNvGrpSpPr>
              <p:nvPr/>
            </p:nvGrpSpPr>
            <p:grpSpPr bwMode="auto">
              <a:xfrm>
                <a:off x="1687" y="3482"/>
                <a:ext cx="293" cy="376"/>
                <a:chOff x="752" y="3163"/>
                <a:chExt cx="293" cy="376"/>
              </a:xfrm>
            </p:grpSpPr>
            <p:sp>
              <p:nvSpPr>
                <p:cNvPr id="252" name="AutoShape 14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3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Sg</a:t>
                  </a:r>
                </a:p>
              </p:txBody>
            </p:sp>
          </p:grpSp>
          <p:grpSp>
            <p:nvGrpSpPr>
              <p:cNvPr id="18" name="Group 148"/>
              <p:cNvGrpSpPr>
                <a:grpSpLocks/>
              </p:cNvGrpSpPr>
              <p:nvPr/>
            </p:nvGrpSpPr>
            <p:grpSpPr bwMode="auto">
              <a:xfrm>
                <a:off x="1994" y="3482"/>
                <a:ext cx="293" cy="376"/>
                <a:chOff x="752" y="3163"/>
                <a:chExt cx="293" cy="376"/>
              </a:xfrm>
            </p:grpSpPr>
            <p:sp>
              <p:nvSpPr>
                <p:cNvPr id="250" name="AutoShape 14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1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Bh</a:t>
                  </a:r>
                </a:p>
              </p:txBody>
            </p:sp>
          </p:grpSp>
          <p:grpSp>
            <p:nvGrpSpPr>
              <p:cNvPr id="19" name="Group 151"/>
              <p:cNvGrpSpPr>
                <a:grpSpLocks/>
              </p:cNvGrpSpPr>
              <p:nvPr/>
            </p:nvGrpSpPr>
            <p:grpSpPr bwMode="auto">
              <a:xfrm>
                <a:off x="2301" y="3482"/>
                <a:ext cx="293" cy="376"/>
                <a:chOff x="752" y="3163"/>
                <a:chExt cx="293" cy="376"/>
              </a:xfrm>
            </p:grpSpPr>
            <p:sp>
              <p:nvSpPr>
                <p:cNvPr id="248" name="AutoShape 15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9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Hs</a:t>
                  </a:r>
                </a:p>
              </p:txBody>
            </p:sp>
          </p:grpSp>
          <p:grpSp>
            <p:nvGrpSpPr>
              <p:cNvPr id="20" name="Group 154"/>
              <p:cNvGrpSpPr>
                <a:grpSpLocks/>
              </p:cNvGrpSpPr>
              <p:nvPr/>
            </p:nvGrpSpPr>
            <p:grpSpPr bwMode="auto">
              <a:xfrm>
                <a:off x="2608" y="3482"/>
                <a:ext cx="293" cy="376"/>
                <a:chOff x="752" y="3163"/>
                <a:chExt cx="293" cy="376"/>
              </a:xfrm>
            </p:grpSpPr>
            <p:sp>
              <p:nvSpPr>
                <p:cNvPr id="246" name="AutoShape 15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7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Mt</a:t>
                  </a:r>
                </a:p>
              </p:txBody>
            </p:sp>
          </p:grpSp>
          <p:grpSp>
            <p:nvGrpSpPr>
              <p:cNvPr id="21" name="Group 157"/>
              <p:cNvGrpSpPr>
                <a:grpSpLocks/>
              </p:cNvGrpSpPr>
              <p:nvPr/>
            </p:nvGrpSpPr>
            <p:grpSpPr bwMode="auto">
              <a:xfrm>
                <a:off x="2915" y="3482"/>
                <a:ext cx="293" cy="376"/>
                <a:chOff x="752" y="3163"/>
                <a:chExt cx="293" cy="376"/>
              </a:xfrm>
            </p:grpSpPr>
            <p:sp>
              <p:nvSpPr>
                <p:cNvPr id="244" name="AutoShape 15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5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Ds</a:t>
                  </a:r>
                </a:p>
              </p:txBody>
            </p:sp>
          </p:grpSp>
          <p:grpSp>
            <p:nvGrpSpPr>
              <p:cNvPr id="22" name="Group 160"/>
              <p:cNvGrpSpPr>
                <a:grpSpLocks/>
              </p:cNvGrpSpPr>
              <p:nvPr/>
            </p:nvGrpSpPr>
            <p:grpSpPr bwMode="auto">
              <a:xfrm>
                <a:off x="3222" y="3482"/>
                <a:ext cx="293" cy="376"/>
                <a:chOff x="752" y="3163"/>
                <a:chExt cx="293" cy="376"/>
              </a:xfrm>
            </p:grpSpPr>
            <p:sp>
              <p:nvSpPr>
                <p:cNvPr id="242" name="AutoShape 16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3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Rg</a:t>
                  </a:r>
                </a:p>
              </p:txBody>
            </p:sp>
          </p:grpSp>
          <p:grpSp>
            <p:nvGrpSpPr>
              <p:cNvPr id="23" name="Group 163"/>
              <p:cNvGrpSpPr>
                <a:grpSpLocks/>
              </p:cNvGrpSpPr>
              <p:nvPr/>
            </p:nvGrpSpPr>
            <p:grpSpPr bwMode="auto">
              <a:xfrm>
                <a:off x="3529" y="3482"/>
                <a:ext cx="293" cy="376"/>
                <a:chOff x="752" y="3163"/>
                <a:chExt cx="293" cy="376"/>
              </a:xfrm>
            </p:grpSpPr>
            <p:sp>
              <p:nvSpPr>
                <p:cNvPr id="240" name="AutoShape 16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1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4" name="Group 166"/>
              <p:cNvGrpSpPr>
                <a:grpSpLocks/>
              </p:cNvGrpSpPr>
              <p:nvPr/>
            </p:nvGrpSpPr>
            <p:grpSpPr bwMode="auto">
              <a:xfrm>
                <a:off x="3836" y="3482"/>
                <a:ext cx="293" cy="376"/>
                <a:chOff x="752" y="3163"/>
                <a:chExt cx="293" cy="376"/>
              </a:xfrm>
            </p:grpSpPr>
            <p:sp>
              <p:nvSpPr>
                <p:cNvPr id="2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9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5" name="Group 169"/>
              <p:cNvGrpSpPr>
                <a:grpSpLocks/>
              </p:cNvGrpSpPr>
              <p:nvPr/>
            </p:nvGrpSpPr>
            <p:grpSpPr bwMode="auto">
              <a:xfrm>
                <a:off x="4143" y="3482"/>
                <a:ext cx="293" cy="376"/>
                <a:chOff x="752" y="3163"/>
                <a:chExt cx="293" cy="376"/>
              </a:xfrm>
            </p:grpSpPr>
            <p:sp>
              <p:nvSpPr>
                <p:cNvPr id="236" name="AutoShape 17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7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6" name="Group 172"/>
              <p:cNvGrpSpPr>
                <a:grpSpLocks/>
              </p:cNvGrpSpPr>
              <p:nvPr/>
            </p:nvGrpSpPr>
            <p:grpSpPr bwMode="auto">
              <a:xfrm>
                <a:off x="4450" y="3482"/>
                <a:ext cx="293" cy="376"/>
                <a:chOff x="752" y="3163"/>
                <a:chExt cx="293" cy="376"/>
              </a:xfrm>
            </p:grpSpPr>
            <p:sp>
              <p:nvSpPr>
                <p:cNvPr id="234" name="AutoShape 17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5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7" name="Group 175"/>
              <p:cNvGrpSpPr>
                <a:grpSpLocks/>
              </p:cNvGrpSpPr>
              <p:nvPr/>
            </p:nvGrpSpPr>
            <p:grpSpPr bwMode="auto">
              <a:xfrm>
                <a:off x="4757" y="3482"/>
                <a:ext cx="293" cy="376"/>
                <a:chOff x="752" y="3163"/>
                <a:chExt cx="293" cy="376"/>
              </a:xfrm>
            </p:grpSpPr>
            <p:sp>
              <p:nvSpPr>
                <p:cNvPr id="232" name="AutoShape 17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3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8" name="Group 178"/>
              <p:cNvGrpSpPr>
                <a:grpSpLocks/>
              </p:cNvGrpSpPr>
              <p:nvPr/>
            </p:nvGrpSpPr>
            <p:grpSpPr bwMode="auto">
              <a:xfrm>
                <a:off x="5064" y="3482"/>
                <a:ext cx="293" cy="376"/>
                <a:chOff x="752" y="3163"/>
                <a:chExt cx="293" cy="376"/>
              </a:xfrm>
            </p:grpSpPr>
            <p:sp>
              <p:nvSpPr>
                <p:cNvPr id="230" name="AutoShape 17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1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9" name="Group 181"/>
              <p:cNvGrpSpPr>
                <a:grpSpLocks/>
              </p:cNvGrpSpPr>
              <p:nvPr/>
            </p:nvGrpSpPr>
            <p:grpSpPr bwMode="auto">
              <a:xfrm>
                <a:off x="5372" y="3482"/>
                <a:ext cx="293" cy="376"/>
                <a:chOff x="752" y="3163"/>
                <a:chExt cx="293" cy="376"/>
              </a:xfrm>
            </p:grpSpPr>
            <p:sp>
              <p:nvSpPr>
                <p:cNvPr id="228" name="AutoShape 18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9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30" name="Group 187"/>
              <p:cNvGrpSpPr>
                <a:grpSpLocks/>
              </p:cNvGrpSpPr>
              <p:nvPr/>
            </p:nvGrpSpPr>
            <p:grpSpPr bwMode="auto">
              <a:xfrm>
                <a:off x="465" y="3090"/>
                <a:ext cx="293" cy="376"/>
                <a:chOff x="752" y="3163"/>
                <a:chExt cx="293" cy="376"/>
              </a:xfrm>
            </p:grpSpPr>
            <p:sp>
              <p:nvSpPr>
                <p:cNvPr id="226" name="AutoShape 18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7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Ba</a:t>
                  </a:r>
                </a:p>
              </p:txBody>
            </p:sp>
          </p:grpSp>
          <p:grpSp>
            <p:nvGrpSpPr>
              <p:cNvPr id="31" name="Group 190"/>
              <p:cNvGrpSpPr>
                <a:grpSpLocks/>
              </p:cNvGrpSpPr>
              <p:nvPr/>
            </p:nvGrpSpPr>
            <p:grpSpPr bwMode="auto">
              <a:xfrm>
                <a:off x="772" y="3090"/>
                <a:ext cx="293" cy="376"/>
                <a:chOff x="752" y="3163"/>
                <a:chExt cx="293" cy="376"/>
              </a:xfrm>
            </p:grpSpPr>
            <p:sp>
              <p:nvSpPr>
                <p:cNvPr id="224" name="AutoShape 19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5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La</a:t>
                  </a:r>
                  <a:endParaRPr lang="en-GB" altLang="pt-BR" sz="2000" b="1" baseline="30000">
                    <a:solidFill>
                      <a:srgbClr val="010066"/>
                    </a:solidFill>
                  </a:endParaRPr>
                </a:p>
              </p:txBody>
            </p:sp>
          </p:grpSp>
          <p:grpSp>
            <p:nvGrpSpPr>
              <p:cNvPr id="32" name="Group 193"/>
              <p:cNvGrpSpPr>
                <a:grpSpLocks/>
              </p:cNvGrpSpPr>
              <p:nvPr/>
            </p:nvGrpSpPr>
            <p:grpSpPr bwMode="auto">
              <a:xfrm>
                <a:off x="1079" y="3090"/>
                <a:ext cx="293" cy="376"/>
                <a:chOff x="752" y="3163"/>
                <a:chExt cx="293" cy="376"/>
              </a:xfrm>
            </p:grpSpPr>
            <p:sp>
              <p:nvSpPr>
                <p:cNvPr id="222" name="AutoShape 19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3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Hf</a:t>
                  </a:r>
                </a:p>
              </p:txBody>
            </p:sp>
          </p:grpSp>
          <p:grpSp>
            <p:nvGrpSpPr>
              <p:cNvPr id="33" name="Group 196"/>
              <p:cNvGrpSpPr>
                <a:grpSpLocks/>
              </p:cNvGrpSpPr>
              <p:nvPr/>
            </p:nvGrpSpPr>
            <p:grpSpPr bwMode="auto">
              <a:xfrm>
                <a:off x="1386" y="3090"/>
                <a:ext cx="293" cy="376"/>
                <a:chOff x="752" y="3163"/>
                <a:chExt cx="293" cy="376"/>
              </a:xfrm>
            </p:grpSpPr>
            <p:sp>
              <p:nvSpPr>
                <p:cNvPr id="220" name="AutoShape 19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1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Ta</a:t>
                  </a:r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>
                <a:off x="1693" y="3090"/>
                <a:ext cx="293" cy="376"/>
                <a:chOff x="752" y="3163"/>
                <a:chExt cx="293" cy="376"/>
              </a:xfrm>
            </p:grpSpPr>
            <p:sp>
              <p:nvSpPr>
                <p:cNvPr id="218" name="AutoShape 20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9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W</a:t>
                  </a:r>
                </a:p>
              </p:txBody>
            </p:sp>
          </p:grpSp>
          <p:grpSp>
            <p:nvGrpSpPr>
              <p:cNvPr id="35" name="Group 202"/>
              <p:cNvGrpSpPr>
                <a:grpSpLocks/>
              </p:cNvGrpSpPr>
              <p:nvPr/>
            </p:nvGrpSpPr>
            <p:grpSpPr bwMode="auto">
              <a:xfrm>
                <a:off x="2000" y="3090"/>
                <a:ext cx="293" cy="376"/>
                <a:chOff x="752" y="3163"/>
                <a:chExt cx="293" cy="376"/>
              </a:xfrm>
            </p:grpSpPr>
            <p:sp>
              <p:nvSpPr>
                <p:cNvPr id="216" name="AutoShape 20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7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Re</a:t>
                  </a:r>
                </a:p>
              </p:txBody>
            </p:sp>
          </p:grpSp>
          <p:grpSp>
            <p:nvGrpSpPr>
              <p:cNvPr id="36" name="Group 205"/>
              <p:cNvGrpSpPr>
                <a:grpSpLocks/>
              </p:cNvGrpSpPr>
              <p:nvPr/>
            </p:nvGrpSpPr>
            <p:grpSpPr bwMode="auto">
              <a:xfrm>
                <a:off x="2307" y="3090"/>
                <a:ext cx="293" cy="376"/>
                <a:chOff x="752" y="3163"/>
                <a:chExt cx="293" cy="376"/>
              </a:xfrm>
            </p:grpSpPr>
            <p:sp>
              <p:nvSpPr>
                <p:cNvPr id="214" name="AutoShape 20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5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Os</a:t>
                  </a:r>
                </a:p>
              </p:txBody>
            </p:sp>
          </p:grpSp>
          <p:grpSp>
            <p:nvGrpSpPr>
              <p:cNvPr id="37" name="Group 208"/>
              <p:cNvGrpSpPr>
                <a:grpSpLocks/>
              </p:cNvGrpSpPr>
              <p:nvPr/>
            </p:nvGrpSpPr>
            <p:grpSpPr bwMode="auto">
              <a:xfrm>
                <a:off x="2614" y="3090"/>
                <a:ext cx="293" cy="376"/>
                <a:chOff x="752" y="3163"/>
                <a:chExt cx="293" cy="376"/>
              </a:xfrm>
            </p:grpSpPr>
            <p:sp>
              <p:nvSpPr>
                <p:cNvPr id="212" name="AutoShape 20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3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Ir</a:t>
                  </a:r>
                </a:p>
              </p:txBody>
            </p:sp>
          </p:grpSp>
          <p:grpSp>
            <p:nvGrpSpPr>
              <p:cNvPr id="38" name="Group 211"/>
              <p:cNvGrpSpPr>
                <a:grpSpLocks/>
              </p:cNvGrpSpPr>
              <p:nvPr/>
            </p:nvGrpSpPr>
            <p:grpSpPr bwMode="auto">
              <a:xfrm>
                <a:off x="2921" y="3090"/>
                <a:ext cx="293" cy="376"/>
                <a:chOff x="752" y="3163"/>
                <a:chExt cx="293" cy="376"/>
              </a:xfrm>
            </p:grpSpPr>
            <p:sp>
              <p:nvSpPr>
                <p:cNvPr id="210" name="AutoShape 21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1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Pt</a:t>
                  </a:r>
                </a:p>
              </p:txBody>
            </p:sp>
          </p:grpSp>
          <p:grpSp>
            <p:nvGrpSpPr>
              <p:cNvPr id="39" name="Group 214"/>
              <p:cNvGrpSpPr>
                <a:grpSpLocks/>
              </p:cNvGrpSpPr>
              <p:nvPr/>
            </p:nvGrpSpPr>
            <p:grpSpPr bwMode="auto">
              <a:xfrm>
                <a:off x="3228" y="3090"/>
                <a:ext cx="293" cy="376"/>
                <a:chOff x="752" y="3163"/>
                <a:chExt cx="293" cy="376"/>
              </a:xfrm>
            </p:grpSpPr>
            <p:sp>
              <p:nvSpPr>
                <p:cNvPr id="208" name="AutoShape 21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9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Au</a:t>
                  </a:r>
                </a:p>
              </p:txBody>
            </p:sp>
          </p:grpSp>
          <p:grpSp>
            <p:nvGrpSpPr>
              <p:cNvPr id="40" name="Group 217"/>
              <p:cNvGrpSpPr>
                <a:grpSpLocks/>
              </p:cNvGrpSpPr>
              <p:nvPr/>
            </p:nvGrpSpPr>
            <p:grpSpPr bwMode="auto">
              <a:xfrm>
                <a:off x="3535" y="3090"/>
                <a:ext cx="293" cy="376"/>
                <a:chOff x="752" y="3163"/>
                <a:chExt cx="293" cy="376"/>
              </a:xfrm>
            </p:grpSpPr>
            <p:sp>
              <p:nvSpPr>
                <p:cNvPr id="206" name="AutoShape 21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7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Hg</a:t>
                  </a:r>
                </a:p>
              </p:txBody>
            </p:sp>
          </p:grpSp>
          <p:grpSp>
            <p:nvGrpSpPr>
              <p:cNvPr id="41" name="Group 220"/>
              <p:cNvGrpSpPr>
                <a:grpSpLocks/>
              </p:cNvGrpSpPr>
              <p:nvPr/>
            </p:nvGrpSpPr>
            <p:grpSpPr bwMode="auto">
              <a:xfrm>
                <a:off x="3842" y="3090"/>
                <a:ext cx="293" cy="376"/>
                <a:chOff x="752" y="3163"/>
                <a:chExt cx="293" cy="376"/>
              </a:xfrm>
            </p:grpSpPr>
            <p:sp>
              <p:nvSpPr>
                <p:cNvPr id="204" name="AutoShape 22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5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Tl</a:t>
                  </a:r>
                </a:p>
              </p:txBody>
            </p:sp>
          </p:grpSp>
          <p:grpSp>
            <p:nvGrpSpPr>
              <p:cNvPr id="42" name="Group 223"/>
              <p:cNvGrpSpPr>
                <a:grpSpLocks/>
              </p:cNvGrpSpPr>
              <p:nvPr/>
            </p:nvGrpSpPr>
            <p:grpSpPr bwMode="auto">
              <a:xfrm>
                <a:off x="4149" y="3090"/>
                <a:ext cx="293" cy="376"/>
                <a:chOff x="752" y="3163"/>
                <a:chExt cx="293" cy="376"/>
              </a:xfrm>
            </p:grpSpPr>
            <p:sp>
              <p:nvSpPr>
                <p:cNvPr id="202" name="AutoShape 22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3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Pb</a:t>
                  </a:r>
                </a:p>
              </p:txBody>
            </p:sp>
          </p:grpSp>
          <p:grpSp>
            <p:nvGrpSpPr>
              <p:cNvPr id="43" name="Group 226"/>
              <p:cNvGrpSpPr>
                <a:grpSpLocks/>
              </p:cNvGrpSpPr>
              <p:nvPr/>
            </p:nvGrpSpPr>
            <p:grpSpPr bwMode="auto">
              <a:xfrm>
                <a:off x="4456" y="3090"/>
                <a:ext cx="293" cy="376"/>
                <a:chOff x="752" y="3163"/>
                <a:chExt cx="293" cy="376"/>
              </a:xfrm>
            </p:grpSpPr>
            <p:sp>
              <p:nvSpPr>
                <p:cNvPr id="200" name="AutoShape 22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1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Bi</a:t>
                  </a:r>
                </a:p>
              </p:txBody>
            </p:sp>
          </p:grpSp>
          <p:grpSp>
            <p:nvGrpSpPr>
              <p:cNvPr id="44" name="Group 229"/>
              <p:cNvGrpSpPr>
                <a:grpSpLocks/>
              </p:cNvGrpSpPr>
              <p:nvPr/>
            </p:nvGrpSpPr>
            <p:grpSpPr bwMode="auto">
              <a:xfrm>
                <a:off x="4763" y="3090"/>
                <a:ext cx="293" cy="376"/>
                <a:chOff x="752" y="3163"/>
                <a:chExt cx="293" cy="376"/>
              </a:xfrm>
            </p:grpSpPr>
            <p:sp>
              <p:nvSpPr>
                <p:cNvPr id="198" name="AutoShape 23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9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Po</a:t>
                  </a:r>
                </a:p>
              </p:txBody>
            </p:sp>
          </p:grpSp>
          <p:grpSp>
            <p:nvGrpSpPr>
              <p:cNvPr id="45" name="Group 232"/>
              <p:cNvGrpSpPr>
                <a:grpSpLocks/>
              </p:cNvGrpSpPr>
              <p:nvPr/>
            </p:nvGrpSpPr>
            <p:grpSpPr bwMode="auto">
              <a:xfrm>
                <a:off x="5070" y="3090"/>
                <a:ext cx="293" cy="376"/>
                <a:chOff x="752" y="3163"/>
                <a:chExt cx="293" cy="376"/>
              </a:xfrm>
            </p:grpSpPr>
            <p:sp>
              <p:nvSpPr>
                <p:cNvPr id="196" name="AutoShape 23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7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At</a:t>
                  </a:r>
                </a:p>
              </p:txBody>
            </p:sp>
          </p:grpSp>
          <p:grpSp>
            <p:nvGrpSpPr>
              <p:cNvPr id="46" name="Group 238"/>
              <p:cNvGrpSpPr>
                <a:grpSpLocks/>
              </p:cNvGrpSpPr>
              <p:nvPr/>
            </p:nvGrpSpPr>
            <p:grpSpPr bwMode="auto">
              <a:xfrm>
                <a:off x="465" y="2694"/>
                <a:ext cx="293" cy="376"/>
                <a:chOff x="752" y="3163"/>
                <a:chExt cx="293" cy="376"/>
              </a:xfrm>
            </p:grpSpPr>
            <p:sp>
              <p:nvSpPr>
                <p:cNvPr id="194" name="AutoShape 23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5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Sr</a:t>
                  </a:r>
                </a:p>
              </p:txBody>
            </p:sp>
          </p:grpSp>
          <p:grpSp>
            <p:nvGrpSpPr>
              <p:cNvPr id="47" name="Group 241"/>
              <p:cNvGrpSpPr>
                <a:grpSpLocks/>
              </p:cNvGrpSpPr>
              <p:nvPr/>
            </p:nvGrpSpPr>
            <p:grpSpPr bwMode="auto">
              <a:xfrm>
                <a:off x="772" y="2694"/>
                <a:ext cx="293" cy="376"/>
                <a:chOff x="752" y="3163"/>
                <a:chExt cx="293" cy="376"/>
              </a:xfrm>
            </p:grpSpPr>
            <p:sp>
              <p:nvSpPr>
                <p:cNvPr id="192" name="AutoShape 24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3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Y</a:t>
                  </a:r>
                </a:p>
              </p:txBody>
            </p:sp>
          </p:grpSp>
          <p:grpSp>
            <p:nvGrpSpPr>
              <p:cNvPr id="48" name="Group 244"/>
              <p:cNvGrpSpPr>
                <a:grpSpLocks/>
              </p:cNvGrpSpPr>
              <p:nvPr/>
            </p:nvGrpSpPr>
            <p:grpSpPr bwMode="auto">
              <a:xfrm>
                <a:off x="1079" y="2694"/>
                <a:ext cx="293" cy="376"/>
                <a:chOff x="752" y="3163"/>
                <a:chExt cx="293" cy="376"/>
              </a:xfrm>
            </p:grpSpPr>
            <p:sp>
              <p:nvSpPr>
                <p:cNvPr id="190" name="AutoShape 24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1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Zr</a:t>
                  </a:r>
                </a:p>
              </p:txBody>
            </p:sp>
          </p:grpSp>
          <p:grpSp>
            <p:nvGrpSpPr>
              <p:cNvPr id="49" name="Group 247"/>
              <p:cNvGrpSpPr>
                <a:grpSpLocks/>
              </p:cNvGrpSpPr>
              <p:nvPr/>
            </p:nvGrpSpPr>
            <p:grpSpPr bwMode="auto">
              <a:xfrm>
                <a:off x="1386" y="2694"/>
                <a:ext cx="293" cy="376"/>
                <a:chOff x="752" y="3163"/>
                <a:chExt cx="293" cy="376"/>
              </a:xfrm>
            </p:grpSpPr>
            <p:sp>
              <p:nvSpPr>
                <p:cNvPr id="188" name="AutoShape 24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9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Nb</a:t>
                  </a:r>
                </a:p>
              </p:txBody>
            </p:sp>
          </p:grpSp>
          <p:grpSp>
            <p:nvGrpSpPr>
              <p:cNvPr id="50" name="Group 250"/>
              <p:cNvGrpSpPr>
                <a:grpSpLocks/>
              </p:cNvGrpSpPr>
              <p:nvPr/>
            </p:nvGrpSpPr>
            <p:grpSpPr bwMode="auto">
              <a:xfrm>
                <a:off x="1693" y="2694"/>
                <a:ext cx="293" cy="376"/>
                <a:chOff x="752" y="3163"/>
                <a:chExt cx="293" cy="376"/>
              </a:xfrm>
            </p:grpSpPr>
            <p:sp>
              <p:nvSpPr>
                <p:cNvPr id="186" name="AutoShape 25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7" name="Text Box 25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Mo</a:t>
                  </a:r>
                </a:p>
              </p:txBody>
            </p:sp>
          </p:grpSp>
          <p:grpSp>
            <p:nvGrpSpPr>
              <p:cNvPr id="51" name="Group 253"/>
              <p:cNvGrpSpPr>
                <a:grpSpLocks/>
              </p:cNvGrpSpPr>
              <p:nvPr/>
            </p:nvGrpSpPr>
            <p:grpSpPr bwMode="auto">
              <a:xfrm>
                <a:off x="2000" y="2694"/>
                <a:ext cx="293" cy="376"/>
                <a:chOff x="752" y="3163"/>
                <a:chExt cx="293" cy="376"/>
              </a:xfrm>
            </p:grpSpPr>
            <p:sp>
              <p:nvSpPr>
                <p:cNvPr id="184" name="AutoShape 25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5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Tc</a:t>
                  </a:r>
                </a:p>
              </p:txBody>
            </p:sp>
          </p:grpSp>
          <p:grpSp>
            <p:nvGrpSpPr>
              <p:cNvPr id="52" name="Group 256"/>
              <p:cNvGrpSpPr>
                <a:grpSpLocks/>
              </p:cNvGrpSpPr>
              <p:nvPr/>
            </p:nvGrpSpPr>
            <p:grpSpPr bwMode="auto">
              <a:xfrm>
                <a:off x="2307" y="2694"/>
                <a:ext cx="293" cy="376"/>
                <a:chOff x="752" y="3163"/>
                <a:chExt cx="293" cy="376"/>
              </a:xfrm>
            </p:grpSpPr>
            <p:sp>
              <p:nvSpPr>
                <p:cNvPr id="182" name="AutoShape 25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3" name="Text Box 25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Ru</a:t>
                  </a:r>
                </a:p>
              </p:txBody>
            </p:sp>
          </p:grpSp>
          <p:grpSp>
            <p:nvGrpSpPr>
              <p:cNvPr id="53" name="Group 259"/>
              <p:cNvGrpSpPr>
                <a:grpSpLocks/>
              </p:cNvGrpSpPr>
              <p:nvPr/>
            </p:nvGrpSpPr>
            <p:grpSpPr bwMode="auto">
              <a:xfrm>
                <a:off x="2614" y="2694"/>
                <a:ext cx="293" cy="376"/>
                <a:chOff x="752" y="3163"/>
                <a:chExt cx="293" cy="376"/>
              </a:xfrm>
            </p:grpSpPr>
            <p:sp>
              <p:nvSpPr>
                <p:cNvPr id="180" name="AutoShape 26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1" name="Text Box 26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Rh</a:t>
                  </a:r>
                </a:p>
              </p:txBody>
            </p:sp>
          </p:grpSp>
          <p:grpSp>
            <p:nvGrpSpPr>
              <p:cNvPr id="54" name="Group 262"/>
              <p:cNvGrpSpPr>
                <a:grpSpLocks/>
              </p:cNvGrpSpPr>
              <p:nvPr/>
            </p:nvGrpSpPr>
            <p:grpSpPr bwMode="auto">
              <a:xfrm>
                <a:off x="2921" y="2694"/>
                <a:ext cx="293" cy="376"/>
                <a:chOff x="752" y="3163"/>
                <a:chExt cx="293" cy="376"/>
              </a:xfrm>
            </p:grpSpPr>
            <p:sp>
              <p:nvSpPr>
                <p:cNvPr id="178" name="AutoShape 26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9" name="Text Box 26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Pd</a:t>
                  </a:r>
                </a:p>
              </p:txBody>
            </p:sp>
          </p:grpSp>
          <p:grpSp>
            <p:nvGrpSpPr>
              <p:cNvPr id="55" name="Group 265"/>
              <p:cNvGrpSpPr>
                <a:grpSpLocks/>
              </p:cNvGrpSpPr>
              <p:nvPr/>
            </p:nvGrpSpPr>
            <p:grpSpPr bwMode="auto">
              <a:xfrm>
                <a:off x="3228" y="2694"/>
                <a:ext cx="293" cy="376"/>
                <a:chOff x="752" y="3163"/>
                <a:chExt cx="293" cy="376"/>
              </a:xfrm>
            </p:grpSpPr>
            <p:sp>
              <p:nvSpPr>
                <p:cNvPr id="176" name="AutoShape 26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7" name="Text Box 26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Ag</a:t>
                  </a:r>
                </a:p>
              </p:txBody>
            </p:sp>
          </p:grpSp>
          <p:grpSp>
            <p:nvGrpSpPr>
              <p:cNvPr id="56" name="Group 268"/>
              <p:cNvGrpSpPr>
                <a:grpSpLocks/>
              </p:cNvGrpSpPr>
              <p:nvPr/>
            </p:nvGrpSpPr>
            <p:grpSpPr bwMode="auto">
              <a:xfrm>
                <a:off x="3535" y="2694"/>
                <a:ext cx="293" cy="376"/>
                <a:chOff x="752" y="3163"/>
                <a:chExt cx="293" cy="376"/>
              </a:xfrm>
            </p:grpSpPr>
            <p:sp>
              <p:nvSpPr>
                <p:cNvPr id="174" name="AutoShape 26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5" name="Text Box 27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Cd</a:t>
                  </a:r>
                </a:p>
              </p:txBody>
            </p:sp>
          </p:grpSp>
          <p:grpSp>
            <p:nvGrpSpPr>
              <p:cNvPr id="57" name="Group 271"/>
              <p:cNvGrpSpPr>
                <a:grpSpLocks/>
              </p:cNvGrpSpPr>
              <p:nvPr/>
            </p:nvGrpSpPr>
            <p:grpSpPr bwMode="auto">
              <a:xfrm>
                <a:off x="3842" y="2694"/>
                <a:ext cx="293" cy="376"/>
                <a:chOff x="752" y="3163"/>
                <a:chExt cx="293" cy="376"/>
              </a:xfrm>
            </p:grpSpPr>
            <p:sp>
              <p:nvSpPr>
                <p:cNvPr id="172" name="AutoShape 27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3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In</a:t>
                  </a:r>
                </a:p>
              </p:txBody>
            </p:sp>
          </p:grpSp>
          <p:grpSp>
            <p:nvGrpSpPr>
              <p:cNvPr id="58" name="Group 274"/>
              <p:cNvGrpSpPr>
                <a:grpSpLocks/>
              </p:cNvGrpSpPr>
              <p:nvPr/>
            </p:nvGrpSpPr>
            <p:grpSpPr bwMode="auto">
              <a:xfrm>
                <a:off x="4149" y="2694"/>
                <a:ext cx="293" cy="376"/>
                <a:chOff x="752" y="3163"/>
                <a:chExt cx="293" cy="376"/>
              </a:xfrm>
            </p:grpSpPr>
            <p:sp>
              <p:nvSpPr>
                <p:cNvPr id="170" name="AutoShape 27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1" name="Text Box 27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Sn</a:t>
                  </a:r>
                </a:p>
              </p:txBody>
            </p:sp>
          </p:grpSp>
          <p:grpSp>
            <p:nvGrpSpPr>
              <p:cNvPr id="59" name="Group 277"/>
              <p:cNvGrpSpPr>
                <a:grpSpLocks/>
              </p:cNvGrpSpPr>
              <p:nvPr/>
            </p:nvGrpSpPr>
            <p:grpSpPr bwMode="auto">
              <a:xfrm>
                <a:off x="4456" y="2694"/>
                <a:ext cx="293" cy="376"/>
                <a:chOff x="752" y="3163"/>
                <a:chExt cx="293" cy="376"/>
              </a:xfrm>
            </p:grpSpPr>
            <p:sp>
              <p:nvSpPr>
                <p:cNvPr id="168" name="AutoShape 27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9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Sb</a:t>
                  </a:r>
                </a:p>
              </p:txBody>
            </p:sp>
          </p:grpSp>
          <p:grpSp>
            <p:nvGrpSpPr>
              <p:cNvPr id="60" name="Group 280"/>
              <p:cNvGrpSpPr>
                <a:grpSpLocks/>
              </p:cNvGrpSpPr>
              <p:nvPr/>
            </p:nvGrpSpPr>
            <p:grpSpPr bwMode="auto">
              <a:xfrm>
                <a:off x="4763" y="2694"/>
                <a:ext cx="293" cy="376"/>
                <a:chOff x="752" y="3163"/>
                <a:chExt cx="293" cy="376"/>
              </a:xfrm>
            </p:grpSpPr>
            <p:sp>
              <p:nvSpPr>
                <p:cNvPr id="166" name="AutoShape 28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7" name="Text Box 28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Te</a:t>
                  </a:r>
                </a:p>
              </p:txBody>
            </p:sp>
          </p:grpSp>
          <p:grpSp>
            <p:nvGrpSpPr>
              <p:cNvPr id="61" name="Group 283"/>
              <p:cNvGrpSpPr>
                <a:grpSpLocks/>
              </p:cNvGrpSpPr>
              <p:nvPr/>
            </p:nvGrpSpPr>
            <p:grpSpPr bwMode="auto">
              <a:xfrm>
                <a:off x="5070" y="2694"/>
                <a:ext cx="293" cy="376"/>
                <a:chOff x="752" y="3163"/>
                <a:chExt cx="293" cy="376"/>
              </a:xfrm>
            </p:grpSpPr>
            <p:sp>
              <p:nvSpPr>
                <p:cNvPr id="164" name="AutoShape 28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5" name="Text Box 28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I</a:t>
                  </a:r>
                </a:p>
              </p:txBody>
            </p:sp>
          </p:grpSp>
          <p:grpSp>
            <p:nvGrpSpPr>
              <p:cNvPr id="62" name="Group 289"/>
              <p:cNvGrpSpPr>
                <a:grpSpLocks/>
              </p:cNvGrpSpPr>
              <p:nvPr/>
            </p:nvGrpSpPr>
            <p:grpSpPr bwMode="auto">
              <a:xfrm>
                <a:off x="465" y="2298"/>
                <a:ext cx="293" cy="376"/>
                <a:chOff x="752" y="3163"/>
                <a:chExt cx="293" cy="376"/>
              </a:xfrm>
            </p:grpSpPr>
            <p:sp>
              <p:nvSpPr>
                <p:cNvPr id="162" name="AutoShape 29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3" name="Text Box 29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63" name="Group 292"/>
              <p:cNvGrpSpPr>
                <a:grpSpLocks/>
              </p:cNvGrpSpPr>
              <p:nvPr/>
            </p:nvGrpSpPr>
            <p:grpSpPr bwMode="auto">
              <a:xfrm>
                <a:off x="772" y="2298"/>
                <a:ext cx="293" cy="376"/>
                <a:chOff x="752" y="3163"/>
                <a:chExt cx="293" cy="376"/>
              </a:xfrm>
            </p:grpSpPr>
            <p:sp>
              <p:nvSpPr>
                <p:cNvPr id="160" name="AutoShape 29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1" name="Text Box 29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Sc</a:t>
                  </a:r>
                </a:p>
              </p:txBody>
            </p:sp>
          </p:grpSp>
          <p:grpSp>
            <p:nvGrpSpPr>
              <p:cNvPr id="64" name="Group 295"/>
              <p:cNvGrpSpPr>
                <a:grpSpLocks/>
              </p:cNvGrpSpPr>
              <p:nvPr/>
            </p:nvGrpSpPr>
            <p:grpSpPr bwMode="auto">
              <a:xfrm>
                <a:off x="1079" y="2298"/>
                <a:ext cx="293" cy="376"/>
                <a:chOff x="752" y="3163"/>
                <a:chExt cx="293" cy="376"/>
              </a:xfrm>
            </p:grpSpPr>
            <p:sp>
              <p:nvSpPr>
                <p:cNvPr id="158" name="AutoShape 29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9" name="Text Box 29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Ti</a:t>
                  </a:r>
                </a:p>
              </p:txBody>
            </p:sp>
          </p:grpSp>
          <p:grpSp>
            <p:nvGrpSpPr>
              <p:cNvPr id="65" name="Group 298"/>
              <p:cNvGrpSpPr>
                <a:grpSpLocks/>
              </p:cNvGrpSpPr>
              <p:nvPr/>
            </p:nvGrpSpPr>
            <p:grpSpPr bwMode="auto">
              <a:xfrm>
                <a:off x="1386" y="2298"/>
                <a:ext cx="293" cy="376"/>
                <a:chOff x="752" y="3163"/>
                <a:chExt cx="293" cy="376"/>
              </a:xfrm>
            </p:grpSpPr>
            <p:sp>
              <p:nvSpPr>
                <p:cNvPr id="156" name="AutoShape 29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7" name="Text Box 30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V</a:t>
                  </a:r>
                </a:p>
              </p:txBody>
            </p:sp>
          </p:grpSp>
          <p:grpSp>
            <p:nvGrpSpPr>
              <p:cNvPr id="66" name="Group 301"/>
              <p:cNvGrpSpPr>
                <a:grpSpLocks/>
              </p:cNvGrpSpPr>
              <p:nvPr/>
            </p:nvGrpSpPr>
            <p:grpSpPr bwMode="auto">
              <a:xfrm>
                <a:off x="1693" y="2298"/>
                <a:ext cx="293" cy="376"/>
                <a:chOff x="752" y="3163"/>
                <a:chExt cx="293" cy="376"/>
              </a:xfrm>
            </p:grpSpPr>
            <p:sp>
              <p:nvSpPr>
                <p:cNvPr id="154" name="AutoShape 30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5" name="Text Box 30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Cr</a:t>
                  </a:r>
                </a:p>
              </p:txBody>
            </p:sp>
          </p:grpSp>
          <p:grpSp>
            <p:nvGrpSpPr>
              <p:cNvPr id="67" name="Group 304"/>
              <p:cNvGrpSpPr>
                <a:grpSpLocks/>
              </p:cNvGrpSpPr>
              <p:nvPr/>
            </p:nvGrpSpPr>
            <p:grpSpPr bwMode="auto">
              <a:xfrm>
                <a:off x="2000" y="2298"/>
                <a:ext cx="293" cy="376"/>
                <a:chOff x="752" y="3163"/>
                <a:chExt cx="293" cy="376"/>
              </a:xfrm>
            </p:grpSpPr>
            <p:sp>
              <p:nvSpPr>
                <p:cNvPr id="152" name="AutoShape 30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3" name="Text Box 30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Mn</a:t>
                  </a:r>
                </a:p>
              </p:txBody>
            </p:sp>
          </p:grpSp>
          <p:grpSp>
            <p:nvGrpSpPr>
              <p:cNvPr id="68" name="Group 307"/>
              <p:cNvGrpSpPr>
                <a:grpSpLocks/>
              </p:cNvGrpSpPr>
              <p:nvPr/>
            </p:nvGrpSpPr>
            <p:grpSpPr bwMode="auto">
              <a:xfrm>
                <a:off x="2307" y="2298"/>
                <a:ext cx="293" cy="376"/>
                <a:chOff x="752" y="3163"/>
                <a:chExt cx="293" cy="376"/>
              </a:xfrm>
            </p:grpSpPr>
            <p:sp>
              <p:nvSpPr>
                <p:cNvPr id="150" name="AutoShape 30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1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Fe</a:t>
                  </a:r>
                </a:p>
              </p:txBody>
            </p:sp>
          </p:grpSp>
          <p:grpSp>
            <p:nvGrpSpPr>
              <p:cNvPr id="69" name="Group 310"/>
              <p:cNvGrpSpPr>
                <a:grpSpLocks/>
              </p:cNvGrpSpPr>
              <p:nvPr/>
            </p:nvGrpSpPr>
            <p:grpSpPr bwMode="auto">
              <a:xfrm>
                <a:off x="2614" y="2298"/>
                <a:ext cx="293" cy="376"/>
                <a:chOff x="752" y="3163"/>
                <a:chExt cx="293" cy="376"/>
              </a:xfrm>
            </p:grpSpPr>
            <p:sp>
              <p:nvSpPr>
                <p:cNvPr id="148" name="AutoShape 31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9" name="Text Box 31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Co</a:t>
                  </a:r>
                </a:p>
              </p:txBody>
            </p:sp>
          </p:grpSp>
          <p:grpSp>
            <p:nvGrpSpPr>
              <p:cNvPr id="70" name="Group 313"/>
              <p:cNvGrpSpPr>
                <a:grpSpLocks/>
              </p:cNvGrpSpPr>
              <p:nvPr/>
            </p:nvGrpSpPr>
            <p:grpSpPr bwMode="auto">
              <a:xfrm>
                <a:off x="2905" y="2306"/>
                <a:ext cx="309" cy="376"/>
                <a:chOff x="736" y="3171"/>
                <a:chExt cx="309" cy="376"/>
              </a:xfrm>
            </p:grpSpPr>
            <p:sp>
              <p:nvSpPr>
                <p:cNvPr id="146" name="AutoShape 314"/>
                <p:cNvSpPr>
                  <a:spLocks noChangeArrowheads="1"/>
                </p:cNvSpPr>
                <p:nvPr/>
              </p:nvSpPr>
              <p:spPr bwMode="auto">
                <a:xfrm>
                  <a:off x="736" y="3171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7" name="Text Box 31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Ni</a:t>
                  </a:r>
                </a:p>
              </p:txBody>
            </p:sp>
          </p:grpSp>
          <p:grpSp>
            <p:nvGrpSpPr>
              <p:cNvPr id="71" name="Group 316"/>
              <p:cNvGrpSpPr>
                <a:grpSpLocks/>
              </p:cNvGrpSpPr>
              <p:nvPr/>
            </p:nvGrpSpPr>
            <p:grpSpPr bwMode="auto">
              <a:xfrm>
                <a:off x="3228" y="2298"/>
                <a:ext cx="293" cy="376"/>
                <a:chOff x="752" y="3163"/>
                <a:chExt cx="293" cy="376"/>
              </a:xfrm>
            </p:grpSpPr>
            <p:sp>
              <p:nvSpPr>
                <p:cNvPr id="144" name="AutoShape 31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5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Cu</a:t>
                  </a:r>
                </a:p>
              </p:txBody>
            </p:sp>
          </p:grpSp>
          <p:grpSp>
            <p:nvGrpSpPr>
              <p:cNvPr id="72" name="Group 319"/>
              <p:cNvGrpSpPr>
                <a:grpSpLocks/>
              </p:cNvGrpSpPr>
              <p:nvPr/>
            </p:nvGrpSpPr>
            <p:grpSpPr bwMode="auto">
              <a:xfrm>
                <a:off x="3535" y="2298"/>
                <a:ext cx="293" cy="376"/>
                <a:chOff x="752" y="3163"/>
                <a:chExt cx="293" cy="376"/>
              </a:xfrm>
            </p:grpSpPr>
            <p:sp>
              <p:nvSpPr>
                <p:cNvPr id="142" name="AutoShape 32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3" name="Text Box 32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Zn</a:t>
                  </a:r>
                </a:p>
              </p:txBody>
            </p:sp>
          </p:grpSp>
          <p:grpSp>
            <p:nvGrpSpPr>
              <p:cNvPr id="73" name="Group 322"/>
              <p:cNvGrpSpPr>
                <a:grpSpLocks/>
              </p:cNvGrpSpPr>
              <p:nvPr/>
            </p:nvGrpSpPr>
            <p:grpSpPr bwMode="auto">
              <a:xfrm>
                <a:off x="3842" y="2298"/>
                <a:ext cx="293" cy="376"/>
                <a:chOff x="752" y="3163"/>
                <a:chExt cx="293" cy="376"/>
              </a:xfrm>
            </p:grpSpPr>
            <p:sp>
              <p:nvSpPr>
                <p:cNvPr id="140" name="AutoShape 32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1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 dirty="0">
                      <a:solidFill>
                        <a:srgbClr val="010066"/>
                      </a:solidFill>
                    </a:rPr>
                    <a:t>Ga</a:t>
                  </a:r>
                </a:p>
              </p:txBody>
            </p:sp>
          </p:grpSp>
          <p:grpSp>
            <p:nvGrpSpPr>
              <p:cNvPr id="74" name="Group 325"/>
              <p:cNvGrpSpPr>
                <a:grpSpLocks/>
              </p:cNvGrpSpPr>
              <p:nvPr/>
            </p:nvGrpSpPr>
            <p:grpSpPr bwMode="auto">
              <a:xfrm>
                <a:off x="4149" y="2298"/>
                <a:ext cx="293" cy="376"/>
                <a:chOff x="752" y="3163"/>
                <a:chExt cx="293" cy="376"/>
              </a:xfrm>
            </p:grpSpPr>
            <p:sp>
              <p:nvSpPr>
                <p:cNvPr id="138" name="AutoShape 32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9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Ge</a:t>
                  </a:r>
                </a:p>
              </p:txBody>
            </p:sp>
          </p:grpSp>
          <p:grpSp>
            <p:nvGrpSpPr>
              <p:cNvPr id="75" name="Group 328"/>
              <p:cNvGrpSpPr>
                <a:grpSpLocks/>
              </p:cNvGrpSpPr>
              <p:nvPr/>
            </p:nvGrpSpPr>
            <p:grpSpPr bwMode="auto">
              <a:xfrm>
                <a:off x="4456" y="2298"/>
                <a:ext cx="293" cy="376"/>
                <a:chOff x="752" y="3163"/>
                <a:chExt cx="293" cy="376"/>
              </a:xfrm>
            </p:grpSpPr>
            <p:sp>
              <p:nvSpPr>
                <p:cNvPr id="136" name="AutoShape 32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7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As</a:t>
                  </a:r>
                </a:p>
              </p:txBody>
            </p:sp>
          </p:grpSp>
          <p:grpSp>
            <p:nvGrpSpPr>
              <p:cNvPr id="76" name="Group 331"/>
              <p:cNvGrpSpPr>
                <a:grpSpLocks/>
              </p:cNvGrpSpPr>
              <p:nvPr/>
            </p:nvGrpSpPr>
            <p:grpSpPr bwMode="auto">
              <a:xfrm>
                <a:off x="4763" y="2298"/>
                <a:ext cx="293" cy="376"/>
                <a:chOff x="752" y="3163"/>
                <a:chExt cx="293" cy="376"/>
              </a:xfrm>
            </p:grpSpPr>
            <p:sp>
              <p:nvSpPr>
                <p:cNvPr id="134" name="AutoShape 33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5" name="Text Box 33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Se</a:t>
                  </a:r>
                </a:p>
              </p:txBody>
            </p:sp>
          </p:grpSp>
          <p:grpSp>
            <p:nvGrpSpPr>
              <p:cNvPr id="77" name="Group 334"/>
              <p:cNvGrpSpPr>
                <a:grpSpLocks/>
              </p:cNvGrpSpPr>
              <p:nvPr/>
            </p:nvGrpSpPr>
            <p:grpSpPr bwMode="auto">
              <a:xfrm>
                <a:off x="5070" y="2298"/>
                <a:ext cx="293" cy="376"/>
                <a:chOff x="752" y="3163"/>
                <a:chExt cx="293" cy="376"/>
              </a:xfrm>
            </p:grpSpPr>
            <p:sp>
              <p:nvSpPr>
                <p:cNvPr id="132" name="AutoShape 33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3" name="Text Box 33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Br</a:t>
                  </a:r>
                </a:p>
              </p:txBody>
            </p:sp>
          </p:grpSp>
          <p:grpSp>
            <p:nvGrpSpPr>
              <p:cNvPr id="78" name="Group 341"/>
              <p:cNvGrpSpPr>
                <a:grpSpLocks/>
              </p:cNvGrpSpPr>
              <p:nvPr/>
            </p:nvGrpSpPr>
            <p:grpSpPr bwMode="auto">
              <a:xfrm>
                <a:off x="465" y="1904"/>
                <a:ext cx="293" cy="376"/>
                <a:chOff x="752" y="3163"/>
                <a:chExt cx="293" cy="376"/>
              </a:xfrm>
            </p:grpSpPr>
            <p:sp>
              <p:nvSpPr>
                <p:cNvPr id="130" name="AutoShape 34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1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Mg</a:t>
                  </a:r>
                </a:p>
              </p:txBody>
            </p:sp>
          </p:grpSp>
          <p:grpSp>
            <p:nvGrpSpPr>
              <p:cNvPr id="79" name="Group 344"/>
              <p:cNvGrpSpPr>
                <a:grpSpLocks/>
              </p:cNvGrpSpPr>
              <p:nvPr/>
            </p:nvGrpSpPr>
            <p:grpSpPr bwMode="auto">
              <a:xfrm>
                <a:off x="3842" y="1904"/>
                <a:ext cx="293" cy="376"/>
                <a:chOff x="752" y="3163"/>
                <a:chExt cx="293" cy="376"/>
              </a:xfrm>
            </p:grpSpPr>
            <p:sp>
              <p:nvSpPr>
                <p:cNvPr id="128" name="AutoShape 34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9" name="Text Box 34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 dirty="0">
                      <a:solidFill>
                        <a:srgbClr val="010066"/>
                      </a:solidFill>
                    </a:rPr>
                    <a:t>Al</a:t>
                  </a:r>
                </a:p>
              </p:txBody>
            </p:sp>
          </p:grpSp>
          <p:grpSp>
            <p:nvGrpSpPr>
              <p:cNvPr id="80" name="Group 347"/>
              <p:cNvGrpSpPr>
                <a:grpSpLocks/>
              </p:cNvGrpSpPr>
              <p:nvPr/>
            </p:nvGrpSpPr>
            <p:grpSpPr bwMode="auto">
              <a:xfrm>
                <a:off x="4149" y="1904"/>
                <a:ext cx="293" cy="376"/>
                <a:chOff x="752" y="3163"/>
                <a:chExt cx="293" cy="376"/>
              </a:xfrm>
            </p:grpSpPr>
            <p:sp>
              <p:nvSpPr>
                <p:cNvPr id="126" name="AutoShape 34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7" name="Text Box 34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Si</a:t>
                  </a:r>
                </a:p>
              </p:txBody>
            </p:sp>
          </p:grpSp>
          <p:grpSp>
            <p:nvGrpSpPr>
              <p:cNvPr id="81" name="Group 350"/>
              <p:cNvGrpSpPr>
                <a:grpSpLocks/>
              </p:cNvGrpSpPr>
              <p:nvPr/>
            </p:nvGrpSpPr>
            <p:grpSpPr bwMode="auto">
              <a:xfrm>
                <a:off x="4456" y="1904"/>
                <a:ext cx="293" cy="376"/>
                <a:chOff x="752" y="3163"/>
                <a:chExt cx="293" cy="376"/>
              </a:xfrm>
            </p:grpSpPr>
            <p:sp>
              <p:nvSpPr>
                <p:cNvPr id="124" name="AutoShape 35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5" name="Text Box 35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82" name="Group 353"/>
              <p:cNvGrpSpPr>
                <a:grpSpLocks/>
              </p:cNvGrpSpPr>
              <p:nvPr/>
            </p:nvGrpSpPr>
            <p:grpSpPr bwMode="auto">
              <a:xfrm>
                <a:off x="4763" y="1904"/>
                <a:ext cx="293" cy="376"/>
                <a:chOff x="752" y="3163"/>
                <a:chExt cx="293" cy="376"/>
              </a:xfrm>
            </p:grpSpPr>
            <p:sp>
              <p:nvSpPr>
                <p:cNvPr id="122" name="AutoShape 35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" name="Text Box 35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</a:t>
                  </a:r>
                </a:p>
              </p:txBody>
            </p:sp>
          </p:grpSp>
          <p:grpSp>
            <p:nvGrpSpPr>
              <p:cNvPr id="83" name="Group 356"/>
              <p:cNvGrpSpPr>
                <a:grpSpLocks/>
              </p:cNvGrpSpPr>
              <p:nvPr/>
            </p:nvGrpSpPr>
            <p:grpSpPr bwMode="auto">
              <a:xfrm>
                <a:off x="5070" y="1904"/>
                <a:ext cx="293" cy="376"/>
                <a:chOff x="752" y="3163"/>
                <a:chExt cx="293" cy="376"/>
              </a:xfrm>
            </p:grpSpPr>
            <p:sp>
              <p:nvSpPr>
                <p:cNvPr id="120" name="AutoShape 35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Cl</a:t>
                  </a:r>
                </a:p>
              </p:txBody>
            </p:sp>
          </p:grpSp>
          <p:grpSp>
            <p:nvGrpSpPr>
              <p:cNvPr id="84" name="Group 363"/>
              <p:cNvGrpSpPr>
                <a:grpSpLocks/>
              </p:cNvGrpSpPr>
              <p:nvPr/>
            </p:nvGrpSpPr>
            <p:grpSpPr bwMode="auto">
              <a:xfrm>
                <a:off x="465" y="1512"/>
                <a:ext cx="293" cy="376"/>
                <a:chOff x="752" y="3163"/>
                <a:chExt cx="293" cy="376"/>
              </a:xfrm>
            </p:grpSpPr>
            <p:sp>
              <p:nvSpPr>
                <p:cNvPr id="118" name="AutoShape 36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9" name="Text Box 36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Be</a:t>
                  </a:r>
                </a:p>
              </p:txBody>
            </p:sp>
          </p:grpSp>
          <p:grpSp>
            <p:nvGrpSpPr>
              <p:cNvPr id="85" name="Group 366"/>
              <p:cNvGrpSpPr>
                <a:grpSpLocks/>
              </p:cNvGrpSpPr>
              <p:nvPr/>
            </p:nvGrpSpPr>
            <p:grpSpPr bwMode="auto">
              <a:xfrm>
                <a:off x="3842" y="1512"/>
                <a:ext cx="293" cy="376"/>
                <a:chOff x="752" y="3163"/>
                <a:chExt cx="293" cy="376"/>
              </a:xfrm>
            </p:grpSpPr>
            <p:sp>
              <p:nvSpPr>
                <p:cNvPr id="116" name="AutoShape 36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" name="Text Box 36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86" name="Group 369"/>
              <p:cNvGrpSpPr>
                <a:grpSpLocks/>
              </p:cNvGrpSpPr>
              <p:nvPr/>
            </p:nvGrpSpPr>
            <p:grpSpPr bwMode="auto">
              <a:xfrm>
                <a:off x="4149" y="1512"/>
                <a:ext cx="293" cy="376"/>
                <a:chOff x="752" y="3163"/>
                <a:chExt cx="293" cy="376"/>
              </a:xfrm>
            </p:grpSpPr>
            <p:sp>
              <p:nvSpPr>
                <p:cNvPr id="114" name="AutoShape 37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" name="Text Box 37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87" name="Group 372"/>
              <p:cNvGrpSpPr>
                <a:grpSpLocks/>
              </p:cNvGrpSpPr>
              <p:nvPr/>
            </p:nvGrpSpPr>
            <p:grpSpPr bwMode="auto">
              <a:xfrm>
                <a:off x="4456" y="1512"/>
                <a:ext cx="293" cy="376"/>
                <a:chOff x="752" y="3163"/>
                <a:chExt cx="293" cy="376"/>
              </a:xfrm>
            </p:grpSpPr>
            <p:sp>
              <p:nvSpPr>
                <p:cNvPr id="112" name="AutoShape 37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3" name="Text Box 37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88" name="Group 375"/>
              <p:cNvGrpSpPr>
                <a:grpSpLocks/>
              </p:cNvGrpSpPr>
              <p:nvPr/>
            </p:nvGrpSpPr>
            <p:grpSpPr bwMode="auto">
              <a:xfrm>
                <a:off x="4763" y="1512"/>
                <a:ext cx="293" cy="376"/>
                <a:chOff x="752" y="3163"/>
                <a:chExt cx="293" cy="376"/>
              </a:xfrm>
            </p:grpSpPr>
            <p:sp>
              <p:nvSpPr>
                <p:cNvPr id="110" name="AutoShape 37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1" name="Text Box 37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O</a:t>
                  </a:r>
                </a:p>
              </p:txBody>
            </p:sp>
          </p:grpSp>
          <p:grpSp>
            <p:nvGrpSpPr>
              <p:cNvPr id="89" name="Group 378"/>
              <p:cNvGrpSpPr>
                <a:grpSpLocks/>
              </p:cNvGrpSpPr>
              <p:nvPr/>
            </p:nvGrpSpPr>
            <p:grpSpPr bwMode="auto">
              <a:xfrm>
                <a:off x="5070" y="1512"/>
                <a:ext cx="293" cy="376"/>
                <a:chOff x="752" y="3163"/>
                <a:chExt cx="293" cy="376"/>
              </a:xfrm>
            </p:grpSpPr>
            <p:sp>
              <p:nvSpPr>
                <p:cNvPr id="108" name="AutoShape 37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" name="Text Box 38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F</a:t>
                  </a:r>
                </a:p>
              </p:txBody>
            </p:sp>
          </p:grpSp>
          <p:grpSp>
            <p:nvGrpSpPr>
              <p:cNvPr id="90" name="Group 400"/>
              <p:cNvGrpSpPr>
                <a:grpSpLocks/>
              </p:cNvGrpSpPr>
              <p:nvPr/>
            </p:nvGrpSpPr>
            <p:grpSpPr bwMode="auto">
              <a:xfrm>
                <a:off x="158" y="3090"/>
                <a:ext cx="293" cy="376"/>
                <a:chOff x="5378" y="3090"/>
                <a:chExt cx="293" cy="376"/>
              </a:xfrm>
            </p:grpSpPr>
            <p:sp>
              <p:nvSpPr>
                <p:cNvPr id="106" name="AutoShape 401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" name="Text Box 402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Cs</a:t>
                  </a:r>
                </a:p>
              </p:txBody>
            </p:sp>
          </p:grpSp>
          <p:grpSp>
            <p:nvGrpSpPr>
              <p:cNvPr id="91" name="Group 403"/>
              <p:cNvGrpSpPr>
                <a:grpSpLocks/>
              </p:cNvGrpSpPr>
              <p:nvPr/>
            </p:nvGrpSpPr>
            <p:grpSpPr bwMode="auto">
              <a:xfrm>
                <a:off x="158" y="2694"/>
                <a:ext cx="293" cy="376"/>
                <a:chOff x="5378" y="2694"/>
                <a:chExt cx="293" cy="376"/>
              </a:xfrm>
            </p:grpSpPr>
            <p:sp>
              <p:nvSpPr>
                <p:cNvPr id="104" name="AutoShape 404"/>
                <p:cNvSpPr>
                  <a:spLocks noChangeArrowheads="1"/>
                </p:cNvSpPr>
                <p:nvPr/>
              </p:nvSpPr>
              <p:spPr bwMode="auto">
                <a:xfrm>
                  <a:off x="5379" y="269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" name="Text Box 405"/>
                <p:cNvSpPr txBox="1">
                  <a:spLocks noChangeArrowheads="1"/>
                </p:cNvSpPr>
                <p:nvPr/>
              </p:nvSpPr>
              <p:spPr bwMode="auto">
                <a:xfrm>
                  <a:off x="5378" y="276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Rb</a:t>
                  </a:r>
                </a:p>
              </p:txBody>
            </p:sp>
          </p:grpSp>
          <p:grpSp>
            <p:nvGrpSpPr>
              <p:cNvPr id="92" name="Group 406"/>
              <p:cNvGrpSpPr>
                <a:grpSpLocks/>
              </p:cNvGrpSpPr>
              <p:nvPr/>
            </p:nvGrpSpPr>
            <p:grpSpPr bwMode="auto">
              <a:xfrm>
                <a:off x="159" y="2298"/>
                <a:ext cx="293" cy="376"/>
                <a:chOff x="5378" y="2298"/>
                <a:chExt cx="293" cy="376"/>
              </a:xfrm>
            </p:grpSpPr>
            <p:sp>
              <p:nvSpPr>
                <p:cNvPr id="102" name="AutoShape 407"/>
                <p:cNvSpPr>
                  <a:spLocks noChangeArrowheads="1"/>
                </p:cNvSpPr>
                <p:nvPr/>
              </p:nvSpPr>
              <p:spPr bwMode="auto">
                <a:xfrm>
                  <a:off x="5379" y="2298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" name="Text Box 408"/>
                <p:cNvSpPr txBox="1">
                  <a:spLocks noChangeArrowheads="1"/>
                </p:cNvSpPr>
                <p:nvPr/>
              </p:nvSpPr>
              <p:spPr bwMode="auto">
                <a:xfrm>
                  <a:off x="5378" y="2371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K</a:t>
                  </a:r>
                </a:p>
              </p:txBody>
            </p:sp>
          </p:grpSp>
          <p:grpSp>
            <p:nvGrpSpPr>
              <p:cNvPr id="93" name="Group 409"/>
              <p:cNvGrpSpPr>
                <a:grpSpLocks/>
              </p:cNvGrpSpPr>
              <p:nvPr/>
            </p:nvGrpSpPr>
            <p:grpSpPr bwMode="auto">
              <a:xfrm>
                <a:off x="159" y="1904"/>
                <a:ext cx="293" cy="376"/>
                <a:chOff x="5378" y="1904"/>
                <a:chExt cx="293" cy="376"/>
              </a:xfrm>
            </p:grpSpPr>
            <p:sp>
              <p:nvSpPr>
                <p:cNvPr id="100" name="AutoShape 410"/>
                <p:cNvSpPr>
                  <a:spLocks noChangeArrowheads="1"/>
                </p:cNvSpPr>
                <p:nvPr/>
              </p:nvSpPr>
              <p:spPr bwMode="auto">
                <a:xfrm>
                  <a:off x="5379" y="190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1" name="Text Box 411"/>
                <p:cNvSpPr txBox="1">
                  <a:spLocks noChangeArrowheads="1"/>
                </p:cNvSpPr>
                <p:nvPr/>
              </p:nvSpPr>
              <p:spPr bwMode="auto">
                <a:xfrm>
                  <a:off x="5378" y="197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Na</a:t>
                  </a:r>
                </a:p>
              </p:txBody>
            </p:sp>
          </p:grpSp>
          <p:grpSp>
            <p:nvGrpSpPr>
              <p:cNvPr id="94" name="Group 412"/>
              <p:cNvGrpSpPr>
                <a:grpSpLocks/>
              </p:cNvGrpSpPr>
              <p:nvPr/>
            </p:nvGrpSpPr>
            <p:grpSpPr bwMode="auto">
              <a:xfrm>
                <a:off x="158" y="1512"/>
                <a:ext cx="293" cy="376"/>
                <a:chOff x="5378" y="1512"/>
                <a:chExt cx="293" cy="376"/>
              </a:xfrm>
            </p:grpSpPr>
            <p:sp>
              <p:nvSpPr>
                <p:cNvPr id="98" name="AutoShape 413"/>
                <p:cNvSpPr>
                  <a:spLocks noChangeArrowheads="1"/>
                </p:cNvSpPr>
                <p:nvPr/>
              </p:nvSpPr>
              <p:spPr bwMode="auto">
                <a:xfrm>
                  <a:off x="5379" y="1512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9" name="Text Box 414"/>
                <p:cNvSpPr txBox="1">
                  <a:spLocks noChangeArrowheads="1"/>
                </p:cNvSpPr>
                <p:nvPr/>
              </p:nvSpPr>
              <p:spPr bwMode="auto">
                <a:xfrm>
                  <a:off x="5378" y="1585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Li</a:t>
                  </a:r>
                </a:p>
              </p:txBody>
            </p:sp>
          </p:grpSp>
          <p:grpSp>
            <p:nvGrpSpPr>
              <p:cNvPr id="95" name="Group 416"/>
              <p:cNvGrpSpPr>
                <a:grpSpLocks/>
              </p:cNvGrpSpPr>
              <p:nvPr/>
            </p:nvGrpSpPr>
            <p:grpSpPr bwMode="auto">
              <a:xfrm>
                <a:off x="158" y="3482"/>
                <a:ext cx="293" cy="376"/>
                <a:chOff x="5378" y="3090"/>
                <a:chExt cx="293" cy="376"/>
              </a:xfrm>
            </p:grpSpPr>
            <p:sp>
              <p:nvSpPr>
                <p:cNvPr id="96" name="AutoShape 417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00CC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97" name="Text Box 418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Fr</a:t>
                  </a:r>
                </a:p>
              </p:txBody>
            </p:sp>
          </p:grpSp>
        </p:grpSp>
      </p:grpSp>
      <p:cxnSp>
        <p:nvCxnSpPr>
          <p:cNvPr id="276" name="Conector de seta reta 275"/>
          <p:cNvCxnSpPr/>
          <p:nvPr/>
        </p:nvCxnSpPr>
        <p:spPr>
          <a:xfrm>
            <a:off x="1617487" y="3655552"/>
            <a:ext cx="347190" cy="3759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AutoShape 345"/>
          <p:cNvSpPr>
            <a:spLocks noChangeArrowheads="1"/>
          </p:cNvSpPr>
          <p:nvPr/>
        </p:nvSpPr>
        <p:spPr bwMode="auto">
          <a:xfrm>
            <a:off x="2149239" y="3807096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8" name="Text Box 346"/>
          <p:cNvSpPr txBox="1">
            <a:spLocks noChangeArrowheads="1"/>
          </p:cNvSpPr>
          <p:nvPr/>
        </p:nvSpPr>
        <p:spPr bwMode="auto">
          <a:xfrm>
            <a:off x="2148108" y="3877108"/>
            <a:ext cx="331358" cy="2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10066"/>
                </a:solidFill>
              </a:rPr>
              <a:t>Al</a:t>
            </a:r>
          </a:p>
        </p:txBody>
      </p:sp>
      <p:cxnSp>
        <p:nvCxnSpPr>
          <p:cNvPr id="279" name="Conector de seta reta 278"/>
          <p:cNvCxnSpPr/>
          <p:nvPr/>
        </p:nvCxnSpPr>
        <p:spPr>
          <a:xfrm>
            <a:off x="1939798" y="3621995"/>
            <a:ext cx="347190" cy="3759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tângulo 279"/>
          <p:cNvSpPr/>
          <p:nvPr/>
        </p:nvSpPr>
        <p:spPr>
          <a:xfrm>
            <a:off x="2112208" y="1642844"/>
            <a:ext cx="39699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 Li</a:t>
            </a:r>
            <a:r>
              <a:rPr kumimoji="0" lang="pt-B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+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;  raio iônico = 0,60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Calibri Light" panose="020F0302020204030204" pitchFamily="34" charset="0"/>
              </a:rPr>
              <a:t>Å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Mg</a:t>
            </a:r>
            <a:r>
              <a:rPr kumimoji="0" lang="pt-BR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2+</a:t>
            </a:r>
            <a:r>
              <a:rPr lang="pt-BR" sz="2400" dirty="0" smtClean="0">
                <a:latin typeface="+mj-lt"/>
                <a:cs typeface="Times New Roman" pitchFamily="18" charset="0"/>
              </a:rPr>
              <a:t>; raio iônico =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0,65 </a:t>
            </a:r>
            <a:r>
              <a:rPr kumimoji="0" lang="pt-BR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Å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800" b="1" i="0" baseline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</a:t>
            </a:r>
            <a:r>
              <a:rPr lang="pt-BR" sz="2800" b="1" i="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2+</a:t>
            </a:r>
            <a:r>
              <a:rPr lang="pt-BR" sz="2800" b="1" i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; raio iônico = 0,31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0" lang="pt-B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   Al</a:t>
            </a:r>
            <a:r>
              <a:rPr kumimoji="0" lang="pt-BR" sz="240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3+</a:t>
            </a:r>
            <a:r>
              <a:rPr kumimoji="0" lang="pt-BR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; raio iônico = 0,535 </a:t>
            </a:r>
            <a:r>
              <a:rPr kumimoji="0" lang="pt-BR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Å</a:t>
            </a:r>
            <a:endParaRPr kumimoji="0" lang="pt-BR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81" name="Espaço Reservado para Rodapé 2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6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78" grpId="0"/>
      <p:bldP spid="280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107</a:t>
            </a:fld>
            <a:endParaRPr lang="pt-BR" altLang="pt-BR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089108" y="892739"/>
            <a:ext cx="5510394" cy="51336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Relação diagonal: Li e Mg.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69946" y="1646355"/>
            <a:ext cx="749417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smtClean="0"/>
              <a:t>Li comporta-se mais similarmente como Mg e alcalinos terrosos do que com alcalinos </a:t>
            </a:r>
            <a:endParaRPr lang="pt-BR" sz="240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58034" y="2686607"/>
            <a:ext cx="1545235" cy="51336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cátion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26798" y="3618483"/>
            <a:ext cx="7697841" cy="111741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Baixa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mobilidade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relativo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aos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demais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ligações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covalentes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não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metais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72083" y="5196330"/>
            <a:ext cx="7697841" cy="111741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Propriedades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parecidas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alcalinos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terrosos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alta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relação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carga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GB" altLang="pt-BR" sz="24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raio</a:t>
            </a:r>
            <a:r>
              <a:rPr lang="en-GB" altLang="pt-BR" sz="2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GB" altLang="pt-BR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108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804688" y="661486"/>
            <a:ext cx="3419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do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CsCl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= r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/r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0,73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://upload.wikimedia.org/wikipedia/commons/4/4e/Caesium-chloride-unit-cell-3D-ion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2291926" cy="22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eas.upenn.edu/~chem101/sschem/nacl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376264" cy="213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584" y="548680"/>
            <a:ext cx="3441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do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= r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/r</a:t>
            </a:r>
            <a:r>
              <a:rPr lang="pt-BR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&gt; 0,53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43608" y="49411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NC = 6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08104" y="47565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NC = 8 </a:t>
            </a:r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7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109</a:t>
            </a:fld>
            <a:endParaRPr lang="pt-BR" altLang="pt-BR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1368" y="596848"/>
            <a:ext cx="7940675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pt-BR" u="sng" dirty="0" err="1" smtClean="0"/>
              <a:t>Metais</a:t>
            </a:r>
            <a:r>
              <a:rPr lang="en-US" altLang="pt-BR" u="sng" dirty="0" smtClean="0"/>
              <a:t> </a:t>
            </a:r>
            <a:r>
              <a:rPr lang="en-US" altLang="pt-BR" u="sng" dirty="0" err="1" smtClean="0"/>
              <a:t>alcalinos</a:t>
            </a:r>
            <a:r>
              <a:rPr lang="en-US" altLang="pt-BR" u="sng" dirty="0" smtClean="0"/>
              <a:t> </a:t>
            </a:r>
            <a:r>
              <a:rPr lang="en-US" altLang="pt-BR" u="sng" dirty="0" err="1" smtClean="0"/>
              <a:t>terrosos</a:t>
            </a:r>
            <a:endParaRPr lang="en-US" altLang="pt-BR" dirty="0"/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pt-BR" dirty="0"/>
              <a:t>   </a:t>
            </a:r>
            <a:r>
              <a:rPr lang="en-US" altLang="pt-BR" dirty="0" err="1" smtClean="0"/>
              <a:t>Organometálicos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deste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grupo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são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mais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covalentes</a:t>
            </a:r>
            <a:r>
              <a:rPr lang="en-US" altLang="pt-BR" dirty="0" smtClean="0"/>
              <a:t> do que </a:t>
            </a:r>
            <a:r>
              <a:rPr lang="en-US" altLang="pt-BR" dirty="0" err="1" smtClean="0"/>
              <a:t>os</a:t>
            </a:r>
            <a:r>
              <a:rPr lang="en-US" altLang="pt-BR" dirty="0" smtClean="0"/>
              <a:t> do </a:t>
            </a:r>
            <a:r>
              <a:rPr lang="en-US" altLang="pt-BR" dirty="0" err="1" smtClean="0"/>
              <a:t>grupo</a:t>
            </a:r>
            <a:r>
              <a:rPr lang="en-US" altLang="pt-BR" dirty="0" smtClean="0"/>
              <a:t> 1 (</a:t>
            </a:r>
            <a:r>
              <a:rPr lang="en-US" altLang="pt-BR" dirty="0"/>
              <a:t>Be &amp; </a:t>
            </a:r>
            <a:r>
              <a:rPr lang="en-US" altLang="pt-BR" dirty="0" smtClean="0"/>
              <a:t>Mg)</a:t>
            </a:r>
            <a:endParaRPr lang="en-US" altLang="pt-BR" dirty="0"/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pt-BR" dirty="0"/>
              <a:t>   </a:t>
            </a:r>
            <a:r>
              <a:rPr lang="en-US" altLang="pt-BR" dirty="0" err="1" smtClean="0"/>
              <a:t>Os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mais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importantes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são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os</a:t>
            </a:r>
            <a:r>
              <a:rPr lang="en-US" altLang="pt-BR" dirty="0" smtClean="0"/>
              <a:t> reagents de </a:t>
            </a:r>
            <a:r>
              <a:rPr lang="en-US" altLang="pt-BR" b="1" dirty="0" smtClean="0"/>
              <a:t>Grignard, </a:t>
            </a:r>
            <a:r>
              <a:rPr lang="en-US" altLang="pt-BR" dirty="0" smtClean="0"/>
              <a:t>familiar da </a:t>
            </a:r>
            <a:r>
              <a:rPr lang="en-US" altLang="pt-BR" dirty="0" err="1" smtClean="0"/>
              <a:t>química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orgânica</a:t>
            </a:r>
            <a:r>
              <a:rPr lang="en-US" altLang="pt-BR" dirty="0" smtClean="0"/>
              <a:t>:</a:t>
            </a:r>
            <a:endParaRPr lang="en-US" altLang="pt-BR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5576" y="3573016"/>
            <a:ext cx="7792261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dirty="0"/>
              <a:t>Mg  +  RX  </a:t>
            </a:r>
            <a:r>
              <a:rPr lang="en-US" altLang="pt-BR" dirty="0">
                <a:latin typeface="Symbol" panose="05050102010706020507" pitchFamily="18" charset="2"/>
              </a:rPr>
              <a:t>®</a:t>
            </a:r>
            <a:r>
              <a:rPr lang="en-US" altLang="pt-BR" dirty="0"/>
              <a:t>   </a:t>
            </a:r>
            <a:r>
              <a:rPr lang="en-US" altLang="pt-BR" b="1" dirty="0" err="1"/>
              <a:t>RMgX</a:t>
            </a:r>
            <a:r>
              <a:rPr lang="en-US" altLang="pt-BR" dirty="0"/>
              <a:t> ( </a:t>
            </a:r>
            <a:r>
              <a:rPr lang="en-US" altLang="pt-BR" dirty="0" err="1" smtClean="0"/>
              <a:t>reação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em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eter</a:t>
            </a:r>
            <a:r>
              <a:rPr lang="en-US" altLang="pt-BR" dirty="0" smtClean="0"/>
              <a:t>, RX </a:t>
            </a:r>
            <a:r>
              <a:rPr lang="en-US" altLang="pt-BR" dirty="0" err="1" smtClean="0"/>
              <a:t>haleto</a:t>
            </a:r>
            <a:r>
              <a:rPr lang="en-US" altLang="pt-BR" dirty="0" smtClean="0"/>
              <a:t> </a:t>
            </a:r>
            <a:r>
              <a:rPr lang="en-US" altLang="pt-BR" dirty="0" err="1" smtClean="0"/>
              <a:t>organico</a:t>
            </a:r>
            <a:r>
              <a:rPr lang="en-US" altLang="pt-BR" dirty="0" smtClean="0"/>
              <a:t>)</a:t>
            </a:r>
            <a:endParaRPr lang="en-US" altLang="pt-BR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4749" y="4529930"/>
            <a:ext cx="7217040" cy="113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pt-BR" dirty="0" err="1" smtClean="0"/>
              <a:t>Exemplo</a:t>
            </a:r>
            <a:r>
              <a:rPr lang="en-US" altLang="pt-BR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pt-BR" dirty="0" smtClean="0"/>
              <a:t>Mg  </a:t>
            </a:r>
            <a:r>
              <a:rPr lang="en-US" altLang="pt-BR" dirty="0"/>
              <a:t>+  CH</a:t>
            </a:r>
            <a:r>
              <a:rPr lang="en-US" altLang="pt-BR" baseline="-25000" dirty="0"/>
              <a:t>3</a:t>
            </a:r>
            <a:r>
              <a:rPr lang="en-US" altLang="pt-BR" dirty="0"/>
              <a:t>Br   </a:t>
            </a:r>
            <a:r>
              <a:rPr lang="en-US" altLang="pt-BR" dirty="0">
                <a:latin typeface="Symbol" panose="05050102010706020507" pitchFamily="18" charset="2"/>
              </a:rPr>
              <a:t>®</a:t>
            </a:r>
            <a:r>
              <a:rPr lang="en-US" altLang="pt-BR" dirty="0"/>
              <a:t>   CH</a:t>
            </a:r>
            <a:r>
              <a:rPr lang="en-US" altLang="pt-BR" baseline="-25000" dirty="0"/>
              <a:t>3</a:t>
            </a:r>
            <a:r>
              <a:rPr lang="en-US" altLang="pt-BR" dirty="0"/>
              <a:t>MgBr   </a:t>
            </a:r>
            <a:r>
              <a:rPr lang="en-US" altLang="pt-BR" dirty="0" smtClean="0"/>
              <a:t>(</a:t>
            </a:r>
            <a:r>
              <a:rPr lang="en-US" altLang="pt-BR" dirty="0" err="1" smtClean="0"/>
              <a:t>Reagentes</a:t>
            </a:r>
            <a:r>
              <a:rPr lang="en-US" altLang="pt-BR" dirty="0" smtClean="0"/>
              <a:t> de Grignard)</a:t>
            </a:r>
            <a:endParaRPr lang="en-US" alt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4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11</a:t>
            </a:fld>
            <a:endParaRPr lang="pt-BR" altLang="pt-BR"/>
          </a:p>
        </p:txBody>
      </p:sp>
      <p:pic>
        <p:nvPicPr>
          <p:cNvPr id="3" name="Picture 7" descr="P:\Stacy_Patch\Silberberg 2003\Silberberg DCM\chapt08\color_art_library\08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/>
          <a:stretch/>
        </p:blipFill>
        <p:spPr bwMode="auto">
          <a:xfrm>
            <a:off x="145604" y="1556792"/>
            <a:ext cx="8928992" cy="253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5604" y="541129"/>
            <a:ext cx="203773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Elementos </a:t>
            </a:r>
          </a:p>
          <a:p>
            <a:pPr algn="ctr"/>
            <a:r>
              <a:rPr lang="pt-BR" sz="2000" dirty="0" smtClean="0"/>
              <a:t>Representativos</a:t>
            </a:r>
          </a:p>
          <a:p>
            <a:pPr algn="ctr"/>
            <a:r>
              <a:rPr lang="pt-BR" sz="2000" dirty="0" smtClean="0"/>
              <a:t>Principais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04248" y="692696"/>
            <a:ext cx="203773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Elementos </a:t>
            </a:r>
          </a:p>
          <a:p>
            <a:pPr algn="ctr"/>
            <a:r>
              <a:rPr lang="pt-BR" sz="2000" dirty="0" smtClean="0"/>
              <a:t>Representativos</a:t>
            </a:r>
          </a:p>
          <a:p>
            <a:pPr algn="ctr"/>
            <a:r>
              <a:rPr lang="pt-BR" sz="2000" dirty="0" smtClean="0"/>
              <a:t>Principais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16016" y="1701129"/>
            <a:ext cx="240642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Metais de transição</a:t>
            </a:r>
          </a:p>
          <a:p>
            <a:pPr algn="ctr"/>
            <a:r>
              <a:rPr lang="pt-BR" sz="2000" dirty="0" smtClean="0"/>
              <a:t>Metais do bloco d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07704" y="4089961"/>
            <a:ext cx="159530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/>
              <a:t>Lantanídeos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/>
              <a:t>Actinídeos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/>
              <a:t>Bloco f</a:t>
            </a:r>
            <a:endParaRPr lang="pt-BR" sz="200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5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110</a:t>
            </a:fld>
            <a:endParaRPr lang="pt-BR" alt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451266"/>
              </p:ext>
            </p:extLst>
          </p:nvPr>
        </p:nvGraphicFramePr>
        <p:xfrm>
          <a:off x="323528" y="1957257"/>
          <a:ext cx="8229600" cy="944880"/>
        </p:xfrm>
        <a:graphic>
          <a:graphicData uri="http://schemas.openxmlformats.org/drawingml/2006/table">
            <a:tbl>
              <a:tblPr/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 dirty="0" err="1">
                          <a:effectLst/>
                          <a:latin typeface="Tahoma" panose="020B0604030504040204" pitchFamily="34" charset="0"/>
                        </a:rPr>
                        <a:t>Sc</a:t>
                      </a:r>
                      <a:endParaRPr lang="pt-BR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Ti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Cr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Mn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Fe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Co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Ni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Cu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Zn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effectLst/>
                        </a:rPr>
                        <a:t>4s</a:t>
                      </a:r>
                      <a:r>
                        <a:rPr lang="pt-BR" sz="1600" baseline="30000" dirty="0">
                          <a:effectLst/>
                        </a:rPr>
                        <a:t>2</a:t>
                      </a:r>
                      <a:r>
                        <a:rPr lang="pt-BR" sz="1600" dirty="0">
                          <a:effectLst/>
                        </a:rPr>
                        <a:t>3d</a:t>
                      </a:r>
                      <a:r>
                        <a:rPr lang="pt-BR" sz="1600" baseline="30000" dirty="0">
                          <a:effectLst/>
                        </a:rPr>
                        <a:t>1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effectLst/>
                        </a:rPr>
                        <a:t>4s</a:t>
                      </a:r>
                      <a:r>
                        <a:rPr lang="pt-BR" sz="1600" baseline="30000" dirty="0">
                          <a:effectLst/>
                        </a:rPr>
                        <a:t>2</a:t>
                      </a:r>
                      <a:r>
                        <a:rPr lang="pt-BR" sz="1600" dirty="0">
                          <a:effectLst/>
                        </a:rPr>
                        <a:t>3d</a:t>
                      </a:r>
                      <a:r>
                        <a:rPr lang="pt-BR" sz="1600" baseline="30000" dirty="0">
                          <a:effectLst/>
                        </a:rPr>
                        <a:t>2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effectLst/>
                        </a:rPr>
                        <a:t>4s</a:t>
                      </a:r>
                      <a:r>
                        <a:rPr lang="pt-BR" sz="1600" baseline="30000" dirty="0">
                          <a:effectLst/>
                        </a:rPr>
                        <a:t>2</a:t>
                      </a:r>
                      <a:r>
                        <a:rPr lang="pt-BR" sz="1600" dirty="0">
                          <a:effectLst/>
                        </a:rPr>
                        <a:t>3d</a:t>
                      </a:r>
                      <a:r>
                        <a:rPr lang="pt-BR" sz="1600" baseline="30000" dirty="0">
                          <a:effectLst/>
                        </a:rPr>
                        <a:t>3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effectLst/>
                        </a:rPr>
                        <a:t>4s</a:t>
                      </a:r>
                      <a:r>
                        <a:rPr lang="pt-BR" sz="1600" baseline="30000" dirty="0">
                          <a:effectLst/>
                        </a:rPr>
                        <a:t>1</a:t>
                      </a:r>
                      <a:r>
                        <a:rPr lang="pt-BR" sz="1600" dirty="0">
                          <a:effectLst/>
                        </a:rPr>
                        <a:t>3d</a:t>
                      </a:r>
                      <a:r>
                        <a:rPr lang="pt-BR" sz="1600" baseline="30000" dirty="0">
                          <a:effectLst/>
                        </a:rPr>
                        <a:t>5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effectLst/>
                        </a:rPr>
                        <a:t>4s</a:t>
                      </a:r>
                      <a:r>
                        <a:rPr lang="pt-BR" sz="1600" baseline="30000" dirty="0">
                          <a:effectLst/>
                        </a:rPr>
                        <a:t>2</a:t>
                      </a:r>
                      <a:r>
                        <a:rPr lang="pt-BR" sz="1600" dirty="0">
                          <a:effectLst/>
                        </a:rPr>
                        <a:t>3d</a:t>
                      </a:r>
                      <a:r>
                        <a:rPr lang="pt-BR" sz="1600" baseline="30000" dirty="0">
                          <a:effectLst/>
                        </a:rPr>
                        <a:t>5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effectLst/>
                        </a:rPr>
                        <a:t>4s</a:t>
                      </a:r>
                      <a:r>
                        <a:rPr lang="pt-BR" sz="1600" baseline="30000" dirty="0">
                          <a:effectLst/>
                        </a:rPr>
                        <a:t>2</a:t>
                      </a:r>
                      <a:r>
                        <a:rPr lang="pt-BR" sz="1600" dirty="0">
                          <a:effectLst/>
                        </a:rPr>
                        <a:t>3d</a:t>
                      </a:r>
                      <a:r>
                        <a:rPr lang="pt-BR" sz="1600" baseline="30000" dirty="0">
                          <a:effectLst/>
                        </a:rPr>
                        <a:t>6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effectLst/>
                        </a:rPr>
                        <a:t>4s</a:t>
                      </a:r>
                      <a:r>
                        <a:rPr lang="pt-BR" sz="1600" baseline="30000" dirty="0">
                          <a:effectLst/>
                        </a:rPr>
                        <a:t>2</a:t>
                      </a:r>
                      <a:r>
                        <a:rPr lang="pt-BR" sz="1600" dirty="0">
                          <a:effectLst/>
                        </a:rPr>
                        <a:t>3d</a:t>
                      </a:r>
                      <a:r>
                        <a:rPr lang="pt-BR" sz="1600" baseline="30000" dirty="0">
                          <a:effectLst/>
                        </a:rPr>
                        <a:t>7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effectLst/>
                        </a:rPr>
                        <a:t>4s</a:t>
                      </a:r>
                      <a:r>
                        <a:rPr lang="pt-BR" sz="1600" baseline="30000" dirty="0">
                          <a:effectLst/>
                        </a:rPr>
                        <a:t>2</a:t>
                      </a:r>
                      <a:r>
                        <a:rPr lang="pt-BR" sz="1600" dirty="0">
                          <a:effectLst/>
                        </a:rPr>
                        <a:t>3d</a:t>
                      </a:r>
                      <a:r>
                        <a:rPr lang="pt-BR" sz="1600" baseline="30000" dirty="0">
                          <a:effectLst/>
                        </a:rPr>
                        <a:t>8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effectLst/>
                        </a:rPr>
                        <a:t>4s</a:t>
                      </a:r>
                      <a:r>
                        <a:rPr lang="pt-BR" sz="1600" baseline="30000" dirty="0">
                          <a:effectLst/>
                        </a:rPr>
                        <a:t>1</a:t>
                      </a:r>
                      <a:r>
                        <a:rPr lang="pt-BR" sz="1600" dirty="0">
                          <a:effectLst/>
                        </a:rPr>
                        <a:t>3d</a:t>
                      </a:r>
                      <a:r>
                        <a:rPr lang="pt-BR" sz="1600" baseline="30000" dirty="0">
                          <a:effectLst/>
                        </a:rPr>
                        <a:t>10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>
                          <a:effectLst/>
                        </a:rPr>
                        <a:t>4s</a:t>
                      </a:r>
                      <a:r>
                        <a:rPr lang="pt-BR" sz="1600" baseline="30000" dirty="0">
                          <a:effectLst/>
                        </a:rPr>
                        <a:t>2</a:t>
                      </a:r>
                      <a:r>
                        <a:rPr lang="pt-BR" sz="1600" dirty="0">
                          <a:effectLst/>
                        </a:rPr>
                        <a:t>3d</a:t>
                      </a:r>
                      <a:r>
                        <a:rPr lang="pt-BR" sz="1600" baseline="30000" dirty="0">
                          <a:effectLst/>
                        </a:rPr>
                        <a:t>10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85528"/>
              </p:ext>
            </p:extLst>
          </p:nvPr>
        </p:nvGraphicFramePr>
        <p:xfrm>
          <a:off x="287567" y="3624535"/>
          <a:ext cx="8229600" cy="701040"/>
        </p:xfrm>
        <a:graphic>
          <a:graphicData uri="http://schemas.openxmlformats.org/drawingml/2006/table">
            <a:tbl>
              <a:tblPr/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 dirty="0" err="1">
                          <a:effectLst/>
                          <a:latin typeface="Tahoma" panose="020B0604030504040204" pitchFamily="34" charset="0"/>
                        </a:rPr>
                        <a:t>Sc</a:t>
                      </a:r>
                      <a:endParaRPr lang="pt-BR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Ti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Cr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Mn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Fe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Co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Ni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Cu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Zn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1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2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3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4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5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6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7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8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9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10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26744" y="1340285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Configuração eletrônica de átomos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5559" y="3129255"/>
            <a:ext cx="50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Configuração eletrônica de cátions(2+) aquosos</a:t>
            </a: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95811"/>
              </p:ext>
            </p:extLst>
          </p:nvPr>
        </p:nvGraphicFramePr>
        <p:xfrm>
          <a:off x="286311" y="5320248"/>
          <a:ext cx="8229600" cy="701040"/>
        </p:xfrm>
        <a:graphic>
          <a:graphicData uri="http://schemas.openxmlformats.org/drawingml/2006/table">
            <a:tbl>
              <a:tblPr/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 dirty="0" err="1">
                          <a:effectLst/>
                          <a:latin typeface="Tahoma" panose="020B0604030504040204" pitchFamily="34" charset="0"/>
                        </a:rPr>
                        <a:t>Sc</a:t>
                      </a:r>
                      <a:endParaRPr lang="pt-BR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Ti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Cr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Mn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Fe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b="0">
                          <a:effectLst/>
                          <a:latin typeface="Tahoma" panose="020B0604030504040204" pitchFamily="34" charset="0"/>
                        </a:rPr>
                        <a:t>Co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1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2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3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4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5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effectLst/>
                        </a:rPr>
                        <a:t>3d</a:t>
                      </a:r>
                      <a:r>
                        <a:rPr lang="pt-BR" sz="1600" baseline="30000" dirty="0" smtClean="0">
                          <a:effectLst/>
                        </a:rPr>
                        <a:t>6</a:t>
                      </a:r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214303" y="4824968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Configuração eletrônica de cátions(3+)  aquosos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7562" y="202079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Metais de transição</a:t>
            </a:r>
            <a:endParaRPr lang="pt-BR" sz="28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8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111</a:t>
            </a:fld>
            <a:endParaRPr lang="pt-BR" alt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870459"/>
              </p:ext>
            </p:extLst>
          </p:nvPr>
        </p:nvGraphicFramePr>
        <p:xfrm>
          <a:off x="395536" y="1844824"/>
          <a:ext cx="8229595" cy="2098548"/>
        </p:xfrm>
        <a:graphic>
          <a:graphicData uri="http://schemas.openxmlformats.org/drawingml/2006/table">
            <a:tbl>
              <a:tblPr/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1851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>
                          <a:effectLst/>
                          <a:latin typeface="Tahoma" panose="020B0604030504040204" pitchFamily="34" charset="0"/>
                        </a:rPr>
                        <a:t>Sc</a:t>
                      </a:r>
                      <a:endParaRPr lang="pt-BR" sz="12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>
                          <a:effectLst/>
                          <a:latin typeface="Tahoma" panose="020B0604030504040204" pitchFamily="34" charset="0"/>
                        </a:rPr>
                        <a:t>Ti</a:t>
                      </a:r>
                      <a:endParaRPr lang="pt-BR" sz="12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>
                          <a:effectLst/>
                          <a:latin typeface="Tahoma" panose="020B0604030504040204" pitchFamily="34" charset="0"/>
                        </a:rPr>
                        <a:t>V</a:t>
                      </a:r>
                      <a:endParaRPr lang="pt-BR" sz="12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>
                          <a:effectLst/>
                          <a:latin typeface="Tahoma" panose="020B0604030504040204" pitchFamily="34" charset="0"/>
                        </a:rPr>
                        <a:t>Cr</a:t>
                      </a:r>
                      <a:endParaRPr lang="pt-BR" sz="12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>
                          <a:effectLst/>
                          <a:latin typeface="Tahoma" panose="020B0604030504040204" pitchFamily="34" charset="0"/>
                        </a:rPr>
                        <a:t>Mn</a:t>
                      </a:r>
                      <a:endParaRPr lang="pt-BR" sz="12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>
                          <a:effectLst/>
                          <a:latin typeface="Tahoma" panose="020B0604030504040204" pitchFamily="34" charset="0"/>
                        </a:rPr>
                        <a:t>Fe</a:t>
                      </a:r>
                      <a:endParaRPr lang="pt-BR" sz="12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>
                          <a:effectLst/>
                          <a:latin typeface="Tahoma" panose="020B0604030504040204" pitchFamily="34" charset="0"/>
                        </a:rPr>
                        <a:t>Co</a:t>
                      </a:r>
                      <a:endParaRPr lang="pt-BR" sz="12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>
                          <a:effectLst/>
                          <a:latin typeface="Tahoma" panose="020B0604030504040204" pitchFamily="34" charset="0"/>
                        </a:rPr>
                        <a:t>Ni</a:t>
                      </a:r>
                      <a:endParaRPr lang="pt-BR" sz="12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>
                          <a:effectLst/>
                          <a:latin typeface="Tahoma" panose="020B0604030504040204" pitchFamily="34" charset="0"/>
                        </a:rPr>
                        <a:t>Cu</a:t>
                      </a:r>
                      <a:endParaRPr lang="pt-BR" sz="12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>
                          <a:effectLst/>
                          <a:latin typeface="Tahoma" panose="020B0604030504040204" pitchFamily="34" charset="0"/>
                        </a:rPr>
                        <a:t>Zn</a:t>
                      </a:r>
                      <a:endParaRPr lang="pt-BR" sz="1200" b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</a:tr>
              <a:tr h="185166">
                <a:tc gridSpan="11">
                  <a:txBody>
                    <a:bodyPr/>
                    <a:lstStyle/>
                    <a:p>
                      <a:pPr algn="just" fontAlgn="ctr"/>
                      <a:endParaRPr lang="en-US" sz="1200" b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33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200" b="1" dirty="0" smtClean="0">
                          <a:effectLst/>
                        </a:rPr>
                        <a:t>Conf.</a:t>
                      </a:r>
                      <a:r>
                        <a:rPr lang="pt-BR" sz="1200" b="1" baseline="0" dirty="0" smtClean="0">
                          <a:effectLst/>
                        </a:rPr>
                        <a:t> eletrônica</a:t>
                      </a:r>
                      <a:endParaRPr lang="pt-BR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s</a:t>
                      </a:r>
                      <a:r>
                        <a:rPr lang="pt-BR" sz="1200" baseline="30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d</a:t>
                      </a:r>
                      <a:r>
                        <a:rPr lang="pt-BR" sz="1200" baseline="30000">
                          <a:effectLst/>
                        </a:rPr>
                        <a:t>1</a:t>
                      </a:r>
                      <a:endParaRPr lang="pt-BR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s</a:t>
                      </a:r>
                      <a:r>
                        <a:rPr lang="pt-BR" sz="1200" baseline="30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d</a:t>
                      </a:r>
                      <a:r>
                        <a:rPr lang="pt-BR" sz="1200" baseline="30000">
                          <a:effectLst/>
                        </a:rPr>
                        <a:t>2</a:t>
                      </a:r>
                      <a:endParaRPr lang="pt-BR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s</a:t>
                      </a:r>
                      <a:r>
                        <a:rPr lang="pt-BR" sz="1200" baseline="30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 d</a:t>
                      </a:r>
                      <a:r>
                        <a:rPr lang="pt-BR" sz="1200" baseline="30000">
                          <a:effectLst/>
                        </a:rPr>
                        <a:t>3</a:t>
                      </a:r>
                      <a:endParaRPr lang="pt-BR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s</a:t>
                      </a:r>
                      <a:r>
                        <a:rPr lang="pt-BR" sz="1200" baseline="30000">
                          <a:effectLst/>
                        </a:rPr>
                        <a:t>1</a:t>
                      </a:r>
                      <a:r>
                        <a:rPr lang="pt-BR" sz="1200">
                          <a:effectLst/>
                        </a:rPr>
                        <a:t>d</a:t>
                      </a:r>
                      <a:r>
                        <a:rPr lang="pt-BR" sz="1200" baseline="30000">
                          <a:effectLst/>
                        </a:rPr>
                        <a:t>5</a:t>
                      </a:r>
                      <a:endParaRPr lang="pt-BR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s</a:t>
                      </a:r>
                      <a:r>
                        <a:rPr lang="pt-BR" sz="1200" baseline="30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d</a:t>
                      </a:r>
                      <a:r>
                        <a:rPr lang="pt-BR" sz="1200" baseline="30000">
                          <a:effectLst/>
                        </a:rPr>
                        <a:t>5</a:t>
                      </a:r>
                      <a:endParaRPr lang="pt-BR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s</a:t>
                      </a:r>
                      <a:r>
                        <a:rPr lang="pt-BR" sz="1200" baseline="30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d</a:t>
                      </a:r>
                      <a:r>
                        <a:rPr lang="pt-BR" sz="1200" baseline="30000">
                          <a:effectLst/>
                        </a:rPr>
                        <a:t>6</a:t>
                      </a:r>
                      <a:endParaRPr lang="pt-BR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s</a:t>
                      </a:r>
                      <a:r>
                        <a:rPr lang="pt-BR" sz="1200" baseline="30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d</a:t>
                      </a:r>
                      <a:r>
                        <a:rPr lang="pt-BR" sz="1200" baseline="30000">
                          <a:effectLst/>
                        </a:rPr>
                        <a:t>7</a:t>
                      </a:r>
                      <a:endParaRPr lang="pt-BR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s</a:t>
                      </a:r>
                      <a:r>
                        <a:rPr lang="pt-BR" sz="1200" baseline="30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d</a:t>
                      </a:r>
                      <a:r>
                        <a:rPr lang="pt-BR" sz="1200" baseline="30000">
                          <a:effectLst/>
                        </a:rPr>
                        <a:t>8</a:t>
                      </a:r>
                      <a:endParaRPr lang="pt-BR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>
                          <a:effectLst/>
                        </a:rPr>
                        <a:t>s</a:t>
                      </a:r>
                      <a:r>
                        <a:rPr lang="pt-BR" sz="1200" baseline="30000" dirty="0">
                          <a:effectLst/>
                        </a:rPr>
                        <a:t>1</a:t>
                      </a:r>
                      <a:r>
                        <a:rPr lang="pt-BR" sz="1200" dirty="0">
                          <a:effectLst/>
                        </a:rPr>
                        <a:t>d</a:t>
                      </a:r>
                      <a:r>
                        <a:rPr lang="pt-BR" sz="1200" baseline="30000" dirty="0">
                          <a:effectLst/>
                        </a:rPr>
                        <a:t>10</a:t>
                      </a:r>
                      <a:endParaRPr lang="pt-BR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s</a:t>
                      </a:r>
                      <a:r>
                        <a:rPr lang="pt-BR" sz="1200" baseline="30000">
                          <a:effectLst/>
                        </a:rPr>
                        <a:t>2</a:t>
                      </a:r>
                      <a:r>
                        <a:rPr lang="pt-BR" sz="1200">
                          <a:effectLst/>
                        </a:rPr>
                        <a:t>d</a:t>
                      </a:r>
                      <a:r>
                        <a:rPr lang="pt-BR" sz="1200" baseline="30000">
                          <a:effectLst/>
                        </a:rPr>
                        <a:t>10</a:t>
                      </a:r>
                      <a:endParaRPr lang="pt-BR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30B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166">
                <a:tc rowSpan="7">
                  <a:txBody>
                    <a:bodyPr/>
                    <a:lstStyle/>
                    <a:p>
                      <a:pPr algn="just" fontAlgn="ctr"/>
                      <a:r>
                        <a:rPr lang="pt-BR" sz="1200" dirty="0" smtClean="0">
                          <a:effectLst/>
                        </a:rPr>
                        <a:t>Estados de oxidação</a:t>
                      </a:r>
                      <a:endParaRPr lang="pt-BR" sz="12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>
                          <a:effectLst/>
                        </a:rPr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>
                          <a:effectLst/>
                        </a:rPr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5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5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1851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VI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VII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61722" marR="61722" marT="30861" marB="30861">
                    <a:lnL>
                      <a:noFill/>
                    </a:lnL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61722" marR="61722" marT="30861" marB="30861"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61722" marR="61722" marT="30861" marB="30861"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 marL="61722" marR="61722" marT="30861" marB="30861"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23528" y="1052736"/>
            <a:ext cx="5213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Estado de oxidação dos metais de transição</a:t>
            </a:r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6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112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81375" y="548680"/>
            <a:ext cx="708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Metais de transição, raios atômico e iônico 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35" y="1268760"/>
            <a:ext cx="6048672" cy="4868354"/>
          </a:xfrm>
          <a:prstGeom prst="rect">
            <a:avLst/>
          </a:prstGeom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2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113</a:t>
            </a:fld>
            <a:endParaRPr lang="pt-BR" altLang="pt-BR"/>
          </a:p>
        </p:txBody>
      </p:sp>
      <p:pic>
        <p:nvPicPr>
          <p:cNvPr id="3" name="Imagem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50" y="2060848"/>
            <a:ext cx="47023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81375" y="548680"/>
            <a:ext cx="708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Metais de transição, raios atômico e iônico </a:t>
            </a:r>
            <a:endParaRPr lang="pt-BR" sz="28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3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114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668595"/>
            <a:ext cx="6551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Metais de primeira série de transição: +2 e +3</a:t>
            </a:r>
          </a:p>
          <a:p>
            <a:endParaRPr lang="pt-BR" sz="2400" dirty="0"/>
          </a:p>
          <a:p>
            <a:r>
              <a:rPr lang="pt-BR" sz="2400" dirty="0" smtClean="0"/>
              <a:t>Formam complexos de coordenação estáveis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68144" y="3501008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Fe</a:t>
            </a:r>
            <a:r>
              <a:rPr lang="pt-BR" sz="2400" baseline="30000" dirty="0" smtClean="0">
                <a:solidFill>
                  <a:schemeClr val="bg1"/>
                </a:solidFill>
              </a:rPr>
              <a:t>2+CN</a:t>
            </a:r>
            <a:endParaRPr lang="pt-BR" sz="2400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876256" y="357830"/>
            <a:ext cx="2046927" cy="2310753"/>
            <a:chOff x="6582643" y="980728"/>
            <a:chExt cx="2046927" cy="2310753"/>
          </a:xfrm>
        </p:grpSpPr>
        <p:pic>
          <p:nvPicPr>
            <p:cNvPr id="4" name="Imagem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2643" y="980728"/>
              <a:ext cx="2046927" cy="23107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CaixaDeTexto 4"/>
            <p:cNvSpPr txBox="1"/>
            <p:nvPr/>
          </p:nvSpPr>
          <p:spPr>
            <a:xfrm>
              <a:off x="7323419" y="1841626"/>
              <a:ext cx="777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>
                  <a:solidFill>
                    <a:schemeClr val="bg1"/>
                  </a:solidFill>
                </a:rPr>
                <a:t>Fe</a:t>
              </a:r>
              <a:r>
                <a:rPr lang="pt-BR" sz="2400" baseline="30000" dirty="0" smtClean="0">
                  <a:solidFill>
                    <a:schemeClr val="bg1"/>
                  </a:solidFill>
                </a:rPr>
                <a:t>2+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884368" y="2060566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/>
                <a:t>CN</a:t>
              </a:r>
              <a:r>
                <a:rPr lang="pt-BR" sz="2400" baseline="30000" dirty="0" smtClean="0"/>
                <a:t>-</a:t>
              </a:r>
              <a:endParaRPr lang="pt-BR" sz="2400" dirty="0"/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395536" y="2269621"/>
            <a:ext cx="73818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Apesar das diferentes configurações eletrônicas ao longo da série, tem propriedades químicas semelhantes (raios não são tão diferentes)</a:t>
            </a:r>
          </a:p>
          <a:p>
            <a:endParaRPr lang="pt-BR" dirty="0" smtClean="0"/>
          </a:p>
          <a:p>
            <a:r>
              <a:rPr lang="pt-BR" dirty="0" smtClean="0"/>
              <a:t>Número de coordenação (NC) tende a ser maior para cátions com poucos elétrons d e raios maiores – do inicio até o meio da série (NC = 6 é o mais comum- complexos octaédricos)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NC tende a ser menor para cátions com mais elétrons d e raios menores – de </a:t>
            </a:r>
            <a:r>
              <a:rPr lang="pt-BR" dirty="0" err="1" smtClean="0"/>
              <a:t>Co</a:t>
            </a:r>
            <a:r>
              <a:rPr lang="pt-BR" dirty="0" smtClean="0"/>
              <a:t> a Zn – NC mais comum 4.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Com estados de oxidação mais elevados, tendem a formar complexos com O</a:t>
            </a:r>
            <a:r>
              <a:rPr lang="pt-BR" baseline="30000" dirty="0" smtClean="0"/>
              <a:t>2-</a:t>
            </a:r>
            <a:r>
              <a:rPr lang="pt-BR" dirty="0" smtClean="0"/>
              <a:t> que satisfaz a baixa densidade eletrônica sem produzir desestabilização </a:t>
            </a:r>
            <a:r>
              <a:rPr lang="pt-BR" dirty="0" err="1" smtClean="0"/>
              <a:t>estérica</a:t>
            </a:r>
            <a:r>
              <a:rPr lang="pt-BR" dirty="0" smtClean="0"/>
              <a:t>, com NC baixos – MnO</a:t>
            </a:r>
            <a:r>
              <a:rPr lang="pt-BR" baseline="-25000" dirty="0" smtClean="0"/>
              <a:t>4</a:t>
            </a:r>
            <a:r>
              <a:rPr lang="pt-BR" baseline="30000" dirty="0"/>
              <a:t>-</a:t>
            </a:r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6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115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5536" y="668595"/>
            <a:ext cx="7989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Metais da segunda e terceira série de transição - +2 a +4</a:t>
            </a:r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2560" y="1499592"/>
            <a:ext cx="65157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muito semelhantes pois tem mesma configuração eletrônica e raios atômicos e iônicos próximos. </a:t>
            </a:r>
          </a:p>
          <a:p>
            <a:endParaRPr lang="pt-BR" dirty="0"/>
          </a:p>
          <a:p>
            <a:r>
              <a:rPr lang="pt-BR" dirty="0" smtClean="0"/>
              <a:t>Por exemplo, [Ru(CN)</a:t>
            </a:r>
            <a:r>
              <a:rPr lang="pt-BR" baseline="-25000" dirty="0" smtClean="0"/>
              <a:t>6</a:t>
            </a:r>
            <a:r>
              <a:rPr lang="pt-BR" dirty="0" smtClean="0"/>
              <a:t>]</a:t>
            </a:r>
            <a:r>
              <a:rPr lang="pt-BR" baseline="30000" dirty="0" smtClean="0"/>
              <a:t>4-</a:t>
            </a:r>
            <a:r>
              <a:rPr lang="pt-BR" dirty="0" smtClean="0"/>
              <a:t> e [Os(CN</a:t>
            </a:r>
            <a:r>
              <a:rPr lang="pt-BR" baseline="-25000" dirty="0" smtClean="0"/>
              <a:t>6</a:t>
            </a:r>
            <a:r>
              <a:rPr lang="pt-BR" dirty="0" smtClean="0"/>
              <a:t>)]</a:t>
            </a:r>
            <a:r>
              <a:rPr lang="pt-BR" baseline="30000" dirty="0" smtClean="0"/>
              <a:t>4-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Para +2, Número de coordenação (NC) tende a ser maior em geral – NC = 8 não é incomum para cátions com poucos elétrons d e raios maiores – do inicio até o meio da série. </a:t>
            </a:r>
          </a:p>
          <a:p>
            <a:endParaRPr lang="pt-BR" dirty="0"/>
          </a:p>
          <a:p>
            <a:r>
              <a:rPr lang="pt-BR" dirty="0" smtClean="0"/>
              <a:t>NC tende a ser menor para cátions com mais elétrons d e raios menores – de Rh(I), Ir(I), </a:t>
            </a:r>
            <a:r>
              <a:rPr lang="pt-BR" dirty="0" err="1" smtClean="0"/>
              <a:t>Pd</a:t>
            </a:r>
            <a:r>
              <a:rPr lang="pt-BR" dirty="0" smtClean="0"/>
              <a:t>(II), </a:t>
            </a:r>
            <a:r>
              <a:rPr lang="pt-BR" dirty="0" err="1" smtClean="0"/>
              <a:t>Pt</a:t>
            </a:r>
            <a:r>
              <a:rPr lang="pt-BR" dirty="0" smtClean="0"/>
              <a:t>(II) – NC mais comum 4. </a:t>
            </a:r>
          </a:p>
          <a:p>
            <a:endParaRPr lang="pt-BR" dirty="0"/>
          </a:p>
          <a:p>
            <a:r>
              <a:rPr lang="pt-BR" dirty="0" smtClean="0"/>
              <a:t>Com o aumento do estado de oxidação (+4, NC vai a 6)- refletindo mais orbitais vazios, apesar da diminuição do raio iônico.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8" y="1484784"/>
            <a:ext cx="8532965" cy="509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400" b="1" dirty="0" smtClean="0">
                <a:latin typeface="Times New Roman" panose="02020603050405020304" pitchFamily="18" charset="0"/>
              </a:rPr>
              <a:t>Classes </a:t>
            </a:r>
            <a:r>
              <a:rPr lang="pt-BR" altLang="pt-BR" sz="3400" b="1" dirty="0">
                <a:latin typeface="Times New Roman" panose="02020603050405020304" pitchFamily="18" charset="0"/>
              </a:rPr>
              <a:t>de elementos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12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23147" y="945199"/>
            <a:ext cx="203773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Elementos </a:t>
            </a:r>
          </a:p>
          <a:p>
            <a:pPr algn="ctr"/>
            <a:r>
              <a:rPr lang="pt-BR" sz="2000" dirty="0" smtClean="0"/>
              <a:t>Representativos</a:t>
            </a:r>
          </a:p>
          <a:p>
            <a:pPr algn="ctr"/>
            <a:r>
              <a:rPr lang="pt-BR" sz="2000" dirty="0" smtClean="0"/>
              <a:t>Principais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00192" y="945199"/>
            <a:ext cx="203773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Elementos </a:t>
            </a:r>
          </a:p>
          <a:p>
            <a:pPr algn="ctr"/>
            <a:r>
              <a:rPr lang="pt-BR" sz="2000" dirty="0" smtClean="0"/>
              <a:t>Representativos</a:t>
            </a:r>
          </a:p>
          <a:p>
            <a:pPr algn="ctr"/>
            <a:r>
              <a:rPr lang="pt-BR" sz="2000" dirty="0" smtClean="0"/>
              <a:t>Principais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79712" y="2329703"/>
            <a:ext cx="36760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          Metais de transição        </a:t>
            </a:r>
          </a:p>
          <a:p>
            <a:pPr algn="ctr"/>
            <a:r>
              <a:rPr lang="pt-BR" sz="2000" dirty="0" smtClean="0"/>
              <a:t>Metais do bloco d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07442" y="5373216"/>
            <a:ext cx="2249397" cy="87203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/>
              <a:t>Metais Lantanídeos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e Actinídeos, bloco f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60648"/>
            <a:ext cx="8458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400" b="1" dirty="0" smtClean="0">
                <a:latin typeface="Times New Roman" panose="02020603050405020304" pitchFamily="18" charset="0"/>
              </a:rPr>
              <a:t>Classificação: metais e não metais</a:t>
            </a:r>
            <a:endParaRPr lang="pt-BR" altLang="pt-BR" sz="3400" b="1" dirty="0">
              <a:latin typeface="Times New Roman" panose="02020603050405020304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"/>
          <a:stretch/>
        </p:blipFill>
        <p:spPr bwMode="auto">
          <a:xfrm>
            <a:off x="711200" y="1120775"/>
            <a:ext cx="7899400" cy="540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13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355976" y="1196752"/>
            <a:ext cx="1462260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/>
              <a:t>Não metais</a:t>
            </a:r>
          </a:p>
          <a:p>
            <a:r>
              <a:rPr lang="pt-BR" sz="1600" dirty="0" smtClean="0"/>
              <a:t>Metais</a:t>
            </a:r>
          </a:p>
          <a:p>
            <a:r>
              <a:rPr lang="pt-BR" sz="1600" dirty="0" err="1" smtClean="0"/>
              <a:t>Semi-metais</a:t>
            </a:r>
            <a:endParaRPr lang="pt-BR" sz="1600" dirty="0" smtClean="0"/>
          </a:p>
          <a:p>
            <a:r>
              <a:rPr lang="pt-BR" sz="1600" dirty="0" smtClean="0"/>
              <a:t>Gases nobres</a:t>
            </a: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1979712" y="2492896"/>
            <a:ext cx="34563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9107" y="260648"/>
            <a:ext cx="8934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 dirty="0"/>
              <a:t>Propriedades </a:t>
            </a:r>
            <a:r>
              <a:rPr lang="pt-BR" altLang="pt-BR" sz="3000" b="1" dirty="0" smtClean="0"/>
              <a:t>periódicas dos elementos</a:t>
            </a:r>
            <a:endParaRPr lang="pt-BR" altLang="pt-BR" sz="30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14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20839" y="1196752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Carga nuclear efetiva</a:t>
            </a:r>
            <a:endParaRPr lang="pt-BR" sz="2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51226"/>
            <a:ext cx="5904656" cy="4527438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0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9107" y="260648"/>
            <a:ext cx="8934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 dirty="0"/>
              <a:t>Propriedades </a:t>
            </a:r>
            <a:r>
              <a:rPr lang="pt-BR" altLang="pt-BR" sz="3000" b="1" dirty="0" smtClean="0"/>
              <a:t>periódicas dos elementos</a:t>
            </a:r>
            <a:endParaRPr lang="pt-BR" altLang="pt-BR" sz="30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15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20839" y="1196752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Carga nuclear efetiva</a:t>
            </a: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9" y="1816759"/>
            <a:ext cx="6141745" cy="4904715"/>
          </a:xfrm>
          <a:prstGeom prst="rect">
            <a:avLst/>
          </a:prstGeom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09550" y="381000"/>
            <a:ext cx="8934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 dirty="0"/>
              <a:t>Propriedades </a:t>
            </a:r>
            <a:r>
              <a:rPr lang="pt-BR" altLang="pt-BR" sz="3000" b="1" dirty="0" smtClean="0"/>
              <a:t>periódicas dos elementos</a:t>
            </a:r>
            <a:endParaRPr lang="pt-BR" altLang="pt-BR" sz="3000" b="1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55650" y="1557338"/>
            <a:ext cx="6382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 dirty="0" smtClean="0"/>
              <a:t>Tamanho </a:t>
            </a:r>
            <a:r>
              <a:rPr lang="pt-BR" altLang="pt-BR" sz="3600" b="1" dirty="0"/>
              <a:t>dos </a:t>
            </a:r>
            <a:r>
              <a:rPr lang="pt-BR" altLang="pt-BR" sz="3600" b="1" dirty="0" smtClean="0"/>
              <a:t>átomos e íons</a:t>
            </a:r>
            <a:endParaRPr lang="pt-BR" altLang="pt-BR" sz="3600" b="1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84213" y="25654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/>
              <a:t>Os átomos não possuem tamanhos bem definidos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pt-BR" altLang="pt-BR" sz="28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2800"/>
              <a:t>Seus tamanhos são definidos como áreas de densidade eletrônica: </a:t>
            </a:r>
            <a:r>
              <a:rPr lang="pt-BR" altLang="pt-BR" sz="2800" b="1"/>
              <a:t>raios atômicos.</a:t>
            </a:r>
          </a:p>
          <a:p>
            <a:pPr eaLnBrk="1" hangingPunct="1">
              <a:spcBef>
                <a:spcPct val="20000"/>
              </a:spcBef>
            </a:pPr>
            <a:endParaRPr lang="pt-BR" altLang="pt-BR" sz="28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16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971800" y="381000"/>
            <a:ext cx="2566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Times New Roman" panose="02020603050405020304" pitchFamily="18" charset="0"/>
              </a:rPr>
              <a:t>Raio Atômico</a:t>
            </a:r>
          </a:p>
        </p:txBody>
      </p:sp>
      <p:pic>
        <p:nvPicPr>
          <p:cNvPr id="28675" name="Picture 3" descr="M07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4038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93725" y="118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 sz="2400">
              <a:latin typeface="Times New Roman" panose="02020603050405020304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46125" y="955675"/>
            <a:ext cx="748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latin typeface="Times New Roman" panose="02020603050405020304" pitchFamily="18" charset="0"/>
              </a:rPr>
              <a:t>Raio de um átomo???? </a:t>
            </a:r>
          </a:p>
          <a:p>
            <a:pPr eaLnBrk="1" hangingPunct="1"/>
            <a:r>
              <a:rPr lang="pt-BR" altLang="pt-BR" sz="2400" b="1">
                <a:latin typeface="Times New Roman" panose="02020603050405020304" pitchFamily="18" charset="0"/>
              </a:rPr>
              <a:t>As nuvens eletrônicas não têm fronteiras definidas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435600" y="2708275"/>
            <a:ext cx="291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Sólidos-empacotados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04800" y="5638800"/>
            <a:ext cx="832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FF0000"/>
                </a:solidFill>
                <a:latin typeface="Times New Roman" panose="02020603050405020304" pitchFamily="18" charset="0"/>
              </a:rPr>
              <a:t>O raio atômico de um elemento é definido como a metade da distância entre os núcleos de dois átomos vizinhos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273800" y="0"/>
            <a:ext cx="287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 i="1"/>
              <a:t>Tabela periódica dos elementos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6372225" y="260350"/>
            <a:ext cx="2771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17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Professor José C. Toledo Jr.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tr010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72"/>
          <a:stretch>
            <a:fillRect/>
          </a:stretch>
        </p:blipFill>
        <p:spPr bwMode="auto">
          <a:xfrm>
            <a:off x="1828800" y="968375"/>
            <a:ext cx="245586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str010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02"/>
          <a:stretch>
            <a:fillRect/>
          </a:stretch>
        </p:blipFill>
        <p:spPr bwMode="auto">
          <a:xfrm>
            <a:off x="5410200" y="1004888"/>
            <a:ext cx="261778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5800" y="-76200"/>
            <a:ext cx="7543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pt-PT" altLang="pt-BR" sz="2400" b="1" u="sng"/>
              <a:t>Parâmetros Atômicos</a:t>
            </a:r>
            <a:endParaRPr lang="en-US" altLang="pt-BR" sz="2400" b="1" u="sng"/>
          </a:p>
        </p:txBody>
      </p:sp>
      <p:pic>
        <p:nvPicPr>
          <p:cNvPr id="29701" name="Picture 5" descr="str0103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617"/>
          <a:stretch>
            <a:fillRect/>
          </a:stretch>
        </p:blipFill>
        <p:spPr bwMode="auto">
          <a:xfrm>
            <a:off x="2916238" y="3716338"/>
            <a:ext cx="30241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>
          <a:xfrm flipH="1">
            <a:off x="4103688" y="3425825"/>
            <a:ext cx="4762" cy="2179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563938" y="5300663"/>
            <a:ext cx="503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140200" y="5445125"/>
            <a:ext cx="792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18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836712"/>
            <a:ext cx="8839200" cy="60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pt-PT" altLang="pt-BR" sz="1400" dirty="0"/>
              <a:t>A variação do raio atômico através da Tabela Periódica. </a:t>
            </a:r>
          </a:p>
          <a:p>
            <a:pPr algn="ctr" eaLnBrk="1" hangingPunct="1">
              <a:lnSpc>
                <a:spcPct val="125000"/>
              </a:lnSpc>
            </a:pPr>
            <a:r>
              <a:rPr lang="pt-PT" altLang="pt-BR" sz="1400" dirty="0" smtClean="0"/>
              <a:t>Raios </a:t>
            </a:r>
            <a:r>
              <a:rPr lang="pt-PT" altLang="pt-BR" sz="1400" dirty="0"/>
              <a:t>metálicos foram utilizados para elementos metálicos e raios covalentes para elementos não metálicos.</a:t>
            </a:r>
            <a:endParaRPr lang="en-US" altLang="pt-BR" sz="1400" dirty="0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95536" y="188640"/>
            <a:ext cx="38737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 smtClean="0"/>
              <a:t>Tamanho </a:t>
            </a:r>
            <a:r>
              <a:rPr lang="pt-BR" altLang="pt-BR" sz="2800" b="1" dirty="0"/>
              <a:t>dos átomos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19</a:t>
            </a:fld>
            <a:endParaRPr lang="pt-BR" altLang="pt-BR"/>
          </a:p>
        </p:txBody>
      </p:sp>
      <p:pic>
        <p:nvPicPr>
          <p:cNvPr id="25" name="Picture 7" descr="P:\Stacy_Patch\Silberberg 2003\Silberberg DCM\chapt08\color_art_library\08_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/>
          <a:stretch/>
        </p:blipFill>
        <p:spPr bwMode="auto">
          <a:xfrm>
            <a:off x="2051720" y="1566025"/>
            <a:ext cx="6248400" cy="4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96507" y="6019173"/>
            <a:ext cx="21082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número atômico, Z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 rot="16200000">
            <a:off x="1268451" y="3532366"/>
            <a:ext cx="17281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55576" y="3393866"/>
            <a:ext cx="14414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raio atômico</a:t>
            </a:r>
          </a:p>
          <a:p>
            <a:r>
              <a:rPr lang="pt-BR" dirty="0" smtClean="0"/>
              <a:t>     (</a:t>
            </a:r>
            <a:r>
              <a:rPr lang="pt-BR" dirty="0" err="1" smtClean="0"/>
              <a:t>pm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5" name="Arco 4"/>
          <p:cNvSpPr/>
          <p:nvPr/>
        </p:nvSpPr>
        <p:spPr>
          <a:xfrm>
            <a:off x="2915816" y="3573016"/>
            <a:ext cx="504056" cy="5760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</a:t>
            </a:fld>
            <a:endParaRPr lang="pt-BR" altLang="pt-BR"/>
          </a:p>
        </p:txBody>
      </p:sp>
      <p:sp>
        <p:nvSpPr>
          <p:cNvPr id="5" name="Retângulo 4"/>
          <p:cNvSpPr/>
          <p:nvPr/>
        </p:nvSpPr>
        <p:spPr>
          <a:xfrm>
            <a:off x="2267744" y="404664"/>
            <a:ext cx="396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 smtClean="0"/>
              <a:t>A Tabela Periódica dos elementos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939877" y="399075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Google Sans"/>
              </a:rPr>
              <a:t>Dmitri</a:t>
            </a:r>
            <a:r>
              <a:rPr lang="pt-BR" dirty="0">
                <a:latin typeface="Google Sans"/>
              </a:rPr>
              <a:t> </a:t>
            </a:r>
            <a:r>
              <a:rPr lang="pt-BR" dirty="0" err="1">
                <a:latin typeface="Google Sans"/>
              </a:rPr>
              <a:t>Mendeleev</a:t>
            </a:r>
            <a:endParaRPr lang="pt-BR" dirty="0">
              <a:latin typeface="arial" panose="020B0604020202020204" pitchFamily="34" charset="0"/>
            </a:endParaRPr>
          </a:p>
          <a:p>
            <a:pPr fontAlgn="ctr"/>
            <a:r>
              <a:rPr lang="pt-BR" dirty="0" err="1">
                <a:latin typeface="arial" panose="020B0604020202020204" pitchFamily="34" charset="0"/>
              </a:rPr>
              <a:t>Russian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</a:rPr>
              <a:t>chemist</a:t>
            </a:r>
            <a:endParaRPr lang="pt-BR" dirty="0"/>
          </a:p>
        </p:txBody>
      </p:sp>
      <p:pic>
        <p:nvPicPr>
          <p:cNvPr id="13316" name="Picture 4" descr="Mendeleev’s early periodic system – shown here in its 1871 form – looked much different from the modern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65151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773996"/>
            <a:ext cx="3028950" cy="3028950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3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iki.one-school.net/images/thumb/f/fc/AtomicRadius.png/650px-AtomicRadi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818562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44513" y="531813"/>
            <a:ext cx="7102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 smtClean="0"/>
              <a:t>Tamanho </a:t>
            </a:r>
            <a:r>
              <a:rPr lang="pt-BR" altLang="pt-BR" sz="2800" b="1" dirty="0"/>
              <a:t>dos átomos e Tabela Periódica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20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z="1100" dirty="0" smtClean="0"/>
              <a:t>Professor José C. Toledo Jr.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07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6360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898525" y="5756275"/>
            <a:ext cx="4360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latin typeface="Times New Roman" panose="02020603050405020304" pitchFamily="18" charset="0"/>
              </a:rPr>
              <a:t>Camadas mais distantes do núcleo</a:t>
            </a:r>
          </a:p>
          <a:p>
            <a:pPr eaLnBrk="1" hangingPunct="1"/>
            <a:r>
              <a:rPr lang="pt-BR" altLang="pt-BR" sz="2400">
                <a:latin typeface="Times New Roman" panose="02020603050405020304" pitchFamily="18" charset="0"/>
              </a:rPr>
              <a:t>Átomos maiores</a:t>
            </a: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5715000" y="188913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dirty="0" smtClean="0">
                <a:latin typeface="Times New Roman" panose="02020603050405020304" pitchFamily="18" charset="0"/>
              </a:rPr>
              <a:t>Raio Diminui</a:t>
            </a:r>
            <a:endParaRPr lang="pt-BR" altLang="pt-BR" sz="2400" dirty="0">
              <a:latin typeface="Times New Roman" panose="02020603050405020304" pitchFamily="18" charset="0"/>
            </a:endParaRPr>
          </a:p>
          <a:p>
            <a:pPr algn="r" eaLnBrk="1" hangingPunct="1"/>
            <a:r>
              <a:rPr lang="pt-BR" altLang="pt-BR" sz="2400" dirty="0">
                <a:latin typeface="Times New Roman" panose="02020603050405020304" pitchFamily="18" charset="0"/>
              </a:rPr>
              <a:t> à medida que aumenta a carga nuclear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1042988" y="476250"/>
            <a:ext cx="4824412" cy="4857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5400000">
            <a:off x="-1935956" y="3493294"/>
            <a:ext cx="4356100" cy="4841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21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22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55576" y="1268760"/>
            <a:ext cx="735830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O raio atômico diminui ao longo do período com o aumento sucessivo da carga nuclear – (efetiva) (os elementos tem um elétron a mais sucessivamente, mas na mesma camada eletrônica)</a:t>
            </a:r>
          </a:p>
          <a:p>
            <a:pPr lvl="1"/>
            <a:r>
              <a:rPr lang="pt-BR" dirty="0" smtClean="0"/>
              <a:t>Metais alcalinos são os maiores átomos de cada período</a:t>
            </a:r>
          </a:p>
          <a:p>
            <a:pPr lvl="1"/>
            <a:r>
              <a:rPr lang="pt-BR" dirty="0" smtClean="0"/>
              <a:t>Halogênios e gases nobres são os menores. </a:t>
            </a:r>
          </a:p>
          <a:p>
            <a:pPr lvl="1"/>
            <a:endParaRPr lang="pt-BR" dirty="0"/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 smtClean="0"/>
              <a:t>A diminuição do raio atômico diminui exponencialmente ao longo de cada período; 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 smtClean="0"/>
              <a:t>A diferença entre raios de alcalinos e alcalino terrosos e desses para o primeiro elemento do bloco p é grande, mas a diferença de raios entre os elementos sucessivos do bloco p é bem menor. 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O tamanho dos elementos sucessivos do bloco d diminui suavemente (pouco) ao longo das séries (mesma sub camada eletrônica)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476672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Observações</a:t>
            </a:r>
            <a:endParaRPr lang="pt-BR" sz="2800" b="1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1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23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55576" y="836712"/>
            <a:ext cx="73583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5. O raio atômico aumenta dentro de cada família – o elemento sucessivo (abaixo) sempre tem uma camada eletrônica a mais. </a:t>
            </a:r>
          </a:p>
          <a:p>
            <a:pPr lvl="1"/>
            <a:r>
              <a:rPr lang="pt-BR" dirty="0" smtClean="0"/>
              <a:t> </a:t>
            </a:r>
          </a:p>
          <a:p>
            <a:pPr lvl="1"/>
            <a:r>
              <a:rPr lang="pt-BR" dirty="0"/>
              <a:t> </a:t>
            </a:r>
            <a:r>
              <a:rPr lang="pt-BR" dirty="0" smtClean="0"/>
              <a:t>Rb e </a:t>
            </a:r>
            <a:r>
              <a:rPr lang="pt-BR" dirty="0" err="1" smtClean="0"/>
              <a:t>Cs</a:t>
            </a:r>
            <a:r>
              <a:rPr lang="pt-BR" dirty="0" smtClean="0"/>
              <a:t> são os maiores elementos da natureza.</a:t>
            </a:r>
            <a:endParaRPr lang="pt-BR" dirty="0"/>
          </a:p>
          <a:p>
            <a:pPr marL="800100" lvl="1" indent="-342900">
              <a:buAutoNum type="arabicPeriod"/>
            </a:pPr>
            <a:endParaRPr lang="pt-BR" dirty="0" smtClean="0"/>
          </a:p>
          <a:p>
            <a:pPr lvl="1"/>
            <a:r>
              <a:rPr lang="pt-BR" dirty="0" smtClean="0"/>
              <a:t>F, Ne e He são os menores 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1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/>
          <p:cNvSpPr txBox="1">
            <a:spLocks noChangeArrowheads="1"/>
          </p:cNvSpPr>
          <p:nvPr/>
        </p:nvSpPr>
        <p:spPr bwMode="auto">
          <a:xfrm>
            <a:off x="4683126" y="4801873"/>
            <a:ext cx="39693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 smtClean="0">
                <a:cs typeface="Arial" panose="020B0604020202020204" pitchFamily="34" charset="0"/>
              </a:rPr>
              <a:t>Contração </a:t>
            </a:r>
            <a:r>
              <a:rPr lang="pt-BR" altLang="pt-BR" sz="2400" dirty="0">
                <a:cs typeface="Arial" panose="020B0604020202020204" pitchFamily="34" charset="0"/>
              </a:rPr>
              <a:t>dos Lantanídeos</a:t>
            </a:r>
          </a:p>
          <a:p>
            <a:pPr eaLnBrk="1" hangingPunct="1"/>
            <a:r>
              <a:rPr lang="pt-BR" altLang="pt-BR" sz="2400" dirty="0" smtClean="0">
                <a:cs typeface="Arial" panose="020B0604020202020204" pitchFamily="34" charset="0"/>
              </a:rPr>
              <a:t>Cr  (Z = 24, r = 139pm)</a:t>
            </a:r>
            <a:endParaRPr lang="pt-BR" altLang="pt-BR" sz="2400" dirty="0"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2400" dirty="0" err="1">
                <a:cs typeface="Arial" panose="020B0604020202020204" pitchFamily="34" charset="0"/>
              </a:rPr>
              <a:t>Mo</a:t>
            </a:r>
            <a:r>
              <a:rPr lang="pt-BR" altLang="pt-BR" sz="2400" dirty="0">
                <a:cs typeface="Arial" panose="020B0604020202020204" pitchFamily="34" charset="0"/>
              </a:rPr>
              <a:t> (Z=42, r = 140pm)</a:t>
            </a:r>
          </a:p>
          <a:p>
            <a:pPr eaLnBrk="1" hangingPunct="1"/>
            <a:r>
              <a:rPr lang="pt-BR" altLang="pt-BR" sz="2400" dirty="0">
                <a:cs typeface="Arial" panose="020B0604020202020204" pitchFamily="34" charset="0"/>
              </a:rPr>
              <a:t> W  (Z=74, r = 141pm)</a:t>
            </a:r>
            <a:endParaRPr lang="pt-BR" altLang="pt-BR" sz="24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35843" name="Grupo 2"/>
          <p:cNvGrpSpPr>
            <a:grpSpLocks/>
          </p:cNvGrpSpPr>
          <p:nvPr/>
        </p:nvGrpSpPr>
        <p:grpSpPr bwMode="auto">
          <a:xfrm>
            <a:off x="162035" y="229850"/>
            <a:ext cx="8474075" cy="4506913"/>
            <a:chOff x="-17353" y="1382375"/>
            <a:chExt cx="8474075" cy="4506913"/>
          </a:xfrm>
        </p:grpSpPr>
        <p:pic>
          <p:nvPicPr>
            <p:cNvPr id="35845" name="Picture 2" descr="fig0121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353" y="1382375"/>
              <a:ext cx="8474075" cy="450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Conector reto 4"/>
            <p:cNvCxnSpPr/>
            <p:nvPr/>
          </p:nvCxnSpPr>
          <p:spPr>
            <a:xfrm flipV="1">
              <a:off x="796925" y="3001963"/>
              <a:ext cx="649287" cy="46196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V="1">
              <a:off x="1476375" y="2492375"/>
              <a:ext cx="574675" cy="4619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flipV="1">
              <a:off x="2051050" y="2205038"/>
              <a:ext cx="1296987" cy="28733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flipV="1">
              <a:off x="3419475" y="1989138"/>
              <a:ext cx="1368425" cy="2159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flipV="1">
              <a:off x="1331912" y="4149725"/>
              <a:ext cx="576263" cy="35877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flipV="1">
              <a:off x="1908175" y="3933825"/>
              <a:ext cx="1439862" cy="2159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V="1">
              <a:off x="3348037" y="3716338"/>
              <a:ext cx="1368425" cy="2174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698"/>
            <a:ext cx="448511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05684" y="4905464"/>
            <a:ext cx="323676" cy="798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24</a:t>
            </a:fld>
            <a:endParaRPr lang="pt-BR" altLang="pt-BR"/>
          </a:p>
        </p:txBody>
      </p:sp>
      <p:sp>
        <p:nvSpPr>
          <p:cNvPr id="4" name="Elipse 3"/>
          <p:cNvSpPr/>
          <p:nvPr/>
        </p:nvSpPr>
        <p:spPr>
          <a:xfrm>
            <a:off x="3577830" y="2096934"/>
            <a:ext cx="1656184" cy="6484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725108" y="2073566"/>
            <a:ext cx="1656184" cy="6484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reto 16"/>
          <p:cNvCxnSpPr/>
          <p:nvPr/>
        </p:nvCxnSpPr>
        <p:spPr bwMode="auto">
          <a:xfrm flipV="1">
            <a:off x="2642303" y="2384271"/>
            <a:ext cx="1268222" cy="70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 bwMode="auto">
          <a:xfrm>
            <a:off x="3995936" y="2384271"/>
            <a:ext cx="23762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4722019" y="5027801"/>
            <a:ext cx="33845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 smtClean="0">
                <a:cs typeface="Arial" panose="020B0604020202020204" pitchFamily="34" charset="0"/>
              </a:rPr>
              <a:t>Contração </a:t>
            </a:r>
            <a:r>
              <a:rPr lang="pt-BR" altLang="pt-BR" sz="2400" dirty="0">
                <a:cs typeface="Arial" panose="020B0604020202020204" pitchFamily="34" charset="0"/>
              </a:rPr>
              <a:t>d</a:t>
            </a:r>
          </a:p>
          <a:p>
            <a:pPr eaLnBrk="1" hangingPunct="1"/>
            <a:r>
              <a:rPr lang="pt-BR" altLang="pt-BR" sz="2400" dirty="0">
                <a:cs typeface="Arial" panose="020B0604020202020204" pitchFamily="34" charset="0"/>
              </a:rPr>
              <a:t>B    (r = 88pm)</a:t>
            </a:r>
          </a:p>
          <a:p>
            <a:pPr eaLnBrk="1" hangingPunct="1"/>
            <a:r>
              <a:rPr lang="pt-BR" altLang="pt-BR" sz="2400" dirty="0">
                <a:cs typeface="Arial" panose="020B0604020202020204" pitchFamily="34" charset="0"/>
              </a:rPr>
              <a:t>Al   (r= 143pm)</a:t>
            </a:r>
          </a:p>
          <a:p>
            <a:pPr eaLnBrk="1" hangingPunct="1"/>
            <a:r>
              <a:rPr lang="pt-BR" altLang="pt-BR" sz="2400" dirty="0">
                <a:cs typeface="Arial" panose="020B0604020202020204" pitchFamily="34" charset="0"/>
                <a:sym typeface="Wingdings" panose="05000000000000000000" pitchFamily="2" charset="2"/>
              </a:rPr>
              <a:t>Ga  (r=153pm)</a:t>
            </a:r>
          </a:p>
        </p:txBody>
      </p:sp>
      <p:grpSp>
        <p:nvGrpSpPr>
          <p:cNvPr id="38915" name="Grupo 2"/>
          <p:cNvGrpSpPr>
            <a:grpSpLocks/>
          </p:cNvGrpSpPr>
          <p:nvPr/>
        </p:nvGrpSpPr>
        <p:grpSpPr bwMode="auto">
          <a:xfrm>
            <a:off x="179388" y="260350"/>
            <a:ext cx="8474075" cy="4506913"/>
            <a:chOff x="0" y="1412875"/>
            <a:chExt cx="8474075" cy="4506913"/>
          </a:xfrm>
        </p:grpSpPr>
        <p:pic>
          <p:nvPicPr>
            <p:cNvPr id="38917" name="Picture 2" descr="fig0121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2875"/>
              <a:ext cx="8474075" cy="450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Conector reto 4"/>
            <p:cNvCxnSpPr/>
            <p:nvPr/>
          </p:nvCxnSpPr>
          <p:spPr>
            <a:xfrm flipV="1">
              <a:off x="796925" y="3001963"/>
              <a:ext cx="649287" cy="46196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V="1">
              <a:off x="1476375" y="2492375"/>
              <a:ext cx="574675" cy="4619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flipV="1">
              <a:off x="2051050" y="2205038"/>
              <a:ext cx="1296987" cy="28733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flipV="1">
              <a:off x="3419475" y="1989138"/>
              <a:ext cx="1368425" cy="2159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flipV="1">
              <a:off x="1331912" y="4149725"/>
              <a:ext cx="576263" cy="35877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flipV="1">
              <a:off x="1908175" y="3933825"/>
              <a:ext cx="1439862" cy="2159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V="1">
              <a:off x="3348037" y="3716338"/>
              <a:ext cx="1368425" cy="2174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33" y="4475091"/>
            <a:ext cx="3324622" cy="238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25</a:t>
            </a:fld>
            <a:endParaRPr lang="pt-BR" altLang="pt-BR"/>
          </a:p>
        </p:txBody>
      </p:sp>
      <p:cxnSp>
        <p:nvCxnSpPr>
          <p:cNvPr id="4" name="Conector reto 3"/>
          <p:cNvCxnSpPr/>
          <p:nvPr/>
        </p:nvCxnSpPr>
        <p:spPr>
          <a:xfrm flipV="1">
            <a:off x="6876256" y="5733256"/>
            <a:ext cx="576064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452320" y="548187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55 </a:t>
            </a:r>
            <a:r>
              <a:rPr lang="pt-BR" dirty="0" err="1" smtClean="0"/>
              <a:t>pm</a:t>
            </a:r>
            <a:endParaRPr lang="pt-BR" dirty="0"/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6876256" y="6281672"/>
            <a:ext cx="576064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7452320" y="603029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 </a:t>
            </a:r>
            <a:r>
              <a:rPr lang="pt-BR" dirty="0" err="1" smtClean="0"/>
              <a:t>pm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987824" y="5013471"/>
            <a:ext cx="216024" cy="64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1149292" y="2381370"/>
            <a:ext cx="650139" cy="84000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1799431" y="2145991"/>
            <a:ext cx="623094" cy="238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26</a:t>
            </a:fld>
            <a:endParaRPr lang="pt-BR" alt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535" y="1268760"/>
            <a:ext cx="6048672" cy="4868354"/>
          </a:xfrm>
          <a:prstGeom prst="rect">
            <a:avLst/>
          </a:prstGeom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4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07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8608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331913" y="1268413"/>
            <a:ext cx="2155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Times New Roman" panose="02020603050405020304" pitchFamily="18" charset="0"/>
              </a:rPr>
              <a:t>Raio iônico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09800" y="5181600"/>
            <a:ext cx="3811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latin typeface="Times New Roman" panose="02020603050405020304" pitchFamily="18" charset="0"/>
              </a:rPr>
              <a:t>Cátions &lt; átomos de origem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86000" y="5943600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latin typeface="Times New Roman" panose="02020603050405020304" pitchFamily="18" charset="0"/>
              </a:rPr>
              <a:t>Ânions &gt; átomos de origem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73800" y="0"/>
            <a:ext cx="287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 i="1"/>
              <a:t>Tabela periódica dos elementos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372225" y="260350"/>
            <a:ext cx="2771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944" name="Text Box 2"/>
          <p:cNvSpPr txBox="1">
            <a:spLocks noChangeArrowheads="1"/>
          </p:cNvSpPr>
          <p:nvPr/>
        </p:nvSpPr>
        <p:spPr bwMode="auto">
          <a:xfrm>
            <a:off x="714375" y="128588"/>
            <a:ext cx="472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3600" b="1">
                <a:solidFill>
                  <a:schemeClr val="accent2"/>
                </a:solidFill>
              </a:rPr>
              <a:t> Tamanho dos íons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27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concursos\Ribeirão Preto\Figuras aulas\01 - Estrutura Molecular e ligação Quimica\densidade eletrô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4223229" cy="442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657600" y="304800"/>
            <a:ext cx="164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>
                <a:latin typeface="Times New Roman" panose="02020603050405020304" pitchFamily="18" charset="0"/>
              </a:rPr>
              <a:t>Raio iônico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6273800" y="0"/>
            <a:ext cx="287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 i="1"/>
              <a:t>Tabela periódica dos elementos</a:t>
            </a:r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6372225" y="260350"/>
            <a:ext cx="2771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28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99592" y="836712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 smtClean="0"/>
              <a:t>NaCl</a:t>
            </a: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84" y="1556792"/>
            <a:ext cx="17954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7" y="4221088"/>
            <a:ext cx="2540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77325" y="33533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Célula unitária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1250" y="5884788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Cristal de </a:t>
            </a:r>
            <a:r>
              <a:rPr lang="pt-BR" dirty="0" err="1" smtClean="0"/>
              <a:t>NaCl</a:t>
            </a:r>
            <a:r>
              <a:rPr lang="pt-BR" dirty="0" smtClean="0"/>
              <a:t> natural; bem formado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683568" y="1556792"/>
            <a:ext cx="770485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85775" indent="-485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buClr>
                <a:schemeClr val="tx1"/>
              </a:buClr>
            </a:pPr>
            <a:r>
              <a:rPr lang="pt-BR" altLang="pt-BR" sz="2000" dirty="0">
                <a:cs typeface="Times New Roman" panose="02020603050405020304" pitchFamily="18" charset="0"/>
              </a:rPr>
              <a:t>Os </a:t>
            </a:r>
            <a:r>
              <a:rPr lang="pt-BR" altLang="pt-BR" sz="2000" b="1" dirty="0">
                <a:cs typeface="Times New Roman" panose="02020603050405020304" pitchFamily="18" charset="0"/>
              </a:rPr>
              <a:t>metais</a:t>
            </a: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pt-BR" altLang="pt-BR" sz="2000" dirty="0" smtClean="0">
                <a:cs typeface="Times New Roman" panose="02020603050405020304" pitchFamily="18" charset="0"/>
              </a:rPr>
              <a:t>formam </a:t>
            </a:r>
            <a:r>
              <a:rPr lang="pt-BR" altLang="pt-BR" sz="2000" b="1" dirty="0">
                <a:cs typeface="Times New Roman" panose="02020603050405020304" pitchFamily="18" charset="0"/>
              </a:rPr>
              <a:t>íons </a:t>
            </a:r>
            <a:r>
              <a:rPr lang="pt-BR" altLang="pt-BR" sz="2000" b="1" dirty="0" smtClean="0">
                <a:cs typeface="Times New Roman" panose="02020603050405020304" pitchFamily="18" charset="0"/>
              </a:rPr>
              <a:t>positivos (Cátions)</a:t>
            </a:r>
          </a:p>
          <a:p>
            <a:pPr marL="0" indent="0" algn="just" eaLnBrk="1" hangingPunct="1">
              <a:buClr>
                <a:schemeClr val="tx1"/>
              </a:buClr>
            </a:pPr>
            <a:endParaRPr lang="pt-BR" altLang="pt-BR" sz="2000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chemeClr val="tx1"/>
              </a:buClr>
            </a:pPr>
            <a:r>
              <a:rPr lang="pt-BR" altLang="pt-BR" sz="2000" dirty="0" smtClean="0">
                <a:cs typeface="Times New Roman" panose="02020603050405020304" pitchFamily="18" charset="0"/>
              </a:rPr>
              <a:t>Os </a:t>
            </a:r>
            <a:r>
              <a:rPr lang="pt-BR" altLang="pt-BR" sz="2000" b="1" dirty="0" smtClean="0">
                <a:cs typeface="Times New Roman" panose="02020603050405020304" pitchFamily="18" charset="0"/>
              </a:rPr>
              <a:t>não </a:t>
            </a:r>
            <a:r>
              <a:rPr lang="pt-BR" altLang="pt-BR" sz="2000" b="1" dirty="0">
                <a:cs typeface="Times New Roman" panose="02020603050405020304" pitchFamily="18" charset="0"/>
              </a:rPr>
              <a:t>metais </a:t>
            </a:r>
            <a:r>
              <a:rPr lang="pt-BR" altLang="pt-BR" sz="2000" dirty="0">
                <a:cs typeface="Times New Roman" panose="02020603050405020304" pitchFamily="18" charset="0"/>
              </a:rPr>
              <a:t>formam íons </a:t>
            </a:r>
            <a:r>
              <a:rPr lang="pt-BR" altLang="pt-BR" sz="2000" dirty="0" smtClean="0">
                <a:cs typeface="Times New Roman" panose="02020603050405020304" pitchFamily="18" charset="0"/>
              </a:rPr>
              <a:t>negativos (Ânions). </a:t>
            </a:r>
            <a:endParaRPr lang="pt-BR" altLang="pt-BR" sz="2000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000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chemeClr val="tx1"/>
              </a:buClr>
            </a:pPr>
            <a:r>
              <a:rPr lang="pt-BR" altLang="pt-BR" sz="2000" b="1" dirty="0" smtClean="0">
                <a:cs typeface="Times New Roman" panose="02020603050405020304" pitchFamily="18" charset="0"/>
              </a:rPr>
              <a:t>Cátion</a:t>
            </a:r>
            <a:r>
              <a:rPr lang="pt-BR" altLang="pt-BR" sz="2000" dirty="0" smtClean="0">
                <a:cs typeface="Times New Roman" panose="02020603050405020304" pitchFamily="18" charset="0"/>
              </a:rPr>
              <a:t>: </a:t>
            </a:r>
            <a:r>
              <a:rPr lang="pt-BR" altLang="pt-BR" sz="2000" b="1" dirty="0" smtClean="0">
                <a:cs typeface="Times New Roman" panose="02020603050405020304" pitchFamily="18" charset="0"/>
              </a:rPr>
              <a:t>maior carga nuclear efetiva </a:t>
            </a:r>
            <a:r>
              <a:rPr lang="pt-BR" altLang="pt-BR" sz="2000" dirty="0">
                <a:cs typeface="Times New Roman" panose="02020603050405020304" pitchFamily="18" charset="0"/>
              </a:rPr>
              <a:t>sobre elétrons </a:t>
            </a:r>
            <a:r>
              <a:rPr lang="pt-BR" altLang="pt-BR" sz="2000" dirty="0" smtClean="0">
                <a:cs typeface="Times New Roman" panose="02020603050405020304" pitchFamily="18" charset="0"/>
              </a:rPr>
              <a:t>restantes do que o átomo.</a:t>
            </a:r>
            <a:endParaRPr lang="pt-BR" altLang="pt-BR" sz="2000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</a:pPr>
            <a:endParaRPr lang="pt-BR" altLang="pt-BR" sz="2000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000" b="1" u="sng" dirty="0" smtClean="0">
                <a:cs typeface="Times New Roman" panose="02020603050405020304" pitchFamily="18" charset="0"/>
              </a:rPr>
              <a:t>Cátions são menores</a:t>
            </a:r>
            <a:r>
              <a:rPr lang="pt-BR" altLang="pt-BR" sz="2000" u="sng" dirty="0" smtClean="0">
                <a:cs typeface="Times New Roman" panose="02020603050405020304" pitchFamily="18" charset="0"/>
              </a:rPr>
              <a:t> </a:t>
            </a:r>
            <a:r>
              <a:rPr lang="pt-BR" altLang="pt-BR" sz="2000" u="sng" dirty="0">
                <a:cs typeface="Times New Roman" panose="02020603050405020304" pitchFamily="18" charset="0"/>
              </a:rPr>
              <a:t>que </a:t>
            </a:r>
            <a:r>
              <a:rPr lang="pt-BR" altLang="pt-BR" sz="2000" u="sng" dirty="0" smtClean="0">
                <a:cs typeface="Times New Roman" panose="02020603050405020304" pitchFamily="18" charset="0"/>
              </a:rPr>
              <a:t>os </a:t>
            </a:r>
            <a:r>
              <a:rPr lang="pt-BR" altLang="pt-BR" sz="2000" b="1" u="sng" dirty="0" smtClean="0">
                <a:cs typeface="Times New Roman" panose="02020603050405020304" pitchFamily="18" charset="0"/>
              </a:rPr>
              <a:t>átomos</a:t>
            </a:r>
            <a:r>
              <a:rPr lang="pt-BR" altLang="pt-BR" sz="2000" u="sng" dirty="0" smtClean="0">
                <a:cs typeface="Times New Roman" panose="02020603050405020304" pitchFamily="18" charset="0"/>
              </a:rPr>
              <a:t> correspondentes.</a:t>
            </a:r>
            <a:endParaRPr lang="pt-BR" altLang="pt-BR" sz="2000" u="sng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</a:pPr>
            <a:endParaRPr lang="pt-BR" altLang="pt-BR" sz="2000" u="sng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000" b="1" dirty="0" smtClean="0">
                <a:cs typeface="Times New Roman" panose="02020603050405020304" pitchFamily="18" charset="0"/>
              </a:rPr>
              <a:t>Ânion:</a:t>
            </a:r>
            <a:r>
              <a:rPr lang="pt-BR" altLang="pt-BR" sz="2000" dirty="0" smtClean="0">
                <a:cs typeface="Times New Roman" panose="02020603050405020304" pitchFamily="18" charset="0"/>
              </a:rPr>
              <a:t> </a:t>
            </a:r>
            <a:r>
              <a:rPr lang="pt-BR" altLang="pt-BR" sz="2000" b="1" dirty="0" smtClean="0">
                <a:cs typeface="Times New Roman" panose="02020603050405020304" pitchFamily="18" charset="0"/>
              </a:rPr>
              <a:t>menor carga nuclear efetiva </a:t>
            </a:r>
            <a:r>
              <a:rPr lang="pt-BR" altLang="pt-BR" sz="2000" dirty="0">
                <a:cs typeface="Times New Roman" panose="02020603050405020304" pitchFamily="18" charset="0"/>
              </a:rPr>
              <a:t>sobre elétrons </a:t>
            </a:r>
            <a:r>
              <a:rPr lang="pt-BR" altLang="pt-BR" sz="2000" dirty="0" smtClean="0">
                <a:cs typeface="Times New Roman" panose="02020603050405020304" pitchFamily="18" charset="0"/>
              </a:rPr>
              <a:t>do que o </a:t>
            </a:r>
            <a:r>
              <a:rPr lang="pt-BR" altLang="pt-BR" sz="2000" b="1" dirty="0">
                <a:cs typeface="Times New Roman" panose="02020603050405020304" pitchFamily="18" charset="0"/>
              </a:rPr>
              <a:t>átomo</a:t>
            </a:r>
            <a:r>
              <a:rPr lang="pt-BR" altLang="pt-BR" sz="20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</a:pPr>
            <a:endParaRPr lang="pt-BR" altLang="pt-BR" sz="2000" u="sng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000" b="1" u="sng" dirty="0" smtClean="0">
                <a:cs typeface="Times New Roman" panose="02020603050405020304" pitchFamily="18" charset="0"/>
              </a:rPr>
              <a:t>Ânions são </a:t>
            </a:r>
            <a:r>
              <a:rPr lang="pt-BR" altLang="pt-BR" sz="2000" b="1" u="sng" dirty="0">
                <a:cs typeface="Times New Roman" panose="02020603050405020304" pitchFamily="18" charset="0"/>
              </a:rPr>
              <a:t>maiores </a:t>
            </a:r>
            <a:r>
              <a:rPr lang="pt-BR" altLang="pt-BR" sz="2000" u="sng" dirty="0">
                <a:cs typeface="Times New Roman" panose="02020603050405020304" pitchFamily="18" charset="0"/>
              </a:rPr>
              <a:t>que os </a:t>
            </a:r>
            <a:r>
              <a:rPr lang="pt-BR" altLang="pt-BR" sz="2000" b="1" u="sng" dirty="0">
                <a:cs typeface="Times New Roman" panose="02020603050405020304" pitchFamily="18" charset="0"/>
              </a:rPr>
              <a:t>átomos</a:t>
            </a:r>
            <a:r>
              <a:rPr lang="pt-BR" altLang="pt-BR" sz="2000" u="sng" dirty="0">
                <a:cs typeface="Times New Roman" panose="02020603050405020304" pitchFamily="18" charset="0"/>
              </a:rPr>
              <a:t> correspondentes</a:t>
            </a:r>
            <a:r>
              <a:rPr lang="pt-BR" altLang="pt-BR" sz="20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000" dirty="0"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29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400" b="1" dirty="0"/>
              <a:t>A Tabela Periódica Moderna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1484784"/>
            <a:ext cx="7924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pt-BR" altLang="pt-BR" sz="2400" dirty="0">
                <a:cs typeface="Times New Roman" panose="02020603050405020304" pitchFamily="18" charset="0"/>
              </a:rPr>
              <a:t> </a:t>
            </a:r>
            <a:r>
              <a:rPr lang="pt-BR" altLang="pt-BR" sz="2400" b="1" dirty="0" smtClean="0">
                <a:cs typeface="Times New Roman" panose="02020603050405020304" pitchFamily="18" charset="0"/>
              </a:rPr>
              <a:t>Elementos organizados </a:t>
            </a:r>
            <a:r>
              <a:rPr lang="pt-BR" altLang="pt-BR" sz="2400" dirty="0">
                <a:cs typeface="Times New Roman" panose="02020603050405020304" pitchFamily="18" charset="0"/>
              </a:rPr>
              <a:t>em </a:t>
            </a:r>
            <a:r>
              <a:rPr lang="pt-BR" altLang="pt-BR" sz="2400" dirty="0" smtClean="0">
                <a:cs typeface="Times New Roman" panose="02020603050405020304" pitchFamily="18" charset="0"/>
              </a:rPr>
              <a:t>ordem </a:t>
            </a:r>
            <a:r>
              <a:rPr lang="pt-BR" altLang="pt-BR" sz="2400" b="1" dirty="0" smtClean="0">
                <a:cs typeface="Times New Roman" panose="02020603050405020304" pitchFamily="18" charset="0"/>
              </a:rPr>
              <a:t>crescente </a:t>
            </a:r>
            <a:r>
              <a:rPr lang="pt-BR" altLang="pt-BR" sz="2400" b="1" dirty="0">
                <a:cs typeface="Times New Roman" panose="02020603050405020304" pitchFamily="18" charset="0"/>
              </a:rPr>
              <a:t>de seus números </a:t>
            </a:r>
            <a:r>
              <a:rPr lang="pt-BR" altLang="pt-BR" sz="2400" b="1" dirty="0" smtClean="0">
                <a:cs typeface="Times New Roman" panose="02020603050405020304" pitchFamily="18" charset="0"/>
              </a:rPr>
              <a:t>atômicos</a:t>
            </a:r>
            <a:r>
              <a:rPr lang="pt-BR" altLang="pt-BR" sz="2400" dirty="0" smtClean="0">
                <a:cs typeface="Times New Roman" panose="02020603050405020304" pitchFamily="18" charset="0"/>
              </a:rPr>
              <a:t> da esquerda para direita; 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endParaRPr lang="pt-BR" altLang="pt-BR" sz="2400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pt-BR" altLang="pt-BR" sz="2400" dirty="0">
                <a:cs typeface="Times New Roman" panose="02020603050405020304" pitchFamily="18" charset="0"/>
              </a:rPr>
              <a:t>Consiste de </a:t>
            </a:r>
            <a:r>
              <a:rPr lang="pt-BR" altLang="pt-BR" sz="2400" b="1" dirty="0">
                <a:cs typeface="Times New Roman" panose="02020603050405020304" pitchFamily="18" charset="0"/>
              </a:rPr>
              <a:t>grupos e períodos</a:t>
            </a:r>
            <a:r>
              <a:rPr lang="pt-BR" altLang="pt-BR" sz="2400" dirty="0" smtClean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endParaRPr lang="pt-BR" altLang="pt-BR" sz="2400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pt-BR" altLang="pt-BR" sz="2400" b="1" dirty="0" smtClean="0">
                <a:cs typeface="Times New Roman" panose="02020603050405020304" pitchFamily="18" charset="0"/>
              </a:rPr>
              <a:t>Elementos</a:t>
            </a:r>
            <a:r>
              <a:rPr lang="pt-BR" altLang="pt-BR" sz="2400" dirty="0" smtClean="0">
                <a:cs typeface="Times New Roman" panose="02020603050405020304" pitchFamily="18" charset="0"/>
              </a:rPr>
              <a:t> do mesmo </a:t>
            </a:r>
            <a:r>
              <a:rPr lang="pt-BR" altLang="pt-BR" sz="2400" b="1" dirty="0" smtClean="0">
                <a:cs typeface="Times New Roman" panose="02020603050405020304" pitchFamily="18" charset="0"/>
              </a:rPr>
              <a:t>período</a:t>
            </a:r>
            <a:r>
              <a:rPr lang="pt-BR" altLang="pt-BR" sz="2400" dirty="0" smtClean="0">
                <a:cs typeface="Times New Roman" panose="02020603050405020304" pitchFamily="18" charset="0"/>
              </a:rPr>
              <a:t> contem </a:t>
            </a:r>
            <a:r>
              <a:rPr lang="pt-BR" altLang="pt-BR" sz="2400" b="1" dirty="0" smtClean="0">
                <a:cs typeface="Times New Roman" panose="02020603050405020304" pitchFamily="18" charset="0"/>
              </a:rPr>
              <a:t>elétrons de valência</a:t>
            </a:r>
            <a:r>
              <a:rPr lang="pt-BR" altLang="pt-BR" sz="2400" dirty="0" smtClean="0">
                <a:cs typeface="Times New Roman" panose="02020603050405020304" pitchFamily="18" charset="0"/>
              </a:rPr>
              <a:t> na </a:t>
            </a:r>
            <a:r>
              <a:rPr lang="pt-BR" altLang="pt-BR" sz="2400" b="1" dirty="0" smtClean="0">
                <a:cs typeface="Times New Roman" panose="02020603050405020304" pitchFamily="18" charset="0"/>
              </a:rPr>
              <a:t>mesma camada eletrônica </a:t>
            </a:r>
            <a:r>
              <a:rPr lang="pt-BR" altLang="pt-BR" sz="2400" dirty="0" smtClean="0">
                <a:cs typeface="Times New Roman" panose="02020603050405020304" pitchFamily="18" charset="0"/>
              </a:rPr>
              <a:t>(mesmo número quântico n principal)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endParaRPr lang="pt-BR" altLang="pt-BR" sz="2400" dirty="0"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pt-BR" altLang="pt-BR" sz="2400" b="1" dirty="0" smtClean="0">
                <a:cs typeface="Times New Roman" panose="02020603050405020304" pitchFamily="18" charset="0"/>
              </a:rPr>
              <a:t>Elementos</a:t>
            </a:r>
            <a:r>
              <a:rPr lang="pt-BR" altLang="pt-BR" sz="2400" dirty="0" smtClean="0">
                <a:cs typeface="Times New Roman" panose="02020603050405020304" pitchFamily="18" charset="0"/>
              </a:rPr>
              <a:t> da </a:t>
            </a:r>
            <a:r>
              <a:rPr lang="pt-BR" altLang="pt-BR" sz="2400" b="1" dirty="0" smtClean="0">
                <a:cs typeface="Times New Roman" panose="02020603050405020304" pitchFamily="18" charset="0"/>
              </a:rPr>
              <a:t>mesma família </a:t>
            </a:r>
            <a:r>
              <a:rPr lang="pt-BR" altLang="pt-BR" sz="2400" dirty="0" smtClean="0">
                <a:cs typeface="Times New Roman" panose="02020603050405020304" pitchFamily="18" charset="0"/>
              </a:rPr>
              <a:t>contem </a:t>
            </a:r>
            <a:r>
              <a:rPr lang="pt-BR" altLang="pt-BR" sz="2400" b="1" dirty="0" smtClean="0">
                <a:cs typeface="Times New Roman" panose="02020603050405020304" pitchFamily="18" charset="0"/>
              </a:rPr>
              <a:t>mesmo número de elétrons</a:t>
            </a:r>
            <a:r>
              <a:rPr lang="pt-BR" altLang="pt-BR" sz="2400" dirty="0" smtClean="0">
                <a:cs typeface="Times New Roman" panose="02020603050405020304" pitchFamily="18" charset="0"/>
              </a:rPr>
              <a:t> na sua </a:t>
            </a:r>
            <a:r>
              <a:rPr lang="pt-BR" altLang="pt-BR" sz="2400" b="1" dirty="0" smtClean="0">
                <a:cs typeface="Times New Roman" panose="02020603050405020304" pitchFamily="18" charset="0"/>
              </a:rPr>
              <a:t>camada de valência </a:t>
            </a:r>
            <a:r>
              <a:rPr lang="pt-BR" altLang="pt-BR" sz="2400" dirty="0" smtClean="0">
                <a:cs typeface="Times New Roman" panose="02020603050405020304" pitchFamily="18" charset="0"/>
              </a:rPr>
              <a:t>(camada de valência aumentam descendo na família)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1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30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16632"/>
            <a:ext cx="460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Comparação entre íons e os átomos</a:t>
            </a:r>
            <a:endParaRPr lang="pt-BR" sz="20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251520" y="1484784"/>
            <a:ext cx="5801075" cy="5084677"/>
            <a:chOff x="1147705" y="908720"/>
            <a:chExt cx="6811000" cy="5812755"/>
          </a:xfrm>
        </p:grpSpPr>
        <p:pic>
          <p:nvPicPr>
            <p:cNvPr id="6" name="Picture 7" descr="07_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9"/>
            <a:stretch>
              <a:fillRect/>
            </a:stretch>
          </p:blipFill>
          <p:spPr>
            <a:xfrm>
              <a:off x="1331640" y="1032955"/>
              <a:ext cx="6241414" cy="5688520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1147705" y="908720"/>
              <a:ext cx="6811000" cy="3870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Grupo 1A      Grupo 2A    Grupo 3A       Grupo 6A     Grupo 7A</a:t>
              </a:r>
              <a:endParaRPr lang="pt-BR" sz="1600" dirty="0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6126153" y="2636912"/>
            <a:ext cx="26084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Tamanho do íon</a:t>
            </a:r>
          </a:p>
          <a:p>
            <a:endParaRPr lang="pt-BR" dirty="0"/>
          </a:p>
          <a:p>
            <a:r>
              <a:rPr lang="pt-BR" dirty="0" smtClean="0"/>
              <a:t>-Carga nuclear (efetiva)</a:t>
            </a:r>
          </a:p>
          <a:p>
            <a:endParaRPr lang="pt-BR" dirty="0"/>
          </a:p>
          <a:p>
            <a:r>
              <a:rPr lang="pt-BR" dirty="0" smtClean="0"/>
              <a:t>-n</a:t>
            </a:r>
            <a:r>
              <a:rPr lang="pt-BR" baseline="30000" dirty="0" smtClean="0"/>
              <a:t>o</a:t>
            </a:r>
            <a:r>
              <a:rPr lang="pt-BR" dirty="0" smtClean="0"/>
              <a:t> de elétrons</a:t>
            </a:r>
          </a:p>
          <a:p>
            <a:endParaRPr lang="pt-BR" dirty="0"/>
          </a:p>
          <a:p>
            <a:r>
              <a:rPr lang="pt-BR" dirty="0" smtClean="0"/>
              <a:t>-Camada de valência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31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16632"/>
            <a:ext cx="460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Comparação entre íons e os átomos</a:t>
            </a:r>
            <a:endParaRPr lang="pt-BR" sz="20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251520" y="1153597"/>
            <a:ext cx="5801075" cy="5084677"/>
            <a:chOff x="1147705" y="908720"/>
            <a:chExt cx="6811000" cy="5812755"/>
          </a:xfrm>
        </p:grpSpPr>
        <p:pic>
          <p:nvPicPr>
            <p:cNvPr id="6" name="Picture 7" descr="07_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9"/>
            <a:stretch>
              <a:fillRect/>
            </a:stretch>
          </p:blipFill>
          <p:spPr>
            <a:xfrm>
              <a:off x="1331640" y="1032955"/>
              <a:ext cx="6241414" cy="5688520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1147705" y="908720"/>
              <a:ext cx="6811000" cy="3870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Grupo 1A      Grupo 2A    Grupo 3A       Grupo 6A     Grupo 7A</a:t>
              </a:r>
              <a:endParaRPr lang="pt-BR" sz="1600" dirty="0"/>
            </a:p>
          </p:txBody>
        </p:sp>
      </p:grpSp>
      <p:sp>
        <p:nvSpPr>
          <p:cNvPr id="8" name="Retângulo 7"/>
          <p:cNvSpPr/>
          <p:nvPr/>
        </p:nvSpPr>
        <p:spPr>
          <a:xfrm>
            <a:off x="3707904" y="1153597"/>
            <a:ext cx="2344691" cy="538070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310536" y="1419221"/>
            <a:ext cx="23762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Cátions são menores </a:t>
            </a:r>
            <a:r>
              <a:rPr lang="pt-BR" dirty="0" smtClean="0"/>
              <a:t>que os átomos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Os elétrons da camada de valência estão ausentes e a energia repulsiva </a:t>
            </a:r>
            <a:r>
              <a:rPr lang="pt-BR" dirty="0" err="1" smtClean="0"/>
              <a:t>intereletrônica</a:t>
            </a:r>
            <a:r>
              <a:rPr lang="pt-BR" dirty="0" smtClean="0"/>
              <a:t> diminui. </a:t>
            </a:r>
          </a:p>
          <a:p>
            <a:endParaRPr lang="pt-BR" dirty="0"/>
          </a:p>
          <a:p>
            <a:r>
              <a:rPr lang="pt-BR" dirty="0" smtClean="0"/>
              <a:t>Esses cátions são </a:t>
            </a:r>
            <a:r>
              <a:rPr lang="pt-BR" dirty="0" err="1" smtClean="0"/>
              <a:t>isoletrônicos</a:t>
            </a:r>
            <a:r>
              <a:rPr lang="pt-BR" dirty="0" smtClean="0"/>
              <a:t> – todos elétrons da camada de valência ausentes.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0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32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16632"/>
            <a:ext cx="460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Comparação entre íons e os átomos</a:t>
            </a:r>
            <a:endParaRPr lang="pt-BR" sz="2000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231974" y="1008535"/>
            <a:ext cx="5801075" cy="5084677"/>
            <a:chOff x="1147705" y="908720"/>
            <a:chExt cx="6811000" cy="5812755"/>
          </a:xfrm>
        </p:grpSpPr>
        <p:pic>
          <p:nvPicPr>
            <p:cNvPr id="6" name="Picture 7" descr="07_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9"/>
            <a:stretch>
              <a:fillRect/>
            </a:stretch>
          </p:blipFill>
          <p:spPr>
            <a:xfrm>
              <a:off x="1331640" y="1032955"/>
              <a:ext cx="6241414" cy="5688520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1147705" y="908720"/>
              <a:ext cx="6811000" cy="3870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Grupo 1A      Grupo 2A    Grupo 3A       Grupo 6A     Grupo 7A</a:t>
              </a:r>
              <a:endParaRPr lang="pt-BR" sz="1600" dirty="0"/>
            </a:p>
          </p:txBody>
        </p:sp>
      </p:grpSp>
      <p:sp>
        <p:nvSpPr>
          <p:cNvPr id="8" name="Retângulo 7"/>
          <p:cNvSpPr/>
          <p:nvPr/>
        </p:nvSpPr>
        <p:spPr>
          <a:xfrm>
            <a:off x="179512" y="864518"/>
            <a:ext cx="3528392" cy="538070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156176" y="1916832"/>
            <a:ext cx="27363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Ânions são maiores </a:t>
            </a:r>
            <a:r>
              <a:rPr lang="pt-BR" dirty="0" smtClean="0"/>
              <a:t>que os átomos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b="1" dirty="0" smtClean="0"/>
              <a:t>Elétrons extras </a:t>
            </a:r>
            <a:r>
              <a:rPr lang="pt-BR" dirty="0" smtClean="0"/>
              <a:t>presentes na camada de valência; </a:t>
            </a:r>
            <a:r>
              <a:rPr lang="pt-BR" b="1" dirty="0" smtClean="0"/>
              <a:t>repulsão</a:t>
            </a:r>
            <a:r>
              <a:rPr lang="pt-BR" dirty="0" smtClean="0"/>
              <a:t> </a:t>
            </a:r>
            <a:r>
              <a:rPr lang="pt-BR" dirty="0" err="1" smtClean="0"/>
              <a:t>intereletrônica</a:t>
            </a:r>
            <a:r>
              <a:rPr lang="pt-BR" dirty="0" smtClean="0"/>
              <a:t> </a:t>
            </a:r>
            <a:r>
              <a:rPr lang="pt-BR" b="1" dirty="0" smtClean="0"/>
              <a:t>aumenta </a:t>
            </a:r>
            <a:r>
              <a:rPr lang="pt-BR" dirty="0" smtClean="0"/>
              <a:t>(carga nuclear efetiva diminui)</a:t>
            </a:r>
          </a:p>
          <a:p>
            <a:endParaRPr lang="pt-BR" dirty="0"/>
          </a:p>
          <a:p>
            <a:r>
              <a:rPr lang="pt-BR" dirty="0" smtClean="0"/>
              <a:t>Esses ânions são </a:t>
            </a:r>
            <a:r>
              <a:rPr lang="pt-BR" dirty="0" err="1" smtClean="0"/>
              <a:t>isoeletrônicas</a:t>
            </a:r>
            <a:r>
              <a:rPr lang="pt-BR" dirty="0" smtClean="0"/>
              <a:t>; camada de valência ocupada.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7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pt-BR" altLang="en-US" sz="2400" b="1">
                <a:solidFill>
                  <a:schemeClr val="tx2"/>
                </a:solidFill>
              </a:rPr>
              <a:t>Tamanho relativo (</a:t>
            </a:r>
            <a:r>
              <a:rPr kumimoji="1" lang="en-US" altLang="en-US" sz="2400" b="1">
                <a:solidFill>
                  <a:schemeClr val="tx2"/>
                </a:solidFill>
              </a:rPr>
              <a:t>p</a:t>
            </a:r>
            <a:r>
              <a:rPr kumimoji="1" lang="pt-PT" altLang="en-US" sz="2400" b="1">
                <a:solidFill>
                  <a:schemeClr val="tx2"/>
                </a:solidFill>
              </a:rPr>
              <a:t>m)</a:t>
            </a:r>
            <a:r>
              <a:rPr kumimoji="1" lang="pt-BR" altLang="en-US" sz="2400" b="1">
                <a:solidFill>
                  <a:schemeClr val="tx2"/>
                </a:solidFill>
              </a:rPr>
              <a:t> de alguns íons e seus átomos correspondentes 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868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33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34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00228" y="168611"/>
            <a:ext cx="7437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smtClean="0"/>
              <a:t>Raio iônico </a:t>
            </a:r>
            <a:r>
              <a:rPr lang="pt-BR" sz="2800" dirty="0" smtClean="0"/>
              <a:t>ao longo dos períodos, e em função do estado de oxidação do metal</a:t>
            </a:r>
            <a:endParaRPr lang="pt-BR" sz="2800" dirty="0"/>
          </a:p>
        </p:txBody>
      </p:sp>
      <p:pic>
        <p:nvPicPr>
          <p:cNvPr id="4" name="Imagem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20" y="1230406"/>
            <a:ext cx="47023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9552" y="4817181"/>
            <a:ext cx="77980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raio iônico diminui ao longo do período para elementos com o mesmo NOX da mesma forma e pelas mesmas razões que para os raios atômicos. 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000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latin typeface="Arial" panose="020B0604020202020204" pitchFamily="34" charset="0"/>
              </a:rPr>
              <a:t>O raio iônico diminui com o estado de oxidação</a:t>
            </a:r>
            <a:endParaRPr lang="pt-BR" sz="200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6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35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077938" y="620688"/>
            <a:ext cx="7437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smtClean="0"/>
              <a:t>Raio iônico </a:t>
            </a:r>
            <a:r>
              <a:rPr lang="pt-BR" sz="2800" dirty="0" smtClean="0"/>
              <a:t>ao longo dos períodos, e em função do estado de oxidação estáveis dos metais</a:t>
            </a:r>
            <a:endParaRPr lang="pt-BR" sz="2800" dirty="0"/>
          </a:p>
        </p:txBody>
      </p:sp>
      <p:grpSp>
        <p:nvGrpSpPr>
          <p:cNvPr id="4" name="Grupo 3"/>
          <p:cNvGrpSpPr/>
          <p:nvPr/>
        </p:nvGrpSpPr>
        <p:grpSpPr>
          <a:xfrm>
            <a:off x="1763688" y="2213295"/>
            <a:ext cx="5328592" cy="3935463"/>
            <a:chOff x="2123728" y="2420888"/>
            <a:chExt cx="4464496" cy="3223517"/>
          </a:xfrm>
        </p:grpSpPr>
        <p:pic>
          <p:nvPicPr>
            <p:cNvPr id="5" name="Imagem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2" t="7326" r="11282" b="4465"/>
            <a:stretch>
              <a:fillRect/>
            </a:stretch>
          </p:blipFill>
          <p:spPr bwMode="auto">
            <a:xfrm>
              <a:off x="2123728" y="2420888"/>
              <a:ext cx="4464496" cy="3223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ipse 5"/>
            <p:cNvSpPr/>
            <p:nvPr/>
          </p:nvSpPr>
          <p:spPr>
            <a:xfrm>
              <a:off x="2987824" y="3717032"/>
              <a:ext cx="648072" cy="432048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3131840" y="4657384"/>
              <a:ext cx="648072" cy="432048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3596212" y="3271440"/>
              <a:ext cx="648072" cy="432048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3738435" y="3757493"/>
              <a:ext cx="648072" cy="432048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3926941" y="4187412"/>
              <a:ext cx="648072" cy="432048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4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6292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 smtClean="0">
                <a:latin typeface="Times New Roman" panose="02020603050405020304" pitchFamily="18" charset="0"/>
              </a:rPr>
              <a:t>Tendências </a:t>
            </a:r>
            <a:r>
              <a:rPr lang="pt-BR" altLang="pt-BR" sz="2800" b="1" dirty="0">
                <a:latin typeface="Times New Roman" panose="02020603050405020304" pitchFamily="18" charset="0"/>
              </a:rPr>
              <a:t>observadas nos raios iônicos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83213" y="1412776"/>
            <a:ext cx="7632848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85775" indent="-485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Tx/>
              <a:buAutoNum type="arabicPeriod"/>
            </a:pP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Nos grupos representativos, os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raios iônicos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aumentam nos grupos de cima para baixo.</a:t>
            </a: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	Ex.: Li</a:t>
            </a:r>
            <a:r>
              <a:rPr lang="pt-BR" altLang="pt-BR" sz="2400" baseline="30000" dirty="0">
                <a:latin typeface="+mn-lt"/>
                <a:cs typeface="Times New Roman" panose="02020603050405020304" pitchFamily="18" charset="0"/>
              </a:rPr>
              <a:t>+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 = 0,76 Å, Na</a:t>
            </a:r>
            <a:r>
              <a:rPr lang="pt-BR" altLang="pt-BR" sz="2400" baseline="30000" dirty="0">
                <a:latin typeface="+mn-lt"/>
                <a:cs typeface="Times New Roman" panose="02020603050405020304" pitchFamily="18" charset="0"/>
              </a:rPr>
              <a:t>+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 = 1,02 Å, K</a:t>
            </a:r>
            <a:r>
              <a:rPr lang="pt-BR" altLang="pt-BR" sz="2400" baseline="30000" dirty="0">
                <a:latin typeface="+mn-lt"/>
                <a:cs typeface="Times New Roman" panose="02020603050405020304" pitchFamily="18" charset="0"/>
              </a:rPr>
              <a:t>+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 = 1,38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Å</a:t>
            </a:r>
          </a:p>
          <a:p>
            <a:pPr algn="just" eaLnBrk="1" hangingPunct="1">
              <a:buClr>
                <a:schemeClr val="tx1"/>
              </a:buClr>
            </a:pPr>
            <a:endParaRPr lang="pt-BR" altLang="pt-BR" sz="2400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</a:pPr>
            <a:endParaRPr lang="pt-BR" altLang="pt-BR" sz="500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AutoNum type="arabicPeriod" startAt="2"/>
            </a:pP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Para íons de mesma carga, o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raio iônico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diminui no período (da esquerda para direita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), qualquer que seja o período da tabela periódica.</a:t>
            </a:r>
          </a:p>
          <a:p>
            <a:pPr algn="just" eaLnBrk="1" hangingPunct="1">
              <a:buClr>
                <a:schemeClr val="tx1"/>
              </a:buClr>
              <a:buFontTx/>
              <a:buAutoNum type="arabicPeriod" startAt="2"/>
            </a:pPr>
            <a:endParaRPr lang="pt-BR" altLang="pt-BR" sz="2400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AutoNum type="arabicPeriod" startAt="2"/>
            </a:pP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O raio iônico diminui com o estado de oxidação. </a:t>
            </a:r>
          </a:p>
          <a:p>
            <a:pPr algn="just" eaLnBrk="1" hangingPunct="1">
              <a:buClr>
                <a:schemeClr val="tx1"/>
              </a:buClr>
              <a:buFontTx/>
              <a:buAutoNum type="arabicPeriod" startAt="2"/>
            </a:pPr>
            <a:endParaRPr lang="pt-BR" altLang="pt-BR" sz="2400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AutoNum type="arabicPeriod" startAt="2"/>
            </a:pP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O raio iônico diminui para elementos nos seus estados de oxidação mais estáveis.</a:t>
            </a:r>
            <a:endParaRPr lang="pt-BR" altLang="pt-BR" sz="2400" dirty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</a:pPr>
            <a:endParaRPr lang="pt-BR" altLang="pt-BR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36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3608" y="46339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Al</a:t>
            </a:r>
            <a:r>
              <a:rPr lang="pt-BR" sz="2800" baseline="30000" dirty="0" smtClean="0"/>
              <a:t>3+</a:t>
            </a:r>
            <a:r>
              <a:rPr lang="pt-BR" sz="2800" dirty="0" smtClean="0"/>
              <a:t>, Mg</a:t>
            </a:r>
            <a:r>
              <a:rPr lang="pt-BR" sz="2800" baseline="30000" dirty="0" smtClean="0"/>
              <a:t>2+</a:t>
            </a:r>
            <a:r>
              <a:rPr lang="pt-BR" sz="2800" dirty="0" smtClean="0"/>
              <a:t>, Na</a:t>
            </a:r>
            <a:r>
              <a:rPr lang="pt-BR" sz="2800" baseline="30000" dirty="0" smtClean="0"/>
              <a:t>+</a:t>
            </a:r>
            <a:r>
              <a:rPr lang="pt-BR" sz="2800" dirty="0" smtClean="0"/>
              <a:t>, Cl, S, Al, Cl</a:t>
            </a:r>
            <a:r>
              <a:rPr lang="pt-BR" sz="2800" baseline="30000" dirty="0" smtClean="0"/>
              <a:t>-</a:t>
            </a:r>
            <a:r>
              <a:rPr lang="pt-BR" sz="2800" dirty="0" smtClean="0"/>
              <a:t>, S</a:t>
            </a:r>
            <a:r>
              <a:rPr lang="pt-BR" sz="2800" baseline="30000" dirty="0" smtClean="0"/>
              <a:t>2-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37</a:t>
            </a:fld>
            <a:endParaRPr lang="pt-BR" altLang="pt-B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7584" y="1988840"/>
            <a:ext cx="7772400" cy="1981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pt-BR" sz="2800" dirty="0" smtClean="0"/>
              <a:t>Organize </a:t>
            </a:r>
            <a:r>
              <a:rPr lang="en-US" altLang="pt-BR" sz="2800" dirty="0" err="1" smtClean="0"/>
              <a:t>os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átomos</a:t>
            </a:r>
            <a:r>
              <a:rPr lang="en-US" altLang="pt-BR" sz="2800" dirty="0" smtClean="0"/>
              <a:t>, </a:t>
            </a:r>
            <a:r>
              <a:rPr lang="en-US" altLang="pt-BR" sz="2800" dirty="0" err="1" smtClean="0"/>
              <a:t>cátions</a:t>
            </a:r>
            <a:r>
              <a:rPr lang="en-US" altLang="pt-BR" sz="2800" dirty="0" smtClean="0"/>
              <a:t> e </a:t>
            </a:r>
            <a:r>
              <a:rPr lang="en-US" altLang="pt-BR" sz="2800" dirty="0" err="1" smtClean="0"/>
              <a:t>ânions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em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ordem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crescente</a:t>
            </a:r>
            <a:r>
              <a:rPr lang="en-US" altLang="pt-BR" sz="2800" dirty="0" smtClean="0"/>
              <a:t> de </a:t>
            </a:r>
            <a:r>
              <a:rPr lang="en-US" altLang="pt-BR" sz="2800" dirty="0" err="1" smtClean="0"/>
              <a:t>tamanho</a:t>
            </a:r>
            <a:r>
              <a:rPr lang="en-US" altLang="pt-BR" sz="2800" dirty="0" smtClean="0"/>
              <a:t>. </a:t>
            </a:r>
          </a:p>
          <a:p>
            <a:pPr fontAlgn="auto">
              <a:spcAft>
                <a:spcPts val="0"/>
              </a:spcAft>
            </a:pPr>
            <a:endParaRPr lang="en-US" altLang="pt-BR" sz="2800" dirty="0" smtClean="0"/>
          </a:p>
          <a:p>
            <a:pPr fontAlgn="auto">
              <a:spcAft>
                <a:spcPts val="0"/>
              </a:spcAft>
            </a:pPr>
            <a:r>
              <a:rPr lang="en-US" altLang="pt-BR" sz="2800" dirty="0" smtClean="0"/>
              <a:t>Na, Na</a:t>
            </a:r>
            <a:r>
              <a:rPr lang="en-US" altLang="pt-BR" sz="2800" baseline="30000" dirty="0" smtClean="0"/>
              <a:t>+</a:t>
            </a:r>
            <a:r>
              <a:rPr lang="en-US" altLang="pt-BR" sz="2800" dirty="0" smtClean="0"/>
              <a:t>, Mg, Mg</a:t>
            </a:r>
            <a:r>
              <a:rPr lang="en-US" altLang="pt-BR" sz="2800" baseline="30000" dirty="0" smtClean="0"/>
              <a:t>2+</a:t>
            </a:r>
            <a:r>
              <a:rPr lang="en-US" altLang="pt-BR" sz="2800" dirty="0" smtClean="0"/>
              <a:t>, Al, Al</a:t>
            </a:r>
            <a:r>
              <a:rPr lang="en-US" altLang="pt-BR" sz="2800" baseline="30000" dirty="0" smtClean="0"/>
              <a:t>3+</a:t>
            </a:r>
            <a:r>
              <a:rPr lang="en-US" altLang="pt-BR" sz="2800" dirty="0" smtClean="0"/>
              <a:t>, S, S</a:t>
            </a:r>
            <a:r>
              <a:rPr lang="en-US" altLang="pt-BR" sz="2800" baseline="30000" dirty="0" smtClean="0"/>
              <a:t>2-</a:t>
            </a:r>
            <a:r>
              <a:rPr lang="en-US" altLang="pt-BR" sz="2800" dirty="0" smtClean="0"/>
              <a:t>, Cl, Cl</a:t>
            </a:r>
            <a:r>
              <a:rPr lang="en-US" altLang="pt-BR" sz="2800" baseline="30000" dirty="0" smtClean="0"/>
              <a:t>-</a:t>
            </a:r>
            <a:endParaRPr lang="en-US" alt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620688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Prática</a:t>
            </a:r>
            <a:endParaRPr lang="pt-BR" sz="3600" dirty="0"/>
          </a:p>
        </p:txBody>
      </p:sp>
      <p:sp>
        <p:nvSpPr>
          <p:cNvPr id="5" name="Retângulo 4"/>
          <p:cNvSpPr/>
          <p:nvPr/>
        </p:nvSpPr>
        <p:spPr>
          <a:xfrm>
            <a:off x="827584" y="4581128"/>
            <a:ext cx="590465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8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905DE-FB74-4A9F-BBE4-3C31E4BBE35A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7584" y="1988840"/>
            <a:ext cx="7772400" cy="1981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pt-BR" sz="2800" dirty="0" smtClean="0"/>
              <a:t>Organize </a:t>
            </a:r>
            <a:r>
              <a:rPr lang="en-US" altLang="pt-BR" sz="2800" dirty="0" err="1" smtClean="0"/>
              <a:t>os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átomos</a:t>
            </a:r>
            <a:r>
              <a:rPr lang="en-US" altLang="pt-BR" sz="2800" dirty="0" smtClean="0"/>
              <a:t>, </a:t>
            </a:r>
            <a:r>
              <a:rPr lang="en-US" altLang="pt-BR" sz="2800" dirty="0" err="1" smtClean="0"/>
              <a:t>cátions</a:t>
            </a:r>
            <a:r>
              <a:rPr lang="en-US" altLang="pt-BR" sz="2800" dirty="0" smtClean="0"/>
              <a:t> e </a:t>
            </a:r>
            <a:r>
              <a:rPr lang="en-US" altLang="pt-BR" sz="2800" dirty="0" err="1" smtClean="0"/>
              <a:t>ânions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em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ordem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crescente</a:t>
            </a:r>
            <a:r>
              <a:rPr lang="en-US" altLang="pt-BR" sz="2800" dirty="0" smtClean="0"/>
              <a:t> de </a:t>
            </a:r>
            <a:r>
              <a:rPr lang="en-US" altLang="pt-BR" sz="2800" dirty="0" err="1" smtClean="0"/>
              <a:t>tamanho</a:t>
            </a:r>
            <a:r>
              <a:rPr lang="en-US" altLang="pt-BR" sz="2800" dirty="0" smtClean="0"/>
              <a:t>. </a:t>
            </a:r>
          </a:p>
          <a:p>
            <a:pPr fontAlgn="auto">
              <a:spcAft>
                <a:spcPts val="0"/>
              </a:spcAft>
            </a:pPr>
            <a:endParaRPr lang="en-US" altLang="pt-BR" sz="2800" dirty="0" smtClean="0"/>
          </a:p>
          <a:p>
            <a:pPr fontAlgn="auto">
              <a:spcAft>
                <a:spcPts val="0"/>
              </a:spcAft>
            </a:pPr>
            <a:r>
              <a:rPr lang="en-US" altLang="pt-BR" sz="2800" dirty="0" smtClean="0"/>
              <a:t>Li , Li</a:t>
            </a:r>
            <a:r>
              <a:rPr lang="en-US" altLang="pt-BR" sz="2800" baseline="30000" dirty="0" smtClean="0"/>
              <a:t>+</a:t>
            </a:r>
            <a:r>
              <a:rPr lang="en-US" altLang="pt-BR" sz="2800" dirty="0" smtClean="0"/>
              <a:t>, Be, Be</a:t>
            </a:r>
            <a:r>
              <a:rPr lang="en-US" altLang="pt-BR" sz="2800" baseline="30000" dirty="0" smtClean="0"/>
              <a:t>2+</a:t>
            </a:r>
            <a:r>
              <a:rPr lang="en-US" altLang="pt-BR" sz="2800" dirty="0" smtClean="0"/>
              <a:t>, O, O</a:t>
            </a:r>
            <a:r>
              <a:rPr lang="en-US" altLang="pt-BR" sz="2800" baseline="30000" dirty="0" smtClean="0"/>
              <a:t>2-</a:t>
            </a:r>
            <a:r>
              <a:rPr lang="en-US" altLang="pt-BR" sz="2800" dirty="0" smtClean="0"/>
              <a:t>, F, F</a:t>
            </a:r>
            <a:r>
              <a:rPr lang="en-US" altLang="pt-BR" sz="2800" baseline="30000" dirty="0" smtClean="0"/>
              <a:t>-</a:t>
            </a:r>
            <a:r>
              <a:rPr lang="en-US" altLang="pt-BR" sz="2800" dirty="0" smtClean="0"/>
              <a:t>,  K, K</a:t>
            </a:r>
            <a:r>
              <a:rPr lang="en-US" altLang="pt-BR" sz="2800" baseline="30000" dirty="0" smtClean="0"/>
              <a:t>+</a:t>
            </a:r>
            <a:r>
              <a:rPr lang="en-US" altLang="pt-BR" sz="2800" dirty="0" smtClean="0"/>
              <a:t>, Ca, Ca</a:t>
            </a:r>
            <a:r>
              <a:rPr lang="en-US" altLang="pt-BR" sz="2800" baseline="30000" dirty="0" smtClean="0"/>
              <a:t>2+</a:t>
            </a:r>
            <a:endParaRPr lang="en-US" altLang="pt-BR" sz="28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620688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Prática</a:t>
            </a:r>
            <a:endParaRPr lang="pt-BR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03648" y="4553634"/>
            <a:ext cx="441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Be</a:t>
            </a:r>
            <a:r>
              <a:rPr lang="pt-BR" baseline="30000" dirty="0" smtClean="0"/>
              <a:t>2+</a:t>
            </a:r>
            <a:r>
              <a:rPr lang="pt-BR" dirty="0" smtClean="0"/>
              <a:t>, Li</a:t>
            </a:r>
            <a:r>
              <a:rPr lang="pt-BR" baseline="30000" dirty="0" smtClean="0"/>
              <a:t>+</a:t>
            </a:r>
            <a:r>
              <a:rPr lang="pt-BR" dirty="0" smtClean="0"/>
              <a:t>, Ca</a:t>
            </a:r>
            <a:r>
              <a:rPr lang="pt-BR" baseline="30000" dirty="0" smtClean="0"/>
              <a:t>2+</a:t>
            </a:r>
            <a:r>
              <a:rPr lang="pt-BR" dirty="0" smtClean="0"/>
              <a:t>,  K</a:t>
            </a:r>
            <a:r>
              <a:rPr lang="pt-BR" baseline="30000" dirty="0" smtClean="0"/>
              <a:t>+</a:t>
            </a:r>
            <a:r>
              <a:rPr lang="pt-BR" dirty="0" smtClean="0"/>
              <a:t>,  F, O, F</a:t>
            </a:r>
            <a:r>
              <a:rPr lang="pt-BR" baseline="30000" dirty="0" smtClean="0"/>
              <a:t>-</a:t>
            </a:r>
            <a:r>
              <a:rPr lang="pt-BR" dirty="0" smtClean="0"/>
              <a:t>, O</a:t>
            </a:r>
            <a:r>
              <a:rPr lang="pt-BR" baseline="30000" dirty="0" smtClean="0"/>
              <a:t>2-</a:t>
            </a:r>
            <a:r>
              <a:rPr lang="pt-BR" dirty="0" smtClean="0"/>
              <a:t>, Ca, K,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72600" y="5589240"/>
            <a:ext cx="4357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Be</a:t>
            </a:r>
            <a:r>
              <a:rPr lang="pt-BR" baseline="30000" dirty="0" smtClean="0"/>
              <a:t>2+</a:t>
            </a:r>
            <a:r>
              <a:rPr lang="pt-BR" dirty="0" smtClean="0"/>
              <a:t>, Li</a:t>
            </a:r>
            <a:r>
              <a:rPr lang="pt-BR" baseline="30000" dirty="0" smtClean="0"/>
              <a:t>+</a:t>
            </a:r>
            <a:r>
              <a:rPr lang="pt-BR" dirty="0" smtClean="0"/>
              <a:t>, F, O,</a:t>
            </a:r>
            <a:r>
              <a:rPr lang="pt-BR" dirty="0"/>
              <a:t> Ca</a:t>
            </a:r>
            <a:r>
              <a:rPr lang="pt-BR" baseline="30000" dirty="0"/>
              <a:t>2+</a:t>
            </a:r>
            <a:r>
              <a:rPr lang="pt-BR" dirty="0"/>
              <a:t>, </a:t>
            </a:r>
            <a:r>
              <a:rPr lang="pt-BR" dirty="0" smtClean="0"/>
              <a:t> F</a:t>
            </a:r>
            <a:r>
              <a:rPr lang="pt-BR" baseline="30000" dirty="0" smtClean="0"/>
              <a:t>-</a:t>
            </a:r>
            <a:r>
              <a:rPr lang="pt-BR" dirty="0"/>
              <a:t> </a:t>
            </a:r>
            <a:r>
              <a:rPr lang="pt-BR" dirty="0" smtClean="0"/>
              <a:t>= K</a:t>
            </a:r>
            <a:r>
              <a:rPr lang="pt-BR" baseline="30000" dirty="0"/>
              <a:t>+</a:t>
            </a:r>
            <a:r>
              <a:rPr lang="pt-BR" dirty="0"/>
              <a:t>,</a:t>
            </a:r>
            <a:r>
              <a:rPr lang="pt-BR" dirty="0" smtClean="0"/>
              <a:t> O</a:t>
            </a:r>
            <a:r>
              <a:rPr lang="pt-BR" baseline="30000" dirty="0" smtClean="0"/>
              <a:t>2-</a:t>
            </a:r>
            <a:r>
              <a:rPr lang="pt-BR" dirty="0" smtClean="0"/>
              <a:t>, Ca, K,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27584" y="4581128"/>
            <a:ext cx="590465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27584" y="4581128"/>
            <a:ext cx="590465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971600" y="5576425"/>
            <a:ext cx="590465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9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39</a:t>
            </a:fld>
            <a:endParaRPr lang="pt-BR" altLang="pt-BR"/>
          </a:p>
        </p:txBody>
      </p:sp>
      <p:grpSp>
        <p:nvGrpSpPr>
          <p:cNvPr id="3" name="Grupo 2"/>
          <p:cNvGrpSpPr/>
          <p:nvPr/>
        </p:nvGrpSpPr>
        <p:grpSpPr>
          <a:xfrm>
            <a:off x="1475656" y="692696"/>
            <a:ext cx="5801075" cy="5084677"/>
            <a:chOff x="1147705" y="908720"/>
            <a:chExt cx="6811000" cy="5812755"/>
          </a:xfrm>
        </p:grpSpPr>
        <p:pic>
          <p:nvPicPr>
            <p:cNvPr id="4" name="Picture 7" descr="07_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9"/>
            <a:stretch>
              <a:fillRect/>
            </a:stretch>
          </p:blipFill>
          <p:spPr>
            <a:xfrm>
              <a:off x="1331640" y="1032955"/>
              <a:ext cx="6241414" cy="5688520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1147705" y="908720"/>
              <a:ext cx="6811000" cy="3870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Grupo 1A      Grupo 2A    Grupo 3A       Grupo 6A     Grupo 7A</a:t>
              </a:r>
              <a:endParaRPr lang="pt-BR" sz="1600" dirty="0"/>
            </a:p>
          </p:txBody>
        </p:sp>
      </p:grp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6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</a:pPr>
            <a:endParaRPr lang="pt-BR" altLang="pt-BR" sz="2400" b="1" dirty="0"/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400" b="1" dirty="0"/>
              <a:t> Número atômico de um elemento.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pt-BR" altLang="pt-BR" sz="2400" b="1" dirty="0"/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altLang="pt-BR" sz="2400" b="1" dirty="0"/>
              <a:t> Massa atômica de um elemento.</a:t>
            </a:r>
            <a:endParaRPr lang="pt-BR" altLang="pt-BR" sz="2400" b="1" dirty="0">
              <a:cs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35696" y="486916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 sz="2400">
              <a:latin typeface="Times New Roman" panose="02020603050405020304" pitchFamily="18" charset="0"/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3442246" y="3138785"/>
            <a:ext cx="1871663" cy="2016125"/>
            <a:chOff x="2291" y="1888"/>
            <a:chExt cx="1179" cy="1270"/>
          </a:xfrm>
        </p:grpSpPr>
        <p:sp>
          <p:nvSpPr>
            <p:cNvPr id="20490" name="Rectangle 6"/>
            <p:cNvSpPr>
              <a:spLocks noChangeArrowheads="1"/>
            </p:cNvSpPr>
            <p:nvPr/>
          </p:nvSpPr>
          <p:spPr bwMode="auto">
            <a:xfrm>
              <a:off x="2291" y="1888"/>
              <a:ext cx="1179" cy="12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pt-BR" sz="2800">
                  <a:latin typeface="Tahoma" panose="020B0604030504040204" pitchFamily="34" charset="0"/>
                  <a:cs typeface="Arial" panose="020B0604020202020204" pitchFamily="34" charset="0"/>
                </a:rPr>
                <a:t>Ca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/>
          </p:nvSpPr>
          <p:spPr bwMode="auto">
            <a:xfrm>
              <a:off x="2653" y="2224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pt-BR" dirty="0"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/>
          </p:nvSpPr>
          <p:spPr bwMode="auto">
            <a:xfrm>
              <a:off x="2562" y="2750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pt-BR" dirty="0">
                  <a:cs typeface="Arial" panose="020B0604020202020204" pitchFamily="34" charset="0"/>
                </a:rPr>
                <a:t>40.078</a:t>
              </a:r>
            </a:p>
          </p:txBody>
        </p:sp>
      </p:grp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6347371" y="4446885"/>
            <a:ext cx="25479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>
                <a:cs typeface="Arial" panose="020B0604020202020204" pitchFamily="34" charset="0"/>
              </a:rPr>
              <a:t>Massa atômica (A)</a:t>
            </a:r>
          </a:p>
          <a:p>
            <a:pPr eaLnBrk="1" hangingPunct="1"/>
            <a:r>
              <a:rPr lang="pt-BR" altLang="pt-BR" sz="2400">
                <a:latin typeface="Times New Roman" panose="02020603050405020304" pitchFamily="18" charset="0"/>
              </a:rPr>
              <a:t>prótons + nêutrons </a:t>
            </a:r>
          </a:p>
          <a:p>
            <a:pPr eaLnBrk="1" hangingPunct="1"/>
            <a:endParaRPr lang="pt-BR" altLang="pt-BR" b="1">
              <a:cs typeface="Arial" panose="020B0604020202020204" pitchFamily="34" charset="0"/>
            </a:endParaRP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H="1" flipV="1">
            <a:off x="4899571" y="4675485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251371" y="3532485"/>
            <a:ext cx="261461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dirty="0">
                <a:cs typeface="Arial" panose="020B0604020202020204" pitchFamily="34" charset="0"/>
              </a:rPr>
              <a:t>Número atômico (Z)</a:t>
            </a:r>
          </a:p>
          <a:p>
            <a:pPr eaLnBrk="1" hangingPunct="1"/>
            <a:r>
              <a:rPr lang="pt-BR" altLang="pt-BR" sz="2400" dirty="0">
                <a:latin typeface="Times New Roman" panose="02020603050405020304" pitchFamily="18" charset="0"/>
              </a:rPr>
              <a:t>número de 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prótons</a:t>
            </a:r>
          </a:p>
          <a:p>
            <a:pPr eaLnBrk="1" hangingPunct="1"/>
            <a:r>
              <a:rPr lang="pt-BR" altLang="pt-BR" sz="2400" dirty="0" smtClean="0">
                <a:latin typeface="Times New Roman" panose="02020603050405020304" pitchFamily="18" charset="0"/>
              </a:rPr>
              <a:t>Elementos possuem número atômico diferentes (diferentes números de prótons)</a:t>
            </a:r>
            <a:endParaRPr lang="pt-BR" altLang="pt-BR" sz="2400" dirty="0">
              <a:latin typeface="Times New Roman" panose="02020603050405020304" pitchFamily="18" charset="0"/>
            </a:endParaRPr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>
            <a:off x="2689771" y="3684885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347371" y="4977110"/>
            <a:ext cx="2133600" cy="476250"/>
          </a:xfrm>
        </p:spPr>
        <p:txBody>
          <a:bodyPr/>
          <a:lstStyle/>
          <a:p>
            <a:fld id="{8AD4624D-BE56-48F5-A8BF-D0C38519D0BA}" type="slidenum">
              <a:rPr lang="pt-BR" altLang="pt-BR" smtClean="0"/>
              <a:pPr/>
              <a:t>4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7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79712" y="2420888"/>
            <a:ext cx="51229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dirty="0" smtClean="0">
                <a:latin typeface="Times New Roman" panose="02020603050405020304" pitchFamily="18" charset="0"/>
              </a:rPr>
              <a:t>Energias </a:t>
            </a:r>
            <a:r>
              <a:rPr lang="pt-BR" altLang="pt-BR" sz="4400" dirty="0">
                <a:latin typeface="Times New Roman" panose="02020603050405020304" pitchFamily="18" charset="0"/>
              </a:rPr>
              <a:t>de ionização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40</a:t>
            </a:fld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5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14375" y="166688"/>
            <a:ext cx="3759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 smtClean="0">
                <a:latin typeface="+mn-lt"/>
              </a:rPr>
              <a:t>Energia </a:t>
            </a:r>
            <a:r>
              <a:rPr lang="pt-BR" altLang="pt-BR" sz="2800" b="1" dirty="0">
                <a:latin typeface="+mn-lt"/>
              </a:rPr>
              <a:t>de ionização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5536" y="764704"/>
            <a:ext cx="7924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5775" indent="-485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quantidade de energia necessária para remover o elétron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um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átomo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estado gasoso e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isolado </a:t>
            </a:r>
            <a:endParaRPr lang="pt-BR" alt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Na</a:t>
            </a:r>
            <a:r>
              <a:rPr lang="pt-BR" altLang="pt-BR" sz="2400" baseline="-250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(g</a:t>
            </a:r>
            <a:r>
              <a:rPr lang="pt-BR" altLang="pt-BR" sz="2400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) </a:t>
            </a:r>
            <a:r>
              <a:rPr lang="pt-BR" altLang="pt-BR"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-----&gt; Na</a:t>
            </a:r>
            <a:r>
              <a:rPr lang="pt-BR" altLang="pt-BR" sz="2400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  <a:r>
              <a:rPr lang="pt-BR" altLang="pt-BR" sz="2400" baseline="-25000" dirty="0">
                <a:solidFill>
                  <a:srgbClr val="CC0000"/>
                </a:solidFill>
                <a:latin typeface="Times New Roman" panose="02020603050405020304" pitchFamily="18" charset="0"/>
              </a:rPr>
              <a:t>(g)  </a:t>
            </a:r>
            <a:r>
              <a:rPr lang="pt-BR" altLang="pt-BR" sz="2400" dirty="0">
                <a:solidFill>
                  <a:srgbClr val="CC0000"/>
                </a:solidFill>
                <a:latin typeface="Times New Roman" panose="02020603050405020304" pitchFamily="18" charset="0"/>
              </a:rPr>
              <a:t>+  e </a:t>
            </a:r>
            <a:r>
              <a:rPr lang="pt-BR" altLang="pt-BR" sz="2400" baseline="30000" dirty="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endParaRPr lang="pt-BR" altLang="pt-BR" sz="2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energias de ionização são determinadas a partir de dados espectroscópicos e são medidos em </a:t>
            </a:r>
            <a:r>
              <a:rPr lang="pt-BR" alt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kJ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r>
              <a:rPr lang="pt-BR" alt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primeira energia de ionização, </a:t>
            </a:r>
            <a:r>
              <a:rPr lang="pt-BR" alt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a energia necessária para remover o primeiro elétron, transformando M em M</a:t>
            </a:r>
            <a:r>
              <a:rPr lang="pt-BR" altLang="pt-B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Ex.: </a:t>
            </a:r>
            <a:r>
              <a:rPr lang="en-US" altLang="pt-BR" sz="2400" dirty="0">
                <a:latin typeface="Times New Roman" panose="02020603050405020304" pitchFamily="18" charset="0"/>
              </a:rPr>
              <a:t>Na </a:t>
            </a:r>
            <a:r>
              <a:rPr lang="en-US" altLang="pt-BR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 Na</a:t>
            </a:r>
            <a:r>
              <a:rPr lang="en-US" altLang="pt-BR" sz="2400" baseline="30000" dirty="0">
                <a:latin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pt-BR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+ e</a:t>
            </a:r>
            <a:r>
              <a:rPr lang="en-US" altLang="pt-BR" sz="2400" baseline="30000" dirty="0">
                <a:latin typeface="Times New Roman" panose="02020603050405020304" pitchFamily="18" charset="0"/>
                <a:sym typeface="Symbol" panose="05050102010706020507" pitchFamily="18" charset="2"/>
              </a:rPr>
              <a:t>-</a:t>
            </a:r>
          </a:p>
          <a:p>
            <a:pPr algn="just" eaLnBrk="1" hangingPunct="1">
              <a:buClr>
                <a:schemeClr val="tx1"/>
              </a:buClr>
            </a:pPr>
            <a:endParaRPr lang="en-US" altLang="pt-BR" sz="2400" baseline="30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segunda energia de ionização, </a:t>
            </a:r>
            <a:r>
              <a:rPr lang="pt-BR" alt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a energia necessária para remover o segundo elétron.</a:t>
            </a: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Ex.: </a:t>
            </a:r>
            <a:r>
              <a:rPr lang="en-US" altLang="pt-BR" sz="2400" dirty="0">
                <a:latin typeface="Times New Roman" panose="02020603050405020304" pitchFamily="18" charset="0"/>
              </a:rPr>
              <a:t>Na</a:t>
            </a:r>
            <a:r>
              <a:rPr lang="en-US" altLang="pt-BR" sz="2400" baseline="30000" dirty="0">
                <a:latin typeface="Times New Roman" panose="02020603050405020304" pitchFamily="18" charset="0"/>
              </a:rPr>
              <a:t>+</a:t>
            </a:r>
            <a:r>
              <a:rPr lang="en-US" altLang="pt-BR" sz="2400" dirty="0">
                <a:latin typeface="Times New Roman" panose="02020603050405020304" pitchFamily="18" charset="0"/>
              </a:rPr>
              <a:t> </a:t>
            </a:r>
            <a:r>
              <a:rPr lang="en-US" altLang="pt-BR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 Na</a:t>
            </a:r>
            <a:r>
              <a:rPr lang="en-US" altLang="pt-BR" sz="2400" baseline="30000" dirty="0">
                <a:latin typeface="Times New Roman" panose="02020603050405020304" pitchFamily="18" charset="0"/>
                <a:sym typeface="Symbol" panose="05050102010706020507" pitchFamily="18" charset="2"/>
              </a:rPr>
              <a:t>2+</a:t>
            </a:r>
            <a:r>
              <a:rPr lang="en-US" altLang="pt-BR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 + e</a:t>
            </a:r>
            <a:r>
              <a:rPr lang="en-US" altLang="pt-BR" sz="2400" baseline="30000" dirty="0">
                <a:latin typeface="Times New Roman" panose="02020603050405020304" pitchFamily="18" charset="0"/>
                <a:sym typeface="Symbol" panose="05050102010706020507" pitchFamily="18" charset="2"/>
              </a:rPr>
              <a:t>-</a:t>
            </a:r>
            <a:endParaRPr lang="pt-BR" altLang="pt-BR" sz="2400" baseline="30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41</a:t>
            </a:fld>
            <a:endParaRPr lang="pt-BR" altLang="pt-B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9592" y="1557040"/>
            <a:ext cx="227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dirty="0"/>
              <a:t>X(g)</a:t>
            </a:r>
            <a:r>
              <a:rPr lang="pt-BR" altLang="pt-BR" dirty="0">
                <a:sym typeface="Symbol" panose="05050102010706020507" pitchFamily="18" charset="2"/>
              </a:rPr>
              <a:t>X</a:t>
            </a:r>
            <a:r>
              <a:rPr lang="pt-BR" altLang="pt-BR" baseline="30000" dirty="0">
                <a:sym typeface="Symbol" panose="05050102010706020507" pitchFamily="18" charset="2"/>
              </a:rPr>
              <a:t>+</a:t>
            </a:r>
            <a:r>
              <a:rPr lang="pt-BR" altLang="pt-BR" dirty="0">
                <a:sym typeface="Symbol" panose="05050102010706020507" pitchFamily="18" charset="2"/>
              </a:rPr>
              <a:t>(g) + e</a:t>
            </a:r>
            <a:r>
              <a:rPr lang="pt-BR" altLang="pt-BR" baseline="30000" dirty="0">
                <a:sym typeface="Symbol" panose="05050102010706020507" pitchFamily="18" charset="2"/>
              </a:rPr>
              <a:t>-</a:t>
            </a:r>
            <a:endParaRPr lang="pt-BR" alt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7544" y="980728"/>
            <a:ext cx="820891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buClr>
                <a:schemeClr val="tx1"/>
              </a:buClr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fatores que influenciam as energias de ionização são</a:t>
            </a:r>
            <a:r>
              <a:rPr lang="pt-BR" alt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96938" indent="896938" algn="just" eaLnBrk="1" hangingPunct="1">
              <a:buClr>
                <a:schemeClr val="tx1"/>
              </a:buClr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alt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tamanho do </a:t>
            </a:r>
            <a:r>
              <a:rPr lang="pt-BR" alt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átomo e a carga nuclear efetiva exercida sobre o elétron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sendo ionizado</a:t>
            </a:r>
          </a:p>
          <a:p>
            <a:pPr marL="896938" indent="896938" algn="just" eaLnBrk="1" hangingPunct="1">
              <a:buClr>
                <a:schemeClr val="tx1"/>
              </a:buClr>
            </a:pP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chemeClr val="tx1"/>
              </a:buClr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pt-BR" alt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eficiência com que os níveis eletrônicos </a:t>
            </a:r>
            <a:r>
              <a:rPr lang="pt-BR" alt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internos 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blindam o elétron externo da carga </a:t>
            </a:r>
            <a:r>
              <a:rPr lang="pt-BR" alt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nuclear: </a:t>
            </a:r>
          </a:p>
          <a:p>
            <a:pPr marL="0" indent="0" algn="just" eaLnBrk="1" hangingPunct="1">
              <a:buClr>
                <a:schemeClr val="tx1"/>
              </a:buClr>
            </a:pPr>
            <a:endParaRPr lang="pt-BR" alt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chemeClr val="tx1"/>
              </a:buClr>
            </a:pP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O </a:t>
            </a:r>
            <a:r>
              <a:rPr lang="pt-BR" alt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subnível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elétron envolvido (</a:t>
            </a:r>
            <a:r>
              <a:rPr lang="pt-BR" alt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alt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alt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pt-BR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alt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pt-BR" alt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42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621"/>
            <a:ext cx="9144000" cy="338328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43</a:t>
            </a:fld>
            <a:endParaRPr lang="pt-BR" altLang="pt-BR"/>
          </a:p>
        </p:txBody>
      </p:sp>
      <p:sp>
        <p:nvSpPr>
          <p:cNvPr id="4" name="Retângulo 3"/>
          <p:cNvSpPr/>
          <p:nvPr/>
        </p:nvSpPr>
        <p:spPr>
          <a:xfrm>
            <a:off x="369803" y="386857"/>
            <a:ext cx="7331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000" dirty="0">
                <a:latin typeface="+mn-lt"/>
                <a:cs typeface="Times New Roman" panose="02020603050405020304" pitchFamily="18" charset="0"/>
              </a:rPr>
              <a:t>A primeira energia de ionização, </a:t>
            </a:r>
            <a:r>
              <a:rPr lang="pt-BR" altLang="pt-BR" sz="2000" i="1" dirty="0" smtClean="0">
                <a:latin typeface="+mn-lt"/>
                <a:cs typeface="Times New Roman" panose="02020603050405020304" pitchFamily="18" charset="0"/>
              </a:rPr>
              <a:t>I</a:t>
            </a:r>
            <a:r>
              <a:rPr lang="pt-BR" altLang="pt-BR" sz="2000" baseline="-25000" dirty="0" smtClean="0">
                <a:latin typeface="+mn-lt"/>
                <a:cs typeface="Times New Roman" panose="02020603050405020304" pitchFamily="18" charset="0"/>
              </a:rPr>
              <a:t>1</a:t>
            </a:r>
            <a:r>
              <a:rPr lang="pt-BR" altLang="pt-BR" sz="2000" dirty="0" smtClean="0">
                <a:latin typeface="+mn-lt"/>
                <a:cs typeface="Times New Roman" panose="02020603050405020304" pitchFamily="18" charset="0"/>
              </a:rPr>
              <a:t>, através da tabela Periódica</a:t>
            </a:r>
            <a:endParaRPr lang="pt-BR" sz="20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97207" y="108635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Elementos do bloco </a:t>
            </a:r>
            <a:r>
              <a:rPr lang="pt-BR" b="1" dirty="0" err="1" smtClean="0">
                <a:solidFill>
                  <a:srgbClr val="FFC000"/>
                </a:solidFill>
              </a:rPr>
              <a:t>s-p</a:t>
            </a:r>
            <a:endParaRPr lang="pt-BR" b="1" dirty="0">
              <a:solidFill>
                <a:srgbClr val="FFC000"/>
              </a:solidFill>
            </a:endParaRPr>
          </a:p>
        </p:txBody>
      </p:sp>
      <p:cxnSp>
        <p:nvCxnSpPr>
          <p:cNvPr id="7" name="Conector reto 6"/>
          <p:cNvCxnSpPr>
            <a:endCxn id="5" idx="2"/>
          </p:cNvCxnSpPr>
          <p:nvPr/>
        </p:nvCxnSpPr>
        <p:spPr>
          <a:xfrm flipV="1">
            <a:off x="1488682" y="1732683"/>
            <a:ext cx="500613" cy="1299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2411760" y="2536952"/>
            <a:ext cx="1364743" cy="132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059832" y="182887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Elementos  do bloco d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928808" y="2385754"/>
            <a:ext cx="144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Elementos do bloco f</a:t>
            </a:r>
            <a:endParaRPr lang="pt-BR" b="1" dirty="0">
              <a:solidFill>
                <a:srgbClr val="00B05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4745380" y="3032085"/>
            <a:ext cx="762724" cy="1126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3469704" y="2544838"/>
            <a:ext cx="327445" cy="1417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 flipV="1">
            <a:off x="5508104" y="3032085"/>
            <a:ext cx="1463662" cy="930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03848" y="4883451"/>
            <a:ext cx="206498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dirty="0" smtClean="0"/>
              <a:t>Número atômico</a:t>
            </a:r>
            <a:endParaRPr lang="pt-BR" sz="2000" dirty="0"/>
          </a:p>
        </p:txBody>
      </p:sp>
      <p:cxnSp>
        <p:nvCxnSpPr>
          <p:cNvPr id="26" name="Conector reto 25"/>
          <p:cNvCxnSpPr>
            <a:endCxn id="5" idx="2"/>
          </p:cNvCxnSpPr>
          <p:nvPr/>
        </p:nvCxnSpPr>
        <p:spPr>
          <a:xfrm flipV="1">
            <a:off x="1928172" y="1732683"/>
            <a:ext cx="61123" cy="1624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 flipV="1">
            <a:off x="3783143" y="2536952"/>
            <a:ext cx="1832465" cy="1375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endCxn id="5" idx="2"/>
          </p:cNvCxnSpPr>
          <p:nvPr/>
        </p:nvCxnSpPr>
        <p:spPr>
          <a:xfrm flipH="1" flipV="1">
            <a:off x="1989295" y="1732683"/>
            <a:ext cx="948232" cy="198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5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44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55576" y="481707"/>
            <a:ext cx="7128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Prática</a:t>
            </a:r>
          </a:p>
          <a:p>
            <a:endParaRPr lang="pt-BR" sz="2400" dirty="0" smtClean="0"/>
          </a:p>
          <a:p>
            <a:r>
              <a:rPr lang="pt-BR" sz="2400" dirty="0" smtClean="0"/>
              <a:t>Considerando o aumento de z (carga nuclear) </a:t>
            </a:r>
            <a:r>
              <a:rPr lang="pt-BR" sz="2400" smtClean="0"/>
              <a:t>e de </a:t>
            </a:r>
            <a:r>
              <a:rPr lang="pt-BR" sz="2400" dirty="0" smtClean="0"/>
              <a:t>elétrons, responda:</a:t>
            </a:r>
          </a:p>
          <a:p>
            <a:endParaRPr lang="pt-BR" sz="2400" dirty="0"/>
          </a:p>
          <a:p>
            <a:r>
              <a:rPr lang="pt-BR" sz="2400" dirty="0" smtClean="0"/>
              <a:t>1. Porque a </a:t>
            </a:r>
            <a:r>
              <a:rPr lang="pt-BR" sz="2400" dirty="0"/>
              <a:t>1ª energia de ionização varia </a:t>
            </a:r>
            <a:r>
              <a:rPr lang="pt-BR" sz="2400" dirty="0" smtClean="0"/>
              <a:t>acentuadamente para </a:t>
            </a:r>
            <a:r>
              <a:rPr lang="pt-BR" sz="2400" dirty="0"/>
              <a:t>elementos </a:t>
            </a:r>
            <a:r>
              <a:rPr lang="pt-BR" sz="2400" dirty="0" smtClean="0"/>
              <a:t>dos blocos </a:t>
            </a:r>
            <a:r>
              <a:rPr lang="pt-BR" sz="2400" dirty="0" err="1" smtClean="0"/>
              <a:t>s-p</a:t>
            </a:r>
            <a:r>
              <a:rPr lang="pt-BR" sz="2400" dirty="0" smtClean="0"/>
              <a:t> 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2. Porque a 1ª energia de ionização varia muito pouco para elementos do bloco f?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 smtClean="0"/>
              <a:t>3. Porque </a:t>
            </a:r>
            <a:r>
              <a:rPr lang="pt-BR" sz="2400" dirty="0"/>
              <a:t>a 1ª energia de ionização varia </a:t>
            </a:r>
            <a:r>
              <a:rPr lang="pt-BR" sz="2400" dirty="0" smtClean="0"/>
              <a:t>pouco </a:t>
            </a:r>
            <a:r>
              <a:rPr lang="pt-BR" sz="2400" dirty="0"/>
              <a:t>para elementos do bloco </a:t>
            </a:r>
            <a:r>
              <a:rPr lang="pt-BR" sz="2400" dirty="0" smtClean="0"/>
              <a:t>d? 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3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PUBLISH\Pearson_Slides\Brown\fig cap01\CAP0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91" y="38628"/>
            <a:ext cx="6255113" cy="491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3921656" y="3011655"/>
            <a:ext cx="2902045" cy="508287"/>
            <a:chOff x="3965862" y="3493668"/>
            <a:chExt cx="2902045" cy="508287"/>
          </a:xfrm>
        </p:grpSpPr>
        <p:sp>
          <p:nvSpPr>
            <p:cNvPr id="13" name="Oval 4"/>
            <p:cNvSpPr/>
            <p:nvPr/>
          </p:nvSpPr>
          <p:spPr>
            <a:xfrm rot="20256271">
              <a:off x="3965862" y="3493668"/>
              <a:ext cx="1159396" cy="4496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5"/>
            <p:cNvSpPr/>
            <p:nvPr/>
          </p:nvSpPr>
          <p:spPr>
            <a:xfrm rot="20809106">
              <a:off x="5541904" y="3552309"/>
              <a:ext cx="1326003" cy="4496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Conector reto 2"/>
          <p:cNvCxnSpPr/>
          <p:nvPr/>
        </p:nvCxnSpPr>
        <p:spPr>
          <a:xfrm>
            <a:off x="2306459" y="548680"/>
            <a:ext cx="1584176" cy="144016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879722" y="1898526"/>
            <a:ext cx="3396607" cy="63536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339911" y="3656648"/>
            <a:ext cx="3270248" cy="16651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45</a:t>
            </a:fld>
            <a:endParaRPr lang="pt-BR" altLang="pt-BR"/>
          </a:p>
        </p:txBody>
      </p:sp>
      <p:grpSp>
        <p:nvGrpSpPr>
          <p:cNvPr id="23" name="Grupo 22"/>
          <p:cNvGrpSpPr/>
          <p:nvPr/>
        </p:nvGrpSpPr>
        <p:grpSpPr>
          <a:xfrm>
            <a:off x="130831" y="4025542"/>
            <a:ext cx="8741046" cy="2711950"/>
            <a:chOff x="-17289" y="745657"/>
            <a:chExt cx="8780289" cy="3837456"/>
          </a:xfrm>
        </p:grpSpPr>
        <p:pic>
          <p:nvPicPr>
            <p:cNvPr id="24" name="Picture 2" descr="fig0121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745657"/>
              <a:ext cx="7215336" cy="383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"/>
            <p:cNvSpPr txBox="1"/>
            <p:nvPr/>
          </p:nvSpPr>
          <p:spPr>
            <a:xfrm>
              <a:off x="-17289" y="1278098"/>
              <a:ext cx="121219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</a:t>
              </a:r>
              <a:r>
                <a:rPr lang="en-US" sz="2400" dirty="0" smtClean="0">
                  <a:sym typeface="Symbol"/>
                </a:rPr>
                <a:t>Å </a:t>
              </a:r>
            </a:p>
            <a:p>
              <a:endParaRPr lang="en-US" sz="2400" dirty="0">
                <a:sym typeface="Symbol"/>
              </a:endParaRPr>
            </a:p>
            <a:p>
              <a:r>
                <a:rPr lang="en-US" sz="2400" dirty="0" smtClean="0">
                  <a:sym typeface="Symbol"/>
                </a:rPr>
                <a:t>10</a:t>
              </a:r>
              <a:r>
                <a:rPr lang="en-US" sz="2400" baseline="30000" dirty="0" smtClean="0">
                  <a:sym typeface="Symbol"/>
                </a:rPr>
                <a:t>-10</a:t>
              </a:r>
              <a:r>
                <a:rPr lang="en-US" sz="2400" dirty="0" smtClean="0">
                  <a:sym typeface="Symbol"/>
                </a:rPr>
                <a:t> m</a:t>
              </a:r>
            </a:p>
            <a:p>
              <a:endParaRPr lang="en-US" sz="2400" dirty="0">
                <a:sym typeface="Symbol"/>
              </a:endParaRPr>
            </a:p>
            <a:p>
              <a:r>
                <a:rPr lang="en-US" sz="2400" dirty="0" smtClean="0">
                  <a:sym typeface="Symbol"/>
                </a:rPr>
                <a:t>100 pm</a:t>
              </a:r>
              <a:endParaRPr lang="en-US" sz="2400" dirty="0"/>
            </a:p>
          </p:txBody>
        </p:sp>
        <p:cxnSp>
          <p:nvCxnSpPr>
            <p:cNvPr id="26" name="Straight Connector 8"/>
            <p:cNvCxnSpPr/>
            <p:nvPr/>
          </p:nvCxnSpPr>
          <p:spPr>
            <a:xfrm flipV="1">
              <a:off x="2172172" y="1052736"/>
              <a:ext cx="3417490" cy="122413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2"/>
            <p:cNvCxnSpPr/>
            <p:nvPr/>
          </p:nvCxnSpPr>
          <p:spPr>
            <a:xfrm flipV="1">
              <a:off x="2193107" y="2664385"/>
              <a:ext cx="3396555" cy="8517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14"/>
            <p:cNvSpPr/>
            <p:nvPr/>
          </p:nvSpPr>
          <p:spPr>
            <a:xfrm rot="892396">
              <a:off x="3259318" y="2464805"/>
              <a:ext cx="1369338" cy="5642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5"/>
            <p:cNvSpPr/>
            <p:nvPr/>
          </p:nvSpPr>
          <p:spPr>
            <a:xfrm rot="21080741">
              <a:off x="4575634" y="2361541"/>
              <a:ext cx="1159396" cy="4496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cv</a:t>
              </a:r>
              <a:endParaRPr lang="en-US" dirty="0"/>
            </a:p>
          </p:txBody>
        </p:sp>
        <p:sp>
          <p:nvSpPr>
            <p:cNvPr id="30" name="Oval 9"/>
            <p:cNvSpPr/>
            <p:nvPr/>
          </p:nvSpPr>
          <p:spPr>
            <a:xfrm rot="514080">
              <a:off x="5601637" y="1894958"/>
              <a:ext cx="1159396" cy="4496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cv</a:t>
              </a:r>
              <a:endParaRPr lang="en-US" dirty="0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3747615" y="444959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1ª energia de ionização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980942" y="428018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Raio atômico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46</a:t>
            </a:fld>
            <a:endParaRPr lang="pt-BR" altLang="pt-BR"/>
          </a:p>
        </p:txBody>
      </p:sp>
      <p:pic>
        <p:nvPicPr>
          <p:cNvPr id="3" name="Picture 5" descr="07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>
            <a:fillRect/>
          </a:stretch>
        </p:blipFill>
        <p:spPr>
          <a:xfrm>
            <a:off x="755576" y="1352296"/>
            <a:ext cx="6264275" cy="51593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85608" y="188640"/>
            <a:ext cx="49558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A primeira energia de ionização, </a:t>
            </a:r>
            <a:r>
              <a:rPr lang="pt-BR" altLang="pt-BR" sz="2400" i="1" dirty="0" smtClean="0">
                <a:latin typeface="+mn-lt"/>
                <a:cs typeface="Times New Roman" panose="02020603050405020304" pitchFamily="18" charset="0"/>
              </a:rPr>
              <a:t>I</a:t>
            </a:r>
            <a:r>
              <a:rPr lang="pt-BR" altLang="pt-BR" sz="2400" baseline="-25000" dirty="0" smtClean="0">
                <a:latin typeface="+mn-lt"/>
                <a:cs typeface="Times New Roman" panose="02020603050405020304" pitchFamily="18" charset="0"/>
              </a:rPr>
              <a:t>1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,</a:t>
            </a:r>
          </a:p>
          <a:p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 </a:t>
            </a:r>
          </a:p>
          <a:p>
            <a:r>
              <a:rPr lang="pt-BR" sz="2400" dirty="0" smtClean="0">
                <a:latin typeface="+mn-lt"/>
                <a:cs typeface="Times New Roman" panose="02020603050405020304" pitchFamily="18" charset="0"/>
              </a:rPr>
              <a:t>Diminui dentro das famílias</a:t>
            </a:r>
            <a:endParaRPr lang="pt-BR" sz="2400" dirty="0">
              <a:latin typeface="+mn-lt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9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47</a:t>
            </a:fld>
            <a:endParaRPr lang="pt-BR" altLang="pt-BR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1520" y="1318339"/>
            <a:ext cx="82089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dirty="0" smtClean="0">
                <a:latin typeface="+mn-lt"/>
                <a:cs typeface="Calibri Light" panose="020F0302020204030204" pitchFamily="34" charset="0"/>
              </a:rPr>
              <a:t>A </a:t>
            </a:r>
            <a:r>
              <a:rPr lang="pt-BR" altLang="pt-BR" sz="2400" dirty="0">
                <a:latin typeface="+mn-lt"/>
                <a:cs typeface="Calibri Light" panose="020F0302020204030204" pitchFamily="34" charset="0"/>
              </a:rPr>
              <a:t>energia de ionização aumenta em um período e diminui no grupo; </a:t>
            </a:r>
          </a:p>
          <a:p>
            <a:pPr algn="ctr" eaLnBrk="1" hangingPunct="1"/>
            <a:endParaRPr lang="pt-BR" altLang="pt-BR" sz="2400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2996952"/>
            <a:ext cx="8219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dirty="0">
                <a:latin typeface="+mn-lt"/>
                <a:cs typeface="Calibri Light" panose="020F0302020204030204" pitchFamily="34" charset="0"/>
              </a:rPr>
              <a:t>O comportamento é inverso ao comportamento observado para o tamanho dos </a:t>
            </a:r>
            <a:r>
              <a:rPr lang="pt-BR" altLang="pt-BR" sz="2400" dirty="0" smtClean="0">
                <a:latin typeface="+mn-lt"/>
                <a:cs typeface="Calibri Light" panose="020F0302020204030204" pitchFamily="34" charset="0"/>
              </a:rPr>
              <a:t>átomos, refletindo a carga nuclear efetiva exercida sobre o elétron de valência</a:t>
            </a:r>
            <a:endParaRPr lang="pt-BR" altLang="pt-BR" sz="2400" dirty="0">
              <a:latin typeface="+mn-lt"/>
              <a:cs typeface="Calibri Light" panose="020F0302020204030204" pitchFamily="34" charset="0"/>
            </a:endParaRPr>
          </a:p>
          <a:p>
            <a:pPr algn="ctr" eaLnBrk="1" hangingPunct="1"/>
            <a:endParaRPr lang="pt-BR" altLang="pt-BR" sz="2400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8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48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83568" y="404664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Observações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1406" y="1412776"/>
            <a:ext cx="74489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000" dirty="0" smtClean="0"/>
              <a:t>Metais alcalinos e alcalinos terrosos apresentam as menores energias de ionização entre os elementos e a energia diminui na família.</a:t>
            </a:r>
          </a:p>
          <a:p>
            <a:pPr lvl="1"/>
            <a:r>
              <a:rPr lang="pt-BR" sz="2000" dirty="0"/>
              <a:t>	</a:t>
            </a:r>
            <a:r>
              <a:rPr lang="pt-BR" sz="2000" dirty="0" smtClean="0"/>
              <a:t>muito reativos (são facilmente oxidados em condições comuns -Nunca são encontrados na forma metálica elementar na natureza)</a:t>
            </a:r>
          </a:p>
          <a:p>
            <a:pPr marL="342900" indent="-342900">
              <a:buAutoNum type="arabicPeriod"/>
            </a:pPr>
            <a:endParaRPr lang="pt-BR" sz="2000" dirty="0"/>
          </a:p>
          <a:p>
            <a:pPr marL="342900" indent="-342900">
              <a:buAutoNum type="arabicPeriod"/>
            </a:pPr>
            <a:r>
              <a:rPr lang="pt-BR" sz="2000" dirty="0" smtClean="0"/>
              <a:t>Família 8A- gases nobres -  apresentam as maiores energias de ionização entre os elementos.  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formam poucos compostos, principalmente  Xe e com	com O e F.</a:t>
            </a:r>
          </a:p>
          <a:p>
            <a:endParaRPr lang="pt-BR" sz="2000" dirty="0"/>
          </a:p>
          <a:p>
            <a:r>
              <a:rPr lang="pt-BR" sz="2000" dirty="0" smtClean="0"/>
              <a:t>3. Mistura de halogênios com metais alcalinos são reações redox que formam compostos de natureza iônica.</a:t>
            </a:r>
            <a:endParaRPr lang="pt-BR" sz="20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2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8039"/>
            <a:ext cx="8511758" cy="5317129"/>
          </a:xfrm>
          <a:prstGeom prst="rect">
            <a:avLst/>
          </a:prstGeom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384" y="476672"/>
            <a:ext cx="8839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pt-PT" altLang="pt-BR" sz="2000" dirty="0"/>
              <a:t>A variação da primeira energia de ionização através da tabela periódica. </a:t>
            </a:r>
            <a:endParaRPr lang="en-US" alt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49</a:t>
            </a:fld>
            <a:endParaRPr lang="pt-BR" alt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617232" y="1358868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Há duas descontinuidades por período</a:t>
            </a:r>
            <a:endParaRPr lang="pt-BR" b="1" dirty="0"/>
          </a:p>
        </p:txBody>
      </p:sp>
      <p:sp>
        <p:nvSpPr>
          <p:cNvPr id="7" name="Elipse 6"/>
          <p:cNvSpPr/>
          <p:nvPr/>
        </p:nvSpPr>
        <p:spPr>
          <a:xfrm rot="19096661">
            <a:off x="2542343" y="4365354"/>
            <a:ext cx="288032" cy="5265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 rot="19096661">
            <a:off x="2910474" y="3567951"/>
            <a:ext cx="288032" cy="5265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 rot="19096661">
            <a:off x="3714074" y="4539638"/>
            <a:ext cx="288032" cy="5265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 rot="19096661">
            <a:off x="4198341" y="4035005"/>
            <a:ext cx="288032" cy="5265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 rot="20624177">
            <a:off x="6560372" y="4277446"/>
            <a:ext cx="288032" cy="7276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5</a:t>
            </a:fld>
            <a:endParaRPr lang="pt-BR" altLang="pt-BR"/>
          </a:p>
        </p:txBody>
      </p:sp>
      <p:pic>
        <p:nvPicPr>
          <p:cNvPr id="4" name="Picture 7" descr="P:\Stacy_Patch\Silberberg 2003\Silberberg DCM\chapt08\color_art_library\08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/>
          <a:stretch/>
        </p:blipFill>
        <p:spPr bwMode="auto">
          <a:xfrm>
            <a:off x="145604" y="1556792"/>
            <a:ext cx="8928992" cy="253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55576" y="121336"/>
            <a:ext cx="7543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 dirty="0"/>
              <a:t>Tabela Periódica e Propriedades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06044" y="1375508"/>
            <a:ext cx="1664238" cy="2054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pt-BR" sz="1600" dirty="0" smtClean="0"/>
              <a:t>n   n</a:t>
            </a:r>
            <a:r>
              <a:rPr lang="pt-BR" sz="1600" u="sng" baseline="30000" dirty="0" smtClean="0"/>
              <a:t>o</a:t>
            </a:r>
            <a:r>
              <a:rPr lang="pt-BR" sz="1600" dirty="0" smtClean="0"/>
              <a:t> </a:t>
            </a:r>
            <a:r>
              <a:rPr lang="pt-BR" sz="1600" dirty="0"/>
              <a:t>e</a:t>
            </a:r>
            <a:r>
              <a:rPr lang="pt-BR" sz="1600" dirty="0" smtClean="0"/>
              <a:t>lementos</a:t>
            </a:r>
          </a:p>
          <a:p>
            <a:pPr>
              <a:lnSpc>
                <a:spcPts val="1700"/>
              </a:lnSpc>
            </a:pPr>
            <a:r>
              <a:rPr lang="pt-BR" sz="1600" dirty="0" smtClean="0"/>
              <a:t>1   2</a:t>
            </a:r>
          </a:p>
          <a:p>
            <a:pPr>
              <a:lnSpc>
                <a:spcPts val="1700"/>
              </a:lnSpc>
            </a:pPr>
            <a:r>
              <a:rPr lang="pt-BR" sz="1600" dirty="0" smtClean="0"/>
              <a:t>2   8</a:t>
            </a:r>
          </a:p>
          <a:p>
            <a:pPr>
              <a:lnSpc>
                <a:spcPts val="1700"/>
              </a:lnSpc>
            </a:pPr>
            <a:r>
              <a:rPr lang="pt-BR" sz="1600" dirty="0" smtClean="0"/>
              <a:t>3   8</a:t>
            </a:r>
          </a:p>
          <a:p>
            <a:pPr>
              <a:lnSpc>
                <a:spcPts val="1700"/>
              </a:lnSpc>
            </a:pPr>
            <a:r>
              <a:rPr lang="pt-BR" sz="1600" dirty="0" smtClean="0"/>
              <a:t>4  18</a:t>
            </a:r>
          </a:p>
          <a:p>
            <a:pPr>
              <a:lnSpc>
                <a:spcPts val="1700"/>
              </a:lnSpc>
            </a:pPr>
            <a:r>
              <a:rPr lang="pt-BR" sz="1600" dirty="0" smtClean="0"/>
              <a:t>5  18</a:t>
            </a:r>
          </a:p>
          <a:p>
            <a:pPr>
              <a:lnSpc>
                <a:spcPts val="1700"/>
              </a:lnSpc>
            </a:pPr>
            <a:r>
              <a:rPr lang="pt-BR" sz="1600" dirty="0" smtClean="0"/>
              <a:t>6  32</a:t>
            </a:r>
          </a:p>
          <a:p>
            <a:pPr>
              <a:lnSpc>
                <a:spcPts val="1700"/>
              </a:lnSpc>
            </a:pPr>
            <a:r>
              <a:rPr lang="pt-BR" sz="1600" dirty="0" smtClean="0"/>
              <a:t>7  32</a:t>
            </a:r>
          </a:p>
          <a:p>
            <a:pPr>
              <a:lnSpc>
                <a:spcPts val="1700"/>
              </a:lnSpc>
            </a:pPr>
            <a:r>
              <a:rPr lang="pt-BR" sz="1600" dirty="0" smtClean="0"/>
              <a:t> 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16749" y="4490899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Elementos do bloco </a:t>
            </a:r>
            <a:r>
              <a:rPr lang="pt-BR" b="1" i="1" dirty="0" smtClean="0"/>
              <a:t>p</a:t>
            </a:r>
            <a:r>
              <a:rPr lang="pt-BR" dirty="0" smtClean="0"/>
              <a:t> do 4º e 5º períodos são precedidos por 10 elementos do bloco </a:t>
            </a:r>
            <a:r>
              <a:rPr lang="pt-BR" b="1" i="1" dirty="0" smtClean="0"/>
              <a:t>d</a:t>
            </a:r>
            <a:r>
              <a:rPr lang="pt-BR" dirty="0" smtClean="0"/>
              <a:t> – metais de transição. </a:t>
            </a:r>
          </a:p>
          <a:p>
            <a:endParaRPr lang="pt-BR" dirty="0"/>
          </a:p>
          <a:p>
            <a:r>
              <a:rPr lang="pt-BR" dirty="0" smtClean="0"/>
              <a:t>Elementos do bloco p do 6º e 7º períodos são precedidos de 14 elementos do bloco </a:t>
            </a:r>
            <a:r>
              <a:rPr lang="pt-BR" b="1" i="1" dirty="0" smtClean="0"/>
              <a:t>f</a:t>
            </a:r>
            <a:r>
              <a:rPr lang="pt-BR" dirty="0" smtClean="0"/>
              <a:t> e 10 elementos do bloco </a:t>
            </a:r>
            <a:r>
              <a:rPr lang="pt-BR" b="1" i="1" dirty="0" smtClean="0"/>
              <a:t>d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79712" y="85532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Camada de valência</a:t>
            </a:r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 flipH="1" flipV="1">
            <a:off x="2915816" y="1189024"/>
            <a:ext cx="1190228" cy="29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9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50</a:t>
            </a:fld>
            <a:endParaRPr lang="pt-BR" altLang="pt-BR"/>
          </a:p>
        </p:txBody>
      </p:sp>
      <p:pic>
        <p:nvPicPr>
          <p:cNvPr id="3" name="Picture 2" descr="fig0122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 bwMode="auto">
          <a:xfrm>
            <a:off x="5940152" y="1268760"/>
            <a:ext cx="2376264" cy="37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6683" y="574176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Be-B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0018" y="1244089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Be: 2s</a:t>
            </a:r>
            <a:r>
              <a:rPr lang="pt-BR" baseline="30000" dirty="0" smtClean="0"/>
              <a:t>2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B: 2s</a:t>
            </a:r>
            <a:r>
              <a:rPr lang="pt-BR" baseline="30000" dirty="0" smtClean="0"/>
              <a:t>2</a:t>
            </a:r>
            <a:r>
              <a:rPr lang="pt-BR" dirty="0" smtClean="0"/>
              <a:t>, 2p</a:t>
            </a:r>
            <a:r>
              <a:rPr lang="pt-BR" baseline="30000" dirty="0" smtClean="0"/>
              <a:t>1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Remoção de um elétron de um </a:t>
            </a:r>
            <a:r>
              <a:rPr lang="pt-BR" dirty="0" err="1" smtClean="0"/>
              <a:t>subnível</a:t>
            </a:r>
            <a:r>
              <a:rPr lang="pt-BR" dirty="0" smtClean="0"/>
              <a:t> menos energético</a:t>
            </a:r>
            <a:endParaRPr lang="pt-BR" dirty="0"/>
          </a:p>
        </p:txBody>
      </p:sp>
      <p:grpSp>
        <p:nvGrpSpPr>
          <p:cNvPr id="19" name="Grupo 18"/>
          <p:cNvGrpSpPr/>
          <p:nvPr/>
        </p:nvGrpSpPr>
        <p:grpSpPr>
          <a:xfrm>
            <a:off x="327785" y="3774592"/>
            <a:ext cx="1582484" cy="1697744"/>
            <a:chOff x="801903" y="3933056"/>
            <a:chExt cx="1582484" cy="1697744"/>
          </a:xfrm>
        </p:grpSpPr>
        <p:cxnSp>
          <p:nvCxnSpPr>
            <p:cNvPr id="7" name="Conector reto 6"/>
            <p:cNvCxnSpPr/>
            <p:nvPr/>
          </p:nvCxnSpPr>
          <p:spPr>
            <a:xfrm>
              <a:off x="971600" y="4972435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951168" y="3933056"/>
              <a:ext cx="7105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1187624" y="52614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Be</a:t>
              </a:r>
              <a:endParaRPr lang="pt-BR" dirty="0"/>
            </a:p>
          </p:txBody>
        </p:sp>
        <p:cxnSp>
          <p:nvCxnSpPr>
            <p:cNvPr id="17" name="Conector de seta reta 16"/>
            <p:cNvCxnSpPr/>
            <p:nvPr/>
          </p:nvCxnSpPr>
          <p:spPr>
            <a:xfrm flipV="1">
              <a:off x="1367644" y="4019512"/>
              <a:ext cx="0" cy="952923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801903" y="4222089"/>
              <a:ext cx="15824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En</a:t>
              </a:r>
              <a:r>
                <a:rPr lang="pt-BR" dirty="0" smtClean="0"/>
                <a:t>. Ionização</a:t>
              </a:r>
              <a:endParaRPr lang="pt-BR" dirty="0"/>
            </a:p>
          </p:txBody>
        </p:sp>
      </p:grpSp>
      <p:cxnSp>
        <p:nvCxnSpPr>
          <p:cNvPr id="30" name="Conector reto 29"/>
          <p:cNvCxnSpPr/>
          <p:nvPr/>
        </p:nvCxnSpPr>
        <p:spPr>
          <a:xfrm>
            <a:off x="3022812" y="4827634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043244" y="4590060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3006810" y="3774592"/>
            <a:ext cx="808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243266" y="509410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cxnSp>
        <p:nvCxnSpPr>
          <p:cNvPr id="27" name="Conector de seta reta 26"/>
          <p:cNvCxnSpPr/>
          <p:nvPr/>
        </p:nvCxnSpPr>
        <p:spPr>
          <a:xfrm flipH="1" flipV="1">
            <a:off x="3553957" y="3774592"/>
            <a:ext cx="13739" cy="81543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2888225" y="4178741"/>
            <a:ext cx="15824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err="1" smtClean="0"/>
              <a:t>En</a:t>
            </a:r>
            <a:r>
              <a:rPr lang="pt-BR" dirty="0" smtClean="0"/>
              <a:t>. Ionização</a:t>
            </a:r>
            <a:endParaRPr lang="pt-BR" dirty="0"/>
          </a:p>
        </p:txBody>
      </p:sp>
      <p:cxnSp>
        <p:nvCxnSpPr>
          <p:cNvPr id="32" name="Conector de seta reta 31"/>
          <p:cNvCxnSpPr/>
          <p:nvPr/>
        </p:nvCxnSpPr>
        <p:spPr>
          <a:xfrm flipV="1">
            <a:off x="3313238" y="4672996"/>
            <a:ext cx="0" cy="262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3428584" y="4703814"/>
            <a:ext cx="0" cy="2419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V="1">
            <a:off x="997549" y="4652555"/>
            <a:ext cx="0" cy="262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1112895" y="4683373"/>
            <a:ext cx="0" cy="2419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3492140" y="4459731"/>
            <a:ext cx="0" cy="262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644990" y="43981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2p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92522" y="458214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2s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2632212" y="46551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2s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0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51</a:t>
            </a:fld>
            <a:endParaRPr lang="pt-BR" altLang="pt-BR"/>
          </a:p>
        </p:txBody>
      </p:sp>
      <p:sp>
        <p:nvSpPr>
          <p:cNvPr id="3" name="Retângulo 2"/>
          <p:cNvSpPr/>
          <p:nvPr/>
        </p:nvSpPr>
        <p:spPr>
          <a:xfrm>
            <a:off x="585231" y="411658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Prática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3304" y="1101491"/>
            <a:ext cx="468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Explique a descontinuidade N-O.</a:t>
            </a:r>
            <a:endParaRPr lang="pt-BR" sz="2400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476466" y="2128514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857466" y="2128514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3238466" y="2128514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 flipV="1">
            <a:off x="2552666" y="2170111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 flipV="1">
            <a:off x="2952716" y="2174873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 flipV="1">
            <a:off x="3328953" y="2174873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998628" y="2139891"/>
            <a:ext cx="3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p</a:t>
            </a:r>
            <a:endParaRPr lang="en-US" altLang="pt-BR" sz="2000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4630703" y="2123752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5011703" y="2123752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5392703" y="2123752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4706903" y="2165348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flipV="1">
            <a:off x="5106953" y="2170111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2890803" y="1731903"/>
            <a:ext cx="354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N</a:t>
            </a:r>
            <a:endParaRPr lang="en-US" altLang="pt-BR" sz="2000"/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4927567" y="1671578"/>
            <a:ext cx="44812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N</a:t>
            </a:r>
            <a:r>
              <a:rPr lang="pt-PT" altLang="pt-BR" sz="2000" baseline="30000"/>
              <a:t>+</a:t>
            </a:r>
            <a:endParaRPr lang="en-US" altLang="pt-BR" sz="2000" baseline="3000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3779912" y="227687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466017" y="2704099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847017" y="2704099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228017" y="2704099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2542217" y="2746961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2942267" y="275172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3318504" y="275172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708904" y="275172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988179" y="271521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p</a:t>
            </a:r>
            <a:endParaRPr lang="en-US" altLang="pt-BR" sz="200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4769479" y="2704099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5150479" y="2704099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5531479" y="2704099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V="1">
            <a:off x="4845679" y="2746961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V="1">
            <a:off x="5245729" y="275172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5621967" y="2751724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4291642" y="2715211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p</a:t>
            </a:r>
            <a:endParaRPr lang="en-US" altLang="pt-BR" sz="2000"/>
          </a:p>
        </p:txBody>
      </p:sp>
      <p:sp>
        <p:nvSpPr>
          <p:cNvPr id="35" name="Espaço Reservado para Rodapé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1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52</a:t>
            </a:fld>
            <a:endParaRPr lang="pt-BR" altLang="pt-BR"/>
          </a:p>
        </p:txBody>
      </p:sp>
      <p:pic>
        <p:nvPicPr>
          <p:cNvPr id="3" name="Picture 2" descr="fig0122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 bwMode="auto">
          <a:xfrm>
            <a:off x="6166143" y="1583009"/>
            <a:ext cx="2376264" cy="37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32824" y="367342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N-O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90396" y="979771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N: 2s</a:t>
            </a:r>
            <a:r>
              <a:rPr lang="pt-BR" baseline="30000" dirty="0" smtClean="0"/>
              <a:t>2</a:t>
            </a:r>
            <a:r>
              <a:rPr lang="pt-BR" dirty="0" smtClean="0"/>
              <a:t>, 2p</a:t>
            </a:r>
            <a:r>
              <a:rPr lang="pt-BR" baseline="30000" dirty="0" smtClean="0"/>
              <a:t>3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O</a:t>
            </a:r>
            <a:r>
              <a:rPr lang="pt-BR" dirty="0" smtClean="0"/>
              <a:t>: 2s</a:t>
            </a:r>
            <a:r>
              <a:rPr lang="pt-BR" baseline="30000" dirty="0" smtClean="0"/>
              <a:t>2</a:t>
            </a:r>
            <a:r>
              <a:rPr lang="pt-BR" dirty="0" smtClean="0"/>
              <a:t>, 2p</a:t>
            </a:r>
            <a:r>
              <a:rPr lang="pt-BR" baseline="30000" dirty="0" smtClean="0"/>
              <a:t>4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grpSp>
        <p:nvGrpSpPr>
          <p:cNvPr id="20" name="Grupo 19"/>
          <p:cNvGrpSpPr/>
          <p:nvPr/>
        </p:nvGrpSpPr>
        <p:grpSpPr>
          <a:xfrm>
            <a:off x="323528" y="2829313"/>
            <a:ext cx="4521412" cy="2158895"/>
            <a:chOff x="-1087104" y="3004562"/>
            <a:chExt cx="3876402" cy="2158895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971600" y="4748491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1763688" y="4748491"/>
              <a:ext cx="243385" cy="414966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1997210" y="5149548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951168" y="3941955"/>
              <a:ext cx="790833" cy="6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24"/>
            <p:cNvSpPr txBox="1"/>
            <p:nvPr/>
          </p:nvSpPr>
          <p:spPr>
            <a:xfrm>
              <a:off x="1859574" y="3004562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O</a:t>
              </a:r>
              <a:endParaRPr lang="pt-BR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-1087104" y="3196095"/>
              <a:ext cx="217832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Cátion adquire </a:t>
              </a:r>
              <a:r>
                <a:rPr lang="pt-BR" dirty="0" err="1" smtClean="0"/>
                <a:t>sub-nível</a:t>
              </a:r>
              <a:r>
                <a:rPr lang="pt-BR" dirty="0" smtClean="0"/>
                <a:t> </a:t>
              </a:r>
              <a:r>
                <a:rPr lang="pt-BR" dirty="0" err="1" smtClean="0"/>
                <a:t>semi-ocupado</a:t>
              </a:r>
              <a:r>
                <a:rPr lang="pt-BR" dirty="0" smtClean="0"/>
                <a:t>- diminuição de energia.</a:t>
              </a:r>
            </a:p>
            <a:p>
              <a:r>
                <a:rPr lang="pt-BR" b="1" dirty="0" smtClean="0"/>
                <a:t>Incentivo</a:t>
              </a:r>
              <a:endParaRPr lang="pt-BR" b="1" dirty="0"/>
            </a:p>
          </p:txBody>
        </p:sp>
        <p:cxnSp>
          <p:nvCxnSpPr>
            <p:cNvPr id="27" name="Conector de seta reta 26"/>
            <p:cNvCxnSpPr/>
            <p:nvPr/>
          </p:nvCxnSpPr>
          <p:spPr>
            <a:xfrm flipH="1" flipV="1">
              <a:off x="1511342" y="3964654"/>
              <a:ext cx="713" cy="79273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27"/>
            <p:cNvSpPr txBox="1"/>
            <p:nvPr/>
          </p:nvSpPr>
          <p:spPr>
            <a:xfrm>
              <a:off x="813119" y="4244133"/>
              <a:ext cx="15824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En</a:t>
              </a:r>
              <a:r>
                <a:rPr lang="pt-BR" dirty="0" smtClean="0"/>
                <a:t>. Ionização</a:t>
              </a:r>
              <a:endParaRPr lang="pt-BR" dirty="0"/>
            </a:p>
          </p:txBody>
        </p:sp>
      </p:grp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3052530" y="935339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3433530" y="935339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814530" y="935339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flipV="1">
            <a:off x="3128730" y="976936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" name="Line 24"/>
          <p:cNvSpPr>
            <a:spLocks noChangeShapeType="1"/>
          </p:cNvSpPr>
          <p:nvPr/>
        </p:nvSpPr>
        <p:spPr bwMode="auto">
          <a:xfrm flipV="1">
            <a:off x="3528780" y="981698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 flipV="1">
            <a:off x="3905017" y="981698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2574692" y="946716"/>
            <a:ext cx="3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p</a:t>
            </a:r>
            <a:endParaRPr lang="en-US" altLang="pt-BR" sz="200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5206767" y="930577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5587767" y="930577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5968767" y="930577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 flipV="1">
            <a:off x="5282967" y="972173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 flipV="1">
            <a:off x="5683017" y="976936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3466867" y="538728"/>
            <a:ext cx="354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N</a:t>
            </a:r>
            <a:endParaRPr lang="en-US" altLang="pt-BR" sz="2000"/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5503631" y="478403"/>
            <a:ext cx="44812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N</a:t>
            </a:r>
            <a:r>
              <a:rPr lang="pt-PT" altLang="pt-BR" sz="2000" baseline="30000"/>
              <a:t>+</a:t>
            </a:r>
            <a:endParaRPr lang="en-US" altLang="pt-BR" sz="2000" baseline="30000"/>
          </a:p>
        </p:txBody>
      </p:sp>
      <p:cxnSp>
        <p:nvCxnSpPr>
          <p:cNvPr id="58" name="Conector de seta reta 57"/>
          <p:cNvCxnSpPr/>
          <p:nvPr/>
        </p:nvCxnSpPr>
        <p:spPr>
          <a:xfrm>
            <a:off x="4355976" y="108369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3042081" y="151092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423081" y="151092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3804081" y="151092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 flipV="1">
            <a:off x="3118281" y="155378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flipV="1">
            <a:off x="3518331" y="155854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flipV="1">
            <a:off x="3894568" y="155854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>
            <a:off x="3284968" y="155854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2564243" y="152203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p</a:t>
            </a:r>
            <a:endParaRPr lang="en-US" altLang="pt-BR" sz="2000"/>
          </a:p>
        </p:txBody>
      </p: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5345543" y="151092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5726543" y="151092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6107543" y="151092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 flipV="1">
            <a:off x="5421743" y="155378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 flipV="1">
            <a:off x="5821793" y="155854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2" name="Line 18"/>
          <p:cNvSpPr>
            <a:spLocks noChangeShapeType="1"/>
          </p:cNvSpPr>
          <p:nvPr/>
        </p:nvSpPr>
        <p:spPr bwMode="auto">
          <a:xfrm flipV="1">
            <a:off x="6198031" y="155854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4867706" y="1522036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p</a:t>
            </a:r>
            <a:endParaRPr lang="en-US" altLang="pt-BR" sz="2000"/>
          </a:p>
        </p:txBody>
      </p:sp>
      <p:sp>
        <p:nvSpPr>
          <p:cNvPr id="74" name="CaixaDeTexto 73"/>
          <p:cNvSpPr txBox="1"/>
          <p:nvPr/>
        </p:nvSpPr>
        <p:spPr>
          <a:xfrm>
            <a:off x="282408" y="5045225"/>
            <a:ext cx="378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Repulsão </a:t>
            </a:r>
            <a:r>
              <a:rPr lang="pt-BR" dirty="0" err="1" smtClean="0"/>
              <a:t>interletrônica</a:t>
            </a:r>
            <a:r>
              <a:rPr lang="pt-BR" dirty="0" smtClean="0"/>
              <a:t> maior (elétrons no mesmo orbital 2p) aumenta a energia do estado fundamental do átomo de O.</a:t>
            </a:r>
            <a:endParaRPr lang="pt-BR" dirty="0"/>
          </a:p>
        </p:txBody>
      </p:sp>
      <p:cxnSp>
        <p:nvCxnSpPr>
          <p:cNvPr id="77" name="Conector reto 76"/>
          <p:cNvCxnSpPr/>
          <p:nvPr/>
        </p:nvCxnSpPr>
        <p:spPr>
          <a:xfrm>
            <a:off x="3973379" y="3434846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H="1">
            <a:off x="3648675" y="3418307"/>
            <a:ext cx="324704" cy="34839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>
            <a:endCxn id="74" idx="0"/>
          </p:cNvCxnSpPr>
          <p:nvPr/>
        </p:nvCxnSpPr>
        <p:spPr>
          <a:xfrm flipH="1">
            <a:off x="2175176" y="4775172"/>
            <a:ext cx="1585340" cy="27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H="1" flipV="1">
            <a:off x="2726962" y="3349856"/>
            <a:ext cx="1118877" cy="146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3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53</a:t>
            </a:fld>
            <a:endParaRPr lang="pt-BR" altLang="pt-BR"/>
          </a:p>
        </p:txBody>
      </p:sp>
      <p:pic>
        <p:nvPicPr>
          <p:cNvPr id="3" name="Picture 2" descr="fig0122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4"/>
          <a:stretch/>
        </p:blipFill>
        <p:spPr bwMode="auto">
          <a:xfrm>
            <a:off x="6335829" y="2923334"/>
            <a:ext cx="2376264" cy="37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32824" y="367342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N-O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90396" y="979771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N: 2s</a:t>
            </a:r>
            <a:r>
              <a:rPr lang="pt-BR" baseline="30000" dirty="0" smtClean="0"/>
              <a:t>2</a:t>
            </a:r>
            <a:r>
              <a:rPr lang="pt-BR" dirty="0" smtClean="0"/>
              <a:t>, 2p</a:t>
            </a:r>
            <a:r>
              <a:rPr lang="pt-BR" baseline="30000" dirty="0" smtClean="0"/>
              <a:t>3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O</a:t>
            </a:r>
            <a:r>
              <a:rPr lang="pt-BR" dirty="0" smtClean="0"/>
              <a:t>: 2s</a:t>
            </a:r>
            <a:r>
              <a:rPr lang="pt-BR" baseline="30000" dirty="0" smtClean="0"/>
              <a:t>2</a:t>
            </a:r>
            <a:r>
              <a:rPr lang="pt-BR" dirty="0" smtClean="0"/>
              <a:t>, 2p</a:t>
            </a:r>
            <a:r>
              <a:rPr lang="pt-BR" baseline="30000" dirty="0" smtClean="0"/>
              <a:t>4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grpSp>
        <p:nvGrpSpPr>
          <p:cNvPr id="20" name="Grupo 19"/>
          <p:cNvGrpSpPr/>
          <p:nvPr/>
        </p:nvGrpSpPr>
        <p:grpSpPr>
          <a:xfrm>
            <a:off x="347440" y="2829313"/>
            <a:ext cx="4913134" cy="3338165"/>
            <a:chOff x="-1066603" y="3004562"/>
            <a:chExt cx="4212242" cy="3338165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971600" y="4748491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>
              <a:off x="1763688" y="4748491"/>
              <a:ext cx="243385" cy="414966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1997210" y="5149548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>
              <a:off x="951168" y="3941955"/>
              <a:ext cx="790833" cy="6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24"/>
            <p:cNvSpPr txBox="1"/>
            <p:nvPr/>
          </p:nvSpPr>
          <p:spPr>
            <a:xfrm>
              <a:off x="1859574" y="3004562"/>
              <a:ext cx="301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N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-1066603" y="5142398"/>
              <a:ext cx="21783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Átomo tem </a:t>
              </a:r>
              <a:r>
                <a:rPr lang="pt-BR" dirty="0" err="1" smtClean="0"/>
                <a:t>sub-nível</a:t>
              </a:r>
              <a:r>
                <a:rPr lang="pt-BR" dirty="0" smtClean="0"/>
                <a:t> </a:t>
              </a:r>
              <a:r>
                <a:rPr lang="pt-BR" dirty="0" err="1" smtClean="0"/>
                <a:t>semi-ocupado</a:t>
              </a:r>
              <a:r>
                <a:rPr lang="pt-BR" dirty="0" smtClean="0"/>
                <a:t>- diminuição de energia.</a:t>
              </a:r>
            </a:p>
            <a:p>
              <a:r>
                <a:rPr lang="pt-BR" b="1" dirty="0" smtClean="0"/>
                <a:t>Incentivo</a:t>
              </a:r>
              <a:endParaRPr lang="pt-BR" b="1" dirty="0"/>
            </a:p>
          </p:txBody>
        </p:sp>
        <p:cxnSp>
          <p:nvCxnSpPr>
            <p:cNvPr id="27" name="Conector de seta reta 26"/>
            <p:cNvCxnSpPr/>
            <p:nvPr/>
          </p:nvCxnSpPr>
          <p:spPr>
            <a:xfrm flipH="1" flipV="1">
              <a:off x="2383763" y="3645261"/>
              <a:ext cx="713" cy="151819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27"/>
            <p:cNvSpPr txBox="1"/>
            <p:nvPr/>
          </p:nvSpPr>
          <p:spPr>
            <a:xfrm>
              <a:off x="1563155" y="4178156"/>
              <a:ext cx="15824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En</a:t>
              </a:r>
              <a:r>
                <a:rPr lang="pt-BR" dirty="0" smtClean="0"/>
                <a:t>. Ionização</a:t>
              </a:r>
              <a:endParaRPr lang="pt-BR" dirty="0"/>
            </a:p>
          </p:txBody>
        </p:sp>
      </p:grp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3052530" y="935339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3433530" y="935339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814530" y="935339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flipV="1">
            <a:off x="3128730" y="976936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6" name="Line 24"/>
          <p:cNvSpPr>
            <a:spLocks noChangeShapeType="1"/>
          </p:cNvSpPr>
          <p:nvPr/>
        </p:nvSpPr>
        <p:spPr bwMode="auto">
          <a:xfrm flipV="1">
            <a:off x="3528780" y="981698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 flipV="1">
            <a:off x="3905017" y="981698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2574692" y="946716"/>
            <a:ext cx="313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p</a:t>
            </a:r>
            <a:endParaRPr lang="en-US" altLang="pt-BR" sz="200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5206767" y="930577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5587767" y="930577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5968767" y="930577"/>
            <a:ext cx="367062" cy="374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2" name="Line 30"/>
          <p:cNvSpPr>
            <a:spLocks noChangeShapeType="1"/>
          </p:cNvSpPr>
          <p:nvPr/>
        </p:nvSpPr>
        <p:spPr bwMode="auto">
          <a:xfrm flipV="1">
            <a:off x="5282967" y="972173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 flipV="1">
            <a:off x="5683017" y="976936"/>
            <a:ext cx="0" cy="2997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3466867" y="538728"/>
            <a:ext cx="354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N</a:t>
            </a:r>
            <a:endParaRPr lang="en-US" altLang="pt-BR" sz="2000"/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5503630" y="478403"/>
            <a:ext cx="815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 dirty="0"/>
              <a:t>N</a:t>
            </a:r>
            <a:r>
              <a:rPr lang="pt-PT" altLang="pt-BR" sz="2000" baseline="30000" dirty="0"/>
              <a:t>+</a:t>
            </a:r>
            <a:endParaRPr lang="en-US" altLang="pt-BR" sz="2000" baseline="30000" dirty="0"/>
          </a:p>
        </p:txBody>
      </p:sp>
      <p:cxnSp>
        <p:nvCxnSpPr>
          <p:cNvPr id="58" name="Conector de seta reta 57"/>
          <p:cNvCxnSpPr/>
          <p:nvPr/>
        </p:nvCxnSpPr>
        <p:spPr>
          <a:xfrm>
            <a:off x="4355976" y="1083697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3042081" y="151092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423081" y="151092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3804081" y="1510924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 flipV="1">
            <a:off x="3118281" y="155378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flipV="1">
            <a:off x="3518331" y="155854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flipV="1">
            <a:off x="3894568" y="155854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>
            <a:off x="3284968" y="155854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2564243" y="152203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p</a:t>
            </a:r>
            <a:endParaRPr lang="en-US" altLang="pt-BR" sz="2000"/>
          </a:p>
        </p:txBody>
      </p: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5217499" y="159745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5598499" y="159745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5979499" y="159745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 flipV="1">
            <a:off x="5293699" y="164032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 flipV="1">
            <a:off x="5693749" y="164508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2" name="Line 18"/>
          <p:cNvSpPr>
            <a:spLocks noChangeShapeType="1"/>
          </p:cNvSpPr>
          <p:nvPr/>
        </p:nvSpPr>
        <p:spPr bwMode="auto">
          <a:xfrm flipV="1">
            <a:off x="6069987" y="164508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6417830" y="1346826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 dirty="0" smtClean="0"/>
              <a:t>O</a:t>
            </a:r>
            <a:r>
              <a:rPr lang="pt-BR" altLang="pt-BR" sz="2000" baseline="30000" dirty="0" smtClean="0"/>
              <a:t>+</a:t>
            </a:r>
            <a:endParaRPr lang="en-US" altLang="pt-BR" sz="2000" dirty="0"/>
          </a:p>
        </p:txBody>
      </p:sp>
      <p:sp>
        <p:nvSpPr>
          <p:cNvPr id="74" name="CaixaDeTexto 73"/>
          <p:cNvSpPr txBox="1"/>
          <p:nvPr/>
        </p:nvSpPr>
        <p:spPr>
          <a:xfrm>
            <a:off x="224765" y="2319968"/>
            <a:ext cx="2763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Cátion perde configuração de </a:t>
            </a:r>
            <a:r>
              <a:rPr lang="pt-BR" dirty="0" err="1" smtClean="0"/>
              <a:t>sub-nível</a:t>
            </a:r>
            <a:r>
              <a:rPr lang="pt-BR" dirty="0" smtClean="0"/>
              <a:t> </a:t>
            </a:r>
            <a:r>
              <a:rPr lang="pt-BR" dirty="0" err="1" smtClean="0"/>
              <a:t>semi</a:t>
            </a:r>
            <a:r>
              <a:rPr lang="pt-BR" dirty="0" smtClean="0"/>
              <a:t> preenchido- aumento de energia.</a:t>
            </a:r>
            <a:endParaRPr lang="pt-BR" dirty="0"/>
          </a:p>
        </p:txBody>
      </p:sp>
      <p:cxnSp>
        <p:nvCxnSpPr>
          <p:cNvPr id="77" name="Conector reto 76"/>
          <p:cNvCxnSpPr/>
          <p:nvPr/>
        </p:nvCxnSpPr>
        <p:spPr>
          <a:xfrm>
            <a:off x="3973379" y="3434846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H="1">
            <a:off x="3648675" y="3418307"/>
            <a:ext cx="324704" cy="34839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 flipH="1">
            <a:off x="2724788" y="4811133"/>
            <a:ext cx="1035727" cy="562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H="1" flipV="1">
            <a:off x="2724788" y="2923334"/>
            <a:ext cx="1121052" cy="57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0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g012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9" y="244737"/>
            <a:ext cx="30083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2380" y="4378693"/>
            <a:ext cx="8964116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pt-PT" altLang="pt-BR" sz="2000" dirty="0" smtClean="0"/>
              <a:t>Dois </a:t>
            </a:r>
            <a:r>
              <a:rPr lang="pt-PT" altLang="pt-BR" sz="2000" dirty="0"/>
              <a:t>fatores contribuem para o </a:t>
            </a:r>
            <a:r>
              <a:rPr lang="pt-PT" altLang="pt-BR" sz="2000" dirty="0" smtClean="0"/>
              <a:t>decréscimo de EI </a:t>
            </a:r>
            <a:r>
              <a:rPr lang="pt-PT" altLang="pt-BR" sz="2000" dirty="0"/>
              <a:t>entre nitrogênio e </a:t>
            </a:r>
            <a:r>
              <a:rPr lang="pt-PT" altLang="pt-BR" sz="2000" dirty="0" smtClean="0"/>
              <a:t>oxigênio:</a:t>
            </a:r>
          </a:p>
          <a:p>
            <a:pPr eaLnBrk="1" hangingPunct="1">
              <a:lnSpc>
                <a:spcPct val="125000"/>
              </a:lnSpc>
              <a:buAutoNum type="arabicPeriod"/>
            </a:pPr>
            <a:r>
              <a:rPr lang="pt-PT" altLang="pt-BR" sz="2000" dirty="0" smtClean="0"/>
              <a:t>repulsão </a:t>
            </a:r>
            <a:r>
              <a:rPr lang="pt-PT" altLang="pt-BR" sz="2000" dirty="0"/>
              <a:t>entre os dois elétrons no orbital 2p no átomo </a:t>
            </a:r>
            <a:r>
              <a:rPr lang="pt-PT" altLang="pt-BR" sz="2000" dirty="0" smtClean="0"/>
              <a:t>neutro (</a:t>
            </a:r>
            <a:r>
              <a:rPr lang="pt-PT" altLang="pt-BR" sz="2000" u="sng" dirty="0" smtClean="0"/>
              <a:t>desestabiliza o átomo neutro</a:t>
            </a:r>
            <a:r>
              <a:rPr lang="pt-PT" altLang="pt-BR" sz="2000" dirty="0" smtClean="0"/>
              <a:t>) </a:t>
            </a:r>
          </a:p>
          <a:p>
            <a:pPr eaLnBrk="1" hangingPunct="1">
              <a:lnSpc>
                <a:spcPct val="125000"/>
              </a:lnSpc>
              <a:buAutoNum type="arabicPeriod"/>
            </a:pPr>
            <a:r>
              <a:rPr lang="pt-PT" altLang="pt-BR" sz="2000" dirty="0" smtClean="0"/>
              <a:t>relativa </a:t>
            </a:r>
            <a:r>
              <a:rPr lang="pt-PT" altLang="pt-BR" sz="2000" dirty="0"/>
              <a:t>baixa energia da subcamada 2p semipreenchida do átomo </a:t>
            </a:r>
            <a:r>
              <a:rPr lang="pt-PT" altLang="pt-BR" sz="2000" dirty="0" smtClean="0"/>
              <a:t>ionizado (</a:t>
            </a:r>
            <a:r>
              <a:rPr lang="pt-PT" altLang="pt-BR" sz="2000" u="sng" dirty="0" smtClean="0"/>
              <a:t>estabiliza o cátion</a:t>
            </a:r>
            <a:r>
              <a:rPr lang="pt-PT" altLang="pt-BR" sz="2000" dirty="0" smtClean="0"/>
              <a:t>).  </a:t>
            </a:r>
            <a:endParaRPr lang="en-US" altLang="pt-BR" sz="2000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463130" y="2234261"/>
            <a:ext cx="4572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PT" altLang="pt-BR" sz="2000" dirty="0"/>
              <a:t>N (Z= 7) : [He] 2s</a:t>
            </a:r>
            <a:r>
              <a:rPr lang="pt-PT" altLang="pt-BR" sz="2000" baseline="30000" dirty="0"/>
              <a:t>2</a:t>
            </a:r>
            <a:r>
              <a:rPr lang="pt-PT" altLang="pt-BR" sz="2000" dirty="0"/>
              <a:t> 2p</a:t>
            </a:r>
            <a:r>
              <a:rPr lang="pt-PT" altLang="pt-BR" sz="2000" baseline="30000" dirty="0"/>
              <a:t>3</a:t>
            </a:r>
            <a:r>
              <a:rPr lang="pt-PT" altLang="pt-BR" sz="2000" dirty="0"/>
              <a:t> </a:t>
            </a:r>
          </a:p>
          <a:p>
            <a:pPr algn="r" eaLnBrk="1" hangingPunct="1">
              <a:spcBef>
                <a:spcPct val="50000"/>
              </a:spcBef>
            </a:pPr>
            <a:endParaRPr lang="en-US" altLang="pt-BR" sz="2000" baseline="30000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50218" y="344855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931218" y="344855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312218" y="344855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626418" y="349141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V="1">
            <a:off x="1026468" y="349617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1402705" y="349617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793105" y="349617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2380" y="345966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p</a:t>
            </a:r>
            <a:endParaRPr lang="en-US" altLang="pt-BR" sz="2000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2853680" y="344855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3234680" y="344855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3615680" y="3448553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V="1">
            <a:off x="2929880" y="349141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V="1">
            <a:off x="3329930" y="349617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 flipV="1">
            <a:off x="3706168" y="349617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375843" y="345966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p</a:t>
            </a:r>
            <a:endParaRPr lang="en-US" altLang="pt-BR" sz="2000"/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5345905" y="329390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5726905" y="329390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6107905" y="329390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 flipV="1">
            <a:off x="5422105" y="3336771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flipV="1">
            <a:off x="5822155" y="334153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 flipV="1">
            <a:off x="6198392" y="334153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4868067" y="3305021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p</a:t>
            </a:r>
            <a:endParaRPr lang="en-US" altLang="pt-BR" sz="2000"/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7500142" y="3289146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881142" y="3289146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8262142" y="3289146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 flipV="1">
            <a:off x="7576342" y="333200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 flipV="1">
            <a:off x="7976392" y="3336771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7022305" y="330025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p</a:t>
            </a:r>
            <a:endParaRPr lang="en-US" altLang="pt-BR" sz="2000"/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5760242" y="289703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N</a:t>
            </a:r>
            <a:endParaRPr lang="en-US" altLang="pt-BR" sz="2000"/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7797005" y="2836708"/>
            <a:ext cx="46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BR" sz="2000"/>
              <a:t>N</a:t>
            </a:r>
            <a:r>
              <a:rPr lang="pt-PT" altLang="pt-BR" sz="2000" baseline="30000"/>
              <a:t>+</a:t>
            </a:r>
            <a:endParaRPr lang="en-US" altLang="pt-BR" sz="2000" baseline="300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804248" y="6213392"/>
            <a:ext cx="2133600" cy="476250"/>
          </a:xfrm>
        </p:spPr>
        <p:txBody>
          <a:bodyPr/>
          <a:lstStyle/>
          <a:p>
            <a:fld id="{8AD4624D-BE56-48F5-A8BF-D0C38519D0BA}" type="slidenum">
              <a:rPr lang="pt-BR" altLang="pt-BR" smtClean="0"/>
              <a:pPr/>
              <a:t>54</a:t>
            </a:fld>
            <a:endParaRPr lang="pt-BR" alt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800" y="234950"/>
            <a:ext cx="8458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5775" indent="-485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Estruturas eletrônicas com estabilidade </a:t>
            </a:r>
            <a:r>
              <a:rPr lang="pt-BR" altLang="pt-BR" sz="24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adicional</a:t>
            </a:r>
            <a:endParaRPr lang="pt-BR" altLang="pt-BR" sz="24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en-US" altLang="pt-BR" sz="24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en-US" altLang="pt-BR" sz="24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4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4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         s</a:t>
            </a: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400" b="1" i="1" dirty="0">
                <a:solidFill>
                  <a:srgbClr val="CC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                                           </a:t>
            </a:r>
            <a:r>
              <a:rPr lang="pt-BR" altLang="pt-BR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Nível </a:t>
            </a:r>
            <a:r>
              <a:rPr lang="pt-BR" altLang="pt-BR" sz="24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pt-BR" altLang="pt-BR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 preenchido</a:t>
            </a:r>
          </a:p>
          <a:p>
            <a:pPr algn="just" eaLnBrk="1" hangingPunct="1">
              <a:buClr>
                <a:schemeClr val="tx1"/>
              </a:buClr>
            </a:pPr>
            <a:endParaRPr lang="pt-BR" altLang="pt-BR" sz="24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         </a:t>
            </a:r>
            <a:r>
              <a:rPr lang="pt-BR" altLang="pt-BR" sz="24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s                p</a:t>
            </a: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                                            Nível </a:t>
            </a:r>
            <a:r>
              <a:rPr lang="pt-BR" altLang="pt-BR" sz="24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pt-BR" altLang="pt-BR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 semipreenchido</a:t>
            </a:r>
          </a:p>
          <a:p>
            <a:pPr algn="just" eaLnBrk="1" hangingPunct="1">
              <a:buClr>
                <a:schemeClr val="tx1"/>
              </a:buClr>
            </a:pPr>
            <a:endParaRPr lang="pt-BR" altLang="pt-BR" sz="24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         </a:t>
            </a:r>
            <a:r>
              <a:rPr lang="pt-BR" altLang="pt-BR" sz="24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s                p               </a:t>
            </a: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400" b="1" i="1" dirty="0">
                <a:latin typeface="Times New Roman" panose="02020603050405020304" pitchFamily="18" charset="0"/>
                <a:sym typeface="Symbol" panose="05050102010706020507" pitchFamily="18" charset="2"/>
              </a:rPr>
              <a:t>                                            </a:t>
            </a:r>
            <a:r>
              <a:rPr lang="pt-BR" altLang="pt-BR" sz="2400" b="1" dirty="0">
                <a:latin typeface="Times New Roman" panose="02020603050405020304" pitchFamily="18" charset="0"/>
                <a:sym typeface="Symbol" panose="05050102010706020507" pitchFamily="18" charset="2"/>
              </a:rPr>
              <a:t>Preenchido – estrutura de gás nobre</a:t>
            </a:r>
          </a:p>
          <a:p>
            <a:pPr algn="just" eaLnBrk="1" hangingPunct="1">
              <a:buClr>
                <a:schemeClr val="tx1"/>
              </a:buClr>
            </a:pPr>
            <a:endParaRPr lang="pt-BR" altLang="pt-BR" sz="2400" b="1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ctr" eaLnBrk="1" hangingPunct="1">
              <a:buClr>
                <a:schemeClr val="tx1"/>
              </a:buClr>
            </a:pPr>
            <a:endParaRPr lang="pt-BR" altLang="pt-BR" sz="2400" b="1" i="1" dirty="0">
              <a:solidFill>
                <a:srgbClr val="CC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295400" y="21145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rot="10800000">
            <a:off x="1447800" y="2190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600200" y="2190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295400" y="32575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rot="10800000">
            <a:off x="1447800" y="3333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1600200" y="3333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209800" y="32575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rot="10800000">
            <a:off x="2438400" y="3333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667000" y="32575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rot="10800000">
            <a:off x="2895600" y="3333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124200" y="32575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rot="10800000">
            <a:off x="3352800" y="3333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1295400" y="44005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rot="10800000">
            <a:off x="1447800" y="4476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1600200" y="4476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2209800" y="44005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667000" y="44005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3124200" y="440055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rot="10800000">
            <a:off x="2362200" y="44862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2514600" y="44862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 rot="10800000">
            <a:off x="2819400" y="4491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2971800" y="4491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 rot="10800000">
            <a:off x="3276600" y="4491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3429000" y="4491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55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56</a:t>
            </a:fld>
            <a:endParaRPr lang="pt-BR" altLang="pt-BR"/>
          </a:p>
        </p:txBody>
      </p:sp>
      <p:pic>
        <p:nvPicPr>
          <p:cNvPr id="3" name="Picture 2" descr="fig0122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r="45370"/>
          <a:stretch/>
        </p:blipFill>
        <p:spPr bwMode="auto">
          <a:xfrm>
            <a:off x="5796136" y="1469616"/>
            <a:ext cx="2016224" cy="37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6263208" y="3429000"/>
            <a:ext cx="288032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7452320" y="3573016"/>
            <a:ext cx="288032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11560" y="69269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Prática </a:t>
            </a:r>
          </a:p>
          <a:p>
            <a:endParaRPr lang="pt-BR" sz="2400" dirty="0"/>
          </a:p>
          <a:p>
            <a:r>
              <a:rPr lang="pt-BR" sz="2400" dirty="0" smtClean="0"/>
              <a:t>Explique porque existe essa descontinuidade na tendência geral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Zn e Ga</a:t>
            </a:r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400" dirty="0" err="1" smtClean="0"/>
              <a:t>Cd</a:t>
            </a:r>
            <a:r>
              <a:rPr lang="pt-BR" sz="2400" dirty="0" smtClean="0"/>
              <a:t> e In</a:t>
            </a:r>
            <a:endParaRPr lang="pt-BR" sz="2400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64253" y="908720"/>
            <a:ext cx="79248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5775" indent="-485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</a:t>
            </a:r>
            <a:r>
              <a:rPr lang="pt-BR" alt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pt-BR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t-BR" alt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</a:pP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buClr>
                <a:schemeClr val="tx1"/>
              </a:buClr>
            </a:pPr>
            <a:endParaRPr lang="pt-BR" alt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</a:pPr>
            <a:endParaRPr lang="pt-BR" alt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</a:pPr>
            <a:endParaRPr lang="pt-BR" alt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</a:pPr>
            <a:endParaRPr lang="pt-BR" alt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</a:pPr>
            <a:endParaRPr lang="pt-BR" alt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Clr>
                <a:schemeClr val="tx1"/>
              </a:buClr>
            </a:pPr>
            <a:endParaRPr lang="en-US" altLang="pt-BR" sz="2400" b="1" baseline="30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</a:pPr>
            <a:endParaRPr lang="en-US" altLang="pt-BR" sz="2400" b="1" baseline="300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000" dirty="0" smtClean="0">
                <a:latin typeface="+mj-lt"/>
                <a:sym typeface="Symbol" panose="05050102010706020507" pitchFamily="18" charset="2"/>
              </a:rPr>
              <a:t>Os  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elementos do Grupo 1 apresentam apenas 1 e</a:t>
            </a:r>
            <a:r>
              <a:rPr lang="pt-BR" altLang="pt-BR" sz="2000" baseline="30000" dirty="0">
                <a:latin typeface="+mj-lt"/>
                <a:sym typeface="Symbol" panose="05050102010706020507" pitchFamily="18" charset="2"/>
              </a:rPr>
              <a:t>-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 no nível mais externo. A remoção do segundo e</a:t>
            </a:r>
            <a:r>
              <a:rPr lang="pt-BR" altLang="pt-BR" sz="2000" baseline="30000" dirty="0">
                <a:latin typeface="+mj-lt"/>
                <a:sym typeface="Symbol" panose="05050102010706020507" pitchFamily="18" charset="2"/>
              </a:rPr>
              <a:t>- 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requer uma energia muito maior, pois envolve os e</a:t>
            </a:r>
            <a:r>
              <a:rPr lang="pt-BR" altLang="pt-BR" sz="2000" baseline="30000" dirty="0">
                <a:latin typeface="+mj-lt"/>
                <a:sym typeface="Symbol" panose="05050102010706020507" pitchFamily="18" charset="2"/>
              </a:rPr>
              <a:t>-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 de um nível eletrônico </a:t>
            </a:r>
            <a:r>
              <a:rPr lang="pt-BR" altLang="pt-BR" sz="2000" dirty="0" smtClean="0">
                <a:latin typeface="+mj-lt"/>
                <a:sym typeface="Symbol" panose="05050102010706020507" pitchFamily="18" charset="2"/>
              </a:rPr>
              <a:t>interno sob influência de uma carga nuclear efetiva maior e  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completamente </a:t>
            </a:r>
            <a:r>
              <a:rPr lang="pt-BR" altLang="pt-BR" sz="2000" dirty="0" smtClean="0">
                <a:latin typeface="+mj-lt"/>
                <a:sym typeface="Symbol" panose="05050102010706020507" pitchFamily="18" charset="2"/>
              </a:rPr>
              <a:t>ocupado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39552" y="288600"/>
            <a:ext cx="7138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 smtClean="0">
                <a:latin typeface="+mn-lt"/>
              </a:rPr>
              <a:t>Primeira </a:t>
            </a:r>
            <a:r>
              <a:rPr lang="pt-BR" altLang="pt-BR" sz="2400" dirty="0">
                <a:latin typeface="+mn-lt"/>
              </a:rPr>
              <a:t>e segunda energias de ionização para os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2400" dirty="0">
                <a:latin typeface="+mn-lt"/>
              </a:rPr>
              <a:t>    elementos do Grupo </a:t>
            </a:r>
            <a:r>
              <a:rPr lang="pt-BR" altLang="pt-BR" sz="2400" dirty="0" smtClean="0">
                <a:latin typeface="+mn-lt"/>
              </a:rPr>
              <a:t>1, (</a:t>
            </a:r>
            <a:r>
              <a:rPr lang="pt-BR" altLang="pt-BR" sz="2400" dirty="0" err="1" smtClean="0">
                <a:latin typeface="+mn-lt"/>
              </a:rPr>
              <a:t>kJ</a:t>
            </a:r>
            <a:r>
              <a:rPr lang="pt-BR" altLang="pt-BR" sz="2400" dirty="0" smtClean="0">
                <a:latin typeface="+mn-lt"/>
              </a:rPr>
              <a:t>/mol)</a:t>
            </a:r>
            <a:endParaRPr lang="pt-BR" altLang="pt-BR" sz="2400" dirty="0">
              <a:latin typeface="+mn-lt"/>
            </a:endParaRPr>
          </a:p>
        </p:txBody>
      </p:sp>
      <p:graphicFrame>
        <p:nvGraphicFramePr>
          <p:cNvPr id="870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45321"/>
              </p:ext>
            </p:extLst>
          </p:nvPr>
        </p:nvGraphicFramePr>
        <p:xfrm>
          <a:off x="2123728" y="1862827"/>
          <a:ext cx="5334000" cy="2809878"/>
        </p:xfrm>
        <a:graphic>
          <a:graphicData uri="http://schemas.openxmlformats.org/drawingml/2006/table">
            <a:tbl>
              <a:tblPr/>
              <a:tblGrid>
                <a:gridCol w="1778000"/>
                <a:gridCol w="1778000"/>
                <a:gridCol w="1778000"/>
              </a:tblGrid>
              <a:tr h="431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1ª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2ª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520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7.296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496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4.563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419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3.069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Rb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403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2.650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376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2.420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57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714375" y="166688"/>
            <a:ext cx="71384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 smtClean="0">
                <a:latin typeface="+mj-lt"/>
              </a:rPr>
              <a:t>Primeira </a:t>
            </a:r>
            <a:r>
              <a:rPr lang="pt-BR" altLang="pt-BR" sz="2400" dirty="0">
                <a:latin typeface="+mj-lt"/>
              </a:rPr>
              <a:t>e segunda energias de ionização para os </a:t>
            </a:r>
          </a:p>
          <a:p>
            <a:pPr eaLnBrk="1" hangingPunct="1"/>
            <a:r>
              <a:rPr lang="pt-BR" altLang="pt-BR" sz="2400" dirty="0">
                <a:latin typeface="+mj-lt"/>
              </a:rPr>
              <a:t>    elementos do Grupo </a:t>
            </a:r>
            <a:r>
              <a:rPr lang="pt-BR" altLang="pt-BR" sz="2400" dirty="0" smtClean="0">
                <a:latin typeface="+mj-lt"/>
              </a:rPr>
              <a:t>2, </a:t>
            </a:r>
            <a:r>
              <a:rPr lang="pt-BR" altLang="pt-BR" sz="2400" dirty="0">
                <a:latin typeface="+mj-lt"/>
              </a:rPr>
              <a:t>(</a:t>
            </a:r>
            <a:r>
              <a:rPr lang="pt-BR" altLang="pt-BR" sz="2400" dirty="0" err="1">
                <a:latin typeface="+mj-lt"/>
              </a:rPr>
              <a:t>kJ</a:t>
            </a:r>
            <a:r>
              <a:rPr lang="pt-BR" altLang="pt-BR" sz="2400" dirty="0">
                <a:latin typeface="+mj-lt"/>
              </a:rPr>
              <a:t>/mol)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2400" b="1" dirty="0">
              <a:latin typeface="+mj-lt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1653" y="4509120"/>
            <a:ext cx="792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5775" indent="-485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i="1" dirty="0" smtClean="0">
                <a:latin typeface="+mj-lt"/>
                <a:cs typeface="Calibri Light" panose="020F0302020204030204" pitchFamily="34" charset="0"/>
              </a:rPr>
              <a:t>I</a:t>
            </a:r>
            <a:r>
              <a:rPr lang="pt-BR" altLang="pt-BR" baseline="-25000" dirty="0" smtClean="0">
                <a:latin typeface="+mj-lt"/>
                <a:cs typeface="Calibri Light" panose="020F0302020204030204" pitchFamily="34" charset="0"/>
              </a:rPr>
              <a:t>1</a:t>
            </a:r>
            <a:r>
              <a:rPr lang="pt-BR" altLang="pt-BR" dirty="0" smtClean="0">
                <a:latin typeface="+mj-lt"/>
                <a:cs typeface="Calibri Light" panose="020F0302020204030204" pitchFamily="34" charset="0"/>
              </a:rPr>
              <a:t> </a:t>
            </a:r>
            <a:r>
              <a:rPr lang="pt-BR" altLang="pt-BR" dirty="0">
                <a:latin typeface="+mj-lt"/>
                <a:cs typeface="Calibri Light" panose="020F0302020204030204" pitchFamily="34" charset="0"/>
              </a:rPr>
              <a:t>dos elementos do Grupo 2 é quase o dobro da </a:t>
            </a:r>
            <a:r>
              <a:rPr lang="pt-BR" altLang="pt-BR" i="1" dirty="0">
                <a:latin typeface="+mj-lt"/>
                <a:cs typeface="Calibri Light" panose="020F0302020204030204" pitchFamily="34" charset="0"/>
              </a:rPr>
              <a:t>I</a:t>
            </a:r>
            <a:r>
              <a:rPr lang="pt-BR" altLang="pt-BR" baseline="-25000" dirty="0">
                <a:latin typeface="+mj-lt"/>
                <a:cs typeface="Calibri Light" panose="020F0302020204030204" pitchFamily="34" charset="0"/>
              </a:rPr>
              <a:t>1 </a:t>
            </a:r>
            <a:r>
              <a:rPr lang="pt-BR" altLang="pt-BR" dirty="0">
                <a:latin typeface="+mj-lt"/>
                <a:cs typeface="Calibri Light" panose="020F0302020204030204" pitchFamily="34" charset="0"/>
              </a:rPr>
              <a:t>dos elementos do </a:t>
            </a:r>
            <a:r>
              <a:rPr lang="pt-BR" altLang="pt-BR" dirty="0" smtClean="0">
                <a:latin typeface="+mj-lt"/>
                <a:cs typeface="Calibri Light" panose="020F0302020204030204" pitchFamily="34" charset="0"/>
              </a:rPr>
              <a:t>Grupo 1. </a:t>
            </a:r>
            <a:r>
              <a:rPr lang="pt-BR" altLang="pt-BR" dirty="0" smtClean="0"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Isso </a:t>
            </a:r>
            <a:r>
              <a:rPr lang="pt-BR" altLang="pt-BR" dirty="0"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decorre do aumento da carga nuclear, que faz com que os elementos do Grupo 2 sejam menores</a:t>
            </a:r>
            <a:r>
              <a:rPr lang="pt-BR" altLang="pt-BR" dirty="0" smtClean="0"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.</a:t>
            </a:r>
          </a:p>
        </p:txBody>
      </p:sp>
      <p:graphicFrame>
        <p:nvGraphicFramePr>
          <p:cNvPr id="890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76337"/>
              </p:ext>
            </p:extLst>
          </p:nvPr>
        </p:nvGraphicFramePr>
        <p:xfrm>
          <a:off x="1462414" y="1551683"/>
          <a:ext cx="6096000" cy="277361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Elemento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1ª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2ª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3ª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1.757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14.847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1.450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7.731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1.145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1.064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4.207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3.281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58</a:t>
            </a:fld>
            <a:endParaRPr lang="pt-BR" altLang="pt-BR"/>
          </a:p>
        </p:txBody>
      </p:sp>
      <p:sp>
        <p:nvSpPr>
          <p:cNvPr id="3" name="Retângulo 2"/>
          <p:cNvSpPr/>
          <p:nvPr/>
        </p:nvSpPr>
        <p:spPr>
          <a:xfrm>
            <a:off x="358986" y="5590377"/>
            <a:ext cx="7431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dirty="0" smtClean="0"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         I</a:t>
            </a:r>
            <a:r>
              <a:rPr lang="pt-BR" altLang="pt-BR" baseline="-25000" dirty="0" smtClean="0"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2</a:t>
            </a:r>
            <a:r>
              <a:rPr lang="pt-BR" altLang="pt-BR" dirty="0" smtClean="0"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 </a:t>
            </a:r>
            <a:r>
              <a:rPr lang="pt-BR" altLang="pt-BR" dirty="0"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é alcançável mas I</a:t>
            </a:r>
            <a:r>
              <a:rPr lang="pt-BR" altLang="pt-BR" baseline="-25000" dirty="0"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3</a:t>
            </a:r>
            <a:r>
              <a:rPr lang="pt-BR" altLang="pt-BR" dirty="0">
                <a:latin typeface="+mj-lt"/>
                <a:cs typeface="Calibri Light" panose="020F0302020204030204" pitchFamily="34" charset="0"/>
                <a:sym typeface="Symbol" panose="05050102010706020507" pitchFamily="18" charset="2"/>
              </a:rPr>
              <a:t> é muito elevada para ocorrer em condições reacionais brandas.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59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87624" y="620688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Prática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162880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Porque não existem compostos iônicos de metais alcalinos terrosos monovalentes? 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475656" y="3068960"/>
            <a:ext cx="5759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Mg</a:t>
            </a:r>
            <a:r>
              <a:rPr lang="pt-BR" sz="2400" baseline="30000" dirty="0"/>
              <a:t>+</a:t>
            </a:r>
            <a:r>
              <a:rPr lang="pt-BR" sz="2400" dirty="0"/>
              <a:t> + </a:t>
            </a:r>
            <a:r>
              <a:rPr lang="pt-BR" sz="2400" dirty="0" smtClean="0"/>
              <a:t>e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 </a:t>
            </a:r>
            <a:r>
              <a:rPr lang="pt-BR" sz="2400" dirty="0"/>
              <a:t>⇌ </a:t>
            </a:r>
            <a:r>
              <a:rPr lang="pt-BR" sz="2400" dirty="0" smtClean="0"/>
              <a:t>Mg                E</a:t>
            </a:r>
            <a:r>
              <a:rPr lang="pt-BR" sz="2400" baseline="30000" dirty="0" smtClean="0"/>
              <a:t>0</a:t>
            </a:r>
            <a:r>
              <a:rPr lang="pt-BR" sz="2400" dirty="0" smtClean="0"/>
              <a:t> = -</a:t>
            </a:r>
            <a:r>
              <a:rPr lang="pt-BR" sz="2400" dirty="0"/>
              <a:t>2.70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Mg</a:t>
            </a:r>
            <a:r>
              <a:rPr lang="pt-BR" sz="2400" baseline="30000" dirty="0" smtClean="0"/>
              <a:t>2</a:t>
            </a:r>
            <a:r>
              <a:rPr lang="pt-BR" sz="2400" baseline="30000" dirty="0"/>
              <a:t>+</a:t>
            </a:r>
            <a:r>
              <a:rPr lang="pt-BR" sz="2400" dirty="0"/>
              <a:t> + </a:t>
            </a:r>
            <a:r>
              <a:rPr lang="pt-BR" sz="2400" dirty="0" smtClean="0"/>
              <a:t>2e</a:t>
            </a:r>
            <a:r>
              <a:rPr lang="pt-BR" sz="2400" baseline="30000" dirty="0" smtClean="0"/>
              <a:t>-</a:t>
            </a:r>
            <a:r>
              <a:rPr lang="pt-BR" sz="2400" dirty="0" smtClean="0"/>
              <a:t> </a:t>
            </a:r>
            <a:r>
              <a:rPr lang="pt-BR" sz="2400" dirty="0"/>
              <a:t>⇌ </a:t>
            </a:r>
            <a:r>
              <a:rPr lang="pt-BR" sz="2400" dirty="0" smtClean="0"/>
              <a:t>Mg             E</a:t>
            </a:r>
            <a:r>
              <a:rPr lang="pt-BR" sz="2400" baseline="30000" dirty="0" smtClean="0"/>
              <a:t>0</a:t>
            </a:r>
            <a:r>
              <a:rPr lang="pt-BR" sz="2400" dirty="0" smtClean="0"/>
              <a:t> = - 2.372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58788" y="4553744"/>
            <a:ext cx="7992888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0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9552" y="1340768"/>
          <a:ext cx="7915101" cy="476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Worksheet" r:id="rId4" imgW="9058772" imgH="5458187" progId="Excel.Sheet.8">
                  <p:embed/>
                </p:oleObj>
              </mc:Choice>
              <mc:Fallback>
                <p:oleObj name="Worksheet" r:id="rId4" imgW="9058772" imgH="54581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7915101" cy="4768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400" b="1" dirty="0"/>
              <a:t>A Tabela Periódica Moderna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6</a:t>
            </a:fld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2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aixaDeTexto 2"/>
          <p:cNvSpPr txBox="1">
            <a:spLocks noChangeArrowheads="1"/>
          </p:cNvSpPr>
          <p:nvPr/>
        </p:nvSpPr>
        <p:spPr bwMode="auto">
          <a:xfrm>
            <a:off x="430077" y="476673"/>
            <a:ext cx="843494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Energias </a:t>
            </a:r>
            <a:r>
              <a:rPr lang="pt-BR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 ionização </a:t>
            </a:r>
            <a:r>
              <a:rPr lang="pt-BR" alt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sucessivas </a:t>
            </a:r>
            <a:r>
              <a:rPr lang="pt-BR" alt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em </a:t>
            </a:r>
            <a:r>
              <a:rPr lang="pt-BR" alt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kJmol</a:t>
            </a:r>
            <a:r>
              <a:rPr lang="pt-BR" altLang="pt-BR" sz="24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pt-BR" alt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para elementos do terceiro período</a:t>
            </a:r>
            <a:endParaRPr lang="pt-BR" altLang="pt-BR" sz="2400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60</a:t>
            </a:fld>
            <a:endParaRPr lang="pt-BR" altLang="pt-BR" dirty="0"/>
          </a:p>
        </p:txBody>
      </p:sp>
      <p:sp>
        <p:nvSpPr>
          <p:cNvPr id="3" name="Retângulo 2"/>
          <p:cNvSpPr/>
          <p:nvPr/>
        </p:nvSpPr>
        <p:spPr>
          <a:xfrm>
            <a:off x="413469" y="4149080"/>
            <a:ext cx="8002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Ionizações sucessivas se torna progressivamente mais difícil (mais energética)</a:t>
            </a:r>
            <a:endParaRPr lang="pt-BR" alt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7221" y="5433726"/>
            <a:ext cx="8289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Ionização elevada se torna proibitiva energeticamente em condições normais</a:t>
            </a:r>
            <a:endParaRPr lang="pt-BR" alt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5" descr="07_T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1" b="8916"/>
          <a:stretch>
            <a:fillRect/>
          </a:stretch>
        </p:blipFill>
        <p:spPr>
          <a:xfrm>
            <a:off x="301768" y="1379340"/>
            <a:ext cx="8691562" cy="2789238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61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71600" y="126876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Metais de transição </a:t>
            </a:r>
            <a:r>
              <a:rPr lang="pt-BR" sz="2400" dirty="0" smtClean="0"/>
              <a:t>e alguns </a:t>
            </a:r>
            <a:r>
              <a:rPr lang="pt-BR" sz="2400" b="1" dirty="0" smtClean="0"/>
              <a:t>metais do bloco p </a:t>
            </a:r>
            <a:r>
              <a:rPr lang="pt-BR" sz="2400" dirty="0" smtClean="0"/>
              <a:t>formam compostos </a:t>
            </a:r>
            <a:r>
              <a:rPr lang="pt-BR" sz="2400" b="1" dirty="0" smtClean="0"/>
              <a:t>estáveis</a:t>
            </a:r>
            <a:r>
              <a:rPr lang="pt-BR" sz="2400" dirty="0" smtClean="0"/>
              <a:t> em que aparecem com </a:t>
            </a:r>
            <a:r>
              <a:rPr lang="pt-BR" sz="2400" b="1" dirty="0" smtClean="0"/>
              <a:t>diferentes estados de oxidação</a:t>
            </a:r>
            <a:endParaRPr lang="pt-BR" sz="2400" b="1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7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905DE-FB74-4A9F-BBE4-3C31E4BBE35A}" type="slidenum">
              <a:rPr lang="pt-BR" smtClean="0"/>
              <a:pPr>
                <a:defRPr/>
              </a:pPr>
              <a:t>62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796316" y="195707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>
              <a:spcBef>
                <a:spcPts val="200"/>
              </a:spcBef>
              <a:spcAft>
                <a:spcPts val="1200"/>
              </a:spcAft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Máximos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Principais estados de oxidação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 metais do primeiro bloco d e alguns compostos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http://elementalolympics.files.wordpress.com/2011/02/variable-oxidation-states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6"/>
          <a:stretch/>
        </p:blipFill>
        <p:spPr bwMode="auto">
          <a:xfrm>
            <a:off x="611560" y="2028251"/>
            <a:ext cx="7889612" cy="3824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http://i306.photobucket.com/albums/nn263/quachthanhtruong/Oxid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68761"/>
            <a:ext cx="7889612" cy="54527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187624" y="1416862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Elemento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96316" y="2132856"/>
            <a:ext cx="12234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Estado de</a:t>
            </a:r>
          </a:p>
          <a:p>
            <a:r>
              <a:rPr lang="pt-BR" dirty="0" smtClean="0"/>
              <a:t> oxidação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5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905DE-FB74-4A9F-BBE4-3C31E4BBE35A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89855" y="289382"/>
            <a:ext cx="8780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>
              <a:spcBef>
                <a:spcPts val="200"/>
              </a:spcBef>
              <a:spcAft>
                <a:spcPts val="1200"/>
              </a:spcAft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Estabilidade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termodinâmica dos estados de oxidação para os elementos metálicos </a:t>
            </a: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primeiro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bloco d (3</a:t>
            </a:r>
            <a:r>
              <a:rPr lang="pt-BR" sz="2400" u="sng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período, 3d). </a:t>
            </a:r>
            <a:endParaRPr lang="pt-B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8027" y="5539065"/>
            <a:ext cx="88627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11113">
              <a:spcAft>
                <a:spcPts val="1200"/>
              </a:spcAft>
            </a:pPr>
            <a:r>
              <a:rPr lang="pt-B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Digramas </a:t>
            </a:r>
            <a:r>
              <a:rPr lang="pt-B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Frost</a:t>
            </a:r>
            <a:r>
              <a:rPr lang="pt-B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para os elementos do primeiro </a:t>
            </a:r>
            <a:r>
              <a:rPr lang="pt-B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bloco </a:t>
            </a:r>
            <a:r>
              <a:rPr lang="pt-B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 em meio ácido </a:t>
            </a: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(1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mol L</a:t>
            </a:r>
            <a:r>
              <a:rPr lang="pt-B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, pH 0)</a:t>
            </a:r>
          </a:p>
          <a:p>
            <a:pPr marL="96838" indent="-11113">
              <a:spcAft>
                <a:spcPts val="1200"/>
              </a:spcAft>
            </a:pP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907704" y="1214813"/>
            <a:ext cx="4824911" cy="4318426"/>
            <a:chOff x="107129" y="1261680"/>
            <a:chExt cx="4824911" cy="4318426"/>
          </a:xfrm>
        </p:grpSpPr>
        <p:pic>
          <p:nvPicPr>
            <p:cNvPr id="4" name="Imagem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9" t="11081" r="18416" b="6152"/>
            <a:stretch>
              <a:fillRect/>
            </a:stretch>
          </p:blipFill>
          <p:spPr bwMode="auto">
            <a:xfrm>
              <a:off x="297628" y="1261680"/>
              <a:ext cx="4634412" cy="4226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110676" y="5118441"/>
              <a:ext cx="33893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Número de  oxidação</a:t>
              </a:r>
              <a:endParaRPr lang="pt-BR" sz="2400" dirty="0"/>
            </a:p>
          </p:txBody>
        </p:sp>
        <p:sp>
          <p:nvSpPr>
            <p:cNvPr id="9" name="CaixaDeTexto 8"/>
            <p:cNvSpPr txBox="1"/>
            <p:nvPr/>
          </p:nvSpPr>
          <p:spPr>
            <a:xfrm rot="16200000">
              <a:off x="-344392" y="2872410"/>
              <a:ext cx="13647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NE</a:t>
              </a:r>
              <a:r>
                <a:rPr lang="pt-BR" sz="2400" baseline="30000" dirty="0" smtClean="0"/>
                <a:t>0</a:t>
              </a:r>
              <a:r>
                <a:rPr lang="pt-BR" sz="2400" dirty="0" smtClean="0"/>
                <a:t> (V)</a:t>
              </a:r>
              <a:endParaRPr lang="pt-BR" sz="2400" dirty="0"/>
            </a:p>
          </p:txBody>
        </p:sp>
      </p:grp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1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64</a:t>
            </a:fld>
            <a:endParaRPr lang="pt-BR" altLang="pt-BR"/>
          </a:p>
        </p:txBody>
      </p:sp>
      <p:sp>
        <p:nvSpPr>
          <p:cNvPr id="3" name="Retângulo 2"/>
          <p:cNvSpPr/>
          <p:nvPr/>
        </p:nvSpPr>
        <p:spPr>
          <a:xfrm>
            <a:off x="1115616" y="544522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11113">
              <a:spcAft>
                <a:spcPts val="1200"/>
              </a:spcAft>
            </a:pPr>
            <a:r>
              <a:rPr lang="pt-B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Digramas de </a:t>
            </a:r>
            <a:r>
              <a:rPr lang="pt-B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Frost</a:t>
            </a:r>
            <a:r>
              <a:rPr lang="pt-B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os elementos do grupo 6 em meio ácido </a:t>
            </a: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1 mol L</a:t>
            </a:r>
            <a:r>
              <a:rPr lang="pt-B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, pH 0)</a:t>
            </a:r>
          </a:p>
        </p:txBody>
      </p:sp>
      <p:pic>
        <p:nvPicPr>
          <p:cNvPr id="4" name="Imagem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392488" cy="42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 rot="16200000">
            <a:off x="1600200" y="2368353"/>
            <a:ext cx="13647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NE</a:t>
            </a:r>
            <a:r>
              <a:rPr lang="pt-BR" sz="2400" baseline="30000" dirty="0" smtClean="0"/>
              <a:t>0</a:t>
            </a:r>
            <a:r>
              <a:rPr lang="pt-BR" sz="2400" dirty="0" smtClean="0"/>
              <a:t> (V)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43808" y="4551095"/>
            <a:ext cx="33893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Número de  oxidação</a:t>
            </a:r>
            <a:endParaRPr lang="pt-BR" sz="2400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9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905DE-FB74-4A9F-BBE4-3C31E4BBE35A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51520" y="1607818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3390" indent="-226695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configuração eletrônica dos cátions destes metais segue essencialmente a configuração [Ar]3d</a:t>
            </a:r>
            <a:r>
              <a:rPr lang="pt-BR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(onde n = número do grupo – o estado de oxidação). 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3390" indent="-226695">
              <a:lnSpc>
                <a:spcPct val="150000"/>
              </a:lnSpc>
              <a:spcAft>
                <a:spcPts val="1200"/>
              </a:spcAft>
            </a:pPr>
            <a:r>
              <a:rPr lang="pt-BR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t-B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Cu</a:t>
            </a:r>
            <a:r>
              <a:rPr lang="pt-BR" sz="2000" b="1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pt-B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: [Ar] 3d</a:t>
            </a:r>
            <a:r>
              <a:rPr lang="pt-BR" sz="2000" b="1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pt-B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; Cu</a:t>
            </a:r>
            <a:r>
              <a:rPr lang="pt-BR" sz="2000" b="1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2+</a:t>
            </a:r>
            <a:r>
              <a:rPr lang="pt-B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 : [Ar] 3d</a:t>
            </a:r>
            <a:r>
              <a:rPr lang="pt-BR" sz="2000" b="1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</a:p>
          <a:p>
            <a:pPr marL="453390" indent="-226695">
              <a:lnSpc>
                <a:spcPct val="150000"/>
              </a:lnSpc>
              <a:spcAft>
                <a:spcPts val="1200"/>
              </a:spcAft>
            </a:pPr>
            <a:r>
              <a:rPr lang="pt-BR" sz="2000" baseline="30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pt-B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pt-BR" sz="2000" b="1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2+</a:t>
            </a:r>
            <a:r>
              <a:rPr lang="pt-B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: [Ar] 3d</a:t>
            </a:r>
            <a:r>
              <a:rPr lang="pt-BR" sz="2000" b="1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pt-B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; Cr</a:t>
            </a:r>
            <a:r>
              <a:rPr lang="pt-BR" sz="2000" b="1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3+</a:t>
            </a:r>
            <a:r>
              <a:rPr lang="pt-B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: [Ar] 3d</a:t>
            </a:r>
            <a:r>
              <a:rPr lang="pt-BR" sz="2000" b="1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  <a:p>
            <a:pPr marL="453390" indent="-226695">
              <a:lnSpc>
                <a:spcPct val="150000"/>
              </a:lnSpc>
              <a:spcAft>
                <a:spcPts val="1200"/>
              </a:spcAft>
            </a:pPr>
            <a:r>
              <a:rPr lang="pt-BR" sz="2000" baseline="30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aseline="30000" dirty="0" smtClean="0"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Portanto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todas as propriedades químicas dos compostos dos cátions dos metais do bloco d são consequência do preenchimento sucessivo dos orbitais da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subcamada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260648"/>
            <a:ext cx="777686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Configuração Eletrônica dos cátions dos metais do bloco d em seus principais estados de oxidação.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1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69900"/>
            <a:ext cx="4400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 smtClean="0"/>
              <a:t>Afinidade </a:t>
            </a:r>
            <a:r>
              <a:rPr lang="pt-BR" altLang="pt-BR" sz="2800" b="1" dirty="0"/>
              <a:t>eletrônica (</a:t>
            </a:r>
            <a:r>
              <a:rPr lang="pt-BR" altLang="pt-BR" sz="2800" b="1" dirty="0" err="1"/>
              <a:t>Ea</a:t>
            </a:r>
            <a:r>
              <a:rPr lang="pt-BR" altLang="pt-BR" sz="2800" b="1" dirty="0"/>
              <a:t>)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67544" y="1628800"/>
            <a:ext cx="84582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5775" indent="-485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dirty="0">
                <a:sym typeface="Symbol" panose="05050102010706020507" pitchFamily="18" charset="2"/>
              </a:rPr>
              <a:t>A energia liberada quando um elétron é adicionado a um átomo gasoso é designado afinidade eletrônica. Geralmente apenas um elétron é acrescentado, formando um íon </a:t>
            </a:r>
            <a:r>
              <a:rPr lang="pt-BR" altLang="pt-BR" sz="2400" dirty="0" err="1">
                <a:sym typeface="Symbol" panose="05050102010706020507" pitchFamily="18" charset="2"/>
              </a:rPr>
              <a:t>mononegativo</a:t>
            </a:r>
            <a:r>
              <a:rPr lang="pt-BR" altLang="pt-BR" sz="2400" dirty="0">
                <a:sym typeface="Symbol" panose="05050102010706020507" pitchFamily="18" charset="2"/>
              </a:rPr>
              <a:t>. </a:t>
            </a: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400" dirty="0"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</a:pPr>
            <a:r>
              <a:rPr lang="en-US" altLang="pt-BR" sz="2400" dirty="0"/>
              <a:t>	Ex. 1:    </a:t>
            </a:r>
            <a:r>
              <a:rPr lang="en-US" altLang="pt-BR" sz="2400" dirty="0">
                <a:solidFill>
                  <a:srgbClr val="CC0000"/>
                </a:solidFill>
              </a:rPr>
              <a:t>Cl </a:t>
            </a:r>
            <a:r>
              <a:rPr lang="en-US" altLang="pt-BR" sz="2400" baseline="-25000" dirty="0">
                <a:solidFill>
                  <a:srgbClr val="CC0000"/>
                </a:solidFill>
              </a:rPr>
              <a:t>(g)</a:t>
            </a:r>
            <a:r>
              <a:rPr lang="en-US" altLang="pt-BR" sz="2400" dirty="0">
                <a:solidFill>
                  <a:srgbClr val="CC0000"/>
                </a:solidFill>
              </a:rPr>
              <a:t> </a:t>
            </a:r>
            <a:r>
              <a:rPr lang="en-US" altLang="pt-BR" sz="2400" dirty="0">
                <a:solidFill>
                  <a:srgbClr val="CC0000"/>
                </a:solidFill>
                <a:sym typeface="Symbol" panose="05050102010706020507" pitchFamily="18" charset="2"/>
              </a:rPr>
              <a:t>+ e</a:t>
            </a:r>
            <a:r>
              <a:rPr lang="en-US" altLang="pt-BR" sz="2400" baseline="30000" dirty="0">
                <a:solidFill>
                  <a:srgbClr val="CC0000"/>
                </a:solidFill>
                <a:sym typeface="Symbol" panose="05050102010706020507" pitchFamily="18" charset="2"/>
              </a:rPr>
              <a:t>-</a:t>
            </a:r>
            <a:r>
              <a:rPr lang="en-US" altLang="pt-BR" sz="2400" dirty="0">
                <a:solidFill>
                  <a:srgbClr val="CC0000"/>
                </a:solidFill>
              </a:rPr>
              <a:t> </a:t>
            </a:r>
            <a:r>
              <a:rPr lang="en-US" altLang="pt-BR" sz="2400" dirty="0">
                <a:solidFill>
                  <a:srgbClr val="CC0000"/>
                </a:solidFill>
                <a:sym typeface="Symbol" panose="05050102010706020507" pitchFamily="18" charset="2"/>
              </a:rPr>
              <a:t> Cl</a:t>
            </a:r>
            <a:r>
              <a:rPr lang="en-US" altLang="pt-BR" sz="2400" baseline="30000" dirty="0">
                <a:solidFill>
                  <a:srgbClr val="CC0000"/>
                </a:solidFill>
                <a:sym typeface="Symbol" panose="05050102010706020507" pitchFamily="18" charset="2"/>
              </a:rPr>
              <a:t>-</a:t>
            </a:r>
            <a:r>
              <a:rPr lang="en-US" altLang="pt-BR" sz="2400" baseline="-25000" dirty="0">
                <a:solidFill>
                  <a:srgbClr val="CC0000"/>
                </a:solidFill>
                <a:sym typeface="Symbol" panose="05050102010706020507" pitchFamily="18" charset="2"/>
              </a:rPr>
              <a:t>(g)</a:t>
            </a:r>
            <a:r>
              <a:rPr lang="en-US" altLang="pt-BR" sz="2400" dirty="0">
                <a:sym typeface="Symbol" panose="05050102010706020507" pitchFamily="18" charset="2"/>
              </a:rPr>
              <a:t>                </a:t>
            </a:r>
            <a:r>
              <a:rPr lang="en-US" altLang="pt-BR" sz="2400" dirty="0" smtClean="0">
                <a:sym typeface="Symbol" panose="05050102010706020507" pitchFamily="18" charset="2"/>
              </a:rPr>
              <a:t>  </a:t>
            </a:r>
            <a:r>
              <a:rPr lang="en-US" altLang="pt-BR" sz="2400" dirty="0">
                <a:sym typeface="Symbol" panose="05050102010706020507" pitchFamily="18" charset="2"/>
              </a:rPr>
              <a:t>E = -349 kJ/</a:t>
            </a:r>
            <a:r>
              <a:rPr lang="en-US" altLang="pt-BR" sz="2400" dirty="0" err="1">
                <a:sym typeface="Symbol" panose="05050102010706020507" pitchFamily="18" charset="2"/>
              </a:rPr>
              <a:t>mol</a:t>
            </a:r>
            <a:endParaRPr lang="en-US" altLang="pt-BR" sz="2400" dirty="0"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</a:pPr>
            <a:endParaRPr lang="en-US" altLang="pt-BR" sz="2400" dirty="0">
              <a:sym typeface="Symbol" panose="05050102010706020507" pitchFamily="18" charset="2"/>
            </a:endParaRPr>
          </a:p>
          <a:p>
            <a:pPr>
              <a:buFontTx/>
              <a:buChar char="•"/>
            </a:pPr>
            <a:r>
              <a:rPr lang="pt-BR" altLang="pt-BR" sz="2400" dirty="0"/>
              <a:t>O íon Cl</a:t>
            </a:r>
            <a:r>
              <a:rPr lang="pt-BR" altLang="pt-BR" sz="2400" baseline="30000" dirty="0"/>
              <a:t>-</a:t>
            </a:r>
            <a:r>
              <a:rPr lang="pt-BR" altLang="pt-BR" sz="2400" dirty="0"/>
              <a:t> é mais estável que o átomo Cl </a:t>
            </a:r>
          </a:p>
          <a:p>
            <a:pPr>
              <a:buFontTx/>
              <a:buChar char="•"/>
            </a:pPr>
            <a:r>
              <a:rPr lang="pt-BR" altLang="pt-BR" sz="2400" dirty="0"/>
              <a:t>Cl  configuração [Ne]3s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3p</a:t>
            </a:r>
            <a:r>
              <a:rPr lang="pt-BR" altLang="pt-BR" sz="2400" baseline="30000" dirty="0"/>
              <a:t>5</a:t>
            </a:r>
            <a:endParaRPr lang="pt-BR" altLang="pt-BR" sz="2400" dirty="0"/>
          </a:p>
          <a:p>
            <a:pPr>
              <a:buFontTx/>
              <a:buChar char="•"/>
            </a:pPr>
            <a:r>
              <a:rPr lang="pt-BR" altLang="pt-BR" sz="2400" dirty="0"/>
              <a:t>Cl</a:t>
            </a:r>
            <a:r>
              <a:rPr lang="pt-BR" altLang="pt-BR" sz="2400" baseline="30000" dirty="0"/>
              <a:t>-</a:t>
            </a:r>
            <a:r>
              <a:rPr lang="pt-BR" altLang="pt-BR" sz="2400" dirty="0"/>
              <a:t> configuração [Ne]3s</a:t>
            </a:r>
            <a:r>
              <a:rPr lang="pt-BR" altLang="pt-BR" sz="2400" baseline="30000" dirty="0"/>
              <a:t>2</a:t>
            </a:r>
            <a:r>
              <a:rPr lang="pt-BR" altLang="pt-BR" sz="2400" dirty="0"/>
              <a:t>3p</a:t>
            </a:r>
            <a:r>
              <a:rPr lang="pt-BR" altLang="pt-BR" sz="2400" baseline="30000" dirty="0"/>
              <a:t>6</a:t>
            </a:r>
            <a:endParaRPr lang="pt-BR" altLang="pt-BR" sz="2400" dirty="0"/>
          </a:p>
          <a:p>
            <a:pPr>
              <a:buFontTx/>
              <a:buChar char="•"/>
            </a:pPr>
            <a:r>
              <a:rPr lang="pt-BR" altLang="pt-BR" sz="2400" dirty="0"/>
              <a:t>O íon tem a mesma configuração eletrônica do Ar</a:t>
            </a:r>
          </a:p>
          <a:p>
            <a:pPr>
              <a:buFontTx/>
              <a:buChar char="•"/>
            </a:pPr>
            <a:r>
              <a:rPr lang="pt-BR" altLang="pt-BR" sz="2400" dirty="0"/>
              <a:t>O íon Cl</a:t>
            </a:r>
            <a:r>
              <a:rPr lang="pt-BR" altLang="pt-BR" sz="2400" baseline="30000" dirty="0"/>
              <a:t>-</a:t>
            </a:r>
            <a:r>
              <a:rPr lang="pt-BR" altLang="pt-BR" sz="2400" dirty="0"/>
              <a:t> é facilmente formado.</a:t>
            </a:r>
            <a:r>
              <a:rPr lang="pt-BR" altLang="pt-BR" sz="3200" dirty="0"/>
              <a:t> 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66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995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29329"/>
            <a:ext cx="548005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5775" indent="-485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b="1">
                <a:sym typeface="Symbol" panose="05050102010706020507" pitchFamily="18" charset="2"/>
              </a:rPr>
              <a:t>Alguns valores de afinidades eletrônicas (kJ mol</a:t>
            </a:r>
            <a:r>
              <a:rPr lang="pt-BR" altLang="pt-BR" sz="2400" b="1" baseline="30000">
                <a:sym typeface="Symbol" panose="05050102010706020507" pitchFamily="18" charset="2"/>
              </a:rPr>
              <a:t>-1</a:t>
            </a:r>
            <a:r>
              <a:rPr lang="pt-BR" altLang="pt-BR" sz="2400" b="1">
                <a:sym typeface="Symbol" panose="05050102010706020507" pitchFamily="18" charset="2"/>
              </a:rPr>
              <a:t>)</a:t>
            </a:r>
            <a:endParaRPr lang="pt-BR" altLang="pt-BR" sz="320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95300" y="4869160"/>
            <a:ext cx="792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5775" indent="-485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000" b="1" dirty="0">
                <a:sym typeface="Symbol" panose="05050102010706020507" pitchFamily="18" charset="2"/>
              </a:rPr>
              <a:t>A magnitude da afinidade eletrônica depende do </a:t>
            </a:r>
            <a:r>
              <a:rPr lang="pt-BR" altLang="pt-BR" sz="2000" b="1" dirty="0" smtClean="0">
                <a:sym typeface="Symbol" panose="05050102010706020507" pitchFamily="18" charset="2"/>
              </a:rPr>
              <a:t>tamanho do átomo </a:t>
            </a:r>
            <a:r>
              <a:rPr lang="pt-BR" altLang="pt-BR" sz="2000" dirty="0">
                <a:sym typeface="Symbol" panose="05050102010706020507" pitchFamily="18" charset="2"/>
              </a:rPr>
              <a:t>e da </a:t>
            </a:r>
            <a:r>
              <a:rPr lang="pt-BR" altLang="pt-BR" sz="2000" b="1" dirty="0">
                <a:sym typeface="Symbol" panose="05050102010706020507" pitchFamily="18" charset="2"/>
              </a:rPr>
              <a:t>carga nuclear efetiva</a:t>
            </a:r>
            <a:r>
              <a:rPr lang="pt-BR" altLang="pt-BR" sz="2000" dirty="0">
                <a:sym typeface="Symbol" panose="05050102010706020507" pitchFamily="18" charset="2"/>
              </a:rPr>
              <a:t>. Tais valores </a:t>
            </a:r>
            <a:r>
              <a:rPr lang="pt-BR" altLang="pt-BR" sz="2000" b="1" dirty="0">
                <a:sym typeface="Symbol" panose="05050102010706020507" pitchFamily="18" charset="2"/>
              </a:rPr>
              <a:t>não podem ser determinados diretamente</a:t>
            </a:r>
            <a:r>
              <a:rPr lang="pt-BR" altLang="pt-BR" sz="2000" dirty="0">
                <a:sym typeface="Symbol" panose="05050102010706020507" pitchFamily="18" charset="2"/>
              </a:rPr>
              <a:t>, mas podem ser </a:t>
            </a:r>
            <a:r>
              <a:rPr lang="pt-BR" altLang="pt-BR" sz="2000" b="1" dirty="0">
                <a:sym typeface="Symbol" panose="05050102010706020507" pitchFamily="18" charset="2"/>
              </a:rPr>
              <a:t>calculados</a:t>
            </a:r>
            <a:r>
              <a:rPr lang="pt-BR" altLang="pt-BR" sz="2000" dirty="0">
                <a:sym typeface="Symbol" panose="05050102010706020507" pitchFamily="18" charset="2"/>
              </a:rPr>
              <a:t> indiretamente mediante o uso do </a:t>
            </a:r>
            <a:r>
              <a:rPr lang="pt-BR" altLang="pt-BR" sz="2000" b="1" dirty="0">
                <a:sym typeface="Symbol" panose="05050102010706020507" pitchFamily="18" charset="2"/>
              </a:rPr>
              <a:t>ciclo de Born-Haber</a:t>
            </a:r>
            <a:r>
              <a:rPr lang="pt-BR" altLang="pt-BR" sz="2000" dirty="0">
                <a:sym typeface="Symbol" panose="05050102010706020507" pitchFamily="18" charset="2"/>
              </a:rPr>
              <a:t>. </a:t>
            </a:r>
            <a:r>
              <a:rPr lang="en-US" altLang="pt-BR" sz="2000" dirty="0"/>
              <a:t>     </a:t>
            </a:r>
            <a:endParaRPr lang="pt-BR" altLang="pt-BR" sz="2000" dirty="0"/>
          </a:p>
        </p:txBody>
      </p:sp>
      <p:cxnSp>
        <p:nvCxnSpPr>
          <p:cNvPr id="3" name="Conector de seta reta 2"/>
          <p:cNvCxnSpPr/>
          <p:nvPr/>
        </p:nvCxnSpPr>
        <p:spPr>
          <a:xfrm flipH="1">
            <a:off x="2483768" y="829329"/>
            <a:ext cx="432048" cy="43943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4791745" y="910227"/>
            <a:ext cx="432048" cy="43943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67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84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68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692696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Prática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1772816"/>
            <a:ext cx="6984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Explique as duas descontinuidades na tendência periódica da afinidade eletrônica (AE). </a:t>
            </a:r>
          </a:p>
          <a:p>
            <a:endParaRPr lang="pt-BR" sz="2400" dirty="0"/>
          </a:p>
          <a:p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Do grupo IIA</a:t>
            </a:r>
          </a:p>
          <a:p>
            <a:pPr marL="342900" indent="-342900">
              <a:buAutoNum type="arabicPeriod"/>
            </a:pPr>
            <a:endParaRPr lang="pt-BR" sz="2400" dirty="0"/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endParaRPr lang="pt-BR" sz="2400" dirty="0"/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Do grupo VA</a:t>
            </a:r>
            <a:endParaRPr lang="pt-BR" sz="24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08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435451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0"/>
            <a:ext cx="8693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latin typeface="Times New Roman" panose="02020603050405020304" pitchFamily="18" charset="0"/>
              </a:rPr>
              <a:t>Diagramas de Energia- Diagramas de Born-Haber</a:t>
            </a:r>
          </a:p>
          <a:p>
            <a:pPr algn="ctr" eaLnBrk="1" hangingPunct="1"/>
            <a:r>
              <a:rPr lang="pt-BR" altLang="pt-BR" sz="2400">
                <a:latin typeface="Times New Roman" panose="02020603050405020304" pitchFamily="18" charset="0"/>
              </a:rPr>
              <a:t>Energia ou Entalpia de Rêde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H="1">
            <a:off x="5508625" y="1341438"/>
            <a:ext cx="8636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424613" y="1144588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A.E.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69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22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7</a:t>
            </a:fld>
            <a:endParaRPr lang="pt-BR" altLang="pt-BR"/>
          </a:p>
        </p:txBody>
      </p:sp>
      <p:grpSp>
        <p:nvGrpSpPr>
          <p:cNvPr id="5" name="Grupo 4"/>
          <p:cNvGrpSpPr/>
          <p:nvPr/>
        </p:nvGrpSpPr>
        <p:grpSpPr>
          <a:xfrm>
            <a:off x="2339752" y="885627"/>
            <a:ext cx="4111092" cy="3384376"/>
            <a:chOff x="4819613" y="1871465"/>
            <a:chExt cx="4111092" cy="338437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67" t="10906" b="26378"/>
            <a:stretch/>
          </p:blipFill>
          <p:spPr bwMode="auto">
            <a:xfrm>
              <a:off x="5971741" y="1871465"/>
              <a:ext cx="2958964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70" r="86168" b="25015"/>
            <a:stretch/>
          </p:blipFill>
          <p:spPr bwMode="auto">
            <a:xfrm>
              <a:off x="4819613" y="1943473"/>
              <a:ext cx="1224136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8" y="116632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400" b="1" dirty="0"/>
              <a:t>A Tabela Periódica Moderna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76275" y="152400"/>
            <a:ext cx="3401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 smtClean="0"/>
              <a:t>Eletronegatividade</a:t>
            </a:r>
            <a:endParaRPr lang="pt-BR" altLang="pt-BR" sz="2800" b="1" dirty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400" dirty="0"/>
              <a:t>Em </a:t>
            </a:r>
            <a:r>
              <a:rPr lang="pt-BR" altLang="pt-BR" sz="2400" dirty="0" smtClean="0"/>
              <a:t>1931, Linus </a:t>
            </a:r>
            <a:r>
              <a:rPr lang="pt-BR" altLang="pt-BR" sz="2400" b="1" dirty="0"/>
              <a:t>Pauling</a:t>
            </a:r>
            <a:r>
              <a:rPr lang="pt-BR" altLang="pt-BR" sz="2400" dirty="0"/>
              <a:t> definiu a </a:t>
            </a:r>
            <a:r>
              <a:rPr lang="pt-BR" altLang="pt-BR" sz="2400" b="1" dirty="0"/>
              <a:t>eletronegatividade </a:t>
            </a:r>
            <a:r>
              <a:rPr lang="pt-BR" altLang="pt-BR" sz="2400" dirty="0"/>
              <a:t>de um átomo como a </a:t>
            </a:r>
            <a:r>
              <a:rPr lang="pt-BR" altLang="pt-BR" sz="2400" b="1" dirty="0"/>
              <a:t>tendência de atrair elétrons</a:t>
            </a:r>
            <a:r>
              <a:rPr lang="pt-BR" altLang="pt-BR" sz="2400" dirty="0"/>
              <a:t> em sua direção </a:t>
            </a:r>
            <a:r>
              <a:rPr lang="pt-BR" altLang="pt-BR" sz="2400" b="1" dirty="0" smtClean="0"/>
              <a:t>em um composto</a:t>
            </a:r>
            <a:endParaRPr lang="pt-BR" altLang="pt-BR" sz="2400" b="1" dirty="0"/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altLang="pt-BR" sz="2400" dirty="0"/>
              <a:t>Ligação covalente – os e</a:t>
            </a:r>
            <a:r>
              <a:rPr lang="pt-BR" altLang="pt-BR" sz="2400" baseline="30000" dirty="0"/>
              <a:t>-</a:t>
            </a:r>
            <a:r>
              <a:rPr lang="pt-BR" altLang="pt-BR" sz="2400" dirty="0"/>
              <a:t> utilizados para formar a ligação não precisam ser distribuídos igualmente entre os dois átomos.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                                      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pt-BR" altLang="pt-BR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3279775" y="3962400"/>
            <a:ext cx="2740025" cy="914400"/>
            <a:chOff x="1968" y="3312"/>
            <a:chExt cx="1726" cy="576"/>
          </a:xfrm>
        </p:grpSpPr>
        <p:sp>
          <p:nvSpPr>
            <p:cNvPr id="57350" name="Oval 5"/>
            <p:cNvSpPr>
              <a:spLocks noChangeArrowheads="1"/>
            </p:cNvSpPr>
            <p:nvPr/>
          </p:nvSpPr>
          <p:spPr bwMode="auto">
            <a:xfrm>
              <a:off x="2361" y="3408"/>
              <a:ext cx="480" cy="432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57351" name="Oval 6"/>
            <p:cNvSpPr>
              <a:spLocks noChangeArrowheads="1"/>
            </p:cNvSpPr>
            <p:nvPr/>
          </p:nvSpPr>
          <p:spPr bwMode="auto">
            <a:xfrm>
              <a:off x="2649" y="3312"/>
              <a:ext cx="672" cy="57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/>
            </a:p>
          </p:txBody>
        </p:sp>
        <p:sp>
          <p:nvSpPr>
            <p:cNvPr id="57352" name="Rectangle 7"/>
            <p:cNvSpPr>
              <a:spLocks noChangeArrowheads="1"/>
            </p:cNvSpPr>
            <p:nvPr/>
          </p:nvSpPr>
          <p:spPr bwMode="auto">
            <a:xfrm>
              <a:off x="2400" y="3438"/>
              <a:ext cx="82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3200">
                  <a:solidFill>
                    <a:srgbClr val="FC0128"/>
                  </a:solidFill>
                  <a:latin typeface="Times New Roman" panose="02020603050405020304" pitchFamily="18" charset="0"/>
                </a:rPr>
                <a:t>H      F</a:t>
              </a:r>
            </a:p>
          </p:txBody>
        </p:sp>
        <p:sp>
          <p:nvSpPr>
            <p:cNvPr id="57353" name="Rectangle 8"/>
            <p:cNvSpPr>
              <a:spLocks noChangeArrowheads="1"/>
            </p:cNvSpPr>
            <p:nvPr/>
          </p:nvSpPr>
          <p:spPr bwMode="auto">
            <a:xfrm>
              <a:off x="2832" y="3360"/>
              <a:ext cx="215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3600">
                  <a:solidFill>
                    <a:srgbClr val="FC0128"/>
                  </a:solidFill>
                  <a:latin typeface="Times New Roman" panose="02020603050405020304" pitchFamily="18" charset="0"/>
                </a:rPr>
                <a:t>•</a:t>
              </a:r>
            </a:p>
            <a:p>
              <a:pPr>
                <a:lnSpc>
                  <a:spcPct val="25000"/>
                </a:lnSpc>
              </a:pPr>
              <a:r>
                <a:rPr lang="en-US" altLang="pt-BR" sz="3600">
                  <a:solidFill>
                    <a:srgbClr val="FC0128"/>
                  </a:solidFill>
                  <a:latin typeface="Times New Roman" panose="02020603050405020304" pitchFamily="18" charset="0"/>
                </a:rPr>
                <a:t>•</a:t>
              </a:r>
            </a:p>
          </p:txBody>
        </p:sp>
        <p:sp>
          <p:nvSpPr>
            <p:cNvPr id="57354" name="Rectangle 9"/>
            <p:cNvSpPr>
              <a:spLocks noChangeArrowheads="1"/>
            </p:cNvSpPr>
            <p:nvPr/>
          </p:nvSpPr>
          <p:spPr bwMode="auto">
            <a:xfrm>
              <a:off x="1968" y="3438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3200">
                  <a:solidFill>
                    <a:schemeClr val="tx2"/>
                  </a:solidFill>
                  <a:latin typeface="Symbol" panose="05050102010706020507" pitchFamily="18" charset="2"/>
                </a:rPr>
                <a:t></a:t>
              </a:r>
            </a:p>
          </p:txBody>
        </p:sp>
        <p:sp>
          <p:nvSpPr>
            <p:cNvPr id="57355" name="Rectangle 10"/>
            <p:cNvSpPr>
              <a:spLocks noChangeArrowheads="1"/>
            </p:cNvSpPr>
            <p:nvPr/>
          </p:nvSpPr>
          <p:spPr bwMode="auto">
            <a:xfrm>
              <a:off x="3312" y="3438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3200">
                  <a:solidFill>
                    <a:schemeClr val="tx2"/>
                  </a:solidFill>
                  <a:latin typeface="Symbol" panose="05050102010706020507" pitchFamily="18" charset="2"/>
                </a:rPr>
                <a:t></a:t>
              </a:r>
            </a:p>
          </p:txBody>
        </p:sp>
      </p:grpSp>
      <p:pic>
        <p:nvPicPr>
          <p:cNvPr id="57349" name="Picture 11" descr="F0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48006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70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3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743200" y="2362200"/>
          <a:ext cx="3362325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Imagem de bitmap" r:id="rId4" imgW="3362794" imgH="2561905" progId="Paint.Picture">
                  <p:embed/>
                </p:oleObj>
              </mc:Choice>
              <mc:Fallback>
                <p:oleObj name="Imagem de bitmap" r:id="rId4" imgW="3362794" imgH="25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3362325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66938" y="269875"/>
            <a:ext cx="4457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latin typeface="Times New Roman" panose="02020603050405020304" pitchFamily="18" charset="0"/>
              </a:rPr>
              <a:t>Polaridade nas ligações químicas</a:t>
            </a:r>
          </a:p>
          <a:p>
            <a:pPr algn="ctr" eaLnBrk="1" hangingPunct="1"/>
            <a:r>
              <a:rPr lang="pt-BR" altLang="pt-BR" sz="2400" b="1" dirty="0">
                <a:latin typeface="Times New Roman" panose="02020603050405020304" pitchFamily="18" charset="0"/>
              </a:rPr>
              <a:t>Eletronegatividade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47800" y="1295400"/>
            <a:ext cx="6159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latin typeface="Times New Roman" panose="02020603050405020304" pitchFamily="18" charset="0"/>
              </a:rPr>
              <a:t>Ligações covalentes entre átomos com diferentes</a:t>
            </a:r>
          </a:p>
          <a:p>
            <a:pPr eaLnBrk="1" hangingPunct="1"/>
            <a:r>
              <a:rPr lang="pt-BR" altLang="pt-BR" sz="2400">
                <a:latin typeface="Times New Roman" panose="02020603050405020304" pitchFamily="18" charset="0"/>
              </a:rPr>
              <a:t>tendências para atrair elétrons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52600" y="5257800"/>
            <a:ext cx="5510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latin typeface="Times New Roman" panose="02020603050405020304" pitchFamily="18" charset="0"/>
              </a:rPr>
              <a:t>A nuvem eletrônica é deformada no sentido</a:t>
            </a:r>
          </a:p>
          <a:p>
            <a:pPr eaLnBrk="1" hangingPunct="1"/>
            <a:r>
              <a:rPr lang="pt-BR" altLang="pt-BR" sz="2400">
                <a:latin typeface="Times New Roman" panose="02020603050405020304" pitchFamily="18" charset="0"/>
              </a:rPr>
              <a:t>do átomo com maior tendência para atrai-la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2057400" y="3962400"/>
            <a:ext cx="9144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 flipV="1">
            <a:off x="2133600" y="4495800"/>
            <a:ext cx="24384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62000" y="3733800"/>
            <a:ext cx="1130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latin typeface="Times New Roman" panose="02020603050405020304" pitchFamily="18" charset="0"/>
              </a:rPr>
              <a:t>cargas</a:t>
            </a:r>
          </a:p>
          <a:p>
            <a:pPr eaLnBrk="1" hangingPunct="1"/>
            <a:r>
              <a:rPr lang="pt-BR" altLang="pt-BR" sz="2400">
                <a:latin typeface="Times New Roman" panose="02020603050405020304" pitchFamily="18" charset="0"/>
              </a:rPr>
              <a:t>parciais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689725" y="3241675"/>
            <a:ext cx="835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>
                <a:latin typeface="Times New Roman" panose="02020603050405020304" pitchFamily="18" charset="0"/>
              </a:rPr>
              <a:t>H-Cl</a:t>
            </a:r>
          </a:p>
          <a:p>
            <a:pPr eaLnBrk="1" hangingPunct="1"/>
            <a:r>
              <a:rPr lang="pt-BR" altLang="pt-BR" sz="2400">
                <a:latin typeface="Times New Roman" panose="02020603050405020304" pitchFamily="18" charset="0"/>
                <a:sym typeface="Symbol" panose="05050102010706020507" pitchFamily="18" charset="2"/>
              </a:rPr>
              <a:t>+ -</a:t>
            </a: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71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4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1752600"/>
          <a:ext cx="7696200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Imagem de bitmap" r:id="rId4" imgW="7144747" imgH="3828571" progId="Paint.Picture">
                  <p:embed/>
                </p:oleObj>
              </mc:Choice>
              <mc:Fallback>
                <p:oleObj name="Imagem de bitmap" r:id="rId4" imgW="7144747" imgH="3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7696200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135239" y="228600"/>
            <a:ext cx="2937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 u="sng" dirty="0">
                <a:latin typeface="+mn-lt"/>
              </a:rPr>
              <a:t>Eletronegatividade</a:t>
            </a:r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5867400" y="5181600"/>
          <a:ext cx="2590800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Imagem de bitmap" r:id="rId6" imgW="2133898" imgH="1076475" progId="Paint.Picture">
                  <p:embed/>
                </p:oleObj>
              </mc:Choice>
              <mc:Fallback>
                <p:oleObj name="Imagem de bitmap" r:id="rId6" imgW="2133898" imgH="107647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181600"/>
                        <a:ext cx="2590800" cy="130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5800" y="838200"/>
            <a:ext cx="8730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latin typeface="+mn-lt"/>
              </a:rPr>
              <a:t>Eletronegatividade é uma medida da tendência que os átomos</a:t>
            </a:r>
          </a:p>
          <a:p>
            <a:pPr eaLnBrk="1" hangingPunct="1"/>
            <a:r>
              <a:rPr lang="pt-BR" altLang="pt-BR" sz="2400" dirty="0">
                <a:latin typeface="+mn-lt"/>
              </a:rPr>
              <a:t>apresentam para atrair o par eletrônico numa molécula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50925" y="5680075"/>
            <a:ext cx="3887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i="1">
                <a:latin typeface="Times New Roman" panose="02020603050405020304" pitchFamily="18" charset="0"/>
              </a:rPr>
              <a:t>Escala de eletronegatividades</a:t>
            </a:r>
          </a:p>
          <a:p>
            <a:pPr eaLnBrk="1" hangingPunct="1"/>
            <a:r>
              <a:rPr lang="pt-BR" altLang="pt-BR" sz="2400" b="1" i="1">
                <a:latin typeface="Times New Roman" panose="02020603050405020304" pitchFamily="18" charset="0"/>
              </a:rPr>
              <a:t>de Linus Pauling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72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16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73</a:t>
            </a:fld>
            <a:endParaRPr lang="pt-BR" alt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27584" y="1268760"/>
            <a:ext cx="74991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400" dirty="0" smtClean="0"/>
              <a:t>Aumenta no período com o aumento da massa atômica (carga nuclear efetiva)</a:t>
            </a:r>
          </a:p>
          <a:p>
            <a:pPr marL="342900" indent="-342900">
              <a:buAutoNum type="arabicPeriod"/>
            </a:pPr>
            <a:endParaRPr lang="pt-BR" sz="2400" dirty="0"/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Aumenta de baixo para cima na família</a:t>
            </a:r>
          </a:p>
          <a:p>
            <a:pPr marL="342900" indent="-342900">
              <a:buAutoNum type="arabicPeriod"/>
            </a:pPr>
            <a:endParaRPr lang="pt-BR" sz="2400" dirty="0"/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A eletronegatividade de halogênios é de 2- 4 vezes maior que a de alcalinos;  </a:t>
            </a:r>
            <a:r>
              <a:rPr lang="pt-BR" sz="2400" dirty="0" err="1" smtClean="0"/>
              <a:t>Calcogênios</a:t>
            </a:r>
            <a:r>
              <a:rPr lang="pt-BR" sz="2400" dirty="0" smtClean="0"/>
              <a:t> de 1-3 vezes maior que alcalinos.</a:t>
            </a:r>
          </a:p>
          <a:p>
            <a:r>
              <a:rPr lang="pt-BR" sz="2400" dirty="0"/>
              <a:t>	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27784" y="332656"/>
            <a:ext cx="3401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pt-BR" sz="2800" b="1" dirty="0">
                <a:latin typeface="+mn-lt"/>
              </a:rPr>
              <a:t>Eletronegatividade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5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39552" y="332656"/>
            <a:ext cx="8186241" cy="59785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25000"/>
              </a:lnSpc>
            </a:pPr>
            <a:r>
              <a:rPr lang="pt-PT" altLang="pt-BR" sz="2000" b="1" dirty="0"/>
              <a:t>Eletronegatividade de Mulliken </a:t>
            </a:r>
            <a:r>
              <a:rPr lang="pt-PT" altLang="pt-BR" sz="2000" dirty="0"/>
              <a:t>(Roberto Mulliken)</a:t>
            </a:r>
          </a:p>
          <a:p>
            <a:pPr algn="ctr" eaLnBrk="1" hangingPunct="1">
              <a:lnSpc>
                <a:spcPct val="125000"/>
              </a:lnSpc>
              <a:buFontTx/>
              <a:buChar char="-"/>
            </a:pPr>
            <a:endParaRPr lang="pt-PT" altLang="pt-BR" sz="2000" dirty="0"/>
          </a:p>
          <a:p>
            <a:pPr eaLnBrk="1" hangingPunct="1">
              <a:lnSpc>
                <a:spcPct val="125000"/>
              </a:lnSpc>
              <a:buFontTx/>
              <a:buChar char="-"/>
            </a:pPr>
            <a:r>
              <a:rPr lang="pt-PT" altLang="pt-BR" sz="2000" dirty="0"/>
              <a:t>Se </a:t>
            </a:r>
            <a:r>
              <a:rPr lang="pt-PT" altLang="pt-BR" sz="2000" dirty="0" smtClean="0"/>
              <a:t>um átomo </a:t>
            </a:r>
            <a:r>
              <a:rPr lang="pt-PT" altLang="pt-BR" sz="2000" dirty="0"/>
              <a:t>tem </a:t>
            </a:r>
            <a:r>
              <a:rPr lang="pt-PT" altLang="pt-BR" sz="2000" dirty="0" smtClean="0"/>
              <a:t>Energia </a:t>
            </a:r>
            <a:r>
              <a:rPr lang="pt-PT" altLang="pt-BR" sz="2000" dirty="0"/>
              <a:t>de Ionização (I) e </a:t>
            </a:r>
            <a:r>
              <a:rPr lang="pt-PT" altLang="pt-BR" sz="2000" b="1" dirty="0" smtClean="0"/>
              <a:t>Afinidade </a:t>
            </a:r>
            <a:r>
              <a:rPr lang="pt-PT" altLang="pt-BR" sz="2000" b="1" dirty="0"/>
              <a:t>Eletrônica </a:t>
            </a:r>
            <a:r>
              <a:rPr lang="pt-PT" altLang="pt-BR" sz="2000" dirty="0"/>
              <a:t>(Ea</a:t>
            </a:r>
            <a:r>
              <a:rPr lang="pt-PT" altLang="pt-BR" sz="2000" dirty="0" smtClean="0"/>
              <a:t>) </a:t>
            </a:r>
            <a:r>
              <a:rPr lang="pt-PT" altLang="pt-BR" sz="2000" b="1" dirty="0" smtClean="0"/>
              <a:t>elevadas</a:t>
            </a:r>
            <a:r>
              <a:rPr lang="pt-PT" altLang="pt-BR" sz="2000" dirty="0" smtClean="0"/>
              <a:t>, tem </a:t>
            </a:r>
            <a:r>
              <a:rPr lang="pt-PT" altLang="pt-BR" sz="2000" b="1" dirty="0" smtClean="0"/>
              <a:t>a </a:t>
            </a:r>
            <a:r>
              <a:rPr lang="pt-PT" altLang="pt-BR" sz="2000" b="1" dirty="0"/>
              <a:t>tendência de </a:t>
            </a:r>
            <a:r>
              <a:rPr lang="pt-PT" altLang="pt-BR" sz="2000" b="1" dirty="0" smtClean="0"/>
              <a:t>atrair elétrons </a:t>
            </a:r>
            <a:r>
              <a:rPr lang="pt-PT" altLang="pt-BR" sz="2000" dirty="0" smtClean="0"/>
              <a:t>ao </a:t>
            </a:r>
            <a:r>
              <a:rPr lang="pt-PT" altLang="pt-BR" sz="2000" dirty="0"/>
              <a:t>formar compostos.</a:t>
            </a:r>
          </a:p>
          <a:p>
            <a:pPr eaLnBrk="1" hangingPunct="1">
              <a:lnSpc>
                <a:spcPct val="125000"/>
              </a:lnSpc>
            </a:pPr>
            <a:r>
              <a:rPr lang="pt-PT" altLang="pt-BR" sz="2000" dirty="0" smtClean="0"/>
              <a:t>		</a:t>
            </a:r>
            <a:r>
              <a:rPr lang="pt-PT" altLang="pt-BR" sz="2000" b="1" dirty="0" smtClean="0"/>
              <a:t>eletronegativo</a:t>
            </a:r>
            <a:r>
              <a:rPr lang="pt-PT" altLang="pt-BR" sz="2000" b="1" dirty="0"/>
              <a:t>!!</a:t>
            </a:r>
          </a:p>
          <a:p>
            <a:pPr eaLnBrk="1" hangingPunct="1">
              <a:lnSpc>
                <a:spcPct val="125000"/>
              </a:lnSpc>
            </a:pPr>
            <a:endParaRPr lang="pt-PT" altLang="pt-BR" sz="2000" dirty="0"/>
          </a:p>
          <a:p>
            <a:pPr eaLnBrk="1" hangingPunct="1">
              <a:lnSpc>
                <a:spcPct val="125000"/>
              </a:lnSpc>
              <a:buFontTx/>
              <a:buChar char="-"/>
            </a:pPr>
            <a:r>
              <a:rPr lang="pt-PT" altLang="pt-BR" sz="2000" dirty="0"/>
              <a:t>Se tem </a:t>
            </a:r>
            <a:r>
              <a:rPr lang="pt-PT" altLang="pt-BR" sz="2000" b="1" dirty="0" smtClean="0"/>
              <a:t>I </a:t>
            </a:r>
            <a:r>
              <a:rPr lang="pt-PT" altLang="pt-BR" sz="2000" b="1" dirty="0"/>
              <a:t>e </a:t>
            </a:r>
            <a:r>
              <a:rPr lang="pt-PT" altLang="pt-BR" sz="2000" b="1" dirty="0" smtClean="0"/>
              <a:t>Ea baixos</a:t>
            </a:r>
            <a:r>
              <a:rPr lang="pt-PT" altLang="pt-BR" sz="2000" dirty="0" smtClean="0"/>
              <a:t>, não tem </a:t>
            </a:r>
            <a:r>
              <a:rPr lang="pt-PT" altLang="pt-BR" sz="2000" b="1" dirty="0" smtClean="0"/>
              <a:t>a </a:t>
            </a:r>
            <a:r>
              <a:rPr lang="pt-PT" altLang="pt-BR" sz="2000" b="1" dirty="0"/>
              <a:t>tendência de </a:t>
            </a:r>
            <a:r>
              <a:rPr lang="pt-PT" altLang="pt-BR" sz="2000" dirty="0" smtClean="0"/>
              <a:t>atrais elétrons ao formar compostos.</a:t>
            </a:r>
            <a:endParaRPr lang="pt-PT" altLang="pt-BR" sz="2000" dirty="0"/>
          </a:p>
          <a:p>
            <a:pPr eaLnBrk="1" hangingPunct="1">
              <a:lnSpc>
                <a:spcPct val="125000"/>
              </a:lnSpc>
            </a:pPr>
            <a:r>
              <a:rPr lang="pt-PT" altLang="pt-BR" sz="2000" dirty="0"/>
              <a:t> </a:t>
            </a:r>
            <a:r>
              <a:rPr lang="pt-PT" altLang="pt-BR" sz="2000" dirty="0" smtClean="0"/>
              <a:t>          </a:t>
            </a:r>
            <a:r>
              <a:rPr lang="pt-PT" altLang="pt-BR" sz="2000" b="1" dirty="0" smtClean="0"/>
              <a:t>eletropositivo</a:t>
            </a:r>
            <a:r>
              <a:rPr lang="pt-PT" altLang="pt-BR" sz="2000" b="1" dirty="0"/>
              <a:t>!!</a:t>
            </a:r>
          </a:p>
          <a:p>
            <a:pPr eaLnBrk="1" hangingPunct="1">
              <a:lnSpc>
                <a:spcPct val="125000"/>
              </a:lnSpc>
            </a:pPr>
            <a:endParaRPr lang="pt-PT" altLang="pt-BR" sz="2000" dirty="0"/>
          </a:p>
          <a:p>
            <a:pPr eaLnBrk="1" hangingPunct="1">
              <a:lnSpc>
                <a:spcPct val="125000"/>
              </a:lnSpc>
            </a:pPr>
            <a:r>
              <a:rPr lang="pt-PT" altLang="pt-BR" sz="2000" dirty="0"/>
              <a:t>				</a:t>
            </a:r>
            <a:r>
              <a:rPr lang="pt-PT" altLang="pt-BR" sz="2000" b="1" dirty="0"/>
              <a:t>Eletronegatividade Mulliken (</a:t>
            </a:r>
            <a:r>
              <a:rPr lang="pt-PT" altLang="pt-BR" sz="2000" b="1" dirty="0">
                <a:sym typeface="Symbol" panose="05050102010706020507" pitchFamily="18" charset="2"/>
              </a:rPr>
              <a:t></a:t>
            </a:r>
            <a:r>
              <a:rPr lang="pt-PT" altLang="pt-BR" sz="2000" b="1" baseline="-25000" dirty="0">
                <a:sym typeface="Symbol" panose="05050102010706020507" pitchFamily="18" charset="2"/>
              </a:rPr>
              <a:t>M</a:t>
            </a:r>
            <a:r>
              <a:rPr lang="pt-PT" altLang="pt-BR" sz="2000" b="1" dirty="0">
                <a:sym typeface="Symbol" panose="05050102010706020507" pitchFamily="18" charset="2"/>
              </a:rPr>
              <a:t>):</a:t>
            </a:r>
          </a:p>
          <a:p>
            <a:pPr eaLnBrk="1" hangingPunct="1">
              <a:lnSpc>
                <a:spcPct val="125000"/>
              </a:lnSpc>
            </a:pPr>
            <a:r>
              <a:rPr lang="pt-PT" altLang="pt-BR" sz="2000" dirty="0">
                <a:sym typeface="Symbol" panose="05050102010706020507" pitchFamily="18" charset="2"/>
              </a:rPr>
              <a:t>Valor médio entre I e Ea do elemento: </a:t>
            </a:r>
            <a:r>
              <a:rPr lang="pt-PT" altLang="pt-BR" sz="2000" b="1" dirty="0">
                <a:sym typeface="Symbol" panose="05050102010706020507" pitchFamily="18" charset="2"/>
              </a:rPr>
              <a:t></a:t>
            </a:r>
            <a:r>
              <a:rPr lang="pt-PT" altLang="pt-BR" sz="2000" b="1" baseline="-25000" dirty="0">
                <a:sym typeface="Symbol" panose="05050102010706020507" pitchFamily="18" charset="2"/>
              </a:rPr>
              <a:t>M </a:t>
            </a:r>
            <a:r>
              <a:rPr lang="pt-PT" altLang="pt-BR" sz="2000" b="1" dirty="0">
                <a:sym typeface="Symbol" panose="05050102010706020507" pitchFamily="18" charset="2"/>
              </a:rPr>
              <a:t>= ½ (I + Ea)</a:t>
            </a:r>
          </a:p>
          <a:p>
            <a:pPr algn="ctr" eaLnBrk="1" hangingPunct="1">
              <a:lnSpc>
                <a:spcPct val="125000"/>
              </a:lnSpc>
            </a:pPr>
            <a:endParaRPr lang="pt-PT" altLang="pt-BR" sz="600" dirty="0">
              <a:sym typeface="Symbol" panose="05050102010706020507" pitchFamily="18" charset="2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pt-PT" altLang="pt-BR" sz="2000" dirty="0">
                <a:sym typeface="Symbol" panose="05050102010706020507" pitchFamily="18" charset="2"/>
              </a:rPr>
              <a:t>Elementos perto do Fluor: I e Ea são grandes, </a:t>
            </a:r>
          </a:p>
          <a:p>
            <a:pPr algn="ctr" eaLnBrk="1" hangingPunct="1">
              <a:lnSpc>
                <a:spcPct val="125000"/>
              </a:lnSpc>
            </a:pPr>
            <a:r>
              <a:rPr lang="pt-PT" altLang="pt-BR" sz="2000" dirty="0">
                <a:sym typeface="Symbol" panose="05050102010706020507" pitchFamily="18" charset="2"/>
              </a:rPr>
              <a:t>portanto possuem </a:t>
            </a:r>
            <a:r>
              <a:rPr lang="pt-PT" altLang="pt-BR" sz="2000" baseline="-25000" dirty="0">
                <a:sym typeface="Symbol" panose="05050102010706020507" pitchFamily="18" charset="2"/>
              </a:rPr>
              <a:t>M </a:t>
            </a:r>
            <a:r>
              <a:rPr lang="pt-PT" altLang="pt-BR" sz="2000" dirty="0">
                <a:sym typeface="Symbol" panose="05050102010706020507" pitchFamily="18" charset="2"/>
              </a:rPr>
              <a:t> maior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74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76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30887" y="429567"/>
            <a:ext cx="7061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>
                <a:latin typeface="+mj-lt"/>
              </a:rPr>
              <a:t>Caráter iônico e </a:t>
            </a:r>
            <a:r>
              <a:rPr lang="pt-BR" altLang="pt-BR" sz="2400" b="1" dirty="0" smtClean="0">
                <a:latin typeface="+mj-lt"/>
              </a:rPr>
              <a:t>caráter covalente </a:t>
            </a:r>
            <a:r>
              <a:rPr lang="pt-BR" altLang="pt-BR" sz="2400" b="1" dirty="0">
                <a:latin typeface="+mj-lt"/>
              </a:rPr>
              <a:t>das ligações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75</a:t>
            </a:fld>
            <a:endParaRPr lang="pt-BR" altLang="pt-BR"/>
          </a:p>
        </p:txBody>
      </p:sp>
      <p:pic>
        <p:nvPicPr>
          <p:cNvPr id="13314" name="Picture 2" descr="42e63b98e4886d2ca226f8fd0852e5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07" y="1650225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435624" y="5301208"/>
            <a:ext cx="31683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Diferença de Eletronegatividade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2229400"/>
            <a:ext cx="2448272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% caráter Iônico da ligação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072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76</a:t>
            </a:fld>
            <a:endParaRPr lang="pt-BR" altLang="pt-BR"/>
          </a:p>
        </p:txBody>
      </p:sp>
      <p:sp>
        <p:nvSpPr>
          <p:cNvPr id="3" name="Retângulo 2"/>
          <p:cNvSpPr/>
          <p:nvPr/>
        </p:nvSpPr>
        <p:spPr>
          <a:xfrm>
            <a:off x="439648" y="260648"/>
            <a:ext cx="3318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/>
              <a:t>Poder </a:t>
            </a:r>
            <a:r>
              <a:rPr lang="pt-BR" altLang="pt-BR" sz="2800" b="1" dirty="0" err="1"/>
              <a:t>Polarizante</a:t>
            </a:r>
            <a:r>
              <a:rPr lang="pt-BR" altLang="pt-BR" sz="2800" b="1" dirty="0"/>
              <a:t> 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9648" y="783868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C</a:t>
            </a:r>
            <a:r>
              <a:rPr lang="pt-BR" sz="2400" dirty="0" smtClean="0"/>
              <a:t>átions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467544" y="2852936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800" b="1" dirty="0" smtClean="0"/>
              <a:t>Polarizabilidade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612" y="3502168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Ânions</a:t>
            </a:r>
            <a:endParaRPr lang="pt-BR" sz="24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5013176"/>
            <a:ext cx="2561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/>
              <a:t>Regra </a:t>
            </a:r>
            <a:r>
              <a:rPr lang="pt-BR" altLang="pt-BR" sz="2400" b="1" dirty="0"/>
              <a:t>de </a:t>
            </a:r>
            <a:r>
              <a:rPr lang="pt-BR" altLang="pt-BR" sz="2400" b="1" dirty="0" err="1"/>
              <a:t>Fajans</a:t>
            </a:r>
            <a:endParaRPr lang="pt-BR" altLang="pt-BR" sz="2400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3870050" y="1201979"/>
            <a:ext cx="4816750" cy="4272862"/>
            <a:chOff x="3870050" y="1201979"/>
            <a:chExt cx="4816750" cy="4272862"/>
          </a:xfrm>
        </p:grpSpPr>
        <p:pic>
          <p:nvPicPr>
            <p:cNvPr id="8" name="Picture 2" descr="F08-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100" y="1646575"/>
              <a:ext cx="4711700" cy="3459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3870050" y="1201979"/>
              <a:ext cx="219722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Cátion com elevada densidade eletrônica (z/r) - </a:t>
              </a:r>
              <a:r>
                <a:rPr lang="pt-BR" dirty="0" err="1" smtClean="0"/>
                <a:t>Polarizante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732240" y="4274512"/>
              <a:ext cx="163378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Íon Grande </a:t>
              </a:r>
            </a:p>
            <a:p>
              <a:r>
                <a:rPr lang="pt-BR" dirty="0" smtClean="0"/>
                <a:t>(z/r)- pequeno</a:t>
              </a:r>
            </a:p>
            <a:p>
              <a:endParaRPr lang="pt-BR" dirty="0"/>
            </a:p>
            <a:p>
              <a:r>
                <a:rPr lang="pt-BR" dirty="0" smtClean="0"/>
                <a:t>Polarizável</a:t>
              </a:r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427865" y="4290486"/>
              <a:ext cx="190308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Núvel</a:t>
              </a:r>
              <a:r>
                <a:rPr lang="pt-BR" dirty="0" smtClean="0"/>
                <a:t> eletrônica </a:t>
              </a:r>
            </a:p>
            <a:p>
              <a:r>
                <a:rPr lang="pt-BR" dirty="0" smtClean="0"/>
                <a:t>Distorcida</a:t>
              </a:r>
            </a:p>
            <a:p>
              <a:r>
                <a:rPr lang="pt-BR" dirty="0" smtClean="0"/>
                <a:t>Polarizada</a:t>
              </a:r>
              <a:endParaRPr lang="pt-BR" dirty="0"/>
            </a:p>
          </p:txBody>
        </p:sp>
      </p:grpSp>
      <p:sp>
        <p:nvSpPr>
          <p:cNvPr id="13" name="Espaço Reservado para Rodapé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2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30200" y="260648"/>
            <a:ext cx="843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/>
              <a:t>Poder </a:t>
            </a:r>
            <a:r>
              <a:rPr lang="pt-BR" altLang="pt-BR" sz="2400" b="1" dirty="0" err="1"/>
              <a:t>Polarizante</a:t>
            </a:r>
            <a:r>
              <a:rPr lang="pt-BR" altLang="pt-BR" sz="2400" b="1" dirty="0"/>
              <a:t> e Polarizabilidade – Regra de </a:t>
            </a:r>
            <a:r>
              <a:rPr lang="pt-BR" altLang="pt-BR" sz="2400" b="1" dirty="0" err="1"/>
              <a:t>Fajans</a:t>
            </a:r>
            <a:endParaRPr lang="pt-BR" altLang="pt-BR" sz="2400" b="1" dirty="0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84200" y="1196752"/>
            <a:ext cx="7924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5775" indent="-485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b="1" dirty="0">
                <a:sym typeface="Symbol" panose="05050102010706020507" pitchFamily="18" charset="2"/>
              </a:rPr>
              <a:t>Ligações iônicas e covalentes </a:t>
            </a:r>
            <a:r>
              <a:rPr lang="pt-BR" altLang="pt-BR" sz="2400" dirty="0">
                <a:sym typeface="Symbol" panose="05050102010706020507" pitchFamily="18" charset="2"/>
              </a:rPr>
              <a:t>são dois tipos </a:t>
            </a:r>
            <a:r>
              <a:rPr lang="pt-BR" altLang="pt-BR" sz="2400" b="1" dirty="0">
                <a:sym typeface="Symbol" panose="05050102010706020507" pitchFamily="18" charset="2"/>
              </a:rPr>
              <a:t>extremos</a:t>
            </a:r>
            <a:r>
              <a:rPr lang="pt-BR" altLang="pt-BR" sz="2400" dirty="0">
                <a:sym typeface="Symbol" panose="05050102010706020507" pitchFamily="18" charset="2"/>
              </a:rPr>
              <a:t> de ligação, e quase sempre as </a:t>
            </a:r>
            <a:r>
              <a:rPr lang="pt-BR" altLang="pt-BR" sz="2400" b="1" dirty="0">
                <a:sym typeface="Symbol" panose="05050102010706020507" pitchFamily="18" charset="2"/>
              </a:rPr>
              <a:t>ligações formadas são de caráter intermediário</a:t>
            </a:r>
            <a:r>
              <a:rPr lang="pt-BR" altLang="pt-BR" sz="2400" dirty="0">
                <a:sym typeface="Symbol" panose="05050102010706020507" pitchFamily="18" charset="2"/>
              </a:rPr>
              <a:t>. Isso pode ser explicado em termos da polarizabilidade (isto é, da deformação) dos íons. </a:t>
            </a: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400" dirty="0"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dirty="0">
                <a:sym typeface="Symbol" panose="05050102010706020507" pitchFamily="18" charset="2"/>
              </a:rPr>
              <a:t>O grau de distorção </a:t>
            </a:r>
            <a:r>
              <a:rPr lang="pt-BR" altLang="pt-BR" sz="2400" dirty="0" smtClean="0">
                <a:sym typeface="Symbol" panose="05050102010706020507" pitchFamily="18" charset="2"/>
              </a:rPr>
              <a:t>sobre </a:t>
            </a:r>
            <a:r>
              <a:rPr lang="pt-BR" altLang="pt-BR" sz="2400" dirty="0">
                <a:sym typeface="Symbol" panose="05050102010706020507" pitchFamily="18" charset="2"/>
              </a:rPr>
              <a:t>os </a:t>
            </a:r>
            <a:r>
              <a:rPr lang="pt-BR" altLang="pt-BR" sz="2400" dirty="0" smtClean="0">
                <a:sym typeface="Symbol" panose="05050102010706020507" pitchFamily="18" charset="2"/>
              </a:rPr>
              <a:t>ânions </a:t>
            </a:r>
            <a:r>
              <a:rPr lang="pt-BR" altLang="pt-BR" sz="2400" dirty="0">
                <a:sym typeface="Symbol" panose="05050102010706020507" pitchFamily="18" charset="2"/>
              </a:rPr>
              <a:t>depende do poder </a:t>
            </a:r>
            <a:r>
              <a:rPr lang="pt-BR" altLang="pt-BR" sz="2400" dirty="0" smtClean="0">
                <a:sym typeface="Symbol" panose="05050102010706020507" pitchFamily="18" charset="2"/>
              </a:rPr>
              <a:t>do cátions de </a:t>
            </a:r>
            <a:r>
              <a:rPr lang="pt-BR" altLang="pt-BR" sz="2400" dirty="0">
                <a:sym typeface="Symbol" panose="05050102010706020507" pitchFamily="18" charset="2"/>
              </a:rPr>
              <a:t>distorcer o outro (isto é, de seu </a:t>
            </a:r>
            <a:r>
              <a:rPr lang="pt-BR" altLang="pt-BR" sz="2400" b="1" dirty="0">
                <a:sym typeface="Symbol" panose="05050102010706020507" pitchFamily="18" charset="2"/>
              </a:rPr>
              <a:t>poder </a:t>
            </a:r>
            <a:r>
              <a:rPr lang="pt-BR" altLang="pt-BR" sz="2400" b="1" dirty="0" err="1">
                <a:sym typeface="Symbol" panose="05050102010706020507" pitchFamily="18" charset="2"/>
              </a:rPr>
              <a:t>polarizante</a:t>
            </a:r>
            <a:r>
              <a:rPr lang="pt-BR" altLang="pt-BR" sz="2400" dirty="0">
                <a:sym typeface="Symbol" panose="05050102010706020507" pitchFamily="18" charset="2"/>
              </a:rPr>
              <a:t>) e, também, da susceptibilidade desse íon à distorção (isto é, de sua </a:t>
            </a:r>
            <a:r>
              <a:rPr lang="pt-BR" altLang="pt-BR" sz="2400" b="1" dirty="0">
                <a:sym typeface="Symbol" panose="05050102010706020507" pitchFamily="18" charset="2"/>
              </a:rPr>
              <a:t>polarizabilidade</a:t>
            </a:r>
            <a:r>
              <a:rPr lang="pt-BR" altLang="pt-BR" sz="2400" dirty="0">
                <a:sym typeface="Symbol" panose="05050102010706020507" pitchFamily="18" charset="2"/>
              </a:rPr>
              <a:t>). </a:t>
            </a: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endParaRPr lang="pt-BR" altLang="pt-BR" sz="2400" dirty="0"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  <a:buFontTx/>
              <a:buChar char="•"/>
            </a:pPr>
            <a:r>
              <a:rPr lang="pt-BR" altLang="pt-BR" sz="2400" b="1" dirty="0" err="1" smtClean="0">
                <a:sym typeface="Symbol" panose="05050102010706020507" pitchFamily="18" charset="2"/>
              </a:rPr>
              <a:t>Fajans</a:t>
            </a:r>
            <a:endParaRPr lang="pt-BR" altLang="pt-BR" sz="2400" b="1" i="1" dirty="0">
              <a:solidFill>
                <a:srgbClr val="CC0000"/>
              </a:solidFill>
              <a:sym typeface="Symbol" panose="05050102010706020507" pitchFamily="18" charset="2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77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66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11560" y="836712"/>
            <a:ext cx="7924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5775" indent="-485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Tx/>
              <a:buAutoNum type="arabicPeriod"/>
            </a:pPr>
            <a:r>
              <a:rPr lang="pt-BR" altLang="pt-BR" sz="2400" dirty="0">
                <a:sym typeface="Symbol" panose="05050102010706020507" pitchFamily="18" charset="2"/>
              </a:rPr>
              <a:t>Um </a:t>
            </a:r>
            <a:r>
              <a:rPr lang="pt-BR" altLang="pt-BR" sz="2400" dirty="0" smtClean="0">
                <a:sym typeface="Symbol" panose="05050102010706020507" pitchFamily="18" charset="2"/>
              </a:rPr>
              <a:t>cátion pequeno </a:t>
            </a:r>
            <a:r>
              <a:rPr lang="pt-BR" altLang="pt-BR" sz="2400" dirty="0">
                <a:sym typeface="Symbol" panose="05050102010706020507" pitchFamily="18" charset="2"/>
              </a:rPr>
              <a:t>favorece a covalência</a:t>
            </a:r>
            <a:r>
              <a:rPr lang="pt-BR" altLang="pt-BR" sz="2400" dirty="0" smtClean="0">
                <a:sym typeface="Symbol" panose="05050102010706020507" pitchFamily="18" charset="2"/>
              </a:rPr>
              <a:t>.</a:t>
            </a:r>
          </a:p>
          <a:p>
            <a:pPr marL="457200" lvl="1" indent="0" algn="just" eaLnBrk="1" hangingPunct="1">
              <a:buClr>
                <a:schemeClr val="tx1"/>
              </a:buClr>
            </a:pPr>
            <a:r>
              <a:rPr lang="pt-BR" altLang="pt-BR" sz="2400" dirty="0" smtClean="0">
                <a:sym typeface="Symbol" panose="05050102010706020507" pitchFamily="18" charset="2"/>
              </a:rPr>
              <a:t>   </a:t>
            </a:r>
            <a:r>
              <a:rPr lang="pt-BR" altLang="pt-BR" sz="2400" dirty="0" err="1" smtClean="0">
                <a:sym typeface="Symbol" panose="05050102010706020507" pitchFamily="18" charset="2"/>
              </a:rPr>
              <a:t>Nox</a:t>
            </a:r>
            <a:r>
              <a:rPr lang="pt-BR" altLang="pt-BR" sz="2400" dirty="0" smtClean="0">
                <a:sym typeface="Symbol" panose="05050102010706020507" pitchFamily="18" charset="2"/>
              </a:rPr>
              <a:t> elevado- </a:t>
            </a:r>
            <a:r>
              <a:rPr lang="pt-BR" altLang="pt-BR" sz="2400" dirty="0" err="1" smtClean="0">
                <a:sym typeface="Symbol" panose="05050102010706020507" pitchFamily="18" charset="2"/>
              </a:rPr>
              <a:t>polarizante</a:t>
            </a:r>
            <a:r>
              <a:rPr lang="pt-BR" altLang="pt-BR" sz="2400" dirty="0" smtClean="0">
                <a:sym typeface="Symbol" panose="05050102010706020507" pitchFamily="18" charset="2"/>
              </a:rPr>
              <a:t>. </a:t>
            </a:r>
          </a:p>
          <a:p>
            <a:pPr marL="457200" lvl="1" indent="0" algn="just" eaLnBrk="1" hangingPunct="1">
              <a:buClr>
                <a:schemeClr val="tx1"/>
              </a:buClr>
            </a:pPr>
            <a:r>
              <a:rPr lang="pt-BR" altLang="pt-BR" sz="2400" dirty="0" smtClean="0">
                <a:sym typeface="Symbol" panose="05050102010706020507" pitchFamily="18" charset="2"/>
              </a:rPr>
              <a:t>Compostos abaixo tem grande caráter covalente.</a:t>
            </a:r>
          </a:p>
          <a:p>
            <a:pPr marL="457200" lvl="1" indent="0" algn="just" eaLnBrk="1" hangingPunct="1">
              <a:buClr>
                <a:schemeClr val="tx1"/>
              </a:buClr>
            </a:pPr>
            <a:r>
              <a:rPr lang="pt-BR" altLang="pt-BR" sz="2400" dirty="0" smtClean="0">
                <a:sym typeface="Symbol" panose="05050102010706020507" pitchFamily="18" charset="2"/>
              </a:rPr>
              <a:t>SiO</a:t>
            </a:r>
            <a:r>
              <a:rPr lang="pt-BR" altLang="pt-BR" sz="2400" baseline="-25000" dirty="0" smtClean="0">
                <a:sym typeface="Symbol" panose="05050102010706020507" pitchFamily="18" charset="2"/>
              </a:rPr>
              <a:t>4</a:t>
            </a:r>
            <a:r>
              <a:rPr lang="pt-BR" altLang="pt-BR" sz="2400" baseline="30000" dirty="0" smtClean="0">
                <a:sym typeface="Symbol" panose="05050102010706020507" pitchFamily="18" charset="2"/>
              </a:rPr>
              <a:t>4-</a:t>
            </a:r>
            <a:r>
              <a:rPr lang="pt-BR" altLang="pt-BR" sz="2400" dirty="0" smtClean="0">
                <a:sym typeface="Symbol" panose="05050102010706020507" pitchFamily="18" charset="2"/>
              </a:rPr>
              <a:t>; Si</a:t>
            </a:r>
            <a:r>
              <a:rPr lang="pt-BR" altLang="pt-BR" sz="2400" baseline="30000" dirty="0" smtClean="0">
                <a:sym typeface="Symbol" panose="05050102010706020507" pitchFamily="18" charset="2"/>
              </a:rPr>
              <a:t>4+</a:t>
            </a:r>
            <a:r>
              <a:rPr lang="pt-BR" altLang="pt-BR" sz="2400" dirty="0" smtClean="0">
                <a:sym typeface="Symbol" panose="05050102010706020507" pitchFamily="18" charset="2"/>
              </a:rPr>
              <a:t> (50% covalente)</a:t>
            </a:r>
          </a:p>
          <a:p>
            <a:pPr marL="457200" lvl="1" indent="0" algn="just" eaLnBrk="1" hangingPunct="1">
              <a:buClr>
                <a:schemeClr val="tx1"/>
              </a:buClr>
            </a:pPr>
            <a:r>
              <a:rPr lang="pt-BR" altLang="pt-BR" sz="2400" dirty="0" smtClean="0">
                <a:sym typeface="Symbol" panose="05050102010706020507" pitchFamily="18" charset="2"/>
              </a:rPr>
              <a:t>PbCl</a:t>
            </a:r>
            <a:r>
              <a:rPr lang="pt-BR" altLang="pt-BR" sz="2400" baseline="-25000" dirty="0" smtClean="0">
                <a:sym typeface="Symbol" panose="05050102010706020507" pitchFamily="18" charset="2"/>
              </a:rPr>
              <a:t>4</a:t>
            </a:r>
            <a:r>
              <a:rPr lang="pt-BR" altLang="pt-BR" sz="2400" dirty="0" smtClean="0">
                <a:sym typeface="Symbol" panose="05050102010706020507" pitchFamily="18" charset="2"/>
              </a:rPr>
              <a:t>; </a:t>
            </a:r>
            <a:r>
              <a:rPr lang="pt-BR" altLang="pt-BR" sz="2400" dirty="0">
                <a:sym typeface="Symbol" panose="05050102010706020507" pitchFamily="18" charset="2"/>
              </a:rPr>
              <a:t>Pb</a:t>
            </a:r>
            <a:r>
              <a:rPr lang="pt-BR" altLang="pt-BR" sz="2400" baseline="30000" dirty="0">
                <a:sym typeface="Symbol" panose="05050102010706020507" pitchFamily="18" charset="2"/>
              </a:rPr>
              <a:t>4</a:t>
            </a:r>
            <a:r>
              <a:rPr lang="pt-BR" altLang="pt-BR" sz="2400" baseline="30000" dirty="0" smtClean="0">
                <a:sym typeface="Symbol" panose="05050102010706020507" pitchFamily="18" charset="2"/>
              </a:rPr>
              <a:t>+</a:t>
            </a:r>
            <a:endParaRPr lang="pt-BR" altLang="pt-BR" sz="2400" dirty="0" smtClean="0">
              <a:sym typeface="Symbol" panose="05050102010706020507" pitchFamily="18" charset="2"/>
            </a:endParaRPr>
          </a:p>
          <a:p>
            <a:pPr marL="457200" lvl="1" indent="0" algn="just" eaLnBrk="1" hangingPunct="1">
              <a:buClr>
                <a:schemeClr val="tx1"/>
              </a:buClr>
            </a:pPr>
            <a:r>
              <a:rPr lang="pt-BR" altLang="pt-BR" sz="2400" dirty="0" smtClean="0">
                <a:sym typeface="Symbol" panose="05050102010706020507" pitchFamily="18" charset="2"/>
              </a:rPr>
              <a:t>MnO</a:t>
            </a:r>
            <a:r>
              <a:rPr lang="pt-BR" altLang="pt-BR" sz="2400" baseline="-25000" dirty="0" smtClean="0">
                <a:sym typeface="Symbol" panose="05050102010706020507" pitchFamily="18" charset="2"/>
              </a:rPr>
              <a:t>4</a:t>
            </a:r>
            <a:r>
              <a:rPr lang="pt-BR" altLang="pt-BR" sz="2400" baseline="30000" dirty="0" smtClean="0">
                <a:sym typeface="Symbol" panose="05050102010706020507" pitchFamily="18" charset="2"/>
              </a:rPr>
              <a:t>-</a:t>
            </a:r>
            <a:r>
              <a:rPr lang="pt-BR" altLang="pt-BR" sz="2400" dirty="0" smtClean="0">
                <a:sym typeface="Symbol" panose="05050102010706020507" pitchFamily="18" charset="2"/>
              </a:rPr>
              <a:t>; Mn</a:t>
            </a:r>
            <a:r>
              <a:rPr lang="pt-BR" altLang="pt-BR" sz="2400" baseline="30000" dirty="0" smtClean="0">
                <a:sym typeface="Symbol" panose="05050102010706020507" pitchFamily="18" charset="2"/>
              </a:rPr>
              <a:t>7+</a:t>
            </a:r>
            <a:endParaRPr lang="pt-BR" altLang="pt-BR" sz="2400" dirty="0" smtClean="0">
              <a:sym typeface="Symbol" panose="05050102010706020507" pitchFamily="18" charset="2"/>
            </a:endParaRPr>
          </a:p>
          <a:p>
            <a:pPr marL="457200" lvl="1" indent="0" algn="just" eaLnBrk="1" hangingPunct="1">
              <a:buClr>
                <a:schemeClr val="tx1"/>
              </a:buClr>
            </a:pPr>
            <a:r>
              <a:rPr lang="pt-BR" altLang="pt-BR" sz="2400" dirty="0" smtClean="0">
                <a:sym typeface="Symbol" panose="05050102010706020507" pitchFamily="18" charset="2"/>
              </a:rPr>
              <a:t>RuO</a:t>
            </a:r>
            <a:r>
              <a:rPr lang="pt-BR" altLang="pt-BR" sz="2400" baseline="-25000" dirty="0" smtClean="0">
                <a:sym typeface="Symbol" panose="05050102010706020507" pitchFamily="18" charset="2"/>
              </a:rPr>
              <a:t>4</a:t>
            </a:r>
            <a:r>
              <a:rPr lang="pt-BR" altLang="pt-BR" sz="2400" dirty="0" smtClean="0">
                <a:sym typeface="Symbol" panose="05050102010706020507" pitchFamily="18" charset="2"/>
              </a:rPr>
              <a:t>;  Ru</a:t>
            </a:r>
            <a:r>
              <a:rPr lang="pt-BR" altLang="pt-BR" sz="2400" baseline="30000" dirty="0" smtClean="0">
                <a:sym typeface="Symbol" panose="05050102010706020507" pitchFamily="18" charset="2"/>
              </a:rPr>
              <a:t>8+</a:t>
            </a:r>
          </a:p>
          <a:p>
            <a:pPr marL="457200" lvl="1" indent="0" algn="just" eaLnBrk="1" hangingPunct="1">
              <a:buClr>
                <a:schemeClr val="tx1"/>
              </a:buClr>
            </a:pPr>
            <a:r>
              <a:rPr lang="pt-BR" altLang="pt-BR" sz="2400" dirty="0" smtClean="0">
                <a:sym typeface="Symbol" panose="05050102010706020507" pitchFamily="18" charset="2"/>
              </a:rPr>
              <a:t>Cr</a:t>
            </a:r>
            <a:r>
              <a:rPr lang="pt-BR" altLang="pt-BR" sz="2400" baseline="-25000" dirty="0" smtClean="0">
                <a:sym typeface="Symbol" panose="05050102010706020507" pitchFamily="18" charset="2"/>
              </a:rPr>
              <a:t>2</a:t>
            </a:r>
            <a:r>
              <a:rPr lang="pt-BR" altLang="pt-BR" sz="2400" dirty="0" smtClean="0">
                <a:sym typeface="Symbol" panose="05050102010706020507" pitchFamily="18" charset="2"/>
              </a:rPr>
              <a:t>O</a:t>
            </a:r>
            <a:r>
              <a:rPr lang="pt-BR" altLang="pt-BR" sz="2400" baseline="-25000" dirty="0" smtClean="0">
                <a:sym typeface="Symbol" panose="05050102010706020507" pitchFamily="18" charset="2"/>
              </a:rPr>
              <a:t>7</a:t>
            </a:r>
            <a:r>
              <a:rPr lang="pt-BR" altLang="pt-BR" sz="2400" baseline="30000" dirty="0" smtClean="0">
                <a:sym typeface="Symbol" panose="05050102010706020507" pitchFamily="18" charset="2"/>
              </a:rPr>
              <a:t>2-</a:t>
            </a:r>
            <a:r>
              <a:rPr lang="pt-BR" altLang="pt-BR" sz="2400" baseline="-25000" dirty="0" smtClean="0">
                <a:sym typeface="Symbol" panose="05050102010706020507" pitchFamily="18" charset="2"/>
              </a:rPr>
              <a:t>; </a:t>
            </a:r>
            <a:r>
              <a:rPr lang="pt-BR" altLang="pt-BR" sz="2400" dirty="0" smtClean="0">
                <a:sym typeface="Symbol" panose="05050102010706020507" pitchFamily="18" charset="2"/>
              </a:rPr>
              <a:t>Cr</a:t>
            </a:r>
            <a:r>
              <a:rPr lang="pt-BR" altLang="pt-BR" sz="2400" baseline="30000" dirty="0" smtClean="0">
                <a:sym typeface="Symbol" panose="05050102010706020507" pitchFamily="18" charset="2"/>
              </a:rPr>
              <a:t>6+</a:t>
            </a:r>
            <a:endParaRPr lang="pt-BR" altLang="pt-BR" sz="2400" baseline="-25000" dirty="0"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  <a:buFontTx/>
              <a:buAutoNum type="arabicPeriod"/>
            </a:pPr>
            <a:endParaRPr lang="pt-BR" altLang="pt-BR" sz="2400" dirty="0">
              <a:sym typeface="Symbol" panose="05050102010706020507" pitchFamily="18" charset="2"/>
            </a:endParaRPr>
          </a:p>
          <a:p>
            <a:pPr algn="just" eaLnBrk="1" hangingPunct="1">
              <a:buClr>
                <a:schemeClr val="tx1"/>
              </a:buClr>
              <a:buFontTx/>
              <a:buAutoNum type="arabicPeriod"/>
            </a:pPr>
            <a:r>
              <a:rPr lang="pt-BR" altLang="pt-BR" sz="2400" dirty="0">
                <a:sym typeface="Symbol" panose="05050102010706020507" pitchFamily="18" charset="2"/>
              </a:rPr>
              <a:t>Um </a:t>
            </a:r>
            <a:r>
              <a:rPr lang="pt-BR" altLang="pt-BR" sz="2400" dirty="0" smtClean="0">
                <a:sym typeface="Symbol" panose="05050102010706020507" pitchFamily="18" charset="2"/>
              </a:rPr>
              <a:t>ânion </a:t>
            </a:r>
            <a:r>
              <a:rPr lang="pt-BR" altLang="pt-BR" sz="2400" dirty="0">
                <a:sym typeface="Symbol" panose="05050102010706020507" pitchFamily="18" charset="2"/>
              </a:rPr>
              <a:t>negativo grande favorece a covalência</a:t>
            </a:r>
            <a:r>
              <a:rPr lang="pt-BR" altLang="pt-BR" sz="2400" dirty="0" smtClean="0">
                <a:sym typeface="Symbol" panose="05050102010706020507" pitchFamily="18" charset="2"/>
              </a:rPr>
              <a:t>.</a:t>
            </a:r>
          </a:p>
          <a:p>
            <a:pPr marL="0" indent="0" algn="just" eaLnBrk="1" hangingPunct="1">
              <a:buClr>
                <a:schemeClr val="tx1"/>
              </a:buClr>
            </a:pPr>
            <a:r>
              <a:rPr lang="pt-BR" altLang="pt-BR" sz="2400" dirty="0">
                <a:sym typeface="Symbol" panose="05050102010706020507" pitchFamily="18" charset="2"/>
              </a:rPr>
              <a:t>	</a:t>
            </a:r>
            <a:r>
              <a:rPr lang="pt-BR" altLang="pt-BR" sz="2400" dirty="0" smtClean="0">
                <a:sym typeface="Symbol" panose="05050102010706020507" pitchFamily="18" charset="2"/>
              </a:rPr>
              <a:t>polarizável - I</a:t>
            </a:r>
            <a:r>
              <a:rPr lang="pt-BR" altLang="pt-BR" sz="2400" baseline="30000" dirty="0" smtClean="0">
                <a:sym typeface="Symbol" panose="05050102010706020507" pitchFamily="18" charset="2"/>
              </a:rPr>
              <a:t>-</a:t>
            </a:r>
            <a:r>
              <a:rPr lang="pt-BR" altLang="pt-BR" sz="2400" dirty="0" smtClean="0">
                <a:sym typeface="Symbol" panose="05050102010706020507" pitchFamily="18" charset="2"/>
              </a:rPr>
              <a:t>, </a:t>
            </a:r>
            <a:r>
              <a:rPr lang="pt-BR" altLang="pt-BR" sz="2400" dirty="0" err="1" smtClean="0">
                <a:sym typeface="Symbol" panose="05050102010706020507" pitchFamily="18" charset="2"/>
              </a:rPr>
              <a:t>Br</a:t>
            </a:r>
            <a:r>
              <a:rPr lang="pt-BR" altLang="pt-BR" sz="2400" baseline="30000" dirty="0" smtClean="0">
                <a:sym typeface="Symbol" panose="05050102010706020507" pitchFamily="18" charset="2"/>
              </a:rPr>
              <a:t>-</a:t>
            </a:r>
            <a:r>
              <a:rPr lang="pt-BR" altLang="pt-BR" sz="2400" dirty="0" smtClean="0">
                <a:sym typeface="Symbol" panose="05050102010706020507" pitchFamily="18" charset="2"/>
              </a:rPr>
              <a:t> </a:t>
            </a:r>
          </a:p>
          <a:p>
            <a:pPr marL="0" indent="0" algn="just" eaLnBrk="1" hangingPunct="1">
              <a:buClr>
                <a:schemeClr val="tx1"/>
              </a:buClr>
            </a:pPr>
            <a:endParaRPr lang="pt-BR" altLang="pt-BR" sz="2400" dirty="0">
              <a:sym typeface="Symbol" panose="05050102010706020507" pitchFamily="18" charset="2"/>
            </a:endParaRPr>
          </a:p>
          <a:p>
            <a:pPr marL="0" indent="0" algn="just" eaLnBrk="1" hangingPunct="1">
              <a:buClr>
                <a:schemeClr val="tx1"/>
              </a:buClr>
            </a:pPr>
            <a:r>
              <a:rPr lang="pt-BR" altLang="pt-BR" sz="2400" dirty="0" smtClean="0">
                <a:sym typeface="Symbol" panose="05050102010706020507" pitchFamily="18" charset="2"/>
              </a:rPr>
              <a:t>3. Cargas elevadas em ambos os íons favorece a covalência.</a:t>
            </a:r>
          </a:p>
          <a:p>
            <a:pPr marL="0" indent="0" algn="just" eaLnBrk="1" hangingPunct="1">
              <a:buClr>
                <a:schemeClr val="tx1"/>
              </a:buClr>
            </a:pPr>
            <a:endParaRPr lang="pt-BR" altLang="pt-BR" sz="2400" dirty="0">
              <a:sym typeface="Symbol" panose="05050102010706020507" pitchFamily="18" charset="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188640"/>
            <a:ext cx="2561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 smtClean="0"/>
              <a:t>Regra </a:t>
            </a:r>
            <a:r>
              <a:rPr lang="pt-BR" altLang="pt-BR" sz="2400" b="1" dirty="0"/>
              <a:t>de </a:t>
            </a:r>
            <a:r>
              <a:rPr lang="pt-BR" altLang="pt-BR" sz="2400" b="1" dirty="0" err="1"/>
              <a:t>Fajans</a:t>
            </a:r>
            <a:endParaRPr lang="pt-BR" altLang="pt-BR" sz="2400" b="1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78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6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79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331640" y="692696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Eletronegatividade de cátions </a:t>
            </a:r>
            <a:r>
              <a:rPr lang="pt-BR" sz="2800" dirty="0" smtClean="0"/>
              <a:t>em diferentes estados de oxidação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2348880"/>
            <a:ext cx="7474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É um </a:t>
            </a:r>
            <a:r>
              <a:rPr lang="pt-BR" sz="2800" b="1" dirty="0" smtClean="0"/>
              <a:t>conceito válido</a:t>
            </a:r>
            <a:r>
              <a:rPr lang="pt-BR" sz="2800" dirty="0" smtClean="0"/>
              <a:t>? </a:t>
            </a:r>
          </a:p>
          <a:p>
            <a:endParaRPr lang="pt-BR" sz="2800" dirty="0"/>
          </a:p>
          <a:p>
            <a:r>
              <a:rPr lang="pt-BR" sz="2800" b="1" dirty="0" smtClean="0"/>
              <a:t>Procurem saber e apresentem </a:t>
            </a:r>
            <a:r>
              <a:rPr lang="pt-BR" sz="2800" dirty="0" smtClean="0"/>
              <a:t>a </a:t>
            </a:r>
            <a:r>
              <a:rPr lang="pt-BR" sz="2800" b="1" dirty="0" smtClean="0"/>
              <a:t>validade e aplicabilidade </a:t>
            </a:r>
          </a:p>
          <a:p>
            <a:r>
              <a:rPr lang="pt-BR" sz="2800" dirty="0" smtClean="0"/>
              <a:t>Por exemplo</a:t>
            </a:r>
            <a:r>
              <a:rPr lang="pt-BR" sz="2800" b="1" dirty="0" smtClean="0"/>
              <a:t>, </a:t>
            </a:r>
            <a:r>
              <a:rPr lang="pt-BR" sz="2800" dirty="0" smtClean="0"/>
              <a:t>quanto ao </a:t>
            </a:r>
            <a:r>
              <a:rPr lang="pt-BR" sz="2800" b="1" dirty="0" smtClean="0"/>
              <a:t>caráter de ligações</a:t>
            </a:r>
            <a:r>
              <a:rPr lang="pt-BR" sz="2800" dirty="0" smtClean="0"/>
              <a:t>: iônico x covalente</a:t>
            </a:r>
            <a:endParaRPr lang="pt-BR" sz="28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967676"/>
              </p:ext>
            </p:extLst>
          </p:nvPr>
        </p:nvGraphicFramePr>
        <p:xfrm>
          <a:off x="899592" y="2210273"/>
          <a:ext cx="7035442" cy="423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Planilha" r:id="rId5" imgW="9058772" imgH="5458187" progId="Excel.Sheet.8">
                  <p:embed/>
                </p:oleObj>
              </mc:Choice>
              <mc:Fallback>
                <p:oleObj name="Planilha" r:id="rId5" imgW="9058772" imgH="54581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210273"/>
                        <a:ext cx="7035442" cy="4238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400" b="1">
                <a:latin typeface="Times New Roman" panose="02020603050405020304" pitchFamily="18" charset="0"/>
              </a:rPr>
              <a:t>Organização da Tabela Periódica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9512" y="739844"/>
            <a:ext cx="8721726" cy="11049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257300" indent="-1257300" defTabSz="800100">
              <a:spcBef>
                <a:spcPct val="20000"/>
              </a:spcBef>
              <a:tabLst>
                <a:tab pos="1257300" algn="l"/>
              </a:tabLst>
              <a:defRPr/>
            </a:pPr>
            <a:r>
              <a:rPr lang="pt-BR" b="1" dirty="0">
                <a:latin typeface="Times New Roman" pitchFamily="18" charset="0"/>
              </a:rPr>
              <a:t>Períodos</a:t>
            </a:r>
            <a:r>
              <a: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pt-BR" b="1" dirty="0">
                <a:latin typeface="Times New Roman" pitchFamily="18" charset="0"/>
              </a:rPr>
              <a:t>estão </a:t>
            </a:r>
            <a:r>
              <a:rPr lang="pt-BR" b="1" dirty="0" smtClean="0">
                <a:latin typeface="Times New Roman" pitchFamily="18" charset="0"/>
              </a:rPr>
              <a:t>organizados </a:t>
            </a:r>
            <a:r>
              <a:rPr lang="pt-BR" b="1" dirty="0">
                <a:latin typeface="Times New Roman" pitchFamily="18" charset="0"/>
              </a:rPr>
              <a:t>horizontalmente na tabela periódica </a:t>
            </a:r>
          </a:p>
          <a:p>
            <a:pPr marL="1257300" indent="-1257300" defTabSz="800100">
              <a:spcBef>
                <a:spcPct val="20000"/>
              </a:spcBef>
              <a:tabLst>
                <a:tab pos="1257300" algn="l"/>
              </a:tabLst>
              <a:defRPr/>
            </a:pPr>
            <a:r>
              <a:rPr lang="pt-BR" sz="1600" b="1" dirty="0" smtClean="0">
                <a:latin typeface="+mn-lt"/>
              </a:rPr>
              <a:t>Elementos</a:t>
            </a:r>
            <a:r>
              <a:rPr lang="pt-BR" sz="1600" dirty="0" smtClean="0">
                <a:latin typeface="+mn-lt"/>
              </a:rPr>
              <a:t> com elétrons ocupando a </a:t>
            </a:r>
            <a:r>
              <a:rPr lang="pt-BR" sz="1600" b="1" dirty="0" smtClean="0">
                <a:latin typeface="+mn-lt"/>
              </a:rPr>
              <a:t>mesma </a:t>
            </a:r>
            <a:r>
              <a:rPr lang="pt-BR" sz="1600" dirty="0" smtClean="0">
                <a:latin typeface="+mn-lt"/>
              </a:rPr>
              <a:t>camada </a:t>
            </a:r>
            <a:r>
              <a:rPr lang="pt-BR" sz="1600" dirty="0">
                <a:latin typeface="+mn-lt"/>
              </a:rPr>
              <a:t>de </a:t>
            </a:r>
            <a:r>
              <a:rPr lang="pt-BR" sz="1600" dirty="0" smtClean="0">
                <a:latin typeface="+mn-lt"/>
              </a:rPr>
              <a:t>valência;</a:t>
            </a:r>
          </a:p>
          <a:p>
            <a:pPr marL="1257300" indent="-1257300" defTabSz="800100">
              <a:spcBef>
                <a:spcPct val="20000"/>
              </a:spcBef>
              <a:tabLst>
                <a:tab pos="1257300" algn="l"/>
              </a:tabLst>
              <a:defRPr/>
            </a:pPr>
            <a:r>
              <a:rPr lang="pt-BR" sz="1600" b="1" dirty="0" smtClean="0">
                <a:latin typeface="+mn-lt"/>
              </a:rPr>
              <a:t>Número</a:t>
            </a:r>
            <a:r>
              <a:rPr lang="pt-BR" sz="1600" dirty="0" smtClean="0">
                <a:latin typeface="+mn-lt"/>
              </a:rPr>
              <a:t> de </a:t>
            </a:r>
            <a:r>
              <a:rPr lang="pt-BR" sz="1600" b="1" dirty="0" smtClean="0">
                <a:latin typeface="+mn-lt"/>
              </a:rPr>
              <a:t>prótons</a:t>
            </a:r>
            <a:r>
              <a:rPr lang="pt-BR" sz="1600" dirty="0" smtClean="0">
                <a:latin typeface="+mn-lt"/>
              </a:rPr>
              <a:t> e número de </a:t>
            </a:r>
            <a:r>
              <a:rPr lang="pt-BR" sz="1600" b="1" dirty="0" smtClean="0">
                <a:latin typeface="+mn-lt"/>
              </a:rPr>
              <a:t>elétrons crescentes</a:t>
            </a:r>
            <a:endParaRPr lang="pt-BR" sz="1600" dirty="0">
              <a:latin typeface="+mn-lt"/>
            </a:endParaRPr>
          </a:p>
        </p:txBody>
      </p:sp>
      <p:sp>
        <p:nvSpPr>
          <p:cNvPr id="21512" name="Line 30"/>
          <p:cNvSpPr>
            <a:spLocks noChangeShapeType="1"/>
          </p:cNvSpPr>
          <p:nvPr/>
        </p:nvSpPr>
        <p:spPr bwMode="auto">
          <a:xfrm>
            <a:off x="179512" y="2996952"/>
            <a:ext cx="8304212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8</a:t>
            </a:fld>
            <a:endParaRPr lang="pt-BR" altLang="pt-BR"/>
          </a:p>
        </p:txBody>
      </p:sp>
      <p:sp>
        <p:nvSpPr>
          <p:cNvPr id="21509" name="Rectangle 27"/>
          <p:cNvSpPr>
            <a:spLocks noChangeArrowheads="1"/>
          </p:cNvSpPr>
          <p:nvPr/>
        </p:nvSpPr>
        <p:spPr bwMode="auto">
          <a:xfrm>
            <a:off x="2267744" y="2776675"/>
            <a:ext cx="1452562" cy="4540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 dirty="0">
                <a:latin typeface="Times New Roman" panose="02020603050405020304" pitchFamily="18" charset="0"/>
              </a:rPr>
              <a:t>2º Período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0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80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5" y="1412776"/>
            <a:ext cx="8553861" cy="4032448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1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81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052736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Consequências das propriedades fundamentais dos elementos. </a:t>
            </a:r>
          </a:p>
          <a:p>
            <a:r>
              <a:rPr lang="pt-BR" sz="2800" b="1" dirty="0" smtClean="0"/>
              <a:t>Tamanho, tamanho iônico, eletronegatividade, </a:t>
            </a:r>
            <a:r>
              <a:rPr lang="pt-BR" sz="2800" b="1" dirty="0" err="1" smtClean="0"/>
              <a:t>etc</a:t>
            </a:r>
            <a:endParaRPr lang="pt-BR" sz="2800" b="1" dirty="0" smtClean="0"/>
          </a:p>
          <a:p>
            <a:endParaRPr lang="pt-BR" sz="2800" dirty="0"/>
          </a:p>
          <a:p>
            <a:r>
              <a:rPr lang="pt-BR" sz="2800" dirty="0" smtClean="0"/>
              <a:t>Exemplos: </a:t>
            </a:r>
          </a:p>
          <a:p>
            <a:endParaRPr lang="pt-BR" sz="2800" dirty="0" smtClean="0"/>
          </a:p>
          <a:p>
            <a:r>
              <a:rPr lang="pt-BR" sz="2800" dirty="0" smtClean="0"/>
              <a:t>Semelhanças </a:t>
            </a:r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diferenças</a:t>
            </a:r>
            <a:endParaRPr lang="pt-BR" sz="28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2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82</a:t>
            </a:fld>
            <a:endParaRPr lang="pt-BR" altLang="pt-BR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79512" y="260648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dirty="0">
                <a:solidFill>
                  <a:schemeClr val="tx1"/>
                </a:solidFill>
              </a:rPr>
              <a:t>Halogênios</a:t>
            </a:r>
          </a:p>
        </p:txBody>
      </p:sp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611560" y="1340768"/>
            <a:ext cx="7831137" cy="360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altLang="en-US" sz="2000" dirty="0">
                <a:solidFill>
                  <a:srgbClr val="003399"/>
                </a:solidFill>
              </a:rPr>
              <a:t>Configurações eletrônicas mais externas: </a:t>
            </a:r>
            <a:r>
              <a:rPr lang="pt-BR" altLang="en-US" sz="2000" i="1" dirty="0" smtClean="0">
                <a:solidFill>
                  <a:srgbClr val="003399"/>
                </a:solidFill>
              </a:rPr>
              <a:t>ns</a:t>
            </a:r>
            <a:r>
              <a:rPr lang="pt-BR" altLang="en-US" sz="2000" baseline="30000" dirty="0" smtClean="0">
                <a:solidFill>
                  <a:srgbClr val="003399"/>
                </a:solidFill>
              </a:rPr>
              <a:t>2</a:t>
            </a:r>
            <a:r>
              <a:rPr lang="pt-BR" altLang="en-US" sz="2000" i="1" dirty="0" smtClean="0">
                <a:solidFill>
                  <a:srgbClr val="003399"/>
                </a:solidFill>
              </a:rPr>
              <a:t>np</a:t>
            </a:r>
            <a:r>
              <a:rPr lang="pt-BR" altLang="en-US" sz="2000" baseline="30000" dirty="0" smtClean="0">
                <a:solidFill>
                  <a:srgbClr val="003399"/>
                </a:solidFill>
              </a:rPr>
              <a:t>5</a:t>
            </a:r>
          </a:p>
          <a:p>
            <a:pPr eaLnBrk="1" hangingPunct="1">
              <a:buFontTx/>
              <a:buChar char="•"/>
            </a:pPr>
            <a:endParaRPr lang="pt-BR" altLang="en-US" sz="2000" baseline="30000" dirty="0">
              <a:solidFill>
                <a:srgbClr val="003399"/>
              </a:solidFill>
            </a:endParaRPr>
          </a:p>
          <a:p>
            <a:pPr eaLnBrk="1" hangingPunct="1"/>
            <a:endParaRPr lang="pt-BR" altLang="en-US" sz="500" dirty="0">
              <a:solidFill>
                <a:srgbClr val="003399"/>
              </a:solidFill>
            </a:endParaRPr>
          </a:p>
          <a:p>
            <a:pPr eaLnBrk="1" hangingPunct="1">
              <a:buFontTx/>
              <a:buChar char="•"/>
            </a:pPr>
            <a:r>
              <a:rPr lang="pt-BR" altLang="en-US" sz="2000" dirty="0">
                <a:solidFill>
                  <a:srgbClr val="003399"/>
                </a:solidFill>
              </a:rPr>
              <a:t>Todos os halogênios têm elevadas afinidades eletrônicas</a:t>
            </a:r>
            <a:r>
              <a:rPr lang="pt-BR" altLang="en-US" sz="2000" dirty="0" smtClean="0">
                <a:solidFill>
                  <a:srgbClr val="003399"/>
                </a:solidFill>
              </a:rPr>
              <a:t>.</a:t>
            </a:r>
          </a:p>
          <a:p>
            <a:pPr eaLnBrk="1" hangingPunct="1">
              <a:buFontTx/>
              <a:buChar char="•"/>
            </a:pPr>
            <a:endParaRPr lang="pt-BR" altLang="en-US" sz="2000" dirty="0">
              <a:solidFill>
                <a:srgbClr val="003399"/>
              </a:solidFill>
            </a:endParaRPr>
          </a:p>
          <a:p>
            <a:pPr eaLnBrk="1" hangingPunct="1">
              <a:buFontTx/>
              <a:buChar char="•"/>
            </a:pPr>
            <a:endParaRPr lang="pt-BR" altLang="en-US" sz="500" dirty="0">
              <a:solidFill>
                <a:srgbClr val="003399"/>
              </a:solidFill>
            </a:endParaRPr>
          </a:p>
          <a:p>
            <a:pPr eaLnBrk="1" hangingPunct="1">
              <a:buFontTx/>
              <a:buChar char="•"/>
            </a:pPr>
            <a:endParaRPr lang="pt-BR" altLang="en-US" sz="500" dirty="0">
              <a:solidFill>
                <a:srgbClr val="003399"/>
              </a:solidFill>
            </a:endParaRPr>
          </a:p>
          <a:p>
            <a:pPr eaLnBrk="1" hangingPunct="1">
              <a:buFontTx/>
              <a:buChar char="•"/>
            </a:pPr>
            <a:r>
              <a:rPr lang="pt-BR" altLang="en-US" sz="2000" dirty="0">
                <a:solidFill>
                  <a:srgbClr val="003399"/>
                </a:solidFill>
              </a:rPr>
              <a:t>Os halogênios são bons agentes de oxidação</a:t>
            </a:r>
            <a:r>
              <a:rPr lang="pt-BR" altLang="en-US" sz="2000" dirty="0" smtClean="0">
                <a:solidFill>
                  <a:srgbClr val="003399"/>
                </a:solidFill>
              </a:rPr>
              <a:t>.</a:t>
            </a:r>
          </a:p>
          <a:p>
            <a:pPr eaLnBrk="1" hangingPunct="1">
              <a:buFontTx/>
              <a:buChar char="•"/>
            </a:pPr>
            <a:endParaRPr lang="pt-BR" altLang="en-US" sz="2000" dirty="0" smtClean="0">
              <a:solidFill>
                <a:srgbClr val="003399"/>
              </a:solidFill>
            </a:endParaRPr>
          </a:p>
          <a:p>
            <a:pPr eaLnBrk="1" hangingPunct="1">
              <a:buFontTx/>
              <a:buChar char="•"/>
            </a:pPr>
            <a:endParaRPr lang="pt-BR" altLang="en-US" sz="2000" dirty="0" smtClean="0">
              <a:solidFill>
                <a:srgbClr val="003399"/>
              </a:solidFill>
            </a:endParaRPr>
          </a:p>
          <a:p>
            <a:pPr eaLnBrk="1" hangingPunct="1">
              <a:buFontTx/>
              <a:buChar char="•"/>
            </a:pPr>
            <a:endParaRPr lang="pt-BR" altLang="en-US" sz="2000" dirty="0">
              <a:solidFill>
                <a:srgbClr val="003399"/>
              </a:solidFill>
            </a:endParaRPr>
          </a:p>
          <a:p>
            <a:pPr eaLnBrk="1" hangingPunct="1">
              <a:buFontTx/>
              <a:buChar char="•"/>
            </a:pPr>
            <a:endParaRPr lang="pt-BR" altLang="en-US" sz="2000" dirty="0" smtClean="0">
              <a:solidFill>
                <a:srgbClr val="003399"/>
              </a:solidFill>
            </a:endParaRPr>
          </a:p>
          <a:p>
            <a:pPr eaLnBrk="1" hangingPunct="1">
              <a:buFontTx/>
              <a:buChar char="•"/>
            </a:pPr>
            <a:endParaRPr lang="pt-BR" altLang="en-US" sz="2000" dirty="0">
              <a:solidFill>
                <a:srgbClr val="003399"/>
              </a:solidFill>
            </a:endParaRPr>
          </a:p>
          <a:p>
            <a:pPr eaLnBrk="1" hangingPunct="1">
              <a:buFontTx/>
              <a:buChar char="•"/>
            </a:pPr>
            <a:r>
              <a:rPr lang="pt-BR" altLang="en-US" sz="2000" dirty="0" smtClean="0">
                <a:solidFill>
                  <a:srgbClr val="003399"/>
                </a:solidFill>
              </a:rPr>
              <a:t>Alguns halogenetos são bons redutores (iodeto)</a:t>
            </a:r>
            <a:endParaRPr lang="pt-BR" altLang="en-US" sz="2000" dirty="0">
              <a:solidFill>
                <a:srgbClr val="003399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3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83</a:t>
            </a:fld>
            <a:endParaRPr lang="pt-BR" altLang="pt-BR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79512" y="260648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dirty="0" smtClean="0">
                <a:solidFill>
                  <a:schemeClr val="tx1"/>
                </a:solidFill>
              </a:rPr>
              <a:t>Halogênios</a:t>
            </a:r>
            <a:endParaRPr lang="pt-BR" altLang="pt-BR" sz="3600" dirty="0">
              <a:solidFill>
                <a:schemeClr val="tx1"/>
              </a:solidFill>
            </a:endParaRPr>
          </a:p>
        </p:txBody>
      </p:sp>
      <p:pic>
        <p:nvPicPr>
          <p:cNvPr id="5" name="Picture 6" descr="cap2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2" y="2999085"/>
            <a:ext cx="7738920" cy="37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20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1998"/>
            <a:ext cx="52578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83568" y="918899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Raio atômico e iônico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5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84</a:t>
            </a:fld>
            <a:endParaRPr lang="pt-BR" altLang="pt-BR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79512" y="260648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dirty="0" smtClean="0">
                <a:solidFill>
                  <a:schemeClr val="tx1"/>
                </a:solidFill>
              </a:rPr>
              <a:t>Halogênios</a:t>
            </a:r>
            <a:endParaRPr lang="pt-BR" altLang="pt-BR" sz="3600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6" y="2060848"/>
            <a:ext cx="3338513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F0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61" y="1124223"/>
            <a:ext cx="296386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55576" y="4869160"/>
            <a:ext cx="457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pt-BR" altLang="pt-BR" sz="2000" dirty="0">
                <a:solidFill>
                  <a:schemeClr val="tx1"/>
                </a:solidFill>
              </a:rPr>
              <a:t>flúor e cloro </a:t>
            </a:r>
            <a:r>
              <a:rPr lang="pt-BR" altLang="pt-BR" sz="2000" dirty="0">
                <a:solidFill>
                  <a:schemeClr val="tx1"/>
                </a:solidFill>
                <a:sym typeface="Symbol" panose="05050102010706020507" pitchFamily="18" charset="2"/>
              </a:rPr>
              <a:t> gases</a:t>
            </a:r>
          </a:p>
          <a:p>
            <a:pPr eaLnBrk="1" hangingPunct="1"/>
            <a:r>
              <a:rPr lang="pt-BR" altLang="pt-BR" sz="2000" dirty="0">
                <a:solidFill>
                  <a:schemeClr val="tx1"/>
                </a:solidFill>
                <a:sym typeface="Symbol" panose="05050102010706020507" pitchFamily="18" charset="2"/>
              </a:rPr>
              <a:t>bromo  líquido</a:t>
            </a:r>
          </a:p>
          <a:p>
            <a:pPr eaLnBrk="1" hangingPunct="1"/>
            <a:r>
              <a:rPr lang="pt-BR" altLang="pt-BR" sz="2000" dirty="0">
                <a:solidFill>
                  <a:schemeClr val="tx1"/>
                </a:solidFill>
                <a:sym typeface="Symbol" panose="05050102010706020507" pitchFamily="18" charset="2"/>
              </a:rPr>
              <a:t>iodo  sólido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3568" y="1289735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Estado elementar</a:t>
            </a:r>
            <a:endParaRPr lang="pt-BR" sz="28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2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85</a:t>
            </a:fld>
            <a:endParaRPr lang="pt-BR" altLang="pt-BR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79512" y="260648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dirty="0" smtClean="0">
                <a:solidFill>
                  <a:schemeClr val="tx1"/>
                </a:solidFill>
              </a:rPr>
              <a:t>Halogênios</a:t>
            </a:r>
            <a:endParaRPr lang="pt-BR" altLang="pt-BR" sz="36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34876"/>
            <a:ext cx="5633412" cy="380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H="1">
            <a:off x="5868144" y="3861048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6010552" y="2708920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5292080" y="2996952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20133" y="5103224"/>
            <a:ext cx="664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HF é um líquido e um ácido fraco, </a:t>
            </a:r>
            <a:r>
              <a:rPr lang="pt-BR" sz="2400" dirty="0" err="1" smtClean="0"/>
              <a:t>pKa</a:t>
            </a:r>
            <a:r>
              <a:rPr lang="pt-BR" sz="2400" dirty="0" smtClean="0"/>
              <a:t>  =  3,8 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9413" y="5692292"/>
            <a:ext cx="8065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HCl</a:t>
            </a:r>
            <a:r>
              <a:rPr lang="pt-BR" sz="2400" dirty="0" smtClean="0"/>
              <a:t>, </a:t>
            </a:r>
            <a:r>
              <a:rPr lang="pt-BR" sz="2400" dirty="0" err="1" smtClean="0"/>
              <a:t>HBr</a:t>
            </a:r>
            <a:r>
              <a:rPr lang="pt-BR" sz="2400" dirty="0" smtClean="0"/>
              <a:t>, e HI são gases e todos ácidos fortes em água, 							</a:t>
            </a:r>
            <a:r>
              <a:rPr lang="pt-BR" sz="2400" dirty="0" err="1" smtClean="0"/>
              <a:t>pKa</a:t>
            </a:r>
            <a:r>
              <a:rPr lang="pt-BR" sz="2400" dirty="0" smtClean="0"/>
              <a:t> &lt; 0</a:t>
            </a:r>
            <a:endParaRPr lang="pt-BR" sz="24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0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86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65249" y="2132856"/>
            <a:ext cx="4982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Porque HF é um ácido fraco? 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764704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Prática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3861048"/>
            <a:ext cx="6192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Porque HF ataca vidro comum, SiO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?</a:t>
            </a:r>
            <a:endParaRPr lang="pt-BR" sz="280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87</a:t>
            </a:fld>
            <a:endParaRPr lang="pt-BR" altLang="pt-BR"/>
          </a:p>
        </p:txBody>
      </p:sp>
      <p:grpSp>
        <p:nvGrpSpPr>
          <p:cNvPr id="4" name="Grupo 3"/>
          <p:cNvGrpSpPr/>
          <p:nvPr/>
        </p:nvGrpSpPr>
        <p:grpSpPr>
          <a:xfrm>
            <a:off x="2816211" y="2335049"/>
            <a:ext cx="334750" cy="2257285"/>
            <a:chOff x="826624" y="2318699"/>
            <a:chExt cx="334750" cy="2257285"/>
          </a:xfrm>
        </p:grpSpPr>
        <p:sp>
          <p:nvSpPr>
            <p:cNvPr id="5" name="AutoShape 173"/>
            <p:cNvSpPr>
              <a:spLocks noChangeArrowheads="1"/>
            </p:cNvSpPr>
            <p:nvPr/>
          </p:nvSpPr>
          <p:spPr bwMode="auto">
            <a:xfrm>
              <a:off x="826624" y="4215375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AutoShape 227"/>
            <p:cNvSpPr>
              <a:spLocks noChangeArrowheads="1"/>
            </p:cNvSpPr>
            <p:nvPr/>
          </p:nvSpPr>
          <p:spPr bwMode="auto">
            <a:xfrm>
              <a:off x="833409" y="383942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AutoShape 278"/>
            <p:cNvSpPr>
              <a:spLocks noChangeArrowheads="1"/>
            </p:cNvSpPr>
            <p:nvPr/>
          </p:nvSpPr>
          <p:spPr bwMode="auto">
            <a:xfrm>
              <a:off x="833409" y="345963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AutoShape 329"/>
            <p:cNvSpPr>
              <a:spLocks noChangeArrowheads="1"/>
            </p:cNvSpPr>
            <p:nvPr/>
          </p:nvSpPr>
          <p:spPr bwMode="auto">
            <a:xfrm>
              <a:off x="833409" y="307984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AutoShape 351"/>
            <p:cNvSpPr>
              <a:spLocks noChangeArrowheads="1"/>
            </p:cNvSpPr>
            <p:nvPr/>
          </p:nvSpPr>
          <p:spPr bwMode="auto">
            <a:xfrm>
              <a:off x="833409" y="270196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" name="AutoShape 373"/>
            <p:cNvSpPr>
              <a:spLocks noChangeArrowheads="1"/>
            </p:cNvSpPr>
            <p:nvPr/>
          </p:nvSpPr>
          <p:spPr bwMode="auto">
            <a:xfrm>
              <a:off x="833409" y="231869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452634" y="2337671"/>
            <a:ext cx="334751" cy="2249969"/>
            <a:chOff x="2808240" y="2337671"/>
            <a:chExt cx="334751" cy="2249969"/>
          </a:xfrm>
        </p:grpSpPr>
        <p:sp>
          <p:nvSpPr>
            <p:cNvPr id="12" name="AutoShape 170"/>
            <p:cNvSpPr>
              <a:spLocks noChangeArrowheads="1"/>
            </p:cNvSpPr>
            <p:nvPr/>
          </p:nvSpPr>
          <p:spPr bwMode="auto">
            <a:xfrm>
              <a:off x="2808240" y="422703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3" name="AutoShape 224"/>
            <p:cNvSpPr>
              <a:spLocks noChangeArrowheads="1"/>
            </p:cNvSpPr>
            <p:nvPr/>
          </p:nvSpPr>
          <p:spPr bwMode="auto">
            <a:xfrm>
              <a:off x="2815026" y="385107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4" name="AutoShape 275"/>
            <p:cNvSpPr>
              <a:spLocks noChangeArrowheads="1"/>
            </p:cNvSpPr>
            <p:nvPr/>
          </p:nvSpPr>
          <p:spPr bwMode="auto">
            <a:xfrm>
              <a:off x="2815026" y="347128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5" name="AutoShape 326"/>
            <p:cNvSpPr>
              <a:spLocks noChangeArrowheads="1"/>
            </p:cNvSpPr>
            <p:nvPr/>
          </p:nvSpPr>
          <p:spPr bwMode="auto">
            <a:xfrm>
              <a:off x="2815026" y="309149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6" name="AutoShape 348"/>
            <p:cNvSpPr>
              <a:spLocks noChangeArrowheads="1"/>
            </p:cNvSpPr>
            <p:nvPr/>
          </p:nvSpPr>
          <p:spPr bwMode="auto">
            <a:xfrm>
              <a:off x="2815026" y="2713625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7" name="AutoShape 370"/>
            <p:cNvSpPr>
              <a:spLocks noChangeArrowheads="1"/>
            </p:cNvSpPr>
            <p:nvPr/>
          </p:nvSpPr>
          <p:spPr bwMode="auto">
            <a:xfrm>
              <a:off x="2815026" y="233767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384"/>
          <p:cNvGrpSpPr>
            <a:grpSpLocks/>
          </p:cNvGrpSpPr>
          <p:nvPr/>
        </p:nvGrpSpPr>
        <p:grpSpPr bwMode="auto">
          <a:xfrm>
            <a:off x="4219907" y="1963261"/>
            <a:ext cx="331357" cy="360609"/>
            <a:chOff x="5378" y="1118"/>
            <a:chExt cx="293" cy="376"/>
          </a:xfrm>
        </p:grpSpPr>
        <p:sp>
          <p:nvSpPr>
            <p:cNvPr id="20" name="AutoShape 385"/>
            <p:cNvSpPr>
              <a:spLocks noChangeArrowheads="1"/>
            </p:cNvSpPr>
            <p:nvPr/>
          </p:nvSpPr>
          <p:spPr bwMode="auto">
            <a:xfrm>
              <a:off x="5379" y="111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Text Box 386"/>
            <p:cNvSpPr txBox="1">
              <a:spLocks noChangeArrowheads="1"/>
            </p:cNvSpPr>
            <p:nvPr/>
          </p:nvSpPr>
          <p:spPr bwMode="auto">
            <a:xfrm>
              <a:off x="5378" y="119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He</a:t>
              </a:r>
            </a:p>
          </p:txBody>
        </p:sp>
      </p:grpSp>
      <p:grpSp>
        <p:nvGrpSpPr>
          <p:cNvPr id="22" name="Group 114"/>
          <p:cNvGrpSpPr>
            <a:grpSpLocks/>
          </p:cNvGrpSpPr>
          <p:nvPr/>
        </p:nvGrpSpPr>
        <p:grpSpPr bwMode="auto">
          <a:xfrm>
            <a:off x="4219906" y="3854539"/>
            <a:ext cx="331358" cy="360609"/>
            <a:chOff x="5378" y="3090"/>
            <a:chExt cx="293" cy="376"/>
          </a:xfrm>
        </p:grpSpPr>
        <p:sp>
          <p:nvSpPr>
            <p:cNvPr id="23" name="AutoShape 115"/>
            <p:cNvSpPr>
              <a:spLocks noChangeArrowheads="1"/>
            </p:cNvSpPr>
            <p:nvPr/>
          </p:nvSpPr>
          <p:spPr bwMode="auto">
            <a:xfrm>
              <a:off x="5379" y="3090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" name="Text Box 116"/>
            <p:cNvSpPr txBox="1">
              <a:spLocks noChangeArrowheads="1"/>
            </p:cNvSpPr>
            <p:nvPr/>
          </p:nvSpPr>
          <p:spPr bwMode="auto">
            <a:xfrm>
              <a:off x="5378" y="3163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Rn</a:t>
              </a:r>
            </a:p>
          </p:txBody>
        </p:sp>
      </p:grpSp>
      <p:grpSp>
        <p:nvGrpSpPr>
          <p:cNvPr id="25" name="Group 117"/>
          <p:cNvGrpSpPr>
            <a:grpSpLocks/>
          </p:cNvGrpSpPr>
          <p:nvPr/>
        </p:nvGrpSpPr>
        <p:grpSpPr bwMode="auto">
          <a:xfrm>
            <a:off x="4219906" y="3474749"/>
            <a:ext cx="331358" cy="360609"/>
            <a:chOff x="5378" y="2694"/>
            <a:chExt cx="293" cy="376"/>
          </a:xfrm>
        </p:grpSpPr>
        <p:sp>
          <p:nvSpPr>
            <p:cNvPr id="26" name="AutoShape 118"/>
            <p:cNvSpPr>
              <a:spLocks noChangeArrowheads="1"/>
            </p:cNvSpPr>
            <p:nvPr/>
          </p:nvSpPr>
          <p:spPr bwMode="auto">
            <a:xfrm>
              <a:off x="5379" y="269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" name="Text Box 119"/>
            <p:cNvSpPr txBox="1">
              <a:spLocks noChangeArrowheads="1"/>
            </p:cNvSpPr>
            <p:nvPr/>
          </p:nvSpPr>
          <p:spPr bwMode="auto">
            <a:xfrm>
              <a:off x="5378" y="276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Xe</a:t>
              </a:r>
            </a:p>
          </p:txBody>
        </p:sp>
      </p:grpSp>
      <p:grpSp>
        <p:nvGrpSpPr>
          <p:cNvPr id="28" name="Group 120"/>
          <p:cNvGrpSpPr>
            <a:grpSpLocks/>
          </p:cNvGrpSpPr>
          <p:nvPr/>
        </p:nvGrpSpPr>
        <p:grpSpPr bwMode="auto">
          <a:xfrm>
            <a:off x="4219906" y="3094959"/>
            <a:ext cx="331358" cy="360609"/>
            <a:chOff x="5378" y="2298"/>
            <a:chExt cx="293" cy="376"/>
          </a:xfrm>
        </p:grpSpPr>
        <p:sp>
          <p:nvSpPr>
            <p:cNvPr id="29" name="AutoShape 121"/>
            <p:cNvSpPr>
              <a:spLocks noChangeArrowheads="1"/>
            </p:cNvSpPr>
            <p:nvPr/>
          </p:nvSpPr>
          <p:spPr bwMode="auto">
            <a:xfrm>
              <a:off x="5379" y="229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" name="Text Box 122"/>
            <p:cNvSpPr txBox="1">
              <a:spLocks noChangeArrowheads="1"/>
            </p:cNvSpPr>
            <p:nvPr/>
          </p:nvSpPr>
          <p:spPr bwMode="auto">
            <a:xfrm>
              <a:off x="5378" y="237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Kr</a:t>
              </a:r>
            </a:p>
          </p:txBody>
        </p:sp>
      </p:grpSp>
      <p:grpSp>
        <p:nvGrpSpPr>
          <p:cNvPr id="31" name="Group 123"/>
          <p:cNvGrpSpPr>
            <a:grpSpLocks/>
          </p:cNvGrpSpPr>
          <p:nvPr/>
        </p:nvGrpSpPr>
        <p:grpSpPr bwMode="auto">
          <a:xfrm>
            <a:off x="4219906" y="2717087"/>
            <a:ext cx="331358" cy="360609"/>
            <a:chOff x="5378" y="1904"/>
            <a:chExt cx="293" cy="376"/>
          </a:xfrm>
        </p:grpSpPr>
        <p:sp>
          <p:nvSpPr>
            <p:cNvPr id="32" name="AutoShape 124"/>
            <p:cNvSpPr>
              <a:spLocks noChangeArrowheads="1"/>
            </p:cNvSpPr>
            <p:nvPr/>
          </p:nvSpPr>
          <p:spPr bwMode="auto">
            <a:xfrm>
              <a:off x="5379" y="190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" name="Text Box 125"/>
            <p:cNvSpPr txBox="1">
              <a:spLocks noChangeArrowheads="1"/>
            </p:cNvSpPr>
            <p:nvPr/>
          </p:nvSpPr>
          <p:spPr bwMode="auto">
            <a:xfrm>
              <a:off x="5378" y="197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 err="1"/>
                <a:t>Ar</a:t>
              </a:r>
              <a:endParaRPr lang="en-GB" altLang="pt-BR" b="1" dirty="0"/>
            </a:p>
          </p:txBody>
        </p:sp>
      </p:grpSp>
      <p:grpSp>
        <p:nvGrpSpPr>
          <p:cNvPr id="34" name="Group 126"/>
          <p:cNvGrpSpPr>
            <a:grpSpLocks/>
          </p:cNvGrpSpPr>
          <p:nvPr/>
        </p:nvGrpSpPr>
        <p:grpSpPr bwMode="auto">
          <a:xfrm>
            <a:off x="4219906" y="2341133"/>
            <a:ext cx="331358" cy="360609"/>
            <a:chOff x="5378" y="1512"/>
            <a:chExt cx="293" cy="376"/>
          </a:xfrm>
        </p:grpSpPr>
        <p:sp>
          <p:nvSpPr>
            <p:cNvPr id="35" name="AutoShape 127"/>
            <p:cNvSpPr>
              <a:spLocks noChangeArrowheads="1"/>
            </p:cNvSpPr>
            <p:nvPr/>
          </p:nvSpPr>
          <p:spPr bwMode="auto">
            <a:xfrm>
              <a:off x="5379" y="1512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6" name="Text Box 128"/>
            <p:cNvSpPr txBox="1">
              <a:spLocks noChangeArrowheads="1"/>
            </p:cNvSpPr>
            <p:nvPr/>
          </p:nvSpPr>
          <p:spPr bwMode="auto">
            <a:xfrm>
              <a:off x="5378" y="1585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Ne</a:t>
              </a:r>
            </a:p>
          </p:txBody>
        </p:sp>
      </p:grpSp>
      <p:sp>
        <p:nvSpPr>
          <p:cNvPr id="37" name="Text Box 168"/>
          <p:cNvSpPr txBox="1">
            <a:spLocks noChangeArrowheads="1"/>
          </p:cNvSpPr>
          <p:nvPr/>
        </p:nvSpPr>
        <p:spPr bwMode="auto">
          <a:xfrm>
            <a:off x="2477075" y="4300505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8" name="Text Box 171"/>
          <p:cNvSpPr txBox="1">
            <a:spLocks noChangeArrowheads="1"/>
          </p:cNvSpPr>
          <p:nvPr/>
        </p:nvSpPr>
        <p:spPr bwMode="auto">
          <a:xfrm>
            <a:off x="2823610" y="4270945"/>
            <a:ext cx="33135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?</a:t>
            </a:r>
          </a:p>
        </p:txBody>
      </p:sp>
      <p:grpSp>
        <p:nvGrpSpPr>
          <p:cNvPr id="39" name="Group 175"/>
          <p:cNvGrpSpPr>
            <a:grpSpLocks/>
          </p:cNvGrpSpPr>
          <p:nvPr/>
        </p:nvGrpSpPr>
        <p:grpSpPr bwMode="auto">
          <a:xfrm>
            <a:off x="3517608" y="4230493"/>
            <a:ext cx="331358" cy="360609"/>
            <a:chOff x="752" y="3163"/>
            <a:chExt cx="293" cy="376"/>
          </a:xfrm>
        </p:grpSpPr>
        <p:sp>
          <p:nvSpPr>
            <p:cNvPr id="40" name="AutoShape 1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" name="Text Box 1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2" name="Group 178"/>
          <p:cNvGrpSpPr>
            <a:grpSpLocks/>
          </p:cNvGrpSpPr>
          <p:nvPr/>
        </p:nvGrpSpPr>
        <p:grpSpPr bwMode="auto">
          <a:xfrm>
            <a:off x="3864799" y="4230493"/>
            <a:ext cx="331358" cy="360609"/>
            <a:chOff x="752" y="3163"/>
            <a:chExt cx="293" cy="376"/>
          </a:xfrm>
        </p:grpSpPr>
        <p:sp>
          <p:nvSpPr>
            <p:cNvPr id="43" name="AutoShape 1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4" name="Text Box 1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5" name="Group 181"/>
          <p:cNvGrpSpPr>
            <a:grpSpLocks/>
          </p:cNvGrpSpPr>
          <p:nvPr/>
        </p:nvGrpSpPr>
        <p:grpSpPr bwMode="auto">
          <a:xfrm>
            <a:off x="4213121" y="4230493"/>
            <a:ext cx="331358" cy="360609"/>
            <a:chOff x="752" y="3163"/>
            <a:chExt cx="293" cy="376"/>
          </a:xfrm>
        </p:grpSpPr>
        <p:sp>
          <p:nvSpPr>
            <p:cNvPr id="46" name="AutoShape 18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7" name="Text Box 18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sp>
        <p:nvSpPr>
          <p:cNvPr id="48" name="Text Box 222"/>
          <p:cNvSpPr txBox="1">
            <a:spLocks noChangeArrowheads="1"/>
          </p:cNvSpPr>
          <p:nvPr/>
        </p:nvSpPr>
        <p:spPr bwMode="auto">
          <a:xfrm>
            <a:off x="2482729" y="393989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Tl</a:t>
            </a:r>
          </a:p>
        </p:txBody>
      </p:sp>
      <p:sp>
        <p:nvSpPr>
          <p:cNvPr id="49" name="Text Box 225"/>
          <p:cNvSpPr txBox="1">
            <a:spLocks noChangeArrowheads="1"/>
          </p:cNvSpPr>
          <p:nvPr/>
        </p:nvSpPr>
        <p:spPr bwMode="auto">
          <a:xfrm>
            <a:off x="2830396" y="3894991"/>
            <a:ext cx="33135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Pb</a:t>
            </a:r>
          </a:p>
        </p:txBody>
      </p:sp>
      <p:grpSp>
        <p:nvGrpSpPr>
          <p:cNvPr id="50" name="Group 229"/>
          <p:cNvGrpSpPr>
            <a:grpSpLocks/>
          </p:cNvGrpSpPr>
          <p:nvPr/>
        </p:nvGrpSpPr>
        <p:grpSpPr bwMode="auto">
          <a:xfrm>
            <a:off x="3524394" y="3854539"/>
            <a:ext cx="331358" cy="360609"/>
            <a:chOff x="752" y="3163"/>
            <a:chExt cx="293" cy="376"/>
          </a:xfrm>
          <a:solidFill>
            <a:srgbClr val="8F45C7"/>
          </a:solidFill>
        </p:grpSpPr>
        <p:sp>
          <p:nvSpPr>
            <p:cNvPr id="51" name="AutoShape 23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2" name="Text Box 23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8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chemeClr val="bg1"/>
                  </a:solidFill>
                </a:rPr>
                <a:t>Po</a:t>
              </a:r>
            </a:p>
          </p:txBody>
        </p:sp>
      </p:grpSp>
      <p:grpSp>
        <p:nvGrpSpPr>
          <p:cNvPr id="53" name="Group 232"/>
          <p:cNvGrpSpPr>
            <a:grpSpLocks/>
          </p:cNvGrpSpPr>
          <p:nvPr/>
        </p:nvGrpSpPr>
        <p:grpSpPr bwMode="auto">
          <a:xfrm>
            <a:off x="3871585" y="3854539"/>
            <a:ext cx="331358" cy="360609"/>
            <a:chOff x="752" y="3163"/>
            <a:chExt cx="293" cy="376"/>
          </a:xfrm>
        </p:grpSpPr>
        <p:sp>
          <p:nvSpPr>
            <p:cNvPr id="54" name="AutoShape 23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5" name="Text Box 23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At</a:t>
              </a:r>
            </a:p>
          </p:txBody>
        </p:sp>
      </p:grpSp>
      <p:sp>
        <p:nvSpPr>
          <p:cNvPr id="56" name="Text Box 273"/>
          <p:cNvSpPr txBox="1">
            <a:spLocks noChangeArrowheads="1"/>
          </p:cNvSpPr>
          <p:nvPr/>
        </p:nvSpPr>
        <p:spPr bwMode="auto">
          <a:xfrm>
            <a:off x="2482729" y="356010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In</a:t>
            </a:r>
          </a:p>
        </p:txBody>
      </p:sp>
      <p:sp>
        <p:nvSpPr>
          <p:cNvPr id="57" name="Text Box 276"/>
          <p:cNvSpPr txBox="1">
            <a:spLocks noChangeArrowheads="1"/>
          </p:cNvSpPr>
          <p:nvPr/>
        </p:nvSpPr>
        <p:spPr bwMode="auto">
          <a:xfrm>
            <a:off x="2830396" y="3515201"/>
            <a:ext cx="33135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Sn</a:t>
            </a:r>
          </a:p>
        </p:txBody>
      </p:sp>
      <p:grpSp>
        <p:nvGrpSpPr>
          <p:cNvPr id="58" name="Group 280"/>
          <p:cNvGrpSpPr>
            <a:grpSpLocks/>
          </p:cNvGrpSpPr>
          <p:nvPr/>
        </p:nvGrpSpPr>
        <p:grpSpPr bwMode="auto">
          <a:xfrm>
            <a:off x="3524394" y="3474749"/>
            <a:ext cx="331358" cy="360609"/>
            <a:chOff x="752" y="3163"/>
            <a:chExt cx="293" cy="376"/>
          </a:xfrm>
          <a:solidFill>
            <a:srgbClr val="8F45C7"/>
          </a:solidFill>
        </p:grpSpPr>
        <p:sp>
          <p:nvSpPr>
            <p:cNvPr id="59" name="AutoShape 28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60" name="Text Box 28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8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chemeClr val="bg1"/>
                  </a:solidFill>
                </a:rPr>
                <a:t>Te</a:t>
              </a:r>
            </a:p>
          </p:txBody>
        </p:sp>
      </p:grpSp>
      <p:grpSp>
        <p:nvGrpSpPr>
          <p:cNvPr id="61" name="Group 283"/>
          <p:cNvGrpSpPr>
            <a:grpSpLocks/>
          </p:cNvGrpSpPr>
          <p:nvPr/>
        </p:nvGrpSpPr>
        <p:grpSpPr bwMode="auto">
          <a:xfrm>
            <a:off x="3871585" y="3474749"/>
            <a:ext cx="331358" cy="360609"/>
            <a:chOff x="752" y="3163"/>
            <a:chExt cx="293" cy="376"/>
          </a:xfrm>
        </p:grpSpPr>
        <p:sp>
          <p:nvSpPr>
            <p:cNvPr id="62" name="AutoShape 28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3" name="Text Box 28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I</a:t>
              </a:r>
            </a:p>
          </p:txBody>
        </p:sp>
      </p:grpSp>
      <p:sp>
        <p:nvSpPr>
          <p:cNvPr id="64" name="Text Box 324"/>
          <p:cNvSpPr txBox="1">
            <a:spLocks noChangeArrowheads="1"/>
          </p:cNvSpPr>
          <p:nvPr/>
        </p:nvSpPr>
        <p:spPr bwMode="auto">
          <a:xfrm>
            <a:off x="2483861" y="3164971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Ga</a:t>
            </a:r>
          </a:p>
        </p:txBody>
      </p:sp>
      <p:sp>
        <p:nvSpPr>
          <p:cNvPr id="65" name="Text Box 327"/>
          <p:cNvSpPr txBox="1">
            <a:spLocks noChangeArrowheads="1"/>
          </p:cNvSpPr>
          <p:nvPr/>
        </p:nvSpPr>
        <p:spPr bwMode="auto">
          <a:xfrm>
            <a:off x="2830396" y="3135411"/>
            <a:ext cx="33135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Ge</a:t>
            </a:r>
          </a:p>
        </p:txBody>
      </p:sp>
      <p:grpSp>
        <p:nvGrpSpPr>
          <p:cNvPr id="66" name="Group 331"/>
          <p:cNvGrpSpPr>
            <a:grpSpLocks/>
          </p:cNvGrpSpPr>
          <p:nvPr/>
        </p:nvGrpSpPr>
        <p:grpSpPr bwMode="auto">
          <a:xfrm>
            <a:off x="3524394" y="3094959"/>
            <a:ext cx="331358" cy="360609"/>
            <a:chOff x="752" y="3163"/>
            <a:chExt cx="293" cy="376"/>
          </a:xfrm>
          <a:solidFill>
            <a:srgbClr val="8F45C7"/>
          </a:solidFill>
        </p:grpSpPr>
        <p:sp>
          <p:nvSpPr>
            <p:cNvPr id="67" name="AutoShape 33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68" name="Text Box 33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8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chemeClr val="bg1"/>
                  </a:solidFill>
                </a:rPr>
                <a:t>Se</a:t>
              </a:r>
            </a:p>
          </p:txBody>
        </p:sp>
      </p:grpSp>
      <p:grpSp>
        <p:nvGrpSpPr>
          <p:cNvPr id="69" name="Group 334"/>
          <p:cNvGrpSpPr>
            <a:grpSpLocks/>
          </p:cNvGrpSpPr>
          <p:nvPr/>
        </p:nvGrpSpPr>
        <p:grpSpPr bwMode="auto">
          <a:xfrm>
            <a:off x="3871585" y="3094959"/>
            <a:ext cx="331358" cy="360609"/>
            <a:chOff x="752" y="3163"/>
            <a:chExt cx="293" cy="376"/>
          </a:xfrm>
        </p:grpSpPr>
        <p:sp>
          <p:nvSpPr>
            <p:cNvPr id="70" name="AutoShape 33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1" name="Text Box 33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Br</a:t>
              </a:r>
            </a:p>
          </p:txBody>
        </p:sp>
      </p:grpSp>
      <p:sp>
        <p:nvSpPr>
          <p:cNvPr id="72" name="Text Box 346"/>
          <p:cNvSpPr txBox="1">
            <a:spLocks noChangeArrowheads="1"/>
          </p:cNvSpPr>
          <p:nvPr/>
        </p:nvSpPr>
        <p:spPr bwMode="auto">
          <a:xfrm>
            <a:off x="2483861" y="278709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Al</a:t>
            </a:r>
          </a:p>
        </p:txBody>
      </p:sp>
      <p:sp>
        <p:nvSpPr>
          <p:cNvPr id="73" name="Text Box 349"/>
          <p:cNvSpPr txBox="1">
            <a:spLocks noChangeArrowheads="1"/>
          </p:cNvSpPr>
          <p:nvPr/>
        </p:nvSpPr>
        <p:spPr bwMode="auto">
          <a:xfrm>
            <a:off x="2830396" y="2757539"/>
            <a:ext cx="33135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Si</a:t>
            </a:r>
          </a:p>
        </p:txBody>
      </p:sp>
      <p:grpSp>
        <p:nvGrpSpPr>
          <p:cNvPr id="74" name="Group 353"/>
          <p:cNvGrpSpPr>
            <a:grpSpLocks/>
          </p:cNvGrpSpPr>
          <p:nvPr/>
        </p:nvGrpSpPr>
        <p:grpSpPr bwMode="auto">
          <a:xfrm>
            <a:off x="3524394" y="2717087"/>
            <a:ext cx="331358" cy="360609"/>
            <a:chOff x="752" y="3163"/>
            <a:chExt cx="293" cy="376"/>
          </a:xfrm>
          <a:solidFill>
            <a:srgbClr val="8F45C7"/>
          </a:solidFill>
        </p:grpSpPr>
        <p:sp>
          <p:nvSpPr>
            <p:cNvPr id="75" name="AutoShape 35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76" name="Text Box 35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8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77" name="Group 356"/>
          <p:cNvGrpSpPr>
            <a:grpSpLocks/>
          </p:cNvGrpSpPr>
          <p:nvPr/>
        </p:nvGrpSpPr>
        <p:grpSpPr bwMode="auto">
          <a:xfrm>
            <a:off x="3871585" y="2717087"/>
            <a:ext cx="331358" cy="360609"/>
            <a:chOff x="752" y="3163"/>
            <a:chExt cx="293" cy="376"/>
          </a:xfrm>
        </p:grpSpPr>
        <p:sp>
          <p:nvSpPr>
            <p:cNvPr id="78" name="AutoShape 35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9" name="Text Box 35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Cl</a:t>
              </a:r>
            </a:p>
          </p:txBody>
        </p:sp>
      </p:grpSp>
      <p:sp>
        <p:nvSpPr>
          <p:cNvPr id="80" name="Text Box 368"/>
          <p:cNvSpPr txBox="1">
            <a:spLocks noChangeArrowheads="1"/>
          </p:cNvSpPr>
          <p:nvPr/>
        </p:nvSpPr>
        <p:spPr bwMode="auto">
          <a:xfrm>
            <a:off x="2483861" y="2411145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81" name="Text Box 371"/>
          <p:cNvSpPr txBox="1">
            <a:spLocks noChangeArrowheads="1"/>
          </p:cNvSpPr>
          <p:nvPr/>
        </p:nvSpPr>
        <p:spPr bwMode="auto">
          <a:xfrm>
            <a:off x="2830396" y="2381585"/>
            <a:ext cx="33135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C</a:t>
            </a:r>
          </a:p>
        </p:txBody>
      </p:sp>
      <p:grpSp>
        <p:nvGrpSpPr>
          <p:cNvPr id="82" name="Group 375"/>
          <p:cNvGrpSpPr>
            <a:grpSpLocks/>
          </p:cNvGrpSpPr>
          <p:nvPr/>
        </p:nvGrpSpPr>
        <p:grpSpPr bwMode="auto">
          <a:xfrm>
            <a:off x="3524394" y="2341133"/>
            <a:ext cx="331358" cy="360609"/>
            <a:chOff x="752" y="3163"/>
            <a:chExt cx="293" cy="376"/>
          </a:xfrm>
          <a:solidFill>
            <a:srgbClr val="8238BA"/>
          </a:solidFill>
        </p:grpSpPr>
        <p:sp>
          <p:nvSpPr>
            <p:cNvPr id="83" name="AutoShape 3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84" name="Text Box 3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8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chemeClr val="bg1"/>
                  </a:solidFill>
                </a:rPr>
                <a:t>O</a:t>
              </a:r>
            </a:p>
          </p:txBody>
        </p:sp>
      </p:grpSp>
      <p:grpSp>
        <p:nvGrpSpPr>
          <p:cNvPr id="85" name="Group 378"/>
          <p:cNvGrpSpPr>
            <a:grpSpLocks/>
          </p:cNvGrpSpPr>
          <p:nvPr/>
        </p:nvGrpSpPr>
        <p:grpSpPr bwMode="auto">
          <a:xfrm>
            <a:off x="3871585" y="2341133"/>
            <a:ext cx="331358" cy="360609"/>
            <a:chOff x="752" y="3163"/>
            <a:chExt cx="293" cy="376"/>
          </a:xfrm>
        </p:grpSpPr>
        <p:sp>
          <p:nvSpPr>
            <p:cNvPr id="86" name="AutoShape 3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7" name="Text Box 3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F</a:t>
              </a:r>
            </a:p>
          </p:txBody>
        </p:sp>
      </p:grpSp>
      <p:sp>
        <p:nvSpPr>
          <p:cNvPr id="88" name="AutoShape 4"/>
          <p:cNvSpPr>
            <a:spLocks noChangeArrowheads="1"/>
          </p:cNvSpPr>
          <p:nvPr/>
        </p:nvSpPr>
        <p:spPr bwMode="auto">
          <a:xfrm>
            <a:off x="752680" y="607867"/>
            <a:ext cx="5512432" cy="615698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Configuração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eletrônica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9" name="AutoShape 382"/>
          <p:cNvSpPr>
            <a:spLocks noChangeArrowheads="1"/>
          </p:cNvSpPr>
          <p:nvPr/>
        </p:nvSpPr>
        <p:spPr bwMode="auto">
          <a:xfrm>
            <a:off x="3871805" y="196326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0" name="Text Box 383"/>
          <p:cNvSpPr txBox="1">
            <a:spLocks noChangeArrowheads="1"/>
          </p:cNvSpPr>
          <p:nvPr/>
        </p:nvSpPr>
        <p:spPr bwMode="auto">
          <a:xfrm>
            <a:off x="3870674" y="2033273"/>
            <a:ext cx="331358" cy="2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10066"/>
                </a:solidFill>
              </a:rPr>
              <a:t>H</a:t>
            </a:r>
          </a:p>
        </p:txBody>
      </p:sp>
      <p:grpSp>
        <p:nvGrpSpPr>
          <p:cNvPr id="91" name="Grupo 90"/>
          <p:cNvGrpSpPr/>
          <p:nvPr/>
        </p:nvGrpSpPr>
        <p:grpSpPr>
          <a:xfrm>
            <a:off x="5256663" y="2397812"/>
            <a:ext cx="2021216" cy="1896031"/>
            <a:chOff x="5731259" y="2371094"/>
            <a:chExt cx="2021216" cy="1896031"/>
          </a:xfrm>
        </p:grpSpPr>
        <p:sp>
          <p:nvSpPr>
            <p:cNvPr id="92" name="CaixaDeTexto 91"/>
            <p:cNvSpPr txBox="1"/>
            <p:nvPr/>
          </p:nvSpPr>
          <p:spPr>
            <a:xfrm>
              <a:off x="6704122" y="2371094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2s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2p</a:t>
              </a:r>
              <a:r>
                <a:rPr lang="pt-BR" sz="2000" baseline="30000" dirty="0" smtClean="0"/>
                <a:t>4</a:t>
              </a:r>
              <a:endParaRPr lang="pt-BR" sz="2000" dirty="0"/>
            </a:p>
          </p:txBody>
        </p:sp>
        <p:sp>
          <p:nvSpPr>
            <p:cNvPr id="93" name="CaixaDeTexto 92"/>
            <p:cNvSpPr txBox="1"/>
            <p:nvPr/>
          </p:nvSpPr>
          <p:spPr>
            <a:xfrm>
              <a:off x="6704121" y="2771237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3s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3p</a:t>
              </a:r>
              <a:r>
                <a:rPr lang="pt-BR" sz="2000" baseline="30000" dirty="0" smtClean="0"/>
                <a:t>4</a:t>
              </a:r>
              <a:endParaRPr lang="pt-BR" sz="2000" dirty="0"/>
            </a:p>
          </p:txBody>
        </p:sp>
        <p:sp>
          <p:nvSpPr>
            <p:cNvPr id="94" name="CaixaDeTexto 93"/>
            <p:cNvSpPr txBox="1"/>
            <p:nvPr/>
          </p:nvSpPr>
          <p:spPr>
            <a:xfrm>
              <a:off x="6218081" y="3109039"/>
              <a:ext cx="1534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3d</a:t>
              </a:r>
              <a:r>
                <a:rPr lang="pt-BR" sz="2000" baseline="30000" dirty="0" smtClean="0"/>
                <a:t>10</a:t>
              </a:r>
              <a:r>
                <a:rPr lang="pt-BR" sz="2000" dirty="0" smtClean="0"/>
                <a:t>, 4s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4p</a:t>
              </a:r>
              <a:r>
                <a:rPr lang="pt-BR" sz="2000" baseline="30000" dirty="0" smtClean="0"/>
                <a:t>4</a:t>
              </a:r>
              <a:endParaRPr lang="pt-BR" sz="2000" baseline="30000" dirty="0"/>
            </a:p>
          </p:txBody>
        </p:sp>
        <p:sp>
          <p:nvSpPr>
            <p:cNvPr id="95" name="CaixaDeTexto 94"/>
            <p:cNvSpPr txBox="1"/>
            <p:nvPr/>
          </p:nvSpPr>
          <p:spPr>
            <a:xfrm>
              <a:off x="6218080" y="3493775"/>
              <a:ext cx="1534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4d</a:t>
              </a:r>
              <a:r>
                <a:rPr lang="pt-BR" sz="2000" baseline="30000" dirty="0" smtClean="0"/>
                <a:t>10</a:t>
              </a:r>
              <a:r>
                <a:rPr lang="pt-BR" sz="2000" dirty="0" smtClean="0"/>
                <a:t>, 5s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5p</a:t>
              </a:r>
              <a:r>
                <a:rPr lang="pt-BR" sz="2000" baseline="30000" dirty="0" smtClean="0"/>
                <a:t>4</a:t>
              </a:r>
              <a:endParaRPr lang="pt-BR" sz="2000" dirty="0"/>
            </a:p>
          </p:txBody>
        </p:sp>
        <p:sp>
          <p:nvSpPr>
            <p:cNvPr id="96" name="CaixaDeTexto 95"/>
            <p:cNvSpPr txBox="1"/>
            <p:nvPr/>
          </p:nvSpPr>
          <p:spPr>
            <a:xfrm>
              <a:off x="5731259" y="3867015"/>
              <a:ext cx="2016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4f</a:t>
              </a:r>
              <a:r>
                <a:rPr lang="pt-BR" sz="2000" baseline="30000" dirty="0" smtClean="0"/>
                <a:t>14,</a:t>
              </a:r>
              <a:r>
                <a:rPr lang="pt-BR" sz="2000" dirty="0" smtClean="0"/>
                <a:t> 5d</a:t>
              </a:r>
              <a:r>
                <a:rPr lang="pt-BR" sz="2000" baseline="30000" dirty="0" smtClean="0"/>
                <a:t>10</a:t>
              </a:r>
              <a:r>
                <a:rPr lang="pt-BR" sz="2000" dirty="0" smtClean="0"/>
                <a:t>, 6s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6p</a:t>
              </a:r>
              <a:r>
                <a:rPr lang="pt-BR" sz="2000" baseline="30000" dirty="0" smtClean="0"/>
                <a:t>4</a:t>
              </a:r>
              <a:endParaRPr lang="pt-BR" sz="2000" dirty="0"/>
            </a:p>
          </p:txBody>
        </p:sp>
      </p:grpSp>
      <p:sp>
        <p:nvSpPr>
          <p:cNvPr id="97" name="AutoShape 4"/>
          <p:cNvSpPr>
            <a:spLocks noChangeArrowheads="1"/>
          </p:cNvSpPr>
          <p:nvPr/>
        </p:nvSpPr>
        <p:spPr bwMode="auto">
          <a:xfrm>
            <a:off x="6265112" y="128613"/>
            <a:ext cx="1413504" cy="334233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 A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98" name="Grupo 97"/>
          <p:cNvGrpSpPr/>
          <p:nvPr/>
        </p:nvGrpSpPr>
        <p:grpSpPr>
          <a:xfrm>
            <a:off x="2003746" y="3111321"/>
            <a:ext cx="331358" cy="1120189"/>
            <a:chOff x="1614279" y="5050188"/>
            <a:chExt cx="331358" cy="1120189"/>
          </a:xfrm>
        </p:grpSpPr>
        <p:grpSp>
          <p:nvGrpSpPr>
            <p:cNvPr id="99" name="Group 190"/>
            <p:cNvGrpSpPr>
              <a:grpSpLocks/>
            </p:cNvGrpSpPr>
            <p:nvPr/>
          </p:nvGrpSpPr>
          <p:grpSpPr bwMode="auto">
            <a:xfrm>
              <a:off x="1614279" y="5809768"/>
              <a:ext cx="331358" cy="360609"/>
              <a:chOff x="752" y="3163"/>
              <a:chExt cx="293" cy="376"/>
            </a:xfrm>
          </p:grpSpPr>
          <p:sp>
            <p:nvSpPr>
              <p:cNvPr id="106" name="AutoShape 191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7" name="Text Box 192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La</a:t>
                </a:r>
                <a:endParaRPr lang="en-GB" altLang="pt-BR" sz="2000" b="1" baseline="30000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100" name="Group 241"/>
            <p:cNvGrpSpPr>
              <a:grpSpLocks/>
            </p:cNvGrpSpPr>
            <p:nvPr/>
          </p:nvGrpSpPr>
          <p:grpSpPr bwMode="auto">
            <a:xfrm>
              <a:off x="1614279" y="5429978"/>
              <a:ext cx="331358" cy="360609"/>
              <a:chOff x="752" y="3163"/>
              <a:chExt cx="293" cy="376"/>
            </a:xfrm>
          </p:grpSpPr>
          <p:sp>
            <p:nvSpPr>
              <p:cNvPr id="104" name="AutoShape 24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5" name="Text Box 24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>
                    <a:solidFill>
                      <a:srgbClr val="010066"/>
                    </a:solidFill>
                  </a:rPr>
                  <a:t>Y</a:t>
                </a:r>
              </a:p>
            </p:txBody>
          </p:sp>
        </p:grpSp>
        <p:grpSp>
          <p:nvGrpSpPr>
            <p:cNvPr id="101" name="Group 292"/>
            <p:cNvGrpSpPr>
              <a:grpSpLocks/>
            </p:cNvGrpSpPr>
            <p:nvPr/>
          </p:nvGrpSpPr>
          <p:grpSpPr bwMode="auto">
            <a:xfrm>
              <a:off x="1614279" y="5050188"/>
              <a:ext cx="331358" cy="360609"/>
              <a:chOff x="752" y="3163"/>
              <a:chExt cx="293" cy="376"/>
            </a:xfrm>
          </p:grpSpPr>
          <p:sp>
            <p:nvSpPr>
              <p:cNvPr id="102" name="AutoShape 293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" name="Text Box 294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Sc</a:t>
                </a:r>
              </a:p>
            </p:txBody>
          </p:sp>
        </p:grpSp>
      </p:grpSp>
      <p:grpSp>
        <p:nvGrpSpPr>
          <p:cNvPr id="108" name="Grupo 107"/>
          <p:cNvGrpSpPr/>
          <p:nvPr/>
        </p:nvGrpSpPr>
        <p:grpSpPr>
          <a:xfrm>
            <a:off x="2002515" y="3063690"/>
            <a:ext cx="339743" cy="1145936"/>
            <a:chOff x="3403313" y="3265230"/>
            <a:chExt cx="339743" cy="1145936"/>
          </a:xfrm>
        </p:grpSpPr>
        <p:grpSp>
          <p:nvGrpSpPr>
            <p:cNvPr id="109" name="Group 292"/>
            <p:cNvGrpSpPr>
              <a:grpSpLocks/>
            </p:cNvGrpSpPr>
            <p:nvPr/>
          </p:nvGrpSpPr>
          <p:grpSpPr bwMode="auto">
            <a:xfrm>
              <a:off x="3403313" y="3265230"/>
              <a:ext cx="331358" cy="360609"/>
              <a:chOff x="752" y="3163"/>
              <a:chExt cx="293" cy="376"/>
            </a:xfrm>
          </p:grpSpPr>
          <p:sp>
            <p:nvSpPr>
              <p:cNvPr id="116" name="AutoShape 293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" name="Text Box 294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 err="1">
                    <a:solidFill>
                      <a:srgbClr val="010066"/>
                    </a:solidFill>
                  </a:rPr>
                  <a:t>Sc</a:t>
                </a:r>
                <a:endParaRPr lang="en-GB" altLang="pt-BR" b="1" dirty="0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110" name="Group 241"/>
            <p:cNvGrpSpPr>
              <a:grpSpLocks/>
            </p:cNvGrpSpPr>
            <p:nvPr/>
          </p:nvGrpSpPr>
          <p:grpSpPr bwMode="auto">
            <a:xfrm>
              <a:off x="3411698" y="3670967"/>
              <a:ext cx="331358" cy="360609"/>
              <a:chOff x="752" y="3163"/>
              <a:chExt cx="293" cy="376"/>
            </a:xfrm>
          </p:grpSpPr>
          <p:sp>
            <p:nvSpPr>
              <p:cNvPr id="114" name="AutoShape 24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" name="Text Box 24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>
                    <a:solidFill>
                      <a:srgbClr val="010066"/>
                    </a:solidFill>
                  </a:rPr>
                  <a:t>Y</a:t>
                </a:r>
              </a:p>
            </p:txBody>
          </p:sp>
        </p:grpSp>
        <p:grpSp>
          <p:nvGrpSpPr>
            <p:cNvPr id="111" name="Group 190"/>
            <p:cNvGrpSpPr>
              <a:grpSpLocks/>
            </p:cNvGrpSpPr>
            <p:nvPr/>
          </p:nvGrpSpPr>
          <p:grpSpPr bwMode="auto">
            <a:xfrm>
              <a:off x="3411698" y="4050557"/>
              <a:ext cx="331358" cy="360609"/>
              <a:chOff x="752" y="3163"/>
              <a:chExt cx="293" cy="376"/>
            </a:xfrm>
          </p:grpSpPr>
          <p:sp>
            <p:nvSpPr>
              <p:cNvPr id="112" name="AutoShape 191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" name="Text Box 192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La</a:t>
                </a:r>
                <a:endParaRPr lang="en-GB" altLang="pt-BR" sz="2000" b="1" baseline="30000">
                  <a:solidFill>
                    <a:srgbClr val="010066"/>
                  </a:solidFill>
                </a:endParaRPr>
              </a:p>
            </p:txBody>
          </p:sp>
        </p:grpSp>
      </p:grpSp>
      <p:grpSp>
        <p:nvGrpSpPr>
          <p:cNvPr id="118" name="Grupo 117"/>
          <p:cNvGrpSpPr/>
          <p:nvPr/>
        </p:nvGrpSpPr>
        <p:grpSpPr>
          <a:xfrm>
            <a:off x="1630996" y="2341668"/>
            <a:ext cx="706187" cy="2253198"/>
            <a:chOff x="1725009" y="2351098"/>
            <a:chExt cx="706187" cy="2253198"/>
          </a:xfrm>
        </p:grpSpPr>
        <p:sp>
          <p:nvSpPr>
            <p:cNvPr id="119" name="AutoShape 134"/>
            <p:cNvSpPr>
              <a:spLocks noChangeArrowheads="1"/>
            </p:cNvSpPr>
            <p:nvPr/>
          </p:nvSpPr>
          <p:spPr bwMode="auto">
            <a:xfrm>
              <a:off x="1736318" y="4240458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0" name="AutoShape 188"/>
            <p:cNvSpPr>
              <a:spLocks noChangeArrowheads="1"/>
            </p:cNvSpPr>
            <p:nvPr/>
          </p:nvSpPr>
          <p:spPr bwMode="auto">
            <a:xfrm>
              <a:off x="1743103" y="386450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" name="AutoShape 239"/>
            <p:cNvSpPr>
              <a:spLocks noChangeArrowheads="1"/>
            </p:cNvSpPr>
            <p:nvPr/>
          </p:nvSpPr>
          <p:spPr bwMode="auto">
            <a:xfrm>
              <a:off x="1743103" y="348471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" name="AutoShape 290"/>
            <p:cNvSpPr>
              <a:spLocks noChangeArrowheads="1"/>
            </p:cNvSpPr>
            <p:nvPr/>
          </p:nvSpPr>
          <p:spPr bwMode="auto">
            <a:xfrm>
              <a:off x="1743103" y="310492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" name="AutoShape 342"/>
            <p:cNvSpPr>
              <a:spLocks noChangeArrowheads="1"/>
            </p:cNvSpPr>
            <p:nvPr/>
          </p:nvSpPr>
          <p:spPr bwMode="auto">
            <a:xfrm>
              <a:off x="1743103" y="27270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4" name="AutoShape 364"/>
            <p:cNvSpPr>
              <a:spLocks noChangeArrowheads="1"/>
            </p:cNvSpPr>
            <p:nvPr/>
          </p:nvSpPr>
          <p:spPr bwMode="auto">
            <a:xfrm>
              <a:off x="1743103" y="2351098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25" name="Grupo 124"/>
            <p:cNvGrpSpPr/>
            <p:nvPr/>
          </p:nvGrpSpPr>
          <p:grpSpPr>
            <a:xfrm>
              <a:off x="2087977" y="2354327"/>
              <a:ext cx="335883" cy="2249969"/>
              <a:chOff x="1223144" y="1939451"/>
              <a:chExt cx="335883" cy="2249969"/>
            </a:xfrm>
          </p:grpSpPr>
          <p:sp>
            <p:nvSpPr>
              <p:cNvPr id="138" name="AutoShape 167"/>
              <p:cNvSpPr>
                <a:spLocks noChangeArrowheads="1"/>
              </p:cNvSpPr>
              <p:nvPr/>
            </p:nvSpPr>
            <p:spPr bwMode="auto">
              <a:xfrm>
                <a:off x="1223144" y="3828811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39" name="AutoShape 221"/>
              <p:cNvSpPr>
                <a:spLocks noChangeArrowheads="1"/>
              </p:cNvSpPr>
              <p:nvPr/>
            </p:nvSpPr>
            <p:spPr bwMode="auto">
              <a:xfrm>
                <a:off x="1231062" y="3437512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40" name="AutoShape 272"/>
              <p:cNvSpPr>
                <a:spLocks noChangeArrowheads="1"/>
              </p:cNvSpPr>
              <p:nvPr/>
            </p:nvSpPr>
            <p:spPr bwMode="auto">
              <a:xfrm>
                <a:off x="1231062" y="3057722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41" name="AutoShape 323"/>
              <p:cNvSpPr>
                <a:spLocks noChangeArrowheads="1"/>
              </p:cNvSpPr>
              <p:nvPr/>
            </p:nvSpPr>
            <p:spPr bwMode="auto">
              <a:xfrm>
                <a:off x="1229930" y="2693277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42" name="AutoShape 345"/>
              <p:cNvSpPr>
                <a:spLocks noChangeArrowheads="1"/>
              </p:cNvSpPr>
              <p:nvPr/>
            </p:nvSpPr>
            <p:spPr bwMode="auto">
              <a:xfrm>
                <a:off x="1229930" y="2315405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43" name="AutoShape 367"/>
              <p:cNvSpPr>
                <a:spLocks noChangeArrowheads="1"/>
              </p:cNvSpPr>
              <p:nvPr/>
            </p:nvSpPr>
            <p:spPr bwMode="auto">
              <a:xfrm>
                <a:off x="1229930" y="1939451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6" name="Text Box 402"/>
            <p:cNvSpPr txBox="1">
              <a:spLocks noChangeArrowheads="1"/>
            </p:cNvSpPr>
            <p:nvPr/>
          </p:nvSpPr>
          <p:spPr bwMode="auto">
            <a:xfrm>
              <a:off x="1725009" y="393451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Cs</a:t>
              </a:r>
            </a:p>
          </p:txBody>
        </p:sp>
        <p:sp>
          <p:nvSpPr>
            <p:cNvPr id="127" name="Text Box 405"/>
            <p:cNvSpPr txBox="1">
              <a:spLocks noChangeArrowheads="1"/>
            </p:cNvSpPr>
            <p:nvPr/>
          </p:nvSpPr>
          <p:spPr bwMode="auto">
            <a:xfrm>
              <a:off x="1725009" y="355472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Rb</a:t>
              </a:r>
            </a:p>
          </p:txBody>
        </p:sp>
        <p:sp>
          <p:nvSpPr>
            <p:cNvPr id="128" name="Text Box 408"/>
            <p:cNvSpPr txBox="1">
              <a:spLocks noChangeArrowheads="1"/>
            </p:cNvSpPr>
            <p:nvPr/>
          </p:nvSpPr>
          <p:spPr bwMode="auto">
            <a:xfrm>
              <a:off x="1726140" y="317493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K</a:t>
              </a:r>
            </a:p>
          </p:txBody>
        </p:sp>
        <p:sp>
          <p:nvSpPr>
            <p:cNvPr id="129" name="Text Box 411"/>
            <p:cNvSpPr txBox="1">
              <a:spLocks noChangeArrowheads="1"/>
            </p:cNvSpPr>
            <p:nvPr/>
          </p:nvSpPr>
          <p:spPr bwMode="auto">
            <a:xfrm>
              <a:off x="1725009" y="2798583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Na</a:t>
              </a:r>
            </a:p>
          </p:txBody>
        </p:sp>
        <p:sp>
          <p:nvSpPr>
            <p:cNvPr id="130" name="Text Box 414"/>
            <p:cNvSpPr txBox="1">
              <a:spLocks noChangeArrowheads="1"/>
            </p:cNvSpPr>
            <p:nvPr/>
          </p:nvSpPr>
          <p:spPr bwMode="auto">
            <a:xfrm>
              <a:off x="1725009" y="242111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Li</a:t>
              </a:r>
            </a:p>
          </p:txBody>
        </p:sp>
        <p:sp>
          <p:nvSpPr>
            <p:cNvPr id="131" name="Text Box 418"/>
            <p:cNvSpPr txBox="1">
              <a:spLocks noChangeArrowheads="1"/>
            </p:cNvSpPr>
            <p:nvPr/>
          </p:nvSpPr>
          <p:spPr bwMode="auto">
            <a:xfrm>
              <a:off x="1725009" y="431047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Fr</a:t>
              </a:r>
            </a:p>
          </p:txBody>
        </p:sp>
        <p:sp>
          <p:nvSpPr>
            <p:cNvPr id="132" name="Text Box 135"/>
            <p:cNvSpPr txBox="1">
              <a:spLocks noChangeArrowheads="1"/>
            </p:cNvSpPr>
            <p:nvPr/>
          </p:nvSpPr>
          <p:spPr bwMode="auto">
            <a:xfrm>
              <a:off x="2084586" y="432102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Ra</a:t>
              </a:r>
            </a:p>
          </p:txBody>
        </p:sp>
        <p:sp>
          <p:nvSpPr>
            <p:cNvPr id="133" name="Text Box 189"/>
            <p:cNvSpPr txBox="1">
              <a:spLocks noChangeArrowheads="1"/>
            </p:cNvSpPr>
            <p:nvPr/>
          </p:nvSpPr>
          <p:spPr bwMode="auto">
            <a:xfrm>
              <a:off x="2091371" y="394506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Ba</a:t>
              </a:r>
            </a:p>
          </p:txBody>
        </p:sp>
        <p:sp>
          <p:nvSpPr>
            <p:cNvPr id="134" name="Text Box 240"/>
            <p:cNvSpPr txBox="1">
              <a:spLocks noChangeArrowheads="1"/>
            </p:cNvSpPr>
            <p:nvPr/>
          </p:nvSpPr>
          <p:spPr bwMode="auto">
            <a:xfrm>
              <a:off x="2099838" y="356527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Sr</a:t>
              </a:r>
            </a:p>
          </p:txBody>
        </p:sp>
        <p:sp>
          <p:nvSpPr>
            <p:cNvPr id="135" name="Text Box 291"/>
            <p:cNvSpPr txBox="1">
              <a:spLocks noChangeArrowheads="1"/>
            </p:cNvSpPr>
            <p:nvPr/>
          </p:nvSpPr>
          <p:spPr bwMode="auto">
            <a:xfrm>
              <a:off x="2099838" y="318548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Ca</a:t>
              </a:r>
            </a:p>
          </p:txBody>
        </p:sp>
        <p:sp>
          <p:nvSpPr>
            <p:cNvPr id="136" name="Text Box 343"/>
            <p:cNvSpPr txBox="1">
              <a:spLocks noChangeArrowheads="1"/>
            </p:cNvSpPr>
            <p:nvPr/>
          </p:nvSpPr>
          <p:spPr bwMode="auto">
            <a:xfrm>
              <a:off x="2091371" y="2782213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Mg</a:t>
              </a:r>
            </a:p>
          </p:txBody>
        </p:sp>
        <p:sp>
          <p:nvSpPr>
            <p:cNvPr id="137" name="Text Box 365"/>
            <p:cNvSpPr txBox="1">
              <a:spLocks noChangeArrowheads="1"/>
            </p:cNvSpPr>
            <p:nvPr/>
          </p:nvSpPr>
          <p:spPr bwMode="auto">
            <a:xfrm>
              <a:off x="2089856" y="2387242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Be</a:t>
              </a:r>
            </a:p>
          </p:txBody>
        </p:sp>
      </p:grpSp>
      <p:sp>
        <p:nvSpPr>
          <p:cNvPr id="144" name="Elipse 143"/>
          <p:cNvSpPr/>
          <p:nvPr/>
        </p:nvSpPr>
        <p:spPr>
          <a:xfrm>
            <a:off x="5103736" y="3103504"/>
            <a:ext cx="2787197" cy="1553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upo 144"/>
          <p:cNvGrpSpPr/>
          <p:nvPr/>
        </p:nvGrpSpPr>
        <p:grpSpPr>
          <a:xfrm>
            <a:off x="3177311" y="2337594"/>
            <a:ext cx="329374" cy="2251148"/>
            <a:chOff x="694108" y="2935967"/>
            <a:chExt cx="329374" cy="2251148"/>
          </a:xfrm>
          <a:solidFill>
            <a:srgbClr val="FFCCFF"/>
          </a:solidFill>
        </p:grpSpPr>
        <p:sp>
          <p:nvSpPr>
            <p:cNvPr id="146" name="AutoShape 401"/>
            <p:cNvSpPr>
              <a:spLocks noChangeArrowheads="1"/>
            </p:cNvSpPr>
            <p:nvPr/>
          </p:nvSpPr>
          <p:spPr bwMode="auto">
            <a:xfrm>
              <a:off x="694386" y="4450552"/>
              <a:ext cx="327965" cy="36060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7" name="AutoShape 404"/>
            <p:cNvSpPr>
              <a:spLocks noChangeArrowheads="1"/>
            </p:cNvSpPr>
            <p:nvPr/>
          </p:nvSpPr>
          <p:spPr bwMode="auto">
            <a:xfrm>
              <a:off x="694386" y="4070762"/>
              <a:ext cx="327965" cy="36060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8" name="AutoShape 407"/>
            <p:cNvSpPr>
              <a:spLocks noChangeArrowheads="1"/>
            </p:cNvSpPr>
            <p:nvPr/>
          </p:nvSpPr>
          <p:spPr bwMode="auto">
            <a:xfrm>
              <a:off x="695517" y="3690972"/>
              <a:ext cx="327965" cy="36060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9" name="AutoShape 410"/>
            <p:cNvSpPr>
              <a:spLocks noChangeArrowheads="1"/>
            </p:cNvSpPr>
            <p:nvPr/>
          </p:nvSpPr>
          <p:spPr bwMode="auto">
            <a:xfrm>
              <a:off x="694386" y="3314619"/>
              <a:ext cx="327965" cy="36060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0" name="AutoShape 413"/>
            <p:cNvSpPr>
              <a:spLocks noChangeArrowheads="1"/>
            </p:cNvSpPr>
            <p:nvPr/>
          </p:nvSpPr>
          <p:spPr bwMode="auto">
            <a:xfrm>
              <a:off x="694108" y="2935967"/>
              <a:ext cx="327965" cy="36060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1" name="AutoShape 417"/>
            <p:cNvSpPr>
              <a:spLocks noChangeArrowheads="1"/>
            </p:cNvSpPr>
            <p:nvPr/>
          </p:nvSpPr>
          <p:spPr bwMode="auto">
            <a:xfrm>
              <a:off x="694386" y="4826506"/>
              <a:ext cx="327965" cy="360609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2" name="Text Box 174"/>
          <p:cNvSpPr txBox="1">
            <a:spLocks noChangeArrowheads="1"/>
          </p:cNvSpPr>
          <p:nvPr/>
        </p:nvSpPr>
        <p:spPr bwMode="auto">
          <a:xfrm>
            <a:off x="3169534" y="4276887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53" name="Text Box 228"/>
          <p:cNvSpPr txBox="1">
            <a:spLocks noChangeArrowheads="1"/>
          </p:cNvSpPr>
          <p:nvPr/>
        </p:nvSpPr>
        <p:spPr bwMode="auto">
          <a:xfrm>
            <a:off x="3176319" y="390093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/>
              <a:t>Bi</a:t>
            </a:r>
          </a:p>
        </p:txBody>
      </p:sp>
      <p:sp>
        <p:nvSpPr>
          <p:cNvPr id="154" name="Text Box 279"/>
          <p:cNvSpPr txBox="1">
            <a:spLocks noChangeArrowheads="1"/>
          </p:cNvSpPr>
          <p:nvPr/>
        </p:nvSpPr>
        <p:spPr bwMode="auto">
          <a:xfrm>
            <a:off x="3176319" y="352114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/>
              <a:t>Sb</a:t>
            </a:r>
          </a:p>
        </p:txBody>
      </p:sp>
      <p:sp>
        <p:nvSpPr>
          <p:cNvPr id="155" name="Text Box 330"/>
          <p:cNvSpPr txBox="1">
            <a:spLocks noChangeArrowheads="1"/>
          </p:cNvSpPr>
          <p:nvPr/>
        </p:nvSpPr>
        <p:spPr bwMode="auto">
          <a:xfrm>
            <a:off x="3176319" y="314135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/>
              <a:t>As</a:t>
            </a:r>
          </a:p>
        </p:txBody>
      </p:sp>
      <p:sp>
        <p:nvSpPr>
          <p:cNvPr id="156" name="Text Box 352"/>
          <p:cNvSpPr txBox="1">
            <a:spLocks noChangeArrowheads="1"/>
          </p:cNvSpPr>
          <p:nvPr/>
        </p:nvSpPr>
        <p:spPr bwMode="auto">
          <a:xfrm>
            <a:off x="3176319" y="2763481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/>
              <a:t>P</a:t>
            </a:r>
          </a:p>
        </p:txBody>
      </p:sp>
      <p:sp>
        <p:nvSpPr>
          <p:cNvPr id="157" name="Text Box 374"/>
          <p:cNvSpPr txBox="1">
            <a:spLocks noChangeArrowheads="1"/>
          </p:cNvSpPr>
          <p:nvPr/>
        </p:nvSpPr>
        <p:spPr bwMode="auto">
          <a:xfrm>
            <a:off x="3176319" y="2387527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/>
              <a:t>N</a:t>
            </a:r>
          </a:p>
        </p:txBody>
      </p:sp>
      <p:graphicFrame>
        <p:nvGraphicFramePr>
          <p:cNvPr id="158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39719"/>
              </p:ext>
            </p:extLst>
          </p:nvPr>
        </p:nvGraphicFramePr>
        <p:xfrm>
          <a:off x="971509" y="5406643"/>
          <a:ext cx="6096000" cy="517956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" name="Text Box 126"/>
          <p:cNvSpPr txBox="1">
            <a:spLocks noChangeArrowheads="1"/>
          </p:cNvSpPr>
          <p:nvPr/>
        </p:nvSpPr>
        <p:spPr bwMode="auto">
          <a:xfrm>
            <a:off x="858574" y="4789732"/>
            <a:ext cx="2642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Lucida Sans" panose="020B0602030504020204" pitchFamily="34" charset="0"/>
              </a:rPr>
              <a:t>Conf. </a:t>
            </a:r>
            <a:r>
              <a:rPr lang="pt-BR" altLang="pt-BR" sz="2400" dirty="0" smtClean="0">
                <a:latin typeface="Lucida Sans" panose="020B0602030504020204" pitchFamily="34" charset="0"/>
              </a:rPr>
              <a:t>Eletrônica </a:t>
            </a:r>
            <a:endParaRPr lang="pt-BR" altLang="pt-BR" sz="2400" dirty="0">
              <a:latin typeface="Lucida Sans" panose="020B0602030504020204" pitchFamily="34" charset="0"/>
            </a:endParaRPr>
          </a:p>
        </p:txBody>
      </p:sp>
      <p:sp>
        <p:nvSpPr>
          <p:cNvPr id="160" name="Line 127"/>
          <p:cNvSpPr>
            <a:spLocks noChangeShapeType="1"/>
          </p:cNvSpPr>
          <p:nvPr/>
        </p:nvSpPr>
        <p:spPr bwMode="auto">
          <a:xfrm>
            <a:off x="1411776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128"/>
          <p:cNvSpPr>
            <a:spLocks noChangeShapeType="1"/>
          </p:cNvSpPr>
          <p:nvPr/>
        </p:nvSpPr>
        <p:spPr bwMode="auto">
          <a:xfrm flipV="1">
            <a:off x="1603438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Line 129"/>
          <p:cNvSpPr>
            <a:spLocks noChangeShapeType="1"/>
          </p:cNvSpPr>
          <p:nvPr/>
        </p:nvSpPr>
        <p:spPr bwMode="auto">
          <a:xfrm>
            <a:off x="3977175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Line 130"/>
          <p:cNvSpPr>
            <a:spLocks noChangeShapeType="1"/>
          </p:cNvSpPr>
          <p:nvPr/>
        </p:nvSpPr>
        <p:spPr bwMode="auto">
          <a:xfrm>
            <a:off x="5187151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Line 131"/>
          <p:cNvSpPr>
            <a:spLocks noChangeShapeType="1"/>
          </p:cNvSpPr>
          <p:nvPr/>
        </p:nvSpPr>
        <p:spPr bwMode="auto">
          <a:xfrm>
            <a:off x="6373243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Line 128"/>
          <p:cNvSpPr>
            <a:spLocks noChangeShapeType="1"/>
          </p:cNvSpPr>
          <p:nvPr/>
        </p:nvSpPr>
        <p:spPr bwMode="auto">
          <a:xfrm flipV="1">
            <a:off x="4200681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88</a:t>
            </a:fld>
            <a:endParaRPr lang="pt-BR" altLang="pt-BR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388726" y="2155618"/>
            <a:ext cx="1799317" cy="687521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Caráter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22399" y="3209092"/>
            <a:ext cx="572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j-lt"/>
              </a:rPr>
              <a:t>Oxigênio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enxofre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Selênio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metais</a:t>
            </a:r>
            <a:r>
              <a:rPr lang="en-US" sz="2400" dirty="0" smtClean="0">
                <a:latin typeface="+mj-lt"/>
              </a:rPr>
              <a:t>;</a:t>
            </a:r>
            <a:endParaRPr lang="en-US" sz="2400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22399" y="3978702"/>
            <a:ext cx="572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j-lt"/>
              </a:rPr>
              <a:t>Telúrio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difícil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caracterização</a:t>
            </a:r>
            <a:r>
              <a:rPr lang="en-US" sz="2400" dirty="0" smtClean="0">
                <a:latin typeface="+mj-lt"/>
              </a:rPr>
              <a:t>);</a:t>
            </a:r>
            <a:endParaRPr lang="en-US" sz="2400" dirty="0">
              <a:latin typeface="+mj-lt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972626" y="368932"/>
            <a:ext cx="1294748" cy="334233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6A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22399" y="4768846"/>
            <a:ext cx="572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j-lt"/>
              </a:rPr>
              <a:t>Polônio</a:t>
            </a:r>
            <a:r>
              <a:rPr lang="en-US" sz="2400" dirty="0" smtClean="0">
                <a:latin typeface="+mj-lt"/>
              </a:rPr>
              <a:t> é um </a:t>
            </a:r>
            <a:r>
              <a:rPr lang="en-US" sz="2400" dirty="0" err="1" smtClean="0">
                <a:latin typeface="+mj-lt"/>
              </a:rPr>
              <a:t>condutor</a:t>
            </a:r>
            <a:r>
              <a:rPr lang="en-US" sz="2400" dirty="0" smtClean="0">
                <a:latin typeface="+mj-lt"/>
              </a:rPr>
              <a:t>, metal </a:t>
            </a:r>
            <a:endParaRPr lang="en-US" sz="2400" dirty="0">
              <a:latin typeface="+mj-lt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811572" y="679574"/>
            <a:ext cx="5140495" cy="548414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Generalizações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6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89</a:t>
            </a:fld>
            <a:endParaRPr lang="pt-BR" alt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29290"/>
              </p:ext>
            </p:extLst>
          </p:nvPr>
        </p:nvGraphicFramePr>
        <p:xfrm>
          <a:off x="611560" y="1753659"/>
          <a:ext cx="7917805" cy="1981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90"/>
                <a:gridCol w="1319879"/>
                <a:gridCol w="1319634"/>
                <a:gridCol w="1319634"/>
                <a:gridCol w="1319634"/>
                <a:gridCol w="1319634"/>
              </a:tblGrid>
              <a:tr h="316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S</a:t>
                      </a: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Se</a:t>
                      </a: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Te</a:t>
                      </a: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Po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/>
                </a:tc>
              </a:tr>
              <a:tr h="316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raio</a:t>
                      </a:r>
                      <a:r>
                        <a:rPr lang="en-US" sz="2000" baseline="0" dirty="0" smtClean="0">
                          <a:latin typeface="+mj-lt"/>
                        </a:rPr>
                        <a:t> / </a:t>
                      </a:r>
                      <a:r>
                        <a:rPr lang="en-US" sz="2000" baseline="0" dirty="0" smtClean="0">
                          <a:latin typeface="+mj-lt"/>
                          <a:cs typeface="Times New Roman" panose="02020603050405020304" pitchFamily="18" charset="0"/>
                        </a:rPr>
                        <a:t>Å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1,04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1,17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1,37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/>
                </a:tc>
              </a:tr>
              <a:tr h="316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  <a:sym typeface="Symbol" panose="05050102010706020507" pitchFamily="18" charset="2"/>
                        </a:rPr>
                        <a:t></a:t>
                      </a:r>
                      <a:r>
                        <a:rPr lang="en-US" sz="2000" baseline="-25000" dirty="0" smtClean="0">
                          <a:latin typeface="+mj-lt"/>
                          <a:sym typeface="Symbol" panose="05050102010706020507" pitchFamily="18" charset="2"/>
                        </a:rPr>
                        <a:t>P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3,5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2,5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2,4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2,1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2,0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316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NOX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-2, -1,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latin typeface="+mj-lt"/>
                        </a:rPr>
                        <a:t>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-2até -6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0, 2,4,6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0, 2,4,6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0, 2,4,6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6385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+mj-lt"/>
                        </a:rPr>
                        <a:t>n</a:t>
                      </a:r>
                      <a:r>
                        <a:rPr lang="en-US" sz="1600" u="sng" baseline="30000" dirty="0" smtClean="0">
                          <a:latin typeface="+mj-lt"/>
                        </a:rPr>
                        <a:t>o</a:t>
                      </a:r>
                      <a:r>
                        <a:rPr lang="en-US" sz="1600" dirty="0" smtClean="0"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latin typeface="+mj-lt"/>
                        </a:rPr>
                        <a:t>Ligações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 e 3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2-6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2-6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2-6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2-6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71600" y="5229200"/>
            <a:ext cx="685880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O: </a:t>
            </a:r>
            <a:r>
              <a:rPr lang="en-US" sz="2000" dirty="0" err="1" smtClean="0"/>
              <a:t>Raio</a:t>
            </a:r>
            <a:r>
              <a:rPr lang="en-US" sz="2000" dirty="0" smtClean="0"/>
              <a:t> </a:t>
            </a:r>
            <a:r>
              <a:rPr lang="en-US" sz="2000" dirty="0" err="1" smtClean="0"/>
              <a:t>Pequeno</a:t>
            </a:r>
            <a:r>
              <a:rPr lang="en-US" sz="2000" dirty="0" smtClean="0"/>
              <a:t>, </a:t>
            </a:r>
            <a:r>
              <a:rPr lang="en-US" sz="2000" dirty="0" err="1" smtClean="0"/>
              <a:t>elevada</a:t>
            </a:r>
            <a:r>
              <a:rPr lang="en-US" sz="2000" dirty="0" smtClean="0"/>
              <a:t> </a:t>
            </a:r>
            <a:r>
              <a:rPr lang="en-US" sz="2000" dirty="0" err="1" smtClean="0"/>
              <a:t>eletronegatividade</a:t>
            </a:r>
            <a:r>
              <a:rPr lang="en-US" sz="2000" dirty="0" smtClean="0"/>
              <a:t>, </a:t>
            </a:r>
          </a:p>
          <a:p>
            <a:r>
              <a:rPr lang="en-US" sz="2000" dirty="0" err="1" smtClean="0"/>
              <a:t>Formação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duplas</a:t>
            </a:r>
            <a:r>
              <a:rPr lang="en-US" sz="2000" dirty="0" smtClean="0"/>
              <a:t> </a:t>
            </a:r>
            <a:r>
              <a:rPr lang="en-US" sz="2000" dirty="0" err="1" smtClean="0"/>
              <a:t>ligações</a:t>
            </a:r>
            <a:endParaRPr lang="en-US" sz="2000" dirty="0" smtClean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19811" y="851959"/>
            <a:ext cx="2516514" cy="548414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Propriedades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601" y="4181670"/>
            <a:ext cx="705556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Formam</a:t>
            </a:r>
            <a:r>
              <a:rPr lang="en-US" sz="2000" dirty="0" smtClean="0"/>
              <a:t> </a:t>
            </a:r>
            <a:r>
              <a:rPr lang="en-US" sz="2000" dirty="0" err="1" smtClean="0"/>
              <a:t>compostos</a:t>
            </a:r>
            <a:r>
              <a:rPr lang="en-US" sz="2000" dirty="0" smtClean="0"/>
              <a:t> </a:t>
            </a:r>
            <a:r>
              <a:rPr lang="en-US" sz="2000" dirty="0" err="1" smtClean="0"/>
              <a:t>iônicos</a:t>
            </a:r>
            <a:r>
              <a:rPr lang="en-US" sz="2000" dirty="0" smtClean="0"/>
              <a:t> com </a:t>
            </a:r>
            <a:r>
              <a:rPr lang="en-US" sz="2000" dirty="0" err="1" smtClean="0"/>
              <a:t>metais</a:t>
            </a:r>
            <a:r>
              <a:rPr lang="en-US" sz="2000" dirty="0" smtClean="0"/>
              <a:t>, (</a:t>
            </a:r>
            <a:r>
              <a:rPr lang="en-US" sz="2000" dirty="0" err="1" smtClean="0"/>
              <a:t>exceto</a:t>
            </a:r>
            <a:r>
              <a:rPr lang="en-US" sz="2000" dirty="0" smtClean="0"/>
              <a:t> Po)</a:t>
            </a:r>
            <a:endParaRPr lang="en-US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71601" y="4716737"/>
            <a:ext cx="7055562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Formam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compostos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covalentes</a:t>
            </a:r>
            <a:r>
              <a:rPr lang="en-US" sz="2000" b="1" dirty="0" smtClean="0"/>
              <a:t> com </a:t>
            </a:r>
            <a:r>
              <a:rPr lang="en-US" sz="2000" b="1" u="sng" dirty="0" err="1" smtClean="0"/>
              <a:t>não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metais</a:t>
            </a:r>
            <a:endParaRPr lang="en-US" sz="2000" b="1" u="sng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972626" y="368932"/>
            <a:ext cx="1294748" cy="334233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6A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3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651395"/>
              </p:ext>
            </p:extLst>
          </p:nvPr>
        </p:nvGraphicFramePr>
        <p:xfrm>
          <a:off x="539552" y="2139747"/>
          <a:ext cx="7604682" cy="458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Worksheet" r:id="rId4" imgW="9058772" imgH="5458187" progId="Excel.Sheet.8">
                  <p:embed/>
                </p:oleObj>
              </mc:Choice>
              <mc:Fallback>
                <p:oleObj name="Worksheet" r:id="rId4" imgW="9058772" imgH="54581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39747"/>
                        <a:ext cx="7604682" cy="4581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77814" y="178991"/>
            <a:ext cx="8610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defTabSz="800100">
              <a:spcBef>
                <a:spcPct val="20000"/>
              </a:spcBef>
              <a:defRPr/>
            </a:pPr>
            <a:r>
              <a:rPr lang="pt-BR" sz="2400" b="1" dirty="0">
                <a:latin typeface="Times New Roman" pitchFamily="18" charset="0"/>
              </a:rPr>
              <a:t>Grupos</a:t>
            </a:r>
            <a:r>
              <a:rPr lang="pt-BR" sz="2400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pt-BR" sz="2400" b="1" dirty="0">
                <a:latin typeface="Times New Roman" pitchFamily="18" charset="0"/>
              </a:rPr>
              <a:t>estão </a:t>
            </a:r>
            <a:r>
              <a:rPr lang="pt-BR" sz="2400" b="1" dirty="0" smtClean="0">
                <a:latin typeface="Times New Roman" pitchFamily="18" charset="0"/>
              </a:rPr>
              <a:t>organizados </a:t>
            </a:r>
            <a:r>
              <a:rPr lang="pt-BR" sz="2400" b="1" dirty="0">
                <a:latin typeface="Times New Roman" pitchFamily="18" charset="0"/>
              </a:rPr>
              <a:t>em colunas verticais</a:t>
            </a:r>
          </a:p>
          <a:p>
            <a:pPr defTabSz="8001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pt-BR" sz="2000" b="1" dirty="0" smtClean="0">
                <a:latin typeface="Times New Roman" pitchFamily="18" charset="0"/>
              </a:rPr>
              <a:t>Esses </a:t>
            </a:r>
            <a:r>
              <a:rPr lang="pt-BR" sz="2000" b="1" dirty="0">
                <a:latin typeface="Times New Roman" pitchFamily="18" charset="0"/>
              </a:rPr>
              <a:t>elementos têm o mesmo número de elétrons </a:t>
            </a:r>
            <a:r>
              <a:rPr lang="pt-BR" sz="2000" b="1" dirty="0" smtClean="0">
                <a:latin typeface="Times New Roman" pitchFamily="18" charset="0"/>
              </a:rPr>
              <a:t>na camada </a:t>
            </a:r>
            <a:r>
              <a:rPr lang="pt-BR" sz="2000" b="1" dirty="0">
                <a:latin typeface="Times New Roman" pitchFamily="18" charset="0"/>
              </a:rPr>
              <a:t>mais </a:t>
            </a:r>
            <a:r>
              <a:rPr lang="pt-BR" sz="2000" b="1" dirty="0" smtClean="0">
                <a:latin typeface="Times New Roman" pitchFamily="18" charset="0"/>
              </a:rPr>
              <a:t>externa, </a:t>
            </a:r>
            <a:r>
              <a:rPr lang="pt-BR" sz="2000" b="1" dirty="0">
                <a:latin typeface="Times New Roman" pitchFamily="18" charset="0"/>
              </a:rPr>
              <a:t>a camada de valência.</a:t>
            </a:r>
          </a:p>
          <a:p>
            <a:pPr defTabSz="800100">
              <a:spcBef>
                <a:spcPct val="20000"/>
              </a:spcBef>
              <a:defRPr/>
            </a:pPr>
            <a:r>
              <a:rPr lang="pt-BR" sz="2400" b="1" dirty="0">
                <a:latin typeface="Times New Roman" pitchFamily="18" charset="0"/>
              </a:rPr>
              <a:t>  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9</a:t>
            </a:fld>
            <a:endParaRPr lang="pt-BR" altLang="pt-BR"/>
          </a:p>
        </p:txBody>
      </p:sp>
      <p:sp useBgFill="1">
        <p:nvSpPr>
          <p:cNvPr id="36" name="Rectangle 29"/>
          <p:cNvSpPr>
            <a:spLocks noChangeArrowheads="1"/>
          </p:cNvSpPr>
          <p:nvPr/>
        </p:nvSpPr>
        <p:spPr bwMode="auto">
          <a:xfrm>
            <a:off x="2843808" y="1399005"/>
            <a:ext cx="2176877" cy="520655"/>
          </a:xfrm>
          <a:prstGeom prst="rect">
            <a:avLst/>
          </a:prstGeom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pt-BR" sz="1400" dirty="0" smtClean="0">
                <a:latin typeface="Times New Roman" pitchFamily="18" charset="0"/>
              </a:rPr>
              <a:t>Alcalinos terrosos: </a:t>
            </a:r>
            <a:endParaRPr lang="pt-BR" sz="140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pt-BR" sz="1400" dirty="0" smtClean="0">
                <a:latin typeface="Times New Roman" pitchFamily="18" charset="0"/>
              </a:rPr>
              <a:t>2 e</a:t>
            </a:r>
            <a:r>
              <a:rPr lang="pt-BR" sz="1400" baseline="30000" dirty="0" smtClean="0">
                <a:latin typeface="Times New Roman" pitchFamily="18" charset="0"/>
              </a:rPr>
              <a:t>-</a:t>
            </a:r>
            <a:r>
              <a:rPr lang="pt-BR" sz="1400" dirty="0" smtClean="0">
                <a:latin typeface="Times New Roman" pitchFamily="18" charset="0"/>
              </a:rPr>
              <a:t> </a:t>
            </a:r>
            <a:r>
              <a:rPr lang="pt-BR" sz="1400" dirty="0">
                <a:latin typeface="Times New Roman" pitchFamily="18" charset="0"/>
              </a:rPr>
              <a:t>na camada de valência</a:t>
            </a:r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 flipV="1">
            <a:off x="1252550" y="1938428"/>
            <a:ext cx="1663266" cy="69074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 useBgFill="1">
        <p:nvSpPr>
          <p:cNvPr id="38" name="Rectangle 29"/>
          <p:cNvSpPr>
            <a:spLocks noChangeArrowheads="1"/>
          </p:cNvSpPr>
          <p:nvPr/>
        </p:nvSpPr>
        <p:spPr bwMode="auto">
          <a:xfrm>
            <a:off x="476809" y="1384107"/>
            <a:ext cx="2106613" cy="520700"/>
          </a:xfrm>
          <a:prstGeom prst="rect">
            <a:avLst/>
          </a:prstGeom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pt-BR" sz="1400" dirty="0">
                <a:latin typeface="Times New Roman" pitchFamily="18" charset="0"/>
              </a:rPr>
              <a:t>Alcalinos: </a:t>
            </a:r>
          </a:p>
          <a:p>
            <a:pPr eaLnBrk="0" hangingPunct="0">
              <a:defRPr/>
            </a:pPr>
            <a:r>
              <a:rPr lang="pt-BR" sz="1400" dirty="0">
                <a:latin typeface="Times New Roman" pitchFamily="18" charset="0"/>
              </a:rPr>
              <a:t>1 e</a:t>
            </a:r>
            <a:r>
              <a:rPr lang="pt-BR" sz="1400" baseline="30000" dirty="0">
                <a:latin typeface="Times New Roman" pitchFamily="18" charset="0"/>
              </a:rPr>
              <a:t>-</a:t>
            </a:r>
            <a:r>
              <a:rPr lang="pt-BR" sz="1400" dirty="0">
                <a:latin typeface="Times New Roman" pitchFamily="18" charset="0"/>
              </a:rPr>
              <a:t> na camada de valência</a:t>
            </a:r>
          </a:p>
        </p:txBody>
      </p:sp>
      <p:sp useBgFill="1">
        <p:nvSpPr>
          <p:cNvPr id="39" name="Rectangle 29"/>
          <p:cNvSpPr>
            <a:spLocks noChangeArrowheads="1"/>
          </p:cNvSpPr>
          <p:nvPr/>
        </p:nvSpPr>
        <p:spPr bwMode="auto">
          <a:xfrm>
            <a:off x="5960442" y="1292725"/>
            <a:ext cx="2106345" cy="520655"/>
          </a:xfrm>
          <a:prstGeom prst="rect">
            <a:avLst/>
          </a:prstGeom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pt-BR" sz="1400" dirty="0" smtClean="0">
                <a:latin typeface="Times New Roman" pitchFamily="18" charset="0"/>
              </a:rPr>
              <a:t>Grupo IIIA</a:t>
            </a:r>
          </a:p>
          <a:p>
            <a:pPr eaLnBrk="0" hangingPunct="0">
              <a:defRPr/>
            </a:pPr>
            <a:r>
              <a:rPr lang="pt-BR" sz="1400" dirty="0" smtClean="0">
                <a:latin typeface="Times New Roman" pitchFamily="18" charset="0"/>
              </a:rPr>
              <a:t>3 e</a:t>
            </a:r>
            <a:r>
              <a:rPr lang="pt-BR" sz="1400" baseline="30000" dirty="0" smtClean="0">
                <a:latin typeface="Times New Roman" pitchFamily="18" charset="0"/>
              </a:rPr>
              <a:t>-</a:t>
            </a:r>
            <a:r>
              <a:rPr lang="pt-BR" sz="1400" dirty="0" smtClean="0">
                <a:latin typeface="Times New Roman" pitchFamily="18" charset="0"/>
              </a:rPr>
              <a:t> </a:t>
            </a:r>
            <a:r>
              <a:rPr lang="pt-BR" sz="1400" dirty="0">
                <a:latin typeface="Times New Roman" pitchFamily="18" charset="0"/>
              </a:rPr>
              <a:t>na camada de valência</a:t>
            </a:r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flipV="1">
            <a:off x="5796136" y="2007667"/>
            <a:ext cx="328613" cy="6215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V="1">
            <a:off x="934394" y="1938428"/>
            <a:ext cx="307903" cy="5109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1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90</a:t>
            </a:fld>
            <a:endParaRPr lang="pt-BR" altLang="pt-BR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88497" y="876892"/>
            <a:ext cx="5795371" cy="558478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Formas</a:t>
            </a:r>
            <a:r>
              <a:rPr lang="en-GB" alt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elementares</a:t>
            </a:r>
            <a:r>
              <a:rPr lang="en-GB" alt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693333" y="2791023"/>
            <a:ext cx="4534851" cy="55966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Oxigênio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: O</a:t>
            </a:r>
            <a:r>
              <a:rPr lang="en-GB" altLang="pt-BR" sz="24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e O</a:t>
            </a:r>
            <a:r>
              <a:rPr lang="en-GB" altLang="pt-BR" sz="2400" baseline="-250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- gases</a:t>
            </a:r>
            <a:endParaRPr lang="en-GB" altLang="pt-BR" sz="2400" dirty="0" smtClean="0">
              <a:solidFill>
                <a:schemeClr val="bg1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527365" y="4474536"/>
            <a:ext cx="4728569" cy="497474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S, Se,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Te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e Po: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sólidos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6"/>
          <p:cNvSpPr>
            <a:spLocks noChangeAspect="1" noChangeArrowheads="1"/>
          </p:cNvSpPr>
          <p:nvPr/>
        </p:nvSpPr>
        <p:spPr bwMode="auto">
          <a:xfrm>
            <a:off x="2055683" y="4595808"/>
            <a:ext cx="244229" cy="254931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1158216" y="2943389"/>
            <a:ext cx="244229" cy="254931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972626" y="368932"/>
            <a:ext cx="1294748" cy="334233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6A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0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91</a:t>
            </a:fld>
            <a:endParaRPr lang="pt-BR" altLang="pt-BR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554338"/>
              </p:ext>
            </p:extLst>
          </p:nvPr>
        </p:nvGraphicFramePr>
        <p:xfrm>
          <a:off x="2267744" y="2348880"/>
          <a:ext cx="45720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87624" y="812848"/>
            <a:ext cx="679873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X - </a:t>
            </a:r>
            <a:r>
              <a:rPr lang="en-US" sz="2000" dirty="0" err="1" smtClean="0"/>
              <a:t>hidretos</a:t>
            </a:r>
            <a:endParaRPr lang="en-US" sz="2000" dirty="0" smtClean="0"/>
          </a:p>
          <a:p>
            <a:r>
              <a:rPr lang="en-US" sz="2000" dirty="0" err="1" smtClean="0"/>
              <a:t>Ligações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Hidrogênio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responsáveis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elevado</a:t>
            </a:r>
            <a:r>
              <a:rPr lang="en-US" sz="2000" dirty="0"/>
              <a:t> </a:t>
            </a:r>
            <a:r>
              <a:rPr lang="en-US" sz="2000" dirty="0" err="1"/>
              <a:t>ponto</a:t>
            </a:r>
            <a:r>
              <a:rPr lang="en-US" sz="2000" dirty="0"/>
              <a:t> de </a:t>
            </a:r>
            <a:r>
              <a:rPr lang="en-US" sz="2000" dirty="0" err="1"/>
              <a:t>ebulição</a:t>
            </a:r>
            <a:r>
              <a:rPr lang="en-US" sz="2000" dirty="0"/>
              <a:t> da </a:t>
            </a:r>
            <a:r>
              <a:rPr lang="en-US" sz="2000" dirty="0" err="1"/>
              <a:t>água</a:t>
            </a:r>
            <a:endParaRPr lang="en-US" sz="20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3173678" y="4005172"/>
            <a:ext cx="3437467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972626" y="368932"/>
            <a:ext cx="1294748" cy="334233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6A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0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92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99592" y="404664"/>
            <a:ext cx="533109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Haletos</a:t>
            </a:r>
            <a:endParaRPr lang="en-US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570266"/>
            <a:ext cx="8444941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Oxigênio</a:t>
            </a:r>
            <a:r>
              <a:rPr lang="en-US" dirty="0"/>
              <a:t> forma </a:t>
            </a:r>
            <a:r>
              <a:rPr lang="en-US" dirty="0" err="1"/>
              <a:t>compostos</a:t>
            </a:r>
            <a:r>
              <a:rPr lang="en-US" dirty="0"/>
              <a:t> do </a:t>
            </a:r>
            <a:r>
              <a:rPr lang="en-US" dirty="0" err="1"/>
              <a:t>tipo</a:t>
            </a:r>
            <a:r>
              <a:rPr lang="en-US" dirty="0"/>
              <a:t> OX</a:t>
            </a:r>
            <a:r>
              <a:rPr lang="en-US" baseline="-25000" dirty="0"/>
              <a:t>2</a:t>
            </a:r>
            <a:r>
              <a:rPr lang="en-US" dirty="0"/>
              <a:t> e O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OF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é o </a:t>
            </a:r>
            <a:r>
              <a:rPr lang="en-US" dirty="0" err="1"/>
              <a:t>único</a:t>
            </a:r>
            <a:r>
              <a:rPr lang="en-US" dirty="0"/>
              <a:t>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oxigênio</a:t>
            </a:r>
            <a:r>
              <a:rPr lang="en-US" dirty="0"/>
              <a:t> tem NOX = +2 (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máximo</a:t>
            </a:r>
            <a:r>
              <a:rPr lang="en-US" dirty="0"/>
              <a:t> </a:t>
            </a:r>
            <a:r>
              <a:rPr lang="en-US" dirty="0" err="1"/>
              <a:t>estado</a:t>
            </a:r>
            <a:r>
              <a:rPr lang="en-US" dirty="0"/>
              <a:t> de </a:t>
            </a:r>
            <a:r>
              <a:rPr lang="en-US" dirty="0" err="1"/>
              <a:t>oxidação</a:t>
            </a:r>
            <a:r>
              <a:rPr lang="en-US" dirty="0"/>
              <a:t>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err="1"/>
              <a:t>Fluoreto</a:t>
            </a:r>
            <a:r>
              <a:rPr lang="en-US" dirty="0"/>
              <a:t> de </a:t>
            </a:r>
            <a:r>
              <a:rPr lang="en-US" dirty="0" err="1" smtClean="0"/>
              <a:t>Oxigênio</a:t>
            </a: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/>
              <a:t>Nos </a:t>
            </a:r>
            <a:r>
              <a:rPr lang="en-US" dirty="0" err="1"/>
              <a:t>demais</a:t>
            </a:r>
            <a:r>
              <a:rPr lang="en-US" dirty="0"/>
              <a:t> o </a:t>
            </a:r>
            <a:r>
              <a:rPr lang="en-US" dirty="0" err="1"/>
              <a:t>oxigênio</a:t>
            </a:r>
            <a:r>
              <a:rPr lang="en-US" dirty="0"/>
              <a:t> tem NOX = -2. São </a:t>
            </a:r>
            <a:r>
              <a:rPr lang="en-US" dirty="0" err="1"/>
              <a:t>óxidos</a:t>
            </a:r>
            <a:r>
              <a:rPr lang="en-US" dirty="0"/>
              <a:t> </a:t>
            </a:r>
            <a:r>
              <a:rPr lang="en-US" dirty="0" err="1"/>
              <a:t>covalentes</a:t>
            </a:r>
            <a:r>
              <a:rPr lang="en-US" dirty="0"/>
              <a:t>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3621028"/>
            <a:ext cx="8087536" cy="2862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S,Se,Te</a:t>
            </a:r>
            <a:r>
              <a:rPr lang="en-US" dirty="0"/>
              <a:t> e Po </a:t>
            </a:r>
            <a:r>
              <a:rPr lang="en-US" dirty="0" err="1"/>
              <a:t>formam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variedade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de </a:t>
            </a:r>
            <a:r>
              <a:rPr lang="en-US" dirty="0" err="1"/>
              <a:t>haletos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Fluor é o </a:t>
            </a:r>
            <a:r>
              <a:rPr lang="en-US" dirty="0" err="1"/>
              <a:t>único</a:t>
            </a:r>
            <a:r>
              <a:rPr lang="en-US" dirty="0"/>
              <a:t> a </a:t>
            </a:r>
            <a:r>
              <a:rPr lang="en-US" dirty="0" err="1"/>
              <a:t>trazer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o </a:t>
            </a:r>
            <a:r>
              <a:rPr lang="en-US" dirty="0" err="1"/>
              <a:t>Nox</a:t>
            </a:r>
            <a:r>
              <a:rPr lang="en-US" dirty="0"/>
              <a:t> </a:t>
            </a:r>
            <a:r>
              <a:rPr lang="en-US" dirty="0" err="1"/>
              <a:t>máximo</a:t>
            </a:r>
            <a:r>
              <a:rPr lang="en-US" dirty="0"/>
              <a:t> do </a:t>
            </a:r>
            <a:r>
              <a:rPr lang="en-US" dirty="0" err="1"/>
              <a:t>grupo</a:t>
            </a:r>
            <a:r>
              <a:rPr lang="en-US" dirty="0"/>
              <a:t> (+6): XF</a:t>
            </a:r>
            <a:r>
              <a:rPr lang="en-US" baseline="-25000" dirty="0"/>
              <a:t>6</a:t>
            </a:r>
            <a:r>
              <a:rPr lang="en-US" dirty="0"/>
              <a:t> (sp</a:t>
            </a:r>
            <a:r>
              <a:rPr lang="en-US" baseline="30000" dirty="0"/>
              <a:t>3</a:t>
            </a:r>
            <a:r>
              <a:rPr lang="en-US" dirty="0"/>
              <a:t>d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Mas, </a:t>
            </a:r>
            <a:r>
              <a:rPr lang="en-US" dirty="0" err="1"/>
              <a:t>fluor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forma </a:t>
            </a:r>
            <a:r>
              <a:rPr lang="en-US" dirty="0" err="1"/>
              <a:t>compostos</a:t>
            </a:r>
            <a:r>
              <a:rPr lang="en-US" dirty="0"/>
              <a:t> </a:t>
            </a:r>
            <a:r>
              <a:rPr lang="en-US" dirty="0" err="1"/>
              <a:t>binários</a:t>
            </a:r>
            <a:r>
              <a:rPr lang="en-US" dirty="0"/>
              <a:t> </a:t>
            </a:r>
            <a:r>
              <a:rPr lang="en-US" dirty="0" err="1"/>
              <a:t>estáveis</a:t>
            </a:r>
            <a:r>
              <a:rPr lang="en-US" dirty="0"/>
              <a:t> (XF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X</a:t>
            </a:r>
            <a:r>
              <a:rPr lang="en-US" baseline="-25000" dirty="0"/>
              <a:t>2</a:t>
            </a: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) com Se, </a:t>
            </a:r>
            <a:r>
              <a:rPr lang="en-US" dirty="0" err="1"/>
              <a:t>Te</a:t>
            </a:r>
            <a:r>
              <a:rPr lang="en-US" dirty="0"/>
              <a:t> e Po (</a:t>
            </a:r>
            <a:r>
              <a:rPr lang="en-US" dirty="0" err="1"/>
              <a:t>NOX</a:t>
            </a:r>
            <a:r>
              <a:rPr lang="en-US" baseline="-25000" dirty="0" err="1"/>
              <a:t>x</a:t>
            </a:r>
            <a:r>
              <a:rPr lang="en-US" dirty="0"/>
              <a:t> = +1 e +2)</a:t>
            </a:r>
          </a:p>
          <a:p>
            <a:pPr lvl="3"/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existem</a:t>
            </a:r>
            <a:r>
              <a:rPr lang="en-US" dirty="0"/>
              <a:t>: desproporcionamento e </a:t>
            </a:r>
            <a:r>
              <a:rPr lang="en-US" dirty="0" err="1"/>
              <a:t>ligações</a:t>
            </a:r>
            <a:r>
              <a:rPr lang="en-US" dirty="0"/>
              <a:t> X-F </a:t>
            </a:r>
            <a:r>
              <a:rPr lang="en-US" dirty="0" err="1"/>
              <a:t>mais</a:t>
            </a:r>
            <a:r>
              <a:rPr lang="en-US" dirty="0"/>
              <a:t> fracas </a:t>
            </a:r>
            <a:r>
              <a:rPr lang="en-US" dirty="0" err="1"/>
              <a:t>devido</a:t>
            </a:r>
            <a:r>
              <a:rPr lang="en-US" dirty="0"/>
              <a:t> a </a:t>
            </a:r>
            <a:r>
              <a:rPr lang="en-US" dirty="0" err="1"/>
              <a:t>sobreposição</a:t>
            </a:r>
            <a:r>
              <a:rPr lang="en-US" dirty="0"/>
              <a:t> </a:t>
            </a:r>
            <a:r>
              <a:rPr lang="en-US" dirty="0" err="1"/>
              <a:t>pobre</a:t>
            </a:r>
            <a:r>
              <a:rPr lang="en-US" dirty="0"/>
              <a:t> de </a:t>
            </a:r>
            <a:r>
              <a:rPr lang="en-US" dirty="0" err="1"/>
              <a:t>orbitais</a:t>
            </a: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1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93</a:t>
            </a:fld>
            <a:endParaRPr lang="pt-BR" altLang="pt-BR"/>
          </a:p>
        </p:txBody>
      </p:sp>
      <p:pic>
        <p:nvPicPr>
          <p:cNvPr id="13314" name="Picture 2" descr="Sulfur tetrafluoride - S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376264" cy="33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31640" y="764704"/>
            <a:ext cx="86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SF</a:t>
            </a:r>
            <a:r>
              <a:rPr lang="en-US" sz="3200" baseline="-25000" dirty="0" smtClean="0"/>
              <a:t>4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348880"/>
            <a:ext cx="3179029" cy="320525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550927" y="908720"/>
            <a:ext cx="86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SF</a:t>
            </a:r>
            <a:r>
              <a:rPr lang="en-US" sz="3200" baseline="-25000" dirty="0" smtClean="0"/>
              <a:t>6</a:t>
            </a:r>
            <a:endParaRPr lang="pt-BR" sz="320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94</a:t>
            </a:fld>
            <a:endParaRPr lang="pt-BR" alt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259632" y="1340768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Os elementos mais pesados do grupo 6A (3 período para baixo) tem raios maiores e orbitais </a:t>
            </a:r>
            <a:r>
              <a:rPr lang="pt-BR" sz="2400" dirty="0" err="1" smtClean="0"/>
              <a:t>nd</a:t>
            </a:r>
            <a:r>
              <a:rPr lang="pt-BR" sz="2400" dirty="0" smtClean="0"/>
              <a:t> disponíveis</a:t>
            </a:r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Formam compostos com mais substituintes do que o oxigênio – </a:t>
            </a:r>
          </a:p>
          <a:p>
            <a:endParaRPr lang="pt-BR" sz="2400" dirty="0"/>
          </a:p>
          <a:p>
            <a:r>
              <a:rPr lang="pt-BR" sz="2400" dirty="0" smtClean="0"/>
              <a:t>ligações duplas do oxigênio são mais fortes do que as dos elementos mais pesados do grupo</a:t>
            </a:r>
            <a:endParaRPr lang="pt-BR" sz="24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9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95</a:t>
            </a:fld>
            <a:endParaRPr lang="pt-BR" alt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529206" y="3084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45769" y="410960"/>
            <a:ext cx="5887061" cy="740437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Disponibilidade</a:t>
            </a:r>
            <a:r>
              <a:rPr lang="en-GB" altLang="pt-BR" sz="2800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orbitais</a:t>
            </a:r>
            <a:r>
              <a:rPr lang="en-GB" altLang="pt-BR" sz="2800" dirty="0" smtClean="0">
                <a:solidFill>
                  <a:schemeClr val="bg1"/>
                </a:solidFill>
                <a:latin typeface="+mj-lt"/>
              </a:rPr>
              <a:t> d </a:t>
            </a: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na</a:t>
            </a:r>
            <a:r>
              <a:rPr lang="en-GB" alt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camada</a:t>
            </a:r>
            <a:r>
              <a:rPr lang="en-GB" altLang="pt-BR" sz="2800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valência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Line 111"/>
          <p:cNvSpPr>
            <a:spLocks noChangeShapeType="1"/>
          </p:cNvSpPr>
          <p:nvPr/>
        </p:nvSpPr>
        <p:spPr bwMode="auto">
          <a:xfrm>
            <a:off x="2960073" y="3040581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12"/>
          <p:cNvSpPr>
            <a:spLocks noChangeShapeType="1"/>
          </p:cNvSpPr>
          <p:nvPr/>
        </p:nvSpPr>
        <p:spPr bwMode="auto">
          <a:xfrm flipV="1">
            <a:off x="3188673" y="3040580"/>
            <a:ext cx="0" cy="3406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3"/>
          <p:cNvSpPr>
            <a:spLocks noChangeShapeType="1"/>
          </p:cNvSpPr>
          <p:nvPr/>
        </p:nvSpPr>
        <p:spPr bwMode="auto">
          <a:xfrm flipV="1">
            <a:off x="3922568" y="264896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4"/>
          <p:cNvSpPr>
            <a:spLocks noChangeShapeType="1"/>
          </p:cNvSpPr>
          <p:nvPr/>
        </p:nvSpPr>
        <p:spPr bwMode="auto">
          <a:xfrm flipV="1">
            <a:off x="4532168" y="264896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5"/>
          <p:cNvSpPr>
            <a:spLocks noChangeShapeType="1"/>
          </p:cNvSpPr>
          <p:nvPr/>
        </p:nvSpPr>
        <p:spPr bwMode="auto">
          <a:xfrm flipV="1">
            <a:off x="5065568" y="2648962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77"/>
          <p:cNvSpPr txBox="1">
            <a:spLocks noChangeArrowheads="1"/>
          </p:cNvSpPr>
          <p:nvPr/>
        </p:nvSpPr>
        <p:spPr bwMode="auto">
          <a:xfrm>
            <a:off x="204175" y="1921956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 smtClean="0">
                <a:solidFill>
                  <a:schemeClr val="tx1"/>
                </a:solidFill>
                <a:latin typeface="+mj-lt"/>
              </a:rPr>
              <a:t>El. 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no estado fundamental</a:t>
            </a:r>
          </a:p>
        </p:txBody>
      </p:sp>
      <p:sp>
        <p:nvSpPr>
          <p:cNvPr id="11" name="Text Box 178"/>
          <p:cNvSpPr txBox="1">
            <a:spLocks noChangeArrowheads="1"/>
          </p:cNvSpPr>
          <p:nvPr/>
        </p:nvSpPr>
        <p:spPr bwMode="auto">
          <a:xfrm>
            <a:off x="223615" y="4459941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dirty="0" smtClean="0">
                <a:solidFill>
                  <a:schemeClr val="tx1"/>
                </a:solidFill>
                <a:latin typeface="+mj-lt"/>
              </a:rPr>
              <a:t>El. Hibridizado</a:t>
            </a:r>
            <a:endParaRPr lang="pt-BR" altLang="pt-B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 Box 179"/>
          <p:cNvSpPr txBox="1">
            <a:spLocks noChangeArrowheads="1"/>
          </p:cNvSpPr>
          <p:nvPr/>
        </p:nvSpPr>
        <p:spPr bwMode="auto">
          <a:xfrm>
            <a:off x="3055714" y="5095848"/>
            <a:ext cx="2476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 dirty="0">
                <a:solidFill>
                  <a:schemeClr val="tx1"/>
                </a:solidFill>
                <a:latin typeface="+mj-lt"/>
              </a:rPr>
              <a:t>Hibridização </a:t>
            </a:r>
            <a:r>
              <a:rPr lang="pt-BR" altLang="pt-BR" sz="1800" dirty="0" smtClean="0">
                <a:solidFill>
                  <a:schemeClr val="tx1"/>
                </a:solidFill>
                <a:latin typeface="+mj-lt"/>
              </a:rPr>
              <a:t>sp</a:t>
            </a:r>
            <a:r>
              <a:rPr lang="pt-BR" altLang="pt-BR" sz="1800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sz="1800" dirty="0" smtClean="0">
                <a:solidFill>
                  <a:schemeClr val="tx1"/>
                </a:solidFill>
                <a:latin typeface="+mj-lt"/>
              </a:rPr>
              <a:t>d: </a:t>
            </a:r>
            <a:endParaRPr lang="pt-BR" altLang="pt-B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712814" y="438625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3246214" y="438625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3779614" y="438173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4313014" y="438173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ângulo 16"/>
          <p:cNvSpPr/>
          <p:nvPr/>
        </p:nvSpPr>
        <p:spPr>
          <a:xfrm>
            <a:off x="4846414" y="438173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 17"/>
          <p:cNvSpPr/>
          <p:nvPr/>
        </p:nvSpPr>
        <p:spPr>
          <a:xfrm>
            <a:off x="6099481" y="3875741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ângulo 18"/>
          <p:cNvSpPr/>
          <p:nvPr/>
        </p:nvSpPr>
        <p:spPr>
          <a:xfrm>
            <a:off x="6632886" y="3875743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ângulo 19"/>
          <p:cNvSpPr/>
          <p:nvPr/>
        </p:nvSpPr>
        <p:spPr>
          <a:xfrm>
            <a:off x="7166292" y="3875741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ine 113"/>
          <p:cNvSpPr>
            <a:spLocks noChangeShapeType="1"/>
          </p:cNvSpPr>
          <p:nvPr/>
        </p:nvSpPr>
        <p:spPr bwMode="auto">
          <a:xfrm flipV="1">
            <a:off x="2911780" y="445993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4"/>
          <p:cNvSpPr>
            <a:spLocks noChangeShapeType="1"/>
          </p:cNvSpPr>
          <p:nvPr/>
        </p:nvSpPr>
        <p:spPr bwMode="auto">
          <a:xfrm flipV="1">
            <a:off x="3521380" y="445993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5"/>
          <p:cNvSpPr>
            <a:spLocks noChangeShapeType="1"/>
          </p:cNvSpPr>
          <p:nvPr/>
        </p:nvSpPr>
        <p:spPr bwMode="auto">
          <a:xfrm flipV="1">
            <a:off x="4054780" y="445993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3"/>
          <p:cNvSpPr>
            <a:spLocks noChangeShapeType="1"/>
          </p:cNvSpPr>
          <p:nvPr/>
        </p:nvSpPr>
        <p:spPr bwMode="auto">
          <a:xfrm flipV="1">
            <a:off x="4545848" y="445993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4"/>
          <p:cNvSpPr>
            <a:spLocks noChangeShapeType="1"/>
          </p:cNvSpPr>
          <p:nvPr/>
        </p:nvSpPr>
        <p:spPr bwMode="auto">
          <a:xfrm flipV="1">
            <a:off x="5155448" y="445993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tângulo 25"/>
          <p:cNvSpPr/>
          <p:nvPr/>
        </p:nvSpPr>
        <p:spPr>
          <a:xfrm>
            <a:off x="3710902" y="2567312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4244307" y="256731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ângulo 27"/>
          <p:cNvSpPr/>
          <p:nvPr/>
        </p:nvSpPr>
        <p:spPr>
          <a:xfrm>
            <a:off x="4777713" y="2567312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tângulo 28"/>
          <p:cNvSpPr/>
          <p:nvPr/>
        </p:nvSpPr>
        <p:spPr>
          <a:xfrm>
            <a:off x="5841024" y="1443843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ângulo 29"/>
          <p:cNvSpPr/>
          <p:nvPr/>
        </p:nvSpPr>
        <p:spPr>
          <a:xfrm>
            <a:off x="6374424" y="1443843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tângulo 30"/>
          <p:cNvSpPr/>
          <p:nvPr/>
        </p:nvSpPr>
        <p:spPr>
          <a:xfrm>
            <a:off x="6907824" y="1439328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ine 111"/>
          <p:cNvSpPr>
            <a:spLocks noChangeShapeType="1"/>
          </p:cNvSpPr>
          <p:nvPr/>
        </p:nvSpPr>
        <p:spPr bwMode="auto">
          <a:xfrm>
            <a:off x="4074969" y="2691056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tângulo 32"/>
          <p:cNvSpPr/>
          <p:nvPr/>
        </p:nvSpPr>
        <p:spPr>
          <a:xfrm>
            <a:off x="2845772" y="2920027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ne 111"/>
          <p:cNvSpPr>
            <a:spLocks noChangeShapeType="1"/>
          </p:cNvSpPr>
          <p:nvPr/>
        </p:nvSpPr>
        <p:spPr bwMode="auto">
          <a:xfrm flipH="1">
            <a:off x="3022600" y="4477523"/>
            <a:ext cx="2503" cy="4416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78"/>
          <p:cNvSpPr txBox="1">
            <a:spLocks noChangeArrowheads="1"/>
          </p:cNvSpPr>
          <p:nvPr/>
        </p:nvSpPr>
        <p:spPr bwMode="auto">
          <a:xfrm>
            <a:off x="237290" y="5858777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 smtClean="0">
                <a:solidFill>
                  <a:schemeClr val="tx1"/>
                </a:solidFill>
                <a:latin typeface="+mj-lt"/>
              </a:rPr>
              <a:t>El. Hibridizado</a:t>
            </a:r>
            <a:endParaRPr lang="pt-BR" alt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2726489" y="5785090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ângulo 36"/>
          <p:cNvSpPr/>
          <p:nvPr/>
        </p:nvSpPr>
        <p:spPr>
          <a:xfrm>
            <a:off x="3259889" y="5785090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tângulo 37"/>
          <p:cNvSpPr/>
          <p:nvPr/>
        </p:nvSpPr>
        <p:spPr>
          <a:xfrm>
            <a:off x="3793289" y="5780575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tângulo 38"/>
          <p:cNvSpPr/>
          <p:nvPr/>
        </p:nvSpPr>
        <p:spPr>
          <a:xfrm>
            <a:off x="4326689" y="5780575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ângulo 39"/>
          <p:cNvSpPr/>
          <p:nvPr/>
        </p:nvSpPr>
        <p:spPr>
          <a:xfrm>
            <a:off x="4860089" y="5780575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tângulo 40"/>
          <p:cNvSpPr/>
          <p:nvPr/>
        </p:nvSpPr>
        <p:spPr>
          <a:xfrm>
            <a:off x="6646561" y="527457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ângulo 41"/>
          <p:cNvSpPr/>
          <p:nvPr/>
        </p:nvSpPr>
        <p:spPr>
          <a:xfrm>
            <a:off x="7179967" y="5274577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ne 113"/>
          <p:cNvSpPr>
            <a:spLocks noChangeShapeType="1"/>
          </p:cNvSpPr>
          <p:nvPr/>
        </p:nvSpPr>
        <p:spPr bwMode="auto">
          <a:xfrm flipV="1">
            <a:off x="2925455" y="58587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14"/>
          <p:cNvSpPr>
            <a:spLocks noChangeShapeType="1"/>
          </p:cNvSpPr>
          <p:nvPr/>
        </p:nvSpPr>
        <p:spPr bwMode="auto">
          <a:xfrm flipV="1">
            <a:off x="3535055" y="58587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15"/>
          <p:cNvSpPr>
            <a:spLocks noChangeShapeType="1"/>
          </p:cNvSpPr>
          <p:nvPr/>
        </p:nvSpPr>
        <p:spPr bwMode="auto">
          <a:xfrm flipV="1">
            <a:off x="4068455" y="58587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13"/>
          <p:cNvSpPr>
            <a:spLocks noChangeShapeType="1"/>
          </p:cNvSpPr>
          <p:nvPr/>
        </p:nvSpPr>
        <p:spPr bwMode="auto">
          <a:xfrm flipV="1">
            <a:off x="4559523" y="58587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14"/>
          <p:cNvSpPr>
            <a:spLocks noChangeShapeType="1"/>
          </p:cNvSpPr>
          <p:nvPr/>
        </p:nvSpPr>
        <p:spPr bwMode="auto">
          <a:xfrm flipV="1">
            <a:off x="5169123" y="585877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179"/>
          <p:cNvSpPr txBox="1">
            <a:spLocks noChangeArrowheads="1"/>
          </p:cNvSpPr>
          <p:nvPr/>
        </p:nvSpPr>
        <p:spPr bwMode="auto">
          <a:xfrm>
            <a:off x="5964012" y="5950479"/>
            <a:ext cx="2476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 smtClean="0">
                <a:solidFill>
                  <a:schemeClr val="tx1"/>
                </a:solidFill>
                <a:latin typeface="+mj-lt"/>
              </a:rPr>
              <a:t>Orbitais d puros</a:t>
            </a:r>
            <a:endParaRPr lang="pt-BR" alt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5385023" y="5782577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114"/>
          <p:cNvSpPr>
            <a:spLocks noChangeShapeType="1"/>
          </p:cNvSpPr>
          <p:nvPr/>
        </p:nvSpPr>
        <p:spPr bwMode="auto">
          <a:xfrm flipV="1">
            <a:off x="5562071" y="586708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6A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23615" y="1546762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3s</a:t>
            </a:r>
            <a:r>
              <a:rPr lang="pt-BR" baseline="30000" dirty="0" smtClean="0"/>
              <a:t>2</a:t>
            </a:r>
            <a:r>
              <a:rPr lang="pt-BR" dirty="0" smtClean="0"/>
              <a:t>3p</a:t>
            </a:r>
            <a:r>
              <a:rPr lang="pt-BR" baseline="30000" dirty="0" smtClean="0"/>
              <a:t>6</a:t>
            </a:r>
            <a:r>
              <a:rPr lang="pt-BR" dirty="0" smtClean="0"/>
              <a:t> 3d </a:t>
            </a:r>
            <a:r>
              <a:rPr lang="pt-BR" dirty="0"/>
              <a:t>4s</a:t>
            </a:r>
          </a:p>
        </p:txBody>
      </p:sp>
      <p:sp>
        <p:nvSpPr>
          <p:cNvPr id="53" name="Espaço Reservado para Rodapé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5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96</a:t>
            </a:fld>
            <a:endParaRPr lang="pt-BR" altLang="pt-BR"/>
          </a:p>
        </p:txBody>
      </p:sp>
      <p:grpSp>
        <p:nvGrpSpPr>
          <p:cNvPr id="164" name="Grupo 163"/>
          <p:cNvGrpSpPr/>
          <p:nvPr/>
        </p:nvGrpSpPr>
        <p:grpSpPr>
          <a:xfrm>
            <a:off x="2353792" y="1900238"/>
            <a:ext cx="334750" cy="2257285"/>
            <a:chOff x="826624" y="2318699"/>
            <a:chExt cx="334750" cy="2257285"/>
          </a:xfrm>
        </p:grpSpPr>
        <p:sp>
          <p:nvSpPr>
            <p:cNvPr id="165" name="AutoShape 173"/>
            <p:cNvSpPr>
              <a:spLocks noChangeArrowheads="1"/>
            </p:cNvSpPr>
            <p:nvPr/>
          </p:nvSpPr>
          <p:spPr bwMode="auto">
            <a:xfrm>
              <a:off x="826624" y="4215375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6" name="AutoShape 227"/>
            <p:cNvSpPr>
              <a:spLocks noChangeArrowheads="1"/>
            </p:cNvSpPr>
            <p:nvPr/>
          </p:nvSpPr>
          <p:spPr bwMode="auto">
            <a:xfrm>
              <a:off x="833409" y="383942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7" name="AutoShape 278"/>
            <p:cNvSpPr>
              <a:spLocks noChangeArrowheads="1"/>
            </p:cNvSpPr>
            <p:nvPr/>
          </p:nvSpPr>
          <p:spPr bwMode="auto">
            <a:xfrm>
              <a:off x="833409" y="345963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8" name="AutoShape 329"/>
            <p:cNvSpPr>
              <a:spLocks noChangeArrowheads="1"/>
            </p:cNvSpPr>
            <p:nvPr/>
          </p:nvSpPr>
          <p:spPr bwMode="auto">
            <a:xfrm>
              <a:off x="833409" y="307984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9" name="AutoShape 351"/>
            <p:cNvSpPr>
              <a:spLocks noChangeArrowheads="1"/>
            </p:cNvSpPr>
            <p:nvPr/>
          </p:nvSpPr>
          <p:spPr bwMode="auto">
            <a:xfrm>
              <a:off x="833409" y="270196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0" name="AutoShape 373"/>
            <p:cNvSpPr>
              <a:spLocks noChangeArrowheads="1"/>
            </p:cNvSpPr>
            <p:nvPr/>
          </p:nvSpPr>
          <p:spPr bwMode="auto">
            <a:xfrm>
              <a:off x="833409" y="231869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1" name="Grupo 170"/>
          <p:cNvGrpSpPr/>
          <p:nvPr/>
        </p:nvGrpSpPr>
        <p:grpSpPr>
          <a:xfrm>
            <a:off x="4401151" y="1885779"/>
            <a:ext cx="329374" cy="2251148"/>
            <a:chOff x="694108" y="2935967"/>
            <a:chExt cx="329374" cy="2251148"/>
          </a:xfrm>
        </p:grpSpPr>
        <p:sp>
          <p:nvSpPr>
            <p:cNvPr id="172" name="AutoShape 401"/>
            <p:cNvSpPr>
              <a:spLocks noChangeArrowheads="1"/>
            </p:cNvSpPr>
            <p:nvPr/>
          </p:nvSpPr>
          <p:spPr bwMode="auto">
            <a:xfrm>
              <a:off x="694386" y="44505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3" name="AutoShape 404"/>
            <p:cNvSpPr>
              <a:spLocks noChangeArrowheads="1"/>
            </p:cNvSpPr>
            <p:nvPr/>
          </p:nvSpPr>
          <p:spPr bwMode="auto">
            <a:xfrm>
              <a:off x="694386" y="407076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" name="AutoShape 407"/>
            <p:cNvSpPr>
              <a:spLocks noChangeArrowheads="1"/>
            </p:cNvSpPr>
            <p:nvPr/>
          </p:nvSpPr>
          <p:spPr bwMode="auto">
            <a:xfrm>
              <a:off x="695517" y="369097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" name="AutoShape 410"/>
            <p:cNvSpPr>
              <a:spLocks noChangeArrowheads="1"/>
            </p:cNvSpPr>
            <p:nvPr/>
          </p:nvSpPr>
          <p:spPr bwMode="auto">
            <a:xfrm>
              <a:off x="694386" y="331461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6" name="AutoShape 413"/>
            <p:cNvSpPr>
              <a:spLocks noChangeArrowheads="1"/>
            </p:cNvSpPr>
            <p:nvPr/>
          </p:nvSpPr>
          <p:spPr bwMode="auto">
            <a:xfrm>
              <a:off x="694108" y="293596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" name="AutoShape 417"/>
            <p:cNvSpPr>
              <a:spLocks noChangeArrowheads="1"/>
            </p:cNvSpPr>
            <p:nvPr/>
          </p:nvSpPr>
          <p:spPr bwMode="auto">
            <a:xfrm>
              <a:off x="694386" y="4826506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8" name="Grupo 177"/>
          <p:cNvGrpSpPr/>
          <p:nvPr/>
        </p:nvGrpSpPr>
        <p:grpSpPr>
          <a:xfrm>
            <a:off x="1990215" y="1902860"/>
            <a:ext cx="334751" cy="2249969"/>
            <a:chOff x="2808240" y="2337671"/>
            <a:chExt cx="334751" cy="2249969"/>
          </a:xfrm>
        </p:grpSpPr>
        <p:sp>
          <p:nvSpPr>
            <p:cNvPr id="179" name="AutoShape 170"/>
            <p:cNvSpPr>
              <a:spLocks noChangeArrowheads="1"/>
            </p:cNvSpPr>
            <p:nvPr/>
          </p:nvSpPr>
          <p:spPr bwMode="auto">
            <a:xfrm>
              <a:off x="2808240" y="422703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80" name="AutoShape 224"/>
            <p:cNvSpPr>
              <a:spLocks noChangeArrowheads="1"/>
            </p:cNvSpPr>
            <p:nvPr/>
          </p:nvSpPr>
          <p:spPr bwMode="auto">
            <a:xfrm>
              <a:off x="2815026" y="385107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81" name="AutoShape 275"/>
            <p:cNvSpPr>
              <a:spLocks noChangeArrowheads="1"/>
            </p:cNvSpPr>
            <p:nvPr/>
          </p:nvSpPr>
          <p:spPr bwMode="auto">
            <a:xfrm>
              <a:off x="2815026" y="347128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82" name="AutoShape 326"/>
            <p:cNvSpPr>
              <a:spLocks noChangeArrowheads="1"/>
            </p:cNvSpPr>
            <p:nvPr/>
          </p:nvSpPr>
          <p:spPr bwMode="auto">
            <a:xfrm>
              <a:off x="2815026" y="309149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83" name="AutoShape 348"/>
            <p:cNvSpPr>
              <a:spLocks noChangeArrowheads="1"/>
            </p:cNvSpPr>
            <p:nvPr/>
          </p:nvSpPr>
          <p:spPr bwMode="auto">
            <a:xfrm>
              <a:off x="2815026" y="2713625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84" name="AutoShape 370"/>
            <p:cNvSpPr>
              <a:spLocks noChangeArrowheads="1"/>
            </p:cNvSpPr>
            <p:nvPr/>
          </p:nvSpPr>
          <p:spPr bwMode="auto">
            <a:xfrm>
              <a:off x="2815026" y="233767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</p:grpSp>
      <p:grpSp>
        <p:nvGrpSpPr>
          <p:cNvPr id="185" name="Group 384"/>
          <p:cNvGrpSpPr>
            <a:grpSpLocks/>
          </p:cNvGrpSpPr>
          <p:nvPr/>
        </p:nvGrpSpPr>
        <p:grpSpPr bwMode="auto">
          <a:xfrm>
            <a:off x="3757488" y="1528450"/>
            <a:ext cx="331357" cy="360609"/>
            <a:chOff x="5378" y="1118"/>
            <a:chExt cx="293" cy="376"/>
          </a:xfrm>
        </p:grpSpPr>
        <p:sp>
          <p:nvSpPr>
            <p:cNvPr id="186" name="AutoShape 385"/>
            <p:cNvSpPr>
              <a:spLocks noChangeArrowheads="1"/>
            </p:cNvSpPr>
            <p:nvPr/>
          </p:nvSpPr>
          <p:spPr bwMode="auto">
            <a:xfrm>
              <a:off x="5379" y="111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7" name="Text Box 386"/>
            <p:cNvSpPr txBox="1">
              <a:spLocks noChangeArrowheads="1"/>
            </p:cNvSpPr>
            <p:nvPr/>
          </p:nvSpPr>
          <p:spPr bwMode="auto">
            <a:xfrm>
              <a:off x="5378" y="119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He</a:t>
              </a:r>
            </a:p>
          </p:txBody>
        </p:sp>
      </p:grpSp>
      <p:grpSp>
        <p:nvGrpSpPr>
          <p:cNvPr id="188" name="Group 114"/>
          <p:cNvGrpSpPr>
            <a:grpSpLocks/>
          </p:cNvGrpSpPr>
          <p:nvPr/>
        </p:nvGrpSpPr>
        <p:grpSpPr bwMode="auto">
          <a:xfrm>
            <a:off x="3757487" y="3419728"/>
            <a:ext cx="331358" cy="360609"/>
            <a:chOff x="5378" y="3090"/>
            <a:chExt cx="293" cy="376"/>
          </a:xfrm>
        </p:grpSpPr>
        <p:sp>
          <p:nvSpPr>
            <p:cNvPr id="189" name="AutoShape 115"/>
            <p:cNvSpPr>
              <a:spLocks noChangeArrowheads="1"/>
            </p:cNvSpPr>
            <p:nvPr/>
          </p:nvSpPr>
          <p:spPr bwMode="auto">
            <a:xfrm>
              <a:off x="5379" y="3090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0" name="Text Box 116"/>
            <p:cNvSpPr txBox="1">
              <a:spLocks noChangeArrowheads="1"/>
            </p:cNvSpPr>
            <p:nvPr/>
          </p:nvSpPr>
          <p:spPr bwMode="auto">
            <a:xfrm>
              <a:off x="5378" y="3163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Rn</a:t>
              </a:r>
            </a:p>
          </p:txBody>
        </p:sp>
      </p:grpSp>
      <p:grpSp>
        <p:nvGrpSpPr>
          <p:cNvPr id="191" name="Group 117"/>
          <p:cNvGrpSpPr>
            <a:grpSpLocks/>
          </p:cNvGrpSpPr>
          <p:nvPr/>
        </p:nvGrpSpPr>
        <p:grpSpPr bwMode="auto">
          <a:xfrm>
            <a:off x="3757487" y="3039938"/>
            <a:ext cx="331358" cy="360609"/>
            <a:chOff x="5378" y="2694"/>
            <a:chExt cx="293" cy="376"/>
          </a:xfrm>
        </p:grpSpPr>
        <p:sp>
          <p:nvSpPr>
            <p:cNvPr id="192" name="AutoShape 118"/>
            <p:cNvSpPr>
              <a:spLocks noChangeArrowheads="1"/>
            </p:cNvSpPr>
            <p:nvPr/>
          </p:nvSpPr>
          <p:spPr bwMode="auto">
            <a:xfrm>
              <a:off x="5379" y="269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3" name="Text Box 119"/>
            <p:cNvSpPr txBox="1">
              <a:spLocks noChangeArrowheads="1"/>
            </p:cNvSpPr>
            <p:nvPr/>
          </p:nvSpPr>
          <p:spPr bwMode="auto">
            <a:xfrm>
              <a:off x="5378" y="276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Xe</a:t>
              </a:r>
            </a:p>
          </p:txBody>
        </p:sp>
      </p:grpSp>
      <p:grpSp>
        <p:nvGrpSpPr>
          <p:cNvPr id="194" name="Group 120"/>
          <p:cNvGrpSpPr>
            <a:grpSpLocks/>
          </p:cNvGrpSpPr>
          <p:nvPr/>
        </p:nvGrpSpPr>
        <p:grpSpPr bwMode="auto">
          <a:xfrm>
            <a:off x="3757487" y="2660148"/>
            <a:ext cx="331358" cy="360609"/>
            <a:chOff x="5378" y="2298"/>
            <a:chExt cx="293" cy="376"/>
          </a:xfrm>
        </p:grpSpPr>
        <p:sp>
          <p:nvSpPr>
            <p:cNvPr id="195" name="AutoShape 121"/>
            <p:cNvSpPr>
              <a:spLocks noChangeArrowheads="1"/>
            </p:cNvSpPr>
            <p:nvPr/>
          </p:nvSpPr>
          <p:spPr bwMode="auto">
            <a:xfrm>
              <a:off x="5379" y="229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6" name="Text Box 122"/>
            <p:cNvSpPr txBox="1">
              <a:spLocks noChangeArrowheads="1"/>
            </p:cNvSpPr>
            <p:nvPr/>
          </p:nvSpPr>
          <p:spPr bwMode="auto">
            <a:xfrm>
              <a:off x="5378" y="237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Kr</a:t>
              </a:r>
            </a:p>
          </p:txBody>
        </p:sp>
      </p:grpSp>
      <p:grpSp>
        <p:nvGrpSpPr>
          <p:cNvPr id="197" name="Group 123"/>
          <p:cNvGrpSpPr>
            <a:grpSpLocks/>
          </p:cNvGrpSpPr>
          <p:nvPr/>
        </p:nvGrpSpPr>
        <p:grpSpPr bwMode="auto">
          <a:xfrm>
            <a:off x="3757487" y="2282276"/>
            <a:ext cx="331358" cy="360609"/>
            <a:chOff x="5378" y="1904"/>
            <a:chExt cx="293" cy="376"/>
          </a:xfrm>
        </p:grpSpPr>
        <p:sp>
          <p:nvSpPr>
            <p:cNvPr id="198" name="AutoShape 124"/>
            <p:cNvSpPr>
              <a:spLocks noChangeArrowheads="1"/>
            </p:cNvSpPr>
            <p:nvPr/>
          </p:nvSpPr>
          <p:spPr bwMode="auto">
            <a:xfrm>
              <a:off x="5379" y="190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9" name="Text Box 125"/>
            <p:cNvSpPr txBox="1">
              <a:spLocks noChangeArrowheads="1"/>
            </p:cNvSpPr>
            <p:nvPr/>
          </p:nvSpPr>
          <p:spPr bwMode="auto">
            <a:xfrm>
              <a:off x="5378" y="197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Ar</a:t>
              </a:r>
            </a:p>
          </p:txBody>
        </p:sp>
      </p:grpSp>
      <p:grpSp>
        <p:nvGrpSpPr>
          <p:cNvPr id="200" name="Group 126"/>
          <p:cNvGrpSpPr>
            <a:grpSpLocks/>
          </p:cNvGrpSpPr>
          <p:nvPr/>
        </p:nvGrpSpPr>
        <p:grpSpPr bwMode="auto">
          <a:xfrm>
            <a:off x="3757487" y="1906322"/>
            <a:ext cx="331358" cy="360609"/>
            <a:chOff x="5378" y="1512"/>
            <a:chExt cx="293" cy="376"/>
          </a:xfrm>
        </p:grpSpPr>
        <p:sp>
          <p:nvSpPr>
            <p:cNvPr id="201" name="AutoShape 127"/>
            <p:cNvSpPr>
              <a:spLocks noChangeArrowheads="1"/>
            </p:cNvSpPr>
            <p:nvPr/>
          </p:nvSpPr>
          <p:spPr bwMode="auto">
            <a:xfrm>
              <a:off x="5379" y="1512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" name="Text Box 128"/>
            <p:cNvSpPr txBox="1">
              <a:spLocks noChangeArrowheads="1"/>
            </p:cNvSpPr>
            <p:nvPr/>
          </p:nvSpPr>
          <p:spPr bwMode="auto">
            <a:xfrm>
              <a:off x="5378" y="1585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Ne</a:t>
              </a:r>
            </a:p>
          </p:txBody>
        </p:sp>
      </p:grpSp>
      <p:sp>
        <p:nvSpPr>
          <p:cNvPr id="203" name="Text Box 168"/>
          <p:cNvSpPr txBox="1">
            <a:spLocks noChangeArrowheads="1"/>
          </p:cNvSpPr>
          <p:nvPr/>
        </p:nvSpPr>
        <p:spPr bwMode="auto">
          <a:xfrm>
            <a:off x="2014656" y="3865694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4" name="Text Box 171"/>
          <p:cNvSpPr txBox="1">
            <a:spLocks noChangeArrowheads="1"/>
          </p:cNvSpPr>
          <p:nvPr/>
        </p:nvSpPr>
        <p:spPr bwMode="auto">
          <a:xfrm>
            <a:off x="2361191" y="3836134"/>
            <a:ext cx="33135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?</a:t>
            </a:r>
          </a:p>
        </p:txBody>
      </p:sp>
      <p:grpSp>
        <p:nvGrpSpPr>
          <p:cNvPr id="205" name="Group 175"/>
          <p:cNvGrpSpPr>
            <a:grpSpLocks/>
          </p:cNvGrpSpPr>
          <p:nvPr/>
        </p:nvGrpSpPr>
        <p:grpSpPr bwMode="auto">
          <a:xfrm>
            <a:off x="3055189" y="3795682"/>
            <a:ext cx="331358" cy="360609"/>
            <a:chOff x="752" y="3163"/>
            <a:chExt cx="293" cy="376"/>
          </a:xfrm>
        </p:grpSpPr>
        <p:sp>
          <p:nvSpPr>
            <p:cNvPr id="206" name="AutoShape 1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" name="Text Box 1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208" name="Group 178"/>
          <p:cNvGrpSpPr>
            <a:grpSpLocks/>
          </p:cNvGrpSpPr>
          <p:nvPr/>
        </p:nvGrpSpPr>
        <p:grpSpPr bwMode="auto">
          <a:xfrm>
            <a:off x="3402380" y="3795682"/>
            <a:ext cx="331358" cy="360609"/>
            <a:chOff x="752" y="3163"/>
            <a:chExt cx="293" cy="376"/>
          </a:xfrm>
        </p:grpSpPr>
        <p:sp>
          <p:nvSpPr>
            <p:cNvPr id="209" name="AutoShape 1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" name="Text Box 1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211" name="Group 181"/>
          <p:cNvGrpSpPr>
            <a:grpSpLocks/>
          </p:cNvGrpSpPr>
          <p:nvPr/>
        </p:nvGrpSpPr>
        <p:grpSpPr bwMode="auto">
          <a:xfrm>
            <a:off x="3750702" y="3795682"/>
            <a:ext cx="331358" cy="360609"/>
            <a:chOff x="752" y="3163"/>
            <a:chExt cx="293" cy="376"/>
          </a:xfrm>
        </p:grpSpPr>
        <p:sp>
          <p:nvSpPr>
            <p:cNvPr id="212" name="AutoShape 18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" name="Text Box 18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sp>
        <p:nvSpPr>
          <p:cNvPr id="214" name="Text Box 222"/>
          <p:cNvSpPr txBox="1">
            <a:spLocks noChangeArrowheads="1"/>
          </p:cNvSpPr>
          <p:nvPr/>
        </p:nvSpPr>
        <p:spPr bwMode="auto">
          <a:xfrm>
            <a:off x="2020310" y="3505085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Tl</a:t>
            </a:r>
          </a:p>
        </p:txBody>
      </p:sp>
      <p:sp>
        <p:nvSpPr>
          <p:cNvPr id="215" name="Text Box 225"/>
          <p:cNvSpPr txBox="1">
            <a:spLocks noChangeArrowheads="1"/>
          </p:cNvSpPr>
          <p:nvPr/>
        </p:nvSpPr>
        <p:spPr bwMode="auto">
          <a:xfrm>
            <a:off x="2367977" y="3460180"/>
            <a:ext cx="33135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Pb</a:t>
            </a:r>
          </a:p>
        </p:txBody>
      </p:sp>
      <p:grpSp>
        <p:nvGrpSpPr>
          <p:cNvPr id="216" name="Group 229"/>
          <p:cNvGrpSpPr>
            <a:grpSpLocks/>
          </p:cNvGrpSpPr>
          <p:nvPr/>
        </p:nvGrpSpPr>
        <p:grpSpPr bwMode="auto">
          <a:xfrm>
            <a:off x="3061975" y="3419728"/>
            <a:ext cx="331358" cy="360609"/>
            <a:chOff x="752" y="3163"/>
            <a:chExt cx="293" cy="376"/>
          </a:xfrm>
        </p:grpSpPr>
        <p:sp>
          <p:nvSpPr>
            <p:cNvPr id="217" name="AutoShape 23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8" name="Text Box 23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Po</a:t>
              </a:r>
            </a:p>
          </p:txBody>
        </p:sp>
      </p:grpSp>
      <p:grpSp>
        <p:nvGrpSpPr>
          <p:cNvPr id="219" name="Group 232"/>
          <p:cNvGrpSpPr>
            <a:grpSpLocks/>
          </p:cNvGrpSpPr>
          <p:nvPr/>
        </p:nvGrpSpPr>
        <p:grpSpPr bwMode="auto">
          <a:xfrm>
            <a:off x="3409166" y="3419728"/>
            <a:ext cx="331358" cy="360609"/>
            <a:chOff x="752" y="3163"/>
            <a:chExt cx="293" cy="376"/>
          </a:xfrm>
        </p:grpSpPr>
        <p:sp>
          <p:nvSpPr>
            <p:cNvPr id="220" name="AutoShape 23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1" name="Text Box 23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At</a:t>
              </a:r>
            </a:p>
          </p:txBody>
        </p:sp>
      </p:grpSp>
      <p:sp>
        <p:nvSpPr>
          <p:cNvPr id="222" name="Text Box 273"/>
          <p:cNvSpPr txBox="1">
            <a:spLocks noChangeArrowheads="1"/>
          </p:cNvSpPr>
          <p:nvPr/>
        </p:nvSpPr>
        <p:spPr bwMode="auto">
          <a:xfrm>
            <a:off x="2020310" y="3125295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In</a:t>
            </a:r>
          </a:p>
        </p:txBody>
      </p:sp>
      <p:sp>
        <p:nvSpPr>
          <p:cNvPr id="223" name="Text Box 276"/>
          <p:cNvSpPr txBox="1">
            <a:spLocks noChangeArrowheads="1"/>
          </p:cNvSpPr>
          <p:nvPr/>
        </p:nvSpPr>
        <p:spPr bwMode="auto">
          <a:xfrm>
            <a:off x="2367977" y="3080390"/>
            <a:ext cx="33135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Sn</a:t>
            </a:r>
          </a:p>
        </p:txBody>
      </p:sp>
      <p:grpSp>
        <p:nvGrpSpPr>
          <p:cNvPr id="224" name="Group 280"/>
          <p:cNvGrpSpPr>
            <a:grpSpLocks/>
          </p:cNvGrpSpPr>
          <p:nvPr/>
        </p:nvGrpSpPr>
        <p:grpSpPr bwMode="auto">
          <a:xfrm>
            <a:off x="3061975" y="3039938"/>
            <a:ext cx="331358" cy="360609"/>
            <a:chOff x="752" y="3163"/>
            <a:chExt cx="293" cy="376"/>
          </a:xfrm>
        </p:grpSpPr>
        <p:sp>
          <p:nvSpPr>
            <p:cNvPr id="225" name="AutoShape 28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6" name="Text Box 28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Te</a:t>
              </a:r>
            </a:p>
          </p:txBody>
        </p:sp>
      </p:grpSp>
      <p:grpSp>
        <p:nvGrpSpPr>
          <p:cNvPr id="227" name="Group 283"/>
          <p:cNvGrpSpPr>
            <a:grpSpLocks/>
          </p:cNvGrpSpPr>
          <p:nvPr/>
        </p:nvGrpSpPr>
        <p:grpSpPr bwMode="auto">
          <a:xfrm>
            <a:off x="3409166" y="3039938"/>
            <a:ext cx="331358" cy="360609"/>
            <a:chOff x="752" y="3163"/>
            <a:chExt cx="293" cy="376"/>
          </a:xfrm>
        </p:grpSpPr>
        <p:sp>
          <p:nvSpPr>
            <p:cNvPr id="228" name="AutoShape 28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9" name="Text Box 28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I</a:t>
              </a:r>
            </a:p>
          </p:txBody>
        </p:sp>
      </p:grpSp>
      <p:sp>
        <p:nvSpPr>
          <p:cNvPr id="230" name="Text Box 324"/>
          <p:cNvSpPr txBox="1">
            <a:spLocks noChangeArrowheads="1"/>
          </p:cNvSpPr>
          <p:nvPr/>
        </p:nvSpPr>
        <p:spPr bwMode="auto">
          <a:xfrm>
            <a:off x="2021442" y="2730160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Ga</a:t>
            </a:r>
          </a:p>
        </p:txBody>
      </p:sp>
      <p:sp>
        <p:nvSpPr>
          <p:cNvPr id="231" name="Text Box 327"/>
          <p:cNvSpPr txBox="1">
            <a:spLocks noChangeArrowheads="1"/>
          </p:cNvSpPr>
          <p:nvPr/>
        </p:nvSpPr>
        <p:spPr bwMode="auto">
          <a:xfrm>
            <a:off x="2367977" y="2700600"/>
            <a:ext cx="33135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Ge</a:t>
            </a:r>
          </a:p>
        </p:txBody>
      </p:sp>
      <p:grpSp>
        <p:nvGrpSpPr>
          <p:cNvPr id="232" name="Group 331"/>
          <p:cNvGrpSpPr>
            <a:grpSpLocks/>
          </p:cNvGrpSpPr>
          <p:nvPr/>
        </p:nvGrpSpPr>
        <p:grpSpPr bwMode="auto">
          <a:xfrm>
            <a:off x="3061975" y="2660148"/>
            <a:ext cx="331358" cy="360609"/>
            <a:chOff x="752" y="3163"/>
            <a:chExt cx="293" cy="376"/>
          </a:xfrm>
        </p:grpSpPr>
        <p:sp>
          <p:nvSpPr>
            <p:cNvPr id="233" name="AutoShape 33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" name="Text Box 33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Se</a:t>
              </a:r>
            </a:p>
          </p:txBody>
        </p:sp>
      </p:grpSp>
      <p:grpSp>
        <p:nvGrpSpPr>
          <p:cNvPr id="235" name="Group 334"/>
          <p:cNvGrpSpPr>
            <a:grpSpLocks/>
          </p:cNvGrpSpPr>
          <p:nvPr/>
        </p:nvGrpSpPr>
        <p:grpSpPr bwMode="auto">
          <a:xfrm>
            <a:off x="3409166" y="2660148"/>
            <a:ext cx="331358" cy="360609"/>
            <a:chOff x="752" y="3163"/>
            <a:chExt cx="293" cy="376"/>
          </a:xfrm>
        </p:grpSpPr>
        <p:sp>
          <p:nvSpPr>
            <p:cNvPr id="236" name="AutoShape 33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7" name="Text Box 33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Br</a:t>
              </a:r>
            </a:p>
          </p:txBody>
        </p:sp>
      </p:grpSp>
      <p:sp>
        <p:nvSpPr>
          <p:cNvPr id="238" name="Text Box 346"/>
          <p:cNvSpPr txBox="1">
            <a:spLocks noChangeArrowheads="1"/>
          </p:cNvSpPr>
          <p:nvPr/>
        </p:nvSpPr>
        <p:spPr bwMode="auto">
          <a:xfrm>
            <a:off x="2021442" y="2352288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Al</a:t>
            </a:r>
          </a:p>
        </p:txBody>
      </p:sp>
      <p:sp>
        <p:nvSpPr>
          <p:cNvPr id="239" name="Text Box 349"/>
          <p:cNvSpPr txBox="1">
            <a:spLocks noChangeArrowheads="1"/>
          </p:cNvSpPr>
          <p:nvPr/>
        </p:nvSpPr>
        <p:spPr bwMode="auto">
          <a:xfrm>
            <a:off x="2367977" y="2322728"/>
            <a:ext cx="33135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Si</a:t>
            </a:r>
          </a:p>
        </p:txBody>
      </p:sp>
      <p:grpSp>
        <p:nvGrpSpPr>
          <p:cNvPr id="240" name="Group 353"/>
          <p:cNvGrpSpPr>
            <a:grpSpLocks/>
          </p:cNvGrpSpPr>
          <p:nvPr/>
        </p:nvGrpSpPr>
        <p:grpSpPr bwMode="auto">
          <a:xfrm>
            <a:off x="3061975" y="2282276"/>
            <a:ext cx="331358" cy="360609"/>
            <a:chOff x="752" y="3163"/>
            <a:chExt cx="293" cy="376"/>
          </a:xfrm>
        </p:grpSpPr>
        <p:sp>
          <p:nvSpPr>
            <p:cNvPr id="241" name="AutoShape 35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2" name="Text Box 35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</a:t>
              </a:r>
            </a:p>
          </p:txBody>
        </p:sp>
      </p:grpSp>
      <p:grpSp>
        <p:nvGrpSpPr>
          <p:cNvPr id="243" name="Group 356"/>
          <p:cNvGrpSpPr>
            <a:grpSpLocks/>
          </p:cNvGrpSpPr>
          <p:nvPr/>
        </p:nvGrpSpPr>
        <p:grpSpPr bwMode="auto">
          <a:xfrm>
            <a:off x="3409166" y="2282276"/>
            <a:ext cx="331358" cy="360609"/>
            <a:chOff x="752" y="3163"/>
            <a:chExt cx="293" cy="376"/>
          </a:xfrm>
        </p:grpSpPr>
        <p:sp>
          <p:nvSpPr>
            <p:cNvPr id="244" name="AutoShape 35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" name="Text Box 35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Cl</a:t>
              </a:r>
            </a:p>
          </p:txBody>
        </p:sp>
      </p:grpSp>
      <p:sp>
        <p:nvSpPr>
          <p:cNvPr id="246" name="Text Box 368"/>
          <p:cNvSpPr txBox="1">
            <a:spLocks noChangeArrowheads="1"/>
          </p:cNvSpPr>
          <p:nvPr/>
        </p:nvSpPr>
        <p:spPr bwMode="auto">
          <a:xfrm>
            <a:off x="2021442" y="1976334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47" name="Text Box 371"/>
          <p:cNvSpPr txBox="1">
            <a:spLocks noChangeArrowheads="1"/>
          </p:cNvSpPr>
          <p:nvPr/>
        </p:nvSpPr>
        <p:spPr bwMode="auto">
          <a:xfrm>
            <a:off x="2367977" y="1946774"/>
            <a:ext cx="33135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C</a:t>
            </a:r>
          </a:p>
        </p:txBody>
      </p:sp>
      <p:grpSp>
        <p:nvGrpSpPr>
          <p:cNvPr id="248" name="Group 375"/>
          <p:cNvGrpSpPr>
            <a:grpSpLocks/>
          </p:cNvGrpSpPr>
          <p:nvPr/>
        </p:nvGrpSpPr>
        <p:grpSpPr bwMode="auto">
          <a:xfrm>
            <a:off x="3061975" y="1906322"/>
            <a:ext cx="331358" cy="360609"/>
            <a:chOff x="752" y="3163"/>
            <a:chExt cx="293" cy="376"/>
          </a:xfrm>
        </p:grpSpPr>
        <p:sp>
          <p:nvSpPr>
            <p:cNvPr id="249" name="AutoShape 3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0" name="Text Box 3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O</a:t>
              </a:r>
            </a:p>
          </p:txBody>
        </p:sp>
      </p:grpSp>
      <p:grpSp>
        <p:nvGrpSpPr>
          <p:cNvPr id="251" name="Group 378"/>
          <p:cNvGrpSpPr>
            <a:grpSpLocks/>
          </p:cNvGrpSpPr>
          <p:nvPr/>
        </p:nvGrpSpPr>
        <p:grpSpPr bwMode="auto">
          <a:xfrm>
            <a:off x="3409166" y="1906322"/>
            <a:ext cx="331358" cy="360609"/>
            <a:chOff x="752" y="3163"/>
            <a:chExt cx="293" cy="376"/>
          </a:xfrm>
        </p:grpSpPr>
        <p:sp>
          <p:nvSpPr>
            <p:cNvPr id="252" name="AutoShape 3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3" name="Text Box 3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F</a:t>
              </a:r>
            </a:p>
          </p:txBody>
        </p:sp>
      </p:grpSp>
      <p:sp>
        <p:nvSpPr>
          <p:cNvPr id="255" name="AutoShape 4"/>
          <p:cNvSpPr>
            <a:spLocks noChangeArrowheads="1"/>
          </p:cNvSpPr>
          <p:nvPr/>
        </p:nvSpPr>
        <p:spPr bwMode="auto">
          <a:xfrm>
            <a:off x="858573" y="574056"/>
            <a:ext cx="4328577" cy="687521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Configuração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 smtClean="0">
                <a:solidFill>
                  <a:schemeClr val="bg1"/>
                </a:solidFill>
                <a:latin typeface="+mj-lt"/>
              </a:rPr>
              <a:t>eletrônica</a:t>
            </a:r>
            <a:r>
              <a:rPr lang="en-GB" altLang="pt-BR" sz="24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6" name="AutoShape 382"/>
          <p:cNvSpPr>
            <a:spLocks noChangeArrowheads="1"/>
          </p:cNvSpPr>
          <p:nvPr/>
        </p:nvSpPr>
        <p:spPr bwMode="auto">
          <a:xfrm>
            <a:off x="3409386" y="1528450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7" name="Text Box 383"/>
          <p:cNvSpPr txBox="1">
            <a:spLocks noChangeArrowheads="1"/>
          </p:cNvSpPr>
          <p:nvPr/>
        </p:nvSpPr>
        <p:spPr bwMode="auto">
          <a:xfrm>
            <a:off x="3408255" y="1598462"/>
            <a:ext cx="331358" cy="2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10066"/>
                </a:solidFill>
              </a:rPr>
              <a:t>H</a:t>
            </a:r>
          </a:p>
        </p:txBody>
      </p:sp>
      <p:grpSp>
        <p:nvGrpSpPr>
          <p:cNvPr id="258" name="Grupo 257"/>
          <p:cNvGrpSpPr/>
          <p:nvPr/>
        </p:nvGrpSpPr>
        <p:grpSpPr>
          <a:xfrm>
            <a:off x="4794244" y="1963001"/>
            <a:ext cx="2021216" cy="1896031"/>
            <a:chOff x="5731259" y="2371094"/>
            <a:chExt cx="2021216" cy="1896031"/>
          </a:xfrm>
        </p:grpSpPr>
        <p:sp>
          <p:nvSpPr>
            <p:cNvPr id="259" name="CaixaDeTexto 258"/>
            <p:cNvSpPr txBox="1"/>
            <p:nvPr/>
          </p:nvSpPr>
          <p:spPr>
            <a:xfrm>
              <a:off x="6704122" y="2371094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2s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2p</a:t>
              </a:r>
              <a:r>
                <a:rPr lang="pt-BR" sz="2000" baseline="30000" dirty="0" smtClean="0"/>
                <a:t>3</a:t>
              </a:r>
              <a:endParaRPr lang="pt-BR" sz="2000" dirty="0"/>
            </a:p>
          </p:txBody>
        </p:sp>
        <p:sp>
          <p:nvSpPr>
            <p:cNvPr id="260" name="CaixaDeTexto 259"/>
            <p:cNvSpPr txBox="1"/>
            <p:nvPr/>
          </p:nvSpPr>
          <p:spPr>
            <a:xfrm>
              <a:off x="6704121" y="2771237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3s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3p</a:t>
              </a:r>
              <a:r>
                <a:rPr lang="pt-BR" sz="2000" baseline="30000" dirty="0" smtClean="0"/>
                <a:t>3</a:t>
              </a:r>
              <a:endParaRPr lang="pt-BR" sz="2000" dirty="0"/>
            </a:p>
          </p:txBody>
        </p:sp>
        <p:sp>
          <p:nvSpPr>
            <p:cNvPr id="261" name="CaixaDeTexto 260"/>
            <p:cNvSpPr txBox="1"/>
            <p:nvPr/>
          </p:nvSpPr>
          <p:spPr>
            <a:xfrm>
              <a:off x="6218081" y="3109039"/>
              <a:ext cx="1534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3d</a:t>
              </a:r>
              <a:r>
                <a:rPr lang="pt-BR" sz="2000" baseline="30000" dirty="0" smtClean="0"/>
                <a:t>10</a:t>
              </a:r>
              <a:r>
                <a:rPr lang="pt-BR" sz="2000" dirty="0" smtClean="0"/>
                <a:t>, 4s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4p</a:t>
              </a:r>
              <a:r>
                <a:rPr lang="pt-BR" sz="2000" baseline="30000" dirty="0"/>
                <a:t>3</a:t>
              </a:r>
            </a:p>
          </p:txBody>
        </p:sp>
        <p:sp>
          <p:nvSpPr>
            <p:cNvPr id="262" name="CaixaDeTexto 261"/>
            <p:cNvSpPr txBox="1"/>
            <p:nvPr/>
          </p:nvSpPr>
          <p:spPr>
            <a:xfrm>
              <a:off x="6218080" y="3493775"/>
              <a:ext cx="1534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4d</a:t>
              </a:r>
              <a:r>
                <a:rPr lang="pt-BR" sz="2000" baseline="30000" dirty="0" smtClean="0"/>
                <a:t>10</a:t>
              </a:r>
              <a:r>
                <a:rPr lang="pt-BR" sz="2000" dirty="0" smtClean="0"/>
                <a:t>, 5s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5p</a:t>
              </a:r>
              <a:r>
                <a:rPr lang="pt-BR" sz="2000" baseline="30000" dirty="0" smtClean="0"/>
                <a:t>3</a:t>
              </a:r>
              <a:endParaRPr lang="pt-BR" sz="2000" dirty="0"/>
            </a:p>
          </p:txBody>
        </p:sp>
        <p:sp>
          <p:nvSpPr>
            <p:cNvPr id="263" name="CaixaDeTexto 262"/>
            <p:cNvSpPr txBox="1"/>
            <p:nvPr/>
          </p:nvSpPr>
          <p:spPr>
            <a:xfrm>
              <a:off x="5731259" y="3867015"/>
              <a:ext cx="2016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4f</a:t>
              </a:r>
              <a:r>
                <a:rPr lang="pt-BR" sz="2000" baseline="30000" dirty="0" smtClean="0"/>
                <a:t>14,</a:t>
              </a:r>
              <a:r>
                <a:rPr lang="pt-BR" sz="2000" dirty="0" smtClean="0"/>
                <a:t> 5d</a:t>
              </a:r>
              <a:r>
                <a:rPr lang="pt-BR" sz="2000" baseline="30000" dirty="0" smtClean="0"/>
                <a:t>10</a:t>
              </a:r>
              <a:r>
                <a:rPr lang="pt-BR" sz="2000" dirty="0" smtClean="0"/>
                <a:t>, 6s</a:t>
              </a:r>
              <a:r>
                <a:rPr lang="pt-BR" sz="2000" baseline="30000" dirty="0" smtClean="0"/>
                <a:t>2</a:t>
              </a:r>
              <a:r>
                <a:rPr lang="pt-BR" sz="2000" dirty="0" smtClean="0"/>
                <a:t>, 6p</a:t>
              </a:r>
              <a:r>
                <a:rPr lang="pt-BR" sz="2000" baseline="30000" dirty="0" smtClean="0"/>
                <a:t>3</a:t>
              </a:r>
              <a:endParaRPr lang="pt-BR" sz="2000" dirty="0"/>
            </a:p>
          </p:txBody>
        </p:sp>
      </p:grp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6241605" y="383294"/>
            <a:ext cx="1294748" cy="334233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5A</a:t>
            </a:r>
            <a:endParaRPr lang="en-GB" altLang="pt-BR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65" name="Grupo 264"/>
          <p:cNvGrpSpPr/>
          <p:nvPr/>
        </p:nvGrpSpPr>
        <p:grpSpPr>
          <a:xfrm>
            <a:off x="1541327" y="2676510"/>
            <a:ext cx="331358" cy="1120189"/>
            <a:chOff x="1614279" y="5050188"/>
            <a:chExt cx="331358" cy="1120189"/>
          </a:xfrm>
        </p:grpSpPr>
        <p:grpSp>
          <p:nvGrpSpPr>
            <p:cNvPr id="266" name="Group 190"/>
            <p:cNvGrpSpPr>
              <a:grpSpLocks/>
            </p:cNvGrpSpPr>
            <p:nvPr/>
          </p:nvGrpSpPr>
          <p:grpSpPr bwMode="auto">
            <a:xfrm>
              <a:off x="1614279" y="5809768"/>
              <a:ext cx="331358" cy="360609"/>
              <a:chOff x="752" y="3163"/>
              <a:chExt cx="293" cy="376"/>
            </a:xfrm>
          </p:grpSpPr>
          <p:sp>
            <p:nvSpPr>
              <p:cNvPr id="273" name="AutoShape 191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4" name="Text Box 192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La</a:t>
                </a:r>
                <a:endParaRPr lang="en-GB" altLang="pt-BR" sz="2000" b="1" baseline="30000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267" name="Group 241"/>
            <p:cNvGrpSpPr>
              <a:grpSpLocks/>
            </p:cNvGrpSpPr>
            <p:nvPr/>
          </p:nvGrpSpPr>
          <p:grpSpPr bwMode="auto">
            <a:xfrm>
              <a:off x="1614279" y="5429978"/>
              <a:ext cx="331358" cy="360609"/>
              <a:chOff x="752" y="3163"/>
              <a:chExt cx="293" cy="376"/>
            </a:xfrm>
          </p:grpSpPr>
          <p:sp>
            <p:nvSpPr>
              <p:cNvPr id="271" name="AutoShape 24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2" name="Text Box 24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>
                    <a:solidFill>
                      <a:srgbClr val="010066"/>
                    </a:solidFill>
                  </a:rPr>
                  <a:t>Y</a:t>
                </a:r>
              </a:p>
            </p:txBody>
          </p:sp>
        </p:grpSp>
        <p:grpSp>
          <p:nvGrpSpPr>
            <p:cNvPr id="268" name="Group 292"/>
            <p:cNvGrpSpPr>
              <a:grpSpLocks/>
            </p:cNvGrpSpPr>
            <p:nvPr/>
          </p:nvGrpSpPr>
          <p:grpSpPr bwMode="auto">
            <a:xfrm>
              <a:off x="1614279" y="5050188"/>
              <a:ext cx="331358" cy="360609"/>
              <a:chOff x="752" y="3163"/>
              <a:chExt cx="293" cy="376"/>
            </a:xfrm>
          </p:grpSpPr>
          <p:sp>
            <p:nvSpPr>
              <p:cNvPr id="269" name="AutoShape 293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0" name="Text Box 294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Sc</a:t>
                </a:r>
              </a:p>
            </p:txBody>
          </p:sp>
        </p:grpSp>
      </p:grpSp>
      <p:grpSp>
        <p:nvGrpSpPr>
          <p:cNvPr id="275" name="Grupo 274"/>
          <p:cNvGrpSpPr/>
          <p:nvPr/>
        </p:nvGrpSpPr>
        <p:grpSpPr>
          <a:xfrm>
            <a:off x="1540096" y="2628879"/>
            <a:ext cx="339743" cy="1145936"/>
            <a:chOff x="3403313" y="3265230"/>
            <a:chExt cx="339743" cy="1145936"/>
          </a:xfrm>
        </p:grpSpPr>
        <p:grpSp>
          <p:nvGrpSpPr>
            <p:cNvPr id="276" name="Group 292"/>
            <p:cNvGrpSpPr>
              <a:grpSpLocks/>
            </p:cNvGrpSpPr>
            <p:nvPr/>
          </p:nvGrpSpPr>
          <p:grpSpPr bwMode="auto">
            <a:xfrm>
              <a:off x="3403313" y="3265230"/>
              <a:ext cx="331358" cy="360609"/>
              <a:chOff x="752" y="3163"/>
              <a:chExt cx="293" cy="376"/>
            </a:xfrm>
          </p:grpSpPr>
          <p:sp>
            <p:nvSpPr>
              <p:cNvPr id="283" name="AutoShape 293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4" name="Text Box 294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 err="1">
                    <a:solidFill>
                      <a:srgbClr val="010066"/>
                    </a:solidFill>
                  </a:rPr>
                  <a:t>Sc</a:t>
                </a:r>
                <a:endParaRPr lang="en-GB" altLang="pt-BR" b="1" dirty="0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277" name="Group 241"/>
            <p:cNvGrpSpPr>
              <a:grpSpLocks/>
            </p:cNvGrpSpPr>
            <p:nvPr/>
          </p:nvGrpSpPr>
          <p:grpSpPr bwMode="auto">
            <a:xfrm>
              <a:off x="3411698" y="3670967"/>
              <a:ext cx="331358" cy="360609"/>
              <a:chOff x="752" y="3163"/>
              <a:chExt cx="293" cy="376"/>
            </a:xfrm>
          </p:grpSpPr>
          <p:sp>
            <p:nvSpPr>
              <p:cNvPr id="281" name="AutoShape 24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2" name="Text Box 24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>
                    <a:solidFill>
                      <a:srgbClr val="010066"/>
                    </a:solidFill>
                  </a:rPr>
                  <a:t>Y</a:t>
                </a:r>
              </a:p>
            </p:txBody>
          </p:sp>
        </p:grpSp>
        <p:grpSp>
          <p:nvGrpSpPr>
            <p:cNvPr id="278" name="Group 190"/>
            <p:cNvGrpSpPr>
              <a:grpSpLocks/>
            </p:cNvGrpSpPr>
            <p:nvPr/>
          </p:nvGrpSpPr>
          <p:grpSpPr bwMode="auto">
            <a:xfrm>
              <a:off x="3411698" y="4050557"/>
              <a:ext cx="331358" cy="360609"/>
              <a:chOff x="752" y="3163"/>
              <a:chExt cx="293" cy="376"/>
            </a:xfrm>
          </p:grpSpPr>
          <p:sp>
            <p:nvSpPr>
              <p:cNvPr id="279" name="AutoShape 191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0" name="Text Box 192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La</a:t>
                </a:r>
                <a:endParaRPr lang="en-GB" altLang="pt-BR" sz="2000" b="1" baseline="30000">
                  <a:solidFill>
                    <a:srgbClr val="010066"/>
                  </a:solidFill>
                </a:endParaRPr>
              </a:p>
            </p:txBody>
          </p:sp>
        </p:grpSp>
      </p:grpSp>
      <p:grpSp>
        <p:nvGrpSpPr>
          <p:cNvPr id="285" name="Grupo 284"/>
          <p:cNvGrpSpPr/>
          <p:nvPr/>
        </p:nvGrpSpPr>
        <p:grpSpPr>
          <a:xfrm>
            <a:off x="1168577" y="1906857"/>
            <a:ext cx="706187" cy="2253198"/>
            <a:chOff x="1725009" y="2351098"/>
            <a:chExt cx="706187" cy="2253198"/>
          </a:xfrm>
        </p:grpSpPr>
        <p:sp>
          <p:nvSpPr>
            <p:cNvPr id="286" name="AutoShape 134"/>
            <p:cNvSpPr>
              <a:spLocks noChangeArrowheads="1"/>
            </p:cNvSpPr>
            <p:nvPr/>
          </p:nvSpPr>
          <p:spPr bwMode="auto">
            <a:xfrm>
              <a:off x="1736318" y="4240458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" name="AutoShape 188"/>
            <p:cNvSpPr>
              <a:spLocks noChangeArrowheads="1"/>
            </p:cNvSpPr>
            <p:nvPr/>
          </p:nvSpPr>
          <p:spPr bwMode="auto">
            <a:xfrm>
              <a:off x="1743103" y="386450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8" name="AutoShape 239"/>
            <p:cNvSpPr>
              <a:spLocks noChangeArrowheads="1"/>
            </p:cNvSpPr>
            <p:nvPr/>
          </p:nvSpPr>
          <p:spPr bwMode="auto">
            <a:xfrm>
              <a:off x="1743103" y="348471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9" name="AutoShape 290"/>
            <p:cNvSpPr>
              <a:spLocks noChangeArrowheads="1"/>
            </p:cNvSpPr>
            <p:nvPr/>
          </p:nvSpPr>
          <p:spPr bwMode="auto">
            <a:xfrm>
              <a:off x="1743103" y="310492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0" name="AutoShape 342"/>
            <p:cNvSpPr>
              <a:spLocks noChangeArrowheads="1"/>
            </p:cNvSpPr>
            <p:nvPr/>
          </p:nvSpPr>
          <p:spPr bwMode="auto">
            <a:xfrm>
              <a:off x="1743103" y="27270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1" name="AutoShape 364"/>
            <p:cNvSpPr>
              <a:spLocks noChangeArrowheads="1"/>
            </p:cNvSpPr>
            <p:nvPr/>
          </p:nvSpPr>
          <p:spPr bwMode="auto">
            <a:xfrm>
              <a:off x="1743103" y="2351098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92" name="Grupo 291"/>
            <p:cNvGrpSpPr/>
            <p:nvPr/>
          </p:nvGrpSpPr>
          <p:grpSpPr>
            <a:xfrm>
              <a:off x="2087977" y="2354327"/>
              <a:ext cx="335883" cy="2249969"/>
              <a:chOff x="1223144" y="1939451"/>
              <a:chExt cx="335883" cy="2249969"/>
            </a:xfrm>
          </p:grpSpPr>
          <p:sp>
            <p:nvSpPr>
              <p:cNvPr id="305" name="AutoShape 167"/>
              <p:cNvSpPr>
                <a:spLocks noChangeArrowheads="1"/>
              </p:cNvSpPr>
              <p:nvPr/>
            </p:nvSpPr>
            <p:spPr bwMode="auto">
              <a:xfrm>
                <a:off x="1223144" y="3828811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306" name="AutoShape 221"/>
              <p:cNvSpPr>
                <a:spLocks noChangeArrowheads="1"/>
              </p:cNvSpPr>
              <p:nvPr/>
            </p:nvSpPr>
            <p:spPr bwMode="auto">
              <a:xfrm>
                <a:off x="1231062" y="3437512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307" name="AutoShape 272"/>
              <p:cNvSpPr>
                <a:spLocks noChangeArrowheads="1"/>
              </p:cNvSpPr>
              <p:nvPr/>
            </p:nvSpPr>
            <p:spPr bwMode="auto">
              <a:xfrm>
                <a:off x="1231062" y="3057722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308" name="AutoShape 323"/>
              <p:cNvSpPr>
                <a:spLocks noChangeArrowheads="1"/>
              </p:cNvSpPr>
              <p:nvPr/>
            </p:nvSpPr>
            <p:spPr bwMode="auto">
              <a:xfrm>
                <a:off x="1229930" y="2693277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309" name="AutoShape 345"/>
              <p:cNvSpPr>
                <a:spLocks noChangeArrowheads="1"/>
              </p:cNvSpPr>
              <p:nvPr/>
            </p:nvSpPr>
            <p:spPr bwMode="auto">
              <a:xfrm>
                <a:off x="1229930" y="2315405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310" name="AutoShape 367"/>
              <p:cNvSpPr>
                <a:spLocks noChangeArrowheads="1"/>
              </p:cNvSpPr>
              <p:nvPr/>
            </p:nvSpPr>
            <p:spPr bwMode="auto">
              <a:xfrm>
                <a:off x="1229930" y="1939451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93" name="Text Box 402"/>
            <p:cNvSpPr txBox="1">
              <a:spLocks noChangeArrowheads="1"/>
            </p:cNvSpPr>
            <p:nvPr/>
          </p:nvSpPr>
          <p:spPr bwMode="auto">
            <a:xfrm>
              <a:off x="1725009" y="393451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Cs</a:t>
              </a:r>
            </a:p>
          </p:txBody>
        </p:sp>
        <p:sp>
          <p:nvSpPr>
            <p:cNvPr id="294" name="Text Box 405"/>
            <p:cNvSpPr txBox="1">
              <a:spLocks noChangeArrowheads="1"/>
            </p:cNvSpPr>
            <p:nvPr/>
          </p:nvSpPr>
          <p:spPr bwMode="auto">
            <a:xfrm>
              <a:off x="1725009" y="355472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Rb</a:t>
              </a:r>
            </a:p>
          </p:txBody>
        </p:sp>
        <p:sp>
          <p:nvSpPr>
            <p:cNvPr id="295" name="Text Box 408"/>
            <p:cNvSpPr txBox="1">
              <a:spLocks noChangeArrowheads="1"/>
            </p:cNvSpPr>
            <p:nvPr/>
          </p:nvSpPr>
          <p:spPr bwMode="auto">
            <a:xfrm>
              <a:off x="1726140" y="317493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K</a:t>
              </a:r>
            </a:p>
          </p:txBody>
        </p:sp>
        <p:sp>
          <p:nvSpPr>
            <p:cNvPr id="296" name="Text Box 411"/>
            <p:cNvSpPr txBox="1">
              <a:spLocks noChangeArrowheads="1"/>
            </p:cNvSpPr>
            <p:nvPr/>
          </p:nvSpPr>
          <p:spPr bwMode="auto">
            <a:xfrm>
              <a:off x="1725009" y="2798583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Na</a:t>
              </a:r>
            </a:p>
          </p:txBody>
        </p:sp>
        <p:sp>
          <p:nvSpPr>
            <p:cNvPr id="297" name="Text Box 414"/>
            <p:cNvSpPr txBox="1">
              <a:spLocks noChangeArrowheads="1"/>
            </p:cNvSpPr>
            <p:nvPr/>
          </p:nvSpPr>
          <p:spPr bwMode="auto">
            <a:xfrm>
              <a:off x="1725009" y="242111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Li</a:t>
              </a:r>
            </a:p>
          </p:txBody>
        </p:sp>
        <p:sp>
          <p:nvSpPr>
            <p:cNvPr id="298" name="Text Box 418"/>
            <p:cNvSpPr txBox="1">
              <a:spLocks noChangeArrowheads="1"/>
            </p:cNvSpPr>
            <p:nvPr/>
          </p:nvSpPr>
          <p:spPr bwMode="auto">
            <a:xfrm>
              <a:off x="1725009" y="431047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Fr</a:t>
              </a:r>
            </a:p>
          </p:txBody>
        </p:sp>
        <p:sp>
          <p:nvSpPr>
            <p:cNvPr id="299" name="Text Box 135"/>
            <p:cNvSpPr txBox="1">
              <a:spLocks noChangeArrowheads="1"/>
            </p:cNvSpPr>
            <p:nvPr/>
          </p:nvSpPr>
          <p:spPr bwMode="auto">
            <a:xfrm>
              <a:off x="2084586" y="432102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Ra</a:t>
              </a:r>
            </a:p>
          </p:txBody>
        </p:sp>
        <p:sp>
          <p:nvSpPr>
            <p:cNvPr id="300" name="Text Box 189"/>
            <p:cNvSpPr txBox="1">
              <a:spLocks noChangeArrowheads="1"/>
            </p:cNvSpPr>
            <p:nvPr/>
          </p:nvSpPr>
          <p:spPr bwMode="auto">
            <a:xfrm>
              <a:off x="2091371" y="394506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Ba</a:t>
              </a:r>
            </a:p>
          </p:txBody>
        </p:sp>
        <p:sp>
          <p:nvSpPr>
            <p:cNvPr id="301" name="Text Box 240"/>
            <p:cNvSpPr txBox="1">
              <a:spLocks noChangeArrowheads="1"/>
            </p:cNvSpPr>
            <p:nvPr/>
          </p:nvSpPr>
          <p:spPr bwMode="auto">
            <a:xfrm>
              <a:off x="2099838" y="356527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Sr</a:t>
              </a:r>
            </a:p>
          </p:txBody>
        </p:sp>
        <p:sp>
          <p:nvSpPr>
            <p:cNvPr id="302" name="Text Box 291"/>
            <p:cNvSpPr txBox="1">
              <a:spLocks noChangeArrowheads="1"/>
            </p:cNvSpPr>
            <p:nvPr/>
          </p:nvSpPr>
          <p:spPr bwMode="auto">
            <a:xfrm>
              <a:off x="2099838" y="318548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Ca</a:t>
              </a:r>
            </a:p>
          </p:txBody>
        </p:sp>
        <p:sp>
          <p:nvSpPr>
            <p:cNvPr id="303" name="Text Box 343"/>
            <p:cNvSpPr txBox="1">
              <a:spLocks noChangeArrowheads="1"/>
            </p:cNvSpPr>
            <p:nvPr/>
          </p:nvSpPr>
          <p:spPr bwMode="auto">
            <a:xfrm>
              <a:off x="2091371" y="2782213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Mg</a:t>
              </a:r>
            </a:p>
          </p:txBody>
        </p:sp>
        <p:sp>
          <p:nvSpPr>
            <p:cNvPr id="304" name="Text Box 365"/>
            <p:cNvSpPr txBox="1">
              <a:spLocks noChangeArrowheads="1"/>
            </p:cNvSpPr>
            <p:nvPr/>
          </p:nvSpPr>
          <p:spPr bwMode="auto">
            <a:xfrm>
              <a:off x="2089856" y="2387242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Be</a:t>
              </a:r>
            </a:p>
          </p:txBody>
        </p:sp>
      </p:grpSp>
      <p:sp>
        <p:nvSpPr>
          <p:cNvPr id="311" name="Elipse 310"/>
          <p:cNvSpPr/>
          <p:nvPr/>
        </p:nvSpPr>
        <p:spPr>
          <a:xfrm>
            <a:off x="4641317" y="2668693"/>
            <a:ext cx="2787197" cy="1553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Text Box 174"/>
          <p:cNvSpPr txBox="1">
            <a:spLocks noChangeArrowheads="1"/>
          </p:cNvSpPr>
          <p:nvPr/>
        </p:nvSpPr>
        <p:spPr bwMode="auto">
          <a:xfrm>
            <a:off x="4393374" y="3825072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13" name="Text Box 228"/>
          <p:cNvSpPr txBox="1">
            <a:spLocks noChangeArrowheads="1"/>
          </p:cNvSpPr>
          <p:nvPr/>
        </p:nvSpPr>
        <p:spPr bwMode="auto">
          <a:xfrm>
            <a:off x="4400159" y="3449118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Bi</a:t>
            </a:r>
          </a:p>
        </p:txBody>
      </p:sp>
      <p:sp>
        <p:nvSpPr>
          <p:cNvPr id="314" name="Text Box 279"/>
          <p:cNvSpPr txBox="1">
            <a:spLocks noChangeArrowheads="1"/>
          </p:cNvSpPr>
          <p:nvPr/>
        </p:nvSpPr>
        <p:spPr bwMode="auto">
          <a:xfrm>
            <a:off x="4400159" y="3069328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Sb</a:t>
            </a:r>
          </a:p>
        </p:txBody>
      </p:sp>
      <p:sp>
        <p:nvSpPr>
          <p:cNvPr id="315" name="Text Box 330"/>
          <p:cNvSpPr txBox="1">
            <a:spLocks noChangeArrowheads="1"/>
          </p:cNvSpPr>
          <p:nvPr/>
        </p:nvSpPr>
        <p:spPr bwMode="auto">
          <a:xfrm>
            <a:off x="4400159" y="2689538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As</a:t>
            </a:r>
          </a:p>
        </p:txBody>
      </p:sp>
      <p:sp>
        <p:nvSpPr>
          <p:cNvPr id="316" name="Text Box 352"/>
          <p:cNvSpPr txBox="1">
            <a:spLocks noChangeArrowheads="1"/>
          </p:cNvSpPr>
          <p:nvPr/>
        </p:nvSpPr>
        <p:spPr bwMode="auto">
          <a:xfrm>
            <a:off x="4400159" y="231166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P</a:t>
            </a:r>
          </a:p>
        </p:txBody>
      </p:sp>
      <p:sp>
        <p:nvSpPr>
          <p:cNvPr id="317" name="Text Box 374"/>
          <p:cNvSpPr txBox="1">
            <a:spLocks noChangeArrowheads="1"/>
          </p:cNvSpPr>
          <p:nvPr/>
        </p:nvSpPr>
        <p:spPr bwMode="auto">
          <a:xfrm>
            <a:off x="4400159" y="1935712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tx2"/>
                </a:solidFill>
              </a:rPr>
              <a:t>N</a:t>
            </a:r>
          </a:p>
        </p:txBody>
      </p:sp>
      <p:grpSp>
        <p:nvGrpSpPr>
          <p:cNvPr id="318" name="Grupo 317"/>
          <p:cNvGrpSpPr/>
          <p:nvPr/>
        </p:nvGrpSpPr>
        <p:grpSpPr>
          <a:xfrm>
            <a:off x="2714892" y="1902783"/>
            <a:ext cx="329374" cy="2251148"/>
            <a:chOff x="694108" y="2935967"/>
            <a:chExt cx="329374" cy="2251148"/>
          </a:xfrm>
        </p:grpSpPr>
        <p:sp>
          <p:nvSpPr>
            <p:cNvPr id="319" name="AutoShape 401"/>
            <p:cNvSpPr>
              <a:spLocks noChangeArrowheads="1"/>
            </p:cNvSpPr>
            <p:nvPr/>
          </p:nvSpPr>
          <p:spPr bwMode="auto">
            <a:xfrm>
              <a:off x="694386" y="44505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0" name="AutoShape 404"/>
            <p:cNvSpPr>
              <a:spLocks noChangeArrowheads="1"/>
            </p:cNvSpPr>
            <p:nvPr/>
          </p:nvSpPr>
          <p:spPr bwMode="auto">
            <a:xfrm>
              <a:off x="694386" y="407076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1" name="AutoShape 407"/>
            <p:cNvSpPr>
              <a:spLocks noChangeArrowheads="1"/>
            </p:cNvSpPr>
            <p:nvPr/>
          </p:nvSpPr>
          <p:spPr bwMode="auto">
            <a:xfrm>
              <a:off x="695517" y="369097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2" name="AutoShape 410"/>
            <p:cNvSpPr>
              <a:spLocks noChangeArrowheads="1"/>
            </p:cNvSpPr>
            <p:nvPr/>
          </p:nvSpPr>
          <p:spPr bwMode="auto">
            <a:xfrm>
              <a:off x="694386" y="331461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3" name="AutoShape 413"/>
            <p:cNvSpPr>
              <a:spLocks noChangeArrowheads="1"/>
            </p:cNvSpPr>
            <p:nvPr/>
          </p:nvSpPr>
          <p:spPr bwMode="auto">
            <a:xfrm>
              <a:off x="694108" y="293596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4" name="AutoShape 417"/>
            <p:cNvSpPr>
              <a:spLocks noChangeArrowheads="1"/>
            </p:cNvSpPr>
            <p:nvPr/>
          </p:nvSpPr>
          <p:spPr bwMode="auto">
            <a:xfrm>
              <a:off x="694386" y="4826506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25" name="Text Box 174"/>
          <p:cNvSpPr txBox="1">
            <a:spLocks noChangeArrowheads="1"/>
          </p:cNvSpPr>
          <p:nvPr/>
        </p:nvSpPr>
        <p:spPr bwMode="auto">
          <a:xfrm>
            <a:off x="2707115" y="384207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26" name="Text Box 228"/>
          <p:cNvSpPr txBox="1">
            <a:spLocks noChangeArrowheads="1"/>
          </p:cNvSpPr>
          <p:nvPr/>
        </p:nvSpPr>
        <p:spPr bwMode="auto">
          <a:xfrm>
            <a:off x="2713900" y="3466122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Bi</a:t>
            </a:r>
          </a:p>
        </p:txBody>
      </p:sp>
      <p:sp>
        <p:nvSpPr>
          <p:cNvPr id="327" name="Text Box 279"/>
          <p:cNvSpPr txBox="1">
            <a:spLocks noChangeArrowheads="1"/>
          </p:cNvSpPr>
          <p:nvPr/>
        </p:nvSpPr>
        <p:spPr bwMode="auto">
          <a:xfrm>
            <a:off x="2713900" y="3086332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Sb</a:t>
            </a:r>
          </a:p>
        </p:txBody>
      </p:sp>
      <p:sp>
        <p:nvSpPr>
          <p:cNvPr id="328" name="Text Box 330"/>
          <p:cNvSpPr txBox="1">
            <a:spLocks noChangeArrowheads="1"/>
          </p:cNvSpPr>
          <p:nvPr/>
        </p:nvSpPr>
        <p:spPr bwMode="auto">
          <a:xfrm>
            <a:off x="2713900" y="2706542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As</a:t>
            </a:r>
          </a:p>
        </p:txBody>
      </p:sp>
      <p:sp>
        <p:nvSpPr>
          <p:cNvPr id="329" name="Text Box 352"/>
          <p:cNvSpPr txBox="1">
            <a:spLocks noChangeArrowheads="1"/>
          </p:cNvSpPr>
          <p:nvPr/>
        </p:nvSpPr>
        <p:spPr bwMode="auto">
          <a:xfrm>
            <a:off x="2713900" y="2328670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P</a:t>
            </a:r>
          </a:p>
        </p:txBody>
      </p:sp>
      <p:sp>
        <p:nvSpPr>
          <p:cNvPr id="330" name="Text Box 374"/>
          <p:cNvSpPr txBox="1">
            <a:spLocks noChangeArrowheads="1"/>
          </p:cNvSpPr>
          <p:nvPr/>
        </p:nvSpPr>
        <p:spPr bwMode="auto">
          <a:xfrm>
            <a:off x="2713900" y="195271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tx2"/>
                </a:solidFill>
              </a:rPr>
              <a:t>N</a:t>
            </a:r>
          </a:p>
        </p:txBody>
      </p:sp>
      <p:graphicFrame>
        <p:nvGraphicFramePr>
          <p:cNvPr id="331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086323"/>
              </p:ext>
            </p:extLst>
          </p:nvPr>
        </p:nvGraphicFramePr>
        <p:xfrm>
          <a:off x="971509" y="5406643"/>
          <a:ext cx="6096000" cy="517956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" name="Text Box 126"/>
          <p:cNvSpPr txBox="1">
            <a:spLocks noChangeArrowheads="1"/>
          </p:cNvSpPr>
          <p:nvPr/>
        </p:nvSpPr>
        <p:spPr bwMode="auto">
          <a:xfrm>
            <a:off x="858574" y="4789732"/>
            <a:ext cx="2642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Lucida Sans" panose="020B0602030504020204" pitchFamily="34" charset="0"/>
              </a:rPr>
              <a:t>Conf. </a:t>
            </a:r>
            <a:r>
              <a:rPr lang="pt-BR" altLang="pt-BR" sz="2400" dirty="0" smtClean="0">
                <a:latin typeface="Lucida Sans" panose="020B0602030504020204" pitchFamily="34" charset="0"/>
              </a:rPr>
              <a:t>Eletrônica </a:t>
            </a:r>
            <a:endParaRPr lang="pt-BR" altLang="pt-BR" sz="2400" dirty="0">
              <a:latin typeface="Lucida Sans" panose="020B0602030504020204" pitchFamily="34" charset="0"/>
            </a:endParaRPr>
          </a:p>
        </p:txBody>
      </p:sp>
      <p:sp>
        <p:nvSpPr>
          <p:cNvPr id="333" name="Line 127"/>
          <p:cNvSpPr>
            <a:spLocks noChangeShapeType="1"/>
          </p:cNvSpPr>
          <p:nvPr/>
        </p:nvSpPr>
        <p:spPr bwMode="auto">
          <a:xfrm>
            <a:off x="1411776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" name="Line 128"/>
          <p:cNvSpPr>
            <a:spLocks noChangeShapeType="1"/>
          </p:cNvSpPr>
          <p:nvPr/>
        </p:nvSpPr>
        <p:spPr bwMode="auto">
          <a:xfrm flipV="1">
            <a:off x="1603438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" name="Line 129"/>
          <p:cNvSpPr>
            <a:spLocks noChangeShapeType="1"/>
          </p:cNvSpPr>
          <p:nvPr/>
        </p:nvSpPr>
        <p:spPr bwMode="auto">
          <a:xfrm>
            <a:off x="3977175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" name="Line 130"/>
          <p:cNvSpPr>
            <a:spLocks noChangeShapeType="1"/>
          </p:cNvSpPr>
          <p:nvPr/>
        </p:nvSpPr>
        <p:spPr bwMode="auto">
          <a:xfrm>
            <a:off x="5187151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" name="Line 131"/>
          <p:cNvSpPr>
            <a:spLocks noChangeShapeType="1"/>
          </p:cNvSpPr>
          <p:nvPr/>
        </p:nvSpPr>
        <p:spPr bwMode="auto">
          <a:xfrm>
            <a:off x="6373243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" name="Text Box 99"/>
          <p:cNvSpPr txBox="1">
            <a:spLocks noChangeArrowheads="1"/>
          </p:cNvSpPr>
          <p:nvPr/>
        </p:nvSpPr>
        <p:spPr bwMode="auto">
          <a:xfrm>
            <a:off x="672048" y="4643375"/>
            <a:ext cx="68155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 smtClean="0">
                <a:latin typeface="Lucida Sans" panose="020B0602030504020204" pitchFamily="34" charset="0"/>
              </a:rPr>
              <a:t>Elementos “adquirem” </a:t>
            </a:r>
            <a:r>
              <a:rPr lang="pt-BR" altLang="pt-BR" sz="2400" dirty="0">
                <a:latin typeface="Lucida Sans" panose="020B0602030504020204" pitchFamily="34" charset="0"/>
              </a:rPr>
              <a:t>3  </a:t>
            </a:r>
            <a:r>
              <a:rPr lang="pt-BR" altLang="pt-BR" sz="2400" dirty="0" smtClean="0">
                <a:latin typeface="Lucida Sans" panose="020B0602030504020204" pitchFamily="34" charset="0"/>
              </a:rPr>
              <a:t>elétrons em ligações </a:t>
            </a:r>
            <a:r>
              <a:rPr lang="pt-BR" altLang="pt-BR" sz="2400" dirty="0">
                <a:latin typeface="Lucida Sans" panose="020B0602030504020204" pitchFamily="34" charset="0"/>
              </a:rPr>
              <a:t>e </a:t>
            </a:r>
            <a:r>
              <a:rPr lang="pt-BR" altLang="pt-BR" sz="2400" dirty="0" smtClean="0">
                <a:latin typeface="Lucida Sans" panose="020B0602030504020204" pitchFamily="34" charset="0"/>
              </a:rPr>
              <a:t>passam </a:t>
            </a:r>
            <a:r>
              <a:rPr lang="pt-BR" altLang="pt-BR" sz="2400" dirty="0">
                <a:latin typeface="Lucida Sans" panose="020B0602030504020204" pitchFamily="34" charset="0"/>
              </a:rPr>
              <a:t>a apresentar configuração eletrônica de gás </a:t>
            </a:r>
            <a:r>
              <a:rPr lang="pt-BR" altLang="pt-BR" sz="2400" dirty="0" smtClean="0">
                <a:latin typeface="Lucida Sans" panose="020B0602030504020204" pitchFamily="34" charset="0"/>
              </a:rPr>
              <a:t>nobre</a:t>
            </a:r>
            <a:endParaRPr lang="pt-BR" altLang="pt-BR" sz="2400" dirty="0">
              <a:latin typeface="Lucida Sans" panose="020B0602030504020204" pitchFamily="34" charset="0"/>
            </a:endParaRPr>
          </a:p>
        </p:txBody>
      </p:sp>
      <p:sp>
        <p:nvSpPr>
          <p:cNvPr id="339" name="Text Box 99"/>
          <p:cNvSpPr txBox="1">
            <a:spLocks noChangeArrowheads="1"/>
          </p:cNvSpPr>
          <p:nvPr/>
        </p:nvSpPr>
        <p:spPr bwMode="auto">
          <a:xfrm>
            <a:off x="804500" y="5595231"/>
            <a:ext cx="68155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 smtClean="0">
                <a:latin typeface="Lucida Sans" panose="020B0602030504020204" pitchFamily="34" charset="0"/>
              </a:rPr>
              <a:t>Formam compostos iônicos com os metais alcalinos e de transição</a:t>
            </a:r>
            <a:endParaRPr lang="pt-BR" altLang="pt-BR" sz="2400" dirty="0">
              <a:latin typeface="Lucida Sans" panose="020B0602030504020204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01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04028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animBg="1"/>
      <p:bldP spid="33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97</a:t>
            </a:fld>
            <a:endParaRPr lang="pt-BR" altLang="pt-BR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537386" y="1446493"/>
            <a:ext cx="5227481" cy="521032"/>
          </a:xfrm>
          <a:prstGeom prst="roundRect">
            <a:avLst>
              <a:gd name="adj" fmla="val 44118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Propriedades</a:t>
            </a:r>
            <a:r>
              <a:rPr lang="en-GB" altLang="pt-BR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Gerais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32841"/>
            <a:ext cx="6095999" cy="274329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3268133" y="3142441"/>
            <a:ext cx="922867" cy="22690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5842000" y="3074752"/>
            <a:ext cx="922867" cy="22690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6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98</a:t>
            </a:fld>
            <a:endParaRPr lang="pt-BR" alt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150520"/>
              </p:ext>
            </p:extLst>
          </p:nvPr>
        </p:nvGraphicFramePr>
        <p:xfrm>
          <a:off x="1349829" y="2129246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Elemento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grupo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15/5A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Estado de Oxidação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-III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V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P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0, I, II, III, IV, V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As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0,III, V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Sb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0,II, V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Bi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0,III, V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9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624D-BE56-48F5-A8BF-D0C38519D0BA}" type="slidenum">
              <a:rPr lang="pt-BR" altLang="pt-BR" smtClean="0"/>
              <a:pPr/>
              <a:t>99</a:t>
            </a:fld>
            <a:endParaRPr lang="pt-BR" alt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697369"/>
              </p:ext>
            </p:extLst>
          </p:nvPr>
        </p:nvGraphicFramePr>
        <p:xfrm>
          <a:off x="1358538" y="3034938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Elemento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grupo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15/5A</a:t>
                      </a:r>
                      <a:endParaRPr lang="en-US" sz="24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Num. Coordenação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3-4 (6 iônicos)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P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3-6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As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3-6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Sb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3-6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Bi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3-6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273566" y="1699398"/>
            <a:ext cx="4360880" cy="687521"/>
          </a:xfrm>
          <a:prstGeom prst="roundRect">
            <a:avLst>
              <a:gd name="adj" fmla="val 4357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Número</a:t>
            </a:r>
            <a:r>
              <a:rPr lang="en-GB" altLang="pt-BR" sz="2800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GB" altLang="pt-BR" sz="2800" dirty="0" err="1" smtClean="0">
                <a:solidFill>
                  <a:schemeClr val="bg1"/>
                </a:solidFill>
                <a:latin typeface="+mj-lt"/>
              </a:rPr>
              <a:t>coordenação</a:t>
            </a:r>
            <a:endParaRPr lang="en-GB" altLang="pt-BR" sz="28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Professor José C. Toledo Jr.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3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6542</TotalTime>
  <Words>5284</Words>
  <Application>Microsoft Office PowerPoint</Application>
  <PresentationFormat>Apresentação na tela (4:3)</PresentationFormat>
  <Paragraphs>1596</Paragraphs>
  <Slides>115</Slides>
  <Notes>41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115</vt:i4>
      </vt:variant>
    </vt:vector>
  </HeadingPairs>
  <TitlesOfParts>
    <vt:vector size="129" baseType="lpstr">
      <vt:lpstr>Arial</vt:lpstr>
      <vt:lpstr>Arial</vt:lpstr>
      <vt:lpstr>Calibri</vt:lpstr>
      <vt:lpstr>Calibri Light</vt:lpstr>
      <vt:lpstr>Google Sans</vt:lpstr>
      <vt:lpstr>Lucida Sans</vt:lpstr>
      <vt:lpstr>Symbol</vt:lpstr>
      <vt:lpstr>Tahoma</vt:lpstr>
      <vt:lpstr>Times New Roman</vt:lpstr>
      <vt:lpstr>Wingdings</vt:lpstr>
      <vt:lpstr>Design padrão</vt:lpstr>
      <vt:lpstr>Worksheet</vt:lpstr>
      <vt:lpstr>Planilha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</dc:creator>
  <cp:lastModifiedBy>Conta da Microsoft</cp:lastModifiedBy>
  <cp:revision>200</cp:revision>
  <dcterms:created xsi:type="dcterms:W3CDTF">2007-03-07T14:24:21Z</dcterms:created>
  <dcterms:modified xsi:type="dcterms:W3CDTF">2023-08-31T14:43:46Z</dcterms:modified>
</cp:coreProperties>
</file>