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3"/>
  </p:notesMasterIdLst>
  <p:sldIdLst>
    <p:sldId id="321" r:id="rId2"/>
    <p:sldId id="323" r:id="rId3"/>
    <p:sldId id="326" r:id="rId4"/>
    <p:sldId id="327" r:id="rId5"/>
    <p:sldId id="329" r:id="rId6"/>
    <p:sldId id="360" r:id="rId7"/>
    <p:sldId id="333" r:id="rId8"/>
    <p:sldId id="331" r:id="rId9"/>
    <p:sldId id="361" r:id="rId10"/>
    <p:sldId id="362" r:id="rId11"/>
    <p:sldId id="363" r:id="rId12"/>
    <p:sldId id="332" r:id="rId13"/>
    <p:sldId id="335" r:id="rId14"/>
    <p:sldId id="337" r:id="rId15"/>
    <p:sldId id="338" r:id="rId16"/>
    <p:sldId id="339" r:id="rId17"/>
    <p:sldId id="341" r:id="rId18"/>
    <p:sldId id="343" r:id="rId19"/>
    <p:sldId id="344" r:id="rId20"/>
    <p:sldId id="346" r:id="rId21"/>
    <p:sldId id="359" r:id="rId22"/>
    <p:sldId id="356" r:id="rId23"/>
    <p:sldId id="357" r:id="rId24"/>
    <p:sldId id="349" r:id="rId25"/>
    <p:sldId id="358" r:id="rId26"/>
    <p:sldId id="354" r:id="rId27"/>
    <p:sldId id="355" r:id="rId28"/>
    <p:sldId id="351" r:id="rId29"/>
    <p:sldId id="364" r:id="rId30"/>
    <p:sldId id="352" r:id="rId31"/>
    <p:sldId id="372"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35F9F-F878-491D-BDA0-13ADB5AA4F28}" type="datetimeFigureOut">
              <a:rPr lang="pt-BR" smtClean="0"/>
              <a:t>04/06/2020</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D76B8-F454-4F8D-9288-A036F2692EF4}" type="slidenum">
              <a:rPr lang="pt-BR" smtClean="0"/>
              <a:t>‹nº›</a:t>
            </a:fld>
            <a:endParaRPr lang="pt-BR" dirty="0"/>
          </a:p>
        </p:txBody>
      </p:sp>
    </p:spTree>
    <p:extLst>
      <p:ext uri="{BB962C8B-B14F-4D97-AF65-F5344CB8AC3E}">
        <p14:creationId xmlns:p14="http://schemas.microsoft.com/office/powerpoint/2010/main" val="126401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ap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C036D0D-1AEE-44EE-9B8B-17EE8DE4623D}" type="datetimeFigureOut">
              <a:rPr lang="pt-BR" smtClean="0"/>
              <a:t>04/06/2020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105575"/>
            <a:ext cx="12240683" cy="6990959"/>
          </a:xfrm>
          <a:prstGeom prst="rect">
            <a:avLst/>
          </a:prstGeom>
        </p:spPr>
      </p:pic>
    </p:spTree>
    <p:extLst>
      <p:ext uri="{BB962C8B-B14F-4D97-AF65-F5344CB8AC3E}">
        <p14:creationId xmlns:p14="http://schemas.microsoft.com/office/powerpoint/2010/main" val="2150380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Fund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C036D0D-1AEE-44EE-9B8B-17EE8DE4623D}" type="datetimeFigureOut">
              <a:rPr lang="pt-BR" smtClean="0"/>
              <a:t>04/06/2020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47" y="9384"/>
            <a:ext cx="12271016" cy="6876000"/>
          </a:xfrm>
          <a:prstGeom prst="rect">
            <a:avLst/>
          </a:prstGeom>
        </p:spPr>
      </p:pic>
    </p:spTree>
    <p:extLst>
      <p:ext uri="{BB962C8B-B14F-4D97-AF65-F5344CB8AC3E}">
        <p14:creationId xmlns:p14="http://schemas.microsoft.com/office/powerpoint/2010/main" val="1017001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Superior">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C036D0D-1AEE-44EE-9B8B-17EE8DE4623D}" type="datetimeFigureOut">
              <a:rPr lang="pt-BR" smtClean="0"/>
              <a:t>04/06/2020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384"/>
            <a:ext cx="12215856" cy="6876000"/>
          </a:xfrm>
          <a:prstGeom prst="rect">
            <a:avLst/>
          </a:prstGeom>
        </p:spPr>
      </p:pic>
    </p:spTree>
    <p:extLst>
      <p:ext uri="{BB962C8B-B14F-4D97-AF65-F5344CB8AC3E}">
        <p14:creationId xmlns:p14="http://schemas.microsoft.com/office/powerpoint/2010/main" val="1667661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nferior">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C036D0D-1AEE-44EE-9B8B-17EE8DE4623D}" type="datetimeFigureOut">
              <a:rPr lang="pt-BR" smtClean="0"/>
              <a:t>04/06/2020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384"/>
            <a:ext cx="12221964" cy="6876000"/>
          </a:xfrm>
          <a:prstGeom prst="rect">
            <a:avLst/>
          </a:prstGeom>
        </p:spPr>
      </p:pic>
    </p:spTree>
    <p:extLst>
      <p:ext uri="{BB962C8B-B14F-4D97-AF65-F5344CB8AC3E}">
        <p14:creationId xmlns:p14="http://schemas.microsoft.com/office/powerpoint/2010/main" val="1963373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Fim">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C036D0D-1AEE-44EE-9B8B-17EE8DE4623D}" type="datetimeFigureOut">
              <a:rPr lang="pt-BR" smtClean="0"/>
              <a:t>04/06/2020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2B09ED-5DCD-4173-ADD3-38C51F4AE414}" type="slidenum">
              <a:rPr lang="pt-BR" smtClean="0"/>
              <a:t>‹nº›</a:t>
            </a:fld>
            <a:endParaRPr lang="pt-BR"/>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70" y="-27384"/>
            <a:ext cx="12285953" cy="6912000"/>
          </a:xfrm>
          <a:prstGeom prst="rect">
            <a:avLst/>
          </a:prstGeom>
        </p:spPr>
      </p:pic>
    </p:spTree>
    <p:extLst>
      <p:ext uri="{BB962C8B-B14F-4D97-AF65-F5344CB8AC3E}">
        <p14:creationId xmlns:p14="http://schemas.microsoft.com/office/powerpoint/2010/main" val="153598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36D0D-1AEE-44EE-9B8B-17EE8DE4623D}" type="datetimeFigureOut">
              <a:rPr lang="pt-BR" smtClean="0"/>
              <a:t>04/06/2020</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09ED-5DCD-4173-ADD3-38C51F4AE414}" type="slidenum">
              <a:rPr lang="pt-BR" smtClean="0"/>
              <a:t>‹nº›</a:t>
            </a:fld>
            <a:endParaRPr lang="pt-BR"/>
          </a:p>
        </p:txBody>
      </p:sp>
    </p:spTree>
    <p:extLst>
      <p:ext uri="{BB962C8B-B14F-4D97-AF65-F5344CB8AC3E}">
        <p14:creationId xmlns:p14="http://schemas.microsoft.com/office/powerpoint/2010/main" val="16783003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232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BALANÇO PATRIMONIAL</a:t>
            </a:r>
          </a:p>
        </p:txBody>
      </p:sp>
      <p:graphicFrame>
        <p:nvGraphicFramePr>
          <p:cNvPr id="8" name="Tabela 7">
            <a:extLst>
              <a:ext uri="{FF2B5EF4-FFF2-40B4-BE49-F238E27FC236}">
                <a16:creationId xmlns:a16="http://schemas.microsoft.com/office/drawing/2014/main" id="{D1777774-9C46-49E0-8D1A-968DE50FC4D9}"/>
              </a:ext>
            </a:extLst>
          </p:cNvPr>
          <p:cNvGraphicFramePr>
            <a:graphicFrameLocks noGrp="1"/>
          </p:cNvGraphicFramePr>
          <p:nvPr/>
        </p:nvGraphicFramePr>
        <p:xfrm>
          <a:off x="1448739" y="1572209"/>
          <a:ext cx="9051926" cy="4635011"/>
        </p:xfrm>
        <a:graphic>
          <a:graphicData uri="http://schemas.openxmlformats.org/drawingml/2006/table">
            <a:tbl>
              <a:tblPr>
                <a:tableStyleId>{3C2FFA5D-87B4-456A-9821-1D502468CF0F}</a:tableStyleId>
              </a:tblPr>
              <a:tblGrid>
                <a:gridCol w="4525963">
                  <a:extLst>
                    <a:ext uri="{9D8B030D-6E8A-4147-A177-3AD203B41FA5}">
                      <a16:colId xmlns:a16="http://schemas.microsoft.com/office/drawing/2014/main" val="3156656418"/>
                    </a:ext>
                  </a:extLst>
                </a:gridCol>
                <a:gridCol w="4525963">
                  <a:extLst>
                    <a:ext uri="{9D8B030D-6E8A-4147-A177-3AD203B41FA5}">
                      <a16:colId xmlns:a16="http://schemas.microsoft.com/office/drawing/2014/main" val="3447581483"/>
                    </a:ext>
                  </a:extLst>
                </a:gridCol>
              </a:tblGrid>
              <a:tr h="226298">
                <a:tc gridSpan="2">
                  <a:txBody>
                    <a:bodyPr/>
                    <a:lstStyle/>
                    <a:p>
                      <a:pPr algn="ctr"/>
                      <a:r>
                        <a:rPr lang="pt-BR" sz="1500" b="1" dirty="0">
                          <a:effectLst/>
                          <a:latin typeface="+mj-lt"/>
                        </a:rPr>
                        <a:t>Balanço Patrimonial</a:t>
                      </a:r>
                    </a:p>
                  </a:txBody>
                  <a:tcPr marL="0" marR="0" marT="0" marB="0" anchor="ctr"/>
                </a:tc>
                <a:tc hMerge="1">
                  <a:txBody>
                    <a:bodyPr/>
                    <a:lstStyle/>
                    <a:p>
                      <a:endParaRPr lang="pt-BR"/>
                    </a:p>
                  </a:txBody>
                  <a:tcPr/>
                </a:tc>
                <a:extLst>
                  <a:ext uri="{0D108BD9-81ED-4DB2-BD59-A6C34878D82A}">
                    <a16:rowId xmlns:a16="http://schemas.microsoft.com/office/drawing/2014/main" val="3385658652"/>
                  </a:ext>
                </a:extLst>
              </a:tr>
              <a:tr h="226298">
                <a:tc>
                  <a:txBody>
                    <a:bodyPr/>
                    <a:lstStyle/>
                    <a:p>
                      <a:pPr algn="ctr"/>
                      <a:r>
                        <a:rPr lang="pt-BR" sz="1500" b="1">
                          <a:effectLst/>
                          <a:latin typeface="+mj-lt"/>
                        </a:rPr>
                        <a:t>ATIVO</a:t>
                      </a:r>
                    </a:p>
                  </a:txBody>
                  <a:tcPr marL="0" marR="0" marT="0" marB="0" anchor="ctr"/>
                </a:tc>
                <a:tc>
                  <a:txBody>
                    <a:bodyPr/>
                    <a:lstStyle/>
                    <a:p>
                      <a:pPr algn="ctr"/>
                      <a:r>
                        <a:rPr lang="pt-BR" sz="1500" b="1" dirty="0">
                          <a:effectLst/>
                          <a:latin typeface="+mj-lt"/>
                        </a:rPr>
                        <a:t>PASSIVO</a:t>
                      </a:r>
                    </a:p>
                  </a:txBody>
                  <a:tcPr marL="0" marR="0" marT="0" marB="0" anchor="ctr"/>
                </a:tc>
                <a:extLst>
                  <a:ext uri="{0D108BD9-81ED-4DB2-BD59-A6C34878D82A}">
                    <a16:rowId xmlns:a16="http://schemas.microsoft.com/office/drawing/2014/main" val="3966828282"/>
                  </a:ext>
                </a:extLst>
              </a:tr>
              <a:tr h="226298">
                <a:tc>
                  <a:txBody>
                    <a:bodyPr/>
                    <a:lstStyle/>
                    <a:p>
                      <a:r>
                        <a:rPr lang="pt-BR" sz="1500" b="1" dirty="0">
                          <a:effectLst/>
                          <a:latin typeface="+mj-lt"/>
                        </a:rPr>
                        <a:t>Circulante</a:t>
                      </a:r>
                    </a:p>
                  </a:txBody>
                  <a:tcPr marL="0" marR="0" marT="0" marB="0" anchor="ctr"/>
                </a:tc>
                <a:tc>
                  <a:txBody>
                    <a:bodyPr/>
                    <a:lstStyle/>
                    <a:p>
                      <a:r>
                        <a:rPr lang="pt-BR" sz="1500" b="1" dirty="0">
                          <a:effectLst/>
                          <a:latin typeface="+mj-lt"/>
                        </a:rPr>
                        <a:t>Circulante</a:t>
                      </a:r>
                    </a:p>
                  </a:txBody>
                  <a:tcPr marL="0" marR="0" marT="0" marB="0" anchor="ctr"/>
                </a:tc>
                <a:extLst>
                  <a:ext uri="{0D108BD9-81ED-4DB2-BD59-A6C34878D82A}">
                    <a16:rowId xmlns:a16="http://schemas.microsoft.com/office/drawing/2014/main" val="1835865090"/>
                  </a:ext>
                </a:extLst>
              </a:tr>
              <a:tr h="226298">
                <a:tc>
                  <a:txBody>
                    <a:bodyPr/>
                    <a:lstStyle/>
                    <a:p>
                      <a:r>
                        <a:rPr lang="pt-BR" sz="1500">
                          <a:effectLst/>
                          <a:latin typeface="+mj-lt"/>
                        </a:rPr>
                        <a:t>  Disponibilidades</a:t>
                      </a:r>
                    </a:p>
                  </a:txBody>
                  <a:tcPr marL="0" marR="0" marT="0" marB="0" anchor="ctr"/>
                </a:tc>
                <a:tc>
                  <a:txBody>
                    <a:bodyPr/>
                    <a:lstStyle/>
                    <a:p>
                      <a:r>
                        <a:rPr lang="pt-BR" sz="1500" dirty="0">
                          <a:effectLst/>
                          <a:latin typeface="+mj-lt"/>
                        </a:rPr>
                        <a:t>  Fornecedores</a:t>
                      </a:r>
                    </a:p>
                  </a:txBody>
                  <a:tcPr marL="0" marR="0" marT="0" marB="0" anchor="ctr"/>
                </a:tc>
                <a:extLst>
                  <a:ext uri="{0D108BD9-81ED-4DB2-BD59-A6C34878D82A}">
                    <a16:rowId xmlns:a16="http://schemas.microsoft.com/office/drawing/2014/main" val="3186702239"/>
                  </a:ext>
                </a:extLst>
              </a:tr>
              <a:tr h="226298">
                <a:tc>
                  <a:txBody>
                    <a:bodyPr/>
                    <a:lstStyle/>
                    <a:p>
                      <a:r>
                        <a:rPr lang="pt-BR" sz="1500" dirty="0">
                          <a:effectLst/>
                          <a:latin typeface="+mj-lt"/>
                        </a:rPr>
                        <a:t>  Créditos</a:t>
                      </a:r>
                    </a:p>
                  </a:txBody>
                  <a:tcPr marL="0" marR="0" marT="0" marB="0" anchor="ctr"/>
                </a:tc>
                <a:tc>
                  <a:txBody>
                    <a:bodyPr/>
                    <a:lstStyle/>
                    <a:p>
                      <a:r>
                        <a:rPr lang="pt-BR" sz="1500">
                          <a:effectLst/>
                          <a:latin typeface="+mj-lt"/>
                        </a:rPr>
                        <a:t>  Obrigações trabalhistas</a:t>
                      </a:r>
                    </a:p>
                  </a:txBody>
                  <a:tcPr marL="0" marR="0" marT="0" marB="0" anchor="ctr"/>
                </a:tc>
                <a:extLst>
                  <a:ext uri="{0D108BD9-81ED-4DB2-BD59-A6C34878D82A}">
                    <a16:rowId xmlns:a16="http://schemas.microsoft.com/office/drawing/2014/main" val="2883098610"/>
                  </a:ext>
                </a:extLst>
              </a:tr>
              <a:tr h="226298">
                <a:tc>
                  <a:txBody>
                    <a:bodyPr/>
                    <a:lstStyle/>
                    <a:p>
                      <a:r>
                        <a:rPr lang="pt-BR" sz="1500">
                          <a:effectLst/>
                          <a:latin typeface="+mj-lt"/>
                        </a:rPr>
                        <a:t>  Estoques</a:t>
                      </a:r>
                    </a:p>
                  </a:txBody>
                  <a:tcPr marL="0" marR="0" marT="0" marB="0" anchor="ctr"/>
                </a:tc>
                <a:tc>
                  <a:txBody>
                    <a:bodyPr/>
                    <a:lstStyle/>
                    <a:p>
                      <a:r>
                        <a:rPr lang="pt-BR" sz="1500">
                          <a:effectLst/>
                          <a:latin typeface="+mj-lt"/>
                        </a:rPr>
                        <a:t>  Empréstimos e financiamentos (CP)</a:t>
                      </a:r>
                    </a:p>
                  </a:txBody>
                  <a:tcPr marL="0" marR="0" marT="0" marB="0" anchor="ctr"/>
                </a:tc>
                <a:extLst>
                  <a:ext uri="{0D108BD9-81ED-4DB2-BD59-A6C34878D82A}">
                    <a16:rowId xmlns:a16="http://schemas.microsoft.com/office/drawing/2014/main" val="72330614"/>
                  </a:ext>
                </a:extLst>
              </a:tr>
              <a:tr h="226298">
                <a:tc>
                  <a:txBody>
                    <a:bodyPr/>
                    <a:lstStyle/>
                    <a:p>
                      <a:r>
                        <a:rPr lang="pt-BR" sz="1500">
                          <a:effectLst/>
                          <a:latin typeface="+mj-lt"/>
                        </a:rPr>
                        <a:t>  Outros créditos</a:t>
                      </a:r>
                    </a:p>
                  </a:txBody>
                  <a:tcPr marL="0" marR="0" marT="0" marB="0" anchor="ctr"/>
                </a:tc>
                <a:tc>
                  <a:txBody>
                    <a:bodyPr/>
                    <a:lstStyle/>
                    <a:p>
                      <a:r>
                        <a:rPr lang="pt-BR" sz="1500">
                          <a:effectLst/>
                          <a:latin typeface="+mj-lt"/>
                        </a:rPr>
                        <a:t>  Obrigações tributárias</a:t>
                      </a:r>
                    </a:p>
                  </a:txBody>
                  <a:tcPr marL="0" marR="0" marT="0" marB="0" anchor="ctr"/>
                </a:tc>
                <a:extLst>
                  <a:ext uri="{0D108BD9-81ED-4DB2-BD59-A6C34878D82A}">
                    <a16:rowId xmlns:a16="http://schemas.microsoft.com/office/drawing/2014/main" val="3504899800"/>
                  </a:ext>
                </a:extLst>
              </a:tr>
              <a:tr h="226298">
                <a:tc>
                  <a:txBody>
                    <a:bodyPr/>
                    <a:lstStyle/>
                    <a:p>
                      <a:r>
                        <a:rPr lang="pt-BR" sz="1500">
                          <a:effectLst/>
                          <a:latin typeface="+mj-lt"/>
                        </a:rPr>
                        <a:t>  Despesas antecipadas</a:t>
                      </a:r>
                    </a:p>
                  </a:txBody>
                  <a:tcPr marL="0" marR="0" marT="0" marB="0" anchor="ctr"/>
                </a:tc>
                <a:tc>
                  <a:txBody>
                    <a:bodyPr/>
                    <a:lstStyle/>
                    <a:p>
                      <a:r>
                        <a:rPr lang="pt-BR" sz="1500">
                          <a:effectLst/>
                          <a:latin typeface="+mj-lt"/>
                        </a:rPr>
                        <a:t>  Provisões e encargos das provisões</a:t>
                      </a:r>
                    </a:p>
                  </a:txBody>
                  <a:tcPr marL="0" marR="0" marT="0" marB="0" anchor="ctr"/>
                </a:tc>
                <a:extLst>
                  <a:ext uri="{0D108BD9-81ED-4DB2-BD59-A6C34878D82A}">
                    <a16:rowId xmlns:a16="http://schemas.microsoft.com/office/drawing/2014/main" val="603543817"/>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Outras obrigações</a:t>
                      </a:r>
                    </a:p>
                  </a:txBody>
                  <a:tcPr marL="0" marR="0" marT="0" marB="0" anchor="ctr"/>
                </a:tc>
                <a:extLst>
                  <a:ext uri="{0D108BD9-81ED-4DB2-BD59-A6C34878D82A}">
                    <a16:rowId xmlns:a16="http://schemas.microsoft.com/office/drawing/2014/main" val="3529883818"/>
                  </a:ext>
                </a:extLst>
              </a:tr>
              <a:tr h="226298">
                <a:tc>
                  <a:txBody>
                    <a:bodyPr/>
                    <a:lstStyle/>
                    <a:p>
                      <a:r>
                        <a:rPr lang="pt-BR" sz="1500" b="1" dirty="0">
                          <a:effectLst/>
                          <a:latin typeface="+mj-lt"/>
                        </a:rPr>
                        <a:t>Não Circulante</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1591449638"/>
                  </a:ext>
                </a:extLst>
              </a:tr>
              <a:tr h="226298">
                <a:tc>
                  <a:txBody>
                    <a:bodyPr/>
                    <a:lstStyle/>
                    <a:p>
                      <a:r>
                        <a:rPr lang="pt-BR" sz="1500">
                          <a:effectLst/>
                          <a:latin typeface="+mj-lt"/>
                        </a:rPr>
                        <a:t>  Realizável a longo prazo</a:t>
                      </a:r>
                    </a:p>
                  </a:txBody>
                  <a:tcPr marL="0" marR="0" marT="0" marB="0" anchor="ctr"/>
                </a:tc>
                <a:tc>
                  <a:txBody>
                    <a:bodyPr/>
                    <a:lstStyle/>
                    <a:p>
                      <a:r>
                        <a:rPr lang="pt-BR" sz="1500" b="1" dirty="0">
                          <a:effectLst/>
                          <a:latin typeface="+mj-lt"/>
                        </a:rPr>
                        <a:t>Não Circulante</a:t>
                      </a:r>
                    </a:p>
                  </a:txBody>
                  <a:tcPr marL="0" marR="0" marT="0" marB="0" anchor="ctr"/>
                </a:tc>
                <a:extLst>
                  <a:ext uri="{0D108BD9-81ED-4DB2-BD59-A6C34878D82A}">
                    <a16:rowId xmlns:a16="http://schemas.microsoft.com/office/drawing/2014/main" val="114914716"/>
                  </a:ext>
                </a:extLst>
              </a:tr>
              <a:tr h="226298">
                <a:tc>
                  <a:txBody>
                    <a:bodyPr/>
                    <a:lstStyle/>
                    <a:p>
                      <a:r>
                        <a:rPr lang="pt-BR" sz="1500">
                          <a:effectLst/>
                          <a:latin typeface="+mj-lt"/>
                        </a:rPr>
                        <a:t>  Investimentos</a:t>
                      </a:r>
                    </a:p>
                  </a:txBody>
                  <a:tcPr marL="0" marR="0" marT="0" marB="0" anchor="ctr"/>
                </a:tc>
                <a:tc>
                  <a:txBody>
                    <a:bodyPr/>
                    <a:lstStyle/>
                    <a:p>
                      <a:r>
                        <a:rPr lang="pt-BR" sz="1500">
                          <a:effectLst/>
                          <a:latin typeface="+mj-lt"/>
                        </a:rPr>
                        <a:t>  Exigível a longo prazo</a:t>
                      </a:r>
                    </a:p>
                  </a:txBody>
                  <a:tcPr marL="0" marR="0" marT="0" marB="0" anchor="ctr"/>
                </a:tc>
                <a:extLst>
                  <a:ext uri="{0D108BD9-81ED-4DB2-BD59-A6C34878D82A}">
                    <a16:rowId xmlns:a16="http://schemas.microsoft.com/office/drawing/2014/main" val="1844163828"/>
                  </a:ext>
                </a:extLst>
              </a:tr>
              <a:tr h="226298">
                <a:tc>
                  <a:txBody>
                    <a:bodyPr/>
                    <a:lstStyle/>
                    <a:p>
                      <a:r>
                        <a:rPr lang="pt-BR" sz="1500">
                          <a:effectLst/>
                          <a:latin typeface="+mj-lt"/>
                        </a:rPr>
                        <a:t>  Imobilizado</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868890563"/>
                  </a:ext>
                </a:extLst>
              </a:tr>
              <a:tr h="226298">
                <a:tc>
                  <a:txBody>
                    <a:bodyPr/>
                    <a:lstStyle/>
                    <a:p>
                      <a:r>
                        <a:rPr lang="pt-BR" sz="1500">
                          <a:effectLst/>
                          <a:latin typeface="+mj-lt"/>
                        </a:rPr>
                        <a:t>  Intangível</a:t>
                      </a:r>
                    </a:p>
                  </a:txBody>
                  <a:tcPr marL="0" marR="0" marT="0" marB="0" anchor="ctr"/>
                </a:tc>
                <a:tc>
                  <a:txBody>
                    <a:bodyPr/>
                    <a:lstStyle/>
                    <a:p>
                      <a:r>
                        <a:rPr lang="pt-BR" sz="1500" b="1" dirty="0">
                          <a:effectLst/>
                          <a:latin typeface="+mj-lt"/>
                        </a:rPr>
                        <a:t>Patrimônio Líquido</a:t>
                      </a:r>
                    </a:p>
                  </a:txBody>
                  <a:tcPr marL="0" marR="0" marT="0" marB="0" anchor="ctr"/>
                </a:tc>
                <a:extLst>
                  <a:ext uri="{0D108BD9-81ED-4DB2-BD59-A6C34878D82A}">
                    <a16:rowId xmlns:a16="http://schemas.microsoft.com/office/drawing/2014/main" val="4183508111"/>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Capital</a:t>
                      </a:r>
                    </a:p>
                  </a:txBody>
                  <a:tcPr marL="0" marR="0" marT="0" marB="0" anchor="ctr"/>
                </a:tc>
                <a:extLst>
                  <a:ext uri="{0D108BD9-81ED-4DB2-BD59-A6C34878D82A}">
                    <a16:rowId xmlns:a16="http://schemas.microsoft.com/office/drawing/2014/main" val="3655303028"/>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Reservas</a:t>
                      </a:r>
                    </a:p>
                  </a:txBody>
                  <a:tcPr marL="0" marR="0" marT="0" marB="0" anchor="ctr"/>
                </a:tc>
                <a:extLst>
                  <a:ext uri="{0D108BD9-81ED-4DB2-BD59-A6C34878D82A}">
                    <a16:rowId xmlns:a16="http://schemas.microsoft.com/office/drawing/2014/main" val="397788155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Ajustes de avaliação patrimonial</a:t>
                      </a:r>
                    </a:p>
                  </a:txBody>
                  <a:tcPr marL="0" marR="0" marT="0" marB="0" anchor="ctr"/>
                </a:tc>
                <a:extLst>
                  <a:ext uri="{0D108BD9-81ED-4DB2-BD59-A6C34878D82A}">
                    <a16:rowId xmlns:a16="http://schemas.microsoft.com/office/drawing/2014/main" val="346337329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Prejuízos acumulados</a:t>
                      </a:r>
                    </a:p>
                  </a:txBody>
                  <a:tcPr marL="0" marR="0" marT="0" marB="0" anchor="ctr"/>
                </a:tc>
                <a:extLst>
                  <a:ext uri="{0D108BD9-81ED-4DB2-BD59-A6C34878D82A}">
                    <a16:rowId xmlns:a16="http://schemas.microsoft.com/office/drawing/2014/main" val="2765597566"/>
                  </a:ext>
                </a:extLst>
              </a:tr>
              <a:tr h="291611">
                <a:tc>
                  <a:txBody>
                    <a:bodyPr/>
                    <a:lstStyle/>
                    <a:p>
                      <a:r>
                        <a:rPr lang="pt-BR" sz="1500">
                          <a:effectLst/>
                          <a:latin typeface="+mj-lt"/>
                        </a:rPr>
                        <a:t> </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693267754"/>
                  </a:ext>
                </a:extLst>
              </a:tr>
              <a:tr h="226298">
                <a:tc>
                  <a:txBody>
                    <a:bodyPr/>
                    <a:lstStyle/>
                    <a:p>
                      <a:r>
                        <a:rPr lang="pt-BR" sz="1500" b="1" dirty="0">
                          <a:effectLst/>
                          <a:latin typeface="+mj-lt"/>
                        </a:rPr>
                        <a:t>TOTAL ATIVO                            $</a:t>
                      </a:r>
                    </a:p>
                  </a:txBody>
                  <a:tcPr marL="0" marR="0" marT="0" marB="0" anchor="ctr"/>
                </a:tc>
                <a:tc>
                  <a:txBody>
                    <a:bodyPr/>
                    <a:lstStyle/>
                    <a:p>
                      <a:r>
                        <a:rPr lang="pt-BR" sz="1500" b="1" dirty="0">
                          <a:effectLst/>
                          <a:latin typeface="+mj-lt"/>
                        </a:rPr>
                        <a:t>TOTAL PASSIVO                         $</a:t>
                      </a:r>
                    </a:p>
                  </a:txBody>
                  <a:tcPr marL="0" marR="0" marT="0" marB="0" anchor="ctr"/>
                </a:tc>
                <a:extLst>
                  <a:ext uri="{0D108BD9-81ED-4DB2-BD59-A6C34878D82A}">
                    <a16:rowId xmlns:a16="http://schemas.microsoft.com/office/drawing/2014/main" val="3250977153"/>
                  </a:ext>
                </a:extLst>
              </a:tr>
            </a:tbl>
          </a:graphicData>
        </a:graphic>
      </p:graphicFrame>
      <p:sp>
        <p:nvSpPr>
          <p:cNvPr id="9" name="Balão de Fala: Retângulo com Cantos Arredondados 8">
            <a:extLst>
              <a:ext uri="{FF2B5EF4-FFF2-40B4-BE49-F238E27FC236}">
                <a16:creationId xmlns:a16="http://schemas.microsoft.com/office/drawing/2014/main" id="{B7958472-3C90-44D7-B8BB-23D5AFC99EBA}"/>
              </a:ext>
            </a:extLst>
          </p:cNvPr>
          <p:cNvSpPr/>
          <p:nvPr/>
        </p:nvSpPr>
        <p:spPr>
          <a:xfrm>
            <a:off x="121297" y="1721796"/>
            <a:ext cx="5747657" cy="4105072"/>
          </a:xfrm>
          <a:prstGeom prst="wedgeRoundRectCallout">
            <a:avLst>
              <a:gd name="adj1" fmla="val 56692"/>
              <a:gd name="adj2" fmla="val -4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200" dirty="0">
                <a:latin typeface="Arial" panose="020B0604020202020204" pitchFamily="34" charset="0"/>
                <a:cs typeface="Arial" panose="020B0604020202020204" pitchFamily="34" charset="0"/>
              </a:rPr>
              <a:t>No </a:t>
            </a:r>
            <a:r>
              <a:rPr lang="pt-BR" sz="1200" b="1" dirty="0">
                <a:latin typeface="Arial" panose="020B0604020202020204" pitchFamily="34" charset="0"/>
                <a:cs typeface="Arial" panose="020B0604020202020204" pitchFamily="34" charset="0"/>
              </a:rPr>
              <a:t>Passivo Não Circulante </a:t>
            </a:r>
            <a:r>
              <a:rPr lang="pt-BR" sz="1200" dirty="0">
                <a:latin typeface="Arial" panose="020B0604020202020204" pitchFamily="34" charset="0"/>
                <a:cs typeface="Arial" panose="020B0604020202020204" pitchFamily="34" charset="0"/>
              </a:rPr>
              <a:t>são escrituradas as obrigações da entidade, inclusive financiamentos para aquisição de direitos do ativo não-circulante, quando se vencerem após o exercício seguinte.</a:t>
            </a:r>
          </a:p>
          <a:p>
            <a:r>
              <a:rPr lang="pt-BR" sz="1200" b="1" dirty="0">
                <a:latin typeface="Arial" panose="020B0604020202020204" pitchFamily="34" charset="0"/>
                <a:cs typeface="Arial" panose="020B0604020202020204" pitchFamily="34" charset="0"/>
              </a:rPr>
              <a:t>Instituições Financeiras</a:t>
            </a:r>
            <a:r>
              <a:rPr lang="pt-BR" sz="1200" dirty="0">
                <a:latin typeface="Arial" panose="020B0604020202020204" pitchFamily="34" charset="0"/>
                <a:cs typeface="Arial" panose="020B0604020202020204" pitchFamily="34" charset="0"/>
              </a:rPr>
              <a:t>: parcelas de empréstimos e financiamentos, incluindo os respectivos juros e encargos contratuais decorridos, vencíveis após o exercício seguinte ao do fechamento de balanço.</a:t>
            </a:r>
          </a:p>
          <a:p>
            <a:r>
              <a:rPr lang="pt-BR" sz="1200" b="1" dirty="0">
                <a:latin typeface="Arial" panose="020B0604020202020204" pitchFamily="34" charset="0"/>
                <a:cs typeface="Arial" panose="020B0604020202020204" pitchFamily="34" charset="0"/>
              </a:rPr>
              <a:t>Créditos de sócios</a:t>
            </a:r>
            <a:r>
              <a:rPr lang="pt-BR" sz="1200" dirty="0">
                <a:latin typeface="Arial" panose="020B0604020202020204" pitchFamily="34" charset="0"/>
                <a:cs typeface="Arial" panose="020B0604020202020204" pitchFamily="34" charset="0"/>
              </a:rPr>
              <a:t>, acionistas, diretores e empresas coligadas e controladas, quando sua liquidação estiver estipulada após o exercício seguinte.</a:t>
            </a:r>
          </a:p>
          <a:p>
            <a:r>
              <a:rPr lang="pt-BR" sz="1200" b="1" dirty="0">
                <a:latin typeface="Arial" panose="020B0604020202020204" pitchFamily="34" charset="0"/>
                <a:cs typeface="Arial" panose="020B0604020202020204" pitchFamily="34" charset="0"/>
              </a:rPr>
              <a:t>Obrigações Tributárias de longo prazo</a:t>
            </a:r>
            <a:r>
              <a:rPr lang="pt-BR" sz="1200" dirty="0">
                <a:latin typeface="Arial" panose="020B0604020202020204" pitchFamily="34" charset="0"/>
                <a:cs typeface="Arial" panose="020B0604020202020204" pitchFamily="34" charset="0"/>
              </a:rPr>
              <a:t>, incluindo parcelas relativas a programas de refinanciamento de dívidas fiscais e previdenciárias (como o REFIS), acrescidos dos encargos legais previstos pelo regime de competência.</a:t>
            </a:r>
          </a:p>
          <a:p>
            <a:r>
              <a:rPr lang="pt-BR" sz="1200" b="1" dirty="0">
                <a:latin typeface="Arial" panose="020B0604020202020204" pitchFamily="34" charset="0"/>
                <a:cs typeface="Arial" panose="020B0604020202020204" pitchFamily="34" charset="0"/>
              </a:rPr>
              <a:t>Debêntures e outras obrigações </a:t>
            </a:r>
            <a:r>
              <a:rPr lang="pt-BR" sz="1200" dirty="0">
                <a:latin typeface="Arial" panose="020B0604020202020204" pitchFamily="34" charset="0"/>
                <a:cs typeface="Arial" panose="020B0604020202020204" pitchFamily="34" charset="0"/>
              </a:rPr>
              <a:t>contratuais exigíveis após o exercício seguinte;</a:t>
            </a:r>
          </a:p>
          <a:p>
            <a:r>
              <a:rPr lang="pt-BR" sz="1200" b="1" dirty="0">
                <a:latin typeface="Arial" panose="020B0604020202020204" pitchFamily="34" charset="0"/>
                <a:cs typeface="Arial" panose="020B0604020202020204" pitchFamily="34" charset="0"/>
              </a:rPr>
              <a:t>Receitas Diferidas</a:t>
            </a:r>
            <a:r>
              <a:rPr lang="pt-BR" sz="1200" dirty="0">
                <a:latin typeface="Arial" panose="020B0604020202020204" pitchFamily="34" charset="0"/>
                <a:cs typeface="Arial" panose="020B0604020202020204" pitchFamily="34" charset="0"/>
              </a:rPr>
              <a:t>, menos os custo e despesas relativas às respectivas receitas (antigo agrupamento de Resultados de Exercícios Futuros), incluindo as receitas à prazo ou em prestações de unidades imobiliárias em construção.</a:t>
            </a:r>
          </a:p>
        </p:txBody>
      </p:sp>
      <p:sp>
        <p:nvSpPr>
          <p:cNvPr id="10" name="Balão de Fala: Retângulo com Cantos Arredondados 9">
            <a:extLst>
              <a:ext uri="{FF2B5EF4-FFF2-40B4-BE49-F238E27FC236}">
                <a16:creationId xmlns:a16="http://schemas.microsoft.com/office/drawing/2014/main" id="{1C4AF405-9643-4E0D-B9C3-A6ADEBC2CDC0}"/>
              </a:ext>
            </a:extLst>
          </p:cNvPr>
          <p:cNvSpPr/>
          <p:nvPr/>
        </p:nvSpPr>
        <p:spPr>
          <a:xfrm>
            <a:off x="6721813" y="2110902"/>
            <a:ext cx="5233481" cy="4289898"/>
          </a:xfrm>
          <a:prstGeom prst="wedgeRoundRectCallout">
            <a:avLst>
              <a:gd name="adj1" fmla="val -58746"/>
              <a:gd name="adj2" fmla="val -471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200" dirty="0">
                <a:latin typeface="Arial" panose="020B0604020202020204" pitchFamily="34" charset="0"/>
                <a:cs typeface="Arial" panose="020B0604020202020204" pitchFamily="34" charset="0"/>
              </a:rPr>
              <a:t>No </a:t>
            </a:r>
            <a:r>
              <a:rPr lang="pt-BR" sz="1200" b="1" dirty="0">
                <a:latin typeface="Arial" panose="020B0604020202020204" pitchFamily="34" charset="0"/>
                <a:cs typeface="Arial" panose="020B0604020202020204" pitchFamily="34" charset="0"/>
              </a:rPr>
              <a:t>Passivo Circulante </a:t>
            </a:r>
            <a:r>
              <a:rPr lang="pt-BR" sz="1200" dirty="0">
                <a:latin typeface="Arial" panose="020B0604020202020204" pitchFamily="34" charset="0"/>
                <a:cs typeface="Arial" panose="020B0604020202020204" pitchFamily="34" charset="0"/>
              </a:rPr>
              <a:t>são escrituradas as obrigações da entidade, inclusive financiamentos para aquisição de direitos do ativo não-circulante, quando se vencerem no exercício seguinte.</a:t>
            </a:r>
          </a:p>
          <a:p>
            <a:r>
              <a:rPr lang="pt-BR" sz="1200" b="1" dirty="0">
                <a:latin typeface="Arial" panose="020B0604020202020204" pitchFamily="34" charset="0"/>
                <a:cs typeface="Arial" panose="020B0604020202020204" pitchFamily="34" charset="0"/>
              </a:rPr>
              <a:t>Obrigações com funcionários</a:t>
            </a:r>
            <a:r>
              <a:rPr lang="pt-BR" sz="1200" dirty="0">
                <a:latin typeface="Arial" panose="020B0604020202020204" pitchFamily="34" charset="0"/>
                <a:cs typeface="Arial" panose="020B0604020202020204" pitchFamily="34" charset="0"/>
              </a:rPr>
              <a:t>, relativas a salários, participações nos resultados, férias a pagar, abonos pecuniários e outras verbas de natureza trabalhista.</a:t>
            </a:r>
          </a:p>
          <a:p>
            <a:r>
              <a:rPr lang="pt-BR" sz="1200" b="1" dirty="0">
                <a:latin typeface="Arial" panose="020B0604020202020204" pitchFamily="34" charset="0"/>
                <a:cs typeface="Arial" panose="020B0604020202020204" pitchFamily="34" charset="0"/>
              </a:rPr>
              <a:t>Provisões de Férias e 13º Salário</a:t>
            </a:r>
            <a:r>
              <a:rPr lang="pt-BR" sz="1200" dirty="0">
                <a:latin typeface="Arial" panose="020B0604020202020204" pitchFamily="34" charset="0"/>
                <a:cs typeface="Arial" panose="020B0604020202020204" pitchFamily="34" charset="0"/>
              </a:rPr>
              <a:t>, incluindo os respectivos encargos sociais e adicional de 1/3 de férias.</a:t>
            </a:r>
          </a:p>
          <a:p>
            <a:r>
              <a:rPr lang="pt-BR" sz="1200" b="1" dirty="0">
                <a:latin typeface="Arial" panose="020B0604020202020204" pitchFamily="34" charset="0"/>
                <a:cs typeface="Arial" panose="020B0604020202020204" pitchFamily="34" charset="0"/>
              </a:rPr>
              <a:t>Obrigações Tributárias</a:t>
            </a:r>
            <a:r>
              <a:rPr lang="pt-BR" sz="1200" dirty="0">
                <a:latin typeface="Arial" panose="020B0604020202020204" pitchFamily="34" charset="0"/>
                <a:cs typeface="Arial" panose="020B0604020202020204" pitchFamily="34" charset="0"/>
              </a:rPr>
              <a:t>, inclusive parcelas a vencerem a curto prazo relativas a programas de refinanciamento de dívidas fiscais e previdenciárias (como o REFIS), FGTS e outros encargos de natureza tributária, incluindo multa e juros.</a:t>
            </a:r>
          </a:p>
          <a:p>
            <a:r>
              <a:rPr lang="pt-BR" sz="1200" b="1" dirty="0">
                <a:latin typeface="Arial" panose="020B0604020202020204" pitchFamily="34" charset="0"/>
                <a:cs typeface="Arial" panose="020B0604020202020204" pitchFamily="34" charset="0"/>
              </a:rPr>
              <a:t>Fornecedores (incluindo juros</a:t>
            </a:r>
            <a:r>
              <a:rPr lang="pt-BR" sz="1200" dirty="0">
                <a:latin typeface="Arial" panose="020B0604020202020204" pitchFamily="34" charset="0"/>
                <a:cs typeface="Arial" panose="020B0604020202020204" pitchFamily="34" charset="0"/>
              </a:rPr>
              <a:t>, multas e outras obrigações contratuais, pelo regime de competência).</a:t>
            </a:r>
          </a:p>
          <a:p>
            <a:r>
              <a:rPr lang="pt-BR" sz="1200" b="1" dirty="0">
                <a:latin typeface="Arial" panose="020B0604020202020204" pitchFamily="34" charset="0"/>
                <a:cs typeface="Arial" panose="020B0604020202020204" pitchFamily="34" charset="0"/>
              </a:rPr>
              <a:t>Instituições Financeiras</a:t>
            </a:r>
            <a:r>
              <a:rPr lang="pt-BR" sz="1200" dirty="0">
                <a:latin typeface="Arial" panose="020B0604020202020204" pitchFamily="34" charset="0"/>
                <a:cs typeface="Arial" panose="020B0604020202020204" pitchFamily="34" charset="0"/>
              </a:rPr>
              <a:t>: empréstimos, financiamentos e saldos devedores bancários, incluindo cheques pré-datados e valores dos </a:t>
            </a:r>
            <a:r>
              <a:rPr lang="pt-BR" sz="1200" b="1" dirty="0">
                <a:latin typeface="Arial" panose="020B0604020202020204" pitchFamily="34" charset="0"/>
                <a:cs typeface="Arial" panose="020B0604020202020204" pitchFamily="34" charset="0"/>
              </a:rPr>
              <a:t>limites de crédito de contas correntes utilizadas.</a:t>
            </a:r>
          </a:p>
          <a:p>
            <a:r>
              <a:rPr lang="pt-BR" sz="1200" b="1" dirty="0">
                <a:latin typeface="Arial" panose="020B0604020202020204" pitchFamily="34" charset="0"/>
                <a:cs typeface="Arial" panose="020B0604020202020204" pitchFamily="34" charset="0"/>
              </a:rPr>
              <a:t>Créditos de sócios</a:t>
            </a:r>
            <a:r>
              <a:rPr lang="pt-BR" sz="1200" dirty="0">
                <a:latin typeface="Arial" panose="020B0604020202020204" pitchFamily="34" charset="0"/>
                <a:cs typeface="Arial" panose="020B0604020202020204" pitchFamily="34" charset="0"/>
              </a:rPr>
              <a:t>, acionistas, diretores e empresas coligadas e controladas, quando sua liquidação estiver estipulada para o exercício seguinte.</a:t>
            </a:r>
          </a:p>
        </p:txBody>
      </p:sp>
    </p:spTree>
    <p:extLst>
      <p:ext uri="{BB962C8B-B14F-4D97-AF65-F5344CB8AC3E}">
        <p14:creationId xmlns:p14="http://schemas.microsoft.com/office/powerpoint/2010/main" val="743123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BALANÇO PATRIMONIAL</a:t>
            </a:r>
          </a:p>
        </p:txBody>
      </p:sp>
      <p:graphicFrame>
        <p:nvGraphicFramePr>
          <p:cNvPr id="8" name="Tabela 7">
            <a:extLst>
              <a:ext uri="{FF2B5EF4-FFF2-40B4-BE49-F238E27FC236}">
                <a16:creationId xmlns:a16="http://schemas.microsoft.com/office/drawing/2014/main" id="{D1777774-9C46-49E0-8D1A-968DE50FC4D9}"/>
              </a:ext>
            </a:extLst>
          </p:cNvPr>
          <p:cNvGraphicFramePr>
            <a:graphicFrameLocks noGrp="1"/>
          </p:cNvGraphicFramePr>
          <p:nvPr/>
        </p:nvGraphicFramePr>
        <p:xfrm>
          <a:off x="1448739" y="1572209"/>
          <a:ext cx="9051926" cy="4635011"/>
        </p:xfrm>
        <a:graphic>
          <a:graphicData uri="http://schemas.openxmlformats.org/drawingml/2006/table">
            <a:tbl>
              <a:tblPr>
                <a:tableStyleId>{3C2FFA5D-87B4-456A-9821-1D502468CF0F}</a:tableStyleId>
              </a:tblPr>
              <a:tblGrid>
                <a:gridCol w="4525963">
                  <a:extLst>
                    <a:ext uri="{9D8B030D-6E8A-4147-A177-3AD203B41FA5}">
                      <a16:colId xmlns:a16="http://schemas.microsoft.com/office/drawing/2014/main" val="3156656418"/>
                    </a:ext>
                  </a:extLst>
                </a:gridCol>
                <a:gridCol w="4525963">
                  <a:extLst>
                    <a:ext uri="{9D8B030D-6E8A-4147-A177-3AD203B41FA5}">
                      <a16:colId xmlns:a16="http://schemas.microsoft.com/office/drawing/2014/main" val="3447581483"/>
                    </a:ext>
                  </a:extLst>
                </a:gridCol>
              </a:tblGrid>
              <a:tr h="226298">
                <a:tc gridSpan="2">
                  <a:txBody>
                    <a:bodyPr/>
                    <a:lstStyle/>
                    <a:p>
                      <a:pPr algn="ctr"/>
                      <a:r>
                        <a:rPr lang="pt-BR" sz="1500" b="1" dirty="0">
                          <a:effectLst/>
                          <a:latin typeface="+mj-lt"/>
                        </a:rPr>
                        <a:t>Balanço Patrimonial</a:t>
                      </a:r>
                    </a:p>
                  </a:txBody>
                  <a:tcPr marL="0" marR="0" marT="0" marB="0" anchor="ctr"/>
                </a:tc>
                <a:tc hMerge="1">
                  <a:txBody>
                    <a:bodyPr/>
                    <a:lstStyle/>
                    <a:p>
                      <a:endParaRPr lang="pt-BR"/>
                    </a:p>
                  </a:txBody>
                  <a:tcPr/>
                </a:tc>
                <a:extLst>
                  <a:ext uri="{0D108BD9-81ED-4DB2-BD59-A6C34878D82A}">
                    <a16:rowId xmlns:a16="http://schemas.microsoft.com/office/drawing/2014/main" val="3385658652"/>
                  </a:ext>
                </a:extLst>
              </a:tr>
              <a:tr h="226298">
                <a:tc>
                  <a:txBody>
                    <a:bodyPr/>
                    <a:lstStyle/>
                    <a:p>
                      <a:pPr algn="ctr"/>
                      <a:r>
                        <a:rPr lang="pt-BR" sz="1500" b="1">
                          <a:effectLst/>
                          <a:latin typeface="+mj-lt"/>
                        </a:rPr>
                        <a:t>ATIVO</a:t>
                      </a:r>
                    </a:p>
                  </a:txBody>
                  <a:tcPr marL="0" marR="0" marT="0" marB="0" anchor="ctr"/>
                </a:tc>
                <a:tc>
                  <a:txBody>
                    <a:bodyPr/>
                    <a:lstStyle/>
                    <a:p>
                      <a:pPr algn="ctr"/>
                      <a:r>
                        <a:rPr lang="pt-BR" sz="1500" b="1" dirty="0">
                          <a:effectLst/>
                          <a:latin typeface="+mj-lt"/>
                        </a:rPr>
                        <a:t>PASSIVO</a:t>
                      </a:r>
                    </a:p>
                  </a:txBody>
                  <a:tcPr marL="0" marR="0" marT="0" marB="0" anchor="ctr"/>
                </a:tc>
                <a:extLst>
                  <a:ext uri="{0D108BD9-81ED-4DB2-BD59-A6C34878D82A}">
                    <a16:rowId xmlns:a16="http://schemas.microsoft.com/office/drawing/2014/main" val="3966828282"/>
                  </a:ext>
                </a:extLst>
              </a:tr>
              <a:tr h="226298">
                <a:tc>
                  <a:txBody>
                    <a:bodyPr/>
                    <a:lstStyle/>
                    <a:p>
                      <a:r>
                        <a:rPr lang="pt-BR" sz="1500" b="1" dirty="0">
                          <a:effectLst/>
                          <a:latin typeface="+mj-lt"/>
                        </a:rPr>
                        <a:t>Circulante</a:t>
                      </a:r>
                    </a:p>
                  </a:txBody>
                  <a:tcPr marL="0" marR="0" marT="0" marB="0" anchor="ctr"/>
                </a:tc>
                <a:tc>
                  <a:txBody>
                    <a:bodyPr/>
                    <a:lstStyle/>
                    <a:p>
                      <a:r>
                        <a:rPr lang="pt-BR" sz="1500" b="1" dirty="0">
                          <a:effectLst/>
                          <a:latin typeface="+mj-lt"/>
                        </a:rPr>
                        <a:t>Circulante</a:t>
                      </a:r>
                    </a:p>
                  </a:txBody>
                  <a:tcPr marL="0" marR="0" marT="0" marB="0" anchor="ctr"/>
                </a:tc>
                <a:extLst>
                  <a:ext uri="{0D108BD9-81ED-4DB2-BD59-A6C34878D82A}">
                    <a16:rowId xmlns:a16="http://schemas.microsoft.com/office/drawing/2014/main" val="1835865090"/>
                  </a:ext>
                </a:extLst>
              </a:tr>
              <a:tr h="226298">
                <a:tc>
                  <a:txBody>
                    <a:bodyPr/>
                    <a:lstStyle/>
                    <a:p>
                      <a:r>
                        <a:rPr lang="pt-BR" sz="1500">
                          <a:effectLst/>
                          <a:latin typeface="+mj-lt"/>
                        </a:rPr>
                        <a:t>  Disponibilidades</a:t>
                      </a:r>
                    </a:p>
                  </a:txBody>
                  <a:tcPr marL="0" marR="0" marT="0" marB="0" anchor="ctr"/>
                </a:tc>
                <a:tc>
                  <a:txBody>
                    <a:bodyPr/>
                    <a:lstStyle/>
                    <a:p>
                      <a:r>
                        <a:rPr lang="pt-BR" sz="1500" dirty="0">
                          <a:effectLst/>
                          <a:latin typeface="+mj-lt"/>
                        </a:rPr>
                        <a:t>  Fornecedores</a:t>
                      </a:r>
                    </a:p>
                  </a:txBody>
                  <a:tcPr marL="0" marR="0" marT="0" marB="0" anchor="ctr"/>
                </a:tc>
                <a:extLst>
                  <a:ext uri="{0D108BD9-81ED-4DB2-BD59-A6C34878D82A}">
                    <a16:rowId xmlns:a16="http://schemas.microsoft.com/office/drawing/2014/main" val="3186702239"/>
                  </a:ext>
                </a:extLst>
              </a:tr>
              <a:tr h="226298">
                <a:tc>
                  <a:txBody>
                    <a:bodyPr/>
                    <a:lstStyle/>
                    <a:p>
                      <a:r>
                        <a:rPr lang="pt-BR" sz="1500" dirty="0">
                          <a:effectLst/>
                          <a:latin typeface="+mj-lt"/>
                        </a:rPr>
                        <a:t>  Créditos</a:t>
                      </a:r>
                    </a:p>
                  </a:txBody>
                  <a:tcPr marL="0" marR="0" marT="0" marB="0" anchor="ctr"/>
                </a:tc>
                <a:tc>
                  <a:txBody>
                    <a:bodyPr/>
                    <a:lstStyle/>
                    <a:p>
                      <a:r>
                        <a:rPr lang="pt-BR" sz="1500">
                          <a:effectLst/>
                          <a:latin typeface="+mj-lt"/>
                        </a:rPr>
                        <a:t>  Obrigações trabalhistas</a:t>
                      </a:r>
                    </a:p>
                  </a:txBody>
                  <a:tcPr marL="0" marR="0" marT="0" marB="0" anchor="ctr"/>
                </a:tc>
                <a:extLst>
                  <a:ext uri="{0D108BD9-81ED-4DB2-BD59-A6C34878D82A}">
                    <a16:rowId xmlns:a16="http://schemas.microsoft.com/office/drawing/2014/main" val="2883098610"/>
                  </a:ext>
                </a:extLst>
              </a:tr>
              <a:tr h="226298">
                <a:tc>
                  <a:txBody>
                    <a:bodyPr/>
                    <a:lstStyle/>
                    <a:p>
                      <a:r>
                        <a:rPr lang="pt-BR" sz="1500">
                          <a:effectLst/>
                          <a:latin typeface="+mj-lt"/>
                        </a:rPr>
                        <a:t>  Estoques</a:t>
                      </a:r>
                    </a:p>
                  </a:txBody>
                  <a:tcPr marL="0" marR="0" marT="0" marB="0" anchor="ctr"/>
                </a:tc>
                <a:tc>
                  <a:txBody>
                    <a:bodyPr/>
                    <a:lstStyle/>
                    <a:p>
                      <a:r>
                        <a:rPr lang="pt-BR" sz="1500">
                          <a:effectLst/>
                          <a:latin typeface="+mj-lt"/>
                        </a:rPr>
                        <a:t>  Empréstimos e financiamentos (CP)</a:t>
                      </a:r>
                    </a:p>
                  </a:txBody>
                  <a:tcPr marL="0" marR="0" marT="0" marB="0" anchor="ctr"/>
                </a:tc>
                <a:extLst>
                  <a:ext uri="{0D108BD9-81ED-4DB2-BD59-A6C34878D82A}">
                    <a16:rowId xmlns:a16="http://schemas.microsoft.com/office/drawing/2014/main" val="72330614"/>
                  </a:ext>
                </a:extLst>
              </a:tr>
              <a:tr h="226298">
                <a:tc>
                  <a:txBody>
                    <a:bodyPr/>
                    <a:lstStyle/>
                    <a:p>
                      <a:r>
                        <a:rPr lang="pt-BR" sz="1500">
                          <a:effectLst/>
                          <a:latin typeface="+mj-lt"/>
                        </a:rPr>
                        <a:t>  Outros créditos</a:t>
                      </a:r>
                    </a:p>
                  </a:txBody>
                  <a:tcPr marL="0" marR="0" marT="0" marB="0" anchor="ctr"/>
                </a:tc>
                <a:tc>
                  <a:txBody>
                    <a:bodyPr/>
                    <a:lstStyle/>
                    <a:p>
                      <a:r>
                        <a:rPr lang="pt-BR" sz="1500">
                          <a:effectLst/>
                          <a:latin typeface="+mj-lt"/>
                        </a:rPr>
                        <a:t>  Obrigações tributárias</a:t>
                      </a:r>
                    </a:p>
                  </a:txBody>
                  <a:tcPr marL="0" marR="0" marT="0" marB="0" anchor="ctr"/>
                </a:tc>
                <a:extLst>
                  <a:ext uri="{0D108BD9-81ED-4DB2-BD59-A6C34878D82A}">
                    <a16:rowId xmlns:a16="http://schemas.microsoft.com/office/drawing/2014/main" val="3504899800"/>
                  </a:ext>
                </a:extLst>
              </a:tr>
              <a:tr h="226298">
                <a:tc>
                  <a:txBody>
                    <a:bodyPr/>
                    <a:lstStyle/>
                    <a:p>
                      <a:r>
                        <a:rPr lang="pt-BR" sz="1500">
                          <a:effectLst/>
                          <a:latin typeface="+mj-lt"/>
                        </a:rPr>
                        <a:t>  Despesas antecipadas</a:t>
                      </a:r>
                    </a:p>
                  </a:txBody>
                  <a:tcPr marL="0" marR="0" marT="0" marB="0" anchor="ctr"/>
                </a:tc>
                <a:tc>
                  <a:txBody>
                    <a:bodyPr/>
                    <a:lstStyle/>
                    <a:p>
                      <a:r>
                        <a:rPr lang="pt-BR" sz="1500">
                          <a:effectLst/>
                          <a:latin typeface="+mj-lt"/>
                        </a:rPr>
                        <a:t>  Provisões e encargos das provisões</a:t>
                      </a:r>
                    </a:p>
                  </a:txBody>
                  <a:tcPr marL="0" marR="0" marT="0" marB="0" anchor="ctr"/>
                </a:tc>
                <a:extLst>
                  <a:ext uri="{0D108BD9-81ED-4DB2-BD59-A6C34878D82A}">
                    <a16:rowId xmlns:a16="http://schemas.microsoft.com/office/drawing/2014/main" val="603543817"/>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Outras obrigações</a:t>
                      </a:r>
                    </a:p>
                  </a:txBody>
                  <a:tcPr marL="0" marR="0" marT="0" marB="0" anchor="ctr"/>
                </a:tc>
                <a:extLst>
                  <a:ext uri="{0D108BD9-81ED-4DB2-BD59-A6C34878D82A}">
                    <a16:rowId xmlns:a16="http://schemas.microsoft.com/office/drawing/2014/main" val="3529883818"/>
                  </a:ext>
                </a:extLst>
              </a:tr>
              <a:tr h="226298">
                <a:tc>
                  <a:txBody>
                    <a:bodyPr/>
                    <a:lstStyle/>
                    <a:p>
                      <a:r>
                        <a:rPr lang="pt-BR" sz="1500" b="1" dirty="0">
                          <a:effectLst/>
                          <a:latin typeface="+mj-lt"/>
                        </a:rPr>
                        <a:t>Não Circulante</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1591449638"/>
                  </a:ext>
                </a:extLst>
              </a:tr>
              <a:tr h="226298">
                <a:tc>
                  <a:txBody>
                    <a:bodyPr/>
                    <a:lstStyle/>
                    <a:p>
                      <a:r>
                        <a:rPr lang="pt-BR" sz="1500">
                          <a:effectLst/>
                          <a:latin typeface="+mj-lt"/>
                        </a:rPr>
                        <a:t>  Realizável a longo prazo</a:t>
                      </a:r>
                    </a:p>
                  </a:txBody>
                  <a:tcPr marL="0" marR="0" marT="0" marB="0" anchor="ctr"/>
                </a:tc>
                <a:tc>
                  <a:txBody>
                    <a:bodyPr/>
                    <a:lstStyle/>
                    <a:p>
                      <a:r>
                        <a:rPr lang="pt-BR" sz="1500" b="1" dirty="0">
                          <a:effectLst/>
                          <a:latin typeface="+mj-lt"/>
                        </a:rPr>
                        <a:t>Não Circulante</a:t>
                      </a:r>
                    </a:p>
                  </a:txBody>
                  <a:tcPr marL="0" marR="0" marT="0" marB="0" anchor="ctr"/>
                </a:tc>
                <a:extLst>
                  <a:ext uri="{0D108BD9-81ED-4DB2-BD59-A6C34878D82A}">
                    <a16:rowId xmlns:a16="http://schemas.microsoft.com/office/drawing/2014/main" val="114914716"/>
                  </a:ext>
                </a:extLst>
              </a:tr>
              <a:tr h="226298">
                <a:tc>
                  <a:txBody>
                    <a:bodyPr/>
                    <a:lstStyle/>
                    <a:p>
                      <a:r>
                        <a:rPr lang="pt-BR" sz="1500">
                          <a:effectLst/>
                          <a:latin typeface="+mj-lt"/>
                        </a:rPr>
                        <a:t>  Investimentos</a:t>
                      </a:r>
                    </a:p>
                  </a:txBody>
                  <a:tcPr marL="0" marR="0" marT="0" marB="0" anchor="ctr"/>
                </a:tc>
                <a:tc>
                  <a:txBody>
                    <a:bodyPr/>
                    <a:lstStyle/>
                    <a:p>
                      <a:r>
                        <a:rPr lang="pt-BR" sz="1500">
                          <a:effectLst/>
                          <a:latin typeface="+mj-lt"/>
                        </a:rPr>
                        <a:t>  Exigível a longo prazo</a:t>
                      </a:r>
                    </a:p>
                  </a:txBody>
                  <a:tcPr marL="0" marR="0" marT="0" marB="0" anchor="ctr"/>
                </a:tc>
                <a:extLst>
                  <a:ext uri="{0D108BD9-81ED-4DB2-BD59-A6C34878D82A}">
                    <a16:rowId xmlns:a16="http://schemas.microsoft.com/office/drawing/2014/main" val="1844163828"/>
                  </a:ext>
                </a:extLst>
              </a:tr>
              <a:tr h="226298">
                <a:tc>
                  <a:txBody>
                    <a:bodyPr/>
                    <a:lstStyle/>
                    <a:p>
                      <a:r>
                        <a:rPr lang="pt-BR" sz="1500">
                          <a:effectLst/>
                          <a:latin typeface="+mj-lt"/>
                        </a:rPr>
                        <a:t>  Imobilizado</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868890563"/>
                  </a:ext>
                </a:extLst>
              </a:tr>
              <a:tr h="226298">
                <a:tc>
                  <a:txBody>
                    <a:bodyPr/>
                    <a:lstStyle/>
                    <a:p>
                      <a:r>
                        <a:rPr lang="pt-BR" sz="1500">
                          <a:effectLst/>
                          <a:latin typeface="+mj-lt"/>
                        </a:rPr>
                        <a:t>  Intangível</a:t>
                      </a:r>
                    </a:p>
                  </a:txBody>
                  <a:tcPr marL="0" marR="0" marT="0" marB="0" anchor="ctr"/>
                </a:tc>
                <a:tc>
                  <a:txBody>
                    <a:bodyPr/>
                    <a:lstStyle/>
                    <a:p>
                      <a:r>
                        <a:rPr lang="pt-BR" sz="1500" b="1" dirty="0">
                          <a:effectLst/>
                          <a:latin typeface="+mj-lt"/>
                        </a:rPr>
                        <a:t>Patrimônio Líquido</a:t>
                      </a:r>
                    </a:p>
                  </a:txBody>
                  <a:tcPr marL="0" marR="0" marT="0" marB="0" anchor="ctr"/>
                </a:tc>
                <a:extLst>
                  <a:ext uri="{0D108BD9-81ED-4DB2-BD59-A6C34878D82A}">
                    <a16:rowId xmlns:a16="http://schemas.microsoft.com/office/drawing/2014/main" val="4183508111"/>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Capital</a:t>
                      </a:r>
                    </a:p>
                  </a:txBody>
                  <a:tcPr marL="0" marR="0" marT="0" marB="0" anchor="ctr"/>
                </a:tc>
                <a:extLst>
                  <a:ext uri="{0D108BD9-81ED-4DB2-BD59-A6C34878D82A}">
                    <a16:rowId xmlns:a16="http://schemas.microsoft.com/office/drawing/2014/main" val="3655303028"/>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Reservas</a:t>
                      </a:r>
                    </a:p>
                  </a:txBody>
                  <a:tcPr marL="0" marR="0" marT="0" marB="0" anchor="ctr"/>
                </a:tc>
                <a:extLst>
                  <a:ext uri="{0D108BD9-81ED-4DB2-BD59-A6C34878D82A}">
                    <a16:rowId xmlns:a16="http://schemas.microsoft.com/office/drawing/2014/main" val="397788155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Ajustes de avaliação patrimonial</a:t>
                      </a:r>
                    </a:p>
                  </a:txBody>
                  <a:tcPr marL="0" marR="0" marT="0" marB="0" anchor="ctr"/>
                </a:tc>
                <a:extLst>
                  <a:ext uri="{0D108BD9-81ED-4DB2-BD59-A6C34878D82A}">
                    <a16:rowId xmlns:a16="http://schemas.microsoft.com/office/drawing/2014/main" val="346337329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Prejuízos acumulados</a:t>
                      </a:r>
                    </a:p>
                  </a:txBody>
                  <a:tcPr marL="0" marR="0" marT="0" marB="0" anchor="ctr"/>
                </a:tc>
                <a:extLst>
                  <a:ext uri="{0D108BD9-81ED-4DB2-BD59-A6C34878D82A}">
                    <a16:rowId xmlns:a16="http://schemas.microsoft.com/office/drawing/2014/main" val="2765597566"/>
                  </a:ext>
                </a:extLst>
              </a:tr>
              <a:tr h="291611">
                <a:tc>
                  <a:txBody>
                    <a:bodyPr/>
                    <a:lstStyle/>
                    <a:p>
                      <a:r>
                        <a:rPr lang="pt-BR" sz="1500">
                          <a:effectLst/>
                          <a:latin typeface="+mj-lt"/>
                        </a:rPr>
                        <a:t> </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693267754"/>
                  </a:ext>
                </a:extLst>
              </a:tr>
              <a:tr h="226298">
                <a:tc>
                  <a:txBody>
                    <a:bodyPr/>
                    <a:lstStyle/>
                    <a:p>
                      <a:r>
                        <a:rPr lang="pt-BR" sz="1500" b="1" dirty="0">
                          <a:effectLst/>
                          <a:latin typeface="+mj-lt"/>
                        </a:rPr>
                        <a:t>TOTAL ATIVO                            $</a:t>
                      </a:r>
                    </a:p>
                  </a:txBody>
                  <a:tcPr marL="0" marR="0" marT="0" marB="0" anchor="ctr"/>
                </a:tc>
                <a:tc>
                  <a:txBody>
                    <a:bodyPr/>
                    <a:lstStyle/>
                    <a:p>
                      <a:r>
                        <a:rPr lang="pt-BR" sz="1500" b="1" dirty="0">
                          <a:effectLst/>
                          <a:latin typeface="+mj-lt"/>
                        </a:rPr>
                        <a:t>TOTAL PASSIVO                         $</a:t>
                      </a:r>
                    </a:p>
                  </a:txBody>
                  <a:tcPr marL="0" marR="0" marT="0" marB="0" anchor="ctr"/>
                </a:tc>
                <a:extLst>
                  <a:ext uri="{0D108BD9-81ED-4DB2-BD59-A6C34878D82A}">
                    <a16:rowId xmlns:a16="http://schemas.microsoft.com/office/drawing/2014/main" val="3250977153"/>
                  </a:ext>
                </a:extLst>
              </a:tr>
            </a:tbl>
          </a:graphicData>
        </a:graphic>
      </p:graphicFrame>
      <p:sp>
        <p:nvSpPr>
          <p:cNvPr id="10" name="Balão de Fala: Retângulo com Cantos Arredondados 9">
            <a:extLst>
              <a:ext uri="{FF2B5EF4-FFF2-40B4-BE49-F238E27FC236}">
                <a16:creationId xmlns:a16="http://schemas.microsoft.com/office/drawing/2014/main" id="{1C4AF405-9643-4E0D-B9C3-A6ADEBC2CDC0}"/>
              </a:ext>
            </a:extLst>
          </p:cNvPr>
          <p:cNvSpPr/>
          <p:nvPr/>
        </p:nvSpPr>
        <p:spPr>
          <a:xfrm>
            <a:off x="121299" y="1212980"/>
            <a:ext cx="5756988" cy="3783378"/>
          </a:xfrm>
          <a:prstGeom prst="wedgeRoundRectCallout">
            <a:avLst>
              <a:gd name="adj1" fmla="val 67945"/>
              <a:gd name="adj2" fmla="val 381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200" dirty="0">
                <a:latin typeface="Arial" panose="020B0604020202020204" pitchFamily="34" charset="0"/>
                <a:cs typeface="Arial" panose="020B0604020202020204" pitchFamily="34" charset="0"/>
              </a:rPr>
              <a:t>O </a:t>
            </a:r>
            <a:r>
              <a:rPr lang="pt-BR" sz="1200" b="1" dirty="0">
                <a:latin typeface="Arial" panose="020B0604020202020204" pitchFamily="34" charset="0"/>
                <a:cs typeface="Arial" panose="020B0604020202020204" pitchFamily="34" charset="0"/>
              </a:rPr>
              <a:t>Patrimônio Líquido </a:t>
            </a:r>
            <a:r>
              <a:rPr lang="pt-BR" sz="1200" dirty="0">
                <a:latin typeface="Arial" panose="020B0604020202020204" pitchFamily="34" charset="0"/>
                <a:cs typeface="Arial" panose="020B0604020202020204" pitchFamily="34" charset="0"/>
              </a:rPr>
              <a:t>é formado pelo grupo de contas que registra o valor contábil pertencente aos acionistas ou quotistas.</a:t>
            </a:r>
          </a:p>
          <a:p>
            <a:r>
              <a:rPr lang="pt-BR" sz="1200" b="1" dirty="0">
                <a:latin typeface="Arial" panose="020B0604020202020204" pitchFamily="34" charset="0"/>
                <a:cs typeface="Arial" panose="020B0604020202020204" pitchFamily="34" charset="0"/>
              </a:rPr>
              <a:t>Capital Social</a:t>
            </a:r>
            <a:r>
              <a:rPr lang="pt-BR" sz="1200" dirty="0">
                <a:latin typeface="Arial" panose="020B0604020202020204" pitchFamily="34" charset="0"/>
                <a:cs typeface="Arial" panose="020B0604020202020204" pitchFamily="34" charset="0"/>
              </a:rPr>
              <a:t>:  O capital social representa os valores recebidos pela empresa, em forma de subscrição ou por ela gerados. </a:t>
            </a:r>
          </a:p>
          <a:p>
            <a:r>
              <a:rPr lang="pt-BR" sz="1200" b="1" dirty="0">
                <a:latin typeface="Arial" panose="020B0604020202020204" pitchFamily="34" charset="0"/>
                <a:cs typeface="Arial" panose="020B0604020202020204" pitchFamily="34" charset="0"/>
              </a:rPr>
              <a:t>Reservas de Capital: </a:t>
            </a:r>
            <a:r>
              <a:rPr lang="pt-BR" sz="1200" dirty="0">
                <a:latin typeface="Arial" panose="020B0604020202020204" pitchFamily="34" charset="0"/>
                <a:cs typeface="Arial" panose="020B0604020202020204" pitchFamily="34" charset="0"/>
              </a:rPr>
              <a:t>Reserva de Correção Monetária do Capital Realizado; Reserva de Ágio na Emissão de Ações; Reserva de Alienação de Partes Beneficiárias; Reserva de Alienação de Bônus de Subscrição; Reserva de Prêmio na Emissão de Debêntures;  Reserva de Doações e Subvenções para Investimento; Até 31.12.2007, a Reserva de Incentivo Fiscal. A partir de 01.01.2008, respectiva reserva passa a fazer parte do grupo de Reservas de Lucros.</a:t>
            </a:r>
          </a:p>
          <a:p>
            <a:r>
              <a:rPr lang="pt-BR" sz="1200" b="1" dirty="0">
                <a:latin typeface="Arial" panose="020B0604020202020204" pitchFamily="34" charset="0"/>
                <a:cs typeface="Arial" panose="020B0604020202020204" pitchFamily="34" charset="0"/>
              </a:rPr>
              <a:t>Reservas de Lucros: </a:t>
            </a:r>
            <a:r>
              <a:rPr lang="pt-BR" sz="1200" dirty="0">
                <a:latin typeface="Arial" panose="020B0604020202020204" pitchFamily="34" charset="0"/>
                <a:cs typeface="Arial" panose="020B0604020202020204" pitchFamily="34" charset="0"/>
              </a:rPr>
              <a:t>As reservas de lucros são constituídas pelos lucros obtidos pela empresa, retidos com finalidade específica. Os lucros retidos com finalidade específica e classificados nesta conta são transferidos da conta de "Lucros ou Prejuízos Acumulados".</a:t>
            </a:r>
          </a:p>
          <a:p>
            <a:r>
              <a:rPr lang="pt-BR" sz="1200" b="1" dirty="0">
                <a:latin typeface="Arial" panose="020B0604020202020204" pitchFamily="34" charset="0"/>
                <a:cs typeface="Arial" panose="020B0604020202020204" pitchFamily="34" charset="0"/>
              </a:rPr>
              <a:t>Prejuízos Acumulados: </a:t>
            </a:r>
            <a:r>
              <a:rPr lang="pt-BR" sz="1200" dirty="0">
                <a:latin typeface="Arial" panose="020B0604020202020204" pitchFamily="34" charset="0"/>
                <a:cs typeface="Arial" panose="020B0604020202020204" pitchFamily="34" charset="0"/>
              </a:rPr>
              <a:t>Os lucros ou prejuízos representam resultados acumulados obtidos, que foram retidos sem finalidade específica (quando lucros) ou estão à espera de absorção futura (quando prejuízos).</a:t>
            </a:r>
          </a:p>
        </p:txBody>
      </p:sp>
    </p:spTree>
    <p:extLst>
      <p:ext uri="{BB962C8B-B14F-4D97-AF65-F5344CB8AC3E}">
        <p14:creationId xmlns:p14="http://schemas.microsoft.com/office/powerpoint/2010/main" val="4127240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CONCEITOS FUNDAMENTAIS</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dirty="0">
                <a:latin typeface="Arial" panose="020B0604020202020204" pitchFamily="34" charset="0"/>
                <a:cs typeface="Arial" panose="020B0604020202020204" pitchFamily="34" charset="0"/>
              </a:rPr>
              <a:t>Para cada transação, o Contador precisa identificar: Onde o dinheiro foi aplicados – Aplicação</a:t>
            </a:r>
          </a:p>
          <a:p>
            <a:pPr algn="just"/>
            <a:r>
              <a:rPr lang="pt-BR" sz="1800" dirty="0">
                <a:latin typeface="Arial" panose="020B0604020202020204" pitchFamily="34" charset="0"/>
                <a:cs typeface="Arial" panose="020B0604020202020204" pitchFamily="34" charset="0"/>
              </a:rPr>
              <a:t>De onde o dinheiro veio – Origem</a:t>
            </a:r>
          </a:p>
          <a:p>
            <a:pPr algn="just"/>
            <a:r>
              <a:rPr lang="pt-BR" sz="1800" dirty="0">
                <a:latin typeface="Arial" panose="020B0604020202020204" pitchFamily="34" charset="0"/>
                <a:cs typeface="Arial" panose="020B0604020202020204" pitchFamily="34" charset="0"/>
              </a:rPr>
              <a:t>Este conceito se chama “Partidas Dobradas”</a:t>
            </a: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EAA3D9DD-46CE-4869-AE2F-F65E9525CD68}"/>
              </a:ext>
            </a:extLst>
          </p:cNvPr>
          <p:cNvPicPr>
            <a:picLocks noChangeAspect="1"/>
          </p:cNvPicPr>
          <p:nvPr/>
        </p:nvPicPr>
        <p:blipFill>
          <a:blip r:embed="rId2"/>
          <a:stretch>
            <a:fillRect/>
          </a:stretch>
        </p:blipFill>
        <p:spPr>
          <a:xfrm>
            <a:off x="2957805" y="2772967"/>
            <a:ext cx="6276390" cy="3371242"/>
          </a:xfrm>
          <a:prstGeom prst="rect">
            <a:avLst/>
          </a:prstGeom>
        </p:spPr>
      </p:pic>
    </p:spTree>
    <p:extLst>
      <p:ext uri="{BB962C8B-B14F-4D97-AF65-F5344CB8AC3E}">
        <p14:creationId xmlns:p14="http://schemas.microsoft.com/office/powerpoint/2010/main" val="2790812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9CEFE8FE-B2BB-4F3F-8F1A-ED9E65D65653}"/>
              </a:ext>
            </a:extLst>
          </p:cNvPr>
          <p:cNvGraphicFramePr>
            <a:graphicFrameLocks noGrp="1"/>
          </p:cNvGraphicFramePr>
          <p:nvPr>
            <p:extLst>
              <p:ext uri="{D42A27DB-BD31-4B8C-83A1-F6EECF244321}">
                <p14:modId xmlns:p14="http://schemas.microsoft.com/office/powerpoint/2010/main" val="1022802362"/>
              </p:ext>
            </p:extLst>
          </p:nvPr>
        </p:nvGraphicFramePr>
        <p:xfrm>
          <a:off x="1894406" y="694671"/>
          <a:ext cx="7704428" cy="6013324"/>
        </p:xfrm>
        <a:graphic>
          <a:graphicData uri="http://schemas.openxmlformats.org/drawingml/2006/table">
            <a:tbl>
              <a:tblPr firstRow="1" bandRow="1">
                <a:tableStyleId>{5C22544A-7EE6-4342-B048-85BDC9FD1C3A}</a:tableStyleId>
              </a:tblPr>
              <a:tblGrid>
                <a:gridCol w="7704428">
                  <a:extLst>
                    <a:ext uri="{9D8B030D-6E8A-4147-A177-3AD203B41FA5}">
                      <a16:colId xmlns:a16="http://schemas.microsoft.com/office/drawing/2014/main" val="20000"/>
                    </a:ext>
                  </a:extLst>
                </a:gridCol>
              </a:tblGrid>
              <a:tr h="465964">
                <a:tc>
                  <a:txBody>
                    <a:bodyPr/>
                    <a:lstStyle/>
                    <a:p>
                      <a:r>
                        <a:rPr lang="pt-BR" sz="2200" dirty="0">
                          <a:latin typeface="Arial Rounded MT Bold" panose="020F0704030504030204" pitchFamily="34" charset="0"/>
                        </a:rPr>
                        <a:t>Demonstração</a:t>
                      </a:r>
                      <a:r>
                        <a:rPr lang="pt-BR" sz="2200" baseline="0" dirty="0">
                          <a:latin typeface="Arial Rounded MT Bold" panose="020F0704030504030204" pitchFamily="34" charset="0"/>
                        </a:rPr>
                        <a:t> do Resultado de Exercício (DRE)</a:t>
                      </a:r>
                      <a:endParaRPr lang="pt-BR" sz="2200" dirty="0">
                        <a:latin typeface="Arial Rounded MT Bold" panose="020F0704030504030204" pitchFamily="34" charset="0"/>
                      </a:endParaRPr>
                    </a:p>
                  </a:txBody>
                  <a:tcPr/>
                </a:tc>
                <a:extLst>
                  <a:ext uri="{0D108BD9-81ED-4DB2-BD59-A6C34878D82A}">
                    <a16:rowId xmlns:a16="http://schemas.microsoft.com/office/drawing/2014/main" val="10000"/>
                  </a:ext>
                </a:extLst>
              </a:tr>
              <a:tr h="399398">
                <a:tc>
                  <a:txBody>
                    <a:bodyPr/>
                    <a:lstStyle/>
                    <a:p>
                      <a:r>
                        <a:rPr lang="pt-BR" sz="2200" dirty="0">
                          <a:latin typeface="Arial Rounded MT Bold" panose="020F0704030504030204" pitchFamily="34" charset="0"/>
                        </a:rPr>
                        <a:t>(=)</a:t>
                      </a:r>
                      <a:r>
                        <a:rPr lang="pt-BR" sz="2200" baseline="0" dirty="0">
                          <a:latin typeface="Arial Rounded MT Bold" panose="020F0704030504030204" pitchFamily="34" charset="0"/>
                        </a:rPr>
                        <a:t> </a:t>
                      </a:r>
                      <a:r>
                        <a:rPr lang="pt-BR" sz="2200" dirty="0">
                          <a:latin typeface="Arial Rounded MT Bold" panose="020F0704030504030204" pitchFamily="34" charset="0"/>
                        </a:rPr>
                        <a:t>RECEITA DE VENDAS E PRESTAÇÃO DE SERVIÇOS</a:t>
                      </a:r>
                    </a:p>
                  </a:txBody>
                  <a:tcPr/>
                </a:tc>
                <a:extLst>
                  <a:ext uri="{0D108BD9-81ED-4DB2-BD59-A6C34878D82A}">
                    <a16:rowId xmlns:a16="http://schemas.microsoft.com/office/drawing/2014/main" val="10001"/>
                  </a:ext>
                </a:extLst>
              </a:tr>
              <a:tr h="399398">
                <a:tc>
                  <a:txBody>
                    <a:bodyPr/>
                    <a:lstStyle/>
                    <a:p>
                      <a:r>
                        <a:rPr lang="pt-BR" sz="2200" dirty="0">
                          <a:latin typeface="Arial Rounded MT Bold" panose="020F0704030504030204" pitchFamily="34" charset="0"/>
                        </a:rPr>
                        <a:t>(</a:t>
                      </a:r>
                      <a:r>
                        <a:rPr lang="pt-BR" sz="2200" baseline="0" dirty="0">
                          <a:latin typeface="Arial Rounded MT Bold" panose="020F0704030504030204" pitchFamily="34" charset="0"/>
                        </a:rPr>
                        <a:t>-) Custos dos bens e serviços vendidos</a:t>
                      </a:r>
                      <a:endParaRPr lang="pt-BR" sz="2200" dirty="0">
                        <a:latin typeface="Arial Rounded MT Bold" panose="020F0704030504030204" pitchFamily="34" charset="0"/>
                      </a:endParaRPr>
                    </a:p>
                  </a:txBody>
                  <a:tcPr/>
                </a:tc>
                <a:extLst>
                  <a:ext uri="{0D108BD9-81ED-4DB2-BD59-A6C34878D82A}">
                    <a16:rowId xmlns:a16="http://schemas.microsoft.com/office/drawing/2014/main" val="10002"/>
                  </a:ext>
                </a:extLst>
              </a:tr>
              <a:tr h="399398">
                <a:tc>
                  <a:txBody>
                    <a:bodyPr/>
                    <a:lstStyle/>
                    <a:p>
                      <a:r>
                        <a:rPr lang="pt-BR" sz="2200" dirty="0">
                          <a:latin typeface="Arial Rounded MT Bold" panose="020F0704030504030204" pitchFamily="34" charset="0"/>
                        </a:rPr>
                        <a:t>(=) RESULTADO (LUCRO) BRUTO</a:t>
                      </a:r>
                    </a:p>
                  </a:txBody>
                  <a:tcPr/>
                </a:tc>
                <a:extLst>
                  <a:ext uri="{0D108BD9-81ED-4DB2-BD59-A6C34878D82A}">
                    <a16:rowId xmlns:a16="http://schemas.microsoft.com/office/drawing/2014/main" val="10003"/>
                  </a:ext>
                </a:extLst>
              </a:tr>
              <a:tr h="399398">
                <a:tc>
                  <a:txBody>
                    <a:bodyPr/>
                    <a:lstStyle/>
                    <a:p>
                      <a:r>
                        <a:rPr lang="pt-BR" sz="2200" dirty="0">
                          <a:latin typeface="Arial Rounded MT Bold" panose="020F0704030504030204" pitchFamily="34" charset="0"/>
                        </a:rPr>
                        <a:t>(-) Despesas de</a:t>
                      </a:r>
                      <a:r>
                        <a:rPr lang="pt-BR" sz="2200" baseline="0" dirty="0">
                          <a:latin typeface="Arial Rounded MT Bold" panose="020F0704030504030204" pitchFamily="34" charset="0"/>
                        </a:rPr>
                        <a:t> Vendas</a:t>
                      </a:r>
                      <a:r>
                        <a:rPr lang="pt-BR" sz="2200" dirty="0">
                          <a:latin typeface="Arial Rounded MT Bold" panose="020F0704030504030204" pitchFamily="34" charset="0"/>
                        </a:rPr>
                        <a:t> </a:t>
                      </a:r>
                    </a:p>
                  </a:txBody>
                  <a:tcPr/>
                </a:tc>
                <a:extLst>
                  <a:ext uri="{0D108BD9-81ED-4DB2-BD59-A6C34878D82A}">
                    <a16:rowId xmlns:a16="http://schemas.microsoft.com/office/drawing/2014/main" val="10004"/>
                  </a:ext>
                </a:extLst>
              </a:tr>
              <a:tr h="399398">
                <a:tc>
                  <a:txBody>
                    <a:bodyPr/>
                    <a:lstStyle/>
                    <a:p>
                      <a:r>
                        <a:rPr lang="pt-BR" sz="2200" dirty="0">
                          <a:latin typeface="Arial Rounded MT Bold" panose="020F0704030504030204" pitchFamily="34" charset="0"/>
                        </a:rPr>
                        <a:t>(-) Despesas Gerais e Administrativas</a:t>
                      </a:r>
                    </a:p>
                  </a:txBody>
                  <a:tcPr/>
                </a:tc>
                <a:extLst>
                  <a:ext uri="{0D108BD9-81ED-4DB2-BD59-A6C34878D82A}">
                    <a16:rowId xmlns:a16="http://schemas.microsoft.com/office/drawing/2014/main" val="10005"/>
                  </a:ext>
                </a:extLst>
              </a:tr>
              <a:tr h="399398">
                <a:tc>
                  <a:txBody>
                    <a:bodyPr/>
                    <a:lstStyle/>
                    <a:p>
                      <a:r>
                        <a:rPr lang="pt-BR" sz="2200" dirty="0">
                          <a:latin typeface="Arial Rounded MT Bold" panose="020F0704030504030204" pitchFamily="34" charset="0"/>
                        </a:rPr>
                        <a:t>(-/+) Outras Despesas e Receitas Operacionais       </a:t>
                      </a:r>
                    </a:p>
                  </a:txBody>
                  <a:tcPr/>
                </a:tc>
                <a:extLst>
                  <a:ext uri="{0D108BD9-81ED-4DB2-BD59-A6C34878D82A}">
                    <a16:rowId xmlns:a16="http://schemas.microsoft.com/office/drawing/2014/main" val="10006"/>
                  </a:ext>
                </a:extLst>
              </a:tr>
              <a:tr h="399398">
                <a:tc>
                  <a:txBody>
                    <a:bodyPr/>
                    <a:lstStyle/>
                    <a:p>
                      <a:r>
                        <a:rPr lang="pt-BR" sz="2200" dirty="0">
                          <a:latin typeface="Arial Rounded MT Bold" panose="020F0704030504030204" pitchFamily="34" charset="0"/>
                        </a:rPr>
                        <a:t>(=) LUCRO ANTES DO RES. FINAN. E</a:t>
                      </a:r>
                      <a:r>
                        <a:rPr lang="pt-BR" sz="2200" baseline="0" dirty="0">
                          <a:latin typeface="Arial Rounded MT Bold" panose="020F0704030504030204" pitchFamily="34" charset="0"/>
                        </a:rPr>
                        <a:t> TRIBUTOS</a:t>
                      </a:r>
                      <a:endParaRPr lang="pt-BR" sz="2200" dirty="0">
                        <a:latin typeface="Arial Rounded MT Bold" panose="020F0704030504030204" pitchFamily="34" charset="0"/>
                      </a:endParaRPr>
                    </a:p>
                  </a:txBody>
                  <a:tcPr/>
                </a:tc>
                <a:extLst>
                  <a:ext uri="{0D108BD9-81ED-4DB2-BD59-A6C34878D82A}">
                    <a16:rowId xmlns:a16="http://schemas.microsoft.com/office/drawing/2014/main" val="10007"/>
                  </a:ext>
                </a:extLst>
              </a:tr>
              <a:tr h="399398">
                <a:tc>
                  <a:txBody>
                    <a:bodyPr/>
                    <a:lstStyle/>
                    <a:p>
                      <a:r>
                        <a:rPr lang="pt-BR" sz="2200" dirty="0">
                          <a:latin typeface="Arial Rounded MT Bold" panose="020F0704030504030204" pitchFamily="34" charset="0"/>
                        </a:rPr>
                        <a:t>(-/+) Despesas</a:t>
                      </a:r>
                      <a:r>
                        <a:rPr lang="pt-BR" sz="2200" baseline="0" dirty="0">
                          <a:latin typeface="Arial Rounded MT Bold" panose="020F0704030504030204" pitchFamily="34" charset="0"/>
                        </a:rPr>
                        <a:t> e Receitas Financeiras</a:t>
                      </a:r>
                      <a:endParaRPr lang="pt-BR" sz="2200" dirty="0">
                        <a:latin typeface="Arial Rounded MT Bold" panose="020F0704030504030204" pitchFamily="34" charset="0"/>
                      </a:endParaRPr>
                    </a:p>
                  </a:txBody>
                  <a:tcPr/>
                </a:tc>
                <a:extLst>
                  <a:ext uri="{0D108BD9-81ED-4DB2-BD59-A6C34878D82A}">
                    <a16:rowId xmlns:a16="http://schemas.microsoft.com/office/drawing/2014/main" val="10008"/>
                  </a:ext>
                </a:extLst>
              </a:tr>
              <a:tr h="399398">
                <a:tc>
                  <a:txBody>
                    <a:bodyPr/>
                    <a:lstStyle/>
                    <a:p>
                      <a:r>
                        <a:rPr lang="pt-BR" sz="2200" dirty="0">
                          <a:latin typeface="Arial Rounded MT Bold" panose="020F0704030504030204" pitchFamily="34" charset="0"/>
                        </a:rPr>
                        <a:t>(=) LUCRO ANTES</a:t>
                      </a:r>
                      <a:r>
                        <a:rPr lang="pt-BR" sz="2200" baseline="0" dirty="0">
                          <a:latin typeface="Arial Rounded MT Bold" panose="020F0704030504030204" pitchFamily="34" charset="0"/>
                        </a:rPr>
                        <a:t> DOS TRIBUTOS SOBRE O LUCRO</a:t>
                      </a:r>
                      <a:endParaRPr lang="pt-BR" sz="2200" dirty="0">
                        <a:latin typeface="Arial Rounded MT Bold" panose="020F0704030504030204" pitchFamily="34" charset="0"/>
                      </a:endParaRPr>
                    </a:p>
                  </a:txBody>
                  <a:tcPr/>
                </a:tc>
                <a:extLst>
                  <a:ext uri="{0D108BD9-81ED-4DB2-BD59-A6C34878D82A}">
                    <a16:rowId xmlns:a16="http://schemas.microsoft.com/office/drawing/2014/main" val="10009"/>
                  </a:ext>
                </a:extLst>
              </a:tr>
              <a:tr h="399398">
                <a:tc>
                  <a:txBody>
                    <a:bodyPr/>
                    <a:lstStyle/>
                    <a:p>
                      <a:r>
                        <a:rPr lang="pt-BR" sz="2200" dirty="0">
                          <a:latin typeface="Arial Rounded MT Bold" panose="020F0704030504030204" pitchFamily="34" charset="0"/>
                        </a:rPr>
                        <a:t>(-) Despesa com IR e </a:t>
                      </a:r>
                      <a:r>
                        <a:rPr lang="pt-BR" sz="2200" dirty="0" smtClean="0">
                          <a:latin typeface="Arial Rounded MT Bold" panose="020F0704030504030204" pitchFamily="34" charset="0"/>
                        </a:rPr>
                        <a:t>CSLL (</a:t>
                      </a:r>
                      <a:r>
                        <a:rPr lang="pt-BR" sz="2200" dirty="0" err="1" smtClean="0">
                          <a:latin typeface="Arial Rounded MT Bold" panose="020F0704030504030204" pitchFamily="34" charset="0"/>
                        </a:rPr>
                        <a:t>Contr</a:t>
                      </a:r>
                      <a:r>
                        <a:rPr lang="pt-BR" sz="2200" baseline="0" dirty="0" smtClean="0">
                          <a:latin typeface="Arial Rounded MT Bold" panose="020F0704030504030204" pitchFamily="34" charset="0"/>
                        </a:rPr>
                        <a:t> social s lucro liquido)</a:t>
                      </a:r>
                      <a:endParaRPr lang="pt-BR" sz="2200" dirty="0">
                        <a:latin typeface="Arial Rounded MT Bold" panose="020F0704030504030204" pitchFamily="34" charset="0"/>
                      </a:endParaRPr>
                    </a:p>
                  </a:txBody>
                  <a:tcPr/>
                </a:tc>
                <a:extLst>
                  <a:ext uri="{0D108BD9-81ED-4DB2-BD59-A6C34878D82A}">
                    <a16:rowId xmlns:a16="http://schemas.microsoft.com/office/drawing/2014/main" val="10010"/>
                  </a:ext>
                </a:extLst>
              </a:tr>
              <a:tr h="399398">
                <a:tc>
                  <a:txBody>
                    <a:bodyPr/>
                    <a:lstStyle/>
                    <a:p>
                      <a:r>
                        <a:rPr lang="pt-BR" sz="2200" dirty="0">
                          <a:latin typeface="Arial Rounded MT Bold" panose="020F0704030504030204" pitchFamily="34" charset="0"/>
                        </a:rPr>
                        <a:t>(=) LUCRO LÍQUIDO DAS OPERAÇÕES CONTINUADAS</a:t>
                      </a:r>
                    </a:p>
                  </a:txBody>
                  <a:tcPr/>
                </a:tc>
                <a:extLst>
                  <a:ext uri="{0D108BD9-81ED-4DB2-BD59-A6C34878D82A}">
                    <a16:rowId xmlns:a16="http://schemas.microsoft.com/office/drawing/2014/main" val="10011"/>
                  </a:ext>
                </a:extLst>
              </a:tr>
              <a:tr h="399398">
                <a:tc>
                  <a:txBody>
                    <a:bodyPr/>
                    <a:lstStyle/>
                    <a:p>
                      <a:r>
                        <a:rPr lang="pt-BR" sz="2200" dirty="0">
                          <a:latin typeface="Arial Rounded MT Bold" panose="020F0704030504030204" pitchFamily="34" charset="0"/>
                        </a:rPr>
                        <a:t>(-/+) Resultado de Operações Descontinuadas</a:t>
                      </a:r>
                    </a:p>
                  </a:txBody>
                  <a:tcPr/>
                </a:tc>
                <a:extLst>
                  <a:ext uri="{0D108BD9-81ED-4DB2-BD59-A6C34878D82A}">
                    <a16:rowId xmlns:a16="http://schemas.microsoft.com/office/drawing/2014/main" val="10012"/>
                  </a:ext>
                </a:extLst>
              </a:tr>
              <a:tr h="399398">
                <a:tc>
                  <a:txBody>
                    <a:bodyPr/>
                    <a:lstStyle/>
                    <a:p>
                      <a:r>
                        <a:rPr lang="pt-BR" sz="2200" dirty="0">
                          <a:latin typeface="Arial Rounded MT Bold" panose="020F0704030504030204" pitchFamily="34" charset="0"/>
                        </a:rPr>
                        <a:t>(=) LUCRO LÍQUIDO</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072274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2BFF4824-8D4E-4C33-95A3-C4E183C3CA64}"/>
              </a:ext>
            </a:extLst>
          </p:cNvPr>
          <p:cNvGraphicFramePr>
            <a:graphicFrameLocks noGrp="1"/>
          </p:cNvGraphicFramePr>
          <p:nvPr>
            <p:extLst>
              <p:ext uri="{D42A27DB-BD31-4B8C-83A1-F6EECF244321}">
                <p14:modId xmlns:p14="http://schemas.microsoft.com/office/powerpoint/2010/main" val="399469970"/>
              </p:ext>
            </p:extLst>
          </p:nvPr>
        </p:nvGraphicFramePr>
        <p:xfrm>
          <a:off x="819031" y="144780"/>
          <a:ext cx="9387545" cy="6568440"/>
        </p:xfrm>
        <a:graphic>
          <a:graphicData uri="http://schemas.openxmlformats.org/drawingml/2006/table">
            <a:tbl>
              <a:tblPr firstRow="1" bandRow="1">
                <a:tableStyleId>{5C22544A-7EE6-4342-B048-85BDC9FD1C3A}</a:tableStyleId>
              </a:tblPr>
              <a:tblGrid>
                <a:gridCol w="6357742">
                  <a:extLst>
                    <a:ext uri="{9D8B030D-6E8A-4147-A177-3AD203B41FA5}">
                      <a16:colId xmlns:a16="http://schemas.microsoft.com/office/drawing/2014/main" val="20000"/>
                    </a:ext>
                  </a:extLst>
                </a:gridCol>
                <a:gridCol w="1537230">
                  <a:extLst>
                    <a:ext uri="{9D8B030D-6E8A-4147-A177-3AD203B41FA5}">
                      <a16:colId xmlns:a16="http://schemas.microsoft.com/office/drawing/2014/main" val="20001"/>
                    </a:ext>
                  </a:extLst>
                </a:gridCol>
                <a:gridCol w="1492573">
                  <a:extLst>
                    <a:ext uri="{9D8B030D-6E8A-4147-A177-3AD203B41FA5}">
                      <a16:colId xmlns:a16="http://schemas.microsoft.com/office/drawing/2014/main" val="20002"/>
                    </a:ext>
                  </a:extLst>
                </a:gridCol>
              </a:tblGrid>
              <a:tr h="579368">
                <a:tc>
                  <a:txBody>
                    <a:bodyPr/>
                    <a:lstStyle/>
                    <a:p>
                      <a:pPr algn="ctr"/>
                      <a:r>
                        <a:rPr lang="pt-BR" sz="1700" dirty="0">
                          <a:latin typeface="Arial Rounded MT Bold" panose="020F0704030504030204" pitchFamily="34" charset="0"/>
                        </a:rPr>
                        <a:t>Hering Store</a:t>
                      </a:r>
                    </a:p>
                    <a:p>
                      <a:r>
                        <a:rPr lang="pt-BR" sz="1700" dirty="0">
                          <a:latin typeface="Arial Rounded MT Bold" panose="020F0704030504030204" pitchFamily="34" charset="0"/>
                        </a:rPr>
                        <a:t>Demonstração</a:t>
                      </a:r>
                      <a:r>
                        <a:rPr lang="pt-BR" sz="1700" baseline="0" dirty="0">
                          <a:latin typeface="Arial Rounded MT Bold" panose="020F0704030504030204" pitchFamily="34" charset="0"/>
                        </a:rPr>
                        <a:t> do Resultado de Exercício (DRE)</a:t>
                      </a:r>
                      <a:endParaRPr lang="pt-BR" sz="1700" dirty="0">
                        <a:latin typeface="Arial Rounded MT Bold" panose="020F0704030504030204" pitchFamily="34" charset="0"/>
                      </a:endParaRPr>
                    </a:p>
                  </a:txBody>
                  <a:tcPr/>
                </a:tc>
                <a:tc>
                  <a:txBody>
                    <a:bodyPr/>
                    <a:lstStyle/>
                    <a:p>
                      <a:r>
                        <a:rPr lang="pt-BR" sz="1700" b="0" dirty="0">
                          <a:latin typeface="Arial Rounded MT Bold" panose="020F0704030504030204" pitchFamily="34" charset="0"/>
                        </a:rPr>
                        <a:t>31.12.15</a:t>
                      </a:r>
                    </a:p>
                    <a:p>
                      <a:r>
                        <a:rPr lang="pt-BR" sz="1700" b="0" dirty="0">
                          <a:latin typeface="Arial Rounded MT Bold" panose="020F0704030504030204" pitchFamily="34" charset="0"/>
                        </a:rPr>
                        <a:t>R$</a:t>
                      </a:r>
                      <a:r>
                        <a:rPr lang="pt-BR" sz="1700" b="0" baseline="0" dirty="0">
                          <a:latin typeface="Arial Rounded MT Bold" panose="020F0704030504030204" pitchFamily="34" charset="0"/>
                        </a:rPr>
                        <a:t> </a:t>
                      </a:r>
                      <a:r>
                        <a:rPr lang="pt-BR" sz="1700" b="0" dirty="0">
                          <a:latin typeface="Arial Rounded MT Bold" panose="020F0704030504030204" pitchFamily="34" charset="0"/>
                        </a:rPr>
                        <a:t>milhares</a:t>
                      </a:r>
                    </a:p>
                  </a:txBody>
                  <a:tcPr/>
                </a:tc>
                <a:tc>
                  <a:txBody>
                    <a:bodyPr/>
                    <a:lstStyle/>
                    <a:p>
                      <a:r>
                        <a:rPr lang="pt-BR" sz="1700" b="0" dirty="0">
                          <a:latin typeface="Arial Rounded MT Bold" panose="020F0704030504030204" pitchFamily="34" charset="0"/>
                        </a:rPr>
                        <a:t>31.12.14</a:t>
                      </a:r>
                    </a:p>
                    <a:p>
                      <a:r>
                        <a:rPr lang="pt-BR" sz="1700" b="0" dirty="0">
                          <a:latin typeface="Arial Rounded MT Bold" panose="020F0704030504030204" pitchFamily="34" charset="0"/>
                        </a:rPr>
                        <a:t>R$</a:t>
                      </a:r>
                      <a:r>
                        <a:rPr lang="pt-BR" sz="1700" b="0" baseline="0" dirty="0">
                          <a:latin typeface="Arial Rounded MT Bold" panose="020F0704030504030204" pitchFamily="34" charset="0"/>
                        </a:rPr>
                        <a:t> </a:t>
                      </a:r>
                      <a:r>
                        <a:rPr lang="pt-BR" sz="1700" b="0" dirty="0">
                          <a:latin typeface="Arial Rounded MT Bold" panose="020F0704030504030204" pitchFamily="34" charset="0"/>
                        </a:rPr>
                        <a:t>milhares</a:t>
                      </a:r>
                    </a:p>
                  </a:txBody>
                  <a:tcPr/>
                </a:tc>
                <a:extLst>
                  <a:ext uri="{0D108BD9-81ED-4DB2-BD59-A6C34878D82A}">
                    <a16:rowId xmlns:a16="http://schemas.microsoft.com/office/drawing/2014/main" val="10000"/>
                  </a:ext>
                </a:extLst>
              </a:tr>
              <a:tr h="331067">
                <a:tc>
                  <a:txBody>
                    <a:bodyPr/>
                    <a:lstStyle/>
                    <a:p>
                      <a:r>
                        <a:rPr lang="pt-BR" sz="1700" dirty="0">
                          <a:latin typeface="Arial Rounded MT Bold" panose="020F0704030504030204" pitchFamily="34" charset="0"/>
                        </a:rPr>
                        <a:t>RECEITA DE VENDAS E PRESTAÇÃO DE SERVIÇOS</a:t>
                      </a:r>
                    </a:p>
                  </a:txBody>
                  <a:tcPr/>
                </a:tc>
                <a:tc>
                  <a:txBody>
                    <a:bodyPr/>
                    <a:lstStyle/>
                    <a:p>
                      <a:pPr algn="ctr"/>
                      <a:r>
                        <a:rPr lang="pt-BR" sz="1700" dirty="0">
                          <a:latin typeface="Arial Rounded MT Bold" panose="020F0704030504030204" pitchFamily="34" charset="0"/>
                        </a:rPr>
                        <a:t>635.914</a:t>
                      </a:r>
                    </a:p>
                  </a:txBody>
                  <a:tcPr/>
                </a:tc>
                <a:tc>
                  <a:txBody>
                    <a:bodyPr/>
                    <a:lstStyle/>
                    <a:p>
                      <a:pPr algn="ctr"/>
                      <a:r>
                        <a:rPr lang="pt-BR" sz="1700" dirty="0">
                          <a:latin typeface="Arial Rounded MT Bold" panose="020F0704030504030204" pitchFamily="34" charset="0"/>
                        </a:rPr>
                        <a:t>471.100</a:t>
                      </a:r>
                    </a:p>
                  </a:txBody>
                  <a:tcPr/>
                </a:tc>
                <a:extLst>
                  <a:ext uri="{0D108BD9-81ED-4DB2-BD59-A6C34878D82A}">
                    <a16:rowId xmlns:a16="http://schemas.microsoft.com/office/drawing/2014/main" val="10001"/>
                  </a:ext>
                </a:extLst>
              </a:tr>
              <a:tr h="331067">
                <a:tc>
                  <a:txBody>
                    <a:bodyPr/>
                    <a:lstStyle/>
                    <a:p>
                      <a:r>
                        <a:rPr lang="pt-BR" sz="1700" baseline="0" dirty="0">
                          <a:latin typeface="Arial Rounded MT Bold" panose="020F0704030504030204" pitchFamily="34" charset="0"/>
                        </a:rPr>
                        <a:t>Custos dos bens e serviços vendidos</a:t>
                      </a:r>
                      <a:endParaRPr lang="pt-BR" sz="1700" dirty="0">
                        <a:latin typeface="Arial Rounded MT Bold" panose="020F0704030504030204" pitchFamily="34" charset="0"/>
                      </a:endParaRPr>
                    </a:p>
                  </a:txBody>
                  <a:tcPr/>
                </a:tc>
                <a:tc>
                  <a:txBody>
                    <a:bodyPr/>
                    <a:lstStyle/>
                    <a:p>
                      <a:pPr algn="ctr"/>
                      <a:r>
                        <a:rPr lang="pt-BR" sz="1700" dirty="0">
                          <a:solidFill>
                            <a:srgbClr val="FF0000"/>
                          </a:solidFill>
                          <a:latin typeface="Arial Rounded MT Bold" panose="020F0704030504030204" pitchFamily="34" charset="0"/>
                        </a:rPr>
                        <a:t>-196.555</a:t>
                      </a:r>
                    </a:p>
                  </a:txBody>
                  <a:tcPr/>
                </a:tc>
                <a:tc>
                  <a:txBody>
                    <a:bodyPr/>
                    <a:lstStyle/>
                    <a:p>
                      <a:pPr algn="ctr"/>
                      <a:r>
                        <a:rPr lang="pt-BR" sz="1700" dirty="0">
                          <a:solidFill>
                            <a:srgbClr val="FF0000"/>
                          </a:solidFill>
                          <a:latin typeface="Arial Rounded MT Bold" panose="020F0704030504030204" pitchFamily="34" charset="0"/>
                        </a:rPr>
                        <a:t>-144.311</a:t>
                      </a:r>
                    </a:p>
                  </a:txBody>
                  <a:tcPr/>
                </a:tc>
                <a:extLst>
                  <a:ext uri="{0D108BD9-81ED-4DB2-BD59-A6C34878D82A}">
                    <a16:rowId xmlns:a16="http://schemas.microsoft.com/office/drawing/2014/main" val="10002"/>
                  </a:ext>
                </a:extLst>
              </a:tr>
              <a:tr h="331067">
                <a:tc>
                  <a:txBody>
                    <a:bodyPr/>
                    <a:lstStyle/>
                    <a:p>
                      <a:r>
                        <a:rPr lang="pt-BR" sz="1700" dirty="0">
                          <a:latin typeface="Arial Rounded MT Bold" panose="020F0704030504030204" pitchFamily="34" charset="0"/>
                        </a:rPr>
                        <a:t>RESULTADO BRUTO</a:t>
                      </a:r>
                    </a:p>
                  </a:txBody>
                  <a:tcPr/>
                </a:tc>
                <a:tc>
                  <a:txBody>
                    <a:bodyPr/>
                    <a:lstStyle/>
                    <a:p>
                      <a:pPr algn="ctr"/>
                      <a:r>
                        <a:rPr lang="pt-BR" sz="1700" dirty="0">
                          <a:latin typeface="Arial Rounded MT Bold" panose="020F0704030504030204" pitchFamily="34" charset="0"/>
                        </a:rPr>
                        <a:t>439.359</a:t>
                      </a:r>
                    </a:p>
                  </a:txBody>
                  <a:tcPr/>
                </a:tc>
                <a:tc>
                  <a:txBody>
                    <a:bodyPr/>
                    <a:lstStyle/>
                    <a:p>
                      <a:pPr algn="ctr"/>
                      <a:r>
                        <a:rPr lang="pt-BR" sz="1700" dirty="0">
                          <a:latin typeface="Arial Rounded MT Bold" panose="020F0704030504030204" pitchFamily="34" charset="0"/>
                        </a:rPr>
                        <a:t>326.789</a:t>
                      </a:r>
                    </a:p>
                  </a:txBody>
                  <a:tcPr/>
                </a:tc>
                <a:extLst>
                  <a:ext uri="{0D108BD9-81ED-4DB2-BD59-A6C34878D82A}">
                    <a16:rowId xmlns:a16="http://schemas.microsoft.com/office/drawing/2014/main" val="10003"/>
                  </a:ext>
                </a:extLst>
              </a:tr>
              <a:tr h="331067">
                <a:tc>
                  <a:txBody>
                    <a:bodyPr/>
                    <a:lstStyle/>
                    <a:p>
                      <a:r>
                        <a:rPr lang="pt-BR" sz="1700" dirty="0">
                          <a:latin typeface="Arial Rounded MT Bold" panose="020F0704030504030204" pitchFamily="34" charset="0"/>
                        </a:rPr>
                        <a:t>Despesas/Receitas Operacionais </a:t>
                      </a:r>
                    </a:p>
                  </a:txBody>
                  <a:tcPr/>
                </a:tc>
                <a:tc>
                  <a:txBody>
                    <a:bodyPr/>
                    <a:lstStyle/>
                    <a:p>
                      <a:pPr algn="ctr"/>
                      <a:r>
                        <a:rPr lang="pt-BR" sz="1700" dirty="0">
                          <a:solidFill>
                            <a:srgbClr val="FF0000"/>
                          </a:solidFill>
                          <a:latin typeface="Arial Rounded MT Bold" panose="020F0704030504030204" pitchFamily="34" charset="0"/>
                        </a:rPr>
                        <a:t>-375.556</a:t>
                      </a:r>
                    </a:p>
                  </a:txBody>
                  <a:tcPr/>
                </a:tc>
                <a:tc>
                  <a:txBody>
                    <a:bodyPr/>
                    <a:lstStyle/>
                    <a:p>
                      <a:pPr algn="ctr"/>
                      <a:r>
                        <a:rPr lang="pt-BR" sz="1700" dirty="0">
                          <a:solidFill>
                            <a:srgbClr val="FF0000"/>
                          </a:solidFill>
                          <a:latin typeface="Arial Rounded MT Bold" panose="020F0704030504030204" pitchFamily="34" charset="0"/>
                        </a:rPr>
                        <a:t>-235.708</a:t>
                      </a:r>
                    </a:p>
                  </a:txBody>
                  <a:tcPr/>
                </a:tc>
                <a:extLst>
                  <a:ext uri="{0D108BD9-81ED-4DB2-BD59-A6C34878D82A}">
                    <a16:rowId xmlns:a16="http://schemas.microsoft.com/office/drawing/2014/main" val="10004"/>
                  </a:ext>
                </a:extLst>
              </a:tr>
              <a:tr h="331067">
                <a:tc>
                  <a:txBody>
                    <a:bodyPr/>
                    <a:lstStyle/>
                    <a:p>
                      <a:r>
                        <a:rPr lang="pt-BR" sz="1700" dirty="0">
                          <a:latin typeface="Arial Rounded MT Bold" panose="020F0704030504030204" pitchFamily="34" charset="0"/>
                        </a:rPr>
                        <a:t>Despesas com vendas</a:t>
                      </a:r>
                    </a:p>
                  </a:txBody>
                  <a:tcPr/>
                </a:tc>
                <a:tc>
                  <a:txBody>
                    <a:bodyPr/>
                    <a:lstStyle/>
                    <a:p>
                      <a:pPr algn="ctr"/>
                      <a:r>
                        <a:rPr lang="pt-BR" sz="1700" dirty="0">
                          <a:solidFill>
                            <a:srgbClr val="FF0000"/>
                          </a:solidFill>
                          <a:latin typeface="Arial Rounded MT Bold" panose="020F0704030504030204" pitchFamily="34" charset="0"/>
                        </a:rPr>
                        <a:t>-213.308</a:t>
                      </a:r>
                    </a:p>
                  </a:txBody>
                  <a:tcPr/>
                </a:tc>
                <a:tc>
                  <a:txBody>
                    <a:bodyPr/>
                    <a:lstStyle/>
                    <a:p>
                      <a:pPr algn="ctr"/>
                      <a:r>
                        <a:rPr lang="pt-BR" sz="1700" dirty="0">
                          <a:solidFill>
                            <a:srgbClr val="FF0000"/>
                          </a:solidFill>
                          <a:latin typeface="Arial Rounded MT Bold" panose="020F0704030504030204" pitchFamily="34" charset="0"/>
                        </a:rPr>
                        <a:t>-141.190</a:t>
                      </a:r>
                    </a:p>
                  </a:txBody>
                  <a:tcPr/>
                </a:tc>
                <a:extLst>
                  <a:ext uri="{0D108BD9-81ED-4DB2-BD59-A6C34878D82A}">
                    <a16:rowId xmlns:a16="http://schemas.microsoft.com/office/drawing/2014/main" val="10005"/>
                  </a:ext>
                </a:extLst>
              </a:tr>
              <a:tr h="331067">
                <a:tc>
                  <a:txBody>
                    <a:bodyPr/>
                    <a:lstStyle/>
                    <a:p>
                      <a:r>
                        <a:rPr lang="pt-BR" sz="1700" baseline="0" dirty="0">
                          <a:latin typeface="Arial Rounded MT Bold" panose="020F0704030504030204" pitchFamily="34" charset="0"/>
                        </a:rPr>
                        <a:t>Despesas gerais e administrativas</a:t>
                      </a:r>
                      <a:endParaRPr lang="pt-BR" sz="1700" dirty="0">
                        <a:latin typeface="Arial Rounded MT Bold" panose="020F0704030504030204" pitchFamily="34" charset="0"/>
                      </a:endParaRPr>
                    </a:p>
                  </a:txBody>
                  <a:tcPr/>
                </a:tc>
                <a:tc>
                  <a:txBody>
                    <a:bodyPr/>
                    <a:lstStyle/>
                    <a:p>
                      <a:pPr algn="ctr"/>
                      <a:r>
                        <a:rPr lang="pt-BR" sz="1700" dirty="0">
                          <a:solidFill>
                            <a:srgbClr val="FF0000"/>
                          </a:solidFill>
                          <a:latin typeface="Arial Rounded MT Bold" panose="020F0704030504030204" pitchFamily="34" charset="0"/>
                        </a:rPr>
                        <a:t>-130.447</a:t>
                      </a:r>
                    </a:p>
                  </a:txBody>
                  <a:tcPr/>
                </a:tc>
                <a:tc>
                  <a:txBody>
                    <a:bodyPr/>
                    <a:lstStyle/>
                    <a:p>
                      <a:pPr algn="ctr"/>
                      <a:r>
                        <a:rPr lang="pt-BR" sz="1700" dirty="0">
                          <a:solidFill>
                            <a:srgbClr val="FF0000"/>
                          </a:solidFill>
                          <a:latin typeface="Arial Rounded MT Bold" panose="020F0704030504030204" pitchFamily="34" charset="0"/>
                        </a:rPr>
                        <a:t>-72.319</a:t>
                      </a:r>
                    </a:p>
                  </a:txBody>
                  <a:tcPr/>
                </a:tc>
                <a:extLst>
                  <a:ext uri="{0D108BD9-81ED-4DB2-BD59-A6C34878D82A}">
                    <a16:rowId xmlns:a16="http://schemas.microsoft.com/office/drawing/2014/main" val="10006"/>
                  </a:ext>
                </a:extLst>
              </a:tr>
              <a:tr h="331067">
                <a:tc>
                  <a:txBody>
                    <a:bodyPr/>
                    <a:lstStyle/>
                    <a:p>
                      <a:r>
                        <a:rPr lang="pt-BR" sz="1700" dirty="0">
                          <a:latin typeface="Arial Rounded MT Bold" panose="020F0704030504030204" pitchFamily="34" charset="0"/>
                        </a:rPr>
                        <a:t>Outras receitas operacionais</a:t>
                      </a:r>
                    </a:p>
                  </a:txBody>
                  <a:tcPr/>
                </a:tc>
                <a:tc>
                  <a:txBody>
                    <a:bodyPr/>
                    <a:lstStyle/>
                    <a:p>
                      <a:pPr algn="ctr"/>
                      <a:r>
                        <a:rPr lang="pt-BR" sz="1700" dirty="0">
                          <a:latin typeface="Arial Rounded MT Bold" panose="020F0704030504030204" pitchFamily="34" charset="0"/>
                        </a:rPr>
                        <a:t>2.438</a:t>
                      </a:r>
                    </a:p>
                  </a:txBody>
                  <a:tcPr/>
                </a:tc>
                <a:tc>
                  <a:txBody>
                    <a:bodyPr/>
                    <a:lstStyle/>
                    <a:p>
                      <a:pPr algn="ctr"/>
                      <a:r>
                        <a:rPr lang="pt-BR" sz="1700" dirty="0">
                          <a:latin typeface="Arial Rounded MT Bold" panose="020F0704030504030204" pitchFamily="34" charset="0"/>
                        </a:rPr>
                        <a:t> -</a:t>
                      </a:r>
                    </a:p>
                  </a:txBody>
                  <a:tcPr/>
                </a:tc>
                <a:extLst>
                  <a:ext uri="{0D108BD9-81ED-4DB2-BD59-A6C34878D82A}">
                    <a16:rowId xmlns:a16="http://schemas.microsoft.com/office/drawing/2014/main" val="10007"/>
                  </a:ext>
                </a:extLst>
              </a:tr>
              <a:tr h="331067">
                <a:tc>
                  <a:txBody>
                    <a:bodyPr/>
                    <a:lstStyle/>
                    <a:p>
                      <a:r>
                        <a:rPr lang="pt-BR" sz="1700" dirty="0">
                          <a:latin typeface="Arial Rounded MT Bold" panose="020F0704030504030204" pitchFamily="34" charset="0"/>
                        </a:rPr>
                        <a:t>Despesas de depreciação e amortização</a:t>
                      </a:r>
                    </a:p>
                  </a:txBody>
                  <a:tcPr/>
                </a:tc>
                <a:tc>
                  <a:txBody>
                    <a:bodyPr/>
                    <a:lstStyle/>
                    <a:p>
                      <a:pPr algn="ctr"/>
                      <a:r>
                        <a:rPr lang="pt-BR" sz="1700" dirty="0">
                          <a:solidFill>
                            <a:srgbClr val="FF0000"/>
                          </a:solidFill>
                          <a:latin typeface="Arial Rounded MT Bold" panose="020F0704030504030204" pitchFamily="34" charset="0"/>
                        </a:rPr>
                        <a:t>-34.239</a:t>
                      </a:r>
                    </a:p>
                  </a:txBody>
                  <a:tcPr/>
                </a:tc>
                <a:tc>
                  <a:txBody>
                    <a:bodyPr/>
                    <a:lstStyle/>
                    <a:p>
                      <a:pPr algn="ctr"/>
                      <a:r>
                        <a:rPr lang="pt-BR" sz="1700" dirty="0">
                          <a:solidFill>
                            <a:srgbClr val="FF0000"/>
                          </a:solidFill>
                          <a:latin typeface="Arial Rounded MT Bold" panose="020F0704030504030204" pitchFamily="34" charset="0"/>
                        </a:rPr>
                        <a:t>-9.577</a:t>
                      </a:r>
                    </a:p>
                  </a:txBody>
                  <a:tcPr/>
                </a:tc>
                <a:extLst>
                  <a:ext uri="{0D108BD9-81ED-4DB2-BD59-A6C34878D82A}">
                    <a16:rowId xmlns:a16="http://schemas.microsoft.com/office/drawing/2014/main" val="10008"/>
                  </a:ext>
                </a:extLst>
              </a:tr>
              <a:tr h="331067">
                <a:tc>
                  <a:txBody>
                    <a:bodyPr/>
                    <a:lstStyle/>
                    <a:p>
                      <a:r>
                        <a:rPr lang="pt-BR" sz="1700" dirty="0">
                          <a:latin typeface="Arial Rounded MT Bold" panose="020F0704030504030204" pitchFamily="34" charset="0"/>
                        </a:rPr>
                        <a:t>Outras despesas operacionais</a:t>
                      </a:r>
                    </a:p>
                  </a:txBody>
                  <a:tcPr/>
                </a:tc>
                <a:tc>
                  <a:txBody>
                    <a:bodyPr/>
                    <a:lstStyle/>
                    <a:p>
                      <a:pPr algn="ctr"/>
                      <a:r>
                        <a:rPr lang="pt-BR" sz="1700" dirty="0">
                          <a:latin typeface="Arial Rounded MT Bold" panose="020F0704030504030204" pitchFamily="34" charset="0"/>
                        </a:rPr>
                        <a:t> -</a:t>
                      </a:r>
                    </a:p>
                  </a:txBody>
                  <a:tcPr/>
                </a:tc>
                <a:tc>
                  <a:txBody>
                    <a:bodyPr/>
                    <a:lstStyle/>
                    <a:p>
                      <a:pPr algn="ctr"/>
                      <a:r>
                        <a:rPr lang="pt-BR" sz="1700" dirty="0">
                          <a:solidFill>
                            <a:srgbClr val="FF0000"/>
                          </a:solidFill>
                          <a:latin typeface="Arial Rounded MT Bold" panose="020F0704030504030204" pitchFamily="34" charset="0"/>
                        </a:rPr>
                        <a:t>-12.824</a:t>
                      </a:r>
                    </a:p>
                  </a:txBody>
                  <a:tcPr/>
                </a:tc>
                <a:extLst>
                  <a:ext uri="{0D108BD9-81ED-4DB2-BD59-A6C34878D82A}">
                    <a16:rowId xmlns:a16="http://schemas.microsoft.com/office/drawing/2014/main" val="10009"/>
                  </a:ext>
                </a:extLst>
              </a:tr>
              <a:tr h="331067">
                <a:tc>
                  <a:txBody>
                    <a:bodyPr/>
                    <a:lstStyle/>
                    <a:p>
                      <a:r>
                        <a:rPr lang="pt-BR" sz="1700" dirty="0">
                          <a:latin typeface="Arial Rounded MT Bold" panose="020F0704030504030204" pitchFamily="34" charset="0"/>
                        </a:rPr>
                        <a:t>Resultado de Equivalência Patrimonial</a:t>
                      </a:r>
                    </a:p>
                  </a:txBody>
                  <a:tcPr/>
                </a:tc>
                <a:tc>
                  <a:txBody>
                    <a:bodyPr/>
                    <a:lstStyle/>
                    <a:p>
                      <a:pPr algn="ctr"/>
                      <a:r>
                        <a:rPr lang="pt-BR" sz="1700" dirty="0">
                          <a:latin typeface="Arial Rounded MT Bold" panose="020F0704030504030204" pitchFamily="34" charset="0"/>
                        </a:rPr>
                        <a:t> -</a:t>
                      </a:r>
                    </a:p>
                  </a:txBody>
                  <a:tcPr/>
                </a:tc>
                <a:tc>
                  <a:txBody>
                    <a:bodyPr/>
                    <a:lstStyle/>
                    <a:p>
                      <a:pPr algn="ctr"/>
                      <a:r>
                        <a:rPr lang="pt-BR" sz="1700" dirty="0">
                          <a:latin typeface="Arial Rounded MT Bold" panose="020F0704030504030204" pitchFamily="34" charset="0"/>
                        </a:rPr>
                        <a:t>202</a:t>
                      </a:r>
                    </a:p>
                  </a:txBody>
                  <a:tcPr/>
                </a:tc>
                <a:extLst>
                  <a:ext uri="{0D108BD9-81ED-4DB2-BD59-A6C34878D82A}">
                    <a16:rowId xmlns:a16="http://schemas.microsoft.com/office/drawing/2014/main" val="10010"/>
                  </a:ext>
                </a:extLst>
              </a:tr>
              <a:tr h="331067">
                <a:tc>
                  <a:txBody>
                    <a:bodyPr/>
                    <a:lstStyle/>
                    <a:p>
                      <a:r>
                        <a:rPr lang="pt-BR" sz="1700" dirty="0">
                          <a:latin typeface="Arial Rounded MT Bold" panose="020F0704030504030204" pitchFamily="34" charset="0"/>
                        </a:rPr>
                        <a:t>RESULTADO ANTES DO RESUL. FINAN.</a:t>
                      </a:r>
                      <a:r>
                        <a:rPr lang="pt-BR" sz="1700" baseline="0" dirty="0">
                          <a:latin typeface="Arial Rounded MT Bold" panose="020F0704030504030204" pitchFamily="34" charset="0"/>
                        </a:rPr>
                        <a:t> E DOS TRIBUTOS</a:t>
                      </a:r>
                      <a:endParaRPr lang="pt-BR" sz="1700" dirty="0">
                        <a:latin typeface="Arial Rounded MT Bold" panose="020F0704030504030204" pitchFamily="34" charset="0"/>
                      </a:endParaRPr>
                    </a:p>
                  </a:txBody>
                  <a:tcPr/>
                </a:tc>
                <a:tc>
                  <a:txBody>
                    <a:bodyPr/>
                    <a:lstStyle/>
                    <a:p>
                      <a:pPr algn="ctr"/>
                      <a:r>
                        <a:rPr lang="pt-BR" sz="1700" dirty="0">
                          <a:latin typeface="Arial Rounded MT Bold" panose="020F0704030504030204" pitchFamily="34" charset="0"/>
                        </a:rPr>
                        <a:t>63.803</a:t>
                      </a:r>
                    </a:p>
                  </a:txBody>
                  <a:tcPr/>
                </a:tc>
                <a:tc>
                  <a:txBody>
                    <a:bodyPr/>
                    <a:lstStyle/>
                    <a:p>
                      <a:pPr algn="ctr"/>
                      <a:r>
                        <a:rPr lang="pt-BR" sz="1700" dirty="0">
                          <a:latin typeface="Arial Rounded MT Bold" panose="020F0704030504030204" pitchFamily="34" charset="0"/>
                        </a:rPr>
                        <a:t>91.081</a:t>
                      </a:r>
                    </a:p>
                  </a:txBody>
                  <a:tcPr/>
                </a:tc>
                <a:extLst>
                  <a:ext uri="{0D108BD9-81ED-4DB2-BD59-A6C34878D82A}">
                    <a16:rowId xmlns:a16="http://schemas.microsoft.com/office/drawing/2014/main" val="10011"/>
                  </a:ext>
                </a:extLst>
              </a:tr>
              <a:tr h="331067">
                <a:tc>
                  <a:txBody>
                    <a:bodyPr/>
                    <a:lstStyle/>
                    <a:p>
                      <a:r>
                        <a:rPr lang="pt-BR" sz="1700" dirty="0">
                          <a:latin typeface="Arial Rounded MT Bold" panose="020F0704030504030204" pitchFamily="34" charset="0"/>
                        </a:rPr>
                        <a:t>Resultado Financeiro</a:t>
                      </a:r>
                    </a:p>
                  </a:txBody>
                  <a:tcPr/>
                </a:tc>
                <a:tc>
                  <a:txBody>
                    <a:bodyPr/>
                    <a:lstStyle/>
                    <a:p>
                      <a:pPr algn="ctr"/>
                      <a:r>
                        <a:rPr lang="pt-BR" sz="1700" dirty="0">
                          <a:solidFill>
                            <a:srgbClr val="FF0000"/>
                          </a:solidFill>
                          <a:latin typeface="Arial Rounded MT Bold" panose="020F0704030504030204" pitchFamily="34" charset="0"/>
                        </a:rPr>
                        <a:t>-49.046</a:t>
                      </a:r>
                    </a:p>
                  </a:txBody>
                  <a:tcPr/>
                </a:tc>
                <a:tc>
                  <a:txBody>
                    <a:bodyPr/>
                    <a:lstStyle/>
                    <a:p>
                      <a:pPr algn="ctr"/>
                      <a:r>
                        <a:rPr lang="pt-BR" sz="1700" dirty="0">
                          <a:solidFill>
                            <a:srgbClr val="FF0000"/>
                          </a:solidFill>
                          <a:latin typeface="Arial Rounded MT Bold" panose="020F0704030504030204" pitchFamily="34" charset="0"/>
                        </a:rPr>
                        <a:t>-36.131</a:t>
                      </a:r>
                    </a:p>
                  </a:txBody>
                  <a:tcPr/>
                </a:tc>
                <a:extLst>
                  <a:ext uri="{0D108BD9-81ED-4DB2-BD59-A6C34878D82A}">
                    <a16:rowId xmlns:a16="http://schemas.microsoft.com/office/drawing/2014/main" val="10012"/>
                  </a:ext>
                </a:extLst>
              </a:tr>
              <a:tr h="331067">
                <a:tc>
                  <a:txBody>
                    <a:bodyPr/>
                    <a:lstStyle/>
                    <a:p>
                      <a:r>
                        <a:rPr lang="pt-BR" sz="1700" dirty="0">
                          <a:latin typeface="Arial Rounded MT Bold" panose="020F0704030504030204" pitchFamily="34" charset="0"/>
                        </a:rPr>
                        <a:t>RESULTADO ANTES DOS TRIBUTOS SOBRE O LUCRO</a:t>
                      </a:r>
                    </a:p>
                  </a:txBody>
                  <a:tcPr/>
                </a:tc>
                <a:tc>
                  <a:txBody>
                    <a:bodyPr/>
                    <a:lstStyle/>
                    <a:p>
                      <a:pPr algn="ctr"/>
                      <a:r>
                        <a:rPr lang="pt-BR" sz="1700" dirty="0">
                          <a:latin typeface="Arial Rounded MT Bold" panose="020F0704030504030204" pitchFamily="34" charset="0"/>
                        </a:rPr>
                        <a:t>14.757</a:t>
                      </a:r>
                    </a:p>
                  </a:txBody>
                  <a:tcPr/>
                </a:tc>
                <a:tc>
                  <a:txBody>
                    <a:bodyPr/>
                    <a:lstStyle/>
                    <a:p>
                      <a:pPr algn="ctr"/>
                      <a:r>
                        <a:rPr lang="pt-BR" sz="1700" dirty="0">
                          <a:latin typeface="Arial Rounded MT Bold" panose="020F0704030504030204" pitchFamily="34" charset="0"/>
                        </a:rPr>
                        <a:t>54.950</a:t>
                      </a:r>
                    </a:p>
                  </a:txBody>
                  <a:tcPr/>
                </a:tc>
                <a:extLst>
                  <a:ext uri="{0D108BD9-81ED-4DB2-BD59-A6C34878D82A}">
                    <a16:rowId xmlns:a16="http://schemas.microsoft.com/office/drawing/2014/main" val="10013"/>
                  </a:ext>
                </a:extLst>
              </a:tr>
              <a:tr h="331067">
                <a:tc>
                  <a:txBody>
                    <a:bodyPr/>
                    <a:lstStyle/>
                    <a:p>
                      <a:r>
                        <a:rPr lang="pt-BR" sz="1700" dirty="0">
                          <a:latin typeface="Arial Rounded MT Bold" panose="020F0704030504030204" pitchFamily="34" charset="0"/>
                        </a:rPr>
                        <a:t>Imposto de Renda e Contribuição</a:t>
                      </a:r>
                      <a:r>
                        <a:rPr lang="pt-BR" sz="1700" baseline="0" dirty="0">
                          <a:latin typeface="Arial Rounded MT Bold" panose="020F0704030504030204" pitchFamily="34" charset="0"/>
                        </a:rPr>
                        <a:t> Social sobre o Lucro</a:t>
                      </a:r>
                      <a:endParaRPr lang="pt-BR" sz="1700" dirty="0">
                        <a:latin typeface="Arial Rounded MT Bold" panose="020F0704030504030204" pitchFamily="34" charset="0"/>
                      </a:endParaRPr>
                    </a:p>
                  </a:txBody>
                  <a:tcPr/>
                </a:tc>
                <a:tc>
                  <a:txBody>
                    <a:bodyPr/>
                    <a:lstStyle/>
                    <a:p>
                      <a:pPr algn="ctr"/>
                      <a:r>
                        <a:rPr lang="pt-BR" sz="1700" dirty="0">
                          <a:solidFill>
                            <a:srgbClr val="FF0000"/>
                          </a:solidFill>
                          <a:latin typeface="Arial Rounded MT Bold" panose="020F0704030504030204" pitchFamily="34" charset="0"/>
                        </a:rPr>
                        <a:t>-3.112</a:t>
                      </a:r>
                    </a:p>
                  </a:txBody>
                  <a:tcPr/>
                </a:tc>
                <a:tc>
                  <a:txBody>
                    <a:bodyPr/>
                    <a:lstStyle/>
                    <a:p>
                      <a:pPr algn="ctr"/>
                      <a:r>
                        <a:rPr lang="pt-BR" sz="1700" dirty="0">
                          <a:solidFill>
                            <a:srgbClr val="FF0000"/>
                          </a:solidFill>
                          <a:latin typeface="Arial Rounded MT Bold" panose="020F0704030504030204" pitchFamily="34" charset="0"/>
                        </a:rPr>
                        <a:t>-17.293</a:t>
                      </a:r>
                    </a:p>
                  </a:txBody>
                  <a:tcPr/>
                </a:tc>
                <a:extLst>
                  <a:ext uri="{0D108BD9-81ED-4DB2-BD59-A6C34878D82A}">
                    <a16:rowId xmlns:a16="http://schemas.microsoft.com/office/drawing/2014/main" val="10014"/>
                  </a:ext>
                </a:extLst>
              </a:tr>
              <a:tr h="331067">
                <a:tc>
                  <a:txBody>
                    <a:bodyPr/>
                    <a:lstStyle/>
                    <a:p>
                      <a:r>
                        <a:rPr lang="pt-BR" sz="1700" dirty="0">
                          <a:latin typeface="Arial Rounded MT Bold" panose="020F0704030504030204" pitchFamily="34" charset="0"/>
                        </a:rPr>
                        <a:t>LUCRO/PREJUÍZO</a:t>
                      </a:r>
                    </a:p>
                  </a:txBody>
                  <a:tcPr/>
                </a:tc>
                <a:tc>
                  <a:txBody>
                    <a:bodyPr/>
                    <a:lstStyle/>
                    <a:p>
                      <a:pPr algn="ctr"/>
                      <a:r>
                        <a:rPr lang="pt-BR" sz="1700" dirty="0">
                          <a:latin typeface="Arial Rounded MT Bold" panose="020F0704030504030204" pitchFamily="34" charset="0"/>
                        </a:rPr>
                        <a:t>11.645</a:t>
                      </a:r>
                    </a:p>
                  </a:txBody>
                  <a:tcPr/>
                </a:tc>
                <a:tc>
                  <a:txBody>
                    <a:bodyPr/>
                    <a:lstStyle/>
                    <a:p>
                      <a:pPr algn="ctr"/>
                      <a:r>
                        <a:rPr lang="pt-BR" sz="1700" dirty="0">
                          <a:latin typeface="Arial Rounded MT Bold" panose="020F0704030504030204" pitchFamily="34" charset="0"/>
                        </a:rPr>
                        <a:t>37.657</a:t>
                      </a:r>
                    </a:p>
                  </a:txBody>
                  <a:tcPr/>
                </a:tc>
                <a:extLst>
                  <a:ext uri="{0D108BD9-81ED-4DB2-BD59-A6C34878D82A}">
                    <a16:rowId xmlns:a16="http://schemas.microsoft.com/office/drawing/2014/main" val="10015"/>
                  </a:ext>
                </a:extLst>
              </a:tr>
              <a:tr h="331067">
                <a:tc>
                  <a:txBody>
                    <a:bodyPr/>
                    <a:lstStyle/>
                    <a:p>
                      <a:endParaRPr lang="pt-BR" sz="1700" dirty="0">
                        <a:latin typeface="Arial Rounded MT Bold" panose="020F0704030504030204" pitchFamily="34" charset="0"/>
                      </a:endParaRPr>
                    </a:p>
                  </a:txBody>
                  <a:tcPr/>
                </a:tc>
                <a:tc>
                  <a:txBody>
                    <a:bodyPr/>
                    <a:lstStyle/>
                    <a:p>
                      <a:pPr algn="ctr"/>
                      <a:endParaRPr lang="pt-BR" sz="1700" dirty="0">
                        <a:solidFill>
                          <a:srgbClr val="FF0000"/>
                        </a:solidFill>
                        <a:latin typeface="Arial Rounded MT Bold" panose="020F0704030504030204" pitchFamily="34" charset="0"/>
                      </a:endParaRPr>
                    </a:p>
                  </a:txBody>
                  <a:tcPr/>
                </a:tc>
                <a:tc>
                  <a:txBody>
                    <a:bodyPr/>
                    <a:lstStyle/>
                    <a:p>
                      <a:pPr algn="ctr"/>
                      <a:endParaRPr lang="pt-BR" sz="1700"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val="10016"/>
                  </a:ext>
                </a:extLst>
              </a:tr>
              <a:tr h="345441">
                <a:tc>
                  <a:txBody>
                    <a:bodyPr/>
                    <a:lstStyle/>
                    <a:p>
                      <a:endParaRPr lang="pt-BR" sz="1700" dirty="0">
                        <a:latin typeface="Arial Rounded MT Bold" panose="020F0704030504030204" pitchFamily="34" charset="0"/>
                      </a:endParaRPr>
                    </a:p>
                  </a:txBody>
                  <a:tcPr/>
                </a:tc>
                <a:tc>
                  <a:txBody>
                    <a:bodyPr/>
                    <a:lstStyle/>
                    <a:p>
                      <a:pPr algn="ctr"/>
                      <a:endParaRPr lang="pt-BR" sz="1700" dirty="0">
                        <a:latin typeface="Arial Rounded MT Bold" panose="020F0704030504030204" pitchFamily="34" charset="0"/>
                      </a:endParaRPr>
                    </a:p>
                  </a:txBody>
                  <a:tcPr/>
                </a:tc>
                <a:tc>
                  <a:txBody>
                    <a:bodyPr/>
                    <a:lstStyle/>
                    <a:p>
                      <a:pPr algn="ctr"/>
                      <a:endParaRPr lang="pt-BR" sz="1700" dirty="0">
                        <a:latin typeface="Arial Rounded MT Bold" panose="020F0704030504030204" pitchFamily="34" charset="0"/>
                      </a:endParaRP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85091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ANÁLISE VERTICAL</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mj-lt"/>
              </a:rPr>
              <a:t>Objetivo</a:t>
            </a:r>
            <a:r>
              <a:rPr lang="pt-BR" sz="1800" dirty="0">
                <a:latin typeface="+mj-lt"/>
              </a:rPr>
              <a:t>: Verificar a estrutura patrimonial e de resultado de uma empresa;</a:t>
            </a:r>
          </a:p>
          <a:p>
            <a:pPr algn="just"/>
            <a:endParaRPr lang="pt-BR" sz="1800" dirty="0">
              <a:latin typeface="+mj-lt"/>
            </a:endParaRPr>
          </a:p>
          <a:p>
            <a:pPr algn="just"/>
            <a:r>
              <a:rPr lang="pt-BR" sz="1800" dirty="0">
                <a:latin typeface="+mj-lt"/>
              </a:rPr>
              <a:t>Avaliar a </a:t>
            </a:r>
            <a:r>
              <a:rPr lang="pt-BR" sz="1800" b="1" dirty="0">
                <a:latin typeface="+mj-lt"/>
              </a:rPr>
              <a:t>relação entre as contas </a:t>
            </a:r>
            <a:r>
              <a:rPr lang="pt-BR" sz="1800" dirty="0">
                <a:latin typeface="+mj-lt"/>
              </a:rPr>
              <a:t>de uma única demonstração contábil;</a:t>
            </a:r>
          </a:p>
          <a:p>
            <a:pPr algn="just"/>
            <a:endParaRPr lang="pt-BR" sz="1800" dirty="0">
              <a:latin typeface="+mj-lt"/>
            </a:endParaRPr>
          </a:p>
          <a:p>
            <a:pPr algn="just"/>
            <a:r>
              <a:rPr lang="pt-BR" sz="1800" dirty="0">
                <a:latin typeface="+mj-lt"/>
              </a:rPr>
              <a:t>A conta que representa a totalidade da demonstração contábil é tida como 100%, enquanto os outros itens são expressos em percentagem dessa conta.</a:t>
            </a:r>
          </a:p>
          <a:p>
            <a:pPr algn="just"/>
            <a:endParaRPr lang="pt-BR" sz="1800" dirty="0">
              <a:latin typeface="+mj-lt"/>
            </a:endParaRPr>
          </a:p>
          <a:p>
            <a:pPr algn="just"/>
            <a:r>
              <a:rPr lang="pt-BR" sz="1800" dirty="0">
                <a:latin typeface="+mj-lt"/>
              </a:rPr>
              <a:t>Trata-se portanto de uma metodologia de análise que mostra a participação percentual de cada um dos itens das Demonstrações Contábeis em relação ao somatório de seu grupo.</a:t>
            </a:r>
          </a:p>
          <a:p>
            <a:pPr algn="just"/>
            <a:endParaRPr lang="pt-BR" sz="1800" dirty="0">
              <a:latin typeface="+mj-lt"/>
            </a:endParaRPr>
          </a:p>
          <a:p>
            <a:pPr algn="just"/>
            <a:r>
              <a:rPr lang="pt-BR" sz="1800" dirty="0">
                <a:latin typeface="+mj-lt"/>
              </a:rPr>
              <a:t>Permite identificar aqueles (itens) que mais contribuem para a formação do conjunto objeto de análise.</a:t>
            </a:r>
          </a:p>
          <a:p>
            <a:pPr algn="just"/>
            <a:endParaRPr lang="pt-BR" sz="1800" dirty="0">
              <a:latin typeface="+mj-lt"/>
            </a:endParaRPr>
          </a:p>
          <a:p>
            <a:pPr algn="just"/>
            <a:r>
              <a:rPr lang="pt-BR" sz="1800" dirty="0">
                <a:latin typeface="+mj-lt"/>
              </a:rPr>
              <a:t>Muito utilizada para analisar a DRE, pois possibilita detectar a composição percentual das receitas e despesas, evidenciando aquelas que mais influenciam na formação do lucro ou prejuízo.</a:t>
            </a:r>
          </a:p>
          <a:p>
            <a:pPr algn="just"/>
            <a:endParaRPr lang="pt-BR" sz="1800" dirty="0">
              <a:latin typeface="+mj-lt"/>
            </a:endParaRPr>
          </a:p>
          <a:p>
            <a:pPr algn="just"/>
            <a:endParaRPr lang="pt-BR" sz="1800" b="1" dirty="0">
              <a:latin typeface="+mj-lt"/>
              <a:cs typeface="Arial" panose="020B0604020202020204" pitchFamily="34" charset="0"/>
            </a:endParaRPr>
          </a:p>
          <a:p>
            <a:pPr algn="just"/>
            <a:endParaRPr lang="pt-BR" sz="1800" dirty="0">
              <a:latin typeface="+mj-lt"/>
            </a:endParaRPr>
          </a:p>
          <a:p>
            <a:pPr algn="just"/>
            <a:endParaRPr lang="pt-BR" sz="1800" dirty="0">
              <a:latin typeface="+mj-lt"/>
            </a:endParaRPr>
          </a:p>
          <a:p>
            <a:pPr algn="just"/>
            <a:endParaRPr lang="pt-BR" sz="1800" dirty="0">
              <a:latin typeface="+mj-lt"/>
            </a:endParaRPr>
          </a:p>
          <a:p>
            <a:pPr algn="just"/>
            <a:endParaRPr lang="pt-BR" sz="1800" b="1" dirty="0">
              <a:latin typeface="+mj-lt"/>
              <a:cs typeface="Arial" panose="020B0604020202020204" pitchFamily="34" charset="0"/>
            </a:endParaRPr>
          </a:p>
          <a:p>
            <a:pPr algn="just"/>
            <a:endParaRPr lang="pt-BR" sz="1800" dirty="0">
              <a:latin typeface="+mj-lt"/>
              <a:cs typeface="Arial" panose="020B0604020202020204" pitchFamily="34" charset="0"/>
            </a:endParaRPr>
          </a:p>
          <a:p>
            <a:pPr algn="just"/>
            <a:endParaRPr lang="pt-BR" sz="1800" dirty="0">
              <a:latin typeface="+mj-lt"/>
              <a:cs typeface="Arial" panose="020B0604020202020204" pitchFamily="34" charset="0"/>
            </a:endParaRPr>
          </a:p>
          <a:p>
            <a:pPr algn="just"/>
            <a:endParaRPr lang="pt-BR" sz="1800" dirty="0">
              <a:latin typeface="+mj-lt"/>
              <a:cs typeface="Arial" panose="020B0604020202020204" pitchFamily="34" charset="0"/>
            </a:endParaRPr>
          </a:p>
        </p:txBody>
      </p:sp>
    </p:spTree>
    <p:extLst>
      <p:ext uri="{BB962C8B-B14F-4D97-AF65-F5344CB8AC3E}">
        <p14:creationId xmlns:p14="http://schemas.microsoft.com/office/powerpoint/2010/main" val="4227913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FE384587-437E-4EDF-B660-D22F6A206E2F}"/>
              </a:ext>
            </a:extLst>
          </p:cNvPr>
          <p:cNvGraphicFramePr>
            <a:graphicFrameLocks noGrp="1"/>
          </p:cNvGraphicFramePr>
          <p:nvPr>
            <p:extLst>
              <p:ext uri="{D42A27DB-BD31-4B8C-83A1-F6EECF244321}">
                <p14:modId xmlns:p14="http://schemas.microsoft.com/office/powerpoint/2010/main" val="1269949509"/>
              </p:ext>
            </p:extLst>
          </p:nvPr>
        </p:nvGraphicFramePr>
        <p:xfrm>
          <a:off x="1661779" y="832572"/>
          <a:ext cx="8969827" cy="5288069"/>
        </p:xfrm>
        <a:graphic>
          <a:graphicData uri="http://schemas.openxmlformats.org/drawingml/2006/table">
            <a:tbl>
              <a:tblPr firstRow="1" bandRow="1">
                <a:tableStyleId>{5C22544A-7EE6-4342-B048-85BDC9FD1C3A}</a:tableStyleId>
              </a:tblPr>
              <a:tblGrid>
                <a:gridCol w="5271284">
                  <a:extLst>
                    <a:ext uri="{9D8B030D-6E8A-4147-A177-3AD203B41FA5}">
                      <a16:colId xmlns:a16="http://schemas.microsoft.com/office/drawing/2014/main" val="20001"/>
                    </a:ext>
                  </a:extLst>
                </a:gridCol>
                <a:gridCol w="2047164">
                  <a:extLst>
                    <a:ext uri="{9D8B030D-6E8A-4147-A177-3AD203B41FA5}">
                      <a16:colId xmlns:a16="http://schemas.microsoft.com/office/drawing/2014/main" val="20002"/>
                    </a:ext>
                  </a:extLst>
                </a:gridCol>
                <a:gridCol w="1651379">
                  <a:extLst>
                    <a:ext uri="{9D8B030D-6E8A-4147-A177-3AD203B41FA5}">
                      <a16:colId xmlns:a16="http://schemas.microsoft.com/office/drawing/2014/main" val="20003"/>
                    </a:ext>
                  </a:extLst>
                </a:gridCol>
              </a:tblGrid>
              <a:tr h="0">
                <a:tc>
                  <a:txBody>
                    <a:bodyPr/>
                    <a:lstStyle/>
                    <a:p>
                      <a:pPr algn="ctr"/>
                      <a:r>
                        <a:rPr lang="pt-BR" sz="2000" b="1" noProof="0" dirty="0">
                          <a:latin typeface="Arial Rounded MT Bold" panose="020F0704030504030204" pitchFamily="34" charset="0"/>
                        </a:rPr>
                        <a:t>Hering Store</a:t>
                      </a:r>
                    </a:p>
                  </a:txBody>
                  <a:tcPr/>
                </a:tc>
                <a:tc>
                  <a:txBody>
                    <a:bodyPr/>
                    <a:lstStyle/>
                    <a:p>
                      <a:r>
                        <a:rPr lang="pt-BR" sz="2000" b="0" dirty="0">
                          <a:latin typeface="Arial Rounded MT Bold" panose="020F0704030504030204" pitchFamily="34" charset="0"/>
                        </a:rPr>
                        <a:t>31.12.16</a:t>
                      </a:r>
                    </a:p>
                  </a:txBody>
                  <a:tcPr/>
                </a:tc>
                <a:tc>
                  <a:txBody>
                    <a:bodyPr/>
                    <a:lstStyle/>
                    <a:p>
                      <a:r>
                        <a:rPr lang="pt-BR" sz="2000" b="0" dirty="0">
                          <a:latin typeface="Arial Rounded MT Bold" panose="020F0704030504030204" pitchFamily="34" charset="0"/>
                        </a:rPr>
                        <a:t>2016</a:t>
                      </a:r>
                    </a:p>
                  </a:txBody>
                  <a:tcPr/>
                </a:tc>
                <a:extLst>
                  <a:ext uri="{0D108BD9-81ED-4DB2-BD59-A6C34878D82A}">
                    <a16:rowId xmlns:a16="http://schemas.microsoft.com/office/drawing/2014/main" val="10001"/>
                  </a:ext>
                </a:extLst>
              </a:tr>
              <a:tr h="401716">
                <a:tc>
                  <a:txBody>
                    <a:bodyPr/>
                    <a:lstStyle/>
                    <a:p>
                      <a:pPr algn="ctr"/>
                      <a:r>
                        <a:rPr lang="pt-BR" sz="2200" b="1" dirty="0">
                          <a:latin typeface="Arial Rounded MT Bold" panose="020F0704030504030204" pitchFamily="34" charset="0"/>
                        </a:rPr>
                        <a:t>Balanço Patrimonial (BP)</a:t>
                      </a:r>
                    </a:p>
                  </a:txBody>
                  <a:tcPr/>
                </a:tc>
                <a:tc>
                  <a:txBody>
                    <a:bodyPr/>
                    <a:lstStyle/>
                    <a:p>
                      <a:pPr algn="ctr"/>
                      <a:r>
                        <a:rPr lang="pt-BR" sz="1800" b="1" dirty="0">
                          <a:latin typeface="Arial Rounded MT Bold" panose="020F0704030504030204" pitchFamily="34" charset="0"/>
                        </a:rPr>
                        <a:t>R$ milhares</a:t>
                      </a:r>
                    </a:p>
                  </a:txBody>
                  <a:tcPr/>
                </a:tc>
                <a:tc>
                  <a:txBody>
                    <a:bodyPr/>
                    <a:lstStyle/>
                    <a:p>
                      <a:pPr algn="ctr"/>
                      <a:r>
                        <a:rPr lang="pt-BR" sz="2200" b="1" dirty="0">
                          <a:latin typeface="Arial Rounded MT Bold" panose="020F0704030504030204" pitchFamily="34" charset="0"/>
                        </a:rPr>
                        <a:t>AV%</a:t>
                      </a:r>
                    </a:p>
                  </a:txBody>
                  <a:tcPr/>
                </a:tc>
                <a:extLst>
                  <a:ext uri="{0D108BD9-81ED-4DB2-BD59-A6C34878D82A}">
                    <a16:rowId xmlns:a16="http://schemas.microsoft.com/office/drawing/2014/main" val="10002"/>
                  </a:ext>
                </a:extLst>
              </a:tr>
              <a:tr h="439020">
                <a:tc>
                  <a:txBody>
                    <a:bodyPr/>
                    <a:lstStyle/>
                    <a:p>
                      <a:r>
                        <a:rPr lang="pt-BR" sz="2200" b="1" dirty="0">
                          <a:latin typeface="Arial Rounded MT Bold" panose="020F0704030504030204" pitchFamily="34" charset="0"/>
                        </a:rPr>
                        <a:t>Ativo Total</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973.059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100%</a:t>
                      </a:r>
                    </a:p>
                  </a:txBody>
                  <a:tcPr/>
                </a:tc>
                <a:extLst>
                  <a:ext uri="{0D108BD9-81ED-4DB2-BD59-A6C34878D82A}">
                    <a16:rowId xmlns:a16="http://schemas.microsoft.com/office/drawing/2014/main" val="10003"/>
                  </a:ext>
                </a:extLst>
              </a:tr>
              <a:tr h="368489">
                <a:tc>
                  <a:txBody>
                    <a:bodyPr/>
                    <a:lstStyle/>
                    <a:p>
                      <a:r>
                        <a:rPr lang="pt-BR" sz="2200" dirty="0">
                          <a:latin typeface="Arial Rounded MT Bold" panose="020F0704030504030204" pitchFamily="34" charset="0"/>
                        </a:rPr>
                        <a:t>Ativo Circulante</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504.830</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51,9%</a:t>
                      </a:r>
                    </a:p>
                  </a:txBody>
                  <a:tcPr/>
                </a:tc>
                <a:extLst>
                  <a:ext uri="{0D108BD9-81ED-4DB2-BD59-A6C34878D82A}">
                    <a16:rowId xmlns:a16="http://schemas.microsoft.com/office/drawing/2014/main" val="10004"/>
                  </a:ext>
                </a:extLst>
              </a:tr>
              <a:tr h="446737">
                <a:tc>
                  <a:txBody>
                    <a:bodyPr/>
                    <a:lstStyle/>
                    <a:p>
                      <a:r>
                        <a:rPr lang="pt-BR" sz="2200" b="0" dirty="0">
                          <a:latin typeface="Arial Rounded MT Bold" panose="020F0704030504030204" pitchFamily="34" charset="0"/>
                        </a:rPr>
                        <a:t>Ativo Não Circulante</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468.229</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48,1%</a:t>
                      </a:r>
                    </a:p>
                  </a:txBody>
                  <a:tcPr/>
                </a:tc>
                <a:extLst>
                  <a:ext uri="{0D108BD9-81ED-4DB2-BD59-A6C34878D82A}">
                    <a16:rowId xmlns:a16="http://schemas.microsoft.com/office/drawing/2014/main" val="10005"/>
                  </a:ext>
                </a:extLst>
              </a:tr>
              <a:tr h="450376">
                <a:tc>
                  <a:txBody>
                    <a:bodyPr/>
                    <a:lstStyle/>
                    <a:p>
                      <a:r>
                        <a:rPr lang="pt-BR" sz="2200" b="0" i="1" noProof="0" dirty="0">
                          <a:latin typeface="Arial Rounded MT Bold" panose="020F0704030504030204" pitchFamily="34" charset="0"/>
                        </a:rPr>
                        <a:t>Ativo Realizável a Longo Prazo</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13.198</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1,4%</a:t>
                      </a:r>
                    </a:p>
                  </a:txBody>
                  <a:tcPr/>
                </a:tc>
                <a:extLst>
                  <a:ext uri="{0D108BD9-81ED-4DB2-BD59-A6C34878D82A}">
                    <a16:rowId xmlns:a16="http://schemas.microsoft.com/office/drawing/2014/main" val="10006"/>
                  </a:ext>
                </a:extLst>
              </a:tr>
              <a:tr h="436728">
                <a:tc>
                  <a:txBody>
                    <a:bodyPr/>
                    <a:lstStyle/>
                    <a:p>
                      <a:r>
                        <a:rPr lang="pt-BR" sz="2200" b="0" i="1" dirty="0">
                          <a:latin typeface="Arial Rounded MT Bold" panose="020F0704030504030204" pitchFamily="34" charset="0"/>
                        </a:rPr>
                        <a:t>Imobilizado</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318.681</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32,8%</a:t>
                      </a:r>
                    </a:p>
                  </a:txBody>
                  <a:tcPr/>
                </a:tc>
                <a:extLst>
                  <a:ext uri="{0D108BD9-81ED-4DB2-BD59-A6C34878D82A}">
                    <a16:rowId xmlns:a16="http://schemas.microsoft.com/office/drawing/2014/main" val="10007"/>
                  </a:ext>
                </a:extLst>
              </a:tr>
              <a:tr h="423081">
                <a:tc>
                  <a:txBody>
                    <a:bodyPr/>
                    <a:lstStyle/>
                    <a:p>
                      <a:r>
                        <a:rPr lang="pt-BR" sz="2200" b="0" i="1" noProof="0" dirty="0">
                          <a:latin typeface="Arial Rounded MT Bold" panose="020F0704030504030204" pitchFamily="34" charset="0"/>
                        </a:rPr>
                        <a:t>Intangível</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136.350</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14%</a:t>
                      </a:r>
                    </a:p>
                  </a:txBody>
                  <a:tcPr/>
                </a:tc>
                <a:extLst>
                  <a:ext uri="{0D108BD9-81ED-4DB2-BD59-A6C34878D82A}">
                    <a16:rowId xmlns:a16="http://schemas.microsoft.com/office/drawing/2014/main" val="10008"/>
                  </a:ext>
                </a:extLst>
              </a:tr>
              <a:tr h="487680">
                <a:tc>
                  <a:txBody>
                    <a:bodyPr/>
                    <a:lstStyle/>
                    <a:p>
                      <a:r>
                        <a:rPr lang="pt-BR" sz="2200" b="1" noProof="0" dirty="0">
                          <a:latin typeface="Arial Rounded MT Bold" panose="020F0704030504030204" pitchFamily="34" charset="0"/>
                        </a:rPr>
                        <a:t>Passivo Total + Patrimônio Líquido</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973.059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100%</a:t>
                      </a:r>
                    </a:p>
                  </a:txBody>
                  <a:tcPr/>
                </a:tc>
                <a:extLst>
                  <a:ext uri="{0D108BD9-81ED-4DB2-BD59-A6C34878D82A}">
                    <a16:rowId xmlns:a16="http://schemas.microsoft.com/office/drawing/2014/main" val="10009"/>
                  </a:ext>
                </a:extLst>
              </a:tr>
              <a:tr h="450376">
                <a:tc>
                  <a:txBody>
                    <a:bodyPr/>
                    <a:lstStyle/>
                    <a:p>
                      <a:r>
                        <a:rPr lang="pt-BR" sz="2200" b="1" noProof="0" dirty="0">
                          <a:latin typeface="Arial Rounded MT Bold" panose="020F0704030504030204" pitchFamily="34" charset="0"/>
                        </a:rPr>
                        <a:t>Passivo</a:t>
                      </a:r>
                      <a:r>
                        <a:rPr lang="pt-BR" sz="2200" b="1" baseline="0" noProof="0" dirty="0">
                          <a:latin typeface="Arial Rounded MT Bold" panose="020F0704030504030204" pitchFamily="34" charset="0"/>
                        </a:rPr>
                        <a:t> Circulante</a:t>
                      </a:r>
                      <a:endParaRPr lang="pt-BR" sz="2200" b="1" noProof="0" dirty="0">
                        <a:latin typeface="Arial Rounded MT Bold" panose="020F0704030504030204" pitchFamily="34" charset="0"/>
                      </a:endParaRP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259.299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26,6%</a:t>
                      </a:r>
                    </a:p>
                  </a:txBody>
                  <a:tcPr/>
                </a:tc>
                <a:extLst>
                  <a:ext uri="{0D108BD9-81ED-4DB2-BD59-A6C34878D82A}">
                    <a16:rowId xmlns:a16="http://schemas.microsoft.com/office/drawing/2014/main" val="10010"/>
                  </a:ext>
                </a:extLst>
              </a:tr>
              <a:tr h="450376">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Passivo Não Circulante</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505.715</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52%</a:t>
                      </a:r>
                    </a:p>
                  </a:txBody>
                  <a:tcPr/>
                </a:tc>
                <a:extLst>
                  <a:ext uri="{0D108BD9-81ED-4DB2-BD59-A6C34878D82A}">
                    <a16:rowId xmlns:a16="http://schemas.microsoft.com/office/drawing/2014/main" val="10011"/>
                  </a:ext>
                </a:extLst>
              </a:tr>
              <a:tr h="450376">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Patrimônio Líquido</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208.045</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21,4%</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52827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19D3F5A9-4D8A-49D3-B101-69846B6BC5D8}"/>
              </a:ext>
            </a:extLst>
          </p:cNvPr>
          <p:cNvGraphicFramePr>
            <a:graphicFrameLocks noGrp="1"/>
          </p:cNvGraphicFramePr>
          <p:nvPr>
            <p:extLst>
              <p:ext uri="{D42A27DB-BD31-4B8C-83A1-F6EECF244321}">
                <p14:modId xmlns:p14="http://schemas.microsoft.com/office/powerpoint/2010/main" val="527755401"/>
              </p:ext>
            </p:extLst>
          </p:nvPr>
        </p:nvGraphicFramePr>
        <p:xfrm>
          <a:off x="1263069" y="884396"/>
          <a:ext cx="9665862" cy="5603862"/>
        </p:xfrm>
        <a:graphic>
          <a:graphicData uri="http://schemas.openxmlformats.org/drawingml/2006/table">
            <a:tbl>
              <a:tblPr firstRow="1" bandRow="1">
                <a:tableStyleId>{5C22544A-7EE6-4342-B048-85BDC9FD1C3A}</a:tableStyleId>
              </a:tblPr>
              <a:tblGrid>
                <a:gridCol w="6713178">
                  <a:extLst>
                    <a:ext uri="{9D8B030D-6E8A-4147-A177-3AD203B41FA5}">
                      <a16:colId xmlns:a16="http://schemas.microsoft.com/office/drawing/2014/main" val="20001"/>
                    </a:ext>
                  </a:extLst>
                </a:gridCol>
                <a:gridCol w="1717871">
                  <a:extLst>
                    <a:ext uri="{9D8B030D-6E8A-4147-A177-3AD203B41FA5}">
                      <a16:colId xmlns:a16="http://schemas.microsoft.com/office/drawing/2014/main" val="20002"/>
                    </a:ext>
                  </a:extLst>
                </a:gridCol>
                <a:gridCol w="1234813">
                  <a:extLst>
                    <a:ext uri="{9D8B030D-6E8A-4147-A177-3AD203B41FA5}">
                      <a16:colId xmlns:a16="http://schemas.microsoft.com/office/drawing/2014/main" val="20003"/>
                    </a:ext>
                  </a:extLst>
                </a:gridCol>
              </a:tblGrid>
              <a:tr h="509442">
                <a:tc>
                  <a:txBody>
                    <a:bodyPr/>
                    <a:lstStyle/>
                    <a:p>
                      <a:pPr algn="ctr"/>
                      <a:r>
                        <a:rPr lang="pt-BR" sz="2000" b="1" noProof="0" dirty="0">
                          <a:latin typeface="Arial Rounded MT Bold" panose="020F0704030504030204" pitchFamily="34" charset="0"/>
                        </a:rPr>
                        <a:t>Hering Store</a:t>
                      </a:r>
                    </a:p>
                  </a:txBody>
                  <a:tcPr/>
                </a:tc>
                <a:tc>
                  <a:txBody>
                    <a:bodyPr/>
                    <a:lstStyle/>
                    <a:p>
                      <a:r>
                        <a:rPr lang="pt-BR" sz="2000" b="0" dirty="0">
                          <a:latin typeface="Arial Rounded MT Bold" panose="020F0704030504030204" pitchFamily="34" charset="0"/>
                        </a:rPr>
                        <a:t>31.12.16</a:t>
                      </a:r>
                    </a:p>
                  </a:txBody>
                  <a:tcPr/>
                </a:tc>
                <a:tc>
                  <a:txBody>
                    <a:bodyPr/>
                    <a:lstStyle/>
                    <a:p>
                      <a:r>
                        <a:rPr lang="pt-BR" sz="2000" b="0" dirty="0">
                          <a:latin typeface="Arial Rounded MT Bold" panose="020F0704030504030204" pitchFamily="34" charset="0"/>
                        </a:rPr>
                        <a:t>2016</a:t>
                      </a:r>
                    </a:p>
                  </a:txBody>
                  <a:tcPr/>
                </a:tc>
                <a:extLst>
                  <a:ext uri="{0D108BD9-81ED-4DB2-BD59-A6C34878D82A}">
                    <a16:rowId xmlns:a16="http://schemas.microsoft.com/office/drawing/2014/main" val="10001"/>
                  </a:ext>
                </a:extLst>
              </a:tr>
              <a:tr h="509442">
                <a:tc>
                  <a:txBody>
                    <a:bodyPr/>
                    <a:lstStyle/>
                    <a:p>
                      <a:pPr algn="ctr"/>
                      <a:r>
                        <a:rPr lang="pt-BR" sz="2200" b="1" dirty="0">
                          <a:latin typeface="Arial Rounded MT Bold" panose="020F0704030504030204" pitchFamily="34" charset="0"/>
                        </a:rPr>
                        <a:t>Demonstração do Resultado de Exercício (DRE)</a:t>
                      </a:r>
                    </a:p>
                  </a:txBody>
                  <a:tcPr/>
                </a:tc>
                <a:tc>
                  <a:txBody>
                    <a:bodyPr/>
                    <a:lstStyle/>
                    <a:p>
                      <a:pPr algn="ctr"/>
                      <a:r>
                        <a:rPr lang="pt-BR" sz="1800" b="1" dirty="0">
                          <a:latin typeface="Arial Rounded MT Bold" panose="020F0704030504030204" pitchFamily="34" charset="0"/>
                        </a:rPr>
                        <a:t>R$ milhares</a:t>
                      </a:r>
                    </a:p>
                  </a:txBody>
                  <a:tcPr/>
                </a:tc>
                <a:tc>
                  <a:txBody>
                    <a:bodyPr/>
                    <a:lstStyle/>
                    <a:p>
                      <a:pPr algn="ctr"/>
                      <a:r>
                        <a:rPr lang="pt-BR" sz="2200" b="1" dirty="0">
                          <a:latin typeface="Arial Rounded MT Bold" panose="020F0704030504030204" pitchFamily="34" charset="0"/>
                        </a:rPr>
                        <a:t>AV%</a:t>
                      </a:r>
                    </a:p>
                  </a:txBody>
                  <a:tcPr/>
                </a:tc>
                <a:extLst>
                  <a:ext uri="{0D108BD9-81ED-4DB2-BD59-A6C34878D82A}">
                    <a16:rowId xmlns:a16="http://schemas.microsoft.com/office/drawing/2014/main" val="10002"/>
                  </a:ext>
                </a:extLst>
              </a:tr>
              <a:tr h="509442">
                <a:tc>
                  <a:txBody>
                    <a:bodyPr/>
                    <a:lstStyle/>
                    <a:p>
                      <a:r>
                        <a:rPr lang="pt-BR" sz="2200" b="1" dirty="0">
                          <a:latin typeface="Arial Rounded MT Bold" panose="020F0704030504030204" pitchFamily="34" charset="0"/>
                        </a:rPr>
                        <a:t>Receitas de Vendas de Bens e/ou Serviços</a:t>
                      </a:r>
                    </a:p>
                  </a:txBody>
                  <a:tcPr/>
                </a:tc>
                <a:tc>
                  <a:txBody>
                    <a:bodyPr/>
                    <a:lstStyle/>
                    <a:p>
                      <a:r>
                        <a:rPr lang="en-US" sz="2200" b="1" dirty="0">
                          <a:latin typeface="Arial Rounded MT Bold" panose="020F0704030504030204" pitchFamily="34" charset="0"/>
                        </a:rPr>
                        <a:t>635.914</a:t>
                      </a:r>
                      <a:endParaRPr lang="pt-BR" sz="2200" b="1" dirty="0">
                        <a:latin typeface="Arial Rounded MT Bold" panose="020F0704030504030204" pitchFamily="34" charset="0"/>
                      </a:endParaRPr>
                    </a:p>
                  </a:txBody>
                  <a:tcPr/>
                </a:tc>
                <a:tc>
                  <a:txBody>
                    <a:bodyPr/>
                    <a:lstStyle/>
                    <a:p>
                      <a:r>
                        <a:rPr lang="pt-BR" sz="2200" b="1" dirty="0">
                          <a:latin typeface="Arial Rounded MT Bold" panose="020F0704030504030204" pitchFamily="34" charset="0"/>
                        </a:rPr>
                        <a:t>100%</a:t>
                      </a:r>
                    </a:p>
                  </a:txBody>
                  <a:tcPr/>
                </a:tc>
                <a:extLst>
                  <a:ext uri="{0D108BD9-81ED-4DB2-BD59-A6C34878D82A}">
                    <a16:rowId xmlns:a16="http://schemas.microsoft.com/office/drawing/2014/main" val="10003"/>
                  </a:ext>
                </a:extLst>
              </a:tr>
              <a:tr h="509442">
                <a:tc>
                  <a:txBody>
                    <a:bodyPr/>
                    <a:lstStyle/>
                    <a:p>
                      <a:r>
                        <a:rPr lang="pt-BR" sz="2200" dirty="0">
                          <a:latin typeface="Arial Rounded MT Bold" panose="020F0704030504030204" pitchFamily="34" charset="0"/>
                        </a:rPr>
                        <a:t>Custo dos Bens e/ou Serviços</a:t>
                      </a:r>
                    </a:p>
                  </a:txBody>
                  <a:tcPr/>
                </a:tc>
                <a:tc>
                  <a:txBody>
                    <a:bodyPr/>
                    <a:lstStyle/>
                    <a:p>
                      <a:r>
                        <a:rPr lang="en-US" sz="2200" dirty="0">
                          <a:solidFill>
                            <a:srgbClr val="FF0000"/>
                          </a:solidFill>
                          <a:latin typeface="Arial Rounded MT Bold" panose="020F0704030504030204" pitchFamily="34" charset="0"/>
                        </a:rPr>
                        <a:t>-196.555</a:t>
                      </a:r>
                      <a:endParaRPr lang="pt-BR" sz="2200" dirty="0">
                        <a:solidFill>
                          <a:srgbClr val="FF0000"/>
                        </a:solidFill>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-30,9%</a:t>
                      </a:r>
                      <a:endParaRPr lang="pt-BR" sz="2200"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val="10004"/>
                  </a:ext>
                </a:extLst>
              </a:tr>
              <a:tr h="509442">
                <a:tc>
                  <a:txBody>
                    <a:bodyPr/>
                    <a:lstStyle/>
                    <a:p>
                      <a:r>
                        <a:rPr lang="pt-BR" sz="2200" b="1" dirty="0">
                          <a:latin typeface="Arial Rounded MT Bold" panose="020F0704030504030204" pitchFamily="34" charset="0"/>
                        </a:rPr>
                        <a:t>Resultado Bruto</a:t>
                      </a:r>
                    </a:p>
                  </a:txBody>
                  <a:tcPr/>
                </a:tc>
                <a:tc>
                  <a:txBody>
                    <a:bodyPr/>
                    <a:lstStyle/>
                    <a:p>
                      <a:r>
                        <a:rPr lang="en-US" sz="2200" b="1" dirty="0">
                          <a:latin typeface="Arial Rounded MT Bold" panose="020F0704030504030204" pitchFamily="34" charset="0"/>
                        </a:rPr>
                        <a:t>439.359</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69,1%</a:t>
                      </a:r>
                      <a:endParaRPr lang="pt-BR" sz="2200" b="1" dirty="0">
                        <a:latin typeface="Arial Rounded MT Bold" panose="020F0704030504030204" pitchFamily="34" charset="0"/>
                      </a:endParaRPr>
                    </a:p>
                  </a:txBody>
                  <a:tcPr/>
                </a:tc>
                <a:extLst>
                  <a:ext uri="{0D108BD9-81ED-4DB2-BD59-A6C34878D82A}">
                    <a16:rowId xmlns:a16="http://schemas.microsoft.com/office/drawing/2014/main" val="10005"/>
                  </a:ext>
                </a:extLst>
              </a:tr>
              <a:tr h="509442">
                <a:tc>
                  <a:txBody>
                    <a:bodyPr/>
                    <a:lstStyle/>
                    <a:p>
                      <a:r>
                        <a:rPr lang="pt-BR" sz="2200" dirty="0">
                          <a:latin typeface="Arial Rounded MT Bold" panose="020F0704030504030204" pitchFamily="34" charset="0"/>
                        </a:rPr>
                        <a:t>Despesas</a:t>
                      </a:r>
                      <a:r>
                        <a:rPr lang="pt-BR" sz="2200" baseline="0" dirty="0">
                          <a:latin typeface="Arial Rounded MT Bold" panose="020F0704030504030204" pitchFamily="34" charset="0"/>
                        </a:rPr>
                        <a:t> e Receitas</a:t>
                      </a:r>
                      <a:r>
                        <a:rPr lang="pt-BR" sz="2200" baseline="0" noProof="0" dirty="0">
                          <a:latin typeface="Arial Rounded MT Bold" panose="020F0704030504030204" pitchFamily="34" charset="0"/>
                        </a:rPr>
                        <a:t> Operacionais</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-375.556</a:t>
                      </a:r>
                      <a:endParaRPr lang="pt-BR" sz="2200" dirty="0">
                        <a:solidFill>
                          <a:srgbClr val="FF0000"/>
                        </a:solidFill>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59,1%</a:t>
                      </a:r>
                      <a:endParaRPr lang="pt-BR" sz="2200"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val="10006"/>
                  </a:ext>
                </a:extLst>
              </a:tr>
              <a:tr h="509442">
                <a:tc>
                  <a:txBody>
                    <a:bodyPr/>
                    <a:lstStyle/>
                    <a:p>
                      <a:r>
                        <a:rPr lang="pt-BR" sz="2200" b="1" kern="1200" dirty="0">
                          <a:solidFill>
                            <a:schemeClr val="dk1"/>
                          </a:solidFill>
                          <a:latin typeface="Arial Rounded MT Bold" panose="020F0704030504030204" pitchFamily="34" charset="0"/>
                          <a:ea typeface="+mn-ea"/>
                          <a:cs typeface="+mn-cs"/>
                        </a:rPr>
                        <a:t>Resultado</a:t>
                      </a:r>
                      <a:r>
                        <a:rPr lang="pt-BR" sz="2200" b="1" dirty="0">
                          <a:latin typeface="Arial Rounded MT Bold" panose="020F0704030504030204" pitchFamily="34" charset="0"/>
                        </a:rPr>
                        <a:t> Antes do </a:t>
                      </a:r>
                      <a:r>
                        <a:rPr lang="pt-BR" sz="2200" b="1" dirty="0" err="1">
                          <a:latin typeface="Arial Rounded MT Bold" panose="020F0704030504030204" pitchFamily="34" charset="0"/>
                        </a:rPr>
                        <a:t>Resul</a:t>
                      </a:r>
                      <a:r>
                        <a:rPr lang="pt-BR" sz="2200" b="1" dirty="0">
                          <a:latin typeface="Arial Rounded MT Bold" panose="020F0704030504030204" pitchFamily="34" charset="0"/>
                        </a:rPr>
                        <a:t>. Finan. e</a:t>
                      </a:r>
                      <a:r>
                        <a:rPr lang="pt-BR" sz="2200" b="1" baseline="0" dirty="0">
                          <a:latin typeface="Arial Rounded MT Bold" panose="020F0704030504030204" pitchFamily="34" charset="0"/>
                        </a:rPr>
                        <a:t> dos Tributos</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63.803</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10%</a:t>
                      </a:r>
                      <a:endParaRPr lang="pt-BR" sz="2200" b="1" dirty="0">
                        <a:latin typeface="Arial Rounded MT Bold" panose="020F0704030504030204" pitchFamily="34" charset="0"/>
                      </a:endParaRPr>
                    </a:p>
                  </a:txBody>
                  <a:tcPr/>
                </a:tc>
                <a:extLst>
                  <a:ext uri="{0D108BD9-81ED-4DB2-BD59-A6C34878D82A}">
                    <a16:rowId xmlns:a16="http://schemas.microsoft.com/office/drawing/2014/main" val="10007"/>
                  </a:ext>
                </a:extLst>
              </a:tr>
              <a:tr h="509442">
                <a:tc>
                  <a:txBody>
                    <a:bodyPr/>
                    <a:lstStyle/>
                    <a:p>
                      <a:r>
                        <a:rPr lang="pt-BR" sz="2200" noProof="0" dirty="0">
                          <a:latin typeface="Arial Rounded MT Bold" panose="020F0704030504030204" pitchFamily="34" charset="0"/>
                        </a:rPr>
                        <a:t>Resultado</a:t>
                      </a:r>
                      <a:r>
                        <a:rPr lang="pt-BR" sz="2200" baseline="0" noProof="0" dirty="0">
                          <a:latin typeface="Arial Rounded MT Bold" panose="020F0704030504030204" pitchFamily="34" charset="0"/>
                        </a:rPr>
                        <a:t> Financeiro</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-49.046</a:t>
                      </a:r>
                      <a:endParaRPr lang="pt-BR" sz="2200" dirty="0">
                        <a:solidFill>
                          <a:srgbClr val="FF0000"/>
                        </a:solidFill>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-7,7%</a:t>
                      </a:r>
                      <a:endParaRPr lang="pt-BR" sz="2200"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val="10008"/>
                  </a:ext>
                </a:extLst>
              </a:tr>
              <a:tr h="509442">
                <a:tc>
                  <a:txBody>
                    <a:bodyPr/>
                    <a:lstStyle/>
                    <a:p>
                      <a:r>
                        <a:rPr lang="pt-BR" sz="2200" b="1" noProof="0" dirty="0">
                          <a:latin typeface="Arial Rounded MT Bold" panose="020F0704030504030204" pitchFamily="34" charset="0"/>
                        </a:rPr>
                        <a:t>Resultado Antes dos Tributos Sobre o Lucro</a:t>
                      </a:r>
                    </a:p>
                  </a:txBody>
                  <a:tcPr/>
                </a:tc>
                <a:tc>
                  <a:txBody>
                    <a:bodyPr/>
                    <a:lstStyle/>
                    <a:p>
                      <a:r>
                        <a:rPr lang="en-US" sz="2200" b="1" dirty="0">
                          <a:latin typeface="Arial Rounded MT Bold" panose="020F0704030504030204" pitchFamily="34" charset="0"/>
                        </a:rPr>
                        <a:t>14.757</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2,3%</a:t>
                      </a:r>
                      <a:endParaRPr lang="pt-BR" sz="2200" b="1" dirty="0">
                        <a:latin typeface="Arial Rounded MT Bold" panose="020F0704030504030204" pitchFamily="34" charset="0"/>
                      </a:endParaRPr>
                    </a:p>
                  </a:txBody>
                  <a:tcPr/>
                </a:tc>
                <a:extLst>
                  <a:ext uri="{0D108BD9-81ED-4DB2-BD59-A6C34878D82A}">
                    <a16:rowId xmlns:a16="http://schemas.microsoft.com/office/drawing/2014/main" val="10009"/>
                  </a:ext>
                </a:extLst>
              </a:tr>
              <a:tr h="509442">
                <a:tc>
                  <a:txBody>
                    <a:bodyPr/>
                    <a:lstStyle/>
                    <a:p>
                      <a:r>
                        <a:rPr lang="pt-BR" sz="2200" noProof="0" dirty="0">
                          <a:latin typeface="Arial Rounded MT Bold" panose="020F0704030504030204" pitchFamily="34" charset="0"/>
                        </a:rPr>
                        <a:t>IR e Contribuição Social Sobre</a:t>
                      </a:r>
                      <a:r>
                        <a:rPr lang="pt-BR" sz="2200" baseline="0" noProof="0" dirty="0">
                          <a:latin typeface="Arial Rounded MT Bold" panose="020F0704030504030204" pitchFamily="34" charset="0"/>
                        </a:rPr>
                        <a:t> o Lucro</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-3.112</a:t>
                      </a:r>
                      <a:endParaRPr lang="pt-BR" sz="2200" dirty="0">
                        <a:solidFill>
                          <a:srgbClr val="FF0000"/>
                        </a:solidFill>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-0,5%</a:t>
                      </a:r>
                      <a:endParaRPr lang="pt-BR" sz="2200" dirty="0">
                        <a:solidFill>
                          <a:srgbClr val="FF0000"/>
                        </a:solidFill>
                        <a:latin typeface="Arial Rounded MT Bold" panose="020F0704030504030204" pitchFamily="34" charset="0"/>
                      </a:endParaRPr>
                    </a:p>
                  </a:txBody>
                  <a:tcPr/>
                </a:tc>
                <a:extLst>
                  <a:ext uri="{0D108BD9-81ED-4DB2-BD59-A6C34878D82A}">
                    <a16:rowId xmlns:a16="http://schemas.microsoft.com/office/drawing/2014/main" val="10010"/>
                  </a:ext>
                </a:extLst>
              </a:tr>
              <a:tr h="509442">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Lucro ou Prejuízo Consolidado no Período </a:t>
                      </a:r>
                    </a:p>
                  </a:txBody>
                  <a:tcPr/>
                </a:tc>
                <a:tc>
                  <a:txBody>
                    <a:bodyPr/>
                    <a:lstStyle/>
                    <a:p>
                      <a:r>
                        <a:rPr lang="en-US" sz="2200" b="1" dirty="0">
                          <a:latin typeface="Arial Rounded MT Bold" panose="020F0704030504030204" pitchFamily="34" charset="0"/>
                        </a:rPr>
                        <a:t>11.645</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1,8%</a:t>
                      </a:r>
                      <a:endParaRPr lang="pt-BR" sz="2200" b="1" dirty="0">
                        <a:latin typeface="Arial Rounded MT Bold" panose="020F070403050403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20164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Rounded MT Bold" panose="020F0704030504030204" pitchFamily="34" charset="0"/>
              </a:rPr>
              <a:t>ANÁLISE HORIZONTAL</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mj-lt"/>
              </a:rPr>
              <a:t>Objetivo:</a:t>
            </a:r>
            <a:r>
              <a:rPr lang="pt-BR" sz="1800" dirty="0">
                <a:latin typeface="+mj-lt"/>
              </a:rPr>
              <a:t> Verificar o comportamento do patrimônio e do resultado de uma empresa.</a:t>
            </a:r>
          </a:p>
          <a:p>
            <a:pPr algn="just"/>
            <a:endParaRPr lang="pt-BR" sz="1800" dirty="0">
              <a:latin typeface="+mj-lt"/>
            </a:endParaRPr>
          </a:p>
          <a:p>
            <a:pPr algn="just"/>
            <a:r>
              <a:rPr lang="pt-BR" sz="1800" dirty="0">
                <a:latin typeface="+mj-lt"/>
              </a:rPr>
              <a:t>Avaliar a relação, </a:t>
            </a:r>
            <a:r>
              <a:rPr lang="pt-BR" sz="1800" b="1" dirty="0">
                <a:latin typeface="+mj-lt"/>
              </a:rPr>
              <a:t>ao longo do tempo</a:t>
            </a:r>
            <a:r>
              <a:rPr lang="pt-BR" sz="1800" dirty="0">
                <a:latin typeface="+mj-lt"/>
              </a:rPr>
              <a:t>, de cada conta das Demonstrações Contábeis, no mínimo de dois períodos.</a:t>
            </a:r>
          </a:p>
          <a:p>
            <a:pPr algn="just"/>
            <a:endParaRPr lang="pt-BR" sz="1800" dirty="0">
              <a:latin typeface="+mj-lt"/>
            </a:endParaRPr>
          </a:p>
          <a:p>
            <a:pPr algn="just"/>
            <a:r>
              <a:rPr lang="pt-BR" sz="1800" dirty="0">
                <a:latin typeface="+mj-lt"/>
              </a:rPr>
              <a:t>Valores da data mais remota são tidos como a base, enquanto valores dos anos mais recentes são expressos em percentagem, em relação ao valor do ano anterior.</a:t>
            </a:r>
          </a:p>
          <a:p>
            <a:pPr algn="just"/>
            <a:endParaRPr lang="pt-BR" sz="1800" dirty="0">
              <a:latin typeface="+mj-lt"/>
            </a:endParaRPr>
          </a:p>
          <a:p>
            <a:pPr algn="just"/>
            <a:r>
              <a:rPr lang="pt-BR" sz="1800" dirty="0">
                <a:latin typeface="+mj-lt"/>
              </a:rPr>
              <a:t>Trata-se de uma metodologia que mostra o comportamento de cada um dos itens das Demonstrações Contábeis, período após período, tal qual a análise de uma série histórica</a:t>
            </a: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8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2F02AE8D-F540-4EF4-AA42-8CFD3CEB8BB5}"/>
              </a:ext>
            </a:extLst>
          </p:cNvPr>
          <p:cNvGraphicFramePr>
            <a:graphicFrameLocks noGrp="1"/>
          </p:cNvGraphicFramePr>
          <p:nvPr>
            <p:extLst>
              <p:ext uri="{D42A27DB-BD31-4B8C-83A1-F6EECF244321}">
                <p14:modId xmlns:p14="http://schemas.microsoft.com/office/powerpoint/2010/main" val="1758706903"/>
              </p:ext>
            </p:extLst>
          </p:nvPr>
        </p:nvGraphicFramePr>
        <p:xfrm>
          <a:off x="1661778" y="832572"/>
          <a:ext cx="9884228" cy="5562389"/>
        </p:xfrm>
        <a:graphic>
          <a:graphicData uri="http://schemas.openxmlformats.org/drawingml/2006/table">
            <a:tbl>
              <a:tblPr firstRow="1" bandRow="1">
                <a:tableStyleId>{5C22544A-7EE6-4342-B048-85BDC9FD1C3A}</a:tableStyleId>
              </a:tblPr>
              <a:tblGrid>
                <a:gridCol w="5039273">
                  <a:extLst>
                    <a:ext uri="{9D8B030D-6E8A-4147-A177-3AD203B41FA5}">
                      <a16:colId xmlns:a16="http://schemas.microsoft.com/office/drawing/2014/main" val="20001"/>
                    </a:ext>
                  </a:extLst>
                </a:gridCol>
                <a:gridCol w="1528549">
                  <a:extLst>
                    <a:ext uri="{9D8B030D-6E8A-4147-A177-3AD203B41FA5}">
                      <a16:colId xmlns:a16="http://schemas.microsoft.com/office/drawing/2014/main" val="20002"/>
                    </a:ext>
                  </a:extLst>
                </a:gridCol>
                <a:gridCol w="1555845">
                  <a:extLst>
                    <a:ext uri="{9D8B030D-6E8A-4147-A177-3AD203B41FA5}">
                      <a16:colId xmlns:a16="http://schemas.microsoft.com/office/drawing/2014/main" val="20003"/>
                    </a:ext>
                  </a:extLst>
                </a:gridCol>
                <a:gridCol w="1760561">
                  <a:extLst>
                    <a:ext uri="{9D8B030D-6E8A-4147-A177-3AD203B41FA5}">
                      <a16:colId xmlns:a16="http://schemas.microsoft.com/office/drawing/2014/main" val="20004"/>
                    </a:ext>
                  </a:extLst>
                </a:gridCol>
              </a:tblGrid>
              <a:tr h="0">
                <a:tc>
                  <a:txBody>
                    <a:bodyPr/>
                    <a:lstStyle/>
                    <a:p>
                      <a:pPr algn="ctr"/>
                      <a:r>
                        <a:rPr lang="pt-BR" sz="2000" b="1" noProof="0" dirty="0">
                          <a:latin typeface="Arial Rounded MT Bold" panose="020F0704030504030204" pitchFamily="34" charset="0"/>
                        </a:rPr>
                        <a:t>Hering Store</a:t>
                      </a:r>
                    </a:p>
                  </a:txBody>
                  <a:tcPr/>
                </a:tc>
                <a:tc>
                  <a:txBody>
                    <a:bodyPr/>
                    <a:lstStyle/>
                    <a:p>
                      <a:r>
                        <a:rPr lang="pt-BR" sz="2000" b="0" dirty="0">
                          <a:latin typeface="Arial Rounded MT Bold" panose="020F0704030504030204" pitchFamily="34" charset="0"/>
                        </a:rPr>
                        <a:t>2016</a:t>
                      </a:r>
                    </a:p>
                  </a:txBody>
                  <a:tcPr/>
                </a:tc>
                <a:tc>
                  <a:txBody>
                    <a:bodyPr/>
                    <a:lstStyle/>
                    <a:p>
                      <a:r>
                        <a:rPr lang="pt-BR" sz="2000" b="0" dirty="0">
                          <a:latin typeface="Arial Rounded MT Bold" panose="020F0704030504030204" pitchFamily="34" charset="0"/>
                        </a:rPr>
                        <a:t>2015</a:t>
                      </a:r>
                    </a:p>
                  </a:txBody>
                  <a:tcPr/>
                </a:tc>
                <a:tc>
                  <a:txBody>
                    <a:bodyPr/>
                    <a:lstStyle/>
                    <a:p>
                      <a:r>
                        <a:rPr lang="pt-BR" sz="2000" b="0" dirty="0">
                          <a:latin typeface="Arial Rounded MT Bold" panose="020F0704030504030204" pitchFamily="34" charset="0"/>
                        </a:rPr>
                        <a:t>2016-2015</a:t>
                      </a:r>
                    </a:p>
                  </a:txBody>
                  <a:tcPr/>
                </a:tc>
                <a:extLst>
                  <a:ext uri="{0D108BD9-81ED-4DB2-BD59-A6C34878D82A}">
                    <a16:rowId xmlns:a16="http://schemas.microsoft.com/office/drawing/2014/main" val="10001"/>
                  </a:ext>
                </a:extLst>
              </a:tr>
              <a:tr h="436215">
                <a:tc>
                  <a:txBody>
                    <a:bodyPr/>
                    <a:lstStyle/>
                    <a:p>
                      <a:pPr algn="ctr"/>
                      <a:r>
                        <a:rPr lang="pt-BR" sz="2200" b="1" dirty="0">
                          <a:latin typeface="Arial Rounded MT Bold" panose="020F0704030504030204" pitchFamily="34" charset="0"/>
                        </a:rPr>
                        <a:t>Balanço Patrimonial (BP)</a:t>
                      </a:r>
                    </a:p>
                  </a:txBody>
                  <a:tcPr/>
                </a:tc>
                <a:tc>
                  <a:txBody>
                    <a:bodyPr/>
                    <a:lstStyle/>
                    <a:p>
                      <a:pPr algn="ctr"/>
                      <a:r>
                        <a:rPr lang="pt-BR" sz="1800" b="1" dirty="0">
                          <a:latin typeface="Arial Rounded MT Bold" panose="020F0704030504030204" pitchFamily="34" charset="0"/>
                        </a:rPr>
                        <a:t>R$ milhares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b="1" dirty="0">
                          <a:latin typeface="Arial Rounded MT Bold" panose="020F0704030504030204" pitchFamily="34" charset="0"/>
                        </a:rPr>
                        <a:t>R$ milhares</a:t>
                      </a:r>
                    </a:p>
                    <a:p>
                      <a:pPr algn="ctr"/>
                      <a:endParaRPr lang="pt-BR" sz="2200" b="1"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AH%</a:t>
                      </a:r>
                    </a:p>
                  </a:txBody>
                  <a:tcPr/>
                </a:tc>
                <a:extLst>
                  <a:ext uri="{0D108BD9-81ED-4DB2-BD59-A6C34878D82A}">
                    <a16:rowId xmlns:a16="http://schemas.microsoft.com/office/drawing/2014/main" val="10002"/>
                  </a:ext>
                </a:extLst>
              </a:tr>
              <a:tr h="439020">
                <a:tc>
                  <a:txBody>
                    <a:bodyPr/>
                    <a:lstStyle/>
                    <a:p>
                      <a:r>
                        <a:rPr lang="pt-BR" sz="2200" b="1" dirty="0">
                          <a:latin typeface="Arial Rounded MT Bold" panose="020F0704030504030204" pitchFamily="34" charset="0"/>
                        </a:rPr>
                        <a:t>Ativo Total</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973.059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585.347</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66,2%</a:t>
                      </a:r>
                    </a:p>
                  </a:txBody>
                  <a:tcPr/>
                </a:tc>
                <a:extLst>
                  <a:ext uri="{0D108BD9-81ED-4DB2-BD59-A6C34878D82A}">
                    <a16:rowId xmlns:a16="http://schemas.microsoft.com/office/drawing/2014/main" val="10003"/>
                  </a:ext>
                </a:extLst>
              </a:tr>
              <a:tr h="368489">
                <a:tc>
                  <a:txBody>
                    <a:bodyPr/>
                    <a:lstStyle/>
                    <a:p>
                      <a:r>
                        <a:rPr lang="pt-BR" sz="2200" dirty="0">
                          <a:latin typeface="Arial Rounded MT Bold" panose="020F0704030504030204" pitchFamily="34" charset="0"/>
                        </a:rPr>
                        <a:t>Ativo Circulante</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504.830</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326.682</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59,4%</a:t>
                      </a:r>
                    </a:p>
                  </a:txBody>
                  <a:tcPr/>
                </a:tc>
                <a:extLst>
                  <a:ext uri="{0D108BD9-81ED-4DB2-BD59-A6C34878D82A}">
                    <a16:rowId xmlns:a16="http://schemas.microsoft.com/office/drawing/2014/main" val="10004"/>
                  </a:ext>
                </a:extLst>
              </a:tr>
              <a:tr h="446737">
                <a:tc>
                  <a:txBody>
                    <a:bodyPr/>
                    <a:lstStyle/>
                    <a:p>
                      <a:r>
                        <a:rPr lang="pt-BR" sz="2200" b="0" dirty="0">
                          <a:latin typeface="Arial Rounded MT Bold" panose="020F0704030504030204" pitchFamily="34" charset="0"/>
                        </a:rPr>
                        <a:t>Ativo Não Circulante</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468.229</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268.665</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74,3%</a:t>
                      </a:r>
                    </a:p>
                  </a:txBody>
                  <a:tcPr/>
                </a:tc>
                <a:extLst>
                  <a:ext uri="{0D108BD9-81ED-4DB2-BD59-A6C34878D82A}">
                    <a16:rowId xmlns:a16="http://schemas.microsoft.com/office/drawing/2014/main" val="10005"/>
                  </a:ext>
                </a:extLst>
              </a:tr>
              <a:tr h="450376">
                <a:tc>
                  <a:txBody>
                    <a:bodyPr/>
                    <a:lstStyle/>
                    <a:p>
                      <a:r>
                        <a:rPr lang="pt-BR" sz="2200" b="0" i="1" noProof="0" dirty="0">
                          <a:latin typeface="Arial Rounded MT Bold" panose="020F0704030504030204" pitchFamily="34" charset="0"/>
                        </a:rPr>
                        <a:t>Ativo Realizável a Longo Prazo</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13.198</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20.393</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-35,3%</a:t>
                      </a:r>
                    </a:p>
                  </a:txBody>
                  <a:tcPr/>
                </a:tc>
                <a:extLst>
                  <a:ext uri="{0D108BD9-81ED-4DB2-BD59-A6C34878D82A}">
                    <a16:rowId xmlns:a16="http://schemas.microsoft.com/office/drawing/2014/main" val="10006"/>
                  </a:ext>
                </a:extLst>
              </a:tr>
              <a:tr h="436728">
                <a:tc>
                  <a:txBody>
                    <a:bodyPr/>
                    <a:lstStyle/>
                    <a:p>
                      <a:r>
                        <a:rPr lang="pt-BR" sz="2200" b="0" i="1" dirty="0">
                          <a:latin typeface="Arial Rounded MT Bold" panose="020F0704030504030204" pitchFamily="34" charset="0"/>
                        </a:rPr>
                        <a:t>Imobilizado</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318.681</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152.718</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108,7%</a:t>
                      </a:r>
                    </a:p>
                  </a:txBody>
                  <a:tcPr/>
                </a:tc>
                <a:extLst>
                  <a:ext uri="{0D108BD9-81ED-4DB2-BD59-A6C34878D82A}">
                    <a16:rowId xmlns:a16="http://schemas.microsoft.com/office/drawing/2014/main" val="10007"/>
                  </a:ext>
                </a:extLst>
              </a:tr>
              <a:tr h="423081">
                <a:tc>
                  <a:txBody>
                    <a:bodyPr/>
                    <a:lstStyle/>
                    <a:p>
                      <a:r>
                        <a:rPr lang="pt-BR" sz="2200" b="0" i="1" noProof="0" dirty="0">
                          <a:latin typeface="Arial Rounded MT Bold" panose="020F0704030504030204" pitchFamily="34" charset="0"/>
                        </a:rPr>
                        <a:t>Intangível</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136.350</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95.553</a:t>
                      </a:r>
                    </a:p>
                  </a:txBody>
                  <a:tcPr/>
                </a:tc>
                <a:tc>
                  <a:txBody>
                    <a:bodyPr/>
                    <a:lstStyle/>
                    <a:p>
                      <a:pPr marL="0" algn="ctr" defTabSz="457200" rtl="0" eaLnBrk="1" latinLnBrk="0" hangingPunct="1"/>
                      <a:r>
                        <a:rPr lang="pt-BR" sz="2200" b="0" kern="1200" dirty="0">
                          <a:solidFill>
                            <a:schemeClr val="dk1"/>
                          </a:solidFill>
                          <a:latin typeface="Arial Rounded MT Bold" panose="020F0704030504030204" pitchFamily="34" charset="0"/>
                          <a:ea typeface="+mn-ea"/>
                          <a:cs typeface="+mn-cs"/>
                        </a:rPr>
                        <a:t>42,7%</a:t>
                      </a:r>
                    </a:p>
                  </a:txBody>
                  <a:tcPr/>
                </a:tc>
                <a:extLst>
                  <a:ext uri="{0D108BD9-81ED-4DB2-BD59-A6C34878D82A}">
                    <a16:rowId xmlns:a16="http://schemas.microsoft.com/office/drawing/2014/main" val="10008"/>
                  </a:ext>
                </a:extLst>
              </a:tr>
              <a:tr h="487680">
                <a:tc>
                  <a:txBody>
                    <a:bodyPr/>
                    <a:lstStyle/>
                    <a:p>
                      <a:r>
                        <a:rPr lang="pt-BR" sz="2200" b="1" noProof="0" dirty="0">
                          <a:latin typeface="Arial Rounded MT Bold" panose="020F0704030504030204" pitchFamily="34" charset="0"/>
                        </a:rPr>
                        <a:t>Passivo Total + Patrimônio Líquido</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973.059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585.347</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66,2%</a:t>
                      </a:r>
                    </a:p>
                  </a:txBody>
                  <a:tcPr/>
                </a:tc>
                <a:extLst>
                  <a:ext uri="{0D108BD9-81ED-4DB2-BD59-A6C34878D82A}">
                    <a16:rowId xmlns:a16="http://schemas.microsoft.com/office/drawing/2014/main" val="10009"/>
                  </a:ext>
                </a:extLst>
              </a:tr>
              <a:tr h="450376">
                <a:tc>
                  <a:txBody>
                    <a:bodyPr/>
                    <a:lstStyle/>
                    <a:p>
                      <a:r>
                        <a:rPr lang="pt-BR" sz="2200" b="1" noProof="0" dirty="0">
                          <a:latin typeface="Arial Rounded MT Bold" panose="020F0704030504030204" pitchFamily="34" charset="0"/>
                        </a:rPr>
                        <a:t>Passivo</a:t>
                      </a:r>
                      <a:r>
                        <a:rPr lang="pt-BR" sz="2200" b="1" baseline="0" noProof="0" dirty="0">
                          <a:latin typeface="Arial Rounded MT Bold" panose="020F0704030504030204" pitchFamily="34" charset="0"/>
                        </a:rPr>
                        <a:t> Circulante</a:t>
                      </a:r>
                      <a:endParaRPr lang="pt-BR" sz="2200" b="1" noProof="0" dirty="0">
                        <a:latin typeface="Arial Rounded MT Bold" panose="020F0704030504030204" pitchFamily="34" charset="0"/>
                      </a:endParaRP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259.299</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150.280</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72,5%</a:t>
                      </a:r>
                    </a:p>
                  </a:txBody>
                  <a:tcPr/>
                </a:tc>
                <a:extLst>
                  <a:ext uri="{0D108BD9-81ED-4DB2-BD59-A6C34878D82A}">
                    <a16:rowId xmlns:a16="http://schemas.microsoft.com/office/drawing/2014/main" val="10010"/>
                  </a:ext>
                </a:extLst>
              </a:tr>
              <a:tr h="450376">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Passivo Não Circulante</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505.715</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222.641</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127,1%</a:t>
                      </a:r>
                    </a:p>
                  </a:txBody>
                  <a:tcPr/>
                </a:tc>
                <a:extLst>
                  <a:ext uri="{0D108BD9-81ED-4DB2-BD59-A6C34878D82A}">
                    <a16:rowId xmlns:a16="http://schemas.microsoft.com/office/drawing/2014/main" val="10011"/>
                  </a:ext>
                </a:extLst>
              </a:tr>
              <a:tr h="450376">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Patrimônio Líquido</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208.045</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212.427</a:t>
                      </a:r>
                    </a:p>
                  </a:txBody>
                  <a:tcPr/>
                </a:tc>
                <a:tc>
                  <a:txBody>
                    <a:bodyPr/>
                    <a:lstStyle/>
                    <a:p>
                      <a:pPr marL="0" algn="ctr" defTabSz="457200" rtl="0" eaLnBrk="1" latinLnBrk="0" hangingPunct="1"/>
                      <a:r>
                        <a:rPr lang="pt-BR" sz="2200" b="1" kern="1200" dirty="0">
                          <a:solidFill>
                            <a:schemeClr val="dk1"/>
                          </a:solidFill>
                          <a:latin typeface="Arial Rounded MT Bold" panose="020F0704030504030204" pitchFamily="34" charset="0"/>
                          <a:ea typeface="+mn-ea"/>
                          <a:cs typeface="+mn-cs"/>
                        </a:rPr>
                        <a:t>-2,1%</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02633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446245" y="2467946"/>
            <a:ext cx="9022702" cy="1161661"/>
          </a:xfrm>
        </p:spPr>
        <p:txBody>
          <a:bodyPr anchor="ctr">
            <a:normAutofit/>
          </a:bodyPr>
          <a:lstStyle/>
          <a:p>
            <a:pPr algn="ctr"/>
            <a:r>
              <a:rPr lang="pt-BR" sz="2800" dirty="0">
                <a:latin typeface="Arial" panose="020B0604020202020204" pitchFamily="34" charset="0"/>
                <a:cs typeface="Arial" panose="020B0604020202020204" pitchFamily="34" charset="0"/>
              </a:rPr>
              <a:t>ANÁLISE DE DEMONSTRAÇÕES FINANCEIRAS E CONTÁBEIS</a:t>
            </a:r>
          </a:p>
        </p:txBody>
      </p:sp>
      <p:sp>
        <p:nvSpPr>
          <p:cNvPr id="7" name="Espaço Reservado para Texto 6"/>
          <p:cNvSpPr>
            <a:spLocks noGrp="1"/>
          </p:cNvSpPr>
          <p:nvPr>
            <p:ph type="body" sz="half" idx="2"/>
          </p:nvPr>
        </p:nvSpPr>
        <p:spPr>
          <a:xfrm>
            <a:off x="4030823" y="5178490"/>
            <a:ext cx="7288289" cy="1077685"/>
          </a:xfrm>
        </p:spPr>
        <p:txBody>
          <a:bodyPr>
            <a:normAutofit/>
          </a:bodyPr>
          <a:lstStyle/>
          <a:p>
            <a:pPr algn="r"/>
            <a:r>
              <a:rPr lang="pt-BR" sz="1600" dirty="0" smtClean="0">
                <a:latin typeface="+mj-lt"/>
              </a:rPr>
              <a:t>Diogo Ferraz </a:t>
            </a:r>
          </a:p>
          <a:p>
            <a:pPr algn="r"/>
            <a:r>
              <a:rPr lang="pt-BR" sz="1600" dirty="0" smtClean="0">
                <a:latin typeface="+mj-lt"/>
              </a:rPr>
              <a:t>Daisy A N </a:t>
            </a:r>
            <a:r>
              <a:rPr lang="pt-BR" sz="1600" dirty="0" err="1" smtClean="0">
                <a:latin typeface="+mj-lt"/>
              </a:rPr>
              <a:t>Rebelatto</a:t>
            </a:r>
            <a:endParaRPr lang="pt-BR" sz="1600" dirty="0">
              <a:latin typeface="+mj-lt"/>
            </a:endParaRPr>
          </a:p>
        </p:txBody>
      </p:sp>
    </p:spTree>
    <p:extLst>
      <p:ext uri="{BB962C8B-B14F-4D97-AF65-F5344CB8AC3E}">
        <p14:creationId xmlns:p14="http://schemas.microsoft.com/office/powerpoint/2010/main" val="2414120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B8F1BA5E-E734-41E5-A33D-75300DE6E90F}"/>
              </a:ext>
            </a:extLst>
          </p:cNvPr>
          <p:cNvGraphicFramePr>
            <a:graphicFrameLocks noGrp="1"/>
          </p:cNvGraphicFramePr>
          <p:nvPr>
            <p:extLst>
              <p:ext uri="{D42A27DB-BD31-4B8C-83A1-F6EECF244321}">
                <p14:modId xmlns:p14="http://schemas.microsoft.com/office/powerpoint/2010/main" val="3886786616"/>
              </p:ext>
            </p:extLst>
          </p:nvPr>
        </p:nvGraphicFramePr>
        <p:xfrm>
          <a:off x="415991" y="943026"/>
          <a:ext cx="11262651" cy="5795460"/>
        </p:xfrm>
        <a:graphic>
          <a:graphicData uri="http://schemas.openxmlformats.org/drawingml/2006/table">
            <a:tbl>
              <a:tblPr firstRow="1" bandRow="1">
                <a:tableStyleId>{5C22544A-7EE6-4342-B048-85BDC9FD1C3A}</a:tableStyleId>
              </a:tblPr>
              <a:tblGrid>
                <a:gridCol w="6786184">
                  <a:extLst>
                    <a:ext uri="{9D8B030D-6E8A-4147-A177-3AD203B41FA5}">
                      <a16:colId xmlns:a16="http://schemas.microsoft.com/office/drawing/2014/main" val="20001"/>
                    </a:ext>
                  </a:extLst>
                </a:gridCol>
                <a:gridCol w="1746914">
                  <a:extLst>
                    <a:ext uri="{9D8B030D-6E8A-4147-A177-3AD203B41FA5}">
                      <a16:colId xmlns:a16="http://schemas.microsoft.com/office/drawing/2014/main" val="20002"/>
                    </a:ext>
                  </a:extLst>
                </a:gridCol>
                <a:gridCol w="1596788">
                  <a:extLst>
                    <a:ext uri="{9D8B030D-6E8A-4147-A177-3AD203B41FA5}">
                      <a16:colId xmlns:a16="http://schemas.microsoft.com/office/drawing/2014/main" val="20003"/>
                    </a:ext>
                  </a:extLst>
                </a:gridCol>
                <a:gridCol w="1132765">
                  <a:extLst>
                    <a:ext uri="{9D8B030D-6E8A-4147-A177-3AD203B41FA5}">
                      <a16:colId xmlns:a16="http://schemas.microsoft.com/office/drawing/2014/main" val="20004"/>
                    </a:ext>
                  </a:extLst>
                </a:gridCol>
              </a:tblGrid>
              <a:tr h="509442">
                <a:tc>
                  <a:txBody>
                    <a:bodyPr/>
                    <a:lstStyle/>
                    <a:p>
                      <a:pPr algn="ctr"/>
                      <a:r>
                        <a:rPr lang="pt-BR" sz="2000" b="1" noProof="0" dirty="0">
                          <a:latin typeface="Arial Rounded MT Bold" panose="020F0704030504030204" pitchFamily="34" charset="0"/>
                        </a:rPr>
                        <a:t>Hering Store</a:t>
                      </a:r>
                    </a:p>
                  </a:txBody>
                  <a:tcPr/>
                </a:tc>
                <a:tc>
                  <a:txBody>
                    <a:bodyPr/>
                    <a:lstStyle/>
                    <a:p>
                      <a:r>
                        <a:rPr lang="pt-BR" sz="2000" b="0" dirty="0">
                          <a:latin typeface="Arial Rounded MT Bold" panose="020F0704030504030204" pitchFamily="34" charset="0"/>
                        </a:rPr>
                        <a:t>2016</a:t>
                      </a:r>
                    </a:p>
                  </a:txBody>
                  <a:tcPr/>
                </a:tc>
                <a:tc>
                  <a:txBody>
                    <a:bodyPr/>
                    <a:lstStyle/>
                    <a:p>
                      <a:r>
                        <a:rPr lang="pt-BR" sz="2000" b="0" dirty="0">
                          <a:latin typeface="Arial Rounded MT Bold" panose="020F0704030504030204" pitchFamily="34" charset="0"/>
                        </a:rPr>
                        <a:t>2015</a:t>
                      </a:r>
                    </a:p>
                  </a:txBody>
                  <a:tcPr/>
                </a:tc>
                <a:tc>
                  <a:txBody>
                    <a:bodyPr/>
                    <a:lstStyle/>
                    <a:p>
                      <a:endParaRPr lang="pt-BR" sz="2000" b="0" dirty="0">
                        <a:latin typeface="Arial Rounded MT Bold" panose="020F0704030504030204" pitchFamily="34" charset="0"/>
                      </a:endParaRPr>
                    </a:p>
                  </a:txBody>
                  <a:tcPr/>
                </a:tc>
                <a:extLst>
                  <a:ext uri="{0D108BD9-81ED-4DB2-BD59-A6C34878D82A}">
                    <a16:rowId xmlns:a16="http://schemas.microsoft.com/office/drawing/2014/main" val="10001"/>
                  </a:ext>
                </a:extLst>
              </a:tr>
              <a:tr h="509442">
                <a:tc>
                  <a:txBody>
                    <a:bodyPr/>
                    <a:lstStyle/>
                    <a:p>
                      <a:pPr algn="ctr"/>
                      <a:r>
                        <a:rPr lang="pt-BR" sz="2200" b="1" dirty="0">
                          <a:latin typeface="Arial Rounded MT Bold" panose="020F0704030504030204" pitchFamily="34" charset="0"/>
                        </a:rPr>
                        <a:t>Demonstração do Resultado de Exercício (DRE)</a:t>
                      </a:r>
                    </a:p>
                  </a:txBody>
                  <a:tcPr/>
                </a:tc>
                <a:tc>
                  <a:txBody>
                    <a:bodyPr/>
                    <a:lstStyle/>
                    <a:p>
                      <a:pPr algn="ctr"/>
                      <a:r>
                        <a:rPr lang="pt-BR" sz="1800" b="1" dirty="0">
                          <a:latin typeface="Arial Rounded MT Bold" panose="020F0704030504030204" pitchFamily="34" charset="0"/>
                        </a:rPr>
                        <a:t>R$ milhares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b="1" dirty="0">
                          <a:latin typeface="Arial Rounded MT Bold" panose="020F0704030504030204" pitchFamily="34" charset="0"/>
                        </a:rPr>
                        <a:t>R$ milhares</a:t>
                      </a:r>
                    </a:p>
                    <a:p>
                      <a:pPr algn="ctr"/>
                      <a:endParaRPr lang="pt-BR" sz="2200" b="1" dirty="0">
                        <a:latin typeface="Arial Rounded MT Bold" panose="020F0704030504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200" b="1" dirty="0">
                          <a:latin typeface="Arial Rounded MT Bold" panose="020F0704030504030204" pitchFamily="34" charset="0"/>
                        </a:rPr>
                        <a:t>AH%</a:t>
                      </a:r>
                    </a:p>
                  </a:txBody>
                  <a:tcPr/>
                </a:tc>
                <a:extLst>
                  <a:ext uri="{0D108BD9-81ED-4DB2-BD59-A6C34878D82A}">
                    <a16:rowId xmlns:a16="http://schemas.microsoft.com/office/drawing/2014/main" val="10002"/>
                  </a:ext>
                </a:extLst>
              </a:tr>
              <a:tr h="509442">
                <a:tc>
                  <a:txBody>
                    <a:bodyPr/>
                    <a:lstStyle/>
                    <a:p>
                      <a:r>
                        <a:rPr lang="pt-BR" sz="2200" b="1" dirty="0">
                          <a:latin typeface="Arial Rounded MT Bold" panose="020F0704030504030204" pitchFamily="34" charset="0"/>
                        </a:rPr>
                        <a:t>Receitas de Vendas de Bens e/ou Serviços</a:t>
                      </a:r>
                    </a:p>
                  </a:txBody>
                  <a:tcPr/>
                </a:tc>
                <a:tc>
                  <a:txBody>
                    <a:bodyPr/>
                    <a:lstStyle/>
                    <a:p>
                      <a:r>
                        <a:rPr lang="en-US" sz="2200" b="1" dirty="0">
                          <a:latin typeface="Arial Rounded MT Bold" panose="020F0704030504030204" pitchFamily="34" charset="0"/>
                        </a:rPr>
                        <a:t>635.914</a:t>
                      </a:r>
                      <a:endParaRPr lang="pt-BR" sz="2200" b="1" dirty="0">
                        <a:latin typeface="Arial Rounded MT Bold" panose="020F0704030504030204" pitchFamily="34" charset="0"/>
                      </a:endParaRPr>
                    </a:p>
                  </a:txBody>
                  <a:tcPr/>
                </a:tc>
                <a:tc>
                  <a:txBody>
                    <a:bodyPr/>
                    <a:lstStyle/>
                    <a:p>
                      <a:pPr algn="ctr"/>
                      <a:r>
                        <a:rPr lang="pt-BR" sz="2200" b="1" kern="1200" dirty="0">
                          <a:solidFill>
                            <a:schemeClr val="dk1"/>
                          </a:solidFill>
                          <a:latin typeface="Arial Rounded MT Bold" panose="020F0704030504030204" pitchFamily="34" charset="0"/>
                          <a:ea typeface="+mn-ea"/>
                          <a:cs typeface="+mn-cs"/>
                        </a:rPr>
                        <a:t>471.100</a:t>
                      </a:r>
                    </a:p>
                  </a:txBody>
                  <a:tcPr/>
                </a:tc>
                <a:tc>
                  <a:txBody>
                    <a:bodyPr/>
                    <a:lstStyle/>
                    <a:p>
                      <a:pPr algn="ctr"/>
                      <a:r>
                        <a:rPr lang="pt-BR" sz="2200" b="1" dirty="0">
                          <a:latin typeface="Arial Rounded MT Bold" panose="020F0704030504030204" pitchFamily="34" charset="0"/>
                        </a:rPr>
                        <a:t>35%</a:t>
                      </a:r>
                    </a:p>
                  </a:txBody>
                  <a:tcPr/>
                </a:tc>
                <a:extLst>
                  <a:ext uri="{0D108BD9-81ED-4DB2-BD59-A6C34878D82A}">
                    <a16:rowId xmlns:a16="http://schemas.microsoft.com/office/drawing/2014/main" val="10003"/>
                  </a:ext>
                </a:extLst>
              </a:tr>
              <a:tr h="509442">
                <a:tc>
                  <a:txBody>
                    <a:bodyPr/>
                    <a:lstStyle/>
                    <a:p>
                      <a:r>
                        <a:rPr lang="pt-BR" sz="2200" dirty="0">
                          <a:latin typeface="Arial Rounded MT Bold" panose="020F0704030504030204" pitchFamily="34" charset="0"/>
                        </a:rPr>
                        <a:t>Custo dos Bens e/ou Serviços</a:t>
                      </a:r>
                    </a:p>
                  </a:txBody>
                  <a:tcPr/>
                </a:tc>
                <a:tc>
                  <a:txBody>
                    <a:bodyPr/>
                    <a:lstStyle/>
                    <a:p>
                      <a:r>
                        <a:rPr lang="en-US" sz="2200" dirty="0">
                          <a:solidFill>
                            <a:srgbClr val="FF0000"/>
                          </a:solidFill>
                          <a:latin typeface="Arial Rounded MT Bold" panose="020F0704030504030204" pitchFamily="34" charset="0"/>
                        </a:rPr>
                        <a:t>-196.555</a:t>
                      </a:r>
                      <a:endParaRPr lang="pt-BR" sz="2200" dirty="0">
                        <a:solidFill>
                          <a:srgbClr val="FF0000"/>
                        </a:solidFill>
                        <a:latin typeface="Arial Rounded MT Bold" panose="020F0704030504030204" pitchFamily="34" charset="0"/>
                      </a:endParaRPr>
                    </a:p>
                  </a:txBody>
                  <a:tcPr/>
                </a:tc>
                <a:tc>
                  <a:txBody>
                    <a:bodyPr/>
                    <a:lstStyle/>
                    <a:p>
                      <a:pPr algn="ctr"/>
                      <a:r>
                        <a:rPr lang="pt-BR" sz="2200" kern="1200" dirty="0">
                          <a:solidFill>
                            <a:srgbClr val="FF0000"/>
                          </a:solidFill>
                          <a:latin typeface="Arial Rounded MT Bold" panose="020F0704030504030204" pitchFamily="34" charset="0"/>
                          <a:ea typeface="+mn-ea"/>
                          <a:cs typeface="+mn-cs"/>
                        </a:rPr>
                        <a:t>-144.311</a:t>
                      </a:r>
                    </a:p>
                  </a:txBody>
                  <a:tcPr/>
                </a:tc>
                <a:tc>
                  <a:txBody>
                    <a:bodyPr/>
                    <a:lstStyle/>
                    <a:p>
                      <a:pPr algn="ctr"/>
                      <a:r>
                        <a:rPr lang="pt-BR" sz="2200" b="0" dirty="0">
                          <a:latin typeface="Arial Rounded MT Bold" panose="020F0704030504030204" pitchFamily="34" charset="0"/>
                        </a:rPr>
                        <a:t>36,2%</a:t>
                      </a:r>
                    </a:p>
                  </a:txBody>
                  <a:tcPr/>
                </a:tc>
                <a:extLst>
                  <a:ext uri="{0D108BD9-81ED-4DB2-BD59-A6C34878D82A}">
                    <a16:rowId xmlns:a16="http://schemas.microsoft.com/office/drawing/2014/main" val="10004"/>
                  </a:ext>
                </a:extLst>
              </a:tr>
              <a:tr h="509442">
                <a:tc>
                  <a:txBody>
                    <a:bodyPr/>
                    <a:lstStyle/>
                    <a:p>
                      <a:r>
                        <a:rPr lang="pt-BR" sz="2200" b="1" dirty="0">
                          <a:latin typeface="Arial Rounded MT Bold" panose="020F0704030504030204" pitchFamily="34" charset="0"/>
                        </a:rPr>
                        <a:t>Resultado Bruto</a:t>
                      </a:r>
                    </a:p>
                  </a:txBody>
                  <a:tcPr/>
                </a:tc>
                <a:tc>
                  <a:txBody>
                    <a:bodyPr/>
                    <a:lstStyle/>
                    <a:p>
                      <a:r>
                        <a:rPr lang="en-US" sz="2200" b="1" dirty="0">
                          <a:latin typeface="Arial Rounded MT Bold" panose="020F0704030504030204" pitchFamily="34" charset="0"/>
                        </a:rPr>
                        <a:t>439.359</a:t>
                      </a:r>
                      <a:endParaRPr lang="pt-BR" sz="2200" b="1"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326.789</a:t>
                      </a:r>
                    </a:p>
                  </a:txBody>
                  <a:tcPr/>
                </a:tc>
                <a:tc>
                  <a:txBody>
                    <a:bodyPr/>
                    <a:lstStyle/>
                    <a:p>
                      <a:pPr algn="ctr"/>
                      <a:r>
                        <a:rPr lang="pt-BR" sz="2200" b="1" dirty="0">
                          <a:latin typeface="Arial Rounded MT Bold" panose="020F0704030504030204" pitchFamily="34" charset="0"/>
                        </a:rPr>
                        <a:t>34,4%</a:t>
                      </a:r>
                    </a:p>
                  </a:txBody>
                  <a:tcPr/>
                </a:tc>
                <a:extLst>
                  <a:ext uri="{0D108BD9-81ED-4DB2-BD59-A6C34878D82A}">
                    <a16:rowId xmlns:a16="http://schemas.microsoft.com/office/drawing/2014/main" val="10005"/>
                  </a:ext>
                </a:extLst>
              </a:tr>
              <a:tr h="509442">
                <a:tc>
                  <a:txBody>
                    <a:bodyPr/>
                    <a:lstStyle/>
                    <a:p>
                      <a:r>
                        <a:rPr lang="pt-BR" sz="2200" dirty="0">
                          <a:latin typeface="Arial Rounded MT Bold" panose="020F0704030504030204" pitchFamily="34" charset="0"/>
                        </a:rPr>
                        <a:t>Despesas</a:t>
                      </a:r>
                      <a:r>
                        <a:rPr lang="pt-BR" sz="2200" baseline="0" dirty="0">
                          <a:latin typeface="Arial Rounded MT Bold" panose="020F0704030504030204" pitchFamily="34" charset="0"/>
                        </a:rPr>
                        <a:t> e Receitas</a:t>
                      </a:r>
                      <a:r>
                        <a:rPr lang="pt-BR" sz="2200" baseline="0" noProof="0" dirty="0">
                          <a:latin typeface="Arial Rounded MT Bold" panose="020F0704030504030204" pitchFamily="34" charset="0"/>
                        </a:rPr>
                        <a:t> Operacionais</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-375.556</a:t>
                      </a:r>
                      <a:endParaRPr lang="pt-BR" sz="2200" dirty="0">
                        <a:solidFill>
                          <a:srgbClr val="FF0000"/>
                        </a:solidFill>
                        <a:latin typeface="Arial Rounded MT Bold" panose="020F0704030504030204" pitchFamily="34" charset="0"/>
                      </a:endParaRPr>
                    </a:p>
                  </a:txBody>
                  <a:tcPr/>
                </a:tc>
                <a:tc>
                  <a:txBody>
                    <a:bodyPr/>
                    <a:lstStyle/>
                    <a:p>
                      <a:pPr algn="ctr"/>
                      <a:r>
                        <a:rPr lang="pt-BR" sz="2200" b="0" dirty="0">
                          <a:solidFill>
                            <a:srgbClr val="FF0000"/>
                          </a:solidFill>
                          <a:latin typeface="Arial Rounded MT Bold" panose="020F0704030504030204" pitchFamily="34" charset="0"/>
                        </a:rPr>
                        <a:t>-235.708</a:t>
                      </a:r>
                    </a:p>
                  </a:txBody>
                  <a:tcPr/>
                </a:tc>
                <a:tc>
                  <a:txBody>
                    <a:bodyPr/>
                    <a:lstStyle/>
                    <a:p>
                      <a:pPr algn="ctr"/>
                      <a:r>
                        <a:rPr lang="pt-BR" sz="2200" b="0" dirty="0">
                          <a:latin typeface="Arial Rounded MT Bold" panose="020F0704030504030204" pitchFamily="34" charset="0"/>
                        </a:rPr>
                        <a:t>59,3%</a:t>
                      </a:r>
                    </a:p>
                  </a:txBody>
                  <a:tcPr/>
                </a:tc>
                <a:extLst>
                  <a:ext uri="{0D108BD9-81ED-4DB2-BD59-A6C34878D82A}">
                    <a16:rowId xmlns:a16="http://schemas.microsoft.com/office/drawing/2014/main" val="10006"/>
                  </a:ext>
                </a:extLst>
              </a:tr>
              <a:tr h="509442">
                <a:tc>
                  <a:txBody>
                    <a:bodyPr/>
                    <a:lstStyle/>
                    <a:p>
                      <a:r>
                        <a:rPr lang="pt-BR" sz="2200" b="1" kern="1200" dirty="0">
                          <a:solidFill>
                            <a:schemeClr val="dk1"/>
                          </a:solidFill>
                          <a:latin typeface="Arial Rounded MT Bold" panose="020F0704030504030204" pitchFamily="34" charset="0"/>
                          <a:ea typeface="+mn-ea"/>
                          <a:cs typeface="+mn-cs"/>
                        </a:rPr>
                        <a:t>Resultado</a:t>
                      </a:r>
                      <a:r>
                        <a:rPr lang="pt-BR" sz="2200" b="1" dirty="0">
                          <a:latin typeface="Arial Rounded MT Bold" panose="020F0704030504030204" pitchFamily="34" charset="0"/>
                        </a:rPr>
                        <a:t> Antes do </a:t>
                      </a:r>
                      <a:r>
                        <a:rPr lang="pt-BR" sz="2200" b="1" dirty="0" err="1">
                          <a:latin typeface="Arial Rounded MT Bold" panose="020F0704030504030204" pitchFamily="34" charset="0"/>
                        </a:rPr>
                        <a:t>Resul</a:t>
                      </a:r>
                      <a:r>
                        <a:rPr lang="pt-BR" sz="2200" b="1" dirty="0">
                          <a:latin typeface="Arial Rounded MT Bold" panose="020F0704030504030204" pitchFamily="34" charset="0"/>
                        </a:rPr>
                        <a:t>. Finan. e</a:t>
                      </a:r>
                      <a:r>
                        <a:rPr lang="pt-BR" sz="2200" b="1" baseline="0" dirty="0">
                          <a:latin typeface="Arial Rounded MT Bold" panose="020F0704030504030204" pitchFamily="34" charset="0"/>
                        </a:rPr>
                        <a:t> dos Tributos</a:t>
                      </a:r>
                      <a:endParaRPr lang="pt-BR" sz="2200" b="1" dirty="0">
                        <a:latin typeface="Arial Rounded MT Bold" panose="020F0704030504030204" pitchFamily="34" charset="0"/>
                      </a:endParaRPr>
                    </a:p>
                  </a:txBody>
                  <a:tcPr/>
                </a:tc>
                <a:tc>
                  <a:txBody>
                    <a:bodyPr/>
                    <a:lstStyle/>
                    <a:p>
                      <a:r>
                        <a:rPr lang="en-US" sz="2200" b="1" dirty="0">
                          <a:latin typeface="Arial Rounded MT Bold" panose="020F0704030504030204" pitchFamily="34" charset="0"/>
                        </a:rPr>
                        <a:t>63.803</a:t>
                      </a:r>
                      <a:endParaRPr lang="pt-BR" sz="2200" b="1"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91.081</a:t>
                      </a:r>
                    </a:p>
                  </a:txBody>
                  <a:tcPr/>
                </a:tc>
                <a:tc>
                  <a:txBody>
                    <a:bodyPr/>
                    <a:lstStyle/>
                    <a:p>
                      <a:pPr algn="ctr"/>
                      <a:r>
                        <a:rPr lang="pt-BR" sz="2200" b="1" dirty="0">
                          <a:solidFill>
                            <a:srgbClr val="FF0000"/>
                          </a:solidFill>
                          <a:latin typeface="Arial Rounded MT Bold" panose="020F0704030504030204" pitchFamily="34" charset="0"/>
                        </a:rPr>
                        <a:t>-29,9%</a:t>
                      </a:r>
                    </a:p>
                  </a:txBody>
                  <a:tcPr/>
                </a:tc>
                <a:extLst>
                  <a:ext uri="{0D108BD9-81ED-4DB2-BD59-A6C34878D82A}">
                    <a16:rowId xmlns:a16="http://schemas.microsoft.com/office/drawing/2014/main" val="10007"/>
                  </a:ext>
                </a:extLst>
              </a:tr>
              <a:tr h="509442">
                <a:tc>
                  <a:txBody>
                    <a:bodyPr/>
                    <a:lstStyle/>
                    <a:p>
                      <a:r>
                        <a:rPr lang="pt-BR" sz="2200" noProof="0" dirty="0">
                          <a:latin typeface="Arial Rounded MT Bold" panose="020F0704030504030204" pitchFamily="34" charset="0"/>
                        </a:rPr>
                        <a:t>Resultado</a:t>
                      </a:r>
                      <a:r>
                        <a:rPr lang="pt-BR" sz="2200" baseline="0" noProof="0" dirty="0">
                          <a:latin typeface="Arial Rounded MT Bold" panose="020F0704030504030204" pitchFamily="34" charset="0"/>
                        </a:rPr>
                        <a:t> Financeiro</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-49.046</a:t>
                      </a:r>
                      <a:endParaRPr lang="pt-BR" sz="2200" dirty="0">
                        <a:solidFill>
                          <a:srgbClr val="FF0000"/>
                        </a:solidFill>
                        <a:latin typeface="Arial Rounded MT Bold" panose="020F0704030504030204" pitchFamily="34" charset="0"/>
                      </a:endParaRPr>
                    </a:p>
                  </a:txBody>
                  <a:tcPr/>
                </a:tc>
                <a:tc>
                  <a:txBody>
                    <a:bodyPr/>
                    <a:lstStyle/>
                    <a:p>
                      <a:pPr algn="ctr"/>
                      <a:r>
                        <a:rPr lang="pt-BR" sz="2200" b="0" dirty="0">
                          <a:solidFill>
                            <a:srgbClr val="FF0000"/>
                          </a:solidFill>
                          <a:latin typeface="Arial Rounded MT Bold" panose="020F0704030504030204" pitchFamily="34" charset="0"/>
                        </a:rPr>
                        <a:t>-36.131</a:t>
                      </a:r>
                    </a:p>
                  </a:txBody>
                  <a:tcPr/>
                </a:tc>
                <a:tc>
                  <a:txBody>
                    <a:bodyPr/>
                    <a:lstStyle/>
                    <a:p>
                      <a:pPr algn="ctr"/>
                      <a:r>
                        <a:rPr lang="pt-BR" sz="2200" b="0" dirty="0">
                          <a:latin typeface="Arial Rounded MT Bold" panose="020F0704030504030204" pitchFamily="34" charset="0"/>
                        </a:rPr>
                        <a:t>35,7%</a:t>
                      </a:r>
                    </a:p>
                  </a:txBody>
                  <a:tcPr/>
                </a:tc>
                <a:extLst>
                  <a:ext uri="{0D108BD9-81ED-4DB2-BD59-A6C34878D82A}">
                    <a16:rowId xmlns:a16="http://schemas.microsoft.com/office/drawing/2014/main" val="10008"/>
                  </a:ext>
                </a:extLst>
              </a:tr>
              <a:tr h="509442">
                <a:tc>
                  <a:txBody>
                    <a:bodyPr/>
                    <a:lstStyle/>
                    <a:p>
                      <a:r>
                        <a:rPr lang="pt-BR" sz="2200" b="1" noProof="0" dirty="0">
                          <a:latin typeface="Arial Rounded MT Bold" panose="020F0704030504030204" pitchFamily="34" charset="0"/>
                        </a:rPr>
                        <a:t>Resultado Antes dos Tributos Sobre o Lucro</a:t>
                      </a:r>
                    </a:p>
                  </a:txBody>
                  <a:tcPr/>
                </a:tc>
                <a:tc>
                  <a:txBody>
                    <a:bodyPr/>
                    <a:lstStyle/>
                    <a:p>
                      <a:r>
                        <a:rPr lang="en-US" sz="2200" b="1" dirty="0">
                          <a:latin typeface="Arial Rounded MT Bold" panose="020F0704030504030204" pitchFamily="34" charset="0"/>
                        </a:rPr>
                        <a:t>14.757</a:t>
                      </a:r>
                      <a:endParaRPr lang="pt-BR" sz="2200" b="1"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54.950</a:t>
                      </a:r>
                    </a:p>
                  </a:txBody>
                  <a:tcPr/>
                </a:tc>
                <a:tc>
                  <a:txBody>
                    <a:bodyPr/>
                    <a:lstStyle/>
                    <a:p>
                      <a:pPr algn="ctr"/>
                      <a:r>
                        <a:rPr lang="pt-BR" sz="2200" b="1" dirty="0">
                          <a:solidFill>
                            <a:srgbClr val="FF0000"/>
                          </a:solidFill>
                          <a:latin typeface="Arial Rounded MT Bold" panose="020F0704030504030204" pitchFamily="34" charset="0"/>
                        </a:rPr>
                        <a:t>-73,1%</a:t>
                      </a:r>
                    </a:p>
                  </a:txBody>
                  <a:tcPr/>
                </a:tc>
                <a:extLst>
                  <a:ext uri="{0D108BD9-81ED-4DB2-BD59-A6C34878D82A}">
                    <a16:rowId xmlns:a16="http://schemas.microsoft.com/office/drawing/2014/main" val="10009"/>
                  </a:ext>
                </a:extLst>
              </a:tr>
              <a:tr h="509442">
                <a:tc>
                  <a:txBody>
                    <a:bodyPr/>
                    <a:lstStyle/>
                    <a:p>
                      <a:r>
                        <a:rPr lang="pt-BR" sz="2200" noProof="0" dirty="0">
                          <a:latin typeface="Arial Rounded MT Bold" panose="020F0704030504030204" pitchFamily="34" charset="0"/>
                        </a:rPr>
                        <a:t>IR e Contribuição Social Sobre</a:t>
                      </a:r>
                      <a:r>
                        <a:rPr lang="pt-BR" sz="2200" baseline="0" noProof="0" dirty="0">
                          <a:latin typeface="Arial Rounded MT Bold" panose="020F0704030504030204" pitchFamily="34" charset="0"/>
                        </a:rPr>
                        <a:t> o Lucro</a:t>
                      </a:r>
                      <a:endParaRPr lang="pt-BR" sz="2200" noProof="0" dirty="0">
                        <a:latin typeface="Arial Rounded MT Bold" panose="020F0704030504030204" pitchFamily="34" charset="0"/>
                      </a:endParaRPr>
                    </a:p>
                  </a:txBody>
                  <a:tcPr/>
                </a:tc>
                <a:tc>
                  <a:txBody>
                    <a:bodyPr/>
                    <a:lstStyle/>
                    <a:p>
                      <a:r>
                        <a:rPr lang="en-US" sz="2200" dirty="0">
                          <a:solidFill>
                            <a:srgbClr val="FF0000"/>
                          </a:solidFill>
                          <a:latin typeface="Arial Rounded MT Bold" panose="020F0704030504030204" pitchFamily="34" charset="0"/>
                        </a:rPr>
                        <a:t>-3.112</a:t>
                      </a:r>
                      <a:endParaRPr lang="pt-BR" sz="2200" dirty="0">
                        <a:solidFill>
                          <a:srgbClr val="FF0000"/>
                        </a:solidFill>
                        <a:latin typeface="Arial Rounded MT Bold" panose="020F0704030504030204" pitchFamily="34" charset="0"/>
                      </a:endParaRPr>
                    </a:p>
                  </a:txBody>
                  <a:tcPr/>
                </a:tc>
                <a:tc>
                  <a:txBody>
                    <a:bodyPr/>
                    <a:lstStyle/>
                    <a:p>
                      <a:pPr algn="ctr"/>
                      <a:r>
                        <a:rPr lang="pt-BR" sz="2200" b="0" dirty="0">
                          <a:solidFill>
                            <a:srgbClr val="FF0000"/>
                          </a:solidFill>
                          <a:latin typeface="Arial Rounded MT Bold" panose="020F0704030504030204" pitchFamily="34" charset="0"/>
                        </a:rPr>
                        <a:t>-17.293</a:t>
                      </a:r>
                    </a:p>
                  </a:txBody>
                  <a:tcPr/>
                </a:tc>
                <a:tc>
                  <a:txBody>
                    <a:bodyPr/>
                    <a:lstStyle/>
                    <a:p>
                      <a:pPr algn="ctr"/>
                      <a:r>
                        <a:rPr lang="pt-BR" sz="2200" b="0" dirty="0">
                          <a:solidFill>
                            <a:srgbClr val="FF0000"/>
                          </a:solidFill>
                          <a:latin typeface="Arial Rounded MT Bold" panose="020F0704030504030204" pitchFamily="34" charset="0"/>
                        </a:rPr>
                        <a:t>-82%</a:t>
                      </a:r>
                    </a:p>
                  </a:txBody>
                  <a:tcPr/>
                </a:tc>
                <a:extLst>
                  <a:ext uri="{0D108BD9-81ED-4DB2-BD59-A6C34878D82A}">
                    <a16:rowId xmlns:a16="http://schemas.microsoft.com/office/drawing/2014/main" val="10010"/>
                  </a:ext>
                </a:extLst>
              </a:tr>
              <a:tr h="509442">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Lucro ou Prejuízo Consolidado no Período </a:t>
                      </a:r>
                    </a:p>
                  </a:txBody>
                  <a:tcPr/>
                </a:tc>
                <a:tc>
                  <a:txBody>
                    <a:bodyPr/>
                    <a:lstStyle/>
                    <a:p>
                      <a:r>
                        <a:rPr lang="en-US" sz="2200" b="1" dirty="0">
                          <a:latin typeface="Arial Rounded MT Bold" panose="020F0704030504030204" pitchFamily="34" charset="0"/>
                        </a:rPr>
                        <a:t>11.645</a:t>
                      </a:r>
                      <a:endParaRPr lang="pt-BR" sz="2200" b="1"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37.657</a:t>
                      </a:r>
                    </a:p>
                  </a:txBody>
                  <a:tcPr/>
                </a:tc>
                <a:tc>
                  <a:txBody>
                    <a:bodyPr/>
                    <a:lstStyle/>
                    <a:p>
                      <a:pPr algn="ctr"/>
                      <a:r>
                        <a:rPr lang="pt-BR" sz="2200" b="1" dirty="0">
                          <a:solidFill>
                            <a:srgbClr val="FF0000"/>
                          </a:solidFill>
                          <a:latin typeface="Arial Rounded MT Bold" panose="020F0704030504030204" pitchFamily="34" charset="0"/>
                        </a:rPr>
                        <a:t>-69,1%</a:t>
                      </a:r>
                    </a:p>
                  </a:txBody>
                  <a:tcPr/>
                </a:tc>
                <a:extLst>
                  <a:ext uri="{0D108BD9-81ED-4DB2-BD59-A6C34878D82A}">
                    <a16:rowId xmlns:a16="http://schemas.microsoft.com/office/drawing/2014/main" val="10011"/>
                  </a:ext>
                </a:extLst>
              </a:tr>
            </a:tbl>
          </a:graphicData>
        </a:graphic>
      </p:graphicFrame>
      <p:sp>
        <p:nvSpPr>
          <p:cNvPr id="3" name="Espaço Reservado para Texto 2">
            <a:extLst>
              <a:ext uri="{FF2B5EF4-FFF2-40B4-BE49-F238E27FC236}">
                <a16:creationId xmlns:a16="http://schemas.microsoft.com/office/drawing/2014/main" id="{9F746DB9-E2BB-488A-8AA2-B1C374B3B4B3}"/>
              </a:ext>
            </a:extLst>
          </p:cNvPr>
          <p:cNvSpPr>
            <a:spLocks noGrp="1"/>
          </p:cNvSpPr>
          <p:nvPr>
            <p:ph type="body" sz="half" idx="2"/>
          </p:nvPr>
        </p:nvSpPr>
        <p:spPr/>
        <p:txBody>
          <a:bodyPr/>
          <a:lstStyle/>
          <a:p>
            <a:endParaRPr lang="pt-BR"/>
          </a:p>
        </p:txBody>
      </p:sp>
      <p:sp>
        <p:nvSpPr>
          <p:cNvPr id="8" name="Título 7">
            <a:extLst>
              <a:ext uri="{FF2B5EF4-FFF2-40B4-BE49-F238E27FC236}">
                <a16:creationId xmlns:a16="http://schemas.microsoft.com/office/drawing/2014/main" id="{22FDCD88-B5A0-41F4-9DAA-422C15C55ADC}"/>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377500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4">
            <a:extLst>
              <a:ext uri="{FF2B5EF4-FFF2-40B4-BE49-F238E27FC236}">
                <a16:creationId xmlns:a16="http://schemas.microsoft.com/office/drawing/2014/main" id="{BC1A7C74-5685-4096-A2AC-52DB4453E718}"/>
              </a:ext>
            </a:extLst>
          </p:cNvPr>
          <p:cNvSpPr txBox="1">
            <a:spLocks/>
          </p:cNvSpPr>
          <p:nvPr/>
        </p:nvSpPr>
        <p:spPr>
          <a:xfrm>
            <a:off x="1446245" y="2467946"/>
            <a:ext cx="9022702" cy="116166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pt-BR" sz="2800" dirty="0">
                <a:latin typeface="Arial" panose="020B0604020202020204" pitchFamily="34" charset="0"/>
                <a:cs typeface="Arial" panose="020B0604020202020204" pitchFamily="34" charset="0"/>
              </a:rPr>
              <a:t>ÍNDICES</a:t>
            </a:r>
          </a:p>
        </p:txBody>
      </p:sp>
      <p:pic>
        <p:nvPicPr>
          <p:cNvPr id="10" name="Picture 2" descr="Resultado de imagem para contabilidade">
            <a:extLst>
              <a:ext uri="{FF2B5EF4-FFF2-40B4-BE49-F238E27FC236}">
                <a16:creationId xmlns:a16="http://schemas.microsoft.com/office/drawing/2014/main" id="{F7CD786C-642F-46FD-917A-269C1C7D8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99" y="3629607"/>
            <a:ext cx="3401602" cy="226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50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t>ÍNDICES DE ESTRUTURA DE CAPITAL</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Participação de capital de terceiros: </a:t>
            </a:r>
            <a:r>
              <a:rPr lang="pt-BR" sz="1800" dirty="0">
                <a:latin typeface="Arial" panose="020B0604020202020204" pitchFamily="34" charset="0"/>
                <a:cs typeface="Arial" panose="020B0604020202020204" pitchFamily="34" charset="0"/>
              </a:rPr>
              <a:t>indicador de risco ou de dependência de terceiros (grau de endividamento; Quanto menor o índice, melhor é o indicador, pois quanto menor a relação capitais de terceiros/patrimônio líquido, maior será a liberdade de decisões financeiras e, portanto, menor, a dependência a esses terceiros.</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Composição do endividamento: </a:t>
            </a:r>
            <a:r>
              <a:rPr lang="pt-BR" sz="1800" dirty="0">
                <a:latin typeface="Arial" panose="020B0604020202020204" pitchFamily="34" charset="0"/>
                <a:cs typeface="Arial" panose="020B0604020202020204" pitchFamily="34" charset="0"/>
              </a:rPr>
              <a:t>indica a porcentagem de obrigações de curto prazo em relação às obrigações totais. Quanto menor o índice, melhor.</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Mobilização do patrimônio líquido: </a:t>
            </a:r>
            <a:r>
              <a:rPr lang="pt-BR" sz="1800" dirty="0">
                <a:latin typeface="Arial" panose="020B0604020202020204" pitchFamily="34" charset="0"/>
                <a:cs typeface="Arial" panose="020B0604020202020204" pitchFamily="34" charset="0"/>
              </a:rPr>
              <a:t>estabelece a relação entre ativo permanente e patrimônio líquido e indica a quantidade de recursos próprios que está imobilizada ou que não está em giro.</a:t>
            </a: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7F8FD898-3912-4DA8-BA36-EAE343A5567C}"/>
              </a:ext>
            </a:extLst>
          </p:cNvPr>
          <p:cNvPicPr>
            <a:picLocks noChangeAspect="1"/>
          </p:cNvPicPr>
          <p:nvPr/>
        </p:nvPicPr>
        <p:blipFill>
          <a:blip r:embed="rId2"/>
          <a:stretch>
            <a:fillRect/>
          </a:stretch>
        </p:blipFill>
        <p:spPr>
          <a:xfrm>
            <a:off x="1470603" y="4467225"/>
            <a:ext cx="8967340" cy="2390775"/>
          </a:xfrm>
          <a:prstGeom prst="rect">
            <a:avLst/>
          </a:prstGeom>
        </p:spPr>
      </p:pic>
    </p:spTree>
    <p:extLst>
      <p:ext uri="{BB962C8B-B14F-4D97-AF65-F5344CB8AC3E}">
        <p14:creationId xmlns:p14="http://schemas.microsoft.com/office/powerpoint/2010/main" val="3221192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t>ÍNDICES DE LIQUIDEZ</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mj-lt"/>
              </a:rPr>
              <a:t>Liquidez geral: </a:t>
            </a:r>
            <a:r>
              <a:rPr lang="pt-BR" sz="1800" dirty="0">
                <a:latin typeface="+mj-lt"/>
              </a:rPr>
              <a:t>capacidade da empresa honrar todos os seus compromissos – curto e longo prazos. Medida de segurança financeira a longo prazo.</a:t>
            </a:r>
          </a:p>
          <a:p>
            <a:pPr algn="just"/>
            <a:endParaRPr lang="pt-BR" sz="1800" dirty="0">
              <a:latin typeface="+mj-lt"/>
            </a:endParaRPr>
          </a:p>
          <a:p>
            <a:pPr algn="just"/>
            <a:r>
              <a:rPr lang="pt-BR" sz="1800" b="1" dirty="0">
                <a:latin typeface="+mj-lt"/>
              </a:rPr>
              <a:t>Liquidez corrente: </a:t>
            </a:r>
            <a:r>
              <a:rPr lang="pt-BR" sz="1800" dirty="0">
                <a:latin typeface="+mj-lt"/>
              </a:rPr>
              <a:t>relação entre o ativo circulante e o passivo circulante. Verificar se a empresa tem condições de quitar suas dívidas de curto prazo, justamente com recursos também possuídos no mesmo prazo.</a:t>
            </a:r>
          </a:p>
          <a:p>
            <a:pPr algn="just"/>
            <a:endParaRPr lang="pt-BR" sz="1800" dirty="0">
              <a:latin typeface="+mj-lt"/>
            </a:endParaRPr>
          </a:p>
          <a:p>
            <a:pPr algn="just"/>
            <a:r>
              <a:rPr lang="pt-BR" sz="1800" b="1" dirty="0">
                <a:latin typeface="+mj-lt"/>
              </a:rPr>
              <a:t>Liquidez seca: </a:t>
            </a:r>
            <a:r>
              <a:rPr lang="pt-BR" sz="1800" dirty="0">
                <a:latin typeface="+mj-lt"/>
              </a:rPr>
              <a:t>% das dívidas de curto prazo em condições de serem saldadas mediante a utilização de itens monetários de maior liquidez do ativo circulante –capacidade de curto prazo de pagamento da empresa, por meio da utilização das contas do disponível e dos valores a receber.</a:t>
            </a:r>
          </a:p>
          <a:p>
            <a:pPr algn="just"/>
            <a:endParaRPr lang="pt-BR" sz="1800" dirty="0">
              <a:latin typeface="+mj-lt"/>
            </a:endParaRPr>
          </a:p>
          <a:p>
            <a:pPr algn="just"/>
            <a:endParaRPr lang="pt-BR" sz="1800" dirty="0">
              <a:latin typeface="+mj-lt"/>
            </a:endParaRPr>
          </a:p>
          <a:p>
            <a:pPr algn="just"/>
            <a:endParaRPr lang="pt-BR" sz="1800" b="1" dirty="0">
              <a:latin typeface="+mj-lt"/>
              <a:cs typeface="Arial" panose="020B060402020202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ECA3A54-4CB9-4CB4-B96D-016E8239F045}"/>
              </a:ext>
            </a:extLst>
          </p:cNvPr>
          <p:cNvPicPr>
            <a:picLocks noChangeAspect="1"/>
          </p:cNvPicPr>
          <p:nvPr/>
        </p:nvPicPr>
        <p:blipFill>
          <a:blip r:embed="rId2"/>
          <a:stretch>
            <a:fillRect/>
          </a:stretch>
        </p:blipFill>
        <p:spPr>
          <a:xfrm>
            <a:off x="1700966" y="4248733"/>
            <a:ext cx="8709202" cy="2419350"/>
          </a:xfrm>
          <a:prstGeom prst="rect">
            <a:avLst/>
          </a:prstGeom>
        </p:spPr>
      </p:pic>
      <p:pic>
        <p:nvPicPr>
          <p:cNvPr id="2" name="Imagem 1">
            <a:extLst>
              <a:ext uri="{FF2B5EF4-FFF2-40B4-BE49-F238E27FC236}">
                <a16:creationId xmlns:a16="http://schemas.microsoft.com/office/drawing/2014/main" id="{FC94BFA2-CC56-4ECE-BAB4-B15D1C0066AE}"/>
              </a:ext>
            </a:extLst>
          </p:cNvPr>
          <p:cNvPicPr>
            <a:picLocks noChangeAspect="1"/>
          </p:cNvPicPr>
          <p:nvPr/>
        </p:nvPicPr>
        <p:blipFill>
          <a:blip r:embed="rId3"/>
          <a:stretch>
            <a:fillRect/>
          </a:stretch>
        </p:blipFill>
        <p:spPr>
          <a:xfrm>
            <a:off x="3940629" y="1686863"/>
            <a:ext cx="4724400" cy="694764"/>
          </a:xfrm>
          <a:prstGeom prst="rect">
            <a:avLst/>
          </a:prstGeom>
        </p:spPr>
      </p:pic>
    </p:spTree>
    <p:extLst>
      <p:ext uri="{BB962C8B-B14F-4D97-AF65-F5344CB8AC3E}">
        <p14:creationId xmlns:p14="http://schemas.microsoft.com/office/powerpoint/2010/main" val="369161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659658E5-7B83-46E9-AC85-0A3AA78277F6}"/>
              </a:ext>
            </a:extLst>
          </p:cNvPr>
          <p:cNvPicPr>
            <a:picLocks noChangeAspect="1"/>
          </p:cNvPicPr>
          <p:nvPr/>
        </p:nvPicPr>
        <p:blipFill>
          <a:blip r:embed="rId2"/>
          <a:stretch>
            <a:fillRect/>
          </a:stretch>
        </p:blipFill>
        <p:spPr>
          <a:xfrm>
            <a:off x="758918" y="968828"/>
            <a:ext cx="10674164" cy="4920344"/>
          </a:xfrm>
          <a:prstGeom prst="rect">
            <a:avLst/>
          </a:prstGeom>
        </p:spPr>
      </p:pic>
      <p:sp>
        <p:nvSpPr>
          <p:cNvPr id="12" name="CaixaDeTexto 11">
            <a:extLst>
              <a:ext uri="{FF2B5EF4-FFF2-40B4-BE49-F238E27FC236}">
                <a16:creationId xmlns:a16="http://schemas.microsoft.com/office/drawing/2014/main" id="{3953B860-92DF-4FDD-A8E9-6E463152C434}"/>
              </a:ext>
            </a:extLst>
          </p:cNvPr>
          <p:cNvSpPr txBox="1"/>
          <p:nvPr/>
        </p:nvSpPr>
        <p:spPr>
          <a:xfrm>
            <a:off x="4985657" y="5203372"/>
            <a:ext cx="583814" cy="338554"/>
          </a:xfrm>
          <a:prstGeom prst="rect">
            <a:avLst/>
          </a:prstGeom>
          <a:noFill/>
          <a:ln>
            <a:solidFill>
              <a:schemeClr val="tx1"/>
            </a:solidFill>
          </a:ln>
        </p:spPr>
        <p:txBody>
          <a:bodyPr wrap="none" rtlCol="0">
            <a:spAutoFit/>
          </a:bodyPr>
          <a:lstStyle/>
          <a:p>
            <a:r>
              <a:rPr lang="pt-BR" sz="1600" b="1" dirty="0">
                <a:latin typeface="Arial" panose="020B0604020202020204" pitchFamily="34" charset="0"/>
                <a:cs typeface="Arial" panose="020B0604020202020204" pitchFamily="34" charset="0"/>
              </a:rPr>
              <a:t>1.95</a:t>
            </a:r>
          </a:p>
        </p:txBody>
      </p:sp>
      <p:sp>
        <p:nvSpPr>
          <p:cNvPr id="13" name="CaixaDeTexto 12">
            <a:extLst>
              <a:ext uri="{FF2B5EF4-FFF2-40B4-BE49-F238E27FC236}">
                <a16:creationId xmlns:a16="http://schemas.microsoft.com/office/drawing/2014/main" id="{C4776390-840B-436D-9180-2667137FFE69}"/>
              </a:ext>
            </a:extLst>
          </p:cNvPr>
          <p:cNvSpPr txBox="1"/>
          <p:nvPr/>
        </p:nvSpPr>
        <p:spPr>
          <a:xfrm>
            <a:off x="4985657" y="5541926"/>
            <a:ext cx="583814" cy="338554"/>
          </a:xfrm>
          <a:prstGeom prst="rect">
            <a:avLst/>
          </a:prstGeom>
          <a:noFill/>
          <a:ln>
            <a:solidFill>
              <a:schemeClr val="tx1"/>
            </a:solidFill>
          </a:ln>
        </p:spPr>
        <p:txBody>
          <a:bodyPr wrap="none" rtlCol="0">
            <a:spAutoFit/>
          </a:bodyPr>
          <a:lstStyle/>
          <a:p>
            <a:r>
              <a:rPr lang="pt-BR" sz="1600" b="1" dirty="0">
                <a:latin typeface="Arial" panose="020B0604020202020204" pitchFamily="34" charset="0"/>
                <a:cs typeface="Arial" panose="020B0604020202020204" pitchFamily="34" charset="0"/>
              </a:rPr>
              <a:t>0.68</a:t>
            </a:r>
          </a:p>
        </p:txBody>
      </p:sp>
    </p:spTree>
    <p:extLst>
      <p:ext uri="{BB962C8B-B14F-4D97-AF65-F5344CB8AC3E}">
        <p14:creationId xmlns:p14="http://schemas.microsoft.com/office/powerpoint/2010/main" val="1647243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ÍNDICES DE RENTABILIDADE</a:t>
            </a:r>
          </a:p>
        </p:txBody>
      </p:sp>
      <p:sp>
        <p:nvSpPr>
          <p:cNvPr id="7" name="Espaço Reservado para Texto 6"/>
          <p:cNvSpPr>
            <a:spLocks noGrp="1"/>
          </p:cNvSpPr>
          <p:nvPr>
            <p:ph type="body" sz="half" idx="2"/>
          </p:nvPr>
        </p:nvSpPr>
        <p:spPr>
          <a:xfrm>
            <a:off x="205273" y="1212980"/>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Margem líquida: </a:t>
            </a:r>
            <a:r>
              <a:rPr lang="pt-BR" sz="1800" dirty="0">
                <a:latin typeface="Arial" panose="020B0604020202020204" pitchFamily="34" charset="0"/>
                <a:cs typeface="Arial" panose="020B0604020202020204" pitchFamily="34" charset="0"/>
              </a:rPr>
              <a:t>quanto a empresa obtém de lucro para cada $ 100 vendidos. Relação entre o lucro líquido e as vendas líquidas.</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Rentabilidade do </a:t>
            </a:r>
            <a:r>
              <a:rPr lang="pt-BR" sz="1800" b="1" dirty="0" smtClean="0">
                <a:latin typeface="Arial" panose="020B0604020202020204" pitchFamily="34" charset="0"/>
                <a:cs typeface="Arial" panose="020B0604020202020204" pitchFamily="34" charset="0"/>
              </a:rPr>
              <a:t>ativo – ROA (</a:t>
            </a:r>
            <a:r>
              <a:rPr lang="pt-BR" sz="1800" b="1" dirty="0" err="1" smtClean="0">
                <a:latin typeface="Arial" panose="020B0604020202020204" pitchFamily="34" charset="0"/>
                <a:cs typeface="Arial" panose="020B0604020202020204" pitchFamily="34" charset="0"/>
              </a:rPr>
              <a:t>Return</a:t>
            </a:r>
            <a:r>
              <a:rPr lang="pt-BR" sz="1800" b="1" dirty="0" smtClean="0">
                <a:latin typeface="Arial" panose="020B0604020202020204" pitchFamily="34" charset="0"/>
                <a:cs typeface="Arial" panose="020B0604020202020204" pitchFamily="34" charset="0"/>
              </a:rPr>
              <a:t> </a:t>
            </a:r>
            <a:r>
              <a:rPr lang="pt-BR" sz="1800" b="1" dirty="0" err="1" smtClean="0">
                <a:latin typeface="Arial" panose="020B0604020202020204" pitchFamily="34" charset="0"/>
                <a:cs typeface="Arial" panose="020B0604020202020204" pitchFamily="34" charset="0"/>
              </a:rPr>
              <a:t>on</a:t>
            </a:r>
            <a:r>
              <a:rPr lang="pt-BR" sz="1800" b="1" dirty="0" smtClean="0">
                <a:latin typeface="Arial" panose="020B0604020202020204" pitchFamily="34" charset="0"/>
                <a:cs typeface="Arial" panose="020B0604020202020204" pitchFamily="34" charset="0"/>
              </a:rPr>
              <a:t> </a:t>
            </a:r>
            <a:r>
              <a:rPr lang="pt-BR" sz="1800" b="1" dirty="0" err="1" smtClean="0">
                <a:latin typeface="Arial" panose="020B0604020202020204" pitchFamily="34" charset="0"/>
                <a:cs typeface="Arial" panose="020B0604020202020204" pitchFamily="34" charset="0"/>
              </a:rPr>
              <a:t>Assets</a:t>
            </a:r>
            <a:r>
              <a:rPr lang="pt-BR" sz="1800" b="1"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medir o potencial de geração de lucro em relação ao total de investimento, mensurado pelo ativo da empresa. Representa quanto a empresa obteve de lucro líquido em relação ao ativo.</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Rentabilidade do patrimônio </a:t>
            </a:r>
            <a:r>
              <a:rPr lang="pt-BR" sz="1800" b="1" dirty="0" smtClean="0">
                <a:latin typeface="Arial" panose="020B0604020202020204" pitchFamily="34" charset="0"/>
                <a:cs typeface="Arial" panose="020B0604020202020204" pitchFamily="34" charset="0"/>
              </a:rPr>
              <a:t>líquido – ROE (</a:t>
            </a:r>
            <a:r>
              <a:rPr lang="pt-BR" sz="1800" b="1" dirty="0" err="1" smtClean="0">
                <a:latin typeface="Arial" panose="020B0604020202020204" pitchFamily="34" charset="0"/>
                <a:cs typeface="Arial" panose="020B0604020202020204" pitchFamily="34" charset="0"/>
              </a:rPr>
              <a:t>Return</a:t>
            </a:r>
            <a:r>
              <a:rPr lang="pt-BR" sz="1800" b="1" dirty="0" smtClean="0">
                <a:latin typeface="Arial" panose="020B0604020202020204" pitchFamily="34" charset="0"/>
                <a:cs typeface="Arial" panose="020B0604020202020204" pitchFamily="34" charset="0"/>
              </a:rPr>
              <a:t> </a:t>
            </a:r>
            <a:r>
              <a:rPr lang="pt-BR" sz="1800" b="1" dirty="0" err="1" smtClean="0">
                <a:latin typeface="Arial" panose="020B0604020202020204" pitchFamily="34" charset="0"/>
                <a:cs typeface="Arial" panose="020B0604020202020204" pitchFamily="34" charset="0"/>
              </a:rPr>
              <a:t>on</a:t>
            </a:r>
            <a:r>
              <a:rPr lang="pt-BR" sz="1800" b="1" dirty="0" smtClean="0">
                <a:latin typeface="Arial" panose="020B0604020202020204" pitchFamily="34" charset="0"/>
                <a:cs typeface="Arial" panose="020B0604020202020204" pitchFamily="34" charset="0"/>
              </a:rPr>
              <a:t> </a:t>
            </a:r>
            <a:r>
              <a:rPr lang="pt-BR" sz="1800" b="1" dirty="0" err="1" smtClean="0">
                <a:latin typeface="Arial" panose="020B0604020202020204" pitchFamily="34" charset="0"/>
                <a:cs typeface="Arial" panose="020B0604020202020204" pitchFamily="34" charset="0"/>
              </a:rPr>
              <a:t>Equity</a:t>
            </a:r>
            <a:r>
              <a:rPr lang="pt-BR" sz="1800" b="1"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quanto a empresa obteve de lucro para cada $ 100,00 de capital próprio investido (patrimônio líquido). Mostra qual a taxa de rendimento do capital próprio, esta taxa pode ser comparada com rendimentos da caderneta de poupança, certificados de depósito bancário (CDBs), fundos de investimento, letras de câmbio, outras ações etc.</a:t>
            </a: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5A7DBB4-8DAE-46A4-AB30-651BCD31AB58}"/>
              </a:ext>
            </a:extLst>
          </p:cNvPr>
          <p:cNvPicPr>
            <a:picLocks noChangeAspect="1"/>
          </p:cNvPicPr>
          <p:nvPr/>
        </p:nvPicPr>
        <p:blipFill>
          <a:blip r:embed="rId2"/>
          <a:stretch>
            <a:fillRect/>
          </a:stretch>
        </p:blipFill>
        <p:spPr>
          <a:xfrm>
            <a:off x="1667718" y="4362450"/>
            <a:ext cx="8775698" cy="2495550"/>
          </a:xfrm>
          <a:prstGeom prst="rect">
            <a:avLst/>
          </a:prstGeom>
        </p:spPr>
      </p:pic>
    </p:spTree>
    <p:extLst>
      <p:ext uri="{BB962C8B-B14F-4D97-AF65-F5344CB8AC3E}">
        <p14:creationId xmlns:p14="http://schemas.microsoft.com/office/powerpoint/2010/main" val="252150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pPr algn="just"/>
            <a:r>
              <a:rPr lang="pt-BR" dirty="0"/>
              <a:t>RENTABILIDADE DO ATIVO (ROA)</a:t>
            </a:r>
          </a:p>
        </p:txBody>
      </p:sp>
      <mc:AlternateContent xmlns:mc="http://schemas.openxmlformats.org/markup-compatibility/2006" xmlns:a14="http://schemas.microsoft.com/office/drawing/2010/main">
        <mc:Choice Requires="a14">
          <p:sp>
            <p:nvSpPr>
              <p:cNvPr id="7" name="Espaço Reservado para Texto 6"/>
              <p:cNvSpPr>
                <a:spLocks noGrp="1"/>
              </p:cNvSpPr>
              <p:nvPr>
                <p:ph type="body" sz="half" idx="2"/>
              </p:nvPr>
            </p:nvSpPr>
            <p:spPr>
              <a:xfrm>
                <a:off x="205273" y="1399592"/>
                <a:ext cx="11700588" cy="4973216"/>
              </a:xfrm>
            </p:spPr>
            <p:txBody>
              <a:bodyPr>
                <a:noAutofit/>
              </a:bodyPr>
              <a:lstStyle/>
              <a:p>
                <a:pPr lvl="0" algn="ctr">
                  <a:spcBef>
                    <a:spcPts val="0"/>
                  </a:spcBef>
                </a:pPr>
                <a:endParaRPr lang="pt-BR" sz="1800" b="1" dirty="0">
                  <a:latin typeface="+mj-lt"/>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pt-BR" sz="2400" b="1" i="1" smtClean="0">
                          <a:latin typeface="Cambria Math" panose="02040503050406030204" pitchFamily="18" charset="0"/>
                          <a:cs typeface="Arial" panose="020B0604020202020204" pitchFamily="34" charset="0"/>
                        </a:rPr>
                        <m:t>𝑹𝑶𝑨</m:t>
                      </m:r>
                      <m:r>
                        <a:rPr lang="pt-BR" sz="2400" b="1" i="1" smtClean="0">
                          <a:latin typeface="Cambria Math" panose="02040503050406030204" pitchFamily="18" charset="0"/>
                          <a:cs typeface="Arial" panose="020B0604020202020204" pitchFamily="34" charset="0"/>
                        </a:rPr>
                        <m:t>=</m:t>
                      </m:r>
                      <m:f>
                        <m:fPr>
                          <m:ctrlPr>
                            <a:rPr lang="pt-BR" sz="2400" b="1" i="1" smtClean="0">
                              <a:latin typeface="Cambria Math" panose="02040503050406030204" pitchFamily="18" charset="0"/>
                              <a:cs typeface="Arial" panose="020B0604020202020204" pitchFamily="34" charset="0"/>
                            </a:rPr>
                          </m:ctrlPr>
                        </m:fPr>
                        <m:num>
                          <m:r>
                            <a:rPr lang="pt-BR" sz="2400" b="1" i="1" smtClean="0">
                              <a:latin typeface="Cambria Math" panose="02040503050406030204" pitchFamily="18" charset="0"/>
                              <a:cs typeface="Arial" panose="020B0604020202020204" pitchFamily="34" charset="0"/>
                            </a:rPr>
                            <m:t>𝑳𝑼𝑪𝑹𝑶</m:t>
                          </m:r>
                          <m:r>
                            <a:rPr lang="pt-BR" sz="2400" b="1" i="1" smtClean="0">
                              <a:latin typeface="Cambria Math" panose="02040503050406030204" pitchFamily="18" charset="0"/>
                              <a:cs typeface="Arial" panose="020B0604020202020204" pitchFamily="34" charset="0"/>
                            </a:rPr>
                            <m:t> </m:t>
                          </m:r>
                          <m:r>
                            <a:rPr lang="pt-BR" sz="2400" b="1" i="1" smtClean="0">
                              <a:latin typeface="Cambria Math" panose="02040503050406030204" pitchFamily="18" charset="0"/>
                              <a:cs typeface="Arial" panose="020B0604020202020204" pitchFamily="34" charset="0"/>
                            </a:rPr>
                            <m:t>𝑶𝑷𝑬𝑹𝑨𝑪𝑰𝑶𝑵𝑨𝑳</m:t>
                          </m:r>
                        </m:num>
                        <m:den>
                          <m:r>
                            <a:rPr lang="pt-BR" sz="2400" b="1" i="1" smtClean="0">
                              <a:latin typeface="Cambria Math" panose="02040503050406030204" pitchFamily="18" charset="0"/>
                              <a:cs typeface="Arial" panose="020B0604020202020204" pitchFamily="34" charset="0"/>
                            </a:rPr>
                            <m:t>𝑨𝑻𝑰𝑽𝑶</m:t>
                          </m:r>
                          <m:r>
                            <a:rPr lang="pt-BR" sz="2400" b="1" i="1" smtClean="0">
                              <a:latin typeface="Cambria Math" panose="02040503050406030204" pitchFamily="18" charset="0"/>
                              <a:cs typeface="Arial" panose="020B0604020202020204" pitchFamily="34" charset="0"/>
                            </a:rPr>
                            <m:t> </m:t>
                          </m:r>
                          <m:r>
                            <a:rPr lang="pt-BR" sz="2400" b="1" i="1" smtClean="0">
                              <a:latin typeface="Cambria Math" panose="02040503050406030204" pitchFamily="18" charset="0"/>
                              <a:cs typeface="Arial" panose="020B0604020202020204" pitchFamily="34" charset="0"/>
                            </a:rPr>
                            <m:t>𝑻𝑶𝑻𝑨𝑳</m:t>
                          </m:r>
                        </m:den>
                      </m:f>
                    </m:oMath>
                  </m:oMathPara>
                </a14:m>
                <a:endParaRPr lang="pt-BR" sz="1800" b="1" dirty="0">
                  <a:latin typeface="+mj-lt"/>
                  <a:cs typeface="Arial" panose="020B0604020202020204" pitchFamily="34" charset="0"/>
                </a:endParaRPr>
              </a:p>
              <a:p>
                <a:pPr algn="just"/>
                <a:endParaRPr lang="pt-BR" sz="1800" dirty="0">
                  <a:latin typeface="+mj-lt"/>
                  <a:cs typeface="Arial" panose="020B0604020202020204" pitchFamily="34" charset="0"/>
                </a:endParaRPr>
              </a:p>
              <a:p>
                <a:pPr algn="just"/>
                <a:endParaRPr lang="pt-BR" sz="1800" dirty="0">
                  <a:latin typeface="+mj-lt"/>
                  <a:cs typeface="Arial" panose="020B0604020202020204" pitchFamily="34" charset="0"/>
                </a:endParaRPr>
              </a:p>
              <a:p>
                <a:pPr algn="just"/>
                <a:r>
                  <a:rPr lang="pt-BR" sz="2000" b="1" dirty="0">
                    <a:solidFill>
                      <a:prstClr val="black"/>
                    </a:solidFill>
                    <a:latin typeface="Arial"/>
                    <a:ea typeface="+mj-ea"/>
                    <a:cs typeface="+mj-cs"/>
                  </a:rPr>
                  <a:t>RENTABILIDADE DO PATRIMÔNIO LÍQUIDO (ROE)</a:t>
                </a:r>
              </a:p>
              <a:p>
                <a:pPr algn="just"/>
                <a:endParaRPr lang="pt-BR" sz="2000" b="1" dirty="0">
                  <a:solidFill>
                    <a:prstClr val="black"/>
                  </a:solidFill>
                  <a:latin typeface="Arial"/>
                  <a:ea typeface="+mj-ea"/>
                  <a:cs typeface="+mj-cs"/>
                </a:endParaRPr>
              </a:p>
              <a:p>
                <a:pPr algn="just"/>
                <a:endParaRPr lang="pt-BR" sz="2000" b="1" dirty="0">
                  <a:solidFill>
                    <a:prstClr val="black"/>
                  </a:solidFill>
                  <a:latin typeface="Arial"/>
                  <a:ea typeface="+mj-ea"/>
                  <a:cs typeface="+mj-cs"/>
                </a:endParaRPr>
              </a:p>
              <a:p>
                <a:pPr algn="just"/>
                <a14:m>
                  <m:oMathPara xmlns:m="http://schemas.openxmlformats.org/officeDocument/2006/math">
                    <m:oMathParaPr>
                      <m:jc m:val="centerGroup"/>
                    </m:oMathParaPr>
                    <m:oMath xmlns:m="http://schemas.openxmlformats.org/officeDocument/2006/math">
                      <m:r>
                        <a:rPr lang="pt-BR" sz="2400" b="1" i="1">
                          <a:solidFill>
                            <a:prstClr val="black"/>
                          </a:solidFill>
                          <a:latin typeface="Cambria Math" panose="02040503050406030204" pitchFamily="18" charset="0"/>
                          <a:cs typeface="Arial" panose="020B0604020202020204" pitchFamily="34" charset="0"/>
                        </a:rPr>
                        <m:t>𝑹𝑶</m:t>
                      </m:r>
                      <m:r>
                        <a:rPr lang="pt-BR" sz="2400" b="1" i="1" smtClean="0">
                          <a:solidFill>
                            <a:prstClr val="black"/>
                          </a:solidFill>
                          <a:latin typeface="Cambria Math" panose="02040503050406030204" pitchFamily="18" charset="0"/>
                          <a:cs typeface="Arial" panose="020B0604020202020204" pitchFamily="34" charset="0"/>
                        </a:rPr>
                        <m:t>𝑬</m:t>
                      </m:r>
                      <m:r>
                        <a:rPr lang="pt-BR" sz="2400" b="1" i="1">
                          <a:solidFill>
                            <a:prstClr val="black"/>
                          </a:solidFill>
                          <a:latin typeface="Cambria Math" panose="02040503050406030204" pitchFamily="18" charset="0"/>
                          <a:cs typeface="Arial" panose="020B0604020202020204" pitchFamily="34" charset="0"/>
                        </a:rPr>
                        <m:t>=</m:t>
                      </m:r>
                      <m:f>
                        <m:fPr>
                          <m:ctrlPr>
                            <a:rPr lang="pt-BR" sz="2400" b="1" i="1">
                              <a:solidFill>
                                <a:prstClr val="black"/>
                              </a:solidFill>
                              <a:latin typeface="Cambria Math" panose="02040503050406030204" pitchFamily="18" charset="0"/>
                              <a:cs typeface="Arial" panose="020B0604020202020204" pitchFamily="34" charset="0"/>
                            </a:rPr>
                          </m:ctrlPr>
                        </m:fPr>
                        <m:num>
                          <m:r>
                            <a:rPr lang="pt-BR" sz="2400" b="1" i="1" smtClean="0">
                              <a:solidFill>
                                <a:prstClr val="black"/>
                              </a:solidFill>
                              <a:latin typeface="Cambria Math" panose="02040503050406030204" pitchFamily="18" charset="0"/>
                              <a:cs typeface="Arial" panose="020B0604020202020204" pitchFamily="34" charset="0"/>
                            </a:rPr>
                            <m:t>𝑳𝑼𝑪𝑹𝑶</m:t>
                          </m:r>
                          <m:r>
                            <a:rPr lang="pt-BR" sz="2400" b="1" i="1" smtClean="0">
                              <a:solidFill>
                                <a:prstClr val="black"/>
                              </a:solidFill>
                              <a:latin typeface="Cambria Math" panose="02040503050406030204" pitchFamily="18" charset="0"/>
                              <a:cs typeface="Arial" panose="020B0604020202020204" pitchFamily="34" charset="0"/>
                            </a:rPr>
                            <m:t> </m:t>
                          </m:r>
                          <m:r>
                            <a:rPr lang="pt-BR" sz="2400" b="1" i="1" smtClean="0">
                              <a:solidFill>
                                <a:prstClr val="black"/>
                              </a:solidFill>
                              <a:latin typeface="Cambria Math" panose="02040503050406030204" pitchFamily="18" charset="0"/>
                              <a:cs typeface="Arial" panose="020B0604020202020204" pitchFamily="34" charset="0"/>
                            </a:rPr>
                            <m:t>𝑳</m:t>
                          </m:r>
                          <m:r>
                            <a:rPr lang="pt-BR" sz="2400" b="1" i="1" smtClean="0">
                              <a:solidFill>
                                <a:prstClr val="black"/>
                              </a:solidFill>
                              <a:latin typeface="Cambria Math" panose="02040503050406030204" pitchFamily="18" charset="0"/>
                              <a:cs typeface="Arial" panose="020B0604020202020204" pitchFamily="34" charset="0"/>
                            </a:rPr>
                            <m:t>Í</m:t>
                          </m:r>
                          <m:r>
                            <a:rPr lang="pt-BR" sz="2400" b="1" i="1" smtClean="0">
                              <a:solidFill>
                                <a:prstClr val="black"/>
                              </a:solidFill>
                              <a:latin typeface="Cambria Math" panose="02040503050406030204" pitchFamily="18" charset="0"/>
                              <a:cs typeface="Arial" panose="020B0604020202020204" pitchFamily="34" charset="0"/>
                            </a:rPr>
                            <m:t>𝑸𝑼𝑰𝑫𝑶</m:t>
                          </m:r>
                        </m:num>
                        <m:den>
                          <m:r>
                            <a:rPr lang="pt-BR" sz="2400" b="1" i="1" smtClean="0">
                              <a:solidFill>
                                <a:prstClr val="black"/>
                              </a:solidFill>
                              <a:latin typeface="Cambria Math" panose="02040503050406030204" pitchFamily="18" charset="0"/>
                              <a:cs typeface="Arial" panose="020B0604020202020204" pitchFamily="34" charset="0"/>
                            </a:rPr>
                            <m:t>𝑷𝑨𝑻𝑹𝑰𝑴</m:t>
                          </m:r>
                          <m:r>
                            <a:rPr lang="pt-BR" sz="2400" b="1" i="1" smtClean="0">
                              <a:solidFill>
                                <a:prstClr val="black"/>
                              </a:solidFill>
                              <a:latin typeface="Cambria Math" panose="02040503050406030204" pitchFamily="18" charset="0"/>
                              <a:cs typeface="Arial" panose="020B0604020202020204" pitchFamily="34" charset="0"/>
                            </a:rPr>
                            <m:t>Ô</m:t>
                          </m:r>
                          <m:r>
                            <a:rPr lang="pt-BR" sz="2400" b="1" i="1" smtClean="0">
                              <a:solidFill>
                                <a:prstClr val="black"/>
                              </a:solidFill>
                              <a:latin typeface="Cambria Math" panose="02040503050406030204" pitchFamily="18" charset="0"/>
                              <a:cs typeface="Arial" panose="020B0604020202020204" pitchFamily="34" charset="0"/>
                            </a:rPr>
                            <m:t>𝑵𝑰𝑶</m:t>
                          </m:r>
                          <m:r>
                            <a:rPr lang="pt-BR" sz="2400" b="1" i="1" smtClean="0">
                              <a:solidFill>
                                <a:prstClr val="black"/>
                              </a:solidFill>
                              <a:latin typeface="Cambria Math" panose="02040503050406030204" pitchFamily="18" charset="0"/>
                              <a:cs typeface="Arial" panose="020B0604020202020204" pitchFamily="34" charset="0"/>
                            </a:rPr>
                            <m:t> </m:t>
                          </m:r>
                          <m:r>
                            <a:rPr lang="pt-BR" sz="2400" b="1" i="1" smtClean="0">
                              <a:solidFill>
                                <a:prstClr val="black"/>
                              </a:solidFill>
                              <a:latin typeface="Cambria Math" panose="02040503050406030204" pitchFamily="18" charset="0"/>
                              <a:cs typeface="Arial" panose="020B0604020202020204" pitchFamily="34" charset="0"/>
                            </a:rPr>
                            <m:t>𝑳</m:t>
                          </m:r>
                          <m:r>
                            <a:rPr lang="pt-BR" sz="2400" b="1" i="1" smtClean="0">
                              <a:solidFill>
                                <a:prstClr val="black"/>
                              </a:solidFill>
                              <a:latin typeface="Cambria Math" panose="02040503050406030204" pitchFamily="18" charset="0"/>
                              <a:cs typeface="Arial" panose="020B0604020202020204" pitchFamily="34" charset="0"/>
                            </a:rPr>
                            <m:t>Í</m:t>
                          </m:r>
                          <m:r>
                            <a:rPr lang="pt-BR" sz="2400" b="1" i="1" smtClean="0">
                              <a:solidFill>
                                <a:prstClr val="black"/>
                              </a:solidFill>
                              <a:latin typeface="Cambria Math" panose="02040503050406030204" pitchFamily="18" charset="0"/>
                              <a:cs typeface="Arial" panose="020B0604020202020204" pitchFamily="34" charset="0"/>
                            </a:rPr>
                            <m:t>𝑸𝑼𝑰𝑫𝑶</m:t>
                          </m:r>
                        </m:den>
                      </m:f>
                    </m:oMath>
                  </m:oMathPara>
                </a14:m>
                <a:endParaRPr lang="pt-BR" sz="1800" dirty="0">
                  <a:latin typeface="+mj-lt"/>
                  <a:cs typeface="Arial" panose="020B0604020202020204" pitchFamily="34" charset="0"/>
                </a:endParaRPr>
              </a:p>
            </p:txBody>
          </p:sp>
        </mc:Choice>
        <mc:Fallback xmlns="">
          <p:sp>
            <p:nvSpPr>
              <p:cNvPr id="7" name="Espaço Reservado para Texto 6"/>
              <p:cNvSpPr>
                <a:spLocks noGrp="1" noRot="1" noChangeAspect="1" noMove="1" noResize="1" noEditPoints="1" noAdjustHandles="1" noChangeArrowheads="1" noChangeShapeType="1" noTextEdit="1"/>
              </p:cNvSpPr>
              <p:nvPr>
                <p:ph type="body" sz="half" idx="2"/>
              </p:nvPr>
            </p:nvSpPr>
            <p:spPr>
              <a:xfrm>
                <a:off x="205273" y="1399592"/>
                <a:ext cx="11700588" cy="4973216"/>
              </a:xfrm>
              <a:blipFill>
                <a:blip r:embed="rId2"/>
                <a:stretch>
                  <a:fillRect l="-573"/>
                </a:stretch>
              </a:blipFill>
            </p:spPr>
            <p:txBody>
              <a:bodyPr/>
              <a:lstStyle/>
              <a:p>
                <a:r>
                  <a:rPr lang="pt-BR">
                    <a:noFill/>
                  </a:rPr>
                  <a:t> </a:t>
                </a:r>
              </a:p>
            </p:txBody>
          </p:sp>
        </mc:Fallback>
      </mc:AlternateContent>
    </p:spTree>
    <p:extLst>
      <p:ext uri="{BB962C8B-B14F-4D97-AF65-F5344CB8AC3E}">
        <p14:creationId xmlns:p14="http://schemas.microsoft.com/office/powerpoint/2010/main" val="4078047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6C19BBF-F023-4EF8-9DB7-6EDE0D48C0C0}"/>
              </a:ext>
            </a:extLst>
          </p:cNvPr>
          <p:cNvPicPr>
            <a:picLocks noChangeAspect="1"/>
          </p:cNvPicPr>
          <p:nvPr/>
        </p:nvPicPr>
        <p:blipFill>
          <a:blip r:embed="rId2"/>
          <a:stretch>
            <a:fillRect/>
          </a:stretch>
        </p:blipFill>
        <p:spPr>
          <a:xfrm>
            <a:off x="366497" y="1001485"/>
            <a:ext cx="11459006" cy="5334000"/>
          </a:xfrm>
          <a:prstGeom prst="rect">
            <a:avLst/>
          </a:prstGeom>
        </p:spPr>
      </p:pic>
      <p:sp>
        <p:nvSpPr>
          <p:cNvPr id="4" name="CaixaDeTexto 3">
            <a:extLst>
              <a:ext uri="{FF2B5EF4-FFF2-40B4-BE49-F238E27FC236}">
                <a16:creationId xmlns:a16="http://schemas.microsoft.com/office/drawing/2014/main" id="{62B1D2B3-58F4-4B1F-B620-15510B4372DC}"/>
              </a:ext>
            </a:extLst>
          </p:cNvPr>
          <p:cNvSpPr txBox="1"/>
          <p:nvPr/>
        </p:nvSpPr>
        <p:spPr>
          <a:xfrm>
            <a:off x="3396343" y="5596821"/>
            <a:ext cx="761747" cy="369332"/>
          </a:xfrm>
          <a:prstGeom prst="rect">
            <a:avLst/>
          </a:prstGeom>
          <a:noFill/>
          <a:ln>
            <a:solidFill>
              <a:schemeClr val="tx1"/>
            </a:solidFill>
          </a:ln>
        </p:spPr>
        <p:txBody>
          <a:bodyPr wrap="none" rtlCol="0">
            <a:spAutoFit/>
          </a:bodyPr>
          <a:lstStyle/>
          <a:p>
            <a:r>
              <a:rPr lang="pt-BR" b="1" dirty="0">
                <a:latin typeface="Arial" panose="020B0604020202020204" pitchFamily="34" charset="0"/>
                <a:cs typeface="Arial" panose="020B0604020202020204" pitchFamily="34" charset="0"/>
              </a:rPr>
              <a:t>0.056</a:t>
            </a:r>
          </a:p>
        </p:txBody>
      </p:sp>
      <p:sp>
        <p:nvSpPr>
          <p:cNvPr id="6" name="CaixaDeTexto 5">
            <a:extLst>
              <a:ext uri="{FF2B5EF4-FFF2-40B4-BE49-F238E27FC236}">
                <a16:creationId xmlns:a16="http://schemas.microsoft.com/office/drawing/2014/main" id="{A82521AA-21DD-4CEF-93D0-3CEFF9D61675}"/>
              </a:ext>
            </a:extLst>
          </p:cNvPr>
          <p:cNvSpPr txBox="1"/>
          <p:nvPr/>
        </p:nvSpPr>
        <p:spPr>
          <a:xfrm>
            <a:off x="3396343" y="5966153"/>
            <a:ext cx="761747" cy="369332"/>
          </a:xfrm>
          <a:prstGeom prst="rect">
            <a:avLst/>
          </a:prstGeom>
          <a:noFill/>
          <a:ln>
            <a:solidFill>
              <a:schemeClr val="tx1"/>
            </a:solidFill>
          </a:ln>
        </p:spPr>
        <p:txBody>
          <a:bodyPr wrap="none" rtlCol="0">
            <a:spAutoFit/>
          </a:bodyPr>
          <a:lstStyle/>
          <a:p>
            <a:r>
              <a:rPr lang="pt-BR" b="1" dirty="0">
                <a:latin typeface="Arial" panose="020B0604020202020204" pitchFamily="34" charset="0"/>
                <a:cs typeface="Arial" panose="020B0604020202020204" pitchFamily="34" charset="0"/>
              </a:rPr>
              <a:t>0.065</a:t>
            </a:r>
          </a:p>
        </p:txBody>
      </p:sp>
    </p:spTree>
    <p:extLst>
      <p:ext uri="{BB962C8B-B14F-4D97-AF65-F5344CB8AC3E}">
        <p14:creationId xmlns:p14="http://schemas.microsoft.com/office/powerpoint/2010/main" val="2668208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pPr algn="just"/>
            <a:r>
              <a:rPr lang="pt-BR" dirty="0"/>
              <a:t>ENDIVIDAMENTO GERAL (EG)</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lvl="0" algn="just">
              <a:spcBef>
                <a:spcPts val="0"/>
              </a:spcBef>
            </a:pPr>
            <a:endParaRPr lang="pt-BR" sz="3000" dirty="0">
              <a:solidFill>
                <a:prstClr val="black"/>
              </a:solidFill>
              <a:latin typeface="Arial Rounded MT Bold" panose="020F0704030504030204" pitchFamily="34" charset="0"/>
            </a:endParaRPr>
          </a:p>
          <a:p>
            <a:pPr lvl="0" algn="just">
              <a:spcBef>
                <a:spcPts val="0"/>
              </a:spcBef>
            </a:pPr>
            <a:endParaRPr lang="pt-BR" sz="3000" dirty="0">
              <a:solidFill>
                <a:prstClr val="black"/>
              </a:solidFill>
              <a:latin typeface="Arial Rounded MT Bold" panose="020F0704030504030204" pitchFamily="34" charset="0"/>
            </a:endParaRPr>
          </a:p>
          <a:p>
            <a:pPr lvl="0" algn="just">
              <a:spcBef>
                <a:spcPts val="0"/>
              </a:spcBef>
            </a:pPr>
            <a:r>
              <a:rPr lang="pt-BR" sz="3000" dirty="0">
                <a:solidFill>
                  <a:prstClr val="black"/>
                </a:solidFill>
                <a:latin typeface="Arial Rounded MT Bold" panose="020F0704030504030204" pitchFamily="34" charset="0"/>
              </a:rPr>
              <a:t>EG = </a:t>
            </a:r>
            <a:r>
              <a:rPr lang="pt-BR" sz="3000" u="sng" dirty="0">
                <a:solidFill>
                  <a:prstClr val="black"/>
                </a:solidFill>
                <a:latin typeface="Arial Rounded MT Bold" panose="020F0704030504030204" pitchFamily="34" charset="0"/>
              </a:rPr>
              <a:t>Passivo Circulante + Passivo Não Circulante</a:t>
            </a:r>
          </a:p>
          <a:p>
            <a:pPr lvl="0" algn="just">
              <a:spcBef>
                <a:spcPts val="0"/>
              </a:spcBef>
            </a:pPr>
            <a:r>
              <a:rPr lang="pt-BR" sz="3000" dirty="0">
                <a:solidFill>
                  <a:prstClr val="black"/>
                </a:solidFill>
                <a:latin typeface="Arial Rounded MT Bold" panose="020F0704030504030204" pitchFamily="34" charset="0"/>
              </a:rPr>
              <a:t>                                            Ativo</a:t>
            </a: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r>
              <a:rPr lang="pt-BR" sz="1800" dirty="0">
                <a:latin typeface="Arial" panose="020B0604020202020204" pitchFamily="34" charset="0"/>
                <a:cs typeface="Arial" panose="020B0604020202020204" pitchFamily="34" charset="0"/>
              </a:rPr>
              <a:t>Revela o grau de endividamento total da empresa. Expressa a fração do Ativo que está sendo financiada pelos recursos próprios.</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Quanto menor o endividamento , menor o risco que a empresa estará oferece aos capitais de terceiros.</a:t>
            </a: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pPr algn="just"/>
            <a:r>
              <a:rPr lang="pt-BR" dirty="0">
                <a:latin typeface="Arial Rounded MT Bold" panose="020F0704030504030204" pitchFamily="34" charset="0"/>
              </a:rPr>
              <a:t>ENDIVIDAMENTO ONEROSO (EO)</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Rounded MT Bold" panose="020F0704030504030204" pitchFamily="34" charset="0"/>
            </a:endParaRPr>
          </a:p>
          <a:p>
            <a:pPr lvl="0" algn="just">
              <a:spcBef>
                <a:spcPts val="0"/>
              </a:spcBef>
            </a:pPr>
            <a:r>
              <a:rPr lang="pt-BR" sz="3000" dirty="0">
                <a:solidFill>
                  <a:prstClr val="black"/>
                </a:solidFill>
                <a:latin typeface="Arial Rounded MT Bold" panose="020F0704030504030204" pitchFamily="34" charset="0"/>
              </a:rPr>
              <a:t>EO = </a:t>
            </a:r>
            <a:r>
              <a:rPr lang="pt-BR" sz="3000" u="sng" dirty="0">
                <a:solidFill>
                  <a:prstClr val="black"/>
                </a:solidFill>
                <a:latin typeface="Arial Rounded MT Bold" panose="020F0704030504030204" pitchFamily="34" charset="0"/>
              </a:rPr>
              <a:t>PC Oneroso + PNC Oneroso</a:t>
            </a:r>
          </a:p>
          <a:p>
            <a:pPr lvl="0" algn="just">
              <a:spcBef>
                <a:spcPts val="0"/>
              </a:spcBef>
            </a:pPr>
            <a:r>
              <a:rPr lang="pt-BR" sz="3000" dirty="0">
                <a:solidFill>
                  <a:prstClr val="black"/>
                </a:solidFill>
                <a:latin typeface="Arial Rounded MT Bold" panose="020F0704030504030204" pitchFamily="34" charset="0"/>
              </a:rPr>
              <a:t>				   Ativos</a:t>
            </a:r>
          </a:p>
          <a:p>
            <a:pPr algn="just"/>
            <a:endParaRPr lang="pt-BR" sz="1800" dirty="0">
              <a:latin typeface="Arial Rounded MT Bold" panose="020F0704030504030204" pitchFamily="34" charset="0"/>
            </a:endParaRPr>
          </a:p>
          <a:p>
            <a:pPr algn="just"/>
            <a:r>
              <a:rPr lang="pt-BR" sz="1800" dirty="0">
                <a:latin typeface="Arial" panose="020B0604020202020204" pitchFamily="34" charset="0"/>
                <a:cs typeface="Arial" panose="020B0604020202020204" pitchFamily="34" charset="0"/>
              </a:rPr>
              <a:t>Passivo oneroso (seja de curto ou de longo prazo) são as dívidas com terceiros sobre as quais a entidade paga juros. </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Mostra a participação das fontes onerosas de capital no financiamento dos investimentos totais da empresa, revelando sua dependência de instituições financeiras.</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Quanto maior for esse índice, maiores serão as despesas financeiras incorridas, o que influencia o resultado do exercício e o fluxo de caixa.</a:t>
            </a: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50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ANÁLISE DE DEMONSTRAÇÕES FINANCEIRAS E CONTÁBEIS</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Contabilidade:</a:t>
            </a:r>
          </a:p>
          <a:p>
            <a:pPr algn="just"/>
            <a:r>
              <a:rPr lang="pt-BR" sz="1800" dirty="0">
                <a:latin typeface="Arial" panose="020B0604020202020204" pitchFamily="34" charset="0"/>
                <a:cs typeface="Arial" panose="020B0604020202020204" pitchFamily="34" charset="0"/>
              </a:rPr>
              <a:t>linguagem dos negócios e possui um vocabulário específico;</a:t>
            </a:r>
          </a:p>
          <a:p>
            <a:pPr algn="just"/>
            <a:r>
              <a:rPr lang="pt-BR" sz="1800" dirty="0">
                <a:latin typeface="Arial" panose="020B0604020202020204" pitchFamily="34" charset="0"/>
                <a:cs typeface="Arial" panose="020B0604020202020204" pitchFamily="34" charset="0"/>
              </a:rPr>
              <a:t>Possibilita entender pontos fortes e fracos da empresa, a fim de formular estratégias competitivas.</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A contabilidade </a:t>
            </a:r>
            <a:r>
              <a:rPr lang="pt-BR" sz="1800" b="1" dirty="0">
                <a:latin typeface="Arial" panose="020B0604020202020204" pitchFamily="34" charset="0"/>
                <a:cs typeface="Arial" panose="020B0604020202020204" pitchFamily="34" charset="0"/>
              </a:rPr>
              <a:t>sinaliza problemas </a:t>
            </a:r>
            <a:r>
              <a:rPr lang="pt-BR" sz="1800" dirty="0">
                <a:latin typeface="Arial" panose="020B0604020202020204" pitchFamily="34" charset="0"/>
                <a:cs typeface="Arial" panose="020B0604020202020204" pitchFamily="34" charset="0"/>
              </a:rPr>
              <a:t>de:</a:t>
            </a:r>
          </a:p>
          <a:p>
            <a:pPr algn="just"/>
            <a:r>
              <a:rPr lang="pt-BR" sz="1800" dirty="0">
                <a:latin typeface="Arial" panose="020B0604020202020204" pitchFamily="34" charset="0"/>
                <a:cs typeface="Arial" panose="020B0604020202020204" pitchFamily="34" charset="0"/>
              </a:rPr>
              <a:t>Pagamento aos financiadores;</a:t>
            </a:r>
          </a:p>
          <a:p>
            <a:pPr algn="just"/>
            <a:r>
              <a:rPr lang="pt-BR" sz="1800" dirty="0">
                <a:latin typeface="Arial" panose="020B0604020202020204" pitchFamily="34" charset="0"/>
                <a:cs typeface="Arial" panose="020B0604020202020204" pitchFamily="34" charset="0"/>
              </a:rPr>
              <a:t>Recebimento dos clientes;</a:t>
            </a:r>
          </a:p>
          <a:p>
            <a:pPr algn="just"/>
            <a:r>
              <a:rPr lang="pt-BR" sz="1800" dirty="0">
                <a:latin typeface="Arial" panose="020B0604020202020204" pitchFamily="34" charset="0"/>
                <a:cs typeface="Arial" panose="020B0604020202020204" pitchFamily="34" charset="0"/>
              </a:rPr>
              <a:t>Despesas em excesso com empregados;</a:t>
            </a:r>
          </a:p>
          <a:p>
            <a:pPr algn="just"/>
            <a:r>
              <a:rPr lang="pt-BR" sz="1800" dirty="0">
                <a:latin typeface="Arial" panose="020B0604020202020204" pitchFamily="34" charset="0"/>
                <a:cs typeface="Arial" panose="020B0604020202020204" pitchFamily="34" charset="0"/>
              </a:rPr>
              <a:t>Ociosidade do parque fabril, etc...</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O que é contabilidade? </a:t>
            </a:r>
          </a:p>
          <a:p>
            <a:pPr algn="just"/>
            <a:r>
              <a:rPr lang="pt-BR" sz="1800" dirty="0">
                <a:latin typeface="Arial" panose="020B0604020202020204" pitchFamily="34" charset="0"/>
                <a:cs typeface="Arial" panose="020B0604020202020204" pitchFamily="34" charset="0"/>
              </a:rPr>
              <a:t>É uma ciência social com o objetivo de medir os aspectos quantitativos e qualitativos do patrimônio de quaisquer entidades.</a:t>
            </a:r>
          </a:p>
          <a:p>
            <a:pPr algn="just"/>
            <a:r>
              <a:rPr lang="pt-BR" sz="1800" dirty="0">
                <a:latin typeface="Arial" panose="020B0604020202020204" pitchFamily="34" charset="0"/>
                <a:cs typeface="Arial" panose="020B0604020202020204" pitchFamily="34" charset="0"/>
              </a:rPr>
              <a:t>É peça fundamental dos instrumentos de Governança Corporativa e da Democracia.</a:t>
            </a: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pic>
        <p:nvPicPr>
          <p:cNvPr id="4" name="Picture 2" descr="Resultado de imagem para contabilidade">
            <a:extLst>
              <a:ext uri="{FF2B5EF4-FFF2-40B4-BE49-F238E27FC236}">
                <a16:creationId xmlns:a16="http://schemas.microsoft.com/office/drawing/2014/main" id="{7EA83C19-4032-4730-841F-38DD6F2C1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128" y="3121364"/>
            <a:ext cx="3087162" cy="169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82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a:extLst>
              <a:ext uri="{FF2B5EF4-FFF2-40B4-BE49-F238E27FC236}">
                <a16:creationId xmlns:a16="http://schemas.microsoft.com/office/drawing/2014/main" id="{EEEE03B4-EE7B-4170-956A-D023610DB9B2}"/>
              </a:ext>
            </a:extLst>
          </p:cNvPr>
          <p:cNvGraphicFramePr>
            <a:graphicFrameLocks noGrp="1"/>
          </p:cNvGraphicFramePr>
          <p:nvPr>
            <p:extLst>
              <p:ext uri="{D42A27DB-BD31-4B8C-83A1-F6EECF244321}">
                <p14:modId xmlns:p14="http://schemas.microsoft.com/office/powerpoint/2010/main" val="2141705511"/>
              </p:ext>
            </p:extLst>
          </p:nvPr>
        </p:nvGraphicFramePr>
        <p:xfrm>
          <a:off x="805543" y="715436"/>
          <a:ext cx="10199774" cy="5952424"/>
        </p:xfrm>
        <a:graphic>
          <a:graphicData uri="http://schemas.openxmlformats.org/drawingml/2006/table">
            <a:tbl>
              <a:tblPr firstRow="1" bandRow="1">
                <a:tableStyleId>{5C22544A-7EE6-4342-B048-85BDC9FD1C3A}</a:tableStyleId>
              </a:tblPr>
              <a:tblGrid>
                <a:gridCol w="3089361">
                  <a:extLst>
                    <a:ext uri="{9D8B030D-6E8A-4147-A177-3AD203B41FA5}">
                      <a16:colId xmlns:a16="http://schemas.microsoft.com/office/drawing/2014/main" val="20001"/>
                    </a:ext>
                  </a:extLst>
                </a:gridCol>
                <a:gridCol w="1473958">
                  <a:extLst>
                    <a:ext uri="{9D8B030D-6E8A-4147-A177-3AD203B41FA5}">
                      <a16:colId xmlns:a16="http://schemas.microsoft.com/office/drawing/2014/main" val="20002"/>
                    </a:ext>
                  </a:extLst>
                </a:gridCol>
                <a:gridCol w="4121624">
                  <a:extLst>
                    <a:ext uri="{9D8B030D-6E8A-4147-A177-3AD203B41FA5}">
                      <a16:colId xmlns:a16="http://schemas.microsoft.com/office/drawing/2014/main" val="20003"/>
                    </a:ext>
                  </a:extLst>
                </a:gridCol>
                <a:gridCol w="1514831">
                  <a:extLst>
                    <a:ext uri="{9D8B030D-6E8A-4147-A177-3AD203B41FA5}">
                      <a16:colId xmlns:a16="http://schemas.microsoft.com/office/drawing/2014/main" val="20004"/>
                    </a:ext>
                  </a:extLst>
                </a:gridCol>
              </a:tblGrid>
              <a:tr h="429200">
                <a:tc>
                  <a:txBody>
                    <a:bodyPr/>
                    <a:lstStyle/>
                    <a:p>
                      <a:r>
                        <a:rPr lang="pt-BR" sz="2200" b="1" noProof="0" dirty="0">
                          <a:latin typeface="Arial Rounded MT Bold" panose="020F0704030504030204" pitchFamily="34" charset="0"/>
                        </a:rPr>
                        <a:t>Balanço</a:t>
                      </a:r>
                      <a:r>
                        <a:rPr lang="pt-BR" sz="2200" b="1" baseline="0" noProof="0" dirty="0">
                          <a:latin typeface="Arial Rounded MT Bold" panose="020F0704030504030204" pitchFamily="34" charset="0"/>
                        </a:rPr>
                        <a:t> Patrimonial</a:t>
                      </a:r>
                      <a:endParaRPr lang="pt-BR" sz="2200" b="1" noProof="0" dirty="0">
                        <a:latin typeface="Arial Rounded MT Bold" panose="020F0704030504030204" pitchFamily="34" charset="0"/>
                      </a:endParaRPr>
                    </a:p>
                  </a:txBody>
                  <a:tcPr/>
                </a:tc>
                <a:tc>
                  <a:txBody>
                    <a:bodyPr/>
                    <a:lstStyle/>
                    <a:p>
                      <a:pPr algn="ctr"/>
                      <a:r>
                        <a:rPr lang="pt-BR" sz="2200" b="1" dirty="0">
                          <a:latin typeface="Arial Rounded MT Bold" panose="020F0704030504030204" pitchFamily="34" charset="0"/>
                        </a:rPr>
                        <a:t>31.12.16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2200" b="1" noProof="0" dirty="0">
                          <a:latin typeface="Arial Rounded MT Bold" panose="020F0704030504030204" pitchFamily="34" charset="0"/>
                        </a:rPr>
                        <a:t>Balanço</a:t>
                      </a:r>
                      <a:r>
                        <a:rPr lang="pt-BR" sz="2200" b="1" baseline="0" noProof="0" dirty="0">
                          <a:latin typeface="Arial Rounded MT Bold" panose="020F0704030504030204" pitchFamily="34" charset="0"/>
                        </a:rPr>
                        <a:t> Patrimonial</a:t>
                      </a:r>
                      <a:endParaRPr lang="pt-BR" sz="2200" b="1" noProof="0" dirty="0">
                        <a:latin typeface="Arial Rounded MT Bold" panose="020F0704030504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200" b="1" dirty="0">
                          <a:latin typeface="Arial Rounded MT Bold" panose="020F0704030504030204" pitchFamily="34" charset="0"/>
                        </a:rPr>
                        <a:t>31.12.16</a:t>
                      </a:r>
                    </a:p>
                  </a:txBody>
                  <a:tcPr/>
                </a:tc>
                <a:extLst>
                  <a:ext uri="{0D108BD9-81ED-4DB2-BD59-A6C34878D82A}">
                    <a16:rowId xmlns:a16="http://schemas.microsoft.com/office/drawing/2014/main" val="10001"/>
                  </a:ext>
                </a:extLst>
              </a:tr>
              <a:tr h="370840">
                <a:tc>
                  <a:txBody>
                    <a:bodyPr/>
                    <a:lstStyle/>
                    <a:p>
                      <a:r>
                        <a:rPr lang="pt-BR" sz="2200" b="1" noProof="0" dirty="0">
                          <a:latin typeface="Arial Rounded MT Bold" panose="020F0704030504030204" pitchFamily="34" charset="0"/>
                        </a:rPr>
                        <a:t>Ativo</a:t>
                      </a:r>
                      <a:r>
                        <a:rPr lang="en-US" sz="2200" b="1" dirty="0">
                          <a:latin typeface="Arial Rounded MT Bold" panose="020F0704030504030204" pitchFamily="34" charset="0"/>
                        </a:rPr>
                        <a:t> Total</a:t>
                      </a:r>
                      <a:endParaRPr lang="pt-BR" sz="2200" b="1" dirty="0">
                        <a:latin typeface="Arial Rounded MT Bold" panose="020F0704030504030204" pitchFamily="34" charset="0"/>
                      </a:endParaRPr>
                    </a:p>
                  </a:txBody>
                  <a:tcPr>
                    <a:solidFill>
                      <a:srgbClr val="FFFF00"/>
                    </a:solidFill>
                  </a:tcPr>
                </a:tc>
                <a:tc>
                  <a:txBody>
                    <a:bodyPr/>
                    <a:lstStyle/>
                    <a:p>
                      <a:pPr algn="ctr"/>
                      <a:r>
                        <a:rPr lang="en-US" sz="2200" b="0" dirty="0">
                          <a:latin typeface="Arial Rounded MT Bold" panose="020F0704030504030204" pitchFamily="34" charset="0"/>
                        </a:rPr>
                        <a:t>973.059</a:t>
                      </a:r>
                      <a:endParaRPr lang="pt-BR" sz="2200" b="0" dirty="0">
                        <a:latin typeface="Arial Rounded MT Bold" panose="020F0704030504030204" pitchFamily="34" charset="0"/>
                      </a:endParaRPr>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2200" b="0" noProof="0" dirty="0">
                          <a:latin typeface="Arial Rounded MT Bold" panose="020F0704030504030204" pitchFamily="34" charset="0"/>
                        </a:rPr>
                        <a:t>Passivo</a:t>
                      </a:r>
                      <a:r>
                        <a:rPr lang="en-US" sz="2200" b="0" dirty="0">
                          <a:latin typeface="Arial Rounded MT Bold" panose="020F0704030504030204" pitchFamily="34" charset="0"/>
                        </a:rPr>
                        <a:t> + PL</a:t>
                      </a:r>
                      <a:endParaRPr lang="pt-BR" sz="2200" b="0" dirty="0">
                        <a:latin typeface="Arial Rounded MT Bold" panose="020F0704030504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0" dirty="0">
                          <a:latin typeface="Arial Rounded MT Bold" panose="020F0704030504030204" pitchFamily="34" charset="0"/>
                        </a:rPr>
                        <a:t>973.059</a:t>
                      </a:r>
                      <a:endParaRPr lang="pt-BR" sz="2200" b="0" dirty="0">
                        <a:latin typeface="Arial Rounded MT Bold" panose="020F0704030504030204" pitchFamily="34" charset="0"/>
                      </a:endParaRPr>
                    </a:p>
                  </a:txBody>
                  <a:tcPr/>
                </a:tc>
                <a:extLst>
                  <a:ext uri="{0D108BD9-81ED-4DB2-BD59-A6C34878D82A}">
                    <a16:rowId xmlns:a16="http://schemas.microsoft.com/office/drawing/2014/main" val="10002"/>
                  </a:ext>
                </a:extLst>
              </a:tr>
              <a:tr h="370840">
                <a:tc>
                  <a:txBody>
                    <a:bodyPr/>
                    <a:lstStyle/>
                    <a:p>
                      <a:r>
                        <a:rPr lang="pt-BR" sz="2200" b="1" noProof="0" dirty="0">
                          <a:latin typeface="Arial Rounded MT Bold" panose="020F0704030504030204" pitchFamily="34" charset="0"/>
                        </a:rPr>
                        <a:t>Ativo</a:t>
                      </a:r>
                      <a:r>
                        <a:rPr lang="en-US" sz="2200" b="1" dirty="0">
                          <a:latin typeface="Arial Rounded MT Bold" panose="020F0704030504030204" pitchFamily="34" charset="0"/>
                        </a:rPr>
                        <a:t> </a:t>
                      </a:r>
                      <a:r>
                        <a:rPr lang="pt-BR" sz="2200" b="1" noProof="0" dirty="0">
                          <a:latin typeface="Arial Rounded MT Bold" panose="020F0704030504030204" pitchFamily="34" charset="0"/>
                        </a:rPr>
                        <a:t> Circulante</a:t>
                      </a:r>
                      <a:endParaRPr lang="pt-BR" sz="2200" b="1" dirty="0">
                        <a:latin typeface="Arial Rounded MT Bold" panose="020F0704030504030204" pitchFamily="34" charset="0"/>
                      </a:endParaRPr>
                    </a:p>
                  </a:txBody>
                  <a:tcPr/>
                </a:tc>
                <a:tc>
                  <a:txBody>
                    <a:bodyPr/>
                    <a:lstStyle/>
                    <a:p>
                      <a:pPr algn="ctr"/>
                      <a:r>
                        <a:rPr lang="en-US" sz="2200" b="0" dirty="0">
                          <a:latin typeface="Arial Rounded MT Bold" panose="020F0704030504030204" pitchFamily="34" charset="0"/>
                        </a:rPr>
                        <a:t>504.830</a:t>
                      </a:r>
                      <a:endParaRPr lang="pt-BR" sz="2200" b="0" dirty="0">
                        <a:latin typeface="Arial Rounded MT Bold" panose="020F0704030504030204" pitchFamily="34" charset="0"/>
                      </a:endParaRPr>
                    </a:p>
                  </a:txBody>
                  <a:tcPr/>
                </a:tc>
                <a:tc>
                  <a:txBody>
                    <a:bodyPr/>
                    <a:lstStyle/>
                    <a:p>
                      <a:pPr algn="l"/>
                      <a:r>
                        <a:rPr lang="pt-BR" sz="2200" b="0" noProof="0" dirty="0">
                          <a:latin typeface="Arial Rounded MT Bold" panose="020F0704030504030204" pitchFamily="34" charset="0"/>
                        </a:rPr>
                        <a:t>Passivo</a:t>
                      </a:r>
                      <a:r>
                        <a:rPr lang="en-US" sz="2200" b="0" baseline="0" dirty="0">
                          <a:latin typeface="Arial Rounded MT Bold" panose="020F0704030504030204" pitchFamily="34" charset="0"/>
                        </a:rPr>
                        <a:t> </a:t>
                      </a:r>
                      <a:r>
                        <a:rPr lang="pt-BR" sz="2200" b="0" baseline="0" noProof="0" dirty="0">
                          <a:latin typeface="Arial Rounded MT Bold" panose="020F0704030504030204" pitchFamily="34" charset="0"/>
                        </a:rPr>
                        <a:t>Circulante</a:t>
                      </a:r>
                      <a:endParaRPr lang="pt-BR" sz="2200" b="0" noProof="0" dirty="0">
                        <a:latin typeface="Arial Rounded MT Bold" panose="020F0704030504030204" pitchFamily="34" charset="0"/>
                      </a:endParaRPr>
                    </a:p>
                  </a:txBody>
                  <a:tcPr>
                    <a:solidFill>
                      <a:srgbClr val="FFFF00"/>
                    </a:solidFill>
                  </a:tcPr>
                </a:tc>
                <a:tc>
                  <a:txBody>
                    <a:bodyPr/>
                    <a:lstStyle/>
                    <a:p>
                      <a:pPr algn="ctr"/>
                      <a:r>
                        <a:rPr lang="en-US" sz="2200" b="0" dirty="0">
                          <a:latin typeface="Arial Rounded MT Bold" panose="020F0704030504030204" pitchFamily="34" charset="0"/>
                        </a:rPr>
                        <a:t>259.299</a:t>
                      </a:r>
                      <a:endParaRPr lang="pt-BR" sz="2200" b="0" dirty="0">
                        <a:latin typeface="Arial Rounded MT Bold" panose="020F0704030504030204" pitchFamily="34" charset="0"/>
                      </a:endParaRPr>
                    </a:p>
                  </a:txBody>
                  <a:tcPr>
                    <a:solidFill>
                      <a:srgbClr val="FFFF00"/>
                    </a:solidFill>
                  </a:tcPr>
                </a:tc>
                <a:extLst>
                  <a:ext uri="{0D108BD9-81ED-4DB2-BD59-A6C34878D82A}">
                    <a16:rowId xmlns:a16="http://schemas.microsoft.com/office/drawing/2014/main" val="10003"/>
                  </a:ext>
                </a:extLst>
              </a:tr>
              <a:tr h="494024">
                <a:tc>
                  <a:txBody>
                    <a:bodyPr/>
                    <a:lstStyle/>
                    <a:p>
                      <a:r>
                        <a:rPr lang="pt-BR" sz="2200" b="1" noProof="0" dirty="0">
                          <a:latin typeface="Arial Rounded MT Bold" panose="020F0704030504030204" pitchFamily="34" charset="0"/>
                        </a:rPr>
                        <a:t>Ativo</a:t>
                      </a:r>
                      <a:r>
                        <a:rPr lang="en-US" sz="2200" b="1" dirty="0">
                          <a:latin typeface="Arial Rounded MT Bold" panose="020F0704030504030204" pitchFamily="34" charset="0"/>
                        </a:rPr>
                        <a:t> </a:t>
                      </a:r>
                      <a:r>
                        <a:rPr lang="pt-BR" sz="2200" b="1" noProof="0" dirty="0">
                          <a:latin typeface="Arial Rounded MT Bold" panose="020F0704030504030204" pitchFamily="34" charset="0"/>
                        </a:rPr>
                        <a:t> Não</a:t>
                      </a:r>
                      <a:r>
                        <a:rPr lang="pt-BR" sz="2200" b="1" baseline="0" noProof="0" dirty="0">
                          <a:latin typeface="Arial Rounded MT Bold" panose="020F0704030504030204" pitchFamily="34" charset="0"/>
                        </a:rPr>
                        <a:t> </a:t>
                      </a:r>
                      <a:r>
                        <a:rPr lang="pt-BR" sz="2200" b="1" noProof="0" dirty="0">
                          <a:latin typeface="Arial Rounded MT Bold" panose="020F0704030504030204" pitchFamily="34" charset="0"/>
                        </a:rPr>
                        <a:t>Circulante</a:t>
                      </a:r>
                      <a:endParaRPr lang="pt-BR" sz="2200" b="1" dirty="0">
                        <a:latin typeface="Arial Rounded MT Bold" panose="020F0704030504030204" pitchFamily="34" charset="0"/>
                      </a:endParaRPr>
                    </a:p>
                  </a:txBody>
                  <a:tcPr/>
                </a:tc>
                <a:tc>
                  <a:txBody>
                    <a:bodyPr/>
                    <a:lstStyle/>
                    <a:p>
                      <a:pPr algn="ctr"/>
                      <a:r>
                        <a:rPr lang="en-US" sz="2200" b="0" dirty="0">
                          <a:latin typeface="Arial Rounded MT Bold" panose="020F0704030504030204" pitchFamily="34" charset="0"/>
                        </a:rPr>
                        <a:t>468.229</a:t>
                      </a:r>
                      <a:endParaRPr lang="pt-BR" sz="2200" b="0" dirty="0">
                        <a:latin typeface="Arial Rounded MT Bold" panose="020F0704030504030204" pitchFamily="34" charset="0"/>
                      </a:endParaRPr>
                    </a:p>
                  </a:txBody>
                  <a:tcPr/>
                </a:tc>
                <a:tc>
                  <a:txBody>
                    <a:bodyPr/>
                    <a:lstStyle/>
                    <a:p>
                      <a:pPr algn="l"/>
                      <a:r>
                        <a:rPr lang="pt-BR" sz="2200" b="0" baseline="0" noProof="0" dirty="0">
                          <a:latin typeface="Arial Rounded MT Bold" panose="020F0704030504030204" pitchFamily="34" charset="0"/>
                        </a:rPr>
                        <a:t>Obrigações Sociais e Trab.</a:t>
                      </a:r>
                    </a:p>
                  </a:txBody>
                  <a:tcPr/>
                </a:tc>
                <a:tc>
                  <a:txBody>
                    <a:bodyPr/>
                    <a:lstStyle/>
                    <a:p>
                      <a:pPr algn="ctr"/>
                      <a:r>
                        <a:rPr lang="pt-BR" sz="2200" b="0" dirty="0">
                          <a:latin typeface="Arial Rounded MT Bold" panose="020F0704030504030204" pitchFamily="34" charset="0"/>
                        </a:rPr>
                        <a:t>34.399</a:t>
                      </a:r>
                    </a:p>
                  </a:txBody>
                  <a:tcPr/>
                </a:tc>
                <a:extLst>
                  <a:ext uri="{0D108BD9-81ED-4DB2-BD59-A6C34878D82A}">
                    <a16:rowId xmlns:a16="http://schemas.microsoft.com/office/drawing/2014/main" val="10004"/>
                  </a:ext>
                </a:extLst>
              </a:tr>
              <a:tr h="370840">
                <a:tc>
                  <a:txBody>
                    <a:bodyPr/>
                    <a:lstStyle/>
                    <a:p>
                      <a:pPr marL="0" algn="l" defTabSz="457200" rtl="0" eaLnBrk="1" latinLnBrk="0" hangingPunct="1"/>
                      <a:endParaRPr lang="pt-BR" sz="2200" kern="1200" noProof="0" dirty="0">
                        <a:solidFill>
                          <a:schemeClr val="dk1"/>
                        </a:solidFill>
                        <a:latin typeface="Arial Rounded MT Bold" panose="020F0704030504030204" pitchFamily="34" charset="0"/>
                        <a:ea typeface="+mn-ea"/>
                        <a:cs typeface="+mn-cs"/>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noProof="0" dirty="0">
                          <a:latin typeface="Arial Rounded MT Bold" panose="020F0704030504030204" pitchFamily="34" charset="0"/>
                        </a:rPr>
                        <a:t>Fornecedores</a:t>
                      </a:r>
                    </a:p>
                  </a:txBody>
                  <a:tcPr/>
                </a:tc>
                <a:tc>
                  <a:txBody>
                    <a:bodyPr/>
                    <a:lstStyle/>
                    <a:p>
                      <a:pPr algn="ctr"/>
                      <a:r>
                        <a:rPr lang="pt-BR" sz="2200" b="0" dirty="0">
                          <a:latin typeface="Arial Rounded MT Bold" panose="020F0704030504030204" pitchFamily="34" charset="0"/>
                        </a:rPr>
                        <a:t>81.761</a:t>
                      </a:r>
                    </a:p>
                  </a:txBody>
                  <a:tcPr/>
                </a:tc>
                <a:extLst>
                  <a:ext uri="{0D108BD9-81ED-4DB2-BD59-A6C34878D82A}">
                    <a16:rowId xmlns:a16="http://schemas.microsoft.com/office/drawing/2014/main" val="10005"/>
                  </a:ext>
                </a:extLst>
              </a:tr>
              <a:tr h="370840">
                <a:tc>
                  <a:txBody>
                    <a:bodyPr/>
                    <a:lstStyle/>
                    <a:p>
                      <a:pPr marL="0" algn="l" defTabSz="457200" rtl="0" eaLnBrk="1" latinLnBrk="0" hangingPunct="1"/>
                      <a:endParaRPr lang="pt-BR" sz="2200" kern="1200" noProof="0" dirty="0">
                        <a:solidFill>
                          <a:schemeClr val="dk1"/>
                        </a:solidFill>
                        <a:latin typeface="Arial Rounded MT Bold" panose="020F0704030504030204" pitchFamily="34" charset="0"/>
                        <a:ea typeface="+mn-ea"/>
                        <a:cs typeface="+mn-cs"/>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Obrigações Fiscais</a:t>
                      </a:r>
                    </a:p>
                  </a:txBody>
                  <a:tcPr/>
                </a:tc>
                <a:tc>
                  <a:txBody>
                    <a:bodyPr/>
                    <a:lstStyle/>
                    <a:p>
                      <a:pPr algn="ctr"/>
                      <a:r>
                        <a:rPr lang="pt-BR" sz="2200" b="0" dirty="0">
                          <a:latin typeface="Arial Rounded MT Bold" panose="020F0704030504030204" pitchFamily="34" charset="0"/>
                        </a:rPr>
                        <a:t>27.906</a:t>
                      </a:r>
                    </a:p>
                  </a:txBody>
                  <a:tcPr/>
                </a:tc>
                <a:extLst>
                  <a:ext uri="{0D108BD9-81ED-4DB2-BD59-A6C34878D82A}">
                    <a16:rowId xmlns:a16="http://schemas.microsoft.com/office/drawing/2014/main" val="10006"/>
                  </a:ext>
                </a:extLst>
              </a:tr>
              <a:tr h="370840">
                <a:tc>
                  <a:txBody>
                    <a:bodyPr/>
                    <a:lstStyle/>
                    <a:p>
                      <a:pPr marL="0" algn="l" defTabSz="457200" rtl="0" eaLnBrk="1" latinLnBrk="0" hangingPunct="1"/>
                      <a:endParaRPr lang="pt-BR" sz="2200" kern="1200" noProof="0" dirty="0">
                        <a:solidFill>
                          <a:schemeClr val="dk1"/>
                        </a:solidFill>
                        <a:latin typeface="Arial Rounded MT Bold" panose="020F0704030504030204" pitchFamily="34" charset="0"/>
                        <a:ea typeface="+mn-ea"/>
                        <a:cs typeface="+mn-cs"/>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Empréstimos e Finan.</a:t>
                      </a:r>
                    </a:p>
                  </a:txBody>
                  <a:tcPr/>
                </a:tc>
                <a:tc>
                  <a:txBody>
                    <a:bodyPr/>
                    <a:lstStyle/>
                    <a:p>
                      <a:pPr algn="ctr"/>
                      <a:r>
                        <a:rPr lang="pt-BR" sz="2200" b="0" dirty="0">
                          <a:latin typeface="Arial Rounded MT Bold" panose="020F0704030504030204" pitchFamily="34" charset="0"/>
                        </a:rPr>
                        <a:t>75.235</a:t>
                      </a:r>
                    </a:p>
                  </a:txBody>
                  <a:tcPr/>
                </a:tc>
                <a:extLst>
                  <a:ext uri="{0D108BD9-81ED-4DB2-BD59-A6C34878D82A}">
                    <a16:rowId xmlns:a16="http://schemas.microsoft.com/office/drawing/2014/main" val="10007"/>
                  </a:ext>
                </a:extLst>
              </a:tr>
              <a:tr h="370840">
                <a:tc>
                  <a:txBody>
                    <a:bodyPr/>
                    <a:lstStyle/>
                    <a:p>
                      <a:pPr marL="0" algn="l" defTabSz="457200" rtl="0" eaLnBrk="1" latinLnBrk="0" hangingPunct="1"/>
                      <a:endParaRPr lang="pt-BR" sz="2200" kern="1200" noProof="0" dirty="0">
                        <a:solidFill>
                          <a:schemeClr val="dk1"/>
                        </a:solidFill>
                        <a:latin typeface="Arial Rounded MT Bold" panose="020F0704030504030204" pitchFamily="34" charset="0"/>
                        <a:ea typeface="+mn-ea"/>
                        <a:cs typeface="+mn-cs"/>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Outras Obrigações</a:t>
                      </a:r>
                    </a:p>
                  </a:txBody>
                  <a:tcPr/>
                </a:tc>
                <a:tc>
                  <a:txBody>
                    <a:bodyPr/>
                    <a:lstStyle/>
                    <a:p>
                      <a:pPr algn="ctr"/>
                      <a:r>
                        <a:rPr lang="pt-BR" sz="2200" b="0" dirty="0">
                          <a:latin typeface="Arial Rounded MT Bold" panose="020F0704030504030204" pitchFamily="34" charset="0"/>
                        </a:rPr>
                        <a:t>39.998</a:t>
                      </a:r>
                    </a:p>
                  </a:txBody>
                  <a:tcPr/>
                </a:tc>
                <a:extLst>
                  <a:ext uri="{0D108BD9-81ED-4DB2-BD59-A6C34878D82A}">
                    <a16:rowId xmlns:a16="http://schemas.microsoft.com/office/drawing/2014/main" val="10008"/>
                  </a:ext>
                </a:extLst>
              </a:tr>
              <a:tr h="370840">
                <a:tc>
                  <a:txBody>
                    <a:bodyPr/>
                    <a:lstStyle/>
                    <a:p>
                      <a:endParaRPr lang="pt-BR" sz="2200" b="1" dirty="0">
                        <a:latin typeface="Arial Rounded MT Bold" panose="020F0704030504030204" pitchFamily="34" charset="0"/>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Passivo Não Circulante</a:t>
                      </a:r>
                    </a:p>
                  </a:txBody>
                  <a:tcPr>
                    <a:solidFill>
                      <a:srgbClr val="FFFF00"/>
                    </a:solidFill>
                  </a:tcPr>
                </a:tc>
                <a:tc>
                  <a:txBody>
                    <a:bodyPr/>
                    <a:lstStyle/>
                    <a:p>
                      <a:pPr algn="ctr"/>
                      <a:r>
                        <a:rPr lang="pt-BR" sz="2200" b="0" dirty="0">
                          <a:latin typeface="Arial Rounded MT Bold" panose="020F0704030504030204" pitchFamily="34" charset="0"/>
                        </a:rPr>
                        <a:t>505.715</a:t>
                      </a:r>
                    </a:p>
                  </a:txBody>
                  <a:tcPr>
                    <a:solidFill>
                      <a:srgbClr val="FFFF00"/>
                    </a:solidFill>
                  </a:tcPr>
                </a:tc>
                <a:extLst>
                  <a:ext uri="{0D108BD9-81ED-4DB2-BD59-A6C34878D82A}">
                    <a16:rowId xmlns:a16="http://schemas.microsoft.com/office/drawing/2014/main" val="10009"/>
                  </a:ext>
                </a:extLst>
              </a:tr>
              <a:tr h="370840">
                <a:tc>
                  <a:txBody>
                    <a:bodyPr/>
                    <a:lstStyle/>
                    <a:p>
                      <a:pPr marL="0" algn="l" defTabSz="457200" rtl="0" eaLnBrk="1" latinLnBrk="0" hangingPunct="1"/>
                      <a:endParaRPr lang="pt-BR" sz="2200" kern="1200" noProof="0" dirty="0">
                        <a:solidFill>
                          <a:schemeClr val="dk1"/>
                        </a:solidFill>
                        <a:latin typeface="Arial Rounded MT Bold" panose="020F0704030504030204" pitchFamily="34" charset="0"/>
                        <a:ea typeface="+mn-ea"/>
                        <a:cs typeface="+mn-cs"/>
                      </a:endParaRPr>
                    </a:p>
                  </a:txBody>
                  <a:tcPr/>
                </a:tc>
                <a:tc>
                  <a:txBody>
                    <a:bodyPr/>
                    <a:lstStyle/>
                    <a:p>
                      <a:pPr algn="ctr"/>
                      <a:endParaRPr lang="pt-BR" sz="2200" b="0"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Empréstimos e Finan.</a:t>
                      </a:r>
                    </a:p>
                  </a:txBody>
                  <a:tcPr/>
                </a:tc>
                <a:tc>
                  <a:txBody>
                    <a:bodyPr/>
                    <a:lstStyle/>
                    <a:p>
                      <a:pPr algn="ctr"/>
                      <a:r>
                        <a:rPr lang="pt-BR" sz="2200" b="0" dirty="0">
                          <a:latin typeface="Arial Rounded MT Bold" panose="020F0704030504030204" pitchFamily="34" charset="0"/>
                        </a:rPr>
                        <a:t>481.096</a:t>
                      </a:r>
                    </a:p>
                  </a:txBody>
                  <a:tcPr/>
                </a:tc>
                <a:extLst>
                  <a:ext uri="{0D108BD9-81ED-4DB2-BD59-A6C34878D82A}">
                    <a16:rowId xmlns:a16="http://schemas.microsoft.com/office/drawing/2014/main" val="10010"/>
                  </a:ext>
                </a:extLst>
              </a:tr>
              <a:tr h="370840">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Endividamento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pt-BR" sz="2200" b="1" dirty="0">
                        <a:latin typeface="Arial Rounded MT Bold" panose="020F0704030504030204" pitchFamily="34" charset="0"/>
                      </a:endParaRPr>
                    </a:p>
                  </a:txBody>
                  <a:tcPr/>
                </a:tc>
                <a:tc>
                  <a:txBody>
                    <a:bodyPr/>
                    <a:lstStyle/>
                    <a:p>
                      <a:pPr algn="l"/>
                      <a:r>
                        <a:rPr lang="pt-BR" sz="2200" b="0" dirty="0">
                          <a:latin typeface="Arial Rounded MT Bold" panose="020F0704030504030204" pitchFamily="34" charset="0"/>
                        </a:rPr>
                        <a:t>Outras Obrigações</a:t>
                      </a:r>
                    </a:p>
                  </a:txBody>
                  <a:tcPr/>
                </a:tc>
                <a:tc>
                  <a:txBody>
                    <a:bodyPr/>
                    <a:lstStyle/>
                    <a:p>
                      <a:pPr algn="ctr"/>
                      <a:r>
                        <a:rPr lang="pt-BR" sz="2200" b="0" dirty="0">
                          <a:latin typeface="Arial Rounded MT Bold" panose="020F0704030504030204" pitchFamily="34" charset="0"/>
                        </a:rPr>
                        <a:t>19.719</a:t>
                      </a:r>
                    </a:p>
                  </a:txBody>
                  <a:tcPr/>
                </a:tc>
                <a:extLst>
                  <a:ext uri="{0D108BD9-81ED-4DB2-BD59-A6C34878D82A}">
                    <a16:rowId xmlns:a16="http://schemas.microsoft.com/office/drawing/2014/main" val="10011"/>
                  </a:ext>
                </a:extLst>
              </a:tr>
              <a:tr h="370840">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Endividamento Geral </a:t>
                      </a:r>
                    </a:p>
                  </a:txBody>
                  <a:tcPr>
                    <a:solidFill>
                      <a:srgbClr val="FFFF00"/>
                    </a:solidFill>
                  </a:tcPr>
                </a:tc>
                <a:tc>
                  <a:txBody>
                    <a:bodyPr/>
                    <a:lstStyle/>
                    <a:p>
                      <a:pPr algn="ctr"/>
                      <a:r>
                        <a:rPr lang="pt-BR" sz="2200" b="1" dirty="0">
                          <a:latin typeface="Arial Rounded MT Bold" panose="020F0704030504030204" pitchFamily="34" charset="0"/>
                        </a:rPr>
                        <a:t>0,79</a:t>
                      </a:r>
                    </a:p>
                  </a:txBody>
                  <a:tcPr>
                    <a:solidFill>
                      <a:srgbClr val="FFFF00"/>
                    </a:solidFill>
                  </a:tcPr>
                </a:tc>
                <a:tc>
                  <a:txBody>
                    <a:bodyPr/>
                    <a:lstStyle/>
                    <a:p>
                      <a:pPr algn="l"/>
                      <a:r>
                        <a:rPr lang="pt-BR" sz="2200" b="0" dirty="0">
                          <a:latin typeface="Arial Rounded MT Bold" panose="020F0704030504030204" pitchFamily="34" charset="0"/>
                        </a:rPr>
                        <a:t>Provisão para</a:t>
                      </a:r>
                      <a:r>
                        <a:rPr lang="pt-BR" sz="2200" b="0" baseline="0" dirty="0">
                          <a:latin typeface="Arial Rounded MT Bold" panose="020F0704030504030204" pitchFamily="34" charset="0"/>
                        </a:rPr>
                        <a:t> </a:t>
                      </a:r>
                      <a:r>
                        <a:rPr lang="pt-BR" sz="2200" b="0" dirty="0">
                          <a:latin typeface="Arial Rounded MT Bold" panose="020F0704030504030204" pitchFamily="34" charset="0"/>
                        </a:rPr>
                        <a:t>Contingências</a:t>
                      </a:r>
                    </a:p>
                  </a:txBody>
                  <a:tcPr/>
                </a:tc>
                <a:tc>
                  <a:txBody>
                    <a:bodyPr/>
                    <a:lstStyle/>
                    <a:p>
                      <a:pPr algn="ctr"/>
                      <a:r>
                        <a:rPr lang="pt-BR" sz="2200" b="0" dirty="0">
                          <a:latin typeface="Arial Rounded MT Bold" panose="020F0704030504030204" pitchFamily="34" charset="0"/>
                        </a:rPr>
                        <a:t>4.900</a:t>
                      </a:r>
                    </a:p>
                  </a:txBody>
                  <a:tcPr/>
                </a:tc>
                <a:extLst>
                  <a:ext uri="{0D108BD9-81ED-4DB2-BD59-A6C34878D82A}">
                    <a16:rowId xmlns:a16="http://schemas.microsoft.com/office/drawing/2014/main" val="10012"/>
                  </a:ext>
                </a:extLst>
              </a:tr>
              <a:tr h="370840">
                <a:tc>
                  <a:txBody>
                    <a:bodyPr/>
                    <a:lstStyle/>
                    <a:p>
                      <a:pPr marL="0" algn="l" defTabSz="457200" rtl="0" eaLnBrk="1" latinLnBrk="0" hangingPunct="1"/>
                      <a:r>
                        <a:rPr lang="pt-BR" sz="2200" b="1" kern="1200" noProof="0" dirty="0">
                          <a:solidFill>
                            <a:schemeClr val="dk1"/>
                          </a:solidFill>
                          <a:latin typeface="Arial Rounded MT Bold" panose="020F0704030504030204" pitchFamily="34" charset="0"/>
                          <a:ea typeface="+mn-ea"/>
                          <a:cs typeface="+mn-cs"/>
                        </a:rPr>
                        <a:t>Endividamento Oneroso</a:t>
                      </a:r>
                    </a:p>
                  </a:txBody>
                  <a:tcPr/>
                </a:tc>
                <a:tc>
                  <a:txBody>
                    <a:bodyPr/>
                    <a:lstStyle/>
                    <a:p>
                      <a:pPr algn="ctr"/>
                      <a:r>
                        <a:rPr lang="pt-BR" sz="2200" b="1" dirty="0">
                          <a:latin typeface="Arial Rounded MT Bold" panose="020F0704030504030204" pitchFamily="34" charset="0"/>
                        </a:rPr>
                        <a:t>0,59</a:t>
                      </a:r>
                    </a:p>
                  </a:txBody>
                  <a:tcPr/>
                </a:tc>
                <a:tc>
                  <a:txBody>
                    <a:bodyPr/>
                    <a:lstStyle/>
                    <a:p>
                      <a:pPr algn="l"/>
                      <a:r>
                        <a:rPr lang="pt-BR" sz="2200" b="0" dirty="0">
                          <a:latin typeface="Arial Rounded MT Bold" panose="020F0704030504030204" pitchFamily="34" charset="0"/>
                        </a:rPr>
                        <a:t>PL</a:t>
                      </a:r>
                    </a:p>
                  </a:txBody>
                  <a:tcPr/>
                </a:tc>
                <a:tc>
                  <a:txBody>
                    <a:bodyPr/>
                    <a:lstStyle/>
                    <a:p>
                      <a:pPr algn="ctr"/>
                      <a:r>
                        <a:rPr lang="pt-BR" sz="2200" b="0" dirty="0">
                          <a:latin typeface="Arial Rounded MT Bold" panose="020F0704030504030204" pitchFamily="34" charset="0"/>
                        </a:rPr>
                        <a:t>208.045</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8207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34DB514-9E40-469A-AA59-FFC262596E34}"/>
              </a:ext>
            </a:extLst>
          </p:cNvPr>
          <p:cNvSpPr txBox="1"/>
          <p:nvPr/>
        </p:nvSpPr>
        <p:spPr>
          <a:xfrm>
            <a:off x="522515" y="1300520"/>
            <a:ext cx="11168742" cy="3354765"/>
          </a:xfrm>
          <a:prstGeom prst="rect">
            <a:avLst/>
          </a:prstGeom>
          <a:noFill/>
        </p:spPr>
        <p:txBody>
          <a:bodyPr wrap="square" rtlCol="0">
            <a:spAutoFit/>
          </a:bodyPr>
          <a:lstStyle/>
          <a:p>
            <a:pPr algn="ctr"/>
            <a:r>
              <a:rPr lang="pt-BR" sz="3600" dirty="0">
                <a:latin typeface="Arial" panose="020B0604020202020204" pitchFamily="34" charset="0"/>
                <a:cs typeface="Arial" panose="020B0604020202020204" pitchFamily="34" charset="0"/>
              </a:rPr>
              <a:t>Bibliografia</a:t>
            </a:r>
          </a:p>
          <a:p>
            <a:pPr algn="ctr"/>
            <a:endParaRPr lang="pt-BR" sz="3600" dirty="0">
              <a:latin typeface="Arial" panose="020B0604020202020204" pitchFamily="34" charset="0"/>
              <a:cs typeface="Arial" panose="020B0604020202020204" pitchFamily="34" charset="0"/>
            </a:endParaRPr>
          </a:p>
          <a:p>
            <a:pPr algn="ctr"/>
            <a:endParaRPr lang="pt-BR" sz="1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pt-BR" sz="3000" dirty="0">
                <a:latin typeface="Arial" panose="020B0604020202020204" pitchFamily="34" charset="0"/>
                <a:cs typeface="Arial" panose="020B0604020202020204" pitchFamily="34" charset="0"/>
              </a:rPr>
              <a:t>Cardoso, R. L., et al. “Contabilidade Geral: Introdução a Contabilidade Societária e Contabilidade Gerencial”. São Paulo: Atlas (2013).</a:t>
            </a:r>
          </a:p>
          <a:p>
            <a:pPr marL="457200" indent="-457200" algn="just">
              <a:buFont typeface="Wingdings" panose="05000000000000000000" pitchFamily="2" charset="2"/>
              <a:buChar char="ü"/>
            </a:pPr>
            <a:endParaRPr lang="pt-BR" sz="1000" dirty="0">
              <a:latin typeface="Arial" panose="020B0604020202020204" pitchFamily="34" charset="0"/>
              <a:cs typeface="Arial" panose="020B0604020202020204" pitchFamily="34" charset="0"/>
            </a:endParaRPr>
          </a:p>
          <a:p>
            <a:pPr algn="just"/>
            <a:r>
              <a:rPr lang="pt-BR" sz="3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014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ANÁLISE DE DEMONSTRAÇÕES FINANCEIRAS E CONTÁBEIS</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Objetivo das demonstrações contábeis e financeiras:</a:t>
            </a:r>
            <a:r>
              <a:rPr lang="pt-BR" sz="1800" dirty="0">
                <a:latin typeface="Arial" panose="020B0604020202020204" pitchFamily="34" charset="0"/>
                <a:cs typeface="Arial" panose="020B0604020202020204" pitchFamily="34" charset="0"/>
              </a:rPr>
              <a:t> gerar informações  relevantes a um amplo conjunto de usuários (credores e investidores).</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A contabilidade tem por objetivo estudar o patrimônio definido.</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ATIVO: </a:t>
            </a:r>
            <a:r>
              <a:rPr lang="pt-BR" sz="1800" dirty="0">
                <a:latin typeface="Arial" panose="020B0604020202020204" pitchFamily="34" charset="0"/>
                <a:cs typeface="Arial" panose="020B0604020202020204" pitchFamily="34" charset="0"/>
              </a:rPr>
              <a:t>Recursos controlados pela empresa, decorrente de eventos passados, que gerará fluxo de benefícios econômicos.</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PASSIVO: </a:t>
            </a:r>
            <a:r>
              <a:rPr lang="pt-BR" sz="1800" dirty="0">
                <a:latin typeface="Arial" panose="020B0604020202020204" pitchFamily="34" charset="0"/>
                <a:cs typeface="Arial" panose="020B0604020202020204" pitchFamily="34" charset="0"/>
              </a:rPr>
              <a:t>Obrigações presentes da empresa, derivadas de eventos passados, que resultará em saída de recursos. Origem de recursos financiados por terceiros.</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PATRIMÔNIO LÍQUIDO (PL): </a:t>
            </a:r>
            <a:r>
              <a:rPr lang="pt-BR" sz="1800" dirty="0">
                <a:latin typeface="Arial" panose="020B0604020202020204" pitchFamily="34" charset="0"/>
                <a:cs typeface="Arial" panose="020B0604020202020204" pitchFamily="34" charset="0"/>
              </a:rPr>
              <a:t>Recursos financiados pela empresa, na forma de capital e também pelos lucros retidos.</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PL = ATIVO – PASSIVO</a:t>
            </a:r>
            <a:endParaRPr lang="pt-BR" sz="1800" b="1"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856AAC67-034A-4482-B2D1-EC5487EDA8DB}"/>
              </a:ext>
            </a:extLst>
          </p:cNvPr>
          <p:cNvSpPr/>
          <p:nvPr/>
        </p:nvSpPr>
        <p:spPr>
          <a:xfrm>
            <a:off x="4582886" y="5649686"/>
            <a:ext cx="3254828" cy="65314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132834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CONCEITOS FUNDAMENTAIS</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RECEITA: </a:t>
            </a:r>
            <a:r>
              <a:rPr lang="pt-BR" sz="1800" dirty="0">
                <a:latin typeface="Arial" panose="020B0604020202020204" pitchFamily="34" charset="0"/>
                <a:cs typeface="Arial" panose="020B0604020202020204" pitchFamily="34" charset="0"/>
              </a:rPr>
              <a:t>Geração de recursos resultante das atividades (Venda de estoque (Receita de vendas), A prestação de serviços (Receita de serviços), Aplicações financeiras (Receita Financeira)).</a:t>
            </a:r>
          </a:p>
          <a:p>
            <a:pPr algn="just"/>
            <a:endParaRPr lang="pt-BR" sz="1800"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A Receita corresponde aos aumentos de benefícios econômicos durante o período contábil sob a forma de entradas e aumentos de ativos ou diminuição de passivos que resultam em aumento do PL e que não sejam provenientes de aporte dos proprietários. </a:t>
            </a:r>
          </a:p>
          <a:p>
            <a:pPr algn="just"/>
            <a:endParaRPr lang="pt-BR" sz="1800" dirty="0">
              <a:latin typeface="Arial" panose="020B0604020202020204" pitchFamily="34" charset="0"/>
              <a:cs typeface="Arial" panose="020B0604020202020204" pitchFamily="34" charset="0"/>
            </a:endParaRPr>
          </a:p>
          <a:p>
            <a:pPr algn="just"/>
            <a:r>
              <a:rPr lang="pt-BR" sz="1800" b="1" dirty="0">
                <a:latin typeface="Arial" panose="020B0604020202020204" pitchFamily="34" charset="0"/>
                <a:cs typeface="Arial" panose="020B0604020202020204" pitchFamily="34" charset="0"/>
              </a:rPr>
              <a:t>Limitações:</a:t>
            </a:r>
          </a:p>
          <a:p>
            <a:pPr marL="285750" indent="-285750" algn="just">
              <a:buFont typeface="Wingdings" panose="05000000000000000000" pitchFamily="2" charset="2"/>
              <a:buChar char="ü"/>
            </a:pPr>
            <a:r>
              <a:rPr lang="pt-BR" sz="1800" dirty="0">
                <a:latin typeface="Arial" panose="020B0604020202020204" pitchFamily="34" charset="0"/>
                <a:cs typeface="Arial" panose="020B0604020202020204" pitchFamily="34" charset="0"/>
              </a:rPr>
              <a:t>Inflação;</a:t>
            </a:r>
          </a:p>
          <a:p>
            <a:pPr marL="285750" indent="-285750" algn="just">
              <a:buFont typeface="Wingdings" panose="05000000000000000000" pitchFamily="2" charset="2"/>
              <a:buChar char="ü"/>
            </a:pPr>
            <a:r>
              <a:rPr lang="pt-BR" sz="1800" dirty="0">
                <a:latin typeface="Arial" panose="020B0604020202020204" pitchFamily="34" charset="0"/>
                <a:cs typeface="Arial" panose="020B0604020202020204" pitchFamily="34" charset="0"/>
              </a:rPr>
              <a:t>Custo de oportunidade;</a:t>
            </a:r>
          </a:p>
          <a:p>
            <a:pPr marL="285750" indent="-285750" algn="just">
              <a:buFont typeface="Wingdings" panose="05000000000000000000" pitchFamily="2" charset="2"/>
              <a:buChar char="ü"/>
            </a:pPr>
            <a:r>
              <a:rPr lang="pt-BR" sz="1800" dirty="0">
                <a:latin typeface="Arial" panose="020B0604020202020204" pitchFamily="34" charset="0"/>
                <a:cs typeface="Arial" panose="020B0604020202020204" pitchFamily="34" charset="0"/>
              </a:rPr>
              <a:t>Valor da empresa;</a:t>
            </a:r>
          </a:p>
          <a:p>
            <a:pPr marL="285750" indent="-285750" algn="just">
              <a:buFont typeface="Wingdings" panose="05000000000000000000" pitchFamily="2" charset="2"/>
              <a:buChar char="ü"/>
            </a:pPr>
            <a:r>
              <a:rPr lang="pt-BR" sz="1800" dirty="0">
                <a:latin typeface="Arial" panose="020B0604020202020204" pitchFamily="34" charset="0"/>
                <a:cs typeface="Arial" panose="020B0604020202020204" pitchFamily="34" charset="0"/>
              </a:rPr>
              <a:t>Capital intelectual;</a:t>
            </a:r>
          </a:p>
          <a:p>
            <a:pPr marL="285750" indent="-285750" algn="just">
              <a:buFont typeface="Wingdings" panose="05000000000000000000" pitchFamily="2" charset="2"/>
              <a:buChar char="ü"/>
            </a:pPr>
            <a:r>
              <a:rPr lang="pt-BR" sz="1800" dirty="0">
                <a:latin typeface="Arial" panose="020B0604020202020204" pitchFamily="34" charset="0"/>
                <a:cs typeface="Arial" panose="020B0604020202020204" pitchFamily="34" charset="0"/>
              </a:rPr>
              <a:t>Contabilidade financeira vs. fiscal.</a:t>
            </a:r>
          </a:p>
          <a:p>
            <a:pPr algn="just"/>
            <a:endParaRPr lang="pt-BR" sz="1800" dirty="0">
              <a:latin typeface="Arial Rounded MT Bold" panose="020F070403050403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008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CONCEITOS FUNDAMENTAIS</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600" b="1" dirty="0">
                <a:latin typeface="+mj-lt"/>
              </a:rPr>
              <a:t>Curto prazo </a:t>
            </a:r>
            <a:r>
              <a:rPr lang="pt-BR" sz="1600" dirty="0">
                <a:latin typeface="+mj-lt"/>
              </a:rPr>
              <a:t>- todos os bens e direitos realizáveis em moeda ou passíveis de conversão e as obrigações com vencimento até o término do exercício social (ano) seguinte.</a:t>
            </a:r>
          </a:p>
          <a:p>
            <a:pPr algn="just"/>
            <a:r>
              <a:rPr lang="pt-BR" sz="1600" dirty="0">
                <a:latin typeface="+mj-lt"/>
              </a:rPr>
              <a:t>Empresas com ciclo operacional com duração maior do que o período de </a:t>
            </a:r>
            <a:r>
              <a:rPr lang="pt-BR" sz="1600" b="1" dirty="0">
                <a:latin typeface="+mj-lt"/>
              </a:rPr>
              <a:t>12 meses</a:t>
            </a:r>
            <a:r>
              <a:rPr lang="pt-BR" sz="1600" dirty="0">
                <a:latin typeface="+mj-lt"/>
              </a:rPr>
              <a:t>: curto ou longo prazo terá por base o prazo desse ciclo.</a:t>
            </a:r>
          </a:p>
          <a:p>
            <a:pPr algn="just"/>
            <a:endParaRPr lang="pt-BR" sz="1600" dirty="0">
              <a:latin typeface="+mj-lt"/>
            </a:endParaRPr>
          </a:p>
          <a:p>
            <a:pPr algn="just"/>
            <a:r>
              <a:rPr lang="pt-BR" sz="1600" b="1" dirty="0">
                <a:latin typeface="+mj-lt"/>
              </a:rPr>
              <a:t>Longo prazo </a:t>
            </a:r>
            <a:r>
              <a:rPr lang="pt-BR" sz="1600" dirty="0">
                <a:latin typeface="+mj-lt"/>
              </a:rPr>
              <a:t>- todos os bens e direitos realizáveis em moeda ou passíveis de conversão e as obrigações com vencimento após o término do exercício social (ano) seguinte.</a:t>
            </a:r>
          </a:p>
          <a:p>
            <a:pPr algn="just"/>
            <a:endParaRPr lang="pt-BR" sz="1600" dirty="0">
              <a:latin typeface="+mj-lt"/>
            </a:endParaRPr>
          </a:p>
          <a:p>
            <a:pPr algn="just"/>
            <a:r>
              <a:rPr lang="pt-BR" sz="1600" b="1" dirty="0">
                <a:latin typeface="+mj-lt"/>
              </a:rPr>
              <a:t>Grau de liquidez </a:t>
            </a:r>
            <a:r>
              <a:rPr lang="pt-BR" sz="1600" dirty="0">
                <a:latin typeface="+mj-lt"/>
              </a:rPr>
              <a:t>- é o maior ou menor prazo no qual os Bens e os Direitos podem ser transformados em dinheiro. Ex.: conta Caixa é a de maior liquidez, por já ser dinheiro. Já a conta Veículos é de menor liquidez que a conta Caixa, pois demora mais para se transformar em dinheiro.</a:t>
            </a:r>
          </a:p>
          <a:p>
            <a:pPr algn="just"/>
            <a:endParaRPr lang="pt-BR" sz="1600" dirty="0">
              <a:latin typeface="+mj-lt"/>
            </a:endParaRPr>
          </a:p>
          <a:p>
            <a:pPr algn="just"/>
            <a:r>
              <a:rPr lang="pt-BR" sz="1600" b="1" dirty="0">
                <a:latin typeface="+mj-lt"/>
              </a:rPr>
              <a:t>Nível de exigibilidade </a:t>
            </a:r>
            <a:r>
              <a:rPr lang="pt-BR" sz="1600" dirty="0">
                <a:latin typeface="+mj-lt"/>
              </a:rPr>
              <a:t>- é o maior ou menor prazo existente para que as Obrigações sejam pagas. As contas que deverão ser pagas mais rapidamente (curto prazo) têm um maior nível de exigibilidade do que as contas que serão liquidadas (pagas) em um prazo maior (longo prazo).</a:t>
            </a:r>
          </a:p>
          <a:p>
            <a:pPr algn="just"/>
            <a:endParaRPr lang="pt-BR" sz="1600" dirty="0">
              <a:latin typeface="+mj-lt"/>
            </a:endParaRPr>
          </a:p>
          <a:p>
            <a:pPr algn="just"/>
            <a:r>
              <a:rPr lang="pt-BR" sz="1600" b="1" dirty="0">
                <a:latin typeface="+mj-lt"/>
              </a:rPr>
              <a:t>Realizável</a:t>
            </a:r>
            <a:r>
              <a:rPr lang="pt-BR" sz="1600" dirty="0">
                <a:latin typeface="+mj-lt"/>
              </a:rPr>
              <a:t> - representa tudo o que se pode mudar, converter, transformar em disponibilidade (dinheiro).</a:t>
            </a:r>
          </a:p>
          <a:p>
            <a:pPr algn="just"/>
            <a:endParaRPr lang="pt-BR" sz="1600" dirty="0">
              <a:latin typeface="+mj-lt"/>
              <a:cs typeface="Arial" panose="020B0604020202020204" pitchFamily="34" charset="0"/>
            </a:endParaRPr>
          </a:p>
          <a:p>
            <a:pPr algn="just"/>
            <a:endParaRPr lang="pt-BR" sz="1600" dirty="0">
              <a:latin typeface="+mj-lt"/>
              <a:cs typeface="Arial" panose="020B0604020202020204" pitchFamily="34" charset="0"/>
            </a:endParaRPr>
          </a:p>
          <a:p>
            <a:pPr algn="just"/>
            <a:endParaRPr lang="pt-BR" sz="1600" dirty="0">
              <a:latin typeface="+mj-lt"/>
              <a:cs typeface="Arial" panose="020B0604020202020204" pitchFamily="34" charset="0"/>
            </a:endParaRPr>
          </a:p>
          <a:p>
            <a:pPr algn="just"/>
            <a:endParaRPr lang="pt-BR" sz="1600" dirty="0">
              <a:latin typeface="+mj-lt"/>
              <a:cs typeface="Arial" panose="020B0604020202020204" pitchFamily="34" charset="0"/>
            </a:endParaRPr>
          </a:p>
        </p:txBody>
      </p:sp>
    </p:spTree>
    <p:extLst>
      <p:ext uri="{BB962C8B-B14F-4D97-AF65-F5344CB8AC3E}">
        <p14:creationId xmlns:p14="http://schemas.microsoft.com/office/powerpoint/2010/main" val="334116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CONCEITOS FUNDAMENTAIS</a:t>
            </a:r>
          </a:p>
        </p:txBody>
      </p:sp>
      <p:graphicFrame>
        <p:nvGraphicFramePr>
          <p:cNvPr id="8" name="Tabela 7">
            <a:extLst>
              <a:ext uri="{FF2B5EF4-FFF2-40B4-BE49-F238E27FC236}">
                <a16:creationId xmlns:a16="http://schemas.microsoft.com/office/drawing/2014/main" id="{0523A148-B72B-4AD2-8919-1711E729C2B9}"/>
              </a:ext>
            </a:extLst>
          </p:cNvPr>
          <p:cNvGraphicFramePr>
            <a:graphicFrameLocks noGrp="1"/>
          </p:cNvGraphicFramePr>
          <p:nvPr>
            <p:extLst>
              <p:ext uri="{D42A27DB-BD31-4B8C-83A1-F6EECF244321}">
                <p14:modId xmlns:p14="http://schemas.microsoft.com/office/powerpoint/2010/main" val="1299448200"/>
              </p:ext>
            </p:extLst>
          </p:nvPr>
        </p:nvGraphicFramePr>
        <p:xfrm>
          <a:off x="1832246" y="1597664"/>
          <a:ext cx="8412766" cy="4612504"/>
        </p:xfrm>
        <a:graphic>
          <a:graphicData uri="http://schemas.openxmlformats.org/drawingml/2006/table">
            <a:tbl>
              <a:tblPr firstRow="1" bandRow="1">
                <a:tableStyleId>{5C22544A-7EE6-4342-B048-85BDC9FD1C3A}</a:tableStyleId>
              </a:tblPr>
              <a:tblGrid>
                <a:gridCol w="4206383">
                  <a:extLst>
                    <a:ext uri="{9D8B030D-6E8A-4147-A177-3AD203B41FA5}">
                      <a16:colId xmlns:a16="http://schemas.microsoft.com/office/drawing/2014/main" val="20000"/>
                    </a:ext>
                  </a:extLst>
                </a:gridCol>
                <a:gridCol w="4206383">
                  <a:extLst>
                    <a:ext uri="{9D8B030D-6E8A-4147-A177-3AD203B41FA5}">
                      <a16:colId xmlns:a16="http://schemas.microsoft.com/office/drawing/2014/main" val="20001"/>
                    </a:ext>
                  </a:extLst>
                </a:gridCol>
              </a:tblGrid>
              <a:tr h="634966">
                <a:tc>
                  <a:txBody>
                    <a:bodyPr/>
                    <a:lstStyle/>
                    <a:p>
                      <a:r>
                        <a:rPr lang="pt-BR" sz="3200" dirty="0">
                          <a:latin typeface="Arial Rounded MT Bold" panose="020F0704030504030204" pitchFamily="34" charset="0"/>
                        </a:rPr>
                        <a:t>ATIVO</a:t>
                      </a:r>
                    </a:p>
                  </a:txBody>
                  <a:tcPr/>
                </a:tc>
                <a:tc>
                  <a:txBody>
                    <a:bodyPr/>
                    <a:lstStyle/>
                    <a:p>
                      <a:r>
                        <a:rPr lang="pt-BR" sz="3200" dirty="0">
                          <a:latin typeface="Arial Rounded MT Bold" panose="020F0704030504030204" pitchFamily="34" charset="0"/>
                        </a:rPr>
                        <a:t>PASSIVO</a:t>
                      </a:r>
                    </a:p>
                  </a:txBody>
                  <a:tcPr/>
                </a:tc>
                <a:extLst>
                  <a:ext uri="{0D108BD9-81ED-4DB2-BD59-A6C34878D82A}">
                    <a16:rowId xmlns:a16="http://schemas.microsoft.com/office/drawing/2014/main" val="10000"/>
                  </a:ext>
                </a:extLst>
              </a:tr>
              <a:tr h="634966">
                <a:tc>
                  <a:txBody>
                    <a:bodyPr/>
                    <a:lstStyle/>
                    <a:p>
                      <a:r>
                        <a:rPr lang="pt-BR" sz="2400" dirty="0">
                          <a:latin typeface="Arial Rounded MT Bold" panose="020F0704030504030204" pitchFamily="34" charset="0"/>
                        </a:rPr>
                        <a:t>ATIVO CIRCULANTE</a:t>
                      </a:r>
                    </a:p>
                  </a:txBody>
                  <a:tcPr/>
                </a:tc>
                <a:tc>
                  <a:txBody>
                    <a:bodyPr/>
                    <a:lstStyle/>
                    <a:p>
                      <a:pPr marL="0" algn="l" defTabSz="457200" rtl="0" eaLnBrk="1" latinLnBrk="0" hangingPunct="1"/>
                      <a:r>
                        <a:rPr lang="pt-BR" sz="2400" kern="1200" dirty="0">
                          <a:solidFill>
                            <a:schemeClr val="dk1"/>
                          </a:solidFill>
                          <a:latin typeface="Arial Rounded MT Bold" panose="020F0704030504030204" pitchFamily="34" charset="0"/>
                          <a:ea typeface="+mn-ea"/>
                          <a:cs typeface="+mn-cs"/>
                        </a:rPr>
                        <a:t>PASSIVO CIRCULANTE </a:t>
                      </a:r>
                    </a:p>
                  </a:txBody>
                  <a:tcPr/>
                </a:tc>
                <a:extLst>
                  <a:ext uri="{0D108BD9-81ED-4DB2-BD59-A6C34878D82A}">
                    <a16:rowId xmlns:a16="http://schemas.microsoft.com/office/drawing/2014/main" val="10001"/>
                  </a:ext>
                </a:extLst>
              </a:tr>
              <a:tr h="634966">
                <a:tc>
                  <a:txBody>
                    <a:bodyPr/>
                    <a:lstStyle/>
                    <a:p>
                      <a:r>
                        <a:rPr lang="pt-BR" sz="2200" dirty="0">
                          <a:latin typeface="Arial Rounded MT Bold" panose="020F0704030504030204" pitchFamily="34" charset="0"/>
                        </a:rPr>
                        <a:t>Realizável em $ dentro de 12 meses</a:t>
                      </a:r>
                    </a:p>
                  </a:txBody>
                  <a:tcPr/>
                </a:tc>
                <a:tc>
                  <a:txBody>
                    <a:bodyPr/>
                    <a:lstStyle/>
                    <a:p>
                      <a:r>
                        <a:rPr lang="pt-BR" sz="2200" dirty="0">
                          <a:latin typeface="Arial Rounded MT Bold" panose="020F0704030504030204" pitchFamily="34" charset="0"/>
                        </a:rPr>
                        <a:t>Exigível em dentro de 12 meses</a:t>
                      </a:r>
                    </a:p>
                  </a:txBody>
                  <a:tcPr/>
                </a:tc>
                <a:extLst>
                  <a:ext uri="{0D108BD9-81ED-4DB2-BD59-A6C34878D82A}">
                    <a16:rowId xmlns:a16="http://schemas.microsoft.com/office/drawing/2014/main" val="10002"/>
                  </a:ext>
                </a:extLst>
              </a:tr>
              <a:tr h="634966">
                <a:tc>
                  <a:txBody>
                    <a:bodyPr/>
                    <a:lstStyle/>
                    <a:p>
                      <a:r>
                        <a:rPr lang="pt-BR" sz="2200" dirty="0">
                          <a:latin typeface="Arial Rounded MT Bold" panose="020F0704030504030204" pitchFamily="34" charset="0"/>
                        </a:rPr>
                        <a:t>ATIVO NÃO CIRCULANTE</a:t>
                      </a:r>
                    </a:p>
                  </a:txBody>
                  <a:tcPr/>
                </a:tc>
                <a:tc>
                  <a:txBody>
                    <a:bodyPr/>
                    <a:lstStyle/>
                    <a:p>
                      <a:r>
                        <a:rPr lang="pt-BR" sz="2200" dirty="0">
                          <a:latin typeface="Arial Rounded MT Bold" panose="020F0704030504030204" pitchFamily="34" charset="0"/>
                        </a:rPr>
                        <a:t>PASSIVO NÃO</a:t>
                      </a:r>
                      <a:r>
                        <a:rPr lang="pt-BR" sz="2200" baseline="0" dirty="0">
                          <a:latin typeface="Arial Rounded MT Bold" panose="020F0704030504030204" pitchFamily="34" charset="0"/>
                        </a:rPr>
                        <a:t> CIRCULANTE</a:t>
                      </a:r>
                      <a:endParaRPr lang="pt-BR" sz="2200" dirty="0">
                        <a:latin typeface="Arial Rounded MT Bold" panose="020F0704030504030204" pitchFamily="34" charset="0"/>
                      </a:endParaRPr>
                    </a:p>
                  </a:txBody>
                  <a:tcPr/>
                </a:tc>
                <a:extLst>
                  <a:ext uri="{0D108BD9-81ED-4DB2-BD59-A6C34878D82A}">
                    <a16:rowId xmlns:a16="http://schemas.microsoft.com/office/drawing/2014/main" val="10003"/>
                  </a:ext>
                </a:extLst>
              </a:tr>
              <a:tr h="634966">
                <a:tc>
                  <a:txBody>
                    <a:bodyPr/>
                    <a:lstStyle/>
                    <a:p>
                      <a:pPr marL="0" algn="l" defTabSz="457200" rtl="0" eaLnBrk="1" latinLnBrk="0" hangingPunct="1"/>
                      <a:r>
                        <a:rPr lang="pt-BR" sz="2200" kern="1200" dirty="0">
                          <a:solidFill>
                            <a:schemeClr val="dk1"/>
                          </a:solidFill>
                          <a:latin typeface="Arial Rounded MT Bold" panose="020F0704030504030204" pitchFamily="34" charset="0"/>
                          <a:ea typeface="+mn-ea"/>
                          <a:cs typeface="+mn-cs"/>
                        </a:rPr>
                        <a:t>Realizável em $ após os 12 primeiros meses, ou que não se espera transformar em $</a:t>
                      </a:r>
                    </a:p>
                  </a:txBody>
                  <a:tcPr/>
                </a:tc>
                <a:tc>
                  <a:txBody>
                    <a:bodyPr/>
                    <a:lstStyle/>
                    <a:p>
                      <a:pPr marL="0" algn="l" defTabSz="457200" rtl="0" eaLnBrk="1" latinLnBrk="0" hangingPunct="1"/>
                      <a:r>
                        <a:rPr lang="pt-BR" sz="2200" kern="1200" dirty="0">
                          <a:solidFill>
                            <a:schemeClr val="dk1"/>
                          </a:solidFill>
                          <a:latin typeface="Arial Rounded MT Bold" panose="020F0704030504030204" pitchFamily="34" charset="0"/>
                          <a:ea typeface="+mn-ea"/>
                          <a:cs typeface="+mn-cs"/>
                        </a:rPr>
                        <a:t>Exigível após as 12 primeiros meses</a:t>
                      </a:r>
                    </a:p>
                    <a:p>
                      <a:endParaRPr lang="pt-BR" dirty="0"/>
                    </a:p>
                    <a:p>
                      <a:endParaRPr lang="pt-BR" dirty="0"/>
                    </a:p>
                  </a:txBody>
                  <a:tcPr/>
                </a:tc>
                <a:extLst>
                  <a:ext uri="{0D108BD9-81ED-4DB2-BD59-A6C34878D82A}">
                    <a16:rowId xmlns:a16="http://schemas.microsoft.com/office/drawing/2014/main" val="10004"/>
                  </a:ext>
                </a:extLst>
              </a:tr>
              <a:tr h="634966">
                <a:tc>
                  <a:txBody>
                    <a:bodyPr/>
                    <a:lstStyle/>
                    <a:p>
                      <a:endParaRPr lang="pt-B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2200" dirty="0">
                          <a:latin typeface="Arial Rounded MT Bold" panose="020F0704030504030204" pitchFamily="34" charset="0"/>
                        </a:rPr>
                        <a:t>PATRIMÔNIO LÍQUIDO</a:t>
                      </a:r>
                    </a:p>
                  </a:txBody>
                  <a:tcPr/>
                </a:tc>
                <a:extLst>
                  <a:ext uri="{0D108BD9-81ED-4DB2-BD59-A6C34878D82A}">
                    <a16:rowId xmlns:a16="http://schemas.microsoft.com/office/drawing/2014/main" val="10005"/>
                  </a:ext>
                </a:extLst>
              </a:tr>
            </a:tbl>
          </a:graphicData>
        </a:graphic>
      </p:graphicFrame>
      <p:sp>
        <p:nvSpPr>
          <p:cNvPr id="9" name="CaixaDeTexto 8">
            <a:extLst>
              <a:ext uri="{FF2B5EF4-FFF2-40B4-BE49-F238E27FC236}">
                <a16:creationId xmlns:a16="http://schemas.microsoft.com/office/drawing/2014/main" id="{97F48F6E-00CC-4613-9C9A-9116FEFD0A20}"/>
              </a:ext>
            </a:extLst>
          </p:cNvPr>
          <p:cNvSpPr txBox="1"/>
          <p:nvPr/>
        </p:nvSpPr>
        <p:spPr>
          <a:xfrm>
            <a:off x="1334970" y="2262020"/>
            <a:ext cx="274748" cy="3046988"/>
          </a:xfrm>
          <a:prstGeom prst="rect">
            <a:avLst/>
          </a:prstGeom>
          <a:noFill/>
        </p:spPr>
        <p:txBody>
          <a:bodyPr wrap="square" rtlCol="0">
            <a:spAutoFit/>
          </a:bodyPr>
          <a:lstStyle/>
          <a:p>
            <a:r>
              <a:rPr lang="pt-BR" sz="2400" b="1" dirty="0">
                <a:latin typeface="Arial Rounded MT Bold" panose="020F0704030504030204" pitchFamily="34" charset="0"/>
              </a:rPr>
              <a:t>LIQUIDEZ</a:t>
            </a:r>
          </a:p>
        </p:txBody>
      </p:sp>
      <p:sp>
        <p:nvSpPr>
          <p:cNvPr id="10" name="CaixaDeTexto 9">
            <a:extLst>
              <a:ext uri="{FF2B5EF4-FFF2-40B4-BE49-F238E27FC236}">
                <a16:creationId xmlns:a16="http://schemas.microsoft.com/office/drawing/2014/main" id="{7E46902C-924E-4F9A-8E19-B76A67E91345}"/>
              </a:ext>
            </a:extLst>
          </p:cNvPr>
          <p:cNvSpPr txBox="1"/>
          <p:nvPr/>
        </p:nvSpPr>
        <p:spPr>
          <a:xfrm>
            <a:off x="10300818" y="2089688"/>
            <a:ext cx="274748" cy="3046988"/>
          </a:xfrm>
          <a:prstGeom prst="rect">
            <a:avLst/>
          </a:prstGeom>
          <a:noFill/>
        </p:spPr>
        <p:txBody>
          <a:bodyPr wrap="square" rtlCol="0">
            <a:spAutoFit/>
          </a:bodyPr>
          <a:lstStyle/>
          <a:p>
            <a:r>
              <a:rPr lang="pt-BR" sz="2400" b="1" dirty="0">
                <a:latin typeface="Arial Rounded MT Bold" panose="020F0704030504030204" pitchFamily="34" charset="0"/>
              </a:rPr>
              <a:t>EXIGÍVEL</a:t>
            </a:r>
          </a:p>
        </p:txBody>
      </p:sp>
      <p:sp>
        <p:nvSpPr>
          <p:cNvPr id="11" name="Seta para baixo 11">
            <a:extLst>
              <a:ext uri="{FF2B5EF4-FFF2-40B4-BE49-F238E27FC236}">
                <a16:creationId xmlns:a16="http://schemas.microsoft.com/office/drawing/2014/main" id="{375CF88F-3FD9-4947-A380-88291C5A74B8}"/>
              </a:ext>
            </a:extLst>
          </p:cNvPr>
          <p:cNvSpPr/>
          <p:nvPr/>
        </p:nvSpPr>
        <p:spPr>
          <a:xfrm>
            <a:off x="830557" y="2177252"/>
            <a:ext cx="360598" cy="2008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2">
            <a:extLst>
              <a:ext uri="{FF2B5EF4-FFF2-40B4-BE49-F238E27FC236}">
                <a16:creationId xmlns:a16="http://schemas.microsoft.com/office/drawing/2014/main" id="{4BE82815-F832-4415-806F-B3C582130EC6}"/>
              </a:ext>
            </a:extLst>
          </p:cNvPr>
          <p:cNvSpPr/>
          <p:nvPr/>
        </p:nvSpPr>
        <p:spPr>
          <a:xfrm>
            <a:off x="10779487" y="2394927"/>
            <a:ext cx="360598" cy="2008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65930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BALANÇO PATRIMONIAL</a:t>
            </a:r>
          </a:p>
        </p:txBody>
      </p:sp>
      <p:sp>
        <p:nvSpPr>
          <p:cNvPr id="7" name="Espaço Reservado para Texto 6"/>
          <p:cNvSpPr>
            <a:spLocks noGrp="1"/>
          </p:cNvSpPr>
          <p:nvPr>
            <p:ph type="body" sz="half" idx="2"/>
          </p:nvPr>
        </p:nvSpPr>
        <p:spPr>
          <a:xfrm>
            <a:off x="205273" y="1399592"/>
            <a:ext cx="11700588" cy="4973216"/>
          </a:xfrm>
        </p:spPr>
        <p:txBody>
          <a:bodyPr>
            <a:noAutofit/>
          </a:bodyPr>
          <a:lstStyle/>
          <a:p>
            <a:pPr algn="just"/>
            <a:r>
              <a:rPr lang="pt-BR" sz="1800" b="1" dirty="0">
                <a:latin typeface="Arial" panose="020B0604020202020204" pitchFamily="34" charset="0"/>
                <a:cs typeface="Arial" panose="020B0604020202020204" pitchFamily="34" charset="0"/>
              </a:rPr>
              <a:t>Reflete a posição financeira de uma empresa, em um determinado momento, apresentando de forma ordenada a relação entre todos os elementos da equação contábil:</a:t>
            </a:r>
          </a:p>
          <a:p>
            <a:pPr algn="just"/>
            <a:endParaRPr lang="pt-BR" sz="1800" dirty="0">
              <a:latin typeface="Arial Rounded MT Bold" panose="020F0704030504030204" pitchFamily="34" charset="0"/>
            </a:endParaRPr>
          </a:p>
          <a:p>
            <a:pPr algn="just"/>
            <a:endParaRPr lang="pt-BR" sz="1800" b="1" dirty="0">
              <a:latin typeface="Arial" panose="020B0604020202020204" pitchFamily="34" charset="0"/>
              <a:cs typeface="Arial" panose="020B0604020202020204" pitchFamily="34" charset="0"/>
            </a:endParaRPr>
          </a:p>
          <a:p>
            <a:pPr algn="just"/>
            <a:r>
              <a:rPr lang="pt-BR" sz="1800" dirty="0">
                <a:latin typeface="Arial" panose="020B0604020202020204" pitchFamily="34" charset="0"/>
                <a:cs typeface="Arial" panose="020B0604020202020204" pitchFamily="34" charset="0"/>
              </a:rPr>
              <a:t>Ativos (recursos controlados) = </a:t>
            </a:r>
          </a:p>
          <a:p>
            <a:pPr algn="just"/>
            <a:r>
              <a:rPr lang="pt-BR" sz="1800" dirty="0">
                <a:latin typeface="Arial" panose="020B0604020202020204" pitchFamily="34" charset="0"/>
                <a:cs typeface="Arial" panose="020B0604020202020204" pitchFamily="34" charset="0"/>
              </a:rPr>
              <a:t>Passivo (obrigações) + PL</a:t>
            </a: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a:p>
            <a:pPr algn="just"/>
            <a:endParaRPr lang="pt-BR" sz="1800" dirty="0">
              <a:latin typeface="Arial" panose="020B0604020202020204" pitchFamily="34" charset="0"/>
              <a:cs typeface="Arial" panose="020B0604020202020204" pitchFamily="34" charset="0"/>
            </a:endParaRPr>
          </a:p>
        </p:txBody>
      </p:sp>
      <p:graphicFrame>
        <p:nvGraphicFramePr>
          <p:cNvPr id="6" name="Tabela 5">
            <a:extLst>
              <a:ext uri="{FF2B5EF4-FFF2-40B4-BE49-F238E27FC236}">
                <a16:creationId xmlns:a16="http://schemas.microsoft.com/office/drawing/2014/main" id="{9A44E3D6-4BB5-4C48-BCC1-314BD00D2402}"/>
              </a:ext>
            </a:extLst>
          </p:cNvPr>
          <p:cNvGraphicFramePr>
            <a:graphicFrameLocks noGrp="1"/>
          </p:cNvGraphicFramePr>
          <p:nvPr>
            <p:extLst>
              <p:ext uri="{D42A27DB-BD31-4B8C-83A1-F6EECF244321}">
                <p14:modId xmlns:p14="http://schemas.microsoft.com/office/powerpoint/2010/main" val="1434251288"/>
              </p:ext>
            </p:extLst>
          </p:nvPr>
        </p:nvGraphicFramePr>
        <p:xfrm>
          <a:off x="6301182" y="2050868"/>
          <a:ext cx="5486492" cy="5059680"/>
        </p:xfrm>
        <a:graphic>
          <a:graphicData uri="http://schemas.openxmlformats.org/drawingml/2006/table">
            <a:tbl>
              <a:tblPr firstRow="1" bandRow="1"/>
              <a:tblGrid>
                <a:gridCol w="2743246">
                  <a:extLst>
                    <a:ext uri="{9D8B030D-6E8A-4147-A177-3AD203B41FA5}">
                      <a16:colId xmlns:a16="http://schemas.microsoft.com/office/drawing/2014/main" val="20000"/>
                    </a:ext>
                  </a:extLst>
                </a:gridCol>
                <a:gridCol w="2743246">
                  <a:extLst>
                    <a:ext uri="{9D8B030D-6E8A-4147-A177-3AD203B41FA5}">
                      <a16:colId xmlns:a16="http://schemas.microsoft.com/office/drawing/2014/main" val="20001"/>
                    </a:ext>
                  </a:extLst>
                </a:gridCol>
              </a:tblGrid>
              <a:tr h="276174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pt-BR" sz="2800" b="1" i="0" dirty="0">
                          <a:solidFill>
                            <a:schemeClr val="tx1"/>
                          </a:solidFill>
                          <a:latin typeface="Arial Rounded MT Bold" panose="020F0704030504030204" pitchFamily="34" charset="0"/>
                        </a:rPr>
                        <a:t>ATIVO</a:t>
                      </a:r>
                    </a:p>
                    <a:p>
                      <a:endParaRPr lang="pt-BR" sz="2800" b="0" i="0" dirty="0">
                        <a:solidFill>
                          <a:schemeClr val="tx1"/>
                        </a:solidFill>
                        <a:latin typeface="Arial Rounded MT Bold" panose="020F0704030504030204" pitchFamily="34" charset="0"/>
                      </a:endParaRPr>
                    </a:p>
                    <a:p>
                      <a:r>
                        <a:rPr lang="pt-BR" sz="2800" b="0" i="0" dirty="0">
                          <a:solidFill>
                            <a:schemeClr val="tx1"/>
                          </a:solidFill>
                          <a:latin typeface="Arial Rounded MT Bold" panose="020F0704030504030204" pitchFamily="34" charset="0"/>
                        </a:rPr>
                        <a:t>Aplicação</a:t>
                      </a:r>
                      <a:r>
                        <a:rPr lang="pt-BR" sz="2800" b="0" i="0" baseline="0" dirty="0">
                          <a:solidFill>
                            <a:schemeClr val="tx1"/>
                          </a:solidFill>
                          <a:latin typeface="Arial Rounded MT Bold" panose="020F0704030504030204" pitchFamily="34" charset="0"/>
                        </a:rPr>
                        <a:t> de recursos</a:t>
                      </a:r>
                    </a:p>
                    <a:p>
                      <a:endParaRPr lang="pt-BR" sz="2800" b="0" i="0" baseline="0" dirty="0">
                        <a:solidFill>
                          <a:schemeClr val="tx1"/>
                        </a:solidFill>
                        <a:latin typeface="Arial Rounded MT Bold" panose="020F0704030504030204" pitchFamily="34" charset="0"/>
                      </a:endParaRPr>
                    </a:p>
                    <a:p>
                      <a:r>
                        <a:rPr lang="pt-BR" sz="2800" b="0" i="0" baseline="0" dirty="0">
                          <a:solidFill>
                            <a:schemeClr val="tx1"/>
                          </a:solidFill>
                          <a:latin typeface="Arial Rounded MT Bold" panose="020F0704030504030204" pitchFamily="34" charset="0"/>
                        </a:rPr>
                        <a:t>Onde está o dinheiro?</a:t>
                      </a:r>
                      <a:endParaRPr lang="pt-BR" sz="2800" b="0" i="0" dirty="0">
                        <a:solidFill>
                          <a:schemeClr val="tx1"/>
                        </a:solidFill>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53535">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800" b="1" i="0" dirty="0">
                          <a:solidFill>
                            <a:schemeClr val="tx1"/>
                          </a:solidFill>
                          <a:latin typeface="Arial Rounded MT Bold" panose="020F0704030504030204" pitchFamily="34" charset="0"/>
                        </a:rPr>
                        <a:t>PASSIVO</a:t>
                      </a:r>
                      <a:endParaRPr lang="pt-BR" sz="2800" b="0" i="0" dirty="0">
                        <a:solidFill>
                          <a:schemeClr val="tx1"/>
                        </a:solidFill>
                        <a:latin typeface="Arial Rounded MT Bold" panose="020F07040305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pt-BR" sz="2800" b="0" i="0" dirty="0">
                        <a:solidFill>
                          <a:schemeClr val="tx1"/>
                        </a:solidFill>
                        <a:latin typeface="Arial Rounded MT Bold" panose="020F07040305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pt-BR" sz="2800" b="0" i="0" dirty="0">
                          <a:solidFill>
                            <a:schemeClr val="tx1"/>
                          </a:solidFill>
                          <a:latin typeface="Arial Rounded MT Bold" panose="020F0704030504030204" pitchFamily="34" charset="0"/>
                        </a:rPr>
                        <a:t>Origem de </a:t>
                      </a:r>
                      <a:r>
                        <a:rPr lang="pt-BR" sz="2800" b="0" i="0" dirty="0" smtClean="0">
                          <a:solidFill>
                            <a:schemeClr val="tx1"/>
                          </a:solidFill>
                          <a:latin typeface="Arial Rounded MT Bold" panose="020F0704030504030204" pitchFamily="34" charset="0"/>
                        </a:rPr>
                        <a:t>recursos</a:t>
                      </a:r>
                    </a:p>
                    <a:p>
                      <a:pPr marL="0" marR="0" indent="0" algn="ctr" defTabSz="457200" rtl="0" eaLnBrk="1" fontAlgn="auto" latinLnBrk="0" hangingPunct="1">
                        <a:lnSpc>
                          <a:spcPct val="100000"/>
                        </a:lnSpc>
                        <a:spcBef>
                          <a:spcPts val="0"/>
                        </a:spcBef>
                        <a:spcAft>
                          <a:spcPts val="0"/>
                        </a:spcAft>
                        <a:buClrTx/>
                        <a:buSzTx/>
                        <a:buFontTx/>
                        <a:buNone/>
                        <a:tabLst/>
                        <a:defRPr/>
                      </a:pPr>
                      <a:endParaRPr lang="pt-BR" sz="2800" b="0" i="0" dirty="0" smtClean="0">
                        <a:solidFill>
                          <a:schemeClr val="tx1"/>
                        </a:solidFill>
                        <a:latin typeface="Arial Rounded MT Bold" panose="020F07040305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pt-BR" sz="2800" b="0" i="0" dirty="0" smtClean="0">
                          <a:solidFill>
                            <a:schemeClr val="tx1"/>
                          </a:solidFill>
                          <a:latin typeface="Arial Rounded MT Bold" panose="020F0704030504030204" pitchFamily="34" charset="0"/>
                        </a:rPr>
                        <a:t>D</a:t>
                      </a:r>
                      <a:r>
                        <a:rPr lang="pt-BR" sz="2800" b="0" i="0" baseline="0" dirty="0" smtClean="0">
                          <a:solidFill>
                            <a:schemeClr val="tx1"/>
                          </a:solidFill>
                          <a:latin typeface="Arial Rounded MT Bold" panose="020F0704030504030204" pitchFamily="34" charset="0"/>
                        </a:rPr>
                        <a:t>e </a:t>
                      </a:r>
                      <a:r>
                        <a:rPr lang="pt-BR" sz="2800" b="0" i="0" baseline="0" dirty="0">
                          <a:solidFill>
                            <a:schemeClr val="tx1"/>
                          </a:solidFill>
                          <a:latin typeface="Arial Rounded MT Bold" panose="020F0704030504030204" pitchFamily="34" charset="0"/>
                        </a:rPr>
                        <a:t>onde o dinheiro veio?</a:t>
                      </a:r>
                    </a:p>
                    <a:p>
                      <a:pPr marL="0" marR="0" indent="0" algn="ctr" defTabSz="457200" rtl="0" eaLnBrk="1" fontAlgn="auto" latinLnBrk="0" hangingPunct="1">
                        <a:lnSpc>
                          <a:spcPct val="100000"/>
                        </a:lnSpc>
                        <a:spcBef>
                          <a:spcPts val="0"/>
                        </a:spcBef>
                        <a:spcAft>
                          <a:spcPts val="0"/>
                        </a:spcAft>
                        <a:buClrTx/>
                        <a:buSzTx/>
                        <a:buFontTx/>
                        <a:buNone/>
                        <a:tabLst/>
                        <a:defRPr/>
                      </a:pPr>
                      <a:endParaRPr lang="pt-BR" sz="2800" b="0" i="0" baseline="0" dirty="0">
                        <a:solidFill>
                          <a:schemeClr val="tx1"/>
                        </a:solidFill>
                        <a:latin typeface="Arial Rounded MT Bold" panose="020F07040305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pt-BR" sz="2800" b="1" i="0" baseline="0" dirty="0">
                          <a:solidFill>
                            <a:schemeClr val="tx1"/>
                          </a:solidFill>
                          <a:latin typeface="Arial Rounded MT Bold" panose="020F0704030504030204" pitchFamily="34" charset="0"/>
                        </a:rPr>
                        <a:t>PATRIMÔNIO LÍQUIDO</a:t>
                      </a:r>
                      <a:endParaRPr lang="pt-BR" sz="2800" b="1" i="0" dirty="0">
                        <a:solidFill>
                          <a:schemeClr val="tx1"/>
                        </a:solidFill>
                        <a:latin typeface="Arial Rounded MT Bold" panose="020F07040305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pt-BR" sz="2800" b="1" i="0" dirty="0">
                        <a:solidFill>
                          <a:schemeClr val="tx1"/>
                        </a:solidFill>
                        <a:latin typeface="Arial Rounded MT Bold" panose="020F0704030504030204" pitchFamily="34" charset="0"/>
                      </a:endParaRPr>
                    </a:p>
                    <a:p>
                      <a:endParaRPr lang="pt-B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53535">
                        <a:lumMod val="20000"/>
                        <a:lumOff val="80000"/>
                      </a:srgbClr>
                    </a:solidFill>
                  </a:tcPr>
                </a:tc>
                <a:extLst>
                  <a:ext uri="{0D108BD9-81ED-4DB2-BD59-A6C34878D82A}">
                    <a16:rowId xmlns:a16="http://schemas.microsoft.com/office/drawing/2014/main" val="10000"/>
                  </a:ext>
                </a:extLst>
              </a:tr>
            </a:tbl>
          </a:graphicData>
        </a:graphic>
      </p:graphicFrame>
      <p:pic>
        <p:nvPicPr>
          <p:cNvPr id="3" name="Imagem 2">
            <a:extLst>
              <a:ext uri="{FF2B5EF4-FFF2-40B4-BE49-F238E27FC236}">
                <a16:creationId xmlns:a16="http://schemas.microsoft.com/office/drawing/2014/main" id="{386E7695-73D6-4824-8E20-AAB35A4FAFDF}"/>
              </a:ext>
            </a:extLst>
          </p:cNvPr>
          <p:cNvPicPr>
            <a:picLocks noChangeAspect="1"/>
          </p:cNvPicPr>
          <p:nvPr/>
        </p:nvPicPr>
        <p:blipFill>
          <a:blip r:embed="rId2"/>
          <a:stretch>
            <a:fillRect/>
          </a:stretch>
        </p:blipFill>
        <p:spPr>
          <a:xfrm>
            <a:off x="802433" y="3654909"/>
            <a:ext cx="2513044" cy="2645946"/>
          </a:xfrm>
          <a:prstGeom prst="rect">
            <a:avLst/>
          </a:prstGeom>
        </p:spPr>
      </p:pic>
    </p:spTree>
    <p:extLst>
      <p:ext uri="{BB962C8B-B14F-4D97-AF65-F5344CB8AC3E}">
        <p14:creationId xmlns:p14="http://schemas.microsoft.com/office/powerpoint/2010/main" val="3999027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298" y="713791"/>
            <a:ext cx="10123714" cy="499189"/>
          </a:xfrm>
        </p:spPr>
        <p:txBody>
          <a:bodyPr anchor="ctr">
            <a:normAutofit/>
          </a:bodyPr>
          <a:lstStyle/>
          <a:p>
            <a:r>
              <a:rPr lang="pt-BR" dirty="0">
                <a:latin typeface="Arial" panose="020B0604020202020204" pitchFamily="34" charset="0"/>
                <a:cs typeface="Arial" panose="020B0604020202020204" pitchFamily="34" charset="0"/>
              </a:rPr>
              <a:t>BALANÇO PATRIMONIAL</a:t>
            </a:r>
          </a:p>
        </p:txBody>
      </p:sp>
      <p:graphicFrame>
        <p:nvGraphicFramePr>
          <p:cNvPr id="8" name="Tabela 7">
            <a:extLst>
              <a:ext uri="{FF2B5EF4-FFF2-40B4-BE49-F238E27FC236}">
                <a16:creationId xmlns:a16="http://schemas.microsoft.com/office/drawing/2014/main" id="{D1777774-9C46-49E0-8D1A-968DE50FC4D9}"/>
              </a:ext>
            </a:extLst>
          </p:cNvPr>
          <p:cNvGraphicFramePr>
            <a:graphicFrameLocks noGrp="1"/>
          </p:cNvGraphicFramePr>
          <p:nvPr>
            <p:extLst>
              <p:ext uri="{D42A27DB-BD31-4B8C-83A1-F6EECF244321}">
                <p14:modId xmlns:p14="http://schemas.microsoft.com/office/powerpoint/2010/main" val="1702641627"/>
              </p:ext>
            </p:extLst>
          </p:nvPr>
        </p:nvGraphicFramePr>
        <p:xfrm>
          <a:off x="1448739" y="1572209"/>
          <a:ext cx="9051926" cy="4635011"/>
        </p:xfrm>
        <a:graphic>
          <a:graphicData uri="http://schemas.openxmlformats.org/drawingml/2006/table">
            <a:tbl>
              <a:tblPr>
                <a:tableStyleId>{3C2FFA5D-87B4-456A-9821-1D502468CF0F}</a:tableStyleId>
              </a:tblPr>
              <a:tblGrid>
                <a:gridCol w="4525963">
                  <a:extLst>
                    <a:ext uri="{9D8B030D-6E8A-4147-A177-3AD203B41FA5}">
                      <a16:colId xmlns:a16="http://schemas.microsoft.com/office/drawing/2014/main" val="3156656418"/>
                    </a:ext>
                  </a:extLst>
                </a:gridCol>
                <a:gridCol w="4525963">
                  <a:extLst>
                    <a:ext uri="{9D8B030D-6E8A-4147-A177-3AD203B41FA5}">
                      <a16:colId xmlns:a16="http://schemas.microsoft.com/office/drawing/2014/main" val="3447581483"/>
                    </a:ext>
                  </a:extLst>
                </a:gridCol>
              </a:tblGrid>
              <a:tr h="226298">
                <a:tc gridSpan="2">
                  <a:txBody>
                    <a:bodyPr/>
                    <a:lstStyle/>
                    <a:p>
                      <a:pPr algn="ctr"/>
                      <a:r>
                        <a:rPr lang="pt-BR" sz="1500" b="1" dirty="0">
                          <a:effectLst/>
                          <a:latin typeface="+mj-lt"/>
                        </a:rPr>
                        <a:t>Balanço Patrimonial</a:t>
                      </a:r>
                    </a:p>
                  </a:txBody>
                  <a:tcPr marL="0" marR="0" marT="0" marB="0" anchor="ctr"/>
                </a:tc>
                <a:tc hMerge="1">
                  <a:txBody>
                    <a:bodyPr/>
                    <a:lstStyle/>
                    <a:p>
                      <a:endParaRPr lang="pt-BR"/>
                    </a:p>
                  </a:txBody>
                  <a:tcPr/>
                </a:tc>
                <a:extLst>
                  <a:ext uri="{0D108BD9-81ED-4DB2-BD59-A6C34878D82A}">
                    <a16:rowId xmlns:a16="http://schemas.microsoft.com/office/drawing/2014/main" val="3385658652"/>
                  </a:ext>
                </a:extLst>
              </a:tr>
              <a:tr h="226298">
                <a:tc>
                  <a:txBody>
                    <a:bodyPr/>
                    <a:lstStyle/>
                    <a:p>
                      <a:pPr algn="ctr"/>
                      <a:r>
                        <a:rPr lang="pt-BR" sz="1500" b="1">
                          <a:effectLst/>
                          <a:latin typeface="+mj-lt"/>
                        </a:rPr>
                        <a:t>ATIVO</a:t>
                      </a:r>
                    </a:p>
                  </a:txBody>
                  <a:tcPr marL="0" marR="0" marT="0" marB="0" anchor="ctr"/>
                </a:tc>
                <a:tc>
                  <a:txBody>
                    <a:bodyPr/>
                    <a:lstStyle/>
                    <a:p>
                      <a:pPr algn="ctr"/>
                      <a:r>
                        <a:rPr lang="pt-BR" sz="1500" b="1" dirty="0">
                          <a:effectLst/>
                          <a:latin typeface="+mj-lt"/>
                        </a:rPr>
                        <a:t>PASSIVO</a:t>
                      </a:r>
                    </a:p>
                  </a:txBody>
                  <a:tcPr marL="0" marR="0" marT="0" marB="0" anchor="ctr"/>
                </a:tc>
                <a:extLst>
                  <a:ext uri="{0D108BD9-81ED-4DB2-BD59-A6C34878D82A}">
                    <a16:rowId xmlns:a16="http://schemas.microsoft.com/office/drawing/2014/main" val="3966828282"/>
                  </a:ext>
                </a:extLst>
              </a:tr>
              <a:tr h="226298">
                <a:tc>
                  <a:txBody>
                    <a:bodyPr/>
                    <a:lstStyle/>
                    <a:p>
                      <a:r>
                        <a:rPr lang="pt-BR" sz="1500" b="1" dirty="0">
                          <a:effectLst/>
                          <a:latin typeface="+mj-lt"/>
                        </a:rPr>
                        <a:t>Circulante</a:t>
                      </a:r>
                    </a:p>
                  </a:txBody>
                  <a:tcPr marL="0" marR="0" marT="0" marB="0" anchor="ctr"/>
                </a:tc>
                <a:tc>
                  <a:txBody>
                    <a:bodyPr/>
                    <a:lstStyle/>
                    <a:p>
                      <a:r>
                        <a:rPr lang="pt-BR" sz="1500" b="1" dirty="0">
                          <a:effectLst/>
                          <a:latin typeface="+mj-lt"/>
                        </a:rPr>
                        <a:t>Circulante</a:t>
                      </a:r>
                    </a:p>
                  </a:txBody>
                  <a:tcPr marL="0" marR="0" marT="0" marB="0" anchor="ctr"/>
                </a:tc>
                <a:extLst>
                  <a:ext uri="{0D108BD9-81ED-4DB2-BD59-A6C34878D82A}">
                    <a16:rowId xmlns:a16="http://schemas.microsoft.com/office/drawing/2014/main" val="1835865090"/>
                  </a:ext>
                </a:extLst>
              </a:tr>
              <a:tr h="226298">
                <a:tc>
                  <a:txBody>
                    <a:bodyPr/>
                    <a:lstStyle/>
                    <a:p>
                      <a:r>
                        <a:rPr lang="pt-BR" sz="1500">
                          <a:effectLst/>
                          <a:latin typeface="+mj-lt"/>
                        </a:rPr>
                        <a:t>  Disponibilidades</a:t>
                      </a:r>
                    </a:p>
                  </a:txBody>
                  <a:tcPr marL="0" marR="0" marT="0" marB="0" anchor="ctr"/>
                </a:tc>
                <a:tc>
                  <a:txBody>
                    <a:bodyPr/>
                    <a:lstStyle/>
                    <a:p>
                      <a:r>
                        <a:rPr lang="pt-BR" sz="1500" dirty="0">
                          <a:effectLst/>
                          <a:latin typeface="+mj-lt"/>
                        </a:rPr>
                        <a:t>  Fornecedores</a:t>
                      </a:r>
                    </a:p>
                  </a:txBody>
                  <a:tcPr marL="0" marR="0" marT="0" marB="0" anchor="ctr"/>
                </a:tc>
                <a:extLst>
                  <a:ext uri="{0D108BD9-81ED-4DB2-BD59-A6C34878D82A}">
                    <a16:rowId xmlns:a16="http://schemas.microsoft.com/office/drawing/2014/main" val="3186702239"/>
                  </a:ext>
                </a:extLst>
              </a:tr>
              <a:tr h="226298">
                <a:tc>
                  <a:txBody>
                    <a:bodyPr/>
                    <a:lstStyle/>
                    <a:p>
                      <a:r>
                        <a:rPr lang="pt-BR" sz="1500" dirty="0">
                          <a:effectLst/>
                          <a:latin typeface="+mj-lt"/>
                        </a:rPr>
                        <a:t>  Créditos</a:t>
                      </a:r>
                    </a:p>
                  </a:txBody>
                  <a:tcPr marL="0" marR="0" marT="0" marB="0" anchor="ctr"/>
                </a:tc>
                <a:tc>
                  <a:txBody>
                    <a:bodyPr/>
                    <a:lstStyle/>
                    <a:p>
                      <a:r>
                        <a:rPr lang="pt-BR" sz="1500">
                          <a:effectLst/>
                          <a:latin typeface="+mj-lt"/>
                        </a:rPr>
                        <a:t>  Obrigações trabalhistas</a:t>
                      </a:r>
                    </a:p>
                  </a:txBody>
                  <a:tcPr marL="0" marR="0" marT="0" marB="0" anchor="ctr"/>
                </a:tc>
                <a:extLst>
                  <a:ext uri="{0D108BD9-81ED-4DB2-BD59-A6C34878D82A}">
                    <a16:rowId xmlns:a16="http://schemas.microsoft.com/office/drawing/2014/main" val="2883098610"/>
                  </a:ext>
                </a:extLst>
              </a:tr>
              <a:tr h="226298">
                <a:tc>
                  <a:txBody>
                    <a:bodyPr/>
                    <a:lstStyle/>
                    <a:p>
                      <a:r>
                        <a:rPr lang="pt-BR" sz="1500">
                          <a:effectLst/>
                          <a:latin typeface="+mj-lt"/>
                        </a:rPr>
                        <a:t>  Estoques</a:t>
                      </a:r>
                    </a:p>
                  </a:txBody>
                  <a:tcPr marL="0" marR="0" marT="0" marB="0" anchor="ctr"/>
                </a:tc>
                <a:tc>
                  <a:txBody>
                    <a:bodyPr/>
                    <a:lstStyle/>
                    <a:p>
                      <a:r>
                        <a:rPr lang="pt-BR" sz="1500">
                          <a:effectLst/>
                          <a:latin typeface="+mj-lt"/>
                        </a:rPr>
                        <a:t>  Empréstimos e financiamentos (CP)</a:t>
                      </a:r>
                    </a:p>
                  </a:txBody>
                  <a:tcPr marL="0" marR="0" marT="0" marB="0" anchor="ctr"/>
                </a:tc>
                <a:extLst>
                  <a:ext uri="{0D108BD9-81ED-4DB2-BD59-A6C34878D82A}">
                    <a16:rowId xmlns:a16="http://schemas.microsoft.com/office/drawing/2014/main" val="72330614"/>
                  </a:ext>
                </a:extLst>
              </a:tr>
              <a:tr h="226298">
                <a:tc>
                  <a:txBody>
                    <a:bodyPr/>
                    <a:lstStyle/>
                    <a:p>
                      <a:r>
                        <a:rPr lang="pt-BR" sz="1500">
                          <a:effectLst/>
                          <a:latin typeface="+mj-lt"/>
                        </a:rPr>
                        <a:t>  Outros créditos</a:t>
                      </a:r>
                    </a:p>
                  </a:txBody>
                  <a:tcPr marL="0" marR="0" marT="0" marB="0" anchor="ctr"/>
                </a:tc>
                <a:tc>
                  <a:txBody>
                    <a:bodyPr/>
                    <a:lstStyle/>
                    <a:p>
                      <a:r>
                        <a:rPr lang="pt-BR" sz="1500">
                          <a:effectLst/>
                          <a:latin typeface="+mj-lt"/>
                        </a:rPr>
                        <a:t>  Obrigações tributárias</a:t>
                      </a:r>
                    </a:p>
                  </a:txBody>
                  <a:tcPr marL="0" marR="0" marT="0" marB="0" anchor="ctr"/>
                </a:tc>
                <a:extLst>
                  <a:ext uri="{0D108BD9-81ED-4DB2-BD59-A6C34878D82A}">
                    <a16:rowId xmlns:a16="http://schemas.microsoft.com/office/drawing/2014/main" val="3504899800"/>
                  </a:ext>
                </a:extLst>
              </a:tr>
              <a:tr h="226298">
                <a:tc>
                  <a:txBody>
                    <a:bodyPr/>
                    <a:lstStyle/>
                    <a:p>
                      <a:r>
                        <a:rPr lang="pt-BR" sz="1500">
                          <a:effectLst/>
                          <a:latin typeface="+mj-lt"/>
                        </a:rPr>
                        <a:t>  Despesas antecipadas</a:t>
                      </a:r>
                    </a:p>
                  </a:txBody>
                  <a:tcPr marL="0" marR="0" marT="0" marB="0" anchor="ctr"/>
                </a:tc>
                <a:tc>
                  <a:txBody>
                    <a:bodyPr/>
                    <a:lstStyle/>
                    <a:p>
                      <a:r>
                        <a:rPr lang="pt-BR" sz="1500">
                          <a:effectLst/>
                          <a:latin typeface="+mj-lt"/>
                        </a:rPr>
                        <a:t>  Provisões e encargos das provisões</a:t>
                      </a:r>
                    </a:p>
                  </a:txBody>
                  <a:tcPr marL="0" marR="0" marT="0" marB="0" anchor="ctr"/>
                </a:tc>
                <a:extLst>
                  <a:ext uri="{0D108BD9-81ED-4DB2-BD59-A6C34878D82A}">
                    <a16:rowId xmlns:a16="http://schemas.microsoft.com/office/drawing/2014/main" val="603543817"/>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Outras obrigações</a:t>
                      </a:r>
                    </a:p>
                  </a:txBody>
                  <a:tcPr marL="0" marR="0" marT="0" marB="0" anchor="ctr"/>
                </a:tc>
                <a:extLst>
                  <a:ext uri="{0D108BD9-81ED-4DB2-BD59-A6C34878D82A}">
                    <a16:rowId xmlns:a16="http://schemas.microsoft.com/office/drawing/2014/main" val="3529883818"/>
                  </a:ext>
                </a:extLst>
              </a:tr>
              <a:tr h="226298">
                <a:tc>
                  <a:txBody>
                    <a:bodyPr/>
                    <a:lstStyle/>
                    <a:p>
                      <a:r>
                        <a:rPr lang="pt-BR" sz="1500" b="1" dirty="0">
                          <a:effectLst/>
                          <a:latin typeface="+mj-lt"/>
                        </a:rPr>
                        <a:t>Não Circulante</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1591449638"/>
                  </a:ext>
                </a:extLst>
              </a:tr>
              <a:tr h="226298">
                <a:tc>
                  <a:txBody>
                    <a:bodyPr/>
                    <a:lstStyle/>
                    <a:p>
                      <a:r>
                        <a:rPr lang="pt-BR" sz="1500">
                          <a:effectLst/>
                          <a:latin typeface="+mj-lt"/>
                        </a:rPr>
                        <a:t>  Realizável a longo prazo</a:t>
                      </a:r>
                    </a:p>
                  </a:txBody>
                  <a:tcPr marL="0" marR="0" marT="0" marB="0" anchor="ctr"/>
                </a:tc>
                <a:tc>
                  <a:txBody>
                    <a:bodyPr/>
                    <a:lstStyle/>
                    <a:p>
                      <a:r>
                        <a:rPr lang="pt-BR" sz="1500" b="1" dirty="0">
                          <a:effectLst/>
                          <a:latin typeface="+mj-lt"/>
                        </a:rPr>
                        <a:t>Não Circulante</a:t>
                      </a:r>
                    </a:p>
                  </a:txBody>
                  <a:tcPr marL="0" marR="0" marT="0" marB="0" anchor="ctr"/>
                </a:tc>
                <a:extLst>
                  <a:ext uri="{0D108BD9-81ED-4DB2-BD59-A6C34878D82A}">
                    <a16:rowId xmlns:a16="http://schemas.microsoft.com/office/drawing/2014/main" val="114914716"/>
                  </a:ext>
                </a:extLst>
              </a:tr>
              <a:tr h="226298">
                <a:tc>
                  <a:txBody>
                    <a:bodyPr/>
                    <a:lstStyle/>
                    <a:p>
                      <a:r>
                        <a:rPr lang="pt-BR" sz="1500">
                          <a:effectLst/>
                          <a:latin typeface="+mj-lt"/>
                        </a:rPr>
                        <a:t>  Investimentos</a:t>
                      </a:r>
                    </a:p>
                  </a:txBody>
                  <a:tcPr marL="0" marR="0" marT="0" marB="0" anchor="ctr"/>
                </a:tc>
                <a:tc>
                  <a:txBody>
                    <a:bodyPr/>
                    <a:lstStyle/>
                    <a:p>
                      <a:r>
                        <a:rPr lang="pt-BR" sz="1500">
                          <a:effectLst/>
                          <a:latin typeface="+mj-lt"/>
                        </a:rPr>
                        <a:t>  Exigível a longo prazo</a:t>
                      </a:r>
                    </a:p>
                  </a:txBody>
                  <a:tcPr marL="0" marR="0" marT="0" marB="0" anchor="ctr"/>
                </a:tc>
                <a:extLst>
                  <a:ext uri="{0D108BD9-81ED-4DB2-BD59-A6C34878D82A}">
                    <a16:rowId xmlns:a16="http://schemas.microsoft.com/office/drawing/2014/main" val="1844163828"/>
                  </a:ext>
                </a:extLst>
              </a:tr>
              <a:tr h="226298">
                <a:tc>
                  <a:txBody>
                    <a:bodyPr/>
                    <a:lstStyle/>
                    <a:p>
                      <a:r>
                        <a:rPr lang="pt-BR" sz="1500">
                          <a:effectLst/>
                          <a:latin typeface="+mj-lt"/>
                        </a:rPr>
                        <a:t>  Imobilizado</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868890563"/>
                  </a:ext>
                </a:extLst>
              </a:tr>
              <a:tr h="226298">
                <a:tc>
                  <a:txBody>
                    <a:bodyPr/>
                    <a:lstStyle/>
                    <a:p>
                      <a:r>
                        <a:rPr lang="pt-BR" sz="1500">
                          <a:effectLst/>
                          <a:latin typeface="+mj-lt"/>
                        </a:rPr>
                        <a:t>  Intangível</a:t>
                      </a:r>
                    </a:p>
                  </a:txBody>
                  <a:tcPr marL="0" marR="0" marT="0" marB="0" anchor="ctr"/>
                </a:tc>
                <a:tc>
                  <a:txBody>
                    <a:bodyPr/>
                    <a:lstStyle/>
                    <a:p>
                      <a:r>
                        <a:rPr lang="pt-BR" sz="1500" b="1" dirty="0">
                          <a:effectLst/>
                          <a:latin typeface="+mj-lt"/>
                        </a:rPr>
                        <a:t>Patrimônio Líquido</a:t>
                      </a:r>
                    </a:p>
                  </a:txBody>
                  <a:tcPr marL="0" marR="0" marT="0" marB="0" anchor="ctr"/>
                </a:tc>
                <a:extLst>
                  <a:ext uri="{0D108BD9-81ED-4DB2-BD59-A6C34878D82A}">
                    <a16:rowId xmlns:a16="http://schemas.microsoft.com/office/drawing/2014/main" val="4183508111"/>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Capital</a:t>
                      </a:r>
                    </a:p>
                  </a:txBody>
                  <a:tcPr marL="0" marR="0" marT="0" marB="0" anchor="ctr"/>
                </a:tc>
                <a:extLst>
                  <a:ext uri="{0D108BD9-81ED-4DB2-BD59-A6C34878D82A}">
                    <a16:rowId xmlns:a16="http://schemas.microsoft.com/office/drawing/2014/main" val="3655303028"/>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Reservas</a:t>
                      </a:r>
                    </a:p>
                  </a:txBody>
                  <a:tcPr marL="0" marR="0" marT="0" marB="0" anchor="ctr"/>
                </a:tc>
                <a:extLst>
                  <a:ext uri="{0D108BD9-81ED-4DB2-BD59-A6C34878D82A}">
                    <a16:rowId xmlns:a16="http://schemas.microsoft.com/office/drawing/2014/main" val="397788155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Ajustes de avaliação patrimonial</a:t>
                      </a:r>
                    </a:p>
                  </a:txBody>
                  <a:tcPr marL="0" marR="0" marT="0" marB="0" anchor="ctr"/>
                </a:tc>
                <a:extLst>
                  <a:ext uri="{0D108BD9-81ED-4DB2-BD59-A6C34878D82A}">
                    <a16:rowId xmlns:a16="http://schemas.microsoft.com/office/drawing/2014/main" val="3463373290"/>
                  </a:ext>
                </a:extLst>
              </a:tr>
              <a:tr h="226298">
                <a:tc>
                  <a:txBody>
                    <a:bodyPr/>
                    <a:lstStyle/>
                    <a:p>
                      <a:r>
                        <a:rPr lang="pt-BR" sz="1500">
                          <a:effectLst/>
                          <a:latin typeface="+mj-lt"/>
                        </a:rPr>
                        <a:t> </a:t>
                      </a:r>
                    </a:p>
                  </a:txBody>
                  <a:tcPr marL="0" marR="0" marT="0" marB="0" anchor="ctr"/>
                </a:tc>
                <a:tc>
                  <a:txBody>
                    <a:bodyPr/>
                    <a:lstStyle/>
                    <a:p>
                      <a:r>
                        <a:rPr lang="pt-BR" sz="1500">
                          <a:effectLst/>
                          <a:latin typeface="+mj-lt"/>
                        </a:rPr>
                        <a:t>  Prejuízos acumulados</a:t>
                      </a:r>
                    </a:p>
                  </a:txBody>
                  <a:tcPr marL="0" marR="0" marT="0" marB="0" anchor="ctr"/>
                </a:tc>
                <a:extLst>
                  <a:ext uri="{0D108BD9-81ED-4DB2-BD59-A6C34878D82A}">
                    <a16:rowId xmlns:a16="http://schemas.microsoft.com/office/drawing/2014/main" val="2765597566"/>
                  </a:ext>
                </a:extLst>
              </a:tr>
              <a:tr h="291611">
                <a:tc>
                  <a:txBody>
                    <a:bodyPr/>
                    <a:lstStyle/>
                    <a:p>
                      <a:r>
                        <a:rPr lang="pt-BR" sz="1500">
                          <a:effectLst/>
                          <a:latin typeface="+mj-lt"/>
                        </a:rPr>
                        <a:t> </a:t>
                      </a:r>
                    </a:p>
                  </a:txBody>
                  <a:tcPr marL="0" marR="0" marT="0" marB="0" anchor="ctr"/>
                </a:tc>
                <a:tc>
                  <a:txBody>
                    <a:bodyPr/>
                    <a:lstStyle/>
                    <a:p>
                      <a:r>
                        <a:rPr lang="pt-BR" sz="1500">
                          <a:effectLst/>
                          <a:latin typeface="+mj-lt"/>
                        </a:rPr>
                        <a:t> </a:t>
                      </a:r>
                    </a:p>
                  </a:txBody>
                  <a:tcPr marL="0" marR="0" marT="0" marB="0" anchor="ctr"/>
                </a:tc>
                <a:extLst>
                  <a:ext uri="{0D108BD9-81ED-4DB2-BD59-A6C34878D82A}">
                    <a16:rowId xmlns:a16="http://schemas.microsoft.com/office/drawing/2014/main" val="2693267754"/>
                  </a:ext>
                </a:extLst>
              </a:tr>
              <a:tr h="226298">
                <a:tc>
                  <a:txBody>
                    <a:bodyPr/>
                    <a:lstStyle/>
                    <a:p>
                      <a:r>
                        <a:rPr lang="pt-BR" sz="1500" b="1" dirty="0">
                          <a:effectLst/>
                          <a:latin typeface="+mj-lt"/>
                        </a:rPr>
                        <a:t>TOTAL ATIVO                            $</a:t>
                      </a:r>
                    </a:p>
                  </a:txBody>
                  <a:tcPr marL="0" marR="0" marT="0" marB="0" anchor="ctr"/>
                </a:tc>
                <a:tc>
                  <a:txBody>
                    <a:bodyPr/>
                    <a:lstStyle/>
                    <a:p>
                      <a:r>
                        <a:rPr lang="pt-BR" sz="1500" b="1" dirty="0">
                          <a:effectLst/>
                          <a:latin typeface="+mj-lt"/>
                        </a:rPr>
                        <a:t>TOTAL PASSIVO                         $</a:t>
                      </a:r>
                    </a:p>
                  </a:txBody>
                  <a:tcPr marL="0" marR="0" marT="0" marB="0" anchor="ctr"/>
                </a:tc>
                <a:extLst>
                  <a:ext uri="{0D108BD9-81ED-4DB2-BD59-A6C34878D82A}">
                    <a16:rowId xmlns:a16="http://schemas.microsoft.com/office/drawing/2014/main" val="3250977153"/>
                  </a:ext>
                </a:extLst>
              </a:tr>
            </a:tbl>
          </a:graphicData>
        </a:graphic>
      </p:graphicFrame>
      <p:sp>
        <p:nvSpPr>
          <p:cNvPr id="9" name="Balão de Fala: Retângulo com Cantos Arredondados 8">
            <a:extLst>
              <a:ext uri="{FF2B5EF4-FFF2-40B4-BE49-F238E27FC236}">
                <a16:creationId xmlns:a16="http://schemas.microsoft.com/office/drawing/2014/main" id="{B7958472-3C90-44D7-B8BB-23D5AFC99EBA}"/>
              </a:ext>
            </a:extLst>
          </p:cNvPr>
          <p:cNvSpPr/>
          <p:nvPr/>
        </p:nvSpPr>
        <p:spPr>
          <a:xfrm>
            <a:off x="2817844" y="1212979"/>
            <a:ext cx="7682821" cy="2062065"/>
          </a:xfrm>
          <a:prstGeom prst="wedgeRoundRectCallout">
            <a:avLst>
              <a:gd name="adj1" fmla="val -55236"/>
              <a:gd name="adj2" fmla="val -35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200" dirty="0">
                <a:latin typeface="Arial" panose="020B0604020202020204" pitchFamily="34" charset="0"/>
                <a:cs typeface="Arial" panose="020B0604020202020204" pitchFamily="34" charset="0"/>
              </a:rPr>
              <a:t>O </a:t>
            </a:r>
            <a:r>
              <a:rPr lang="pt-BR" sz="1200" b="1" dirty="0">
                <a:latin typeface="Arial" panose="020B0604020202020204" pitchFamily="34" charset="0"/>
                <a:cs typeface="Arial" panose="020B0604020202020204" pitchFamily="34" charset="0"/>
              </a:rPr>
              <a:t>Ativo Circulante </a:t>
            </a:r>
            <a:r>
              <a:rPr lang="pt-BR" sz="1200" dirty="0">
                <a:latin typeface="Arial" panose="020B0604020202020204" pitchFamily="34" charset="0"/>
                <a:cs typeface="Arial" panose="020B0604020202020204" pitchFamily="34" charset="0"/>
              </a:rPr>
              <a:t>agrupa dinheiro e tudo o que será transformado em dinheiro rapidamente. São contas que estão constantemente em giro, movimento, circulação. Neste grupo são registrados os bens e direitos que a empresa consegue realizar (transformar) em dinheiro até o final do exercício seguinte, ou seja, no </a:t>
            </a:r>
            <a:r>
              <a:rPr lang="pt-BR" sz="1200" b="1" dirty="0">
                <a:latin typeface="Arial" panose="020B0604020202020204" pitchFamily="34" charset="0"/>
                <a:cs typeface="Arial" panose="020B0604020202020204" pitchFamily="34" charset="0"/>
              </a:rPr>
              <a:t>curto prazo</a:t>
            </a:r>
            <a:r>
              <a:rPr lang="pt-BR" sz="1200" dirty="0">
                <a:latin typeface="Arial" panose="020B0604020202020204" pitchFamily="34" charset="0"/>
                <a:cs typeface="Arial" panose="020B0604020202020204" pitchFamily="34" charset="0"/>
              </a:rPr>
              <a:t>.</a:t>
            </a:r>
          </a:p>
          <a:p>
            <a:r>
              <a:rPr lang="pt-BR" sz="1200" b="1" dirty="0">
                <a:latin typeface="Arial" panose="020B0604020202020204" pitchFamily="34" charset="0"/>
                <a:cs typeface="Arial" panose="020B0604020202020204" pitchFamily="34" charset="0"/>
              </a:rPr>
              <a:t>Disponibilidades: </a:t>
            </a:r>
            <a:r>
              <a:rPr lang="pt-BR" sz="1200" dirty="0">
                <a:latin typeface="Arial" panose="020B0604020202020204" pitchFamily="34" charset="0"/>
                <a:cs typeface="Arial" panose="020B0604020202020204" pitchFamily="34" charset="0"/>
              </a:rPr>
              <a:t>Caixa; Aplicações financeiras; Banco conta movimento; Depósitos bancários a vista.</a:t>
            </a:r>
          </a:p>
          <a:p>
            <a:r>
              <a:rPr lang="pt-BR" sz="1200" b="1" dirty="0">
                <a:latin typeface="Arial" panose="020B0604020202020204" pitchFamily="34" charset="0"/>
                <a:cs typeface="Arial" panose="020B0604020202020204" pitchFamily="34" charset="0"/>
              </a:rPr>
              <a:t>Créditos</a:t>
            </a:r>
            <a:r>
              <a:rPr lang="pt-BR" sz="1200" dirty="0">
                <a:latin typeface="Arial" panose="020B0604020202020204" pitchFamily="34" charset="0"/>
                <a:cs typeface="Arial" panose="020B0604020202020204" pitchFamily="34" charset="0"/>
              </a:rPr>
              <a:t>: Duplicatas a receber ou Clientes, Juros a receber, etc.</a:t>
            </a:r>
          </a:p>
          <a:p>
            <a:r>
              <a:rPr lang="pt-BR" sz="1200" b="1" dirty="0">
                <a:latin typeface="Arial" panose="020B0604020202020204" pitchFamily="34" charset="0"/>
                <a:cs typeface="Arial" panose="020B0604020202020204" pitchFamily="34" charset="0"/>
              </a:rPr>
              <a:t>Estoques</a:t>
            </a:r>
            <a:r>
              <a:rPr lang="pt-BR" sz="1200" dirty="0">
                <a:latin typeface="Arial" panose="020B0604020202020204" pitchFamily="34" charset="0"/>
                <a:cs typeface="Arial" panose="020B0604020202020204" pitchFamily="34" charset="0"/>
              </a:rPr>
              <a:t>: de produtos acabados, de revenda ou em elaboração, de matéria prima, estoques de mercado ria em trânsito.</a:t>
            </a:r>
          </a:p>
          <a:p>
            <a:r>
              <a:rPr lang="pt-BR" sz="1200" b="1" dirty="0">
                <a:latin typeface="Arial" panose="020B0604020202020204" pitchFamily="34" charset="0"/>
                <a:cs typeface="Arial" panose="020B0604020202020204" pitchFamily="34" charset="0"/>
              </a:rPr>
              <a:t>Outros créditos</a:t>
            </a:r>
            <a:r>
              <a:rPr lang="pt-BR" sz="1200" dirty="0">
                <a:latin typeface="Arial" panose="020B0604020202020204" pitchFamily="34" charset="0"/>
                <a:cs typeface="Arial" panose="020B0604020202020204" pitchFamily="34" charset="0"/>
              </a:rPr>
              <a:t>: Impostos a recuperar; aluguéis ativos a receber.</a:t>
            </a:r>
          </a:p>
          <a:p>
            <a:endParaRPr lang="pt-BR" sz="1200" dirty="0">
              <a:latin typeface="Arial" panose="020B0604020202020204" pitchFamily="34" charset="0"/>
              <a:cs typeface="Arial" panose="020B0604020202020204" pitchFamily="34" charset="0"/>
            </a:endParaRPr>
          </a:p>
        </p:txBody>
      </p:sp>
      <p:sp>
        <p:nvSpPr>
          <p:cNvPr id="10" name="Balão de Fala: Retângulo com Cantos Arredondados 9">
            <a:extLst>
              <a:ext uri="{FF2B5EF4-FFF2-40B4-BE49-F238E27FC236}">
                <a16:creationId xmlns:a16="http://schemas.microsoft.com/office/drawing/2014/main" id="{1C4AF405-9643-4E0D-B9C3-A6ADEBC2CDC0}"/>
              </a:ext>
            </a:extLst>
          </p:cNvPr>
          <p:cNvSpPr/>
          <p:nvPr/>
        </p:nvSpPr>
        <p:spPr>
          <a:xfrm>
            <a:off x="3055773" y="3911484"/>
            <a:ext cx="7444892" cy="2295736"/>
          </a:xfrm>
          <a:prstGeom prst="wedgeRoundRectCallout">
            <a:avLst>
              <a:gd name="adj1" fmla="val -51305"/>
              <a:gd name="adj2" fmla="val -598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200" dirty="0">
                <a:latin typeface="Arial" panose="020B0604020202020204" pitchFamily="34" charset="0"/>
                <a:cs typeface="Arial" panose="020B0604020202020204" pitchFamily="34" charset="0"/>
              </a:rPr>
              <a:t>No </a:t>
            </a:r>
            <a:r>
              <a:rPr lang="pt-BR" sz="1200" b="1" dirty="0">
                <a:latin typeface="Arial" panose="020B0604020202020204" pitchFamily="34" charset="0"/>
                <a:cs typeface="Arial" panose="020B0604020202020204" pitchFamily="34" charset="0"/>
              </a:rPr>
              <a:t>Ativo Não Circulante </a:t>
            </a:r>
            <a:r>
              <a:rPr lang="pt-BR" sz="1200" dirty="0">
                <a:latin typeface="Arial" panose="020B0604020202020204" pitchFamily="34" charset="0"/>
                <a:cs typeface="Arial" panose="020B0604020202020204" pitchFamily="34" charset="0"/>
              </a:rPr>
              <a:t>são registrados os direitos que serão realizados (transformados em dinheiro) após o final do exercício seguinte (longo prazo), assim como os bens de uso (veículos, máquinas, etc.) e de renda da empresa (aluguéis, imóveis para vendas, etc.).</a:t>
            </a:r>
          </a:p>
          <a:p>
            <a:r>
              <a:rPr lang="pt-BR" sz="1200" b="1" dirty="0">
                <a:latin typeface="Arial" panose="020B0604020202020204" pitchFamily="34" charset="0"/>
                <a:cs typeface="Arial" panose="020B0604020202020204" pitchFamily="34" charset="0"/>
              </a:rPr>
              <a:t>Realizável a longo prazo</a:t>
            </a:r>
            <a:r>
              <a:rPr lang="pt-BR" sz="1200" dirty="0">
                <a:latin typeface="Arial" panose="020B0604020202020204" pitchFamily="34" charset="0"/>
                <a:cs typeface="Arial" panose="020B0604020202020204" pitchFamily="34" charset="0"/>
              </a:rPr>
              <a:t>: Empréstimos, adiantamentos ou vendas, Aplicações financeiras de LP, etc.</a:t>
            </a:r>
          </a:p>
          <a:p>
            <a:r>
              <a:rPr lang="pt-BR" sz="1200" b="1" dirty="0">
                <a:latin typeface="Arial" panose="020B0604020202020204" pitchFamily="34" charset="0"/>
                <a:cs typeface="Arial" panose="020B0604020202020204" pitchFamily="34" charset="0"/>
              </a:rPr>
              <a:t>Investimentos</a:t>
            </a:r>
            <a:r>
              <a:rPr lang="pt-BR" sz="1200" dirty="0">
                <a:latin typeface="Arial" panose="020B0604020202020204" pitchFamily="34" charset="0"/>
                <a:cs typeface="Arial" panose="020B0604020202020204" pitchFamily="34" charset="0"/>
              </a:rPr>
              <a:t>: Obras de arte; Investimento em ouro; Propriedades para investimento; Terrenos e imóveis para futura utilização; Participações societárias ou em outras empresas.</a:t>
            </a:r>
          </a:p>
          <a:p>
            <a:r>
              <a:rPr lang="pt-BR" sz="1200" b="1" dirty="0">
                <a:latin typeface="Arial" panose="020B0604020202020204" pitchFamily="34" charset="0"/>
                <a:cs typeface="Arial" panose="020B0604020202020204" pitchFamily="34" charset="0"/>
              </a:rPr>
              <a:t>Imobilizado</a:t>
            </a:r>
            <a:r>
              <a:rPr lang="pt-BR" sz="1200" dirty="0">
                <a:latin typeface="Arial" panose="020B0604020202020204" pitchFamily="34" charset="0"/>
                <a:cs typeface="Arial" panose="020B0604020202020204" pitchFamily="34" charset="0"/>
              </a:rPr>
              <a:t>: Imóveis, terrenos e edificações; Móveis e utensílios, veículos, ferramentas (considerar depreciação acumulada).</a:t>
            </a:r>
          </a:p>
          <a:p>
            <a:r>
              <a:rPr lang="pt-BR" sz="1200" b="1" dirty="0">
                <a:latin typeface="Arial" panose="020B0604020202020204" pitchFamily="34" charset="0"/>
                <a:cs typeface="Arial" panose="020B0604020202020204" pitchFamily="34" charset="0"/>
              </a:rPr>
              <a:t>Intangível</a:t>
            </a:r>
            <a:r>
              <a:rPr lang="pt-BR" sz="1200" dirty="0">
                <a:latin typeface="Arial" panose="020B0604020202020204" pitchFamily="34" charset="0"/>
                <a:cs typeface="Arial" panose="020B0604020202020204" pitchFamily="34" charset="0"/>
              </a:rPr>
              <a:t>: softwares, marcas, patentes direitos autorais, licenças, Direitos de exploração de serviços públicos .</a:t>
            </a:r>
          </a:p>
        </p:txBody>
      </p:sp>
    </p:spTree>
    <p:extLst>
      <p:ext uri="{BB962C8B-B14F-4D97-AF65-F5344CB8AC3E}">
        <p14:creationId xmlns:p14="http://schemas.microsoft.com/office/powerpoint/2010/main" val="4157732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1251</TotalTime>
  <Words>2810</Words>
  <Application>Microsoft Office PowerPoint</Application>
  <PresentationFormat>Widescreen</PresentationFormat>
  <Paragraphs>638</Paragraphs>
  <Slides>31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31</vt:i4>
      </vt:variant>
    </vt:vector>
  </HeadingPairs>
  <TitlesOfParts>
    <vt:vector size="39" baseType="lpstr">
      <vt:lpstr>Arial</vt:lpstr>
      <vt:lpstr>Arial Rounded MT Bold</vt:lpstr>
      <vt:lpstr>Calibri</vt:lpstr>
      <vt:lpstr>Cambria Math</vt:lpstr>
      <vt:lpstr>Century Gothic</vt:lpstr>
      <vt:lpstr>Times New Roman</vt:lpstr>
      <vt:lpstr>Wingdings</vt:lpstr>
      <vt:lpstr>1_Tema do Office</vt:lpstr>
      <vt:lpstr>Apresentação do PowerPoint</vt:lpstr>
      <vt:lpstr>ANÁLISE DE DEMONSTRAÇÕES FINANCEIRAS E CONTÁBEIS</vt:lpstr>
      <vt:lpstr>ANÁLISE DE DEMONSTRAÇÕES FINANCEIRAS E CONTÁBEIS</vt:lpstr>
      <vt:lpstr>ANÁLISE DE DEMONSTRAÇÕES FINANCEIRAS E CONTÁBEIS</vt:lpstr>
      <vt:lpstr>CONCEITOS FUNDAMENTAIS</vt:lpstr>
      <vt:lpstr>CONCEITOS FUNDAMENTAIS</vt:lpstr>
      <vt:lpstr>CONCEITOS FUNDAMENTAIS</vt:lpstr>
      <vt:lpstr>BALANÇO PATRIMONIAL</vt:lpstr>
      <vt:lpstr>BALANÇO PATRIMONIAL</vt:lpstr>
      <vt:lpstr>BALANÇO PATRIMONIAL</vt:lpstr>
      <vt:lpstr>BALANÇO PATRIMONIAL</vt:lpstr>
      <vt:lpstr>CONCEITOS FUNDAMENTAIS</vt:lpstr>
      <vt:lpstr>Apresentação do PowerPoint</vt:lpstr>
      <vt:lpstr>Apresentação do PowerPoint</vt:lpstr>
      <vt:lpstr>ANÁLISE VERTICAL</vt:lpstr>
      <vt:lpstr>Apresentação do PowerPoint</vt:lpstr>
      <vt:lpstr>Apresentação do PowerPoint</vt:lpstr>
      <vt:lpstr>ANÁLISE HORIZONTAL</vt:lpstr>
      <vt:lpstr>Apresentação do PowerPoint</vt:lpstr>
      <vt:lpstr>Apresentação do PowerPoint</vt:lpstr>
      <vt:lpstr>Apresentação do PowerPoint</vt:lpstr>
      <vt:lpstr>ÍNDICES DE ESTRUTURA DE CAPITAL</vt:lpstr>
      <vt:lpstr>ÍNDICES DE LIQUIDEZ</vt:lpstr>
      <vt:lpstr>Apresentação do PowerPoint</vt:lpstr>
      <vt:lpstr>ÍNDICES DE RENTABILIDADE</vt:lpstr>
      <vt:lpstr>RENTABILIDADE DO ATIVO (ROA)</vt:lpstr>
      <vt:lpstr>Apresentação do PowerPoint</vt:lpstr>
      <vt:lpstr>ENDIVIDAMENTO GERAL (EG)</vt:lpstr>
      <vt:lpstr>ENDIVIDAMENTO ONEROSO (EO)</vt:lpstr>
      <vt:lpstr>Apresentação do PowerPoint</vt:lpstr>
      <vt:lpstr>Apresentação do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Demonstrações financeiras e contábeis</dc:title>
  <dc:creator>user</dc:creator>
  <cp:lastModifiedBy>daisy</cp:lastModifiedBy>
  <cp:revision>90</cp:revision>
  <dcterms:created xsi:type="dcterms:W3CDTF">2017-04-03T00:24:31Z</dcterms:created>
  <dcterms:modified xsi:type="dcterms:W3CDTF">2020-06-04T20:57:36Z</dcterms:modified>
</cp:coreProperties>
</file>