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aleway"/>
      <p:regular r:id="rId36"/>
      <p:bold r:id="rId37"/>
      <p:italic r:id="rId38"/>
      <p:boldItalic r:id="rId39"/>
    </p:embeddedFont>
    <p:embeddedFont>
      <p:font typeface="Lato"/>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20" Type="http://schemas.openxmlformats.org/officeDocument/2006/relationships/slide" Target="slides/slide15.xml"/><Relationship Id="rId42" Type="http://schemas.openxmlformats.org/officeDocument/2006/relationships/font" Target="fonts/Lato-italic.fntdata"/><Relationship Id="rId41" Type="http://schemas.openxmlformats.org/officeDocument/2006/relationships/font" Target="fonts/Lato-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Lato-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aleway-bold.fntdata"/><Relationship Id="rId14" Type="http://schemas.openxmlformats.org/officeDocument/2006/relationships/slide" Target="slides/slide9.xml"/><Relationship Id="rId36" Type="http://schemas.openxmlformats.org/officeDocument/2006/relationships/font" Target="fonts/Raleway-regular.fntdata"/><Relationship Id="rId17" Type="http://schemas.openxmlformats.org/officeDocument/2006/relationships/slide" Target="slides/slide12.xml"/><Relationship Id="rId39" Type="http://schemas.openxmlformats.org/officeDocument/2006/relationships/font" Target="fonts/Raleway-boldItalic.fntdata"/><Relationship Id="rId16" Type="http://schemas.openxmlformats.org/officeDocument/2006/relationships/slide" Target="slides/slide11.xml"/><Relationship Id="rId38" Type="http://schemas.openxmlformats.org/officeDocument/2006/relationships/font" Target="fonts/Raleway-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43c8bc58cb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43c8bc58cb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3c8bc58cb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3c8bc58cb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43c8bc58cb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43c8bc58cb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3c8bc58cb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3c8bc58cb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43c8bc58cb_2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43c8bc58cb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43c8bc58cb_2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43c8bc58cb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43c8bc58cb_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43c8bc58cb_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3c8bc58cb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3c8bc58cb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43c8bc58cb_2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43c8bc58cb_2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3c8bc58cb_2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3c8bc58cb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1f88252dc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f88252dc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43f03a097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43f03a097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3ebc173e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43ebc173e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43f03a097e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43f03a097e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3f03a097e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43f03a097e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3f03a097e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43f03a097e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43f03a097e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43f03a097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43f03a097e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43f03a097e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1f88252dc4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1f88252dc4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43cd8fc63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43cd8fc63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43f03a097e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43f03a097e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43f03a097e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43f03a097e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43ebc173ea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43ebc173ea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3ebc173ea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3ebc173ea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3ebc173e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3ebc173e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3ebc173ea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3ebc173ea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3f03a097e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43f03a097e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3c8bc58c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3c8bc58c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sz="600">
                <a:latin typeface="Raleway"/>
                <a:ea typeface="Raleway"/>
                <a:cs typeface="Raleway"/>
                <a:sym typeface="Raleway"/>
              </a:rPr>
              <a:t>Confidencial</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sz="600">
                <a:latin typeface="Raleway"/>
                <a:ea typeface="Raleway"/>
                <a:cs typeface="Raleway"/>
                <a:sym typeface="Raleway"/>
              </a:rPr>
              <a:t>Personalizado para </a:t>
            </a:r>
            <a:r>
              <a:rPr b="1" lang="pt-BR" sz="600">
                <a:latin typeface="Raleway"/>
                <a:ea typeface="Raleway"/>
                <a:cs typeface="Raleway"/>
                <a:sym typeface="Raleway"/>
              </a:rPr>
              <a:t>Nome da empresa</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pt-BR" sz="600">
                <a:latin typeface="Raleway"/>
                <a:ea typeface="Raleway"/>
                <a:cs typeface="Raleway"/>
                <a:sym typeface="Raleway"/>
              </a:rPr>
              <a:t>Versão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1600"/>
              </a:spcBef>
              <a:spcAft>
                <a:spcPts val="0"/>
              </a:spcAft>
              <a:buClr>
                <a:schemeClr val="lt1"/>
              </a:buClr>
              <a:buSzPts val="1100"/>
              <a:buChar char="○"/>
              <a:defRPr>
                <a:solidFill>
                  <a:schemeClr val="lt1"/>
                </a:solidFill>
              </a:defRPr>
            </a:lvl2pPr>
            <a:lvl3pPr indent="-298450" lvl="2" marL="1371600" rtl="0">
              <a:spcBef>
                <a:spcPts val="1600"/>
              </a:spcBef>
              <a:spcAft>
                <a:spcPts val="0"/>
              </a:spcAft>
              <a:buClr>
                <a:schemeClr val="lt1"/>
              </a:buClr>
              <a:buSzPts val="1100"/>
              <a:buChar char="■"/>
              <a:defRPr>
                <a:solidFill>
                  <a:schemeClr val="lt1"/>
                </a:solidFill>
              </a:defRPr>
            </a:lvl3pPr>
            <a:lvl4pPr indent="-298450" lvl="3" marL="1828800" rtl="0">
              <a:spcBef>
                <a:spcPts val="1600"/>
              </a:spcBef>
              <a:spcAft>
                <a:spcPts val="0"/>
              </a:spcAft>
              <a:buClr>
                <a:schemeClr val="lt1"/>
              </a:buClr>
              <a:buSzPts val="1100"/>
              <a:buChar char="●"/>
              <a:defRPr>
                <a:solidFill>
                  <a:schemeClr val="lt1"/>
                </a:solidFill>
              </a:defRPr>
            </a:lvl4pPr>
            <a:lvl5pPr indent="-298450" lvl="4" marL="2286000" rtl="0">
              <a:spcBef>
                <a:spcPts val="1600"/>
              </a:spcBef>
              <a:spcAft>
                <a:spcPts val="0"/>
              </a:spcAft>
              <a:buClr>
                <a:schemeClr val="lt1"/>
              </a:buClr>
              <a:buSzPts val="1100"/>
              <a:buChar char="○"/>
              <a:defRPr>
                <a:solidFill>
                  <a:schemeClr val="lt1"/>
                </a:solidFill>
              </a:defRPr>
            </a:lvl5pPr>
            <a:lvl6pPr indent="-298450" lvl="5" marL="2743200" rtl="0">
              <a:spcBef>
                <a:spcPts val="1600"/>
              </a:spcBef>
              <a:spcAft>
                <a:spcPts val="0"/>
              </a:spcAft>
              <a:buClr>
                <a:schemeClr val="lt1"/>
              </a:buClr>
              <a:buSzPts val="1100"/>
              <a:buChar char="■"/>
              <a:defRPr>
                <a:solidFill>
                  <a:schemeClr val="lt1"/>
                </a:solidFill>
              </a:defRPr>
            </a:lvl6pPr>
            <a:lvl7pPr indent="-298450" lvl="6" marL="3200400" rtl="0">
              <a:spcBef>
                <a:spcPts val="1600"/>
              </a:spcBef>
              <a:spcAft>
                <a:spcPts val="0"/>
              </a:spcAft>
              <a:buClr>
                <a:schemeClr val="lt1"/>
              </a:buClr>
              <a:buSzPts val="1100"/>
              <a:buChar char="●"/>
              <a:defRPr>
                <a:solidFill>
                  <a:schemeClr val="lt1"/>
                </a:solidFill>
              </a:defRPr>
            </a:lvl7pPr>
            <a:lvl8pPr indent="-298450" lvl="7" marL="3657600" rtl="0">
              <a:spcBef>
                <a:spcPts val="1600"/>
              </a:spcBef>
              <a:spcAft>
                <a:spcPts val="0"/>
              </a:spcAft>
              <a:buClr>
                <a:schemeClr val="lt1"/>
              </a:buClr>
              <a:buSzPts val="1100"/>
              <a:buChar char="○"/>
              <a:defRPr>
                <a:solidFill>
                  <a:schemeClr val="lt1"/>
                </a:solidFill>
              </a:defRPr>
            </a:lvl8pPr>
            <a:lvl9pPr indent="-298450" lvl="8" marL="4114800" rtl="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sz="600">
                <a:solidFill>
                  <a:srgbClr val="FFFFFF"/>
                </a:solidFill>
                <a:latin typeface="Raleway"/>
                <a:ea typeface="Raleway"/>
                <a:cs typeface="Raleway"/>
                <a:sym typeface="Raleway"/>
              </a:rPr>
              <a:t>Confidencial</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BR" sz="600">
                <a:solidFill>
                  <a:srgbClr val="FFFFFF"/>
                </a:solidFill>
                <a:latin typeface="Raleway"/>
                <a:ea typeface="Raleway"/>
                <a:cs typeface="Raleway"/>
                <a:sym typeface="Raleway"/>
              </a:rPr>
              <a:t>Personalizado para </a:t>
            </a:r>
            <a:r>
              <a:rPr b="1" lang="pt-BR" sz="600">
                <a:solidFill>
                  <a:srgbClr val="FFFFFF"/>
                </a:solidFill>
                <a:latin typeface="Raleway"/>
                <a:ea typeface="Raleway"/>
                <a:cs typeface="Raleway"/>
                <a:sym typeface="Raleway"/>
              </a:rPr>
              <a:t>Nome da empresa</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pt-BR" sz="600">
                <a:solidFill>
                  <a:srgbClr val="FFFFFF"/>
                </a:solidFill>
                <a:latin typeface="Raleway"/>
                <a:ea typeface="Raleway"/>
                <a:cs typeface="Raleway"/>
                <a:sym typeface="Raleway"/>
              </a:rPr>
              <a:t>Versão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pt-BR"/>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BR"/>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SzPts val="2800"/>
              <a:buFont typeface="Raleway"/>
              <a:buNone/>
              <a:defRPr b="1" sz="2800">
                <a:latin typeface="Raleway"/>
                <a:ea typeface="Raleway"/>
                <a:cs typeface="Raleway"/>
                <a:sym typeface="Raleway"/>
              </a:defRPr>
            </a:lvl1pPr>
            <a:lvl2pPr lvl="1" rtl="0">
              <a:spcBef>
                <a:spcPts val="0"/>
              </a:spcBef>
              <a:spcAft>
                <a:spcPts val="0"/>
              </a:spcAft>
              <a:buSzPts val="2800"/>
              <a:buFont typeface="Raleway"/>
              <a:buNone/>
              <a:defRPr b="1" sz="2800">
                <a:latin typeface="Raleway"/>
                <a:ea typeface="Raleway"/>
                <a:cs typeface="Raleway"/>
                <a:sym typeface="Raleway"/>
              </a:defRPr>
            </a:lvl2pPr>
            <a:lvl3pPr lvl="2" rtl="0">
              <a:spcBef>
                <a:spcPts val="0"/>
              </a:spcBef>
              <a:spcAft>
                <a:spcPts val="0"/>
              </a:spcAft>
              <a:buSzPts val="2800"/>
              <a:buFont typeface="Raleway"/>
              <a:buNone/>
              <a:defRPr b="1" sz="2800">
                <a:latin typeface="Raleway"/>
                <a:ea typeface="Raleway"/>
                <a:cs typeface="Raleway"/>
                <a:sym typeface="Raleway"/>
              </a:defRPr>
            </a:lvl3pPr>
            <a:lvl4pPr lvl="3" rtl="0">
              <a:spcBef>
                <a:spcPts val="0"/>
              </a:spcBef>
              <a:spcAft>
                <a:spcPts val="0"/>
              </a:spcAft>
              <a:buSzPts val="2800"/>
              <a:buFont typeface="Raleway"/>
              <a:buNone/>
              <a:defRPr b="1" sz="2800">
                <a:latin typeface="Raleway"/>
                <a:ea typeface="Raleway"/>
                <a:cs typeface="Raleway"/>
                <a:sym typeface="Raleway"/>
              </a:defRPr>
            </a:lvl4pPr>
            <a:lvl5pPr lvl="4" rtl="0">
              <a:spcBef>
                <a:spcPts val="0"/>
              </a:spcBef>
              <a:spcAft>
                <a:spcPts val="0"/>
              </a:spcAft>
              <a:buSzPts val="2800"/>
              <a:buFont typeface="Raleway"/>
              <a:buNone/>
              <a:defRPr b="1" sz="2800">
                <a:latin typeface="Raleway"/>
                <a:ea typeface="Raleway"/>
                <a:cs typeface="Raleway"/>
                <a:sym typeface="Raleway"/>
              </a:defRPr>
            </a:lvl5pPr>
            <a:lvl6pPr lvl="5" rtl="0">
              <a:spcBef>
                <a:spcPts val="0"/>
              </a:spcBef>
              <a:spcAft>
                <a:spcPts val="0"/>
              </a:spcAft>
              <a:buSzPts val="2800"/>
              <a:buFont typeface="Raleway"/>
              <a:buNone/>
              <a:defRPr b="1" sz="2800">
                <a:latin typeface="Raleway"/>
                <a:ea typeface="Raleway"/>
                <a:cs typeface="Raleway"/>
                <a:sym typeface="Raleway"/>
              </a:defRPr>
            </a:lvl6pPr>
            <a:lvl7pPr lvl="6" rtl="0">
              <a:spcBef>
                <a:spcPts val="0"/>
              </a:spcBef>
              <a:spcAft>
                <a:spcPts val="0"/>
              </a:spcAft>
              <a:buSzPts val="2800"/>
              <a:buFont typeface="Raleway"/>
              <a:buNone/>
              <a:defRPr b="1" sz="2800">
                <a:latin typeface="Raleway"/>
                <a:ea typeface="Raleway"/>
                <a:cs typeface="Raleway"/>
                <a:sym typeface="Raleway"/>
              </a:defRPr>
            </a:lvl7pPr>
            <a:lvl8pPr lvl="7" rtl="0">
              <a:spcBef>
                <a:spcPts val="0"/>
              </a:spcBef>
              <a:spcAft>
                <a:spcPts val="0"/>
              </a:spcAft>
              <a:buSzPts val="2800"/>
              <a:buFont typeface="Raleway"/>
              <a:buNone/>
              <a:defRPr b="1" sz="2800">
                <a:latin typeface="Raleway"/>
                <a:ea typeface="Raleway"/>
                <a:cs typeface="Raleway"/>
                <a:sym typeface="Raleway"/>
              </a:defRPr>
            </a:lvl8pPr>
            <a:lvl9pPr lvl="8" rtl="0">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jp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The </a:t>
            </a:r>
            <a:r>
              <a:rPr lang="pt-BR"/>
              <a:t>Political</a:t>
            </a:r>
            <a:r>
              <a:rPr lang="pt-BR"/>
              <a:t> Economy of Nationalism</a:t>
            </a:r>
            <a:endParaRPr/>
          </a:p>
        </p:txBody>
      </p:sp>
      <p:sp>
        <p:nvSpPr>
          <p:cNvPr id="177" name="Google Shape;177;p18"/>
          <p:cNvSpPr txBox="1"/>
          <p:nvPr>
            <p:ph idx="1" type="body"/>
          </p:nvPr>
        </p:nvSpPr>
        <p:spPr>
          <a:xfrm>
            <a:off x="729450" y="1964638"/>
            <a:ext cx="4179000" cy="3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sz="2100">
                <a:solidFill>
                  <a:srgbClr val="000000"/>
                </a:solidFill>
              </a:rPr>
              <a:t>American Hegemony Vanishes</a:t>
            </a:r>
            <a:endParaRPr b="1" sz="2100">
              <a:solidFill>
                <a:srgbClr val="000000"/>
              </a:solidFill>
            </a:endParaRPr>
          </a:p>
          <a:p>
            <a:pPr indent="0" lvl="0" marL="0" rtl="0" algn="l">
              <a:spcBef>
                <a:spcPts val="1600"/>
              </a:spcBef>
              <a:spcAft>
                <a:spcPts val="1600"/>
              </a:spcAft>
              <a:buNone/>
            </a:pPr>
            <a:r>
              <a:t/>
            </a:r>
            <a:endParaRPr sz="2000">
              <a:solidFill>
                <a:srgbClr val="000000"/>
              </a:solidFill>
            </a:endParaRPr>
          </a:p>
        </p:txBody>
      </p:sp>
      <p:pic>
        <p:nvPicPr>
          <p:cNvPr id="178" name="Google Shape;178;p18"/>
          <p:cNvPicPr preferRelativeResize="0"/>
          <p:nvPr/>
        </p:nvPicPr>
        <p:blipFill rotWithShape="1">
          <a:blip r:embed="rId3">
            <a:alphaModFix/>
          </a:blip>
          <a:srcRect b="49444" l="0" r="0" t="28788"/>
          <a:stretch/>
        </p:blipFill>
        <p:spPr>
          <a:xfrm>
            <a:off x="0" y="3816595"/>
            <a:ext cx="9144001" cy="1326900"/>
          </a:xfrm>
          <a:prstGeom prst="rect">
            <a:avLst/>
          </a:prstGeom>
          <a:noFill/>
          <a:ln>
            <a:noFill/>
          </a:ln>
        </p:spPr>
      </p:pic>
      <p:sp>
        <p:nvSpPr>
          <p:cNvPr id="179" name="Google Shape;179;p18"/>
          <p:cNvSpPr txBox="1"/>
          <p:nvPr>
            <p:ph idx="1" type="body"/>
          </p:nvPr>
        </p:nvSpPr>
        <p:spPr>
          <a:xfrm>
            <a:off x="729450" y="2467250"/>
            <a:ext cx="6703200" cy="863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pt-BR" sz="2000">
                <a:solidFill>
                  <a:srgbClr val="000000"/>
                </a:solidFill>
              </a:rPr>
              <a:t>Fukuyama, F. (2016) US against the world? Trump's America and the new global order </a:t>
            </a:r>
            <a:endParaRPr sz="20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7"/>
          <p:cNvSpPr txBox="1"/>
          <p:nvPr>
            <p:ph type="title"/>
          </p:nvPr>
        </p:nvSpPr>
        <p:spPr>
          <a:xfrm>
            <a:off x="701375" y="212000"/>
            <a:ext cx="7542300" cy="16872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economic inequality thesis: the left behinds of globalization</a:t>
            </a:r>
            <a:endParaRPr sz="2400"/>
          </a:p>
        </p:txBody>
      </p:sp>
      <p:sp>
        <p:nvSpPr>
          <p:cNvPr id="232" name="Google Shape;232;p27"/>
          <p:cNvSpPr txBox="1"/>
          <p:nvPr/>
        </p:nvSpPr>
        <p:spPr>
          <a:xfrm>
            <a:off x="285600" y="1272700"/>
            <a:ext cx="4212600" cy="321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pic>
        <p:nvPicPr>
          <p:cNvPr id="233" name="Google Shape;233;p27"/>
          <p:cNvPicPr preferRelativeResize="0"/>
          <p:nvPr/>
        </p:nvPicPr>
        <p:blipFill>
          <a:blip r:embed="rId3">
            <a:alphaModFix/>
          </a:blip>
          <a:stretch>
            <a:fillRect/>
          </a:stretch>
        </p:blipFill>
        <p:spPr>
          <a:xfrm>
            <a:off x="56125" y="1243750"/>
            <a:ext cx="4625210" cy="3086150"/>
          </a:xfrm>
          <a:prstGeom prst="rect">
            <a:avLst/>
          </a:prstGeom>
          <a:noFill/>
          <a:ln>
            <a:noFill/>
          </a:ln>
        </p:spPr>
      </p:pic>
      <p:pic>
        <p:nvPicPr>
          <p:cNvPr id="234" name="Google Shape;234;p27"/>
          <p:cNvPicPr preferRelativeResize="0"/>
          <p:nvPr/>
        </p:nvPicPr>
        <p:blipFill>
          <a:blip r:embed="rId4">
            <a:alphaModFix/>
          </a:blip>
          <a:stretch>
            <a:fillRect/>
          </a:stretch>
        </p:blipFill>
        <p:spPr>
          <a:xfrm>
            <a:off x="4722650" y="1272700"/>
            <a:ext cx="4261699" cy="2997846"/>
          </a:xfrm>
          <a:prstGeom prst="rect">
            <a:avLst/>
          </a:prstGeom>
          <a:noFill/>
          <a:ln>
            <a:noFill/>
          </a:ln>
        </p:spPr>
      </p:pic>
      <p:sp>
        <p:nvSpPr>
          <p:cNvPr id="235" name="Google Shape;235;p27"/>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t>Source: Piketty’s Inequality Story in Six Charts, New Yorker, 2014.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8"/>
          <p:cNvSpPr txBox="1"/>
          <p:nvPr>
            <p:ph type="title"/>
          </p:nvPr>
        </p:nvSpPr>
        <p:spPr>
          <a:xfrm>
            <a:off x="701375" y="212000"/>
            <a:ext cx="75423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economic inequality thesis: the left behinds of globalization</a:t>
            </a:r>
            <a:endParaRPr sz="2400"/>
          </a:p>
        </p:txBody>
      </p:sp>
      <p:sp>
        <p:nvSpPr>
          <p:cNvPr id="241" name="Google Shape;241;p28"/>
          <p:cNvSpPr txBox="1"/>
          <p:nvPr/>
        </p:nvSpPr>
        <p:spPr>
          <a:xfrm>
            <a:off x="514350" y="1786200"/>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242" name="Google Shape;242;p28"/>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28"/>
          <p:cNvPicPr preferRelativeResize="0"/>
          <p:nvPr/>
        </p:nvPicPr>
        <p:blipFill>
          <a:blip r:embed="rId3">
            <a:alphaModFix/>
          </a:blip>
          <a:stretch>
            <a:fillRect/>
          </a:stretch>
        </p:blipFill>
        <p:spPr>
          <a:xfrm>
            <a:off x="322475" y="1788540"/>
            <a:ext cx="4024997" cy="3102660"/>
          </a:xfrm>
          <a:prstGeom prst="rect">
            <a:avLst/>
          </a:prstGeom>
          <a:noFill/>
          <a:ln>
            <a:noFill/>
          </a:ln>
        </p:spPr>
      </p:pic>
      <p:pic>
        <p:nvPicPr>
          <p:cNvPr id="244" name="Google Shape;244;p28"/>
          <p:cNvPicPr preferRelativeResize="0"/>
          <p:nvPr/>
        </p:nvPicPr>
        <p:blipFill>
          <a:blip r:embed="rId4">
            <a:alphaModFix/>
          </a:blip>
          <a:stretch>
            <a:fillRect/>
          </a:stretch>
        </p:blipFill>
        <p:spPr>
          <a:xfrm>
            <a:off x="4572000" y="1742375"/>
            <a:ext cx="4164456" cy="3102648"/>
          </a:xfrm>
          <a:prstGeom prst="rect">
            <a:avLst/>
          </a:prstGeom>
          <a:noFill/>
          <a:ln>
            <a:noFill/>
          </a:ln>
        </p:spPr>
      </p:pic>
      <p:sp>
        <p:nvSpPr>
          <p:cNvPr id="245" name="Google Shape;245;p28"/>
          <p:cNvSpPr txBox="1"/>
          <p:nvPr/>
        </p:nvSpPr>
        <p:spPr>
          <a:xfrm>
            <a:off x="701375" y="1365375"/>
            <a:ext cx="6667800" cy="4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t>T</a:t>
            </a:r>
            <a:r>
              <a:rPr lang="pt-BR" sz="1800"/>
              <a:t>he post industrial economies: US</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701375" y="212000"/>
            <a:ext cx="75423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economic inequality thesis: the left behinds of globalization</a:t>
            </a:r>
            <a:endParaRPr sz="2400"/>
          </a:p>
        </p:txBody>
      </p:sp>
      <p:sp>
        <p:nvSpPr>
          <p:cNvPr id="251" name="Google Shape;251;p29"/>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252" name="Google Shape;252;p29"/>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9"/>
          <p:cNvSpPr txBox="1"/>
          <p:nvPr/>
        </p:nvSpPr>
        <p:spPr>
          <a:xfrm>
            <a:off x="701375" y="1365375"/>
            <a:ext cx="6667800" cy="4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800"/>
              <a:t>The post industrial economies: UK</a:t>
            </a:r>
            <a:endParaRPr sz="1800"/>
          </a:p>
        </p:txBody>
      </p:sp>
      <p:pic>
        <p:nvPicPr>
          <p:cNvPr id="254" name="Google Shape;254;p29"/>
          <p:cNvPicPr preferRelativeResize="0"/>
          <p:nvPr/>
        </p:nvPicPr>
        <p:blipFill>
          <a:blip r:embed="rId3">
            <a:alphaModFix/>
          </a:blip>
          <a:stretch>
            <a:fillRect/>
          </a:stretch>
        </p:blipFill>
        <p:spPr>
          <a:xfrm>
            <a:off x="154725" y="1929717"/>
            <a:ext cx="4257727" cy="3005460"/>
          </a:xfrm>
          <a:prstGeom prst="rect">
            <a:avLst/>
          </a:prstGeom>
          <a:noFill/>
          <a:ln>
            <a:noFill/>
          </a:ln>
        </p:spPr>
      </p:pic>
      <p:pic>
        <p:nvPicPr>
          <p:cNvPr id="255" name="Google Shape;255;p29"/>
          <p:cNvPicPr preferRelativeResize="0"/>
          <p:nvPr/>
        </p:nvPicPr>
        <p:blipFill>
          <a:blip r:embed="rId4">
            <a:alphaModFix/>
          </a:blip>
          <a:stretch>
            <a:fillRect/>
          </a:stretch>
        </p:blipFill>
        <p:spPr>
          <a:xfrm>
            <a:off x="4893956" y="1929725"/>
            <a:ext cx="4147116" cy="2927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701375" y="212000"/>
            <a:ext cx="75423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economic inequality thesis: the left behinds of globalization</a:t>
            </a:r>
            <a:endParaRPr sz="2400"/>
          </a:p>
        </p:txBody>
      </p:sp>
      <p:sp>
        <p:nvSpPr>
          <p:cNvPr id="261" name="Google Shape;261;p30"/>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262" name="Google Shape;262;p30"/>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0"/>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t-BR" sz="1800">
                <a:solidFill>
                  <a:schemeClr val="accent1"/>
                </a:solidFill>
              </a:rPr>
              <a:t>The rust belt: the swing states</a:t>
            </a:r>
            <a:endParaRPr b="1" sz="1800">
              <a:solidFill>
                <a:schemeClr val="accent1"/>
              </a:solidFill>
            </a:endParaRPr>
          </a:p>
          <a:p>
            <a:pPr indent="0" lvl="0" marL="0" rtl="0" algn="l">
              <a:lnSpc>
                <a:spcPct val="115000"/>
              </a:lnSpc>
              <a:spcBef>
                <a:spcPts val="1600"/>
              </a:spcBef>
              <a:spcAft>
                <a:spcPts val="0"/>
              </a:spcAft>
              <a:buNone/>
            </a:pPr>
            <a:r>
              <a:t/>
            </a:r>
            <a:endParaRPr b="1" sz="1800">
              <a:solidFill>
                <a:schemeClr val="accent1"/>
              </a:solidFill>
            </a:endParaRPr>
          </a:p>
          <a:p>
            <a:pPr indent="0" lvl="0" marL="0" rtl="0" algn="l">
              <a:lnSpc>
                <a:spcPct val="115000"/>
              </a:lnSpc>
              <a:spcBef>
                <a:spcPts val="160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pic>
        <p:nvPicPr>
          <p:cNvPr id="264" name="Google Shape;264;p30"/>
          <p:cNvPicPr preferRelativeResize="0"/>
          <p:nvPr/>
        </p:nvPicPr>
        <p:blipFill>
          <a:blip r:embed="rId3">
            <a:alphaModFix/>
          </a:blip>
          <a:stretch>
            <a:fillRect/>
          </a:stretch>
        </p:blipFill>
        <p:spPr>
          <a:xfrm>
            <a:off x="4170000" y="1450400"/>
            <a:ext cx="4665725" cy="3262926"/>
          </a:xfrm>
          <a:prstGeom prst="rect">
            <a:avLst/>
          </a:prstGeom>
          <a:noFill/>
          <a:ln>
            <a:noFill/>
          </a:ln>
        </p:spPr>
      </p:pic>
      <p:sp>
        <p:nvSpPr>
          <p:cNvPr id="265" name="Google Shape;265;p30"/>
          <p:cNvSpPr txBox="1"/>
          <p:nvPr/>
        </p:nvSpPr>
        <p:spPr>
          <a:xfrm>
            <a:off x="288425" y="2682325"/>
            <a:ext cx="3809400" cy="2031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t-BR"/>
              <a:t>The race was close in: New Hampsire, Minnesota, Michigan, Florida, Wisconsin, Pennsylvania and Michigan;</a:t>
            </a:r>
            <a:endParaRPr/>
          </a:p>
          <a:p>
            <a:pPr indent="-317500" lvl="0" marL="457200" rtl="0" algn="l">
              <a:spcBef>
                <a:spcPts val="0"/>
              </a:spcBef>
              <a:spcAft>
                <a:spcPts val="0"/>
              </a:spcAft>
              <a:buSzPts val="1400"/>
              <a:buChar char="●"/>
            </a:pPr>
            <a:r>
              <a:rPr lang="pt-BR"/>
              <a:t>Wisconsin, Pennsylvania and Michigan were traditionally Democratic;</a:t>
            </a:r>
            <a:endParaRPr/>
          </a:p>
          <a:p>
            <a:pPr indent="-317500" lvl="0" marL="457200" rtl="0" algn="l">
              <a:spcBef>
                <a:spcPts val="0"/>
              </a:spcBef>
              <a:spcAft>
                <a:spcPts val="0"/>
              </a:spcAft>
              <a:buSzPts val="1400"/>
              <a:buChar char="●"/>
            </a:pPr>
            <a:r>
              <a:rPr lang="pt-BR"/>
              <a:t>Trump also won in Ohio e Iowa, states that voted for Obama in 2008 and 2012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1"/>
          <p:cNvSpPr txBox="1"/>
          <p:nvPr>
            <p:ph type="title"/>
          </p:nvPr>
        </p:nvSpPr>
        <p:spPr>
          <a:xfrm>
            <a:off x="701375" y="212000"/>
            <a:ext cx="75423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pt-BR" sz="2400">
                <a:solidFill>
                  <a:schemeClr val="accent1"/>
                </a:solidFill>
                <a:latin typeface="Arial"/>
                <a:ea typeface="Arial"/>
                <a:cs typeface="Arial"/>
                <a:sym typeface="Arial"/>
              </a:rPr>
              <a:t>The racial and cultural backlash thesis: beyond economy</a:t>
            </a:r>
            <a:endParaRPr sz="2400"/>
          </a:p>
          <a:p>
            <a:pPr indent="0" lvl="0" marL="0" rtl="0" algn="ctr">
              <a:lnSpc>
                <a:spcPct val="115000"/>
              </a:lnSpc>
              <a:spcBef>
                <a:spcPts val="1600"/>
              </a:spcBef>
              <a:spcAft>
                <a:spcPts val="1600"/>
              </a:spcAft>
              <a:buNone/>
            </a:pPr>
            <a:r>
              <a:t/>
            </a:r>
            <a:endParaRPr sz="2400">
              <a:solidFill>
                <a:schemeClr val="accent1"/>
              </a:solidFill>
              <a:latin typeface="Arial"/>
              <a:ea typeface="Arial"/>
              <a:cs typeface="Arial"/>
              <a:sym typeface="Arial"/>
            </a:endParaRPr>
          </a:p>
        </p:txBody>
      </p:sp>
      <p:sp>
        <p:nvSpPr>
          <p:cNvPr id="271" name="Google Shape;271;p31"/>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272" name="Google Shape;272;p31"/>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1"/>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pic>
        <p:nvPicPr>
          <p:cNvPr id="274" name="Google Shape;274;p31"/>
          <p:cNvPicPr preferRelativeResize="0"/>
          <p:nvPr/>
        </p:nvPicPr>
        <p:blipFill>
          <a:blip r:embed="rId3">
            <a:alphaModFix/>
          </a:blip>
          <a:stretch>
            <a:fillRect/>
          </a:stretch>
        </p:blipFill>
        <p:spPr>
          <a:xfrm>
            <a:off x="971550" y="1685925"/>
            <a:ext cx="7586418" cy="1866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2"/>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a:t>
            </a:r>
            <a:r>
              <a:rPr lang="pt-BR" sz="2400">
                <a:solidFill>
                  <a:schemeClr val="accent1"/>
                </a:solidFill>
                <a:latin typeface="Arial"/>
                <a:ea typeface="Arial"/>
                <a:cs typeface="Arial"/>
                <a:sym typeface="Arial"/>
              </a:rPr>
              <a:t>he racial and cultural backlash thesis: beyond economy</a:t>
            </a:r>
            <a:endParaRPr sz="2400"/>
          </a:p>
        </p:txBody>
      </p:sp>
      <p:sp>
        <p:nvSpPr>
          <p:cNvPr id="280" name="Google Shape;280;p32"/>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281" name="Google Shape;281;p32"/>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2"/>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pic>
        <p:nvPicPr>
          <p:cNvPr id="283" name="Google Shape;283;p32"/>
          <p:cNvPicPr preferRelativeResize="0"/>
          <p:nvPr/>
        </p:nvPicPr>
        <p:blipFill>
          <a:blip r:embed="rId3">
            <a:alphaModFix/>
          </a:blip>
          <a:stretch>
            <a:fillRect/>
          </a:stretch>
        </p:blipFill>
        <p:spPr>
          <a:xfrm>
            <a:off x="56100" y="1509625"/>
            <a:ext cx="4639525" cy="3256000"/>
          </a:xfrm>
          <a:prstGeom prst="rect">
            <a:avLst/>
          </a:prstGeom>
          <a:noFill/>
          <a:ln>
            <a:noFill/>
          </a:ln>
        </p:spPr>
      </p:pic>
      <p:pic>
        <p:nvPicPr>
          <p:cNvPr id="284" name="Google Shape;284;p32"/>
          <p:cNvPicPr preferRelativeResize="0"/>
          <p:nvPr/>
        </p:nvPicPr>
        <p:blipFill>
          <a:blip r:embed="rId4">
            <a:alphaModFix/>
          </a:blip>
          <a:stretch>
            <a:fillRect/>
          </a:stretch>
        </p:blipFill>
        <p:spPr>
          <a:xfrm>
            <a:off x="5245100" y="1982650"/>
            <a:ext cx="3311800" cy="2193625"/>
          </a:xfrm>
          <a:prstGeom prst="rect">
            <a:avLst/>
          </a:prstGeom>
          <a:noFill/>
          <a:ln>
            <a:noFill/>
          </a:ln>
        </p:spPr>
      </p:pic>
      <p:sp>
        <p:nvSpPr>
          <p:cNvPr id="285" name="Google Shape;285;p32"/>
          <p:cNvSpPr txBox="1"/>
          <p:nvPr/>
        </p:nvSpPr>
        <p:spPr>
          <a:xfrm>
            <a:off x="5504025" y="4329900"/>
            <a:ext cx="3160500" cy="2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t>Souce: https://edition.cnn.com/election/2016/results/exit-polls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3"/>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racial and cultural backlash thesis: beyond economy</a:t>
            </a:r>
            <a:endParaRPr sz="2400"/>
          </a:p>
        </p:txBody>
      </p:sp>
      <p:sp>
        <p:nvSpPr>
          <p:cNvPr id="291" name="Google Shape;291;p33"/>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292" name="Google Shape;292;p33"/>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3"/>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pic>
        <p:nvPicPr>
          <p:cNvPr id="294" name="Google Shape;294;p33"/>
          <p:cNvPicPr preferRelativeResize="0"/>
          <p:nvPr/>
        </p:nvPicPr>
        <p:blipFill>
          <a:blip r:embed="rId3">
            <a:alphaModFix/>
          </a:blip>
          <a:stretch>
            <a:fillRect/>
          </a:stretch>
        </p:blipFill>
        <p:spPr>
          <a:xfrm>
            <a:off x="536700" y="1126591"/>
            <a:ext cx="8070600" cy="366845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4"/>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racial and cultural backlash thesis: beyond economy</a:t>
            </a:r>
            <a:endParaRPr sz="2400"/>
          </a:p>
        </p:txBody>
      </p:sp>
      <p:sp>
        <p:nvSpPr>
          <p:cNvPr id="300" name="Google Shape;300;p34"/>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301" name="Google Shape;301;p34"/>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pic>
        <p:nvPicPr>
          <p:cNvPr id="303" name="Google Shape;303;p34"/>
          <p:cNvPicPr preferRelativeResize="0"/>
          <p:nvPr/>
        </p:nvPicPr>
        <p:blipFill>
          <a:blip r:embed="rId3">
            <a:alphaModFix/>
          </a:blip>
          <a:stretch>
            <a:fillRect/>
          </a:stretch>
        </p:blipFill>
        <p:spPr>
          <a:xfrm>
            <a:off x="152400" y="1225400"/>
            <a:ext cx="8839199" cy="34337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5"/>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racial and cultural backlash thesis: beyond economy</a:t>
            </a:r>
            <a:endParaRPr sz="2400"/>
          </a:p>
        </p:txBody>
      </p:sp>
      <p:sp>
        <p:nvSpPr>
          <p:cNvPr id="309" name="Google Shape;309;p35"/>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310" name="Google Shape;310;p35"/>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5"/>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pic>
        <p:nvPicPr>
          <p:cNvPr id="312" name="Google Shape;312;p35"/>
          <p:cNvPicPr preferRelativeResize="0"/>
          <p:nvPr/>
        </p:nvPicPr>
        <p:blipFill>
          <a:blip r:embed="rId3">
            <a:alphaModFix/>
          </a:blip>
          <a:stretch>
            <a:fillRect/>
          </a:stretch>
        </p:blipFill>
        <p:spPr>
          <a:xfrm>
            <a:off x="295950" y="1201475"/>
            <a:ext cx="6662199" cy="3749751"/>
          </a:xfrm>
          <a:prstGeom prst="rect">
            <a:avLst/>
          </a:prstGeom>
          <a:noFill/>
          <a:ln>
            <a:noFill/>
          </a:ln>
        </p:spPr>
      </p:pic>
      <p:sp>
        <p:nvSpPr>
          <p:cNvPr id="313" name="Google Shape;313;p35"/>
          <p:cNvSpPr txBox="1"/>
          <p:nvPr/>
        </p:nvSpPr>
        <p:spPr>
          <a:xfrm>
            <a:off x="6369275" y="1309900"/>
            <a:ext cx="2715900" cy="3437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t-BR"/>
              <a:t>Raul Hinojosa’s (2016) study conclude that only 2% of US counties have high concentration of Trump’s primary voters and high immigration or trade;</a:t>
            </a:r>
            <a:endParaRPr/>
          </a:p>
          <a:p>
            <a:pPr indent="-317500" lvl="0" marL="457200" rtl="0" algn="l">
              <a:spcBef>
                <a:spcPts val="0"/>
              </a:spcBef>
              <a:spcAft>
                <a:spcPts val="0"/>
              </a:spcAft>
              <a:buSzPts val="1400"/>
              <a:buChar char="●"/>
            </a:pPr>
            <a:r>
              <a:rPr lang="pt-BR"/>
              <a:t>Rothwell (2016) has a similar conclusion: </a:t>
            </a:r>
            <a:r>
              <a:rPr lang="pt-BR"/>
              <a:t>support for Trump’s nativism has a lot to do with ignorance about immigrants and minorities, which in turn has a lot to do with residential segregation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6"/>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The racial and cultural backlash thesis: beyond economy</a:t>
            </a:r>
            <a:endParaRPr sz="2400"/>
          </a:p>
        </p:txBody>
      </p:sp>
      <p:sp>
        <p:nvSpPr>
          <p:cNvPr id="319" name="Google Shape;319;p36"/>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320" name="Google Shape;320;p36"/>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6"/>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pic>
        <p:nvPicPr>
          <p:cNvPr id="322" name="Google Shape;322;p36"/>
          <p:cNvPicPr preferRelativeResize="0"/>
          <p:nvPr/>
        </p:nvPicPr>
        <p:blipFill>
          <a:blip r:embed="rId3">
            <a:alphaModFix/>
          </a:blip>
          <a:stretch>
            <a:fillRect/>
          </a:stretch>
        </p:blipFill>
        <p:spPr>
          <a:xfrm>
            <a:off x="486300" y="1259900"/>
            <a:ext cx="4944500" cy="3490825"/>
          </a:xfrm>
          <a:prstGeom prst="rect">
            <a:avLst/>
          </a:prstGeom>
          <a:noFill/>
          <a:ln>
            <a:noFill/>
          </a:ln>
        </p:spPr>
      </p:pic>
      <p:sp>
        <p:nvSpPr>
          <p:cNvPr id="323" name="Google Shape;323;p36"/>
          <p:cNvSpPr txBox="1"/>
          <p:nvPr/>
        </p:nvSpPr>
        <p:spPr>
          <a:xfrm>
            <a:off x="5768625" y="1141625"/>
            <a:ext cx="2944500" cy="3490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t-BR" sz="1200">
                <a:solidFill>
                  <a:srgbClr val="282828"/>
                </a:solidFill>
                <a:highlight>
                  <a:srgbClr val="FFFFFF"/>
                </a:highlight>
              </a:rPr>
              <a:t>52% of those likely to vote to </a:t>
            </a:r>
            <a:r>
              <a:rPr b="1" lang="pt-BR" sz="1200">
                <a:solidFill>
                  <a:srgbClr val="282828"/>
                </a:solidFill>
                <a:highlight>
                  <a:srgbClr val="FFFFFF"/>
                </a:highlight>
              </a:rPr>
              <a:t>leave</a:t>
            </a:r>
            <a:r>
              <a:rPr lang="pt-BR" sz="1200">
                <a:solidFill>
                  <a:srgbClr val="282828"/>
                </a:solidFill>
                <a:highlight>
                  <a:srgbClr val="FFFFFF"/>
                </a:highlight>
              </a:rPr>
              <a:t> in the referendum mention immigration,</a:t>
            </a:r>
            <a:r>
              <a:rPr lang="pt-BR" sz="1200">
                <a:solidFill>
                  <a:srgbClr val="282828"/>
                </a:solidFill>
                <a:highlight>
                  <a:srgbClr val="FFFFFF"/>
                </a:highlight>
              </a:rPr>
              <a:t> </a:t>
            </a:r>
            <a:r>
              <a:rPr lang="pt-BR" sz="1200">
                <a:solidFill>
                  <a:srgbClr val="282828"/>
                </a:solidFill>
                <a:highlight>
                  <a:srgbClr val="FFFFFF"/>
                </a:highlight>
              </a:rPr>
              <a:t>compared with 14% of those likely to vote to </a:t>
            </a:r>
            <a:r>
              <a:rPr b="1" lang="pt-BR" sz="1200">
                <a:solidFill>
                  <a:srgbClr val="282828"/>
                </a:solidFill>
                <a:highlight>
                  <a:srgbClr val="FFFFFF"/>
                </a:highlight>
              </a:rPr>
              <a:t>remain;</a:t>
            </a:r>
            <a:endParaRPr b="1" sz="1200">
              <a:solidFill>
                <a:srgbClr val="282828"/>
              </a:solidFill>
              <a:highlight>
                <a:srgbClr val="FFFFFF"/>
              </a:highlight>
            </a:endParaRPr>
          </a:p>
          <a:p>
            <a:pPr indent="0" lvl="0" marL="0" rtl="0" algn="l">
              <a:spcBef>
                <a:spcPts val="0"/>
              </a:spcBef>
              <a:spcAft>
                <a:spcPts val="0"/>
              </a:spcAft>
              <a:buNone/>
            </a:pPr>
            <a:r>
              <a:t/>
            </a:r>
            <a:endParaRPr b="1" sz="1200">
              <a:solidFill>
                <a:srgbClr val="282828"/>
              </a:solidFill>
              <a:highlight>
                <a:srgbClr val="FFFFFF"/>
              </a:highlight>
            </a:endParaRPr>
          </a:p>
          <a:p>
            <a:pPr indent="0" lvl="0" marL="0" rtl="0" algn="l">
              <a:spcBef>
                <a:spcPts val="0"/>
              </a:spcBef>
              <a:spcAft>
                <a:spcPts val="0"/>
              </a:spcAft>
              <a:buNone/>
            </a:pPr>
            <a:r>
              <a:t/>
            </a:r>
            <a:endParaRPr b="1" sz="1200">
              <a:solidFill>
                <a:srgbClr val="282828"/>
              </a:solidFill>
              <a:highlight>
                <a:srgbClr val="FFFFFF"/>
              </a:highlight>
            </a:endParaRPr>
          </a:p>
          <a:p>
            <a:pPr indent="-304800" lvl="0" marL="457200" rtl="0" algn="l">
              <a:spcBef>
                <a:spcPts val="0"/>
              </a:spcBef>
              <a:spcAft>
                <a:spcPts val="0"/>
              </a:spcAft>
              <a:buClr>
                <a:srgbClr val="282828"/>
              </a:buClr>
              <a:buSzPts val="1200"/>
              <a:buFont typeface="Merriweather"/>
              <a:buChar char="●"/>
            </a:pPr>
            <a:r>
              <a:rPr lang="pt-BR" sz="1200">
                <a:solidFill>
                  <a:srgbClr val="282828"/>
                </a:solidFill>
                <a:highlight>
                  <a:srgbClr val="FFFFFF"/>
                </a:highlight>
              </a:rPr>
              <a:t>41% </a:t>
            </a:r>
            <a:r>
              <a:rPr b="1" lang="pt-BR" sz="1200">
                <a:solidFill>
                  <a:srgbClr val="282828"/>
                </a:solidFill>
                <a:highlight>
                  <a:srgbClr val="FFFFFF"/>
                </a:highlight>
              </a:rPr>
              <a:t>remain </a:t>
            </a:r>
            <a:r>
              <a:rPr lang="pt-BR" sz="1200">
                <a:solidFill>
                  <a:srgbClr val="282828"/>
                </a:solidFill>
                <a:highlight>
                  <a:srgbClr val="FFFFFF"/>
                </a:highlight>
              </a:rPr>
              <a:t>voters say the economy is an important issue compared with </a:t>
            </a:r>
            <a:r>
              <a:rPr b="1" lang="pt-BR" sz="1200">
                <a:solidFill>
                  <a:srgbClr val="282828"/>
                </a:solidFill>
                <a:highlight>
                  <a:srgbClr val="FFFFFF"/>
                </a:highlight>
              </a:rPr>
              <a:t>18%</a:t>
            </a:r>
            <a:r>
              <a:rPr lang="pt-BR" sz="1200">
                <a:solidFill>
                  <a:srgbClr val="282828"/>
                </a:solidFill>
                <a:highlight>
                  <a:srgbClr val="FFFFFF"/>
                </a:highlight>
              </a:rPr>
              <a:t> </a:t>
            </a:r>
            <a:r>
              <a:rPr lang="pt-BR" sz="1200">
                <a:solidFill>
                  <a:srgbClr val="282828"/>
                </a:solidFill>
                <a:highlight>
                  <a:srgbClr val="FFFFFF"/>
                </a:highlight>
              </a:rPr>
              <a:t>of leave voters;</a:t>
            </a:r>
            <a:endParaRPr sz="1200">
              <a:solidFill>
                <a:srgbClr val="28282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a:p>
            <a:pPr indent="-304800" lvl="0" marL="457200" rtl="0" algn="just">
              <a:lnSpc>
                <a:spcPct val="115000"/>
              </a:lnSpc>
              <a:spcBef>
                <a:spcPts val="0"/>
              </a:spcBef>
              <a:spcAft>
                <a:spcPts val="0"/>
              </a:spcAft>
              <a:buClr>
                <a:srgbClr val="282828"/>
              </a:buClr>
              <a:buSzPts val="1200"/>
              <a:buChar char="●"/>
            </a:pPr>
            <a:r>
              <a:rPr lang="pt-BR" sz="1200"/>
              <a:t>Kaufmann (2014) highligts the fact the cities with below average white population in 2001 became even more diverse in 2011, alongside with the growing number of ethnic diverse communities in the same period</a:t>
            </a:r>
            <a:endParaRPr sz="1200">
              <a:solidFill>
                <a:srgbClr val="28282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183" name="Shape 183"/>
        <p:cNvGrpSpPr/>
        <p:nvPr/>
      </p:nvGrpSpPr>
      <p:grpSpPr>
        <a:xfrm>
          <a:off x="0" y="0"/>
          <a:ext cx="0" cy="0"/>
          <a:chOff x="0" y="0"/>
          <a:chExt cx="0" cy="0"/>
        </a:xfrm>
      </p:grpSpPr>
      <p:sp>
        <p:nvSpPr>
          <p:cNvPr id="184" name="Google Shape;184;p19"/>
          <p:cNvSpPr txBox="1"/>
          <p:nvPr>
            <p:ph idx="4294967295" type="body"/>
          </p:nvPr>
        </p:nvSpPr>
        <p:spPr>
          <a:xfrm>
            <a:off x="729450" y="1749350"/>
            <a:ext cx="7010100" cy="26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6000">
                <a:solidFill>
                  <a:srgbClr val="FFFFFF"/>
                </a:solidFill>
              </a:rPr>
              <a:t>A brief summary</a:t>
            </a:r>
            <a:endParaRPr sz="6000">
              <a:solidFill>
                <a:srgbClr val="FFFFFF"/>
              </a:solidFill>
            </a:endParaRPr>
          </a:p>
          <a:p>
            <a:pPr indent="0" lvl="0" marL="0" rtl="0" algn="l">
              <a:spcBef>
                <a:spcPts val="1600"/>
              </a:spcBef>
              <a:spcAft>
                <a:spcPts val="1600"/>
              </a:spcAft>
              <a:buNone/>
            </a:pPr>
            <a:br>
              <a:rPr lang="pt-BR" sz="6000">
                <a:solidFill>
                  <a:srgbClr val="FFFFFF"/>
                </a:solidFill>
              </a:rPr>
            </a:br>
            <a:endParaRPr sz="60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27" name="Shape 327"/>
        <p:cNvGrpSpPr/>
        <p:nvPr/>
      </p:nvGrpSpPr>
      <p:grpSpPr>
        <a:xfrm>
          <a:off x="0" y="0"/>
          <a:ext cx="0" cy="0"/>
          <a:chOff x="0" y="0"/>
          <a:chExt cx="0" cy="0"/>
        </a:xfrm>
      </p:grpSpPr>
      <p:sp>
        <p:nvSpPr>
          <p:cNvPr id="328" name="Google Shape;328;p37"/>
          <p:cNvSpPr txBox="1"/>
          <p:nvPr>
            <p:ph idx="4294967295" type="body"/>
          </p:nvPr>
        </p:nvSpPr>
        <p:spPr>
          <a:xfrm>
            <a:off x="729450" y="1749350"/>
            <a:ext cx="7010100" cy="26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6000">
                <a:solidFill>
                  <a:srgbClr val="FFFFFF"/>
                </a:solidFill>
              </a:rPr>
              <a:t>The new minority</a:t>
            </a:r>
            <a:endParaRPr sz="6000">
              <a:solidFill>
                <a:srgbClr val="FFFFFF"/>
              </a:solidFill>
            </a:endParaRPr>
          </a:p>
          <a:p>
            <a:pPr indent="0" lvl="0" marL="0" rtl="0" algn="l">
              <a:spcBef>
                <a:spcPts val="1600"/>
              </a:spcBef>
              <a:spcAft>
                <a:spcPts val="0"/>
              </a:spcAft>
              <a:buNone/>
            </a:pPr>
            <a:r>
              <a:rPr lang="pt-BR" sz="2400">
                <a:solidFill>
                  <a:srgbClr val="FFFFFF"/>
                </a:solidFill>
              </a:rPr>
              <a:t>White Working Class Politics in Age of Immigration and Inequality</a:t>
            </a:r>
            <a:endParaRPr sz="2400">
              <a:solidFill>
                <a:srgbClr val="FFFFFF"/>
              </a:solidFill>
            </a:endParaRPr>
          </a:p>
          <a:p>
            <a:pPr indent="0" lvl="0" marL="0" rtl="0" algn="l">
              <a:spcBef>
                <a:spcPts val="1600"/>
              </a:spcBef>
              <a:spcAft>
                <a:spcPts val="0"/>
              </a:spcAft>
              <a:buNone/>
            </a:pPr>
            <a:r>
              <a:rPr lang="pt-BR" sz="2400">
                <a:solidFill>
                  <a:srgbClr val="FFFFFF"/>
                </a:solidFill>
              </a:rPr>
              <a:t>Justin Gest</a:t>
            </a:r>
            <a:endParaRPr sz="2400">
              <a:solidFill>
                <a:srgbClr val="FFFFFF"/>
              </a:solidFill>
            </a:endParaRPr>
          </a:p>
          <a:p>
            <a:pPr indent="0" lvl="0" marL="0" rtl="0" algn="l">
              <a:spcBef>
                <a:spcPts val="1600"/>
              </a:spcBef>
              <a:spcAft>
                <a:spcPts val="1600"/>
              </a:spcAft>
              <a:buNone/>
            </a:pPr>
            <a:br>
              <a:rPr lang="pt-BR" sz="2400">
                <a:solidFill>
                  <a:srgbClr val="FFFFFF"/>
                </a:solidFill>
              </a:rPr>
            </a:br>
            <a:endParaRPr sz="24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38"/>
          <p:cNvSpPr txBox="1"/>
          <p:nvPr>
            <p:ph idx="4294967295" type="title"/>
          </p:nvPr>
        </p:nvSpPr>
        <p:spPr>
          <a:xfrm>
            <a:off x="680300" y="431050"/>
            <a:ext cx="7740600" cy="117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3600"/>
              <a:t>Political marginality in the post-traumatic city - Introduction</a:t>
            </a:r>
            <a:endParaRPr sz="3600"/>
          </a:p>
        </p:txBody>
      </p:sp>
      <p:sp>
        <p:nvSpPr>
          <p:cNvPr id="334" name="Google Shape;334;p38"/>
          <p:cNvSpPr txBox="1"/>
          <p:nvPr>
            <p:ph idx="4294967295" type="body"/>
          </p:nvPr>
        </p:nvSpPr>
        <p:spPr>
          <a:xfrm>
            <a:off x="584575" y="1751400"/>
            <a:ext cx="3147900" cy="1640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1800"/>
              <a:t>White Working class perplexed and frustrated with the loss of power and that </a:t>
            </a:r>
            <a:r>
              <a:rPr lang="pt-BR" sz="1800"/>
              <a:t>produces</a:t>
            </a:r>
            <a:r>
              <a:rPr lang="pt-BR" sz="1800"/>
              <a:t> an radicalization</a:t>
            </a:r>
            <a:endParaRPr sz="1800"/>
          </a:p>
        </p:txBody>
      </p:sp>
      <p:sp>
        <p:nvSpPr>
          <p:cNvPr id="335" name="Google Shape;335;p38"/>
          <p:cNvSpPr txBox="1"/>
          <p:nvPr>
            <p:ph idx="4294967295" type="body"/>
          </p:nvPr>
        </p:nvSpPr>
        <p:spPr>
          <a:xfrm>
            <a:off x="680300" y="3364800"/>
            <a:ext cx="3147900" cy="1778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1800"/>
              <a:t>US and UK research - Advantage from white workWWC  feel  a sense of deprivation</a:t>
            </a:r>
            <a:r>
              <a:rPr lang="pt-BR" sz="1800"/>
              <a:t> and consumed by their lost of power</a:t>
            </a:r>
            <a:endParaRPr sz="1800"/>
          </a:p>
        </p:txBody>
      </p:sp>
      <p:sp>
        <p:nvSpPr>
          <p:cNvPr id="336" name="Google Shape;336;p38"/>
          <p:cNvSpPr txBox="1"/>
          <p:nvPr>
            <p:ph idx="4294967295" type="body"/>
          </p:nvPr>
        </p:nvSpPr>
        <p:spPr>
          <a:xfrm>
            <a:off x="4571900" y="1719600"/>
            <a:ext cx="3797100" cy="1704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1800"/>
              <a:t>economic narrative ⇒ </a:t>
            </a:r>
            <a:r>
              <a:rPr lang="pt-BR" sz="1800"/>
              <a:t>Technology, lost social power</a:t>
            </a:r>
            <a:br>
              <a:rPr lang="pt-BR" sz="1800"/>
            </a:br>
            <a:r>
              <a:rPr lang="pt-BR" sz="1800"/>
              <a:t>moral narrative ⇒ </a:t>
            </a:r>
            <a:br>
              <a:rPr lang="pt-BR" sz="1800"/>
            </a:br>
            <a:r>
              <a:rPr lang="pt-BR" sz="1800"/>
              <a:t>refuse to change status quo from unfair advantage</a:t>
            </a:r>
            <a:br>
              <a:rPr lang="pt-BR" sz="1800"/>
            </a:br>
            <a:r>
              <a:rPr lang="pt-BR" sz="1800"/>
              <a:t>demographic narrative ⇒ </a:t>
            </a:r>
            <a:br>
              <a:rPr lang="pt-BR" sz="1800"/>
            </a:br>
            <a:r>
              <a:rPr lang="pt-BR" sz="1800"/>
              <a:t>class </a:t>
            </a:r>
            <a:r>
              <a:rPr lang="pt-BR" sz="1800"/>
              <a:t>sub mobilized</a:t>
            </a:r>
            <a:endParaRPr sz="1800"/>
          </a:p>
        </p:txBody>
      </p:sp>
      <p:sp>
        <p:nvSpPr>
          <p:cNvPr id="337" name="Google Shape;337;p38"/>
          <p:cNvSpPr txBox="1"/>
          <p:nvPr>
            <p:ph idx="4294967295" type="body"/>
          </p:nvPr>
        </p:nvSpPr>
        <p:spPr>
          <a:xfrm>
            <a:off x="4571896" y="3956550"/>
            <a:ext cx="3797100" cy="10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800"/>
              <a:t>Wish to return to a post-traumatic pa</a:t>
            </a:r>
            <a:br>
              <a:rPr lang="pt-BR" sz="1800"/>
            </a:br>
            <a:r>
              <a:rPr lang="pt-BR" sz="1800"/>
              <a:t>feel as victims of discrimination</a:t>
            </a:r>
            <a:endParaRPr sz="1800"/>
          </a:p>
          <a:p>
            <a:pPr indent="0" lvl="0" marL="0" rtl="0" algn="l">
              <a:spcBef>
                <a:spcPts val="1600"/>
              </a:spcBef>
              <a:spcAft>
                <a:spcPts val="1600"/>
              </a:spcAft>
              <a:buNone/>
            </a:pPr>
            <a:r>
              <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39"/>
          <p:cNvSpPr txBox="1"/>
          <p:nvPr>
            <p:ph idx="1" type="body"/>
          </p:nvPr>
        </p:nvSpPr>
        <p:spPr>
          <a:xfrm>
            <a:off x="729325" y="1172075"/>
            <a:ext cx="3774300" cy="316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2800"/>
              <a:t>Marginalization and minorization may be experienced in different ways, and simultaneously, by different people</a:t>
            </a:r>
            <a:br>
              <a:rPr lang="pt-BR" sz="2800"/>
            </a:br>
            <a:r>
              <a:rPr lang="pt-BR"/>
              <a:t>- </a:t>
            </a:r>
            <a:endParaRPr/>
          </a:p>
        </p:txBody>
      </p:sp>
      <p:sp>
        <p:nvSpPr>
          <p:cNvPr id="343" name="Google Shape;343;p39"/>
          <p:cNvSpPr txBox="1"/>
          <p:nvPr>
            <p:ph idx="2" type="body"/>
          </p:nvPr>
        </p:nvSpPr>
        <p:spPr>
          <a:xfrm>
            <a:off x="4503625" y="1285875"/>
            <a:ext cx="3914400" cy="305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1800"/>
              <a:t>WWC: displacement and disempowerment</a:t>
            </a:r>
            <a:br>
              <a:rPr lang="pt-BR" sz="1800"/>
            </a:br>
            <a:r>
              <a:rPr lang="pt-BR" sz="1800"/>
              <a:t> 1. Systemic forces</a:t>
            </a:r>
            <a:br>
              <a:rPr lang="pt-BR" sz="1800"/>
            </a:br>
            <a:r>
              <a:rPr lang="pt-BR" sz="1800"/>
              <a:t> 2. Rhetorical and Psycological forces</a:t>
            </a:r>
            <a:br>
              <a:rPr lang="pt-BR" sz="1800"/>
            </a:br>
            <a:r>
              <a:rPr lang="pt-BR" sz="1800"/>
              <a:t> 3. Political forces</a:t>
            </a:r>
            <a:br>
              <a:rPr lang="pt-BR" sz="1800"/>
            </a:br>
            <a:r>
              <a:rPr lang="pt-BR" sz="1800"/>
              <a:t> 	a. Active anti-system individual</a:t>
            </a:r>
            <a:br>
              <a:rPr lang="pt-BR" sz="1800"/>
            </a:br>
            <a:r>
              <a:rPr lang="pt-BR" sz="1800"/>
              <a:t> 	b. Passive anti-system individual</a:t>
            </a:r>
            <a:endParaRPr sz="1800"/>
          </a:p>
          <a:p>
            <a:pPr indent="0" lvl="0" marL="0" rtl="0" algn="l">
              <a:spcBef>
                <a:spcPts val="1600"/>
              </a:spcBef>
              <a:spcAft>
                <a:spcPts val="1600"/>
              </a:spcAft>
              <a:buNone/>
            </a:pPr>
            <a:r>
              <a:t/>
            </a:r>
            <a:endParaRPr/>
          </a:p>
        </p:txBody>
      </p:sp>
      <p:sp>
        <p:nvSpPr>
          <p:cNvPr id="344" name="Google Shape;344;p39"/>
          <p:cNvSpPr txBox="1"/>
          <p:nvPr/>
        </p:nvSpPr>
        <p:spPr>
          <a:xfrm>
            <a:off x="819325" y="455075"/>
            <a:ext cx="7055400" cy="71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pt-BR" sz="3000">
                <a:latin typeface="Lato"/>
                <a:ea typeface="Lato"/>
                <a:cs typeface="Lato"/>
                <a:sym typeface="Lato"/>
              </a:rPr>
              <a:t>Chapter 2 </a:t>
            </a:r>
            <a:endParaRPr b="1" sz="30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0"/>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4800"/>
              <a:t>POLANYI’s Theory and </a:t>
            </a:r>
            <a:r>
              <a:rPr lang="pt-BR" sz="4800"/>
              <a:t>Trump's</a:t>
            </a:r>
            <a:r>
              <a:rPr lang="pt-BR" sz="4800"/>
              <a:t> Election</a:t>
            </a:r>
            <a:br>
              <a:rPr lang="pt-BR"/>
            </a:b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1"/>
          <p:cNvSpPr txBox="1"/>
          <p:nvPr>
            <p:ph type="title"/>
          </p:nvPr>
        </p:nvSpPr>
        <p:spPr>
          <a:xfrm>
            <a:off x="364125" y="1261750"/>
            <a:ext cx="8602800" cy="1381500"/>
          </a:xfrm>
          <a:prstGeom prst="rect">
            <a:avLst/>
          </a:prstGeom>
        </p:spPr>
        <p:txBody>
          <a:bodyPr anchorCtr="0" anchor="t" bIns="91425" lIns="91425" spcFirstLastPara="1" rIns="91425" wrap="square" tIns="91425">
            <a:noAutofit/>
          </a:bodyPr>
          <a:lstStyle/>
          <a:p>
            <a:pPr indent="0" lvl="0" marL="0" rtl="0" algn="l">
              <a:lnSpc>
                <a:spcPct val="132954"/>
              </a:lnSpc>
              <a:spcBef>
                <a:spcPts val="0"/>
              </a:spcBef>
              <a:spcAft>
                <a:spcPts val="0"/>
              </a:spcAft>
              <a:buNone/>
            </a:pPr>
            <a:r>
              <a:rPr b="0" lang="pt-BR" sz="2400">
                <a:solidFill>
                  <a:srgbClr val="222222"/>
                </a:solidFill>
                <a:latin typeface="Arial"/>
                <a:ea typeface="Arial"/>
                <a:cs typeface="Arial"/>
                <a:sym typeface="Arial"/>
              </a:rPr>
              <a:t>Globalization ⇒ Outsourcing of company's ⇒ unemployment of WWC</a:t>
            </a:r>
            <a:endParaRPr sz="2400"/>
          </a:p>
        </p:txBody>
      </p:sp>
      <p:sp>
        <p:nvSpPr>
          <p:cNvPr id="355" name="Google Shape;355;p41"/>
          <p:cNvSpPr txBox="1"/>
          <p:nvPr>
            <p:ph idx="1" type="body"/>
          </p:nvPr>
        </p:nvSpPr>
        <p:spPr>
          <a:xfrm>
            <a:off x="2499975" y="2207600"/>
            <a:ext cx="4331100" cy="2748600"/>
          </a:xfrm>
          <a:prstGeom prst="rect">
            <a:avLst/>
          </a:prstGeom>
        </p:spPr>
        <p:txBody>
          <a:bodyPr anchorCtr="0" anchor="t" bIns="91425" lIns="91425" spcFirstLastPara="1" rIns="91425" wrap="square" tIns="91425">
            <a:noAutofit/>
          </a:bodyPr>
          <a:lstStyle/>
          <a:p>
            <a:pPr indent="0" lvl="0" marL="0" rtl="0" algn="l">
              <a:lnSpc>
                <a:spcPct val="132954"/>
              </a:lnSpc>
              <a:spcBef>
                <a:spcPts val="0"/>
              </a:spcBef>
              <a:spcAft>
                <a:spcPts val="0"/>
              </a:spcAft>
              <a:buNone/>
            </a:pPr>
            <a:r>
              <a:t/>
            </a:r>
            <a:endParaRPr sz="1800">
              <a:solidFill>
                <a:srgbClr val="222222"/>
              </a:solidFill>
              <a:latin typeface="Arial"/>
              <a:ea typeface="Arial"/>
              <a:cs typeface="Arial"/>
              <a:sym typeface="Arial"/>
            </a:endParaRPr>
          </a:p>
          <a:p>
            <a:pPr indent="0" lvl="0" marL="0" rtl="0" algn="l">
              <a:lnSpc>
                <a:spcPct val="132954"/>
              </a:lnSpc>
              <a:spcBef>
                <a:spcPts val="0"/>
              </a:spcBef>
              <a:spcAft>
                <a:spcPts val="0"/>
              </a:spcAft>
              <a:buNone/>
            </a:pPr>
            <a:r>
              <a:rPr lang="pt-BR" sz="2000">
                <a:solidFill>
                  <a:srgbClr val="222222"/>
                </a:solidFill>
              </a:rPr>
              <a:t>⇒ Labor as a </a:t>
            </a:r>
            <a:r>
              <a:rPr lang="pt-BR" sz="2000">
                <a:solidFill>
                  <a:srgbClr val="222222"/>
                </a:solidFill>
              </a:rPr>
              <a:t>commodity</a:t>
            </a:r>
            <a:endParaRPr sz="2000">
              <a:solidFill>
                <a:srgbClr val="222222"/>
              </a:solidFill>
            </a:endParaRPr>
          </a:p>
          <a:p>
            <a:pPr indent="0" lvl="0" marL="0" rtl="0" algn="l">
              <a:lnSpc>
                <a:spcPct val="132954"/>
              </a:lnSpc>
              <a:spcBef>
                <a:spcPts val="0"/>
              </a:spcBef>
              <a:spcAft>
                <a:spcPts val="0"/>
              </a:spcAft>
              <a:buNone/>
            </a:pPr>
            <a:r>
              <a:t/>
            </a:r>
            <a:endParaRPr sz="2000">
              <a:solidFill>
                <a:srgbClr val="222222"/>
              </a:solidFill>
            </a:endParaRPr>
          </a:p>
          <a:p>
            <a:pPr indent="0" lvl="0" marL="0" rtl="0" algn="l">
              <a:lnSpc>
                <a:spcPct val="132954"/>
              </a:lnSpc>
              <a:spcBef>
                <a:spcPts val="0"/>
              </a:spcBef>
              <a:spcAft>
                <a:spcPts val="0"/>
              </a:spcAft>
              <a:buNone/>
            </a:pPr>
            <a:r>
              <a:rPr lang="pt-BR" sz="2000">
                <a:solidFill>
                  <a:srgbClr val="222222"/>
                </a:solidFill>
              </a:rPr>
              <a:t>⇒ Damage to the fabric of society</a:t>
            </a:r>
            <a:endParaRPr sz="2000">
              <a:solidFill>
                <a:srgbClr val="222222"/>
              </a:solidFill>
            </a:endParaRPr>
          </a:p>
          <a:p>
            <a:pPr indent="0" lvl="0" marL="0" rtl="0" algn="l">
              <a:lnSpc>
                <a:spcPct val="132954"/>
              </a:lnSpc>
              <a:spcBef>
                <a:spcPts val="0"/>
              </a:spcBef>
              <a:spcAft>
                <a:spcPts val="0"/>
              </a:spcAft>
              <a:buNone/>
            </a:pPr>
            <a:r>
              <a:t/>
            </a:r>
            <a:endParaRPr sz="2000">
              <a:solidFill>
                <a:srgbClr val="222222"/>
              </a:solidFill>
            </a:endParaRPr>
          </a:p>
          <a:p>
            <a:pPr indent="0" lvl="0" marL="0" rtl="0" algn="l">
              <a:lnSpc>
                <a:spcPct val="132954"/>
              </a:lnSpc>
              <a:spcBef>
                <a:spcPts val="0"/>
              </a:spcBef>
              <a:spcAft>
                <a:spcPts val="0"/>
              </a:spcAft>
              <a:buNone/>
            </a:pPr>
            <a:r>
              <a:rPr lang="pt-BR" sz="2000">
                <a:solidFill>
                  <a:srgbClr val="222222"/>
                </a:solidFill>
              </a:rPr>
              <a:t>⇒ </a:t>
            </a:r>
            <a:r>
              <a:rPr lang="pt-BR" sz="2000">
                <a:solidFill>
                  <a:srgbClr val="222222"/>
                </a:solidFill>
              </a:rPr>
              <a:t> Countermovement</a:t>
            </a:r>
            <a:endParaRPr sz="2000">
              <a:solidFill>
                <a:srgbClr val="222222"/>
              </a:solidFill>
            </a:endParaRPr>
          </a:p>
          <a:p>
            <a:pPr indent="0" lvl="0" marL="0" rtl="0" algn="l">
              <a:spcBef>
                <a:spcPts val="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2"/>
          <p:cNvSpPr txBox="1"/>
          <p:nvPr>
            <p:ph type="title"/>
          </p:nvPr>
        </p:nvSpPr>
        <p:spPr>
          <a:xfrm>
            <a:off x="574050" y="702425"/>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Can society be seen as a single group?</a:t>
            </a:r>
            <a:br>
              <a:rPr lang="pt-BR"/>
            </a:br>
            <a:r>
              <a:rPr lang="pt-BR"/>
              <a:t>         </a:t>
            </a:r>
            <a:endParaRPr/>
          </a:p>
        </p:txBody>
      </p:sp>
      <p:sp>
        <p:nvSpPr>
          <p:cNvPr id="361" name="Google Shape;361;p42"/>
          <p:cNvSpPr txBox="1"/>
          <p:nvPr>
            <p:ph idx="2" type="body"/>
          </p:nvPr>
        </p:nvSpPr>
        <p:spPr>
          <a:xfrm>
            <a:off x="4960450" y="842575"/>
            <a:ext cx="3374400" cy="3573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pt-BR" sz="3000">
                <a:solidFill>
                  <a:schemeClr val="dk2"/>
                </a:solidFill>
                <a:latin typeface="Raleway"/>
                <a:ea typeface="Raleway"/>
                <a:cs typeface="Raleway"/>
                <a:sym typeface="Raleway"/>
              </a:rPr>
              <a:t>Racist movements</a:t>
            </a:r>
            <a:br>
              <a:rPr b="1" lang="pt-BR" sz="3000">
                <a:solidFill>
                  <a:schemeClr val="dk2"/>
                </a:solidFill>
                <a:latin typeface="Raleway"/>
                <a:ea typeface="Raleway"/>
                <a:cs typeface="Raleway"/>
                <a:sym typeface="Raleway"/>
              </a:rPr>
            </a:br>
            <a:endParaRPr b="1" sz="3000">
              <a:solidFill>
                <a:schemeClr val="dk2"/>
              </a:solidFill>
              <a:latin typeface="Raleway"/>
              <a:ea typeface="Raleway"/>
              <a:cs typeface="Raleway"/>
              <a:sym typeface="Raleway"/>
            </a:endParaRPr>
          </a:p>
          <a:p>
            <a:pPr indent="0" lvl="0" marL="0" rtl="0" algn="l">
              <a:lnSpc>
                <a:spcPct val="100000"/>
              </a:lnSpc>
              <a:spcBef>
                <a:spcPts val="0"/>
              </a:spcBef>
              <a:spcAft>
                <a:spcPts val="0"/>
              </a:spcAft>
              <a:buNone/>
            </a:pPr>
            <a:br>
              <a:rPr b="1" lang="pt-BR" sz="3000">
                <a:solidFill>
                  <a:schemeClr val="dk2"/>
                </a:solidFill>
                <a:latin typeface="Raleway"/>
                <a:ea typeface="Raleway"/>
                <a:cs typeface="Raleway"/>
                <a:sym typeface="Raleway"/>
              </a:rPr>
            </a:br>
            <a:endParaRPr b="1" sz="3000">
              <a:solidFill>
                <a:schemeClr val="dk2"/>
              </a:solidFill>
              <a:latin typeface="Raleway"/>
              <a:ea typeface="Raleway"/>
              <a:cs typeface="Raleway"/>
              <a:sym typeface="Raleway"/>
            </a:endParaRPr>
          </a:p>
          <a:p>
            <a:pPr indent="0" lvl="0" marL="0" rtl="0" algn="l">
              <a:lnSpc>
                <a:spcPct val="100000"/>
              </a:lnSpc>
              <a:spcBef>
                <a:spcPts val="0"/>
              </a:spcBef>
              <a:spcAft>
                <a:spcPts val="0"/>
              </a:spcAft>
              <a:buNone/>
            </a:pPr>
            <a:r>
              <a:rPr b="1" lang="pt-BR" sz="3000">
                <a:solidFill>
                  <a:schemeClr val="dk2"/>
                </a:solidFill>
                <a:latin typeface="Raleway"/>
                <a:ea typeface="Raleway"/>
                <a:cs typeface="Raleway"/>
                <a:sym typeface="Raleway"/>
              </a:rPr>
              <a:t>Ethnic minorities</a:t>
            </a:r>
            <a:endParaRPr b="1" sz="3000">
              <a:solidFill>
                <a:schemeClr val="dk2"/>
              </a:solidFill>
              <a:latin typeface="Raleway"/>
              <a:ea typeface="Raleway"/>
              <a:cs typeface="Raleway"/>
              <a:sym typeface="Raleway"/>
            </a:endParaRPr>
          </a:p>
          <a:p>
            <a:pPr indent="0" lvl="0" marL="0" rtl="0" algn="l">
              <a:spcBef>
                <a:spcPts val="0"/>
              </a:spcBef>
              <a:spcAft>
                <a:spcPts val="1600"/>
              </a:spcAft>
              <a:buNone/>
            </a:pPr>
            <a:r>
              <a:t/>
            </a:r>
            <a:endParaRPr/>
          </a:p>
        </p:txBody>
      </p:sp>
      <p:sp>
        <p:nvSpPr>
          <p:cNvPr id="362" name="Google Shape;362;p42"/>
          <p:cNvSpPr txBox="1"/>
          <p:nvPr>
            <p:ph idx="1" type="subTitle"/>
          </p:nvPr>
        </p:nvSpPr>
        <p:spPr>
          <a:xfrm>
            <a:off x="574050" y="2465075"/>
            <a:ext cx="3300900" cy="176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pt-BR" sz="3000">
                <a:solidFill>
                  <a:srgbClr val="000000"/>
                </a:solidFill>
                <a:latin typeface="Raleway"/>
                <a:ea typeface="Raleway"/>
                <a:cs typeface="Raleway"/>
                <a:sym typeface="Raleway"/>
              </a:rPr>
              <a:t>Is it a homogeneous concept? Who belongs?</a:t>
            </a:r>
            <a:endParaRPr b="1" sz="3000">
              <a:solidFill>
                <a:srgbClr val="000000"/>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43"/>
          <p:cNvSpPr txBox="1"/>
          <p:nvPr>
            <p:ph type="title"/>
          </p:nvPr>
        </p:nvSpPr>
        <p:spPr>
          <a:xfrm>
            <a:off x="616250" y="589275"/>
            <a:ext cx="76884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pt-BR"/>
              <a:t>A</a:t>
            </a:r>
            <a:r>
              <a:rPr lang="pt-BR"/>
              <a:t> graphical analysis</a:t>
            </a:r>
            <a:br>
              <a:rPr lang="pt-BR"/>
            </a:br>
            <a:endParaRPr/>
          </a:p>
        </p:txBody>
      </p:sp>
      <p:pic>
        <p:nvPicPr>
          <p:cNvPr id="368" name="Google Shape;368;p43"/>
          <p:cNvPicPr preferRelativeResize="0"/>
          <p:nvPr/>
        </p:nvPicPr>
        <p:blipFill>
          <a:blip r:embed="rId3">
            <a:alphaModFix/>
          </a:blip>
          <a:stretch>
            <a:fillRect/>
          </a:stretch>
        </p:blipFill>
        <p:spPr>
          <a:xfrm>
            <a:off x="4832200" y="1422850"/>
            <a:ext cx="4071476" cy="3406275"/>
          </a:xfrm>
          <a:prstGeom prst="rect">
            <a:avLst/>
          </a:prstGeom>
          <a:noFill/>
          <a:ln>
            <a:noFill/>
          </a:ln>
        </p:spPr>
      </p:pic>
      <p:pic>
        <p:nvPicPr>
          <p:cNvPr id="369" name="Google Shape;369;p43"/>
          <p:cNvPicPr preferRelativeResize="0"/>
          <p:nvPr/>
        </p:nvPicPr>
        <p:blipFill>
          <a:blip r:embed="rId4">
            <a:alphaModFix/>
          </a:blip>
          <a:stretch>
            <a:fillRect/>
          </a:stretch>
        </p:blipFill>
        <p:spPr>
          <a:xfrm>
            <a:off x="202700" y="1289450"/>
            <a:ext cx="4527400" cy="3476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73" name="Shape 373"/>
        <p:cNvGrpSpPr/>
        <p:nvPr/>
      </p:nvGrpSpPr>
      <p:grpSpPr>
        <a:xfrm>
          <a:off x="0" y="0"/>
          <a:ext cx="0" cy="0"/>
          <a:chOff x="0" y="0"/>
          <a:chExt cx="0" cy="0"/>
        </a:xfrm>
      </p:grpSpPr>
      <p:sp>
        <p:nvSpPr>
          <p:cNvPr id="374" name="Google Shape;374;p44"/>
          <p:cNvSpPr txBox="1"/>
          <p:nvPr>
            <p:ph idx="4294967295" type="body"/>
          </p:nvPr>
        </p:nvSpPr>
        <p:spPr>
          <a:xfrm>
            <a:off x="729450" y="1749350"/>
            <a:ext cx="7010100" cy="2628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pt-BR" sz="4800">
                <a:solidFill>
                  <a:srgbClr val="FFFFFF"/>
                </a:solidFill>
              </a:rPr>
              <a:t>Trump and the International System</a:t>
            </a:r>
            <a:endParaRPr sz="48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5"/>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Trump’s policy towards the world</a:t>
            </a:r>
            <a:endParaRPr sz="2400"/>
          </a:p>
        </p:txBody>
      </p:sp>
      <p:sp>
        <p:nvSpPr>
          <p:cNvPr id="380" name="Google Shape;380;p45"/>
          <p:cNvSpPr txBox="1"/>
          <p:nvPr/>
        </p:nvSpPr>
        <p:spPr>
          <a:xfrm>
            <a:off x="799350" y="1786275"/>
            <a:ext cx="3984000" cy="270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t/>
            </a:r>
            <a:endParaRPr b="1" sz="1800">
              <a:solidFill>
                <a:schemeClr val="accent1"/>
              </a:solidFill>
            </a:endParaRPr>
          </a:p>
          <a:p>
            <a:pPr indent="0" lvl="0" marL="0" rtl="0" algn="l">
              <a:lnSpc>
                <a:spcPct val="115000"/>
              </a:lnSpc>
              <a:spcBef>
                <a:spcPts val="1600"/>
              </a:spcBef>
              <a:spcAft>
                <a:spcPts val="1600"/>
              </a:spcAft>
              <a:buNone/>
            </a:pPr>
            <a:r>
              <a:t/>
            </a:r>
            <a:endParaRPr>
              <a:solidFill>
                <a:schemeClr val="accent1"/>
              </a:solidFill>
            </a:endParaRPr>
          </a:p>
        </p:txBody>
      </p:sp>
      <p:sp>
        <p:nvSpPr>
          <p:cNvPr id="381" name="Google Shape;381;p45"/>
          <p:cNvSpPr txBox="1"/>
          <p:nvPr/>
        </p:nvSpPr>
        <p:spPr>
          <a:xfrm>
            <a:off x="1720725" y="4329900"/>
            <a:ext cx="5985300" cy="5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5"/>
          <p:cNvSpPr txBox="1"/>
          <p:nvPr/>
        </p:nvSpPr>
        <p:spPr>
          <a:xfrm>
            <a:off x="4892325" y="1392225"/>
            <a:ext cx="3162000" cy="3490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t-BR" sz="1200">
                <a:solidFill>
                  <a:srgbClr val="282828"/>
                </a:solidFill>
                <a:highlight>
                  <a:srgbClr val="FFFFFF"/>
                </a:highlight>
              </a:rPr>
              <a:t>Fukuyama: Trump is a nationalist on economic policy and in relation to the global political system</a:t>
            </a:r>
            <a:endParaRPr sz="1200">
              <a:solidFill>
                <a:srgbClr val="282828"/>
              </a:solidFill>
              <a:highlight>
                <a:srgbClr val="FFFFFF"/>
              </a:highlight>
            </a:endParaRPr>
          </a:p>
          <a:p>
            <a:pPr indent="0" lvl="0" marL="0" rtl="0" algn="l">
              <a:spcBef>
                <a:spcPts val="0"/>
              </a:spcBef>
              <a:spcAft>
                <a:spcPts val="0"/>
              </a:spcAft>
              <a:buNone/>
            </a:pPr>
            <a:r>
              <a:t/>
            </a:r>
            <a:endParaRPr b="1" sz="1200">
              <a:solidFill>
                <a:srgbClr val="282828"/>
              </a:solidFill>
              <a:highlight>
                <a:srgbClr val="FFFFFF"/>
              </a:highlight>
            </a:endParaRPr>
          </a:p>
          <a:p>
            <a:pPr indent="-304800" lvl="0" marL="457200" rtl="0" algn="l">
              <a:spcBef>
                <a:spcPts val="0"/>
              </a:spcBef>
              <a:spcAft>
                <a:spcPts val="0"/>
              </a:spcAft>
              <a:buClr>
                <a:srgbClr val="282828"/>
              </a:buClr>
              <a:buSzPts val="1200"/>
              <a:buFont typeface="Merriweather"/>
              <a:buChar char="●"/>
            </a:pPr>
            <a:r>
              <a:rPr lang="pt-BR" sz="1200">
                <a:solidFill>
                  <a:srgbClr val="282828"/>
                </a:solidFill>
                <a:highlight>
                  <a:srgbClr val="FFFFFF"/>
                </a:highlight>
              </a:rPr>
              <a:t>‘’He has clearly stated that he will seek to renegotiate existing trade agreements such as Nafta and presumably the WTO, and if he doesn’t get what he wants, he is willing to contemplate exiting from them’’ </a:t>
            </a:r>
            <a:endParaRPr sz="1200">
              <a:solidFill>
                <a:srgbClr val="282828"/>
              </a:solidFill>
              <a:highlight>
                <a:srgbClr val="FFFFFF"/>
              </a:highlight>
            </a:endParaRPr>
          </a:p>
          <a:p>
            <a:pPr indent="0" lvl="0" marL="457200" rtl="0" algn="l">
              <a:spcBef>
                <a:spcPts val="0"/>
              </a:spcBef>
              <a:spcAft>
                <a:spcPts val="0"/>
              </a:spcAft>
              <a:buNone/>
            </a:pPr>
            <a:r>
              <a:t/>
            </a:r>
            <a:endParaRPr sz="1200">
              <a:solidFill>
                <a:srgbClr val="282828"/>
              </a:solidFill>
              <a:highlight>
                <a:srgbClr val="FFFFFF"/>
              </a:highlight>
            </a:endParaRPr>
          </a:p>
          <a:p>
            <a:pPr indent="-304800" lvl="0" marL="457200" rtl="0" algn="l">
              <a:spcBef>
                <a:spcPts val="0"/>
              </a:spcBef>
              <a:spcAft>
                <a:spcPts val="0"/>
              </a:spcAft>
              <a:buClr>
                <a:srgbClr val="282828"/>
              </a:buClr>
              <a:buSzPts val="1200"/>
              <a:buChar char="●"/>
            </a:pPr>
            <a:r>
              <a:rPr lang="pt-BR" sz="1200">
                <a:solidFill>
                  <a:srgbClr val="121212"/>
                </a:solidFill>
              </a:rPr>
              <a:t>Trump’s modus operandi: threaten to do something catastrophic, so people are relieved when things get only a little bit worse (Frankel, 2018)</a:t>
            </a:r>
            <a:endParaRPr sz="1200">
              <a:solidFill>
                <a:srgbClr val="282828"/>
              </a:solidFill>
            </a:endParaRPr>
          </a:p>
          <a:p>
            <a:pPr indent="0" lvl="0" marL="0" rtl="0" algn="l">
              <a:spcBef>
                <a:spcPts val="0"/>
              </a:spcBef>
              <a:spcAft>
                <a:spcPts val="0"/>
              </a:spcAft>
              <a:buNone/>
            </a:pPr>
            <a:r>
              <a:t/>
            </a:r>
            <a:endParaRPr sz="1200">
              <a:solidFill>
                <a:srgbClr val="282828"/>
              </a:solidFill>
              <a:highlight>
                <a:srgbClr val="FFFFFF"/>
              </a:highlight>
            </a:endParaRPr>
          </a:p>
        </p:txBody>
      </p:sp>
      <p:pic>
        <p:nvPicPr>
          <p:cNvPr id="383" name="Google Shape;383;p45"/>
          <p:cNvPicPr preferRelativeResize="0"/>
          <p:nvPr/>
        </p:nvPicPr>
        <p:blipFill>
          <a:blip r:embed="rId3">
            <a:alphaModFix/>
          </a:blip>
          <a:stretch>
            <a:fillRect/>
          </a:stretch>
        </p:blipFill>
        <p:spPr>
          <a:xfrm>
            <a:off x="339002" y="1538099"/>
            <a:ext cx="4053261" cy="27027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46"/>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Consequences of Trump’s foreign policy: NAFTA </a:t>
            </a:r>
            <a:endParaRPr sz="2400"/>
          </a:p>
        </p:txBody>
      </p:sp>
      <p:sp>
        <p:nvSpPr>
          <p:cNvPr id="389" name="Google Shape;389;p46"/>
          <p:cNvSpPr txBox="1"/>
          <p:nvPr/>
        </p:nvSpPr>
        <p:spPr>
          <a:xfrm>
            <a:off x="56100" y="2132225"/>
            <a:ext cx="4386000" cy="37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accent1"/>
              </a:solidFill>
            </a:endParaRPr>
          </a:p>
          <a:p>
            <a:pPr indent="0" lvl="0" marL="0" rtl="0" algn="l">
              <a:spcBef>
                <a:spcPts val="1600"/>
              </a:spcBef>
              <a:spcAft>
                <a:spcPts val="0"/>
              </a:spcAft>
              <a:buNone/>
            </a:pPr>
            <a:r>
              <a:t/>
            </a:r>
            <a:endParaRPr sz="1800"/>
          </a:p>
        </p:txBody>
      </p:sp>
      <p:sp>
        <p:nvSpPr>
          <p:cNvPr id="390" name="Google Shape;390;p46"/>
          <p:cNvSpPr txBox="1"/>
          <p:nvPr/>
        </p:nvSpPr>
        <p:spPr>
          <a:xfrm>
            <a:off x="5467725" y="856600"/>
            <a:ext cx="2944500" cy="1364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t-BR" sz="1200">
                <a:solidFill>
                  <a:srgbClr val="282828"/>
                </a:solidFill>
                <a:highlight>
                  <a:srgbClr val="FFFFFF"/>
                </a:highlight>
              </a:rPr>
              <a:t>Trump’s criticism: NAFTA as the ‘’worst trade deal ever signed’’ by the US</a:t>
            </a:r>
            <a:endParaRPr sz="1200">
              <a:solidFill>
                <a:srgbClr val="282828"/>
              </a:solidFill>
              <a:highlight>
                <a:srgbClr val="FFFFFF"/>
              </a:highlight>
            </a:endParaRPr>
          </a:p>
          <a:p>
            <a:pPr indent="-292100" lvl="0" marL="457200" rtl="0" algn="l">
              <a:spcBef>
                <a:spcPts val="0"/>
              </a:spcBef>
              <a:spcAft>
                <a:spcPts val="0"/>
              </a:spcAft>
              <a:buClr>
                <a:srgbClr val="282828"/>
              </a:buClr>
              <a:buSzPts val="1000"/>
              <a:buChar char="-"/>
            </a:pPr>
            <a:r>
              <a:rPr lang="pt-BR" sz="1000">
                <a:solidFill>
                  <a:srgbClr val="282828"/>
                </a:solidFill>
                <a:highlight>
                  <a:srgbClr val="FFFFFF"/>
                </a:highlight>
              </a:rPr>
              <a:t>Main points of criticism: job losses and trade deficit</a:t>
            </a:r>
            <a:endParaRPr sz="1000">
              <a:solidFill>
                <a:srgbClr val="282828"/>
              </a:solidFill>
              <a:highlight>
                <a:srgbClr val="FFFFFF"/>
              </a:highlight>
            </a:endParaRPr>
          </a:p>
          <a:p>
            <a:pPr indent="-304800" lvl="0" marL="457200" rtl="0" algn="l">
              <a:spcBef>
                <a:spcPts val="0"/>
              </a:spcBef>
              <a:spcAft>
                <a:spcPts val="0"/>
              </a:spcAft>
              <a:buClr>
                <a:srgbClr val="282828"/>
              </a:buClr>
              <a:buSzPts val="1200"/>
              <a:buChar char="●"/>
            </a:pPr>
            <a:r>
              <a:rPr lang="pt-BR" sz="1200">
                <a:solidFill>
                  <a:srgbClr val="282828"/>
                </a:solidFill>
                <a:highlight>
                  <a:srgbClr val="FFFFFF"/>
                </a:highlight>
              </a:rPr>
              <a:t>Renegotiation to increase US’ gains or withdrawal </a:t>
            </a:r>
            <a:endParaRPr sz="1200">
              <a:solidFill>
                <a:srgbClr val="282828"/>
              </a:solidFill>
              <a:highlight>
                <a:srgbClr val="FFFFFF"/>
              </a:highlight>
            </a:endParaRPr>
          </a:p>
          <a:p>
            <a:pPr indent="-304800" lvl="0" marL="457200" rtl="0" algn="l">
              <a:spcBef>
                <a:spcPts val="0"/>
              </a:spcBef>
              <a:spcAft>
                <a:spcPts val="0"/>
              </a:spcAft>
              <a:buClr>
                <a:srgbClr val="282828"/>
              </a:buClr>
              <a:buSzPts val="1200"/>
              <a:buChar char="●"/>
            </a:pPr>
            <a:r>
              <a:rPr lang="pt-BR" sz="1200">
                <a:solidFill>
                  <a:srgbClr val="282828"/>
                </a:solidFill>
                <a:highlight>
                  <a:srgbClr val="FFFFFF"/>
                </a:highlight>
              </a:rPr>
              <a:t>Consequence: USMCA</a:t>
            </a:r>
            <a:endParaRPr sz="1200">
              <a:solidFill>
                <a:srgbClr val="28282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p:txBody>
      </p:sp>
      <p:sp>
        <p:nvSpPr>
          <p:cNvPr id="391" name="Google Shape;391;p46"/>
          <p:cNvSpPr txBox="1"/>
          <p:nvPr/>
        </p:nvSpPr>
        <p:spPr>
          <a:xfrm>
            <a:off x="5293425" y="2590500"/>
            <a:ext cx="3293100" cy="238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1200"/>
              <a:t>USMCA most significant changes</a:t>
            </a:r>
            <a:endParaRPr sz="1200"/>
          </a:p>
          <a:p>
            <a:pPr indent="0" lvl="0" marL="0" rtl="0" algn="ctr">
              <a:spcBef>
                <a:spcPts val="0"/>
              </a:spcBef>
              <a:spcAft>
                <a:spcPts val="0"/>
              </a:spcAft>
              <a:buNone/>
            </a:pPr>
            <a:r>
              <a:t/>
            </a:r>
            <a:endParaRPr sz="1200"/>
          </a:p>
          <a:p>
            <a:pPr indent="-304800" lvl="0" marL="457200" rtl="0" algn="l">
              <a:spcBef>
                <a:spcPts val="0"/>
              </a:spcBef>
              <a:spcAft>
                <a:spcPts val="0"/>
              </a:spcAft>
              <a:buSzPts val="1200"/>
              <a:buAutoNum type="arabicPeriod"/>
            </a:pPr>
            <a:r>
              <a:rPr lang="pt-BR" sz="1200"/>
              <a:t>Auto industry</a:t>
            </a:r>
            <a:endParaRPr sz="1200"/>
          </a:p>
          <a:p>
            <a:pPr indent="-292100" lvl="0" marL="457200" rtl="0" algn="l">
              <a:spcBef>
                <a:spcPts val="0"/>
              </a:spcBef>
              <a:spcAft>
                <a:spcPts val="0"/>
              </a:spcAft>
              <a:buSzPts val="1000"/>
              <a:buChar char="-"/>
            </a:pPr>
            <a:r>
              <a:rPr lang="pt-BR" sz="1000"/>
              <a:t>75% of automobile’s content has to be originated in North America</a:t>
            </a:r>
            <a:endParaRPr sz="1000"/>
          </a:p>
          <a:p>
            <a:pPr indent="-292100" lvl="0" marL="457200" rtl="0" algn="l">
              <a:spcBef>
                <a:spcPts val="0"/>
              </a:spcBef>
              <a:spcAft>
                <a:spcPts val="0"/>
              </a:spcAft>
              <a:buSzPts val="1000"/>
              <a:buChar char="-"/>
            </a:pPr>
            <a:r>
              <a:rPr lang="pt-BR" sz="1000"/>
              <a:t>By 2023, 40-45% of production has to come from workers who are paid more than US$16/hour</a:t>
            </a:r>
            <a:endParaRPr sz="1000"/>
          </a:p>
          <a:p>
            <a:pPr indent="-304800" lvl="0" marL="457200" rtl="0" algn="l">
              <a:spcBef>
                <a:spcPts val="0"/>
              </a:spcBef>
              <a:spcAft>
                <a:spcPts val="0"/>
              </a:spcAft>
              <a:buSzPts val="1200"/>
              <a:buAutoNum type="arabicPeriod"/>
            </a:pPr>
            <a:r>
              <a:rPr lang="pt-BR" sz="1200"/>
              <a:t>Agricultural concession: Canada to US</a:t>
            </a:r>
            <a:endParaRPr sz="1200"/>
          </a:p>
          <a:p>
            <a:pPr indent="-304800" lvl="0" marL="457200" rtl="0" algn="l">
              <a:spcBef>
                <a:spcPts val="0"/>
              </a:spcBef>
              <a:spcAft>
                <a:spcPts val="0"/>
              </a:spcAft>
              <a:buSzPts val="1200"/>
              <a:buAutoNum type="arabicPeriod"/>
            </a:pPr>
            <a:r>
              <a:rPr lang="pt-BR" sz="1200"/>
              <a:t>Investor-state dispute settlement dropped (US &amp; Canada)</a:t>
            </a:r>
            <a:endParaRPr sz="1200"/>
          </a:p>
          <a:p>
            <a:pPr indent="-304800" lvl="0" marL="457200" rtl="0" algn="l">
              <a:spcBef>
                <a:spcPts val="0"/>
              </a:spcBef>
              <a:spcAft>
                <a:spcPts val="0"/>
              </a:spcAft>
              <a:buSzPts val="1200"/>
              <a:buAutoNum type="arabicPeriod"/>
            </a:pPr>
            <a:r>
              <a:rPr lang="pt-BR" sz="1200"/>
              <a:t>Sunset clause: treaty has to be renegotiated after 16 years</a:t>
            </a:r>
            <a:endParaRPr sz="1200"/>
          </a:p>
        </p:txBody>
      </p:sp>
      <p:pic>
        <p:nvPicPr>
          <p:cNvPr id="392" name="Google Shape;392;p46"/>
          <p:cNvPicPr preferRelativeResize="0"/>
          <p:nvPr/>
        </p:nvPicPr>
        <p:blipFill rotWithShape="1">
          <a:blip r:embed="rId3">
            <a:alphaModFix/>
          </a:blip>
          <a:srcRect b="12280" l="0" r="0" t="0"/>
          <a:stretch/>
        </p:blipFill>
        <p:spPr>
          <a:xfrm>
            <a:off x="94750" y="1424975"/>
            <a:ext cx="4386000" cy="3005850"/>
          </a:xfrm>
          <a:prstGeom prst="rect">
            <a:avLst/>
          </a:prstGeom>
          <a:noFill/>
          <a:ln>
            <a:noFill/>
          </a:ln>
        </p:spPr>
      </p:pic>
      <p:sp>
        <p:nvSpPr>
          <p:cNvPr id="393" name="Google Shape;393;p46"/>
          <p:cNvSpPr txBox="1"/>
          <p:nvPr/>
        </p:nvSpPr>
        <p:spPr>
          <a:xfrm>
            <a:off x="26350" y="4678200"/>
            <a:ext cx="4671000" cy="3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900"/>
              <a:t>Source: 1. https://www.thebalance.com/donald-trump-nafta-4111368</a:t>
            </a:r>
            <a:endParaRPr sz="900"/>
          </a:p>
          <a:p>
            <a:pPr indent="0" lvl="0" marL="0" rtl="0" algn="l">
              <a:spcBef>
                <a:spcPts val="0"/>
              </a:spcBef>
              <a:spcAft>
                <a:spcPts val="0"/>
              </a:spcAft>
              <a:buNone/>
            </a:pPr>
            <a:r>
              <a:rPr lang="pt-BR" sz="900"/>
              <a:t>2. https://www.theguardian.com/business/2018/oct/09/donald-trump-nafta-trade-usmca</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0"/>
          <p:cNvSpPr txBox="1"/>
          <p:nvPr>
            <p:ph type="title"/>
          </p:nvPr>
        </p:nvSpPr>
        <p:spPr>
          <a:xfrm>
            <a:off x="4754250" y="24360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Fukuyama and the End of History </a:t>
            </a:r>
            <a:endParaRPr/>
          </a:p>
        </p:txBody>
      </p:sp>
      <p:pic>
        <p:nvPicPr>
          <p:cNvPr id="190" name="Google Shape;190;p20"/>
          <p:cNvPicPr preferRelativeResize="0"/>
          <p:nvPr/>
        </p:nvPicPr>
        <p:blipFill>
          <a:blip r:embed="rId3">
            <a:alphaModFix/>
          </a:blip>
          <a:stretch>
            <a:fillRect/>
          </a:stretch>
        </p:blipFill>
        <p:spPr>
          <a:xfrm>
            <a:off x="341025" y="1930800"/>
            <a:ext cx="8673099" cy="2984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47"/>
          <p:cNvSpPr txBox="1"/>
          <p:nvPr>
            <p:ph type="title"/>
          </p:nvPr>
        </p:nvSpPr>
        <p:spPr>
          <a:xfrm>
            <a:off x="486300" y="212000"/>
            <a:ext cx="8070600" cy="73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pt-BR" sz="2400">
                <a:solidFill>
                  <a:schemeClr val="accent1"/>
                </a:solidFill>
                <a:latin typeface="Arial"/>
                <a:ea typeface="Arial"/>
                <a:cs typeface="Arial"/>
                <a:sym typeface="Arial"/>
              </a:rPr>
              <a:t>Consequences of Trump’s foreign policy: WTO</a:t>
            </a:r>
            <a:endParaRPr sz="2400"/>
          </a:p>
        </p:txBody>
      </p:sp>
      <p:sp>
        <p:nvSpPr>
          <p:cNvPr id="399" name="Google Shape;399;p47"/>
          <p:cNvSpPr txBox="1"/>
          <p:nvPr/>
        </p:nvSpPr>
        <p:spPr>
          <a:xfrm>
            <a:off x="5540025" y="1141625"/>
            <a:ext cx="2944500" cy="3490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pt-BR" sz="1200">
                <a:solidFill>
                  <a:srgbClr val="282828"/>
                </a:solidFill>
                <a:highlight>
                  <a:srgbClr val="FFFFFF"/>
                </a:highlight>
              </a:rPr>
              <a:t>Trump: </a:t>
            </a:r>
            <a:r>
              <a:rPr lang="pt-BR" sz="1200">
                <a:solidFill>
                  <a:srgbClr val="424858"/>
                </a:solidFill>
                <a:highlight>
                  <a:srgbClr val="FFFFFF"/>
                </a:highlight>
              </a:rPr>
              <a:t>"If they don't shape up, I would withdraw from the WTO"</a:t>
            </a:r>
            <a:endParaRPr sz="1200">
              <a:solidFill>
                <a:srgbClr val="424858"/>
              </a:solidFill>
              <a:highlight>
                <a:srgbClr val="FFFFFF"/>
              </a:highlight>
            </a:endParaRPr>
          </a:p>
          <a:p>
            <a:pPr indent="0" lvl="0" marL="457200" rtl="0" algn="l">
              <a:spcBef>
                <a:spcPts val="0"/>
              </a:spcBef>
              <a:spcAft>
                <a:spcPts val="0"/>
              </a:spcAft>
              <a:buNone/>
            </a:pPr>
            <a:r>
              <a:t/>
            </a:r>
            <a:endParaRPr sz="1200">
              <a:solidFill>
                <a:srgbClr val="424858"/>
              </a:solidFill>
              <a:highlight>
                <a:srgbClr val="FFFFFF"/>
              </a:highlight>
            </a:endParaRPr>
          </a:p>
          <a:p>
            <a:pPr indent="-304800" lvl="0" marL="457200" rtl="0" algn="l">
              <a:spcBef>
                <a:spcPts val="0"/>
              </a:spcBef>
              <a:spcAft>
                <a:spcPts val="0"/>
              </a:spcAft>
              <a:buClr>
                <a:srgbClr val="424858"/>
              </a:buClr>
              <a:buSzPts val="1200"/>
              <a:buChar char="●"/>
            </a:pPr>
            <a:r>
              <a:rPr lang="pt-BR" sz="1200">
                <a:solidFill>
                  <a:srgbClr val="121212"/>
                </a:solidFill>
                <a:highlight>
                  <a:srgbClr val="FFFFFF"/>
                </a:highlight>
              </a:rPr>
              <a:t>The treasury secretary, Steven Mnuchin, later dismissed the idea as “an exaggeration”, while the commerce secretary, Wilbur Ross, said he considered talk of withdrawing from the WTO “a little premature”</a:t>
            </a:r>
            <a:endParaRPr sz="1200">
              <a:solidFill>
                <a:srgbClr val="121212"/>
              </a:solidFill>
              <a:highlight>
                <a:srgbClr val="FFFFFF"/>
              </a:highlight>
            </a:endParaRPr>
          </a:p>
          <a:p>
            <a:pPr indent="0" lvl="0" marL="457200" rtl="0" algn="l">
              <a:spcBef>
                <a:spcPts val="0"/>
              </a:spcBef>
              <a:spcAft>
                <a:spcPts val="0"/>
              </a:spcAft>
              <a:buNone/>
            </a:pPr>
            <a:r>
              <a:t/>
            </a:r>
            <a:endParaRPr sz="1200">
              <a:solidFill>
                <a:srgbClr val="121212"/>
              </a:solidFill>
              <a:highlight>
                <a:srgbClr val="FFFFFF"/>
              </a:highlight>
            </a:endParaRPr>
          </a:p>
          <a:p>
            <a:pPr indent="-304800" lvl="0" marL="457200" rtl="0" algn="l">
              <a:spcBef>
                <a:spcPts val="0"/>
              </a:spcBef>
              <a:spcAft>
                <a:spcPts val="0"/>
              </a:spcAft>
              <a:buClr>
                <a:srgbClr val="121212"/>
              </a:buClr>
              <a:buSzPts val="1200"/>
              <a:buChar char="●"/>
            </a:pPr>
            <a:r>
              <a:rPr lang="pt-BR" sz="1200">
                <a:solidFill>
                  <a:srgbClr val="121212"/>
                </a:solidFill>
                <a:highlight>
                  <a:srgbClr val="FFFFFF"/>
                </a:highlight>
              </a:rPr>
              <a:t>In July, the US launched five World Trade Organization dispute actions challenging retaliatory tariffs imposed by China, Turkey, Canada, Mexico and the European Union</a:t>
            </a:r>
            <a:endParaRPr sz="1200">
              <a:solidFill>
                <a:srgbClr val="121212"/>
              </a:solidFill>
              <a:highlight>
                <a:srgbClr val="FFFFFF"/>
              </a:highlight>
            </a:endParaRPr>
          </a:p>
          <a:p>
            <a:pPr indent="0" lvl="0" marL="0" rtl="0" algn="l">
              <a:spcBef>
                <a:spcPts val="0"/>
              </a:spcBef>
              <a:spcAft>
                <a:spcPts val="0"/>
              </a:spcAft>
              <a:buNone/>
            </a:pPr>
            <a:r>
              <a:t/>
            </a:r>
            <a:endParaRPr sz="1200">
              <a:solidFill>
                <a:srgbClr val="121212"/>
              </a:solidFill>
              <a:highlight>
                <a:srgbClr val="FFFFFF"/>
              </a:highlight>
            </a:endParaRPr>
          </a:p>
          <a:p>
            <a:pPr indent="0" lvl="0" marL="0" rtl="0" algn="l">
              <a:spcBef>
                <a:spcPts val="0"/>
              </a:spcBef>
              <a:spcAft>
                <a:spcPts val="0"/>
              </a:spcAft>
              <a:buNone/>
            </a:pPr>
            <a:r>
              <a:t/>
            </a:r>
            <a:endParaRPr sz="1200">
              <a:solidFill>
                <a:srgbClr val="121212"/>
              </a:solidFill>
              <a:highlight>
                <a:srgbClr val="FFFFFF"/>
              </a:highlight>
            </a:endParaRPr>
          </a:p>
          <a:p>
            <a:pPr indent="0" lvl="0" marL="457200" rtl="0" algn="l">
              <a:spcBef>
                <a:spcPts val="0"/>
              </a:spcBef>
              <a:spcAft>
                <a:spcPts val="0"/>
              </a:spcAft>
              <a:buNone/>
            </a:pPr>
            <a:r>
              <a:t/>
            </a:r>
            <a:endParaRPr sz="1200">
              <a:solidFill>
                <a:srgbClr val="121212"/>
              </a:solidFill>
              <a:highlight>
                <a:srgbClr val="FFFFFF"/>
              </a:highlight>
            </a:endParaRPr>
          </a:p>
          <a:p>
            <a:pPr indent="0" lvl="0" marL="0" rtl="0" algn="l">
              <a:spcBef>
                <a:spcPts val="0"/>
              </a:spcBef>
              <a:spcAft>
                <a:spcPts val="0"/>
              </a:spcAft>
              <a:buNone/>
            </a:pPr>
            <a:r>
              <a:t/>
            </a:r>
            <a:endParaRPr sz="1200">
              <a:solidFill>
                <a:srgbClr val="42485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a:p>
            <a:pPr indent="0" lvl="0" marL="0" rtl="0" algn="l">
              <a:spcBef>
                <a:spcPts val="0"/>
              </a:spcBef>
              <a:spcAft>
                <a:spcPts val="0"/>
              </a:spcAft>
              <a:buNone/>
            </a:pPr>
            <a:r>
              <a:t/>
            </a:r>
            <a:endParaRPr sz="1200">
              <a:solidFill>
                <a:srgbClr val="282828"/>
              </a:solidFill>
              <a:highlight>
                <a:srgbClr val="FFFFFF"/>
              </a:highlight>
            </a:endParaRPr>
          </a:p>
        </p:txBody>
      </p:sp>
      <p:sp>
        <p:nvSpPr>
          <p:cNvPr id="400" name="Google Shape;400;p47"/>
          <p:cNvSpPr txBox="1"/>
          <p:nvPr/>
        </p:nvSpPr>
        <p:spPr>
          <a:xfrm>
            <a:off x="56100" y="4240950"/>
            <a:ext cx="4443900" cy="2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900"/>
              <a:t>Source: 1. https://www.theguardian.com/us-news/2018/aug/30/trump-world-trade-organization-tariffs-stock-market</a:t>
            </a:r>
            <a:endParaRPr sz="900"/>
          </a:p>
          <a:p>
            <a:pPr indent="0" lvl="0" marL="0" rtl="0" algn="l">
              <a:spcBef>
                <a:spcPts val="0"/>
              </a:spcBef>
              <a:spcAft>
                <a:spcPts val="0"/>
              </a:spcAft>
              <a:buNone/>
            </a:pPr>
            <a:r>
              <a:rPr lang="pt-BR" sz="900"/>
              <a:t>2. https://www.cnbc.com/2018/07/17/us-launches-five-wto-challenges-to-retaliatory-tariffs.html</a:t>
            </a:r>
            <a:endParaRPr sz="900"/>
          </a:p>
        </p:txBody>
      </p:sp>
      <p:pic>
        <p:nvPicPr>
          <p:cNvPr id="401" name="Google Shape;401;p47"/>
          <p:cNvPicPr preferRelativeResize="0"/>
          <p:nvPr/>
        </p:nvPicPr>
        <p:blipFill rotWithShape="1">
          <a:blip r:embed="rId3">
            <a:alphaModFix/>
          </a:blip>
          <a:srcRect b="0" l="0" r="3679" t="0"/>
          <a:stretch/>
        </p:blipFill>
        <p:spPr>
          <a:xfrm>
            <a:off x="152400" y="1478000"/>
            <a:ext cx="4347599" cy="25403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Any competitors to modern democracy</a:t>
            </a:r>
            <a:endParaRPr/>
          </a:p>
        </p:txBody>
      </p:sp>
      <p:pic>
        <p:nvPicPr>
          <p:cNvPr id="196" name="Google Shape;196;p21"/>
          <p:cNvPicPr preferRelativeResize="0"/>
          <p:nvPr/>
        </p:nvPicPr>
        <p:blipFill>
          <a:blip r:embed="rId3">
            <a:alphaModFix/>
          </a:blip>
          <a:stretch>
            <a:fillRect/>
          </a:stretch>
        </p:blipFill>
        <p:spPr>
          <a:xfrm>
            <a:off x="1824975" y="2647200"/>
            <a:ext cx="5743575" cy="1200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22"/>
          <p:cNvSpPr txBox="1"/>
          <p:nvPr>
            <p:ph type="title"/>
          </p:nvPr>
        </p:nvSpPr>
        <p:spPr>
          <a:xfrm>
            <a:off x="5043500" y="46350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2800"/>
              <a:t>Social class and the social fracture</a:t>
            </a:r>
            <a:endParaRPr sz="2800"/>
          </a:p>
        </p:txBody>
      </p:sp>
      <p:pic>
        <p:nvPicPr>
          <p:cNvPr id="202" name="Google Shape;202;p22"/>
          <p:cNvPicPr preferRelativeResize="0"/>
          <p:nvPr/>
        </p:nvPicPr>
        <p:blipFill>
          <a:blip r:embed="rId3">
            <a:alphaModFix/>
          </a:blip>
          <a:stretch>
            <a:fillRect/>
          </a:stretch>
        </p:blipFill>
        <p:spPr>
          <a:xfrm>
            <a:off x="844050" y="2571750"/>
            <a:ext cx="7696200" cy="1371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3"/>
          <p:cNvSpPr txBox="1"/>
          <p:nvPr>
            <p:ph type="title"/>
          </p:nvPr>
        </p:nvSpPr>
        <p:spPr>
          <a:xfrm>
            <a:off x="591100" y="664725"/>
            <a:ext cx="8211900" cy="10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2300"/>
              <a:t>From liberal Internationalism to </a:t>
            </a:r>
            <a:r>
              <a:rPr lang="pt-BR" sz="2300"/>
              <a:t>populist</a:t>
            </a:r>
            <a:r>
              <a:rPr lang="pt-BR" sz="2300"/>
              <a:t> nationalism</a:t>
            </a:r>
            <a:endParaRPr sz="2300"/>
          </a:p>
        </p:txBody>
      </p:sp>
      <p:pic>
        <p:nvPicPr>
          <p:cNvPr id="208" name="Google Shape;208;p23"/>
          <p:cNvPicPr preferRelativeResize="0"/>
          <p:nvPr/>
        </p:nvPicPr>
        <p:blipFill>
          <a:blip r:embed="rId3">
            <a:alphaModFix/>
          </a:blip>
          <a:stretch>
            <a:fillRect/>
          </a:stretch>
        </p:blipFill>
        <p:spPr>
          <a:xfrm>
            <a:off x="812113" y="1773200"/>
            <a:ext cx="7519774" cy="2640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4"/>
          <p:cNvSpPr txBox="1"/>
          <p:nvPr>
            <p:ph type="title"/>
          </p:nvPr>
        </p:nvSpPr>
        <p:spPr>
          <a:xfrm>
            <a:off x="4942900" y="212000"/>
            <a:ext cx="33009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The greatest challenge</a:t>
            </a:r>
            <a:endParaRPr/>
          </a:p>
        </p:txBody>
      </p:sp>
      <p:pic>
        <p:nvPicPr>
          <p:cNvPr id="214" name="Google Shape;214;p24"/>
          <p:cNvPicPr preferRelativeResize="0"/>
          <p:nvPr/>
        </p:nvPicPr>
        <p:blipFill>
          <a:blip r:embed="rId3">
            <a:alphaModFix/>
          </a:blip>
          <a:stretch>
            <a:fillRect/>
          </a:stretch>
        </p:blipFill>
        <p:spPr>
          <a:xfrm>
            <a:off x="652325" y="1592725"/>
            <a:ext cx="7457447" cy="2984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5"/>
          <p:cNvSpPr txBox="1"/>
          <p:nvPr>
            <p:ph type="title"/>
          </p:nvPr>
        </p:nvSpPr>
        <p:spPr>
          <a:xfrm>
            <a:off x="616275" y="1926100"/>
            <a:ext cx="7688400" cy="151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sz="4800"/>
              <a:t>Trump voting analysis </a:t>
            </a:r>
            <a:endParaRPr sz="4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6"/>
          <p:cNvSpPr txBox="1"/>
          <p:nvPr>
            <p:ph type="title"/>
          </p:nvPr>
        </p:nvSpPr>
        <p:spPr>
          <a:xfrm>
            <a:off x="701375" y="212000"/>
            <a:ext cx="7542300" cy="168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Who voted for Trump?</a:t>
            </a:r>
            <a:endParaRPr/>
          </a:p>
        </p:txBody>
      </p:sp>
      <p:pic>
        <p:nvPicPr>
          <p:cNvPr id="225" name="Google Shape;225;p26"/>
          <p:cNvPicPr preferRelativeResize="0"/>
          <p:nvPr/>
        </p:nvPicPr>
        <p:blipFill>
          <a:blip r:embed="rId3">
            <a:alphaModFix/>
          </a:blip>
          <a:stretch>
            <a:fillRect/>
          </a:stretch>
        </p:blipFill>
        <p:spPr>
          <a:xfrm>
            <a:off x="4572000" y="1852450"/>
            <a:ext cx="4286250" cy="1876425"/>
          </a:xfrm>
          <a:prstGeom prst="rect">
            <a:avLst/>
          </a:prstGeom>
          <a:noFill/>
          <a:ln>
            <a:noFill/>
          </a:ln>
        </p:spPr>
      </p:pic>
      <p:sp>
        <p:nvSpPr>
          <p:cNvPr id="226" name="Google Shape;226;p26"/>
          <p:cNvSpPr txBox="1"/>
          <p:nvPr/>
        </p:nvSpPr>
        <p:spPr>
          <a:xfrm>
            <a:off x="285600" y="1272700"/>
            <a:ext cx="4212600" cy="321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pt-BR" sz="1800">
                <a:solidFill>
                  <a:schemeClr val="accent1"/>
                </a:solidFill>
              </a:rPr>
              <a:t>The economic inequality thesis: the left behinds of globalization</a:t>
            </a:r>
            <a:endParaRPr b="1" sz="1800">
              <a:solidFill>
                <a:schemeClr val="accent1"/>
              </a:solidFill>
            </a:endParaRPr>
          </a:p>
          <a:p>
            <a:pPr indent="-317500" lvl="0" marL="457200" rtl="0" algn="l">
              <a:lnSpc>
                <a:spcPct val="115000"/>
              </a:lnSpc>
              <a:spcBef>
                <a:spcPts val="1600"/>
              </a:spcBef>
              <a:spcAft>
                <a:spcPts val="0"/>
              </a:spcAft>
              <a:buClr>
                <a:schemeClr val="accent1"/>
              </a:buClr>
              <a:buSzPts val="1400"/>
              <a:buChar char="●"/>
            </a:pPr>
            <a:r>
              <a:rPr lang="pt-BR">
                <a:solidFill>
                  <a:schemeClr val="accent1"/>
                </a:solidFill>
              </a:rPr>
              <a:t>Rising economic insecurity and social deprivation among the left behinds of Globalization;</a:t>
            </a:r>
            <a:endParaRPr>
              <a:solidFill>
                <a:schemeClr val="accent1"/>
              </a:solidFill>
            </a:endParaRPr>
          </a:p>
          <a:p>
            <a:pPr indent="-317500" lvl="0" marL="457200" rtl="0" algn="l">
              <a:lnSpc>
                <a:spcPct val="115000"/>
              </a:lnSpc>
              <a:spcBef>
                <a:spcPts val="0"/>
              </a:spcBef>
              <a:spcAft>
                <a:spcPts val="0"/>
              </a:spcAft>
              <a:buClr>
                <a:schemeClr val="accent1"/>
              </a:buClr>
              <a:buSzPts val="1400"/>
              <a:buChar char="●"/>
            </a:pPr>
            <a:r>
              <a:rPr lang="pt-BR">
                <a:solidFill>
                  <a:schemeClr val="accent1"/>
                </a:solidFill>
              </a:rPr>
              <a:t>Low waged unskilled workers, long term unemployed, households dependent on social benefits, resident of public housing, single-parent families, and poorer white population living in inner city areas with concentration of immigrants: were exploited by populist movements</a:t>
            </a:r>
            <a:endParaRPr>
              <a:solidFill>
                <a:schemeClr val="accen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