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3" r:id="rId14"/>
    <p:sldId id="268" r:id="rId15"/>
    <p:sldId id="269" r:id="rId16"/>
    <p:sldId id="272" r:id="rId17"/>
    <p:sldId id="270" r:id="rId18"/>
    <p:sldId id="274" r:id="rId19"/>
    <p:sldId id="275" r:id="rId20"/>
    <p:sldId id="276" r:id="rId21"/>
    <p:sldId id="277" r:id="rId22"/>
    <p:sldId id="278" r:id="rId23"/>
    <p:sldId id="279" r:id="rId24"/>
    <p:sldId id="280" r:id="rId25"/>
    <p:sldId id="281" r:id="rId26"/>
    <p:sldId id="284" r:id="rId27"/>
    <p:sldId id="285" r:id="rId28"/>
    <p:sldId id="28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3" d="100"/>
          <a:sy n="43" d="100"/>
        </p:scale>
        <p:origin x="-136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4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1" Type="http://schemas.openxmlformats.org/officeDocument/2006/relationships/image" Target="../media/image19.emf"/><Relationship Id="rId2"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170F90F8-6325-664F-8272-09BAF4EEFC71}" type="datetimeFigureOut">
              <a:rPr lang="en-US" smtClean="0"/>
              <a:t>11/09/16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03965-5000-C64C-AFC6-5558A94C4CE2}" type="slidenum">
              <a:rPr lang="en-US" smtClean="0"/>
              <a:t>‹#›</a:t>
            </a:fld>
            <a:endParaRPr lang="en-US"/>
          </a:p>
        </p:txBody>
      </p:sp>
    </p:spTree>
    <p:extLst>
      <p:ext uri="{BB962C8B-B14F-4D97-AF65-F5344CB8AC3E}">
        <p14:creationId xmlns:p14="http://schemas.microsoft.com/office/powerpoint/2010/main" val="227263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170F90F8-6325-664F-8272-09BAF4EEFC71}" type="datetimeFigureOut">
              <a:rPr lang="en-US" smtClean="0"/>
              <a:t>11/09/16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03965-5000-C64C-AFC6-5558A94C4CE2}" type="slidenum">
              <a:rPr lang="en-US" smtClean="0"/>
              <a:t>‹#›</a:t>
            </a:fld>
            <a:endParaRPr lang="en-US"/>
          </a:p>
        </p:txBody>
      </p:sp>
    </p:spTree>
    <p:extLst>
      <p:ext uri="{BB962C8B-B14F-4D97-AF65-F5344CB8AC3E}">
        <p14:creationId xmlns:p14="http://schemas.microsoft.com/office/powerpoint/2010/main" val="22468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170F90F8-6325-664F-8272-09BAF4EEFC71}" type="datetimeFigureOut">
              <a:rPr lang="en-US" smtClean="0"/>
              <a:t>11/09/16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03965-5000-C64C-AFC6-5558A94C4CE2}" type="slidenum">
              <a:rPr lang="en-US" smtClean="0"/>
              <a:t>‹#›</a:t>
            </a:fld>
            <a:endParaRPr lang="en-US"/>
          </a:p>
        </p:txBody>
      </p:sp>
    </p:spTree>
    <p:extLst>
      <p:ext uri="{BB962C8B-B14F-4D97-AF65-F5344CB8AC3E}">
        <p14:creationId xmlns:p14="http://schemas.microsoft.com/office/powerpoint/2010/main" val="96692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170F90F8-6325-664F-8272-09BAF4EEFC71}" type="datetimeFigureOut">
              <a:rPr lang="en-US" smtClean="0"/>
              <a:t>11/09/16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03965-5000-C64C-AFC6-5558A94C4CE2}" type="slidenum">
              <a:rPr lang="en-US" smtClean="0"/>
              <a:t>‹#›</a:t>
            </a:fld>
            <a:endParaRPr lang="en-US"/>
          </a:p>
        </p:txBody>
      </p:sp>
    </p:spTree>
    <p:extLst>
      <p:ext uri="{BB962C8B-B14F-4D97-AF65-F5344CB8AC3E}">
        <p14:creationId xmlns:p14="http://schemas.microsoft.com/office/powerpoint/2010/main" val="71406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170F90F8-6325-664F-8272-09BAF4EEFC71}" type="datetimeFigureOut">
              <a:rPr lang="en-US" smtClean="0"/>
              <a:t>11/09/16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03965-5000-C64C-AFC6-5558A94C4CE2}" type="slidenum">
              <a:rPr lang="en-US" smtClean="0"/>
              <a:t>‹#›</a:t>
            </a:fld>
            <a:endParaRPr lang="en-US"/>
          </a:p>
        </p:txBody>
      </p:sp>
    </p:spTree>
    <p:extLst>
      <p:ext uri="{BB962C8B-B14F-4D97-AF65-F5344CB8AC3E}">
        <p14:creationId xmlns:p14="http://schemas.microsoft.com/office/powerpoint/2010/main" val="312197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170F90F8-6325-664F-8272-09BAF4EEFC71}" type="datetimeFigureOut">
              <a:rPr lang="en-US" smtClean="0"/>
              <a:t>11/09/16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03965-5000-C64C-AFC6-5558A94C4CE2}" type="slidenum">
              <a:rPr lang="en-US" smtClean="0"/>
              <a:t>‹#›</a:t>
            </a:fld>
            <a:endParaRPr lang="en-US"/>
          </a:p>
        </p:txBody>
      </p:sp>
    </p:spTree>
    <p:extLst>
      <p:ext uri="{BB962C8B-B14F-4D97-AF65-F5344CB8AC3E}">
        <p14:creationId xmlns:p14="http://schemas.microsoft.com/office/powerpoint/2010/main" val="2099487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170F90F8-6325-664F-8272-09BAF4EEFC71}" type="datetimeFigureOut">
              <a:rPr lang="en-US" smtClean="0"/>
              <a:t>11/09/16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703965-5000-C64C-AFC6-5558A94C4CE2}" type="slidenum">
              <a:rPr lang="en-US" smtClean="0"/>
              <a:t>‹#›</a:t>
            </a:fld>
            <a:endParaRPr lang="en-US"/>
          </a:p>
        </p:txBody>
      </p:sp>
    </p:spTree>
    <p:extLst>
      <p:ext uri="{BB962C8B-B14F-4D97-AF65-F5344CB8AC3E}">
        <p14:creationId xmlns:p14="http://schemas.microsoft.com/office/powerpoint/2010/main" val="361529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170F90F8-6325-664F-8272-09BAF4EEFC71}" type="datetimeFigureOut">
              <a:rPr lang="en-US" smtClean="0"/>
              <a:t>11/09/16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703965-5000-C64C-AFC6-5558A94C4CE2}" type="slidenum">
              <a:rPr lang="en-US" smtClean="0"/>
              <a:t>‹#›</a:t>
            </a:fld>
            <a:endParaRPr lang="en-US"/>
          </a:p>
        </p:txBody>
      </p:sp>
    </p:spTree>
    <p:extLst>
      <p:ext uri="{BB962C8B-B14F-4D97-AF65-F5344CB8AC3E}">
        <p14:creationId xmlns:p14="http://schemas.microsoft.com/office/powerpoint/2010/main" val="325449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F90F8-6325-664F-8272-09BAF4EEFC71}" type="datetimeFigureOut">
              <a:rPr lang="en-US" smtClean="0"/>
              <a:t>11/09/16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703965-5000-C64C-AFC6-5558A94C4CE2}" type="slidenum">
              <a:rPr lang="en-US" smtClean="0"/>
              <a:t>‹#›</a:t>
            </a:fld>
            <a:endParaRPr lang="en-US"/>
          </a:p>
        </p:txBody>
      </p:sp>
    </p:spTree>
    <p:extLst>
      <p:ext uri="{BB962C8B-B14F-4D97-AF65-F5344CB8AC3E}">
        <p14:creationId xmlns:p14="http://schemas.microsoft.com/office/powerpoint/2010/main" val="331293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170F90F8-6325-664F-8272-09BAF4EEFC71}" type="datetimeFigureOut">
              <a:rPr lang="en-US" smtClean="0"/>
              <a:t>11/09/16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03965-5000-C64C-AFC6-5558A94C4CE2}" type="slidenum">
              <a:rPr lang="en-US" smtClean="0"/>
              <a:t>‹#›</a:t>
            </a:fld>
            <a:endParaRPr lang="en-US"/>
          </a:p>
        </p:txBody>
      </p:sp>
    </p:spTree>
    <p:extLst>
      <p:ext uri="{BB962C8B-B14F-4D97-AF65-F5344CB8AC3E}">
        <p14:creationId xmlns:p14="http://schemas.microsoft.com/office/powerpoint/2010/main" val="1855613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170F90F8-6325-664F-8272-09BAF4EEFC71}" type="datetimeFigureOut">
              <a:rPr lang="en-US" smtClean="0"/>
              <a:t>11/09/16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03965-5000-C64C-AFC6-5558A94C4CE2}" type="slidenum">
              <a:rPr lang="en-US" smtClean="0"/>
              <a:t>‹#›</a:t>
            </a:fld>
            <a:endParaRPr lang="en-US"/>
          </a:p>
        </p:txBody>
      </p:sp>
    </p:spTree>
    <p:extLst>
      <p:ext uri="{BB962C8B-B14F-4D97-AF65-F5344CB8AC3E}">
        <p14:creationId xmlns:p14="http://schemas.microsoft.com/office/powerpoint/2010/main" val="2190475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F90F8-6325-664F-8272-09BAF4EEFC71}" type="datetimeFigureOut">
              <a:rPr lang="en-US" smtClean="0"/>
              <a:t>11/09/16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03965-5000-C64C-AFC6-5558A94C4CE2}" type="slidenum">
              <a:rPr lang="en-US" smtClean="0"/>
              <a:t>‹#›</a:t>
            </a:fld>
            <a:endParaRPr lang="en-US"/>
          </a:p>
        </p:txBody>
      </p:sp>
    </p:spTree>
    <p:extLst>
      <p:ext uri="{BB962C8B-B14F-4D97-AF65-F5344CB8AC3E}">
        <p14:creationId xmlns:p14="http://schemas.microsoft.com/office/powerpoint/2010/main" val="3328498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7.emf"/><Relationship Id="rId5" Type="http://schemas.openxmlformats.org/officeDocument/2006/relationships/oleObject" Target="../embeddings/oleObject2.bin"/><Relationship Id="rId6" Type="http://schemas.openxmlformats.org/officeDocument/2006/relationships/image" Target="../media/image1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9.emf"/><Relationship Id="rId5" Type="http://schemas.openxmlformats.org/officeDocument/2006/relationships/oleObject" Target="../embeddings/oleObject4.bin"/><Relationship Id="rId6" Type="http://schemas.openxmlformats.org/officeDocument/2006/relationships/image" Target="../media/image20.emf"/><Relationship Id="rId7" Type="http://schemas.openxmlformats.org/officeDocument/2006/relationships/oleObject" Target="../embeddings/oleObject5.bin"/><Relationship Id="rId8" Type="http://schemas.openxmlformats.org/officeDocument/2006/relationships/image" Target="../media/image21.emf"/><Relationship Id="rId9" Type="http://schemas.openxmlformats.org/officeDocument/2006/relationships/oleObject" Target="../embeddings/oleObject6.bin"/><Relationship Id="rId10" Type="http://schemas.openxmlformats.org/officeDocument/2006/relationships/image" Target="../media/image2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23.emf"/><Relationship Id="rId5" Type="http://schemas.openxmlformats.org/officeDocument/2006/relationships/oleObject" Target="../embeddings/oleObject8.bin"/><Relationship Id="rId6" Type="http://schemas.openxmlformats.org/officeDocument/2006/relationships/image" Target="../media/image24.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25.emf"/><Relationship Id="rId5" Type="http://schemas.openxmlformats.org/officeDocument/2006/relationships/oleObject" Target="../embeddings/oleObject10.bin"/><Relationship Id="rId6" Type="http://schemas.openxmlformats.org/officeDocument/2006/relationships/image" Target="../media/image26.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27.emf"/><Relationship Id="rId5" Type="http://schemas.openxmlformats.org/officeDocument/2006/relationships/oleObject" Target="../embeddings/oleObject12.bin"/><Relationship Id="rId6" Type="http://schemas.openxmlformats.org/officeDocument/2006/relationships/image" Target="../media/image28.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29.emf"/><Relationship Id="rId5" Type="http://schemas.openxmlformats.org/officeDocument/2006/relationships/oleObject" Target="../embeddings/oleObject14.bin"/><Relationship Id="rId6" Type="http://schemas.openxmlformats.org/officeDocument/2006/relationships/image" Target="../media/image30.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31.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t>Escoamentos</a:t>
            </a:r>
            <a:r>
              <a:rPr lang="en-US" dirty="0" smtClean="0"/>
              <a:t> </a:t>
            </a:r>
            <a:r>
              <a:rPr lang="en-US" dirty="0" err="1" smtClean="0"/>
              <a:t>Turbulentos</a:t>
            </a:r>
            <a:r>
              <a:rPr lang="en-US" dirty="0" smtClean="0"/>
              <a:t> </a:t>
            </a:r>
            <a:r>
              <a:rPr lang="en-US" dirty="0" err="1" smtClean="0"/>
              <a:t>Reativos</a:t>
            </a:r>
            <a:r>
              <a:rPr lang="en-US" dirty="0" smtClean="0"/>
              <a:t>/ Turbulent Reactive Flows</a:t>
            </a:r>
            <a:endParaRPr lang="en-US" dirty="0"/>
          </a:p>
        </p:txBody>
      </p:sp>
      <p:sp>
        <p:nvSpPr>
          <p:cNvPr id="3" name="Subtitle 2"/>
          <p:cNvSpPr>
            <a:spLocks noGrp="1"/>
          </p:cNvSpPr>
          <p:nvPr>
            <p:ph type="subTitle" idx="1"/>
          </p:nvPr>
        </p:nvSpPr>
        <p:spPr/>
        <p:txBody>
          <a:bodyPr/>
          <a:lstStyle/>
          <a:p>
            <a:r>
              <a:rPr lang="en-US" dirty="0" smtClean="0"/>
              <a:t>Aula 1</a:t>
            </a:r>
            <a:endParaRPr lang="en-US" dirty="0"/>
          </a:p>
        </p:txBody>
      </p:sp>
    </p:spTree>
    <p:extLst>
      <p:ext uri="{BB962C8B-B14F-4D97-AF65-F5344CB8AC3E}">
        <p14:creationId xmlns:p14="http://schemas.microsoft.com/office/powerpoint/2010/main" val="2639362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1.0 Introduction</a:t>
            </a:r>
            <a:endParaRPr lang="en-US" dirty="0"/>
          </a:p>
        </p:txBody>
      </p:sp>
      <p:sp>
        <p:nvSpPr>
          <p:cNvPr id="3" name="Content Placeholder 2"/>
          <p:cNvSpPr>
            <a:spLocks noGrp="1"/>
          </p:cNvSpPr>
          <p:nvPr>
            <p:ph idx="1"/>
          </p:nvPr>
        </p:nvSpPr>
        <p:spPr>
          <a:xfrm>
            <a:off x="457200" y="1600201"/>
            <a:ext cx="7664238" cy="850668"/>
          </a:xfrm>
        </p:spPr>
        <p:txBody>
          <a:bodyPr>
            <a:normAutofit/>
          </a:bodyPr>
          <a:lstStyle/>
          <a:p>
            <a:r>
              <a:rPr lang="en-US" dirty="0" smtClean="0"/>
              <a:t>Non Premixed or Diffusion Flames </a:t>
            </a:r>
            <a:endParaRPr lang="en-US" dirty="0"/>
          </a:p>
        </p:txBody>
      </p:sp>
      <p:sp>
        <p:nvSpPr>
          <p:cNvPr id="7" name="Content Placeholder 2"/>
          <p:cNvSpPr txBox="1">
            <a:spLocks/>
          </p:cNvSpPr>
          <p:nvPr/>
        </p:nvSpPr>
        <p:spPr>
          <a:xfrm>
            <a:off x="461940" y="2372710"/>
            <a:ext cx="7664238" cy="850668"/>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Gaseous fuel and air are mixed/come into contact during the combustion process</a:t>
            </a:r>
            <a:endParaRPr lang="en-US" dirty="0"/>
          </a:p>
        </p:txBody>
      </p:sp>
      <p:sp>
        <p:nvSpPr>
          <p:cNvPr id="8" name="Content Placeholder 2"/>
          <p:cNvSpPr txBox="1">
            <a:spLocks/>
          </p:cNvSpPr>
          <p:nvPr/>
        </p:nvSpPr>
        <p:spPr>
          <a:xfrm>
            <a:off x="466680" y="3410980"/>
            <a:ext cx="8220120" cy="3203410"/>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Examples:</a:t>
            </a:r>
          </a:p>
          <a:p>
            <a:pPr lvl="1"/>
            <a:r>
              <a:rPr lang="en-US" dirty="0" smtClean="0"/>
              <a:t>A candle</a:t>
            </a:r>
          </a:p>
          <a:p>
            <a:pPr lvl="1"/>
            <a:r>
              <a:rPr lang="en-US" dirty="0" smtClean="0"/>
              <a:t>Diesel Engines </a:t>
            </a:r>
          </a:p>
          <a:p>
            <a:pPr lvl="1"/>
            <a:r>
              <a:rPr lang="en-US" dirty="0" smtClean="0"/>
              <a:t>Conventional aero gas turbines</a:t>
            </a:r>
          </a:p>
          <a:p>
            <a:pPr lvl="1"/>
            <a:r>
              <a:rPr lang="en-US" dirty="0" smtClean="0"/>
              <a:t>Liquid Bipropellant rocket engines</a:t>
            </a:r>
          </a:p>
          <a:p>
            <a:pPr lvl="1"/>
            <a:r>
              <a:rPr lang="en-US" dirty="0" smtClean="0"/>
              <a:t>Cement kilns, furnaces</a:t>
            </a:r>
          </a:p>
          <a:p>
            <a:pPr lvl="1"/>
            <a:r>
              <a:rPr lang="en-US" dirty="0" smtClean="0"/>
              <a:t>Flares in refineries, oil burners</a:t>
            </a:r>
          </a:p>
          <a:p>
            <a:pPr lvl="1"/>
            <a:r>
              <a:rPr lang="en-US" dirty="0" smtClean="0"/>
              <a:t>Fires</a:t>
            </a:r>
          </a:p>
          <a:p>
            <a:pPr lvl="1"/>
            <a:r>
              <a:rPr lang="en-US" dirty="0" smtClean="0"/>
              <a:t>Coal and biomass combustors</a:t>
            </a:r>
          </a:p>
          <a:p>
            <a:pPr lvl="1"/>
            <a:endParaRPr lang="en-US" dirty="0" smtClean="0"/>
          </a:p>
          <a:p>
            <a:pPr lvl="1"/>
            <a:endParaRPr lang="en-US" dirty="0"/>
          </a:p>
        </p:txBody>
      </p:sp>
    </p:spTree>
    <p:extLst>
      <p:ext uri="{BB962C8B-B14F-4D97-AF65-F5344CB8AC3E}">
        <p14:creationId xmlns:p14="http://schemas.microsoft.com/office/powerpoint/2010/main" val="39847756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1.0 Introduction</a:t>
            </a:r>
            <a:endParaRPr lang="en-US" dirty="0"/>
          </a:p>
        </p:txBody>
      </p:sp>
      <p:sp>
        <p:nvSpPr>
          <p:cNvPr id="3" name="Content Placeholder 2"/>
          <p:cNvSpPr>
            <a:spLocks noGrp="1"/>
          </p:cNvSpPr>
          <p:nvPr>
            <p:ph idx="1"/>
          </p:nvPr>
        </p:nvSpPr>
        <p:spPr>
          <a:xfrm>
            <a:off x="457200" y="1600201"/>
            <a:ext cx="7664238" cy="850668"/>
          </a:xfrm>
        </p:spPr>
        <p:txBody>
          <a:bodyPr>
            <a:normAutofit/>
          </a:bodyPr>
          <a:lstStyle/>
          <a:p>
            <a:r>
              <a:rPr lang="en-US" dirty="0" smtClean="0"/>
              <a:t>Non Premixed or Diffusion Flames </a:t>
            </a:r>
            <a:endParaRPr lang="en-US" dirty="0"/>
          </a:p>
        </p:txBody>
      </p:sp>
      <p:pic>
        <p:nvPicPr>
          <p:cNvPr id="4" name="Picture 3" descr="Captura de Tela 2016-09-11 às 19.15.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100" y="2354315"/>
            <a:ext cx="3479800" cy="4216400"/>
          </a:xfrm>
          <a:prstGeom prst="rect">
            <a:avLst/>
          </a:prstGeom>
        </p:spPr>
      </p:pic>
    </p:spTree>
    <p:extLst>
      <p:ext uri="{BB962C8B-B14F-4D97-AF65-F5344CB8AC3E}">
        <p14:creationId xmlns:p14="http://schemas.microsoft.com/office/powerpoint/2010/main" val="23243737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1.0 Introduction</a:t>
            </a:r>
            <a:endParaRPr lang="en-US" dirty="0"/>
          </a:p>
        </p:txBody>
      </p:sp>
      <p:sp>
        <p:nvSpPr>
          <p:cNvPr id="3" name="Content Placeholder 2"/>
          <p:cNvSpPr>
            <a:spLocks noGrp="1"/>
          </p:cNvSpPr>
          <p:nvPr>
            <p:ph idx="1"/>
          </p:nvPr>
        </p:nvSpPr>
        <p:spPr>
          <a:xfrm>
            <a:off x="457200" y="1600201"/>
            <a:ext cx="7664238" cy="850668"/>
          </a:xfrm>
        </p:spPr>
        <p:txBody>
          <a:bodyPr>
            <a:normAutofit/>
          </a:bodyPr>
          <a:lstStyle/>
          <a:p>
            <a:r>
              <a:rPr lang="en-US" dirty="0" smtClean="0"/>
              <a:t>Non Premixed or Diffusion Flames </a:t>
            </a:r>
            <a:endParaRPr lang="en-US" dirty="0"/>
          </a:p>
        </p:txBody>
      </p:sp>
      <p:pic>
        <p:nvPicPr>
          <p:cNvPr id="5" name="Picture 4" descr="Captura de Tela 2016-09-11 às 19.16.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300" y="2261286"/>
            <a:ext cx="6362700" cy="4330700"/>
          </a:xfrm>
          <a:prstGeom prst="rect">
            <a:avLst/>
          </a:prstGeom>
        </p:spPr>
      </p:pic>
    </p:spTree>
    <p:extLst>
      <p:ext uri="{BB962C8B-B14F-4D97-AF65-F5344CB8AC3E}">
        <p14:creationId xmlns:p14="http://schemas.microsoft.com/office/powerpoint/2010/main" val="15528124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1.0 Introduction</a:t>
            </a:r>
            <a:endParaRPr lang="en-US" dirty="0"/>
          </a:p>
        </p:txBody>
      </p:sp>
      <p:sp>
        <p:nvSpPr>
          <p:cNvPr id="3" name="Content Placeholder 2"/>
          <p:cNvSpPr>
            <a:spLocks noGrp="1"/>
          </p:cNvSpPr>
          <p:nvPr>
            <p:ph idx="1"/>
          </p:nvPr>
        </p:nvSpPr>
        <p:spPr>
          <a:xfrm>
            <a:off x="457200" y="1600201"/>
            <a:ext cx="7664238" cy="850668"/>
          </a:xfrm>
        </p:spPr>
        <p:txBody>
          <a:bodyPr>
            <a:normAutofit/>
          </a:bodyPr>
          <a:lstStyle/>
          <a:p>
            <a:r>
              <a:rPr lang="en-US" dirty="0" smtClean="0"/>
              <a:t>Non Premixed or Diffusion Flames </a:t>
            </a:r>
            <a:endParaRPr lang="en-US" dirty="0"/>
          </a:p>
        </p:txBody>
      </p:sp>
      <p:pic>
        <p:nvPicPr>
          <p:cNvPr id="4" name="Picture 3" descr="Captura de Tela 2016-09-11 às 21.33.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36" y="2307644"/>
            <a:ext cx="5397500" cy="4356100"/>
          </a:xfrm>
          <a:prstGeom prst="rect">
            <a:avLst/>
          </a:prstGeom>
        </p:spPr>
      </p:pic>
      <p:pic>
        <p:nvPicPr>
          <p:cNvPr id="6" name="Picture 5" descr="Captura de Tela 2016-09-11 às 21.34.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7228" y="2853118"/>
            <a:ext cx="5422900" cy="3632200"/>
          </a:xfrm>
          <a:prstGeom prst="rect">
            <a:avLst/>
          </a:prstGeom>
        </p:spPr>
      </p:pic>
    </p:spTree>
    <p:extLst>
      <p:ext uri="{BB962C8B-B14F-4D97-AF65-F5344CB8AC3E}">
        <p14:creationId xmlns:p14="http://schemas.microsoft.com/office/powerpoint/2010/main" val="12191937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1.0 Introduction</a:t>
            </a:r>
            <a:endParaRPr lang="en-US" dirty="0"/>
          </a:p>
        </p:txBody>
      </p:sp>
      <p:sp>
        <p:nvSpPr>
          <p:cNvPr id="3" name="Content Placeholder 2"/>
          <p:cNvSpPr>
            <a:spLocks noGrp="1"/>
          </p:cNvSpPr>
          <p:nvPr>
            <p:ph idx="1"/>
          </p:nvPr>
        </p:nvSpPr>
        <p:spPr>
          <a:xfrm>
            <a:off x="457200" y="1600201"/>
            <a:ext cx="7664238" cy="850668"/>
          </a:xfrm>
        </p:spPr>
        <p:txBody>
          <a:bodyPr>
            <a:normAutofit/>
          </a:bodyPr>
          <a:lstStyle/>
          <a:p>
            <a:r>
              <a:rPr lang="en-US" dirty="0" smtClean="0"/>
              <a:t>Non Premixed or Diffusion Flames </a:t>
            </a:r>
            <a:endParaRPr lang="en-US" dirty="0"/>
          </a:p>
        </p:txBody>
      </p:sp>
      <p:pic>
        <p:nvPicPr>
          <p:cNvPr id="4" name="Picture 3" descr="Captura de Tela 2016-09-11 às 19.48.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100" y="2485444"/>
            <a:ext cx="4991100" cy="4013200"/>
          </a:xfrm>
          <a:prstGeom prst="rect">
            <a:avLst/>
          </a:prstGeom>
        </p:spPr>
      </p:pic>
    </p:spTree>
    <p:extLst>
      <p:ext uri="{BB962C8B-B14F-4D97-AF65-F5344CB8AC3E}">
        <p14:creationId xmlns:p14="http://schemas.microsoft.com/office/powerpoint/2010/main" val="23827969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1.0 Introduction</a:t>
            </a:r>
            <a:endParaRPr lang="en-US" dirty="0"/>
          </a:p>
        </p:txBody>
      </p:sp>
      <p:sp>
        <p:nvSpPr>
          <p:cNvPr id="3" name="Content Placeholder 2"/>
          <p:cNvSpPr>
            <a:spLocks noGrp="1"/>
          </p:cNvSpPr>
          <p:nvPr>
            <p:ph idx="1"/>
          </p:nvPr>
        </p:nvSpPr>
        <p:spPr>
          <a:xfrm>
            <a:off x="457200" y="1304911"/>
            <a:ext cx="7664238" cy="850668"/>
          </a:xfrm>
        </p:spPr>
        <p:txBody>
          <a:bodyPr>
            <a:normAutofit/>
          </a:bodyPr>
          <a:lstStyle/>
          <a:p>
            <a:r>
              <a:rPr lang="en-US" dirty="0" smtClean="0"/>
              <a:t>Non Premixed or Diffusion Flames </a:t>
            </a:r>
            <a:endParaRPr lang="en-US" dirty="0"/>
          </a:p>
        </p:txBody>
      </p:sp>
      <p:pic>
        <p:nvPicPr>
          <p:cNvPr id="5" name="Picture 4"/>
          <p:cNvPicPr>
            <a:picLocks noChangeAspect="1"/>
          </p:cNvPicPr>
          <p:nvPr/>
        </p:nvPicPr>
        <p:blipFill>
          <a:blip r:embed="rId2"/>
          <a:stretch>
            <a:fillRect/>
          </a:stretch>
        </p:blipFill>
        <p:spPr>
          <a:xfrm>
            <a:off x="826910" y="2725093"/>
            <a:ext cx="3738740" cy="3916775"/>
          </a:xfrm>
          <a:prstGeom prst="rect">
            <a:avLst/>
          </a:prstGeom>
        </p:spPr>
      </p:pic>
      <p:sp>
        <p:nvSpPr>
          <p:cNvPr id="7" name="Content Placeholder 2"/>
          <p:cNvSpPr txBox="1">
            <a:spLocks/>
          </p:cNvSpPr>
          <p:nvPr/>
        </p:nvSpPr>
        <p:spPr>
          <a:xfrm>
            <a:off x="1879476" y="2018362"/>
            <a:ext cx="2107390" cy="8506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Laminar</a:t>
            </a:r>
            <a:endParaRPr lang="en-US" dirty="0"/>
          </a:p>
        </p:txBody>
      </p:sp>
      <p:sp>
        <p:nvSpPr>
          <p:cNvPr id="8" name="Content Placeholder 2"/>
          <p:cNvSpPr txBox="1">
            <a:spLocks/>
          </p:cNvSpPr>
          <p:nvPr/>
        </p:nvSpPr>
        <p:spPr>
          <a:xfrm>
            <a:off x="6373080" y="2052646"/>
            <a:ext cx="2107390" cy="8506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Turbulent</a:t>
            </a:r>
            <a:endParaRPr lang="en-US" dirty="0"/>
          </a:p>
        </p:txBody>
      </p:sp>
      <p:sp>
        <p:nvSpPr>
          <p:cNvPr id="9" name="Content Placeholder 2"/>
          <p:cNvSpPr txBox="1">
            <a:spLocks/>
          </p:cNvSpPr>
          <p:nvPr/>
        </p:nvSpPr>
        <p:spPr>
          <a:xfrm>
            <a:off x="4842156" y="3976786"/>
            <a:ext cx="1152936" cy="8506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C2H4</a:t>
            </a:r>
            <a:endParaRPr lang="en-US" dirty="0"/>
          </a:p>
        </p:txBody>
      </p:sp>
      <p:pic>
        <p:nvPicPr>
          <p:cNvPr id="10" name="Picture 9"/>
          <p:cNvPicPr>
            <a:picLocks noChangeAspect="1"/>
          </p:cNvPicPr>
          <p:nvPr/>
        </p:nvPicPr>
        <p:blipFill>
          <a:blip r:embed="rId3"/>
          <a:stretch>
            <a:fillRect/>
          </a:stretch>
        </p:blipFill>
        <p:spPr>
          <a:xfrm>
            <a:off x="5965975" y="2725093"/>
            <a:ext cx="5441650" cy="3916775"/>
          </a:xfrm>
          <a:prstGeom prst="rect">
            <a:avLst/>
          </a:prstGeom>
        </p:spPr>
      </p:pic>
    </p:spTree>
    <p:extLst>
      <p:ext uri="{BB962C8B-B14F-4D97-AF65-F5344CB8AC3E}">
        <p14:creationId xmlns:p14="http://schemas.microsoft.com/office/powerpoint/2010/main" val="309935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1.0 Introduction</a:t>
            </a:r>
            <a:endParaRPr lang="en-US" dirty="0"/>
          </a:p>
        </p:txBody>
      </p:sp>
      <p:pic>
        <p:nvPicPr>
          <p:cNvPr id="6" name="Content Placeholder 5" descr="Captura de Tela 2016-09-11 às 20.13.57.png"/>
          <p:cNvPicPr>
            <a:picLocks noGrp="1" noChangeAspect="1"/>
          </p:cNvPicPr>
          <p:nvPr>
            <p:ph idx="1"/>
          </p:nvPr>
        </p:nvPicPr>
        <p:blipFill rotWithShape="1">
          <a:blip r:embed="rId2">
            <a:extLst>
              <a:ext uri="{28A0092B-C50C-407E-A947-70E740481C1C}">
                <a14:useLocalDpi xmlns:a14="http://schemas.microsoft.com/office/drawing/2010/main" val="0"/>
              </a:ext>
            </a:extLst>
          </a:blip>
          <a:srcRect t="4024" b="-781"/>
          <a:stretch/>
        </p:blipFill>
        <p:spPr>
          <a:xfrm>
            <a:off x="457200" y="1269728"/>
            <a:ext cx="8229600" cy="5706388"/>
          </a:xfrm>
        </p:spPr>
      </p:pic>
    </p:spTree>
    <p:extLst>
      <p:ext uri="{BB962C8B-B14F-4D97-AF65-F5344CB8AC3E}">
        <p14:creationId xmlns:p14="http://schemas.microsoft.com/office/powerpoint/2010/main" val="27849083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1.0 Introduction</a:t>
            </a:r>
            <a:endParaRPr lang="en-US" dirty="0"/>
          </a:p>
        </p:txBody>
      </p:sp>
      <p:sp>
        <p:nvSpPr>
          <p:cNvPr id="3" name="Content Placeholder 2"/>
          <p:cNvSpPr>
            <a:spLocks noGrp="1"/>
          </p:cNvSpPr>
          <p:nvPr>
            <p:ph idx="1"/>
          </p:nvPr>
        </p:nvSpPr>
        <p:spPr>
          <a:xfrm>
            <a:off x="457200" y="1600201"/>
            <a:ext cx="7664238" cy="850668"/>
          </a:xfrm>
        </p:spPr>
        <p:txBody>
          <a:bodyPr>
            <a:normAutofit fontScale="92500" lnSpcReduction="20000"/>
          </a:bodyPr>
          <a:lstStyle/>
          <a:p>
            <a:r>
              <a:rPr lang="en-US" dirty="0" smtClean="0"/>
              <a:t>Some of the issues the combustion designer has to deal with are:</a:t>
            </a:r>
            <a:endParaRPr lang="en-US" dirty="0"/>
          </a:p>
        </p:txBody>
      </p:sp>
      <p:sp>
        <p:nvSpPr>
          <p:cNvPr id="7" name="Content Placeholder 2"/>
          <p:cNvSpPr txBox="1">
            <a:spLocks/>
          </p:cNvSpPr>
          <p:nvPr/>
        </p:nvSpPr>
        <p:spPr>
          <a:xfrm>
            <a:off x="1195500" y="2687101"/>
            <a:ext cx="7664238" cy="1627946"/>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Combustion intensity and efficiency</a:t>
            </a:r>
          </a:p>
          <a:p>
            <a:r>
              <a:rPr lang="en-US" dirty="0" smtClean="0"/>
              <a:t>Flame stability</a:t>
            </a:r>
          </a:p>
          <a:p>
            <a:r>
              <a:rPr lang="en-US" dirty="0" smtClean="0"/>
              <a:t>Flame size and shape</a:t>
            </a:r>
          </a:p>
          <a:p>
            <a:r>
              <a:rPr lang="en-US" dirty="0" smtClean="0"/>
              <a:t>Heat Transfer</a:t>
            </a:r>
          </a:p>
          <a:p>
            <a:r>
              <a:rPr lang="en-US" dirty="0" smtClean="0"/>
              <a:t>Pollutant formation</a:t>
            </a:r>
          </a:p>
          <a:p>
            <a:endParaRPr lang="en-US" dirty="0"/>
          </a:p>
        </p:txBody>
      </p:sp>
    </p:spTree>
    <p:extLst>
      <p:ext uri="{BB962C8B-B14F-4D97-AF65-F5344CB8AC3E}">
        <p14:creationId xmlns:p14="http://schemas.microsoft.com/office/powerpoint/2010/main" val="20011632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a:t>
            </a:r>
            <a:r>
              <a:rPr lang="en-US" dirty="0" smtClean="0"/>
              <a:t>.0 Elementary Descriptions of Turbulence</a:t>
            </a:r>
            <a:endParaRPr lang="en-US" dirty="0"/>
          </a:p>
        </p:txBody>
      </p:sp>
      <p:sp>
        <p:nvSpPr>
          <p:cNvPr id="3" name="Content Placeholder 2"/>
          <p:cNvSpPr>
            <a:spLocks noGrp="1"/>
          </p:cNvSpPr>
          <p:nvPr>
            <p:ph idx="1"/>
          </p:nvPr>
        </p:nvSpPr>
        <p:spPr>
          <a:xfrm>
            <a:off x="457200" y="1600201"/>
            <a:ext cx="8229600" cy="850668"/>
          </a:xfrm>
        </p:spPr>
        <p:txBody>
          <a:bodyPr>
            <a:normAutofit fontScale="92500" lnSpcReduction="20000"/>
          </a:bodyPr>
          <a:lstStyle/>
          <a:p>
            <a:r>
              <a:rPr lang="en-US" dirty="0" smtClean="0"/>
              <a:t>Interaction between chemical and flow time scales – </a:t>
            </a:r>
            <a:r>
              <a:rPr lang="en-US" dirty="0" err="1" smtClean="0"/>
              <a:t>Damk</a:t>
            </a:r>
            <a:r>
              <a:rPr lang="en-US" dirty="0" err="1" smtClean="0"/>
              <a:t>öhler</a:t>
            </a:r>
            <a:r>
              <a:rPr lang="en-US" dirty="0" smtClean="0"/>
              <a:t> Number</a:t>
            </a:r>
            <a:endParaRPr lang="en-US" dirty="0"/>
          </a:p>
        </p:txBody>
      </p:sp>
      <p:pic>
        <p:nvPicPr>
          <p:cNvPr id="4" name="Picture 3" descr="Captura de Tela 2016-09-11 às 22.25.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800" y="2679447"/>
            <a:ext cx="6502400" cy="4025900"/>
          </a:xfrm>
          <a:prstGeom prst="rect">
            <a:avLst/>
          </a:prstGeom>
        </p:spPr>
      </p:pic>
    </p:spTree>
    <p:extLst>
      <p:ext uri="{BB962C8B-B14F-4D97-AF65-F5344CB8AC3E}">
        <p14:creationId xmlns:p14="http://schemas.microsoft.com/office/powerpoint/2010/main" val="22817603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a:t>
            </a:r>
            <a:r>
              <a:rPr lang="en-US" dirty="0" smtClean="0"/>
              <a:t>.0 Elementary Descriptions of Turbulence</a:t>
            </a:r>
            <a:endParaRPr lang="en-US" dirty="0"/>
          </a:p>
        </p:txBody>
      </p:sp>
      <p:sp>
        <p:nvSpPr>
          <p:cNvPr id="3" name="Content Placeholder 2"/>
          <p:cNvSpPr>
            <a:spLocks noGrp="1"/>
          </p:cNvSpPr>
          <p:nvPr>
            <p:ph idx="1"/>
          </p:nvPr>
        </p:nvSpPr>
        <p:spPr>
          <a:xfrm>
            <a:off x="457200" y="1600201"/>
            <a:ext cx="8229600" cy="850668"/>
          </a:xfrm>
        </p:spPr>
        <p:txBody>
          <a:bodyPr>
            <a:normAutofit fontScale="92500" lnSpcReduction="20000"/>
          </a:bodyPr>
          <a:lstStyle/>
          <a:p>
            <a:r>
              <a:rPr lang="en-US" dirty="0" smtClean="0"/>
              <a:t>Interaction between chemical and flow time scales – </a:t>
            </a:r>
            <a:r>
              <a:rPr lang="en-US" dirty="0" err="1" smtClean="0"/>
              <a:t>Damk</a:t>
            </a:r>
            <a:r>
              <a:rPr lang="en-US" dirty="0" err="1" smtClean="0"/>
              <a:t>öhler</a:t>
            </a:r>
            <a:r>
              <a:rPr lang="en-US" dirty="0" smtClean="0"/>
              <a:t> Number</a:t>
            </a:r>
            <a:endParaRPr lang="en-US" dirty="0"/>
          </a:p>
        </p:txBody>
      </p:sp>
      <p:pic>
        <p:nvPicPr>
          <p:cNvPr id="5" name="Picture 4" descr="Captura de Tela 2016-09-11 às 22.25.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200" y="2620076"/>
            <a:ext cx="6451600" cy="4216400"/>
          </a:xfrm>
          <a:prstGeom prst="rect">
            <a:avLst/>
          </a:prstGeom>
        </p:spPr>
      </p:pic>
    </p:spTree>
    <p:extLst>
      <p:ext uri="{BB962C8B-B14F-4D97-AF65-F5344CB8AC3E}">
        <p14:creationId xmlns:p14="http://schemas.microsoft.com/office/powerpoint/2010/main" val="16110664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a:t>
            </a:r>
            <a:r>
              <a:rPr lang="en-US" dirty="0" smtClean="0"/>
              <a:t> </a:t>
            </a:r>
            <a:r>
              <a:rPr lang="en-US" dirty="0" err="1" smtClean="0"/>
              <a:t>Introdu</a:t>
            </a:r>
            <a:r>
              <a:rPr lang="en-US" dirty="0" err="1" smtClean="0"/>
              <a:t>ção</a:t>
            </a:r>
            <a:endParaRPr lang="en-US" dirty="0"/>
          </a:p>
        </p:txBody>
      </p:sp>
      <p:sp>
        <p:nvSpPr>
          <p:cNvPr id="3" name="Content Placeholder 2"/>
          <p:cNvSpPr>
            <a:spLocks noGrp="1"/>
          </p:cNvSpPr>
          <p:nvPr>
            <p:ph idx="1"/>
          </p:nvPr>
        </p:nvSpPr>
        <p:spPr/>
        <p:txBody>
          <a:bodyPr>
            <a:normAutofit lnSpcReduction="10000"/>
          </a:bodyPr>
          <a:lstStyle/>
          <a:p>
            <a:r>
              <a:rPr lang="en-US" dirty="0" err="1" smtClean="0"/>
              <a:t>Por</a:t>
            </a:r>
            <a:r>
              <a:rPr lang="en-US" dirty="0" smtClean="0"/>
              <a:t> </a:t>
            </a:r>
            <a:r>
              <a:rPr lang="en-US" dirty="0" err="1" smtClean="0"/>
              <a:t>que</a:t>
            </a:r>
            <a:r>
              <a:rPr lang="en-US" dirty="0" smtClean="0"/>
              <a:t> </a:t>
            </a:r>
            <a:r>
              <a:rPr lang="en-US" dirty="0" err="1" smtClean="0"/>
              <a:t>estudar</a:t>
            </a:r>
            <a:r>
              <a:rPr lang="en-US" dirty="0" smtClean="0"/>
              <a:t> </a:t>
            </a:r>
            <a:r>
              <a:rPr lang="en-US" dirty="0" err="1" smtClean="0"/>
              <a:t>combust</a:t>
            </a:r>
            <a:r>
              <a:rPr lang="en-US" dirty="0" err="1" smtClean="0"/>
              <a:t>ão</a:t>
            </a:r>
            <a:r>
              <a:rPr lang="en-US" dirty="0" smtClean="0"/>
              <a:t> </a:t>
            </a:r>
            <a:r>
              <a:rPr lang="en-US" dirty="0" err="1" smtClean="0"/>
              <a:t>Turbulenta</a:t>
            </a:r>
            <a:r>
              <a:rPr lang="en-US" dirty="0" smtClean="0"/>
              <a:t>?</a:t>
            </a:r>
          </a:p>
          <a:p>
            <a:pPr lvl="1"/>
            <a:r>
              <a:rPr lang="en-US" dirty="0" err="1" smtClean="0"/>
              <a:t>É</a:t>
            </a:r>
            <a:r>
              <a:rPr lang="en-US" dirty="0" smtClean="0"/>
              <a:t> a </a:t>
            </a:r>
            <a:r>
              <a:rPr lang="en-US" dirty="0" err="1" smtClean="0"/>
              <a:t>mais</a:t>
            </a:r>
            <a:r>
              <a:rPr lang="en-US" dirty="0" smtClean="0"/>
              <a:t> </a:t>
            </a:r>
            <a:r>
              <a:rPr lang="en-US" dirty="0" err="1" smtClean="0"/>
              <a:t>velha</a:t>
            </a:r>
            <a:r>
              <a:rPr lang="en-US" dirty="0" smtClean="0"/>
              <a:t> “</a:t>
            </a:r>
            <a:r>
              <a:rPr lang="en-US" dirty="0" err="1" smtClean="0"/>
              <a:t>tecnologia</a:t>
            </a:r>
            <a:r>
              <a:rPr lang="en-US" dirty="0" smtClean="0"/>
              <a:t>” da </a:t>
            </a:r>
            <a:r>
              <a:rPr lang="en-US" dirty="0" err="1" smtClean="0"/>
              <a:t>humanidade</a:t>
            </a:r>
            <a:endParaRPr lang="en-US" dirty="0" smtClean="0"/>
          </a:p>
          <a:p>
            <a:pPr lvl="1"/>
            <a:r>
              <a:rPr lang="en-US" dirty="0" smtClean="0"/>
              <a:t>90% do </a:t>
            </a:r>
            <a:r>
              <a:rPr lang="en-US" dirty="0" err="1" smtClean="0"/>
              <a:t>suprimento</a:t>
            </a:r>
            <a:r>
              <a:rPr lang="en-US" dirty="0" smtClean="0"/>
              <a:t> de </a:t>
            </a:r>
            <a:r>
              <a:rPr lang="en-US" dirty="0" err="1" smtClean="0"/>
              <a:t>energia</a:t>
            </a:r>
            <a:r>
              <a:rPr lang="en-US" dirty="0" smtClean="0"/>
              <a:t> </a:t>
            </a:r>
            <a:r>
              <a:rPr lang="en-US" dirty="0" err="1" smtClean="0"/>
              <a:t>mundial</a:t>
            </a:r>
            <a:r>
              <a:rPr lang="en-US" dirty="0" smtClean="0"/>
              <a:t> </a:t>
            </a:r>
            <a:r>
              <a:rPr lang="en-US" dirty="0" err="1" smtClean="0"/>
              <a:t>ainda</a:t>
            </a:r>
            <a:r>
              <a:rPr lang="en-US" dirty="0" smtClean="0"/>
              <a:t> </a:t>
            </a:r>
            <a:r>
              <a:rPr lang="en-US" dirty="0" err="1" smtClean="0"/>
              <a:t>é</a:t>
            </a:r>
            <a:r>
              <a:rPr lang="en-US" dirty="0" smtClean="0"/>
              <a:t> </a:t>
            </a:r>
            <a:r>
              <a:rPr lang="en-US" dirty="0" err="1" smtClean="0"/>
              <a:t>combustão</a:t>
            </a:r>
            <a:endParaRPr lang="en-US" dirty="0" smtClean="0"/>
          </a:p>
          <a:p>
            <a:pPr lvl="1"/>
            <a:r>
              <a:rPr lang="en-US" dirty="0" err="1" smtClean="0"/>
              <a:t>Ocorre</a:t>
            </a:r>
            <a:r>
              <a:rPr lang="en-US" dirty="0" smtClean="0"/>
              <a:t> </a:t>
            </a:r>
            <a:r>
              <a:rPr lang="en-US" dirty="0" err="1" smtClean="0"/>
              <a:t>em</a:t>
            </a:r>
            <a:r>
              <a:rPr lang="en-US" dirty="0" smtClean="0"/>
              <a:t> </a:t>
            </a:r>
            <a:r>
              <a:rPr lang="en-US" dirty="0" err="1" smtClean="0"/>
              <a:t>combustíveis</a:t>
            </a:r>
            <a:r>
              <a:rPr lang="en-US" dirty="0" smtClean="0"/>
              <a:t> </a:t>
            </a:r>
            <a:r>
              <a:rPr lang="en-US" dirty="0" err="1" smtClean="0"/>
              <a:t>fósseis</a:t>
            </a:r>
            <a:r>
              <a:rPr lang="en-US" dirty="0" smtClean="0"/>
              <a:t>, </a:t>
            </a:r>
            <a:r>
              <a:rPr lang="en-US" dirty="0" err="1" smtClean="0"/>
              <a:t>renováveis</a:t>
            </a:r>
            <a:r>
              <a:rPr lang="en-US" dirty="0" smtClean="0"/>
              <a:t> </a:t>
            </a:r>
            <a:r>
              <a:rPr lang="en-US" dirty="0" err="1" smtClean="0"/>
              <a:t>ou</a:t>
            </a:r>
            <a:r>
              <a:rPr lang="en-US" dirty="0" smtClean="0"/>
              <a:t> </a:t>
            </a:r>
            <a:r>
              <a:rPr lang="en-US" dirty="0" err="1" smtClean="0"/>
              <a:t>sintéticos</a:t>
            </a:r>
            <a:endParaRPr lang="en-US" dirty="0" smtClean="0"/>
          </a:p>
          <a:p>
            <a:pPr lvl="1"/>
            <a:r>
              <a:rPr lang="en-US" b="1" dirty="0" err="1" smtClean="0"/>
              <a:t>Problema</a:t>
            </a:r>
            <a:r>
              <a:rPr lang="en-US" b="1" dirty="0" smtClean="0"/>
              <a:t>:</a:t>
            </a:r>
            <a:r>
              <a:rPr lang="en-US" dirty="0" smtClean="0"/>
              <a:t> </a:t>
            </a:r>
            <a:r>
              <a:rPr lang="en-US" dirty="0" err="1" smtClean="0">
                <a:solidFill>
                  <a:srgbClr val="FF0000"/>
                </a:solidFill>
              </a:rPr>
              <a:t>Aquecimento</a:t>
            </a:r>
            <a:r>
              <a:rPr lang="en-US" dirty="0" smtClean="0">
                <a:solidFill>
                  <a:srgbClr val="FF0000"/>
                </a:solidFill>
              </a:rPr>
              <a:t> Global e </a:t>
            </a:r>
            <a:r>
              <a:rPr lang="en-US" dirty="0" err="1" smtClean="0">
                <a:solidFill>
                  <a:srgbClr val="FF0000"/>
                </a:solidFill>
              </a:rPr>
              <a:t>Emissões</a:t>
            </a:r>
            <a:endParaRPr lang="en-US" dirty="0" smtClean="0">
              <a:solidFill>
                <a:srgbClr val="FF0000"/>
              </a:solidFill>
            </a:endParaRPr>
          </a:p>
          <a:p>
            <a:pPr lvl="1"/>
            <a:r>
              <a:rPr lang="en-US" dirty="0" err="1" smtClean="0"/>
              <a:t>Novas</a:t>
            </a:r>
            <a:r>
              <a:rPr lang="en-US" dirty="0" smtClean="0"/>
              <a:t> </a:t>
            </a:r>
            <a:r>
              <a:rPr lang="en-US" dirty="0" err="1" smtClean="0"/>
              <a:t>tecnologias</a:t>
            </a:r>
            <a:r>
              <a:rPr lang="en-US" dirty="0" smtClean="0"/>
              <a:t> </a:t>
            </a:r>
            <a:r>
              <a:rPr lang="en-US" dirty="0" err="1" smtClean="0"/>
              <a:t>como</a:t>
            </a:r>
            <a:r>
              <a:rPr lang="en-US" dirty="0" smtClean="0"/>
              <a:t>: </a:t>
            </a:r>
            <a:r>
              <a:rPr lang="en-US" dirty="0" err="1" smtClean="0"/>
              <a:t>oxyfuel</a:t>
            </a:r>
            <a:r>
              <a:rPr lang="en-US" dirty="0" smtClean="0"/>
              <a:t>, flameless, </a:t>
            </a:r>
            <a:r>
              <a:rPr lang="en-US" dirty="0" err="1" smtClean="0"/>
              <a:t>combustão</a:t>
            </a:r>
            <a:r>
              <a:rPr lang="en-US" dirty="0" smtClean="0"/>
              <a:t> </a:t>
            </a:r>
            <a:r>
              <a:rPr lang="en-US" dirty="0" err="1" smtClean="0"/>
              <a:t>catalítica</a:t>
            </a:r>
            <a:r>
              <a:rPr lang="en-US" dirty="0" smtClean="0"/>
              <a:t> e </a:t>
            </a:r>
            <a:r>
              <a:rPr lang="en-US" dirty="0" err="1" smtClean="0"/>
              <a:t>em</a:t>
            </a:r>
            <a:r>
              <a:rPr lang="en-US" dirty="0" smtClean="0"/>
              <a:t> </a:t>
            </a:r>
            <a:r>
              <a:rPr lang="en-US" dirty="0" err="1" smtClean="0"/>
              <a:t>meios</a:t>
            </a:r>
            <a:r>
              <a:rPr lang="en-US" dirty="0" smtClean="0"/>
              <a:t> </a:t>
            </a:r>
            <a:r>
              <a:rPr lang="en-US" dirty="0" err="1" smtClean="0"/>
              <a:t>porosos</a:t>
            </a:r>
            <a:r>
              <a:rPr lang="en-US" dirty="0" smtClean="0"/>
              <a:t> </a:t>
            </a:r>
            <a:r>
              <a:rPr lang="en-US" dirty="0" err="1" smtClean="0"/>
              <a:t>ampliarão</a:t>
            </a:r>
            <a:r>
              <a:rPr lang="en-US" dirty="0" smtClean="0"/>
              <a:t> o campo de </a:t>
            </a:r>
            <a:r>
              <a:rPr lang="en-US" dirty="0" err="1" smtClean="0"/>
              <a:t>aplicação</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0438280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a:t>
            </a:r>
            <a:r>
              <a:rPr lang="en-US" dirty="0" smtClean="0"/>
              <a:t>.0 Elementary Descriptions of Turbulence</a:t>
            </a:r>
            <a:endParaRPr lang="en-US" dirty="0"/>
          </a:p>
        </p:txBody>
      </p:sp>
      <p:sp>
        <p:nvSpPr>
          <p:cNvPr id="3" name="Content Placeholder 2"/>
          <p:cNvSpPr>
            <a:spLocks noGrp="1"/>
          </p:cNvSpPr>
          <p:nvPr>
            <p:ph idx="1"/>
          </p:nvPr>
        </p:nvSpPr>
        <p:spPr>
          <a:xfrm>
            <a:off x="457200" y="1600201"/>
            <a:ext cx="8229600" cy="850668"/>
          </a:xfrm>
        </p:spPr>
        <p:txBody>
          <a:bodyPr>
            <a:normAutofit fontScale="92500" lnSpcReduction="20000"/>
          </a:bodyPr>
          <a:lstStyle/>
          <a:p>
            <a:r>
              <a:rPr lang="en-US" dirty="0" smtClean="0"/>
              <a:t>Interaction between chemical and flow time scales – </a:t>
            </a:r>
            <a:r>
              <a:rPr lang="en-US" dirty="0" err="1" smtClean="0"/>
              <a:t>Damk</a:t>
            </a:r>
            <a:r>
              <a:rPr lang="en-US" dirty="0" err="1" smtClean="0"/>
              <a:t>öhler</a:t>
            </a:r>
            <a:r>
              <a:rPr lang="en-US" dirty="0" smtClean="0"/>
              <a:t> Number</a:t>
            </a:r>
            <a:endParaRPr lang="en-US" dirty="0"/>
          </a:p>
        </p:txBody>
      </p:sp>
      <p:pic>
        <p:nvPicPr>
          <p:cNvPr id="4" name="Picture 3" descr="Captura de Tela 2016-09-11 às 22.25.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600" y="2977241"/>
            <a:ext cx="6642100" cy="2616200"/>
          </a:xfrm>
          <a:prstGeom prst="rect">
            <a:avLst/>
          </a:prstGeom>
        </p:spPr>
      </p:pic>
    </p:spTree>
    <p:extLst>
      <p:ext uri="{BB962C8B-B14F-4D97-AF65-F5344CB8AC3E}">
        <p14:creationId xmlns:p14="http://schemas.microsoft.com/office/powerpoint/2010/main" val="287963757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a:t>
            </a:r>
            <a:r>
              <a:rPr lang="en-US" dirty="0" smtClean="0"/>
              <a:t>.0 Elementary Descriptions of Turbulence</a:t>
            </a:r>
            <a:endParaRPr lang="en-US" dirty="0"/>
          </a:p>
        </p:txBody>
      </p:sp>
      <p:sp>
        <p:nvSpPr>
          <p:cNvPr id="3" name="Content Placeholder 2"/>
          <p:cNvSpPr>
            <a:spLocks noGrp="1"/>
          </p:cNvSpPr>
          <p:nvPr>
            <p:ph idx="1"/>
          </p:nvPr>
        </p:nvSpPr>
        <p:spPr>
          <a:xfrm>
            <a:off x="457200" y="1600201"/>
            <a:ext cx="8229600" cy="850668"/>
          </a:xfrm>
        </p:spPr>
        <p:txBody>
          <a:bodyPr>
            <a:normAutofit fontScale="92500" lnSpcReduction="20000"/>
          </a:bodyPr>
          <a:lstStyle/>
          <a:p>
            <a:r>
              <a:rPr lang="en-US" dirty="0" smtClean="0"/>
              <a:t>Any property f can be </a:t>
            </a:r>
            <a:r>
              <a:rPr lang="en-US" dirty="0" err="1" smtClean="0"/>
              <a:t>splited</a:t>
            </a:r>
            <a:r>
              <a:rPr lang="en-US" dirty="0" smtClean="0"/>
              <a:t> into mean  and fluctuation as</a:t>
            </a:r>
            <a:endParaRPr lang="en-US" dirty="0"/>
          </a:p>
        </p:txBody>
      </p:sp>
      <p:sp>
        <p:nvSpPr>
          <p:cNvPr id="14" name="Content Placeholder 2"/>
          <p:cNvSpPr txBox="1">
            <a:spLocks/>
          </p:cNvSpPr>
          <p:nvPr/>
        </p:nvSpPr>
        <p:spPr>
          <a:xfrm>
            <a:off x="609600" y="3389477"/>
            <a:ext cx="8229600" cy="850668"/>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Turbulence strength is generally characterized by the turbulence Intensity</a:t>
            </a:r>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1299964982"/>
              </p:ext>
            </p:extLst>
          </p:nvPr>
        </p:nvGraphicFramePr>
        <p:xfrm>
          <a:off x="3719513" y="4721562"/>
          <a:ext cx="1333500" cy="711200"/>
        </p:xfrm>
        <a:graphic>
          <a:graphicData uri="http://schemas.openxmlformats.org/presentationml/2006/ole">
            <mc:AlternateContent xmlns:mc="http://schemas.openxmlformats.org/markup-compatibility/2006">
              <mc:Choice xmlns:v="urn:schemas-microsoft-com:vml" Requires="v">
                <p:oleObj spid="_x0000_s1046" name="Equation" r:id="rId3" imgW="1333500" imgH="711200" progId="Equation.DSMT4">
                  <p:embed/>
                </p:oleObj>
              </mc:Choice>
              <mc:Fallback>
                <p:oleObj name="Equation" r:id="rId3" imgW="1333500" imgH="711200" progId="Equation.DSMT4">
                  <p:embed/>
                  <p:pic>
                    <p:nvPicPr>
                      <p:cNvPr id="0" name=""/>
                      <p:cNvPicPr/>
                      <p:nvPr/>
                    </p:nvPicPr>
                    <p:blipFill>
                      <a:blip r:embed="rId4"/>
                      <a:stretch>
                        <a:fillRect/>
                      </a:stretch>
                    </p:blipFill>
                    <p:spPr>
                      <a:xfrm>
                        <a:off x="3719513" y="4721562"/>
                        <a:ext cx="1333500" cy="7112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19753220"/>
              </p:ext>
            </p:extLst>
          </p:nvPr>
        </p:nvGraphicFramePr>
        <p:xfrm>
          <a:off x="3797300" y="2651482"/>
          <a:ext cx="1549400" cy="482600"/>
        </p:xfrm>
        <a:graphic>
          <a:graphicData uri="http://schemas.openxmlformats.org/presentationml/2006/ole">
            <mc:AlternateContent xmlns:mc="http://schemas.openxmlformats.org/markup-compatibility/2006">
              <mc:Choice xmlns:v="urn:schemas-microsoft-com:vml" Requires="v">
                <p:oleObj spid="_x0000_s1047" name="Equation" r:id="rId5" imgW="1549400" imgH="482600" progId="Equation.DSMT4">
                  <p:embed/>
                </p:oleObj>
              </mc:Choice>
              <mc:Fallback>
                <p:oleObj name="Equation" r:id="rId5" imgW="1549400" imgH="482600" progId="Equation.DSMT4">
                  <p:embed/>
                  <p:pic>
                    <p:nvPicPr>
                      <p:cNvPr id="0" name=""/>
                      <p:cNvPicPr/>
                      <p:nvPr/>
                    </p:nvPicPr>
                    <p:blipFill>
                      <a:blip r:embed="rId6"/>
                      <a:stretch>
                        <a:fillRect/>
                      </a:stretch>
                    </p:blipFill>
                    <p:spPr>
                      <a:xfrm>
                        <a:off x="3797300" y="2651482"/>
                        <a:ext cx="1549400" cy="482600"/>
                      </a:xfrm>
                      <a:prstGeom prst="rect">
                        <a:avLst/>
                      </a:prstGeom>
                    </p:spPr>
                  </p:pic>
                </p:oleObj>
              </mc:Fallback>
            </mc:AlternateContent>
          </a:graphicData>
        </a:graphic>
      </p:graphicFrame>
    </p:spTree>
    <p:extLst>
      <p:ext uri="{BB962C8B-B14F-4D97-AF65-F5344CB8AC3E}">
        <p14:creationId xmlns:p14="http://schemas.microsoft.com/office/powerpoint/2010/main" val="57549654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a:t>
            </a:r>
            <a:r>
              <a:rPr lang="en-US" dirty="0" smtClean="0"/>
              <a:t>.0 Elementary Descriptions of Turbulence</a:t>
            </a:r>
            <a:endParaRPr lang="en-US" dirty="0"/>
          </a:p>
        </p:txBody>
      </p:sp>
      <p:sp>
        <p:nvSpPr>
          <p:cNvPr id="3" name="Content Placeholder 2"/>
          <p:cNvSpPr>
            <a:spLocks noGrp="1"/>
          </p:cNvSpPr>
          <p:nvPr>
            <p:ph idx="1"/>
          </p:nvPr>
        </p:nvSpPr>
        <p:spPr>
          <a:xfrm>
            <a:off x="457200" y="1600201"/>
            <a:ext cx="8229600" cy="850668"/>
          </a:xfrm>
        </p:spPr>
        <p:txBody>
          <a:bodyPr>
            <a:normAutofit/>
          </a:bodyPr>
          <a:lstStyle/>
          <a:p>
            <a:r>
              <a:rPr lang="en-US" dirty="0" smtClean="0"/>
              <a:t>Turbulence descriptors: </a:t>
            </a:r>
            <a:r>
              <a:rPr lang="en-US" dirty="0" err="1" smtClean="0"/>
              <a:t>lenght</a:t>
            </a:r>
            <a:r>
              <a:rPr lang="en-US" dirty="0" smtClean="0"/>
              <a:t> and time scales</a:t>
            </a:r>
            <a:endParaRPr lang="en-US" dirty="0"/>
          </a:p>
        </p:txBody>
      </p:sp>
      <p:sp>
        <p:nvSpPr>
          <p:cNvPr id="5" name="TextBox 4"/>
          <p:cNvSpPr txBox="1"/>
          <p:nvPr/>
        </p:nvSpPr>
        <p:spPr>
          <a:xfrm>
            <a:off x="1298222" y="2277071"/>
            <a:ext cx="5559778" cy="1200329"/>
          </a:xfrm>
          <a:prstGeom prst="rect">
            <a:avLst/>
          </a:prstGeom>
          <a:noFill/>
        </p:spPr>
        <p:txBody>
          <a:bodyPr wrap="square" rtlCol="0">
            <a:spAutoFit/>
          </a:bodyPr>
          <a:lstStyle/>
          <a:p>
            <a:pPr marL="342900" indent="-342900">
              <a:buFont typeface="+mj-lt"/>
              <a:buAutoNum type="arabicPeriod"/>
            </a:pPr>
            <a:r>
              <a:rPr lang="en-US" dirty="0" smtClean="0"/>
              <a:t>Integral length scale – related to the characteristic size of the flow</a:t>
            </a:r>
          </a:p>
          <a:p>
            <a:pPr marL="342900" indent="-342900">
              <a:buFont typeface="+mj-lt"/>
              <a:buAutoNum type="arabicPeriod"/>
            </a:pPr>
            <a:endParaRPr lang="en-US" dirty="0"/>
          </a:p>
          <a:p>
            <a:pPr marL="342900" indent="-342900">
              <a:buFont typeface="+mj-lt"/>
              <a:buAutoNum type="arabicPeriod"/>
            </a:pPr>
            <a:r>
              <a:rPr lang="en-US" dirty="0" smtClean="0"/>
              <a:t>Kolmogorov length scale – the smallest one </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450112659"/>
              </p:ext>
            </p:extLst>
          </p:nvPr>
        </p:nvGraphicFramePr>
        <p:xfrm>
          <a:off x="3330222" y="2550448"/>
          <a:ext cx="215900" cy="558800"/>
        </p:xfrm>
        <a:graphic>
          <a:graphicData uri="http://schemas.openxmlformats.org/presentationml/2006/ole">
            <mc:AlternateContent xmlns:mc="http://schemas.openxmlformats.org/markup-compatibility/2006">
              <mc:Choice xmlns:v="urn:schemas-microsoft-com:vml" Requires="v">
                <p:oleObj spid="_x0000_s2093" name="Equation" r:id="rId3" imgW="215900" imgH="558800" progId="Equation.DSMT4">
                  <p:embed/>
                </p:oleObj>
              </mc:Choice>
              <mc:Fallback>
                <p:oleObj name="Equation" r:id="rId3" imgW="215900" imgH="558800" progId="Equation.DSMT4">
                  <p:embed/>
                  <p:pic>
                    <p:nvPicPr>
                      <p:cNvPr id="0" name=""/>
                      <p:cNvPicPr/>
                      <p:nvPr/>
                    </p:nvPicPr>
                    <p:blipFill>
                      <a:blip r:embed="rId4"/>
                      <a:stretch>
                        <a:fillRect/>
                      </a:stretch>
                    </p:blipFill>
                    <p:spPr>
                      <a:xfrm>
                        <a:off x="3330222" y="2550448"/>
                        <a:ext cx="215900" cy="5588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34418650"/>
              </p:ext>
            </p:extLst>
          </p:nvPr>
        </p:nvGraphicFramePr>
        <p:xfrm>
          <a:off x="6025432" y="3151012"/>
          <a:ext cx="254000" cy="330200"/>
        </p:xfrm>
        <a:graphic>
          <a:graphicData uri="http://schemas.openxmlformats.org/presentationml/2006/ole">
            <mc:AlternateContent xmlns:mc="http://schemas.openxmlformats.org/markup-compatibility/2006">
              <mc:Choice xmlns:v="urn:schemas-microsoft-com:vml" Requires="v">
                <p:oleObj spid="_x0000_s2094" name="Equation" r:id="rId5" imgW="254000" imgH="330200" progId="Equation.DSMT4">
                  <p:embed/>
                </p:oleObj>
              </mc:Choice>
              <mc:Fallback>
                <p:oleObj name="Equation" r:id="rId5" imgW="254000" imgH="330200" progId="Equation.DSMT4">
                  <p:embed/>
                  <p:pic>
                    <p:nvPicPr>
                      <p:cNvPr id="0" name=""/>
                      <p:cNvPicPr/>
                      <p:nvPr/>
                    </p:nvPicPr>
                    <p:blipFill>
                      <a:blip r:embed="rId6"/>
                      <a:stretch>
                        <a:fillRect/>
                      </a:stretch>
                    </p:blipFill>
                    <p:spPr>
                      <a:xfrm>
                        <a:off x="6025432" y="3151012"/>
                        <a:ext cx="254000" cy="330200"/>
                      </a:xfrm>
                      <a:prstGeom prst="rect">
                        <a:avLst/>
                      </a:prstGeom>
                    </p:spPr>
                  </p:pic>
                </p:oleObj>
              </mc:Fallback>
            </mc:AlternateContent>
          </a:graphicData>
        </a:graphic>
      </p:graphicFrame>
      <p:sp>
        <p:nvSpPr>
          <p:cNvPr id="11" name="Content Placeholder 2"/>
          <p:cNvSpPr txBox="1">
            <a:spLocks/>
          </p:cNvSpPr>
          <p:nvPr/>
        </p:nvSpPr>
        <p:spPr>
          <a:xfrm>
            <a:off x="609600" y="3869251"/>
            <a:ext cx="8229600" cy="850668"/>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The Reynolds Number is constructed for each </a:t>
            </a:r>
            <a:r>
              <a:rPr lang="en-US" dirty="0" err="1" smtClean="0"/>
              <a:t>lenght</a:t>
            </a:r>
            <a:r>
              <a:rPr lang="en-US" dirty="0" smtClean="0"/>
              <a:t> scales</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203637779"/>
              </p:ext>
            </p:extLst>
          </p:nvPr>
        </p:nvGraphicFramePr>
        <p:xfrm>
          <a:off x="1768844" y="4733558"/>
          <a:ext cx="1485900" cy="1003300"/>
        </p:xfrm>
        <a:graphic>
          <a:graphicData uri="http://schemas.openxmlformats.org/presentationml/2006/ole">
            <mc:AlternateContent xmlns:mc="http://schemas.openxmlformats.org/markup-compatibility/2006">
              <mc:Choice xmlns:v="urn:schemas-microsoft-com:vml" Requires="v">
                <p:oleObj spid="_x0000_s2095" name="Equation" r:id="rId7" imgW="1485900" imgH="1003300" progId="Equation.DSMT4">
                  <p:embed/>
                </p:oleObj>
              </mc:Choice>
              <mc:Fallback>
                <p:oleObj name="Equation" r:id="rId7" imgW="1485900" imgH="1003300" progId="Equation.DSMT4">
                  <p:embed/>
                  <p:pic>
                    <p:nvPicPr>
                      <p:cNvPr id="0" name=""/>
                      <p:cNvPicPr/>
                      <p:nvPr/>
                    </p:nvPicPr>
                    <p:blipFill>
                      <a:blip r:embed="rId8"/>
                      <a:stretch>
                        <a:fillRect/>
                      </a:stretch>
                    </p:blipFill>
                    <p:spPr>
                      <a:xfrm>
                        <a:off x="1768844" y="4733558"/>
                        <a:ext cx="1485900" cy="1003300"/>
                      </a:xfrm>
                      <a:prstGeom prst="rect">
                        <a:avLst/>
                      </a:prstGeom>
                    </p:spPr>
                  </p:pic>
                </p:oleObj>
              </mc:Fallback>
            </mc:AlternateContent>
          </a:graphicData>
        </a:graphic>
      </p:graphicFrame>
      <p:sp>
        <p:nvSpPr>
          <p:cNvPr id="9" name="TextBox 8"/>
          <p:cNvSpPr txBox="1"/>
          <p:nvPr/>
        </p:nvSpPr>
        <p:spPr>
          <a:xfrm>
            <a:off x="3810006" y="4995337"/>
            <a:ext cx="3160889" cy="646331"/>
          </a:xfrm>
          <a:prstGeom prst="rect">
            <a:avLst/>
          </a:prstGeom>
          <a:noFill/>
        </p:spPr>
        <p:txBody>
          <a:bodyPr wrap="square" rtlCol="0">
            <a:spAutoFit/>
          </a:bodyPr>
          <a:lstStyle/>
          <a:p>
            <a:r>
              <a:rPr lang="en-US" dirty="0" smtClean="0"/>
              <a:t>100 to 2000 in combustion devices</a:t>
            </a:r>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2718754914"/>
              </p:ext>
            </p:extLst>
          </p:nvPr>
        </p:nvGraphicFramePr>
        <p:xfrm>
          <a:off x="6095980" y="5627490"/>
          <a:ext cx="2032000" cy="965200"/>
        </p:xfrm>
        <a:graphic>
          <a:graphicData uri="http://schemas.openxmlformats.org/presentationml/2006/ole">
            <mc:AlternateContent xmlns:mc="http://schemas.openxmlformats.org/markup-compatibility/2006">
              <mc:Choice xmlns:v="urn:schemas-microsoft-com:vml" Requires="v">
                <p:oleObj spid="_x0000_s2096" name="Equation" r:id="rId9" imgW="2032000" imgH="965200" progId="Equation.DSMT4">
                  <p:embed/>
                </p:oleObj>
              </mc:Choice>
              <mc:Fallback>
                <p:oleObj name="Equation" r:id="rId9" imgW="2032000" imgH="965200" progId="Equation.DSMT4">
                  <p:embed/>
                  <p:pic>
                    <p:nvPicPr>
                      <p:cNvPr id="0" name=""/>
                      <p:cNvPicPr/>
                      <p:nvPr/>
                    </p:nvPicPr>
                    <p:blipFill>
                      <a:blip r:embed="rId10"/>
                      <a:stretch>
                        <a:fillRect/>
                      </a:stretch>
                    </p:blipFill>
                    <p:spPr>
                      <a:xfrm>
                        <a:off x="6095980" y="5627490"/>
                        <a:ext cx="2032000" cy="965200"/>
                      </a:xfrm>
                      <a:prstGeom prst="rect">
                        <a:avLst/>
                      </a:prstGeom>
                    </p:spPr>
                  </p:pic>
                </p:oleObj>
              </mc:Fallback>
            </mc:AlternateContent>
          </a:graphicData>
        </a:graphic>
      </p:graphicFrame>
    </p:spTree>
    <p:extLst>
      <p:ext uri="{BB962C8B-B14F-4D97-AF65-F5344CB8AC3E}">
        <p14:creationId xmlns:p14="http://schemas.microsoft.com/office/powerpoint/2010/main" val="11947850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a:t>
            </a:r>
            <a:r>
              <a:rPr lang="en-US" dirty="0" smtClean="0"/>
              <a:t>.0 Elementary Descriptions of Turbulence</a:t>
            </a:r>
            <a:endParaRPr lang="en-US" dirty="0"/>
          </a:p>
        </p:txBody>
      </p:sp>
      <p:sp>
        <p:nvSpPr>
          <p:cNvPr id="3" name="Content Placeholder 2"/>
          <p:cNvSpPr>
            <a:spLocks noGrp="1"/>
          </p:cNvSpPr>
          <p:nvPr>
            <p:ph idx="1"/>
          </p:nvPr>
        </p:nvSpPr>
        <p:spPr>
          <a:xfrm>
            <a:off x="457200" y="1600201"/>
            <a:ext cx="8489244" cy="1560688"/>
          </a:xfrm>
        </p:spPr>
        <p:txBody>
          <a:bodyPr>
            <a:normAutofit fontScale="85000" lnSpcReduction="20000"/>
          </a:bodyPr>
          <a:lstStyle/>
          <a:p>
            <a:r>
              <a:rPr lang="en-US" dirty="0" smtClean="0"/>
              <a:t>For homogeneous isotropic turbulence, the energy of the large scales flows to the smaller scales through the Kolmogorov cascade. The energy flux from one scale to another is constant and given by the dissipation rate as</a:t>
            </a:r>
            <a:endParaRPr lang="en-US" dirty="0"/>
          </a:p>
        </p:txBody>
      </p:sp>
      <p:sp>
        <p:nvSpPr>
          <p:cNvPr id="13" name="Content Placeholder 2"/>
          <p:cNvSpPr txBox="1">
            <a:spLocks/>
          </p:cNvSpPr>
          <p:nvPr/>
        </p:nvSpPr>
        <p:spPr>
          <a:xfrm>
            <a:off x="440268" y="4574801"/>
            <a:ext cx="8246532" cy="1126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At the Kolmogorov scales, from the unity Re, one has</a:t>
            </a:r>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2668432154"/>
              </p:ext>
            </p:extLst>
          </p:nvPr>
        </p:nvGraphicFramePr>
        <p:xfrm>
          <a:off x="1390650" y="5573713"/>
          <a:ext cx="6362700" cy="1016000"/>
        </p:xfrm>
        <a:graphic>
          <a:graphicData uri="http://schemas.openxmlformats.org/presentationml/2006/ole">
            <mc:AlternateContent xmlns:mc="http://schemas.openxmlformats.org/markup-compatibility/2006">
              <mc:Choice xmlns:v="urn:schemas-microsoft-com:vml" Requires="v">
                <p:oleObj spid="_x0000_s3094" name="Equation" r:id="rId3" imgW="6362700" imgH="1016000" progId="Equation.DSMT4">
                  <p:embed/>
                </p:oleObj>
              </mc:Choice>
              <mc:Fallback>
                <p:oleObj name="Equation" r:id="rId3" imgW="6362700" imgH="1016000" progId="Equation.DSMT4">
                  <p:embed/>
                  <p:pic>
                    <p:nvPicPr>
                      <p:cNvPr id="0" name=""/>
                      <p:cNvPicPr/>
                      <p:nvPr/>
                    </p:nvPicPr>
                    <p:blipFill>
                      <a:blip r:embed="rId4"/>
                      <a:stretch>
                        <a:fillRect/>
                      </a:stretch>
                    </p:blipFill>
                    <p:spPr>
                      <a:xfrm>
                        <a:off x="1390650" y="5573713"/>
                        <a:ext cx="6362700" cy="10160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826759103"/>
              </p:ext>
            </p:extLst>
          </p:nvPr>
        </p:nvGraphicFramePr>
        <p:xfrm>
          <a:off x="3122788" y="3262486"/>
          <a:ext cx="3124200" cy="1066800"/>
        </p:xfrm>
        <a:graphic>
          <a:graphicData uri="http://schemas.openxmlformats.org/presentationml/2006/ole">
            <mc:AlternateContent xmlns:mc="http://schemas.openxmlformats.org/markup-compatibility/2006">
              <mc:Choice xmlns:v="urn:schemas-microsoft-com:vml" Requires="v">
                <p:oleObj spid="_x0000_s3095" name="Equation" r:id="rId5" imgW="3124200" imgH="1066800" progId="Equation.DSMT4">
                  <p:embed/>
                </p:oleObj>
              </mc:Choice>
              <mc:Fallback>
                <p:oleObj name="Equation" r:id="rId5" imgW="3124200" imgH="1066800" progId="Equation.DSMT4">
                  <p:embed/>
                  <p:pic>
                    <p:nvPicPr>
                      <p:cNvPr id="0" name=""/>
                      <p:cNvPicPr/>
                      <p:nvPr/>
                    </p:nvPicPr>
                    <p:blipFill>
                      <a:blip r:embed="rId6"/>
                      <a:stretch>
                        <a:fillRect/>
                      </a:stretch>
                    </p:blipFill>
                    <p:spPr>
                      <a:xfrm>
                        <a:off x="3122788" y="3262486"/>
                        <a:ext cx="3124200" cy="1066800"/>
                      </a:xfrm>
                      <a:prstGeom prst="rect">
                        <a:avLst/>
                      </a:prstGeom>
                    </p:spPr>
                  </p:pic>
                </p:oleObj>
              </mc:Fallback>
            </mc:AlternateContent>
          </a:graphicData>
        </a:graphic>
      </p:graphicFrame>
    </p:spTree>
    <p:extLst>
      <p:ext uri="{BB962C8B-B14F-4D97-AF65-F5344CB8AC3E}">
        <p14:creationId xmlns:p14="http://schemas.microsoft.com/office/powerpoint/2010/main" val="18175405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a:t>
            </a:r>
            <a:r>
              <a:rPr lang="en-US" dirty="0" smtClean="0"/>
              <a:t>.0 Elementary Descriptions of Turbulence</a:t>
            </a:r>
            <a:endParaRPr lang="en-US" dirty="0"/>
          </a:p>
        </p:txBody>
      </p:sp>
      <p:sp>
        <p:nvSpPr>
          <p:cNvPr id="13" name="Content Placeholder 2"/>
          <p:cNvSpPr txBox="1">
            <a:spLocks/>
          </p:cNvSpPr>
          <p:nvPr/>
        </p:nvSpPr>
        <p:spPr>
          <a:xfrm>
            <a:off x="440268" y="2063043"/>
            <a:ext cx="8246532" cy="1126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The Kolmogorov length scales reads then</a:t>
            </a:r>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2070805488"/>
              </p:ext>
            </p:extLst>
          </p:nvPr>
        </p:nvGraphicFramePr>
        <p:xfrm>
          <a:off x="3549650" y="3000381"/>
          <a:ext cx="2044700" cy="800100"/>
        </p:xfrm>
        <a:graphic>
          <a:graphicData uri="http://schemas.openxmlformats.org/presentationml/2006/ole">
            <mc:AlternateContent xmlns:mc="http://schemas.openxmlformats.org/markup-compatibility/2006">
              <mc:Choice xmlns:v="urn:schemas-microsoft-com:vml" Requires="v">
                <p:oleObj spid="_x0000_s4115" name="Equation" r:id="rId3" imgW="2044700" imgH="800100" progId="Equation.DSMT4">
                  <p:embed/>
                </p:oleObj>
              </mc:Choice>
              <mc:Fallback>
                <p:oleObj name="Equation" r:id="rId3" imgW="2044700" imgH="800100" progId="Equation.DSMT4">
                  <p:embed/>
                  <p:pic>
                    <p:nvPicPr>
                      <p:cNvPr id="0" name=""/>
                      <p:cNvPicPr/>
                      <p:nvPr/>
                    </p:nvPicPr>
                    <p:blipFill>
                      <a:blip r:embed="rId4"/>
                      <a:stretch>
                        <a:fillRect/>
                      </a:stretch>
                    </p:blipFill>
                    <p:spPr>
                      <a:xfrm>
                        <a:off x="3549650" y="3000381"/>
                        <a:ext cx="2044700" cy="800100"/>
                      </a:xfrm>
                      <a:prstGeom prst="rect">
                        <a:avLst/>
                      </a:prstGeom>
                    </p:spPr>
                  </p:pic>
                </p:oleObj>
              </mc:Fallback>
            </mc:AlternateContent>
          </a:graphicData>
        </a:graphic>
      </p:graphicFrame>
      <p:sp>
        <p:nvSpPr>
          <p:cNvPr id="8" name="Content Placeholder 2"/>
          <p:cNvSpPr txBox="1">
            <a:spLocks/>
          </p:cNvSpPr>
          <p:nvPr/>
        </p:nvSpPr>
        <p:spPr>
          <a:xfrm>
            <a:off x="451558" y="3824097"/>
            <a:ext cx="8246532" cy="1126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The ratio of the integral to the Kolmogorov length scales is</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834056964"/>
              </p:ext>
            </p:extLst>
          </p:nvPr>
        </p:nvGraphicFramePr>
        <p:xfrm>
          <a:off x="3086100" y="4956175"/>
          <a:ext cx="3276600" cy="1371600"/>
        </p:xfrm>
        <a:graphic>
          <a:graphicData uri="http://schemas.openxmlformats.org/presentationml/2006/ole">
            <mc:AlternateContent xmlns:mc="http://schemas.openxmlformats.org/markup-compatibility/2006">
              <mc:Choice xmlns:v="urn:schemas-microsoft-com:vml" Requires="v">
                <p:oleObj spid="_x0000_s4116" name="Equation" r:id="rId5" imgW="3276600" imgH="1371600" progId="Equation.DSMT4">
                  <p:embed/>
                </p:oleObj>
              </mc:Choice>
              <mc:Fallback>
                <p:oleObj name="Equation" r:id="rId5" imgW="3276600" imgH="1371600" progId="Equation.DSMT4">
                  <p:embed/>
                  <p:pic>
                    <p:nvPicPr>
                      <p:cNvPr id="0" name=""/>
                      <p:cNvPicPr/>
                      <p:nvPr/>
                    </p:nvPicPr>
                    <p:blipFill>
                      <a:blip r:embed="rId6"/>
                      <a:stretch>
                        <a:fillRect/>
                      </a:stretch>
                    </p:blipFill>
                    <p:spPr>
                      <a:xfrm>
                        <a:off x="3086100" y="4956175"/>
                        <a:ext cx="3276600" cy="1371600"/>
                      </a:xfrm>
                      <a:prstGeom prst="rect">
                        <a:avLst/>
                      </a:prstGeom>
                    </p:spPr>
                  </p:pic>
                </p:oleObj>
              </mc:Fallback>
            </mc:AlternateContent>
          </a:graphicData>
        </a:graphic>
      </p:graphicFrame>
    </p:spTree>
    <p:extLst>
      <p:ext uri="{BB962C8B-B14F-4D97-AF65-F5344CB8AC3E}">
        <p14:creationId xmlns:p14="http://schemas.microsoft.com/office/powerpoint/2010/main" val="37245084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a:t>
            </a:r>
            <a:r>
              <a:rPr lang="en-US" dirty="0" smtClean="0"/>
              <a:t>.0 Elementary Descriptions of Turbulence</a:t>
            </a:r>
            <a:endParaRPr lang="en-US" dirty="0"/>
          </a:p>
        </p:txBody>
      </p:sp>
      <p:sp>
        <p:nvSpPr>
          <p:cNvPr id="13" name="Content Placeholder 2"/>
          <p:cNvSpPr txBox="1">
            <a:spLocks/>
          </p:cNvSpPr>
          <p:nvPr/>
        </p:nvSpPr>
        <p:spPr>
          <a:xfrm>
            <a:off x="440268" y="2063043"/>
            <a:ext cx="8246532" cy="1126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The Integral length scales can be evaluated from the correlation coefficient as</a:t>
            </a:r>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2672293158"/>
              </p:ext>
            </p:extLst>
          </p:nvPr>
        </p:nvGraphicFramePr>
        <p:xfrm>
          <a:off x="2730500" y="3320693"/>
          <a:ext cx="3683000" cy="1231900"/>
        </p:xfrm>
        <a:graphic>
          <a:graphicData uri="http://schemas.openxmlformats.org/presentationml/2006/ole">
            <mc:AlternateContent xmlns:mc="http://schemas.openxmlformats.org/markup-compatibility/2006">
              <mc:Choice xmlns:v="urn:schemas-microsoft-com:vml" Requires="v">
                <p:oleObj spid="_x0000_s5131" name="Equation" r:id="rId3" imgW="3683000" imgH="1231900" progId="Equation.DSMT4">
                  <p:embed/>
                </p:oleObj>
              </mc:Choice>
              <mc:Fallback>
                <p:oleObj name="Equation" r:id="rId3" imgW="3683000" imgH="1231900" progId="Equation.DSMT4">
                  <p:embed/>
                  <p:pic>
                    <p:nvPicPr>
                      <p:cNvPr id="0" name=""/>
                      <p:cNvPicPr/>
                      <p:nvPr/>
                    </p:nvPicPr>
                    <p:blipFill>
                      <a:blip r:embed="rId4"/>
                      <a:stretch>
                        <a:fillRect/>
                      </a:stretch>
                    </p:blipFill>
                    <p:spPr>
                      <a:xfrm>
                        <a:off x="2730500" y="3320693"/>
                        <a:ext cx="3683000" cy="1231900"/>
                      </a:xfrm>
                      <a:prstGeom prst="rect">
                        <a:avLst/>
                      </a:prstGeom>
                    </p:spPr>
                  </p:pic>
                </p:oleObj>
              </mc:Fallback>
            </mc:AlternateContent>
          </a:graphicData>
        </a:graphic>
      </p:graphicFrame>
      <p:sp>
        <p:nvSpPr>
          <p:cNvPr id="7" name="Content Placeholder 2"/>
          <p:cNvSpPr txBox="1">
            <a:spLocks/>
          </p:cNvSpPr>
          <p:nvPr/>
        </p:nvSpPr>
        <p:spPr>
          <a:xfrm>
            <a:off x="592668" y="4670757"/>
            <a:ext cx="8246532" cy="1126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Integrated over a distance between two points</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2071875956"/>
              </p:ext>
            </p:extLst>
          </p:nvPr>
        </p:nvGraphicFramePr>
        <p:xfrm>
          <a:off x="3679825" y="5470525"/>
          <a:ext cx="2032000" cy="1130300"/>
        </p:xfrm>
        <a:graphic>
          <a:graphicData uri="http://schemas.openxmlformats.org/presentationml/2006/ole">
            <mc:AlternateContent xmlns:mc="http://schemas.openxmlformats.org/markup-compatibility/2006">
              <mc:Choice xmlns:v="urn:schemas-microsoft-com:vml" Requires="v">
                <p:oleObj spid="_x0000_s5132" name="Equation" r:id="rId5" imgW="2032000" imgH="1130300" progId="Equation.DSMT4">
                  <p:embed/>
                </p:oleObj>
              </mc:Choice>
              <mc:Fallback>
                <p:oleObj name="Equation" r:id="rId5" imgW="2032000" imgH="1130300" progId="Equation.DSMT4">
                  <p:embed/>
                  <p:pic>
                    <p:nvPicPr>
                      <p:cNvPr id="0" name=""/>
                      <p:cNvPicPr/>
                      <p:nvPr/>
                    </p:nvPicPr>
                    <p:blipFill>
                      <a:blip r:embed="rId6"/>
                      <a:stretch>
                        <a:fillRect/>
                      </a:stretch>
                    </p:blipFill>
                    <p:spPr>
                      <a:xfrm>
                        <a:off x="3679825" y="5470525"/>
                        <a:ext cx="2032000" cy="1130300"/>
                      </a:xfrm>
                      <a:prstGeom prst="rect">
                        <a:avLst/>
                      </a:prstGeom>
                    </p:spPr>
                  </p:pic>
                </p:oleObj>
              </mc:Fallback>
            </mc:AlternateContent>
          </a:graphicData>
        </a:graphic>
      </p:graphicFrame>
    </p:spTree>
    <p:extLst>
      <p:ext uri="{BB962C8B-B14F-4D97-AF65-F5344CB8AC3E}">
        <p14:creationId xmlns:p14="http://schemas.microsoft.com/office/powerpoint/2010/main" val="28755661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a:t>
            </a:r>
            <a:r>
              <a:rPr lang="en-US" dirty="0" smtClean="0"/>
              <a:t>.0 Elementary Descriptions of Turbulence</a:t>
            </a:r>
            <a:endParaRPr lang="en-US" dirty="0"/>
          </a:p>
        </p:txBody>
      </p:sp>
      <p:sp>
        <p:nvSpPr>
          <p:cNvPr id="13" name="Content Placeholder 2"/>
          <p:cNvSpPr txBox="1">
            <a:spLocks/>
          </p:cNvSpPr>
          <p:nvPr/>
        </p:nvSpPr>
        <p:spPr>
          <a:xfrm>
            <a:off x="440268" y="2063042"/>
            <a:ext cx="8246532" cy="1562807"/>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For statistically stationary process ( what does it mean ?)</a:t>
            </a:r>
          </a:p>
          <a:p>
            <a:r>
              <a:rPr lang="en-US" dirty="0" smtClean="0"/>
              <a:t>The Integral time scales can be evaluated from the auto-correlation as</a:t>
            </a:r>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1065632672"/>
              </p:ext>
            </p:extLst>
          </p:nvPr>
        </p:nvGraphicFramePr>
        <p:xfrm>
          <a:off x="3155950" y="3625850"/>
          <a:ext cx="2832100" cy="622300"/>
        </p:xfrm>
        <a:graphic>
          <a:graphicData uri="http://schemas.openxmlformats.org/presentationml/2006/ole">
            <mc:AlternateContent xmlns:mc="http://schemas.openxmlformats.org/markup-compatibility/2006">
              <mc:Choice xmlns:v="urn:schemas-microsoft-com:vml" Requires="v">
                <p:oleObj spid="_x0000_s8205" name="Equation" r:id="rId3" imgW="2832100" imgH="622300" progId="Equation.DSMT4">
                  <p:embed/>
                </p:oleObj>
              </mc:Choice>
              <mc:Fallback>
                <p:oleObj name="Equation" r:id="rId3" imgW="2832100" imgH="622300" progId="Equation.DSMT4">
                  <p:embed/>
                  <p:pic>
                    <p:nvPicPr>
                      <p:cNvPr id="0" name=""/>
                      <p:cNvPicPr/>
                      <p:nvPr/>
                    </p:nvPicPr>
                    <p:blipFill>
                      <a:blip r:embed="rId4"/>
                      <a:stretch>
                        <a:fillRect/>
                      </a:stretch>
                    </p:blipFill>
                    <p:spPr>
                      <a:xfrm>
                        <a:off x="3155950" y="3625850"/>
                        <a:ext cx="2832100" cy="622300"/>
                      </a:xfrm>
                      <a:prstGeom prst="rect">
                        <a:avLst/>
                      </a:prstGeom>
                    </p:spPr>
                  </p:pic>
                </p:oleObj>
              </mc:Fallback>
            </mc:AlternateContent>
          </a:graphicData>
        </a:graphic>
      </p:graphicFrame>
      <p:sp>
        <p:nvSpPr>
          <p:cNvPr id="7" name="Content Placeholder 2"/>
          <p:cNvSpPr txBox="1">
            <a:spLocks/>
          </p:cNvSpPr>
          <p:nvPr/>
        </p:nvSpPr>
        <p:spPr>
          <a:xfrm>
            <a:off x="592668" y="4670757"/>
            <a:ext cx="8246532" cy="1126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The normalized autocorrelation coefficient is</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63567800"/>
              </p:ext>
            </p:extLst>
          </p:nvPr>
        </p:nvGraphicFramePr>
        <p:xfrm>
          <a:off x="3692525" y="5426075"/>
          <a:ext cx="2006600" cy="1219200"/>
        </p:xfrm>
        <a:graphic>
          <a:graphicData uri="http://schemas.openxmlformats.org/presentationml/2006/ole">
            <mc:AlternateContent xmlns:mc="http://schemas.openxmlformats.org/markup-compatibility/2006">
              <mc:Choice xmlns:v="urn:schemas-microsoft-com:vml" Requires="v">
                <p:oleObj spid="_x0000_s8206" name="Equation" r:id="rId5" imgW="2006600" imgH="1219200" progId="Equation.DSMT4">
                  <p:embed/>
                </p:oleObj>
              </mc:Choice>
              <mc:Fallback>
                <p:oleObj name="Equation" r:id="rId5" imgW="2006600" imgH="1219200" progId="Equation.DSMT4">
                  <p:embed/>
                  <p:pic>
                    <p:nvPicPr>
                      <p:cNvPr id="0" name=""/>
                      <p:cNvPicPr/>
                      <p:nvPr/>
                    </p:nvPicPr>
                    <p:blipFill>
                      <a:blip r:embed="rId6"/>
                      <a:stretch>
                        <a:fillRect/>
                      </a:stretch>
                    </p:blipFill>
                    <p:spPr>
                      <a:xfrm>
                        <a:off x="3692525" y="5426075"/>
                        <a:ext cx="2006600" cy="1219200"/>
                      </a:xfrm>
                      <a:prstGeom prst="rect">
                        <a:avLst/>
                      </a:prstGeom>
                    </p:spPr>
                  </p:pic>
                </p:oleObj>
              </mc:Fallback>
            </mc:AlternateContent>
          </a:graphicData>
        </a:graphic>
      </p:graphicFrame>
    </p:spTree>
    <p:extLst>
      <p:ext uri="{BB962C8B-B14F-4D97-AF65-F5344CB8AC3E}">
        <p14:creationId xmlns:p14="http://schemas.microsoft.com/office/powerpoint/2010/main" val="45901266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a:t>
            </a:r>
            <a:r>
              <a:rPr lang="en-US" dirty="0" smtClean="0"/>
              <a:t>.0 Elementary Descriptions of Turbulence</a:t>
            </a:r>
            <a:endParaRPr lang="en-US" dirty="0"/>
          </a:p>
        </p:txBody>
      </p:sp>
      <p:sp>
        <p:nvSpPr>
          <p:cNvPr id="13" name="Content Placeholder 2"/>
          <p:cNvSpPr txBox="1">
            <a:spLocks/>
          </p:cNvSpPr>
          <p:nvPr/>
        </p:nvSpPr>
        <p:spPr>
          <a:xfrm>
            <a:off x="440268" y="2063043"/>
            <a:ext cx="8246532" cy="1126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The Integral time scale can be evaluated from the integration over the time interval</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056895324"/>
              </p:ext>
            </p:extLst>
          </p:nvPr>
        </p:nvGraphicFramePr>
        <p:xfrm>
          <a:off x="3660775" y="3946525"/>
          <a:ext cx="2070100" cy="1130300"/>
        </p:xfrm>
        <a:graphic>
          <a:graphicData uri="http://schemas.openxmlformats.org/presentationml/2006/ole">
            <mc:AlternateContent xmlns:mc="http://schemas.openxmlformats.org/markup-compatibility/2006">
              <mc:Choice xmlns:v="urn:schemas-microsoft-com:vml" Requires="v">
                <p:oleObj spid="_x0000_s9221" name="Equation" r:id="rId3" imgW="2070100" imgH="1130300" progId="Equation.DSMT4">
                  <p:embed/>
                </p:oleObj>
              </mc:Choice>
              <mc:Fallback>
                <p:oleObj name="Equation" r:id="rId3" imgW="2070100" imgH="1130300" progId="Equation.DSMT4">
                  <p:embed/>
                  <p:pic>
                    <p:nvPicPr>
                      <p:cNvPr id="0" name=""/>
                      <p:cNvPicPr/>
                      <p:nvPr/>
                    </p:nvPicPr>
                    <p:blipFill>
                      <a:blip r:embed="rId4"/>
                      <a:stretch>
                        <a:fillRect/>
                      </a:stretch>
                    </p:blipFill>
                    <p:spPr>
                      <a:xfrm>
                        <a:off x="3660775" y="3946525"/>
                        <a:ext cx="2070100" cy="1130300"/>
                      </a:xfrm>
                      <a:prstGeom prst="rect">
                        <a:avLst/>
                      </a:prstGeom>
                    </p:spPr>
                  </p:pic>
                </p:oleObj>
              </mc:Fallback>
            </mc:AlternateContent>
          </a:graphicData>
        </a:graphic>
      </p:graphicFrame>
      <p:sp>
        <p:nvSpPr>
          <p:cNvPr id="8" name="Content Placeholder 2"/>
          <p:cNvSpPr txBox="1">
            <a:spLocks/>
          </p:cNvSpPr>
          <p:nvPr/>
        </p:nvSpPr>
        <p:spPr>
          <a:xfrm>
            <a:off x="592668" y="5206975"/>
            <a:ext cx="8246532" cy="1126088"/>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The Integral time scale gives the rough measure of the interval over which u(t) is correlated with itself.</a:t>
            </a:r>
            <a:endParaRPr lang="en-US" dirty="0"/>
          </a:p>
        </p:txBody>
      </p:sp>
    </p:spTree>
    <p:extLst>
      <p:ext uri="{BB962C8B-B14F-4D97-AF65-F5344CB8AC3E}">
        <p14:creationId xmlns:p14="http://schemas.microsoft.com/office/powerpoint/2010/main" val="80531092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a:t>
            </a:r>
            <a:r>
              <a:rPr lang="en-US" dirty="0" smtClean="0"/>
              <a:t>.0 Elementary Descriptions of Turbulence</a:t>
            </a:r>
            <a:endParaRPr lang="en-US" dirty="0"/>
          </a:p>
        </p:txBody>
      </p:sp>
      <p:pic>
        <p:nvPicPr>
          <p:cNvPr id="4" name="Picture 3" descr="Captura de Tela 2016-09-12 às 12.20.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 y="1397000"/>
            <a:ext cx="5269089" cy="2577975"/>
          </a:xfrm>
          <a:prstGeom prst="rect">
            <a:avLst/>
          </a:prstGeom>
        </p:spPr>
      </p:pic>
      <p:pic>
        <p:nvPicPr>
          <p:cNvPr id="6" name="Picture 5" descr="Captura de Tela 2016-09-12 às 12.17.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 y="1447800"/>
            <a:ext cx="6444713" cy="2969342"/>
          </a:xfrm>
          <a:prstGeom prst="rect">
            <a:avLst/>
          </a:prstGeom>
        </p:spPr>
      </p:pic>
      <p:pic>
        <p:nvPicPr>
          <p:cNvPr id="8" name="Picture 7" descr="Captura de Tela 2016-09-12 às 12.20.4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1241" y="4417142"/>
            <a:ext cx="4925693" cy="2440857"/>
          </a:xfrm>
          <a:prstGeom prst="rect">
            <a:avLst/>
          </a:prstGeom>
        </p:spPr>
      </p:pic>
    </p:spTree>
    <p:extLst>
      <p:ext uri="{BB962C8B-B14F-4D97-AF65-F5344CB8AC3E}">
        <p14:creationId xmlns:p14="http://schemas.microsoft.com/office/powerpoint/2010/main" val="16867563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Introdu</a:t>
            </a:r>
            <a:r>
              <a:rPr lang="en-US" dirty="0" smtClean="0"/>
              <a:t>ction</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TextBox 3"/>
          <p:cNvSpPr txBox="1"/>
          <p:nvPr/>
        </p:nvSpPr>
        <p:spPr>
          <a:xfrm>
            <a:off x="2421665" y="2687095"/>
            <a:ext cx="5227252" cy="369332"/>
          </a:xfrm>
          <a:prstGeom prst="rect">
            <a:avLst/>
          </a:prstGeom>
          <a:noFill/>
        </p:spPr>
        <p:txBody>
          <a:bodyPr wrap="square" rtlCol="0">
            <a:spAutoFit/>
          </a:bodyPr>
          <a:lstStyle/>
          <a:p>
            <a:r>
              <a:rPr lang="en-US" dirty="0" smtClean="0"/>
              <a:t/>
            </a:r>
            <a:endParaRPr lang="en-US" dirty="0"/>
          </a:p>
        </p:txBody>
      </p:sp>
      <p:pic>
        <p:nvPicPr>
          <p:cNvPr id="5" name="Picture 4"/>
          <p:cNvPicPr>
            <a:picLocks noChangeAspect="1"/>
          </p:cNvPicPr>
          <p:nvPr/>
        </p:nvPicPr>
        <p:blipFill>
          <a:blip r:embed="rId2"/>
          <a:stretch>
            <a:fillRect/>
          </a:stretch>
        </p:blipFill>
        <p:spPr>
          <a:xfrm>
            <a:off x="2096813" y="1600200"/>
            <a:ext cx="5227232" cy="4612679"/>
          </a:xfrm>
          <a:prstGeom prst="rect">
            <a:avLst/>
          </a:prstGeom>
        </p:spPr>
      </p:pic>
    </p:spTree>
    <p:extLst>
      <p:ext uri="{BB962C8B-B14F-4D97-AF65-F5344CB8AC3E}">
        <p14:creationId xmlns:p14="http://schemas.microsoft.com/office/powerpoint/2010/main" val="36869228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a:t>
            </a:r>
            <a:r>
              <a:rPr lang="en-US" dirty="0" err="1" smtClean="0"/>
              <a:t>Introdu</a:t>
            </a:r>
            <a:r>
              <a:rPr lang="en-US" dirty="0" err="1" smtClean="0"/>
              <a:t>ção</a:t>
            </a:r>
            <a:endParaRPr lang="en-US" dirty="0"/>
          </a:p>
        </p:txBody>
      </p:sp>
      <p:sp>
        <p:nvSpPr>
          <p:cNvPr id="3" name="Content Placeholder 2"/>
          <p:cNvSpPr>
            <a:spLocks noGrp="1"/>
          </p:cNvSpPr>
          <p:nvPr>
            <p:ph idx="1"/>
          </p:nvPr>
        </p:nvSpPr>
        <p:spPr/>
        <p:txBody>
          <a:bodyPr/>
          <a:lstStyle/>
          <a:p>
            <a:r>
              <a:rPr lang="en-US" dirty="0" err="1" smtClean="0"/>
              <a:t>Chamas</a:t>
            </a:r>
            <a:r>
              <a:rPr lang="en-US" dirty="0" smtClean="0"/>
              <a:t> </a:t>
            </a:r>
            <a:r>
              <a:rPr lang="en-US" dirty="0" err="1" smtClean="0"/>
              <a:t>b</a:t>
            </a:r>
            <a:r>
              <a:rPr lang="en-US" dirty="0" err="1" smtClean="0"/>
              <a:t>ásicas</a:t>
            </a:r>
            <a:endParaRPr lang="en-US" dirty="0"/>
          </a:p>
          <a:p>
            <a:pPr lvl="1"/>
            <a:r>
              <a:rPr lang="en-US" dirty="0" err="1" smtClean="0"/>
              <a:t>Pr</a:t>
            </a:r>
            <a:r>
              <a:rPr lang="en-US" dirty="0" err="1" smtClean="0"/>
              <a:t>é</a:t>
            </a:r>
            <a:r>
              <a:rPr lang="en-US" dirty="0" err="1" smtClean="0"/>
              <a:t>-misturada</a:t>
            </a:r>
            <a:r>
              <a:rPr lang="en-US" dirty="0" smtClean="0"/>
              <a:t> Laminar/</a:t>
            </a:r>
            <a:r>
              <a:rPr lang="en-US" dirty="0" err="1" smtClean="0"/>
              <a:t>Turbulenta</a:t>
            </a:r>
            <a:endParaRPr lang="en-US" dirty="0" smtClean="0"/>
          </a:p>
          <a:p>
            <a:pPr lvl="1"/>
            <a:r>
              <a:rPr lang="en-US" dirty="0" err="1" smtClean="0"/>
              <a:t>N</a:t>
            </a:r>
            <a:r>
              <a:rPr lang="en-US" dirty="0" err="1" smtClean="0"/>
              <a:t>ã</a:t>
            </a:r>
            <a:r>
              <a:rPr lang="en-US" dirty="0" err="1" smtClean="0"/>
              <a:t>o</a:t>
            </a:r>
            <a:r>
              <a:rPr lang="en-US" dirty="0" smtClean="0"/>
              <a:t> </a:t>
            </a:r>
            <a:r>
              <a:rPr lang="en-US" dirty="0" err="1" smtClean="0"/>
              <a:t>Pr</a:t>
            </a:r>
            <a:r>
              <a:rPr lang="en-US" dirty="0" err="1" smtClean="0"/>
              <a:t>é</a:t>
            </a:r>
            <a:r>
              <a:rPr lang="en-US" dirty="0" err="1" smtClean="0"/>
              <a:t>-misturada</a:t>
            </a:r>
            <a:r>
              <a:rPr lang="en-US" dirty="0" smtClean="0"/>
              <a:t> – </a:t>
            </a:r>
            <a:r>
              <a:rPr lang="en-US" dirty="0" err="1" smtClean="0"/>
              <a:t>Difus</a:t>
            </a:r>
            <a:r>
              <a:rPr lang="en-US" dirty="0" err="1" smtClean="0"/>
              <a:t>ã</a:t>
            </a:r>
            <a:r>
              <a:rPr lang="en-US" dirty="0" err="1" smtClean="0"/>
              <a:t>o</a:t>
            </a:r>
            <a:r>
              <a:rPr lang="en-US" dirty="0" smtClean="0"/>
              <a:t>- Laminar/</a:t>
            </a:r>
            <a:r>
              <a:rPr lang="en-US" dirty="0" err="1" smtClean="0"/>
              <a:t>Turbulenta</a:t>
            </a:r>
            <a:endParaRPr lang="en-US" dirty="0" smtClean="0"/>
          </a:p>
          <a:p>
            <a:pPr lvl="1"/>
            <a:r>
              <a:rPr lang="en-US" dirty="0" err="1" smtClean="0"/>
              <a:t>Parcialmente</a:t>
            </a:r>
            <a:r>
              <a:rPr lang="en-US" dirty="0" smtClean="0"/>
              <a:t> </a:t>
            </a:r>
            <a:r>
              <a:rPr lang="en-US" dirty="0" err="1" smtClean="0"/>
              <a:t>Pr</a:t>
            </a:r>
            <a:r>
              <a:rPr lang="en-US" dirty="0" err="1" smtClean="0"/>
              <a:t>é-Misturadas</a:t>
            </a:r>
            <a:r>
              <a:rPr lang="en-US" dirty="0" smtClean="0"/>
              <a:t> – Laminar/</a:t>
            </a:r>
            <a:r>
              <a:rPr lang="en-US" dirty="0" err="1" smtClean="0"/>
              <a:t>Turbulenta</a:t>
            </a:r>
            <a:endParaRPr lang="en-US" dirty="0"/>
          </a:p>
        </p:txBody>
      </p:sp>
    </p:spTree>
    <p:extLst>
      <p:ext uri="{BB962C8B-B14F-4D97-AF65-F5344CB8AC3E}">
        <p14:creationId xmlns:p14="http://schemas.microsoft.com/office/powerpoint/2010/main" val="39864769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a:t>
            </a:r>
            <a:r>
              <a:rPr lang="en-US" dirty="0" err="1" smtClean="0"/>
              <a:t>Introdu</a:t>
            </a:r>
            <a:r>
              <a:rPr lang="en-US" dirty="0" err="1" smtClean="0"/>
              <a:t>ção</a:t>
            </a:r>
            <a:endParaRPr lang="en-US" dirty="0"/>
          </a:p>
        </p:txBody>
      </p:sp>
      <p:sp>
        <p:nvSpPr>
          <p:cNvPr id="3" name="Content Placeholder 2"/>
          <p:cNvSpPr>
            <a:spLocks noGrp="1"/>
          </p:cNvSpPr>
          <p:nvPr>
            <p:ph idx="1"/>
          </p:nvPr>
        </p:nvSpPr>
        <p:spPr/>
        <p:txBody>
          <a:bodyPr/>
          <a:lstStyle/>
          <a:p>
            <a:r>
              <a:rPr lang="en-US" dirty="0" err="1" smtClean="0"/>
              <a:t>Chamas</a:t>
            </a:r>
            <a:r>
              <a:rPr lang="en-US" dirty="0" smtClean="0"/>
              <a:t> </a:t>
            </a:r>
            <a:r>
              <a:rPr lang="en-US" dirty="0" err="1" smtClean="0"/>
              <a:t>Pr</a:t>
            </a:r>
            <a:r>
              <a:rPr lang="en-US" dirty="0" err="1" smtClean="0"/>
              <a:t>é</a:t>
            </a:r>
            <a:r>
              <a:rPr lang="en-US" dirty="0" err="1" smtClean="0"/>
              <a:t>-misturada</a:t>
            </a:r>
            <a:r>
              <a:rPr lang="en-US" dirty="0" smtClean="0"/>
              <a:t> Laminar/</a:t>
            </a:r>
            <a:r>
              <a:rPr lang="en-US" dirty="0" err="1" smtClean="0"/>
              <a:t>Turbulenta</a:t>
            </a:r>
            <a:endParaRPr lang="en-US" dirty="0" smtClean="0"/>
          </a:p>
          <a:p>
            <a:pPr lvl="1"/>
            <a:r>
              <a:rPr lang="en-US" dirty="0" err="1" smtClean="0"/>
              <a:t>Combust</a:t>
            </a:r>
            <a:r>
              <a:rPr lang="en-US" dirty="0" err="1" smtClean="0"/>
              <a:t>ível</a:t>
            </a:r>
            <a:r>
              <a:rPr lang="en-US" dirty="0" smtClean="0"/>
              <a:t> </a:t>
            </a:r>
            <a:r>
              <a:rPr lang="en-US" dirty="0" err="1" smtClean="0"/>
              <a:t>já</a:t>
            </a:r>
            <a:r>
              <a:rPr lang="en-US" dirty="0" smtClean="0"/>
              <a:t> </a:t>
            </a:r>
            <a:r>
              <a:rPr lang="en-US" dirty="0" err="1" smtClean="0"/>
              <a:t>na</a:t>
            </a:r>
            <a:r>
              <a:rPr lang="en-US" dirty="0" smtClean="0"/>
              <a:t> forma </a:t>
            </a:r>
            <a:r>
              <a:rPr lang="en-US" dirty="0" err="1" smtClean="0"/>
              <a:t>gasosa</a:t>
            </a:r>
            <a:r>
              <a:rPr lang="en-US" dirty="0" smtClean="0"/>
              <a:t> e </a:t>
            </a:r>
            <a:r>
              <a:rPr lang="en-US" dirty="0" err="1" smtClean="0"/>
              <a:t>completamente</a:t>
            </a:r>
            <a:r>
              <a:rPr lang="en-US" dirty="0" smtClean="0"/>
              <a:t> </a:t>
            </a:r>
            <a:r>
              <a:rPr lang="en-US" dirty="0" err="1" smtClean="0"/>
              <a:t>misturado</a:t>
            </a:r>
            <a:r>
              <a:rPr lang="en-US" dirty="0" smtClean="0"/>
              <a:t> </a:t>
            </a:r>
            <a:r>
              <a:rPr lang="en-US" dirty="0" err="1" smtClean="0"/>
              <a:t>ao</a:t>
            </a:r>
            <a:r>
              <a:rPr lang="en-US" dirty="0" smtClean="0"/>
              <a:t> </a:t>
            </a:r>
            <a:r>
              <a:rPr lang="en-US" dirty="0" err="1" smtClean="0"/>
              <a:t>oxidante</a:t>
            </a:r>
            <a:r>
              <a:rPr lang="en-US" dirty="0" smtClean="0"/>
              <a:t> (</a:t>
            </a:r>
            <a:r>
              <a:rPr lang="en-US" dirty="0" err="1" smtClean="0"/>
              <a:t>ar</a:t>
            </a:r>
            <a:r>
              <a:rPr lang="en-US" dirty="0" smtClean="0"/>
              <a:t>) antes do </a:t>
            </a:r>
            <a:r>
              <a:rPr lang="en-US" dirty="0" err="1" smtClean="0"/>
              <a:t>início</a:t>
            </a:r>
            <a:r>
              <a:rPr lang="en-US" dirty="0" smtClean="0"/>
              <a:t> do </a:t>
            </a:r>
            <a:r>
              <a:rPr lang="en-US" dirty="0" err="1" smtClean="0"/>
              <a:t>processo</a:t>
            </a:r>
            <a:r>
              <a:rPr lang="en-US" dirty="0" smtClean="0"/>
              <a:t> de </a:t>
            </a:r>
            <a:r>
              <a:rPr lang="en-US" dirty="0" err="1" smtClean="0"/>
              <a:t>combustão</a:t>
            </a:r>
            <a:endParaRPr lang="en-US" dirty="0" smtClean="0"/>
          </a:p>
          <a:p>
            <a:pPr lvl="1"/>
            <a:r>
              <a:rPr lang="en-US" dirty="0" err="1" smtClean="0"/>
              <a:t>Escoamento</a:t>
            </a:r>
            <a:r>
              <a:rPr lang="en-US" dirty="0" smtClean="0"/>
              <a:t> Laminar </a:t>
            </a:r>
            <a:r>
              <a:rPr lang="en-US" dirty="0" err="1" smtClean="0"/>
              <a:t>ou</a:t>
            </a:r>
            <a:r>
              <a:rPr lang="en-US" dirty="0" smtClean="0"/>
              <a:t> </a:t>
            </a:r>
            <a:r>
              <a:rPr lang="en-US" dirty="0" err="1" smtClean="0"/>
              <a:t>Turbulento</a:t>
            </a:r>
            <a:endParaRPr lang="en-US" dirty="0" smtClean="0"/>
          </a:p>
          <a:p>
            <a:pPr lvl="1"/>
            <a:r>
              <a:rPr lang="en-US" dirty="0" err="1" smtClean="0"/>
              <a:t>Exemplos</a:t>
            </a:r>
            <a:r>
              <a:rPr lang="en-US" dirty="0" smtClean="0"/>
              <a:t>: </a:t>
            </a:r>
            <a:r>
              <a:rPr lang="en-US" dirty="0" err="1" smtClean="0"/>
              <a:t>Motores</a:t>
            </a:r>
            <a:r>
              <a:rPr lang="en-US" dirty="0" smtClean="0"/>
              <a:t> com Port Fuel Injection e </a:t>
            </a:r>
            <a:r>
              <a:rPr lang="en-US" dirty="0" err="1" smtClean="0"/>
              <a:t>Turbinas</a:t>
            </a:r>
            <a:r>
              <a:rPr lang="en-US" dirty="0" smtClean="0"/>
              <a:t> a </a:t>
            </a:r>
            <a:r>
              <a:rPr lang="en-US" dirty="0" err="1" smtClean="0"/>
              <a:t>gás</a:t>
            </a:r>
            <a:r>
              <a:rPr lang="en-US" dirty="0" smtClean="0"/>
              <a:t> com </a:t>
            </a:r>
            <a:r>
              <a:rPr lang="en-US" dirty="0" err="1" smtClean="0"/>
              <a:t>queimadores</a:t>
            </a:r>
            <a:r>
              <a:rPr lang="en-US" dirty="0" smtClean="0"/>
              <a:t> “Lean-Premixed</a:t>
            </a:r>
            <a:endParaRPr lang="en-US" dirty="0"/>
          </a:p>
        </p:txBody>
      </p:sp>
    </p:spTree>
    <p:extLst>
      <p:ext uri="{BB962C8B-B14F-4D97-AF65-F5344CB8AC3E}">
        <p14:creationId xmlns:p14="http://schemas.microsoft.com/office/powerpoint/2010/main" val="9497788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a:t>
            </a:r>
            <a:r>
              <a:rPr lang="en-US" dirty="0" err="1" smtClean="0"/>
              <a:t>Introdu</a:t>
            </a:r>
            <a:r>
              <a:rPr lang="en-US" dirty="0" err="1" smtClean="0"/>
              <a:t>ção</a:t>
            </a:r>
            <a:endParaRPr lang="en-US" dirty="0"/>
          </a:p>
        </p:txBody>
      </p:sp>
      <p:pic>
        <p:nvPicPr>
          <p:cNvPr id="4" name="Content Placeholder 3" descr="Captura de Tela 2016-09-11 às 19.00.46.png"/>
          <p:cNvPicPr>
            <a:picLocks noGrp="1" noChangeAspect="1"/>
          </p:cNvPicPr>
          <p:nvPr>
            <p:ph idx="1"/>
          </p:nvPr>
        </p:nvPicPr>
        <p:blipFill>
          <a:blip r:embed="rId2">
            <a:extLst>
              <a:ext uri="{28A0092B-C50C-407E-A947-70E740481C1C}">
                <a14:useLocalDpi xmlns:a14="http://schemas.microsoft.com/office/drawing/2010/main" val="0"/>
              </a:ext>
            </a:extLst>
          </a:blip>
          <a:srcRect t="11290" b="11290"/>
          <a:stretch>
            <a:fillRect/>
          </a:stretch>
        </p:blipFill>
        <p:spPr/>
      </p:pic>
    </p:spTree>
    <p:extLst>
      <p:ext uri="{BB962C8B-B14F-4D97-AF65-F5344CB8AC3E}">
        <p14:creationId xmlns:p14="http://schemas.microsoft.com/office/powerpoint/2010/main" val="28387813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a:t>
            </a:r>
            <a:r>
              <a:rPr lang="en-US" dirty="0" err="1" smtClean="0"/>
              <a:t>Introdu</a:t>
            </a:r>
            <a:r>
              <a:rPr lang="en-US" dirty="0" err="1" smtClean="0"/>
              <a:t>ção</a:t>
            </a:r>
            <a:endParaRPr lang="en-US" dirty="0"/>
          </a:p>
        </p:txBody>
      </p:sp>
      <p:sp>
        <p:nvSpPr>
          <p:cNvPr id="3" name="Content Placeholder 2"/>
          <p:cNvSpPr>
            <a:spLocks noGrp="1"/>
          </p:cNvSpPr>
          <p:nvPr>
            <p:ph idx="1"/>
          </p:nvPr>
        </p:nvSpPr>
        <p:spPr>
          <a:xfrm>
            <a:off x="457199" y="1600200"/>
            <a:ext cx="8461615" cy="4525963"/>
          </a:xfrm>
        </p:spPr>
        <p:txBody>
          <a:bodyPr/>
          <a:lstStyle/>
          <a:p>
            <a:r>
              <a:rPr lang="en-US" dirty="0" smtClean="0"/>
              <a:t>Premixed Flames – Equivalence Ratio  Parameter</a:t>
            </a:r>
            <a:endParaRPr lang="en-US" dirty="0"/>
          </a:p>
        </p:txBody>
      </p:sp>
      <p:pic>
        <p:nvPicPr>
          <p:cNvPr id="6" name="Picture 5" descr="Captura de Tela 2016-09-11 às 19.03.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37" y="2674531"/>
            <a:ext cx="6789563" cy="3891095"/>
          </a:xfrm>
          <a:prstGeom prst="rect">
            <a:avLst/>
          </a:prstGeom>
        </p:spPr>
      </p:pic>
    </p:spTree>
    <p:extLst>
      <p:ext uri="{BB962C8B-B14F-4D97-AF65-F5344CB8AC3E}">
        <p14:creationId xmlns:p14="http://schemas.microsoft.com/office/powerpoint/2010/main" val="28073588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a:t>
            </a:r>
            <a:r>
              <a:rPr lang="en-US" dirty="0" err="1" smtClean="0"/>
              <a:t>Introdu</a:t>
            </a:r>
            <a:r>
              <a:rPr lang="en-US" dirty="0" err="1" smtClean="0"/>
              <a:t>ção</a:t>
            </a:r>
            <a:endParaRPr lang="en-US" dirty="0"/>
          </a:p>
        </p:txBody>
      </p:sp>
      <p:sp>
        <p:nvSpPr>
          <p:cNvPr id="3" name="Content Placeholder 2"/>
          <p:cNvSpPr>
            <a:spLocks noGrp="1"/>
          </p:cNvSpPr>
          <p:nvPr>
            <p:ph idx="1"/>
          </p:nvPr>
        </p:nvSpPr>
        <p:spPr>
          <a:xfrm>
            <a:off x="457199" y="1600200"/>
            <a:ext cx="8461615" cy="4525963"/>
          </a:xfrm>
        </p:spPr>
        <p:txBody>
          <a:bodyPr/>
          <a:lstStyle/>
          <a:p>
            <a:r>
              <a:rPr lang="en-US" dirty="0" smtClean="0"/>
              <a:t>Premixed Flames – Equivalence Ratio  Parameter</a:t>
            </a:r>
            <a:endParaRPr lang="en-US" dirty="0"/>
          </a:p>
        </p:txBody>
      </p:sp>
      <p:pic>
        <p:nvPicPr>
          <p:cNvPr id="6" name="Picture 5" descr="Captura de Tela 2016-09-11 às 19.03.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37" y="2674531"/>
            <a:ext cx="6789563" cy="3891095"/>
          </a:xfrm>
          <a:prstGeom prst="rect">
            <a:avLst/>
          </a:prstGeom>
        </p:spPr>
      </p:pic>
    </p:spTree>
    <p:extLst>
      <p:ext uri="{BB962C8B-B14F-4D97-AF65-F5344CB8AC3E}">
        <p14:creationId xmlns:p14="http://schemas.microsoft.com/office/powerpoint/2010/main" val="1468015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Introduction</a:t>
            </a:r>
            <a:endParaRPr lang="en-US" dirty="0"/>
          </a:p>
        </p:txBody>
      </p:sp>
      <p:sp>
        <p:nvSpPr>
          <p:cNvPr id="3" name="Content Placeholder 2"/>
          <p:cNvSpPr>
            <a:spLocks noGrp="1"/>
          </p:cNvSpPr>
          <p:nvPr>
            <p:ph idx="1"/>
          </p:nvPr>
        </p:nvSpPr>
        <p:spPr>
          <a:xfrm>
            <a:off x="457200" y="1600201"/>
            <a:ext cx="7664238" cy="850668"/>
          </a:xfrm>
        </p:spPr>
        <p:txBody>
          <a:bodyPr>
            <a:normAutofit fontScale="92500" lnSpcReduction="20000"/>
          </a:bodyPr>
          <a:lstStyle/>
          <a:p>
            <a:r>
              <a:rPr lang="en-US" dirty="0" smtClean="0"/>
              <a:t>Premixed Flames – Equivalence Ratio  Parameter</a:t>
            </a:r>
            <a:endParaRPr lang="en-US" dirty="0"/>
          </a:p>
        </p:txBody>
      </p:sp>
      <p:pic>
        <p:nvPicPr>
          <p:cNvPr id="4" name="Picture 3" descr="Captura de Tela 2016-09-11 às 19.05.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4700" y="2679700"/>
            <a:ext cx="5041900" cy="1498600"/>
          </a:xfrm>
          <a:prstGeom prst="rect">
            <a:avLst/>
          </a:prstGeom>
        </p:spPr>
      </p:pic>
      <p:sp>
        <p:nvSpPr>
          <p:cNvPr id="7" name="Content Placeholder 2"/>
          <p:cNvSpPr txBox="1">
            <a:spLocks/>
          </p:cNvSpPr>
          <p:nvPr/>
        </p:nvSpPr>
        <p:spPr>
          <a:xfrm>
            <a:off x="461940" y="4173979"/>
            <a:ext cx="7664238" cy="8506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Premixed Flames – Air ratio is defined as</a:t>
            </a:r>
            <a:endParaRPr lang="en-US" dirty="0"/>
          </a:p>
        </p:txBody>
      </p:sp>
      <p:pic>
        <p:nvPicPr>
          <p:cNvPr id="5" name="Picture 4" descr="Captura de Tela 2016-09-11 às 19.05.3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300" y="5035327"/>
            <a:ext cx="1549400" cy="508000"/>
          </a:xfrm>
          <a:prstGeom prst="rect">
            <a:avLst/>
          </a:prstGeom>
        </p:spPr>
      </p:pic>
    </p:spTree>
    <p:extLst>
      <p:ext uri="{BB962C8B-B14F-4D97-AF65-F5344CB8AC3E}">
        <p14:creationId xmlns:p14="http://schemas.microsoft.com/office/powerpoint/2010/main" val="4711704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3792</TotalTime>
  <Words>600</Words>
  <Application>Microsoft Macintosh PowerPoint</Application>
  <PresentationFormat>On-screen Show (4:3)</PresentationFormat>
  <Paragraphs>95</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MathType 6.0 Equation</vt:lpstr>
      <vt:lpstr>Escoamentos Turbulentos Reativos/ Turbulent Reactive Flows</vt:lpstr>
      <vt:lpstr>1.0 Introdução</vt:lpstr>
      <vt:lpstr>1.0 Introduction</vt:lpstr>
      <vt:lpstr>1.0 Introdução</vt:lpstr>
      <vt:lpstr>1.0 Introdução</vt:lpstr>
      <vt:lpstr>1.0 Introdução</vt:lpstr>
      <vt:lpstr>1.0 Introdução</vt:lpstr>
      <vt:lpstr>1.0 Introdução</vt:lpstr>
      <vt:lpstr>1.0 Introduction</vt:lpstr>
      <vt:lpstr>1.0 Introduction</vt:lpstr>
      <vt:lpstr>1.0 Introduction</vt:lpstr>
      <vt:lpstr>1.0 Introduction</vt:lpstr>
      <vt:lpstr>1.0 Introduction</vt:lpstr>
      <vt:lpstr>1.0 Introduction</vt:lpstr>
      <vt:lpstr>1.0 Introduction</vt:lpstr>
      <vt:lpstr>1.0 Introduction</vt:lpstr>
      <vt:lpstr>1.0 Introduction</vt:lpstr>
      <vt:lpstr>2.0 Elementary Descriptions of Turbulence</vt:lpstr>
      <vt:lpstr>2.0 Elementary Descriptions of Turbulence</vt:lpstr>
      <vt:lpstr>2.0 Elementary Descriptions of Turbulence</vt:lpstr>
      <vt:lpstr>2.0 Elementary Descriptions of Turbulence</vt:lpstr>
      <vt:lpstr>2.0 Elementary Descriptions of Turbulence</vt:lpstr>
      <vt:lpstr>2.0 Elementary Descriptions of Turbulence</vt:lpstr>
      <vt:lpstr>2.0 Elementary Descriptions of Turbulence</vt:lpstr>
      <vt:lpstr>2.0 Elementary Descriptions of Turbulence</vt:lpstr>
      <vt:lpstr>2.0 Elementary Descriptions of Turbulence</vt:lpstr>
      <vt:lpstr>2.0 Elementary Descriptions of Turbulence</vt:lpstr>
      <vt:lpstr>2.0 Elementary Descriptions of Turbulence</vt:lpstr>
    </vt:vector>
  </TitlesOfParts>
  <Company>USP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Escoamamentos Turbulentos Reativos</dc:title>
  <dc:creator>Guenther Krieger</dc:creator>
  <cp:lastModifiedBy>Guenther Krieger</cp:lastModifiedBy>
  <cp:revision>41</cp:revision>
  <dcterms:created xsi:type="dcterms:W3CDTF">2016-09-11T21:26:44Z</dcterms:created>
  <dcterms:modified xsi:type="dcterms:W3CDTF">2016-09-14T12:39:23Z</dcterms:modified>
</cp:coreProperties>
</file>