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notesMasterIdLst>
    <p:notesMasterId r:id="rId4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9" r:id="rId45"/>
    <p:sldId id="277" r:id="rId46"/>
    <p:sldId id="278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passaram a afetar estas estratégias </a:t>
          </a:r>
          <a:endParaRPr lang="en-US" sz="280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1600"/>
            <a:t>PDP – começam a ser discutidas </a:t>
          </a:r>
          <a:endParaRPr lang="en-US" sz="160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AC7C9-2A82-42D5-81F8-95B441F067FD}" type="doc">
      <dgm:prSet loTypeId="urn:microsoft.com/office/officeart/2005/8/layout/default#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AB6C0C3-F37A-4600-84FA-1D7ABAA5F8D9}">
      <dgm:prSet/>
      <dgm:spPr/>
      <dgm:t>
        <a:bodyPr/>
        <a:lstStyle/>
        <a:p>
          <a:r>
            <a:rPr lang="pt-BR"/>
            <a:t>Disciplina fiscal</a:t>
          </a:r>
          <a:endParaRPr lang="en-US"/>
        </a:p>
      </dgm:t>
    </dgm:pt>
    <dgm:pt modelId="{31214E8B-EF5D-4A36-A747-9B730E45274C}" type="parTrans" cxnId="{684364C9-2B2B-442E-B304-644D3DA24FF9}">
      <dgm:prSet/>
      <dgm:spPr/>
      <dgm:t>
        <a:bodyPr/>
        <a:lstStyle/>
        <a:p>
          <a:endParaRPr lang="en-US"/>
        </a:p>
      </dgm:t>
    </dgm:pt>
    <dgm:pt modelId="{CB13AB3C-9DE8-4E3C-952D-387C68C89201}" type="sibTrans" cxnId="{684364C9-2B2B-442E-B304-644D3DA24FF9}">
      <dgm:prSet/>
      <dgm:spPr/>
      <dgm:t>
        <a:bodyPr/>
        <a:lstStyle/>
        <a:p>
          <a:endParaRPr lang="en-US"/>
        </a:p>
      </dgm:t>
    </dgm:pt>
    <dgm:pt modelId="{3D1921BD-26EB-4CA7-BEC4-1A07D4613436}">
      <dgm:prSet/>
      <dgm:spPr/>
      <dgm:t>
        <a:bodyPr/>
        <a:lstStyle/>
        <a:p>
          <a:r>
            <a:rPr lang="pt-BR" dirty="0"/>
            <a:t>Priorização (reorientação) dos gastos públicos</a:t>
          </a:r>
          <a:endParaRPr lang="en-US" dirty="0"/>
        </a:p>
      </dgm:t>
    </dgm:pt>
    <dgm:pt modelId="{896F7B17-FF87-4A3F-878E-A1E1197011ED}" type="parTrans" cxnId="{6A8D21D8-0E9B-4633-853E-FF5E7BEA18A6}">
      <dgm:prSet/>
      <dgm:spPr/>
      <dgm:t>
        <a:bodyPr/>
        <a:lstStyle/>
        <a:p>
          <a:endParaRPr lang="en-US"/>
        </a:p>
      </dgm:t>
    </dgm:pt>
    <dgm:pt modelId="{C172D3CB-5B46-46CA-818F-4AA67D58F15E}" type="sibTrans" cxnId="{6A8D21D8-0E9B-4633-853E-FF5E7BEA18A6}">
      <dgm:prSet/>
      <dgm:spPr/>
      <dgm:t>
        <a:bodyPr/>
        <a:lstStyle/>
        <a:p>
          <a:endParaRPr lang="en-US"/>
        </a:p>
      </dgm:t>
    </dgm:pt>
    <dgm:pt modelId="{95A123DB-C668-4585-918C-4DE760E89B07}">
      <dgm:prSet/>
      <dgm:spPr/>
      <dgm:t>
        <a:bodyPr/>
        <a:lstStyle/>
        <a:p>
          <a:r>
            <a:rPr lang="pt-BR"/>
            <a:t>Reforma tributária </a:t>
          </a:r>
          <a:endParaRPr lang="en-US"/>
        </a:p>
      </dgm:t>
    </dgm:pt>
    <dgm:pt modelId="{37FA431B-7C3A-442F-90AC-BDF1137C051D}" type="parTrans" cxnId="{EA1331FC-372E-47D8-99F5-878446FE68CD}">
      <dgm:prSet/>
      <dgm:spPr/>
      <dgm:t>
        <a:bodyPr/>
        <a:lstStyle/>
        <a:p>
          <a:endParaRPr lang="en-US"/>
        </a:p>
      </dgm:t>
    </dgm:pt>
    <dgm:pt modelId="{8FA949C0-2AF8-4785-A8B1-E5C8F5E6F7D2}" type="sibTrans" cxnId="{EA1331FC-372E-47D8-99F5-878446FE68CD}">
      <dgm:prSet/>
      <dgm:spPr/>
      <dgm:t>
        <a:bodyPr/>
        <a:lstStyle/>
        <a:p>
          <a:endParaRPr lang="en-US"/>
        </a:p>
      </dgm:t>
    </dgm:pt>
    <dgm:pt modelId="{B2700C02-9401-4729-BAE8-A3D3AB6D70F5}">
      <dgm:prSet/>
      <dgm:spPr/>
      <dgm:t>
        <a:bodyPr/>
        <a:lstStyle/>
        <a:p>
          <a:r>
            <a:rPr lang="pt-BR"/>
            <a:t>Privatização</a:t>
          </a:r>
          <a:endParaRPr lang="en-US"/>
        </a:p>
      </dgm:t>
    </dgm:pt>
    <dgm:pt modelId="{4D4D3898-F40C-462B-A915-7C437BC2295F}" type="parTrans" cxnId="{C946CEB6-1F9D-43E0-96AF-ACE5DB4B96BD}">
      <dgm:prSet/>
      <dgm:spPr/>
      <dgm:t>
        <a:bodyPr/>
        <a:lstStyle/>
        <a:p>
          <a:endParaRPr lang="en-US"/>
        </a:p>
      </dgm:t>
    </dgm:pt>
    <dgm:pt modelId="{7A0DC3AC-150F-49CB-8284-9997C9A44AE0}" type="sibTrans" cxnId="{C946CEB6-1F9D-43E0-96AF-ACE5DB4B96BD}">
      <dgm:prSet/>
      <dgm:spPr/>
      <dgm:t>
        <a:bodyPr/>
        <a:lstStyle/>
        <a:p>
          <a:endParaRPr lang="en-US"/>
        </a:p>
      </dgm:t>
    </dgm:pt>
    <dgm:pt modelId="{CED061F7-EB40-4B2B-8FFC-4898FFDDAA4B}">
      <dgm:prSet/>
      <dgm:spPr/>
      <dgm:t>
        <a:bodyPr/>
        <a:lstStyle/>
        <a:p>
          <a:r>
            <a:rPr lang="pt-BR"/>
            <a:t>Desregulação</a:t>
          </a:r>
          <a:endParaRPr lang="en-US"/>
        </a:p>
      </dgm:t>
    </dgm:pt>
    <dgm:pt modelId="{06BFA647-0EE4-469A-8457-72104C09C2FD}" type="parTrans" cxnId="{28747BDA-F806-4B94-82CF-D5F74CBD849B}">
      <dgm:prSet/>
      <dgm:spPr/>
      <dgm:t>
        <a:bodyPr/>
        <a:lstStyle/>
        <a:p>
          <a:endParaRPr lang="en-US"/>
        </a:p>
      </dgm:t>
    </dgm:pt>
    <dgm:pt modelId="{79D50486-20DE-461F-AB02-E34ECDE7E94D}" type="sibTrans" cxnId="{28747BDA-F806-4B94-82CF-D5F74CBD849B}">
      <dgm:prSet/>
      <dgm:spPr/>
      <dgm:t>
        <a:bodyPr/>
        <a:lstStyle/>
        <a:p>
          <a:endParaRPr lang="en-US"/>
        </a:p>
      </dgm:t>
    </dgm:pt>
    <dgm:pt modelId="{53AA3683-CC2F-47F3-A033-054B42F55F02}">
      <dgm:prSet/>
      <dgm:spPr/>
      <dgm:t>
        <a:bodyPr/>
        <a:lstStyle/>
        <a:p>
          <a:r>
            <a:rPr lang="pt-BR"/>
            <a:t>Liberalização financeira</a:t>
          </a:r>
          <a:endParaRPr lang="en-US"/>
        </a:p>
      </dgm:t>
    </dgm:pt>
    <dgm:pt modelId="{F3EA4448-7517-48F2-A62C-7470426B3669}" type="parTrans" cxnId="{5CC39749-7934-4A44-AC7B-D2343E90A49D}">
      <dgm:prSet/>
      <dgm:spPr/>
      <dgm:t>
        <a:bodyPr/>
        <a:lstStyle/>
        <a:p>
          <a:endParaRPr lang="en-US"/>
        </a:p>
      </dgm:t>
    </dgm:pt>
    <dgm:pt modelId="{D86DAAD9-955C-4842-9DCA-0E27375BB75A}" type="sibTrans" cxnId="{5CC39749-7934-4A44-AC7B-D2343E90A49D}">
      <dgm:prSet/>
      <dgm:spPr/>
      <dgm:t>
        <a:bodyPr/>
        <a:lstStyle/>
        <a:p>
          <a:endParaRPr lang="en-US"/>
        </a:p>
      </dgm:t>
    </dgm:pt>
    <dgm:pt modelId="{B9CD8793-FC47-41E9-89B8-AC5F83839366}">
      <dgm:prSet/>
      <dgm:spPr/>
      <dgm:t>
        <a:bodyPr/>
        <a:lstStyle/>
        <a:p>
          <a:r>
            <a:rPr lang="pt-BR" dirty="0"/>
            <a:t>Unificação do Regime cambial</a:t>
          </a:r>
          <a:endParaRPr lang="en-US" dirty="0"/>
        </a:p>
      </dgm:t>
    </dgm:pt>
    <dgm:pt modelId="{39B7FE4C-0C29-4F15-B8CC-34F7859828E9}" type="parTrans" cxnId="{478426D3-88CE-45D3-A66F-438D541F6FF6}">
      <dgm:prSet/>
      <dgm:spPr/>
      <dgm:t>
        <a:bodyPr/>
        <a:lstStyle/>
        <a:p>
          <a:endParaRPr lang="en-US"/>
        </a:p>
      </dgm:t>
    </dgm:pt>
    <dgm:pt modelId="{F8F499AA-886F-4B70-8149-76EC0E8E7830}" type="sibTrans" cxnId="{478426D3-88CE-45D3-A66F-438D541F6FF6}">
      <dgm:prSet/>
      <dgm:spPr/>
      <dgm:t>
        <a:bodyPr/>
        <a:lstStyle/>
        <a:p>
          <a:endParaRPr lang="en-US"/>
        </a:p>
      </dgm:t>
    </dgm:pt>
    <dgm:pt modelId="{4311EB66-10B5-4E83-989E-FB77E7784ADE}">
      <dgm:prSet/>
      <dgm:spPr/>
      <dgm:t>
        <a:bodyPr/>
        <a:lstStyle/>
        <a:p>
          <a:r>
            <a:rPr lang="pt-BR"/>
            <a:t>Liberalização comercial</a:t>
          </a:r>
          <a:endParaRPr lang="en-US"/>
        </a:p>
      </dgm:t>
    </dgm:pt>
    <dgm:pt modelId="{8BF3FE0F-41AC-42B5-834D-F6E2FC121E67}" type="parTrans" cxnId="{33BC172C-C58D-4AA5-B1AE-7BD550658256}">
      <dgm:prSet/>
      <dgm:spPr/>
      <dgm:t>
        <a:bodyPr/>
        <a:lstStyle/>
        <a:p>
          <a:endParaRPr lang="en-US"/>
        </a:p>
      </dgm:t>
    </dgm:pt>
    <dgm:pt modelId="{2D4A1776-DA76-4549-9C9A-7CEC7C951B3D}" type="sibTrans" cxnId="{33BC172C-C58D-4AA5-B1AE-7BD550658256}">
      <dgm:prSet/>
      <dgm:spPr/>
      <dgm:t>
        <a:bodyPr/>
        <a:lstStyle/>
        <a:p>
          <a:endParaRPr lang="en-US"/>
        </a:p>
      </dgm:t>
    </dgm:pt>
    <dgm:pt modelId="{E3E20377-04AE-425A-B723-42E67601198B}">
      <dgm:prSet/>
      <dgm:spPr/>
      <dgm:t>
        <a:bodyPr/>
        <a:lstStyle/>
        <a:p>
          <a:r>
            <a:rPr lang="pt-BR" dirty="0"/>
            <a:t>Abertura para o Investimento externo direto:</a:t>
          </a:r>
          <a:endParaRPr lang="en-US" dirty="0"/>
        </a:p>
      </dgm:t>
    </dgm:pt>
    <dgm:pt modelId="{80DD56FF-1D20-4711-94E2-1C016194B674}" type="parTrans" cxnId="{49383F93-FEFC-420C-85A0-C0FE07A82293}">
      <dgm:prSet/>
      <dgm:spPr/>
      <dgm:t>
        <a:bodyPr/>
        <a:lstStyle/>
        <a:p>
          <a:endParaRPr lang="en-US"/>
        </a:p>
      </dgm:t>
    </dgm:pt>
    <dgm:pt modelId="{A3D0BE33-42FC-4E93-B6B5-A944DF74FA4B}" type="sibTrans" cxnId="{49383F93-FEFC-420C-85A0-C0FE07A82293}">
      <dgm:prSet/>
      <dgm:spPr/>
      <dgm:t>
        <a:bodyPr/>
        <a:lstStyle/>
        <a:p>
          <a:endParaRPr lang="en-US"/>
        </a:p>
      </dgm:t>
    </dgm:pt>
    <dgm:pt modelId="{83DEC9B9-F69F-489A-8C51-E5E150F86C44}">
      <dgm:prSet/>
      <dgm:spPr/>
      <dgm:t>
        <a:bodyPr/>
        <a:lstStyle/>
        <a:p>
          <a:r>
            <a:rPr lang="pt-BR"/>
            <a:t>Propriedade intelectual: proteção</a:t>
          </a:r>
          <a:endParaRPr lang="en-US"/>
        </a:p>
      </dgm:t>
    </dgm:pt>
    <dgm:pt modelId="{5DAA0712-CC3B-41BD-A8B4-BABA2AD3DF0E}" type="parTrans" cxnId="{84362DFA-EFEC-472A-8FB0-4F6DFB608AC0}">
      <dgm:prSet/>
      <dgm:spPr/>
      <dgm:t>
        <a:bodyPr/>
        <a:lstStyle/>
        <a:p>
          <a:endParaRPr lang="en-US"/>
        </a:p>
      </dgm:t>
    </dgm:pt>
    <dgm:pt modelId="{A2AA291A-EE40-44BC-9F36-E520C5A1B7C0}" type="sibTrans" cxnId="{84362DFA-EFEC-472A-8FB0-4F6DFB608AC0}">
      <dgm:prSet/>
      <dgm:spPr/>
      <dgm:t>
        <a:bodyPr/>
        <a:lstStyle/>
        <a:p>
          <a:endParaRPr lang="en-US"/>
        </a:p>
      </dgm:t>
    </dgm:pt>
    <dgm:pt modelId="{1C44D9F5-9ADC-43B5-A4B2-38FDCEB23904}" type="pres">
      <dgm:prSet presAssocID="{C4EAC7C9-2A82-42D5-81F8-95B441F0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47099C-F305-4056-B717-B5A91CBA0599}" type="pres">
      <dgm:prSet presAssocID="{7AB6C0C3-F37A-4600-84FA-1D7ABAA5F8D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37F413-D6EF-4AF5-826B-D2B595B71F24}" type="pres">
      <dgm:prSet presAssocID="{CB13AB3C-9DE8-4E3C-952D-387C68C89201}" presName="sibTrans" presStyleCnt="0"/>
      <dgm:spPr/>
    </dgm:pt>
    <dgm:pt modelId="{4B5985C8-A421-443D-BD6E-2AABB529145A}" type="pres">
      <dgm:prSet presAssocID="{3D1921BD-26EB-4CA7-BEC4-1A07D4613436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C5BAA0-CAD8-4938-B040-7B5DCA12717C}" type="pres">
      <dgm:prSet presAssocID="{C172D3CB-5B46-46CA-818F-4AA67D58F15E}" presName="sibTrans" presStyleCnt="0"/>
      <dgm:spPr/>
    </dgm:pt>
    <dgm:pt modelId="{DD688F3F-440D-46C9-9636-F3D63694DEEC}" type="pres">
      <dgm:prSet presAssocID="{95A123DB-C668-4585-918C-4DE760E89B0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501EB7-294F-43EF-9509-64EDCBD54583}" type="pres">
      <dgm:prSet presAssocID="{8FA949C0-2AF8-4785-A8B1-E5C8F5E6F7D2}" presName="sibTrans" presStyleCnt="0"/>
      <dgm:spPr/>
    </dgm:pt>
    <dgm:pt modelId="{D823C5B8-98A7-45CF-8A39-FFB91443E53B}" type="pres">
      <dgm:prSet presAssocID="{B2700C02-9401-4729-BAE8-A3D3AB6D70F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FE5973-EAAC-4E7D-B6E3-6E1E697B11AB}" type="pres">
      <dgm:prSet presAssocID="{7A0DC3AC-150F-49CB-8284-9997C9A44AE0}" presName="sibTrans" presStyleCnt="0"/>
      <dgm:spPr/>
    </dgm:pt>
    <dgm:pt modelId="{0723D40F-8D17-481A-9570-1C431BAC3C9A}" type="pres">
      <dgm:prSet presAssocID="{CED061F7-EB40-4B2B-8FFC-4898FFDDAA4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74CD60-10CA-46C4-8BF5-5E362E386F86}" type="pres">
      <dgm:prSet presAssocID="{79D50486-20DE-461F-AB02-E34ECDE7E94D}" presName="sibTrans" presStyleCnt="0"/>
      <dgm:spPr/>
    </dgm:pt>
    <dgm:pt modelId="{1ECC7C6C-6128-4BDC-AD0B-81ADFAEC0C3D}" type="pres">
      <dgm:prSet presAssocID="{53AA3683-CC2F-47F3-A033-054B42F55F0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044608-8782-4C5A-B62C-418900909A83}" type="pres">
      <dgm:prSet presAssocID="{D86DAAD9-955C-4842-9DCA-0E27375BB75A}" presName="sibTrans" presStyleCnt="0"/>
      <dgm:spPr/>
    </dgm:pt>
    <dgm:pt modelId="{AB9A14D3-34C9-4F25-AC20-864EBD5741FC}" type="pres">
      <dgm:prSet presAssocID="{B9CD8793-FC47-41E9-89B8-AC5F8383936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5EC9D9-118C-4B10-8F3C-62A4B5F9987F}" type="pres">
      <dgm:prSet presAssocID="{F8F499AA-886F-4B70-8149-76EC0E8E7830}" presName="sibTrans" presStyleCnt="0"/>
      <dgm:spPr/>
    </dgm:pt>
    <dgm:pt modelId="{ACA33786-67C8-41E7-A0EE-59621E55570E}" type="pres">
      <dgm:prSet presAssocID="{4311EB66-10B5-4E83-989E-FB77E7784AD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38628C-6155-47C6-BDD3-2902B3DAA885}" type="pres">
      <dgm:prSet presAssocID="{2D4A1776-DA76-4549-9C9A-7CEC7C951B3D}" presName="sibTrans" presStyleCnt="0"/>
      <dgm:spPr/>
    </dgm:pt>
    <dgm:pt modelId="{892E1BAB-3D5E-4E2C-9368-14E79A940E3F}" type="pres">
      <dgm:prSet presAssocID="{E3E20377-04AE-425A-B723-42E67601198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97793B-C38F-48DF-8D8E-032BA5502CF2}" type="pres">
      <dgm:prSet presAssocID="{A3D0BE33-42FC-4E93-B6B5-A944DF74FA4B}" presName="sibTrans" presStyleCnt="0"/>
      <dgm:spPr/>
    </dgm:pt>
    <dgm:pt modelId="{2A9DCD4C-3450-4746-9EC2-DB0354152D87}" type="pres">
      <dgm:prSet presAssocID="{83DEC9B9-F69F-489A-8C51-E5E150F86C4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383F93-FEFC-420C-85A0-C0FE07A82293}" srcId="{C4EAC7C9-2A82-42D5-81F8-95B441F067FD}" destId="{E3E20377-04AE-425A-B723-42E67601198B}" srcOrd="8" destOrd="0" parTransId="{80DD56FF-1D20-4711-94E2-1C016194B674}" sibTransId="{A3D0BE33-42FC-4E93-B6B5-A944DF74FA4B}"/>
    <dgm:cxn modelId="{62FAA172-E4B1-4711-9C42-3380361092AB}" type="presOf" srcId="{B2700C02-9401-4729-BAE8-A3D3AB6D70F5}" destId="{D823C5B8-98A7-45CF-8A39-FFB91443E53B}" srcOrd="0" destOrd="0" presId="urn:microsoft.com/office/officeart/2005/8/layout/default#2"/>
    <dgm:cxn modelId="{478426D3-88CE-45D3-A66F-438D541F6FF6}" srcId="{C4EAC7C9-2A82-42D5-81F8-95B441F067FD}" destId="{B9CD8793-FC47-41E9-89B8-AC5F83839366}" srcOrd="6" destOrd="0" parTransId="{39B7FE4C-0C29-4F15-B8CC-34F7859828E9}" sibTransId="{F8F499AA-886F-4B70-8149-76EC0E8E7830}"/>
    <dgm:cxn modelId="{5CC39749-7934-4A44-AC7B-D2343E90A49D}" srcId="{C4EAC7C9-2A82-42D5-81F8-95B441F067FD}" destId="{53AA3683-CC2F-47F3-A033-054B42F55F02}" srcOrd="5" destOrd="0" parTransId="{F3EA4448-7517-48F2-A62C-7470426B3669}" sibTransId="{D86DAAD9-955C-4842-9DCA-0E27375BB75A}"/>
    <dgm:cxn modelId="{33BC172C-C58D-4AA5-B1AE-7BD550658256}" srcId="{C4EAC7C9-2A82-42D5-81F8-95B441F067FD}" destId="{4311EB66-10B5-4E83-989E-FB77E7784ADE}" srcOrd="7" destOrd="0" parTransId="{8BF3FE0F-41AC-42B5-834D-F6E2FC121E67}" sibTransId="{2D4A1776-DA76-4549-9C9A-7CEC7C951B3D}"/>
    <dgm:cxn modelId="{CCC58E63-A890-4B49-B88D-806DDED4BDC4}" type="presOf" srcId="{CED061F7-EB40-4B2B-8FFC-4898FFDDAA4B}" destId="{0723D40F-8D17-481A-9570-1C431BAC3C9A}" srcOrd="0" destOrd="0" presId="urn:microsoft.com/office/officeart/2005/8/layout/default#2"/>
    <dgm:cxn modelId="{68263833-1141-4689-8361-A175F95EFB22}" type="presOf" srcId="{E3E20377-04AE-425A-B723-42E67601198B}" destId="{892E1BAB-3D5E-4E2C-9368-14E79A940E3F}" srcOrd="0" destOrd="0" presId="urn:microsoft.com/office/officeart/2005/8/layout/default#2"/>
    <dgm:cxn modelId="{A5838F3B-3BFB-4F9A-B332-1C2B418A6417}" type="presOf" srcId="{83DEC9B9-F69F-489A-8C51-E5E150F86C44}" destId="{2A9DCD4C-3450-4746-9EC2-DB0354152D87}" srcOrd="0" destOrd="0" presId="urn:microsoft.com/office/officeart/2005/8/layout/default#2"/>
    <dgm:cxn modelId="{684364C9-2B2B-442E-B304-644D3DA24FF9}" srcId="{C4EAC7C9-2A82-42D5-81F8-95B441F067FD}" destId="{7AB6C0C3-F37A-4600-84FA-1D7ABAA5F8D9}" srcOrd="0" destOrd="0" parTransId="{31214E8B-EF5D-4A36-A747-9B730E45274C}" sibTransId="{CB13AB3C-9DE8-4E3C-952D-387C68C89201}"/>
    <dgm:cxn modelId="{84362DFA-EFEC-472A-8FB0-4F6DFB608AC0}" srcId="{C4EAC7C9-2A82-42D5-81F8-95B441F067FD}" destId="{83DEC9B9-F69F-489A-8C51-E5E150F86C44}" srcOrd="9" destOrd="0" parTransId="{5DAA0712-CC3B-41BD-A8B4-BABA2AD3DF0E}" sibTransId="{A2AA291A-EE40-44BC-9F36-E520C5A1B7C0}"/>
    <dgm:cxn modelId="{447A79E9-181F-4D6E-9229-78719A83A278}" type="presOf" srcId="{53AA3683-CC2F-47F3-A033-054B42F55F02}" destId="{1ECC7C6C-6128-4BDC-AD0B-81ADFAEC0C3D}" srcOrd="0" destOrd="0" presId="urn:microsoft.com/office/officeart/2005/8/layout/default#2"/>
    <dgm:cxn modelId="{799F1AA4-6432-4D57-A461-848962DBFF18}" type="presOf" srcId="{95A123DB-C668-4585-918C-4DE760E89B07}" destId="{DD688F3F-440D-46C9-9636-F3D63694DEEC}" srcOrd="0" destOrd="0" presId="urn:microsoft.com/office/officeart/2005/8/layout/default#2"/>
    <dgm:cxn modelId="{233C4592-E0B7-4B3C-95E6-6A2B6460414F}" type="presOf" srcId="{C4EAC7C9-2A82-42D5-81F8-95B441F067FD}" destId="{1C44D9F5-9ADC-43B5-A4B2-38FDCEB23904}" srcOrd="0" destOrd="0" presId="urn:microsoft.com/office/officeart/2005/8/layout/default#2"/>
    <dgm:cxn modelId="{874E409F-5B81-4E5E-A1CF-B8F5C4C6271F}" type="presOf" srcId="{7AB6C0C3-F37A-4600-84FA-1D7ABAA5F8D9}" destId="{F347099C-F305-4056-B717-B5A91CBA0599}" srcOrd="0" destOrd="0" presId="urn:microsoft.com/office/officeart/2005/8/layout/default#2"/>
    <dgm:cxn modelId="{637E64A8-86E8-4728-B685-931A10D0F089}" type="presOf" srcId="{3D1921BD-26EB-4CA7-BEC4-1A07D4613436}" destId="{4B5985C8-A421-443D-BD6E-2AABB529145A}" srcOrd="0" destOrd="0" presId="urn:microsoft.com/office/officeart/2005/8/layout/default#2"/>
    <dgm:cxn modelId="{D0395B2F-73C1-4B25-87A5-05AE184624B1}" type="presOf" srcId="{B9CD8793-FC47-41E9-89B8-AC5F83839366}" destId="{AB9A14D3-34C9-4F25-AC20-864EBD5741FC}" srcOrd="0" destOrd="0" presId="urn:microsoft.com/office/officeart/2005/8/layout/default#2"/>
    <dgm:cxn modelId="{6A8D21D8-0E9B-4633-853E-FF5E7BEA18A6}" srcId="{C4EAC7C9-2A82-42D5-81F8-95B441F067FD}" destId="{3D1921BD-26EB-4CA7-BEC4-1A07D4613436}" srcOrd="1" destOrd="0" parTransId="{896F7B17-FF87-4A3F-878E-A1E1197011ED}" sibTransId="{C172D3CB-5B46-46CA-818F-4AA67D58F15E}"/>
    <dgm:cxn modelId="{EA1331FC-372E-47D8-99F5-878446FE68CD}" srcId="{C4EAC7C9-2A82-42D5-81F8-95B441F067FD}" destId="{95A123DB-C668-4585-918C-4DE760E89B07}" srcOrd="2" destOrd="0" parTransId="{37FA431B-7C3A-442F-90AC-BDF1137C051D}" sibTransId="{8FA949C0-2AF8-4785-A8B1-E5C8F5E6F7D2}"/>
    <dgm:cxn modelId="{C946CEB6-1F9D-43E0-96AF-ACE5DB4B96BD}" srcId="{C4EAC7C9-2A82-42D5-81F8-95B441F067FD}" destId="{B2700C02-9401-4729-BAE8-A3D3AB6D70F5}" srcOrd="3" destOrd="0" parTransId="{4D4D3898-F40C-462B-A915-7C437BC2295F}" sibTransId="{7A0DC3AC-150F-49CB-8284-9997C9A44AE0}"/>
    <dgm:cxn modelId="{28747BDA-F806-4B94-82CF-D5F74CBD849B}" srcId="{C4EAC7C9-2A82-42D5-81F8-95B441F067FD}" destId="{CED061F7-EB40-4B2B-8FFC-4898FFDDAA4B}" srcOrd="4" destOrd="0" parTransId="{06BFA647-0EE4-469A-8457-72104C09C2FD}" sibTransId="{79D50486-20DE-461F-AB02-E34ECDE7E94D}"/>
    <dgm:cxn modelId="{5651BD6D-79F3-49E6-BC83-B7BA52DFFD80}" type="presOf" srcId="{4311EB66-10B5-4E83-989E-FB77E7784ADE}" destId="{ACA33786-67C8-41E7-A0EE-59621E55570E}" srcOrd="0" destOrd="0" presId="urn:microsoft.com/office/officeart/2005/8/layout/default#2"/>
    <dgm:cxn modelId="{C8AB4EA9-11D3-4D65-B6FE-146EBBA01D1A}" type="presParOf" srcId="{1C44D9F5-9ADC-43B5-A4B2-38FDCEB23904}" destId="{F347099C-F305-4056-B717-B5A91CBA0599}" srcOrd="0" destOrd="0" presId="urn:microsoft.com/office/officeart/2005/8/layout/default#2"/>
    <dgm:cxn modelId="{0CEFA125-1977-4565-AC5A-8653F5A9D0AA}" type="presParOf" srcId="{1C44D9F5-9ADC-43B5-A4B2-38FDCEB23904}" destId="{7337F413-D6EF-4AF5-826B-D2B595B71F24}" srcOrd="1" destOrd="0" presId="urn:microsoft.com/office/officeart/2005/8/layout/default#2"/>
    <dgm:cxn modelId="{345B1618-B434-402D-9FFB-914FB5F77F61}" type="presParOf" srcId="{1C44D9F5-9ADC-43B5-A4B2-38FDCEB23904}" destId="{4B5985C8-A421-443D-BD6E-2AABB529145A}" srcOrd="2" destOrd="0" presId="urn:microsoft.com/office/officeart/2005/8/layout/default#2"/>
    <dgm:cxn modelId="{3CB15240-7110-4CA7-A7A5-7075B9D59B9C}" type="presParOf" srcId="{1C44D9F5-9ADC-43B5-A4B2-38FDCEB23904}" destId="{E3C5BAA0-CAD8-4938-B040-7B5DCA12717C}" srcOrd="3" destOrd="0" presId="urn:microsoft.com/office/officeart/2005/8/layout/default#2"/>
    <dgm:cxn modelId="{AD287D25-AE72-4ECD-B4A9-8FEE6FB86626}" type="presParOf" srcId="{1C44D9F5-9ADC-43B5-A4B2-38FDCEB23904}" destId="{DD688F3F-440D-46C9-9636-F3D63694DEEC}" srcOrd="4" destOrd="0" presId="urn:microsoft.com/office/officeart/2005/8/layout/default#2"/>
    <dgm:cxn modelId="{CFCC203B-799A-49C9-A504-70D0A3728CF0}" type="presParOf" srcId="{1C44D9F5-9ADC-43B5-A4B2-38FDCEB23904}" destId="{FA501EB7-294F-43EF-9509-64EDCBD54583}" srcOrd="5" destOrd="0" presId="urn:microsoft.com/office/officeart/2005/8/layout/default#2"/>
    <dgm:cxn modelId="{654A6347-C81F-4615-9DB5-DD525814BD6D}" type="presParOf" srcId="{1C44D9F5-9ADC-43B5-A4B2-38FDCEB23904}" destId="{D823C5B8-98A7-45CF-8A39-FFB91443E53B}" srcOrd="6" destOrd="0" presId="urn:microsoft.com/office/officeart/2005/8/layout/default#2"/>
    <dgm:cxn modelId="{0AF537BF-7540-4739-B658-5EFAA977CD88}" type="presParOf" srcId="{1C44D9F5-9ADC-43B5-A4B2-38FDCEB23904}" destId="{95FE5973-EAAC-4E7D-B6E3-6E1E697B11AB}" srcOrd="7" destOrd="0" presId="urn:microsoft.com/office/officeart/2005/8/layout/default#2"/>
    <dgm:cxn modelId="{0B38E20B-4F48-4ECC-A389-0F95AD5472AB}" type="presParOf" srcId="{1C44D9F5-9ADC-43B5-A4B2-38FDCEB23904}" destId="{0723D40F-8D17-481A-9570-1C431BAC3C9A}" srcOrd="8" destOrd="0" presId="urn:microsoft.com/office/officeart/2005/8/layout/default#2"/>
    <dgm:cxn modelId="{E9043314-1D8F-45F9-8EA9-4FF6681078F0}" type="presParOf" srcId="{1C44D9F5-9ADC-43B5-A4B2-38FDCEB23904}" destId="{5874CD60-10CA-46C4-8BF5-5E362E386F86}" srcOrd="9" destOrd="0" presId="urn:microsoft.com/office/officeart/2005/8/layout/default#2"/>
    <dgm:cxn modelId="{85D0D1F9-ABB9-4547-A30F-C241CF750484}" type="presParOf" srcId="{1C44D9F5-9ADC-43B5-A4B2-38FDCEB23904}" destId="{1ECC7C6C-6128-4BDC-AD0B-81ADFAEC0C3D}" srcOrd="10" destOrd="0" presId="urn:microsoft.com/office/officeart/2005/8/layout/default#2"/>
    <dgm:cxn modelId="{8AAE7346-DBC7-4410-9C50-2ECD0B5CD611}" type="presParOf" srcId="{1C44D9F5-9ADC-43B5-A4B2-38FDCEB23904}" destId="{7C044608-8782-4C5A-B62C-418900909A83}" srcOrd="11" destOrd="0" presId="urn:microsoft.com/office/officeart/2005/8/layout/default#2"/>
    <dgm:cxn modelId="{4D0FB2AB-0A4F-4E49-B16C-789D00300260}" type="presParOf" srcId="{1C44D9F5-9ADC-43B5-A4B2-38FDCEB23904}" destId="{AB9A14D3-34C9-4F25-AC20-864EBD5741FC}" srcOrd="12" destOrd="0" presId="urn:microsoft.com/office/officeart/2005/8/layout/default#2"/>
    <dgm:cxn modelId="{8AA8081F-0446-4F99-ABA7-5CD9B1759B56}" type="presParOf" srcId="{1C44D9F5-9ADC-43B5-A4B2-38FDCEB23904}" destId="{055EC9D9-118C-4B10-8F3C-62A4B5F9987F}" srcOrd="13" destOrd="0" presId="urn:microsoft.com/office/officeart/2005/8/layout/default#2"/>
    <dgm:cxn modelId="{CF4187E6-AC3A-4CC8-9BC3-DD5669230738}" type="presParOf" srcId="{1C44D9F5-9ADC-43B5-A4B2-38FDCEB23904}" destId="{ACA33786-67C8-41E7-A0EE-59621E55570E}" srcOrd="14" destOrd="0" presId="urn:microsoft.com/office/officeart/2005/8/layout/default#2"/>
    <dgm:cxn modelId="{B1C85E95-1BFD-4D39-B803-F4481380EF1D}" type="presParOf" srcId="{1C44D9F5-9ADC-43B5-A4B2-38FDCEB23904}" destId="{F838628C-6155-47C6-BDD3-2902B3DAA885}" srcOrd="15" destOrd="0" presId="urn:microsoft.com/office/officeart/2005/8/layout/default#2"/>
    <dgm:cxn modelId="{AE6977A3-E398-4EDB-A0A7-932D481D34AC}" type="presParOf" srcId="{1C44D9F5-9ADC-43B5-A4B2-38FDCEB23904}" destId="{892E1BAB-3D5E-4E2C-9368-14E79A940E3F}" srcOrd="16" destOrd="0" presId="urn:microsoft.com/office/officeart/2005/8/layout/default#2"/>
    <dgm:cxn modelId="{AE27BA02-0FF8-4B11-B907-F9E61CE82A79}" type="presParOf" srcId="{1C44D9F5-9ADC-43B5-A4B2-38FDCEB23904}" destId="{E097793B-C38F-48DF-8D8E-032BA5502CF2}" srcOrd="17" destOrd="0" presId="urn:microsoft.com/office/officeart/2005/8/layout/default#2"/>
    <dgm:cxn modelId="{E1B5DADF-33BC-4D22-B0CF-386C6C03E815}" type="presParOf" srcId="{1C44D9F5-9ADC-43B5-A4B2-38FDCEB23904}" destId="{2A9DCD4C-3450-4746-9EC2-DB0354152D87}" srcOrd="1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8F1FC-2FF0-4061-ADCE-EE7E0C8A58D9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9E3F28D-CDE7-44D0-87CA-C256E5F1188D}">
      <dgm:prSet/>
      <dgm:spPr/>
      <dgm:t>
        <a:bodyPr/>
        <a:lstStyle/>
        <a:p>
          <a:r>
            <a:rPr lang="pt-BR"/>
            <a:t>O CW pregava que as decisões das empresas devem ser um trabalho do setor privado e exortou os governos a realizar políticas para fortalecer o ambiente em que estas decisões fossem realizadas. </a:t>
          </a:r>
          <a:endParaRPr lang="en-US"/>
        </a:p>
      </dgm:t>
    </dgm:pt>
    <dgm:pt modelId="{C976917B-2F2F-4ED8-A65E-E04D060F46F3}" type="parTrans" cxnId="{03893D93-7AD9-429B-8740-FDA629DC381D}">
      <dgm:prSet/>
      <dgm:spPr/>
      <dgm:t>
        <a:bodyPr/>
        <a:lstStyle/>
        <a:p>
          <a:endParaRPr lang="en-US"/>
        </a:p>
      </dgm:t>
    </dgm:pt>
    <dgm:pt modelId="{540D4326-0BBA-470F-8B4E-3207E7AD6EF7}" type="sibTrans" cxnId="{03893D93-7AD9-429B-8740-FDA629DC381D}">
      <dgm:prSet/>
      <dgm:spPr/>
      <dgm:t>
        <a:bodyPr/>
        <a:lstStyle/>
        <a:p>
          <a:endParaRPr lang="en-US"/>
        </a:p>
      </dgm:t>
    </dgm:pt>
    <dgm:pt modelId="{A8E3CB1A-1D79-4281-8AFC-80E1E93D31E0}">
      <dgm:prSet/>
      <dgm:spPr/>
      <dgm:t>
        <a:bodyPr/>
        <a:lstStyle/>
        <a:p>
          <a:r>
            <a:rPr lang="pt-BR" dirty="0"/>
            <a:t>O CW propõe o desmantelamento das politicas industriais e de suas instituições. O CW vai contra a chamada escolha de vencedores</a:t>
          </a:r>
          <a:endParaRPr lang="en-US" dirty="0"/>
        </a:p>
      </dgm:t>
    </dgm:pt>
    <dgm:pt modelId="{8DEB81CF-0155-449D-9E58-3B40FC9ECE8B}" type="parTrans" cxnId="{83B24A01-B2E0-4E0D-B38E-3E7305707B13}">
      <dgm:prSet/>
      <dgm:spPr/>
      <dgm:t>
        <a:bodyPr/>
        <a:lstStyle/>
        <a:p>
          <a:endParaRPr lang="en-US"/>
        </a:p>
      </dgm:t>
    </dgm:pt>
    <dgm:pt modelId="{939AD939-0A1F-4AA5-AAAF-040EAEF3B56A}" type="sibTrans" cxnId="{83B24A01-B2E0-4E0D-B38E-3E7305707B13}">
      <dgm:prSet/>
      <dgm:spPr/>
      <dgm:t>
        <a:bodyPr/>
        <a:lstStyle/>
        <a:p>
          <a:endParaRPr lang="en-US"/>
        </a:p>
      </dgm:t>
    </dgm:pt>
    <dgm:pt modelId="{22AF73E9-CC8B-4399-A033-FFD427564F29}" type="pres">
      <dgm:prSet presAssocID="{9A78F1FC-2FF0-4061-ADCE-EE7E0C8A5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587686-E015-4F34-920F-C3572EF66455}" type="pres">
      <dgm:prSet presAssocID="{D9E3F28D-CDE7-44D0-87CA-C256E5F1188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8B511-0BDF-43E0-820A-F2CAACBAFEE3}" type="pres">
      <dgm:prSet presAssocID="{540D4326-0BBA-470F-8B4E-3207E7AD6EF7}" presName="spacer" presStyleCnt="0"/>
      <dgm:spPr/>
    </dgm:pt>
    <dgm:pt modelId="{CBE92648-C8A7-45F2-9F37-C87CD8E61711}" type="pres">
      <dgm:prSet presAssocID="{A8E3CB1A-1D79-4281-8AFC-80E1E93D31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B24A01-B2E0-4E0D-B38E-3E7305707B13}" srcId="{9A78F1FC-2FF0-4061-ADCE-EE7E0C8A58D9}" destId="{A8E3CB1A-1D79-4281-8AFC-80E1E93D31E0}" srcOrd="1" destOrd="0" parTransId="{8DEB81CF-0155-449D-9E58-3B40FC9ECE8B}" sibTransId="{939AD939-0A1F-4AA5-AAAF-040EAEF3B56A}"/>
    <dgm:cxn modelId="{03893D93-7AD9-429B-8740-FDA629DC381D}" srcId="{9A78F1FC-2FF0-4061-ADCE-EE7E0C8A58D9}" destId="{D9E3F28D-CDE7-44D0-87CA-C256E5F1188D}" srcOrd="0" destOrd="0" parTransId="{C976917B-2F2F-4ED8-A65E-E04D060F46F3}" sibTransId="{540D4326-0BBA-470F-8B4E-3207E7AD6EF7}"/>
    <dgm:cxn modelId="{FD908BBA-3373-4986-A8A3-41F4F0011CB1}" type="presOf" srcId="{9A78F1FC-2FF0-4061-ADCE-EE7E0C8A58D9}" destId="{22AF73E9-CC8B-4399-A033-FFD427564F29}" srcOrd="0" destOrd="0" presId="urn:microsoft.com/office/officeart/2005/8/layout/vList2"/>
    <dgm:cxn modelId="{9A2EA7A7-7662-4A7D-A552-F6D1ED618BFF}" type="presOf" srcId="{D9E3F28D-CDE7-44D0-87CA-C256E5F1188D}" destId="{05587686-E015-4F34-920F-C3572EF66455}" srcOrd="0" destOrd="0" presId="urn:microsoft.com/office/officeart/2005/8/layout/vList2"/>
    <dgm:cxn modelId="{9ACE609F-2A56-4A81-AF73-F16E95AA26F7}" type="presOf" srcId="{A8E3CB1A-1D79-4281-8AFC-80E1E93D31E0}" destId="{CBE92648-C8A7-45F2-9F37-C87CD8E61711}" srcOrd="0" destOrd="0" presId="urn:microsoft.com/office/officeart/2005/8/layout/vList2"/>
    <dgm:cxn modelId="{7F3E51AD-1071-47ED-BD38-DDC91B82E07E}" type="presParOf" srcId="{22AF73E9-CC8B-4399-A033-FFD427564F29}" destId="{05587686-E015-4F34-920F-C3572EF66455}" srcOrd="0" destOrd="0" presId="urn:microsoft.com/office/officeart/2005/8/layout/vList2"/>
    <dgm:cxn modelId="{BEB6B5C7-7023-4602-85A3-3A94B5C2837E}" type="presParOf" srcId="{22AF73E9-CC8B-4399-A033-FFD427564F29}" destId="{6098B511-0BDF-43E0-820A-F2CAACBAFEE3}" srcOrd="1" destOrd="0" presId="urn:microsoft.com/office/officeart/2005/8/layout/vList2"/>
    <dgm:cxn modelId="{6B7FBF3D-A64B-454F-AF55-9ECF5AEEE7A5}" type="presParOf" srcId="{22AF73E9-CC8B-4399-A033-FFD427564F29}" destId="{CBE92648-C8A7-45F2-9F37-C87CD8E617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EB69-50AE-4734-8E1F-718C69C81EC5}" type="datetimeFigureOut">
              <a:rPr lang="pt-BR" smtClean="0"/>
              <a:pPr/>
              <a:t>06/05/2019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FFFC0-57C9-49B2-A0E5-FCEE89DC20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512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FCBAC8-036A-4EE7-98B3-B49E657B6471}" type="slidenum">
              <a:rPr lang="pt-BR" altLang="pt-BR" smtClean="0">
                <a:latin typeface="Calibri" panose="020F0502020204030204" pitchFamily="34" charset="0"/>
              </a:rPr>
              <a:pPr/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0707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958EB6B-DE38-4718-8B5C-27F98650530F}" type="slidenum">
              <a:rPr lang="pt-BR" sz="1200">
                <a:latin typeface="Times New Roman" pitchFamily="18" charset="0"/>
              </a:rPr>
              <a:pPr algn="r" eaLnBrk="0" hangingPunct="0"/>
              <a:t>33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411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8D558D-569E-4C5C-BBE7-4E138FDD66DF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580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329F-6F4E-43D7-BAEA-9DF4FC3EC06A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87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DCB6-DF71-448A-A6BB-02A70B7DCF06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245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456D-1367-42B5-9475-543FF82664F5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08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02A21-892E-4EF7-BC00-983DCEF03693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335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4864-1588-4E74-AE21-832FDFAF5372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96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5136-C7F5-4AF5-9515-4E5D27AC0231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97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6F7A-9959-4EBA-92C5-5EA0350C4876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4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EC0-F5B4-4B60-99F8-7E2027C6C9C8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0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D30B-56CA-44BF-8CF1-E98404894762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0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DB13-ADD2-4813-A90C-8572835CC021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504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18254D-050C-4321-B50A-FB0144AD22FB}" type="datetime1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14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tdKekE8GBA" TargetMode="External"/><Relationship Id="rId2" Type="http://schemas.openxmlformats.org/officeDocument/2006/relationships/hyperlink" Target="https://www.youtube.com/watch?v=5dZ81HbcZz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TzFju0zLiM" TargetMode="External"/><Relationship Id="rId4" Type="http://schemas.openxmlformats.org/officeDocument/2006/relationships/hyperlink" Target="https://www.youtube.com/watch?v=f9Vpf21bL88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PENSAMENTO DA CEPAL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 o NEO</a:t>
            </a:r>
          </a:p>
          <a:p>
            <a:r>
              <a:rPr lang="pt-BR" sz="2800" b="1" dirty="0" smtClean="0"/>
              <a:t>ESTRUTURALISMO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6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3276" y="436098"/>
            <a:ext cx="10410524" cy="6175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pt-BR" dirty="0">
                <a:solidFill>
                  <a:srgbClr val="FFFFFF"/>
                </a:solidFill>
              </a:rPr>
              <a:t>Ampliação da intervenção Estatal (Estado desenvolvimentista)</a:t>
            </a:r>
          </a:p>
          <a:p>
            <a:pPr lvl="1">
              <a:defRPr/>
            </a:pPr>
            <a:r>
              <a:rPr lang="pt-BR" sz="2800" u="sng" dirty="0"/>
              <a:t>Estado condutor</a:t>
            </a:r>
          </a:p>
          <a:p>
            <a:pPr lvl="2">
              <a:defRPr/>
            </a:pPr>
            <a:r>
              <a:rPr lang="pt-BR" sz="2800" dirty="0"/>
              <a:t>Política econômica (moeda, cambio, fiscalidade) conduzida tendo em vista a industrialização </a:t>
            </a:r>
          </a:p>
          <a:p>
            <a:pPr lvl="1">
              <a:defRPr/>
            </a:pPr>
            <a:r>
              <a:rPr lang="pt-BR" sz="2800" u="sng" dirty="0"/>
              <a:t>Estado regulamentador</a:t>
            </a:r>
          </a:p>
          <a:p>
            <a:pPr lvl="2">
              <a:defRPr/>
            </a:pPr>
            <a:r>
              <a:rPr lang="pt-BR" sz="2800" dirty="0"/>
              <a:t>Estatização dos conflitos, regulação das atividades e dos mercados </a:t>
            </a:r>
          </a:p>
          <a:p>
            <a:pPr lvl="3">
              <a:defRPr/>
            </a:pPr>
            <a:r>
              <a:rPr lang="pt-BR" sz="2800" dirty="0"/>
              <a:t>Mercado de trabalho (Ministério, Justiça, sindicatos, previdência, CLT)</a:t>
            </a:r>
          </a:p>
          <a:p>
            <a:pPr lvl="3">
              <a:defRPr/>
            </a:pPr>
            <a:r>
              <a:rPr lang="pt-BR" sz="2800" dirty="0"/>
              <a:t>Conflitos </a:t>
            </a:r>
            <a:r>
              <a:rPr lang="pt-BR" sz="2800" dirty="0" err="1"/>
              <a:t>inter</a:t>
            </a:r>
            <a:r>
              <a:rPr lang="pt-BR" sz="2800" dirty="0"/>
              <a:t> capitalistas (leis, códigos, departamentos, conselhos</a:t>
            </a:r>
            <a:r>
              <a:rPr lang="pt-BR" sz="2800" u="sng" dirty="0"/>
              <a:t>)</a:t>
            </a:r>
          </a:p>
          <a:p>
            <a:pPr lvl="1">
              <a:defRPr/>
            </a:pPr>
            <a:r>
              <a:rPr lang="pt-BR" sz="2800" u="sng" dirty="0"/>
              <a:t>Estado produtor</a:t>
            </a:r>
            <a:endParaRPr lang="pt-BR" sz="2800" dirty="0"/>
          </a:p>
          <a:p>
            <a:pPr lvl="2">
              <a:defRPr/>
            </a:pPr>
            <a:r>
              <a:rPr lang="pt-BR" sz="2800" dirty="0"/>
              <a:t>Estatização da provisão e produção de </a:t>
            </a:r>
            <a:r>
              <a:rPr lang="pt-BR" sz="2800" dirty="0" smtClean="0"/>
              <a:t>infra estrutura </a:t>
            </a:r>
            <a:r>
              <a:rPr lang="pt-BR" sz="2800" dirty="0"/>
              <a:t>e de bens intermediários</a:t>
            </a:r>
          </a:p>
          <a:p>
            <a:pPr lvl="1">
              <a:defRPr/>
            </a:pPr>
            <a:r>
              <a:rPr lang="pt-BR" sz="2800" u="sng" dirty="0"/>
              <a:t>Estado Financiador</a:t>
            </a:r>
          </a:p>
          <a:p>
            <a:pPr lvl="2">
              <a:defRPr/>
            </a:pPr>
            <a:r>
              <a:rPr lang="pt-BR" sz="2800" dirty="0"/>
              <a:t>Controle da absorção da poupança e </a:t>
            </a:r>
            <a:r>
              <a:rPr lang="pt-BR" sz="2800" dirty="0">
                <a:solidFill>
                  <a:srgbClr val="FFFFFF"/>
                </a:solidFill>
              </a:rPr>
              <a:t>de seu destino</a:t>
            </a:r>
          </a:p>
          <a:p>
            <a:pPr lvl="3">
              <a:defRPr/>
            </a:pPr>
            <a:endParaRPr lang="pt-BR" sz="20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2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PENSAMENTO ESTRUTURALISTA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Evolução </a:t>
            </a:r>
            <a:r>
              <a:rPr lang="pt-BR" dirty="0"/>
              <a:t>bipolar gera ao mesmo tempo o desenvolvimento do centro e o subdesenvolvimento na periferia</a:t>
            </a:r>
          </a:p>
          <a:p>
            <a:r>
              <a:rPr lang="pt-BR" b="1" dirty="0"/>
              <a:t>Quatro áreas de contribuição:</a:t>
            </a:r>
            <a:endParaRPr lang="pt-BR" dirty="0"/>
          </a:p>
          <a:p>
            <a:pPr lvl="0"/>
            <a:r>
              <a:rPr lang="pt-BR" dirty="0"/>
              <a:t>Teoria de deterioração dos termos de troca;</a:t>
            </a:r>
          </a:p>
          <a:p>
            <a:pPr lvl="0"/>
            <a:r>
              <a:rPr lang="pt-BR" dirty="0"/>
              <a:t>Interpretação do processo de industrialização;</a:t>
            </a:r>
          </a:p>
          <a:p>
            <a:pPr lvl="0"/>
            <a:r>
              <a:rPr lang="pt-BR" dirty="0"/>
              <a:t>Análise dos obstáculos estruturais para o desenvolvimento;</a:t>
            </a:r>
          </a:p>
          <a:p>
            <a:pPr lvl="0"/>
            <a:r>
              <a:rPr lang="pt-BR" dirty="0"/>
              <a:t>Teoria da inflação.</a:t>
            </a:r>
          </a:p>
          <a:p>
            <a:r>
              <a:rPr lang="pt-BR" dirty="0"/>
              <a:t>Aplicação do conceito de centro e periferia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Formação e características estruturais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Desenvolvimento econômico  → aumento de bens materiais → renda per capita → aumento da produtividade média do trabalho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Teoria de crescimento Keynes</a:t>
            </a:r>
          </a:p>
          <a:p>
            <a:r>
              <a:rPr lang="pt-BR" dirty="0"/>
              <a:t>→ processo de acumulação de capital – intimamente ligado ao progresso tecnológico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Entretanto, para CEPAL o mundo está composto em Centro e Periferia → desenvolvimento desigual  → centro as primeiras economia a adotar as técnicas novas de produção → periferia (as demais)</a:t>
            </a:r>
          </a:p>
          <a:p>
            <a:r>
              <a:rPr lang="pt-BR" dirty="0"/>
              <a:t>Periferia → início atrasado → novas técnicas introduzidas somente nos setores primário-exportadores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7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Formação e características estruturais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Periferia → início atrasado → novas técnicas introduzidas somente nos setores primário-exportadores</a:t>
            </a:r>
          </a:p>
          <a:p>
            <a:r>
              <a:rPr lang="pt-BR" dirty="0"/>
              <a:t>A estrutura da produção na periferia → 2 características essenciais:</a:t>
            </a:r>
          </a:p>
          <a:p>
            <a:pPr lvl="0"/>
            <a:r>
              <a:rPr lang="pt-BR" dirty="0"/>
              <a:t>Especializada e unilateralmente desenvolvida;</a:t>
            </a:r>
          </a:p>
          <a:p>
            <a:pPr lvl="0"/>
            <a:r>
              <a:rPr lang="pt-BR" dirty="0"/>
              <a:t>Estrutura heterogênea (setor exportador → maior produtividade)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Termos de troca e frutos do progresso tecnológico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Explicação do processo de desenvolvimento começa da hipótese básica de inerente desigualdade</a:t>
            </a:r>
          </a:p>
          <a:p>
            <a:r>
              <a:rPr lang="pt-BR" dirty="0"/>
              <a:t>Explicação do processo de desenvolvimento inicia com uma hipótese de desigualdade inerente</a:t>
            </a:r>
          </a:p>
          <a:p>
            <a:r>
              <a:rPr lang="pt-BR" dirty="0"/>
              <a:t>O progresso técnico ocorre mais rapidamente nos centros que na periferia → reflete as desiguais taxas de crescimento da produtividade média</a:t>
            </a:r>
          </a:p>
          <a:p>
            <a:r>
              <a:rPr lang="pt-BR" dirty="0"/>
              <a:t>Deterioração dos termos de troca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2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Deterioração dos termos de troca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5400000">
            <a:off x="4161232" y="-1093389"/>
            <a:ext cx="1765303" cy="6404768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3540190"/>
              </p:ext>
            </p:extLst>
          </p:nvPr>
        </p:nvGraphicFramePr>
        <p:xfrm>
          <a:off x="1981200" y="1597542"/>
          <a:ext cx="6515100" cy="1487251"/>
        </p:xfrm>
        <a:graphic>
          <a:graphicData uri="http://schemas.openxmlformats.org/presentationml/2006/ole">
            <p:oleObj spid="_x0000_s1051" name="Document" r:id="rId3" imgW="5401123" imgH="1892228" progId="Word.Document.12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333500" y="3873500"/>
            <a:ext cx="833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Onde </a:t>
            </a:r>
            <a:r>
              <a:rPr lang="pt-BR" dirty="0" err="1"/>
              <a:t>Lp</a:t>
            </a:r>
            <a:r>
              <a:rPr lang="pt-BR" dirty="0"/>
              <a:t> = produtividade média do trabalho dos bens primários</a:t>
            </a:r>
          </a:p>
          <a:p>
            <a:r>
              <a:rPr lang="pt-BR" dirty="0"/>
              <a:t>         Pp = preço dos bens primários</a:t>
            </a:r>
          </a:p>
          <a:p>
            <a:r>
              <a:rPr lang="pt-BR" dirty="0"/>
              <a:t>Li = Produtividade média do trabalho nos bens industriais</a:t>
            </a:r>
          </a:p>
          <a:p>
            <a:r>
              <a:rPr lang="pt-BR" dirty="0" err="1"/>
              <a:t>Pi</a:t>
            </a:r>
            <a:r>
              <a:rPr lang="pt-BR" dirty="0"/>
              <a:t> = preço dos bens industriais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Deterioração dos termos de troca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Pressuposto: a produtividade aumenta mais no setor industrial que no setor </a:t>
            </a:r>
            <a:r>
              <a:rPr lang="pt-BR" dirty="0" smtClean="0"/>
              <a:t>primário</a:t>
            </a:r>
            <a:endParaRPr lang="pt-BR" dirty="0"/>
          </a:p>
          <a:p>
            <a:r>
              <a:rPr lang="pt-BR" dirty="0"/>
              <a:t>A renda média dos países periféricos aumente mais lentamente que a produtividade do trabalho.</a:t>
            </a:r>
          </a:p>
          <a:p>
            <a:r>
              <a:rPr lang="pt-BR" dirty="0"/>
              <a:t>Mesmo que os termos de comércio não se deterioram, a desigualdade das taxas de aumento da produtividade do trabalho implica uma diferença na média dos níveis de renda.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47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Causas da deterioração dos termos de troca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Desenvolvimento econômico é um processo de acumulação de capital e progresso técnico que resulta em um crescimento de produto por trabalhador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demanda por bens industriais e serviços cresce mais rapidamente que a demanda por bens primários.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 crescimento de produção e emprego é mais rápido nos setores secundários e terciários que nas atividades primárias. Isto gera pressões nos salários pagos nos setores primários voltados para a exportação.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4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Causas da deterioração dos termos de troca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Ainda existe uma tendência à deterioração que se manifesta através de flutuações cíclicas características do capitalismo.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Durante os períodos de crescimento os preços dos produtos primários sobem mais que o dos produtos industriais, mas eles também caem mais durante os períodos de recessão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As flutuações de preços ocorrem em parte devido a maior força dos sindicatos que impedem maiores quedas dos salários nos países centrais.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65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dinâmica do sistema: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Desenvolvimento Desigual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centros de economias industriais a estrutura econômica é homogênea e diversificada, já na periferia a estrutura é especializada e heterogênea.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Este aspecto agrava a desigualdade entre os dois polos do sistema centro-periferia.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0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18EA4-5558-4584-A642-7F8C4781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403392"/>
          </a:xfrm>
        </p:spPr>
        <p:txBody>
          <a:bodyPr>
            <a:noAutofit/>
          </a:bodyPr>
          <a:lstStyle/>
          <a:p>
            <a:r>
              <a:rPr lang="pt-BR" b="1" dirty="0"/>
              <a:t>1930-70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0509D8E-48E6-469B-96B3-10F287FF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012745"/>
            <a:ext cx="9637776" cy="4205153"/>
          </a:xfrm>
        </p:spPr>
        <p:txBody>
          <a:bodyPr>
            <a:normAutofit/>
          </a:bodyPr>
          <a:lstStyle/>
          <a:p>
            <a:r>
              <a:rPr lang="pt-BR" sz="2000" dirty="0"/>
              <a:t>Desde a grande depressão e mesmo antes parte das economias latino americanas têm implementado um conjunto de medidas que buscaram alguma transformação, diversificação produtiva e/ou industrialização. </a:t>
            </a:r>
          </a:p>
          <a:p>
            <a:pPr lvl="1"/>
            <a:r>
              <a:rPr lang="pt-BR" sz="2000" dirty="0"/>
              <a:t>Dependendo do pesquisador títulos diferentes</a:t>
            </a:r>
          </a:p>
          <a:p>
            <a:pPr lvl="2"/>
            <a:r>
              <a:rPr lang="pt-BR" dirty="0"/>
              <a:t>Desenvolvimento voltado para dento (vs. Voltado para fora)</a:t>
            </a:r>
          </a:p>
          <a:p>
            <a:pPr lvl="2"/>
            <a:r>
              <a:rPr lang="pt-BR" dirty="0"/>
              <a:t>Industrialização por Substituição de importações</a:t>
            </a:r>
          </a:p>
          <a:p>
            <a:pPr lvl="2"/>
            <a:r>
              <a:rPr lang="pt-BR" dirty="0"/>
              <a:t>Industrialização  liderado pelo Estado </a:t>
            </a:r>
          </a:p>
          <a:p>
            <a:pPr lvl="1"/>
            <a:r>
              <a:rPr lang="pt-BR" sz="2000" dirty="0"/>
              <a:t>Ressalta-se alguns aspectos </a:t>
            </a:r>
            <a:r>
              <a:rPr lang="pt-BR" sz="2000" dirty="0" smtClean="0"/>
              <a:t> </a:t>
            </a:r>
            <a:endParaRPr lang="pt-BR" sz="2000" dirty="0"/>
          </a:p>
          <a:p>
            <a:pPr lvl="2"/>
            <a:r>
              <a:rPr lang="pt-BR" dirty="0"/>
              <a:t>Economia mais fechadas </a:t>
            </a:r>
          </a:p>
          <a:p>
            <a:pPr lvl="2"/>
            <a:r>
              <a:rPr lang="pt-BR" dirty="0"/>
              <a:t>com maior participação do Estado </a:t>
            </a:r>
          </a:p>
          <a:p>
            <a:pPr lvl="2"/>
            <a:r>
              <a:rPr lang="pt-BR" dirty="0"/>
              <a:t>PDP intensas </a:t>
            </a:r>
          </a:p>
          <a:p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14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Desenvolvimento direcionado para dentro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Duas guerras (1914 e 1939)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 industrialização da América Latina foi iniciada por mudanças estruturais que tiveram lugar nos mesmos anos.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1920 – 30 =&gt; contração cíclica =&gt; medidas para restringir importações =&gt; produção domésticas de manufaturas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 industrialização então se torna o principal e obrigatório padrão de crescimento das economias na periferia do sistema.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1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Contradições na industrialização periférica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Tendência ao desequilíbrio externo e na deterioração dos termos de troca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1- Alta demanda por importação e relativamente baixo crescimento da demanda externa por produtos primários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2- Economias periféricas iniciam industrialização com abundância de mão de obra e uso de tecnologias capital intensivas =&gt; tendência a persistir o desemprego.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5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Contradições na industrialização periférica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3. </a:t>
            </a:r>
            <a:r>
              <a:rPr lang="pt-BR" dirty="0"/>
              <a:t>Produção em larga escala =&gt; unidades de produção de larga escala =&gt; incapacidade dos mercados de poupança de vencer as barreiras de atraso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4. Gargalos de infraestrutura e tecnologias não adequadas =&gt; geram desemprego e limitam a oferta agrícola.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2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Vídeos sobre CEPAL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Estruturalismo e </a:t>
            </a:r>
            <a:r>
              <a:rPr lang="pt-BR" b="1" dirty="0" err="1"/>
              <a:t>Neo</a:t>
            </a:r>
            <a:r>
              <a:rPr lang="pt-BR" b="1" dirty="0"/>
              <a:t> estruturalismo</a:t>
            </a:r>
          </a:p>
          <a:p>
            <a:r>
              <a:rPr lang="pt-BR" dirty="0"/>
              <a:t>(</a:t>
            </a:r>
            <a:r>
              <a:rPr lang="pt-BR" dirty="0" err="1"/>
              <a:t>Bielchovisk</a:t>
            </a:r>
            <a:r>
              <a:rPr lang="pt-BR" dirty="0"/>
              <a:t>)</a:t>
            </a:r>
          </a:p>
          <a:p>
            <a:r>
              <a:rPr lang="pt-BR" u="sng" dirty="0">
                <a:hlinkClick r:id="rId2"/>
              </a:rPr>
              <a:t>https://www.youtube.com/watch?v=5dZ81HbcZzw</a:t>
            </a:r>
            <a:r>
              <a:rPr lang="pt-BR" dirty="0"/>
              <a:t>  </a:t>
            </a:r>
          </a:p>
          <a:p>
            <a:r>
              <a:rPr lang="es-ES" dirty="0"/>
              <a:t>(Jorge </a:t>
            </a:r>
            <a:r>
              <a:rPr lang="es-ES" dirty="0" err="1"/>
              <a:t>Katz</a:t>
            </a:r>
            <a:r>
              <a:rPr lang="es-ES" dirty="0"/>
              <a:t>)</a:t>
            </a:r>
            <a:endParaRPr lang="pt-BR" dirty="0"/>
          </a:p>
          <a:p>
            <a:r>
              <a:rPr lang="es-ES" b="1" dirty="0"/>
              <a:t>Productividad y cambio estructural</a:t>
            </a:r>
            <a:endParaRPr lang="pt-BR" b="1" dirty="0"/>
          </a:p>
          <a:p>
            <a:r>
              <a:rPr lang="es-ES" u="sng" dirty="0">
                <a:hlinkClick r:id="rId3"/>
              </a:rPr>
              <a:t>https://</a:t>
            </a:r>
            <a:r>
              <a:rPr lang="es-ES" u="sng" dirty="0" smtClean="0">
                <a:hlinkClick r:id="rId3"/>
              </a:rPr>
              <a:t>www.youtube.com/watch?v=1tdKekE8GBA</a:t>
            </a:r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Bértola</a:t>
            </a:r>
            <a:r>
              <a:rPr lang="pt-BR" dirty="0"/>
              <a:t>)</a:t>
            </a:r>
          </a:p>
          <a:p>
            <a:r>
              <a:rPr lang="pt-BR" b="1" dirty="0"/>
              <a:t>Desigualdade estrutural na América Latina</a:t>
            </a:r>
          </a:p>
          <a:p>
            <a:r>
              <a:rPr lang="pt-BR" u="sng" dirty="0">
                <a:hlinkClick r:id="rId4"/>
              </a:rPr>
              <a:t>https://</a:t>
            </a:r>
            <a:r>
              <a:rPr lang="pt-BR" u="sng" dirty="0" smtClean="0">
                <a:hlinkClick r:id="rId4"/>
              </a:rPr>
              <a:t>www.youtube.com/watch?v=f9Vpf21bL88</a:t>
            </a:r>
            <a:endParaRPr lang="pt-BR" dirty="0"/>
          </a:p>
          <a:p>
            <a:r>
              <a:rPr lang="pt-BR" dirty="0"/>
              <a:t>(Fernando Porta)</a:t>
            </a:r>
          </a:p>
          <a:p>
            <a:r>
              <a:rPr lang="pt-BR" b="1" dirty="0" err="1"/>
              <a:t>Neodesenvolvimentismo</a:t>
            </a:r>
            <a:r>
              <a:rPr lang="pt-BR" b="1" dirty="0"/>
              <a:t> na América Latina</a:t>
            </a:r>
          </a:p>
          <a:p>
            <a:r>
              <a:rPr lang="pt-BR" u="sng" dirty="0">
                <a:hlinkClick r:id="rId5"/>
              </a:rPr>
              <a:t>https://</a:t>
            </a:r>
            <a:r>
              <a:rPr lang="pt-BR" u="sng" dirty="0" smtClean="0">
                <a:hlinkClick r:id="rId5"/>
              </a:rPr>
              <a:t>www.youtube.com/watch?v=wTzFju0zLiM</a:t>
            </a:r>
            <a:r>
              <a:rPr lang="pt-BR" dirty="0"/>
              <a:t> </a:t>
            </a:r>
          </a:p>
          <a:p>
            <a:r>
              <a:rPr lang="pt-BR" dirty="0"/>
              <a:t>(</a:t>
            </a:r>
            <a:r>
              <a:rPr lang="pt-BR" dirty="0" err="1"/>
              <a:t>Prébisch</a:t>
            </a:r>
            <a:r>
              <a:rPr lang="pt-BR" dirty="0"/>
              <a:t>)</a:t>
            </a:r>
          </a:p>
          <a:p>
            <a:r>
              <a:rPr lang="pt-BR" dirty="0" smtClean="0"/>
              <a:t>Termos de troca </a:t>
            </a:r>
            <a:r>
              <a:rPr lang="pt-BR" dirty="0"/>
              <a:t>– filme explicativo gráfico</a:t>
            </a:r>
          </a:p>
          <a:p>
            <a:r>
              <a:rPr lang="pt-BR" dirty="0"/>
              <a:t>https://www.youtube.com/watch?v=sqUQQX1dTx8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8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8FA1C5B-27D8-4A93-A29B-E52F2F8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inflexões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postura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liberal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B2691B3-A1EA-4F2D-ADA9-107908EA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5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6D71C1DF-CE3D-4E36-A702-A92C773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>
                <a:solidFill>
                  <a:schemeClr val="accent1"/>
                </a:solidFill>
              </a:rPr>
              <a:t>Nos </a:t>
            </a:r>
            <a:r>
              <a:rPr lang="pt-BR" dirty="0">
                <a:solidFill>
                  <a:schemeClr val="accent1"/>
                </a:solidFill>
              </a:rPr>
              <a:t>anos sessenta a estratégia começa a se esgotar e a economia começou a se desacelerar.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0B9F93D-2F55-4EFC-8928-D881B13A5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76776"/>
            <a:ext cx="6809935" cy="5961184"/>
          </a:xfrm>
        </p:spPr>
        <p:txBody>
          <a:bodyPr anchor="ctr">
            <a:normAutofit/>
          </a:bodyPr>
          <a:lstStyle/>
          <a:p>
            <a:r>
              <a:rPr lang="pt-BR" sz="2200" dirty="0"/>
              <a:t>Varias foram as razões pelas quais a estratégia de substituição de importações entrou em declive. </a:t>
            </a:r>
          </a:p>
          <a:p>
            <a:pPr lvl="1"/>
            <a:r>
              <a:rPr lang="pt-BR" sz="2200" dirty="0"/>
              <a:t>não existiu um mecanismo que assegurasse que as atividades protegidas conseguissem alcançar alta produtividade.</a:t>
            </a:r>
          </a:p>
          <a:p>
            <a:pPr lvl="2"/>
            <a:r>
              <a:rPr lang="pt-BR" sz="1800" dirty="0"/>
              <a:t>Proteção permanente/ mercado domestico concentrado</a:t>
            </a:r>
          </a:p>
          <a:p>
            <a:pPr lvl="1"/>
            <a:r>
              <a:rPr lang="pt-BR" sz="2200" dirty="0"/>
              <a:t>Não se acompanhou mudanças tecnológicas ocorridas em setores centrais  - TIC</a:t>
            </a:r>
          </a:p>
          <a:p>
            <a:pPr lvl="2"/>
            <a:r>
              <a:rPr lang="pt-BR" sz="1800" dirty="0"/>
              <a:t>Problema com tipo de investimento/apoio – falta inovação capital humano </a:t>
            </a:r>
          </a:p>
          <a:p>
            <a:pPr lvl="1"/>
            <a:r>
              <a:rPr lang="pt-BR" sz="2200" dirty="0"/>
              <a:t>Problemas Macroeconômicos </a:t>
            </a:r>
          </a:p>
          <a:p>
            <a:pPr lvl="2"/>
            <a:r>
              <a:rPr lang="pt-BR" sz="2200" dirty="0"/>
              <a:t>de financiamento das intervenções </a:t>
            </a:r>
          </a:p>
          <a:p>
            <a:pPr lvl="2"/>
            <a:r>
              <a:rPr lang="pt-BR" sz="2200" dirty="0"/>
              <a:t>De continuidade da vulnerabilidade externa </a:t>
            </a:r>
          </a:p>
          <a:p>
            <a:pPr lvl="2"/>
            <a:r>
              <a:rPr lang="pt-BR" sz="2200" dirty="0"/>
              <a:t>Inflação</a:t>
            </a:r>
          </a:p>
          <a:p>
            <a:pPr lvl="2"/>
            <a:r>
              <a:rPr lang="pt-BR" sz="2200" dirty="0"/>
              <a:t>Desequilíbrios das estruturas produtivas internas  (</a:t>
            </a:r>
            <a:r>
              <a:rPr lang="pt-BR" sz="2200" dirty="0" smtClean="0"/>
              <a:t>setoriais</a:t>
            </a:r>
            <a:r>
              <a:rPr lang="pt-BR" sz="2200" dirty="0"/>
              <a:t>) </a:t>
            </a:r>
          </a:p>
          <a:p>
            <a:pPr lvl="1"/>
            <a:r>
              <a:rPr lang="pt-BR" sz="2200" dirty="0"/>
              <a:t>Problemas </a:t>
            </a:r>
            <a:r>
              <a:rPr lang="pt-BR" sz="2200" dirty="0" smtClean="0"/>
              <a:t>Políticos </a:t>
            </a:r>
            <a:r>
              <a:rPr lang="pt-BR" sz="2200" dirty="0"/>
              <a:t>e sociais (distribuição de renda)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01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pt-BR" altLang="pt-BR" sz="2400" dirty="0"/>
              <a:t>Para países que buscam industrialização via PSI dificuldades:</a:t>
            </a:r>
          </a:p>
          <a:p>
            <a:pPr lvl="1"/>
            <a:r>
              <a:rPr lang="pt-BR" altLang="pt-BR" dirty="0"/>
              <a:t>Três discussões – anos 60 – ampliação dos mercados </a:t>
            </a:r>
          </a:p>
          <a:p>
            <a:pPr lvl="2"/>
            <a:r>
              <a:rPr lang="pt-BR" altLang="pt-BR" sz="2400" dirty="0"/>
              <a:t>Integração latino americana</a:t>
            </a:r>
          </a:p>
          <a:p>
            <a:pPr lvl="2"/>
            <a:r>
              <a:rPr lang="pt-BR" altLang="pt-BR" sz="2400" dirty="0"/>
              <a:t>Reformas e a Distribuição de renda</a:t>
            </a:r>
          </a:p>
          <a:p>
            <a:pPr lvl="2"/>
            <a:r>
              <a:rPr lang="pt-BR" altLang="pt-BR" sz="2400" dirty="0"/>
              <a:t>Diversificação fontes de dinamismo  - drive exportador </a:t>
            </a:r>
          </a:p>
          <a:p>
            <a:pPr lvl="3"/>
            <a:r>
              <a:rPr lang="pt-BR" altLang="pt-BR" sz="2400" dirty="0"/>
              <a:t>endividamento</a:t>
            </a:r>
          </a:p>
          <a:p>
            <a:r>
              <a:rPr lang="pt-BR" altLang="pt-BR" sz="2400" dirty="0"/>
              <a:t>Outra Possibilidade reversão do modelo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6710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A27A103-1733-4025-B5E6-0200CFE0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167618"/>
            <a:ext cx="9814492" cy="4928381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No entanto, com o advento da crise da dívida da década de 1980, os ânimos deixaram de serem favoráveis às políticas industriais (PDP) e amplia-se nacional e internacionalmente o apoio à ideia de transferir a responsabilidade para a atribuição da recursos para o investimento dos Estados 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que serviu como o banner para o laissez-faire como uma estratégia para o 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4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57363" y="2114549"/>
          <a:ext cx="8375650" cy="448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06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A27A103-1733-4025-B5E6-0200CFE0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167618"/>
            <a:ext cx="9814492" cy="4928381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No entanto, com o advento da crise da dívida da década de 1980, os ânimos deixaram de serem favoráveis às políticas industriais (PDP) e amplia-se nacional e internacionalmente o apoio à ideia de transferir a responsabilidade para a atribuição da recursos para o investimento dos Estados 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que serviu como o banner para o laissez-faire como uma estratégia para o 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41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40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57363" y="2114549"/>
          <a:ext cx="8375650" cy="448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26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pt-BR" altLang="pt-BR" dirty="0"/>
              <a:t>Consenso de Washington</a:t>
            </a:r>
          </a:p>
        </p:txBody>
      </p:sp>
      <p:graphicFrame>
        <p:nvGraphicFramePr>
          <p:cNvPr id="32781" name="Rectangle 3"/>
          <p:cNvGraphicFramePr/>
          <p:nvPr>
            <p:extLst/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86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ED7DA2-FCB4-453C-96E7-845452BF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Ainda o Consenso de Washington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/>
          </p:nvPr>
        </p:nvGraphicFramePr>
        <p:xfrm>
          <a:off x="5041485" y="1"/>
          <a:ext cx="6269038" cy="3604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4E581548-8C42-41C3-9075-4301454BA051}"/>
              </a:ext>
            </a:extLst>
          </p:cNvPr>
          <p:cNvSpPr/>
          <p:nvPr/>
        </p:nvSpPr>
        <p:spPr>
          <a:xfrm>
            <a:off x="5257552" y="3788969"/>
            <a:ext cx="6096000" cy="2862322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Ate onde países efetivamente cumpriram o decálogo (ou mudanças/adaptações  que vieram depois) ? </a:t>
            </a:r>
          </a:p>
          <a:p>
            <a:pPr algn="ctr"/>
            <a:r>
              <a:rPr lang="pt-BR" sz="3200" b="1" dirty="0">
                <a:solidFill>
                  <a:srgbClr val="FFFF00"/>
                </a:solidFill>
              </a:rPr>
              <a:t>PDP sumiu 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0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5ED9EF-7A3D-4987-B5FC-C33B37587683}" type="slidenum">
              <a:rPr lang="pt-BR" sz="1200">
                <a:latin typeface="+mj-lt"/>
              </a:rPr>
              <a:pPr algn="r">
                <a:defRPr/>
              </a:pPr>
              <a:t>33</a:t>
            </a:fld>
            <a:endParaRPr lang="pt-BR" sz="1200">
              <a:latin typeface="+mj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-171450"/>
            <a:ext cx="7772400" cy="1314450"/>
          </a:xfrm>
        </p:spPr>
        <p:txBody>
          <a:bodyPr anchor="t">
            <a:norm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Privatização: razões</a:t>
            </a:r>
            <a:endParaRPr lang="pt-BR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1700214"/>
            <a:ext cx="8569325" cy="49688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ineficiência das empresa públicas: baixa qualidade dos serviços e existência de déficit financeiros;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diminuição 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necessidade de gerar receitas para se abater a elevada dívida estatal;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mudança no quadro tecnológico e financeiro internacional</a:t>
            </a:r>
            <a:endParaRPr lang="pt-BR" dirty="0">
              <a:cs typeface="Times New Roman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9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Logicas das Políticas de Estabilização nos Anos 1990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1" y="1844676"/>
            <a:ext cx="9045576" cy="4176713"/>
          </a:xfrm>
        </p:spPr>
        <p:txBody>
          <a:bodyPr>
            <a:normAutofit/>
          </a:bodyPr>
          <a:lstStyle/>
          <a:p>
            <a:r>
              <a:rPr lang="pt-BR" altLang="pt-BR" sz="4000" dirty="0">
                <a:solidFill>
                  <a:srgbClr val="0000FF"/>
                </a:solidFill>
              </a:rPr>
              <a:t>Maior abertura comercial e financeira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Âncora cambial: </a:t>
            </a:r>
            <a:r>
              <a:rPr lang="pt-BR" altLang="pt-BR" sz="3600" dirty="0">
                <a:solidFill>
                  <a:srgbClr val="0000FF"/>
                </a:solidFill>
              </a:rPr>
              <a:t>Taxa de câmbio valorizada</a:t>
            </a:r>
          </a:p>
          <a:p>
            <a:r>
              <a:rPr lang="pt-BR" altLang="pt-BR" sz="4000" dirty="0" smtClean="0">
                <a:solidFill>
                  <a:srgbClr val="0000FF"/>
                </a:solidFill>
              </a:rPr>
              <a:t>Politica </a:t>
            </a:r>
            <a:r>
              <a:rPr lang="pt-BR" altLang="pt-BR" sz="4000" dirty="0">
                <a:solidFill>
                  <a:srgbClr val="0000FF"/>
                </a:solidFill>
              </a:rPr>
              <a:t>Monetária restritiva: Taxa de juros elevada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Politica Fiscal restritiva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Privatização</a:t>
            </a:r>
          </a:p>
        </p:txBody>
      </p:sp>
      <p:sp>
        <p:nvSpPr>
          <p:cNvPr id="481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FE47FC-A7C1-4279-8543-F6051E654BF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8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056C01C-F8FB-496B-9099-09E2E8C9661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8167" y="643467"/>
            <a:ext cx="6835665" cy="5571066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1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12AEFCD-D63B-4535-AB25-E9C4CCAD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r>
              <a:rPr lang="pt-BR" dirty="0"/>
              <a:t>Atualmente, se politicas industriais podem em parte ter sido problemáticas, seu afastamento completo pelo CW não melhorou em nada os processos de ganhos de produtividade e de desenvolvimento econômico </a:t>
            </a:r>
          </a:p>
          <a:p>
            <a:r>
              <a:rPr lang="pt-BR" dirty="0"/>
              <a:t>Hoje existe o crescimento e a necessidade de se promover uma nova geração de políticas de desenvolvimento produtivo que não se enquadram nos problemas do passado.</a:t>
            </a:r>
          </a:p>
          <a:p>
            <a:pPr lvl="1"/>
            <a:r>
              <a:rPr lang="pt-BR" dirty="0"/>
              <a:t>Uma política industrial moderna tem de levar em conta que existem hoje mercados mais desenvolvidos e sofisticados </a:t>
            </a:r>
          </a:p>
          <a:p>
            <a:pPr lvl="1"/>
            <a:r>
              <a:rPr lang="pt-BR" dirty="0"/>
              <a:t>Internacionalmente, há a decolagem do comércio internacional e de um mercado financeiro internacional mais integrado. </a:t>
            </a:r>
          </a:p>
          <a:p>
            <a:pPr lvl="1"/>
            <a:r>
              <a:rPr lang="pt-BR" dirty="0"/>
              <a:t>setores privados nacionais têm demonstrado maturidade para enfrentar a incerteza e se envolver com investimentos de longo prazo (assumir riscos e perdas que não precisam necessariamente serem assumidos pelo governo ); </a:t>
            </a:r>
          </a:p>
          <a:p>
            <a:pPr lvl="1"/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93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b="1" dirty="0"/>
              <a:t>Da economia política à política econômica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Primeiro Governo Lula </a:t>
            </a:r>
            <a:endParaRPr lang="pt-BR" dirty="0"/>
          </a:p>
          <a:p>
            <a:r>
              <a:rPr lang="pt-BR" dirty="0"/>
              <a:t>=&gt; ênfase na estabilidade macroeconômica</a:t>
            </a:r>
          </a:p>
          <a:p>
            <a:r>
              <a:rPr lang="pt-BR" b="1" dirty="0"/>
              <a:t>Tripé:</a:t>
            </a:r>
            <a:endParaRPr lang="pt-BR" dirty="0"/>
          </a:p>
          <a:p>
            <a:pPr lvl="0"/>
            <a:r>
              <a:rPr lang="pt-BR" dirty="0"/>
              <a:t>Política monetária =&gt; metas de inflação</a:t>
            </a:r>
          </a:p>
          <a:p>
            <a:pPr lvl="0"/>
            <a:r>
              <a:rPr lang="pt-BR" dirty="0"/>
              <a:t>Câmbio Flutuante</a:t>
            </a:r>
          </a:p>
          <a:p>
            <a:pPr lvl="0"/>
            <a:r>
              <a:rPr lang="pt-BR" dirty="0"/>
              <a:t>Política Fiscal</a:t>
            </a:r>
          </a:p>
          <a:p>
            <a:r>
              <a:rPr lang="pt-BR" b="1" dirty="0"/>
              <a:t>Velho desenvolvimentismo</a:t>
            </a:r>
            <a:r>
              <a:rPr lang="pt-BR" dirty="0"/>
              <a:t>, industrialização dirigida pelo modelo de substituição de importações, que tinha como base a proteção do mercado interno e a grande intervenção estatal.</a:t>
            </a:r>
          </a:p>
          <a:p>
            <a:r>
              <a:rPr lang="pt-BR" dirty="0"/>
              <a:t>No caso brasileiro houve falha pois não houve absorção de tecnologia e por ter desenvolvido no empresariado mentalidade protecionista.</a:t>
            </a:r>
          </a:p>
          <a:p>
            <a:r>
              <a:rPr lang="pt-BR" dirty="0"/>
              <a:t>Resultando em reduzida elevação de produtividade e um crescimento sem equidade social.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67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fontScale="92500"/>
          </a:bodyPr>
          <a:lstStyle/>
          <a:p>
            <a:r>
              <a:rPr lang="pt-BR" dirty="0"/>
              <a:t>Apresenta 2 fontes teóricas distintas:</a:t>
            </a:r>
          </a:p>
          <a:p>
            <a:pPr lvl="0"/>
            <a:r>
              <a:rPr lang="pt-BR" dirty="0"/>
              <a:t>Keynes e economistas contemporâneos, inspira o conceito de complementariedade entre o Estado e o Mercado;</a:t>
            </a:r>
          </a:p>
          <a:p>
            <a:pPr lvl="0"/>
            <a:r>
              <a:rPr lang="pt-BR" dirty="0" err="1" smtClean="0"/>
              <a:t>Neo</a:t>
            </a:r>
            <a:r>
              <a:rPr lang="pt-BR" dirty="0" smtClean="0"/>
              <a:t> estruturalismo </a:t>
            </a:r>
            <a:r>
              <a:rPr lang="pt-BR" dirty="0" err="1"/>
              <a:t>cepalino</a:t>
            </a:r>
            <a:r>
              <a:rPr lang="pt-BR" dirty="0"/>
              <a:t>, ênfase na competitividade internacional através da incorporação do progresso técnico;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 </a:t>
            </a:r>
            <a:r>
              <a:rPr lang="pt-BR" b="1" dirty="0"/>
              <a:t>Novo desenvolvimentismo </a:t>
            </a:r>
            <a:r>
              <a:rPr lang="pt-BR" dirty="0"/>
              <a:t>pode ser sintetizado em 4 teses:</a:t>
            </a:r>
          </a:p>
          <a:p>
            <a:pPr lvl="0"/>
            <a:r>
              <a:rPr lang="pt-BR" dirty="0"/>
              <a:t>Não há mercado forte sem Estado forte;</a:t>
            </a:r>
          </a:p>
          <a:p>
            <a:pPr lvl="0"/>
            <a:r>
              <a:rPr lang="pt-BR" dirty="0"/>
              <a:t>Não haverá crescimento sustentado...sem o fortalecimento do Estado e do mercado e sem implementação de políticas macroeconômicas adequadas;</a:t>
            </a:r>
          </a:p>
          <a:p>
            <a:pPr lvl="0"/>
            <a:r>
              <a:rPr lang="pt-BR" dirty="0"/>
              <a:t>Mercado e Estado fortes somente serão construídos por um projeto nacional de desenvolvimento;</a:t>
            </a:r>
          </a:p>
          <a:p>
            <a:pPr lvl="0"/>
            <a:r>
              <a:rPr lang="pt-BR" dirty="0"/>
              <a:t>Não é possível reduzir a desigualdade sem crescimento econômico a taxas elevadas e continuadas.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 invés de apenas estabilidade monetária o desenvolvimento necessita de Estabilidade Macroeconômica =&gt; redução de incertezas futuras para o aumento do investimento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Atribuição de uma dimensão política ao processo de desenvolvimento.</a:t>
            </a:r>
          </a:p>
          <a:p>
            <a:r>
              <a:rPr lang="pt-BR" dirty="0"/>
              <a:t>“uma retomada da ideia de nação no Brasil e nos demais países latino-americanos.”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5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06DECC38-B1F9-479E-A66A-735C639E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fase desenvolvimentista da AL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4B5F71B2-702F-490C-AA09-F7BB66BF1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5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desenvolvimentismo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Para alcançar seus objetivos básicos o novo desenvolvimentismo deve:</a:t>
            </a:r>
          </a:p>
          <a:p>
            <a:pPr lvl="0"/>
            <a:r>
              <a:rPr lang="pt-BR" dirty="0"/>
              <a:t>Controlar as despesas e os déficits do governo =&gt; poupança pública =&gt; financiar investimento estatal;</a:t>
            </a:r>
          </a:p>
          <a:p>
            <a:pPr lvl="0"/>
            <a:r>
              <a:rPr lang="pt-BR" dirty="0"/>
              <a:t>Banco Central com duplo mandato =&gt; controle da inflação e equilíbrio do balanço de pagamentos (taxa de juros e taxa cambial);</a:t>
            </a:r>
          </a:p>
          <a:p>
            <a:pPr lvl="0"/>
            <a:r>
              <a:rPr lang="pt-BR" dirty="0"/>
              <a:t>Administrar a taxa de câmbio de modo a dar competitividade às exportações.</a:t>
            </a:r>
          </a:p>
          <a:p>
            <a:r>
              <a:rPr lang="pt-BR" dirty="0"/>
              <a:t>Essa abordagem aproxima o novo desenvolvimento ao pensamento </a:t>
            </a:r>
            <a:r>
              <a:rPr lang="pt-BR" dirty="0" err="1"/>
              <a:t>neoestruturalista</a:t>
            </a:r>
            <a:r>
              <a:rPr lang="pt-BR" dirty="0"/>
              <a:t> da CEPAL nos anos 1990.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34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Alguns pontos para 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segundo governo Lula </a:t>
            </a:r>
            <a:r>
              <a:rPr lang="pt-BR" dirty="0" smtClean="0"/>
              <a:t>ocorreu </a:t>
            </a:r>
            <a:r>
              <a:rPr lang="pt-BR" dirty="0"/>
              <a:t>um maior ativismo no Estado </a:t>
            </a:r>
          </a:p>
          <a:p>
            <a:r>
              <a:rPr lang="pt-BR" dirty="0" smtClean="0"/>
              <a:t>financiamento </a:t>
            </a:r>
            <a:r>
              <a:rPr lang="pt-BR" dirty="0"/>
              <a:t>de capital e investimentos públicos em infraestrutura;</a:t>
            </a:r>
          </a:p>
          <a:p>
            <a:r>
              <a:rPr lang="pt-BR" dirty="0" smtClean="0"/>
              <a:t>expansão </a:t>
            </a:r>
            <a:r>
              <a:rPr lang="pt-BR" dirty="0"/>
              <a:t>dos mercados de consumo de massa via programas de transferência de renda;</a:t>
            </a:r>
          </a:p>
          <a:p>
            <a:r>
              <a:rPr lang="pt-BR" dirty="0" smtClean="0"/>
              <a:t>apoio </a:t>
            </a:r>
            <a:r>
              <a:rPr lang="pt-BR" dirty="0"/>
              <a:t>à formação de grandes empresas brasileiras.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8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Macroeconomia estruturalista do desenvolvimento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Embora o desenvolvimento dependa do lado da oferta seu ponto de estrangulamento está na demanda.</a:t>
            </a:r>
          </a:p>
          <a:p>
            <a:r>
              <a:rPr lang="pt-BR" dirty="0" smtClean="0"/>
              <a:t>Oferta </a:t>
            </a:r>
            <a:r>
              <a:rPr lang="pt-BR" dirty="0"/>
              <a:t>limitada de mão de obra nos países em desenvolvimento</a:t>
            </a:r>
          </a:p>
          <a:p>
            <a:r>
              <a:rPr lang="pt-BR" dirty="0" smtClean="0"/>
              <a:t>Sobrevalorização </a:t>
            </a:r>
            <a:r>
              <a:rPr lang="pt-BR" dirty="0"/>
              <a:t>cíclica da taxa de câmbio (o ciclo começa com uma crise na balança de pagamentos).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8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Quatro causas para essa tendência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(</a:t>
            </a:r>
            <a:r>
              <a:rPr lang="pt-BR" b="1" dirty="0"/>
              <a:t>problemas relacionados):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 doença holandesa (que atinge países em desenvolvimento);</a:t>
            </a:r>
          </a:p>
          <a:p>
            <a:pPr lvl="0"/>
            <a:r>
              <a:rPr lang="pt-BR" dirty="0"/>
              <a:t>Fetiche da poupança externa – a crença de que os países devem incorrer em déficit em conta corrente financiado  e financiá-lo por entradas de capitais para crescer;</a:t>
            </a:r>
          </a:p>
          <a:p>
            <a:pPr lvl="0"/>
            <a:r>
              <a:rPr lang="pt-BR" dirty="0"/>
              <a:t>A estratégia de controlar a inflação pela valorização da moeda nacional;</a:t>
            </a:r>
          </a:p>
          <a:p>
            <a:pPr lvl="0"/>
            <a:r>
              <a:rPr lang="pt-BR" dirty="0"/>
              <a:t>O populismo cambial, apreciar o câmbio para aumentar o câmbio =&gt; aumentar os salários reais =&gt; lograr reeleição</a:t>
            </a:r>
          </a:p>
          <a:p>
            <a:pPr marL="0" indent="0">
              <a:buNone/>
            </a:pPr>
            <a:endParaRPr lang="pt-BR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08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9684071"/>
              </p:ext>
            </p:extLst>
          </p:nvPr>
        </p:nvGraphicFramePr>
        <p:xfrm>
          <a:off x="1943100" y="824593"/>
          <a:ext cx="9813471" cy="558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43">
                  <a:extLst>
                    <a:ext uri="{9D8B030D-6E8A-4147-A177-3AD203B41FA5}">
                      <a16:colId xmlns="" xmlns:a16="http://schemas.microsoft.com/office/drawing/2014/main" val="1024824735"/>
                    </a:ext>
                  </a:extLst>
                </a:gridCol>
                <a:gridCol w="4581821">
                  <a:extLst>
                    <a:ext uri="{9D8B030D-6E8A-4147-A177-3AD203B41FA5}">
                      <a16:colId xmlns="" xmlns:a16="http://schemas.microsoft.com/office/drawing/2014/main" val="273654586"/>
                    </a:ext>
                  </a:extLst>
                </a:gridCol>
                <a:gridCol w="4807107">
                  <a:extLst>
                    <a:ext uri="{9D8B030D-6E8A-4147-A177-3AD203B41FA5}">
                      <a16:colId xmlns="" xmlns:a16="http://schemas.microsoft.com/office/drawing/2014/main" val="2823655951"/>
                    </a:ext>
                  </a:extLst>
                </a:gridCol>
              </a:tblGrid>
              <a:tr h="50921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" panose="02040604050505020304" pitchFamily="18" charset="0"/>
                        </a:rPr>
                        <a:t>Estruturalismo original</a:t>
                      </a:r>
                      <a:endParaRPr lang="pt-BR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dirty="0" smtClean="0">
                          <a:latin typeface="Century" panose="02040604050505020304" pitchFamily="18" charset="0"/>
                        </a:rPr>
                        <a:t>  Estruturalismo</a:t>
                      </a:r>
                      <a:endParaRPr lang="pt-BR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74725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Tendência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à deterioração dos termos de troca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061581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Caráter estrutural do desenvolvimentos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3185633"/>
                  </a:ext>
                </a:extLst>
              </a:tr>
              <a:tr h="996122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Papel central do Estado no desenvolvimento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 (e modificada)</a:t>
                      </a:r>
                    </a:p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Estado tem papel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indutor de desenvolvimento econômico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3380820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Subdesenvolvimento como contrapartida do desenvolvimento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0938406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Indústria infante legitimando proteção tarifária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Superada para países de renda média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5633698"/>
                  </a:ext>
                </a:extLst>
              </a:tr>
              <a:tr h="1294959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Tendência dos salários a crescerem menos do que a produtividade devido à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oferta ilimitada de mão de obra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 e uma das causas estruturais da insuficiência de demanda interna nos países em desenvolvimento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736733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19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8070071"/>
              </p:ext>
            </p:extLst>
          </p:nvPr>
        </p:nvGraphicFramePr>
        <p:xfrm>
          <a:off x="1903413" y="174172"/>
          <a:ext cx="9813471" cy="667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43">
                  <a:extLst>
                    <a:ext uri="{9D8B030D-6E8A-4147-A177-3AD203B41FA5}">
                      <a16:colId xmlns="" xmlns:a16="http://schemas.microsoft.com/office/drawing/2014/main" val="1024824735"/>
                    </a:ext>
                  </a:extLst>
                </a:gridCol>
                <a:gridCol w="4570865">
                  <a:extLst>
                    <a:ext uri="{9D8B030D-6E8A-4147-A177-3AD203B41FA5}">
                      <a16:colId xmlns="" xmlns:a16="http://schemas.microsoft.com/office/drawing/2014/main" val="273654586"/>
                    </a:ext>
                  </a:extLst>
                </a:gridCol>
                <a:gridCol w="4818063">
                  <a:extLst>
                    <a:ext uri="{9D8B030D-6E8A-4147-A177-3AD203B41FA5}">
                      <a16:colId xmlns="" xmlns:a16="http://schemas.microsoft.com/office/drawing/2014/main" val="2823655951"/>
                    </a:ext>
                  </a:extLst>
                </a:gridCol>
              </a:tblGrid>
              <a:tr h="50921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entury" panose="02040604050505020304" pitchFamily="18" charset="0"/>
                        </a:rPr>
                        <a:t>Estruturalismo original</a:t>
                      </a:r>
                      <a:endParaRPr lang="pt-BR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dirty="0" smtClean="0">
                          <a:latin typeface="Century" panose="02040604050505020304" pitchFamily="18" charset="0"/>
                        </a:rPr>
                        <a:t>  Estruturalismo</a:t>
                      </a:r>
                      <a:endParaRPr lang="pt-BR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74725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Tendência dos salários a crescerem menos do que a produtividade devido à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oferta ilimitada de mão de obra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Mantida e uma das causas estruturais da insuficiência de demanda interna nos países em desenvolvimento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061581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Inflação estrutural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Superada pois países de renda média podem apresentar taxas de inflação baixas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3185633"/>
                  </a:ext>
                </a:extLst>
              </a:tr>
              <a:tr h="996122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Países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enfrentam permanente restrição de divisas externas que necessita ser sanada com déficits em conta corrente (2 hiatos)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Abandonada, devido à sobre apreciação crônica da taxa de câmbio decorrente da sobre valorização cíclica da </a:t>
                      </a:r>
                      <a:r>
                        <a:rPr lang="pt-BR" sz="1600" dirty="0" err="1" smtClean="0">
                          <a:latin typeface="Century" panose="02040604050505020304" pitchFamily="18" charset="0"/>
                        </a:rPr>
                        <a:t>tx</a:t>
                      </a:r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 de câmbio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3380820"/>
                  </a:ext>
                </a:extLst>
              </a:tr>
              <a:tr h="34354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0938406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Acrescentadas pelo </a:t>
                      </a:r>
                      <a:r>
                        <a:rPr lang="pt-BR" sz="1600" dirty="0" err="1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 Estruturalismo</a:t>
                      </a:r>
                    </a:p>
                    <a:p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(ou </a:t>
                      </a:r>
                      <a:r>
                        <a:rPr lang="pt-BR" sz="1600" dirty="0" err="1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 desenvolvimentismo)</a:t>
                      </a:r>
                      <a:endParaRPr lang="pt-BR" sz="1600" dirty="0">
                        <a:solidFill>
                          <a:srgbClr val="C00000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Acrescentadas pelo </a:t>
                      </a:r>
                      <a:r>
                        <a:rPr lang="pt-BR" sz="1600" dirty="0" err="1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 Estruturalismo</a:t>
                      </a:r>
                    </a:p>
                    <a:p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(ou </a:t>
                      </a:r>
                      <a:r>
                        <a:rPr lang="pt-BR" sz="1600" dirty="0" err="1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neo</a:t>
                      </a:r>
                      <a:r>
                        <a:rPr lang="pt-BR" sz="1600" dirty="0" smtClean="0">
                          <a:solidFill>
                            <a:srgbClr val="C00000"/>
                          </a:solidFill>
                          <a:latin typeface="Century" panose="02040604050505020304" pitchFamily="18" charset="0"/>
                        </a:rPr>
                        <a:t> desenvolvimentismo)</a:t>
                      </a:r>
                      <a:endParaRPr lang="pt-BR" sz="1600" dirty="0">
                        <a:solidFill>
                          <a:srgbClr val="C00000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5633698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+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Taxa de câmbio competitiva é essencial para o aumento da poupança interna e do investimento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Tendência estrutural à sobre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valorização cíclica da taxa de câmbio é causa da insuficiência de demanda para exportações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3152912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+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Doença holandesa que sobre aprecia a taxa de câmbio e impede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ou dificulta a industrialização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Crítica à política de déficit em conta corrente ou de crescimento com poupança externa que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aumenta mais o consumo dos que os investimentos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0806371"/>
                  </a:ext>
                </a:extLst>
              </a:tr>
              <a:tr h="697286">
                <a:tc>
                  <a:txBody>
                    <a:bodyPr/>
                    <a:lstStyle/>
                    <a:p>
                      <a:r>
                        <a:rPr lang="pt-BR" dirty="0" smtClean="0"/>
                        <a:t>+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entury" panose="02040604050505020304" pitchFamily="18" charset="0"/>
                        </a:rPr>
                        <a:t>Como</a:t>
                      </a:r>
                      <a:r>
                        <a:rPr lang="pt-BR" sz="1600" baseline="0" dirty="0" smtClean="0">
                          <a:latin typeface="Century" panose="02040604050505020304" pitchFamily="18" charset="0"/>
                        </a:rPr>
                        <a:t> o equilíbrio externo, o equilíbrio fiscal é essencial para o desenvolvimento econômico</a:t>
                      </a:r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3408493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97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5615564"/>
              </p:ext>
            </p:extLst>
          </p:nvPr>
        </p:nvGraphicFramePr>
        <p:xfrm>
          <a:off x="1023938" y="579438"/>
          <a:ext cx="9720262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>
                  <a:extLst>
                    <a:ext uri="{9D8B030D-6E8A-4147-A177-3AD203B41FA5}">
                      <a16:colId xmlns="" xmlns:a16="http://schemas.microsoft.com/office/drawing/2014/main" val="2328218933"/>
                    </a:ext>
                  </a:extLst>
                </a:gridCol>
                <a:gridCol w="4860131">
                  <a:extLst>
                    <a:ext uri="{9D8B030D-6E8A-4147-A177-3AD203B41FA5}">
                      <a16:colId xmlns="" xmlns:a16="http://schemas.microsoft.com/office/drawing/2014/main" val="2244778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Velho Desenvolvimentismo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Novo Desenvolvimentismo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33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Industrialização orientada pelo Estado e baseada na substituição de importações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Industrialização</a:t>
                      </a:r>
                      <a:r>
                        <a:rPr lang="pt-BR" baseline="0" dirty="0" smtClean="0"/>
                        <a:t> orientada para as exportações combinada com consumo de massas no mercado interno.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910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Papel central do Estado em obter poupança forçada e realizar investimentos.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Cabe ao Estado criar oportunidades de investimento e reduzir a desigualdade econômica.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1271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 política industrial é central.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Política industrial é subsidiária mas estratégica.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89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Ambiguidade em relação aos déficits</a:t>
                      </a:r>
                      <a:r>
                        <a:rPr lang="pt-BR" baseline="0" dirty="0" smtClean="0"/>
                        <a:t> públicos e em conta corrente.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Rejeição aos</a:t>
                      </a:r>
                      <a:r>
                        <a:rPr lang="pt-BR" baseline="0" dirty="0" smtClean="0"/>
                        <a:t> dois déficits. Se o país tiver doença holandesa, deverá apresentar superávit fiscal e na conta corrente.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838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Relativa complacência</a:t>
                      </a:r>
                      <a:r>
                        <a:rPr lang="pt-BR" baseline="0" dirty="0" smtClean="0"/>
                        <a:t> em relação à inflação.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Nenhuma complacência em relação </a:t>
                      </a:r>
                      <a:r>
                        <a:rPr lang="pt-BR" smtClean="0"/>
                        <a:t>à inflação.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0091453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2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Textos postados no site </a:t>
            </a:r>
            <a:r>
              <a:rPr lang="pt-BR" dirty="0" err="1" smtClean="0"/>
              <a:t>e-disciplinas</a:t>
            </a:r>
            <a:endParaRPr lang="pt-BR" dirty="0" smtClean="0"/>
          </a:p>
          <a:p>
            <a:r>
              <a:rPr lang="pt-BR" dirty="0" smtClean="0"/>
              <a:t>Octavio Rodriguez, o estruturalismo latino-americano, Editora Civilização Brasileira, 2009</a:t>
            </a:r>
          </a:p>
          <a:p>
            <a:endParaRPr lang="pt-BR" dirty="0" smtClean="0"/>
          </a:p>
          <a:p>
            <a:r>
              <a:rPr lang="pt-BR" dirty="0" smtClean="0"/>
              <a:t>Agradecimento</a:t>
            </a:r>
          </a:p>
          <a:p>
            <a:r>
              <a:rPr lang="pt-BR" dirty="0" smtClean="0"/>
              <a:t>Ao professor Amaury </a:t>
            </a:r>
            <a:r>
              <a:rPr lang="pt-BR" dirty="0" err="1" smtClean="0"/>
              <a:t>Gremaud</a:t>
            </a:r>
            <a:r>
              <a:rPr lang="pt-BR" dirty="0" smtClean="0"/>
              <a:t> que colaborou com as discussões sobre o tema e com o enriquecimento da aula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1936751" y="188913"/>
            <a:ext cx="8588375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/>
              <a:t>Desenvolvimentismo: </a:t>
            </a:r>
            <a:br>
              <a:rPr lang="pt-BR" altLang="pt-BR"/>
            </a:br>
            <a:r>
              <a:rPr lang="pt-BR" altLang="pt-BR"/>
              <a:t>definição do conceito</a:t>
            </a:r>
          </a:p>
        </p:txBody>
      </p:sp>
      <p:pic>
        <p:nvPicPr>
          <p:cNvPr id="82947" name="Picture 5" descr="ricardo-bielschow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7664" y="1541464"/>
            <a:ext cx="15017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1487487" y="4098926"/>
            <a:ext cx="188912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Ricardo Bielschowsky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3286126" y="1557338"/>
            <a:ext cx="7381875" cy="5300662"/>
          </a:xfrm>
          <a:prstGeom prst="wedgeRectCallout">
            <a:avLst>
              <a:gd name="adj1" fmla="val -56773"/>
              <a:gd name="adj2" fmla="val -22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400">
                <a:solidFill>
                  <a:schemeClr val="bg1"/>
                </a:solidFill>
              </a:rPr>
              <a:t>“</a:t>
            </a:r>
            <a:r>
              <a:rPr lang="pt-BR" altLang="pt-BR" sz="2200">
                <a:solidFill>
                  <a:schemeClr val="bg1"/>
                </a:solidFill>
              </a:rPr>
              <a:t>Desenvolvimentismo é a </a:t>
            </a:r>
            <a:r>
              <a:rPr lang="pt-BR" altLang="pt-BR" sz="2200" u="sng">
                <a:solidFill>
                  <a:schemeClr val="bg1"/>
                </a:solidFill>
              </a:rPr>
              <a:t>ideologia de transformação da sociedade brasileira</a:t>
            </a:r>
            <a:r>
              <a:rPr lang="pt-BR" altLang="pt-BR" sz="2200">
                <a:solidFill>
                  <a:schemeClr val="bg1"/>
                </a:solidFill>
              </a:rPr>
              <a:t> definida pelo projeto econômico</a:t>
            </a:r>
            <a:r>
              <a:rPr lang="pt-BR" altLang="pt-BR" sz="2200"/>
              <a:t>  </a:t>
            </a:r>
            <a:r>
              <a:rPr lang="pt-BR" altLang="pt-BR" sz="2200">
                <a:solidFill>
                  <a:schemeClr val="bg1"/>
                </a:solidFill>
              </a:rPr>
              <a:t>que se compõe dos seguintes pontos fundamentais: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A</a:t>
            </a:r>
            <a:r>
              <a:rPr lang="pt-BR" altLang="pt-BR" sz="2000" u="sng">
                <a:solidFill>
                  <a:schemeClr val="bg1"/>
                </a:solidFill>
              </a:rPr>
              <a:t> industrialização</a:t>
            </a:r>
            <a:r>
              <a:rPr lang="pt-BR" altLang="pt-BR" sz="2000">
                <a:solidFill>
                  <a:schemeClr val="bg1"/>
                </a:solidFill>
              </a:rPr>
              <a:t> integral é a via de superação da pobreza e do subdesenvolvimento brasileiro 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Não há meios de se alcançar uma industrialização eficiente e racional no Brasil através da espontaneidade das forças de mercado, e por isso, é necessário que o </a:t>
            </a:r>
            <a:r>
              <a:rPr lang="pt-BR" altLang="pt-BR" sz="2000" u="sng">
                <a:solidFill>
                  <a:schemeClr val="bg1"/>
                </a:solidFill>
              </a:rPr>
              <a:t>estado</a:t>
            </a:r>
            <a:r>
              <a:rPr lang="pt-BR" altLang="pt-BR" sz="2000">
                <a:solidFill>
                  <a:schemeClr val="bg1"/>
                </a:solidFill>
              </a:rPr>
              <a:t> planeje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O </a:t>
            </a:r>
            <a:r>
              <a:rPr lang="pt-BR" altLang="pt-BR" sz="2000" u="sng">
                <a:solidFill>
                  <a:schemeClr val="bg1"/>
                </a:solidFill>
              </a:rPr>
              <a:t>planejamento</a:t>
            </a:r>
            <a:r>
              <a:rPr lang="pt-BR" altLang="pt-BR" sz="2000">
                <a:solidFill>
                  <a:schemeClr val="bg1"/>
                </a:solidFill>
              </a:rPr>
              <a:t> deve definir a expansão desejada dos setores econômicos e os instrumentos de promoção desta expansão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O Estado deve ordenar também a execução da expansão captando e </a:t>
            </a:r>
            <a:r>
              <a:rPr lang="pt-BR" altLang="pt-BR" sz="2000" u="sng">
                <a:solidFill>
                  <a:schemeClr val="bg1"/>
                </a:solidFill>
              </a:rPr>
              <a:t>orientando recursos</a:t>
            </a:r>
            <a:r>
              <a:rPr lang="pt-BR" altLang="pt-BR" sz="2000">
                <a:solidFill>
                  <a:schemeClr val="bg1"/>
                </a:solidFill>
              </a:rPr>
              <a:t> financeiros e </a:t>
            </a:r>
            <a:r>
              <a:rPr lang="pt-BR" altLang="pt-BR" sz="2000" u="sng">
                <a:solidFill>
                  <a:schemeClr val="bg1"/>
                </a:solidFill>
              </a:rPr>
              <a:t>promovendo investimentos diretos</a:t>
            </a:r>
            <a:r>
              <a:rPr lang="pt-BR" altLang="pt-BR" sz="2000">
                <a:solidFill>
                  <a:schemeClr val="bg1"/>
                </a:solidFill>
              </a:rPr>
              <a:t> naqueles setores que a iniciativa privada for insuficiente.”</a:t>
            </a:r>
          </a:p>
        </p:txBody>
      </p:sp>
      <p:sp>
        <p:nvSpPr>
          <p:cNvPr id="82950" name="Retângulo 1"/>
          <p:cNvSpPr>
            <a:spLocks noChangeArrowheads="1"/>
          </p:cNvSpPr>
          <p:nvPr/>
        </p:nvSpPr>
        <p:spPr bwMode="auto">
          <a:xfrm>
            <a:off x="1485900" y="5930900"/>
            <a:ext cx="4572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/>
              <a:t>Pensamento Econômico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1200"/>
              <a:t> Brasileiro (1988), p. 8)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1725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4.bp.blogspot.com/_LHpBHKSzgo0/TI1V2sdqF9I/AAAAAAAAFi4/3I7envu_gzA/s400/foto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221163"/>
            <a:ext cx="3562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 explicativo retangular 4"/>
          <p:cNvSpPr/>
          <p:nvPr/>
        </p:nvSpPr>
        <p:spPr>
          <a:xfrm>
            <a:off x="1847851" y="476250"/>
            <a:ext cx="7777163" cy="3600450"/>
          </a:xfrm>
          <a:prstGeom prst="wedgeRectCallout">
            <a:avLst>
              <a:gd name="adj1" fmla="val 31955"/>
              <a:gd name="adj2" fmla="val 78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800" b="1" dirty="0"/>
              <a:t>O processo de substituição de importações pode ser entendido como um processo  de desenvolvimento “parcial” e “fechado” que, respondendo às restrições do comércio exterior, procurou repetir aceleradamente, e em condições históricas distintas, a experiência de industrialização dos países desenvolvidos </a:t>
            </a:r>
          </a:p>
        </p:txBody>
      </p:sp>
      <p:pic>
        <p:nvPicPr>
          <p:cNvPr id="97284" name="Picture 4" descr="http://img.ibiubi.com.br/produtos/8/6/1/2/8/4/0/1/img/01_economia-capitalismo-financeiro-maria-conceicao-tava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365625"/>
            <a:ext cx="23050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963877"/>
            <a:ext cx="3709307" cy="493024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pt-BR" b="1" dirty="0">
                <a:solidFill>
                  <a:schemeClr val="accent1"/>
                </a:solidFill>
              </a:rPr>
              <a:t>As </a:t>
            </a:r>
            <a:r>
              <a:rPr lang="pt-BR" b="1" dirty="0" smtClean="0">
                <a:solidFill>
                  <a:schemeClr val="accent1"/>
                </a:solidFill>
              </a:rPr>
              <a:t>Características </a:t>
            </a:r>
            <a:r>
              <a:rPr lang="pt-BR" b="1" dirty="0">
                <a:solidFill>
                  <a:schemeClr val="accent1"/>
                </a:solidFill>
              </a:rPr>
              <a:t>do PSI</a:t>
            </a:r>
            <a:r>
              <a:rPr lang="pt-BR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b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spcAft>
                <a:spcPts val="300"/>
              </a:spcAft>
            </a:pPr>
            <a:r>
              <a:rPr lang="pt-BR" altLang="pt-BR" sz="2400"/>
              <a:t>É uma </a:t>
            </a:r>
            <a:r>
              <a:rPr lang="pt-BR" altLang="pt-BR" sz="2400" b="1"/>
              <a:t>industrialização fechada pois:</a:t>
            </a:r>
          </a:p>
          <a:p>
            <a:pPr lvl="1">
              <a:spcAft>
                <a:spcPts val="300"/>
              </a:spcAft>
            </a:pPr>
            <a:r>
              <a:rPr lang="pt-BR" altLang="pt-BR"/>
              <a:t>É voltada para dentro, </a:t>
            </a:r>
            <a:r>
              <a:rPr lang="pt-BR" altLang="pt-BR" u="sng"/>
              <a:t>visa o atendimento do mercado interno</a:t>
            </a:r>
            <a:r>
              <a:rPr lang="pt-BR" altLang="pt-BR"/>
              <a:t>.</a:t>
            </a:r>
          </a:p>
          <a:p>
            <a:pPr lvl="1">
              <a:spcAft>
                <a:spcPts val="300"/>
              </a:spcAft>
            </a:pPr>
            <a:r>
              <a:rPr lang="pt-BR" altLang="pt-BR">
                <a:latin typeface="Charter BT"/>
              </a:rPr>
              <a:t>depende de </a:t>
            </a:r>
            <a:r>
              <a:rPr lang="pt-BR" altLang="pt-BR" u="sng">
                <a:latin typeface="Charter BT"/>
              </a:rPr>
              <a:t>medidas que protegem a industria nacional</a:t>
            </a:r>
            <a:r>
              <a:rPr lang="pt-BR" altLang="pt-BR">
                <a:latin typeface="Charter BT"/>
              </a:rPr>
              <a:t>. 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Desvalorização cambial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controles cambiais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taxas múltiplas de câmbio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tarifas aduaneiras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2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6802E49-6CDF-4E47-84B1-1E54D11B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2745736"/>
            <a:ext cx="3703320" cy="1366528"/>
          </a:xfrm>
          <a:solidFill>
            <a:schemeClr val="bg1">
              <a:alpha val="50000"/>
            </a:schemeClr>
          </a:solidFill>
          <a:ln w="25400" cap="sq" cmpd="sng">
            <a:solidFill>
              <a:schemeClr val="tx1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9600" dirty="0"/>
              <a:t>PDP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6334F4C-0A90-4255-A3D5-33C85131E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4377" y="640080"/>
            <a:ext cx="6049953" cy="2523854"/>
          </a:xfrm>
        </p:spPr>
        <p:txBody>
          <a:bodyPr anchor="b">
            <a:normAutofit fontScale="92500"/>
          </a:bodyPr>
          <a:lstStyle/>
          <a:p>
            <a:r>
              <a:rPr lang="pt-BR" sz="8000" dirty="0"/>
              <a:t>Defensivas</a:t>
            </a:r>
            <a:r>
              <a:rPr lang="pt-BR" sz="2000" dirty="0"/>
              <a:t> </a:t>
            </a:r>
          </a:p>
          <a:p>
            <a:pPr marL="457200" lvl="1" indent="0">
              <a:buNone/>
            </a:pPr>
            <a:r>
              <a:rPr lang="pt-BR" sz="3600" dirty="0"/>
              <a:t>Brasil 1ª República: intervenção no mercado de café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AC0B0764-3123-4147-AE9E-FCA8DCA4E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377" y="3671317"/>
            <a:ext cx="6059423" cy="2505646"/>
          </a:xfrm>
        </p:spPr>
        <p:txBody>
          <a:bodyPr>
            <a:normAutofit fontScale="92500"/>
          </a:bodyPr>
          <a:lstStyle/>
          <a:p>
            <a:r>
              <a:rPr lang="pt-BR" sz="8000" dirty="0"/>
              <a:t>Construtivas</a:t>
            </a:r>
          </a:p>
          <a:p>
            <a:pPr marL="457200" lvl="1" indent="0">
              <a:buNone/>
            </a:pPr>
            <a:r>
              <a:rPr lang="pt-BR" sz="3200" dirty="0"/>
              <a:t>Brasil 1ª República: Promoção de investimentos para transformações das Usinas de Açúcar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31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altLang="pt-BR">
                <a:solidFill>
                  <a:schemeClr val="accent1"/>
                </a:solidFill>
              </a:rPr>
              <a:t>O Estado desenvolvimentista</a:t>
            </a:r>
            <a:endParaRPr lang="pt-BR" altLang="pt-BR">
              <a:solidFill>
                <a:schemeClr val="accent1"/>
              </a:solidFill>
            </a:endParaRPr>
          </a:p>
        </p:txBody>
      </p:sp>
      <p:sp>
        <p:nvSpPr>
          <p:cNvPr id="105478" name="Rectangle 3"/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Wingdings 3" panose="05040102010807070707" pitchFamily="18" charset="2"/>
              <a:buChar char="è"/>
            </a:pPr>
            <a:r>
              <a:rPr lang="en-US" altLang="pt-BR" sz="3200" dirty="0">
                <a:cs typeface="Times New Roman" panose="02020603050405020304" pitchFamily="18" charset="0"/>
              </a:rPr>
              <a:t> </a:t>
            </a:r>
            <a:r>
              <a:rPr lang="pt-BR" altLang="pt-BR" sz="3200" dirty="0">
                <a:cs typeface="Times New Roman" panose="02020603050405020304" pitchFamily="18" charset="0"/>
              </a:rPr>
              <a:t>A partir dos anos 30 e especialmente depois da II Guerra Mundial, o sentido da intervenção do Estado em grande parte da AL passa a ser o de alterar o próprio modelo de desenvolvimento do p</a:t>
            </a:r>
            <a:r>
              <a:rPr lang="en-US" altLang="pt-BR" sz="3200" dirty="0" err="1">
                <a:cs typeface="Times New Roman" panose="02020603050405020304" pitchFamily="18" charset="0"/>
              </a:rPr>
              <a:t>aís</a:t>
            </a:r>
            <a:endParaRPr lang="pt-BR" altLang="pt-BR" sz="3200" dirty="0"/>
          </a:p>
          <a:p>
            <a:endParaRPr lang="pt-BR" altLang="pt-BR" sz="2400" dirty="0"/>
          </a:p>
        </p:txBody>
      </p:sp>
      <p:sp>
        <p:nvSpPr>
          <p:cNvPr id="10547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0571516" y="6033479"/>
            <a:ext cx="782283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EB2080FC-B916-44CC-899D-EF2FF1752A8E}" type="slidenum">
              <a:rPr lang="pt-BR" altLang="pt-BR" sz="1050">
                <a:solidFill>
                  <a:schemeClr val="tx1">
                    <a:alpha val="80000"/>
                  </a:schemeClr>
                </a:solidFill>
                <a:latin typeface="Tw Cen MT" panose="020B0602020104020603" pitchFamily="34" charset="0"/>
              </a:rPr>
              <a:pPr>
                <a:spcAft>
                  <a:spcPts val="600"/>
                </a:spcAft>
              </a:pPr>
              <a:t>9</a:t>
            </a:fld>
            <a:endParaRPr lang="pt-BR" altLang="pt-BR" sz="1050">
              <a:solidFill>
                <a:schemeClr val="tx1">
                  <a:alpha val="8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91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315</TotalTime>
  <Words>2905</Words>
  <Application>Microsoft Office PowerPoint</Application>
  <PresentationFormat>Personalizar</PresentationFormat>
  <Paragraphs>457</Paragraphs>
  <Slides>47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9" baseType="lpstr">
      <vt:lpstr>Integral</vt:lpstr>
      <vt:lpstr>Document</vt:lpstr>
      <vt:lpstr>PENSAMENTO DA CEPAL </vt:lpstr>
      <vt:lpstr>1930-70</vt:lpstr>
      <vt:lpstr>Slide 3</vt:lpstr>
      <vt:lpstr>A fase desenvolvimentista da AL</vt:lpstr>
      <vt:lpstr>Desenvolvimentismo:  definição do conceito</vt:lpstr>
      <vt:lpstr>Slide 6</vt:lpstr>
      <vt:lpstr>As Características do PSI </vt:lpstr>
      <vt:lpstr>PDP</vt:lpstr>
      <vt:lpstr>O Estado desenvolvimentista</vt:lpstr>
      <vt:lpstr>Slide 10</vt:lpstr>
      <vt:lpstr>PENSAMENTO ESTRUTURALISTA</vt:lpstr>
      <vt:lpstr>Formação e características estruturais </vt:lpstr>
      <vt:lpstr>Formação e características estruturais</vt:lpstr>
      <vt:lpstr>Termos de troca e frutos do progresso tecnológico</vt:lpstr>
      <vt:lpstr>Deterioração dos termos de troca </vt:lpstr>
      <vt:lpstr>Deterioração dos termos de troca</vt:lpstr>
      <vt:lpstr>Causas da deterioração dos termos de troca</vt:lpstr>
      <vt:lpstr>Causas da deterioração dos termos de troca</vt:lpstr>
      <vt:lpstr>A dinâmica do sistema:  Desenvolvimento Desigual</vt:lpstr>
      <vt:lpstr>Desenvolvimento direcionado para dentro</vt:lpstr>
      <vt:lpstr>Contradições na industrialização periférica</vt:lpstr>
      <vt:lpstr>Contradições na industrialização periférica</vt:lpstr>
      <vt:lpstr>Vídeos sobre CEPAL </vt:lpstr>
      <vt:lpstr>As inflexões e a postura liberal</vt:lpstr>
      <vt:lpstr>Nos anos sessenta a estratégia começa a se esgotar e a economia começou a se desacelerar. </vt:lpstr>
      <vt:lpstr>Problemas da industrialização </vt:lpstr>
      <vt:lpstr>Slide 27</vt:lpstr>
      <vt:lpstr>Desempenho Econômico: AL, Extremo Oriente e Sul da Ásia:1960-1985</vt:lpstr>
      <vt:lpstr>Slide 29</vt:lpstr>
      <vt:lpstr>Desempenho Econômico: AL, Extremo Oriente e Sul da Ásia:1960-1985</vt:lpstr>
      <vt:lpstr>Consenso de Washington</vt:lpstr>
      <vt:lpstr>Ainda o Consenso de Washington</vt:lpstr>
      <vt:lpstr> Privatização: razões</vt:lpstr>
      <vt:lpstr>Logicas das Políticas de Estabilização nos Anos 1990</vt:lpstr>
      <vt:lpstr>Slide 35</vt:lpstr>
      <vt:lpstr>Slide 36</vt:lpstr>
      <vt:lpstr>Da economia política à política econômica </vt:lpstr>
      <vt:lpstr>O Novo desenvolvimentismo </vt:lpstr>
      <vt:lpstr>O Novo desenvolvimentismo</vt:lpstr>
      <vt:lpstr>O Novo desenvolvimentismo</vt:lpstr>
      <vt:lpstr>Alguns pontos para reflexão</vt:lpstr>
      <vt:lpstr>Macroeconomia estruturalista do desenvolvimento </vt:lpstr>
      <vt:lpstr>Quatro causas para essa tendência  (problemas relacionados): </vt:lpstr>
      <vt:lpstr>Slide 44</vt:lpstr>
      <vt:lpstr>Slide 45</vt:lpstr>
      <vt:lpstr>Slide 46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PENSAMENTO DA CEPAL</dc:title>
  <dc:creator>Edgard M</dc:creator>
  <cp:lastModifiedBy>EasyPC</cp:lastModifiedBy>
  <cp:revision>30</cp:revision>
  <dcterms:created xsi:type="dcterms:W3CDTF">2017-09-18T12:18:36Z</dcterms:created>
  <dcterms:modified xsi:type="dcterms:W3CDTF">2019-05-07T00:22:11Z</dcterms:modified>
</cp:coreProperties>
</file>