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47"/>
  </p:notesMasterIdLst>
  <p:handoutMasterIdLst>
    <p:handoutMasterId r:id="rId48"/>
  </p:handoutMasterIdLst>
  <p:sldIdLst>
    <p:sldId id="26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12" r:id="rId26"/>
    <p:sldId id="301" r:id="rId27"/>
    <p:sldId id="302" r:id="rId28"/>
    <p:sldId id="318" r:id="rId29"/>
    <p:sldId id="320" r:id="rId30"/>
    <p:sldId id="319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3" r:id="rId41"/>
    <p:sldId id="314" r:id="rId42"/>
    <p:sldId id="315" r:id="rId43"/>
    <p:sldId id="316" r:id="rId44"/>
    <p:sldId id="317" r:id="rId45"/>
    <p:sldId id="269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44CBD-6C36-4D9A-AF7E-E29D416CFFDF}" v="18" dt="2023-10-16T10:34:52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/>
    <p:restoredTop sz="94694"/>
  </p:normalViewPr>
  <p:slideViewPr>
    <p:cSldViewPr snapToGrid="0" snapToObjects="1">
      <p:cViewPr varScale="1">
        <p:scale>
          <a:sx n="91" d="100"/>
          <a:sy n="91" d="100"/>
        </p:scale>
        <p:origin x="15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987" y="3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a Brunelli" userId="ec93a066-a9e6-4f73-8cbd-4bf7c5b51d24" providerId="ADAL" clId="{25F44CBD-6C36-4D9A-AF7E-E29D416CFFDF}"/>
    <pc:docChg chg="custSel modSld">
      <pc:chgData name="Katia Brunelli" userId="ec93a066-a9e6-4f73-8cbd-4bf7c5b51d24" providerId="ADAL" clId="{25F44CBD-6C36-4D9A-AF7E-E29D416CFFDF}" dt="2023-10-16T10:34:52.780" v="64" actId="20577"/>
      <pc:docMkLst>
        <pc:docMk/>
      </pc:docMkLst>
      <pc:sldChg chg="modSp mod">
        <pc:chgData name="Katia Brunelli" userId="ec93a066-a9e6-4f73-8cbd-4bf7c5b51d24" providerId="ADAL" clId="{25F44CBD-6C36-4D9A-AF7E-E29D416CFFDF}" dt="2023-10-16T10:30:34.744" v="8" actId="20577"/>
        <pc:sldMkLst>
          <pc:docMk/>
          <pc:sldMk cId="38295325" sldId="278"/>
        </pc:sldMkLst>
        <pc:spChg chg="mod">
          <ac:chgData name="Katia Brunelli" userId="ec93a066-a9e6-4f73-8cbd-4bf7c5b51d24" providerId="ADAL" clId="{25F44CBD-6C36-4D9A-AF7E-E29D416CFFDF}" dt="2023-10-16T10:30:34.744" v="8" actId="20577"/>
          <ac:spMkLst>
            <pc:docMk/>
            <pc:sldMk cId="38295325" sldId="278"/>
            <ac:spMk id="4" creationId="{FD25F53C-ACAB-4AB5-B26F-A18E88479A55}"/>
          </ac:spMkLst>
        </pc:spChg>
      </pc:sldChg>
      <pc:sldChg chg="modSp">
        <pc:chgData name="Katia Brunelli" userId="ec93a066-a9e6-4f73-8cbd-4bf7c5b51d24" providerId="ADAL" clId="{25F44CBD-6C36-4D9A-AF7E-E29D416CFFDF}" dt="2023-10-16T10:31:15.152" v="12" actId="20577"/>
        <pc:sldMkLst>
          <pc:docMk/>
          <pc:sldMk cId="2941198827" sldId="284"/>
        </pc:sldMkLst>
        <pc:spChg chg="mod">
          <ac:chgData name="Katia Brunelli" userId="ec93a066-a9e6-4f73-8cbd-4bf7c5b51d24" providerId="ADAL" clId="{25F44CBD-6C36-4D9A-AF7E-E29D416CFFDF}" dt="2023-10-16T10:31:15.152" v="12" actId="20577"/>
          <ac:spMkLst>
            <pc:docMk/>
            <pc:sldMk cId="2941198827" sldId="284"/>
            <ac:spMk id="10" creationId="{54AD4FAB-B310-4570-8779-0A22FEB4CE3B}"/>
          </ac:spMkLst>
        </pc:spChg>
      </pc:sldChg>
      <pc:sldChg chg="modSp">
        <pc:chgData name="Katia Brunelli" userId="ec93a066-a9e6-4f73-8cbd-4bf7c5b51d24" providerId="ADAL" clId="{25F44CBD-6C36-4D9A-AF7E-E29D416CFFDF}" dt="2023-10-16T10:32:19.113" v="16" actId="14100"/>
        <pc:sldMkLst>
          <pc:docMk/>
          <pc:sldMk cId="710813487" sldId="289"/>
        </pc:sldMkLst>
        <pc:spChg chg="mod">
          <ac:chgData name="Katia Brunelli" userId="ec93a066-a9e6-4f73-8cbd-4bf7c5b51d24" providerId="ADAL" clId="{25F44CBD-6C36-4D9A-AF7E-E29D416CFFDF}" dt="2023-10-16T10:32:19.113" v="16" actId="14100"/>
          <ac:spMkLst>
            <pc:docMk/>
            <pc:sldMk cId="710813487" sldId="289"/>
            <ac:spMk id="6" creationId="{3291E6FA-2A8D-4EE7-B1C8-9EF4EE42B2AA}"/>
          </ac:spMkLst>
        </pc:spChg>
      </pc:sldChg>
      <pc:sldChg chg="modSp">
        <pc:chgData name="Katia Brunelli" userId="ec93a066-a9e6-4f73-8cbd-4bf7c5b51d24" providerId="ADAL" clId="{25F44CBD-6C36-4D9A-AF7E-E29D416CFFDF}" dt="2023-10-16T10:32:57.962" v="21" actId="20577"/>
        <pc:sldMkLst>
          <pc:docMk/>
          <pc:sldMk cId="1261574961" sldId="290"/>
        </pc:sldMkLst>
        <pc:spChg chg="mod">
          <ac:chgData name="Katia Brunelli" userId="ec93a066-a9e6-4f73-8cbd-4bf7c5b51d24" providerId="ADAL" clId="{25F44CBD-6C36-4D9A-AF7E-E29D416CFFDF}" dt="2023-10-16T10:32:57.962" v="21" actId="20577"/>
          <ac:spMkLst>
            <pc:docMk/>
            <pc:sldMk cId="1261574961" sldId="290"/>
            <ac:spMk id="7" creationId="{2DC43AE3-34A2-4100-A444-35D38D686FEC}"/>
          </ac:spMkLst>
        </pc:spChg>
      </pc:sldChg>
      <pc:sldChg chg="modSp mod modAnim">
        <pc:chgData name="Katia Brunelli" userId="ec93a066-a9e6-4f73-8cbd-4bf7c5b51d24" providerId="ADAL" clId="{25F44CBD-6C36-4D9A-AF7E-E29D416CFFDF}" dt="2023-10-16T10:34:52.780" v="64" actId="20577"/>
        <pc:sldMkLst>
          <pc:docMk/>
          <pc:sldMk cId="3558155556" sldId="301"/>
        </pc:sldMkLst>
        <pc:spChg chg="mod">
          <ac:chgData name="Katia Brunelli" userId="ec93a066-a9e6-4f73-8cbd-4bf7c5b51d24" providerId="ADAL" clId="{25F44CBD-6C36-4D9A-AF7E-E29D416CFFDF}" dt="2023-10-16T10:34:52.780" v="64" actId="20577"/>
          <ac:spMkLst>
            <pc:docMk/>
            <pc:sldMk cId="3558155556" sldId="301"/>
            <ac:spMk id="6" creationId="{F3078780-A565-4F25-89B4-C1DA9E899900}"/>
          </ac:spMkLst>
        </pc:spChg>
        <pc:picChg chg="mod">
          <ac:chgData name="Katia Brunelli" userId="ec93a066-a9e6-4f73-8cbd-4bf7c5b51d24" providerId="ADAL" clId="{25F44CBD-6C36-4D9A-AF7E-E29D416CFFDF}" dt="2023-10-16T10:34:12.280" v="60" actId="1076"/>
          <ac:picMkLst>
            <pc:docMk/>
            <pc:sldMk cId="3558155556" sldId="301"/>
            <ac:picMk id="5" creationId="{0EEBBB57-FC26-40DE-90E7-71F77DEF9F7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D7E62A2-73A5-4D11-860D-50000A2BDD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C93EC8A-BB7E-4225-B237-C37D786238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15FB-EBBC-4747-BCAF-240C6CD5F3A4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B764A6-204A-4692-8800-27C6A58FEE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8242E25-BF45-4B73-95FD-3630CAE735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7377-6DDE-4146-AC13-AE331DC0F1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289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43C95-7E89-2E4F-A6C4-0127D2109518}" type="datetimeFigureOut">
              <a:rPr lang="pt-BR" smtClean="0"/>
              <a:t>16/10/2023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F9C84-31CE-CB4A-AA45-34C8AC67EA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70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ECA1E1-5884-4076-A59A-785FD0FD4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75438"/>
            <a:ext cx="9144000" cy="70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8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53613"/>
            <a:ext cx="7886700" cy="49233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8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779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8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9994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845" y="1592827"/>
            <a:ext cx="4312536" cy="152562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60172" y="176389"/>
            <a:ext cx="973883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707" y="466772"/>
            <a:ext cx="246375" cy="2463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93" y="466772"/>
            <a:ext cx="246375" cy="2463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66772"/>
            <a:ext cx="246375" cy="246375"/>
          </a:xfrm>
          <a:prstGeom prst="rect">
            <a:avLst/>
          </a:prstGeom>
        </p:spPr>
      </p:pic>
      <p:sp>
        <p:nvSpPr>
          <p:cNvPr id="16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7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457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3"/>
          <p:cNvSpPr>
            <a:spLocks noGrp="1"/>
          </p:cNvSpPr>
          <p:nvPr>
            <p:ph type="title"/>
          </p:nvPr>
        </p:nvSpPr>
        <p:spPr>
          <a:xfrm>
            <a:off x="628650" y="2106317"/>
            <a:ext cx="7836925" cy="1248147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pt-BR" dirty="0"/>
              <a:t>Clique para editar estilo do título mestre</a:t>
            </a:r>
          </a:p>
        </p:txBody>
      </p:sp>
      <p:sp>
        <p:nvSpPr>
          <p:cNvPr id="29" name="Espaço Reservado para Texto 19"/>
          <p:cNvSpPr>
            <a:spLocks noGrp="1"/>
          </p:cNvSpPr>
          <p:nvPr>
            <p:ph type="body" sz="quarter" idx="10"/>
          </p:nvPr>
        </p:nvSpPr>
        <p:spPr>
          <a:xfrm>
            <a:off x="628653" y="3518055"/>
            <a:ext cx="7836922" cy="614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663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527049" y="453796"/>
            <a:ext cx="7283451" cy="592004"/>
          </a:xfrm>
          <a:prstGeom prst="rect">
            <a:avLst/>
          </a:prstGeom>
        </p:spPr>
        <p:txBody>
          <a:bodyPr/>
          <a:lstStyle>
            <a:lvl1pPr>
              <a:defRPr sz="3700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27049" y="1412128"/>
            <a:ext cx="728345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9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36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7355"/>
            <a:ext cx="3886200" cy="48496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27355"/>
            <a:ext cx="3886200" cy="48496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28650" y="443474"/>
            <a:ext cx="7886700" cy="682010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5055" y="-2304436"/>
            <a:ext cx="973883" cy="6858000"/>
          </a:xfrm>
          <a:prstGeom prst="rect">
            <a:avLst/>
          </a:prstGeom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791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9222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86000"/>
            <a:ext cx="3868340" cy="3903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9222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86000"/>
            <a:ext cx="3887391" cy="3903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628650" y="443474"/>
            <a:ext cx="7886700" cy="682010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5055" y="-2304436"/>
            <a:ext cx="973883" cy="6858000"/>
          </a:xfrm>
          <a:prstGeom prst="rect">
            <a:avLst/>
          </a:prstGeom>
        </p:spPr>
      </p:pic>
      <p:sp>
        <p:nvSpPr>
          <p:cNvPr id="13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439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1"/>
            <a:ext cx="9144000" cy="628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5059" y="3590152"/>
            <a:ext cx="973883" cy="527105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978CF0B-2054-4D95-9C84-F0B9BB3B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3474"/>
            <a:ext cx="7886700" cy="68201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357FEC-BA2C-4F3E-BA31-EDF816F50314}"/>
              </a:ext>
            </a:extLst>
          </p:cNvPr>
          <p:cNvSpPr/>
          <p:nvPr userDrawn="1"/>
        </p:nvSpPr>
        <p:spPr>
          <a:xfrm>
            <a:off x="7722220" y="6289438"/>
            <a:ext cx="1421780" cy="56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31D3886-E01B-46DE-A452-94C64D09C3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965" y="6343705"/>
            <a:ext cx="1339742" cy="473952"/>
          </a:xfrm>
          <a:prstGeom prst="rect">
            <a:avLst/>
          </a:prstGeom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01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456372" y="451879"/>
            <a:ext cx="7886700" cy="412903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pt-BR" dirty="0"/>
              <a:t>Clique para editar estilo do título mestre</a:t>
            </a:r>
          </a:p>
        </p:txBody>
      </p:sp>
      <p:sp>
        <p:nvSpPr>
          <p:cNvPr id="8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002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98039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051" y="798039"/>
            <a:ext cx="4724635" cy="54117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71839"/>
            <a:ext cx="2949178" cy="3537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49" y="938768"/>
            <a:ext cx="973883" cy="5271058"/>
          </a:xfrm>
          <a:prstGeom prst="rect">
            <a:avLst/>
          </a:prstGeom>
        </p:spPr>
      </p:pic>
      <p:sp>
        <p:nvSpPr>
          <p:cNvPr id="10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654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35052" y="798039"/>
            <a:ext cx="4629150" cy="541178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9841" y="798039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estilo do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71839"/>
            <a:ext cx="2949178" cy="3537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49" y="938768"/>
            <a:ext cx="973883" cy="5271058"/>
          </a:xfrm>
          <a:prstGeom prst="rect">
            <a:avLst/>
          </a:prstGeom>
        </p:spPr>
      </p:pic>
      <p:sp>
        <p:nvSpPr>
          <p:cNvPr id="10" name="Espaço Reservado para Rodapé 3">
            <a:extLst>
              <a:ext uri="{FF2B5EF4-FFF2-40B4-BE49-F238E27FC236}">
                <a16:creationId xmlns:a16="http://schemas.microsoft.com/office/drawing/2014/main" id="{C53580F0-6CE0-44A0-8B0F-5CC6DCBD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61" y="6388932"/>
            <a:ext cx="477969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2D7A42B5-72E3-4A09-A04B-2ABF3D3B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5441" y="6388931"/>
            <a:ext cx="61192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D593A6-4DAB-4549-B530-3919ABDDBDA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065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7904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7EC5AA0-E862-4667-B8A9-5830A4EBF6D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965" y="6343705"/>
            <a:ext cx="1339742" cy="47395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9B971E8-FCD2-4C2D-A6B0-7A16C7510D36}"/>
              </a:ext>
            </a:extLst>
          </p:cNvPr>
          <p:cNvSpPr/>
          <p:nvPr userDrawn="1"/>
        </p:nvSpPr>
        <p:spPr>
          <a:xfrm>
            <a:off x="0" y="1"/>
            <a:ext cx="9144000" cy="628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628650" y="393779"/>
            <a:ext cx="7886700" cy="682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estilo do título mestre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idx="1"/>
          </p:nvPr>
        </p:nvSpPr>
        <p:spPr>
          <a:xfrm>
            <a:off x="628650" y="1210726"/>
            <a:ext cx="7886700" cy="496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825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FF0000"/>
          </a:solidFill>
          <a:latin typeface="Calibri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dil.gov.au/img.aspx?id=6409&amp;s=s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.br/url?sa=i&amp;rct=j&amp;q=virus%2Bwatermelon&amp;source=images&amp;cd=&amp;cad=rja&amp;docid=fZES6Jt8eD-NOM&amp;tbnid=zkMguSaP02oaHM:&amp;ved=0CAUQjRw&amp;url=http://www.stevewarrington.com/crop-circles-hieroglyphs-mary/&amp;ei=fdrJUYX-NY_G9gSXyoDABg&amp;psig=AFQjCNE1N5Clv2Q1PA3_dWIn_rU8Ui4njw&amp;ust=137226931954903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f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url?sa=i&amp;rct=j&amp;q=&amp;esrc=s&amp;source=images&amp;cd=&amp;cad=rja&amp;uact=8&amp;ved=0ahUKEwi_ndO5qOvVAhUEfZAKHSUUBiwQjRwIBw&amp;url=https://sites.google.com/site/ocontrolebiologico/webquestmodel&amp;psig=AFQjCNFI2-kVvuXZ-U6qWF5iT5cOwZg6MQ&amp;ust=1503507553412457" TargetMode="External"/><Relationship Id="rId13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0.jpeg"/><Relationship Id="rId12" Type="http://schemas.openxmlformats.org/officeDocument/2006/relationships/hyperlink" Target="http://www.google.com.br/url?sa=i&amp;rct=j&amp;q=&amp;esrc=s&amp;source=images&amp;cd=&amp;cad=rja&amp;uact=8&amp;ved=0ahUKEwiLvPz9qOvVAhWMI5AKHRI8B_cQjRwIBw&amp;url=http://cplantar.com/como-plantar-uva-adubacao/&amp;psig=AFQjCNFHJ8yCEZ7RSkbmU5s5fwBpwZ6fMQ&amp;ust=1503507731590623" TargetMode="External"/><Relationship Id="rId2" Type="http://schemas.openxmlformats.org/officeDocument/2006/relationships/hyperlink" Target="http://www.google.com.br/url?sa=i&amp;rct=j&amp;q=&amp;esrc=s&amp;source=images&amp;cd=&amp;cad=rja&amp;uact=8&amp;ved=0ahUKEwiX7pb7puvVAhXDGpAKHXh2DeAQjRwIBw&amp;url=http://www.jardimdasideias.com.br/1234-saiba_como_escolher_as_sementes_para_sua_horta&amp;psig=AFQjCNFQ54JXAbrHZPapMHjgr6B8lSdk1w&amp;ust=150350720321543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source=images&amp;cd=&amp;cad=rja&amp;uact=8&amp;ved=0ahUKEwiXpN-KqOvVAhUEf5AKHS_SALIQjRwIBw&amp;url=http://www.carlosbritto.com/forum-em-petrolina-debate-amanha-sobre-agrotoxico-e-seus-impactos-na-saude-do-trabalhador/&amp;psig=AFQjCNHUUK7hbWm3zQ1Wy-vzREPHIYOsTQ&amp;ust=1503507462183762" TargetMode="External"/><Relationship Id="rId11" Type="http://schemas.openxmlformats.org/officeDocument/2006/relationships/image" Target="../media/image82.jpeg"/><Relationship Id="rId5" Type="http://schemas.openxmlformats.org/officeDocument/2006/relationships/image" Target="../media/image79.jpeg"/><Relationship Id="rId15" Type="http://schemas.openxmlformats.org/officeDocument/2006/relationships/image" Target="../media/image84.jpeg"/><Relationship Id="rId10" Type="http://schemas.openxmlformats.org/officeDocument/2006/relationships/hyperlink" Target="http://www.google.com.br/url?sa=i&amp;rct=j&amp;q=&amp;esrc=s&amp;source=images&amp;cd=&amp;cad=rja&amp;uact=8&amp;ved=0ahUKEwiFy_XVqOvVAhWTl5AKHQA4AEwQjRwIBw&amp;url=http://exetech.com.br/irrigacao/&amp;psig=AFQjCNFNZwR0-iorRrpdeztu10cnQVqJ8g&amp;ust=1503507649805140" TargetMode="External"/><Relationship Id="rId4" Type="http://schemas.openxmlformats.org/officeDocument/2006/relationships/hyperlink" Target="http://www.google.com.br/url?sa=i&amp;rct=j&amp;q=&amp;esrc=s&amp;source=images&amp;cd=&amp;cad=rja&amp;uact=8&amp;ved=0ahUKEwjQsvjkp-vVAhXHvJAKHYnNC8MQjRwIBw&amp;url=http://www.vivati.com.br/?page_id%3D170&amp;psig=AFQjCNGpctCY2N7LPYqanT5fLTznihmd1Q&amp;ust=1503507419509171" TargetMode="External"/><Relationship Id="rId9" Type="http://schemas.openxmlformats.org/officeDocument/2006/relationships/image" Target="../media/image81.jpeg"/><Relationship Id="rId14" Type="http://schemas.openxmlformats.org/officeDocument/2006/relationships/hyperlink" Target="https://www.google.com.br/url?sa=i&amp;rct=j&amp;q=&amp;esrc=s&amp;source=images&amp;cd=&amp;cad=rja&amp;uact=8&amp;ved=0ahUKEwjXgvWJq-vVAhUJOZAKHSjECLAQjRwIBw&amp;url=https://br.fotolia.com/tag/lupa&amp;psig=AFQjCNGyiGG-KT5mfHFvo8JAMXIUfYOXbw&amp;ust=150350827208668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Katia.brunelli@sakata.com.br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kata.com.br/es" TargetMode="External"/><Relationship Id="rId2" Type="http://schemas.openxmlformats.org/officeDocument/2006/relationships/hyperlink" Target="http://www.sakata.com.br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fitopatologia1.blogspot.com/2016_03_01_archiv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www.extension.umn.edu/yardandgarden/YGLNews/images/phytophthor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gardensouth.org/wp-content/uploads/2011/06/IMG_9167w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ncsu.edu/depts/pp/cucurbit/images/i04b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0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nimal deitado na grama&#10;&#10;Descrição gerada automaticamente com confiança baixa">
            <a:extLst>
              <a:ext uri="{FF2B5EF4-FFF2-40B4-BE49-F238E27FC236}">
                <a16:creationId xmlns:a16="http://schemas.microsoft.com/office/drawing/2014/main" id="{F9002074-94A0-417C-832C-D14D3A58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7" b="13386"/>
          <a:stretch/>
        </p:blipFill>
        <p:spPr>
          <a:xfrm rot="5400000">
            <a:off x="-900769" y="2262842"/>
            <a:ext cx="4961296" cy="28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7BFBB619-5DF7-47D4-BC72-97FC5C8EC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891" y="1259175"/>
            <a:ext cx="592010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Didymella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brioniae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Morte súbita, manchas foliares e pós colheita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Ocorrência temperatura amena e alta UR</a:t>
            </a:r>
            <a:r>
              <a:rPr lang="pt-BR" altLang="pt-BR" sz="2400" i="1" dirty="0">
                <a:solidFill>
                  <a:srgbClr val="CC6600"/>
                </a:solidFill>
                <a:ea typeface="ＭＳ Ｐゴシック" pitchFamily="34" charset="-128"/>
                <a:cs typeface="Arial" charset="0"/>
              </a:rPr>
              <a:t> </a:t>
            </a:r>
            <a:endParaRPr lang="pt-BR" altLang="pt-BR" sz="2400" i="1" dirty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químico (para frutos – preventivo)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Em frutos pode haver latência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de encharcamento do solo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Rotação de cultura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Evitar excesso de adubação nitrogenada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Melhor nível de R – abóboras Atlas e Pluto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0F21D6D-EF28-4B79-9E2B-732D2EB8EF60}"/>
              </a:ext>
            </a:extLst>
          </p:cNvPr>
          <p:cNvSpPr/>
          <p:nvPr/>
        </p:nvSpPr>
        <p:spPr>
          <a:xfrm>
            <a:off x="-120654" y="158209"/>
            <a:ext cx="609282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E6C783A-F1A3-4B8F-A513-320ECAE2CF24}"/>
              </a:ext>
            </a:extLst>
          </p:cNvPr>
          <p:cNvSpPr txBox="1"/>
          <p:nvPr/>
        </p:nvSpPr>
        <p:spPr>
          <a:xfrm>
            <a:off x="317496" y="247593"/>
            <a:ext cx="511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Podridão por </a:t>
            </a:r>
            <a:r>
              <a:rPr lang="pt-BR" sz="3600" b="1" dirty="0" err="1"/>
              <a:t>Didymella</a:t>
            </a:r>
            <a:endParaRPr lang="pt-BR" sz="3600" b="1" dirty="0"/>
          </a:p>
        </p:txBody>
      </p:sp>
      <p:pic>
        <p:nvPicPr>
          <p:cNvPr id="7" name="Picture 2" descr="Crestamento gomoso do caule (Didymella bryoniae) em folhas de melancia -  AgriPorticus fotos e informações de pragas de plantas - Agronômica">
            <a:extLst>
              <a:ext uri="{FF2B5EF4-FFF2-40B4-BE49-F238E27FC236}">
                <a16:creationId xmlns:a16="http://schemas.microsoft.com/office/drawing/2014/main" id="{566C0701-4D5A-44F3-A231-5A867B82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3073" y="120437"/>
            <a:ext cx="1221608" cy="12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5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EECE300-2003-4125-9774-19BC8F792568}"/>
              </a:ext>
            </a:extLst>
          </p:cNvPr>
          <p:cNvSpPr/>
          <p:nvPr/>
        </p:nvSpPr>
        <p:spPr>
          <a:xfrm>
            <a:off x="-120654" y="158209"/>
            <a:ext cx="651192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9E1383-54EC-4BE6-8E7C-5201AEB2F8AE}"/>
              </a:ext>
            </a:extLst>
          </p:cNvPr>
          <p:cNvSpPr txBox="1"/>
          <p:nvPr/>
        </p:nvSpPr>
        <p:spPr>
          <a:xfrm>
            <a:off x="317496" y="247593"/>
            <a:ext cx="577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Podridão por </a:t>
            </a:r>
            <a:r>
              <a:rPr lang="pt-BR" sz="3600" b="1" dirty="0" err="1"/>
              <a:t>Macrophomina</a:t>
            </a:r>
            <a:endParaRPr lang="pt-BR" sz="3600" b="1" dirty="0"/>
          </a:p>
        </p:txBody>
      </p:sp>
      <p:pic>
        <p:nvPicPr>
          <p:cNvPr id="4" name="Picture 4" descr="MPmossoro1">
            <a:extLst>
              <a:ext uri="{FF2B5EF4-FFF2-40B4-BE49-F238E27FC236}">
                <a16:creationId xmlns:a16="http://schemas.microsoft.com/office/drawing/2014/main" id="{055B3EB8-72A6-4977-B460-62B534D8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6" y="1314449"/>
            <a:ext cx="2754764" cy="484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icnidios1">
            <a:extLst>
              <a:ext uri="{FF2B5EF4-FFF2-40B4-BE49-F238E27FC236}">
                <a16:creationId xmlns:a16="http://schemas.microsoft.com/office/drawing/2014/main" id="{0A09233E-202F-42E6-A062-6997284C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20" y="89887"/>
            <a:ext cx="1549860" cy="122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11365885-A4A3-4F68-A8D4-226D2E41C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1308367"/>
            <a:ext cx="599122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ea typeface="ＭＳ Ｐゴシック" pitchFamily="34" charset="-128"/>
                <a:cs typeface="Arial" charset="0"/>
              </a:rPr>
              <a:t>Macrophomina</a:t>
            </a:r>
            <a:r>
              <a:rPr lang="pt-BR" altLang="pt-BR" sz="2400" b="1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ea typeface="ＭＳ Ｐゴシック" pitchFamily="34" charset="-128"/>
                <a:cs typeface="Arial" charset="0"/>
              </a:rPr>
              <a:t>phaseolina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Infecta haste – causa morte súbita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Importante para melão e melancia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Na África do Sul – importante para abóbora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Plantas submetidas a estresse hídrico e alta temperatura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Solos salinizados favorecem a doença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– manejo de irrigação, adição de matéria orgânica, adição de </a:t>
            </a:r>
            <a:r>
              <a:rPr lang="pt-BR" altLang="pt-BR" sz="240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Bacillus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, cultivo adequado do solo</a:t>
            </a:r>
          </a:p>
        </p:txBody>
      </p:sp>
    </p:spTree>
    <p:extLst>
      <p:ext uri="{BB962C8B-B14F-4D97-AF65-F5344CB8AC3E}">
        <p14:creationId xmlns:p14="http://schemas.microsoft.com/office/powerpoint/2010/main" val="8849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794A593-B138-4DC6-845E-3AD2C6369F9D}"/>
              </a:ext>
            </a:extLst>
          </p:cNvPr>
          <p:cNvSpPr/>
          <p:nvPr/>
        </p:nvSpPr>
        <p:spPr>
          <a:xfrm>
            <a:off x="-120654" y="158209"/>
            <a:ext cx="651192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6E4054-BC3B-4193-B522-4C5F624FAEF6}"/>
              </a:ext>
            </a:extLst>
          </p:cNvPr>
          <p:cNvSpPr txBox="1"/>
          <p:nvPr/>
        </p:nvSpPr>
        <p:spPr>
          <a:xfrm>
            <a:off x="317496" y="247593"/>
            <a:ext cx="577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Manchas foliares</a:t>
            </a:r>
          </a:p>
        </p:txBody>
      </p:sp>
      <p:pic>
        <p:nvPicPr>
          <p:cNvPr id="8" name="Picture 4" descr="i10b">
            <a:extLst>
              <a:ext uri="{FF2B5EF4-FFF2-40B4-BE49-F238E27FC236}">
                <a16:creationId xmlns:a16="http://schemas.microsoft.com/office/drawing/2014/main" id="{B491F34F-4E24-4958-BA57-5A5E249C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716087"/>
            <a:ext cx="45370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g">
            <a:hlinkClick r:id="rId3"/>
            <a:extLst>
              <a:ext uri="{FF2B5EF4-FFF2-40B4-BE49-F238E27FC236}">
                <a16:creationId xmlns:a16="http://schemas.microsoft.com/office/drawing/2014/main" id="{501CF58E-783A-4C20-93CF-FB3BC764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02" y="1716087"/>
            <a:ext cx="1343411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eandriafolha4">
            <a:extLst>
              <a:ext uri="{FF2B5EF4-FFF2-40B4-BE49-F238E27FC236}">
                <a16:creationId xmlns:a16="http://schemas.microsoft.com/office/drawing/2014/main" id="{281DF651-42C9-45C0-AC12-8D812C4CB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9"/>
          <a:stretch/>
        </p:blipFill>
        <p:spPr bwMode="auto">
          <a:xfrm>
            <a:off x="4895520" y="1716087"/>
            <a:ext cx="404051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leandriaesporos3">
            <a:extLst>
              <a:ext uri="{FF2B5EF4-FFF2-40B4-BE49-F238E27FC236}">
                <a16:creationId xmlns:a16="http://schemas.microsoft.com/office/drawing/2014/main" id="{5450D336-39EB-481C-95C1-97FCBC25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716087"/>
            <a:ext cx="1350962" cy="118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7F01F5-AEBB-41B9-AD3A-CF698A720060}"/>
              </a:ext>
            </a:extLst>
          </p:cNvPr>
          <p:cNvSpPr txBox="1"/>
          <p:nvPr/>
        </p:nvSpPr>
        <p:spPr>
          <a:xfrm>
            <a:off x="4933156" y="4796909"/>
            <a:ext cx="2623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0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Leandria</a:t>
            </a:r>
            <a:r>
              <a:rPr lang="pt-BR" altLang="pt-BR" sz="20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0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momordica</a:t>
            </a:r>
            <a:endParaRPr lang="pt-BR" altLang="pt-BR" sz="20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AF38B3D-63C2-4302-A84A-69308E9074EA}"/>
              </a:ext>
            </a:extLst>
          </p:cNvPr>
          <p:cNvSpPr txBox="1"/>
          <p:nvPr/>
        </p:nvSpPr>
        <p:spPr>
          <a:xfrm>
            <a:off x="236538" y="4783692"/>
            <a:ext cx="2623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0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Corynespora</a:t>
            </a:r>
            <a:r>
              <a:rPr lang="pt-BR" altLang="pt-BR" sz="20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0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cassicola</a:t>
            </a:r>
            <a:r>
              <a:rPr lang="pt-BR" altLang="pt-BR" sz="20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08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431BAD0-0240-4391-B168-C4F7560DF59C}"/>
              </a:ext>
            </a:extLst>
          </p:cNvPr>
          <p:cNvSpPr/>
          <p:nvPr/>
        </p:nvSpPr>
        <p:spPr>
          <a:xfrm>
            <a:off x="-120654" y="158209"/>
            <a:ext cx="651192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E80693-F24F-48F2-A807-35E9C6E1F371}"/>
              </a:ext>
            </a:extLst>
          </p:cNvPr>
          <p:cNvSpPr txBox="1"/>
          <p:nvPr/>
        </p:nvSpPr>
        <p:spPr>
          <a:xfrm>
            <a:off x="317496" y="247593"/>
            <a:ext cx="577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Manchas foliares</a:t>
            </a:r>
          </a:p>
        </p:txBody>
      </p:sp>
      <p:pic>
        <p:nvPicPr>
          <p:cNvPr id="4" name="Picture 4" descr="i10b">
            <a:extLst>
              <a:ext uri="{FF2B5EF4-FFF2-40B4-BE49-F238E27FC236}">
                <a16:creationId xmlns:a16="http://schemas.microsoft.com/office/drawing/2014/main" id="{1770B116-1825-49B3-A45A-8155FC422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0945"/>
          <a:stretch/>
        </p:blipFill>
        <p:spPr bwMode="auto">
          <a:xfrm>
            <a:off x="207962" y="1344612"/>
            <a:ext cx="2711337" cy="236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eandriafolha4">
            <a:extLst>
              <a:ext uri="{FF2B5EF4-FFF2-40B4-BE49-F238E27FC236}">
                <a16:creationId xmlns:a16="http://schemas.microsoft.com/office/drawing/2014/main" id="{C9C61981-FF33-49CB-B2F0-9E8418FC5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1" b="4699"/>
          <a:stretch/>
        </p:blipFill>
        <p:spPr bwMode="auto">
          <a:xfrm>
            <a:off x="207962" y="3802062"/>
            <a:ext cx="2711336" cy="240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291E6FA-2A8D-4EE7-B1C8-9EF4EE42B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207" y="1344612"/>
            <a:ext cx="5677832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Favorecidas por alta UR e temperatura amena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Doenças de primavera/ outono (orvalho)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Importante para pepino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Uso de híbridos resistentes (</a:t>
            </a:r>
            <a:r>
              <a:rPr lang="pt-BR" altLang="pt-BR" sz="2400" i="1" dirty="0" err="1">
                <a:ea typeface="ＭＳ Ｐゴシック" pitchFamily="34" charset="-128"/>
                <a:cs typeface="Arial" charset="0"/>
              </a:rPr>
              <a:t>Corinespora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)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químico (se necessário) – cuidado com resíduo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Favorecer aeração das plantas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Balancear a nutrição (cuidado com excesso de N)</a:t>
            </a:r>
          </a:p>
        </p:txBody>
      </p:sp>
    </p:spTree>
    <p:extLst>
      <p:ext uri="{BB962C8B-B14F-4D97-AF65-F5344CB8AC3E}">
        <p14:creationId xmlns:p14="http://schemas.microsoft.com/office/powerpoint/2010/main" val="7108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08C7843-48DA-4C81-8F1F-10EFF83A03D6}"/>
              </a:ext>
            </a:extLst>
          </p:cNvPr>
          <p:cNvSpPr/>
          <p:nvPr/>
        </p:nvSpPr>
        <p:spPr>
          <a:xfrm>
            <a:off x="-120654" y="158209"/>
            <a:ext cx="249237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09F940E-C4CC-4E2A-B584-9F2F32B89C0B}"/>
              </a:ext>
            </a:extLst>
          </p:cNvPr>
          <p:cNvSpPr txBox="1"/>
          <p:nvPr/>
        </p:nvSpPr>
        <p:spPr>
          <a:xfrm>
            <a:off x="317496" y="247593"/>
            <a:ext cx="230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Oídio</a:t>
            </a:r>
          </a:p>
        </p:txBody>
      </p:sp>
      <p:pic>
        <p:nvPicPr>
          <p:cNvPr id="4" name="Picture 8" descr="Oídio9">
            <a:extLst>
              <a:ext uri="{FF2B5EF4-FFF2-40B4-BE49-F238E27FC236}">
                <a16:creationId xmlns:a16="http://schemas.microsoft.com/office/drawing/2014/main" id="{36F66459-4869-4D53-87B4-84C41B70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005263"/>
            <a:ext cx="2889250" cy="216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Jardim com plantas e frutas&#10;&#10;Descrição gerada automaticamente com confiança média">
            <a:extLst>
              <a:ext uri="{FF2B5EF4-FFF2-40B4-BE49-F238E27FC236}">
                <a16:creationId xmlns:a16="http://schemas.microsoft.com/office/drawing/2014/main" id="{EEB70CAB-BC3F-4604-92FD-3EAD2711D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39" r="-4439"/>
          <a:stretch/>
        </p:blipFill>
        <p:spPr>
          <a:xfrm>
            <a:off x="101600" y="1281979"/>
            <a:ext cx="3001344" cy="262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DC43AE3-34A2-4100-A444-35D38D68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1281979"/>
            <a:ext cx="591502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Podosphaera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xanthii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Várias raças descritas (No Brasil ao menos 8)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Importante para todas as cucurbitáceas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químico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biológico (</a:t>
            </a:r>
            <a:r>
              <a:rPr lang="pt-BR" altLang="pt-BR" sz="2400" i="1" dirty="0">
                <a:ea typeface="ＭＳ Ｐゴシック" pitchFamily="34" charset="-128"/>
                <a:cs typeface="Arial" charset="0"/>
              </a:rPr>
              <a:t>Bacillus </a:t>
            </a:r>
            <a:r>
              <a:rPr lang="pt-BR" altLang="pt-BR" sz="2400" i="1" dirty="0" err="1">
                <a:ea typeface="ＭＳ Ｐゴシック" pitchFamily="34" charset="-128"/>
                <a:cs typeface="Arial" charset="0"/>
              </a:rPr>
              <a:t>subtillis</a:t>
            </a:r>
            <a:r>
              <a:rPr lang="pt-BR" altLang="pt-BR" sz="2400" i="1" dirty="0">
                <a:ea typeface="ＭＳ Ｐゴシック" pitchFamily="34" charset="-128"/>
                <a:cs typeface="Arial" charset="0"/>
              </a:rPr>
              <a:t>, B. </a:t>
            </a:r>
            <a:r>
              <a:rPr lang="pt-BR" altLang="pt-BR" sz="2400" i="1" dirty="0" err="1">
                <a:ea typeface="ＭＳ Ｐゴシック" pitchFamily="34" charset="-128"/>
                <a:cs typeface="Arial" charset="0"/>
              </a:rPr>
              <a:t>amyloliquefaciens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) e leite com bicarbonato de sódio.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Há híbridos 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comerciais com níveis de resistência - Ex. melão </a:t>
            </a: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Dahli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e Grand </a:t>
            </a: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prix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, pepino </a:t>
            </a: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Taiko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, abobrinhas Alanis, Aline e Adele</a:t>
            </a:r>
          </a:p>
        </p:txBody>
      </p:sp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BFAAA84-78DD-4FA8-A99C-B7FB46357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702" y="71120"/>
            <a:ext cx="182169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1967CE9-FFE3-4E81-ACCF-84124EDA675C}"/>
              </a:ext>
            </a:extLst>
          </p:cNvPr>
          <p:cNvSpPr/>
          <p:nvPr/>
        </p:nvSpPr>
        <p:spPr>
          <a:xfrm>
            <a:off x="-120654" y="158209"/>
            <a:ext cx="3650933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92CB44-33F5-4606-A707-EB2895738902}"/>
              </a:ext>
            </a:extLst>
          </p:cNvPr>
          <p:cNvSpPr txBox="1"/>
          <p:nvPr/>
        </p:nvSpPr>
        <p:spPr>
          <a:xfrm>
            <a:off x="317496" y="247593"/>
            <a:ext cx="294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Antracnose</a:t>
            </a:r>
          </a:p>
        </p:txBody>
      </p:sp>
      <p:pic>
        <p:nvPicPr>
          <p:cNvPr id="4" name="Imagem 3" descr="Uma imagem contendo grama, frutas, verde, grupo&#10;&#10;Descrição gerada automaticamente">
            <a:extLst>
              <a:ext uri="{FF2B5EF4-FFF2-40B4-BE49-F238E27FC236}">
                <a16:creationId xmlns:a16="http://schemas.microsoft.com/office/drawing/2014/main" id="{8D49A162-E96A-4D33-A3FD-513B7BD90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51"/>
          <a:stretch/>
        </p:blipFill>
        <p:spPr>
          <a:xfrm>
            <a:off x="2445069" y="1339331"/>
            <a:ext cx="3650932" cy="239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Frutas em cima de uma superfície verde&#10;&#10;Descrição gerada automaticamente">
            <a:extLst>
              <a:ext uri="{FF2B5EF4-FFF2-40B4-BE49-F238E27FC236}">
                <a16:creationId xmlns:a16="http://schemas.microsoft.com/office/drawing/2014/main" id="{74A7BE28-5B1B-4A9A-B2A4-DEC482833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51"/>
          <a:stretch/>
        </p:blipFill>
        <p:spPr>
          <a:xfrm>
            <a:off x="946786" y="3902114"/>
            <a:ext cx="3379372" cy="22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D7775B-70DE-47E2-B548-7940FC1F0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748" y="117752"/>
            <a:ext cx="1661870" cy="1439507"/>
          </a:xfrm>
          <a:prstGeom prst="rect">
            <a:avLst/>
          </a:prstGeom>
        </p:spPr>
      </p:pic>
      <p:pic>
        <p:nvPicPr>
          <p:cNvPr id="7" name="Imagem 6" descr="Planta com folhas verdes&#10;&#10;Descrição gerada automaticamente">
            <a:extLst>
              <a:ext uri="{FF2B5EF4-FFF2-40B4-BE49-F238E27FC236}">
                <a16:creationId xmlns:a16="http://schemas.microsoft.com/office/drawing/2014/main" id="{17AA2B3A-6E52-483B-88F1-36B7A9733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114" y="3902114"/>
            <a:ext cx="2897774" cy="217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34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rutas em cima de uma superfície verde&#10;&#10;Descrição gerada automaticamente">
            <a:extLst>
              <a:ext uri="{FF2B5EF4-FFF2-40B4-BE49-F238E27FC236}">
                <a16:creationId xmlns:a16="http://schemas.microsoft.com/office/drawing/2014/main" id="{F8A6F221-101F-463E-A35F-4468BBE91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86"/>
          <a:stretch/>
        </p:blipFill>
        <p:spPr>
          <a:xfrm rot="16200000">
            <a:off x="-604439" y="2250416"/>
            <a:ext cx="4511673" cy="296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8A0E9CB-EB03-42D9-AC0D-8296DEFFF612}"/>
              </a:ext>
            </a:extLst>
          </p:cNvPr>
          <p:cNvSpPr/>
          <p:nvPr/>
        </p:nvSpPr>
        <p:spPr>
          <a:xfrm>
            <a:off x="-120654" y="158209"/>
            <a:ext cx="3650933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C5F58F-5D90-4D68-823B-5EE57680A05A}"/>
              </a:ext>
            </a:extLst>
          </p:cNvPr>
          <p:cNvSpPr txBox="1"/>
          <p:nvPr/>
        </p:nvSpPr>
        <p:spPr>
          <a:xfrm>
            <a:off x="317496" y="247593"/>
            <a:ext cx="294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Antracnose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9B51AF-A02C-4152-A52A-93B35E427EE6}"/>
              </a:ext>
            </a:extLst>
          </p:cNvPr>
          <p:cNvSpPr txBox="1"/>
          <p:nvPr/>
        </p:nvSpPr>
        <p:spPr bwMode="auto">
          <a:xfrm>
            <a:off x="3257550" y="1375873"/>
            <a:ext cx="5886033" cy="46748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 anchorCtr="0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pt-BR" sz="2400" b="1" i="1" dirty="0" err="1"/>
              <a:t>Colletotrichum</a:t>
            </a:r>
            <a:r>
              <a:rPr lang="pt-BR" sz="2400" b="1" i="1" dirty="0"/>
              <a:t> </a:t>
            </a:r>
            <a:r>
              <a:rPr lang="pt-BR" sz="2400" b="1" i="1" dirty="0" err="1"/>
              <a:t>orbiculare</a:t>
            </a:r>
            <a:endParaRPr lang="pt-BR" sz="2400" b="1" i="1" dirty="0"/>
          </a:p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pt-BR" sz="2400" dirty="0"/>
              <a:t>Ataca todas as cucurbitáceas (importante para melancia e pepino)</a:t>
            </a:r>
          </a:p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pt-BR" sz="2400" dirty="0"/>
              <a:t>Tem muitas raças fisiológicas</a:t>
            </a:r>
          </a:p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pt-BR" sz="2400" dirty="0"/>
              <a:t>Precisa de Alta UR (orvalho)</a:t>
            </a:r>
          </a:p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pt-BR" sz="2400" dirty="0"/>
              <a:t>Dispersa por vento e água </a:t>
            </a:r>
          </a:p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pt-BR" sz="2400" dirty="0"/>
              <a:t>Controlar com híbridos resistentes e uso de fungicida</a:t>
            </a:r>
          </a:p>
        </p:txBody>
      </p:sp>
    </p:spTree>
    <p:extLst>
      <p:ext uri="{BB962C8B-B14F-4D97-AF65-F5344CB8AC3E}">
        <p14:creationId xmlns:p14="http://schemas.microsoft.com/office/powerpoint/2010/main" val="31207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A523984-DCE1-4468-A61D-F3EF1F1F5B76}"/>
              </a:ext>
            </a:extLst>
          </p:cNvPr>
          <p:cNvSpPr/>
          <p:nvPr/>
        </p:nvSpPr>
        <p:spPr>
          <a:xfrm>
            <a:off x="-120654" y="158209"/>
            <a:ext cx="539750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43D25C-7DAF-43EE-B3FD-545AD1922EAE}"/>
              </a:ext>
            </a:extLst>
          </p:cNvPr>
          <p:cNvSpPr txBox="1"/>
          <p:nvPr/>
        </p:nvSpPr>
        <p:spPr>
          <a:xfrm>
            <a:off x="317495" y="247593"/>
            <a:ext cx="434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Mancha bacteriana</a:t>
            </a:r>
          </a:p>
        </p:txBody>
      </p:sp>
      <p:pic>
        <p:nvPicPr>
          <p:cNvPr id="4" name="Picture 7" descr="suspeitaPlacrimans2">
            <a:extLst>
              <a:ext uri="{FF2B5EF4-FFF2-40B4-BE49-F238E27FC236}">
                <a16:creationId xmlns:a16="http://schemas.microsoft.com/office/drawing/2014/main" id="{4C2FC33A-9E3C-4303-B2E6-CF26D117B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4" r="13526"/>
          <a:stretch/>
        </p:blipFill>
        <p:spPr bwMode="auto">
          <a:xfrm>
            <a:off x="238124" y="1308100"/>
            <a:ext cx="3371851" cy="459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732CA83F-97E9-4540-946F-C1C5D0B22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1512887"/>
            <a:ext cx="5248274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Pseudomonas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syringae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pv</a:t>
            </a:r>
            <a:r>
              <a:rPr lang="pt-BR" altLang="pt-BR" sz="24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.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lacrhymans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Importante para a cultura do pepino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Precisa de 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alta UR e t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emperatura amena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com rotação de cultivo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químico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ambiental – favorecer arejamento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E2AB7E5-A370-4C41-B27D-49BDCBEB0F33}"/>
              </a:ext>
            </a:extLst>
          </p:cNvPr>
          <p:cNvSpPr/>
          <p:nvPr/>
        </p:nvSpPr>
        <p:spPr>
          <a:xfrm>
            <a:off x="-120654" y="158209"/>
            <a:ext cx="695960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FF1D20-BCE9-4585-A5C8-9D6DBBB20049}"/>
              </a:ext>
            </a:extLst>
          </p:cNvPr>
          <p:cNvSpPr txBox="1"/>
          <p:nvPr/>
        </p:nvSpPr>
        <p:spPr>
          <a:xfrm>
            <a:off x="317496" y="247593"/>
            <a:ext cx="5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Mancha aquosa do fruto</a:t>
            </a:r>
          </a:p>
        </p:txBody>
      </p:sp>
      <p:pic>
        <p:nvPicPr>
          <p:cNvPr id="5" name="Picture 9" descr="fruto2">
            <a:extLst>
              <a:ext uri="{FF2B5EF4-FFF2-40B4-BE49-F238E27FC236}">
                <a16:creationId xmlns:a16="http://schemas.microsoft.com/office/drawing/2014/main" id="{63CAA0D9-9B78-45E1-8FC4-217D9359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1642259"/>
            <a:ext cx="3972082" cy="400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9BF122-B867-4175-A44D-189B429F2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1472743"/>
            <a:ext cx="49149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Acidovorax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citrulli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Importante para o melão e a melancia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Precisa de 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alta UR e alta temperatura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A mais destrutiva das doenças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Transmitida por semente </a:t>
            </a:r>
            <a:endParaRPr lang="pt-BR" altLang="pt-BR" sz="2400" dirty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– exclusão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químico (?)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Plantio em locais ou períodos secos</a:t>
            </a:r>
          </a:p>
        </p:txBody>
      </p:sp>
    </p:spTree>
    <p:extLst>
      <p:ext uri="{BB962C8B-B14F-4D97-AF65-F5344CB8AC3E}">
        <p14:creationId xmlns:p14="http://schemas.microsoft.com/office/powerpoint/2010/main" val="402058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08CA1531-8142-46E5-8062-BE598D6C32F0}"/>
              </a:ext>
            </a:extLst>
          </p:cNvPr>
          <p:cNvGrpSpPr/>
          <p:nvPr/>
        </p:nvGrpSpPr>
        <p:grpSpPr>
          <a:xfrm>
            <a:off x="1561478" y="1482724"/>
            <a:ext cx="6021043" cy="4441825"/>
            <a:chOff x="395288" y="1806574"/>
            <a:chExt cx="6021043" cy="4441825"/>
          </a:xfrm>
        </p:grpSpPr>
        <p:pic>
          <p:nvPicPr>
            <p:cNvPr id="3" name="Picture 8" descr="estrago1">
              <a:extLst>
                <a:ext uri="{FF2B5EF4-FFF2-40B4-BE49-F238E27FC236}">
                  <a16:creationId xmlns:a16="http://schemas.microsoft.com/office/drawing/2014/main" id="{3CF531B5-6AD1-440F-AD74-E222B770F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806574"/>
              <a:ext cx="6021043" cy="444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16">
              <a:extLst>
                <a:ext uri="{FF2B5EF4-FFF2-40B4-BE49-F238E27FC236}">
                  <a16:creationId xmlns:a16="http://schemas.microsoft.com/office/drawing/2014/main" id="{FD7BB09C-E179-415D-97C2-B9923D333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9243" y="4478891"/>
              <a:ext cx="582198" cy="103395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" name="Line 17">
              <a:extLst>
                <a:ext uri="{FF2B5EF4-FFF2-40B4-BE49-F238E27FC236}">
                  <a16:creationId xmlns:a16="http://schemas.microsoft.com/office/drawing/2014/main" id="{0E317928-D61D-4C7A-9D2E-DCBC3142F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5562" y="1977633"/>
              <a:ext cx="582198" cy="77546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" name="Rectangle 6">
            <a:extLst>
              <a:ext uri="{FF2B5EF4-FFF2-40B4-BE49-F238E27FC236}">
                <a16:creationId xmlns:a16="http://schemas.microsoft.com/office/drawing/2014/main" id="{30DF7C35-D10C-41F4-83BC-56C5AF847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456565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Exemplo de dispersão eficiente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57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8">
            <a:extLst>
              <a:ext uri="{FF2B5EF4-FFF2-40B4-BE49-F238E27FC236}">
                <a16:creationId xmlns:a16="http://schemas.microsoft.com/office/drawing/2014/main" id="{F71661B8-CD46-4771-A6B8-B17BD6343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34966"/>
            <a:ext cx="8959850" cy="127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99"/>
                    </a:gs>
                    <a:gs pos="100000">
                      <a:srgbClr val="A5002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25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dirty="0">
                <a:latin typeface="+mn-lt"/>
                <a:cs typeface="Arial" charset="0"/>
              </a:rPr>
              <a:t>Doenças de ocorrência comum nas culturas das cucurbitáceas e da cenoura</a:t>
            </a:r>
          </a:p>
        </p:txBody>
      </p:sp>
      <p:sp>
        <p:nvSpPr>
          <p:cNvPr id="3" name="Text Box 59">
            <a:extLst>
              <a:ext uri="{FF2B5EF4-FFF2-40B4-BE49-F238E27FC236}">
                <a16:creationId xmlns:a16="http://schemas.microsoft.com/office/drawing/2014/main" id="{8536DE64-7159-467A-AA0C-B9B18E4BB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766185"/>
            <a:ext cx="8959850" cy="81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pt-BR" sz="2400" dirty="0">
                <a:latin typeface="+mn-lt"/>
                <a:cs typeface="Arial" charset="0"/>
              </a:rPr>
              <a:t>Dr. </a:t>
            </a:r>
            <a:r>
              <a:rPr lang="en-US" altLang="pt-BR" sz="2400" dirty="0" err="1">
                <a:latin typeface="+mn-lt"/>
                <a:cs typeface="Arial" charset="0"/>
              </a:rPr>
              <a:t>Kátia</a:t>
            </a:r>
            <a:r>
              <a:rPr lang="en-US" altLang="pt-BR" sz="2400" dirty="0">
                <a:latin typeface="+mn-lt"/>
                <a:cs typeface="Arial" charset="0"/>
              </a:rPr>
              <a:t> R. Brunelli Braga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pt-BR" sz="2400" dirty="0" err="1">
                <a:latin typeface="+mn-lt"/>
                <a:cs typeface="Arial" charset="0"/>
              </a:rPr>
              <a:t>Fitopatologista</a:t>
            </a:r>
            <a:endParaRPr lang="pt-BR" altLang="pt-BR" sz="2400" dirty="0">
              <a:latin typeface="+mn-lt"/>
              <a:cs typeface="Arial" charset="0"/>
            </a:endParaRPr>
          </a:p>
        </p:txBody>
      </p:sp>
      <p:sp>
        <p:nvSpPr>
          <p:cNvPr id="4" name="Text Box 61">
            <a:extLst>
              <a:ext uri="{FF2B5EF4-FFF2-40B4-BE49-F238E27FC236}">
                <a16:creationId xmlns:a16="http://schemas.microsoft.com/office/drawing/2014/main" id="{FD25F53C-ACAB-4AB5-B26F-A18E88479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77485"/>
            <a:ext cx="8959850" cy="36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pt-BR" sz="2400" dirty="0" err="1">
                <a:latin typeface="+mn-lt"/>
                <a:cs typeface="Arial" charset="0"/>
              </a:rPr>
              <a:t>Outubro</a:t>
            </a:r>
            <a:r>
              <a:rPr lang="en-US" altLang="pt-BR" sz="2400" dirty="0">
                <a:latin typeface="+mn-lt"/>
                <a:cs typeface="Arial" charset="0"/>
              </a:rPr>
              <a:t>/2023</a:t>
            </a:r>
            <a:endParaRPr lang="pt-BR" altLang="pt-BR" sz="24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25FC9C-8A3C-412D-B1C1-063501F35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95" y="887993"/>
            <a:ext cx="701992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Potyvirus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PRSV-W (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Papaya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ringspot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vírus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– estirpe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watermelon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ZYMV (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Zucchini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yellow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mosaic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virus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WMV (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Watermelon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mosaic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virus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Cucumovirus</a:t>
            </a:r>
            <a:endParaRPr lang="pt-BR" altLang="pt-BR" b="1" i="1" dirty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CMV (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Cucumber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mosaic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vírus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b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Tospovirus</a:t>
            </a:r>
            <a:endParaRPr lang="pt-BR" altLang="pt-BR" b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ZLCV (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Zucchini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lethal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clorosis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vírus</a:t>
            </a:r>
            <a:r>
              <a:rPr lang="pt-BR" altLang="pt-BR" dirty="0">
                <a:ea typeface="ＭＳ Ｐゴシック" pitchFamily="34" charset="-128"/>
                <a:cs typeface="Arial" charset="0"/>
              </a:rPr>
              <a:t>)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dirty="0">
                <a:ea typeface="ＭＳ Ｐゴシック" pitchFamily="34" charset="-128"/>
                <a:cs typeface="Arial" charset="0"/>
              </a:rPr>
              <a:t>GRSV (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Groundnut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ringspot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vírus</a:t>
            </a:r>
            <a:r>
              <a:rPr lang="pt-BR" altLang="pt-BR" dirty="0">
                <a:ea typeface="ＭＳ Ｐゴシック" pitchFamily="34" charset="-128"/>
                <a:cs typeface="Arial" charset="0"/>
              </a:rPr>
              <a:t>) - melancia</a:t>
            </a:r>
            <a:endParaRPr lang="pt-BR" altLang="pt-BR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b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Comovirus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SqMV</a:t>
            </a:r>
            <a:r>
              <a:rPr lang="pt-BR" altLang="pt-BR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(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Squash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mosaic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virus</a:t>
            </a:r>
            <a:r>
              <a:rPr lang="pt-BR" altLang="pt-BR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Carlavirus</a:t>
            </a:r>
            <a:endParaRPr lang="pt-BR" altLang="pt-BR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MYaV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(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Melon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Yellowing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associated</a:t>
            </a:r>
            <a:r>
              <a:rPr lang="pt-BR" altLang="pt-BR" i="1" dirty="0"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i="1" dirty="0" err="1">
                <a:ea typeface="ＭＳ Ｐゴシック" pitchFamily="34" charset="-128"/>
                <a:cs typeface="Arial" charset="0"/>
              </a:rPr>
              <a:t>virus</a:t>
            </a:r>
            <a:r>
              <a:rPr lang="pt-BR" altLang="pt-BR" dirty="0">
                <a:ea typeface="ＭＳ Ｐゴシック" pitchFamily="34" charset="-128"/>
                <a:cs typeface="Arial" charset="0"/>
              </a:rPr>
              <a:t>) - melão</a:t>
            </a:r>
            <a:endParaRPr lang="pt-BR" altLang="pt-BR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BAC8D0A-F7F1-4E30-B871-1BBF0D57BCD7}"/>
              </a:ext>
            </a:extLst>
          </p:cNvPr>
          <p:cNvSpPr/>
          <p:nvPr/>
        </p:nvSpPr>
        <p:spPr>
          <a:xfrm>
            <a:off x="-120655" y="139160"/>
            <a:ext cx="8947159" cy="5847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AD8FFE-D2D3-4BD2-8697-A16CF2F476EA}"/>
              </a:ext>
            </a:extLst>
          </p:cNvPr>
          <p:cNvSpPr txBox="1"/>
          <p:nvPr/>
        </p:nvSpPr>
        <p:spPr>
          <a:xfrm>
            <a:off x="307970" y="180918"/>
            <a:ext cx="720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Viroses das cucurbitáceas (Brasil)</a:t>
            </a:r>
          </a:p>
        </p:txBody>
      </p:sp>
    </p:spTree>
    <p:extLst>
      <p:ext uri="{BB962C8B-B14F-4D97-AF65-F5344CB8AC3E}">
        <p14:creationId xmlns:p14="http://schemas.microsoft.com/office/powerpoint/2010/main" val="83181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2C70A91-CEE5-4D4E-9FED-E3D7182CF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" y="403225"/>
            <a:ext cx="58547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FontTx/>
              <a:buNone/>
              <a:defRPr/>
            </a:pPr>
            <a:r>
              <a:rPr lang="pt-BR" altLang="pt-BR" sz="26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Vírus transmitido por pulgão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11C369-74A4-4183-BEAD-38BC77265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79625"/>
            <a:ext cx="856773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5000"/>
              </a:lnSpc>
              <a:buFontTx/>
              <a:buNone/>
              <a:defRPr/>
            </a:pPr>
            <a:r>
              <a:rPr lang="pt-BR" altLang="pt-BR" sz="2200" b="1" dirty="0">
                <a:solidFill>
                  <a:srgbClr val="FF0000"/>
                </a:solidFill>
                <a:latin typeface="+mj-lt"/>
                <a:ea typeface="ＭＳ Ｐゴシック" pitchFamily="34" charset="-128"/>
                <a:cs typeface="Arial" charset="0"/>
              </a:rPr>
              <a:t>Vírus do mosaico amarelo da abobrinha de moita (ZYMV)</a:t>
            </a:r>
          </a:p>
          <a:p>
            <a:pPr>
              <a:lnSpc>
                <a:spcPct val="155000"/>
              </a:lnSpc>
              <a:buFontTx/>
              <a:buNone/>
              <a:defRPr/>
            </a:pPr>
            <a:r>
              <a:rPr lang="pt-BR" altLang="pt-BR" sz="2200" b="1" dirty="0">
                <a:solidFill>
                  <a:srgbClr val="FF0000"/>
                </a:solidFill>
                <a:latin typeface="+mj-lt"/>
                <a:ea typeface="ＭＳ Ｐゴシック" pitchFamily="34" charset="-128"/>
                <a:cs typeface="Arial" charset="0"/>
              </a:rPr>
              <a:t>Vírus da mancha anelar do mamoeiro (PRSV-W)</a:t>
            </a:r>
          </a:p>
          <a:p>
            <a:pPr>
              <a:lnSpc>
                <a:spcPct val="155000"/>
              </a:lnSpc>
              <a:buFontTx/>
              <a:buNone/>
              <a:defRPr/>
            </a:pPr>
            <a:r>
              <a:rPr lang="pt-BR" altLang="pt-BR" sz="2200" dirty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Vírus do mosaico da melancia (WMV)</a:t>
            </a:r>
          </a:p>
          <a:p>
            <a:pPr>
              <a:lnSpc>
                <a:spcPct val="155000"/>
              </a:lnSpc>
              <a:buFontTx/>
              <a:buNone/>
              <a:defRPr/>
            </a:pPr>
            <a:r>
              <a:rPr lang="pt-BR" altLang="pt-BR" sz="2200" dirty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Vírus do mosaico do pepino (CMV)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4CA03F-7EF2-43C0-A2B7-9B47FA8B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38906"/>
            <a:ext cx="20161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048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AB59D3F-1759-4413-836E-CE549B6B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6" y="392113"/>
            <a:ext cx="7402512" cy="56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5000"/>
              </a:lnSpc>
              <a:defRPr/>
            </a:pPr>
            <a:r>
              <a:rPr lang="pt-BR" altLang="pt-BR" sz="2200" b="1" dirty="0">
                <a:solidFill>
                  <a:schemeClr val="tx1"/>
                </a:solidFill>
                <a:cs typeface="+mn-cs"/>
              </a:rPr>
              <a:t>Dificuldade em separar os vírus apenas pelos sintomas</a:t>
            </a:r>
          </a:p>
        </p:txBody>
      </p:sp>
      <p:pic>
        <p:nvPicPr>
          <p:cNvPr id="4" name="Picture 2" descr="http://stevewarrington.com/wp-content/uploads/2009/09/IMG_6699.JPG">
            <a:hlinkClick r:id="rId2"/>
            <a:extLst>
              <a:ext uri="{FF2B5EF4-FFF2-40B4-BE49-F238E27FC236}">
                <a16:creationId xmlns:a16="http://schemas.microsoft.com/office/drawing/2014/main" id="{3E1A2731-AB8C-4B56-8EEE-9204E7078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9" y="3779838"/>
            <a:ext cx="263048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ota5">
            <a:extLst>
              <a:ext uri="{FF2B5EF4-FFF2-40B4-BE49-F238E27FC236}">
                <a16:creationId xmlns:a16="http://schemas.microsoft.com/office/drawing/2014/main" id="{D701A6D1-EECC-4A14-9EBE-D0E6449D8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50975"/>
            <a:ext cx="2412868" cy="408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lantaabobrinha">
            <a:extLst>
              <a:ext uri="{FF2B5EF4-FFF2-40B4-BE49-F238E27FC236}">
                <a16:creationId xmlns:a16="http://schemas.microsoft.com/office/drawing/2014/main" id="{23BE23AA-8174-4903-AC89-CE8161BB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80" y="1154135"/>
            <a:ext cx="264795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 descr="Flor rosa com folhas verdes&#10;&#10;Descrição gerada automaticamente com confiança média">
            <a:extLst>
              <a:ext uri="{FF2B5EF4-FFF2-40B4-BE49-F238E27FC236}">
                <a16:creationId xmlns:a16="http://schemas.microsoft.com/office/drawing/2014/main" id="{BDE1E70C-227B-485D-8255-AFBF0F82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44" y="1765300"/>
            <a:ext cx="2750344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37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0AFB5E6-5C9D-4A77-9292-F07B40995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" y="912688"/>
            <a:ext cx="8896349" cy="52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Dificuldade em separar os vírus apenas pelos sintomas – necessidade de testes biológicos ou serológicos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Maior incidência outono e primavera</a:t>
            </a:r>
          </a:p>
          <a:p>
            <a:pPr marL="342900" indent="-342900"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Transmitido por pulgão na picada de prova</a:t>
            </a:r>
          </a:p>
          <a:p>
            <a:pPr marL="342900" indent="-342900"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Disperso por instrumentos de corte (colheita)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Mato dentro da lavoura e plantio velho  (reserva</a:t>
            </a:r>
            <a:r>
              <a:rPr lang="pt-BR" altLang="pt-BR" sz="2200" dirty="0"/>
              <a:t>tório de vírus e vetor)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genético (Ex. abobrinha Adele, Pepinos </a:t>
            </a:r>
            <a:r>
              <a:rPr lang="pt-BR" altLang="pt-BR" sz="2200" dirty="0" err="1">
                <a:solidFill>
                  <a:schemeClr val="tx1"/>
                </a:solidFill>
                <a:cs typeface="+mn-cs"/>
              </a:rPr>
              <a:t>Kenzan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e Campeiro, Melão com resistência pode apresentar reação de hipersensibilidade em fruto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Estirpes de ZYMV podem quebrar as resistências 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químico – </a:t>
            </a:r>
            <a:r>
              <a:rPr lang="pt-BR" altLang="pt-BR" sz="2200" dirty="0" err="1">
                <a:solidFill>
                  <a:schemeClr val="tx1"/>
                </a:solidFill>
                <a:cs typeface="+mn-cs"/>
              </a:rPr>
              <a:t>Neonicotinóides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e </a:t>
            </a:r>
            <a:r>
              <a:rPr lang="pt-BR" altLang="pt-BR" sz="2200" dirty="0" err="1">
                <a:solidFill>
                  <a:schemeClr val="tx1"/>
                </a:solidFill>
                <a:cs typeface="+mn-cs"/>
              </a:rPr>
              <a:t>Piretróides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(cuidado)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928BAC3-9E77-4905-9709-88920AA8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6" y="117854"/>
            <a:ext cx="7402512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Considerações</a:t>
            </a:r>
          </a:p>
        </p:txBody>
      </p:sp>
    </p:spTree>
    <p:extLst>
      <p:ext uri="{BB962C8B-B14F-4D97-AF65-F5344CB8AC3E}">
        <p14:creationId xmlns:p14="http://schemas.microsoft.com/office/powerpoint/2010/main" val="15031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8548BCA-CD30-45CA-9FC6-CE39AD8F6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016865"/>
            <a:ext cx="7608887" cy="156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2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ZLCV</a:t>
            </a:r>
            <a:r>
              <a:rPr lang="pt-BR" altLang="pt-BR" sz="2200" dirty="0">
                <a:ea typeface="ＭＳ Ｐゴシック" pitchFamily="34" charset="-128"/>
                <a:cs typeface="Arial" charset="0"/>
              </a:rPr>
              <a:t> - r</a:t>
            </a:r>
            <a:r>
              <a:rPr lang="pt-BR" altLang="pt-BR" sz="22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elatado somente no Brasil (afeta todas as cucurbitáceas)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200" dirty="0">
                <a:ea typeface="ＭＳ Ｐゴシック" pitchFamily="34" charset="-128"/>
                <a:cs typeface="Arial" charset="0"/>
              </a:rPr>
              <a:t>GRSV – infecta melancia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endParaRPr lang="pt-BR" altLang="pt-BR" sz="22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AFB81EF-9600-4A37-A35F-8EF5AAD4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84860"/>
            <a:ext cx="121443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TospoCaserta2">
            <a:extLst>
              <a:ext uri="{FF2B5EF4-FFF2-40B4-BE49-F238E27FC236}">
                <a16:creationId xmlns:a16="http://schemas.microsoft.com/office/drawing/2014/main" id="{C9137133-7810-4941-B3A3-0C851B7D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" y="2701757"/>
            <a:ext cx="3370262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AC2">
            <a:extLst>
              <a:ext uri="{FF2B5EF4-FFF2-40B4-BE49-F238E27FC236}">
                <a16:creationId xmlns:a16="http://schemas.microsoft.com/office/drawing/2014/main" id="{BCCAF2D1-E0B4-4F5D-9514-7DFB46C0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22" y="2702520"/>
            <a:ext cx="3370262" cy="307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75B0053-FB03-41B6-A640-D2627B64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" y="403225"/>
            <a:ext cx="58547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FontTx/>
              <a:buNone/>
              <a:defRPr/>
            </a:pPr>
            <a:r>
              <a:rPr lang="pt-BR" altLang="pt-BR" sz="26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Vírus transmitido por tripes</a:t>
            </a:r>
          </a:p>
        </p:txBody>
      </p:sp>
    </p:spTree>
    <p:extLst>
      <p:ext uri="{BB962C8B-B14F-4D97-AF65-F5344CB8AC3E}">
        <p14:creationId xmlns:p14="http://schemas.microsoft.com/office/powerpoint/2010/main" val="110582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0AFB5E6-5C9D-4A77-9292-F07B40995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" y="912688"/>
            <a:ext cx="4346461" cy="213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Favorecido por períodos quentes e secos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Transmitido por tripes – prestar atenção no ciclo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928BAC3-9E77-4905-9709-88920AA8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6" y="117854"/>
            <a:ext cx="7402512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Considerações</a:t>
            </a:r>
          </a:p>
        </p:txBody>
      </p:sp>
      <p:pic>
        <p:nvPicPr>
          <p:cNvPr id="4" name="Imagem 7" descr="Diagrama&#10;&#10;Descrição gerada automaticamente">
            <a:extLst>
              <a:ext uri="{FF2B5EF4-FFF2-40B4-BE49-F238E27FC236}">
                <a16:creationId xmlns:a16="http://schemas.microsoft.com/office/drawing/2014/main" id="{863F435A-1F39-44C7-8B91-583F929A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79" y="690059"/>
            <a:ext cx="3882913" cy="422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8">
            <a:extLst>
              <a:ext uri="{FF2B5EF4-FFF2-40B4-BE49-F238E27FC236}">
                <a16:creationId xmlns:a16="http://schemas.microsoft.com/office/drawing/2014/main" id="{C3EA1A5D-42C0-416E-AA7B-BE0BFEAA9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4900485"/>
            <a:ext cx="3751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00" b="0" dirty="0">
                <a:cs typeface="Calibri" panose="020F0502020204030204" pitchFamily="34" charset="0"/>
              </a:rPr>
              <a:t>https://promip.agr.br/manejo-integrado-de-tripes/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9ACC3541-E9BC-4B7F-9726-86EA5766AD07}"/>
              </a:ext>
            </a:extLst>
          </p:cNvPr>
          <p:cNvCxnSpPr>
            <a:cxnSpLocks/>
          </p:cNvCxnSpPr>
          <p:nvPr/>
        </p:nvCxnSpPr>
        <p:spPr>
          <a:xfrm flipH="1">
            <a:off x="8493760" y="912688"/>
            <a:ext cx="460440" cy="6417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91FCE02-FF51-4157-85C8-8BC64DF931A9}"/>
              </a:ext>
            </a:extLst>
          </p:cNvPr>
          <p:cNvCxnSpPr>
            <a:cxnSpLocks/>
          </p:cNvCxnSpPr>
          <p:nvPr/>
        </p:nvCxnSpPr>
        <p:spPr>
          <a:xfrm flipH="1">
            <a:off x="8149715" y="3860800"/>
            <a:ext cx="787275" cy="4136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1A664057-298B-480A-B9D4-3D7A784DC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" y="2944688"/>
            <a:ext cx="4677139" cy="265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Em estufa cobrir o solo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biológico (</a:t>
            </a:r>
            <a:r>
              <a:rPr lang="pt-BR" altLang="pt-BR" sz="2200">
                <a:solidFill>
                  <a:schemeClr val="tx1"/>
                </a:solidFill>
                <a:cs typeface="+mn-cs"/>
              </a:rPr>
              <a:t>Orius, </a:t>
            </a:r>
            <a:r>
              <a:rPr lang="pt-BR" altLang="pt-BR" sz="2200" i="1" dirty="0" err="1">
                <a:solidFill>
                  <a:schemeClr val="tx1"/>
                </a:solidFill>
                <a:cs typeface="+mn-cs"/>
              </a:rPr>
              <a:t>Beauveria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, </a:t>
            </a:r>
            <a:r>
              <a:rPr lang="pt-BR" altLang="pt-BR" sz="2200" i="1" dirty="0" err="1">
                <a:solidFill>
                  <a:schemeClr val="tx1"/>
                </a:solidFill>
                <a:cs typeface="+mn-cs"/>
              </a:rPr>
              <a:t>Metharhizium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, e ácaros predadores)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Eliminar plantios velhos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químico</a:t>
            </a:r>
          </a:p>
        </p:txBody>
      </p:sp>
    </p:spTree>
    <p:extLst>
      <p:ext uri="{BB962C8B-B14F-4D97-AF65-F5344CB8AC3E}">
        <p14:creationId xmlns:p14="http://schemas.microsoft.com/office/powerpoint/2010/main" val="42462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31D749-BAEE-4C71-A151-8C853AA3C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230062"/>
            <a:ext cx="61928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buFontTx/>
              <a:buNone/>
              <a:defRPr/>
            </a:pPr>
            <a:r>
              <a:rPr lang="pt-BR" altLang="pt-BR" sz="26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Vírus transmitido por mosca branca</a:t>
            </a:r>
          </a:p>
        </p:txBody>
      </p:sp>
      <p:pic>
        <p:nvPicPr>
          <p:cNvPr id="3" name="Picture 3" descr="mosca2">
            <a:extLst>
              <a:ext uri="{FF2B5EF4-FFF2-40B4-BE49-F238E27FC236}">
                <a16:creationId xmlns:a16="http://schemas.microsoft.com/office/drawing/2014/main" id="{5BB7188F-14C9-4D4E-9775-1BC75662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197326"/>
            <a:ext cx="1765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ossoro3">
            <a:extLst>
              <a:ext uri="{FF2B5EF4-FFF2-40B4-BE49-F238E27FC236}">
                <a16:creationId xmlns:a16="http://schemas.microsoft.com/office/drawing/2014/main" id="{0EEBBB57-FC26-40DE-90E7-71F77DEF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81" y="2678737"/>
            <a:ext cx="4429864" cy="335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3078780-A565-4F25-89B4-C1DA9E899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016865"/>
            <a:ext cx="7608887" cy="207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2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Melon</a:t>
            </a:r>
            <a:r>
              <a:rPr lang="pt-BR" altLang="pt-BR" sz="22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2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yellow</a:t>
            </a:r>
            <a:r>
              <a:rPr lang="pt-BR" altLang="pt-BR" sz="22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2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associated</a:t>
            </a:r>
            <a:r>
              <a:rPr lang="pt-BR" altLang="pt-BR" sz="22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2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virus</a:t>
            </a:r>
            <a:r>
              <a:rPr lang="pt-BR" altLang="pt-BR" sz="22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- </a:t>
            </a:r>
            <a:r>
              <a:rPr lang="pt-BR" altLang="pt-BR" sz="22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MYaV</a:t>
            </a:r>
            <a:r>
              <a:rPr lang="pt-BR" altLang="pt-BR" sz="2200" dirty="0">
                <a:ea typeface="ＭＳ Ｐゴシック" pitchFamily="34" charset="-128"/>
                <a:cs typeface="Arial" charset="0"/>
              </a:rPr>
              <a:t> – infecta somente meloeiros</a:t>
            </a:r>
            <a:endParaRPr lang="pt-BR" altLang="pt-BR" sz="22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200" dirty="0">
                <a:ea typeface="ＭＳ Ｐゴシック" pitchFamily="34" charset="-128"/>
                <a:cs typeface="Arial" charset="0"/>
              </a:rPr>
              <a:t>Somente reportado no Brasil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200" dirty="0">
                <a:ea typeface="ＭＳ Ｐゴシック" pitchFamily="34" charset="-128"/>
                <a:cs typeface="Arial" charset="0"/>
              </a:rPr>
              <a:t>Reduz teor de açúcar nos frutos </a:t>
            </a:r>
            <a:endParaRPr lang="pt-BR" altLang="pt-BR" sz="22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F9DC999-9F46-436E-9D63-1A84B9B08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" y="912688"/>
            <a:ext cx="8896349" cy="265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Importante para a maior área de cultivo de meloeiros do país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Períodos secos e quentes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Geralmente maiores danos no final do período de plantio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Não há resistência genética em híbridos comerciais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químico e cultural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0A60035-3F2B-4D23-84E0-B3BA4396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6" y="117854"/>
            <a:ext cx="7402512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Considerações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CFBD2918-226C-47D6-B72A-905D47F3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56" y="3110383"/>
            <a:ext cx="4158004" cy="311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0A60035-3F2B-4D23-84E0-B3BA4396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618" y="117854"/>
            <a:ext cx="2564764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O que é isso?</a:t>
            </a:r>
          </a:p>
        </p:txBody>
      </p:sp>
      <p:pic>
        <p:nvPicPr>
          <p:cNvPr id="3" name="Imagem 2" descr="Brócolis e folhas&#10;&#10;Descrição gerada automaticamente com confiança média">
            <a:extLst>
              <a:ext uri="{FF2B5EF4-FFF2-40B4-BE49-F238E27FC236}">
                <a16:creationId xmlns:a16="http://schemas.microsoft.com/office/drawing/2014/main" id="{7236585B-305E-4257-97BE-DC921557F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844147"/>
            <a:ext cx="6519334" cy="48895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D5BCAB-A9DF-437B-A45C-652B7EE4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185" y="5733647"/>
            <a:ext cx="2119630" cy="56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Deriva de 2,4D</a:t>
            </a:r>
          </a:p>
        </p:txBody>
      </p:sp>
    </p:spTree>
    <p:extLst>
      <p:ext uri="{BB962C8B-B14F-4D97-AF65-F5344CB8AC3E}">
        <p14:creationId xmlns:p14="http://schemas.microsoft.com/office/powerpoint/2010/main" val="66923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0A60035-3F2B-4D23-84E0-B3BA4396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618" y="117854"/>
            <a:ext cx="2564764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O que é isso?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AD5BCAB-A9DF-437B-A45C-652B7EE4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2" y="5520287"/>
            <a:ext cx="3305176" cy="56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Quimera</a:t>
            </a:r>
          </a:p>
        </p:txBody>
      </p:sp>
      <p:pic>
        <p:nvPicPr>
          <p:cNvPr id="3" name="Imagem 2" descr="Folhas verdes com fundo verde&#10;&#10;Descrição gerada automaticamente">
            <a:extLst>
              <a:ext uri="{FF2B5EF4-FFF2-40B4-BE49-F238E27FC236}">
                <a16:creationId xmlns:a16="http://schemas.microsoft.com/office/drawing/2014/main" id="{CB0EE2D0-81D3-433E-B4F1-5887A394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19" y="777303"/>
            <a:ext cx="6352362" cy="47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ECFD1ED-99C2-4CC9-9FB5-3B3ABC1F8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724" y="981075"/>
            <a:ext cx="5374402" cy="49815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4E43090-B6C5-4ABA-AADD-741B3F1F017C}"/>
              </a:ext>
            </a:extLst>
          </p:cNvPr>
          <p:cNvSpPr txBox="1"/>
          <p:nvPr/>
        </p:nvSpPr>
        <p:spPr>
          <a:xfrm>
            <a:off x="3462337" y="194934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Hospedeiro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B0A43E-B4B2-4E7B-A1AC-EEDB47A475A5}"/>
              </a:ext>
            </a:extLst>
          </p:cNvPr>
          <p:cNvSpPr txBox="1"/>
          <p:nvPr/>
        </p:nvSpPr>
        <p:spPr>
          <a:xfrm>
            <a:off x="4936335" y="4719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/>
              <a:t>Patógeno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9556284-7A51-43C6-A20B-EFACCB0E4095}"/>
              </a:ext>
            </a:extLst>
          </p:cNvPr>
          <p:cNvSpPr txBox="1"/>
          <p:nvPr/>
        </p:nvSpPr>
        <p:spPr>
          <a:xfrm>
            <a:off x="2093117" y="4534935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/>
              <a:t>Ambiente Favorável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7DE66F-90A4-4E3D-89CD-5D2A861C1D44}"/>
              </a:ext>
            </a:extLst>
          </p:cNvPr>
          <p:cNvSpPr txBox="1"/>
          <p:nvPr/>
        </p:nvSpPr>
        <p:spPr>
          <a:xfrm>
            <a:off x="3476624" y="373239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/>
              <a:t>DOENÇA</a:t>
            </a: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FCE0832F-74DA-4C31-9F75-FC1A5FDB48F7}"/>
              </a:ext>
            </a:extLst>
          </p:cNvPr>
          <p:cNvSpPr/>
          <p:nvPr/>
        </p:nvSpPr>
        <p:spPr>
          <a:xfrm>
            <a:off x="3343275" y="2726923"/>
            <a:ext cx="1866899" cy="1676765"/>
          </a:xfrm>
          <a:prstGeom prst="triangl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0D11154-8A35-4819-A8AF-29E7EAAF7B1F}"/>
              </a:ext>
            </a:extLst>
          </p:cNvPr>
          <p:cNvSpPr/>
          <p:nvPr/>
        </p:nvSpPr>
        <p:spPr>
          <a:xfrm>
            <a:off x="5680071" y="125975"/>
            <a:ext cx="3597279" cy="830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C9A6B89-6A96-4C92-8876-705AFDF85077}"/>
              </a:ext>
            </a:extLst>
          </p:cNvPr>
          <p:cNvSpPr txBox="1"/>
          <p:nvPr/>
        </p:nvSpPr>
        <p:spPr>
          <a:xfrm>
            <a:off x="6022971" y="215359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A DOENÇA</a:t>
            </a:r>
          </a:p>
        </p:txBody>
      </p:sp>
    </p:spTree>
    <p:extLst>
      <p:ext uri="{BB962C8B-B14F-4D97-AF65-F5344CB8AC3E}">
        <p14:creationId xmlns:p14="http://schemas.microsoft.com/office/powerpoint/2010/main" val="1257554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0A60035-3F2B-4D23-84E0-B3BA4396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618" y="117854"/>
            <a:ext cx="2564764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O que é isso?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AD5BCAB-A9DF-437B-A45C-652B7EE4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2" y="5699376"/>
            <a:ext cx="3305176" cy="56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Toxina de mosca branca</a:t>
            </a:r>
          </a:p>
        </p:txBody>
      </p:sp>
      <p:pic>
        <p:nvPicPr>
          <p:cNvPr id="4" name="Imagem 3" descr="Folhas verdes em volta&#10;&#10;Descrição gerada automaticamente">
            <a:extLst>
              <a:ext uri="{FF2B5EF4-FFF2-40B4-BE49-F238E27FC236}">
                <a16:creationId xmlns:a16="http://schemas.microsoft.com/office/drawing/2014/main" id="{1C9570A6-C5AB-41FD-A1F2-D8A65797E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915" r="560" b="35259"/>
          <a:stretch/>
        </p:blipFill>
        <p:spPr>
          <a:xfrm>
            <a:off x="2155505" y="873425"/>
            <a:ext cx="4832989" cy="48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8989FD-7230-465A-9010-0EF4F2B3B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" r="34483" b="8473"/>
          <a:stretch/>
        </p:blipFill>
        <p:spPr>
          <a:xfrm>
            <a:off x="3184634" y="10"/>
            <a:ext cx="5959366" cy="62862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8D491A-8FAB-4053-B042-9DED0D5A621A}"/>
              </a:ext>
            </a:extLst>
          </p:cNvPr>
          <p:cNvSpPr txBox="1"/>
          <p:nvPr/>
        </p:nvSpPr>
        <p:spPr>
          <a:xfrm>
            <a:off x="-96964" y="2459214"/>
            <a:ext cx="3281597" cy="2520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ea typeface="+mj-ea"/>
                <a:cs typeface="+mj-cs"/>
              </a:rPr>
              <a:t>Doenças</a:t>
            </a:r>
            <a:r>
              <a:rPr lang="en-US" sz="3600" b="1" dirty="0">
                <a:ea typeface="+mj-ea"/>
                <a:cs typeface="+mj-cs"/>
              </a:rPr>
              <a:t> de </a:t>
            </a:r>
            <a:r>
              <a:rPr lang="en-US" sz="3600" b="1" dirty="0" err="1">
                <a:ea typeface="+mj-ea"/>
                <a:cs typeface="+mj-cs"/>
              </a:rPr>
              <a:t>ocorrência</a:t>
            </a:r>
            <a:r>
              <a:rPr lang="en-US" sz="3600" b="1" dirty="0">
                <a:ea typeface="+mj-ea"/>
                <a:cs typeface="+mj-cs"/>
              </a:rPr>
              <a:t> </a:t>
            </a:r>
            <a:r>
              <a:rPr lang="en-US" sz="3600" b="1" dirty="0" err="1">
                <a:ea typeface="+mj-ea"/>
                <a:cs typeface="+mj-cs"/>
              </a:rPr>
              <a:t>comum</a:t>
            </a:r>
            <a:r>
              <a:rPr lang="en-US" sz="3600" b="1" dirty="0">
                <a:ea typeface="+mj-ea"/>
                <a:cs typeface="+mj-cs"/>
              </a:rPr>
              <a:t> </a:t>
            </a:r>
            <a:r>
              <a:rPr lang="en-US" sz="3600" b="1" dirty="0" err="1">
                <a:ea typeface="+mj-ea"/>
                <a:cs typeface="+mj-cs"/>
              </a:rPr>
              <a:t>em</a:t>
            </a:r>
            <a:r>
              <a:rPr lang="en-US" sz="3600" b="1" dirty="0">
                <a:ea typeface="+mj-ea"/>
                <a:cs typeface="+mj-cs"/>
              </a:rPr>
              <a:t> </a:t>
            </a:r>
            <a:r>
              <a:rPr lang="en-US" sz="3600" b="1" dirty="0" err="1">
                <a:ea typeface="+mj-ea"/>
                <a:cs typeface="+mj-cs"/>
              </a:rPr>
              <a:t>cenoura</a:t>
            </a:r>
            <a:endParaRPr lang="en-US" sz="3600" b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449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613D8AD-C24A-427D-9A0E-441EB6DD9A5C}"/>
              </a:ext>
            </a:extLst>
          </p:cNvPr>
          <p:cNvSpPr/>
          <p:nvPr/>
        </p:nvSpPr>
        <p:spPr>
          <a:xfrm>
            <a:off x="-120654" y="158209"/>
            <a:ext cx="695960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A34B0B-B7F9-40C2-BD40-C8D26DFBCEC6}"/>
              </a:ext>
            </a:extLst>
          </p:cNvPr>
          <p:cNvSpPr txBox="1"/>
          <p:nvPr/>
        </p:nvSpPr>
        <p:spPr>
          <a:xfrm>
            <a:off x="317496" y="247593"/>
            <a:ext cx="5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Mofo branco</a:t>
            </a:r>
          </a:p>
        </p:txBody>
      </p:sp>
      <p:pic>
        <p:nvPicPr>
          <p:cNvPr id="4" name="Picture 4" descr="Narita4">
            <a:extLst>
              <a:ext uri="{FF2B5EF4-FFF2-40B4-BE49-F238E27FC236}">
                <a16:creationId xmlns:a16="http://schemas.microsoft.com/office/drawing/2014/main" id="{45C2D6B6-5F96-4709-A6B8-C5CC58FB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1" y="1557338"/>
            <a:ext cx="3617278" cy="279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my03cvr">
            <a:extLst>
              <a:ext uri="{FF2B5EF4-FFF2-40B4-BE49-F238E27FC236}">
                <a16:creationId xmlns:a16="http://schemas.microsoft.com/office/drawing/2014/main" id="{1BBC1D49-6C74-4E92-8F7C-CD38C583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14" y="1557338"/>
            <a:ext cx="3874340" cy="279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sclerotinia">
            <a:extLst>
              <a:ext uri="{FF2B5EF4-FFF2-40B4-BE49-F238E27FC236}">
                <a16:creationId xmlns:a16="http://schemas.microsoft.com/office/drawing/2014/main" id="{CFA4ED12-E176-497C-8355-27BD9E5B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36508" r="68098" b="14966"/>
          <a:stretch>
            <a:fillRect/>
          </a:stretch>
        </p:blipFill>
        <p:spPr bwMode="auto">
          <a:xfrm>
            <a:off x="7761466" y="3275887"/>
            <a:ext cx="8270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Sclerotium_rolfsii1">
            <a:extLst>
              <a:ext uri="{FF2B5EF4-FFF2-40B4-BE49-F238E27FC236}">
                <a16:creationId xmlns:a16="http://schemas.microsoft.com/office/drawing/2014/main" id="{61915104-87BD-45EE-BDC6-C750B269C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5" r="15973" b="40233"/>
          <a:stretch>
            <a:fillRect/>
          </a:stretch>
        </p:blipFill>
        <p:spPr bwMode="auto">
          <a:xfrm>
            <a:off x="3168650" y="3336212"/>
            <a:ext cx="8651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E3A4AD1-4F70-4EFC-ADF9-28172C31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443413"/>
            <a:ext cx="37449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Sclerotium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rolfsii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Alta UR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TºC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acima de 25ºC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B0B6FE5-0F7E-4A88-8A8D-2953026F3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721" y="4479769"/>
            <a:ext cx="387434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Sclerotinia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sclerotiorum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Alta UR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TºC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 entre 16 e 22ºC</a:t>
            </a:r>
          </a:p>
        </p:txBody>
      </p:sp>
    </p:spTree>
    <p:extLst>
      <p:ext uri="{BB962C8B-B14F-4D97-AF65-F5344CB8AC3E}">
        <p14:creationId xmlns:p14="http://schemas.microsoft.com/office/powerpoint/2010/main" val="31030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A1B0018-4068-47D7-9D75-E94887892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" y="912688"/>
            <a:ext cx="8896349" cy="423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Precisam de alta UR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Adensamento – favorece a doença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químico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biológico com adição de </a:t>
            </a:r>
            <a:r>
              <a:rPr lang="pt-BR" altLang="pt-BR" sz="2200" i="1" dirty="0" err="1">
                <a:solidFill>
                  <a:schemeClr val="tx1"/>
                </a:solidFill>
                <a:cs typeface="+mn-cs"/>
              </a:rPr>
              <a:t>Trichoderma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e </a:t>
            </a:r>
            <a:r>
              <a:rPr lang="pt-BR" altLang="pt-BR" sz="2200" i="1" dirty="0">
                <a:solidFill>
                  <a:schemeClr val="tx1"/>
                </a:solidFill>
                <a:cs typeface="+mn-cs"/>
              </a:rPr>
              <a:t>Bacillus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(antes do semeio e a cada 15 dias)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Manter o solo co</a:t>
            </a:r>
            <a:r>
              <a:rPr lang="pt-BR" altLang="pt-BR" sz="2200" dirty="0"/>
              <a:t>m pelo menos 2,5% de matéria orgânica (favorece os agentes de controle biológico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Cultivar o solo - supressividade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6171591-DB9A-41C2-8D7C-CE03CD040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6" y="117854"/>
            <a:ext cx="7402512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Considerações sobre o mofo branco</a:t>
            </a:r>
          </a:p>
        </p:txBody>
      </p:sp>
    </p:spTree>
    <p:extLst>
      <p:ext uri="{BB962C8B-B14F-4D97-AF65-F5344CB8AC3E}">
        <p14:creationId xmlns:p14="http://schemas.microsoft.com/office/powerpoint/2010/main" val="16414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99D4C8B-4552-40D3-926F-F3977D613A1D}"/>
              </a:ext>
            </a:extLst>
          </p:cNvPr>
          <p:cNvSpPr/>
          <p:nvPr/>
        </p:nvSpPr>
        <p:spPr>
          <a:xfrm>
            <a:off x="-120654" y="158209"/>
            <a:ext cx="695960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0EC245-AED1-4D5A-AE22-D0AF82AA8D92}"/>
              </a:ext>
            </a:extLst>
          </p:cNvPr>
          <p:cNvSpPr txBox="1"/>
          <p:nvPr/>
        </p:nvSpPr>
        <p:spPr>
          <a:xfrm>
            <a:off x="317496" y="247593"/>
            <a:ext cx="611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Podridão radicular - </a:t>
            </a:r>
            <a:r>
              <a:rPr lang="pt-BR" sz="3600" b="1" i="1" dirty="0"/>
              <a:t>Alternaria</a:t>
            </a:r>
          </a:p>
        </p:txBody>
      </p:sp>
      <p:pic>
        <p:nvPicPr>
          <p:cNvPr id="4" name="Picture 4" descr="aradicina">
            <a:extLst>
              <a:ext uri="{FF2B5EF4-FFF2-40B4-BE49-F238E27FC236}">
                <a16:creationId xmlns:a16="http://schemas.microsoft.com/office/drawing/2014/main" id="{B1853D29-254C-4D83-A910-795E14A3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385888"/>
            <a:ext cx="3367132" cy="451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g">
            <a:extLst>
              <a:ext uri="{FF2B5EF4-FFF2-40B4-BE49-F238E27FC236}">
                <a16:creationId xmlns:a16="http://schemas.microsoft.com/office/drawing/2014/main" id="{2F5EA01A-0AC6-4636-965F-2487BF54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158209"/>
            <a:ext cx="1511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AB3C444-DE04-4A00-A72C-A8A0E6D22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657489"/>
            <a:ext cx="528637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Alternaria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radicina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TºC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amena, ao redor de 24ºC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Sintoma só vai ser visto na colheita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Transmitida por sementes – adquirir sementes de empresas idôneas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Fazer rotação de cultura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químico – baixa eficiência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biológico – </a:t>
            </a:r>
            <a:r>
              <a:rPr lang="pt-BR" altLang="pt-BR" sz="240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Bacillus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5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9775687-306F-4DB9-A857-618CEF34428A}"/>
              </a:ext>
            </a:extLst>
          </p:cNvPr>
          <p:cNvSpPr/>
          <p:nvPr/>
        </p:nvSpPr>
        <p:spPr>
          <a:xfrm>
            <a:off x="-120654" y="158209"/>
            <a:ext cx="695960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16B2062-0FC0-4E50-94C8-9261079DC321}"/>
              </a:ext>
            </a:extLst>
          </p:cNvPr>
          <p:cNvSpPr txBox="1"/>
          <p:nvPr/>
        </p:nvSpPr>
        <p:spPr>
          <a:xfrm>
            <a:off x="215895" y="247593"/>
            <a:ext cx="653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Podridão radicular - </a:t>
            </a:r>
            <a:r>
              <a:rPr lang="pt-BR" sz="3600" b="1" i="1" dirty="0" err="1"/>
              <a:t>Rhizoctonia</a:t>
            </a:r>
            <a:endParaRPr lang="pt-BR" sz="3600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1E8EC-4F1F-449C-BA3B-3288E70C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749" y="1878363"/>
            <a:ext cx="4677251" cy="391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Rhizoctonia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solani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Ambiente refrigerado e úmido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Infecções latentes ou caixarias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Raízes armazenadas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Não há resistência genética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biológico – manejar o solo biologicamente</a:t>
            </a:r>
          </a:p>
        </p:txBody>
      </p:sp>
      <p:pic>
        <p:nvPicPr>
          <p:cNvPr id="5" name="Picture 7" descr="Symptômes du Rhizoctonia solani sur carotte">
            <a:extLst>
              <a:ext uri="{FF2B5EF4-FFF2-40B4-BE49-F238E27FC236}">
                <a16:creationId xmlns:a16="http://schemas.microsoft.com/office/drawing/2014/main" id="{91BE836F-073E-409B-8D0D-769B53A3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8" y="2295146"/>
            <a:ext cx="4106572" cy="307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555-346-hifas_Rhizoctonia">
            <a:extLst>
              <a:ext uri="{FF2B5EF4-FFF2-40B4-BE49-F238E27FC236}">
                <a16:creationId xmlns:a16="http://schemas.microsoft.com/office/drawing/2014/main" id="{AB5F1753-6BA7-47B0-A4AE-6A41D5E3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83" y="117382"/>
            <a:ext cx="18383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0">
            <a:extLst>
              <a:ext uri="{FF2B5EF4-FFF2-40B4-BE49-F238E27FC236}">
                <a16:creationId xmlns:a16="http://schemas.microsoft.com/office/drawing/2014/main" id="{A32F3D24-F4E8-44B8-95CE-A682E73B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643" y="247593"/>
            <a:ext cx="720725" cy="6477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EECE733-71B3-4D6C-A2BF-389BECD8CE58}"/>
              </a:ext>
            </a:extLst>
          </p:cNvPr>
          <p:cNvSpPr/>
          <p:nvPr/>
        </p:nvSpPr>
        <p:spPr>
          <a:xfrm>
            <a:off x="-120654" y="158209"/>
            <a:ext cx="767969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EE451E-A3D2-4596-A5C9-9D2F0411317E}"/>
              </a:ext>
            </a:extLst>
          </p:cNvPr>
          <p:cNvSpPr txBox="1"/>
          <p:nvPr/>
        </p:nvSpPr>
        <p:spPr>
          <a:xfrm>
            <a:off x="317496" y="247593"/>
            <a:ext cx="713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Queima das folhas - Mancha foliar 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89AE01CD-AA72-4B0D-9794-08C038111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 bwMode="auto">
          <a:xfrm>
            <a:off x="833120" y="1251310"/>
            <a:ext cx="6827520" cy="483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06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B0BEB5A-6CB4-4B9B-89A1-D4A1C3165C1C}"/>
              </a:ext>
            </a:extLst>
          </p:cNvPr>
          <p:cNvGrpSpPr/>
          <p:nvPr/>
        </p:nvGrpSpPr>
        <p:grpSpPr>
          <a:xfrm>
            <a:off x="284480" y="448159"/>
            <a:ext cx="3500120" cy="2725116"/>
            <a:chOff x="528320" y="531178"/>
            <a:chExt cx="3327400" cy="2495550"/>
          </a:xfrm>
        </p:grpSpPr>
        <p:pic>
          <p:nvPicPr>
            <p:cNvPr id="2" name="Picture 4" descr="alternariaramo">
              <a:extLst>
                <a:ext uri="{FF2B5EF4-FFF2-40B4-BE49-F238E27FC236}">
                  <a16:creationId xmlns:a16="http://schemas.microsoft.com/office/drawing/2014/main" id="{9976C773-3338-435D-977D-BBE85515B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20" y="531178"/>
              <a:ext cx="3327400" cy="249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 descr="Figure 2. A spore of the fungus that causes Alternaria leaf blight. The spore is about 1/3 of 1 mm long and easily dispersed by wind. ">
              <a:extLst>
                <a:ext uri="{FF2B5EF4-FFF2-40B4-BE49-F238E27FC236}">
                  <a16:creationId xmlns:a16="http://schemas.microsoft.com/office/drawing/2014/main" id="{6A9788A0-EFA0-4C62-9F6D-AB4AE8764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155" y="2567858"/>
              <a:ext cx="1218565" cy="45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6CCEA89-FC03-4001-8E2B-7FE078DD0C59}"/>
              </a:ext>
            </a:extLst>
          </p:cNvPr>
          <p:cNvGrpSpPr/>
          <p:nvPr/>
        </p:nvGrpSpPr>
        <p:grpSpPr>
          <a:xfrm>
            <a:off x="4572000" y="448158"/>
            <a:ext cx="3657600" cy="2725116"/>
            <a:chOff x="4055110" y="742799"/>
            <a:chExt cx="3657600" cy="2725116"/>
          </a:xfrm>
        </p:grpSpPr>
        <p:pic>
          <p:nvPicPr>
            <p:cNvPr id="7" name="Picture 5" descr="ca4">
              <a:extLst>
                <a:ext uri="{FF2B5EF4-FFF2-40B4-BE49-F238E27FC236}">
                  <a16:creationId xmlns:a16="http://schemas.microsoft.com/office/drawing/2014/main" id="{9B4AB013-06F6-4CAC-B3A4-45911FF04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110" y="742799"/>
              <a:ext cx="3657600" cy="2725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5368406">
              <a:extLst>
                <a:ext uri="{FF2B5EF4-FFF2-40B4-BE49-F238E27FC236}">
                  <a16:creationId xmlns:a16="http://schemas.microsoft.com/office/drawing/2014/main" id="{71DE2724-D9E1-458A-B182-F2B3A58F7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395" y="2531815"/>
              <a:ext cx="1250315" cy="93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4CA6C17-164F-4B49-9F27-95263DB3D438}"/>
              </a:ext>
            </a:extLst>
          </p:cNvPr>
          <p:cNvGrpSpPr/>
          <p:nvPr/>
        </p:nvGrpSpPr>
        <p:grpSpPr>
          <a:xfrm>
            <a:off x="1509713" y="3867607"/>
            <a:ext cx="2867909" cy="2328073"/>
            <a:chOff x="1286193" y="3789404"/>
            <a:chExt cx="2867909" cy="2328073"/>
          </a:xfrm>
        </p:grpSpPr>
        <p:pic>
          <p:nvPicPr>
            <p:cNvPr id="10" name="Picture 6" descr="carrot_xanthomonas">
              <a:extLst>
                <a:ext uri="{FF2B5EF4-FFF2-40B4-BE49-F238E27FC236}">
                  <a16:creationId xmlns:a16="http://schemas.microsoft.com/office/drawing/2014/main" id="{2EEFFFA8-1264-46F6-BAA9-F88142321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193" y="3789404"/>
              <a:ext cx="2864167" cy="2328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0" name="Picture 2" descr="Xanthomonas – Wikipédia, a enciclopédia livre">
              <a:extLst>
                <a:ext uri="{FF2B5EF4-FFF2-40B4-BE49-F238E27FC236}">
                  <a16:creationId xmlns:a16="http://schemas.microsoft.com/office/drawing/2014/main" id="{CFB606FE-E0B9-4458-B9B2-60F767BC66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" t="3690" r="36685" b="5114"/>
            <a:stretch/>
          </p:blipFill>
          <p:spPr bwMode="auto">
            <a:xfrm>
              <a:off x="3353315" y="5262879"/>
              <a:ext cx="800787" cy="84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7E90141-3795-4449-B496-6740D7FA4B76}"/>
              </a:ext>
            </a:extLst>
          </p:cNvPr>
          <p:cNvSpPr txBox="1"/>
          <p:nvPr/>
        </p:nvSpPr>
        <p:spPr>
          <a:xfrm>
            <a:off x="284480" y="3256002"/>
            <a:ext cx="200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18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Alternaria </a:t>
            </a:r>
            <a:r>
              <a:rPr lang="pt-BR" altLang="pt-BR" sz="18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dauci</a:t>
            </a:r>
            <a:endParaRPr lang="pt-BR" altLang="pt-BR" sz="18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01EDB5F-E50D-4E95-B257-44F3C5FCD421}"/>
              </a:ext>
            </a:extLst>
          </p:cNvPr>
          <p:cNvSpPr txBox="1"/>
          <p:nvPr/>
        </p:nvSpPr>
        <p:spPr>
          <a:xfrm>
            <a:off x="4572000" y="3242548"/>
            <a:ext cx="2712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18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Cercospora</a:t>
            </a:r>
            <a:r>
              <a:rPr lang="pt-BR" altLang="pt-BR" sz="18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18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carotae</a:t>
            </a:r>
            <a:endParaRPr lang="pt-BR" altLang="pt-BR" sz="18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9DD2F0D-97C3-4BD9-8D4F-B98EDE7B0877}"/>
              </a:ext>
            </a:extLst>
          </p:cNvPr>
          <p:cNvSpPr txBox="1"/>
          <p:nvPr/>
        </p:nvSpPr>
        <p:spPr>
          <a:xfrm>
            <a:off x="4438582" y="5696890"/>
            <a:ext cx="412629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18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Xanthomonas</a:t>
            </a:r>
            <a:r>
              <a:rPr lang="pt-BR" altLang="pt-BR" sz="18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18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campestris</a:t>
            </a:r>
            <a:r>
              <a:rPr lang="pt-BR" altLang="pt-BR" sz="18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1800" b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pv</a:t>
            </a:r>
            <a:r>
              <a:rPr lang="pt-BR" altLang="pt-BR" sz="18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. </a:t>
            </a:r>
            <a:r>
              <a:rPr lang="pt-BR" altLang="pt-BR" sz="18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carotae</a:t>
            </a:r>
            <a:r>
              <a:rPr lang="pt-BR" altLang="pt-BR" sz="18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943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0F87EE-3456-43CD-B456-F0E5918F7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" y="912688"/>
            <a:ext cx="8896349" cy="370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Alta UR com alta temperatura (amplitude térmica favorece as doenças) - Orvalho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São transmitidas por sementes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Híbrido com melhor nível de resistentes para </a:t>
            </a:r>
            <a:r>
              <a:rPr lang="pt-BR" altLang="pt-BR" sz="2200" i="1" dirty="0" err="1">
                <a:solidFill>
                  <a:schemeClr val="tx1"/>
                </a:solidFill>
                <a:cs typeface="+mn-cs"/>
              </a:rPr>
              <a:t>Cercospora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e </a:t>
            </a:r>
            <a:r>
              <a:rPr lang="pt-BR" altLang="pt-BR" sz="2200" i="1" dirty="0">
                <a:solidFill>
                  <a:schemeClr val="tx1"/>
                </a:solidFill>
                <a:cs typeface="+mn-cs"/>
              </a:rPr>
              <a:t>Alternaria</a:t>
            </a: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 – Ex. Nativa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/>
              <a:t>- Cuidado com irrigação por aspersão feita no final da tarde</a:t>
            </a:r>
          </a:p>
          <a:p>
            <a:pPr>
              <a:lnSpc>
                <a:spcPct val="155000"/>
              </a:lnSpc>
              <a:defRPr/>
            </a:pPr>
            <a:r>
              <a:rPr lang="pt-BR" altLang="pt-BR" sz="2200" dirty="0">
                <a:solidFill>
                  <a:schemeClr val="tx1"/>
                </a:solidFill>
                <a:cs typeface="+mn-cs"/>
              </a:rPr>
              <a:t>- Controle químico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640A1C4-EDF8-40CF-B80C-44169FD02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6" y="117854"/>
            <a:ext cx="7402512" cy="6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5000"/>
              </a:lnSpc>
              <a:defRPr/>
            </a:pPr>
            <a:r>
              <a:rPr lang="pt-BR" altLang="pt-BR" sz="2800" b="1" dirty="0">
                <a:solidFill>
                  <a:schemeClr val="tx1"/>
                </a:solidFill>
                <a:cs typeface="+mn-cs"/>
              </a:rPr>
              <a:t>Considerações sobre o a queima das folhas</a:t>
            </a:r>
          </a:p>
        </p:txBody>
      </p:sp>
    </p:spTree>
    <p:extLst>
      <p:ext uri="{BB962C8B-B14F-4D97-AF65-F5344CB8AC3E}">
        <p14:creationId xmlns:p14="http://schemas.microsoft.com/office/powerpoint/2010/main" val="1481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F544B10-A32D-4C11-B0C7-262EEBA04A8E}"/>
              </a:ext>
            </a:extLst>
          </p:cNvPr>
          <p:cNvSpPr/>
          <p:nvPr/>
        </p:nvSpPr>
        <p:spPr>
          <a:xfrm>
            <a:off x="-120654" y="158209"/>
            <a:ext cx="340233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D8C080A-7401-4C7F-B0F1-E6E4F4CA92DA}"/>
              </a:ext>
            </a:extLst>
          </p:cNvPr>
          <p:cNvSpPr txBox="1"/>
          <p:nvPr/>
        </p:nvSpPr>
        <p:spPr>
          <a:xfrm>
            <a:off x="317496" y="247593"/>
            <a:ext cx="305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Nematoide</a:t>
            </a:r>
          </a:p>
        </p:txBody>
      </p:sp>
      <p:pic>
        <p:nvPicPr>
          <p:cNvPr id="5" name="Imagem 4" descr="Planta com folhas verdes&#10;&#10;Descrição gerada automaticamente com confiança média">
            <a:extLst>
              <a:ext uri="{FF2B5EF4-FFF2-40B4-BE49-F238E27FC236}">
                <a16:creationId xmlns:a16="http://schemas.microsoft.com/office/drawing/2014/main" id="{A4173011-7606-4F84-9315-58F2E6A9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4032" y="1920875"/>
            <a:ext cx="4678680" cy="350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6FAA6A7-4AB7-45AD-9E99-68D17E89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320" y="909164"/>
            <a:ext cx="531368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Meloidogyne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spp</a:t>
            </a:r>
            <a:endParaRPr lang="pt-BR" altLang="pt-BR" sz="2400" b="1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Galhas e deformação em raiz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Pior problema da cenoura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Exclusão – melhor controle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Áreas infectadas – convivência - Maior gasto da cultura (químico)</a:t>
            </a:r>
            <a:endParaRPr lang="pt-BR" altLang="pt-BR" sz="2400" dirty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biológico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Rotação de cultivo - </a:t>
            </a:r>
            <a:r>
              <a:rPr lang="pt-BR" altLang="pt-BR" sz="2400" i="1" dirty="0" err="1">
                <a:ea typeface="ＭＳ Ｐゴシック" pitchFamily="34" charset="-128"/>
                <a:cs typeface="Arial" charset="0"/>
              </a:rPr>
              <a:t>Crotalaria</a:t>
            </a:r>
            <a:endParaRPr lang="pt-BR" altLang="pt-BR" sz="2400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Resistência genética somente a</a:t>
            </a:r>
            <a:r>
              <a:rPr lang="pt-BR" altLang="pt-BR" sz="240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M. </a:t>
            </a:r>
            <a:r>
              <a:rPr lang="pt-BR" altLang="pt-BR" sz="2400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javanica</a:t>
            </a:r>
            <a:r>
              <a:rPr lang="pt-BR" altLang="pt-BR" sz="240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(Ex. Nativa)</a:t>
            </a:r>
            <a:r>
              <a:rPr lang="pt-BR" altLang="pt-BR" sz="240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. 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Não há cultivar com resistência a</a:t>
            </a:r>
            <a:r>
              <a:rPr lang="pt-BR" altLang="pt-BR" sz="240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M. </a:t>
            </a:r>
            <a:r>
              <a:rPr lang="pt-BR" altLang="pt-BR" sz="2400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incognita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7" name="Picture 2" descr="IDKey12_1">
            <a:extLst>
              <a:ext uri="{FF2B5EF4-FFF2-40B4-BE49-F238E27FC236}">
                <a16:creationId xmlns:a16="http://schemas.microsoft.com/office/drawing/2014/main" id="{8CDF197C-3ACB-4D34-8430-E59CFB28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56194" y="261169"/>
            <a:ext cx="1601661" cy="120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8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tores de Vector Os Desenhos Animados Do Homem Que Prende Sua Barriga Ou  Abdômen E Dor De Estômago Sofrendo e mais imagens de Figura de Palito -  iStock">
            <a:extLst>
              <a:ext uri="{FF2B5EF4-FFF2-40B4-BE49-F238E27FC236}">
                <a16:creationId xmlns:a16="http://schemas.microsoft.com/office/drawing/2014/main" id="{8B95B0D2-0FEA-49D7-943C-BE0411FD9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0" b="36494"/>
          <a:stretch/>
        </p:blipFill>
        <p:spPr bwMode="auto">
          <a:xfrm flipH="1">
            <a:off x="209549" y="559550"/>
            <a:ext cx="5214112" cy="57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61EC97-366C-4225-8D5B-ABD19C899200}"/>
              </a:ext>
            </a:extLst>
          </p:cNvPr>
          <p:cNvSpPr txBox="1"/>
          <p:nvPr/>
        </p:nvSpPr>
        <p:spPr>
          <a:xfrm>
            <a:off x="3886200" y="2829560"/>
            <a:ext cx="4781550" cy="158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400" b="1" dirty="0"/>
              <a:t>Doença importante é aquela que causa perdas</a:t>
            </a:r>
          </a:p>
        </p:txBody>
      </p:sp>
    </p:spTree>
    <p:extLst>
      <p:ext uri="{BB962C8B-B14F-4D97-AF65-F5344CB8AC3E}">
        <p14:creationId xmlns:p14="http://schemas.microsoft.com/office/powerpoint/2010/main" val="1132480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&#10;&#10;Descrição gerada automaticamente">
            <a:extLst>
              <a:ext uri="{FF2B5EF4-FFF2-40B4-BE49-F238E27FC236}">
                <a16:creationId xmlns:a16="http://schemas.microsoft.com/office/drawing/2014/main" id="{3AEF8DF3-186F-4836-BE2C-0E6843038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4" t="3222" r="17507" b="12111"/>
          <a:stretch/>
        </p:blipFill>
        <p:spPr>
          <a:xfrm rot="16200000">
            <a:off x="2504439" y="-500172"/>
            <a:ext cx="4135121" cy="8447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B8291-13EF-4F2B-B2A4-EC5270C6B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056" y="553298"/>
            <a:ext cx="3583623" cy="85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5000"/>
              </a:lnSpc>
              <a:defRPr/>
            </a:pPr>
            <a:r>
              <a:rPr lang="pt-BR" altLang="pt-BR" sz="3600" b="1" dirty="0">
                <a:solidFill>
                  <a:schemeClr val="tx1"/>
                </a:solidFill>
                <a:cs typeface="+mn-cs"/>
              </a:rPr>
              <a:t>O que é isso?</a:t>
            </a:r>
          </a:p>
        </p:txBody>
      </p:sp>
    </p:spTree>
    <p:extLst>
      <p:ext uri="{BB962C8B-B14F-4D97-AF65-F5344CB8AC3E}">
        <p14:creationId xmlns:p14="http://schemas.microsoft.com/office/powerpoint/2010/main" val="1644600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9B937C-52F9-48DE-8682-42AF8B6242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0825" y="319087"/>
            <a:ext cx="7308914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3200" b="1" dirty="0">
                <a:ea typeface="ＭＳ Ｐゴシック" pitchFamily="34" charset="-128"/>
                <a:cs typeface="Arial" charset="0"/>
              </a:rPr>
              <a:t>Para uma boa diagnose...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A96B54-A110-4A4B-B87D-EB5BC06AA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93825"/>
            <a:ext cx="579437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Observar adequadamente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Questionar condição da cultura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Comparar sintomas com conhecimento prévio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Comparar com literatura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Isolamento do patógeno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Comparar conhecimento prévio e/ou literatura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Completar os postulados de </a:t>
            </a: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koch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endParaRPr lang="pt-BR" altLang="pt-BR" sz="2400" dirty="0">
              <a:solidFill>
                <a:srgbClr val="CC6600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33794" name="Picture 2" descr="lupa-saude - CONASEMS">
            <a:extLst>
              <a:ext uri="{FF2B5EF4-FFF2-40B4-BE49-F238E27FC236}">
                <a16:creationId xmlns:a16="http://schemas.microsoft.com/office/drawing/2014/main" id="{A31DA4BC-7F1D-4FDE-9F61-19BB3E352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10145"/>
          <a:stretch/>
        </p:blipFill>
        <p:spPr bwMode="auto">
          <a:xfrm flipH="1">
            <a:off x="5448183" y="2072641"/>
            <a:ext cx="3444992" cy="40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tos grátis de Dedo">
            <a:extLst>
              <a:ext uri="{FF2B5EF4-FFF2-40B4-BE49-F238E27FC236}">
                <a16:creationId xmlns:a16="http://schemas.microsoft.com/office/drawing/2014/main" id="{B7DC8114-6E38-4149-833F-0F34E0B5B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9" r="8549"/>
          <a:stretch/>
        </p:blipFill>
        <p:spPr bwMode="auto">
          <a:xfrm>
            <a:off x="0" y="1095375"/>
            <a:ext cx="9144000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4AB730-0C58-4697-8CFC-82AB085A148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1225" y="2908935"/>
            <a:ext cx="469709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3200" b="1" dirty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Depois da diagnose ...</a:t>
            </a:r>
          </a:p>
        </p:txBody>
      </p:sp>
    </p:spTree>
    <p:extLst>
      <p:ext uri="{BB962C8B-B14F-4D97-AF65-F5344CB8AC3E}">
        <p14:creationId xmlns:p14="http://schemas.microsoft.com/office/powerpoint/2010/main" val="2996809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m para semente">
            <a:hlinkClick r:id="rId2"/>
            <a:extLst>
              <a:ext uri="{FF2B5EF4-FFF2-40B4-BE49-F238E27FC236}">
                <a16:creationId xmlns:a16="http://schemas.microsoft.com/office/drawing/2014/main" id="{762DBD13-CABD-4072-8E6A-CA855AB0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363153"/>
            <a:ext cx="21161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Resultado de imagem para muda de alface">
            <a:hlinkClick r:id="rId4"/>
            <a:extLst>
              <a:ext uri="{FF2B5EF4-FFF2-40B4-BE49-F238E27FC236}">
                <a16:creationId xmlns:a16="http://schemas.microsoft.com/office/drawing/2014/main" id="{D8ABE17F-D4E5-450E-9162-49EFB3EB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20465"/>
            <a:ext cx="10096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magem relacionada">
            <a:hlinkClick r:id="rId6"/>
            <a:extLst>
              <a:ext uri="{FF2B5EF4-FFF2-40B4-BE49-F238E27FC236}">
                <a16:creationId xmlns:a16="http://schemas.microsoft.com/office/drawing/2014/main" id="{A6A81D4F-E759-4682-BC24-D5DCB4C8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2415540"/>
            <a:ext cx="23241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Resultado de imagem para controle biologico">
            <a:hlinkClick r:id="rId8"/>
            <a:extLst>
              <a:ext uri="{FF2B5EF4-FFF2-40B4-BE49-F238E27FC236}">
                <a16:creationId xmlns:a16="http://schemas.microsoft.com/office/drawing/2014/main" id="{F01115CD-AF73-456A-B706-5FC04183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628015"/>
            <a:ext cx="17748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Imagem relacionada">
            <a:hlinkClick r:id="rId10"/>
            <a:extLst>
              <a:ext uri="{FF2B5EF4-FFF2-40B4-BE49-F238E27FC236}">
                <a16:creationId xmlns:a16="http://schemas.microsoft.com/office/drawing/2014/main" id="{DAA60C65-D380-49A2-B3E6-CECDDDC3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266565"/>
            <a:ext cx="52419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Resultado de imagem para adubação">
            <a:hlinkClick r:id="rId12"/>
            <a:extLst>
              <a:ext uri="{FF2B5EF4-FFF2-40B4-BE49-F238E27FC236}">
                <a16:creationId xmlns:a16="http://schemas.microsoft.com/office/drawing/2014/main" id="{D1AA192E-6486-4C7C-85E1-A050A9EED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05448" y="2444286"/>
            <a:ext cx="1898773" cy="1713762"/>
          </a:xfrm>
          <a:prstGeom prst="ellipse">
            <a:avLst/>
          </a:prstGeom>
          <a:noFill/>
        </p:spPr>
      </p:pic>
      <p:pic>
        <p:nvPicPr>
          <p:cNvPr id="11" name="Picture 20" descr="Resultado de imagem para diagnose planta lupa">
            <a:hlinkClick r:id="rId14"/>
            <a:extLst>
              <a:ext uri="{FF2B5EF4-FFF2-40B4-BE49-F238E27FC236}">
                <a16:creationId xmlns:a16="http://schemas.microsoft.com/office/drawing/2014/main" id="{212FC7E0-677F-4C40-9AF5-9D341AFC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734378"/>
            <a:ext cx="160178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46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57B90EEA-12AA-452A-A538-F34AFFAD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" y="4698601"/>
            <a:ext cx="4310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800" dirty="0">
                <a:solidFill>
                  <a:srgbClr val="C00000"/>
                </a:solidFill>
                <a:latin typeface="Bradley Hand ITC" panose="03070402050302030203" pitchFamily="66" charset="0"/>
              </a:rPr>
              <a:t>Muito obrigada!</a:t>
            </a:r>
          </a:p>
        </p:txBody>
      </p:sp>
      <p:pic>
        <p:nvPicPr>
          <p:cNvPr id="6" name="Picture 7" descr="Related image">
            <a:extLst>
              <a:ext uri="{FF2B5EF4-FFF2-40B4-BE49-F238E27FC236}">
                <a16:creationId xmlns:a16="http://schemas.microsoft.com/office/drawing/2014/main" id="{6F71EB84-6600-4B82-BF84-BA3724B0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575" y="1493838"/>
            <a:ext cx="32639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A28C53DB-04AF-4CE0-8963-1F74D521F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675" y="3505200"/>
            <a:ext cx="3508375" cy="13702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Kátia</a:t>
            </a:r>
            <a:r>
              <a:rPr lang="en-US" alt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 R. Brunelli Braga</a:t>
            </a: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(11) 4034-8867/ 975448148</a:t>
            </a: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  <a:hlinkClick r:id="rId3"/>
              </a:rPr>
              <a:t>Katia.brunelli@sakata.com.br</a:t>
            </a:r>
            <a:endParaRPr lang="en-US" altLang="pt-BR" sz="17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Imagem 3" descr="Estufa em uma área de grama&#10;&#10;Descrição gerada automaticamente">
            <a:extLst>
              <a:ext uri="{FF2B5EF4-FFF2-40B4-BE49-F238E27FC236}">
                <a16:creationId xmlns:a16="http://schemas.microsoft.com/office/drawing/2014/main" id="{4F05089A-56A5-4765-BD1E-786D4DCAC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1993" r="2010"/>
          <a:stretch>
            <a:fillRect/>
          </a:stretch>
        </p:blipFill>
        <p:spPr bwMode="auto">
          <a:xfrm>
            <a:off x="284457" y="1328402"/>
            <a:ext cx="4587523" cy="329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77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13887" y="3970450"/>
            <a:ext cx="6440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  <a:hlinkClick r:id="rId2"/>
              </a:rPr>
              <a:t>www.sakata.com.br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|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hlinkClick r:id="rId3"/>
              </a:rPr>
              <a:t>www.sakata.com.br/es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2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25AE215-736B-439E-AC85-378F5FFEF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3314" r="28634" b="-2"/>
          <a:stretch/>
        </p:blipFill>
        <p:spPr bwMode="auto">
          <a:xfrm>
            <a:off x="3165716" y="10"/>
            <a:ext cx="5978283" cy="630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7B88441-685C-4D5B-AC87-CC156C6E5360}"/>
              </a:ext>
            </a:extLst>
          </p:cNvPr>
          <p:cNvSpPr txBox="1"/>
          <p:nvPr/>
        </p:nvSpPr>
        <p:spPr>
          <a:xfrm>
            <a:off x="-94591" y="1013495"/>
            <a:ext cx="352165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/>
              <a:t>Doenças de ocorrência comum em cucurbitáceas</a:t>
            </a:r>
          </a:p>
        </p:txBody>
      </p:sp>
    </p:spTree>
    <p:extLst>
      <p:ext uri="{BB962C8B-B14F-4D97-AF65-F5344CB8AC3E}">
        <p14:creationId xmlns:p14="http://schemas.microsoft.com/office/powerpoint/2010/main" val="269853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Resultado de imagem para phytophthora em abobrinha">
            <a:hlinkClick r:id="rId2"/>
            <a:extLst>
              <a:ext uri="{FF2B5EF4-FFF2-40B4-BE49-F238E27FC236}">
                <a16:creationId xmlns:a16="http://schemas.microsoft.com/office/drawing/2014/main" id="{25C347AE-A98E-4098-9E9A-27AF67C71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r="20033"/>
          <a:stretch/>
        </p:blipFill>
        <p:spPr bwMode="auto">
          <a:xfrm>
            <a:off x="168266" y="1396459"/>
            <a:ext cx="2956983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A38C7FF-AF72-4248-BA07-F097EA74606A}"/>
              </a:ext>
            </a:extLst>
          </p:cNvPr>
          <p:cNvSpPr/>
          <p:nvPr/>
        </p:nvSpPr>
        <p:spPr>
          <a:xfrm>
            <a:off x="-120654" y="158209"/>
            <a:ext cx="7340604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AFFAE6-ADF1-4A9A-8AA1-D3A5DF74322F}"/>
              </a:ext>
            </a:extLst>
          </p:cNvPr>
          <p:cNvSpPr txBox="1"/>
          <p:nvPr/>
        </p:nvSpPr>
        <p:spPr>
          <a:xfrm>
            <a:off x="222246" y="247593"/>
            <a:ext cx="684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Tombamento e podridão de fruto</a:t>
            </a:r>
          </a:p>
        </p:txBody>
      </p:sp>
      <p:pic>
        <p:nvPicPr>
          <p:cNvPr id="5" name="Picture 11" descr="phytophthora">
            <a:hlinkClick r:id="rId4"/>
            <a:extLst>
              <a:ext uri="{FF2B5EF4-FFF2-40B4-BE49-F238E27FC236}">
                <a16:creationId xmlns:a16="http://schemas.microsoft.com/office/drawing/2014/main" id="{CB0F0380-ADB4-48DF-9F32-C5A1A795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88" y="158209"/>
            <a:ext cx="1425666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326F8E72-554A-46E5-9C81-CD3F13014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773" y="1254685"/>
            <a:ext cx="581025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Phytophthora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capsici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Chromista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(</a:t>
            </a: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oomycota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Alta UR no solo/ Alta temperatura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Frutos encostados no chão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Plantas com excesso de nitrogênio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químico preventivo ?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 err="1">
                <a:ea typeface="ＭＳ Ｐゴシック" pitchFamily="34" charset="-128"/>
                <a:cs typeface="Arial" charset="0"/>
              </a:rPr>
              <a:t>Desinfestantes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 – ácido </a:t>
            </a:r>
            <a:r>
              <a:rPr lang="pt-BR" altLang="pt-BR" sz="2400" dirty="0" err="1">
                <a:ea typeface="ＭＳ Ｐゴシック" pitchFamily="34" charset="-128"/>
                <a:cs typeface="Arial" charset="0"/>
              </a:rPr>
              <a:t>peracético</a:t>
            </a:r>
            <a:endParaRPr lang="pt-BR" altLang="pt-BR" sz="2400" dirty="0">
              <a:ea typeface="ＭＳ Ｐゴシック" pitchFamily="34" charset="-128"/>
              <a:cs typeface="Arial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Controle biológico (</a:t>
            </a:r>
            <a:r>
              <a:rPr lang="pt-BR" altLang="pt-BR" sz="2400" i="1" dirty="0">
                <a:ea typeface="ＭＳ Ｐゴシック" pitchFamily="34" charset="-128"/>
                <a:cs typeface="Arial" charset="0"/>
              </a:rPr>
              <a:t>Bacillus </a:t>
            </a:r>
            <a:r>
              <a:rPr lang="pt-BR" altLang="pt-BR" sz="2400" dirty="0" err="1">
                <a:ea typeface="ＭＳ Ｐゴシック" pitchFamily="34" charset="-128"/>
                <a:cs typeface="Arial" charset="0"/>
              </a:rPr>
              <a:t>spp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Evitar locais com encharcamento</a:t>
            </a:r>
          </a:p>
        </p:txBody>
      </p:sp>
    </p:spTree>
    <p:extLst>
      <p:ext uri="{BB962C8B-B14F-4D97-AF65-F5344CB8AC3E}">
        <p14:creationId xmlns:p14="http://schemas.microsoft.com/office/powerpoint/2010/main" val="26654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36EE5652-FC56-42FA-AAB3-C88118897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850900"/>
            <a:ext cx="7813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Não confundir com este sintoma</a:t>
            </a:r>
          </a:p>
        </p:txBody>
      </p:sp>
      <p:pic>
        <p:nvPicPr>
          <p:cNvPr id="3" name="Picture 2" descr="Squash fruit abortion due to inadequate pollination">
            <a:hlinkClick r:id="rId2"/>
            <a:extLst>
              <a:ext uri="{FF2B5EF4-FFF2-40B4-BE49-F238E27FC236}">
                <a16:creationId xmlns:a16="http://schemas.microsoft.com/office/drawing/2014/main" id="{8C1A507C-B138-4F91-8A57-A21C86A96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"/>
          <a:stretch/>
        </p:blipFill>
        <p:spPr bwMode="auto">
          <a:xfrm>
            <a:off x="181078" y="1650124"/>
            <a:ext cx="4611637" cy="30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extension.umd.edu/sites/default/files/_images/programs/grow_it_eat_it/diseases/choan_rot_squash_l.jpg">
            <a:extLst>
              <a:ext uri="{FF2B5EF4-FFF2-40B4-BE49-F238E27FC236}">
                <a16:creationId xmlns:a16="http://schemas.microsoft.com/office/drawing/2014/main" id="{7493F4A7-0567-4D9A-835C-BB475D0B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97" y="1650123"/>
            <a:ext cx="4049326" cy="30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07507233-FD3F-4C8E-8F93-59B82A88D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811713"/>
            <a:ext cx="7813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Falta de polinização/ colonização por</a:t>
            </a:r>
            <a:r>
              <a:rPr lang="pt-BR" altLang="pt-BR" sz="2400" b="0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0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Rhizopus</a:t>
            </a:r>
            <a:endParaRPr lang="pt-BR" altLang="pt-BR" sz="2400" b="0" i="1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ldio1">
            <a:extLst>
              <a:ext uri="{FF2B5EF4-FFF2-40B4-BE49-F238E27FC236}">
                <a16:creationId xmlns:a16="http://schemas.microsoft.com/office/drawing/2014/main" id="{87D82A5B-DDB6-476A-85AA-C9AE03154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6"/>
          <a:stretch/>
        </p:blipFill>
        <p:spPr bwMode="auto">
          <a:xfrm>
            <a:off x="129930" y="3394865"/>
            <a:ext cx="2767655" cy="277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i04">
            <a:hlinkClick r:id="rId3"/>
            <a:extLst>
              <a:ext uri="{FF2B5EF4-FFF2-40B4-BE49-F238E27FC236}">
                <a16:creationId xmlns:a16="http://schemas.microsoft.com/office/drawing/2014/main" id="{45C62E2A-21C4-4FDC-8987-A483C20C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66675"/>
            <a:ext cx="1635128" cy="12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0855C73-AF7B-493A-AFEE-944B0115293B}"/>
              </a:ext>
            </a:extLst>
          </p:cNvPr>
          <p:cNvSpPr/>
          <p:nvPr/>
        </p:nvSpPr>
        <p:spPr>
          <a:xfrm>
            <a:off x="-120654" y="158209"/>
            <a:ext cx="277812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7227A6F-A145-4B69-87F2-231B765DF26F}"/>
              </a:ext>
            </a:extLst>
          </p:cNvPr>
          <p:cNvSpPr txBox="1"/>
          <p:nvPr/>
        </p:nvSpPr>
        <p:spPr>
          <a:xfrm>
            <a:off x="317497" y="247593"/>
            <a:ext cx="194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Míldio</a:t>
            </a:r>
          </a:p>
        </p:txBody>
      </p:sp>
      <p:pic>
        <p:nvPicPr>
          <p:cNvPr id="9" name="Imagem 8" descr="Uma imagem contendo flor, árvore, pássaro, deitado&#10;&#10;Descrição gerada automaticamente">
            <a:extLst>
              <a:ext uri="{FF2B5EF4-FFF2-40B4-BE49-F238E27FC236}">
                <a16:creationId xmlns:a16="http://schemas.microsoft.com/office/drawing/2014/main" id="{77D0287C-A27A-4A18-B4C3-98AE1CC12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56" y="1224950"/>
            <a:ext cx="2778129" cy="209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54AD4FAB-B310-4570-8779-0A22FEB4C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047" y="1365413"/>
            <a:ext cx="58483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Pseudoperonospora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pt-BR" altLang="pt-BR" sz="2400" b="1" i="1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cubensis</a:t>
            </a:r>
            <a:r>
              <a:rPr lang="pt-BR" altLang="pt-BR" sz="2400" b="1" i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Chromista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 (</a:t>
            </a:r>
            <a:r>
              <a:rPr lang="pt-BR" altLang="pt-BR" sz="2400" dirty="0" err="1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oomycota</a:t>
            </a: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Alta UR/ temperatura moderada a alta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ea typeface="ＭＳ Ｐゴシック" pitchFamily="34" charset="-128"/>
                <a:cs typeface="Arial" charset="0"/>
              </a:rPr>
              <a:t>Chuva/ irrigação por aspersão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Não confundir com bactéria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Controle químico preventivo - cuidado com período de carência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Em estufa – manter ambiente arejado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Não fazer aspers</a:t>
            </a:r>
            <a:r>
              <a:rPr lang="pt-BR" altLang="pt-BR" sz="2400" dirty="0">
                <a:ea typeface="ＭＳ Ｐゴシック" pitchFamily="34" charset="-128"/>
                <a:cs typeface="Arial" charset="0"/>
              </a:rPr>
              <a:t>ão no final da tarde</a:t>
            </a:r>
            <a:endParaRPr lang="pt-BR" altLang="pt-BR" sz="2400" dirty="0">
              <a:solidFill>
                <a:schemeClr val="tx1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4940037-0A13-46DE-BA95-9809582F4DE4}"/>
              </a:ext>
            </a:extLst>
          </p:cNvPr>
          <p:cNvSpPr/>
          <p:nvPr/>
        </p:nvSpPr>
        <p:spPr>
          <a:xfrm>
            <a:off x="-120654" y="158209"/>
            <a:ext cx="609282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4F1B2C-F7E2-4CFD-8514-839DC7DEFCBA}"/>
              </a:ext>
            </a:extLst>
          </p:cNvPr>
          <p:cNvSpPr txBox="1"/>
          <p:nvPr/>
        </p:nvSpPr>
        <p:spPr>
          <a:xfrm>
            <a:off x="317496" y="247593"/>
            <a:ext cx="511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Podridão por </a:t>
            </a:r>
            <a:r>
              <a:rPr lang="pt-BR" sz="3600" b="1" dirty="0" err="1"/>
              <a:t>Didymella</a:t>
            </a:r>
            <a:endParaRPr lang="pt-BR" sz="3600" b="1" dirty="0"/>
          </a:p>
        </p:txBody>
      </p:sp>
      <p:pic>
        <p:nvPicPr>
          <p:cNvPr id="4" name="Picture 18" descr="caule1">
            <a:extLst>
              <a:ext uri="{FF2B5EF4-FFF2-40B4-BE49-F238E27FC236}">
                <a16:creationId xmlns:a16="http://schemas.microsoft.com/office/drawing/2014/main" id="{1907957A-AAB6-4A1A-A021-99B1FB1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13805"/>
          <a:stretch/>
        </p:blipFill>
        <p:spPr bwMode="auto">
          <a:xfrm>
            <a:off x="6749364" y="1648621"/>
            <a:ext cx="2193382" cy="356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bFolhaa">
            <a:extLst>
              <a:ext uri="{FF2B5EF4-FFF2-40B4-BE49-F238E27FC236}">
                <a16:creationId xmlns:a16="http://schemas.microsoft.com/office/drawing/2014/main" id="{E6DCD6D3-0C7C-4EF8-A2B6-D574964B9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/>
          <a:stretch/>
        </p:blipFill>
        <p:spPr bwMode="auto">
          <a:xfrm>
            <a:off x="4483053" y="1648618"/>
            <a:ext cx="2193382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idymella_fruto5">
            <a:extLst>
              <a:ext uri="{FF2B5EF4-FFF2-40B4-BE49-F238E27FC236}">
                <a16:creationId xmlns:a16="http://schemas.microsoft.com/office/drawing/2014/main" id="{06BFCECA-C94F-45BA-9E9A-C96360FF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" y="1648614"/>
            <a:ext cx="177482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 descr="Uma imagem contendo mesa, verde, pedaço, pássaro&#10;&#10;Descrição gerada automaticamente">
            <a:extLst>
              <a:ext uri="{FF2B5EF4-FFF2-40B4-BE49-F238E27FC236}">
                <a16:creationId xmlns:a16="http://schemas.microsoft.com/office/drawing/2014/main" id="{2A376CE2-323A-471A-8E2A-6C16DCA06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56"/>
          <a:stretch/>
        </p:blipFill>
        <p:spPr>
          <a:xfrm rot="5400000">
            <a:off x="1382347" y="2202623"/>
            <a:ext cx="3560764" cy="24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60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1212</Words>
  <Application>Microsoft Office PowerPoint</Application>
  <PresentationFormat>Apresentação na tela (4:3)</PresentationFormat>
  <Paragraphs>214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2" baseType="lpstr">
      <vt:lpstr>ＭＳ Ｐゴシック</vt:lpstr>
      <vt:lpstr>Arial</vt:lpstr>
      <vt:lpstr>Bradley Hand ITC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AulaPratica</cp:lastModifiedBy>
  <cp:revision>98</cp:revision>
  <dcterms:created xsi:type="dcterms:W3CDTF">2018-04-18T20:40:24Z</dcterms:created>
  <dcterms:modified xsi:type="dcterms:W3CDTF">2023-10-16T17:05:34Z</dcterms:modified>
</cp:coreProperties>
</file>