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notesMasterIdLst>
    <p:notesMasterId r:id="rId16"/>
  </p:notesMasterIdLst>
  <p:sldIdLst>
    <p:sldId id="274" r:id="rId2"/>
    <p:sldId id="256" r:id="rId3"/>
    <p:sldId id="257" r:id="rId4"/>
    <p:sldId id="258" r:id="rId5"/>
    <p:sldId id="259" r:id="rId6"/>
    <p:sldId id="272" r:id="rId7"/>
    <p:sldId id="261" r:id="rId8"/>
    <p:sldId id="262" r:id="rId9"/>
    <p:sldId id="275" r:id="rId10"/>
    <p:sldId id="276" r:id="rId11"/>
    <p:sldId id="277" r:id="rId12"/>
    <p:sldId id="279" r:id="rId13"/>
    <p:sldId id="280" r:id="rId14"/>
    <p:sldId id="278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72559-62DA-4011-B46D-EB6FDE1B2BE3}" type="datetimeFigureOut">
              <a:rPr lang="pt-BR" smtClean="0"/>
              <a:pPr/>
              <a:t>01/11/2016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BD07A-B66F-47D6-B759-1D40208AD4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/>
              <a:pPr/>
              <a:t>6</a:t>
            </a:fld>
            <a:endParaRPr lang="de-DE" dirty="0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7788" y="8689976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C7B8A1B-A169-42ED-96E3-CF5B68CF2C7A}" type="slidenum">
              <a:rPr lang="en-GB" sz="1300"/>
              <a:pPr algn="r" defTabSz="947738"/>
              <a:t>6</a:t>
            </a:fld>
            <a:endParaRPr lang="en-GB" sz="1300" dirty="0"/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noProof="1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7727-6DCA-4C96-8B31-AC7D54B4610E}" type="datetimeFigureOut">
              <a:rPr lang="pt-BR" smtClean="0"/>
              <a:pPr/>
              <a:t>01/11/2016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393D-61B6-43BC-BDC7-D0044BBB3D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7727-6DCA-4C96-8B31-AC7D54B4610E}" type="datetimeFigureOut">
              <a:rPr lang="pt-BR" smtClean="0"/>
              <a:pPr/>
              <a:t>01/11/2016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393D-61B6-43BC-BDC7-D0044BBB3D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7727-6DCA-4C96-8B31-AC7D54B4610E}" type="datetimeFigureOut">
              <a:rPr lang="pt-BR" smtClean="0"/>
              <a:pPr/>
              <a:t>01/11/2016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393D-61B6-43BC-BDC7-D0044BBB3D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0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39"/>
            <a:ext cx="8497092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/>
              <a:pPr/>
              <a:t>01.11.2016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/>
              <a:pPr/>
              <a:t>‹nº›</a:t>
            </a:fld>
            <a:endParaRPr lang="de-DE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 lIns="0" tIns="0" rIns="0" bIns="0" anchor="t" anchorCtr="0">
            <a:no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charteo.com / Desig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7727-6DCA-4C96-8B31-AC7D54B4610E}" type="datetimeFigureOut">
              <a:rPr lang="pt-BR" smtClean="0"/>
              <a:pPr/>
              <a:t>01/11/2016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393D-61B6-43BC-BDC7-D0044BBB3D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7727-6DCA-4C96-8B31-AC7D54B4610E}" type="datetimeFigureOut">
              <a:rPr lang="pt-BR" smtClean="0"/>
              <a:pPr/>
              <a:t>01/11/2016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393D-61B6-43BC-BDC7-D0044BBB3D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7727-6DCA-4C96-8B31-AC7D54B4610E}" type="datetimeFigureOut">
              <a:rPr lang="pt-BR" smtClean="0"/>
              <a:pPr/>
              <a:t>01/11/2016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393D-61B6-43BC-BDC7-D0044BBB3D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7727-6DCA-4C96-8B31-AC7D54B4610E}" type="datetimeFigureOut">
              <a:rPr lang="pt-BR" smtClean="0"/>
              <a:pPr/>
              <a:t>01/11/2016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393D-61B6-43BC-BDC7-D0044BBB3D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7727-6DCA-4C96-8B31-AC7D54B4610E}" type="datetimeFigureOut">
              <a:rPr lang="pt-BR" smtClean="0"/>
              <a:pPr/>
              <a:t>01/11/2016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393D-61B6-43BC-BDC7-D0044BBB3D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7727-6DCA-4C96-8B31-AC7D54B4610E}" type="datetimeFigureOut">
              <a:rPr lang="pt-BR" smtClean="0"/>
              <a:pPr/>
              <a:t>01/11/2016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393D-61B6-43BC-BDC7-D0044BBB3D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7727-6DCA-4C96-8B31-AC7D54B4610E}" type="datetimeFigureOut">
              <a:rPr lang="pt-BR" smtClean="0"/>
              <a:pPr/>
              <a:t>01/11/2016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393D-61B6-43BC-BDC7-D0044BBB3D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7727-6DCA-4C96-8B31-AC7D54B4610E}" type="datetimeFigureOut">
              <a:rPr lang="pt-BR" smtClean="0"/>
              <a:pPr/>
              <a:t>01/11/2016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E6393D-61B6-43BC-BDC7-D0044BBB3D5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7E7727-6DCA-4C96-8B31-AC7D54B4610E}" type="datetimeFigureOut">
              <a:rPr lang="pt-BR" smtClean="0"/>
              <a:pPr/>
              <a:t>01/11/2016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E6393D-61B6-43BC-BDC7-D0044BBB3D51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  <p:sldLayoutId id="2147483662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76125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IMUNIZAÇÃO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7854696" cy="1872208"/>
          </a:xfrm>
        </p:spPr>
        <p:txBody>
          <a:bodyPr/>
          <a:lstStyle/>
          <a:p>
            <a:pPr algn="ctr"/>
            <a:r>
              <a:rPr lang="pt-BR" dirty="0" smtClean="0"/>
              <a:t>Centro de Saúde Escola Geraldo de Paula </a:t>
            </a:r>
            <a:r>
              <a:rPr lang="pt-BR" dirty="0" err="1" smtClean="0"/>
              <a:t>Souza-Faculdade</a:t>
            </a:r>
            <a:r>
              <a:rPr lang="pt-BR" dirty="0" smtClean="0"/>
              <a:t> de Saúde Pública - USP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940152" y="630932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Maria Cristina Bernat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836712"/>
            <a:ext cx="7772400" cy="648072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per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Imagem 4" descr="sab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per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IMG-20161031-WA00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692696"/>
            <a:ext cx="4968552" cy="6165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IMG-20161031-WA00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87" y="692696"/>
            <a:ext cx="3857625" cy="59766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DSC_49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5" y="1124744"/>
            <a:ext cx="3744415" cy="518457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724128" y="4725144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Obrigado!!!</a:t>
            </a:r>
          </a:p>
          <a:p>
            <a:r>
              <a:rPr lang="pt-BR" b="1" dirty="0" err="1" smtClean="0"/>
              <a:t>CSGPSouza</a:t>
            </a:r>
            <a:r>
              <a:rPr lang="pt-BR" b="1" dirty="0" smtClean="0"/>
              <a:t> – 30617807</a:t>
            </a:r>
          </a:p>
          <a:p>
            <a:r>
              <a:rPr lang="pt-BR" b="1" dirty="0" smtClean="0"/>
              <a:t>Cristina – enfcsgps@usp.br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475656" y="1700808"/>
            <a:ext cx="581098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/>
              <a:t>Resistência </a:t>
            </a:r>
            <a:r>
              <a:rPr lang="pt-BR" sz="2400" dirty="0" smtClean="0"/>
              <a:t>         </a:t>
            </a:r>
            <a:r>
              <a:rPr lang="pt-BR" sz="2000" dirty="0" smtClean="0"/>
              <a:t> </a:t>
            </a:r>
            <a:r>
              <a:rPr lang="pt-BR" dirty="0" smtClean="0"/>
              <a:t>Inespecífica   -  </a:t>
            </a:r>
            <a:r>
              <a:rPr lang="pt-BR" dirty="0"/>
              <a:t>Natural</a:t>
            </a:r>
          </a:p>
          <a:p>
            <a:r>
              <a:rPr lang="pt-BR" dirty="0"/>
              <a:t>          </a:t>
            </a:r>
            <a:r>
              <a:rPr lang="pt-BR" dirty="0" smtClean="0"/>
              <a:t>                              </a:t>
            </a:r>
          </a:p>
          <a:p>
            <a:r>
              <a:rPr lang="pt-BR" dirty="0" smtClean="0"/>
              <a:t>                                           Especifica – Imunidade</a:t>
            </a:r>
          </a:p>
          <a:p>
            <a:endParaRPr lang="pt-BR" dirty="0" smtClean="0"/>
          </a:p>
          <a:p>
            <a:endParaRPr lang="pt-BR" dirty="0"/>
          </a:p>
          <a:p>
            <a:r>
              <a:rPr lang="pt-BR" sz="2400" b="1" dirty="0"/>
              <a:t>Imunidade </a:t>
            </a:r>
            <a:r>
              <a:rPr lang="pt-BR" b="1" dirty="0"/>
              <a:t> </a:t>
            </a:r>
            <a:r>
              <a:rPr lang="pt-BR" b="1" dirty="0" smtClean="0"/>
              <a:t>           </a:t>
            </a:r>
            <a:r>
              <a:rPr lang="pt-BR" dirty="0" smtClean="0"/>
              <a:t>Passiva  - </a:t>
            </a:r>
            <a:r>
              <a:rPr lang="pt-BR" dirty="0"/>
              <a:t>Natural</a:t>
            </a:r>
          </a:p>
          <a:p>
            <a:r>
              <a:rPr lang="pt-BR" dirty="0"/>
              <a:t>                                    </a:t>
            </a:r>
            <a:r>
              <a:rPr lang="pt-BR" dirty="0" smtClean="0"/>
              <a:t>                   - Artificial</a:t>
            </a:r>
            <a:endParaRPr lang="pt-BR" dirty="0"/>
          </a:p>
          <a:p>
            <a:r>
              <a:rPr lang="pt-BR" dirty="0"/>
              <a:t>                    </a:t>
            </a:r>
            <a:r>
              <a:rPr lang="pt-BR" dirty="0" smtClean="0"/>
              <a:t>                    </a:t>
            </a:r>
            <a:r>
              <a:rPr lang="pt-BR" dirty="0"/>
              <a:t>Ativa </a:t>
            </a:r>
            <a:r>
              <a:rPr lang="pt-BR" dirty="0" smtClean="0"/>
              <a:t>     - </a:t>
            </a:r>
            <a:r>
              <a:rPr lang="pt-BR" dirty="0"/>
              <a:t>Natural</a:t>
            </a:r>
          </a:p>
          <a:p>
            <a:r>
              <a:rPr lang="pt-BR" dirty="0"/>
              <a:t>                               </a:t>
            </a:r>
            <a:r>
              <a:rPr lang="pt-BR" dirty="0" smtClean="0"/>
              <a:t>                        - </a:t>
            </a:r>
            <a:r>
              <a:rPr lang="pt-BR" dirty="0"/>
              <a:t>Artificial – </a:t>
            </a:r>
            <a:r>
              <a:rPr lang="pt-BR" dirty="0" smtClean="0"/>
              <a:t>VACINAS    </a:t>
            </a:r>
            <a:endParaRPr lang="pt-BR" dirty="0"/>
          </a:p>
        </p:txBody>
      </p:sp>
      <p:sp>
        <p:nvSpPr>
          <p:cNvPr id="6" name="Seta para a direita 5"/>
          <p:cNvSpPr/>
          <p:nvPr/>
        </p:nvSpPr>
        <p:spPr>
          <a:xfrm>
            <a:off x="3275856" y="1700808"/>
            <a:ext cx="330336" cy="432048"/>
          </a:xfrm>
          <a:prstGeom prst="rightArrow">
            <a:avLst>
              <a:gd name="adj1" fmla="val 50000"/>
              <a:gd name="adj2" fmla="val 458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6"/>
          <p:cNvSpPr/>
          <p:nvPr/>
        </p:nvSpPr>
        <p:spPr>
          <a:xfrm>
            <a:off x="3275856" y="3212976"/>
            <a:ext cx="330336" cy="432048"/>
          </a:xfrm>
          <a:prstGeom prst="rightArrow">
            <a:avLst>
              <a:gd name="adj1" fmla="val 50000"/>
              <a:gd name="adj2" fmla="val 458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    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619672" y="3862789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/>
          </a:p>
          <a:p>
            <a:endParaRPr lang="pt-BR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835696" y="350100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 </a:t>
            </a:r>
            <a:endParaRPr lang="pt-BR" b="1" dirty="0"/>
          </a:p>
        </p:txBody>
      </p:sp>
      <p:sp>
        <p:nvSpPr>
          <p:cNvPr id="12" name="Seta para a direita 11"/>
          <p:cNvSpPr/>
          <p:nvPr/>
        </p:nvSpPr>
        <p:spPr>
          <a:xfrm>
            <a:off x="3275856" y="2348880"/>
            <a:ext cx="330336" cy="432048"/>
          </a:xfrm>
          <a:prstGeom prst="rightArrow">
            <a:avLst>
              <a:gd name="adj1" fmla="val 50000"/>
              <a:gd name="adj2" fmla="val 458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    </a:t>
            </a:r>
            <a:endParaRPr lang="pt-BR" dirty="0"/>
          </a:p>
        </p:txBody>
      </p:sp>
      <p:sp>
        <p:nvSpPr>
          <p:cNvPr id="13" name="Seta para a direita 12"/>
          <p:cNvSpPr/>
          <p:nvPr/>
        </p:nvSpPr>
        <p:spPr>
          <a:xfrm>
            <a:off x="3275856" y="3717032"/>
            <a:ext cx="330336" cy="432048"/>
          </a:xfrm>
          <a:prstGeom prst="rightArrow">
            <a:avLst>
              <a:gd name="adj1" fmla="val 50000"/>
              <a:gd name="adj2" fmla="val 458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    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85852" y="785794"/>
            <a:ext cx="724658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VACINAS</a:t>
            </a:r>
          </a:p>
          <a:p>
            <a:endParaRPr lang="pt-BR" sz="2400" b="1" dirty="0"/>
          </a:p>
          <a:p>
            <a:r>
              <a:rPr lang="pt-BR" sz="2400" dirty="0" smtClean="0"/>
              <a:t>PNI </a:t>
            </a:r>
            <a:r>
              <a:rPr lang="pt-BR" sz="2400" dirty="0"/>
              <a:t>– MS, </a:t>
            </a:r>
            <a:r>
              <a:rPr lang="pt-BR" sz="2400" dirty="0" smtClean="0"/>
              <a:t>1973</a:t>
            </a:r>
          </a:p>
          <a:p>
            <a:endParaRPr lang="pt-BR" sz="2400" dirty="0"/>
          </a:p>
          <a:p>
            <a:r>
              <a:rPr lang="pt-BR" sz="2400" b="1" dirty="0" smtClean="0"/>
              <a:t>Objetivo</a:t>
            </a:r>
            <a:r>
              <a:rPr lang="pt-BR" sz="2400" dirty="0" smtClean="0"/>
              <a:t> </a:t>
            </a:r>
            <a:r>
              <a:rPr lang="pt-BR" sz="2400" dirty="0"/>
              <a:t>-</a:t>
            </a:r>
            <a:r>
              <a:rPr lang="pt-BR" sz="2400" dirty="0" smtClean="0"/>
              <a:t> </a:t>
            </a:r>
            <a:r>
              <a:rPr lang="pt-BR" sz="2400" dirty="0"/>
              <a:t>coordenar </a:t>
            </a:r>
            <a:r>
              <a:rPr lang="pt-BR" sz="2400" dirty="0" smtClean="0"/>
              <a:t> as  ações de Imunizações  em  todo  o  </a:t>
            </a:r>
            <a:r>
              <a:rPr lang="pt-BR" sz="2400" dirty="0"/>
              <a:t>território Nacional</a:t>
            </a:r>
          </a:p>
          <a:p>
            <a:r>
              <a:rPr lang="pt-BR" sz="2400" dirty="0"/>
              <a:t>               </a:t>
            </a:r>
            <a:r>
              <a:rPr lang="pt-BR" sz="2400" dirty="0" smtClean="0"/>
              <a:t>  - </a:t>
            </a:r>
            <a:r>
              <a:rPr lang="pt-BR" sz="2400" dirty="0"/>
              <a:t>contribuir </a:t>
            </a:r>
            <a:r>
              <a:rPr lang="pt-BR" sz="2400" dirty="0" smtClean="0"/>
              <a:t> para  </a:t>
            </a:r>
            <a:r>
              <a:rPr lang="pt-BR" sz="2400" dirty="0"/>
              <a:t>o controle </a:t>
            </a:r>
            <a:r>
              <a:rPr lang="pt-BR" sz="2400" dirty="0" smtClean="0"/>
              <a:t> das DIC  </a:t>
            </a:r>
            <a:r>
              <a:rPr lang="pt-BR" sz="2400" dirty="0"/>
              <a:t>ou outros </a:t>
            </a:r>
            <a:r>
              <a:rPr lang="pt-BR" sz="2400" dirty="0" smtClean="0"/>
              <a:t> agravos  no  caso </a:t>
            </a:r>
            <a:r>
              <a:rPr lang="pt-BR" sz="2400" dirty="0"/>
              <a:t>de grupos </a:t>
            </a:r>
            <a:r>
              <a:rPr lang="pt-BR" sz="2400" dirty="0" smtClean="0"/>
              <a:t>de  populações   especificas</a:t>
            </a:r>
            <a:r>
              <a:rPr lang="pt-B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gray">
          <a:xfrm>
            <a:off x="-468560" y="1628800"/>
            <a:ext cx="9143999" cy="484028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5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/>
          <a:lstStyle/>
          <a:p>
            <a:pPr marL="190500" indent="-19050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/>
            </a:pPr>
            <a:endParaRPr lang="de-DE" noProof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2204864"/>
            <a:ext cx="68905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Bactérias </a:t>
            </a:r>
            <a:r>
              <a:rPr lang="pt-BR" dirty="0"/>
              <a:t>ou vírus vivos </a:t>
            </a:r>
            <a:r>
              <a:rPr lang="pt-BR" dirty="0" smtClean="0"/>
              <a:t>atenuado     </a:t>
            </a:r>
          </a:p>
          <a:p>
            <a:r>
              <a:rPr lang="pt-BR" dirty="0" smtClean="0"/>
              <a:t>    </a:t>
            </a:r>
            <a:r>
              <a:rPr lang="pt-BR" dirty="0" err="1" smtClean="0"/>
              <a:t>Virus</a:t>
            </a:r>
            <a:r>
              <a:rPr lang="pt-BR" dirty="0" smtClean="0"/>
              <a:t> </a:t>
            </a:r>
            <a:r>
              <a:rPr lang="pt-BR" dirty="0"/>
              <a:t>inativados ou bactérias </a:t>
            </a:r>
            <a:r>
              <a:rPr lang="pt-BR" dirty="0" smtClean="0"/>
              <a:t>mortas</a:t>
            </a:r>
          </a:p>
          <a:p>
            <a:r>
              <a:rPr lang="pt-BR" dirty="0" smtClean="0"/>
              <a:t>    </a:t>
            </a:r>
            <a:r>
              <a:rPr lang="pt-BR" dirty="0"/>
              <a:t>Componentes purificados e/ou modificados dos agentes causadores das doenças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sz="1600" b="1" dirty="0"/>
              <a:t>COMPOSIÇÃO</a:t>
            </a:r>
            <a:r>
              <a:rPr lang="pt-BR" dirty="0"/>
              <a:t> </a:t>
            </a:r>
            <a:r>
              <a:rPr lang="pt-BR" dirty="0" smtClean="0"/>
              <a:t>    </a:t>
            </a:r>
            <a:r>
              <a:rPr lang="pt-BR" dirty="0"/>
              <a:t>1) Agente imunizante</a:t>
            </a:r>
          </a:p>
          <a:p>
            <a:r>
              <a:rPr lang="pt-BR" dirty="0"/>
              <a:t>                             2) </a:t>
            </a:r>
            <a:r>
              <a:rPr lang="pt-BR" dirty="0" smtClean="0"/>
              <a:t>Proteínas </a:t>
            </a:r>
            <a:r>
              <a:rPr lang="pt-BR" dirty="0"/>
              <a:t>ou outros componentes</a:t>
            </a:r>
          </a:p>
          <a:p>
            <a:r>
              <a:rPr lang="pt-BR" dirty="0"/>
              <a:t>                             3) Liquido de suspensão (água ou SF)</a:t>
            </a:r>
          </a:p>
          <a:p>
            <a:r>
              <a:rPr lang="pt-BR" dirty="0"/>
              <a:t>                           </a:t>
            </a:r>
            <a:r>
              <a:rPr lang="pt-BR" dirty="0" smtClean="0"/>
              <a:t>  </a:t>
            </a:r>
            <a:r>
              <a:rPr lang="pt-BR" dirty="0"/>
              <a:t>4) Conservantes e Antibióticos</a:t>
            </a:r>
          </a:p>
          <a:p>
            <a:r>
              <a:rPr lang="pt-BR" dirty="0"/>
              <a:t>                           </a:t>
            </a:r>
            <a:r>
              <a:rPr lang="pt-BR" dirty="0" smtClean="0"/>
              <a:t>  </a:t>
            </a:r>
            <a:r>
              <a:rPr lang="pt-BR" dirty="0"/>
              <a:t>5) Estabilizantes (fosfato, sais,...)</a:t>
            </a:r>
          </a:p>
          <a:p>
            <a:r>
              <a:rPr lang="pt-BR" dirty="0"/>
              <a:t>                            </a:t>
            </a:r>
            <a:r>
              <a:rPr lang="pt-BR" dirty="0" smtClean="0"/>
              <a:t> 6</a:t>
            </a:r>
            <a:r>
              <a:rPr lang="pt-BR" dirty="0"/>
              <a:t>) Adjuvantes (Hidróxido de Al, Fosfato de Al,....)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5607242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ORIGEM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– Lab. Nacionais e Internacionais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CONTROLE DE QUALIDADE 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– Pelo lab. Produtor (padrão OMS) e INCQS, MS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CONSERVAÇÃO 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+</a:t>
            </a:r>
            <a:r>
              <a:rPr lang="pt-BR" sz="1600" dirty="0" smtClean="0"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pt-BR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 +8</a:t>
            </a:r>
            <a:r>
              <a:rPr lang="pt-BR" sz="1600" dirty="0" smtClean="0">
                <a:ea typeface="Calibri" pitchFamily="34" charset="0"/>
                <a:cs typeface="Times New Roman" pitchFamily="18" charset="0"/>
              </a:rPr>
              <a:t>  ºC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_h1"/>
          <p:cNvSpPr>
            <a:spLocks noGrp="1" noChangeArrowheads="1"/>
          </p:cNvSpPr>
          <p:nvPr>
            <p:ph type="ctrTitle"/>
          </p:nvPr>
        </p:nvSpPr>
        <p:spPr bwMode="gray"/>
        <p:txBody>
          <a:bodyPr>
            <a:noAutofit/>
          </a:bodyPr>
          <a:lstStyle/>
          <a:p>
            <a:r>
              <a:rPr lang="pt-BR" sz="4400" dirty="0" smtClean="0"/>
              <a:t>                                 </a:t>
            </a:r>
            <a:endParaRPr lang="pt-BR" sz="4400" dirty="0"/>
          </a:p>
        </p:txBody>
      </p:sp>
      <p:sp>
        <p:nvSpPr>
          <p:cNvPr id="9" name="_h2"/>
          <p:cNvSpPr txBox="1">
            <a:spLocks/>
          </p:cNvSpPr>
          <p:nvPr/>
        </p:nvSpPr>
        <p:spPr bwMode="gray">
          <a:xfrm>
            <a:off x="323850" y="1092492"/>
            <a:ext cx="8496300" cy="3362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b="1" dirty="0" smtClean="0"/>
              <a:t>DEFINIÇÃO</a:t>
            </a:r>
            <a:r>
              <a:rPr lang="pt-BR" dirty="0" smtClean="0"/>
              <a:t> - É um produto farmacêutico com um ou mais agentes imunizantes em diversas formas biológicas</a:t>
            </a:r>
            <a:endParaRPr kumimoji="0" lang="pt-BR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Fluxograma: Classificar 9"/>
          <p:cNvSpPr/>
          <p:nvPr/>
        </p:nvSpPr>
        <p:spPr>
          <a:xfrm>
            <a:off x="323528" y="2276872"/>
            <a:ext cx="288032" cy="216024"/>
          </a:xfrm>
          <a:prstGeom prst="flowChartSo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8" name="Fluxograma: Classificar 17"/>
          <p:cNvSpPr/>
          <p:nvPr/>
        </p:nvSpPr>
        <p:spPr>
          <a:xfrm>
            <a:off x="323528" y="2564904"/>
            <a:ext cx="288032" cy="216024"/>
          </a:xfrm>
          <a:prstGeom prst="flowChartSo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9" name="Fluxograma: Classificar 18"/>
          <p:cNvSpPr/>
          <p:nvPr/>
        </p:nvSpPr>
        <p:spPr>
          <a:xfrm>
            <a:off x="323528" y="2852936"/>
            <a:ext cx="288032" cy="216024"/>
          </a:xfrm>
          <a:prstGeom prst="flowChartSo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21" name="Seta entalhada para a direita 20"/>
          <p:cNvSpPr/>
          <p:nvPr/>
        </p:nvSpPr>
        <p:spPr>
          <a:xfrm flipV="1">
            <a:off x="2339752" y="6237313"/>
            <a:ext cx="432048" cy="144016"/>
          </a:xfrm>
          <a:prstGeom prst="notchedRightArrow">
            <a:avLst>
              <a:gd name="adj1" fmla="val 50000"/>
              <a:gd name="adj2" fmla="val 448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3347864" y="439192"/>
            <a:ext cx="35435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VACINAS</a:t>
            </a:r>
            <a:endParaRPr lang="pt-B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59832" y="692696"/>
            <a:ext cx="7931224" cy="708688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pt-BR" dirty="0" smtClean="0"/>
              <a:t>              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                  </a:t>
            </a:r>
            <a:br>
              <a:rPr lang="pt-BR" dirty="0" smtClean="0"/>
            </a:br>
            <a:r>
              <a:rPr lang="pt-BR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VACINAS</a:t>
            </a:r>
            <a:endParaRPr lang="pt-BR" sz="5400" b="1" dirty="0" smtClean="0">
              <a:solidFill>
                <a:schemeClr val="accent1">
                  <a:lumMod val="60000"/>
                  <a:lumOff val="40000"/>
                </a:schemeClr>
              </a:solidFill>
              <a:cs typeface="Arial" pitchFamily="34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071538" y="1355093"/>
            <a:ext cx="6668814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CONTRA INDICAÇÕES GERAIS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Reação Anafilática em dose anterior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SITUAÇÕES EM QUE SE RECOMENDA O ADIAMENTO DA VACINAÇÃO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FALSAS CONTRA INDICAÇÕES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EVENTOS ADVERSOS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Características do Produto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Pessoas a ser imunizada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Modo de Administração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600" dirty="0" smtClean="0"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CRIE, 1993 (HC, EPM, IIER)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" name="Fluxograma: Conector 5"/>
          <p:cNvSpPr/>
          <p:nvPr/>
        </p:nvSpPr>
        <p:spPr>
          <a:xfrm>
            <a:off x="827584" y="1484784"/>
            <a:ext cx="288032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Fluxograma: Conector 6"/>
          <p:cNvSpPr/>
          <p:nvPr/>
        </p:nvSpPr>
        <p:spPr>
          <a:xfrm>
            <a:off x="755576" y="2420888"/>
            <a:ext cx="288032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Fluxograma: Conector 7"/>
          <p:cNvSpPr/>
          <p:nvPr/>
        </p:nvSpPr>
        <p:spPr>
          <a:xfrm>
            <a:off x="755576" y="3212976"/>
            <a:ext cx="288032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Fluxograma: Conector 8"/>
          <p:cNvSpPr/>
          <p:nvPr/>
        </p:nvSpPr>
        <p:spPr>
          <a:xfrm>
            <a:off x="755576" y="3645024"/>
            <a:ext cx="288032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_h1"/>
          <p:cNvSpPr>
            <a:spLocks noGrp="1" noChangeArrowheads="1"/>
          </p:cNvSpPr>
          <p:nvPr>
            <p:ph type="title"/>
          </p:nvPr>
        </p:nvSpPr>
        <p:spPr bwMode="gray">
          <a:xfrm>
            <a:off x="2339752" y="260648"/>
            <a:ext cx="8281068" cy="720080"/>
          </a:xfrm>
        </p:spPr>
        <p:txBody>
          <a:bodyPr/>
          <a:lstStyle/>
          <a:p>
            <a:pPr lvl="0" fontAlgn="base">
              <a:spcAft>
                <a:spcPct val="0"/>
              </a:spcAft>
            </a:pPr>
            <a:r>
              <a:rPr lang="pt-BR" sz="4400" dirty="0" smtClean="0">
                <a:ea typeface="Calibri" pitchFamily="34" charset="0"/>
                <a:cs typeface="Times New Roman" pitchFamily="18" charset="0"/>
              </a:rPr>
              <a:t>REDE</a:t>
            </a:r>
            <a:r>
              <a:rPr lang="pt-BR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pt-BR" sz="4400" dirty="0" smtClean="0">
                <a:ea typeface="Calibri" pitchFamily="34" charset="0"/>
                <a:cs typeface="Times New Roman" pitchFamily="18" charset="0"/>
              </a:rPr>
              <a:t>DE FRIO</a:t>
            </a:r>
            <a:endParaRPr lang="pt-BR" sz="4400" dirty="0" smtClean="0">
              <a:cs typeface="Arial" pitchFamily="34" charset="0"/>
            </a:endParaRPr>
          </a:p>
        </p:txBody>
      </p:sp>
      <p:sp>
        <p:nvSpPr>
          <p:cNvPr id="29" name="_h2"/>
          <p:cNvSpPr>
            <a:spLocks noGrp="1"/>
          </p:cNvSpPr>
          <p:nvPr>
            <p:ph type="body" sz="quarter" idx="13"/>
          </p:nvPr>
        </p:nvSpPr>
        <p:spPr bwMode="gray">
          <a:xfrm>
            <a:off x="357158" y="1092492"/>
            <a:ext cx="8496300" cy="336244"/>
          </a:xfrm>
        </p:spPr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ea typeface="Calibri" pitchFamily="34" charset="0"/>
                <a:cs typeface="Times New Roman" pitchFamily="18" charset="0"/>
              </a:rPr>
              <a:t>DEFINIÇÃO  – Sistema de conservação de Imunológicos. Tem como objetivo a conservação de sua capacidade de Imunização (produtos </a:t>
            </a:r>
            <a:r>
              <a:rPr lang="pt-BR" dirty="0" err="1" smtClean="0">
                <a:ea typeface="Calibri" pitchFamily="34" charset="0"/>
                <a:cs typeface="Times New Roman" pitchFamily="18" charset="0"/>
              </a:rPr>
              <a:t>termolábeis</a:t>
            </a:r>
            <a:r>
              <a:rPr lang="pt-BR" dirty="0" smtClean="0">
                <a:ea typeface="Calibri" pitchFamily="34" charset="0"/>
                <a:cs typeface="Times New Roman" pitchFamily="18" charset="0"/>
              </a:rPr>
              <a:t>)</a:t>
            </a:r>
            <a:endParaRPr lang="pt-BR" dirty="0" smtClean="0">
              <a:cs typeface="Arial" pitchFamily="34" charset="0"/>
            </a:endParaRPr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gray">
          <a:xfrm>
            <a:off x="500034" y="2000240"/>
            <a:ext cx="1371600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 anchor="t" anchorCtr="0">
            <a:spAutoFit/>
          </a:bodyPr>
          <a:lstStyle/>
          <a:p>
            <a:pPr algn="ctr" defTabSz="801688">
              <a:lnSpc>
                <a:spcPct val="95000"/>
              </a:lnSpc>
              <a:spcAft>
                <a:spcPts val="800"/>
              </a:spcAft>
            </a:pPr>
            <a:r>
              <a:rPr lang="en-US" sz="2000" b="1" noProof="1" smtClean="0"/>
              <a:t>Níveis</a:t>
            </a:r>
            <a:endParaRPr lang="en-US" sz="2000" b="1" noProof="1"/>
          </a:p>
        </p:txBody>
      </p:sp>
      <p:grpSp>
        <p:nvGrpSpPr>
          <p:cNvPr id="2" name="Gruppieren 31"/>
          <p:cNvGrpSpPr/>
          <p:nvPr/>
        </p:nvGrpSpPr>
        <p:grpSpPr>
          <a:xfrm>
            <a:off x="323528" y="2420888"/>
            <a:ext cx="9455587" cy="3498304"/>
            <a:chOff x="323528" y="2420888"/>
            <a:chExt cx="9455587" cy="3498304"/>
          </a:xfrm>
        </p:grpSpPr>
        <p:grpSp>
          <p:nvGrpSpPr>
            <p:cNvPr id="3" name="Gruppieren 30"/>
            <p:cNvGrpSpPr/>
            <p:nvPr/>
          </p:nvGrpSpPr>
          <p:grpSpPr>
            <a:xfrm>
              <a:off x="323528" y="2420888"/>
              <a:ext cx="5335242" cy="3498304"/>
              <a:chOff x="323528" y="2420888"/>
              <a:chExt cx="5335242" cy="3498304"/>
            </a:xfrm>
          </p:grpSpPr>
          <p:sp>
            <p:nvSpPr>
              <p:cNvPr id="52" name="_color1"/>
              <p:cNvSpPr/>
              <p:nvPr/>
            </p:nvSpPr>
            <p:spPr bwMode="gray">
              <a:xfrm>
                <a:off x="323528" y="5157192"/>
                <a:ext cx="5335242" cy="762000"/>
              </a:xfrm>
              <a:prstGeom prst="rightArrow">
                <a:avLst>
                  <a:gd name="adj1" fmla="val 50000"/>
                  <a:gd name="adj2" fmla="val 86016"/>
                </a:avLst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1000">
                    <a:schemeClr val="accent1">
                      <a:lumMod val="75000"/>
                    </a:schemeClr>
                  </a:gs>
                </a:gsLst>
                <a:lin ang="3600000" scaled="0"/>
                <a:tileRect/>
              </a:gradFill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06000" bIns="36000" numCol="1" anchor="ctr" anchorCtr="0" compatLnSpc="1">
                <a:prstTxWarp prst="textNoShape">
                  <a:avLst/>
                </a:prstTxWarp>
              </a:bodyPr>
              <a:lstStyle/>
              <a:p>
                <a:pPr marL="180000" indent="-180000" algn="r">
                  <a:lnSpc>
                    <a:spcPct val="95000"/>
                  </a:lnSpc>
                  <a:spcAft>
                    <a:spcPts val="800"/>
                  </a:spcAft>
                  <a:defRPr/>
                </a:pPr>
                <a:r>
                  <a:rPr lang="pt-BR" b="1" dirty="0">
                    <a:solidFill>
                      <a:schemeClr val="bg1"/>
                    </a:solidFill>
                    <a:ea typeface="Calibri" pitchFamily="34" charset="0"/>
                    <a:cs typeface="Times New Roman" pitchFamily="18" charset="0"/>
                  </a:rPr>
                  <a:t>Local</a:t>
                </a:r>
                <a:endParaRPr lang="en-GB" b="1" noProof="1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_color1"/>
              <p:cNvSpPr/>
              <p:nvPr/>
            </p:nvSpPr>
            <p:spPr bwMode="gray">
              <a:xfrm>
                <a:off x="323528" y="2420888"/>
                <a:ext cx="1944342" cy="762000"/>
              </a:xfrm>
              <a:prstGeom prst="rightArrow">
                <a:avLst>
                  <a:gd name="adj1" fmla="val 50000"/>
                  <a:gd name="adj2" fmla="val 86016"/>
                </a:avLst>
              </a:prstGeom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50000">
                    <a:schemeClr val="accent1">
                      <a:lumMod val="40000"/>
                      <a:lumOff val="60000"/>
                    </a:schemeClr>
                  </a:gs>
                </a:gsLst>
                <a:lin ang="3600000" scaled="0"/>
              </a:gradFill>
              <a:ln w="12700">
                <a:solidFill>
                  <a:srgbClr val="FFFFFF"/>
                </a:solidFill>
                <a:round/>
                <a:headEnd/>
                <a:tailEnd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06000" bIns="36000" numCol="1" anchor="ctr" anchorCtr="0" compatLnSpc="1">
                <a:prstTxWarp prst="textNoShape">
                  <a:avLst/>
                </a:prstTxWarp>
              </a:bodyPr>
              <a:lstStyle/>
              <a:p>
                <a:pPr algn="r"/>
                <a:r>
                  <a:rPr kumimoji="0" lang="pt-BR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Nacional</a:t>
                </a:r>
                <a:endParaRPr lang="en-GB" b="1" noProof="1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" name="_color1"/>
              <p:cNvSpPr/>
              <p:nvPr/>
            </p:nvSpPr>
            <p:spPr bwMode="gray">
              <a:xfrm>
                <a:off x="323528" y="3068960"/>
                <a:ext cx="3077817" cy="762000"/>
              </a:xfrm>
              <a:prstGeom prst="rightArrow">
                <a:avLst>
                  <a:gd name="adj1" fmla="val 50000"/>
                  <a:gd name="adj2" fmla="val 86016"/>
                </a:avLst>
              </a:prstGeom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50000">
                    <a:schemeClr val="accent1">
                      <a:lumMod val="40000"/>
                      <a:lumOff val="60000"/>
                    </a:schemeClr>
                  </a:gs>
                </a:gsLst>
                <a:lin ang="3600000" scaled="0"/>
              </a:gradFill>
              <a:ln w="12700">
                <a:solidFill>
                  <a:srgbClr val="FFFFFF"/>
                </a:solidFill>
                <a:round/>
                <a:headEnd/>
                <a:tailEnd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06000" bIns="36000" numCol="1" anchor="ctr" anchorCtr="0" compatLnSpc="1">
                <a:prstTxWarp prst="textNoShape">
                  <a:avLst/>
                </a:prstTxWarp>
              </a:bodyPr>
              <a:lstStyle/>
              <a:p>
                <a:pPr algn="r"/>
                <a:r>
                  <a:rPr lang="pt-BR" b="1" dirty="0" smtClean="0">
                    <a:ea typeface="Calibri" pitchFamily="34" charset="0"/>
                    <a:cs typeface="Times New Roman" pitchFamily="18" charset="0"/>
                  </a:rPr>
                  <a:t>Cen</a:t>
                </a:r>
                <a:r>
                  <a:rPr kumimoji="0" lang="pt-BR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tral (Estadual)</a:t>
                </a:r>
                <a:endParaRPr lang="en-GB" b="1" noProof="1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9" name="_color1"/>
              <p:cNvSpPr/>
              <p:nvPr/>
            </p:nvSpPr>
            <p:spPr bwMode="gray">
              <a:xfrm>
                <a:off x="323528" y="3717032"/>
                <a:ext cx="4201768" cy="762000"/>
              </a:xfrm>
              <a:prstGeom prst="rightArrow">
                <a:avLst>
                  <a:gd name="adj1" fmla="val 50000"/>
                  <a:gd name="adj2" fmla="val 86016"/>
                </a:avLst>
              </a:prstGeom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50000">
                    <a:schemeClr val="accent1">
                      <a:lumMod val="40000"/>
                      <a:lumOff val="60000"/>
                    </a:schemeClr>
                  </a:gs>
                </a:gsLst>
                <a:lin ang="3600000" scaled="0"/>
              </a:gradFill>
              <a:ln w="12700">
                <a:solidFill>
                  <a:srgbClr val="FFFFFF"/>
                </a:solidFill>
                <a:round/>
                <a:headEnd/>
                <a:tailEnd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36000" rIns="306000" bIns="36000" numCol="1" anchor="ctr" anchorCtr="0" compatLnSpc="1">
                <a:prstTxWarp prst="textNoShape">
                  <a:avLst/>
                </a:prstTxWarp>
              </a:bodyPr>
              <a:lstStyle/>
              <a:p>
                <a:pPr algn="r"/>
                <a:r>
                  <a:rPr kumimoji="0" lang="pt-BR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Regional</a:t>
                </a:r>
                <a:endParaRPr lang="en-GB" b="1" noProof="1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081" name="_color1"/>
              <p:cNvSpPr>
                <a:spLocks/>
              </p:cNvSpPr>
              <p:nvPr/>
            </p:nvSpPr>
            <p:spPr bwMode="gray">
              <a:xfrm>
                <a:off x="331561" y="2533314"/>
                <a:ext cx="3992769" cy="32658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07" y="1674"/>
                  </a:cxn>
                  <a:cxn ang="0">
                    <a:pos x="3497" y="2860"/>
                  </a:cxn>
                  <a:cxn ang="0">
                    <a:pos x="0" y="2860"/>
                  </a:cxn>
                </a:cxnLst>
                <a:rect l="0" t="0" r="r" b="b"/>
                <a:pathLst>
                  <a:path w="3497" h="2860">
                    <a:moveTo>
                      <a:pt x="0" y="0"/>
                    </a:moveTo>
                    <a:cubicBezTo>
                      <a:pt x="0" y="0"/>
                      <a:pt x="559" y="978"/>
                      <a:pt x="1507" y="1674"/>
                    </a:cubicBezTo>
                    <a:cubicBezTo>
                      <a:pt x="2455" y="2370"/>
                      <a:pt x="3497" y="2860"/>
                      <a:pt x="3497" y="2860"/>
                    </a:cubicBezTo>
                    <a:cubicBezTo>
                      <a:pt x="0" y="2860"/>
                      <a:pt x="0" y="2860"/>
                      <a:pt x="0" y="2860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  <a:alpha val="50000"/>
                    </a:schemeClr>
                  </a:gs>
                  <a:gs pos="50000">
                    <a:schemeClr val="accent1">
                      <a:lumMod val="20000"/>
                      <a:lumOff val="80000"/>
                      <a:alpha val="50000"/>
                    </a:schemeClr>
                  </a:gs>
                </a:gsLst>
                <a:lin ang="189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1"/>
              </a:p>
            </p:txBody>
          </p:sp>
        </p:grpSp>
        <p:sp>
          <p:nvSpPr>
            <p:cNvPr id="44" name="Text Box 13"/>
            <p:cNvSpPr txBox="1">
              <a:spLocks noChangeArrowheads="1"/>
            </p:cNvSpPr>
            <p:nvPr/>
          </p:nvSpPr>
          <p:spPr bwMode="gray">
            <a:xfrm>
              <a:off x="4644008" y="3861048"/>
              <a:ext cx="5135107" cy="5704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 anchor="t" anchorCtr="0">
              <a:spAutoFit/>
            </a:bodyPr>
            <a:lstStyle/>
            <a:p>
              <a:pPr defTabSz="801688">
                <a:lnSpc>
                  <a:spcPct val="95000"/>
                </a:lnSpc>
                <a:spcAft>
                  <a:spcPts val="800"/>
                </a:spcAft>
              </a:pPr>
              <a:endPara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endParaRPr>
            </a:p>
            <a:p>
              <a:pPr defTabSz="801688">
                <a:lnSpc>
                  <a:spcPct val="95000"/>
                </a:lnSpc>
                <a:spcAft>
                  <a:spcPts val="800"/>
                </a:spcAft>
              </a:pPr>
              <a:endParaRPr lang="en-US" sz="1600" noProof="1"/>
            </a:p>
          </p:txBody>
        </p:sp>
        <p:sp>
          <p:nvSpPr>
            <p:cNvPr id="47" name="Text Box 13"/>
            <p:cNvSpPr txBox="1">
              <a:spLocks noChangeArrowheads="1"/>
            </p:cNvSpPr>
            <p:nvPr/>
          </p:nvSpPr>
          <p:spPr bwMode="gray">
            <a:xfrm>
              <a:off x="3995936" y="3573016"/>
              <a:ext cx="4144507" cy="2339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 anchor="t" anchorCtr="0">
              <a:spAutoFit/>
            </a:bodyPr>
            <a:lstStyle/>
            <a:p>
              <a:pPr defTabSz="801688">
                <a:lnSpc>
                  <a:spcPct val="95000"/>
                </a:lnSpc>
                <a:spcAft>
                  <a:spcPts val="800"/>
                </a:spcAft>
              </a:pPr>
              <a:r>
                <a:rPr kumimoji="0" lang="pt-B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 </a:t>
              </a:r>
              <a:endParaRPr lang="en-US" sz="1600" noProof="1" smtClean="0"/>
            </a:p>
          </p:txBody>
        </p:sp>
        <p:sp>
          <p:nvSpPr>
            <p:cNvPr id="48" name="Text Box 13"/>
            <p:cNvSpPr txBox="1">
              <a:spLocks noChangeArrowheads="1"/>
            </p:cNvSpPr>
            <p:nvPr/>
          </p:nvSpPr>
          <p:spPr bwMode="gray">
            <a:xfrm>
              <a:off x="5796136" y="5301208"/>
              <a:ext cx="3020557" cy="5262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 anchor="t" anchorCtr="0">
              <a:spAutoFit/>
            </a:bodyPr>
            <a:lstStyle/>
            <a:p>
              <a:pPr defTabSz="801688">
                <a:lnSpc>
                  <a:spcPct val="95000"/>
                </a:lnSpc>
                <a:spcAft>
                  <a:spcPts val="800"/>
                </a:spcAft>
              </a:pPr>
              <a:r>
                <a:rPr kumimoji="0" lang="pt-B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pt-BR" b="1" dirty="0" smtClean="0">
                  <a:ea typeface="Calibri" pitchFamily="34" charset="0"/>
                  <a:cs typeface="Times New Roman" pitchFamily="18" charset="0"/>
                </a:rPr>
                <a:t>R</a:t>
              </a:r>
              <a:r>
                <a:rPr kumimoji="0" lang="pt-BR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efrigeradores, caixas térmicas </a:t>
              </a:r>
              <a:r>
                <a:rPr kumimoji="0" lang="pt-BR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S/N</a:t>
              </a:r>
              <a:endParaRPr lang="en-US" sz="1600" b="1" noProof="1"/>
            </a:p>
          </p:txBody>
        </p:sp>
      </p:grpSp>
      <p:pic>
        <p:nvPicPr>
          <p:cNvPr id="59" name="_color1" descr="Bild4.png" hidden="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007" y="2465430"/>
            <a:ext cx="5620048" cy="3346428"/>
          </a:xfrm>
          <a:prstGeom prst="rect">
            <a:avLst/>
          </a:prstGeom>
        </p:spPr>
      </p:pic>
      <p:sp>
        <p:nvSpPr>
          <p:cNvPr id="18" name="_color1"/>
          <p:cNvSpPr/>
          <p:nvPr/>
        </p:nvSpPr>
        <p:spPr bwMode="gray">
          <a:xfrm>
            <a:off x="323528" y="4509120"/>
            <a:ext cx="4608512" cy="762000"/>
          </a:xfrm>
          <a:prstGeom prst="rightArrow">
            <a:avLst>
              <a:gd name="adj1" fmla="val 50000"/>
              <a:gd name="adj2" fmla="val 86016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36000" tIns="36000" rIns="306000" bIns="36000" numCol="1" anchor="ctr" anchorCtr="0" compatLnSpc="1">
            <a:prstTxWarp prst="textNoShape">
              <a:avLst/>
            </a:prstTxWarp>
          </a:bodyPr>
          <a:lstStyle/>
          <a:p>
            <a:pPr algn="r"/>
            <a:r>
              <a:rPr lang="pt-BR" b="1" noProof="1" smtClean="0">
                <a:cs typeface="Times New Roman" pitchFamily="18" charset="0"/>
              </a:rPr>
              <a:t>Municipal</a:t>
            </a:r>
            <a:endParaRPr lang="en-GB" b="1" noProof="1" smtClean="0">
              <a:solidFill>
                <a:srgbClr val="000000"/>
              </a:solidFill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gray">
          <a:xfrm>
            <a:off x="4148336" y="3725416"/>
            <a:ext cx="4144507" cy="2339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 anchor="t" anchorCtr="0">
            <a:spAutoFit/>
          </a:bodyPr>
          <a:lstStyle/>
          <a:p>
            <a:pPr defTabSz="801688">
              <a:lnSpc>
                <a:spcPct val="95000"/>
              </a:lnSpc>
              <a:spcAft>
                <a:spcPts val="800"/>
              </a:spcAft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lang="en-US" sz="1600" noProof="1" smtClean="0"/>
          </a:p>
        </p:txBody>
      </p:sp>
      <p:sp>
        <p:nvSpPr>
          <p:cNvPr id="22" name="CaixaDeTexto 21"/>
          <p:cNvSpPr txBox="1"/>
          <p:nvPr/>
        </p:nvSpPr>
        <p:spPr>
          <a:xfrm>
            <a:off x="2411760" y="2636912"/>
            <a:ext cx="4104456" cy="355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01688">
              <a:lnSpc>
                <a:spcPct val="95000"/>
              </a:lnSpc>
              <a:spcAft>
                <a:spcPts val="800"/>
              </a:spcAft>
            </a:pPr>
            <a:r>
              <a:rPr lang="pt-BR" b="1" dirty="0" smtClean="0">
                <a:ea typeface="Calibri" pitchFamily="34" charset="0"/>
                <a:cs typeface="Times New Roman" pitchFamily="18" charset="0"/>
              </a:rPr>
              <a:t>Câmeras Frias (+2 - +8 ºC e -20 ºC)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4932040" y="3140968"/>
            <a:ext cx="4752528" cy="1700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1688">
              <a:lnSpc>
                <a:spcPct val="95000"/>
              </a:lnSpc>
              <a:spcAft>
                <a:spcPts val="800"/>
              </a:spcAft>
            </a:pPr>
            <a:r>
              <a:rPr lang="pt-BR" sz="3200" dirty="0" smtClean="0">
                <a:ea typeface="Calibri" pitchFamily="34" charset="0"/>
                <a:cs typeface="Times New Roman" pitchFamily="18" charset="0"/>
              </a:rPr>
              <a:t>Câmeras frias,</a:t>
            </a:r>
          </a:p>
          <a:p>
            <a:pPr defTabSz="801688">
              <a:lnSpc>
                <a:spcPct val="95000"/>
              </a:lnSpc>
              <a:spcAft>
                <a:spcPts val="800"/>
              </a:spcAft>
            </a:pPr>
            <a:r>
              <a:rPr lang="pt-BR" sz="3200" dirty="0" smtClean="0">
                <a:ea typeface="Calibri" pitchFamily="34" charset="0"/>
                <a:cs typeface="Times New Roman" pitchFamily="18" charset="0"/>
              </a:rPr>
              <a:t> Freezer,</a:t>
            </a:r>
          </a:p>
          <a:p>
            <a:pPr defTabSz="801688">
              <a:lnSpc>
                <a:spcPct val="95000"/>
              </a:lnSpc>
              <a:spcAft>
                <a:spcPts val="800"/>
              </a:spcAft>
            </a:pPr>
            <a:r>
              <a:rPr lang="pt-BR" sz="3200" dirty="0" smtClean="0">
                <a:ea typeface="Calibri" pitchFamily="34" charset="0"/>
                <a:cs typeface="Times New Roman" pitchFamily="18" charset="0"/>
              </a:rPr>
              <a:t> Geladeiras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5856" y="704088"/>
            <a:ext cx="5410944" cy="780696"/>
          </a:xfrm>
        </p:spPr>
        <p:txBody>
          <a:bodyPr>
            <a:normAutofit/>
          </a:bodyPr>
          <a:lstStyle/>
          <a:p>
            <a:r>
              <a:rPr lang="pt-BR" sz="4400" dirty="0" smtClean="0"/>
              <a:t>VACINAS</a:t>
            </a:r>
            <a:endParaRPr lang="pt-BR" sz="4400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39552" y="1988840"/>
            <a:ext cx="7859396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CUIDADOS GERAIS NA REFRIGERAÇÃO DOS IMUNOLÓGICOS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Ambiente climatizado</a:t>
            </a: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Refrigerador afastado +- 20 cm da parede (p/ circulação do ar do condensador).</a:t>
            </a: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Tomada Exclusiva (1,30 distante do piso)</a:t>
            </a: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Refrigerador exclusivo p/ Imunológicos (Armazenamento/ Uso diário)</a:t>
            </a: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Na frente nas prateleiras – prazo de validade mais próximos.</a:t>
            </a: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Armazenamento que possibilite livre circulação de ar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Registro em ficha controle de temperatura</a:t>
            </a: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Ajuste dos controles de temperatura e alarmes</a:t>
            </a: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Termômetro Digital</a:t>
            </a: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Limpeza dos refrigeradores</a:t>
            </a: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Gerador p/ possíveis problemas de energia.</a:t>
            </a: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15816" y="704088"/>
            <a:ext cx="5770984" cy="1143000"/>
          </a:xfrm>
        </p:spPr>
        <p:txBody>
          <a:bodyPr>
            <a:normAutofit/>
          </a:bodyPr>
          <a:lstStyle/>
          <a:p>
            <a:r>
              <a:rPr lang="pt-BR" sz="4400" dirty="0" smtClean="0"/>
              <a:t>VACINAS</a:t>
            </a:r>
            <a:endParaRPr lang="pt-BR" sz="4400" dirty="0"/>
          </a:p>
        </p:txBody>
      </p:sp>
      <p:sp>
        <p:nvSpPr>
          <p:cNvPr id="4" name="Retângulo 3"/>
          <p:cNvSpPr/>
          <p:nvPr/>
        </p:nvSpPr>
        <p:spPr>
          <a:xfrm>
            <a:off x="1475656" y="1916832"/>
            <a:ext cx="4572000" cy="320087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000" b="1" dirty="0"/>
              <a:t>CALENDÁRIO DE </a:t>
            </a:r>
            <a:r>
              <a:rPr lang="pt-BR" sz="2000" b="1" dirty="0" smtClean="0"/>
              <a:t>VACINAÇÃO</a:t>
            </a:r>
          </a:p>
          <a:p>
            <a:endParaRPr lang="pt-BR" sz="2000" b="1" dirty="0"/>
          </a:p>
          <a:p>
            <a:r>
              <a:rPr lang="pt-BR" dirty="0"/>
              <a:t> </a:t>
            </a:r>
            <a:r>
              <a:rPr lang="pt-BR" b="1" dirty="0"/>
              <a:t>Fatores a serem observados </a:t>
            </a:r>
            <a:r>
              <a:rPr lang="pt-BR" b="1" dirty="0" smtClean="0"/>
              <a:t>–</a:t>
            </a:r>
          </a:p>
          <a:p>
            <a:endParaRPr lang="pt-BR" b="1" dirty="0"/>
          </a:p>
          <a:p>
            <a:pPr lvl="0"/>
            <a:r>
              <a:rPr lang="pt-BR" dirty="0" smtClean="0"/>
              <a:t> Situação </a:t>
            </a:r>
            <a:r>
              <a:rPr lang="pt-BR" dirty="0"/>
              <a:t>Epidemiológica das Doenças </a:t>
            </a:r>
            <a:r>
              <a:rPr lang="pt-BR" dirty="0" smtClean="0"/>
              <a:t>   </a:t>
            </a:r>
            <a:r>
              <a:rPr lang="pt-BR" dirty="0" err="1" smtClean="0"/>
              <a:t>Imunopreveníveis</a:t>
            </a:r>
            <a:endParaRPr lang="pt-BR" dirty="0" smtClean="0"/>
          </a:p>
          <a:p>
            <a:pPr lvl="0"/>
            <a:endParaRPr lang="pt-BR" dirty="0"/>
          </a:p>
          <a:p>
            <a:pPr lvl="0"/>
            <a:r>
              <a:rPr lang="pt-BR" dirty="0" smtClean="0"/>
              <a:t> Idade </a:t>
            </a:r>
            <a:r>
              <a:rPr lang="pt-BR" dirty="0"/>
              <a:t>ótima x Idade </a:t>
            </a:r>
            <a:r>
              <a:rPr lang="pt-BR" dirty="0" smtClean="0"/>
              <a:t>praticável</a:t>
            </a:r>
          </a:p>
          <a:p>
            <a:pPr lvl="0"/>
            <a:endParaRPr lang="pt-BR" dirty="0"/>
          </a:p>
          <a:p>
            <a:pPr lvl="0"/>
            <a:r>
              <a:rPr lang="pt-BR" dirty="0"/>
              <a:t>Operacionalidade do cumprimento do esquema vacinal</a:t>
            </a:r>
          </a:p>
        </p:txBody>
      </p:sp>
      <p:sp>
        <p:nvSpPr>
          <p:cNvPr id="6" name="Fluxograma: Agrupar 5"/>
          <p:cNvSpPr/>
          <p:nvPr/>
        </p:nvSpPr>
        <p:spPr>
          <a:xfrm>
            <a:off x="1259632" y="3212976"/>
            <a:ext cx="288032" cy="144016"/>
          </a:xfrm>
          <a:prstGeom prst="flowChartCol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8" name="Fluxograma: Agrupar 7"/>
          <p:cNvSpPr/>
          <p:nvPr/>
        </p:nvSpPr>
        <p:spPr>
          <a:xfrm>
            <a:off x="1259632" y="4005064"/>
            <a:ext cx="288032" cy="144016"/>
          </a:xfrm>
          <a:prstGeom prst="flowChartCol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Fluxograma: Agrupar 8"/>
          <p:cNvSpPr/>
          <p:nvPr/>
        </p:nvSpPr>
        <p:spPr>
          <a:xfrm>
            <a:off x="1259632" y="4581128"/>
            <a:ext cx="288032" cy="144016"/>
          </a:xfrm>
          <a:prstGeom prst="flowChartCol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59832" y="238539"/>
            <a:ext cx="5761110" cy="454157"/>
          </a:xfrm>
        </p:spPr>
        <p:txBody>
          <a:bodyPr/>
          <a:lstStyle/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>
          <a:xfrm>
            <a:off x="1835696" y="116632"/>
            <a:ext cx="6192366" cy="1074606"/>
          </a:xfrm>
        </p:spPr>
        <p:txBody>
          <a:bodyPr/>
          <a:lstStyle/>
          <a:p>
            <a:r>
              <a:rPr lang="pt-BR" dirty="0" smtClean="0"/>
              <a:t>C A L E N D Á R I O  d o E S T A D O D E  S P,  2016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75656" y="620688"/>
          <a:ext cx="6552728" cy="5842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790"/>
                <a:gridCol w="4445938"/>
              </a:tblGrid>
              <a:tr h="432048">
                <a:tc>
                  <a:txBody>
                    <a:bodyPr/>
                    <a:lstStyle/>
                    <a:p>
                      <a:r>
                        <a:rPr lang="pt-BR" dirty="0" smtClean="0"/>
                        <a:t>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VACINA</a:t>
                      </a:r>
                      <a:endParaRPr lang="pt-BR" dirty="0"/>
                    </a:p>
                  </a:txBody>
                  <a:tcPr/>
                </a:tc>
              </a:tr>
              <a:tr h="67607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A partir do nascimento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BCG</a:t>
                      </a:r>
                    </a:p>
                    <a:p>
                      <a:r>
                        <a:rPr lang="pt-BR" dirty="0" smtClean="0"/>
                        <a:t>Hepatite B</a:t>
                      </a:r>
                      <a:endParaRPr lang="pt-BR" dirty="0"/>
                    </a:p>
                  </a:txBody>
                  <a:tcPr/>
                </a:tc>
              </a:tr>
              <a:tr h="676070">
                <a:tc>
                  <a:txBody>
                    <a:bodyPr/>
                    <a:lstStyle/>
                    <a:p>
                      <a:r>
                        <a:rPr lang="pt-BR" dirty="0" smtClean="0"/>
                        <a:t>2 meses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VIP, Pentavalente (DTP + </a:t>
                      </a:r>
                      <a:r>
                        <a:rPr lang="pt-BR" dirty="0" err="1" smtClean="0"/>
                        <a:t>Hib</a:t>
                      </a:r>
                      <a:r>
                        <a:rPr lang="pt-BR" baseline="0" dirty="0" smtClean="0"/>
                        <a:t> +</a:t>
                      </a:r>
                      <a:r>
                        <a:rPr lang="pt-BR" baseline="0" dirty="0" err="1" smtClean="0"/>
                        <a:t>HepB</a:t>
                      </a:r>
                      <a:r>
                        <a:rPr lang="pt-BR" baseline="0" dirty="0" smtClean="0"/>
                        <a:t>)</a:t>
                      </a:r>
                    </a:p>
                    <a:p>
                      <a:r>
                        <a:rPr lang="pt-BR" baseline="0" dirty="0" err="1" smtClean="0"/>
                        <a:t>Rotavírus</a:t>
                      </a:r>
                      <a:r>
                        <a:rPr lang="pt-BR" baseline="0" dirty="0" smtClean="0"/>
                        <a:t>, Pneumocócica 10 valente</a:t>
                      </a:r>
                      <a:endParaRPr lang="pt-BR" dirty="0"/>
                    </a:p>
                  </a:txBody>
                  <a:tcPr/>
                </a:tc>
              </a:tr>
              <a:tr h="386623">
                <a:tc>
                  <a:txBody>
                    <a:bodyPr/>
                    <a:lstStyle/>
                    <a:p>
                      <a:r>
                        <a:rPr lang="pt-BR" dirty="0" smtClean="0"/>
                        <a:t>3 meses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Meningogócica</a:t>
                      </a:r>
                      <a:r>
                        <a:rPr lang="pt-BR" dirty="0" smtClean="0"/>
                        <a:t> C</a:t>
                      </a:r>
                      <a:endParaRPr lang="pt-BR" dirty="0"/>
                    </a:p>
                  </a:txBody>
                  <a:tcPr/>
                </a:tc>
              </a:tr>
              <a:tr h="676070">
                <a:tc>
                  <a:txBody>
                    <a:bodyPr/>
                    <a:lstStyle/>
                    <a:p>
                      <a:r>
                        <a:rPr lang="pt-BR" dirty="0" smtClean="0"/>
                        <a:t>4 meses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VIP, Pentavalente</a:t>
                      </a:r>
                    </a:p>
                    <a:p>
                      <a:r>
                        <a:rPr lang="pt-BR" dirty="0" err="1" smtClean="0"/>
                        <a:t>Rotavírus</a:t>
                      </a:r>
                      <a:r>
                        <a:rPr lang="pt-BR" dirty="0" smtClean="0"/>
                        <a:t>, Pneumocócica 10 valente</a:t>
                      </a:r>
                      <a:endParaRPr lang="pt-BR" dirty="0"/>
                    </a:p>
                  </a:txBody>
                  <a:tcPr/>
                </a:tc>
              </a:tr>
              <a:tr h="386623">
                <a:tc>
                  <a:txBody>
                    <a:bodyPr/>
                    <a:lstStyle/>
                    <a:p>
                      <a:r>
                        <a:rPr lang="pt-BR" dirty="0" smtClean="0"/>
                        <a:t>5 meses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Meningocócica C</a:t>
                      </a:r>
                      <a:endParaRPr lang="pt-BR" dirty="0"/>
                    </a:p>
                  </a:txBody>
                  <a:tcPr/>
                </a:tc>
              </a:tr>
              <a:tr h="386623">
                <a:tc>
                  <a:txBody>
                    <a:bodyPr/>
                    <a:lstStyle/>
                    <a:p>
                      <a:r>
                        <a:rPr lang="pt-BR" dirty="0" smtClean="0"/>
                        <a:t>6 meses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VIP, Pentavalente</a:t>
                      </a:r>
                      <a:endParaRPr lang="pt-BR" dirty="0"/>
                    </a:p>
                  </a:txBody>
                  <a:tcPr/>
                </a:tc>
              </a:tr>
              <a:tr h="386623">
                <a:tc>
                  <a:txBody>
                    <a:bodyPr/>
                    <a:lstStyle/>
                    <a:p>
                      <a:r>
                        <a:rPr lang="pt-BR" dirty="0" smtClean="0"/>
                        <a:t>9 meses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Febre Amarela</a:t>
                      </a:r>
                      <a:endParaRPr lang="pt-BR" dirty="0"/>
                    </a:p>
                  </a:txBody>
                  <a:tcPr/>
                </a:tc>
              </a:tr>
              <a:tr h="676070">
                <a:tc>
                  <a:txBody>
                    <a:bodyPr/>
                    <a:lstStyle/>
                    <a:p>
                      <a:r>
                        <a:rPr lang="pt-BR" dirty="0" smtClean="0"/>
                        <a:t>12 meses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Sarampo-Caxumba-Rubéola (SCR)</a:t>
                      </a:r>
                    </a:p>
                    <a:p>
                      <a:r>
                        <a:rPr lang="pt-BR" dirty="0" smtClean="0"/>
                        <a:t>Meningocócica</a:t>
                      </a:r>
                      <a:r>
                        <a:rPr lang="pt-BR" baseline="0" dirty="0" smtClean="0"/>
                        <a:t> C, Pneumocócica 10 valente</a:t>
                      </a:r>
                      <a:endParaRPr lang="pt-BR" dirty="0"/>
                    </a:p>
                  </a:txBody>
                  <a:tcPr/>
                </a:tc>
              </a:tr>
              <a:tr h="386623">
                <a:tc>
                  <a:txBody>
                    <a:bodyPr/>
                    <a:lstStyle/>
                    <a:p>
                      <a:r>
                        <a:rPr lang="pt-BR" dirty="0" smtClean="0"/>
                        <a:t>15 meses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VOPb</a:t>
                      </a:r>
                      <a:r>
                        <a:rPr lang="pt-BR" dirty="0" smtClean="0"/>
                        <a:t>, DPT, </a:t>
                      </a:r>
                      <a:r>
                        <a:rPr lang="pt-BR" dirty="0" err="1" smtClean="0"/>
                        <a:t>HepA</a:t>
                      </a:r>
                      <a:r>
                        <a:rPr lang="pt-BR" dirty="0" smtClean="0"/>
                        <a:t>, Tetraviral</a:t>
                      </a:r>
                      <a:endParaRPr lang="pt-BR" dirty="0"/>
                    </a:p>
                  </a:txBody>
                  <a:tcPr/>
                </a:tc>
              </a:tr>
              <a:tr h="386623">
                <a:tc>
                  <a:txBody>
                    <a:bodyPr/>
                    <a:lstStyle/>
                    <a:p>
                      <a:r>
                        <a:rPr lang="pt-BR" dirty="0" smtClean="0"/>
                        <a:t>4 anos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DPT, </a:t>
                      </a:r>
                      <a:r>
                        <a:rPr lang="pt-BR" dirty="0" err="1" smtClean="0"/>
                        <a:t>VOPb</a:t>
                      </a:r>
                      <a:r>
                        <a:rPr lang="pt-BR" dirty="0" smtClean="0"/>
                        <a:t>,Febre Amarela</a:t>
                      </a:r>
                      <a:endParaRPr lang="pt-BR" dirty="0"/>
                    </a:p>
                  </a:txBody>
                  <a:tcPr/>
                </a:tc>
              </a:tr>
              <a:tr h="386623">
                <a:tc>
                  <a:txBody>
                    <a:bodyPr/>
                    <a:lstStyle/>
                    <a:p>
                      <a:r>
                        <a:rPr lang="pt-BR" dirty="0" smtClean="0"/>
                        <a:t>Anualmente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Influenza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</TotalTime>
  <Words>564</Words>
  <Application>Microsoft Office PowerPoint</Application>
  <PresentationFormat>Apresentação na tela (4:3)</PresentationFormat>
  <Paragraphs>132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Fluxo</vt:lpstr>
      <vt:lpstr>IMUNIZAÇÃO</vt:lpstr>
      <vt:lpstr>Slide 2</vt:lpstr>
      <vt:lpstr>Slide 3</vt:lpstr>
      <vt:lpstr>                                 </vt:lpstr>
      <vt:lpstr>                                     VACINAS</vt:lpstr>
      <vt:lpstr>REDE DE FRIO</vt:lpstr>
      <vt:lpstr>VACINAS</vt:lpstr>
      <vt:lpstr>VACINAS</vt:lpstr>
      <vt:lpstr> </vt:lpstr>
      <vt:lpstr>Slide 10</vt:lpstr>
      <vt:lpstr>Slide 11</vt:lpstr>
      <vt:lpstr>Slide 12</vt:lpstr>
      <vt:lpstr>Slide 13</vt:lpstr>
      <vt:lpstr>Slide 14</vt:lpstr>
    </vt:vector>
  </TitlesOfParts>
  <Company>Neoris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tania.maia</dc:creator>
  <cp:lastModifiedBy>User</cp:lastModifiedBy>
  <cp:revision>51</cp:revision>
  <dcterms:created xsi:type="dcterms:W3CDTF">2016-10-25T21:24:47Z</dcterms:created>
  <dcterms:modified xsi:type="dcterms:W3CDTF">2016-11-01T18:16:27Z</dcterms:modified>
</cp:coreProperties>
</file>