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33" r:id="rId2"/>
    <p:sldId id="434" r:id="rId3"/>
    <p:sldId id="435" r:id="rId4"/>
    <p:sldId id="436" r:id="rId5"/>
    <p:sldId id="414" r:id="rId6"/>
    <p:sldId id="415" r:id="rId7"/>
    <p:sldId id="416" r:id="rId8"/>
    <p:sldId id="422" r:id="rId9"/>
    <p:sldId id="424" r:id="rId10"/>
    <p:sldId id="425" r:id="rId11"/>
    <p:sldId id="423" r:id="rId12"/>
    <p:sldId id="278" r:id="rId13"/>
    <p:sldId id="426" r:id="rId14"/>
    <p:sldId id="283" r:id="rId15"/>
    <p:sldId id="280" r:id="rId16"/>
    <p:sldId id="281" r:id="rId17"/>
    <p:sldId id="284" r:id="rId18"/>
    <p:sldId id="285" r:id="rId19"/>
    <p:sldId id="268" r:id="rId20"/>
    <p:sldId id="386" r:id="rId21"/>
    <p:sldId id="319" r:id="rId22"/>
    <p:sldId id="334" r:id="rId23"/>
    <p:sldId id="335" r:id="rId24"/>
    <p:sldId id="372" r:id="rId25"/>
    <p:sldId id="373" r:id="rId26"/>
    <p:sldId id="389" r:id="rId27"/>
    <p:sldId id="390" r:id="rId28"/>
    <p:sldId id="362" r:id="rId29"/>
    <p:sldId id="374" r:id="rId30"/>
    <p:sldId id="378" r:id="rId31"/>
    <p:sldId id="375" r:id="rId32"/>
    <p:sldId id="376" r:id="rId33"/>
    <p:sldId id="377" r:id="rId34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3300"/>
    <a:srgbClr val="336600"/>
    <a:srgbClr val="969696"/>
    <a:srgbClr val="993300"/>
    <a:srgbClr val="FFFFCC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90843" autoAdjust="0"/>
  </p:normalViewPr>
  <p:slideViewPr>
    <p:cSldViewPr>
      <p:cViewPr varScale="1">
        <p:scale>
          <a:sx n="82" d="100"/>
          <a:sy n="82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08A5B4-5C5A-47C3-BA86-E4E7C4197BED}" type="datetimeFigureOut">
              <a:rPr lang="en-US"/>
              <a:pPr>
                <a:defRPr/>
              </a:pPr>
              <a:t>3/31/2020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4DC10D-C47D-44F2-9180-EFA9A7B53F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37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B77BBE-F1B2-4D8B-AF5F-0C2C28B4BFD2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23645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8F00B-F863-461A-81E0-926132AE3C7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6806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4A11-7232-4E7A-B6A1-72D2D3FE616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0068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F6E3-CFAA-45E3-A634-E0E0AF770C8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184919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1C95-BE0A-4176-A5AB-16955118694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22915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DBF8F-246C-4055-9C0C-6E132866D78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2232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19AD0-FE25-4D41-A8F2-7BE6AC5DA7D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68908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ED70-4382-4AE9-8C1F-D567341255D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8201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294F3-B8F8-4918-98F0-C9A76FABE3E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93395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B07B-5977-441D-9CDC-C1550DA249A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09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DAA48-0D74-49A3-8E9E-8551A9F04EA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2600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67C9-0864-465E-80F3-2A9D1DADDC9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922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372C-C1AF-4CEF-BA0F-F8ADE60E59D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8626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84168-BBD7-4139-AAF2-8425767214B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9488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do texto mestre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2DAA2072-CBB4-4043-ADAC-C906973E3B5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755650" y="0"/>
            <a:ext cx="7772400" cy="68580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58371" name="Picture 6" descr="Minhas fotos 1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9119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1258888" y="908050"/>
            <a:ext cx="7273925" cy="10668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/>
              <a:t>Deficiência de B – Áreas escuras na cabeça (curd browning)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6"/>
    </mc:Choice>
    <mc:Fallback>
      <p:transition spd="slow" advTm="1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Figure 4 Blackened vascular system of 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508500"/>
            <a:ext cx="2927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Figure 3 Veins of plant systemically infected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668463"/>
            <a:ext cx="29765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tângulo 8"/>
          <p:cNvSpPr>
            <a:spLocks noChangeArrowheads="1"/>
          </p:cNvSpPr>
          <p:nvPr/>
        </p:nvSpPr>
        <p:spPr bwMode="auto">
          <a:xfrm>
            <a:off x="179388" y="3429000"/>
            <a:ext cx="5643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rgbClr val="FF0000"/>
                </a:solidFill>
                <a:latin typeface="Times-Bold"/>
              </a:rPr>
              <a:t>Vasos lenhosos da folha e do caule enegrecidos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solidFill>
                <a:schemeClr val="bg1"/>
              </a:solidFill>
              <a:latin typeface="Times-Bold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755650" y="246063"/>
            <a:ext cx="7772400" cy="946150"/>
          </a:xfrm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Sintomas</a:t>
            </a:r>
            <a:endParaRPr lang="en-US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5"/>
    </mc:Choice>
    <mc:Fallback>
      <p:transition spd="slow" advTm="2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ângulo 1"/>
          <p:cNvSpPr>
            <a:spLocks noChangeArrowheads="1"/>
          </p:cNvSpPr>
          <p:nvPr/>
        </p:nvSpPr>
        <p:spPr bwMode="auto">
          <a:xfrm>
            <a:off x="1116013" y="765175"/>
            <a:ext cx="71278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solidFill>
                <a:srgbClr val="FF0000"/>
              </a:solidFill>
              <a:latin typeface="Times-BoldItalic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7F7F00"/>
                </a:solidFill>
                <a:latin typeface="Times-Roman"/>
              </a:rPr>
              <a:t>Sobrevivência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Sementes contaminadas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Restos de culturas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Plantas hospedeiras: </a:t>
            </a:r>
            <a:r>
              <a:rPr lang="pt-BR" altLang="en-US" sz="2400">
                <a:solidFill>
                  <a:srgbClr val="000000"/>
                </a:solidFill>
                <a:latin typeface="Times-Bold"/>
              </a:rPr>
              <a:t>nabo, mostarda, rabanete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couve-rabano, couve-de-bruxelas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brócolo, repolho chinês</a:t>
            </a:r>
            <a:endParaRPr lang="en-US" altLang="en-US" sz="24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9"/>
    </mc:Choice>
    <mc:Fallback>
      <p:transition spd="slow" advTm="3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223963" y="404813"/>
            <a:ext cx="66960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PODRIDÃO MOLE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Erwinia carotovora 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subsp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carotovora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4773613" y="3127375"/>
            <a:ext cx="71437" cy="26638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300038" y="2852738"/>
            <a:ext cx="4672012" cy="161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7" name="Rectangle 7"/>
          <p:cNvSpPr>
            <a:spLocks noChangeArrowheads="1"/>
          </p:cNvSpPr>
          <p:nvPr/>
        </p:nvSpPr>
        <p:spPr bwMode="auto">
          <a:xfrm>
            <a:off x="4973638" y="2933700"/>
            <a:ext cx="74612" cy="29098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8" name="Rectangle 8"/>
          <p:cNvSpPr>
            <a:spLocks noChangeArrowheads="1"/>
          </p:cNvSpPr>
          <p:nvPr/>
        </p:nvSpPr>
        <p:spPr bwMode="auto">
          <a:xfrm>
            <a:off x="79375" y="6402388"/>
            <a:ext cx="4824413" cy="3397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9" name="Rectangle 9"/>
          <p:cNvSpPr>
            <a:spLocks noChangeArrowheads="1"/>
          </p:cNvSpPr>
          <p:nvPr/>
        </p:nvSpPr>
        <p:spPr bwMode="auto">
          <a:xfrm>
            <a:off x="0" y="3429000"/>
            <a:ext cx="217488" cy="29733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69640" name="Group 10"/>
          <p:cNvGrpSpPr>
            <a:grpSpLocks/>
          </p:cNvGrpSpPr>
          <p:nvPr/>
        </p:nvGrpSpPr>
        <p:grpSpPr bwMode="auto">
          <a:xfrm>
            <a:off x="149225" y="1889125"/>
            <a:ext cx="8966200" cy="4484688"/>
            <a:chOff x="50" y="1325"/>
            <a:chExt cx="5648" cy="2825"/>
          </a:xfrm>
        </p:grpSpPr>
        <p:sp>
          <p:nvSpPr>
            <p:cNvPr id="69641" name="Text Box 13"/>
            <p:cNvSpPr txBox="1">
              <a:spLocks noChangeArrowheads="1"/>
            </p:cNvSpPr>
            <p:nvPr/>
          </p:nvSpPr>
          <p:spPr bwMode="auto">
            <a:xfrm>
              <a:off x="298" y="1325"/>
              <a:ext cx="516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Amolecimento dos tecidos com exsudação de odor fétido;</a:t>
              </a:r>
            </a:p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 murcha e apodrecimento.</a:t>
              </a:r>
            </a:p>
          </p:txBody>
        </p:sp>
        <p:grpSp>
          <p:nvGrpSpPr>
            <p:cNvPr id="69642" name="Group 14"/>
            <p:cNvGrpSpPr>
              <a:grpSpLocks/>
            </p:cNvGrpSpPr>
            <p:nvPr/>
          </p:nvGrpSpPr>
          <p:grpSpPr bwMode="auto">
            <a:xfrm>
              <a:off x="50" y="2333"/>
              <a:ext cx="5648" cy="1817"/>
              <a:chOff x="50" y="2333"/>
              <a:chExt cx="5648" cy="1817"/>
            </a:xfrm>
          </p:grpSpPr>
          <p:pic>
            <p:nvPicPr>
              <p:cNvPr id="69643" name="Picture 15" descr="erwini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" y="2333"/>
                <a:ext cx="2650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44" name="Picture 16" descr="Digitalizar0002"/>
              <p:cNvPicPr>
                <a:picLocks noChangeAspect="1" noChangeArrowheads="1"/>
              </p:cNvPicPr>
              <p:nvPr/>
            </p:nvPicPr>
            <p:blipFill>
              <a:blip r:embed="rId6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6" y="2333"/>
                <a:ext cx="2562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00"/>
    </mc:Choice>
    <mc:Fallback>
      <p:transition spd="slow" advTm="10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fúngicas</a:t>
            </a:r>
            <a:endParaRPr lang="en-US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5"/>
    </mc:Choice>
    <mc:Fallback>
      <p:transition spd="slow" advTm="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81075" y="404813"/>
            <a:ext cx="716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HÉRNIA –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Plasmodiophora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endParaRPr lang="pt-BR" altLang="en-US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23850" y="2420938"/>
            <a:ext cx="44291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subdesenvolvimento e murcha da planta nas horas mais quentes do dia;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pt-BR" altLang="en-US" sz="2400" b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formação de galhas nas raízes.</a:t>
            </a:r>
          </a:p>
        </p:txBody>
      </p:sp>
      <p:pic>
        <p:nvPicPr>
          <p:cNvPr id="73732" name="Picture 6" descr="hér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275431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17"/>
    </mc:Choice>
    <mc:Fallback>
      <p:transition spd="slow" advTm="5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81075" y="404813"/>
            <a:ext cx="71643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MANCHA DE ALTERNARIA</a:t>
            </a: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Alternaria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brassicicola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e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raphani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300038" y="2060575"/>
            <a:ext cx="8491537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sementeira: necrose do cotilédone e hipocótilo e “damping-off”, podendo ocorrer enfezamento ou morte da plântula;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plantas adultas: lesões circulares, concêntricas e com halo clorótico nas folhas, hastes florais e caule.</a:t>
            </a:r>
          </a:p>
        </p:txBody>
      </p:sp>
      <p:pic>
        <p:nvPicPr>
          <p:cNvPr id="74756" name="Picture 9" descr="alternari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21113"/>
            <a:ext cx="39608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0" descr="Mancha de Alternari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32225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27"/>
    </mc:Choice>
    <mc:Fallback>
      <p:transition spd="slow" advTm="7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81075" y="260350"/>
            <a:ext cx="71643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MÍLDIO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Peronospora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parasitica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465138" y="1557338"/>
            <a:ext cx="8196262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95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Lesões foliares inicialmente cloróticas, progredindo para  necróticas, correspondendo na face inferior as frutificações esbranquiçadas do fungo;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Morte de plântulas. </a:t>
            </a:r>
          </a:p>
        </p:txBody>
      </p:sp>
      <p:pic>
        <p:nvPicPr>
          <p:cNvPr id="75780" name="Picture 6" descr="f7666f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036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f7666f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39592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40"/>
    </mc:Choice>
    <mc:Fallback>
      <p:transition spd="slow" advTm="4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9750" y="40481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MURCHA DE FUSARIUM 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Fusarium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oxysporum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f. sp. conglutinans (repolho, couve-flor e brocólis)</a:t>
            </a:r>
          </a:p>
        </p:txBody>
      </p:sp>
      <p:grpSp>
        <p:nvGrpSpPr>
          <p:cNvPr id="76803" name="Group 5"/>
          <p:cNvGrpSpPr>
            <a:grpSpLocks/>
          </p:cNvGrpSpPr>
          <p:nvPr/>
        </p:nvGrpSpPr>
        <p:grpSpPr bwMode="auto">
          <a:xfrm>
            <a:off x="339725" y="3328988"/>
            <a:ext cx="8656638" cy="3213100"/>
            <a:chOff x="295" y="2097"/>
            <a:chExt cx="5453" cy="2024"/>
          </a:xfrm>
        </p:grpSpPr>
        <p:pic>
          <p:nvPicPr>
            <p:cNvPr id="76804" name="Picture 6" descr="Fusarium Photo Coll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06"/>
              <a:ext cx="5261" cy="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7" descr="Fusarium oxysporum f. sp. conglutina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97"/>
              <a:ext cx="2868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0"/>
    </mc:Choice>
    <mc:Fallback>
      <p:transition spd="slow" advTm="3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3538" y="260350"/>
            <a:ext cx="58340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MOFO CINZENTO 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Botrytis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cinerea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3800" name="Picture 8" descr="bo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33845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0" descr="Botry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49575"/>
            <a:ext cx="43926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8"/>
    </mc:Choice>
    <mc:Fallback>
      <p:transition spd="slow" advTm="3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23913"/>
          </a:xfrm>
          <a:solidFill>
            <a:srgbClr val="33CCCC"/>
          </a:solidFill>
        </p:spPr>
        <p:txBody>
          <a:bodyPr anchor="ctr"/>
          <a:lstStyle/>
          <a:p>
            <a:pPr eaLnBrk="1" hangingPunct="1"/>
            <a:r>
              <a:rPr lang="pt-BR" altLang="en-US" sz="2800" b="1" smtClean="0">
                <a:latin typeface="Verdana" panose="020B0604030504040204" pitchFamily="34" charset="0"/>
              </a:rPr>
              <a:t>Pragas</a:t>
            </a:r>
            <a:endParaRPr lang="pt-PT" altLang="en-US" sz="2800" b="1" smtClean="0">
              <a:latin typeface="Verdana" panose="020B060403050404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"/>
    </mc:Choice>
    <mc:Fallback>
      <p:transition spd="slow" advTm="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  <a:solidFill>
            <a:srgbClr val="00FFFF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Hastes ocas (Hollow stem)</a:t>
            </a:r>
          </a:p>
        </p:txBody>
      </p:sp>
      <p:pic>
        <p:nvPicPr>
          <p:cNvPr id="59395" name="Picture 6" descr="Minhas fotos 1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74052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2"/>
    </mc:Choice>
    <mc:Fallback>
      <p:transition spd="slow" advTm="1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 smtClean="0"/>
              <a:t>Lagarta mede palmo (</a:t>
            </a:r>
            <a:r>
              <a:rPr lang="pt-BR" altLang="en-US" sz="3200" i="1" smtClean="0"/>
              <a:t>Trichoplus ni</a:t>
            </a:r>
            <a:r>
              <a:rPr lang="pt-BR" altLang="en-US" sz="3200" smtClean="0"/>
              <a:t>)</a:t>
            </a:r>
          </a:p>
        </p:txBody>
      </p:sp>
      <p:pic>
        <p:nvPicPr>
          <p:cNvPr id="79875" name="Picture 4" descr="DSC02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1"/>
    </mc:Choice>
    <mc:Fallback>
      <p:transition spd="slow" advTm="4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2800" b="1" smtClean="0"/>
              <a:t/>
            </a:r>
            <a:br>
              <a:rPr lang="pt-BR" altLang="en-US" sz="2800" b="1" smtClean="0"/>
            </a:br>
            <a:r>
              <a:rPr lang="pt-BR" altLang="en-US" sz="2800" b="1" smtClean="0"/>
              <a:t>Traça das crucíferas</a:t>
            </a:r>
            <a:r>
              <a:rPr lang="pt-BR" altLang="en-US" sz="2800" smtClean="0"/>
              <a:t>(</a:t>
            </a:r>
            <a:r>
              <a:rPr lang="pt-BR" altLang="en-US" sz="2800" i="1" smtClean="0"/>
              <a:t>Plutella xylostella</a:t>
            </a:r>
            <a:r>
              <a:rPr lang="pt-BR" altLang="en-US" sz="2800" smtClean="0"/>
              <a:t>)</a:t>
            </a:r>
            <a:br>
              <a:rPr lang="pt-BR" altLang="en-US" sz="2800" smtClean="0"/>
            </a:br>
            <a:endParaRPr lang="pt-BR" altLang="en-US" sz="2800" smtClean="0"/>
          </a:p>
        </p:txBody>
      </p:sp>
      <p:pic>
        <p:nvPicPr>
          <p:cNvPr id="80899" name="Picture 6" descr="inse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37560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cain2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2857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2"/>
    </mc:Choice>
    <mc:Fallback>
      <p:transition spd="slow" advTm="2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5159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2400" smtClean="0"/>
              <a:t/>
            </a:r>
            <a:br>
              <a:rPr lang="pt-BR" altLang="en-US" sz="2400" smtClean="0"/>
            </a:br>
            <a:r>
              <a:rPr lang="pt-BR" altLang="en-US" sz="2800" smtClean="0"/>
              <a:t>Lagarta rosca(</a:t>
            </a:r>
            <a:r>
              <a:rPr lang="pt-BR" altLang="en-US" sz="2800" i="1" smtClean="0"/>
              <a:t>Agrotis ipsilon</a:t>
            </a:r>
            <a:r>
              <a:rPr lang="pt-BR" altLang="en-US" sz="2800" smtClean="0"/>
              <a:t>)</a:t>
            </a:r>
            <a:r>
              <a:rPr lang="pt-BR" altLang="en-US" sz="2800" smtClean="0">
                <a:latin typeface="Verdana" panose="020B0604030504040204" pitchFamily="34" charset="0"/>
              </a:rPr>
              <a:t/>
            </a:r>
            <a:br>
              <a:rPr lang="pt-BR" altLang="en-US" sz="2800" smtClean="0">
                <a:latin typeface="Verdana" panose="020B0604030504040204" pitchFamily="34" charset="0"/>
              </a:rPr>
            </a:br>
            <a:endParaRPr lang="pt-BR" altLang="en-US" sz="2800" smtClean="0">
              <a:latin typeface="Verdana" panose="020B0604030504040204" pitchFamily="34" charset="0"/>
            </a:endParaRPr>
          </a:p>
        </p:txBody>
      </p:sp>
      <p:pic>
        <p:nvPicPr>
          <p:cNvPr id="81923" name="Picture 5" descr="cutwor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097212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7" descr="2005_0722(002)_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24003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7"/>
    </mc:Choice>
    <mc:Fallback>
      <p:transition spd="slow" advTm="2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5575" cy="803275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3200" smtClean="0"/>
              <a:t/>
            </a:r>
            <a:br>
              <a:rPr lang="pt-BR" altLang="en-US" sz="3200" smtClean="0"/>
            </a:br>
            <a:r>
              <a:rPr lang="pt-BR" altLang="en-US" sz="3200" smtClean="0"/>
              <a:t>Pulgão da couve(</a:t>
            </a:r>
            <a:r>
              <a:rPr lang="pt-BR" altLang="en-US" sz="3200" i="1" smtClean="0"/>
              <a:t>Brevicoryne brassicae</a:t>
            </a:r>
            <a:r>
              <a:rPr lang="pt-BR" altLang="en-US" sz="3200" smtClean="0"/>
              <a:t>)</a:t>
            </a:r>
            <a:r>
              <a:rPr lang="pt-PT" altLang="en-US" sz="3200" smtClean="0">
                <a:latin typeface="Verdana" panose="020B0604030504040204" pitchFamily="34" charset="0"/>
              </a:rPr>
              <a:t/>
            </a:r>
            <a:br>
              <a:rPr lang="pt-PT" altLang="en-US" sz="3200" smtClean="0">
                <a:latin typeface="Verdana" panose="020B0604030504040204" pitchFamily="34" charset="0"/>
              </a:rPr>
            </a:br>
            <a:endParaRPr lang="pt-BR" altLang="en-US" sz="3200" smtClean="0">
              <a:latin typeface="Verdana" panose="020B0604030504040204" pitchFamily="34" charset="0"/>
            </a:endParaRPr>
          </a:p>
        </p:txBody>
      </p:sp>
      <p:pic>
        <p:nvPicPr>
          <p:cNvPr id="82947" name="Picture 5" descr="brevicoryne-brassicae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56896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8"/>
    </mc:Choice>
    <mc:Fallback>
      <p:transition spd="slow" advTm="1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Colheita</a:t>
            </a:r>
          </a:p>
        </p:txBody>
      </p:sp>
      <p:pic>
        <p:nvPicPr>
          <p:cNvPr id="83971" name="Picture 6" descr="cauli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2481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7" descr="DSC020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67"/>
    </mc:Choice>
    <mc:Fallback>
      <p:transition spd="slow" advTm="3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FFFF00"/>
                </a:solidFill>
              </a:rPr>
              <a:t>Mercado </a:t>
            </a:r>
            <a:r>
              <a:rPr lang="pt-BR" altLang="en-US" sz="3600" i="1">
                <a:solidFill>
                  <a:srgbClr val="FFFF00"/>
                </a:solidFill>
              </a:rPr>
              <a:t>in natura</a:t>
            </a:r>
          </a:p>
        </p:txBody>
      </p:sp>
      <p:pic>
        <p:nvPicPr>
          <p:cNvPr id="84995" name="Picture 17" descr="Couve para industria-boa adapat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18" descr="Minhas fotos 4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87563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0"/>
    </mc:Choice>
    <mc:Fallback>
      <p:transition spd="slow" advTm="2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971550" y="1296988"/>
            <a:ext cx="709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>
                <a:latin typeface="Tahoma" panose="020B0604030504040204" pitchFamily="34" charset="0"/>
                <a:cs typeface="Tahoma" panose="020B0604030504040204" pitchFamily="34" charset="0"/>
              </a:rPr>
              <a:t>Classes ou Diâmetros</a:t>
            </a:r>
            <a:endParaRPr lang="pt-BR" altLang="en-US" sz="1600">
              <a:cs typeface="Times New Roman" panose="02020603050405020304" pitchFamily="18" charset="0"/>
            </a:endParaRPr>
          </a:p>
        </p:txBody>
      </p:sp>
      <p:graphicFrame>
        <p:nvGraphicFramePr>
          <p:cNvPr id="223425" name="Group 193"/>
          <p:cNvGraphicFramePr>
            <a:graphicFrameLocks noGrp="1"/>
          </p:cNvGraphicFramePr>
          <p:nvPr/>
        </p:nvGraphicFramePr>
        <p:xfrm>
          <a:off x="1979613" y="2133600"/>
          <a:ext cx="5340350" cy="3597273"/>
        </p:xfrm>
        <a:graphic>
          <a:graphicData uri="http://schemas.openxmlformats.org/drawingml/2006/table">
            <a:tbl>
              <a:tblPr/>
              <a:tblGrid>
                <a:gridCol w="1223962"/>
                <a:gridCol w="2339975"/>
                <a:gridCol w="1776413"/>
              </a:tblGrid>
              <a:tr h="5792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Classes</a:t>
                      </a:r>
                      <a:endParaRPr kumimoji="0" lang="pt-B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Diâmetros (em mm)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kumimoji="0" lang="pt-BR" altLang="en-US" sz="1600" b="1" i="0" u="sng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Mínimo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Máximo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&gt;100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&gt;150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&gt;170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&gt;190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&gt;210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4" name="Rectangle 192"/>
          <p:cNvSpPr>
            <a:spLocks noChangeArrowheads="1"/>
          </p:cNvSpPr>
          <p:nvPr/>
        </p:nvSpPr>
        <p:spPr bwMode="auto">
          <a:xfrm>
            <a:off x="755650" y="5788025"/>
            <a:ext cx="7372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 b="0">
                <a:latin typeface="Tahoma" panose="020B0604030504040204" pitchFamily="34" charset="0"/>
                <a:cs typeface="Tahoma" panose="020B0604030504040204" pitchFamily="34" charset="0"/>
              </a:rPr>
              <a:t>Serão toleradas misturas de até 10% no número de inflorescências pertencentes à classe imediatamente inferior ou superior à da classe mencionada no rótulo.</a:t>
            </a:r>
            <a:endParaRPr lang="pt-BR" altLang="en-US" sz="1600" b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600" b="0"/>
          </a:p>
        </p:txBody>
      </p:sp>
      <p:sp>
        <p:nvSpPr>
          <p:cNvPr id="86065" name="Text Box 194"/>
          <p:cNvSpPr txBox="1">
            <a:spLocks noChangeArrowheads="1"/>
          </p:cNvSpPr>
          <p:nvPr/>
        </p:nvSpPr>
        <p:spPr bwMode="auto">
          <a:xfrm>
            <a:off x="1835150" y="404813"/>
            <a:ext cx="6408738" cy="51911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>
                <a:solidFill>
                  <a:srgbClr val="FFFF00"/>
                </a:solidFill>
              </a:rPr>
              <a:t>Couve-flor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0"/>
    </mc:Choice>
    <mc:Fallback>
      <p:transition spd="slow" advTm="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41"/>
          <p:cNvSpPr>
            <a:spLocks noChangeArrowheads="1"/>
          </p:cNvSpPr>
          <p:nvPr/>
        </p:nvSpPr>
        <p:spPr bwMode="auto">
          <a:xfrm>
            <a:off x="2843213" y="333375"/>
            <a:ext cx="269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Tahoma" panose="020B0604030504040204" pitchFamily="34" charset="0"/>
                <a:cs typeface="Tahoma" panose="020B0604030504040204" pitchFamily="34" charset="0"/>
              </a:rPr>
              <a:t>Tipos ou Categorias</a:t>
            </a:r>
            <a:endParaRPr lang="pt-BR" altLang="en-US" sz="2000" b="0">
              <a:cs typeface="Times New Roman" panose="02020603050405020304" pitchFamily="18" charset="0"/>
            </a:endParaRPr>
          </a:p>
        </p:txBody>
      </p:sp>
      <p:graphicFrame>
        <p:nvGraphicFramePr>
          <p:cNvPr id="225365" name="Group 1109"/>
          <p:cNvGraphicFramePr>
            <a:graphicFrameLocks noGrp="1"/>
          </p:cNvGraphicFramePr>
          <p:nvPr/>
        </p:nvGraphicFramePr>
        <p:xfrm>
          <a:off x="827088" y="981075"/>
          <a:ext cx="7129462" cy="4480056"/>
        </p:xfrm>
        <a:graphic>
          <a:graphicData uri="http://schemas.openxmlformats.org/drawingml/2006/table">
            <a:tbl>
              <a:tblPr/>
              <a:tblGrid>
                <a:gridCol w="2043112"/>
                <a:gridCol w="1027113"/>
                <a:gridCol w="1322387"/>
                <a:gridCol w="1296988"/>
                <a:gridCol w="1439862"/>
              </a:tblGrid>
              <a:tr h="5181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Extra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Podridão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Dano Profundo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Impurezas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Passada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Outros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Leves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de Defeitos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Cores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Branca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Creme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Amarela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0"/>
    </mc:Choice>
    <mc:Fallback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9366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3600" b="1" smtClean="0">
                <a:solidFill>
                  <a:srgbClr val="FFFF00"/>
                </a:solidFill>
              </a:rPr>
              <a:t>Produtos minimamente processados</a:t>
            </a:r>
          </a:p>
        </p:txBody>
      </p:sp>
      <p:sp>
        <p:nvSpPr>
          <p:cNvPr id="88067" name="Text Box 6"/>
          <p:cNvSpPr txBox="1">
            <a:spLocks noChangeArrowheads="1"/>
          </p:cNvSpPr>
          <p:nvPr/>
        </p:nvSpPr>
        <p:spPr bwMode="auto">
          <a:xfrm>
            <a:off x="827088" y="1916113"/>
            <a:ext cx="6481762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Etapas da produção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1. Separação da cabeça em floretes</a:t>
            </a:r>
          </a:p>
        </p:txBody>
      </p:sp>
      <p:pic>
        <p:nvPicPr>
          <p:cNvPr id="88068" name="Picture 8" descr="26436919_broccoli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25209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0" descr="400px-Broccoli_bunc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455988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1" descr="DSC013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14166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60"/>
    </mc:Choice>
    <mc:Fallback>
      <p:transition spd="slow" advTm="16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Branqueamento</a:t>
            </a:r>
          </a:p>
        </p:txBody>
      </p:sp>
      <p:pic>
        <p:nvPicPr>
          <p:cNvPr id="89091" name="Picture 5" descr="Vivante 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6"/>
    </mc:Choice>
    <mc:Fallback>
      <p:transition spd="slow" advTm="3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D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3"/>
    </mc:Choice>
    <mc:Fallback>
      <p:transition spd="slow" advTm="1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Congelamento</a:t>
            </a:r>
          </a:p>
        </p:txBody>
      </p:sp>
      <p:pic>
        <p:nvPicPr>
          <p:cNvPr id="90115" name="Picture 4" descr="Vivante 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83895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7"/>
    </mc:Choice>
    <mc:Fallback>
      <p:transition spd="slow" advTm="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Separação dos floretes congelados</a:t>
            </a:r>
          </a:p>
        </p:txBody>
      </p:sp>
      <p:pic>
        <p:nvPicPr>
          <p:cNvPr id="91139" name="Picture 5" descr="Vivante 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59"/>
    </mc:Choice>
    <mc:Fallback>
      <p:transition spd="slow" advTm="8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Acondicionamento</a:t>
            </a:r>
          </a:p>
        </p:txBody>
      </p:sp>
      <p:pic>
        <p:nvPicPr>
          <p:cNvPr id="92163" name="Picture 5" descr="Vivante 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Embalagem</a:t>
            </a:r>
          </a:p>
        </p:txBody>
      </p:sp>
      <p:pic>
        <p:nvPicPr>
          <p:cNvPr id="93187" name="Picture 5" descr="Vivant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575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Deficiência de Molibdênio (Ponta de chicote)</a:t>
            </a:r>
          </a:p>
        </p:txBody>
      </p:sp>
      <p:pic>
        <p:nvPicPr>
          <p:cNvPr id="61443" name="Picture 6" descr="Caul01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65547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3"/>
    </mc:Choice>
    <mc:Fallback>
      <p:transition spd="slow" advTm="3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Início da formação da cabeça</a:t>
            </a:r>
          </a:p>
        </p:txBody>
      </p:sp>
      <p:pic>
        <p:nvPicPr>
          <p:cNvPr id="62467" name="Picture 6" descr="DSC02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98575"/>
            <a:ext cx="7413625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582"/>
    </mc:Choice>
    <mc:Fallback>
      <p:transition spd="slow" advTm="29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Formação da cabeça</a:t>
            </a:r>
          </a:p>
        </p:txBody>
      </p:sp>
      <p:pic>
        <p:nvPicPr>
          <p:cNvPr id="63491" name="Picture 5" descr="DSC02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"/>
    </mc:Choice>
    <mc:Fallback>
      <p:transition spd="slow" advTm="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Colheita</a:t>
            </a:r>
          </a:p>
        </p:txBody>
      </p:sp>
      <p:pic>
        <p:nvPicPr>
          <p:cNvPr id="64515" name="Picture 5" descr="DSC014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8"/>
    </mc:Choice>
    <mc:Fallback>
      <p:transition spd="slow" advTm="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2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bacterianas</a:t>
            </a:r>
            <a:endParaRPr lang="en-US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2"/>
    </mc:Choice>
    <mc:Fallback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ângulo 2"/>
          <p:cNvSpPr>
            <a:spLocks noChangeArrowheads="1"/>
          </p:cNvSpPr>
          <p:nvPr/>
        </p:nvSpPr>
        <p:spPr bwMode="auto">
          <a:xfrm>
            <a:off x="179388" y="2492375"/>
            <a:ext cx="53260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-Bold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haroni" panose="02010803020104030203" pitchFamily="2" charset="-79"/>
                <a:cs typeface="Aharoni" panose="02010803020104030203" pitchFamily="2" charset="-79"/>
              </a:rPr>
              <a:t>Penetração da bactéria: hidatódios ou ferimentos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0">
                <a:latin typeface="Aharoni" panose="02010803020104030203" pitchFamily="2" charset="-79"/>
                <a:cs typeface="Aharoni" panose="02010803020104030203" pitchFamily="2" charset="-79"/>
              </a:rPr>
              <a:t>Sintomas: </a:t>
            </a:r>
            <a:r>
              <a:rPr lang="pt-BR" altLang="en-US" sz="2000">
                <a:latin typeface="Aharoni" panose="02010803020104030203" pitchFamily="2" charset="-79"/>
                <a:cs typeface="Aharoni" panose="02010803020104030203" pitchFamily="2" charset="-79"/>
              </a:rPr>
              <a:t>amarelecimento </a:t>
            </a:r>
            <a:r>
              <a:rPr lang="pt-BR" altLang="en-US" sz="20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 forma de “v”, com o vértice voltado para o centro da folha</a:t>
            </a:r>
            <a:endParaRPr lang="en-US" altLang="en-US" sz="200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6563" name="Picture 18" descr="Xanthomonas campestr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364013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ângulo 6"/>
          <p:cNvSpPr>
            <a:spLocks noChangeArrowheads="1"/>
          </p:cNvSpPr>
          <p:nvPr/>
        </p:nvSpPr>
        <p:spPr bwMode="auto">
          <a:xfrm>
            <a:off x="107950" y="441325"/>
            <a:ext cx="8785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40"/>
    </mc:Choice>
    <mc:Fallback>
      <p:transition spd="slow" advTm="4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.9"/>
</p:tagLst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1707385</TotalTime>
  <Words>436</Words>
  <Application>Microsoft Office PowerPoint</Application>
  <PresentationFormat>Apresentação na tela (4:3)</PresentationFormat>
  <Paragraphs>165</Paragraphs>
  <Slides>33</Slides>
  <Notes>1</Notes>
  <HiddenSlides>0</HiddenSlides>
  <MMClips>31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4" baseType="lpstr">
      <vt:lpstr>Times New Roman</vt:lpstr>
      <vt:lpstr>Arial</vt:lpstr>
      <vt:lpstr>Calibri</vt:lpstr>
      <vt:lpstr>Verdana</vt:lpstr>
      <vt:lpstr>Tahoma</vt:lpstr>
      <vt:lpstr>Times-Bold</vt:lpstr>
      <vt:lpstr>Aharoni</vt:lpstr>
      <vt:lpstr>Times-BoldItalic</vt:lpstr>
      <vt:lpstr>Times-Roman</vt:lpstr>
      <vt:lpstr>Comic Sans MS</vt:lpstr>
      <vt:lpstr>Estrutura padrão</vt:lpstr>
      <vt:lpstr>Apresentação do PowerPoint</vt:lpstr>
      <vt:lpstr>Hastes ocas (Hollow stem)</vt:lpstr>
      <vt:lpstr>Apresentação do PowerPoint</vt:lpstr>
      <vt:lpstr>Deficiência de Molibdênio (Ponta de chicote)</vt:lpstr>
      <vt:lpstr>Início da formação da cabeça</vt:lpstr>
      <vt:lpstr>Formação da cabeça</vt:lpstr>
      <vt:lpstr>Colheita</vt:lpstr>
      <vt:lpstr>Doenças bacterianas</vt:lpstr>
      <vt:lpstr>Apresentação do PowerPoint</vt:lpstr>
      <vt:lpstr>Sintomas</vt:lpstr>
      <vt:lpstr>Apresentação do PowerPoint</vt:lpstr>
      <vt:lpstr>Apresentação do PowerPoint</vt:lpstr>
      <vt:lpstr>Doenças fúngicas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Pragas</vt:lpstr>
      <vt:lpstr>Lagarta mede palmo (Trichoplus ni)</vt:lpstr>
      <vt:lpstr> Traça das crucíferas(Plutella xylostella) </vt:lpstr>
      <vt:lpstr> Lagarta rosca(Agrotis ipsilon) </vt:lpstr>
      <vt:lpstr> Pulgão da couve(Brevicoryne brassicae) </vt:lpstr>
      <vt:lpstr>Colheita</vt:lpstr>
      <vt:lpstr>Apresentação do PowerPoint</vt:lpstr>
      <vt:lpstr>Apresentação do PowerPoint</vt:lpstr>
      <vt:lpstr>Apresentação do PowerPoint</vt:lpstr>
      <vt:lpstr>Produtos minimamente processados</vt:lpstr>
      <vt:lpstr>Branqueamento</vt:lpstr>
      <vt:lpstr>Congelamento</vt:lpstr>
      <vt:lpstr>Separação dos floretes congelados</vt:lpstr>
      <vt:lpstr>Acondicionamento</vt:lpstr>
      <vt:lpstr>Embalagem</vt:lpstr>
    </vt:vector>
  </TitlesOfParts>
  <Company>Particular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DE REPOLHO</dc:title>
  <dc:creator>Simone</dc:creator>
  <cp:lastModifiedBy>Usuario</cp:lastModifiedBy>
  <cp:revision>233</cp:revision>
  <dcterms:created xsi:type="dcterms:W3CDTF">2005-03-18T00:26:33Z</dcterms:created>
  <dcterms:modified xsi:type="dcterms:W3CDTF">2020-03-31T22:33:29Z</dcterms:modified>
</cp:coreProperties>
</file>