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5"/>
  </p:notesMasterIdLst>
  <p:sldIdLst>
    <p:sldId id="317" r:id="rId2"/>
    <p:sldId id="331" r:id="rId3"/>
    <p:sldId id="332" r:id="rId4"/>
    <p:sldId id="344" r:id="rId5"/>
    <p:sldId id="327" r:id="rId6"/>
    <p:sldId id="257" r:id="rId7"/>
    <p:sldId id="333" r:id="rId8"/>
    <p:sldId id="259" r:id="rId9"/>
    <p:sldId id="321" r:id="rId10"/>
    <p:sldId id="261" r:id="rId11"/>
    <p:sldId id="318" r:id="rId12"/>
    <p:sldId id="328" r:id="rId13"/>
    <p:sldId id="319" r:id="rId14"/>
    <p:sldId id="336" r:id="rId15"/>
    <p:sldId id="296" r:id="rId16"/>
    <p:sldId id="335" r:id="rId17"/>
    <p:sldId id="342" r:id="rId18"/>
    <p:sldId id="343" r:id="rId19"/>
    <p:sldId id="337" r:id="rId20"/>
    <p:sldId id="338" r:id="rId21"/>
    <p:sldId id="339" r:id="rId22"/>
    <p:sldId id="340" r:id="rId23"/>
    <p:sldId id="341" r:id="rId24"/>
    <p:sldId id="346" r:id="rId25"/>
    <p:sldId id="364" r:id="rId26"/>
    <p:sldId id="365" r:id="rId27"/>
    <p:sldId id="356" r:id="rId28"/>
    <p:sldId id="366" r:id="rId29"/>
    <p:sldId id="347" r:id="rId30"/>
    <p:sldId id="360" r:id="rId31"/>
    <p:sldId id="349" r:id="rId32"/>
    <p:sldId id="363" r:id="rId33"/>
    <p:sldId id="31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25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07" autoAdjust="0"/>
  </p:normalViewPr>
  <p:slideViewPr>
    <p:cSldViewPr snapToGrid="0" showGuides="1">
      <p:cViewPr>
        <p:scale>
          <a:sx n="100" d="100"/>
          <a:sy n="100" d="100"/>
        </p:scale>
        <p:origin x="924" y="108"/>
      </p:cViewPr>
      <p:guideLst>
        <p:guide orient="horz" pos="2137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0BD1C-1A87-4B71-B9C0-A5DE7E07F649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C7846-4D3C-46C1-B12B-E6E74CC225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307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uando</a:t>
            </a:r>
            <a:r>
              <a:rPr lang="pt-BR" dirty="0"/>
              <a:t> reage com o nitrogénio forma a </a:t>
            </a:r>
            <a:r>
              <a:rPr lang="pt-BR" dirty="0" err="1"/>
              <a:t>ciananmida</a:t>
            </a:r>
            <a:r>
              <a:rPr lang="pt-BR" dirty="0"/>
              <a:t> de cálcio que se decompõem em água produzindo amônia.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088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 desde 1800  que se tentava chegar lá mas a tarefa se revelou bastante complexa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829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792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primeira energia de ionização é de 1503 Kj/mol</a:t>
            </a:r>
          </a:p>
          <a:p>
            <a:endParaRPr lang="pt-BR" dirty="0"/>
          </a:p>
          <a:p>
            <a:r>
              <a:rPr lang="pt-BR" dirty="0"/>
              <a:t>No entanto nestas temperaturas mesmo a pressões elevada o rendimento de amônia é extremamente </a:t>
            </a:r>
            <a:r>
              <a:rPr lang="pt-BR" dirty="0" err="1"/>
              <a:t>baico</a:t>
            </a:r>
            <a:r>
              <a:rPr lang="pt-BR" dirty="0"/>
              <a:t> devido ao equilíbrio termodinâmico </a:t>
            </a:r>
          </a:p>
          <a:p>
            <a:endParaRPr lang="pt-BR" dirty="0"/>
          </a:p>
          <a:p>
            <a:r>
              <a:rPr lang="pt-BR" dirty="0"/>
              <a:t>2000 bar – a reação acontece mesmo na ausência de catalisador (falsa verdade)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287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7880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921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C7846-4D3C-46C1-B12B-E6E74CC225C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120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7372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9224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6330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388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956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7707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353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34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8879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498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737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74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359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23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24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25FC6-9C72-4AF5-B009-9E668B2C8728}" type="datetimeFigureOut">
              <a:rPr lang="pt-BR" smtClean="0"/>
              <a:t>11/04/2018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CF152-2304-4D25-BC65-13DE098787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25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8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36BA-328D-4573-B923-CB291CBF41E0}" type="datetimeFigureOut">
              <a:rPr lang="pt-PT" smtClean="0"/>
              <a:t>11/04/2018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4299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MkzxV_y7tY" TargetMode="Externa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ammonia process">
            <a:extLst>
              <a:ext uri="{FF2B5EF4-FFF2-40B4-BE49-F238E27FC236}">
                <a16:creationId xmlns:a16="http://schemas.microsoft.com/office/drawing/2014/main" id="{7E9A0DF8-C28A-4F41-8CEC-8C5CA98EE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74" y="2736112"/>
            <a:ext cx="4943725" cy="2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ammonia process basf">
            <a:extLst>
              <a:ext uri="{FF2B5EF4-FFF2-40B4-BE49-F238E27FC236}">
                <a16:creationId xmlns:a16="http://schemas.microsoft.com/office/drawing/2014/main" id="{A91D8B6A-BA06-44E2-AF7E-8A5EB153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0" y="135672"/>
            <a:ext cx="6018872" cy="401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 para basf">
            <a:extLst>
              <a:ext uri="{FF2B5EF4-FFF2-40B4-BE49-F238E27FC236}">
                <a16:creationId xmlns:a16="http://schemas.microsoft.com/office/drawing/2014/main" id="{7B03D145-9C96-4AB9-950F-E137E8A1D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655" y="735439"/>
            <a:ext cx="4183370" cy="20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67579CF-6A7C-4EB2-AC97-7AD0B65EE3F6}"/>
              </a:ext>
            </a:extLst>
          </p:cNvPr>
          <p:cNvSpPr txBox="1">
            <a:spLocks/>
          </p:cNvSpPr>
          <p:nvPr/>
        </p:nvSpPr>
        <p:spPr>
          <a:xfrm>
            <a:off x="731801" y="5011065"/>
            <a:ext cx="8917858" cy="17526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i="1" dirty="0"/>
              <a:t>QFL5835-6 Catálise uma visão integrada </a:t>
            </a:r>
          </a:p>
          <a:p>
            <a:r>
              <a:rPr lang="pt-BR" sz="2800" dirty="0" err="1"/>
              <a:t>Profs</a:t>
            </a:r>
            <a:r>
              <a:rPr lang="pt-BR" sz="2800" dirty="0"/>
              <a:t>: </a:t>
            </a:r>
            <a:r>
              <a:rPr lang="pt-BR" sz="2800" dirty="0" err="1"/>
              <a:t>Ataualpa</a:t>
            </a:r>
            <a:r>
              <a:rPr lang="pt-BR" sz="2800" dirty="0"/>
              <a:t> Braga, Liane M. Rossi, Pedro Vidinha </a:t>
            </a:r>
          </a:p>
        </p:txBody>
      </p:sp>
    </p:spTree>
    <p:extLst>
      <p:ext uri="{BB962C8B-B14F-4D97-AF65-F5344CB8AC3E}">
        <p14:creationId xmlns:p14="http://schemas.microsoft.com/office/powerpoint/2010/main" val="139438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493EF-2C00-49D4-A049-557A2B151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73" y="2179721"/>
            <a:ext cx="6853660" cy="38551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D0FE7E2-A111-4ACC-8383-F18A2E2BC8FF}"/>
              </a:ext>
            </a:extLst>
          </p:cNvPr>
          <p:cNvSpPr txBox="1"/>
          <p:nvPr/>
        </p:nvSpPr>
        <p:spPr>
          <a:xfrm>
            <a:off x="3955419" y="1622559"/>
            <a:ext cx="360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Symbol" panose="05050102010706020507" pitchFamily="18" charset="2"/>
              </a:rPr>
              <a:t> = - 46,22 KJ/</a:t>
            </a:r>
            <a:r>
              <a:rPr lang="en-US" sz="2400" b="1" dirty="0" err="1">
                <a:sym typeface="Symbol" panose="05050102010706020507" pitchFamily="18" charset="2"/>
              </a:rPr>
              <a:t>mol</a:t>
            </a:r>
            <a:r>
              <a:rPr lang="en-US" sz="2400" b="1" dirty="0">
                <a:sym typeface="Symbol" panose="05050102010706020507" pitchFamily="18" charset="2"/>
              </a:rPr>
              <a:t> </a:t>
            </a:r>
            <a:endParaRPr lang="pt-BR" sz="24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97872A-F0E9-414C-91EA-4B0F0DC0AD61}"/>
              </a:ext>
            </a:extLst>
          </p:cNvPr>
          <p:cNvSpPr txBox="1"/>
          <p:nvPr/>
        </p:nvSpPr>
        <p:spPr>
          <a:xfrm>
            <a:off x="7364186" y="2179721"/>
            <a:ext cx="48278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Para fixar um 1 Kg de nitrogénio na amônia são necessários 2,4 m</a:t>
            </a:r>
            <a:r>
              <a:rPr lang="pt-BR" sz="2400" baseline="30000" dirty="0"/>
              <a:t>3</a:t>
            </a:r>
            <a:r>
              <a:rPr lang="pt-BR" sz="2400" dirty="0"/>
              <a:t>(PTN) de Hidrogênio e 0,8 m</a:t>
            </a:r>
            <a:r>
              <a:rPr lang="pt-BR" sz="2400" baseline="30000" dirty="0"/>
              <a:t>3</a:t>
            </a:r>
            <a:r>
              <a:rPr lang="pt-BR" sz="2400" dirty="0"/>
              <a:t> de  nitrogênio estando aproximadamente </a:t>
            </a:r>
            <a:r>
              <a:rPr lang="pt-BR" sz="2400" b="1" dirty="0"/>
              <a:t>3,27 MJ </a:t>
            </a:r>
            <a:r>
              <a:rPr lang="pt-BR" sz="2400" dirty="0"/>
              <a:t>de calor envolvido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8ABEEB8-1225-4B0F-8225-D293F6ABF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878" y="688254"/>
            <a:ext cx="3057580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>
                <a:latin typeface="+mj-lt"/>
                <a:ea typeface="+mj-ea"/>
                <a:cs typeface="+mj-cs"/>
              </a:rPr>
              <a:t> A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reação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…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B2EAE81-D1C5-4C43-A8EA-5B198A422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34" y="-230247"/>
            <a:ext cx="5906371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 err="1">
                <a:latin typeface="+mj-lt"/>
                <a:ea typeface="+mj-ea"/>
                <a:cs typeface="+mj-cs"/>
              </a:rPr>
              <a:t>Porquê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que é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tão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dificil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1716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381250" y="-243408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Equilíbrio</a:t>
            </a:r>
            <a:endParaRPr lang="en-CA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52" y="692696"/>
            <a:ext cx="4738464" cy="3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bbc.co.uk/staticarchive/df8a4f732521999a55ac8841453ed3e2bad4e15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06" y="692697"/>
            <a:ext cx="4406794" cy="31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4800458" y="4105613"/>
          <a:ext cx="2921496" cy="2682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37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49"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b="1" dirty="0" err="1"/>
                        <a:t>Kp</a:t>
                      </a:r>
                      <a:r>
                        <a:rPr lang="pt-PT" sz="1600" b="1" dirty="0"/>
                        <a:t>(T) for N</a:t>
                      </a:r>
                      <a:r>
                        <a:rPr lang="pt-PT" sz="1600" b="1" kern="1200" baseline="-25000" dirty="0"/>
                        <a:t>2</a:t>
                      </a:r>
                      <a:r>
                        <a:rPr lang="pt-PT" sz="1600" b="1" dirty="0"/>
                        <a:t> + 3 H</a:t>
                      </a:r>
                      <a:r>
                        <a:rPr lang="pt-PT" sz="1600" b="1" baseline="-25000" dirty="0"/>
                        <a:t>2</a:t>
                      </a:r>
                      <a:r>
                        <a:rPr lang="pt-PT" sz="1600" b="1" dirty="0"/>
                        <a:t> ⇌ 2 NH</a:t>
                      </a:r>
                      <a:r>
                        <a:rPr lang="pt-PT" sz="1600" b="1" kern="1200" baseline="-25000" dirty="0"/>
                        <a:t>3</a:t>
                      </a:r>
                      <a:endParaRPr lang="pt-PT" sz="16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>
                          <a:effectLst/>
                        </a:rPr>
                        <a:t>T(°C)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>
                          <a:effectLst/>
                        </a:rPr>
                        <a:t>K</a:t>
                      </a:r>
                      <a:r>
                        <a:rPr lang="pt-PT" sz="1600" b="1" baseline="-25000" dirty="0" err="1">
                          <a:effectLst/>
                        </a:rPr>
                        <a:t>p</a:t>
                      </a:r>
                      <a:endParaRPr lang="pt-PT" sz="16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4.34 x 10</a:t>
                      </a:r>
                      <a:r>
                        <a:rPr lang="pt-PT" sz="1600" baseline="30000">
                          <a:effectLst/>
                        </a:rPr>
                        <a:t>−3</a:t>
                      </a:r>
                      <a:endParaRPr lang="pt-PT" sz="16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1.64 x 10</a:t>
                      </a:r>
                      <a:r>
                        <a:rPr lang="pt-PT" sz="1600" baseline="30000" dirty="0">
                          <a:effectLst/>
                        </a:rPr>
                        <a:t>−4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4.51 x 10</a:t>
                      </a:r>
                      <a:r>
                        <a:rPr lang="pt-PT" sz="1600" baseline="30000" dirty="0">
                          <a:effectLst/>
                        </a:rPr>
                        <a:t>−5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1.45 x 10</a:t>
                      </a:r>
                      <a:r>
                        <a:rPr lang="pt-PT" sz="1600" baseline="30000" dirty="0">
                          <a:effectLst/>
                        </a:rPr>
                        <a:t>−5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5.38 x 10</a:t>
                      </a:r>
                      <a:r>
                        <a:rPr lang="pt-PT" sz="1600" baseline="30000" dirty="0">
                          <a:effectLst/>
                        </a:rPr>
                        <a:t>−6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2.25 x 10</a:t>
                      </a:r>
                      <a:r>
                        <a:rPr lang="pt-PT" sz="1600" baseline="30000" dirty="0">
                          <a:effectLst/>
                        </a:rPr>
                        <a:t>−6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7616848" y="4698870"/>
                <a:ext cx="2943649" cy="1095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pt-PT" sz="2800" i="1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pt-PT" sz="2800" i="1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pt-PT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PT" sz="28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PT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2800" i="1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2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 sz="2800" dirty="0">
                  <a:solidFill>
                    <a:prstClr val="white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848" y="4698870"/>
                <a:ext cx="2943649" cy="1095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"/>
          <p:cNvSpPr txBox="1"/>
          <p:nvPr/>
        </p:nvSpPr>
        <p:spPr>
          <a:xfrm>
            <a:off x="599753" y="4877252"/>
            <a:ext cx="408201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Calibri"/>
              </a:rPr>
              <a:t>N</a:t>
            </a:r>
            <a:r>
              <a:rPr lang="en-US" sz="2400" baseline="-25000" dirty="0">
                <a:solidFill>
                  <a:prstClr val="white"/>
                </a:solidFill>
                <a:latin typeface="Calibri"/>
              </a:rPr>
              <a:t>2(g)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+ 3H</a:t>
            </a:r>
            <a:r>
              <a:rPr lang="en-US" sz="2400" baseline="-25000" dirty="0">
                <a:solidFill>
                  <a:prstClr val="white"/>
                </a:solidFill>
                <a:latin typeface="Calibri"/>
              </a:rPr>
              <a:t>2(g)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⇌ NH</a:t>
            </a:r>
            <a:r>
              <a:rPr lang="en-US" sz="2400" baseline="-25000" dirty="0">
                <a:solidFill>
                  <a:prstClr val="white"/>
                </a:solidFill>
                <a:latin typeface="Calibri"/>
              </a:rPr>
              <a:t>3(g)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+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Energia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2438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9746001-5D4F-4FC5-A3C8-17D8A24A369E}"/>
              </a:ext>
            </a:extLst>
          </p:cNvPr>
          <p:cNvSpPr txBox="1"/>
          <p:nvPr/>
        </p:nvSpPr>
        <p:spPr>
          <a:xfrm>
            <a:off x="244929" y="1316733"/>
            <a:ext cx="57796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 um modo geral uma reação exotérmica nas condições racionais deverá reagir espontaneamente</a:t>
            </a:r>
          </a:p>
          <a:p>
            <a:endParaRPr lang="pt-BR" dirty="0"/>
          </a:p>
          <a:p>
            <a:r>
              <a:rPr lang="pt-BR" dirty="0"/>
              <a:t>No entanto na amônia isso não acontece  pois a energia necessária para quebrar a molécula de nitrogénio é 941 kJ/mol  </a:t>
            </a:r>
          </a:p>
          <a:p>
            <a:endParaRPr lang="pt-BR" dirty="0"/>
          </a:p>
          <a:p>
            <a:r>
              <a:rPr lang="pt-BR" dirty="0"/>
              <a:t>Mais elevada que a do hidrogénio 436 Kj/mol a distância entre dois átomos de N é de 1,098 A  </a:t>
            </a:r>
          </a:p>
          <a:p>
            <a:endParaRPr lang="pt-BR" dirty="0"/>
          </a:p>
          <a:p>
            <a:r>
              <a:rPr lang="pt-BR" dirty="0"/>
              <a:t>A reação homogênea do N2 e H2 em fase gasosa  requer uma energia de ativação de 230-420  kj/mol. </a:t>
            </a:r>
          </a:p>
          <a:p>
            <a:endParaRPr lang="pt-BR" dirty="0"/>
          </a:p>
          <a:p>
            <a:r>
              <a:rPr lang="pt-BR" dirty="0"/>
              <a:t>Para  que esta energia seja vencida a temperatura tem que estar compreendia entre 800 -1200 k (1073 °C -1200K) para que possível atingir uma taxa de reação mensurável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</a:t>
            </a:r>
          </a:p>
        </p:txBody>
      </p:sp>
      <p:pic>
        <p:nvPicPr>
          <p:cNvPr id="7170" name="Picture 2" descr="Resultado de imagem para molecular orbitals of n2">
            <a:extLst>
              <a:ext uri="{FF2B5EF4-FFF2-40B4-BE49-F238E27FC236}">
                <a16:creationId xmlns:a16="http://schemas.microsoft.com/office/drawing/2014/main" id="{741EBC47-5FEA-4C48-85E8-CAA1C3B6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370731"/>
            <a:ext cx="6068123" cy="2862322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7172" name="Picture 4" descr="Resultado de imagem para boltzmann collision theory temperatura ">
            <a:extLst>
              <a:ext uri="{FF2B5EF4-FFF2-40B4-BE49-F238E27FC236}">
                <a16:creationId xmlns:a16="http://schemas.microsoft.com/office/drawing/2014/main" id="{233A56D4-3688-4424-A26E-92BF4C2B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429000"/>
            <a:ext cx="449278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F0EAAE5-8EF4-4AAD-8614-96C4CC00E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752"/>
            <a:ext cx="5906371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 err="1">
                <a:latin typeface="+mj-lt"/>
                <a:ea typeface="+mj-ea"/>
                <a:cs typeface="+mj-cs"/>
              </a:rPr>
              <a:t>Porquê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que é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tão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dificil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2273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phys.org/newman/gfx/news/hires/2011/800px-haber-bosch-en.s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832"/>
            <a:ext cx="12230554" cy="42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24000" y="188278"/>
            <a:ext cx="634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Processo de </a:t>
            </a:r>
            <a:r>
              <a:rPr lang="pt-PT" sz="4000" b="1" i="1" dirty="0" err="1">
                <a:solidFill>
                  <a:prstClr val="white"/>
                </a:solidFill>
                <a:latin typeface="Calibri"/>
              </a:rPr>
              <a:t>Haber</a:t>
            </a:r>
            <a:r>
              <a:rPr lang="pt-PT" sz="4000" b="1" i="1" dirty="0">
                <a:solidFill>
                  <a:prstClr val="white"/>
                </a:solidFill>
                <a:latin typeface="Calibri"/>
              </a:rPr>
              <a:t> -</a:t>
            </a:r>
            <a:r>
              <a:rPr lang="pt-PT" sz="4000" b="1" i="1" dirty="0" err="1">
                <a:solidFill>
                  <a:prstClr val="white"/>
                </a:solidFill>
                <a:latin typeface="Calibri"/>
              </a:rPr>
              <a:t>Bosch</a:t>
            </a:r>
            <a:endParaRPr lang="pt-PT" sz="4000" b="1" i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03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44D49D5-8781-4390-B216-BDCB83AAFC15}"/>
              </a:ext>
            </a:extLst>
          </p:cNvPr>
          <p:cNvSpPr txBox="1"/>
          <p:nvPr/>
        </p:nvSpPr>
        <p:spPr>
          <a:xfrm>
            <a:off x="475266" y="1244641"/>
            <a:ext cx="5549297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Problema – é a fonte de H</a:t>
            </a:r>
            <a:r>
              <a:rPr lang="pt-BR" sz="24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atualmente vem do gás natural através  </a:t>
            </a:r>
          </a:p>
          <a:p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2400" dirty="0"/>
              <a:t>Reforma de vapor </a:t>
            </a:r>
          </a:p>
          <a:p>
            <a:r>
              <a:rPr lang="pt-BR" sz="2400" dirty="0"/>
              <a:t>CH</a:t>
            </a:r>
            <a:r>
              <a:rPr lang="pt-BR" sz="2400" baseline="-25000" dirty="0"/>
              <a:t>4</a:t>
            </a:r>
            <a:r>
              <a:rPr lang="pt-BR" sz="2400" dirty="0"/>
              <a:t> + H</a:t>
            </a:r>
            <a:r>
              <a:rPr lang="pt-BR" sz="2400" baseline="-25000" dirty="0"/>
              <a:t>2</a:t>
            </a:r>
            <a:r>
              <a:rPr lang="pt-BR" sz="2400" dirty="0"/>
              <a:t>O → CO + 3H</a:t>
            </a:r>
            <a:r>
              <a:rPr lang="pt-BR" sz="2400" baseline="-25000" dirty="0"/>
              <a:t>2</a:t>
            </a:r>
          </a:p>
          <a:p>
            <a:endParaRPr lang="pt-BR" sz="2400" dirty="0"/>
          </a:p>
          <a:p>
            <a:r>
              <a:rPr lang="pt-BR" sz="2400" dirty="0" err="1"/>
              <a:t>Water</a:t>
            </a:r>
            <a:r>
              <a:rPr lang="pt-BR" sz="2400" dirty="0"/>
              <a:t>-</a:t>
            </a:r>
            <a:r>
              <a:rPr lang="pt-BR" sz="2400" dirty="0" err="1"/>
              <a:t>Gas</a:t>
            </a:r>
            <a:r>
              <a:rPr lang="pt-BR" sz="2400" dirty="0"/>
              <a:t>-Shift </a:t>
            </a:r>
          </a:p>
          <a:p>
            <a:r>
              <a:rPr lang="pt-BR" sz="2400" dirty="0"/>
              <a:t>CO + H</a:t>
            </a:r>
            <a:r>
              <a:rPr lang="pt-BR" sz="2400" baseline="-25000" dirty="0"/>
              <a:t>2</a:t>
            </a:r>
            <a:r>
              <a:rPr lang="pt-BR" sz="2400" dirty="0"/>
              <a:t>O → CO</a:t>
            </a:r>
            <a:r>
              <a:rPr lang="pt-BR" sz="2400" baseline="-25000" dirty="0"/>
              <a:t>2</a:t>
            </a:r>
            <a:r>
              <a:rPr lang="pt-BR" sz="2400" dirty="0"/>
              <a:t> + H</a:t>
            </a:r>
            <a:r>
              <a:rPr lang="pt-BR" sz="2400" baseline="-25000" dirty="0"/>
              <a:t>2</a:t>
            </a:r>
          </a:p>
          <a:p>
            <a:endParaRPr lang="pt-BR" sz="2400" dirty="0"/>
          </a:p>
          <a:p>
            <a:r>
              <a:rPr lang="pt-BR" sz="2400" dirty="0"/>
              <a:t>Temperatura – Energia para aquecer!            ( queima gás natural)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Mudar um processo que têm vindo a ser continuamente optimizado durante os últimos 100 anos.</a:t>
            </a:r>
          </a:p>
        </p:txBody>
      </p:sp>
      <p:pic>
        <p:nvPicPr>
          <p:cNvPr id="6" name="Picture 2" descr="http://cdn.phys.org/newman/gfx/news/hires/2011/800px-haber-bosch-en.svg.jpg">
            <a:extLst>
              <a:ext uri="{FF2B5EF4-FFF2-40B4-BE49-F238E27FC236}">
                <a16:creationId xmlns:a16="http://schemas.microsoft.com/office/drawing/2014/main" id="{39EF174B-A42E-4ECA-9505-FD68DC034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44"/>
          <a:stretch/>
        </p:blipFill>
        <p:spPr bwMode="auto">
          <a:xfrm>
            <a:off x="6167438" y="1082902"/>
            <a:ext cx="5620734" cy="42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60444A-EA09-42F4-BD40-8BD3A6ADCDBE}"/>
              </a:ext>
            </a:extLst>
          </p:cNvPr>
          <p:cNvSpPr txBox="1"/>
          <p:nvPr/>
        </p:nvSpPr>
        <p:spPr>
          <a:xfrm>
            <a:off x="1524000" y="188278"/>
            <a:ext cx="634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Problema Haber -Bosch</a:t>
            </a:r>
          </a:p>
        </p:txBody>
      </p:sp>
    </p:spTree>
    <p:extLst>
      <p:ext uri="{BB962C8B-B14F-4D97-AF65-F5344CB8AC3E}">
        <p14:creationId xmlns:p14="http://schemas.microsoft.com/office/powerpoint/2010/main" val="4161723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8D84C00-037D-41A9-8015-897E027F4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ídia Online 2">
            <a:hlinkClick r:id="" action="ppaction://media"/>
            <a:extLst>
              <a:ext uri="{FF2B5EF4-FFF2-40B4-BE49-F238E27FC236}">
                <a16:creationId xmlns:a16="http://schemas.microsoft.com/office/drawing/2014/main" id="{07725315-B6DF-461D-BF66-DC00B6A73C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817088" y="455871"/>
            <a:ext cx="5273749" cy="296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0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D865D1B-6621-4ADD-9DF7-18D713EB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606" y="0"/>
            <a:ext cx="5218394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 err="1">
                <a:latin typeface="+mj-lt"/>
                <a:ea typeface="+mj-ea"/>
                <a:cs typeface="+mj-cs"/>
              </a:rPr>
              <a:t>Curiosidade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…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E0B753-9E34-4D05-94EE-ADE76814D97F}"/>
              </a:ext>
            </a:extLst>
          </p:cNvPr>
          <p:cNvSpPr txBox="1"/>
          <p:nvPr/>
        </p:nvSpPr>
        <p:spPr>
          <a:xfrm>
            <a:off x="452284" y="1219200"/>
            <a:ext cx="5643716" cy="36678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pt-BR" sz="2600" b="1" dirty="0">
                <a:solidFill>
                  <a:schemeClr val="bg1"/>
                </a:solidFill>
                <a:highlight>
                  <a:srgbClr val="FFFF00"/>
                </a:highlight>
              </a:rPr>
              <a:t>Mecanismo</a:t>
            </a:r>
            <a:endParaRPr lang="pt-BR" sz="2600" dirty="0"/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pt-BR" sz="2600" dirty="0"/>
              <a:t>A primeira descrição do mecanismo de síntese data de 1980 </a:t>
            </a:r>
          </a:p>
          <a:p>
            <a:pPr>
              <a:lnSpc>
                <a:spcPct val="110000"/>
              </a:lnSpc>
              <a:spcAft>
                <a:spcPts val="1800"/>
              </a:spcAft>
            </a:pPr>
            <a:r>
              <a:rPr lang="bg-BG" altLang="pt-BR" sz="2800" b="1" dirty="0"/>
              <a:t>2007</a:t>
            </a:r>
            <a:r>
              <a:rPr lang="bg-BG" altLang="pt-BR" sz="2800" dirty="0"/>
              <a:t> </a:t>
            </a:r>
            <a:r>
              <a:rPr lang="pt-BR" altLang="pt-BR" sz="2800" dirty="0"/>
              <a:t>- </a:t>
            </a:r>
            <a:r>
              <a:rPr lang="bg-BG" altLang="pt-BR" sz="2800" b="1" dirty="0"/>
              <a:t>Gerhard Ertl </a:t>
            </a:r>
            <a:r>
              <a:rPr lang="bg-BG" altLang="pt-BR" sz="2800" dirty="0"/>
              <a:t>recebe o Prêmio Nobel em Química pelos estudos 	em superfícies, incluindo o mecanismo da síntese da amônia</a:t>
            </a:r>
          </a:p>
          <a:p>
            <a:endParaRPr lang="pt-BR" sz="2600" dirty="0"/>
          </a:p>
          <a:p>
            <a:endParaRPr lang="pt-BR" sz="2600" dirty="0"/>
          </a:p>
          <a:p>
            <a:r>
              <a:rPr lang="pt-BR" sz="2600" dirty="0"/>
              <a:t> </a:t>
            </a:r>
          </a:p>
          <a:p>
            <a:r>
              <a:rPr lang="pt-BR" sz="2400" dirty="0"/>
              <a:t> </a:t>
            </a:r>
          </a:p>
        </p:txBody>
      </p:sp>
      <p:pic>
        <p:nvPicPr>
          <p:cNvPr id="1026" name="Picture 2" descr="Ertl, Gerhard">
            <a:extLst>
              <a:ext uri="{FF2B5EF4-FFF2-40B4-BE49-F238E27FC236}">
                <a16:creationId xmlns:a16="http://schemas.microsoft.com/office/drawing/2014/main" id="{B130BE01-0A87-4D21-9EAF-82D8D4C5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97" y="180754"/>
            <a:ext cx="2373419" cy="185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nfo Graphics: Fertilizer">
            <a:extLst>
              <a:ext uri="{FF2B5EF4-FFF2-40B4-BE49-F238E27FC236}">
                <a16:creationId xmlns:a16="http://schemas.microsoft.com/office/drawing/2014/main" id="{210728EB-9D81-47A0-961F-DCA46116C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73" y="2308994"/>
            <a:ext cx="5529943" cy="414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935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phys.org/newman/gfx/news/hires/2011/800px-haber-bosch-en.s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6832"/>
            <a:ext cx="12230554" cy="42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24000" y="188278"/>
            <a:ext cx="6346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Problema Haber -Bosch</a:t>
            </a:r>
          </a:p>
        </p:txBody>
      </p:sp>
    </p:spTree>
    <p:extLst>
      <p:ext uri="{BB962C8B-B14F-4D97-AF65-F5344CB8AC3E}">
        <p14:creationId xmlns:p14="http://schemas.microsoft.com/office/powerpoint/2010/main" val="486769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cdn.phys.org/newman/gfx/news/hires/2011/800px-haber-bosch-en.svg.jpg">
            <a:extLst>
              <a:ext uri="{FF2B5EF4-FFF2-40B4-BE49-F238E27FC236}">
                <a16:creationId xmlns:a16="http://schemas.microsoft.com/office/drawing/2014/main" id="{39EF174B-A42E-4ECA-9505-FD68DC034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44"/>
          <a:stretch/>
        </p:blipFill>
        <p:spPr bwMode="auto">
          <a:xfrm>
            <a:off x="5360817" y="1246188"/>
            <a:ext cx="6411027" cy="479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B60444A-EA09-42F4-BD40-8BD3A6ADCDBE}"/>
              </a:ext>
            </a:extLst>
          </p:cNvPr>
          <p:cNvSpPr txBox="1"/>
          <p:nvPr/>
        </p:nvSpPr>
        <p:spPr>
          <a:xfrm>
            <a:off x="1768927" y="166046"/>
            <a:ext cx="815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Solução Problema Haber -Bosch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D1695F5-4389-4AC3-B2D8-647F2DBD7E0A}"/>
              </a:ext>
            </a:extLst>
          </p:cNvPr>
          <p:cNvSpPr/>
          <p:nvPr/>
        </p:nvSpPr>
        <p:spPr>
          <a:xfrm>
            <a:off x="255814" y="1423990"/>
            <a:ext cx="5911623" cy="365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Soluções propostas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Electrocatálise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Foto </a:t>
            </a: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Electrocatálise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Catálise solar térmico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Catálise homogênea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Biocátalise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Catalise Heterógena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489462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ABDE9BB-8A5F-46EE-AD86-A8E6C6481BB5}"/>
              </a:ext>
            </a:extLst>
          </p:cNvPr>
          <p:cNvSpPr/>
          <p:nvPr/>
        </p:nvSpPr>
        <p:spPr>
          <a:xfrm>
            <a:off x="118835" y="876012"/>
            <a:ext cx="23703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 de eletrocatálise/ </a:t>
            </a:r>
            <a:r>
              <a:rPr lang="pt-B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fotocatálise</a:t>
            </a:r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direto utilizando energia renováveis 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FD74DE-7F98-4F9D-AE08-EA03B093B7BD}"/>
              </a:ext>
            </a:extLst>
          </p:cNvPr>
          <p:cNvSpPr txBox="1"/>
          <p:nvPr/>
        </p:nvSpPr>
        <p:spPr>
          <a:xfrm>
            <a:off x="1927678" y="23089"/>
            <a:ext cx="815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Alteração do conceito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E7B7D3-748F-47BC-B9D4-30FD1DA50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70" t="17963" r="33855" b="48704"/>
          <a:stretch/>
        </p:blipFill>
        <p:spPr>
          <a:xfrm>
            <a:off x="2489199" y="756952"/>
            <a:ext cx="4648200" cy="253538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EAD0718-7DFB-4466-8EBB-67C0AAA91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15" t="60556" r="23676" b="6111"/>
          <a:stretch/>
        </p:blipFill>
        <p:spPr>
          <a:xfrm>
            <a:off x="2494399" y="3565667"/>
            <a:ext cx="7346078" cy="274334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5B30ECA-A9D7-4164-B734-89AFF5CD8A7F}"/>
              </a:ext>
            </a:extLst>
          </p:cNvPr>
          <p:cNvSpPr/>
          <p:nvPr/>
        </p:nvSpPr>
        <p:spPr>
          <a:xfrm>
            <a:off x="266700" y="3547164"/>
            <a:ext cx="22433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 eletrocatálise/ </a:t>
            </a:r>
            <a:r>
              <a:rPr lang="pt-BR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fotocatálise</a:t>
            </a:r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indireto utilizando renováveis para produzir H2 enquanto que a amônia é produzida termicamente  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BDB7FE4-8A28-4406-8D2C-008A23F821A9}"/>
              </a:ext>
            </a:extLst>
          </p:cNvPr>
          <p:cNvSpPr/>
          <p:nvPr/>
        </p:nvSpPr>
        <p:spPr>
          <a:xfrm>
            <a:off x="7234919" y="1285979"/>
            <a:ext cx="4648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Combinação de Catalisadores  para reação de redução </a:t>
            </a:r>
            <a:r>
              <a:rPr lang="pt-BR" b="1" dirty="0"/>
              <a:t>N</a:t>
            </a:r>
            <a:r>
              <a:rPr lang="pt-BR" b="1" baseline="-25000" dirty="0"/>
              <a:t>2</a:t>
            </a:r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om catalizadores para fazer a oxidação da H</a:t>
            </a:r>
            <a:r>
              <a:rPr lang="pt-BR" b="1" baseline="-25000" dirty="0"/>
              <a:t>2</a:t>
            </a:r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para produzir prótons e os elétrons necessários para redução de </a:t>
            </a:r>
            <a:r>
              <a:rPr lang="pt-BR" b="1" dirty="0"/>
              <a:t>N</a:t>
            </a:r>
            <a:r>
              <a:rPr lang="pt-BR" b="1" baseline="-25000" dirty="0"/>
              <a:t>2</a:t>
            </a:r>
            <a:r>
              <a:rPr lang="pt-BR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62C70FB-E9A4-45E4-B1EA-E00DE9C57E5B}"/>
              </a:ext>
            </a:extLst>
          </p:cNvPr>
          <p:cNvSpPr/>
          <p:nvPr/>
        </p:nvSpPr>
        <p:spPr>
          <a:xfrm>
            <a:off x="7880349" y="691346"/>
            <a:ext cx="2933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2N</a:t>
            </a:r>
            <a:r>
              <a:rPr lang="pt-BR" b="1" baseline="-25000" dirty="0"/>
              <a:t>2</a:t>
            </a:r>
            <a:r>
              <a:rPr lang="pt-BR" b="1" dirty="0"/>
              <a:t> + 6H</a:t>
            </a:r>
            <a:r>
              <a:rPr lang="pt-BR" b="1" baseline="-25000" dirty="0"/>
              <a:t>2</a:t>
            </a:r>
            <a:r>
              <a:rPr lang="pt-BR" b="1" dirty="0"/>
              <a:t>O → 4NH</a:t>
            </a:r>
            <a:r>
              <a:rPr lang="pt-BR" b="1" baseline="-25000" dirty="0"/>
              <a:t>3</a:t>
            </a:r>
            <a:r>
              <a:rPr lang="pt-BR" b="1" dirty="0"/>
              <a:t> + 3O</a:t>
            </a:r>
            <a:r>
              <a:rPr lang="pt-BR" b="1" baseline="-25000" dirty="0"/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5D1867-17E4-4690-A0CF-1FA5C8EFE95D}"/>
              </a:ext>
            </a:extLst>
          </p:cNvPr>
          <p:cNvSpPr txBox="1"/>
          <p:nvPr/>
        </p:nvSpPr>
        <p:spPr>
          <a:xfrm>
            <a:off x="5044271" y="4007982"/>
            <a:ext cx="390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FFFF00"/>
                </a:highlight>
              </a:rPr>
              <a:t>HER – </a:t>
            </a:r>
            <a:r>
              <a:rPr lang="pt-BR" b="1" dirty="0" err="1">
                <a:solidFill>
                  <a:schemeClr val="bg1"/>
                </a:solidFill>
                <a:highlight>
                  <a:srgbClr val="FFFF00"/>
                </a:highlight>
              </a:rPr>
              <a:t>Hydrogen</a:t>
            </a:r>
            <a:r>
              <a:rPr lang="pt-BR" b="1" dirty="0">
                <a:solidFill>
                  <a:schemeClr val="bg1"/>
                </a:solidFill>
                <a:highlight>
                  <a:srgbClr val="FFFF00"/>
                </a:highlight>
              </a:rPr>
              <a:t> Evolution </a:t>
            </a:r>
            <a:r>
              <a:rPr lang="pt-BR" b="1" dirty="0" err="1">
                <a:solidFill>
                  <a:schemeClr val="bg1"/>
                </a:solidFill>
                <a:highlight>
                  <a:srgbClr val="FFFF00"/>
                </a:highlight>
              </a:rPr>
              <a:t>reaction</a:t>
            </a:r>
            <a:r>
              <a:rPr lang="pt-BR" b="1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B1CCE5D-6A80-4C70-8EFE-EFB06C4E5ECE}"/>
              </a:ext>
            </a:extLst>
          </p:cNvPr>
          <p:cNvSpPr txBox="1"/>
          <p:nvPr/>
        </p:nvSpPr>
        <p:spPr>
          <a:xfrm>
            <a:off x="2620942" y="2937168"/>
            <a:ext cx="4186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highlight>
                  <a:srgbClr val="FFFF00"/>
                </a:highlight>
              </a:rPr>
              <a:t>OER – </a:t>
            </a:r>
            <a:r>
              <a:rPr lang="pt-BR" sz="16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Oxygen</a:t>
            </a:r>
            <a:r>
              <a:rPr lang="pt-BR" sz="1600" b="1" dirty="0">
                <a:solidFill>
                  <a:schemeClr val="bg1"/>
                </a:solidFill>
                <a:highlight>
                  <a:srgbClr val="FFFF00"/>
                </a:highlight>
              </a:rPr>
              <a:t> Evolution </a:t>
            </a:r>
            <a:r>
              <a:rPr lang="pt-BR" sz="1600" b="1" dirty="0" err="1">
                <a:solidFill>
                  <a:schemeClr val="bg1"/>
                </a:solidFill>
                <a:highlight>
                  <a:srgbClr val="FFFF00"/>
                </a:highlight>
              </a:rPr>
              <a:t>reaction</a:t>
            </a:r>
            <a:r>
              <a:rPr lang="pt-BR" sz="1600" b="1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703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m para ammonia process basf">
            <a:extLst>
              <a:ext uri="{FF2B5EF4-FFF2-40B4-BE49-F238E27FC236}">
                <a16:creationId xmlns:a16="http://schemas.microsoft.com/office/drawing/2014/main" id="{5BE17E04-B6C4-4594-B714-8F4FA47B8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10163" b="-2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88181CC5-1EB0-4CEB-A113-72C1CC0C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33" y="609600"/>
            <a:ext cx="3851123" cy="1320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altLang="pt-B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Dados </a:t>
            </a:r>
            <a:r>
              <a:rPr lang="pt-BR" altLang="pt-B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atuais</a:t>
            </a:r>
            <a:r>
              <a:rPr lang="en-US" altLang="pt-BR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341111-923D-45FE-92F4-A9ABF666AF27}"/>
              </a:ext>
            </a:extLst>
          </p:cNvPr>
          <p:cNvSpPr txBox="1"/>
          <p:nvPr/>
        </p:nvSpPr>
        <p:spPr>
          <a:xfrm>
            <a:off x="414670" y="1650226"/>
            <a:ext cx="480591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Anualmente são produzidas 146 milhões de toneladas de amônia </a:t>
            </a: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Que custam do ponto de vista energético  - 28 GJ/ton.</a:t>
            </a: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Amônia é responsável por 1%  consumo total de energia  5,6x10</a:t>
            </a:r>
            <a:r>
              <a:rPr lang="pt-B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J/ano  </a:t>
            </a: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-228600" defTabSz="4572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Equivalente a 18 TW  - 17% da energia produzida Itaipu </a:t>
            </a:r>
          </a:p>
        </p:txBody>
      </p:sp>
    </p:spTree>
    <p:extLst>
      <p:ext uri="{BB962C8B-B14F-4D97-AF65-F5344CB8AC3E}">
        <p14:creationId xmlns:p14="http://schemas.microsoft.com/office/powerpoint/2010/main" val="2698086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593B20C-29C2-43F9-9DDA-19E0DF866279}"/>
              </a:ext>
            </a:extLst>
          </p:cNvPr>
          <p:cNvSpPr/>
          <p:nvPr/>
        </p:nvSpPr>
        <p:spPr>
          <a:xfrm>
            <a:off x="406400" y="57715"/>
            <a:ext cx="95631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Processo de síntese da amônia a partir de N</a:t>
            </a:r>
            <a:r>
              <a:rPr lang="pt-BR" sz="2400" b="1" i="1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sz="24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utilizando eletrocatálise ocorre abaixo de 100ºC e pressão atmosférica </a:t>
            </a:r>
          </a:p>
          <a:p>
            <a:endParaRPr lang="pt-BR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FD95481-EB76-46D2-9498-EEA68F053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25" t="27593" b="28518"/>
          <a:stretch/>
        </p:blipFill>
        <p:spPr>
          <a:xfrm>
            <a:off x="0" y="1102499"/>
            <a:ext cx="12282990" cy="32131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882A8DB-4DF1-48E5-B7AF-005453CB10C1}"/>
              </a:ext>
            </a:extLst>
          </p:cNvPr>
          <p:cNvSpPr/>
          <p:nvPr/>
        </p:nvSpPr>
        <p:spPr>
          <a:xfrm>
            <a:off x="546100" y="4575720"/>
            <a:ext cx="11480800" cy="156966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Times-Semibold"/>
              </a:rPr>
              <a:t>The heterogeneous electrocatalytic synthesis of ammonia from nitrogen and water is carried out at Ru cathodes, using a </a:t>
            </a:r>
            <a:r>
              <a:rPr lang="en-US" sz="2400" b="1" i="1" dirty="0">
                <a:highlight>
                  <a:srgbClr val="FF0000"/>
                </a:highlight>
                <a:latin typeface="Times-Semibold"/>
              </a:rPr>
              <a:t>Solid Polymer Electrolyte Cell (SPE), </a:t>
            </a:r>
            <a:r>
              <a:rPr lang="en-US" sz="2400" b="1" i="1" dirty="0">
                <a:latin typeface="Times-Semibold"/>
              </a:rPr>
              <a:t>at </a:t>
            </a:r>
            <a:r>
              <a:rPr lang="en-US" sz="2400" b="1" i="1" dirty="0">
                <a:highlight>
                  <a:srgbClr val="FF0000"/>
                </a:highlight>
                <a:latin typeface="Times-Semibold"/>
              </a:rPr>
              <a:t>atmospheric pressure </a:t>
            </a:r>
            <a:r>
              <a:rPr lang="en-US" sz="2400" b="1" i="1" dirty="0">
                <a:latin typeface="Times-Semibold"/>
              </a:rPr>
              <a:t>and </a:t>
            </a:r>
            <a:r>
              <a:rPr lang="en-US" sz="2400" b="1" i="1" dirty="0">
                <a:highlight>
                  <a:srgbClr val="FF0000"/>
                </a:highlight>
                <a:latin typeface="Times-Semibold"/>
              </a:rPr>
              <a:t>low temperature</a:t>
            </a:r>
            <a:r>
              <a:rPr lang="en-US" sz="2400" b="1" i="1" dirty="0">
                <a:latin typeface="Times-Semibold"/>
              </a:rPr>
              <a:t>; </a:t>
            </a:r>
            <a:r>
              <a:rPr lang="en-US" sz="2400" b="1" i="1" dirty="0">
                <a:highlight>
                  <a:srgbClr val="FF0000"/>
                </a:highlight>
                <a:latin typeface="Times-Semibold"/>
              </a:rPr>
              <a:t>the reduction rate increases with increase of temperature up to 100 °C.</a:t>
            </a:r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453866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4A1C24E-3E49-462C-BAC1-B8CB9FF5C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19" y="1638300"/>
            <a:ext cx="2815768" cy="394186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02E7A12-C2F2-4FEE-8B2C-773797D6CC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2" t="35000" r="49414" b="21852"/>
          <a:stretch/>
        </p:blipFill>
        <p:spPr>
          <a:xfrm>
            <a:off x="7739064" y="719888"/>
            <a:ext cx="4325936" cy="2497226"/>
          </a:xfrm>
          <a:prstGeom prst="rect">
            <a:avLst/>
          </a:prstGeom>
        </p:spPr>
      </p:pic>
      <p:pic>
        <p:nvPicPr>
          <p:cNvPr id="2050" name="Picture 2" descr="Resultado de imagem para electrochemical cell for ammonia">
            <a:extLst>
              <a:ext uri="{FF2B5EF4-FFF2-40B4-BE49-F238E27FC236}">
                <a16:creationId xmlns:a16="http://schemas.microsoft.com/office/drawing/2014/main" id="{1DCE7D17-32B3-4C6E-99AD-47F904304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32" y="1638300"/>
            <a:ext cx="4166591" cy="394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D3ACC1-B26D-4CBB-9637-9A82A1ACD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49" t="26666" r="21355" b="23889"/>
          <a:stretch/>
        </p:blipFill>
        <p:spPr>
          <a:xfrm>
            <a:off x="3437732" y="0"/>
            <a:ext cx="3305046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79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E7C03AD-C4E5-42BB-B737-27F3D8B2A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9" t="19445" r="18229" b="14259"/>
          <a:stretch/>
        </p:blipFill>
        <p:spPr>
          <a:xfrm>
            <a:off x="-114301" y="416512"/>
            <a:ext cx="9139555" cy="526038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97C31F6-A1BE-4AE0-BB56-44B5E26841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49" t="26666" r="21355" b="23889"/>
          <a:stretch/>
        </p:blipFill>
        <p:spPr>
          <a:xfrm>
            <a:off x="9165399" y="579351"/>
            <a:ext cx="3022600" cy="134730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71EEB90B-9456-4F0B-9073-75C2427B5CBC}"/>
              </a:ext>
            </a:extLst>
          </p:cNvPr>
          <p:cNvSpPr/>
          <p:nvPr/>
        </p:nvSpPr>
        <p:spPr>
          <a:xfrm>
            <a:off x="119270" y="3737115"/>
            <a:ext cx="7712765" cy="159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102547D-642B-444F-BC34-1CE62F171472}"/>
              </a:ext>
            </a:extLst>
          </p:cNvPr>
          <p:cNvSpPr/>
          <p:nvPr/>
        </p:nvSpPr>
        <p:spPr>
          <a:xfrm>
            <a:off x="128545" y="3945172"/>
            <a:ext cx="7712765" cy="159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0723063-4BF9-4D89-A909-A2B92872BDB7}"/>
              </a:ext>
            </a:extLst>
          </p:cNvPr>
          <p:cNvSpPr/>
          <p:nvPr/>
        </p:nvSpPr>
        <p:spPr>
          <a:xfrm>
            <a:off x="128545" y="4518990"/>
            <a:ext cx="7712765" cy="1590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5328249-D6B8-4A07-B1C9-A1DFB57AC40C}"/>
              </a:ext>
            </a:extLst>
          </p:cNvPr>
          <p:cNvSpPr/>
          <p:nvPr/>
        </p:nvSpPr>
        <p:spPr>
          <a:xfrm>
            <a:off x="9121693" y="2084661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Univers" panose="020B0604020202020204" pitchFamily="34" charset="0"/>
              </a:rPr>
              <a:t>(SSN) - Sm</a:t>
            </a:r>
            <a:r>
              <a:rPr lang="pt-BR" sz="1600" baseline="-25000" dirty="0">
                <a:latin typeface="Univers" panose="020B0604020202020204" pitchFamily="34" charset="0"/>
              </a:rPr>
              <a:t>1.5</a:t>
            </a:r>
            <a:r>
              <a:rPr lang="pt-BR" sz="1600" dirty="0">
                <a:latin typeface="Univers" panose="020B0604020202020204" pitchFamily="34" charset="0"/>
              </a:rPr>
              <a:t>Sr</a:t>
            </a:r>
            <a:r>
              <a:rPr lang="pt-BR" sz="1600" baseline="-25000" dirty="0">
                <a:latin typeface="Univers" panose="020B0604020202020204" pitchFamily="34" charset="0"/>
              </a:rPr>
              <a:t>0.5</a:t>
            </a:r>
            <a:r>
              <a:rPr lang="pt-BR" sz="1600" dirty="0">
                <a:latin typeface="Univers" panose="020B0604020202020204" pitchFamily="34" charset="0"/>
              </a:rPr>
              <a:t>NiO</a:t>
            </a:r>
            <a:r>
              <a:rPr lang="pt-BR" sz="1600" baseline="-25000" dirty="0">
                <a:latin typeface="Univers" panose="020B0604020202020204" pitchFamily="34" charset="0"/>
              </a:rPr>
              <a:t>4</a:t>
            </a:r>
            <a:r>
              <a:rPr lang="pt-BR" sz="1600" dirty="0">
                <a:latin typeface="Univers" panose="020B0604020202020204" pitchFamily="34" charset="0"/>
              </a:rPr>
              <a:t> </a:t>
            </a:r>
            <a:endParaRPr lang="pt-BR" sz="4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69EBFAA-129F-4C1A-BEFF-2AE8E11B9A30}"/>
              </a:ext>
            </a:extLst>
          </p:cNvPr>
          <p:cNvSpPr/>
          <p:nvPr/>
        </p:nvSpPr>
        <p:spPr>
          <a:xfrm>
            <a:off x="9140880" y="2776959"/>
            <a:ext cx="2483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>
                <a:latin typeface="Univers" panose="020B0503020202020204" pitchFamily="34" charset="0"/>
              </a:rPr>
              <a:t>(SBCN) - SmBaCuNiO</a:t>
            </a:r>
            <a:r>
              <a:rPr lang="pt-BR" sz="1600" baseline="-25000" dirty="0">
                <a:latin typeface="Univers" panose="020B0503020202020204" pitchFamily="34" charset="0"/>
              </a:rPr>
              <a:t>5-</a:t>
            </a:r>
            <a:r>
              <a:rPr lang="pt-BR" sz="1600" baseline="-25000" dirty="0">
                <a:latin typeface="Univers" panose="020B0503020202020204" pitchFamily="34" charset="0"/>
                <a:sym typeface="Symbol" panose="05050102010706020507" pitchFamily="18" charset="2"/>
              </a:rPr>
              <a:t></a:t>
            </a:r>
            <a:endParaRPr lang="pt-BR" sz="440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FCE193F-0495-41B1-BFD3-DCEE75BC43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59" t="70531" r="17500" b="20259"/>
          <a:stretch/>
        </p:blipFill>
        <p:spPr>
          <a:xfrm>
            <a:off x="7378588" y="5850245"/>
            <a:ext cx="2931090" cy="63158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E7261DE5-9ECE-4B98-B11F-4323CD8D71DB}"/>
              </a:ext>
            </a:extLst>
          </p:cNvPr>
          <p:cNvSpPr txBox="1"/>
          <p:nvPr/>
        </p:nvSpPr>
        <p:spPr>
          <a:xfrm flipH="1">
            <a:off x="9253202" y="3244334"/>
            <a:ext cx="2710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Caso a densidade de corrente atinja 0,25-0,5 A/cm</a:t>
            </a:r>
            <a:r>
              <a:rPr lang="pt-BR" baseline="30000" dirty="0"/>
              <a:t>2</a:t>
            </a:r>
            <a:r>
              <a:rPr lang="pt-BR" dirty="0"/>
              <a:t>  seja atingida com uma FE de aproximadamente 50% a viabilidade econômica poderá atingida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85BB4EF-A612-496F-B7AC-8F6C49D312D7}"/>
              </a:ext>
            </a:extLst>
          </p:cNvPr>
          <p:cNvSpPr txBox="1"/>
          <p:nvPr/>
        </p:nvSpPr>
        <p:spPr>
          <a:xfrm flipH="1">
            <a:off x="598466" y="5795157"/>
            <a:ext cx="6772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Eficiência </a:t>
            </a:r>
            <a:r>
              <a:rPr lang="pt-BR" dirty="0" err="1"/>
              <a:t>Faradica</a:t>
            </a:r>
            <a:r>
              <a:rPr lang="pt-BR" dirty="0"/>
              <a:t> representa o número de prontos que são convertidos em amônia </a:t>
            </a:r>
          </a:p>
        </p:txBody>
      </p:sp>
    </p:spTree>
    <p:extLst>
      <p:ext uri="{BB962C8B-B14F-4D97-AF65-F5344CB8AC3E}">
        <p14:creationId xmlns:p14="http://schemas.microsoft.com/office/powerpoint/2010/main" val="2690665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9871B78-1B7D-4804-BDB1-6529BBF1A4FE}"/>
              </a:ext>
            </a:extLst>
          </p:cNvPr>
          <p:cNvSpPr txBox="1"/>
          <p:nvPr/>
        </p:nvSpPr>
        <p:spPr>
          <a:xfrm>
            <a:off x="1927678" y="23089"/>
            <a:ext cx="815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prstClr val="white"/>
                </a:solidFill>
                <a:latin typeface="Calibri"/>
              </a:rPr>
              <a:t>Alteração do conceito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95D430-9FDD-44FE-9FF7-5B0123C95EF3}"/>
              </a:ext>
            </a:extLst>
          </p:cNvPr>
          <p:cNvSpPr txBox="1"/>
          <p:nvPr/>
        </p:nvSpPr>
        <p:spPr>
          <a:xfrm>
            <a:off x="7814126" y="1505986"/>
            <a:ext cx="4186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highlight>
                  <a:srgbClr val="FFFF00"/>
                </a:highlight>
              </a:rPr>
              <a:t>OER – </a:t>
            </a:r>
            <a:r>
              <a:rPr lang="pt-BR" sz="1600" dirty="0" err="1">
                <a:solidFill>
                  <a:schemeClr val="bg1"/>
                </a:solidFill>
                <a:highlight>
                  <a:srgbClr val="FFFF00"/>
                </a:highlight>
              </a:rPr>
              <a:t>Oxygen</a:t>
            </a:r>
            <a:r>
              <a:rPr lang="pt-BR" sz="1600" dirty="0">
                <a:solidFill>
                  <a:schemeClr val="bg1"/>
                </a:solidFill>
                <a:highlight>
                  <a:srgbClr val="FFFF00"/>
                </a:highlight>
              </a:rPr>
              <a:t> Evolution </a:t>
            </a:r>
            <a:r>
              <a:rPr lang="pt-BR" sz="1600" dirty="0" err="1">
                <a:solidFill>
                  <a:schemeClr val="bg1"/>
                </a:solidFill>
                <a:highlight>
                  <a:srgbClr val="FFFF00"/>
                </a:highlight>
              </a:rPr>
              <a:t>reaction</a:t>
            </a:r>
            <a:r>
              <a:rPr lang="pt-BR" sz="16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630D68-4B0B-4B3F-A42F-FDBBE6D27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14" t="17163" r="19590" b="24946"/>
          <a:stretch/>
        </p:blipFill>
        <p:spPr>
          <a:xfrm>
            <a:off x="191618" y="730975"/>
            <a:ext cx="3827721" cy="39701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0B91C4-70FD-4CC6-B747-E38E8D846CD7}"/>
              </a:ext>
            </a:extLst>
          </p:cNvPr>
          <p:cNvSpPr txBox="1"/>
          <p:nvPr/>
        </p:nvSpPr>
        <p:spPr>
          <a:xfrm>
            <a:off x="4261899" y="2063203"/>
            <a:ext cx="77384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Célula de eletrólito sólida. Neste caso uma corrente de nitrogênio aquecida (vapor) é introduzida neste sistema.</a:t>
            </a:r>
          </a:p>
          <a:p>
            <a:r>
              <a:rPr lang="pt-BR" sz="2000" dirty="0"/>
              <a:t>Neste caso o NH3 é diretamente formado a partira da água </a:t>
            </a:r>
          </a:p>
          <a:p>
            <a:endParaRPr lang="pt-BR" sz="2000" dirty="0"/>
          </a:p>
          <a:p>
            <a:r>
              <a:rPr lang="pt-BR" sz="2000" dirty="0"/>
              <a:t>Problema – amônia formada a partir de 500 </a:t>
            </a:r>
            <a:r>
              <a:rPr lang="pt-BR" sz="2000" dirty="0" err="1"/>
              <a:t>ºC</a:t>
            </a:r>
            <a:r>
              <a:rPr lang="pt-BR" sz="2000" dirty="0"/>
              <a:t> é que forma amônia </a:t>
            </a:r>
          </a:p>
          <a:p>
            <a:endParaRPr lang="pt-BR" sz="2000" dirty="0"/>
          </a:p>
          <a:p>
            <a:r>
              <a:rPr lang="pt-BR" sz="2000" dirty="0"/>
              <a:t>Menos eficientes que as células que possuem um processo de evolução de hidrogênio (HER)</a:t>
            </a:r>
          </a:p>
          <a:p>
            <a:endParaRPr lang="pt-BR" sz="2000" dirty="0"/>
          </a:p>
          <a:p>
            <a:r>
              <a:rPr lang="pt-BR" sz="2000" dirty="0"/>
              <a:t>Vantagem que estas células usam condutores de O</a:t>
            </a:r>
            <a:r>
              <a:rPr lang="pt-BR" sz="2000" baseline="-25000" dirty="0"/>
              <a:t>2</a:t>
            </a:r>
            <a:r>
              <a:rPr lang="pt-BR" sz="2000" baseline="30000" dirty="0"/>
              <a:t>2-</a:t>
            </a:r>
            <a:r>
              <a:rPr lang="pt-BR" sz="2000" dirty="0"/>
              <a:t> e produzem O</a:t>
            </a:r>
            <a:r>
              <a:rPr lang="pt-BR" sz="2000" baseline="-25000" dirty="0"/>
              <a:t>2</a:t>
            </a:r>
            <a:r>
              <a:rPr lang="pt-BR" sz="2000" dirty="0"/>
              <a:t> puro 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A2D4089-37E7-4A27-A75C-DCC2AF1AF180}"/>
              </a:ext>
            </a:extLst>
          </p:cNvPr>
          <p:cNvSpPr/>
          <p:nvPr/>
        </p:nvSpPr>
        <p:spPr>
          <a:xfrm>
            <a:off x="4191100" y="926120"/>
            <a:ext cx="3628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N</a:t>
            </a:r>
            <a:r>
              <a:rPr lang="pt-BR" b="1" baseline="-25000" dirty="0"/>
              <a:t>2</a:t>
            </a:r>
            <a:r>
              <a:rPr lang="pt-BR" b="1" dirty="0"/>
              <a:t> + 3H</a:t>
            </a:r>
            <a:r>
              <a:rPr lang="pt-BR" b="1" baseline="-25000" dirty="0"/>
              <a:t>2</a:t>
            </a:r>
            <a:r>
              <a:rPr lang="pt-BR" b="1" dirty="0"/>
              <a:t>O </a:t>
            </a:r>
            <a:r>
              <a:rPr lang="pt-BR" b="1" dirty="0">
                <a:sym typeface="Symbol" panose="05050102010706020507" pitchFamily="18" charset="2"/>
              </a:rPr>
              <a:t></a:t>
            </a:r>
            <a:r>
              <a:rPr lang="pt-BR" b="1" dirty="0"/>
              <a:t> 2NH</a:t>
            </a:r>
            <a:r>
              <a:rPr lang="pt-BR" b="1" baseline="-25000" dirty="0"/>
              <a:t>3</a:t>
            </a:r>
            <a:r>
              <a:rPr lang="pt-BR" b="1" dirty="0"/>
              <a:t> + 3O</a:t>
            </a:r>
            <a:r>
              <a:rPr lang="pt-BR" b="1" baseline="-25000" dirty="0"/>
              <a:t>2</a:t>
            </a:r>
            <a:r>
              <a:rPr lang="pt-BR" b="1" baseline="30000" dirty="0"/>
              <a:t>2-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722AA03-79F3-4DB6-8FD4-251C87266EAA}"/>
              </a:ext>
            </a:extLst>
          </p:cNvPr>
          <p:cNvSpPr/>
          <p:nvPr/>
        </p:nvSpPr>
        <p:spPr>
          <a:xfrm>
            <a:off x="4191100" y="1490597"/>
            <a:ext cx="3628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3O</a:t>
            </a:r>
            <a:r>
              <a:rPr lang="pt-BR" b="1" baseline="-25000" dirty="0"/>
              <a:t>2</a:t>
            </a:r>
            <a:r>
              <a:rPr lang="pt-BR" b="1" baseline="30000" dirty="0"/>
              <a:t>2- </a:t>
            </a:r>
            <a:r>
              <a:rPr lang="pt-BR" b="1" dirty="0"/>
              <a:t>N</a:t>
            </a:r>
            <a:r>
              <a:rPr lang="pt-BR" b="1" baseline="-25000" dirty="0"/>
              <a:t>2</a:t>
            </a:r>
            <a:r>
              <a:rPr lang="pt-BR" b="1" dirty="0"/>
              <a:t> + 3H</a:t>
            </a:r>
            <a:r>
              <a:rPr lang="pt-BR" b="1" baseline="-25000" dirty="0"/>
              <a:t>2</a:t>
            </a:r>
            <a:r>
              <a:rPr lang="pt-BR" b="1" dirty="0"/>
              <a:t>O </a:t>
            </a:r>
            <a:r>
              <a:rPr lang="pt-BR" b="1" dirty="0">
                <a:sym typeface="Symbol" panose="05050102010706020507" pitchFamily="18" charset="2"/>
              </a:rPr>
              <a:t></a:t>
            </a:r>
            <a:r>
              <a:rPr lang="pt-BR" b="1" dirty="0"/>
              <a:t> 2NH</a:t>
            </a:r>
            <a:r>
              <a:rPr lang="pt-BR" b="1" baseline="-25000" dirty="0"/>
              <a:t>3</a:t>
            </a:r>
            <a:r>
              <a:rPr lang="pt-BR" b="1" dirty="0"/>
              <a:t> + 3O</a:t>
            </a:r>
            <a:r>
              <a:rPr lang="pt-BR" b="1" baseline="-25000" dirty="0"/>
              <a:t>2</a:t>
            </a:r>
            <a:r>
              <a:rPr lang="pt-BR" b="1" baseline="30000" dirty="0"/>
              <a:t>2-</a:t>
            </a:r>
          </a:p>
        </p:txBody>
      </p:sp>
      <p:pic>
        <p:nvPicPr>
          <p:cNvPr id="9" name="Picture 4" descr="U.S. oxygen therapy market">
            <a:extLst>
              <a:ext uri="{FF2B5EF4-FFF2-40B4-BE49-F238E27FC236}">
                <a16:creationId xmlns:a16="http://schemas.microsoft.com/office/drawing/2014/main" id="{915AE178-F181-4777-B284-3A032685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2" y="4882667"/>
            <a:ext cx="3827721" cy="18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3430FEB8-F5C3-4B46-97EE-61B9ADC82DB5}"/>
              </a:ext>
            </a:extLst>
          </p:cNvPr>
          <p:cNvSpPr/>
          <p:nvPr/>
        </p:nvSpPr>
        <p:spPr>
          <a:xfrm>
            <a:off x="4014223" y="5966056"/>
            <a:ext cx="7031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Georgia" panose="02040502050405020303" pitchFamily="18" charset="0"/>
              </a:rPr>
              <a:t>Segmento de Oxigênio terapeutico - 7.09 billões de dollars em 2015</a:t>
            </a:r>
            <a:endParaRPr lang="pt-BR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C119E7EC-EBAF-4C64-B001-620C6DF7C5AA}"/>
              </a:ext>
            </a:extLst>
          </p:cNvPr>
          <p:cNvSpPr/>
          <p:nvPr/>
        </p:nvSpPr>
        <p:spPr>
          <a:xfrm>
            <a:off x="4014223" y="6310455"/>
            <a:ext cx="6712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Georgia" panose="02040502050405020303" pitchFamily="18" charset="0"/>
              </a:rPr>
              <a:t>Mercado global de amônia - 48,65 billhões de Dollars em 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285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5FD13B3-3F58-4777-997E-5447AA079DE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FE7BD20-6D81-4370-9DB7-04C9B4E9FC3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08F0ECF-D673-4442-A82C-CDA64905A96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2AF8E598-80EA-41AD-A0F3-9543D601A0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AC7D6F9C-7670-4ACC-ACE1-A6BD24F5CF6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FF420142-D3AA-46D3-A3A5-250686CD7A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051037D6-83DE-41D6-9103-84ABD0FEEB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FCAED6F3-E1FA-489A-A2B1-E97972EB477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AA247423-55F2-4D5D-806A-BE33BE6B198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B2FE1F39-B712-4260-8DA6-3B6A941028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0259AF7F-DAB9-4EE7-BBEF-7B961E5CF3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CF92E5-A61A-465B-B38D-A3F00BF8B842}"/>
              </a:ext>
            </a:extLst>
          </p:cNvPr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Catalise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i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homogênea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3600" b="1" i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biocatálise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AD4615-F574-46DB-B4A2-FECCECBCDEA0}"/>
              </a:ext>
            </a:extLst>
          </p:cNvPr>
          <p:cNvSpPr txBox="1"/>
          <p:nvPr/>
        </p:nvSpPr>
        <p:spPr>
          <a:xfrm>
            <a:off x="795487" y="1452101"/>
            <a:ext cx="6190104" cy="3880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Catalisadores homogêneos podem igualmente ter um papel no desenvolvimento de um novo processo de síntese de amônia.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Estes catalisadores são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bio-inspirados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nitrogenase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que está envolvida no processo de fixação de nitrogênio em plantas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nitrogenase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catalisa a redução do N</a:t>
            </a:r>
            <a:r>
              <a:rPr lang="pt-BR" sz="2000" baseline="-25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a taxas relativamente altas  tem TOF de 2s </a:t>
            </a:r>
            <a:r>
              <a:rPr lang="pt-B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-1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hitrolise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ATP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complexo  de </a:t>
            </a:r>
            <a:r>
              <a:rPr lang="pt-BR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nitrogenase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é constituído por diferentes regiões ativas e clusters metálicos que permitem fazer a redução do N2 a NH3 em condições de pressão e temperatura ambiente.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6" name="Picture 6" descr="Resultado de imagem para nitrogenase">
            <a:extLst>
              <a:ext uri="{FF2B5EF4-FFF2-40B4-BE49-F238E27FC236}">
                <a16:creationId xmlns:a16="http://schemas.microsoft.com/office/drawing/2014/main" id="{8D774839-589C-4C59-A778-344F3589B7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r="23726"/>
          <a:stretch/>
        </p:blipFill>
        <p:spPr bwMode="auto">
          <a:xfrm>
            <a:off x="7046089" y="1950865"/>
            <a:ext cx="4763558" cy="418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48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5FD13B3-3F58-4777-997E-5447AA079DE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EFE7BD20-6D81-4370-9DB7-04C9B4E9FC3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E08F0ECF-D673-4442-A82C-CDA64905A96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2AF8E598-80EA-41AD-A0F3-9543D601A03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1" name="Rectangle 25">
              <a:extLst>
                <a:ext uri="{FF2B5EF4-FFF2-40B4-BE49-F238E27FC236}">
                  <a16:creationId xmlns:a16="http://schemas.microsoft.com/office/drawing/2014/main" id="{AC7D6F9C-7670-4ACC-ACE1-A6BD24F5CF6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2" name="Isosceles Triangle 141">
              <a:extLst>
                <a:ext uri="{FF2B5EF4-FFF2-40B4-BE49-F238E27FC236}">
                  <a16:creationId xmlns:a16="http://schemas.microsoft.com/office/drawing/2014/main" id="{FF420142-D3AA-46D3-A3A5-250686CD7A8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3" name="Rectangle 27">
              <a:extLst>
                <a:ext uri="{FF2B5EF4-FFF2-40B4-BE49-F238E27FC236}">
                  <a16:creationId xmlns:a16="http://schemas.microsoft.com/office/drawing/2014/main" id="{051037D6-83DE-41D6-9103-84ABD0FEEB9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4" name="Rectangle 28">
              <a:extLst>
                <a:ext uri="{FF2B5EF4-FFF2-40B4-BE49-F238E27FC236}">
                  <a16:creationId xmlns:a16="http://schemas.microsoft.com/office/drawing/2014/main" id="{FCAED6F3-E1FA-489A-A2B1-E97972EB477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5" name="Rectangle 29">
              <a:extLst>
                <a:ext uri="{FF2B5EF4-FFF2-40B4-BE49-F238E27FC236}">
                  <a16:creationId xmlns:a16="http://schemas.microsoft.com/office/drawing/2014/main" id="{AA247423-55F2-4D5D-806A-BE33BE6B198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6" name="Isosceles Triangle 145">
              <a:extLst>
                <a:ext uri="{FF2B5EF4-FFF2-40B4-BE49-F238E27FC236}">
                  <a16:creationId xmlns:a16="http://schemas.microsoft.com/office/drawing/2014/main" id="{B2FE1F39-B712-4260-8DA6-3B6A9410284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0259AF7F-DAB9-4EE7-BBEF-7B961E5CF38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53CF92E5-A61A-465B-B38D-A3F00BF8B842}"/>
              </a:ext>
            </a:extLst>
          </p:cNvPr>
          <p:cNvSpPr txBox="1"/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Catalise homogênea – biocatálise </a:t>
            </a:r>
          </a:p>
        </p:txBody>
      </p:sp>
      <p:pic>
        <p:nvPicPr>
          <p:cNvPr id="7170" name="Picture 2" descr="Resultado de imagem para nitrogenase femoco">
            <a:extLst>
              <a:ext uri="{FF2B5EF4-FFF2-40B4-BE49-F238E27FC236}">
                <a16:creationId xmlns:a16="http://schemas.microsoft.com/office/drawing/2014/main" id="{1FCF27AF-9E50-4BBA-A07C-23A2286E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37" y="1387258"/>
            <a:ext cx="5696835" cy="220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-ssrl.slac.stanford.edu/content/sites/default/files/images/science/highlights/2011/nitrogenase-figure1-20111128.png">
            <a:extLst>
              <a:ext uri="{FF2B5EF4-FFF2-40B4-BE49-F238E27FC236}">
                <a16:creationId xmlns:a16="http://schemas.microsoft.com/office/drawing/2014/main" id="{60253882-1405-4CEA-AB72-6461D5EF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76800" y="2099865"/>
            <a:ext cx="2530476" cy="569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esultado de imagem para femoco catalytic mechanism">
            <a:extLst>
              <a:ext uri="{FF2B5EF4-FFF2-40B4-BE49-F238E27FC236}">
                <a16:creationId xmlns:a16="http://schemas.microsoft.com/office/drawing/2014/main" id="{52770E33-B171-4173-BD86-7ED7082C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26" y="1526854"/>
            <a:ext cx="6056809" cy="45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14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B443151-9042-4333-9F02-73782D05D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2" t="20771" r="50755" b="6042"/>
          <a:stretch/>
        </p:blipFill>
        <p:spPr>
          <a:xfrm>
            <a:off x="0" y="-12003"/>
            <a:ext cx="2427890" cy="68820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FD1D43F-C032-4C3F-ACC5-2B1AF391A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10" t="17472" r="35346" b="56781"/>
          <a:stretch/>
        </p:blipFill>
        <p:spPr>
          <a:xfrm>
            <a:off x="6024562" y="0"/>
            <a:ext cx="6167438" cy="29435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4E2C953-5759-44BB-8A00-78FB71EA04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14" t="17625" r="30708" b="14329"/>
          <a:stretch/>
        </p:blipFill>
        <p:spPr>
          <a:xfrm>
            <a:off x="2427889" y="-45138"/>
            <a:ext cx="3596673" cy="69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75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5B397D9-AE89-4BAD-A001-F1A2E63477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7" t="19445" r="42500" b="14444"/>
          <a:stretch/>
        </p:blipFill>
        <p:spPr>
          <a:xfrm>
            <a:off x="0" y="1162050"/>
            <a:ext cx="6534150" cy="45339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E42394A9-4081-4125-B3E4-3270DF642464}"/>
              </a:ext>
            </a:extLst>
          </p:cNvPr>
          <p:cNvSpPr/>
          <p:nvPr/>
        </p:nvSpPr>
        <p:spPr>
          <a:xfrm>
            <a:off x="4324350" y="1162050"/>
            <a:ext cx="2209800" cy="2038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EDDA6F-2D44-4648-984E-CF5E81EDD33C}"/>
              </a:ext>
            </a:extLst>
          </p:cNvPr>
          <p:cNvSpPr/>
          <p:nvPr/>
        </p:nvSpPr>
        <p:spPr>
          <a:xfrm>
            <a:off x="4781550" y="2050257"/>
            <a:ext cx="1752600" cy="159861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BE43B54-FC36-404A-975B-037DFBEECF24}"/>
              </a:ext>
            </a:extLst>
          </p:cNvPr>
          <p:cNvSpPr/>
          <p:nvPr/>
        </p:nvSpPr>
        <p:spPr>
          <a:xfrm>
            <a:off x="5133974" y="3648869"/>
            <a:ext cx="1400175" cy="6183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0B7DA84-9204-43EE-B490-C008AA9435CA}"/>
              </a:ext>
            </a:extLst>
          </p:cNvPr>
          <p:cNvSpPr/>
          <p:nvPr/>
        </p:nvSpPr>
        <p:spPr>
          <a:xfrm>
            <a:off x="5867400" y="4125318"/>
            <a:ext cx="666749" cy="8235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5B0DE90-5201-4CCD-8FD8-9F33442DA7EC}"/>
              </a:ext>
            </a:extLst>
          </p:cNvPr>
          <p:cNvSpPr txBox="1"/>
          <p:nvPr/>
        </p:nvSpPr>
        <p:spPr>
          <a:xfrm>
            <a:off x="483216" y="14657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Nitrogenase para </a:t>
            </a:r>
            <a:r>
              <a:rPr lang="en-US" sz="3600" b="1" i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que </a:t>
            </a:r>
            <a:r>
              <a:rPr lang="en-US" sz="3600" b="1" i="1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amônia</a:t>
            </a:r>
            <a:r>
              <a:rPr lang="en-US" sz="3600" b="1" i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3613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D2CC28-0AF2-4E9C-A419-8D258DEAF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3" t="15556" r="25469" b="58888"/>
          <a:stretch/>
        </p:blipFill>
        <p:spPr>
          <a:xfrm>
            <a:off x="0" y="0"/>
            <a:ext cx="8153400" cy="219331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EAC692-A6C4-409F-A2DD-AD569770E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8" t="39425" r="50311" b="11944"/>
          <a:stretch/>
        </p:blipFill>
        <p:spPr>
          <a:xfrm>
            <a:off x="0" y="2193312"/>
            <a:ext cx="3931920" cy="3667099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F8637E6-4BCD-49F9-A647-799488996B9D}"/>
              </a:ext>
            </a:extLst>
          </p:cNvPr>
          <p:cNvSpPr/>
          <p:nvPr/>
        </p:nvSpPr>
        <p:spPr>
          <a:xfrm>
            <a:off x="0" y="3867912"/>
            <a:ext cx="3931920" cy="51871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C62AEF7-0B3A-4047-9C8A-60CD55BB5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5" t="17516" r="50515" b="51503"/>
          <a:stretch/>
        </p:blipFill>
        <p:spPr>
          <a:xfrm>
            <a:off x="4076700" y="2261986"/>
            <a:ext cx="4114656" cy="29913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D6C346-DE2F-4E2A-8CF1-E8DDF20BC3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24" t="42170" r="26396" b="6357"/>
          <a:stretch/>
        </p:blipFill>
        <p:spPr>
          <a:xfrm>
            <a:off x="8260082" y="2261986"/>
            <a:ext cx="3733444" cy="437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12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AFB6BD7-20FC-4778-A975-6728DECFA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41" t="35251" r="9281" b="10137"/>
          <a:stretch/>
        </p:blipFill>
        <p:spPr>
          <a:xfrm>
            <a:off x="0" y="2503638"/>
            <a:ext cx="9958192" cy="374528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9445F8-DB16-495A-90DB-9539716B5F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3" t="16986" r="40103" b="45389"/>
          <a:stretch/>
        </p:blipFill>
        <p:spPr>
          <a:xfrm>
            <a:off x="0" y="-50103"/>
            <a:ext cx="5870612" cy="232566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7E8F83A-5212-4535-AE54-BCB33AFD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36" t="54399" r="40840" b="15251"/>
          <a:stretch/>
        </p:blipFill>
        <p:spPr>
          <a:xfrm>
            <a:off x="6096000" y="0"/>
            <a:ext cx="6256204" cy="23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36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ammonia growth populations">
            <a:extLst>
              <a:ext uri="{FF2B5EF4-FFF2-40B4-BE49-F238E27FC236}">
                <a16:creationId xmlns:a16="http://schemas.microsoft.com/office/drawing/2014/main" id="{F2B20A9F-728A-4CD7-8DD1-027EC2A0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2" y="1429287"/>
            <a:ext cx="8622667" cy="487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D865D1B-6621-4ADD-9DF7-18D713EB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987" y="158482"/>
            <a:ext cx="6204984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 err="1">
                <a:latin typeface="+mj-lt"/>
                <a:ea typeface="+mj-ea"/>
                <a:cs typeface="+mj-cs"/>
              </a:rPr>
              <a:t>Impacto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social...</a:t>
            </a:r>
          </a:p>
        </p:txBody>
      </p:sp>
    </p:spTree>
    <p:extLst>
      <p:ext uri="{BB962C8B-B14F-4D97-AF65-F5344CB8AC3E}">
        <p14:creationId xmlns:p14="http://schemas.microsoft.com/office/powerpoint/2010/main" val="4226614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CE4D3D-BDB0-4DAD-B758-D0B9481BAA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1" t="18449" r="33982" b="19845"/>
          <a:stretch/>
        </p:blipFill>
        <p:spPr>
          <a:xfrm>
            <a:off x="155944" y="127591"/>
            <a:ext cx="8335926" cy="573996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0CF0D-4EAA-4B20-B418-AB4B98A68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01" t="49467" r="13750" b="22481"/>
          <a:stretch/>
        </p:blipFill>
        <p:spPr>
          <a:xfrm>
            <a:off x="8491870" y="415372"/>
            <a:ext cx="3700130" cy="192379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BF51B41-FFC9-4563-9700-0095BF5FBE19}"/>
              </a:ext>
            </a:extLst>
          </p:cNvPr>
          <p:cNvSpPr/>
          <p:nvPr/>
        </p:nvSpPr>
        <p:spPr>
          <a:xfrm>
            <a:off x="8966697" y="2812907"/>
            <a:ext cx="2312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</a:rPr>
              <a:t>[Eu(II)-DTPA]</a:t>
            </a:r>
            <a:endParaRPr lang="pt-BR" sz="2800" dirty="0"/>
          </a:p>
        </p:txBody>
      </p:sp>
      <p:pic>
        <p:nvPicPr>
          <p:cNvPr id="8194" name="Picture 2" descr="Resultado de imagem para europium dtpa">
            <a:extLst>
              <a:ext uri="{FF2B5EF4-FFF2-40B4-BE49-F238E27FC236}">
                <a16:creationId xmlns:a16="http://schemas.microsoft.com/office/drawing/2014/main" id="{EC6FB2B4-2BDD-4EBC-8CD5-8F8DC97D9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96" y="3549416"/>
            <a:ext cx="2643469" cy="264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70BFCDB7-3CEF-4E9F-BAE2-3AB7C94621F4}"/>
              </a:ext>
            </a:extLst>
          </p:cNvPr>
          <p:cNvSpPr/>
          <p:nvPr/>
        </p:nvSpPr>
        <p:spPr>
          <a:xfrm>
            <a:off x="7789128" y="6341299"/>
            <a:ext cx="4518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latin typeface="Minion-Bold"/>
              </a:rPr>
              <a:t>europium</a:t>
            </a:r>
            <a:r>
              <a:rPr lang="pt-BR" b="1" dirty="0">
                <a:latin typeface="Minion-Bold"/>
              </a:rPr>
              <a:t>(II) </a:t>
            </a:r>
            <a:r>
              <a:rPr lang="pt-BR" b="1" dirty="0" err="1">
                <a:latin typeface="Minion-Bold"/>
              </a:rPr>
              <a:t>diethylenetriaminepentaacetate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233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0C56FB-2C6B-49B4-AF6C-DF3B8A955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6" t="17208" r="34070" b="5737"/>
          <a:stretch/>
        </p:blipFill>
        <p:spPr>
          <a:xfrm>
            <a:off x="0" y="325909"/>
            <a:ext cx="7230140" cy="62061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7123D8F-BE98-44C2-B03E-8D0C3BCF88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01" t="49467" r="13750" b="22481"/>
          <a:stretch/>
        </p:blipFill>
        <p:spPr>
          <a:xfrm>
            <a:off x="7322288" y="325909"/>
            <a:ext cx="4722637" cy="245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83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373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5FD2AEC-A10D-416E-B141-8D18DE9FBF3C}"/>
              </a:ext>
            </a:extLst>
          </p:cNvPr>
          <p:cNvSpPr txBox="1"/>
          <p:nvPr/>
        </p:nvSpPr>
        <p:spPr>
          <a:xfrm>
            <a:off x="4010710" y="213941"/>
            <a:ext cx="3648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Desafios para esta semana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4F0BB0-8C1F-4C65-A546-7873CCC8AB90}"/>
              </a:ext>
            </a:extLst>
          </p:cNvPr>
          <p:cNvSpPr txBox="1"/>
          <p:nvPr/>
        </p:nvSpPr>
        <p:spPr>
          <a:xfrm>
            <a:off x="357940" y="909782"/>
            <a:ext cx="76263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 processo de síntese de amônia apesar dos seus 110 anos tem um enorme potencial de crescimento.  </a:t>
            </a:r>
          </a:p>
          <a:p>
            <a:endParaRPr lang="pt-BR" dirty="0"/>
          </a:p>
          <a:p>
            <a:r>
              <a:rPr lang="pt-BR" b="1" i="1" u="sng" dirty="0"/>
              <a:t>Será possível descentralizar a produção de amônia em pequenas plantas utilizando soluções ambientalmente e energeticamente mais favoráveis</a:t>
            </a:r>
            <a:r>
              <a:rPr lang="pt-BR" dirty="0"/>
              <a:t>? </a:t>
            </a:r>
          </a:p>
          <a:p>
            <a:endParaRPr lang="pt-BR" dirty="0"/>
          </a:p>
          <a:p>
            <a:r>
              <a:rPr lang="pt-BR" dirty="0"/>
              <a:t>Disponibilizando deste modo um processo de produção passível de integrado em sistemas agrícolas sustentáveis ou como agente ¨transportador de hidrogénio.</a:t>
            </a:r>
          </a:p>
          <a:p>
            <a:endParaRPr lang="pt-BR" dirty="0"/>
          </a:p>
          <a:p>
            <a:r>
              <a:rPr lang="pt-BR" dirty="0"/>
              <a:t>O vosso desafio consiste em </a:t>
            </a:r>
            <a:r>
              <a:rPr lang="pt-BR" b="1" i="1" u="sng" dirty="0"/>
              <a:t>Imaginar um processo de produção </a:t>
            </a:r>
            <a:r>
              <a:rPr lang="pt-BR" dirty="0"/>
              <a:t>de amônia que possa dar resposta às condições anteriores. Vocês devem explicar o </a:t>
            </a:r>
            <a:r>
              <a:rPr lang="pt-BR" i="1" u="sng" dirty="0"/>
              <a:t>sistema catalítico</a:t>
            </a:r>
            <a:r>
              <a:rPr lang="pt-BR" dirty="0"/>
              <a:t> que pretendem implementar para desenvolver o processo, </a:t>
            </a:r>
            <a:r>
              <a:rPr lang="pt-BR" i="1" u="sng" dirty="0"/>
              <a:t>potenciais vantagens e limitações </a:t>
            </a:r>
            <a:r>
              <a:rPr lang="pt-BR" dirty="0"/>
              <a:t>face ao Haber-Bosch. </a:t>
            </a:r>
            <a:r>
              <a:rPr lang="pt-BR"/>
              <a:t>Como </a:t>
            </a:r>
            <a:r>
              <a:rPr lang="pt-BR" dirty="0"/>
              <a:t>vocês pensam em resolver tais limitações e como vocês pretendem fazer </a:t>
            </a:r>
            <a:r>
              <a:rPr lang="pt-BR" i="1" u="sng" dirty="0"/>
              <a:t>a gestão energética </a:t>
            </a:r>
            <a:r>
              <a:rPr lang="pt-BR" dirty="0"/>
              <a:t>do mesmo.</a:t>
            </a:r>
          </a:p>
          <a:p>
            <a:endParaRPr lang="pt-BR" dirty="0"/>
          </a:p>
          <a:p>
            <a:r>
              <a:rPr lang="pt-BR" dirty="0"/>
              <a:t>Não há limites! A abordagem tem de ser essencialmente criativa e claro não violar nenhum principio básico da física</a:t>
            </a:r>
          </a:p>
        </p:txBody>
      </p:sp>
      <p:pic>
        <p:nvPicPr>
          <p:cNvPr id="1026" name="Picture 2" descr="Resultado de imagem para challenge">
            <a:extLst>
              <a:ext uri="{FF2B5EF4-FFF2-40B4-BE49-F238E27FC236}">
                <a16:creationId xmlns:a16="http://schemas.microsoft.com/office/drawing/2014/main" id="{5B5A4778-994F-467A-98BC-CD47D4201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r="13701"/>
          <a:stretch/>
        </p:blipFill>
        <p:spPr bwMode="auto">
          <a:xfrm>
            <a:off x="8112511" y="909783"/>
            <a:ext cx="3899967" cy="31016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55500" dist="1016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2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2EF214-B007-4771-8985-A3041E8F6E15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BF9CC7-88C9-4BDF-845E-2BB24ADD063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3BDFA9-3CAC-42FD-97D5-4F4FEF5E467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B4B9049-A2D4-40FE-A49C-70450D125F2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43DE6DC5-6433-482B-970E-3FCDDA39432D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C409EFF-FE08-4B90-9C93-B11960F26F0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B247D5D-6A57-4E15-B30F-EF614BEA0C1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B3DE0615-51F9-4436-BC6F-8B37603C0A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687DCF6E-0DB3-4AB1-9CD0-A726BDAE37F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230C3CB-B359-4E08-8158-239721515A2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28B691-36C0-43DF-BA92-BBDFA84514D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E3C82C2-28E7-4FC5-A261-F1F85C3EA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70" t="32260" r="23658" b="30954"/>
          <a:stretch/>
        </p:blipFill>
        <p:spPr>
          <a:xfrm>
            <a:off x="4432166" y="1246163"/>
            <a:ext cx="7956024" cy="326813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3A570C8-69BB-4D61-B526-D0E985C53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46" y="609600"/>
            <a:ext cx="3729076" cy="1320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pt-BR" sz="36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Impacto social...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CFEFDA-D236-4211-962C-9356705CFFCC}"/>
              </a:ext>
            </a:extLst>
          </p:cNvPr>
          <p:cNvSpPr txBox="1"/>
          <p:nvPr/>
        </p:nvSpPr>
        <p:spPr>
          <a:xfrm>
            <a:off x="448733" y="2160590"/>
            <a:ext cx="3627967" cy="1429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Balanço da eficiência entre a produção, uso e absorção pelos organismo  do fertilizante de nitrogénio produzido pelo processo de Haber-</a:t>
            </a:r>
            <a:r>
              <a:rPr lang="pt-BR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Bosh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 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863753B-7039-47E5-A52A-DB138BFA894F}"/>
              </a:ext>
            </a:extLst>
          </p:cNvPr>
          <p:cNvSpPr/>
          <p:nvPr/>
        </p:nvSpPr>
        <p:spPr>
          <a:xfrm>
            <a:off x="5470698" y="4734064"/>
            <a:ext cx="612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fonte: J.N.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Galloway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E. B.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Cowling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AMBIO, 31, 64  (2002)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4319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sultado de imagem para ammonia process basf">
            <a:extLst>
              <a:ext uri="{FF2B5EF4-FFF2-40B4-BE49-F238E27FC236}">
                <a16:creationId xmlns:a16="http://schemas.microsoft.com/office/drawing/2014/main" id="{473A5769-CD5A-49FA-9ED4-014FD002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854"/>
            <a:ext cx="4927600" cy="328506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37000F49-63D4-46F0-A595-8C6F51C42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5" y="141713"/>
            <a:ext cx="21339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3600" dirty="0"/>
              <a:t>História...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C2F55C-247A-43BC-B078-1AED4FFDD8F4}"/>
              </a:ext>
            </a:extLst>
          </p:cNvPr>
          <p:cNvSpPr txBox="1"/>
          <p:nvPr/>
        </p:nvSpPr>
        <p:spPr>
          <a:xfrm>
            <a:off x="451625" y="903249"/>
            <a:ext cx="298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/>
              <a:t>Antes de Haber-Bosch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4FFD0B3-780B-407E-A86A-F9D5A087FD3B}"/>
              </a:ext>
            </a:extLst>
          </p:cNvPr>
          <p:cNvSpPr txBox="1"/>
          <p:nvPr/>
        </p:nvSpPr>
        <p:spPr>
          <a:xfrm>
            <a:off x="254026" y="1708714"/>
            <a:ext cx="6695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Carbeto de cálcio que era formado em altos forno  a partir de </a:t>
            </a:r>
            <a:r>
              <a:rPr lang="pt-BR" sz="2400" dirty="0" err="1"/>
              <a:t>coke</a:t>
            </a:r>
            <a:r>
              <a:rPr lang="pt-BR" sz="2400" dirty="0"/>
              <a:t> (</a:t>
            </a:r>
            <a:r>
              <a:rPr lang="pt-BR" sz="2400" dirty="0" err="1"/>
              <a:t>ulha</a:t>
            </a:r>
            <a:r>
              <a:rPr lang="pt-BR" sz="2400" dirty="0"/>
              <a:t>) e calcário.   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ADB4625-EBE0-4F56-89C9-79001F5CA72B}"/>
              </a:ext>
            </a:extLst>
          </p:cNvPr>
          <p:cNvSpPr/>
          <p:nvPr/>
        </p:nvSpPr>
        <p:spPr>
          <a:xfrm>
            <a:off x="1126553" y="3679815"/>
            <a:ext cx="4213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CaCN</a:t>
            </a:r>
            <a:r>
              <a:rPr lang="pt-BR" sz="2800" baseline="-25000" dirty="0"/>
              <a:t>2</a:t>
            </a:r>
            <a:r>
              <a:rPr lang="pt-BR" sz="2800" dirty="0"/>
              <a:t>+3H</a:t>
            </a:r>
            <a:r>
              <a:rPr lang="pt-BR" sz="2800" baseline="-25000" dirty="0"/>
              <a:t>2</a:t>
            </a:r>
            <a:r>
              <a:rPr lang="pt-BR" sz="2800" dirty="0"/>
              <a:t>O→CaCO</a:t>
            </a:r>
            <a:r>
              <a:rPr lang="pt-BR" sz="2800" baseline="-25000" dirty="0"/>
              <a:t>3</a:t>
            </a:r>
            <a:r>
              <a:rPr lang="pt-BR" sz="2800" dirty="0"/>
              <a:t>+2NH</a:t>
            </a:r>
            <a:r>
              <a:rPr lang="pt-BR" sz="2800" baseline="-25000" dirty="0"/>
              <a:t>3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078C79A-FACC-48E9-AB5D-D58D06989742}"/>
              </a:ext>
            </a:extLst>
          </p:cNvPr>
          <p:cNvSpPr/>
          <p:nvPr/>
        </p:nvSpPr>
        <p:spPr>
          <a:xfrm>
            <a:off x="1126553" y="2778053"/>
            <a:ext cx="34868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dirty="0"/>
              <a:t>CaC</a:t>
            </a:r>
            <a:r>
              <a:rPr lang="pt-BR" sz="2800" baseline="-25000" dirty="0"/>
              <a:t>2</a:t>
            </a:r>
            <a:r>
              <a:rPr lang="pt-BR" sz="2800" dirty="0"/>
              <a:t> + N</a:t>
            </a:r>
            <a:r>
              <a:rPr lang="pt-BR" sz="2800" baseline="-25000" dirty="0"/>
              <a:t>2</a:t>
            </a:r>
            <a:r>
              <a:rPr lang="pt-BR" sz="2800" dirty="0"/>
              <a:t> → CaCN</a:t>
            </a:r>
            <a:r>
              <a:rPr lang="pt-BR" sz="2800" baseline="-25000" dirty="0"/>
              <a:t>2</a:t>
            </a:r>
            <a:r>
              <a:rPr lang="pt-BR" sz="2800" dirty="0"/>
              <a:t> + C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25C3310-855E-4488-8D45-9FA6E32557AA}"/>
              </a:ext>
            </a:extLst>
          </p:cNvPr>
          <p:cNvSpPr/>
          <p:nvPr/>
        </p:nvSpPr>
        <p:spPr>
          <a:xfrm>
            <a:off x="284506" y="4564488"/>
            <a:ext cx="11247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Este processo é energeticamente ineficiente gastando </a:t>
            </a:r>
            <a:r>
              <a:rPr lang="pt-BR" sz="2400" i="1" dirty="0">
                <a:solidFill>
                  <a:schemeClr val="bg1"/>
                </a:solidFill>
                <a:highlight>
                  <a:srgbClr val="FFFF00"/>
                </a:highlight>
              </a:rPr>
              <a:t>190 GJ/</a:t>
            </a:r>
            <a:r>
              <a:rPr lang="pt-BR" sz="2400" i="1" dirty="0" err="1">
                <a:solidFill>
                  <a:schemeClr val="bg1"/>
                </a:solidFill>
                <a:highlight>
                  <a:srgbClr val="FFFF00"/>
                </a:highlight>
              </a:rPr>
              <a:t>ton</a:t>
            </a:r>
            <a:r>
              <a:rPr lang="pt-BR" sz="2400" i="1" dirty="0">
                <a:solidFill>
                  <a:schemeClr val="bg1"/>
                </a:solidFill>
                <a:highlight>
                  <a:srgbClr val="FFFF00"/>
                </a:highlight>
              </a:rPr>
              <a:t> de amônia</a:t>
            </a:r>
            <a:r>
              <a:rPr lang="pt-BR" sz="2400" dirty="0"/>
              <a:t>. 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BC65861-487B-43EA-BE6E-0BDC47A47872}"/>
              </a:ext>
            </a:extLst>
          </p:cNvPr>
          <p:cNvSpPr/>
          <p:nvPr/>
        </p:nvSpPr>
        <p:spPr>
          <a:xfrm>
            <a:off x="284506" y="5450201"/>
            <a:ext cx="11694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/>
              <a:t>1934</a:t>
            </a:r>
            <a:r>
              <a:rPr lang="pt-BR" sz="2400" dirty="0"/>
              <a:t>  -  11% do nitrogénio fixado no mundo era produzido por esta via 2x10</a:t>
            </a:r>
            <a:r>
              <a:rPr lang="pt-BR" sz="2400" baseline="30000" dirty="0"/>
              <a:t>6</a:t>
            </a:r>
            <a:r>
              <a:rPr lang="pt-BR" sz="2400" dirty="0"/>
              <a:t> t/ano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BF1FD50-72CB-4CCC-A654-988C5341D728}"/>
              </a:ext>
            </a:extLst>
          </p:cNvPr>
          <p:cNvSpPr/>
          <p:nvPr/>
        </p:nvSpPr>
        <p:spPr>
          <a:xfrm>
            <a:off x="3937799" y="5911866"/>
            <a:ext cx="407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Muitas operaram após a segunda guerra. </a:t>
            </a:r>
          </a:p>
        </p:txBody>
      </p:sp>
    </p:spTree>
    <p:extLst>
      <p:ext uri="{BB962C8B-B14F-4D97-AF65-F5344CB8AC3E}">
        <p14:creationId xmlns:p14="http://schemas.microsoft.com/office/powerpoint/2010/main" val="49197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7D3257C-7184-4E89-B383-B9B47F507AB5}"/>
              </a:ext>
            </a:extLst>
          </p:cNvPr>
          <p:cNvSpPr txBox="1"/>
          <p:nvPr/>
        </p:nvSpPr>
        <p:spPr>
          <a:xfrm>
            <a:off x="3908452" y="659010"/>
            <a:ext cx="5522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6B02117-FBD4-4F0E-903A-65B268DA336E}"/>
              </a:ext>
            </a:extLst>
          </p:cNvPr>
          <p:cNvSpPr txBox="1"/>
          <p:nvPr/>
        </p:nvSpPr>
        <p:spPr>
          <a:xfrm>
            <a:off x="248359" y="859295"/>
            <a:ext cx="80863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1784 </a:t>
            </a:r>
            <a:r>
              <a:rPr lang="pt-BR" sz="2000" dirty="0"/>
              <a:t>- </a:t>
            </a:r>
            <a:r>
              <a:rPr lang="pt-BR" sz="2000" dirty="0" err="1"/>
              <a:t>Berthollet</a:t>
            </a:r>
            <a:r>
              <a:rPr lang="pt-BR" sz="2000" dirty="0"/>
              <a:t> demonstrou que a amônia  era constituída por N2 e H2.</a:t>
            </a:r>
          </a:p>
          <a:p>
            <a:pPr marL="342900" indent="-342900">
              <a:buAutoNum type="arabicPlain" startAt="1784"/>
            </a:pPr>
            <a:endParaRPr lang="pt-BR" sz="2000" dirty="0"/>
          </a:p>
          <a:p>
            <a:r>
              <a:rPr lang="pt-BR" sz="2000" b="1" dirty="0"/>
              <a:t>1800</a:t>
            </a:r>
            <a:r>
              <a:rPr lang="pt-BR" sz="2000" dirty="0"/>
              <a:t> – que se tentou  - insucesso era o limitado conhecimento da termodinâmica. Conceitos de ação de massa e equilíbrio químico eram pouco conhecidos </a:t>
            </a:r>
          </a:p>
          <a:p>
            <a:endParaRPr lang="pt-BR" sz="2000" dirty="0"/>
          </a:p>
          <a:p>
            <a:r>
              <a:rPr lang="pt-BR" sz="2000" b="1" dirty="0"/>
              <a:t>1900</a:t>
            </a:r>
            <a:r>
              <a:rPr lang="pt-BR" sz="2000" dirty="0"/>
              <a:t> - Fritz Haber iniciou  o estudo do equilíbrio químico da amônia a 1000°C e pressão ambiente  -  e </a:t>
            </a:r>
            <a:r>
              <a:rPr lang="pt-BR" sz="2000" b="1" dirty="0"/>
              <a:t>0,012%.</a:t>
            </a:r>
          </a:p>
          <a:p>
            <a:endParaRPr lang="pt-BR" sz="2000" dirty="0"/>
          </a:p>
          <a:p>
            <a:r>
              <a:rPr lang="pt-BR" sz="2000" b="1" i="1" u="sng" dirty="0"/>
              <a:t>Haber, </a:t>
            </a:r>
            <a:r>
              <a:rPr lang="pt-BR" sz="2000" b="1" i="1" u="sng" dirty="0" err="1"/>
              <a:t>Ostwald</a:t>
            </a:r>
            <a:r>
              <a:rPr lang="pt-BR" sz="2000" b="1" i="1" u="sng" dirty="0"/>
              <a:t> e o </a:t>
            </a:r>
            <a:r>
              <a:rPr lang="pt-BR" sz="2000" b="1" i="1" u="sng" dirty="0" err="1"/>
              <a:t>Nernst</a:t>
            </a:r>
            <a:r>
              <a:rPr lang="pt-BR" sz="2000" dirty="0"/>
              <a:t> trabalham juntos na fase inicial deste processo. </a:t>
            </a:r>
            <a:r>
              <a:rPr lang="pt-BR" sz="2000" dirty="0" err="1"/>
              <a:t>Ostwald</a:t>
            </a:r>
            <a:r>
              <a:rPr lang="pt-BR" sz="2000" dirty="0"/>
              <a:t> retirou o pedido de patente da conversão de amônia em ferro. </a:t>
            </a:r>
            <a:r>
              <a:rPr lang="pt-BR" sz="2000" dirty="0" err="1"/>
              <a:t>Nersnt</a:t>
            </a:r>
            <a:r>
              <a:rPr lang="pt-BR" sz="2000" dirty="0"/>
              <a:t> conclui que a aplicação comercial da amônia não era viável... </a:t>
            </a:r>
          </a:p>
          <a:p>
            <a:endParaRPr lang="pt-BR" sz="2000" dirty="0"/>
          </a:p>
          <a:p>
            <a:r>
              <a:rPr lang="pt-BR" sz="2000" dirty="0"/>
              <a:t>Com o desenvolvimento da </a:t>
            </a:r>
            <a:r>
              <a:rPr lang="pt-BR" sz="2000" b="1" dirty="0">
                <a:solidFill>
                  <a:schemeClr val="bg1"/>
                </a:solidFill>
                <a:highlight>
                  <a:srgbClr val="FFFF00"/>
                </a:highlight>
              </a:rPr>
              <a:t>físico-química</a:t>
            </a:r>
            <a:r>
              <a:rPr lang="pt-BR" sz="2000" dirty="0"/>
              <a:t> a partir do final do século XIX foi possível investigar a formação de amônia de uma forma mais sistemática  </a:t>
            </a:r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8" name="Picture 4" descr="Resultado de imagem para ammonia process basf">
            <a:extLst>
              <a:ext uri="{FF2B5EF4-FFF2-40B4-BE49-F238E27FC236}">
                <a16:creationId xmlns:a16="http://schemas.microsoft.com/office/drawing/2014/main" id="{974A2E3D-952D-4EE2-BF42-ED554D1F7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23" y="0"/>
            <a:ext cx="3922577" cy="261505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1">
            <a:extLst>
              <a:ext uri="{FF2B5EF4-FFF2-40B4-BE49-F238E27FC236}">
                <a16:creationId xmlns:a16="http://schemas.microsoft.com/office/drawing/2014/main" id="{BF5076C7-B34E-4AF2-BE3E-CE0897C14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075" y="141713"/>
            <a:ext cx="22878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História...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0FA7CDA-92A6-42F9-A3FE-2E7A4ADC3DB5}"/>
              </a:ext>
            </a:extLst>
          </p:cNvPr>
          <p:cNvSpPr txBox="1"/>
          <p:nvPr/>
        </p:nvSpPr>
        <p:spPr>
          <a:xfrm>
            <a:off x="2761182" y="320663"/>
            <a:ext cx="4468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i="1" dirty="0"/>
              <a:t>O Sonho foi possível Haber-Bosch </a:t>
            </a:r>
          </a:p>
        </p:txBody>
      </p:sp>
      <p:pic>
        <p:nvPicPr>
          <p:cNvPr id="11" name="Picture 1" descr="Fritz_Haber.png">
            <a:extLst>
              <a:ext uri="{FF2B5EF4-FFF2-40B4-BE49-F238E27FC236}">
                <a16:creationId xmlns:a16="http://schemas.microsoft.com/office/drawing/2014/main" id="{18735F92-0452-4C49-A8DB-ACD269B1F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156" y="3429000"/>
            <a:ext cx="1654844" cy="2340422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72B8048-37A3-47B1-996A-12BB743713DD}"/>
              </a:ext>
            </a:extLst>
          </p:cNvPr>
          <p:cNvSpPr/>
          <p:nvPr/>
        </p:nvSpPr>
        <p:spPr>
          <a:xfrm>
            <a:off x="10537156" y="5769422"/>
            <a:ext cx="1486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FFFF00"/>
                </a:highlight>
              </a:rPr>
              <a:t>Fritz Haber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740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D865D1B-6621-4ADD-9DF7-18D713EB0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924" y="0"/>
            <a:ext cx="4698419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3200" dirty="0">
                <a:latin typeface="+mj-lt"/>
                <a:ea typeface="+mj-ea"/>
                <a:cs typeface="+mj-cs"/>
              </a:rPr>
              <a:t>O </a:t>
            </a:r>
            <a:r>
              <a:rPr lang="en-US" altLang="pt-BR" sz="3200" dirty="0" err="1">
                <a:latin typeface="+mj-lt"/>
                <a:ea typeface="+mj-ea"/>
                <a:cs typeface="+mj-cs"/>
              </a:rPr>
              <a:t>Conceito</a:t>
            </a:r>
            <a:r>
              <a:rPr lang="en-US" altLang="pt-BR" sz="3200" dirty="0">
                <a:latin typeface="+mj-lt"/>
                <a:ea typeface="+mj-ea"/>
                <a:cs typeface="+mj-cs"/>
              </a:rPr>
              <a:t> de Haber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E0B753-9E34-4D05-94EE-ADE76814D97F}"/>
              </a:ext>
            </a:extLst>
          </p:cNvPr>
          <p:cNvSpPr txBox="1"/>
          <p:nvPr/>
        </p:nvSpPr>
        <p:spPr>
          <a:xfrm>
            <a:off x="304800" y="1219200"/>
            <a:ext cx="7226710" cy="4812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pt-BR" sz="2600" dirty="0"/>
              <a:t>O processo teria que funcionar a </a:t>
            </a:r>
            <a:r>
              <a:rPr lang="pt-BR" sz="2600" b="1" dirty="0">
                <a:solidFill>
                  <a:schemeClr val="bg1"/>
                </a:solidFill>
                <a:highlight>
                  <a:srgbClr val="FFFF00"/>
                </a:highlight>
              </a:rPr>
              <a:t>maiores pressões </a:t>
            </a:r>
            <a:r>
              <a:rPr lang="pt-BR" sz="2600" dirty="0"/>
              <a:t>e que um processo de reciclo teria de ser implementado para viabilizar a conversão</a:t>
            </a:r>
          </a:p>
          <a:p>
            <a:endParaRPr lang="pt-BR" sz="2600" dirty="0"/>
          </a:p>
          <a:p>
            <a:r>
              <a:rPr lang="pt-BR" sz="2600" dirty="0"/>
              <a:t>O Haber também antecipou  </a:t>
            </a:r>
            <a:r>
              <a:rPr lang="pt-BR" sz="2600" b="1" dirty="0">
                <a:solidFill>
                  <a:schemeClr val="bg1"/>
                </a:solidFill>
                <a:highlight>
                  <a:srgbClr val="FFFF00"/>
                </a:highlight>
              </a:rPr>
              <a:t>pré-aquecimento</a:t>
            </a:r>
            <a:r>
              <a:rPr lang="pt-BR" sz="2600" b="1" dirty="0">
                <a:solidFill>
                  <a:schemeClr val="bg1"/>
                </a:solidFill>
              </a:rPr>
              <a:t> </a:t>
            </a:r>
            <a:r>
              <a:rPr lang="pt-BR" sz="2600" dirty="0"/>
              <a:t>do gás até à temperatura da reação  (600ºC) através de um permutador de calor com o gás proveniente da saída do reator - amônia em 1%</a:t>
            </a:r>
          </a:p>
          <a:p>
            <a:endParaRPr lang="pt-BR" sz="2600" dirty="0"/>
          </a:p>
          <a:p>
            <a:r>
              <a:rPr lang="pt-BR" sz="2600" b="1" i="1" dirty="0">
                <a:solidFill>
                  <a:schemeClr val="bg1"/>
                </a:solidFill>
                <a:highlight>
                  <a:srgbClr val="FFFF00"/>
                </a:highlight>
              </a:rPr>
              <a:t>conceito de rendimento espaço tempo</a:t>
            </a:r>
            <a:r>
              <a:rPr lang="pt-BR" sz="2600" b="1" i="1" dirty="0"/>
              <a:t>  </a:t>
            </a:r>
            <a:r>
              <a:rPr lang="pt-BR" sz="2600" dirty="0"/>
              <a:t>- </a:t>
            </a:r>
          </a:p>
          <a:p>
            <a:endParaRPr lang="pt-BR" sz="2600" dirty="0"/>
          </a:p>
          <a:p>
            <a:r>
              <a:rPr lang="pt-BR" sz="2600" dirty="0"/>
              <a:t>O tempo necessário para processar um volume de reator de um dado fluido a um dada pressão e temperatura   </a:t>
            </a:r>
            <a:r>
              <a:rPr lang="pt-BR" sz="2600" dirty="0">
                <a:sym typeface="Symbol" panose="05050102010706020507" pitchFamily="18" charset="2"/>
              </a:rPr>
              <a:t> = </a:t>
            </a:r>
            <a:r>
              <a:rPr lang="pt-BR" sz="2600" dirty="0"/>
              <a:t>V/Q </a:t>
            </a:r>
          </a:p>
          <a:p>
            <a:endParaRPr lang="pt-BR" sz="2400" dirty="0"/>
          </a:p>
        </p:txBody>
      </p:sp>
      <p:pic>
        <p:nvPicPr>
          <p:cNvPr id="7" name="Picture 2" descr="haber-bosch-scheme.png">
            <a:extLst>
              <a:ext uri="{FF2B5EF4-FFF2-40B4-BE49-F238E27FC236}">
                <a16:creationId xmlns:a16="http://schemas.microsoft.com/office/drawing/2014/main" id="{84C2AF44-0E02-4838-910B-3FFE0E4D7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61" y="3253505"/>
            <a:ext cx="3498834" cy="3542030"/>
          </a:xfrm>
          <a:prstGeom prst="rect">
            <a:avLst/>
          </a:prstGeom>
        </p:spPr>
      </p:pic>
      <p:pic>
        <p:nvPicPr>
          <p:cNvPr id="8" name="Picture 2" descr="Ficheiro:Haber Ammonia.JPG">
            <a:extLst>
              <a:ext uri="{FF2B5EF4-FFF2-40B4-BE49-F238E27FC236}">
                <a16:creationId xmlns:a16="http://schemas.microsoft.com/office/drawing/2014/main" id="{A869A562-3781-41A4-BD31-0EAEC915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590" y="142734"/>
            <a:ext cx="3948955" cy="308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472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40509933-79D3-4D0C-B5A3-A9D0B092426A}"/>
              </a:ext>
            </a:extLst>
          </p:cNvPr>
          <p:cNvSpPr txBox="1"/>
          <p:nvPr/>
        </p:nvSpPr>
        <p:spPr>
          <a:xfrm>
            <a:off x="298332" y="353848"/>
            <a:ext cx="56953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1909</a:t>
            </a:r>
            <a:r>
              <a:rPr lang="pt-BR" sz="1600" dirty="0"/>
              <a:t> </a:t>
            </a:r>
          </a:p>
          <a:p>
            <a:endParaRPr lang="pt-BR" sz="1600" dirty="0"/>
          </a:p>
          <a:p>
            <a:r>
              <a:rPr lang="pt-BR" sz="2000" i="1" dirty="0"/>
              <a:t>BASF desenvolver o processo em larga escala. </a:t>
            </a:r>
          </a:p>
          <a:p>
            <a:endParaRPr lang="pt-BR" sz="2000" dirty="0"/>
          </a:p>
          <a:p>
            <a:r>
              <a:rPr lang="pt-BR" sz="2000" dirty="0"/>
              <a:t>Uma equipa liderada por </a:t>
            </a:r>
            <a:r>
              <a:rPr lang="pt-BR" sz="2000" b="1" dirty="0">
                <a:solidFill>
                  <a:schemeClr val="bg1"/>
                </a:solidFill>
                <a:highlight>
                  <a:srgbClr val="FFFF00"/>
                </a:highlight>
              </a:rPr>
              <a:t>Carl Bosch </a:t>
            </a:r>
            <a:r>
              <a:rPr lang="pt-BR" sz="2000" dirty="0"/>
              <a:t>realizou o feito notável de construir uma planta em 4 anos. </a:t>
            </a:r>
          </a:p>
          <a:p>
            <a:endParaRPr lang="pt-BR" sz="1600" dirty="0"/>
          </a:p>
          <a:p>
            <a:r>
              <a:rPr lang="pt-BR" sz="2400" b="1" dirty="0"/>
              <a:t>1913</a:t>
            </a:r>
          </a:p>
          <a:p>
            <a:r>
              <a:rPr lang="pt-BR" sz="1600" dirty="0"/>
              <a:t> </a:t>
            </a:r>
            <a:r>
              <a:rPr lang="pt-BR" sz="2000" dirty="0"/>
              <a:t>Capacidade de produção de 30t/dia   </a:t>
            </a:r>
            <a:endParaRPr lang="pt-BR" sz="1600" dirty="0"/>
          </a:p>
          <a:p>
            <a:endParaRPr lang="pt-BR" sz="1600" dirty="0"/>
          </a:p>
          <a:p>
            <a:r>
              <a:rPr lang="pt-BR" sz="2400" b="1" dirty="0"/>
              <a:t>1916</a:t>
            </a:r>
            <a:r>
              <a:rPr lang="pt-BR" sz="2000" b="1" dirty="0"/>
              <a:t> – </a:t>
            </a:r>
            <a:r>
              <a:rPr lang="pt-BR" sz="2000" dirty="0"/>
              <a:t>250t/dia  </a:t>
            </a:r>
          </a:p>
          <a:p>
            <a:endParaRPr lang="pt-BR" sz="1600" dirty="0"/>
          </a:p>
          <a:p>
            <a:r>
              <a:rPr lang="pt-BR" sz="2400" b="1" dirty="0"/>
              <a:t>1917</a:t>
            </a:r>
            <a:r>
              <a:rPr lang="pt-BR" sz="1600" dirty="0"/>
              <a:t> </a:t>
            </a:r>
            <a:endParaRPr lang="pt-BR" sz="2000" dirty="0"/>
          </a:p>
          <a:p>
            <a:r>
              <a:rPr lang="pt-BR" sz="2000" dirty="0"/>
              <a:t> 36000 t/ano (</a:t>
            </a:r>
            <a:r>
              <a:rPr lang="pt-BR" sz="2000" dirty="0" err="1"/>
              <a:t>Leuna</a:t>
            </a:r>
            <a:r>
              <a:rPr lang="pt-BR" sz="2000" dirty="0"/>
              <a:t>) –  </a:t>
            </a:r>
          </a:p>
          <a:p>
            <a:r>
              <a:rPr lang="pt-BR" sz="2000" dirty="0"/>
              <a:t> 240.000 </a:t>
            </a:r>
            <a:r>
              <a:rPr lang="pt-BR" sz="2000" dirty="0" err="1"/>
              <a:t>ton</a:t>
            </a:r>
            <a:r>
              <a:rPr lang="pt-BR" sz="2000" dirty="0"/>
              <a:t>/ano pós guerra </a:t>
            </a:r>
            <a:r>
              <a:rPr lang="pt-BR" sz="1600" dirty="0"/>
              <a:t>.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C02DA9CA-0DD7-4FC3-A781-A4B79E64E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404" y="9423"/>
            <a:ext cx="6154595" cy="2457098"/>
          </a:xfrm>
          <a:prstGeom prst="rect">
            <a:avLst/>
          </a:prstGeom>
        </p:spPr>
      </p:pic>
      <p:pic>
        <p:nvPicPr>
          <p:cNvPr id="11" name="Picture 2" descr="Ficheiro:Haber Ammonia.JPG">
            <a:extLst>
              <a:ext uri="{FF2B5EF4-FFF2-40B4-BE49-F238E27FC236}">
                <a16:creationId xmlns:a16="http://schemas.microsoft.com/office/drawing/2014/main" id="{AFD4FEB0-569F-405C-B1B4-617974378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2498050"/>
            <a:ext cx="3388330" cy="264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91165E9-7951-4B00-8772-DD150CFF8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9490" y="2498050"/>
            <a:ext cx="1974894" cy="279306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5D644E7-DFA8-4554-8ADE-C4FF35B477D2}"/>
              </a:ext>
            </a:extLst>
          </p:cNvPr>
          <p:cNvSpPr/>
          <p:nvPr/>
        </p:nvSpPr>
        <p:spPr>
          <a:xfrm>
            <a:off x="10208751" y="5370606"/>
            <a:ext cx="1375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highlight>
                  <a:srgbClr val="FFFF00"/>
                </a:highlight>
              </a:rPr>
              <a:t>Carl Bosch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068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490191" y="1503376"/>
            <a:ext cx="2059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dirty="0">
                <a:solidFill>
                  <a:schemeClr val="bg1"/>
                </a:solidFill>
                <a:highlight>
                  <a:srgbClr val="FFFF00"/>
                </a:highlight>
                <a:latin typeface="Calibri"/>
              </a:rPr>
              <a:t>Alwin Mittasch</a:t>
            </a:r>
          </a:p>
          <a:p>
            <a:pPr algn="ctr"/>
            <a:endParaRPr lang="pt-PT" sz="2000" b="1" i="1" dirty="0">
              <a:solidFill>
                <a:schemeClr val="bg1"/>
              </a:solidFill>
              <a:highlight>
                <a:srgbClr val="FFFF00"/>
              </a:highlight>
              <a:latin typeface="Calibri"/>
            </a:endParaRPr>
          </a:p>
        </p:txBody>
      </p:sp>
      <p:pic>
        <p:nvPicPr>
          <p:cNvPr id="8200" name="Picture 8" descr="http://www.spektrum.de/lexika/images/bio/f5f4902_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23" y="95756"/>
            <a:ext cx="1547884" cy="19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85A7A02-5FAA-4140-B28F-892903FD6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1281" y="-315310"/>
            <a:ext cx="5218394" cy="1344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pt-BR" sz="4000" dirty="0">
                <a:latin typeface="+mj-lt"/>
                <a:ea typeface="+mj-ea"/>
                <a:cs typeface="+mj-cs"/>
              </a:rPr>
              <a:t>O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Segredo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do </a:t>
            </a:r>
            <a:r>
              <a:rPr lang="en-US" altLang="pt-BR" sz="4000" dirty="0" err="1">
                <a:latin typeface="+mj-lt"/>
                <a:ea typeface="+mj-ea"/>
                <a:cs typeface="+mj-cs"/>
              </a:rPr>
              <a:t>Sucesso</a:t>
            </a:r>
            <a:r>
              <a:rPr lang="en-US" altLang="pt-BR" sz="40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E01A02-5BEA-47D7-A496-96E03CFC80CC}"/>
              </a:ext>
            </a:extLst>
          </p:cNvPr>
          <p:cNvSpPr txBox="1"/>
          <p:nvPr/>
        </p:nvSpPr>
        <p:spPr>
          <a:xfrm>
            <a:off x="286547" y="1209174"/>
            <a:ext cx="5733614" cy="44396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pt-BR" sz="2600" b="1" dirty="0">
                <a:solidFill>
                  <a:schemeClr val="bg1"/>
                </a:solidFill>
                <a:highlight>
                  <a:srgbClr val="FFFF00"/>
                </a:highlight>
              </a:rPr>
              <a:t>Catalisador</a:t>
            </a:r>
            <a:r>
              <a:rPr lang="pt-BR" sz="2600" b="1" dirty="0"/>
              <a:t> </a:t>
            </a:r>
          </a:p>
          <a:p>
            <a:endParaRPr lang="pt-BR" sz="2600" dirty="0"/>
          </a:p>
          <a:p>
            <a:r>
              <a:rPr lang="pt-BR" sz="2600" dirty="0"/>
              <a:t>Milhares de testes encontram um catalisador de oxido de ferro proveniente de uma mina da Suécia</a:t>
            </a:r>
          </a:p>
          <a:p>
            <a:endParaRPr lang="pt-BR" sz="2600" dirty="0"/>
          </a:p>
          <a:p>
            <a:r>
              <a:rPr lang="pt-BR" sz="2600" dirty="0"/>
              <a:t>Mais tarde que o oxido de ferro extraído desta mina tinha uma elevada área superficial (20 m</a:t>
            </a:r>
            <a:r>
              <a:rPr lang="pt-BR" sz="2600" baseline="30000" dirty="0"/>
              <a:t>2</a:t>
            </a:r>
            <a:r>
              <a:rPr lang="pt-BR" sz="2600" dirty="0"/>
              <a:t>/g  com partículas ativas na escala nanométrica.</a:t>
            </a:r>
          </a:p>
          <a:p>
            <a:endParaRPr lang="pt-BR" sz="2600" dirty="0"/>
          </a:p>
          <a:p>
            <a:r>
              <a:rPr lang="pt-BR" sz="2600" dirty="0"/>
              <a:t>Mais tarde verificou-se que as impurezas de Na e K  eram responsáveis por esta elevada atividade,</a:t>
            </a:r>
            <a:r>
              <a:rPr lang="pt-BR" sz="2400" dirty="0"/>
              <a:t>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AB9F26-80D8-4053-B5F9-B0DC40572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0" t="20995" r="44310" b="23985"/>
          <a:stretch/>
        </p:blipFill>
        <p:spPr>
          <a:xfrm>
            <a:off x="6171840" y="2211262"/>
            <a:ext cx="6020159" cy="39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734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d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9093</TotalTime>
  <Words>1493</Words>
  <Application>Microsoft Office PowerPoint</Application>
  <PresentationFormat>Widescreen</PresentationFormat>
  <Paragraphs>193</Paragraphs>
  <Slides>33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7" baseType="lpstr">
      <vt:lpstr>ＭＳ Ｐゴシック</vt:lpstr>
      <vt:lpstr>Arial</vt:lpstr>
      <vt:lpstr>Arial</vt:lpstr>
      <vt:lpstr>Calibri</vt:lpstr>
      <vt:lpstr>Cambria Math</vt:lpstr>
      <vt:lpstr>Georgia</vt:lpstr>
      <vt:lpstr>Minion-Bold</vt:lpstr>
      <vt:lpstr>Symbol</vt:lpstr>
      <vt:lpstr>Times-Semibold</vt:lpstr>
      <vt:lpstr>Trebuchet MS</vt:lpstr>
      <vt:lpstr>Univers</vt:lpstr>
      <vt:lpstr>Wingdings</vt:lpstr>
      <vt:lpstr>Wingdings 3</vt:lpstr>
      <vt:lpstr>Facetado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164</cp:revision>
  <dcterms:created xsi:type="dcterms:W3CDTF">2018-04-03T16:59:18Z</dcterms:created>
  <dcterms:modified xsi:type="dcterms:W3CDTF">2018-04-12T17:31:05Z</dcterms:modified>
</cp:coreProperties>
</file>