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7" r:id="rId3"/>
    <p:sldId id="316" r:id="rId4"/>
    <p:sldId id="298" r:id="rId5"/>
    <p:sldId id="274" r:id="rId6"/>
    <p:sldId id="310" r:id="rId7"/>
    <p:sldId id="340" r:id="rId8"/>
    <p:sldId id="326" r:id="rId9"/>
    <p:sldId id="317" r:id="rId10"/>
    <p:sldId id="371" r:id="rId11"/>
    <p:sldId id="318" r:id="rId12"/>
    <p:sldId id="287" r:id="rId13"/>
    <p:sldId id="288" r:id="rId14"/>
    <p:sldId id="327" r:id="rId15"/>
    <p:sldId id="342" r:id="rId16"/>
    <p:sldId id="346" r:id="rId17"/>
    <p:sldId id="348" r:id="rId18"/>
    <p:sldId id="329" r:id="rId19"/>
    <p:sldId id="349" r:id="rId20"/>
    <p:sldId id="350" r:id="rId21"/>
    <p:sldId id="337" r:id="rId22"/>
    <p:sldId id="338" r:id="rId23"/>
    <p:sldId id="283" r:id="rId24"/>
    <p:sldId id="272" r:id="rId25"/>
    <p:sldId id="311" r:id="rId26"/>
    <p:sldId id="304" r:id="rId27"/>
    <p:sldId id="273" r:id="rId28"/>
    <p:sldId id="294" r:id="rId29"/>
    <p:sldId id="295" r:id="rId30"/>
    <p:sldId id="303" r:id="rId31"/>
    <p:sldId id="312" r:id="rId32"/>
    <p:sldId id="305" r:id="rId33"/>
    <p:sldId id="313" r:id="rId34"/>
    <p:sldId id="357" r:id="rId35"/>
    <p:sldId id="359" r:id="rId36"/>
    <p:sldId id="353" r:id="rId37"/>
    <p:sldId id="360" r:id="rId38"/>
    <p:sldId id="364" r:id="rId39"/>
    <p:sldId id="361" r:id="rId40"/>
    <p:sldId id="362" r:id="rId41"/>
    <p:sldId id="363" r:id="rId42"/>
    <p:sldId id="319" r:id="rId43"/>
    <p:sldId id="367" r:id="rId44"/>
    <p:sldId id="370" r:id="rId45"/>
    <p:sldId id="314" r:id="rId46"/>
    <p:sldId id="306" r:id="rId47"/>
    <p:sldId id="315" r:id="rId48"/>
  </p:sldIdLst>
  <p:sldSz cx="9144000" cy="6858000" type="screen4x3"/>
  <p:notesSz cx="6735763" cy="98663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6" autoAdjust="0"/>
    <p:restoredTop sz="86398" autoAdjust="0"/>
  </p:normalViewPr>
  <p:slideViewPr>
    <p:cSldViewPr>
      <p:cViewPr varScale="1">
        <p:scale>
          <a:sx n="110" d="100"/>
          <a:sy n="110" d="100"/>
        </p:scale>
        <p:origin x="126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825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3D5FF-78B6-4971-86E1-F5A8B09440CC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26F53F6-A7B5-4269-9BA6-A2928B694C3F}">
      <dgm:prSet phldrT="[Texto]"/>
      <dgm:spPr/>
      <dgm:t>
        <a:bodyPr/>
        <a:lstStyle/>
        <a:p>
          <a:r>
            <a:rPr lang="pt-BR" dirty="0" smtClean="0"/>
            <a:t>Direitos humanos </a:t>
          </a:r>
          <a:endParaRPr lang="pt-BR" dirty="0"/>
        </a:p>
      </dgm:t>
    </dgm:pt>
    <dgm:pt modelId="{FC5F862D-3520-4BD5-B7C6-75311119ED8F}" type="parTrans" cxnId="{60DB0AE9-C8D2-41D3-BC69-562427CA92D8}">
      <dgm:prSet/>
      <dgm:spPr/>
      <dgm:t>
        <a:bodyPr/>
        <a:lstStyle/>
        <a:p>
          <a:endParaRPr lang="pt-BR"/>
        </a:p>
      </dgm:t>
    </dgm:pt>
    <dgm:pt modelId="{5DD9E6C3-902B-4C5F-AFD7-313A33FBED9A}" type="sibTrans" cxnId="{60DB0AE9-C8D2-41D3-BC69-562427CA92D8}">
      <dgm:prSet/>
      <dgm:spPr/>
      <dgm:t>
        <a:bodyPr/>
        <a:lstStyle/>
        <a:p>
          <a:endParaRPr lang="pt-BR"/>
        </a:p>
      </dgm:t>
    </dgm:pt>
    <dgm:pt modelId="{4FE49236-E272-4DA1-AA68-0C0E644449BA}">
      <dgm:prSet phldrT="[Texto]"/>
      <dgm:spPr/>
      <dgm:t>
        <a:bodyPr/>
        <a:lstStyle/>
        <a:p>
          <a:r>
            <a:rPr lang="pt-BR" dirty="0" smtClean="0"/>
            <a:t>Soberania </a:t>
          </a:r>
          <a:endParaRPr lang="pt-BR" dirty="0"/>
        </a:p>
      </dgm:t>
    </dgm:pt>
    <dgm:pt modelId="{FEDBD8C4-E7E1-4699-8DAA-0A4BC8FF019E}" type="parTrans" cxnId="{5E358286-FD0F-4DF9-9427-A8E51FA4C89C}">
      <dgm:prSet/>
      <dgm:spPr/>
      <dgm:t>
        <a:bodyPr/>
        <a:lstStyle/>
        <a:p>
          <a:endParaRPr lang="pt-BR"/>
        </a:p>
      </dgm:t>
    </dgm:pt>
    <dgm:pt modelId="{1054EEF2-9A1C-431D-8953-1112C7C6F0C3}" type="sibTrans" cxnId="{5E358286-FD0F-4DF9-9427-A8E51FA4C89C}">
      <dgm:prSet/>
      <dgm:spPr/>
      <dgm:t>
        <a:bodyPr/>
        <a:lstStyle/>
        <a:p>
          <a:endParaRPr lang="pt-BR"/>
        </a:p>
      </dgm:t>
    </dgm:pt>
    <dgm:pt modelId="{61372154-6E9C-4C7C-AC08-49998FA3C1A0}" type="pres">
      <dgm:prSet presAssocID="{79D3D5FF-78B6-4971-86E1-F5A8B09440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CBC7513-502D-48E2-9A7C-2E9977575F32}" type="pres">
      <dgm:prSet presAssocID="{026F53F6-A7B5-4269-9BA6-A2928B694C3F}" presName="arrow" presStyleLbl="node1" presStyleIdx="0" presStyleCnt="2" custRadScaleRad="89460" custRadScaleInc="8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9949F75-4E40-4B56-83EC-5F2B8D527AE6}" type="pres">
      <dgm:prSet presAssocID="{4FE49236-E272-4DA1-AA68-0C0E644449BA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E358286-FD0F-4DF9-9427-A8E51FA4C89C}" srcId="{79D3D5FF-78B6-4971-86E1-F5A8B09440CC}" destId="{4FE49236-E272-4DA1-AA68-0C0E644449BA}" srcOrd="1" destOrd="0" parTransId="{FEDBD8C4-E7E1-4699-8DAA-0A4BC8FF019E}" sibTransId="{1054EEF2-9A1C-431D-8953-1112C7C6F0C3}"/>
    <dgm:cxn modelId="{AFAF2F5D-AB5F-42A0-96B5-CAA940B9C959}" type="presOf" srcId="{79D3D5FF-78B6-4971-86E1-F5A8B09440CC}" destId="{61372154-6E9C-4C7C-AC08-49998FA3C1A0}" srcOrd="0" destOrd="0" presId="urn:microsoft.com/office/officeart/2005/8/layout/arrow5"/>
    <dgm:cxn modelId="{60DB0AE9-C8D2-41D3-BC69-562427CA92D8}" srcId="{79D3D5FF-78B6-4971-86E1-F5A8B09440CC}" destId="{026F53F6-A7B5-4269-9BA6-A2928B694C3F}" srcOrd="0" destOrd="0" parTransId="{FC5F862D-3520-4BD5-B7C6-75311119ED8F}" sibTransId="{5DD9E6C3-902B-4C5F-AFD7-313A33FBED9A}"/>
    <dgm:cxn modelId="{F3C1119A-4111-4DEB-BB61-1BDCF342C57D}" type="presOf" srcId="{026F53F6-A7B5-4269-9BA6-A2928B694C3F}" destId="{BCBC7513-502D-48E2-9A7C-2E9977575F32}" srcOrd="0" destOrd="0" presId="urn:microsoft.com/office/officeart/2005/8/layout/arrow5"/>
    <dgm:cxn modelId="{CB10691D-D222-4178-B9E2-A23529D5E9FC}" type="presOf" srcId="{4FE49236-E272-4DA1-AA68-0C0E644449BA}" destId="{99949F75-4E40-4B56-83EC-5F2B8D527AE6}" srcOrd="0" destOrd="0" presId="urn:microsoft.com/office/officeart/2005/8/layout/arrow5"/>
    <dgm:cxn modelId="{CAA807FF-F53D-49A8-9B1E-870D6C2A6417}" type="presParOf" srcId="{61372154-6E9C-4C7C-AC08-49998FA3C1A0}" destId="{BCBC7513-502D-48E2-9A7C-2E9977575F32}" srcOrd="0" destOrd="0" presId="urn:microsoft.com/office/officeart/2005/8/layout/arrow5"/>
    <dgm:cxn modelId="{8D789D11-71A7-4AAB-8393-E0349461C092}" type="presParOf" srcId="{61372154-6E9C-4C7C-AC08-49998FA3C1A0}" destId="{99949F75-4E40-4B56-83EC-5F2B8D527AE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D1FE563-A736-4CF3-B3A5-99AC951860C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7417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defTabSz="8842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>
            <a:lvl1pPr algn="r" defTabSz="8842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8188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 smtClean="0"/>
              <a:t>Clique para editar os estilos do texto mestre</a:t>
            </a:r>
          </a:p>
          <a:p>
            <a:pPr lvl="1"/>
            <a:r>
              <a:rPr lang="pt-BR" altLang="pt-BR" noProof="0" smtClean="0"/>
              <a:t>Segundo nível</a:t>
            </a:r>
          </a:p>
          <a:p>
            <a:pPr lvl="2"/>
            <a:r>
              <a:rPr lang="pt-BR" altLang="pt-BR" noProof="0" smtClean="0"/>
              <a:t>Terceiro nível</a:t>
            </a:r>
          </a:p>
          <a:p>
            <a:pPr lvl="3"/>
            <a:r>
              <a:rPr lang="pt-BR" altLang="pt-BR" noProof="0" smtClean="0"/>
              <a:t>Quarto nível</a:t>
            </a:r>
          </a:p>
          <a:p>
            <a:pPr lvl="4"/>
            <a:r>
              <a:rPr lang="pt-BR" altLang="pt-BR" noProof="0" smtClean="0"/>
              <a:t>Quinto nível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b" anchorCtr="0" compatLnSpc="1">
            <a:prstTxWarp prst="textNoShape">
              <a:avLst/>
            </a:prstTxWarp>
          </a:bodyPr>
          <a:lstStyle>
            <a:lvl1pPr defTabSz="884238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50" tIns="44225" rIns="88450" bIns="44225" numCol="1" anchor="b" anchorCtr="0" compatLnSpc="1">
            <a:prstTxWarp prst="textNoShape">
              <a:avLst/>
            </a:prstTxWarp>
          </a:bodyPr>
          <a:lstStyle>
            <a:lvl1pPr algn="r" defTabSz="884238" eaLnBrk="1" hangingPunct="1">
              <a:defRPr sz="1200"/>
            </a:lvl1pPr>
          </a:lstStyle>
          <a:p>
            <a:pPr>
              <a:defRPr/>
            </a:pPr>
            <a:fld id="{3D31B06D-5138-4265-89D1-06C0FA0584D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1583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A72F14-65FE-4337-BEFE-857F3279299E}" type="slidenum">
              <a:rPr lang="pt-BR" altLang="pt-BR" sz="1200" smtClean="0"/>
              <a:pPr/>
              <a:t>1</a:t>
            </a:fld>
            <a:endParaRPr lang="pt-BR" altLang="pt-BR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230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FE7AF9-8013-4846-9161-896334A02B04}" type="slidenum">
              <a:rPr lang="pt-BR" altLang="pt-BR" sz="1200" smtClean="0"/>
              <a:pPr/>
              <a:t>26</a:t>
            </a:fld>
            <a:endParaRPr lang="pt-BR" altLang="pt-BR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7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73E3A39-D118-4F7E-8B35-82197A2D3487}" type="slidenum">
              <a:rPr lang="pt-BR" altLang="pt-BR" sz="1200" smtClean="0"/>
              <a:pPr/>
              <a:t>27</a:t>
            </a:fld>
            <a:endParaRPr lang="pt-BR" altLang="pt-BR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27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B74999-EF13-4FC3-ABD8-80F2440CF40F}" type="slidenum">
              <a:rPr lang="pt-BR" altLang="pt-BR" sz="1200" smtClean="0"/>
              <a:pPr/>
              <a:t>28</a:t>
            </a:fld>
            <a:endParaRPr lang="pt-BR" altLang="pt-BR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6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220A1D-C215-4953-8951-6D2BA1EC97A8}" type="slidenum">
              <a:rPr lang="pt-BR" altLang="pt-BR" sz="1200" smtClean="0"/>
              <a:pPr/>
              <a:t>29</a:t>
            </a:fld>
            <a:endParaRPr lang="pt-BR" altLang="pt-BR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92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44B7F8C-DB99-400E-8261-C32ABD5366A0}" type="slidenum">
              <a:rPr lang="pt-BR" altLang="pt-BR" sz="1200" smtClean="0"/>
              <a:pPr/>
              <a:t>30</a:t>
            </a:fld>
            <a:endParaRPr lang="pt-BR" altLang="pt-BR" sz="12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1825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693DC6-BDC0-4037-B030-DC3642679395}" type="slidenum">
              <a:rPr lang="pt-BR" altLang="pt-BR" sz="1200" smtClean="0"/>
              <a:pPr/>
              <a:t>31</a:t>
            </a:fld>
            <a:endParaRPr lang="pt-BR" altLang="pt-BR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29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36E51-484B-4952-86A8-0B4CAAF6E097}" type="slidenum">
              <a:rPr lang="pt-BR" altLang="pt-BR" sz="1200" smtClean="0"/>
              <a:pPr/>
              <a:t>32</a:t>
            </a:fld>
            <a:endParaRPr lang="pt-BR" altLang="pt-BR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18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13109F-D5E0-4FD9-A2BA-6A40C39BF775}" type="slidenum">
              <a:rPr lang="pt-BR" altLang="pt-BR" sz="1200" smtClean="0"/>
              <a:pPr/>
              <a:t>33</a:t>
            </a:fld>
            <a:endParaRPr lang="pt-BR" altLang="pt-BR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56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31B06D-5138-4265-89D1-06C0FA0584DD}" type="slidenum">
              <a:rPr lang="pt-BR" altLang="pt-BR" smtClean="0"/>
              <a:pPr>
                <a:defRPr/>
              </a:pPr>
              <a:t>36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62932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3441A7-5607-4531-BE11-056C6D3B9B92}" type="slidenum">
              <a:rPr lang="pt-BR" altLang="pt-BR" sz="1200" smtClean="0"/>
              <a:pPr/>
              <a:t>45</a:t>
            </a:fld>
            <a:endParaRPr lang="pt-BR" altLang="pt-BR" sz="12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6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147DC8-971C-431E-A470-EBFC6B8EDE50}" type="slidenum">
              <a:rPr lang="pt-BR" altLang="pt-BR" sz="1200" smtClean="0"/>
              <a:pPr/>
              <a:t>2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127839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BAC2F4-6E99-494E-A43E-B285402D5603}" type="slidenum">
              <a:rPr lang="pt-BR" altLang="pt-BR" sz="1200" smtClean="0"/>
              <a:pPr/>
              <a:t>46</a:t>
            </a:fld>
            <a:endParaRPr lang="pt-BR" altLang="pt-BR" sz="12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21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03ED28-77B6-423B-A505-B82EC7C85FD3}" type="slidenum">
              <a:rPr lang="pt-BR" altLang="pt-BR" sz="1200" smtClean="0"/>
              <a:pPr/>
              <a:t>47</a:t>
            </a:fld>
            <a:endParaRPr lang="pt-BR" altLang="pt-BR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15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6F954F-651E-43BE-AA63-A32A0DFA1A3A}" type="slidenum">
              <a:rPr lang="pt-BR" altLang="pt-BR" sz="1200" smtClean="0"/>
              <a:pPr/>
              <a:t>4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2196203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  <p:sp>
        <p:nvSpPr>
          <p:cNvPr id="122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E61AF0-9762-4282-BB39-5BE4977046E8}" type="slidenum">
              <a:rPr lang="pt-BR" altLang="pt-BR" sz="1200" smtClean="0"/>
              <a:pPr/>
              <a:t>5</a:t>
            </a:fld>
            <a:endParaRPr lang="pt-BR" altLang="pt-BR" sz="1200" smtClean="0"/>
          </a:p>
        </p:txBody>
      </p:sp>
    </p:spTree>
    <p:extLst>
      <p:ext uri="{BB962C8B-B14F-4D97-AF65-F5344CB8AC3E}">
        <p14:creationId xmlns:p14="http://schemas.microsoft.com/office/powerpoint/2010/main" val="426193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539985-464B-40A5-85D9-D72C44807513}" type="slidenum">
              <a:rPr lang="pt-BR" altLang="pt-BR" sz="1200" smtClean="0"/>
              <a:pPr/>
              <a:t>6</a:t>
            </a:fld>
            <a:endParaRPr lang="pt-BR" altLang="pt-BR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14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849CCD-7067-4F34-AD18-76A1EC1C7EC2}" type="slidenum">
              <a:rPr lang="pt-BR" altLang="pt-BR" sz="1200" smtClean="0"/>
              <a:pPr/>
              <a:t>7</a:t>
            </a:fld>
            <a:endParaRPr lang="pt-BR" altLang="pt-BR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00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750E66-2FA7-4087-A14A-7EB69DAEA015}" type="slidenum">
              <a:rPr lang="pt-BR" altLang="pt-BR" sz="1200" smtClean="0"/>
              <a:pPr/>
              <a:t>23</a:t>
            </a:fld>
            <a:endParaRPr lang="pt-BR" altLang="pt-BR" sz="12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762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CBF8B53-646B-46E3-9791-F08E6403ACC5}" type="slidenum">
              <a:rPr lang="pt-BR" altLang="pt-BR" sz="1200" smtClean="0"/>
              <a:pPr/>
              <a:t>24</a:t>
            </a:fld>
            <a:endParaRPr lang="pt-BR" altLang="pt-BR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94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8423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46DAD0-2405-47C1-A24A-39040950D7C4}" type="slidenum">
              <a:rPr lang="pt-BR" altLang="pt-BR" sz="1200" smtClean="0"/>
              <a:pPr/>
              <a:t>25</a:t>
            </a:fld>
            <a:endParaRPr lang="pt-BR" altLang="pt-BR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7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5B80-DDF6-4925-B9EE-0772635A1F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2644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FF85-44C0-4B3F-BE44-D1C9BFDE12D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61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75398-D84E-4BC9-A855-5E3B6CB9C09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545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32747-BA18-4443-834E-B8359E4396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839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DF81A-F74A-4B47-BBB7-CFCC2A94C8A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822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6D9D-A6BF-4E0E-8507-F3946DA9B56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99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7F1EA-C533-47BA-9635-570A3EFAE7B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481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7FB4B-5A23-481E-ACCC-154C3450EA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474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A5FF2-840E-48CD-8352-83BFED274FC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215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8A012-CB9B-4CF0-A465-C736FCF7B61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89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207F4-4059-4DD3-BFCA-B3135834A5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086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C4CD0C2-2A74-4408-AAC9-A1D59A3CBEF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02F583B-B6AE-422F-8B3C-C7BC29FA2C9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40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 dirty="0" smtClean="0">
                <a:solidFill>
                  <a:srgbClr val="FFFF00"/>
                </a:solidFill>
              </a:rPr>
              <a:t/>
            </a:r>
            <a:br>
              <a:rPr lang="pt-BR" altLang="pt-BR" sz="3200" b="1" dirty="0" smtClean="0">
                <a:solidFill>
                  <a:srgbClr val="FFFF00"/>
                </a:solidFill>
              </a:rPr>
            </a:br>
            <a:r>
              <a:rPr lang="pt-BR" altLang="pt-BR" sz="3200" b="1" dirty="0" smtClean="0">
                <a:solidFill>
                  <a:srgbClr val="FFFF00"/>
                </a:solidFill>
              </a:rPr>
              <a:t>O ESTADO CONTEMPORÂNEO</a:t>
            </a:r>
            <a:br>
              <a:rPr lang="pt-BR" altLang="pt-BR" sz="3200" b="1" dirty="0" smtClean="0">
                <a:solidFill>
                  <a:srgbClr val="FFFF00"/>
                </a:solidFill>
              </a:rPr>
            </a:br>
            <a:r>
              <a:rPr lang="pt-BR" altLang="pt-BR" sz="3200" b="1" dirty="0" smtClean="0">
                <a:solidFill>
                  <a:srgbClr val="FFFF00"/>
                </a:solidFill>
              </a:rPr>
              <a:t>circunstancias políticas </a:t>
            </a:r>
            <a:br>
              <a:rPr lang="pt-BR" altLang="pt-BR" sz="3200" b="1" dirty="0" smtClean="0">
                <a:solidFill>
                  <a:srgbClr val="FFFF00"/>
                </a:solidFill>
              </a:rPr>
            </a:br>
            <a:r>
              <a:rPr lang="pt-BR" altLang="pt-BR" sz="3200" b="1" dirty="0" smtClean="0">
                <a:solidFill>
                  <a:srgbClr val="FFFF00"/>
                </a:solidFill>
              </a:rPr>
              <a:t> desafios jurídicos</a:t>
            </a:r>
            <a:br>
              <a:rPr lang="pt-BR" altLang="pt-BR" sz="3200" b="1" dirty="0" smtClean="0">
                <a:solidFill>
                  <a:srgbClr val="FFFF00"/>
                </a:solidFill>
              </a:rPr>
            </a:br>
            <a:endParaRPr lang="pt-BR" altLang="pt-BR" sz="3200" b="1" dirty="0" smtClean="0">
              <a:solidFill>
                <a:srgbClr val="FFFF00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endParaRPr lang="pt-BR" altLang="pt-BR" sz="2000" dirty="0" smtClean="0"/>
          </a:p>
          <a:p>
            <a:pPr algn="r" eaLnBrk="1" hangingPunct="1"/>
            <a:endParaRPr lang="pt-BR" altLang="pt-BR" sz="1600" dirty="0" smtClean="0"/>
          </a:p>
          <a:p>
            <a:pPr algn="r" eaLnBrk="1" hangingPunct="1"/>
            <a:r>
              <a:rPr lang="pt-BR" altLang="pt-BR" sz="1600" dirty="0" smtClean="0"/>
              <a:t>Profa. Nina Ranieri</a:t>
            </a:r>
          </a:p>
          <a:p>
            <a:pPr algn="r" eaLnBrk="1" hangingPunct="1"/>
            <a:r>
              <a:rPr lang="pt-BR" altLang="pt-BR" sz="1600" dirty="0" smtClean="0"/>
              <a:t>TGE II - 2018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128792" cy="593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03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9CE2D-5192-4214-8241-F6B66688675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1369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0B83E9-F8AF-4A97-889F-7B77B38093EB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400" smtClean="0"/>
          </a:p>
        </p:txBody>
      </p:sp>
      <p:pic>
        <p:nvPicPr>
          <p:cNvPr id="2355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4801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CE0630-7A89-4077-9442-A8C57F03BBB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400" smtClean="0"/>
          </a:p>
        </p:txBody>
      </p:sp>
      <p:pic>
        <p:nvPicPr>
          <p:cNvPr id="2560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476250"/>
            <a:ext cx="63563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 smtClean="0">
                <a:solidFill>
                  <a:srgbClr val="FFFF00"/>
                </a:solidFill>
              </a:rPr>
              <a:t/>
            </a:r>
            <a:br>
              <a:rPr lang="pt-BR" altLang="pt-BR" sz="3200" b="1" smtClean="0">
                <a:solidFill>
                  <a:srgbClr val="FFFF00"/>
                </a:solidFill>
              </a:rPr>
            </a:br>
            <a:r>
              <a:rPr lang="pt-BR" altLang="pt-BR" sz="3200" b="1" smtClean="0">
                <a:solidFill>
                  <a:srgbClr val="FFFF00"/>
                </a:solidFill>
              </a:rPr>
              <a:t/>
            </a:r>
            <a:br>
              <a:rPr lang="pt-BR" altLang="pt-BR" sz="3200" b="1" smtClean="0">
                <a:solidFill>
                  <a:srgbClr val="FFFF00"/>
                </a:solidFill>
              </a:rPr>
            </a:br>
            <a:r>
              <a:rPr lang="pt-BR" altLang="pt-BR" sz="3200" b="1" smtClean="0">
                <a:solidFill>
                  <a:srgbClr val="FFFF00"/>
                </a:solidFill>
              </a:rPr>
              <a:t>Características </a:t>
            </a:r>
            <a:br>
              <a:rPr lang="pt-BR" altLang="pt-BR" sz="3200" b="1" smtClean="0">
                <a:solidFill>
                  <a:srgbClr val="FFFF00"/>
                </a:solidFill>
              </a:rPr>
            </a:br>
            <a:r>
              <a:rPr lang="pt-BR" altLang="pt-BR" sz="3200" b="1" smtClean="0">
                <a:solidFill>
                  <a:srgbClr val="FFFF00"/>
                </a:solidFill>
              </a:rPr>
              <a:t>2- Ampliação proteção dos Direitos Fundamentais</a:t>
            </a:r>
            <a:r>
              <a:rPr lang="pt-BR" altLang="pt-BR" smtClean="0"/>
              <a:t> 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pt-BR" b="1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endParaRPr lang="pt-BR" altLang="pt-BR" b="1" smtClean="0">
              <a:solidFill>
                <a:srgbClr val="FFFF00"/>
              </a:solidFill>
            </a:endParaRPr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6355A9-2681-46C5-A5AF-B45534D8388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36912"/>
            <a:ext cx="5762278" cy="317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 smtClean="0">
                <a:solidFill>
                  <a:srgbClr val="FFFF00"/>
                </a:solidFill>
              </a:rPr>
              <a:t/>
            </a:r>
            <a:br>
              <a:rPr lang="pt-BR" altLang="pt-BR" sz="3200" b="1" smtClean="0">
                <a:solidFill>
                  <a:srgbClr val="FFFF00"/>
                </a:solidFill>
              </a:rPr>
            </a:br>
            <a:r>
              <a:rPr lang="pt-BR" altLang="pt-BR" sz="3200" b="1" smtClean="0">
                <a:solidFill>
                  <a:srgbClr val="FFFF00"/>
                </a:solidFill>
              </a:rPr>
              <a:t>2- Ampliação proteção dos DFs</a:t>
            </a:r>
            <a:endParaRPr lang="pt-BR" altLang="pt-BR" smtClean="0"/>
          </a:p>
        </p:txBody>
      </p:sp>
      <p:sp>
        <p:nvSpPr>
          <p:cNvPr id="2969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Caso Pinochet  (1998 / 2006)</a:t>
            </a:r>
          </a:p>
          <a:p>
            <a:pPr marL="0" indent="0">
              <a:buFontTx/>
              <a:buNone/>
            </a:pPr>
            <a:endParaRPr lang="pt-BR" altLang="pt-BR" b="1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1998 – Outubro / Dezembro </a:t>
            </a: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Espanha expede mandato de prisão em razão dos crimes cometidos pela junta chilena entre 1973/1990.</a:t>
            </a: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Pinochet encontra-se na Inglaterra.</a:t>
            </a: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Câmara dos Lordes recusa imunidade.  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B5AA02-5DCD-408E-8201-158093C2655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40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 smtClean="0">
                <a:solidFill>
                  <a:srgbClr val="FFFF00"/>
                </a:solidFill>
              </a:rPr>
              <a:t/>
            </a:r>
            <a:br>
              <a:rPr lang="pt-BR" altLang="pt-BR" sz="3200" b="1" smtClean="0">
                <a:solidFill>
                  <a:srgbClr val="FFFF00"/>
                </a:solidFill>
              </a:rPr>
            </a:br>
            <a:r>
              <a:rPr lang="pt-BR" altLang="pt-BR" sz="3200" b="1" smtClean="0">
                <a:solidFill>
                  <a:srgbClr val="FFFF00"/>
                </a:solidFill>
              </a:rPr>
              <a:t>2- Ampliação proteção dos DFs</a:t>
            </a:r>
            <a:endParaRPr lang="pt-BR" altLang="pt-BR" smtClean="0"/>
          </a:p>
        </p:txBody>
      </p:sp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Caso Pinochet  (1998 / 2006)</a:t>
            </a:r>
          </a:p>
          <a:p>
            <a:pPr marL="0" indent="0">
              <a:buFontTx/>
              <a:buNone/>
            </a:pPr>
            <a:endParaRPr lang="pt-BR" altLang="pt-BR" b="1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2006 </a:t>
            </a: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Família acusada de fraude fiscal</a:t>
            </a: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Indiciamento Caravana da Morte</a:t>
            </a: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Dezembro – morre sem ser julgado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D068F8-35FC-46E0-A125-86A988921C9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40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 smtClean="0">
                <a:solidFill>
                  <a:srgbClr val="FFFF00"/>
                </a:solidFill>
              </a:rPr>
              <a:t/>
            </a:r>
            <a:br>
              <a:rPr lang="pt-BR" altLang="pt-BR" sz="3200" b="1" smtClean="0">
                <a:solidFill>
                  <a:srgbClr val="FFFF00"/>
                </a:solidFill>
              </a:rPr>
            </a:br>
            <a:r>
              <a:rPr lang="pt-BR" altLang="pt-BR" sz="3200" b="1" smtClean="0">
                <a:solidFill>
                  <a:srgbClr val="FFFF00"/>
                </a:solidFill>
              </a:rPr>
              <a:t>Caso Pinochet  (1998 / 2006) </a:t>
            </a:r>
            <a:endParaRPr lang="pt-BR" altLang="pt-BR" smtClean="0"/>
          </a:p>
        </p:txBody>
      </p:sp>
      <p:sp>
        <p:nvSpPr>
          <p:cNvPr id="3481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endParaRPr lang="pt-BR" altLang="pt-BR" b="1" smtClean="0">
              <a:solidFill>
                <a:srgbClr val="FFFF00"/>
              </a:solidFill>
            </a:endParaRPr>
          </a:p>
          <a:p>
            <a:pPr marL="0" indent="0">
              <a:buFontTx/>
              <a:buNone/>
            </a:pPr>
            <a:r>
              <a:rPr lang="pt-BR" altLang="pt-BR" b="1" smtClean="0">
                <a:solidFill>
                  <a:srgbClr val="FFFF00"/>
                </a:solidFill>
              </a:rPr>
              <a:t>Jurisdição universal compulsória</a:t>
            </a:r>
          </a:p>
          <a:p>
            <a:pPr marL="0" indent="0">
              <a:buFontTx/>
              <a:buNone/>
            </a:pPr>
            <a:endParaRPr lang="pt-BR" altLang="pt-BR" b="1" smtClean="0">
              <a:solidFill>
                <a:srgbClr val="FFFF00"/>
              </a:solidFill>
            </a:endParaRPr>
          </a:p>
        </p:txBody>
      </p:sp>
      <p:sp>
        <p:nvSpPr>
          <p:cNvPr id="3482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BC383E-92B2-492C-B872-D25EC445624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400" smtClean="0"/>
          </a:p>
        </p:txBody>
      </p:sp>
      <p:sp>
        <p:nvSpPr>
          <p:cNvPr id="34821" name="Retângulo 1"/>
          <p:cNvSpPr>
            <a:spLocks noChangeArrowheads="1"/>
          </p:cNvSpPr>
          <p:nvPr/>
        </p:nvSpPr>
        <p:spPr bwMode="auto">
          <a:xfrm>
            <a:off x="457200" y="2997200"/>
            <a:ext cx="7859713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/>
              <a:t>Convenção contra a Tortura e outros Tratamentos ou Penas Cruéis, Desumanos ou Degradantes – 1984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/>
              <a:t>ratificada por cerca de 150 países, inclusive Chile, Inglaterra e Espanha.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/>
          </a:p>
          <a:p>
            <a:pPr>
              <a:spcBef>
                <a:spcPct val="0"/>
              </a:spcBef>
              <a:buFontTx/>
              <a:buNone/>
            </a:pPr>
            <a:endParaRPr lang="pt-BR" altLang="pt-BR" sz="2000" b="1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2800" b="1">
                <a:solidFill>
                  <a:srgbClr val="FFFF00"/>
                </a:solidFill>
              </a:rPr>
              <a:t>Crime internacional – </a:t>
            </a:r>
            <a:r>
              <a:rPr lang="pt-BR" altLang="pt-BR" sz="2400" b="1"/>
              <a:t>paz, segurança, bem estar da humanidade, transnacionais ou transfronteiriços com fundamento no direito interno ou direito internacional convencional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 smtClean="0">
                <a:solidFill>
                  <a:srgbClr val="FFFF00"/>
                </a:solidFill>
              </a:rPr>
              <a:t>2- Ampliação proteção DFs</a:t>
            </a:r>
            <a:endParaRPr lang="pt-BR" altLang="pt-BR" smtClean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t-BR" b="1" dirty="0" smtClean="0">
                <a:solidFill>
                  <a:srgbClr val="FFFF00"/>
                </a:solidFill>
              </a:rPr>
              <a:t>Evolução (</a:t>
            </a:r>
            <a:r>
              <a:rPr lang="pt-BR" b="1" dirty="0" err="1" smtClean="0">
                <a:solidFill>
                  <a:srgbClr val="FFFF00"/>
                </a:solidFill>
              </a:rPr>
              <a:t>iii</a:t>
            </a:r>
            <a:r>
              <a:rPr lang="pt-BR" b="1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pt-BR" dirty="0" smtClean="0"/>
              <a:t>Séc. XX (2ª Metade)</a:t>
            </a:r>
          </a:p>
          <a:p>
            <a:pPr marL="0" indent="0">
              <a:buFontTx/>
              <a:buNone/>
              <a:defRPr/>
            </a:pPr>
            <a:r>
              <a:rPr lang="pt-BR" dirty="0" smtClean="0"/>
              <a:t>Nascimento do Direito Internacional dos Direitos Humanos</a:t>
            </a:r>
          </a:p>
          <a:p>
            <a:pPr marL="0" indent="0">
              <a:buFontTx/>
              <a:buNone/>
              <a:defRPr/>
            </a:pPr>
            <a:r>
              <a:rPr lang="pt-BR" dirty="0" smtClean="0"/>
              <a:t>1948 - </a:t>
            </a:r>
            <a:r>
              <a:rPr lang="pt-BR" dirty="0" err="1" smtClean="0"/>
              <a:t>DUDHs</a:t>
            </a:r>
            <a:endParaRPr lang="pt-BR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 smtClean="0"/>
              <a:t>direitos humanos = legítimo interesse da comunidade internacional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t-BR" dirty="0" smtClean="0"/>
              <a:t>desenvolvimento de normas, instituições e procedimentos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67160-9DD5-4C8A-8C69-B857645A5E1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 b="1" smtClean="0">
                <a:solidFill>
                  <a:srgbClr val="FFFF00"/>
                </a:solidFill>
              </a:rPr>
              <a:t>2- Ampliação proteção DFs</a:t>
            </a:r>
            <a:endParaRPr lang="pt-BR" altLang="pt-BR" smtClean="0"/>
          </a:p>
        </p:txBody>
      </p:sp>
      <p:sp>
        <p:nvSpPr>
          <p:cNvPr id="389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b="1" dirty="0" smtClean="0">
                <a:solidFill>
                  <a:srgbClr val="FFFF00"/>
                </a:solidFill>
              </a:rPr>
              <a:t>Evolução (</a:t>
            </a:r>
            <a:r>
              <a:rPr lang="pt-BR" altLang="pt-BR" b="1" dirty="0" err="1" smtClean="0">
                <a:solidFill>
                  <a:srgbClr val="FFFF00"/>
                </a:solidFill>
              </a:rPr>
              <a:t>iii</a:t>
            </a:r>
            <a:r>
              <a:rPr lang="pt-BR" altLang="pt-BR" b="1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FontTx/>
              <a:buNone/>
            </a:pPr>
            <a:r>
              <a:rPr lang="pt-BR" altLang="pt-BR" dirty="0" smtClean="0"/>
              <a:t>Séc. XX (2ª Metade)</a:t>
            </a:r>
          </a:p>
          <a:p>
            <a:pPr marL="0" indent="0">
              <a:buFontTx/>
              <a:buNone/>
            </a:pPr>
            <a:endParaRPr lang="pt-BR" altLang="pt-BR" dirty="0" smtClean="0"/>
          </a:p>
          <a:p>
            <a:pPr marL="0" indent="0">
              <a:buFontTx/>
              <a:buNone/>
            </a:pPr>
            <a:r>
              <a:rPr lang="pt-BR" altLang="pt-BR" sz="2800" dirty="0" smtClean="0"/>
              <a:t>1998 – Caso Pinochet </a:t>
            </a:r>
          </a:p>
          <a:p>
            <a:pPr marL="0" indent="0">
              <a:buFontTx/>
              <a:buNone/>
            </a:pPr>
            <a:endParaRPr lang="pt-BR" altLang="pt-BR" sz="2800" dirty="0" smtClean="0"/>
          </a:p>
          <a:p>
            <a:pPr marL="0" indent="0">
              <a:buFontTx/>
              <a:buNone/>
            </a:pPr>
            <a:r>
              <a:rPr lang="pt-BR" altLang="pt-BR" sz="2800" dirty="0" smtClean="0"/>
              <a:t>2002 -  Corte Penal Internacional (Roma, 1998),           julga indivíduos.  122 países </a:t>
            </a:r>
          </a:p>
          <a:p>
            <a:pPr marL="0" indent="0">
              <a:buFontTx/>
              <a:buNone/>
            </a:pPr>
            <a:endParaRPr lang="pt-BR" altLang="pt-BR" dirty="0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6533E2-75B6-42B3-9D44-C4D3FB6E851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08050"/>
            <a:ext cx="413702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715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Espaço Reservado para Rodapé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smtClean="0"/>
              <a:t>1989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B9FDF2-7BC4-4459-B91B-9CF9E3460E42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400" smtClean="0"/>
          </a:p>
        </p:txBody>
      </p:sp>
      <p:pic>
        <p:nvPicPr>
          <p:cNvPr id="39939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642350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822249-0B80-4160-9946-F5F8F798BF33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pt-BR" altLang="pt-BR" sz="1400" smtClean="0"/>
          </a:p>
        </p:txBody>
      </p:sp>
      <p:pic>
        <p:nvPicPr>
          <p:cNvPr id="4301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569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>
                <a:solidFill>
                  <a:srgbClr val="FFFF00"/>
                </a:solidFill>
              </a:rPr>
              <a:t>Ampliação proteção DFs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pt-BR" sz="2400" b="1" dirty="0" smtClean="0"/>
              <a:t>Sistemas em evolução</a:t>
            </a:r>
          </a:p>
          <a:p>
            <a:pPr marL="0" indent="0">
              <a:buFontTx/>
              <a:buNone/>
              <a:defRPr/>
            </a:pPr>
            <a:r>
              <a:rPr lang="pt-BR" sz="2000" dirty="0" smtClean="0"/>
              <a:t>alterações recentes no sistema global (ONU)</a:t>
            </a:r>
          </a:p>
          <a:p>
            <a:pPr marL="0" indent="0">
              <a:buFontTx/>
              <a:buNone/>
              <a:defRPr/>
            </a:pPr>
            <a:r>
              <a:rPr lang="pt-BR" sz="2000" dirty="0" smtClean="0"/>
              <a:t>fortalecimento dos mecanismos de petição individual</a:t>
            </a:r>
          </a:p>
          <a:p>
            <a:pPr marL="0" indent="0">
              <a:buFontTx/>
              <a:buNone/>
              <a:defRPr/>
            </a:pPr>
            <a:endParaRPr lang="pt-BR" sz="2400" dirty="0" smtClean="0"/>
          </a:p>
          <a:p>
            <a:pPr marL="0" indent="0">
              <a:buFontTx/>
              <a:buNone/>
              <a:defRPr/>
            </a:pPr>
            <a:r>
              <a:rPr lang="pt-BR" sz="2400" b="1" dirty="0" smtClean="0"/>
              <a:t>Aumento da participação do Brasil nos sistema internacionais</a:t>
            </a:r>
          </a:p>
          <a:p>
            <a:pPr marL="0" indent="0">
              <a:buFontTx/>
              <a:buNone/>
              <a:defRPr/>
            </a:pPr>
            <a:r>
              <a:rPr lang="pt-BR" sz="2000" dirty="0" smtClean="0"/>
              <a:t>assinatura e ratificação dos principais instrumentos</a:t>
            </a:r>
          </a:p>
          <a:p>
            <a:pPr marL="0" indent="0">
              <a:buFontTx/>
              <a:buNone/>
              <a:defRPr/>
            </a:pPr>
            <a:r>
              <a:rPr lang="pt-BR" sz="2000" dirty="0" smtClean="0"/>
              <a:t>incorporação vs. constitucionalização do direito internacional</a:t>
            </a:r>
          </a:p>
          <a:p>
            <a:pPr marL="0" indent="0">
              <a:buFontTx/>
              <a:buNone/>
              <a:defRPr/>
            </a:pPr>
            <a:endParaRPr lang="pt-BR" sz="2400" b="1" dirty="0" smtClean="0"/>
          </a:p>
          <a:p>
            <a:pPr marL="0" indent="0">
              <a:buFontTx/>
              <a:buNone/>
              <a:defRPr/>
            </a:pPr>
            <a:r>
              <a:rPr lang="pt-BR" sz="2400" b="1" dirty="0" smtClean="0"/>
              <a:t>Impactos para o Estado</a:t>
            </a:r>
          </a:p>
          <a:p>
            <a:pPr marL="0" indent="0">
              <a:buFontTx/>
              <a:buNone/>
              <a:defRPr/>
            </a:pPr>
            <a:r>
              <a:rPr lang="pt-BR" sz="2000" dirty="0" smtClean="0"/>
              <a:t>Flexibilização da noção de soberania</a:t>
            </a:r>
          </a:p>
          <a:p>
            <a:pPr marL="0" indent="0">
              <a:buFontTx/>
              <a:buNone/>
              <a:defRPr/>
            </a:pPr>
            <a:r>
              <a:rPr lang="pt-BR" sz="2000" dirty="0" smtClean="0"/>
              <a:t>Indivíduo e ONGs alçados a condição de sujeito internacional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5018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004309-A941-409E-B31F-71B9EF72735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pt-BR" altLang="pt-BR" sz="14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332A8C-5EB0-4998-A3FB-8D67A627A8A5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pt-BR" altLang="pt-BR" sz="140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>1- Contextualizando o Estado contemporâneo (cont) 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tx1"/>
                </a:solidFill>
              </a:rPr>
              <a:t>1.3- O Estado do início séc. XXI (cont)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600" b="1" dirty="0" smtClean="0"/>
              <a:t>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000" b="1" dirty="0" smtClean="0">
                <a:solidFill>
                  <a:srgbClr val="FFFF00"/>
                </a:solidFill>
              </a:rPr>
              <a:t>Características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 smtClean="0"/>
              <a:t>Estrutura complexa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 smtClean="0"/>
              <a:t>Internacionalização acentuada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 smtClean="0"/>
              <a:t>Globalização acentuada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 smtClean="0"/>
              <a:t>Fragmentação decisória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 smtClean="0"/>
              <a:t>Perda de autoridade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 smtClean="0"/>
              <a:t>Soberania </a:t>
            </a:r>
            <a:r>
              <a:rPr lang="pt-BR" altLang="pt-BR" sz="1800" b="1" dirty="0"/>
              <a:t>-  relativizada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/>
              <a:t>Povo -  ampliação noção de cidadania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/>
              <a:t>Território – porosidade das fronteiras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800" b="1" dirty="0"/>
              <a:t>Finalidade – internacionalizada</a:t>
            </a: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600" b="1" dirty="0" smtClean="0"/>
              <a:t>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600" b="1" dirty="0" smtClean="0"/>
              <a:t> 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6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pt-BR" altLang="pt-B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A2ECA9-BDB8-46B9-812E-6DE2BD330E8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pt-BR" altLang="pt-BR" sz="140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smtClean="0"/>
              <a:t>2.1- Soberania -  relativizada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2.1.1 - Poder e soberania   /    Quem tem poder?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2.1.2- O Estado impotente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2.1.3 – Constitucionalismo global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6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B4781A-7BCF-40C0-B0AF-1672BA49FF1F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t-BR" altLang="pt-BR" sz="140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 smtClean="0"/>
              <a:t>2.1.1 - Poder e soberania   /    Quem tem poder?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Séc. XIX – o príncipe e seus assistentes: exército, diplomatas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Séc. XX – o povo, a nação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Séc. XXI - 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Novas formas de poder: atores do espaço mundial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                                          redes fundamentalistas, redes terroristas,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                                          redes de narcotráfico, paraísos fiscais....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Novos recursos de poder: ciência e tecnologia, informação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6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FA5F1F-E000-40C7-9648-6BB7B9A322E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pt-BR" altLang="pt-BR" sz="140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000" b="1" dirty="0" smtClean="0"/>
              <a:t>Atores do espaço mundial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600" b="1" dirty="0" smtClean="0"/>
              <a:t>Estado + novos sujeitos de Direito Internacional Público e Privado: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6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1600" b="1" dirty="0" smtClean="0"/>
              <a:t>Organizações internacionais diversos tipos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1600" b="1" dirty="0" smtClean="0"/>
              <a:t>Povos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1600" b="1" dirty="0" smtClean="0"/>
              <a:t>Minorias étnicas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1600" b="1" dirty="0" smtClean="0"/>
              <a:t>Movimentos de libertação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1600" b="1" dirty="0" smtClean="0"/>
              <a:t>Empresas transnacionais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altLang="pt-BR" sz="1600" b="1" dirty="0" smtClean="0"/>
              <a:t>Comunidades locais e regionais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6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1600" b="1" dirty="0" smtClean="0"/>
              <a:t>Novos níveis de governança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4591D1-D2F9-4369-9460-B3ACB935120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pt-BR" altLang="pt-BR" sz="14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000" b="1" smtClean="0">
                <a:solidFill>
                  <a:schemeClr val="folHlink"/>
                </a:solidFill>
              </a:rPr>
              <a:t>Níveis de Governança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      </a:t>
            </a:r>
          </a:p>
          <a:p>
            <a:pPr eaLnBrk="1" hangingPunct="1">
              <a:defRPr/>
            </a:pPr>
            <a:endParaRPr lang="pt-BR" altLang="pt-BR" sz="1800" b="1" dirty="0" smtClean="0"/>
          </a:p>
          <a:p>
            <a:pPr eaLnBrk="1" hangingPunct="1">
              <a:defRPr/>
            </a:pPr>
            <a:endParaRPr lang="pt-BR" altLang="pt-BR" sz="1800" b="1" dirty="0" smtClean="0"/>
          </a:p>
        </p:txBody>
      </p:sp>
      <p:graphicFrame>
        <p:nvGraphicFramePr>
          <p:cNvPr id="25695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3186"/>
              </p:ext>
            </p:extLst>
          </p:nvPr>
        </p:nvGraphicFramePr>
        <p:xfrm>
          <a:off x="1143000" y="1276350"/>
          <a:ext cx="6705600" cy="5674882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2133600"/>
              </a:tblGrid>
              <a:tr h="10729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Nível de Governo</a:t>
                      </a: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Esfera de Governo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Cidadania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Instituições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Decisórias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795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Municipalidade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local 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Conselhos municipais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Câmaras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81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Nacional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Estados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Nacional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Governos nacionais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Parlamento nacional</a:t>
                      </a:r>
                      <a:endParaRPr kumimoji="0" lang="pt-BR" alt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827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Regional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Regiões Autônomas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Regional 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Federal 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7743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Regional Internacional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Organizações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Regionais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Comunitária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Carta dos Direitos Fundamentais EU Cap. </a:t>
                      </a: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</a:t>
                      </a: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Supranacionais</a:t>
                      </a: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76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mundo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Cosmopolita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OMC, </a:t>
                      </a:r>
                      <a:r>
                        <a:rPr kumimoji="0" lang="pt-BR" alt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etc</a:t>
                      </a: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581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Global 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mundo</a:t>
                      </a:r>
                      <a:r>
                        <a:rPr kumimoji="0" lang="pt-BR" alt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XXXX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Empresas transnacionais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26F78-998D-48C3-8615-4ACCF5BC25F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pt-BR" altLang="pt-BR" sz="140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000" b="1" smtClean="0">
                <a:solidFill>
                  <a:schemeClr val="folHlink"/>
                </a:solidFill>
              </a:rPr>
              <a:t>                                        Estatal X global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      </a:t>
            </a:r>
          </a:p>
          <a:p>
            <a:pPr eaLnBrk="1" hangingPunct="1">
              <a:defRPr/>
            </a:pPr>
            <a:endParaRPr lang="pt-BR" altLang="pt-BR" sz="1800" b="1" dirty="0" smtClean="0"/>
          </a:p>
          <a:p>
            <a:pPr eaLnBrk="1" hangingPunct="1">
              <a:defRPr/>
            </a:pPr>
            <a:endParaRPr lang="pt-BR" altLang="pt-BR" sz="1800" b="1" dirty="0" smtClean="0"/>
          </a:p>
        </p:txBody>
      </p:sp>
      <p:graphicFrame>
        <p:nvGraphicFramePr>
          <p:cNvPr id="25695" name="Group 95"/>
          <p:cNvGraphicFramePr>
            <a:graphicFrameLocks noGrp="1"/>
          </p:cNvGraphicFramePr>
          <p:nvPr/>
        </p:nvGraphicFramePr>
        <p:xfrm>
          <a:off x="1143000" y="1276350"/>
          <a:ext cx="6705600" cy="5316538"/>
        </p:xfrm>
        <a:graphic>
          <a:graphicData uri="http://schemas.openxmlformats.org/drawingml/2006/table">
            <a:tbl>
              <a:tblPr/>
              <a:tblGrid>
                <a:gridCol w="3212976"/>
                <a:gridCol w="3492624"/>
              </a:tblGrid>
              <a:tr h="9023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Estatal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Conjunto de instituições políticas e jurídicas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Conjunto de organizações gerais, setoriais e de acordos</a:t>
                      </a:r>
                      <a:endParaRPr kumimoji="0" lang="pt-BR" alt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4998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Ordenamentos jurídicos estatais respondem à exigência  de organização sócio-política nacional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produzidos pelo Estado 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Ordenamentos jurídicos globais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respondem à exigência de controlar a globalização</a:t>
                      </a: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não se enquadram no âmbito do Estado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 não são mera extensão dos Estados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3291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Afirmação em cerca de 5 séculos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forma-se por sobreposição e descentralização  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Afirmação em cerca de 50 anos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forma-se por cooperação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5852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Principais problemas: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limitação do poder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supremacia do executivo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relações centro-periferia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representatividade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Principais problemas: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decisões conjuntas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colaboração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rule</a:t>
                      </a: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altLang="pt-B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of</a:t>
                      </a: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altLang="pt-B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law</a:t>
                      </a:r>
                      <a:endParaRPr kumimoji="0" lang="pt-BR" altLang="pt-BR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44588" y="11079163"/>
          <a:ext cx="469900" cy="366712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507" marR="91507" marT="45839" marB="4583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6DD3CD-12CD-47A6-AE0E-D9BE93A1DBC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pt-BR" altLang="pt-BR" sz="140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2000" b="1" smtClean="0">
                <a:solidFill>
                  <a:schemeClr val="folHlink"/>
                </a:solidFill>
              </a:rPr>
              <a:t>Estatal X Global </a:t>
            </a:r>
            <a:br>
              <a:rPr lang="pt-BR" altLang="pt-BR" sz="2000" b="1" smtClean="0">
                <a:solidFill>
                  <a:schemeClr val="folHlink"/>
                </a:solidFill>
              </a:rPr>
            </a:br>
            <a:endParaRPr lang="pt-BR" altLang="pt-BR" sz="2000" b="1" smtClean="0">
              <a:solidFill>
                <a:schemeClr val="folHlink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</a:t>
            </a:r>
          </a:p>
          <a:p>
            <a:pPr eaLnBrk="1" hangingPunct="1">
              <a:buFontTx/>
              <a:buNone/>
              <a:defRPr/>
            </a:pPr>
            <a:r>
              <a:rPr lang="pt-BR" altLang="pt-BR" sz="1800" b="1" dirty="0" smtClean="0"/>
              <a:t>                            </a:t>
            </a:r>
          </a:p>
          <a:p>
            <a:pPr eaLnBrk="1" hangingPunct="1">
              <a:defRPr/>
            </a:pPr>
            <a:endParaRPr lang="pt-BR" altLang="pt-BR" sz="1800" b="1" dirty="0" smtClean="0"/>
          </a:p>
          <a:p>
            <a:pPr eaLnBrk="1" hangingPunct="1">
              <a:defRPr/>
            </a:pPr>
            <a:endParaRPr lang="pt-BR" altLang="pt-BR" sz="1800" b="1" dirty="0" smtClean="0"/>
          </a:p>
        </p:txBody>
      </p:sp>
      <p:graphicFrame>
        <p:nvGraphicFramePr>
          <p:cNvPr id="25695" name="Group 95"/>
          <p:cNvGraphicFramePr>
            <a:graphicFrameLocks noGrp="1"/>
          </p:cNvGraphicFramePr>
          <p:nvPr/>
        </p:nvGraphicFramePr>
        <p:xfrm>
          <a:off x="1143000" y="1276350"/>
          <a:ext cx="6705600" cy="4978401"/>
        </p:xfrm>
        <a:graphic>
          <a:graphicData uri="http://schemas.openxmlformats.org/drawingml/2006/table">
            <a:tbl>
              <a:tblPr/>
              <a:tblGrid>
                <a:gridCol w="3212976"/>
                <a:gridCol w="3492624"/>
              </a:tblGrid>
              <a:tr h="724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Estatal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Global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200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Ordenamentos estatais visam a consecução de determinadas finalidades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proteção de determinados valores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Ordenamentos globais</a:t>
                      </a:r>
                      <a:r>
                        <a:rPr lang="pt-BR" altLang="pt-BR" sz="1400" b="1" baseline="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r>
                        <a:rPr lang="pt-BR" altLang="pt-BR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visam regular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valores econômicos e materiais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(sanitários, meteorológicos, </a:t>
                      </a:r>
                      <a:r>
                        <a:rPr kumimoji="0" lang="pt-BR" altLang="pt-B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etc</a:t>
                      </a: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026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política é mais importante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indent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pt-BR" altLang="pt-BR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indent="0" eaLnBrk="1" hangingPunct="1">
                        <a:lnSpc>
                          <a:spcPct val="90000"/>
                        </a:lnSpc>
                        <a:buFontTx/>
                        <a:buNone/>
                        <a:defRPr/>
                      </a:pPr>
                      <a:r>
                        <a:rPr lang="pt-BR" altLang="pt-BR" sz="1400" b="1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A administração é mais importante que a política</a:t>
                      </a: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845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Problemas de cidadania, representação, democracia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Problemas administrativos de </a:t>
                      </a: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expertise, </a:t>
                      </a:r>
                      <a:r>
                        <a:rPr kumimoji="0" lang="pt-BR" altLang="pt-B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accountability</a:t>
                      </a: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pt-BR" altLang="pt-B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due</a:t>
                      </a:r>
                      <a:r>
                        <a:rPr kumimoji="0" lang="pt-BR" altLang="pt-BR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t-BR" altLang="pt-BR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process</a:t>
                      </a: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404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 via do poder político global não é a mesma do Estado nacional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144588" y="11079163"/>
          <a:ext cx="469900" cy="366712"/>
        </p:xfrm>
        <a:graphic>
          <a:graphicData uri="http://schemas.openxmlformats.org/drawingml/2006/table">
            <a:tbl>
              <a:tblPr/>
              <a:tblGrid>
                <a:gridCol w="469900"/>
              </a:tblGrid>
              <a:tr h="36671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1507" marR="91507" marT="45839" marB="45839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1991 - 15 novos Estados </a:t>
            </a:r>
          </a:p>
        </p:txBody>
      </p:sp>
      <p:pic>
        <p:nvPicPr>
          <p:cNvPr id="819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2238" y="1600200"/>
            <a:ext cx="6359525" cy="4525963"/>
          </a:xfrm>
        </p:spPr>
      </p:pic>
      <p:sp>
        <p:nvSpPr>
          <p:cNvPr id="8196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60D291-3966-4BC7-B3C1-F39E077C9E7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40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2C3B65-27AF-4AF7-B733-D825F380968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pt-BR" altLang="pt-BR" sz="140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Problemas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O aumento dos produtores do direito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                           distribuição de competências na ordem internacional?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                           quais os objetivos e as tarefas da ordem internacional?                        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                           o que fica para os Estados?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                           quais os fundamentos do direito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CF994D-07E8-49D8-B16B-46D09C2433BE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t-BR" altLang="pt-BR" sz="140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b="1" dirty="0" smtClean="0"/>
              <a:t>2.1.2 - O Estado impotente: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800" b="1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/>
              <a:t>a regressão da potencia militar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/>
              <a:t>a dependência de recursos tecnológicos e econômicos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/>
              <a:t>a incapacidade de se adaptar às formas contemporâneas de violência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/>
              <a:t>a aparição de líderes com capacidade de enfrentar os mais fortes e obrigar o poderoso a compor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pt-BR" sz="1800" b="1" dirty="0" smtClean="0"/>
              <a:t>a oposição entre soberania e governança </a:t>
            </a:r>
          </a:p>
          <a:p>
            <a:pPr eaLnBrk="1" hangingPunct="1">
              <a:lnSpc>
                <a:spcPct val="90000"/>
              </a:lnSpc>
              <a:defRPr/>
            </a:pPr>
            <a:endParaRPr lang="pt-BR" sz="1800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pt-BR" sz="18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b="1" dirty="0"/>
              <a:t>O novo significado da guerra</a:t>
            </a:r>
            <a:r>
              <a:rPr lang="pt-BR" sz="1800" b="1" dirty="0" smtClean="0"/>
              <a:t>....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b="1" dirty="0" smtClean="0"/>
              <a:t>custos humanos e econômicos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b="1" dirty="0" smtClean="0"/>
              <a:t>terrorismo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1800" b="1" dirty="0"/>
              <a:t>c</a:t>
            </a:r>
            <a:r>
              <a:rPr lang="pt-BR" sz="1800" b="1" dirty="0" smtClean="0"/>
              <a:t>onflitos intraestatais étnicos, religiosos, de identidade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02AE21-C86F-4A20-B5F6-2E00D51B8C8A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t-BR" altLang="pt-BR" sz="140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altLang="pt-BR" sz="2000" b="1" dirty="0" smtClean="0"/>
              <a:t>2.1.3 – Constitucionalismo global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2000" b="1" dirty="0" smtClean="0"/>
              <a:t> novo Estado de DIREITO?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1600" b="1" dirty="0" smtClean="0"/>
              <a:t>Ampliação da proteção dos direitos fundamentais por normas internacionais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pt-BR" sz="1600" b="1" dirty="0" smtClean="0"/>
              <a:t>A criação do Tribunal Penal Internacional  (Tratado de Roma, 1998)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6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6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pt-BR" altLang="pt-BR" sz="1600" b="1" dirty="0"/>
          </a:p>
          <a:p>
            <a:pPr eaLnBrk="1" hangingPunct="1">
              <a:defRPr/>
            </a:pPr>
            <a:r>
              <a:rPr lang="pt-BR" sz="1600" b="1" dirty="0"/>
              <a:t>Crise dogmática do Direito Público </a:t>
            </a:r>
            <a:endParaRPr lang="pt-BR" sz="1600" dirty="0"/>
          </a:p>
          <a:p>
            <a:pPr eaLnBrk="1" hangingPunct="1">
              <a:defRPr/>
            </a:pPr>
            <a:r>
              <a:rPr lang="pt-BR" sz="1600" b="1" dirty="0"/>
              <a:t>Princípios liberais não sustentam a ordem econômica e social</a:t>
            </a:r>
            <a:endParaRPr lang="pt-BR" sz="1600" dirty="0"/>
          </a:p>
          <a:p>
            <a:pPr eaLnBrk="1" hangingPunct="1">
              <a:defRPr/>
            </a:pPr>
            <a:r>
              <a:rPr lang="pt-BR" sz="1600" b="1" dirty="0"/>
              <a:t>Separação poderes como limites, não como divisão funções</a:t>
            </a:r>
            <a:endParaRPr lang="pt-BR" sz="1600" dirty="0"/>
          </a:p>
          <a:p>
            <a:pPr eaLnBrk="1" hangingPunct="1">
              <a:defRPr/>
            </a:pPr>
            <a:r>
              <a:rPr lang="pt-BR" sz="1600" b="1" dirty="0"/>
              <a:t>Soberania compartilhada ou partilhada</a:t>
            </a:r>
            <a:endParaRPr lang="pt-BR" sz="1600" dirty="0"/>
          </a:p>
          <a:p>
            <a:pPr eaLnBrk="1" hangingPunct="1">
              <a:defRPr/>
            </a:pPr>
            <a:r>
              <a:rPr lang="pt-BR" sz="1600" b="1" dirty="0"/>
              <a:t>Internacionalização </a:t>
            </a:r>
            <a:r>
              <a:rPr lang="pt-BR" sz="1600" b="1" dirty="0" err="1"/>
              <a:t>DFs</a:t>
            </a:r>
            <a:endParaRPr lang="pt-BR" sz="1600" dirty="0"/>
          </a:p>
          <a:p>
            <a:pPr eaLnBrk="1" hangingPunct="1">
              <a:defRPr/>
            </a:pPr>
            <a:r>
              <a:rPr lang="pt-BR" sz="1600" b="1" dirty="0"/>
              <a:t>Monismo jurídico</a:t>
            </a:r>
            <a:endParaRPr lang="pt-BR" sz="1600" dirty="0"/>
          </a:p>
          <a:p>
            <a:pPr eaLnBrk="1" hangingPunct="1">
              <a:defRPr/>
            </a:pPr>
            <a:r>
              <a:rPr lang="pt-BR" sz="1600" b="1" dirty="0"/>
              <a:t>Segurança e estabilidade do direito?</a:t>
            </a:r>
            <a:endParaRPr lang="pt-BR" altLang="pt-BR" sz="1600" b="1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6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pt-B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0CA961-9298-4822-A37B-A3E91AE44C30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pt-BR" altLang="pt-BR" sz="140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 smtClean="0"/>
              <a:t>2.2- Povo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A cidadania cosmopolita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Intervenções humanitárias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As imigrações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dirty="0" smtClean="0"/>
              <a:t>2.3- Território: o espaço mundial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A porosidade das fronteiras / migraçõe</a:t>
            </a:r>
            <a:r>
              <a:rPr lang="pt-BR" altLang="pt-BR" sz="1800" b="1" dirty="0"/>
              <a:t>s</a:t>
            </a:r>
            <a:endParaRPr lang="pt-BR" altLang="pt-BR" sz="1800" b="1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Desenvolvimento populacional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Expansão da globalização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Tecnologias comunicação e informação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dirty="0" smtClean="0"/>
              <a:t>A perda da centralidade do território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Intervenção Humanitária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tutela de </a:t>
            </a:r>
            <a:r>
              <a:rPr lang="pt-BR" dirty="0" err="1" smtClean="0"/>
              <a:t>DHs</a:t>
            </a:r>
            <a:r>
              <a:rPr lang="pt-BR" dirty="0" smtClean="0"/>
              <a:t> exorbita o âmbito territorial interno de um Estado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Responsabilidade de proteger – R2P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rgbClr val="FFFF00"/>
                </a:solidFill>
              </a:rPr>
              <a:t>Novo conceito de soberania estatal:</a:t>
            </a:r>
            <a:r>
              <a:rPr lang="pt-BR" sz="2800" dirty="0" smtClean="0"/>
              <a:t>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pt-BR" sz="2000" dirty="0" smtClean="0"/>
              <a:t>proteger </a:t>
            </a:r>
            <a:r>
              <a:rPr lang="pt-BR" sz="2000" dirty="0"/>
              <a:t>a sua população do genocídio, crimes de guerra, limpeza étnica e todos os </a:t>
            </a:r>
            <a:r>
              <a:rPr lang="pt-BR" sz="2000" dirty="0" smtClean="0"/>
              <a:t>crimes </a:t>
            </a:r>
            <a:r>
              <a:rPr lang="pt-BR" sz="2000" dirty="0"/>
              <a:t>contra a </a:t>
            </a:r>
            <a:r>
              <a:rPr lang="pt-BR" sz="2000" dirty="0" smtClean="0"/>
              <a:t>humanidade </a:t>
            </a:r>
          </a:p>
          <a:p>
            <a:pPr marL="514350" indent="-514350" algn="just">
              <a:buFont typeface="+mj-lt"/>
              <a:buAutoNum type="alphaLcPeriod"/>
            </a:pPr>
            <a:r>
              <a:rPr lang="pt-BR" sz="2000" dirty="0" smtClean="0"/>
              <a:t>exige que </a:t>
            </a:r>
            <a:r>
              <a:rPr lang="pt-BR" sz="2000" dirty="0"/>
              <a:t>a comunidade internacional intervenha caso essa obrigação não seja </a:t>
            </a:r>
            <a:r>
              <a:rPr lang="pt-BR" sz="2000" dirty="0" smtClean="0"/>
              <a:t>cumprida</a:t>
            </a:r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8373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Intervenção Humanitária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Líbia – março 2011 </a:t>
            </a:r>
          </a:p>
          <a:p>
            <a:endParaRPr lang="pt-BR" sz="2400" dirty="0"/>
          </a:p>
          <a:p>
            <a:r>
              <a:rPr lang="pt-BR" sz="2400" dirty="0" smtClean="0"/>
              <a:t>França, Canadá, Reino Unido, EUA atacam; OTAN assume responsabilidade pelo estabelecimento de zona de exclusão aérea, embargo de armas e proteção de civis</a:t>
            </a:r>
          </a:p>
          <a:p>
            <a:r>
              <a:rPr lang="pt-BR" sz="2400" dirty="0" smtClean="0"/>
              <a:t>Resolução CS 1973 (março de 2011): uso de força militar contra as autoridades legítimas de um Estado membro da ONU para proteção de pessoas</a:t>
            </a:r>
          </a:p>
          <a:p>
            <a:r>
              <a:rPr lang="pt-BR" sz="2400" dirty="0" smtClean="0"/>
              <a:t>Aplicação da R2P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43915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36</a:t>
            </a:fld>
            <a:endParaRPr lang="pt-BR" alt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620688"/>
            <a:ext cx="6624736" cy="56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5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Migrações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Processos voluntários de </a:t>
            </a:r>
            <a:r>
              <a:rPr lang="pt-BR" smtClean="0"/>
              <a:t>relocação geográfica, </a:t>
            </a:r>
            <a:r>
              <a:rPr lang="pt-BR" dirty="0" smtClean="0"/>
              <a:t>permanente ou temporária </a:t>
            </a:r>
          </a:p>
          <a:p>
            <a:r>
              <a:rPr lang="pt-BR" dirty="0" smtClean="0"/>
              <a:t>Implica a saída de um Estado e a entrada em outro, condicionada à soberania deste último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37</a:t>
            </a:fld>
            <a:endParaRPr lang="pt-BR" alt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45547011"/>
              </p:ext>
            </p:extLst>
          </p:nvPr>
        </p:nvGraphicFramePr>
        <p:xfrm>
          <a:off x="1524000" y="4149079"/>
          <a:ext cx="6096000" cy="257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0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Migrações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 smtClean="0">
                <a:solidFill>
                  <a:srgbClr val="FFFF00"/>
                </a:solidFill>
              </a:rPr>
              <a:t>DUDH - Artigo </a:t>
            </a:r>
            <a:r>
              <a:rPr lang="pt-BR" b="1" dirty="0">
                <a:solidFill>
                  <a:srgbClr val="FFFF00"/>
                </a:solidFill>
              </a:rPr>
              <a:t>XIII</a:t>
            </a:r>
          </a:p>
          <a:p>
            <a:pPr marL="0" indent="0">
              <a:buNone/>
            </a:pPr>
            <a:r>
              <a:rPr lang="pt-BR" dirty="0"/>
              <a:t>1. Todo ser humano tem direito à liberdade</a:t>
            </a:r>
          </a:p>
          <a:p>
            <a:pPr marL="0" indent="0">
              <a:buNone/>
            </a:pPr>
            <a:r>
              <a:rPr lang="pt-BR" dirty="0"/>
              <a:t>de locomoção e residência dentro das</a:t>
            </a:r>
          </a:p>
          <a:p>
            <a:pPr marL="0" indent="0">
              <a:buNone/>
            </a:pPr>
            <a:r>
              <a:rPr lang="pt-BR" dirty="0"/>
              <a:t>fronteiras de cada Estado.</a:t>
            </a:r>
          </a:p>
          <a:p>
            <a:pPr marL="0" indent="0">
              <a:buNone/>
            </a:pPr>
            <a:r>
              <a:rPr lang="pt-BR" dirty="0"/>
              <a:t>2. Todo ser humano tem o direito de deixar</a:t>
            </a:r>
          </a:p>
          <a:p>
            <a:pPr marL="0" indent="0">
              <a:buNone/>
            </a:pPr>
            <a:r>
              <a:rPr lang="pt-BR" dirty="0"/>
              <a:t>qualquer país, inclusive o próprio, e a este</a:t>
            </a:r>
          </a:p>
          <a:p>
            <a:pPr marL="0" indent="0">
              <a:buNone/>
            </a:pPr>
            <a:r>
              <a:rPr lang="pt-BR" dirty="0"/>
              <a:t>regressar.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885537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DUDH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/>
              <a:t>Artigo XIV</a:t>
            </a:r>
          </a:p>
          <a:p>
            <a:pPr marL="0" indent="0">
              <a:buNone/>
            </a:pPr>
            <a:r>
              <a:rPr lang="pt-BR" sz="2800" dirty="0" smtClean="0"/>
              <a:t>1. Todo ser humano, vítima de perseguição,</a:t>
            </a:r>
          </a:p>
          <a:p>
            <a:pPr marL="0" indent="0">
              <a:buNone/>
            </a:pPr>
            <a:r>
              <a:rPr lang="pt-BR" sz="2800" dirty="0" smtClean="0"/>
              <a:t>tem o </a:t>
            </a:r>
            <a:r>
              <a:rPr lang="pt-BR" sz="2800" b="1" dirty="0" smtClean="0">
                <a:solidFill>
                  <a:srgbClr val="FFFF00"/>
                </a:solidFill>
              </a:rPr>
              <a:t>direito de procurar e de gozar asilo</a:t>
            </a:r>
          </a:p>
          <a:p>
            <a:pPr marL="0" indent="0">
              <a:buNone/>
            </a:pPr>
            <a:r>
              <a:rPr lang="pt-BR" sz="2800" dirty="0" smtClean="0"/>
              <a:t>em outros países.</a:t>
            </a:r>
          </a:p>
          <a:p>
            <a:pPr marL="0" indent="0" algn="just">
              <a:buNone/>
            </a:pPr>
            <a:endParaRPr lang="pt-BR" sz="2800" b="1" dirty="0" smtClean="0">
              <a:solidFill>
                <a:srgbClr val="FFFF00"/>
              </a:solidFill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FFFF00"/>
                </a:solidFill>
              </a:rPr>
              <a:t>Refugiados - </a:t>
            </a:r>
            <a:r>
              <a:rPr lang="pt-BR" sz="2000" dirty="0" smtClean="0"/>
              <a:t>pessoas que estão fora de seus países de origem por fundados temores de perseguição, conflito, violência ou outras circunstâncias que perturbam seriamente a ordem pública e que, como resultado, necessitam de proteção internacional.  A recusa de proteção é fatal.  Medida apolítica. </a:t>
            </a:r>
          </a:p>
          <a:p>
            <a:pPr marL="0" indent="0" algn="just">
              <a:buNone/>
            </a:pPr>
            <a:r>
              <a:rPr lang="pt-BR" sz="2000" dirty="0" smtClean="0">
                <a:solidFill>
                  <a:srgbClr val="FFFF00"/>
                </a:solidFill>
              </a:rPr>
              <a:t>Proteção Internacional do Refugiado / ACNUR </a:t>
            </a:r>
          </a:p>
          <a:p>
            <a:pPr marL="0" indent="0" algn="just">
              <a:buNone/>
            </a:pPr>
            <a:r>
              <a:rPr lang="pt-BR" sz="2000" dirty="0" smtClean="0"/>
              <a:t>Convenção da ONU 1951 e seu Protocolo de 1967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39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214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2FBE19-BAF8-4E2F-BA84-2834C3A6C8DD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400" smtClean="0"/>
          </a:p>
        </p:txBody>
      </p:sp>
      <p:pic>
        <p:nvPicPr>
          <p:cNvPr id="9219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620713"/>
            <a:ext cx="45339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Espaço Reservado para Rodapé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400" smtClean="0"/>
              <a:t>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DUDH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/>
              <a:t>Artigo XXII</a:t>
            </a:r>
          </a:p>
          <a:p>
            <a:pPr marL="0" indent="0" algn="just">
              <a:buNone/>
            </a:pPr>
            <a:r>
              <a:rPr lang="pt-BR" sz="2400" dirty="0"/>
              <a:t>Todo ser humano, </a:t>
            </a:r>
            <a:r>
              <a:rPr lang="pt-BR" sz="2400" b="1" dirty="0">
                <a:solidFill>
                  <a:srgbClr val="FFFF00"/>
                </a:solidFill>
              </a:rPr>
              <a:t>como membro </a:t>
            </a:r>
            <a:r>
              <a:rPr lang="pt-BR" sz="2400" b="1" dirty="0" smtClean="0">
                <a:solidFill>
                  <a:srgbClr val="FFFF00"/>
                </a:solidFill>
              </a:rPr>
              <a:t>da  sociedade</a:t>
            </a:r>
            <a:r>
              <a:rPr lang="pt-BR" sz="2400" dirty="0"/>
              <a:t>, tem direito à segurança social, </a:t>
            </a:r>
            <a:r>
              <a:rPr lang="pt-BR" sz="2400" dirty="0" smtClean="0"/>
              <a:t>à realização </a:t>
            </a:r>
            <a:r>
              <a:rPr lang="pt-BR" sz="2400" dirty="0"/>
              <a:t>pelo esforço nacional, </a:t>
            </a:r>
            <a:r>
              <a:rPr lang="pt-BR" sz="2400" b="1" dirty="0" smtClean="0">
                <a:solidFill>
                  <a:srgbClr val="FFFF00"/>
                </a:solidFill>
              </a:rPr>
              <a:t>pela cooperação </a:t>
            </a:r>
            <a:r>
              <a:rPr lang="pt-BR" sz="2400" b="1" dirty="0">
                <a:solidFill>
                  <a:srgbClr val="FFFF00"/>
                </a:solidFill>
              </a:rPr>
              <a:t>internacional</a:t>
            </a:r>
            <a:r>
              <a:rPr lang="pt-BR" sz="2400" dirty="0"/>
              <a:t> e de acordo </a:t>
            </a:r>
            <a:r>
              <a:rPr lang="pt-BR" sz="2400" dirty="0" smtClean="0"/>
              <a:t>com a </a:t>
            </a:r>
            <a:r>
              <a:rPr lang="pt-BR" sz="2400" dirty="0"/>
              <a:t>organização e recursos de cada Estado</a:t>
            </a:r>
            <a:r>
              <a:rPr lang="pt-BR" sz="2400" dirty="0" smtClean="0"/>
              <a:t>, </a:t>
            </a:r>
            <a:r>
              <a:rPr lang="pt-BR" sz="2400" b="1" dirty="0" smtClean="0">
                <a:solidFill>
                  <a:srgbClr val="FFFF00"/>
                </a:solidFill>
              </a:rPr>
              <a:t>dos </a:t>
            </a:r>
            <a:r>
              <a:rPr lang="pt-BR" sz="2400" b="1" dirty="0">
                <a:solidFill>
                  <a:srgbClr val="FFFF00"/>
                </a:solidFill>
              </a:rPr>
              <a:t>direitos econômicos, sociais e </a:t>
            </a:r>
            <a:r>
              <a:rPr lang="pt-BR" sz="2400" b="1" dirty="0" smtClean="0">
                <a:solidFill>
                  <a:srgbClr val="FFFF00"/>
                </a:solidFill>
              </a:rPr>
              <a:t>culturais indispensáveis </a:t>
            </a:r>
            <a:r>
              <a:rPr lang="pt-BR" sz="2400" b="1" dirty="0">
                <a:solidFill>
                  <a:srgbClr val="FFFF00"/>
                </a:solidFill>
              </a:rPr>
              <a:t>à sua dignidade</a:t>
            </a:r>
            <a:r>
              <a:rPr lang="pt-BR" sz="2400" dirty="0"/>
              <a:t> e ao </a:t>
            </a:r>
            <a:r>
              <a:rPr lang="pt-BR" sz="2400" dirty="0" smtClean="0"/>
              <a:t>livre desenvolvimento </a:t>
            </a:r>
            <a:r>
              <a:rPr lang="pt-BR" sz="2400" dirty="0"/>
              <a:t>da sua personalidade.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40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0535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DUDH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400" dirty="0"/>
              <a:t>Artigo XXVIII</a:t>
            </a:r>
          </a:p>
          <a:p>
            <a:pPr marL="0" indent="0" algn="just">
              <a:buNone/>
            </a:pPr>
            <a:r>
              <a:rPr lang="pt-BR" sz="2400" dirty="0"/>
              <a:t>Todo ser humano tem direito a uma ordem</a:t>
            </a:r>
          </a:p>
          <a:p>
            <a:pPr marL="0" indent="0" algn="just">
              <a:buNone/>
            </a:pPr>
            <a:r>
              <a:rPr lang="pt-BR" sz="2400" dirty="0"/>
              <a:t>social e internacional em que os direitos e</a:t>
            </a:r>
          </a:p>
          <a:p>
            <a:pPr marL="0" indent="0" algn="just">
              <a:buNone/>
            </a:pPr>
            <a:r>
              <a:rPr lang="pt-BR" sz="2400" dirty="0"/>
              <a:t>liberdades estabelecidos na presente</a:t>
            </a:r>
          </a:p>
          <a:p>
            <a:pPr marL="0" indent="0" algn="just">
              <a:buNone/>
            </a:pPr>
            <a:r>
              <a:rPr lang="pt-BR" sz="2400" dirty="0"/>
              <a:t>Declaração possam ser plenamente</a:t>
            </a:r>
          </a:p>
          <a:p>
            <a:pPr marL="0" indent="0" algn="just">
              <a:buNone/>
            </a:pPr>
            <a:r>
              <a:rPr lang="pt-BR" sz="2400" dirty="0"/>
              <a:t>realizados.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41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8557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A35A75-AD62-4B92-9856-BD80D162BE39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pt-BR" altLang="pt-BR" sz="1400" smtClean="0"/>
          </a:p>
        </p:txBody>
      </p:sp>
      <p:pic>
        <p:nvPicPr>
          <p:cNvPr id="73731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34988"/>
            <a:ext cx="6791325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A5FF2-840E-48CD-8352-83BFED274FC2}" type="slidenum">
              <a:rPr lang="pt-BR" altLang="pt-BR" smtClean="0"/>
              <a:pPr>
                <a:defRPr/>
              </a:pPr>
              <a:t>43</a:t>
            </a:fld>
            <a:endParaRPr lang="pt-BR" alt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352928" cy="6142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crescente crise das migrações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94787"/>
            <a:ext cx="8229600" cy="4525963"/>
          </a:xfrm>
        </p:spPr>
        <p:txBody>
          <a:bodyPr/>
          <a:lstStyle/>
          <a:p>
            <a:pPr algn="just"/>
            <a:r>
              <a:rPr lang="pt-BR" sz="2800" dirty="0" smtClean="0"/>
              <a:t>Como os problemas do genocídio, do meio ambiente, da proliferação nuclear, a crise das migrações só poderá ser enfrentada por meio de medidas e instrumentos que ultrapassem as políticas e o monopólio dos Estados nacionais.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800" dirty="0" smtClean="0"/>
              <a:t>É necessária uma </a:t>
            </a:r>
            <a:r>
              <a:rPr lang="pt-BR" sz="2800" dirty="0" smtClean="0">
                <a:solidFill>
                  <a:srgbClr val="FFFF00"/>
                </a:solidFill>
              </a:rPr>
              <a:t>visão universal</a:t>
            </a:r>
            <a:r>
              <a:rPr lang="pt-BR" sz="2800" dirty="0" smtClean="0"/>
              <a:t>, como a dos </a:t>
            </a:r>
            <a:r>
              <a:rPr lang="pt-BR" sz="2800" dirty="0" smtClean="0">
                <a:solidFill>
                  <a:srgbClr val="FFFF00"/>
                </a:solidFill>
              </a:rPr>
              <a:t>direitos humanos</a:t>
            </a:r>
            <a:r>
              <a:rPr lang="pt-BR" sz="2800" dirty="0" smtClean="0"/>
              <a:t>, ou </a:t>
            </a:r>
            <a:r>
              <a:rPr lang="pt-BR" sz="2800" dirty="0" smtClean="0">
                <a:solidFill>
                  <a:srgbClr val="FFFF00"/>
                </a:solidFill>
              </a:rPr>
              <a:t>global</a:t>
            </a:r>
            <a:r>
              <a:rPr lang="pt-BR" sz="2800" dirty="0" smtClean="0"/>
              <a:t>, como a do </a:t>
            </a:r>
            <a:r>
              <a:rPr lang="pt-BR" sz="2800" dirty="0" smtClean="0">
                <a:solidFill>
                  <a:srgbClr val="FFFF00"/>
                </a:solidFill>
              </a:rPr>
              <a:t>interesse coletivo do planeta</a:t>
            </a:r>
            <a:r>
              <a:rPr lang="pt-BR" sz="2800" dirty="0" smtClean="0"/>
              <a:t>. 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32747-BA18-4443-834E-B8359E439645}" type="slidenum">
              <a:rPr lang="pt-BR" altLang="pt-BR" smtClean="0"/>
              <a:pPr>
                <a:defRPr/>
              </a:pPr>
              <a:t>44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050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E5BEFE-81EE-4FDD-B9E6-FDD5702A416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pt-BR" altLang="pt-BR" sz="1400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smtClean="0"/>
              <a:t>2.4- Finalidade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Internacionalizada – a Carta da ONU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Garantia da democracia – art. 31 da DUDHs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                                            arts. 25 e 26 - PIDCPs  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Exigências de cooperação social, nacional e internacional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18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1800" b="1" smtClean="0"/>
              <a:t> Os Estados falhos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9BA7AA-EAEF-47F7-9256-728A8B9B8683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pt-BR" altLang="pt-BR" sz="140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2- Como e em que medida as circunstancias da contemporaneidade afetam o Estado?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smtClean="0"/>
              <a:t>Crise de governabilidade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smtClean="0"/>
              <a:t>Crise do Estado providencia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smtClean="0"/>
              <a:t>Crise de autoridade perante o mercado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pt-BR" altLang="pt-BR" sz="2000" b="1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pt-BR" altLang="pt-BR" sz="2000" b="1" smtClean="0"/>
              <a:t>     </a:t>
            </a:r>
            <a:r>
              <a:rPr lang="pt-BR" altLang="pt-BR" sz="1600" b="1" smtClean="0"/>
              <a:t>          </a:t>
            </a:r>
          </a:p>
        </p:txBody>
      </p:sp>
      <p:sp>
        <p:nvSpPr>
          <p:cNvPr id="2" name="Explosão 2 1"/>
          <p:cNvSpPr/>
          <p:nvPr/>
        </p:nvSpPr>
        <p:spPr>
          <a:xfrm>
            <a:off x="5148263" y="2133600"/>
            <a:ext cx="2952750" cy="20161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crise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E11FA8-71DC-483E-AD70-EE7C4A28179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pt-BR" altLang="pt-BR" sz="1400" smtClean="0"/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>Conclusões 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1600" b="1" dirty="0" smtClean="0"/>
              <a:t>Um novo tipo de Estado?</a:t>
            </a:r>
          </a:p>
          <a:p>
            <a:pPr eaLnBrk="1" hangingPunct="1"/>
            <a:endParaRPr lang="pt-BR" altLang="pt-BR" sz="1600" b="1" dirty="0" smtClean="0"/>
          </a:p>
          <a:p>
            <a:pPr eaLnBrk="1" hangingPunct="1"/>
            <a:r>
              <a:rPr lang="pt-BR" altLang="pt-BR" sz="1600" b="1" dirty="0" smtClean="0"/>
              <a:t>Responsabilidade comum e constitucionalismo global</a:t>
            </a:r>
          </a:p>
          <a:p>
            <a:pPr eaLnBrk="1" hangingPunct="1"/>
            <a:endParaRPr lang="pt-BR" altLang="pt-BR" sz="1600" b="1" dirty="0" smtClean="0"/>
          </a:p>
          <a:p>
            <a:pPr eaLnBrk="1" hangingPunct="1"/>
            <a:r>
              <a:rPr lang="pt-BR" altLang="pt-BR" sz="1600" b="1" dirty="0" smtClean="0"/>
              <a:t>Constitucionalismo global e cidadania global</a:t>
            </a:r>
          </a:p>
          <a:p>
            <a:pPr eaLnBrk="1" hangingPunct="1"/>
            <a:endParaRPr lang="pt-BR" altLang="pt-BR" sz="1600" b="1" dirty="0" smtClean="0"/>
          </a:p>
          <a:p>
            <a:pPr eaLnBrk="1" hangingPunct="1"/>
            <a:r>
              <a:rPr lang="pt-BR" altLang="pt-BR" sz="1600" b="1" dirty="0" smtClean="0"/>
              <a:t>Novos arranjos?</a:t>
            </a:r>
          </a:p>
          <a:p>
            <a:pPr eaLnBrk="1" hangingPunct="1"/>
            <a:endParaRPr lang="pt-BR" altLang="pt-BR" sz="1600" b="1" dirty="0"/>
          </a:p>
          <a:p>
            <a:pPr eaLnBrk="1" hangingPunct="1"/>
            <a:r>
              <a:rPr lang="pt-BR" altLang="pt-BR" sz="1600" b="1" dirty="0" smtClean="0"/>
              <a:t>Relação entre território e soberania: em princípio, rompido desde que a autoridade pode ser exercida em várias esferas e vários níveis</a:t>
            </a:r>
          </a:p>
          <a:p>
            <a:pPr eaLnBrk="1" hangingPunct="1"/>
            <a:endParaRPr lang="pt-BR" altLang="pt-BR" sz="1600" b="1" dirty="0"/>
          </a:p>
          <a:p>
            <a:pPr eaLnBrk="1" hangingPunct="1"/>
            <a:r>
              <a:rPr lang="pt-BR" altLang="pt-BR" sz="1600" b="1" dirty="0" smtClean="0"/>
              <a:t>Cidadania: exercida em vários níveis</a:t>
            </a:r>
          </a:p>
          <a:p>
            <a:pPr eaLnBrk="1" hangingPunct="1"/>
            <a:endParaRPr lang="pt-BR" altLang="pt-BR" sz="1600" b="1" dirty="0"/>
          </a:p>
          <a:p>
            <a:pPr marL="0" indent="0" eaLnBrk="1" hangingPunct="1">
              <a:buNone/>
            </a:pPr>
            <a:endParaRPr lang="pt-BR" altLang="pt-BR" sz="1600" b="1" dirty="0" smtClean="0"/>
          </a:p>
          <a:p>
            <a:pPr eaLnBrk="1" hangingPunct="1"/>
            <a:endParaRPr lang="pt-BR" altLang="pt-BR" sz="1600" b="1" dirty="0" smtClean="0"/>
          </a:p>
          <a:p>
            <a:pPr eaLnBrk="1" hangingPunct="1"/>
            <a:endParaRPr lang="pt-BR" altLang="pt-BR" sz="1600" dirty="0" smtClean="0"/>
          </a:p>
          <a:p>
            <a:pPr eaLnBrk="1" hangingPunct="1"/>
            <a:endParaRPr lang="pt-BR" altLang="pt-B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3200" b="1" smtClean="0">
                <a:solidFill>
                  <a:srgbClr val="FFFF00"/>
                </a:solidFill>
              </a:rPr>
              <a:t>Plano de aula</a:t>
            </a:r>
          </a:p>
        </p:txBody>
      </p:sp>
      <p:sp>
        <p:nvSpPr>
          <p:cNvPr id="112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pt-BR" altLang="pt-BR" sz="2400" smtClean="0"/>
          </a:p>
          <a:p>
            <a:pPr marL="0" indent="0" eaLnBrk="1" hangingPunct="1">
              <a:buFontTx/>
              <a:buNone/>
            </a:pPr>
            <a:endParaRPr lang="pt-BR" altLang="pt-BR" sz="2000" smtClean="0"/>
          </a:p>
          <a:p>
            <a:pPr marL="0" indent="0" eaLnBrk="1" hangingPunct="1">
              <a:buFontTx/>
              <a:buNone/>
            </a:pPr>
            <a:r>
              <a:rPr lang="pt-BR" altLang="pt-BR" sz="2400" smtClean="0"/>
              <a:t>1- Contextualizando o Estado contemporâneo</a:t>
            </a:r>
          </a:p>
          <a:p>
            <a:pPr marL="0" indent="0" eaLnBrk="1" hangingPunct="1">
              <a:buFontTx/>
              <a:buNone/>
            </a:pPr>
            <a:endParaRPr lang="pt-BR" altLang="pt-BR" sz="2400" smtClean="0"/>
          </a:p>
          <a:p>
            <a:pPr marL="0" indent="0" eaLnBrk="1" hangingPunct="1">
              <a:buFontTx/>
              <a:buNone/>
            </a:pPr>
            <a:r>
              <a:rPr lang="pt-BR" altLang="pt-BR" sz="2400" smtClean="0"/>
              <a:t>2- Como e em que medida as circunstancias da contemporaneidade afetam o Estado? </a:t>
            </a:r>
          </a:p>
          <a:p>
            <a:pPr marL="0" indent="0" eaLnBrk="1" hangingPunct="1">
              <a:buFontTx/>
              <a:buNone/>
            </a:pPr>
            <a:endParaRPr lang="pt-BR" altLang="pt-BR" sz="2400" smtClean="0"/>
          </a:p>
          <a:p>
            <a:pPr marL="0" indent="0" eaLnBrk="1" hangingPunct="1">
              <a:buFontTx/>
              <a:buNone/>
            </a:pPr>
            <a:r>
              <a:rPr lang="pt-BR" altLang="pt-BR" sz="2400" smtClean="0"/>
              <a:t>3- O Estado democrático nas primeiras décadas </a:t>
            </a:r>
          </a:p>
          <a:p>
            <a:pPr marL="0" indent="0" eaLnBrk="1" hangingPunct="1">
              <a:buFontTx/>
              <a:buNone/>
            </a:pPr>
            <a:r>
              <a:rPr lang="pt-BR" altLang="pt-BR" sz="2400" smtClean="0"/>
              <a:t>do século XXI</a:t>
            </a:r>
          </a:p>
          <a:p>
            <a:pPr marL="0" indent="0" eaLnBrk="1" hangingPunct="1">
              <a:buFontTx/>
              <a:buNone/>
            </a:pPr>
            <a:endParaRPr lang="pt-BR" altLang="pt-BR" sz="2000" smtClean="0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9D9251-E112-497E-B3CA-21C338D746A7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ACDED9-4518-456D-A453-136B311E6E18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40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1- Contextualizando o Estado Contemporâneo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folHlink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1600" b="1" dirty="0" smtClean="0"/>
              <a:t>Estado Moderno – soberania, povo, território</a:t>
            </a:r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1600" b="1" dirty="0" smtClean="0"/>
              <a:t>Estado Nação – princípios da territorialidade e da nacionalidade</a:t>
            </a:r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</a:pPr>
            <a:r>
              <a:rPr lang="pt-BR" altLang="pt-BR" sz="1600" b="1" dirty="0" smtClean="0"/>
              <a:t>Estado de Direito Constitucional Democrático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 dirty="0" smtClean="0"/>
              <a:t>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 dirty="0" smtClean="0"/>
              <a:t>              personalidade jurídica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 dirty="0" smtClean="0"/>
              <a:t>              certeza e segurança das relações jurídicas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pt-BR" altLang="pt-BR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 dirty="0" smtClean="0"/>
              <a:t>              declaração de direitos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 dirty="0" smtClean="0"/>
              <a:t>              tripartição poderes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600" b="1" dirty="0" smtClean="0"/>
              <a:t>     </a:t>
            </a:r>
            <a:r>
              <a:rPr lang="pt-BR" altLang="pt-BR" sz="2000" b="1" dirty="0" smtClean="0"/>
              <a:t>        </a:t>
            </a:r>
            <a:r>
              <a:rPr lang="pt-BR" altLang="pt-BR" sz="1800" b="1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800" b="1" dirty="0" smtClean="0"/>
              <a:t>              formas de Estado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pt-BR" sz="1800" b="1" dirty="0" smtClean="0"/>
              <a:t>              formas de governo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7C6C19-CE8B-437A-A8D9-857822F4E935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40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41337"/>
          </a:xfrm>
        </p:spPr>
        <p:txBody>
          <a:bodyPr/>
          <a:lstStyle/>
          <a:p>
            <a:pPr algn="l" eaLnBrk="1" hangingPunct="1"/>
            <a:r>
              <a:rPr lang="pt-BR" altLang="pt-BR" sz="2400" b="1" smtClean="0">
                <a:solidFill>
                  <a:schemeClr val="folHlink"/>
                </a:solidFill>
              </a:rPr>
              <a:t/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r>
              <a:rPr lang="pt-BR" altLang="pt-BR" sz="2400" b="1" smtClean="0">
                <a:solidFill>
                  <a:schemeClr val="folHlink"/>
                </a:solidFill>
              </a:rPr>
              <a:t>1- Contextualizando o Estado Contemporâneo (cont) </a:t>
            </a:r>
            <a:br>
              <a:rPr lang="pt-BR" altLang="pt-BR" sz="2400" b="1" smtClean="0">
                <a:solidFill>
                  <a:schemeClr val="folHlink"/>
                </a:solidFill>
              </a:rPr>
            </a:br>
            <a:endParaRPr lang="pt-BR" altLang="pt-BR" sz="2400" b="1" smtClean="0">
              <a:solidFill>
                <a:schemeClr val="folHlink"/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5975"/>
            <a:ext cx="8229600" cy="5453063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pt-BR" altLang="pt-BR" sz="1600" b="1" i="1" dirty="0" smtClean="0">
              <a:solidFill>
                <a:srgbClr val="FFFF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400" b="1" i="1" dirty="0" smtClean="0">
                <a:solidFill>
                  <a:srgbClr val="FFFF00"/>
                </a:solidFill>
              </a:rPr>
              <a:t>Características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pt-BR" altLang="pt-BR" sz="2000" b="1" dirty="0" smtClean="0"/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pt-BR" altLang="pt-BR" sz="2000" b="1" dirty="0" smtClean="0"/>
              <a:t>soberania partilhada ou compartilhada: globalização, regionalização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endParaRPr lang="pt-BR" altLang="pt-BR" sz="2000" b="1" dirty="0" smtClean="0"/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pt-BR" altLang="pt-BR" sz="2000" b="1" dirty="0" smtClean="0"/>
              <a:t> ampliação proteção direitos fundamentais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endParaRPr lang="pt-BR" altLang="pt-BR" sz="2000" b="1" dirty="0" smtClean="0"/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pt-BR" altLang="pt-BR" sz="2000" b="1" dirty="0" smtClean="0"/>
              <a:t>regras, colaboração, internacionalização proteção direitos             humanos e meio  ambiente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endParaRPr lang="pt-BR" altLang="pt-BR" sz="2000" b="1" dirty="0" smtClean="0"/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pt-BR" altLang="pt-BR" sz="2000" b="1" dirty="0" smtClean="0"/>
              <a:t>crise ordem econômica mundial pós IIGG e hipertrofia da dimensão financeira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endParaRPr lang="pt-BR" altLang="pt-BR" sz="2000" b="1" dirty="0" smtClean="0"/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</a:pPr>
            <a:r>
              <a:rPr lang="pt-BR" altLang="pt-BR" sz="2000" b="1" dirty="0" smtClean="0"/>
              <a:t>da doutrina protecionista à liberalização</a:t>
            </a:r>
            <a:r>
              <a:rPr lang="pt-BR" altLang="pt-BR" sz="2000" b="1" i="1" dirty="0" smtClean="0"/>
              <a:t> -</a:t>
            </a:r>
            <a:r>
              <a:rPr lang="pt-BR" altLang="pt-BR" sz="2000" b="1" dirty="0" smtClean="0"/>
              <a:t> desde os meados na década de 80 processos de queda de barreiras e de liberalização geral do comércio exterior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r>
              <a:rPr lang="pt-BR" altLang="pt-BR" sz="2000" b="1" dirty="0" smtClean="0"/>
              <a:t> </a:t>
            </a:r>
            <a:endParaRPr lang="pt-BR" altLang="pt-BR" sz="2000" b="1" i="1" dirty="0" smtClean="0"/>
          </a:p>
          <a:p>
            <a:pPr marL="0" indent="0" algn="just" eaLnBrk="1" hangingPunct="1">
              <a:lnSpc>
                <a:spcPct val="80000"/>
              </a:lnSpc>
              <a:buFontTx/>
              <a:buNone/>
            </a:pPr>
            <a:endParaRPr lang="pt-BR" altLang="pt-BR" sz="20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pt-BR" altLang="pt-BR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smtClean="0">
                <a:solidFill>
                  <a:srgbClr val="FFFF00"/>
                </a:solidFill>
              </a:rPr>
              <a:t>Características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pt-BR" dirty="0" smtClean="0"/>
          </a:p>
          <a:p>
            <a:pPr marL="0" indent="0">
              <a:buFontTx/>
              <a:buNone/>
              <a:defRPr/>
            </a:pPr>
            <a:r>
              <a:rPr lang="pt-BR" b="1" dirty="0" smtClean="0">
                <a:solidFill>
                  <a:srgbClr val="FFFF00"/>
                </a:solidFill>
              </a:rPr>
              <a:t>1- Soberania partilhada ou compartilhada</a:t>
            </a:r>
          </a:p>
          <a:p>
            <a:pPr>
              <a:defRPr/>
            </a:pPr>
            <a:endParaRPr lang="pt-BR" dirty="0" smtClean="0"/>
          </a:p>
          <a:p>
            <a:pPr marL="0" indent="0">
              <a:buFontTx/>
              <a:buNone/>
              <a:defRPr/>
            </a:pPr>
            <a:r>
              <a:rPr lang="pt-BR" dirty="0" smtClean="0"/>
              <a:t>A) As Nações Unidas</a:t>
            </a:r>
          </a:p>
          <a:p>
            <a:pPr marL="0" indent="0">
              <a:buFontTx/>
              <a:buNone/>
              <a:defRPr/>
            </a:pPr>
            <a:endParaRPr lang="pt-BR" dirty="0" smtClean="0"/>
          </a:p>
          <a:p>
            <a:pPr marL="0" indent="0">
              <a:buFontTx/>
              <a:buNone/>
              <a:defRPr/>
            </a:pPr>
            <a:r>
              <a:rPr lang="pt-BR" dirty="0" smtClean="0"/>
              <a:t>B) O Regionalismo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1FF6CC-1BD0-4878-AFF0-1EDD641BAF94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40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64C4A6-F9C6-4420-AAB1-6C3E34998286}" type="slidenum">
              <a:rPr lang="pt-BR" altLang="pt-BR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400" smtClean="0"/>
          </a:p>
        </p:txBody>
      </p:sp>
      <p:pic>
        <p:nvPicPr>
          <p:cNvPr id="2048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856662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1450</TotalTime>
  <Words>1665</Words>
  <Application>Microsoft Office PowerPoint</Application>
  <PresentationFormat>Apresentação na tela (4:3)</PresentationFormat>
  <Paragraphs>493</Paragraphs>
  <Slides>47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1" baseType="lpstr">
      <vt:lpstr>Arial</vt:lpstr>
      <vt:lpstr>Times New Roman</vt:lpstr>
      <vt:lpstr>Wingdings</vt:lpstr>
      <vt:lpstr>Design padrão</vt:lpstr>
      <vt:lpstr> O ESTADO CONTEMPORÂNEO circunstancias políticas   desafios jurídicos </vt:lpstr>
      <vt:lpstr>Apresentação do PowerPoint</vt:lpstr>
      <vt:lpstr>1991 - 15 novos Estados </vt:lpstr>
      <vt:lpstr>Apresentação do PowerPoint</vt:lpstr>
      <vt:lpstr>Plano de aula</vt:lpstr>
      <vt:lpstr> 1- Contextualizando o Estado Contemporâneo  </vt:lpstr>
      <vt:lpstr> 1- Contextualizando o Estado Contemporâneo (cont)  </vt:lpstr>
      <vt:lpstr>Características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Características  2- Ampliação proteção dos Direitos Fundamentais </vt:lpstr>
      <vt:lpstr> 2- Ampliação proteção dos DFs</vt:lpstr>
      <vt:lpstr> 2- Ampliação proteção dos DFs</vt:lpstr>
      <vt:lpstr> Caso Pinochet  (1998 / 2006) </vt:lpstr>
      <vt:lpstr>2- Ampliação proteção DFs</vt:lpstr>
      <vt:lpstr>2- Ampliação proteção DFs</vt:lpstr>
      <vt:lpstr>Apresentação do PowerPoint</vt:lpstr>
      <vt:lpstr>Apresentação do PowerPoint</vt:lpstr>
      <vt:lpstr>Ampliação proteção DFs</vt:lpstr>
      <vt:lpstr>1- Contextualizando o Estado contemporâneo (cont)  1.3- O Estado do início séc. XXI (cont)</vt:lpstr>
      <vt:lpstr> 2- Como e em que medida as circunstancias da contemporaneidade afetam o Estado? </vt:lpstr>
      <vt:lpstr> 2- Como e em que medida as circunstancias da contemporaneidade afetam o Estado? </vt:lpstr>
      <vt:lpstr> 2- Como e em que medida as circunstancias da contemporaneidade afetam o Estado? </vt:lpstr>
      <vt:lpstr>Níveis de Governança</vt:lpstr>
      <vt:lpstr>                                        Estatal X global</vt:lpstr>
      <vt:lpstr>Estatal X Global  </vt:lpstr>
      <vt:lpstr> 2- Como e em que medida as circunstancias da contemporaneidade afetam o Estado? </vt:lpstr>
      <vt:lpstr> 2- Como e em que medida as circunstancias da contemporaneidade afetam o Estado? </vt:lpstr>
      <vt:lpstr> 2- Como e em que medida as circunstancias da contemporaneidade afetam o Estado? </vt:lpstr>
      <vt:lpstr> 2- Como e em que medida as circunstancias da contemporaneidade afetam o Estado? </vt:lpstr>
      <vt:lpstr>Intervenção Humanitária </vt:lpstr>
      <vt:lpstr>Intervenção Humanitária </vt:lpstr>
      <vt:lpstr>Apresentação do PowerPoint</vt:lpstr>
      <vt:lpstr>Migrações</vt:lpstr>
      <vt:lpstr>Migrações</vt:lpstr>
      <vt:lpstr>DUDH </vt:lpstr>
      <vt:lpstr>DUDH </vt:lpstr>
      <vt:lpstr>DUDH </vt:lpstr>
      <vt:lpstr>Apresentação do PowerPoint</vt:lpstr>
      <vt:lpstr>Apresentação do PowerPoint</vt:lpstr>
      <vt:lpstr>A crescente crise das migrações</vt:lpstr>
      <vt:lpstr> 2- Como e em que medida as circunstancias da contemporaneidade afetam o Estado? </vt:lpstr>
      <vt:lpstr> 2- Como e em que medida as circunstancias da contemporaneidade afetam o Estado? </vt:lpstr>
      <vt:lpstr>Conclusões </vt:lpstr>
    </vt:vector>
  </TitlesOfParts>
  <Company>Nina Ranieri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ESTADO NA ORDEM INTERNACIONAL</dc:title>
  <dc:creator>Nina Ranieri</dc:creator>
  <cp:lastModifiedBy>Marcelo Ranieri</cp:lastModifiedBy>
  <cp:revision>205</cp:revision>
  <cp:lastPrinted>2014-08-19T20:24:02Z</cp:lastPrinted>
  <dcterms:created xsi:type="dcterms:W3CDTF">2004-05-10T13:34:17Z</dcterms:created>
  <dcterms:modified xsi:type="dcterms:W3CDTF">2018-11-11T12:58:44Z</dcterms:modified>
</cp:coreProperties>
</file>