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329" r:id="rId2"/>
    <p:sldId id="257" r:id="rId3"/>
    <p:sldId id="260" r:id="rId4"/>
    <p:sldId id="261" r:id="rId5"/>
    <p:sldId id="301" r:id="rId6"/>
    <p:sldId id="299" r:id="rId7"/>
    <p:sldId id="303" r:id="rId8"/>
    <p:sldId id="305" r:id="rId9"/>
    <p:sldId id="347" r:id="rId10"/>
    <p:sldId id="349" r:id="rId11"/>
    <p:sldId id="336" r:id="rId12"/>
    <p:sldId id="330" r:id="rId13"/>
    <p:sldId id="331" r:id="rId14"/>
    <p:sldId id="332" r:id="rId15"/>
    <p:sldId id="333" r:id="rId16"/>
    <p:sldId id="337" r:id="rId17"/>
    <p:sldId id="272" r:id="rId18"/>
    <p:sldId id="273" r:id="rId19"/>
    <p:sldId id="338" r:id="rId20"/>
    <p:sldId id="317" r:id="rId21"/>
    <p:sldId id="339" r:id="rId22"/>
    <p:sldId id="324" r:id="rId23"/>
    <p:sldId id="340" r:id="rId24"/>
    <p:sldId id="323" r:id="rId25"/>
    <p:sldId id="320" r:id="rId26"/>
    <p:sldId id="321" r:id="rId27"/>
    <p:sldId id="322" r:id="rId28"/>
    <p:sldId id="274" r:id="rId29"/>
    <p:sldId id="318" r:id="rId30"/>
    <p:sldId id="319" r:id="rId31"/>
    <p:sldId id="275" r:id="rId32"/>
    <p:sldId id="327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373" r:id="rId41"/>
    <p:sldId id="350" r:id="rId42"/>
    <p:sldId id="351" r:id="rId43"/>
    <p:sldId id="371" r:id="rId44"/>
    <p:sldId id="352" r:id="rId45"/>
    <p:sldId id="372" r:id="rId46"/>
    <p:sldId id="359" r:id="rId47"/>
    <p:sldId id="360" r:id="rId48"/>
    <p:sldId id="361" r:id="rId49"/>
    <p:sldId id="363" r:id="rId50"/>
    <p:sldId id="365" r:id="rId51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1" autoAdjust="0"/>
    <p:restoredTop sz="94660"/>
  </p:normalViewPr>
  <p:slideViewPr>
    <p:cSldViewPr>
      <p:cViewPr varScale="1">
        <p:scale>
          <a:sx n="65" d="100"/>
          <a:sy n="65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75A17F-3DAA-4B9A-BA07-413A445AB141}" type="datetimeFigureOut">
              <a:rPr lang="pt-BR" smtClean="0"/>
              <a:pPr/>
              <a:t>30/05/2017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A8926-F8F7-41A0-ABC4-CE4B8F6C95A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1733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6678-1346-4E45-A4E4-AAE5BC9EA218}" type="slidenum">
              <a:rPr lang="pt-BR" smtClean="0"/>
              <a:pPr/>
              <a:t>41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E05CB-CFAA-4F96-9387-E0BA64359EC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0E2CE-39BC-4C3F-94F1-90C64057516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092C0-0BD1-41E2-8F6E-92AA520E305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ítulo, conteúd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34B1B-C79D-4866-B8FE-A398E4C0D89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7EC7A-663C-4B19-BCA7-BE1FE423632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904A8-6D34-43DD-9E50-676EA3149D4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E0F191-AFEE-453E-8C41-AF0E0C8A815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2DF17-09BA-4FEC-87E2-457474BF255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139F5-D4B0-4E92-81C3-6DB2CA9CE72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A5657-8F6C-43B9-86DA-4E13B588950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FFF93-BE0B-4B43-A343-27C21EF94C2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6EB2F-057F-4AAC-B0DD-40B6CAB7FEF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6DCF4533-4E2C-4C1D-B612-CAC34B68EC4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ocourse.com/mhhe/bcc/domains/quad/topic.xsp?id=000331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ocourse.com/mhhe/bcc/domains/quad/topic.xsp?id=000331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ammary.nih.gov/reviews/development/Hennighausen001/index.html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aixaDeTexto 1"/>
          <p:cNvSpPr txBox="1">
            <a:spLocks noChangeArrowheads="1"/>
          </p:cNvSpPr>
          <p:nvPr/>
        </p:nvSpPr>
        <p:spPr bwMode="auto">
          <a:xfrm>
            <a:off x="1258888" y="1916113"/>
            <a:ext cx="7561262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CONTROLE NEUROENDÓCRINO DA REPRODUÇÃO</a:t>
            </a:r>
          </a:p>
        </p:txBody>
      </p:sp>
      <p:sp>
        <p:nvSpPr>
          <p:cNvPr id="4099" name="CaixaDeTexto 2"/>
          <p:cNvSpPr txBox="1">
            <a:spLocks noChangeArrowheads="1"/>
          </p:cNvSpPr>
          <p:nvPr/>
        </p:nvSpPr>
        <p:spPr bwMode="auto">
          <a:xfrm>
            <a:off x="1908175" y="3644900"/>
            <a:ext cx="48244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b="1"/>
              <a:t>HIPÓFISE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users.atw.hu/blp6/BLP6/HTML/common/M9780323045827-040-f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652" y="1604977"/>
            <a:ext cx="7620000" cy="4038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200.145.142.234/embriologia-antigo/4/Imagens/4_9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0" y="3190874"/>
            <a:ext cx="4857750" cy="3667126"/>
          </a:xfrm>
          <a:prstGeom prst="rect">
            <a:avLst/>
          </a:prstGeom>
          <a:noFill/>
        </p:spPr>
      </p:pic>
      <p:pic>
        <p:nvPicPr>
          <p:cNvPr id="22532" name="Picture 4" descr="http://eagaspar.com.br/mcguido/folicu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581775" cy="2962276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6516216" y="1268760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Folículo maduro (“</a:t>
            </a:r>
            <a:r>
              <a:rPr lang="pt-BR" dirty="0" err="1" smtClean="0"/>
              <a:t>Graaf</a:t>
            </a:r>
            <a:r>
              <a:rPr lang="pt-BR" dirty="0" smtClean="0"/>
              <a:t>”)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l="1226" t="2668"/>
          <a:stretch>
            <a:fillRect/>
          </a:stretch>
        </p:blipFill>
        <p:spPr bwMode="auto">
          <a:xfrm>
            <a:off x="0" y="980728"/>
            <a:ext cx="5691125" cy="5474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2411760" y="188640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/>
              <a:t>Ovulação</a:t>
            </a:r>
            <a:endParaRPr lang="pt-BR" sz="36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5652120" y="1052736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Retomada da Meiose (Metáfase II)</a:t>
            </a:r>
            <a:endParaRPr lang="pt-BR" dirty="0"/>
          </a:p>
        </p:txBody>
      </p:sp>
      <p:pic>
        <p:nvPicPr>
          <p:cNvPr id="6" name="Picture 2" descr="http://www.rincon.com.br/Imagens/ggOvogenes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692696"/>
            <a:ext cx="3884613" cy="600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91680" y="1556792"/>
            <a:ext cx="48805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 smtClean="0"/>
              <a:t>-</a:t>
            </a:r>
            <a:r>
              <a:rPr lang="pt-BR" sz="2800" dirty="0" err="1" smtClean="0"/>
              <a:t>Prostaglandinas</a:t>
            </a:r>
            <a:r>
              <a:rPr lang="pt-BR" sz="2800" dirty="0" smtClean="0"/>
              <a:t>;</a:t>
            </a:r>
          </a:p>
          <a:p>
            <a:pPr>
              <a:lnSpc>
                <a:spcPct val="150000"/>
              </a:lnSpc>
            </a:pPr>
            <a:r>
              <a:rPr lang="pt-BR" sz="2800" dirty="0" smtClean="0"/>
              <a:t>-Proteases;</a:t>
            </a:r>
          </a:p>
          <a:p>
            <a:pPr>
              <a:lnSpc>
                <a:spcPct val="150000"/>
              </a:lnSpc>
            </a:pPr>
            <a:r>
              <a:rPr lang="pt-BR" sz="2800" dirty="0" smtClean="0"/>
              <a:t>-Moléculas de adesão;</a:t>
            </a:r>
          </a:p>
          <a:p>
            <a:pPr>
              <a:lnSpc>
                <a:spcPct val="150000"/>
              </a:lnSpc>
            </a:pPr>
            <a:r>
              <a:rPr lang="pt-BR" sz="2800" dirty="0" smtClean="0"/>
              <a:t>-</a:t>
            </a:r>
            <a:r>
              <a:rPr lang="pt-BR" sz="2800" dirty="0" err="1" smtClean="0"/>
              <a:t>Progestágenos</a:t>
            </a:r>
            <a:endParaRPr lang="pt-BR" sz="28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1619672" y="404664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/>
              <a:t>Controle da Ovulação</a:t>
            </a:r>
            <a:endParaRPr lang="pt-BR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Conteúdo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5" r="13889" b="76368"/>
          <a:stretch/>
        </p:blipFill>
        <p:spPr>
          <a:xfrm>
            <a:off x="1907704" y="1105628"/>
            <a:ext cx="4055815" cy="955220"/>
          </a:xfrm>
        </p:spPr>
      </p:pic>
      <p:grpSp>
        <p:nvGrpSpPr>
          <p:cNvPr id="2" name="Grupo 41"/>
          <p:cNvGrpSpPr/>
          <p:nvPr/>
        </p:nvGrpSpPr>
        <p:grpSpPr>
          <a:xfrm>
            <a:off x="2987824" y="1800112"/>
            <a:ext cx="2240738" cy="4437200"/>
            <a:chOff x="2987824" y="1800112"/>
            <a:chExt cx="2240738" cy="4437200"/>
          </a:xfrm>
        </p:grpSpPr>
        <p:grpSp>
          <p:nvGrpSpPr>
            <p:cNvPr id="3" name="Grupo 7172"/>
            <p:cNvGrpSpPr/>
            <p:nvPr/>
          </p:nvGrpSpPr>
          <p:grpSpPr>
            <a:xfrm>
              <a:off x="3131840" y="4890646"/>
              <a:ext cx="1872208" cy="338554"/>
              <a:chOff x="5582384" y="4890646"/>
              <a:chExt cx="1872208" cy="338554"/>
            </a:xfrm>
          </p:grpSpPr>
          <p:sp>
            <p:nvSpPr>
              <p:cNvPr id="32" name="CaixaDeTexto 31"/>
              <p:cNvSpPr txBox="1"/>
              <p:nvPr/>
            </p:nvSpPr>
            <p:spPr>
              <a:xfrm>
                <a:off x="5582384" y="4890646"/>
                <a:ext cx="9808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600" dirty="0" smtClean="0">
                    <a:latin typeface="Book Antiqua" pitchFamily="18" charset="0"/>
                  </a:rPr>
                  <a:t>PGH</a:t>
                </a:r>
                <a:r>
                  <a:rPr lang="pt-BR" sz="1400" dirty="0" smtClean="0">
                    <a:latin typeface="Book Antiqua" pitchFamily="18" charset="0"/>
                  </a:rPr>
                  <a:t>2</a:t>
                </a:r>
                <a:endParaRPr lang="pt-BR" sz="1600" dirty="0">
                  <a:latin typeface="Book Antiqua" pitchFamily="18" charset="0"/>
                </a:endParaRPr>
              </a:p>
            </p:txBody>
          </p:sp>
          <p:sp>
            <p:nvSpPr>
              <p:cNvPr id="33" name="CaixaDeTexto 32"/>
              <p:cNvSpPr txBox="1"/>
              <p:nvPr/>
            </p:nvSpPr>
            <p:spPr>
              <a:xfrm>
                <a:off x="6473776" y="4890646"/>
                <a:ext cx="9808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600" dirty="0" smtClean="0">
                    <a:latin typeface="Book Antiqua" pitchFamily="18" charset="0"/>
                  </a:rPr>
                  <a:t>PGH</a:t>
                </a:r>
                <a:r>
                  <a:rPr lang="pt-BR" sz="1400" dirty="0" smtClean="0">
                    <a:latin typeface="Book Antiqua" pitchFamily="18" charset="0"/>
                  </a:rPr>
                  <a:t>3</a:t>
                </a:r>
                <a:endParaRPr lang="pt-BR" sz="1600" dirty="0">
                  <a:latin typeface="Book Antiqua" pitchFamily="18" charset="0"/>
                </a:endParaRPr>
              </a:p>
            </p:txBody>
          </p:sp>
        </p:grpSp>
        <p:grpSp>
          <p:nvGrpSpPr>
            <p:cNvPr id="4" name="Grupo 38"/>
            <p:cNvGrpSpPr/>
            <p:nvPr/>
          </p:nvGrpSpPr>
          <p:grpSpPr>
            <a:xfrm>
              <a:off x="2987824" y="1800112"/>
              <a:ext cx="2240738" cy="4437200"/>
              <a:chOff x="6147686" y="1800112"/>
              <a:chExt cx="2240738" cy="4437200"/>
            </a:xfrm>
          </p:grpSpPr>
          <p:grpSp>
            <p:nvGrpSpPr>
              <p:cNvPr id="5" name="Grupo 7175"/>
              <p:cNvGrpSpPr/>
              <p:nvPr/>
            </p:nvGrpSpPr>
            <p:grpSpPr>
              <a:xfrm>
                <a:off x="6147686" y="1800112"/>
                <a:ext cx="2240738" cy="1296144"/>
                <a:chOff x="6147686" y="1800112"/>
                <a:chExt cx="2240738" cy="1296144"/>
              </a:xfrm>
            </p:grpSpPr>
            <p:sp>
              <p:nvSpPr>
                <p:cNvPr id="15" name="CaixaDeTexto 14"/>
                <p:cNvSpPr txBox="1"/>
                <p:nvPr/>
              </p:nvSpPr>
              <p:spPr>
                <a:xfrm>
                  <a:off x="6147686" y="1800112"/>
                  <a:ext cx="1785323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1600" b="1" dirty="0" smtClean="0">
                      <a:latin typeface="Book Antiqua" pitchFamily="18" charset="0"/>
                    </a:rPr>
                    <a:t>Fosfolipídios</a:t>
                  </a:r>
                  <a:endParaRPr lang="pt-BR" sz="1600" b="1" dirty="0">
                    <a:latin typeface="Book Antiqua" pitchFamily="18" charset="0"/>
                  </a:endParaRPr>
                </a:p>
              </p:txBody>
            </p:sp>
            <p:grpSp>
              <p:nvGrpSpPr>
                <p:cNvPr id="6" name="Grupo 7167"/>
                <p:cNvGrpSpPr/>
                <p:nvPr/>
              </p:nvGrpSpPr>
              <p:grpSpPr>
                <a:xfrm>
                  <a:off x="6372200" y="2132001"/>
                  <a:ext cx="2016224" cy="964255"/>
                  <a:chOff x="5724128" y="2132001"/>
                  <a:chExt cx="2016224" cy="964255"/>
                </a:xfrm>
              </p:grpSpPr>
              <p:sp>
                <p:nvSpPr>
                  <p:cNvPr id="9" name="CaixaDeTexto 8"/>
                  <p:cNvSpPr txBox="1"/>
                  <p:nvPr/>
                </p:nvSpPr>
                <p:spPr>
                  <a:xfrm>
                    <a:off x="5724128" y="2757702"/>
                    <a:ext cx="523695" cy="338554"/>
                  </a:xfrm>
                  <a:prstGeom prst="rect">
                    <a:avLst/>
                  </a:prstGeom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pt-BR" sz="1600" dirty="0" smtClean="0">
                        <a:latin typeface="Book Antiqua" pitchFamily="18" charset="0"/>
                      </a:rPr>
                      <a:t>AA</a:t>
                    </a:r>
                    <a:endParaRPr lang="pt-BR" sz="1600" dirty="0">
                      <a:latin typeface="Book Antiqua" pitchFamily="18" charset="0"/>
                    </a:endParaRPr>
                  </a:p>
                </p:txBody>
              </p:sp>
              <p:sp>
                <p:nvSpPr>
                  <p:cNvPr id="11" name="CaixaDeTexto 10"/>
                  <p:cNvSpPr txBox="1"/>
                  <p:nvPr/>
                </p:nvSpPr>
                <p:spPr>
                  <a:xfrm>
                    <a:off x="6509670" y="2761184"/>
                    <a:ext cx="654618" cy="307776"/>
                  </a:xfrm>
                  <a:prstGeom prst="rect">
                    <a:avLst/>
                  </a:prstGeom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pt-BR" sz="1600" dirty="0" smtClean="0">
                        <a:latin typeface="Book Antiqua" pitchFamily="18" charset="0"/>
                      </a:rPr>
                      <a:t>EPA</a:t>
                    </a:r>
                    <a:endParaRPr lang="pt-BR" sz="1600" dirty="0">
                      <a:latin typeface="Book Antiqua" pitchFamily="18" charset="0"/>
                    </a:endParaRPr>
                  </a:p>
                </p:txBody>
              </p:sp>
              <p:cxnSp>
                <p:nvCxnSpPr>
                  <p:cNvPr id="17" name="Conector de seta reta 16"/>
                  <p:cNvCxnSpPr/>
                  <p:nvPr/>
                </p:nvCxnSpPr>
                <p:spPr>
                  <a:xfrm flipH="1">
                    <a:off x="6071632" y="2132001"/>
                    <a:ext cx="278212" cy="443314"/>
                  </a:xfrm>
                  <a:prstGeom prst="straightConnector1">
                    <a:avLst/>
                  </a:prstGeom>
                  <a:ln w="28575"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Conector de seta reta 18"/>
                  <p:cNvCxnSpPr/>
                  <p:nvPr/>
                </p:nvCxnSpPr>
                <p:spPr>
                  <a:xfrm>
                    <a:off x="6427713" y="2132001"/>
                    <a:ext cx="277231" cy="443314"/>
                  </a:xfrm>
                  <a:prstGeom prst="straightConnector1">
                    <a:avLst/>
                  </a:prstGeom>
                  <a:ln w="28575"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" name="CaixaDeTexto 22"/>
                  <p:cNvSpPr txBox="1"/>
                  <p:nvPr/>
                </p:nvSpPr>
                <p:spPr>
                  <a:xfrm>
                    <a:off x="6566695" y="2185119"/>
                    <a:ext cx="1173657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pt-BR" sz="1400" dirty="0" smtClean="0">
                        <a:latin typeface="Book Antiqua" pitchFamily="18" charset="0"/>
                      </a:rPr>
                      <a:t>FLA / FLC</a:t>
                    </a:r>
                    <a:endParaRPr lang="pt-BR" sz="1400" dirty="0">
                      <a:latin typeface="Book Antiqua" pitchFamily="18" charset="0"/>
                    </a:endParaRPr>
                  </a:p>
                </p:txBody>
              </p:sp>
            </p:grpSp>
          </p:grpSp>
          <p:grpSp>
            <p:nvGrpSpPr>
              <p:cNvPr id="7" name="Grupo 7170"/>
              <p:cNvGrpSpPr/>
              <p:nvPr/>
            </p:nvGrpSpPr>
            <p:grpSpPr>
              <a:xfrm>
                <a:off x="6372200" y="3861048"/>
                <a:ext cx="1872208" cy="338554"/>
                <a:chOff x="6372200" y="3861048"/>
                <a:chExt cx="1872208" cy="338554"/>
              </a:xfrm>
            </p:grpSpPr>
            <p:sp>
              <p:nvSpPr>
                <p:cNvPr id="26" name="CaixaDeTexto 25"/>
                <p:cNvSpPr txBox="1"/>
                <p:nvPr/>
              </p:nvSpPr>
              <p:spPr>
                <a:xfrm>
                  <a:off x="6372200" y="3861048"/>
                  <a:ext cx="98081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600" dirty="0" smtClean="0">
                      <a:latin typeface="Book Antiqua" pitchFamily="18" charset="0"/>
                    </a:rPr>
                    <a:t>PGG</a:t>
                  </a:r>
                  <a:r>
                    <a:rPr lang="pt-BR" sz="1400" dirty="0" smtClean="0">
                      <a:latin typeface="Book Antiqua" pitchFamily="18" charset="0"/>
                    </a:rPr>
                    <a:t>2</a:t>
                  </a:r>
                  <a:endParaRPr lang="pt-BR" sz="1600" dirty="0">
                    <a:latin typeface="Book Antiqua" pitchFamily="18" charset="0"/>
                  </a:endParaRPr>
                </a:p>
              </p:txBody>
            </p:sp>
            <p:sp>
              <p:nvSpPr>
                <p:cNvPr id="29" name="CaixaDeTexto 28"/>
                <p:cNvSpPr txBox="1"/>
                <p:nvPr/>
              </p:nvSpPr>
              <p:spPr>
                <a:xfrm>
                  <a:off x="7263592" y="3861048"/>
                  <a:ext cx="98081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600" dirty="0" smtClean="0">
                      <a:latin typeface="Book Antiqua" pitchFamily="18" charset="0"/>
                    </a:rPr>
                    <a:t>PGG</a:t>
                  </a:r>
                  <a:r>
                    <a:rPr lang="pt-BR" sz="1400" dirty="0" smtClean="0">
                      <a:latin typeface="Book Antiqua" pitchFamily="18" charset="0"/>
                    </a:rPr>
                    <a:t>3</a:t>
                  </a:r>
                  <a:endParaRPr lang="pt-BR" sz="1600" dirty="0">
                    <a:latin typeface="Book Antiqua" pitchFamily="18" charset="0"/>
                  </a:endParaRPr>
                </a:p>
              </p:txBody>
            </p:sp>
          </p:grpSp>
          <p:grpSp>
            <p:nvGrpSpPr>
              <p:cNvPr id="10" name="Grupo 7174"/>
              <p:cNvGrpSpPr/>
              <p:nvPr/>
            </p:nvGrpSpPr>
            <p:grpSpPr>
              <a:xfrm>
                <a:off x="6444208" y="5898758"/>
                <a:ext cx="1844912" cy="338554"/>
                <a:chOff x="6444208" y="5898758"/>
                <a:chExt cx="1844912" cy="338554"/>
              </a:xfrm>
            </p:grpSpPr>
            <p:sp>
              <p:nvSpPr>
                <p:cNvPr id="36" name="CaixaDeTexto 35"/>
                <p:cNvSpPr txBox="1"/>
                <p:nvPr/>
              </p:nvSpPr>
              <p:spPr>
                <a:xfrm>
                  <a:off x="6444208" y="5898758"/>
                  <a:ext cx="98081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600" dirty="0" smtClean="0">
                      <a:latin typeface="Book Antiqua" pitchFamily="18" charset="0"/>
                    </a:rPr>
                    <a:t>PG</a:t>
                  </a:r>
                  <a:r>
                    <a:rPr lang="pt-BR" sz="1400" dirty="0" smtClean="0">
                      <a:latin typeface="Book Antiqua" pitchFamily="18" charset="0"/>
                    </a:rPr>
                    <a:t>2</a:t>
                  </a:r>
                  <a:endParaRPr lang="pt-BR" sz="1600" dirty="0">
                    <a:latin typeface="Book Antiqua" pitchFamily="18" charset="0"/>
                  </a:endParaRPr>
                </a:p>
              </p:txBody>
            </p:sp>
            <p:sp>
              <p:nvSpPr>
                <p:cNvPr id="37" name="CaixaDeTexto 36"/>
                <p:cNvSpPr txBox="1"/>
                <p:nvPr/>
              </p:nvSpPr>
              <p:spPr>
                <a:xfrm>
                  <a:off x="7308304" y="5898758"/>
                  <a:ext cx="98081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600" dirty="0" smtClean="0">
                      <a:latin typeface="Book Antiqua" pitchFamily="18" charset="0"/>
                    </a:rPr>
                    <a:t>PG</a:t>
                  </a:r>
                  <a:r>
                    <a:rPr lang="pt-BR" sz="1400" dirty="0" smtClean="0">
                      <a:latin typeface="Book Antiqua" pitchFamily="18" charset="0"/>
                    </a:rPr>
                    <a:t>3</a:t>
                  </a:r>
                  <a:endParaRPr lang="pt-BR" sz="1600" dirty="0">
                    <a:latin typeface="Book Antiqua" pitchFamily="18" charset="0"/>
                  </a:endParaRPr>
                </a:p>
              </p:txBody>
            </p:sp>
          </p:grpSp>
          <p:grpSp>
            <p:nvGrpSpPr>
              <p:cNvPr id="12" name="Grupo 7168"/>
              <p:cNvGrpSpPr/>
              <p:nvPr/>
            </p:nvGrpSpPr>
            <p:grpSpPr>
              <a:xfrm>
                <a:off x="6626371" y="3284984"/>
                <a:ext cx="969965" cy="504056"/>
                <a:chOff x="6626371" y="3284984"/>
                <a:chExt cx="969965" cy="504056"/>
              </a:xfrm>
            </p:grpSpPr>
            <p:cxnSp>
              <p:nvCxnSpPr>
                <p:cNvPr id="25" name="Conector de seta reta 24"/>
                <p:cNvCxnSpPr/>
                <p:nvPr/>
              </p:nvCxnSpPr>
              <p:spPr>
                <a:xfrm>
                  <a:off x="6718132" y="3284984"/>
                  <a:ext cx="0" cy="504056"/>
                </a:xfrm>
                <a:prstGeom prst="straightConnector1">
                  <a:avLst/>
                </a:prstGeom>
                <a:ln w="28575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Conector de seta reta 26"/>
                <p:cNvCxnSpPr/>
                <p:nvPr/>
              </p:nvCxnSpPr>
              <p:spPr>
                <a:xfrm>
                  <a:off x="7536405" y="3284984"/>
                  <a:ext cx="0" cy="504056"/>
                </a:xfrm>
                <a:prstGeom prst="straightConnector1">
                  <a:avLst/>
                </a:prstGeom>
                <a:ln w="28575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CaixaDeTexto 37"/>
                <p:cNvSpPr txBox="1"/>
                <p:nvPr/>
              </p:nvSpPr>
              <p:spPr>
                <a:xfrm>
                  <a:off x="6626371" y="3383123"/>
                  <a:ext cx="96996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1400" dirty="0" smtClean="0">
                      <a:latin typeface="Book Antiqua" pitchFamily="18" charset="0"/>
                    </a:rPr>
                    <a:t>COX I</a:t>
                  </a:r>
                  <a:endParaRPr lang="pt-BR" sz="1400" dirty="0">
                    <a:latin typeface="Book Antiqua" pitchFamily="18" charset="0"/>
                  </a:endParaRPr>
                </a:p>
              </p:txBody>
            </p:sp>
          </p:grpSp>
          <p:grpSp>
            <p:nvGrpSpPr>
              <p:cNvPr id="13" name="Grupo 7171"/>
              <p:cNvGrpSpPr/>
              <p:nvPr/>
            </p:nvGrpSpPr>
            <p:grpSpPr>
              <a:xfrm>
                <a:off x="6643787" y="4293096"/>
                <a:ext cx="969965" cy="504056"/>
                <a:chOff x="5906291" y="4293096"/>
                <a:chExt cx="969965" cy="504056"/>
              </a:xfrm>
            </p:grpSpPr>
            <p:cxnSp>
              <p:nvCxnSpPr>
                <p:cNvPr id="30" name="Conector de seta reta 29"/>
                <p:cNvCxnSpPr/>
                <p:nvPr/>
              </p:nvCxnSpPr>
              <p:spPr>
                <a:xfrm>
                  <a:off x="5984864" y="4293096"/>
                  <a:ext cx="0" cy="504056"/>
                </a:xfrm>
                <a:prstGeom prst="straightConnector1">
                  <a:avLst/>
                </a:prstGeom>
                <a:ln w="28575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Conector de seta reta 30"/>
                <p:cNvCxnSpPr/>
                <p:nvPr/>
              </p:nvCxnSpPr>
              <p:spPr>
                <a:xfrm>
                  <a:off x="6803137" y="4293096"/>
                  <a:ext cx="0" cy="504056"/>
                </a:xfrm>
                <a:prstGeom prst="straightConnector1">
                  <a:avLst/>
                </a:prstGeom>
                <a:ln w="28575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CaixaDeTexto 39"/>
                <p:cNvSpPr txBox="1"/>
                <p:nvPr/>
              </p:nvSpPr>
              <p:spPr>
                <a:xfrm>
                  <a:off x="5906291" y="4403719"/>
                  <a:ext cx="96996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1400" dirty="0" smtClean="0">
                      <a:latin typeface="Book Antiqua" pitchFamily="18" charset="0"/>
                    </a:rPr>
                    <a:t>COX II</a:t>
                  </a:r>
                  <a:endParaRPr lang="pt-BR" sz="1400" dirty="0">
                    <a:latin typeface="Book Antiqua" pitchFamily="18" charset="0"/>
                  </a:endParaRPr>
                </a:p>
              </p:txBody>
            </p:sp>
          </p:grpSp>
          <p:grpSp>
            <p:nvGrpSpPr>
              <p:cNvPr id="14" name="Grupo 7173"/>
              <p:cNvGrpSpPr/>
              <p:nvPr/>
            </p:nvGrpSpPr>
            <p:grpSpPr>
              <a:xfrm>
                <a:off x="6714550" y="5229200"/>
                <a:ext cx="881786" cy="620776"/>
                <a:chOff x="6714550" y="5229200"/>
                <a:chExt cx="881786" cy="620776"/>
              </a:xfrm>
            </p:grpSpPr>
            <p:cxnSp>
              <p:nvCxnSpPr>
                <p:cNvPr id="34" name="Conector de seta reta 33"/>
                <p:cNvCxnSpPr/>
                <p:nvPr/>
              </p:nvCxnSpPr>
              <p:spPr>
                <a:xfrm>
                  <a:off x="6778063" y="5345920"/>
                  <a:ext cx="0" cy="504056"/>
                </a:xfrm>
                <a:prstGeom prst="straightConnector1">
                  <a:avLst/>
                </a:prstGeom>
                <a:ln w="28575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ector de seta reta 34"/>
                <p:cNvCxnSpPr/>
                <p:nvPr/>
              </p:nvCxnSpPr>
              <p:spPr>
                <a:xfrm>
                  <a:off x="7596336" y="5345920"/>
                  <a:ext cx="0" cy="504056"/>
                </a:xfrm>
                <a:prstGeom prst="straightConnector1">
                  <a:avLst/>
                </a:prstGeom>
                <a:ln w="28575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CaixaDeTexto 40"/>
                <p:cNvSpPr txBox="1"/>
                <p:nvPr/>
              </p:nvSpPr>
              <p:spPr>
                <a:xfrm>
                  <a:off x="6714550" y="5229200"/>
                  <a:ext cx="881786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1400" dirty="0" smtClean="0">
                      <a:latin typeface="Book Antiqua" pitchFamily="18" charset="0"/>
                    </a:rPr>
                    <a:t>PG </a:t>
                  </a:r>
                  <a:r>
                    <a:rPr lang="pt-BR" sz="1400" dirty="0" err="1" smtClean="0">
                      <a:latin typeface="Book Antiqua" pitchFamily="18" charset="0"/>
                    </a:rPr>
                    <a:t>sintase</a:t>
                  </a:r>
                  <a:endParaRPr lang="pt-BR" sz="1400" dirty="0">
                    <a:latin typeface="Book Antiqua" pitchFamily="18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3420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 txBox="1">
            <a:spLocks/>
          </p:cNvSpPr>
          <p:nvPr/>
        </p:nvSpPr>
        <p:spPr>
          <a:xfrm>
            <a:off x="1368152" y="-162272"/>
            <a:ext cx="76683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2500" b="1" dirty="0" err="1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Esteroidogênese</a:t>
            </a:r>
            <a:endParaRPr lang="pt-BR" sz="2500" b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</p:txBody>
      </p:sp>
      <p:cxnSp>
        <p:nvCxnSpPr>
          <p:cNvPr id="9" name="Conector reto 8"/>
          <p:cNvCxnSpPr/>
          <p:nvPr/>
        </p:nvCxnSpPr>
        <p:spPr>
          <a:xfrm>
            <a:off x="4288099" y="692696"/>
            <a:ext cx="484417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o 91"/>
          <p:cNvGrpSpPr/>
          <p:nvPr/>
        </p:nvGrpSpPr>
        <p:grpSpPr>
          <a:xfrm>
            <a:off x="1050161" y="1045356"/>
            <a:ext cx="7475727" cy="5271345"/>
            <a:chOff x="1050161" y="1045356"/>
            <a:chExt cx="7475727" cy="5271345"/>
          </a:xfrm>
        </p:grpSpPr>
        <p:sp>
          <p:nvSpPr>
            <p:cNvPr id="5" name="Elipse 4"/>
            <p:cNvSpPr/>
            <p:nvPr/>
          </p:nvSpPr>
          <p:spPr>
            <a:xfrm>
              <a:off x="1050161" y="1045356"/>
              <a:ext cx="7475727" cy="527134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3" name="Grupo 44"/>
            <p:cNvGrpSpPr/>
            <p:nvPr/>
          </p:nvGrpSpPr>
          <p:grpSpPr>
            <a:xfrm>
              <a:off x="1175377" y="1412776"/>
              <a:ext cx="1164376" cy="605968"/>
              <a:chOff x="548636" y="1871061"/>
              <a:chExt cx="874812" cy="455273"/>
            </a:xfrm>
          </p:grpSpPr>
          <p:sp>
            <p:nvSpPr>
              <p:cNvPr id="7" name="Pizza 6"/>
              <p:cNvSpPr/>
              <p:nvPr/>
            </p:nvSpPr>
            <p:spPr>
              <a:xfrm rot="5400000" flipH="1" flipV="1">
                <a:off x="1125893" y="2028780"/>
                <a:ext cx="324605" cy="270504"/>
              </a:xfrm>
              <a:prstGeom prst="pi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CaixaDeTexto 13"/>
              <p:cNvSpPr txBox="1"/>
              <p:nvPr/>
            </p:nvSpPr>
            <p:spPr>
              <a:xfrm>
                <a:off x="548636" y="1871061"/>
                <a:ext cx="510877" cy="2543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600" b="1" dirty="0" smtClean="0">
                    <a:latin typeface="Book Antiqua" pitchFamily="18" charset="0"/>
                  </a:rPr>
                  <a:t>LH</a:t>
                </a:r>
                <a:endParaRPr lang="pt-BR" sz="1600" b="1" dirty="0">
                  <a:latin typeface="Book Antiqua" pitchFamily="18" charset="0"/>
                </a:endParaRPr>
              </a:p>
            </p:txBody>
          </p:sp>
          <p:cxnSp>
            <p:nvCxnSpPr>
              <p:cNvPr id="17" name="Conector de seta reta 16"/>
              <p:cNvCxnSpPr/>
              <p:nvPr/>
            </p:nvCxnSpPr>
            <p:spPr>
              <a:xfrm>
                <a:off x="962300" y="2048183"/>
                <a:ext cx="221709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Grupo 45"/>
          <p:cNvGrpSpPr/>
          <p:nvPr/>
        </p:nvGrpSpPr>
        <p:grpSpPr>
          <a:xfrm>
            <a:off x="2072293" y="1662107"/>
            <a:ext cx="1995651" cy="1118821"/>
            <a:chOff x="899592" y="2206061"/>
            <a:chExt cx="1499362" cy="840586"/>
          </a:xfrm>
        </p:grpSpPr>
        <p:sp>
          <p:nvSpPr>
            <p:cNvPr id="18" name="CaixaDeTexto 17"/>
            <p:cNvSpPr txBox="1"/>
            <p:nvPr/>
          </p:nvSpPr>
          <p:spPr>
            <a:xfrm>
              <a:off x="899592" y="2738870"/>
              <a:ext cx="6799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 smtClean="0">
                  <a:latin typeface="Book Antiqua" pitchFamily="18" charset="0"/>
                </a:rPr>
                <a:t>ATP</a:t>
              </a:r>
              <a:endParaRPr lang="pt-BR" sz="1400" b="1" dirty="0">
                <a:latin typeface="Book Antiqua" pitchFamily="18" charset="0"/>
              </a:endParaRPr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1576180" y="2274543"/>
              <a:ext cx="822774" cy="254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 err="1" smtClean="0">
                  <a:latin typeface="Book Antiqua" pitchFamily="18" charset="0"/>
                </a:rPr>
                <a:t>AMPc</a:t>
              </a:r>
              <a:endParaRPr lang="pt-BR" sz="1600" b="1" dirty="0">
                <a:latin typeface="Book Antiqua" pitchFamily="18" charset="0"/>
              </a:endParaRPr>
            </a:p>
          </p:txBody>
        </p:sp>
        <p:sp>
          <p:nvSpPr>
            <p:cNvPr id="20" name="Seta em curva para baixo 19"/>
            <p:cNvSpPr/>
            <p:nvPr/>
          </p:nvSpPr>
          <p:spPr>
            <a:xfrm rot="18627279">
              <a:off x="946505" y="2329284"/>
              <a:ext cx="543471" cy="297026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upo 34"/>
          <p:cNvGrpSpPr/>
          <p:nvPr/>
        </p:nvGrpSpPr>
        <p:grpSpPr>
          <a:xfrm>
            <a:off x="3524488" y="4509120"/>
            <a:ext cx="3927832" cy="1668554"/>
            <a:chOff x="3133130" y="4263623"/>
            <a:chExt cx="2951038" cy="1253609"/>
          </a:xfrm>
        </p:grpSpPr>
        <p:sp>
          <p:nvSpPr>
            <p:cNvPr id="25" name="CaixaDeTexto 24"/>
            <p:cNvSpPr txBox="1"/>
            <p:nvPr/>
          </p:nvSpPr>
          <p:spPr>
            <a:xfrm>
              <a:off x="3133130" y="5209455"/>
              <a:ext cx="10068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 smtClean="0">
                  <a:solidFill>
                    <a:schemeClr val="accent6"/>
                  </a:solidFill>
                  <a:latin typeface="Book Antiqua" pitchFamily="18" charset="0"/>
                </a:rPr>
                <a:t>Núcleo</a:t>
              </a:r>
              <a:endParaRPr lang="pt-BR" sz="1400" b="1" dirty="0">
                <a:solidFill>
                  <a:schemeClr val="accent6"/>
                </a:solidFill>
                <a:latin typeface="Book Antiqua" pitchFamily="18" charset="0"/>
              </a:endParaRPr>
            </a:p>
          </p:txBody>
        </p:sp>
        <p:grpSp>
          <p:nvGrpSpPr>
            <p:cNvPr id="10" name="Grupo 33"/>
            <p:cNvGrpSpPr/>
            <p:nvPr/>
          </p:nvGrpSpPr>
          <p:grpSpPr>
            <a:xfrm>
              <a:off x="3333576" y="4263623"/>
              <a:ext cx="2750592" cy="1109593"/>
              <a:chOff x="3347864" y="4263623"/>
              <a:chExt cx="2750592" cy="1109593"/>
            </a:xfrm>
          </p:grpSpPr>
          <p:sp>
            <p:nvSpPr>
              <p:cNvPr id="21" name="Elipse 20"/>
              <p:cNvSpPr/>
              <p:nvPr/>
            </p:nvSpPr>
            <p:spPr>
              <a:xfrm>
                <a:off x="3347864" y="4263623"/>
                <a:ext cx="1728192" cy="1109593"/>
              </a:xfrm>
              <a:prstGeom prst="ellipse">
                <a:avLst/>
              </a:pr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23" name="Imagem 2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370" t="56571" r="7867" b="37308"/>
              <a:stretch/>
            </p:blipFill>
            <p:spPr>
              <a:xfrm>
                <a:off x="3547546" y="4797152"/>
                <a:ext cx="1371921" cy="183528"/>
              </a:xfrm>
              <a:prstGeom prst="rect">
                <a:avLst/>
              </a:prstGeom>
            </p:spPr>
          </p:pic>
          <p:sp>
            <p:nvSpPr>
              <p:cNvPr id="26" name="CaixaDeTexto 25"/>
              <p:cNvSpPr txBox="1"/>
              <p:nvPr/>
            </p:nvSpPr>
            <p:spPr>
              <a:xfrm>
                <a:off x="3606955" y="4941168"/>
                <a:ext cx="132508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400" b="1" dirty="0" smtClean="0">
                    <a:latin typeface="Book Antiqua" pitchFamily="18" charset="0"/>
                  </a:rPr>
                  <a:t>Gene </a:t>
                </a:r>
                <a:r>
                  <a:rPr lang="pt-BR" sz="1400" b="1" dirty="0" err="1" smtClean="0">
                    <a:latin typeface="Book Antiqua" pitchFamily="18" charset="0"/>
                  </a:rPr>
                  <a:t>StAR</a:t>
                </a:r>
                <a:endParaRPr lang="pt-BR" sz="1400" b="1" dirty="0">
                  <a:latin typeface="Book Antiqua" pitchFamily="18" charset="0"/>
                </a:endParaRPr>
              </a:p>
            </p:txBody>
          </p:sp>
          <p:sp>
            <p:nvSpPr>
              <p:cNvPr id="29" name="CaixaDeTexto 28"/>
              <p:cNvSpPr txBox="1"/>
              <p:nvPr/>
            </p:nvSpPr>
            <p:spPr>
              <a:xfrm>
                <a:off x="4495103" y="4354485"/>
                <a:ext cx="1603353" cy="231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400" b="1" dirty="0" smtClean="0">
                    <a:latin typeface="Book Antiqua" pitchFamily="18" charset="0"/>
                  </a:rPr>
                  <a:t>RNA m </a:t>
                </a:r>
                <a:r>
                  <a:rPr lang="pt-BR" sz="1400" b="1" dirty="0" err="1" smtClean="0">
                    <a:latin typeface="Book Antiqua" pitchFamily="18" charset="0"/>
                  </a:rPr>
                  <a:t>StAR</a:t>
                </a:r>
                <a:endParaRPr lang="pt-BR" sz="1400" b="1" dirty="0">
                  <a:latin typeface="Book Antiqua" pitchFamily="18" charset="0"/>
                </a:endParaRPr>
              </a:p>
            </p:txBody>
          </p:sp>
          <p:sp>
            <p:nvSpPr>
              <p:cNvPr id="32" name="Forma livre 31"/>
              <p:cNvSpPr/>
              <p:nvPr/>
            </p:nvSpPr>
            <p:spPr>
              <a:xfrm>
                <a:off x="3743169" y="4427239"/>
                <a:ext cx="808780" cy="134873"/>
              </a:xfrm>
              <a:custGeom>
                <a:avLst/>
                <a:gdLst>
                  <a:gd name="connsiteX0" fmla="*/ 0 w 2343150"/>
                  <a:gd name="connsiteY0" fmla="*/ 471658 h 471658"/>
                  <a:gd name="connsiteX1" fmla="*/ 242887 w 2343150"/>
                  <a:gd name="connsiteY1" fmla="*/ 14458 h 471658"/>
                  <a:gd name="connsiteX2" fmla="*/ 542925 w 2343150"/>
                  <a:gd name="connsiteY2" fmla="*/ 443083 h 471658"/>
                  <a:gd name="connsiteX3" fmla="*/ 800100 w 2343150"/>
                  <a:gd name="connsiteY3" fmla="*/ 171 h 471658"/>
                  <a:gd name="connsiteX4" fmla="*/ 1042987 w 2343150"/>
                  <a:gd name="connsiteY4" fmla="*/ 385933 h 471658"/>
                  <a:gd name="connsiteX5" fmla="*/ 1314450 w 2343150"/>
                  <a:gd name="connsiteY5" fmla="*/ 28746 h 471658"/>
                  <a:gd name="connsiteX6" fmla="*/ 1528762 w 2343150"/>
                  <a:gd name="connsiteY6" fmla="*/ 314496 h 471658"/>
                  <a:gd name="connsiteX7" fmla="*/ 1685925 w 2343150"/>
                  <a:gd name="connsiteY7" fmla="*/ 57321 h 471658"/>
                  <a:gd name="connsiteX8" fmla="*/ 1943100 w 2343150"/>
                  <a:gd name="connsiteY8" fmla="*/ 371646 h 471658"/>
                  <a:gd name="connsiteX9" fmla="*/ 2085975 w 2343150"/>
                  <a:gd name="connsiteY9" fmla="*/ 71608 h 471658"/>
                  <a:gd name="connsiteX10" fmla="*/ 2343150 w 2343150"/>
                  <a:gd name="connsiteY10" fmla="*/ 343071 h 471658"/>
                  <a:gd name="connsiteX11" fmla="*/ 2343150 w 2343150"/>
                  <a:gd name="connsiteY11" fmla="*/ 343071 h 471658"/>
                  <a:gd name="connsiteX12" fmla="*/ 2343150 w 2343150"/>
                  <a:gd name="connsiteY12" fmla="*/ 343071 h 471658"/>
                  <a:gd name="connsiteX13" fmla="*/ 2343150 w 2343150"/>
                  <a:gd name="connsiteY13" fmla="*/ 343071 h 471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3150" h="471658">
                    <a:moveTo>
                      <a:pt x="0" y="471658"/>
                    </a:moveTo>
                    <a:cubicBezTo>
                      <a:pt x="76200" y="245439"/>
                      <a:pt x="152400" y="19220"/>
                      <a:pt x="242887" y="14458"/>
                    </a:cubicBezTo>
                    <a:cubicBezTo>
                      <a:pt x="333374" y="9696"/>
                      <a:pt x="450056" y="445464"/>
                      <a:pt x="542925" y="443083"/>
                    </a:cubicBezTo>
                    <a:cubicBezTo>
                      <a:pt x="635794" y="440702"/>
                      <a:pt x="716756" y="9696"/>
                      <a:pt x="800100" y="171"/>
                    </a:cubicBezTo>
                    <a:cubicBezTo>
                      <a:pt x="883444" y="-9354"/>
                      <a:pt x="957262" y="381171"/>
                      <a:pt x="1042987" y="385933"/>
                    </a:cubicBezTo>
                    <a:cubicBezTo>
                      <a:pt x="1128712" y="390695"/>
                      <a:pt x="1233488" y="40652"/>
                      <a:pt x="1314450" y="28746"/>
                    </a:cubicBezTo>
                    <a:cubicBezTo>
                      <a:pt x="1395413" y="16840"/>
                      <a:pt x="1466850" y="309733"/>
                      <a:pt x="1528762" y="314496"/>
                    </a:cubicBezTo>
                    <a:cubicBezTo>
                      <a:pt x="1590675" y="319258"/>
                      <a:pt x="1616869" y="47796"/>
                      <a:pt x="1685925" y="57321"/>
                    </a:cubicBezTo>
                    <a:cubicBezTo>
                      <a:pt x="1754981" y="66846"/>
                      <a:pt x="1876425" y="369265"/>
                      <a:pt x="1943100" y="371646"/>
                    </a:cubicBezTo>
                    <a:cubicBezTo>
                      <a:pt x="2009775" y="374027"/>
                      <a:pt x="2019300" y="76370"/>
                      <a:pt x="2085975" y="71608"/>
                    </a:cubicBezTo>
                    <a:cubicBezTo>
                      <a:pt x="2152650" y="66845"/>
                      <a:pt x="2343150" y="343071"/>
                      <a:pt x="2343150" y="343071"/>
                    </a:cubicBezTo>
                    <a:lnTo>
                      <a:pt x="2343150" y="343071"/>
                    </a:lnTo>
                    <a:lnTo>
                      <a:pt x="2343150" y="343071"/>
                    </a:lnTo>
                    <a:lnTo>
                      <a:pt x="2343150" y="343071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11" name="Grupo 46"/>
          <p:cNvGrpSpPr/>
          <p:nvPr/>
        </p:nvGrpSpPr>
        <p:grpSpPr>
          <a:xfrm>
            <a:off x="3754428" y="2348880"/>
            <a:ext cx="1177612" cy="1894322"/>
            <a:chOff x="2175075" y="2717384"/>
            <a:chExt cx="884757" cy="1423232"/>
          </a:xfrm>
        </p:grpSpPr>
        <p:sp>
          <p:nvSpPr>
            <p:cNvPr id="22" name="CaixaDeTexto 21"/>
            <p:cNvSpPr txBox="1"/>
            <p:nvPr/>
          </p:nvSpPr>
          <p:spPr>
            <a:xfrm>
              <a:off x="2237058" y="3265240"/>
              <a:ext cx="8227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 smtClean="0">
                  <a:latin typeface="Book Antiqua" pitchFamily="18" charset="0"/>
                </a:rPr>
                <a:t>PKA</a:t>
              </a:r>
              <a:endParaRPr lang="pt-BR" sz="1400" b="1" dirty="0">
                <a:latin typeface="Book Antiqua" pitchFamily="18" charset="0"/>
              </a:endParaRPr>
            </a:p>
          </p:txBody>
        </p:sp>
        <p:cxnSp>
          <p:nvCxnSpPr>
            <p:cNvPr id="37" name="Conector de seta reta 36"/>
            <p:cNvCxnSpPr/>
            <p:nvPr/>
          </p:nvCxnSpPr>
          <p:spPr>
            <a:xfrm>
              <a:off x="2175075" y="2717384"/>
              <a:ext cx="308693" cy="49559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de seta reta 37"/>
            <p:cNvCxnSpPr/>
            <p:nvPr/>
          </p:nvCxnSpPr>
          <p:spPr>
            <a:xfrm>
              <a:off x="2607123" y="3645024"/>
              <a:ext cx="308693" cy="49559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o 47"/>
          <p:cNvGrpSpPr/>
          <p:nvPr/>
        </p:nvGrpSpPr>
        <p:grpSpPr>
          <a:xfrm>
            <a:off x="5765450" y="3645024"/>
            <a:ext cx="822774" cy="864097"/>
            <a:chOff x="3563888" y="3645024"/>
            <a:chExt cx="679978" cy="785543"/>
          </a:xfrm>
        </p:grpSpPr>
        <p:sp>
          <p:nvSpPr>
            <p:cNvPr id="30" name="CaixaDeTexto 29"/>
            <p:cNvSpPr txBox="1"/>
            <p:nvPr/>
          </p:nvSpPr>
          <p:spPr>
            <a:xfrm>
              <a:off x="3563888" y="3645024"/>
              <a:ext cx="679978" cy="307776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 err="1" smtClean="0">
                  <a:latin typeface="Book Antiqua" pitchFamily="18" charset="0"/>
                </a:rPr>
                <a:t>StAR</a:t>
              </a:r>
              <a:endParaRPr lang="pt-BR" sz="1600" b="1" dirty="0">
                <a:latin typeface="Book Antiqua" pitchFamily="18" charset="0"/>
              </a:endParaRPr>
            </a:p>
          </p:txBody>
        </p:sp>
        <p:cxnSp>
          <p:nvCxnSpPr>
            <p:cNvPr id="44" name="Conector de seta reta 43"/>
            <p:cNvCxnSpPr/>
            <p:nvPr/>
          </p:nvCxnSpPr>
          <p:spPr>
            <a:xfrm flipV="1">
              <a:off x="3648759" y="4072266"/>
              <a:ext cx="184597" cy="35830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upo 57"/>
          <p:cNvGrpSpPr/>
          <p:nvPr/>
        </p:nvGrpSpPr>
        <p:grpSpPr>
          <a:xfrm>
            <a:off x="6284118" y="2708920"/>
            <a:ext cx="1528242" cy="890573"/>
            <a:chOff x="3928059" y="2903915"/>
            <a:chExt cx="1148191" cy="669101"/>
          </a:xfrm>
        </p:grpSpPr>
        <p:pic>
          <p:nvPicPr>
            <p:cNvPr id="52" name="Imagem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5976" y="3098053"/>
              <a:ext cx="720274" cy="474963"/>
            </a:xfrm>
            <a:prstGeom prst="rect">
              <a:avLst/>
            </a:prstGeom>
          </p:spPr>
        </p:pic>
        <p:cxnSp>
          <p:nvCxnSpPr>
            <p:cNvPr id="54" name="Conector de seta reta 53"/>
            <p:cNvCxnSpPr/>
            <p:nvPr/>
          </p:nvCxnSpPr>
          <p:spPr>
            <a:xfrm flipV="1">
              <a:off x="3928059" y="2903915"/>
              <a:ext cx="0" cy="61028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to 55"/>
            <p:cNvCxnSpPr/>
            <p:nvPr/>
          </p:nvCxnSpPr>
          <p:spPr>
            <a:xfrm flipH="1" flipV="1">
              <a:off x="3928577" y="3127015"/>
              <a:ext cx="413161" cy="22138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upo 58"/>
          <p:cNvGrpSpPr/>
          <p:nvPr/>
        </p:nvGrpSpPr>
        <p:grpSpPr>
          <a:xfrm>
            <a:off x="4201314" y="1196752"/>
            <a:ext cx="2746950" cy="1437640"/>
            <a:chOff x="2508176" y="1772816"/>
            <a:chExt cx="2063824" cy="1080120"/>
          </a:xfrm>
        </p:grpSpPr>
        <p:grpSp>
          <p:nvGrpSpPr>
            <p:cNvPr id="16" name="Grupo 50"/>
            <p:cNvGrpSpPr/>
            <p:nvPr/>
          </p:nvGrpSpPr>
          <p:grpSpPr>
            <a:xfrm>
              <a:off x="3131840" y="2141288"/>
              <a:ext cx="1201117" cy="711648"/>
              <a:chOff x="3564061" y="2417589"/>
              <a:chExt cx="1201117" cy="711648"/>
            </a:xfrm>
          </p:grpSpPr>
          <p:pic>
            <p:nvPicPr>
              <p:cNvPr id="49" name="Imagem 4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970" t="19460" r="-1" b="12674"/>
              <a:stretch/>
            </p:blipFill>
            <p:spPr>
              <a:xfrm>
                <a:off x="3707904" y="2417589"/>
                <a:ext cx="1057274" cy="711648"/>
              </a:xfrm>
              <a:prstGeom prst="rect">
                <a:avLst/>
              </a:prstGeom>
            </p:spPr>
          </p:pic>
          <p:sp>
            <p:nvSpPr>
              <p:cNvPr id="50" name="Retângulo 49"/>
              <p:cNvSpPr/>
              <p:nvPr/>
            </p:nvSpPr>
            <p:spPr>
              <a:xfrm>
                <a:off x="3564061" y="2861647"/>
                <a:ext cx="310539" cy="26759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57" name="CaixaDeTexto 56"/>
            <p:cNvSpPr txBox="1"/>
            <p:nvPr/>
          </p:nvSpPr>
          <p:spPr>
            <a:xfrm>
              <a:off x="2508176" y="1772816"/>
              <a:ext cx="20638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 err="1" smtClean="0">
                  <a:solidFill>
                    <a:schemeClr val="accent6"/>
                  </a:solidFill>
                  <a:latin typeface="Book Antiqua" pitchFamily="18" charset="0"/>
                </a:rPr>
                <a:t>Esteroidogênese</a:t>
              </a:r>
              <a:endParaRPr lang="pt-BR" sz="1600" b="1" dirty="0">
                <a:solidFill>
                  <a:schemeClr val="accent6"/>
                </a:solidFill>
                <a:latin typeface="Book Antiqua" pitchFamily="18" charset="0"/>
              </a:endParaRPr>
            </a:p>
          </p:txBody>
        </p:sp>
      </p:grpSp>
      <p:grpSp>
        <p:nvGrpSpPr>
          <p:cNvPr id="24" name="Grupo 75"/>
          <p:cNvGrpSpPr/>
          <p:nvPr/>
        </p:nvGrpSpPr>
        <p:grpSpPr>
          <a:xfrm>
            <a:off x="1921061" y="2348880"/>
            <a:ext cx="1426804" cy="2244619"/>
            <a:chOff x="1178464" y="2579402"/>
            <a:chExt cx="1071979" cy="1686415"/>
          </a:xfrm>
        </p:grpSpPr>
        <p:cxnSp>
          <p:nvCxnSpPr>
            <p:cNvPr id="64" name="Conector de seta reta 63"/>
            <p:cNvCxnSpPr/>
            <p:nvPr/>
          </p:nvCxnSpPr>
          <p:spPr>
            <a:xfrm flipH="1">
              <a:off x="1709435" y="2579402"/>
              <a:ext cx="327446" cy="538511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CaixaDeTexto 64"/>
            <p:cNvSpPr txBox="1"/>
            <p:nvPr/>
          </p:nvSpPr>
          <p:spPr>
            <a:xfrm>
              <a:off x="1321160" y="3174510"/>
              <a:ext cx="9292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 smtClean="0">
                  <a:latin typeface="Book Antiqua" pitchFamily="18" charset="0"/>
                </a:rPr>
                <a:t>PLA2</a:t>
              </a:r>
              <a:endParaRPr lang="pt-BR" sz="1400" b="1" dirty="0">
                <a:latin typeface="Book Antiqua" pitchFamily="18" charset="0"/>
              </a:endParaRPr>
            </a:p>
          </p:txBody>
        </p:sp>
        <p:cxnSp>
          <p:nvCxnSpPr>
            <p:cNvPr id="67" name="Conector de seta reta 66"/>
            <p:cNvCxnSpPr/>
            <p:nvPr/>
          </p:nvCxnSpPr>
          <p:spPr>
            <a:xfrm flipH="1">
              <a:off x="1418237" y="3445014"/>
              <a:ext cx="20695" cy="448922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CaixaDeTexto 69"/>
            <p:cNvSpPr txBox="1"/>
            <p:nvPr/>
          </p:nvSpPr>
          <p:spPr>
            <a:xfrm>
              <a:off x="1178464" y="3986019"/>
              <a:ext cx="476870" cy="279798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 smtClean="0">
                  <a:latin typeface="Book Antiqua" pitchFamily="18" charset="0"/>
                </a:rPr>
                <a:t>AA</a:t>
              </a:r>
              <a:endParaRPr lang="pt-BR" sz="1600" b="1" dirty="0">
                <a:latin typeface="Book Antiqua" pitchFamily="18" charset="0"/>
              </a:endParaRPr>
            </a:p>
          </p:txBody>
        </p:sp>
      </p:grpSp>
      <p:cxnSp>
        <p:nvCxnSpPr>
          <p:cNvPr id="72" name="Conector de seta reta 71"/>
          <p:cNvCxnSpPr/>
          <p:nvPr/>
        </p:nvCxnSpPr>
        <p:spPr>
          <a:xfrm>
            <a:off x="2662250" y="4726893"/>
            <a:ext cx="858138" cy="402596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upo 86"/>
          <p:cNvGrpSpPr/>
          <p:nvPr/>
        </p:nvGrpSpPr>
        <p:grpSpPr>
          <a:xfrm>
            <a:off x="2610372" y="3776436"/>
            <a:ext cx="1169540" cy="588668"/>
            <a:chOff x="1317992" y="3789040"/>
            <a:chExt cx="878693" cy="442275"/>
          </a:xfrm>
        </p:grpSpPr>
        <p:sp>
          <p:nvSpPr>
            <p:cNvPr id="80" name="CaixaDeTexto 79"/>
            <p:cNvSpPr txBox="1"/>
            <p:nvPr/>
          </p:nvSpPr>
          <p:spPr>
            <a:xfrm>
              <a:off x="1619672" y="3789040"/>
              <a:ext cx="577013" cy="25436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 smtClean="0">
                  <a:latin typeface="Book Antiqua" pitchFamily="18" charset="0"/>
                </a:rPr>
                <a:t>PG</a:t>
              </a:r>
              <a:r>
                <a:rPr lang="pt-BR" sz="1400" b="1" dirty="0" smtClean="0">
                  <a:latin typeface="Book Antiqua" pitchFamily="18" charset="0"/>
                </a:rPr>
                <a:t>2</a:t>
              </a:r>
              <a:endParaRPr lang="pt-BR" sz="1600" b="1" dirty="0">
                <a:latin typeface="Book Antiqua" pitchFamily="18" charset="0"/>
              </a:endParaRPr>
            </a:p>
          </p:txBody>
        </p:sp>
        <p:cxnSp>
          <p:nvCxnSpPr>
            <p:cNvPr id="83" name="Conector de seta reta 82"/>
            <p:cNvCxnSpPr/>
            <p:nvPr/>
          </p:nvCxnSpPr>
          <p:spPr>
            <a:xfrm flipV="1">
              <a:off x="1317992" y="4061501"/>
              <a:ext cx="251520" cy="169814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4" name="Conector de seta reta 83"/>
          <p:cNvCxnSpPr/>
          <p:nvPr/>
        </p:nvCxnSpPr>
        <p:spPr>
          <a:xfrm>
            <a:off x="3554247" y="4225854"/>
            <a:ext cx="513697" cy="427282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tângulo 88"/>
          <p:cNvSpPr/>
          <p:nvPr/>
        </p:nvSpPr>
        <p:spPr>
          <a:xfrm>
            <a:off x="2915816" y="1716103"/>
            <a:ext cx="913902" cy="41675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462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55" descr="biosintesis de esteroide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60648"/>
            <a:ext cx="5438775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iclo%20menstru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0"/>
            <a:ext cx="44577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52400" y="5562600"/>
            <a:ext cx="27432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>
                <a:latin typeface="Times New Roman" pitchFamily="18" charset="0"/>
              </a:rPr>
              <a:t>Um folículo começa a crescer mais que os outros</a:t>
            </a:r>
          </a:p>
          <a:p>
            <a:pPr algn="ctr">
              <a:spcBef>
                <a:spcPct val="50000"/>
              </a:spcBef>
            </a:pPr>
            <a:r>
              <a:rPr lang="pt-BR">
                <a:latin typeface="Times New Roman" pitchFamily="18" charset="0"/>
              </a:rPr>
              <a:t>( 7 dias)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4716463" y="476250"/>
            <a:ext cx="1008062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900" b="1"/>
              <a:t>Pós-ovulatória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Fertilização e Gravidez</a:t>
            </a:r>
          </a:p>
        </p:txBody>
      </p:sp>
      <p:pic>
        <p:nvPicPr>
          <p:cNvPr id="12291" name="Picture 3" descr="FG29_01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047" t="7616" r="13046" b="3642"/>
          <a:stretch>
            <a:fillRect/>
          </a:stretch>
        </p:blipFill>
        <p:spPr>
          <a:xfrm>
            <a:off x="2339975" y="1196975"/>
            <a:ext cx="3722688" cy="2806700"/>
          </a:xfrm>
          <a:noFill/>
        </p:spPr>
      </p:pic>
      <p:pic>
        <p:nvPicPr>
          <p:cNvPr id="12292" name="Picture 4" descr="29_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525" y="4076700"/>
            <a:ext cx="3227388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4" descr="http://bp3.blogger.com/_QFp2P6UH-OE/SIxkGmsnWtI/AAAAAAAABJk/RkL8xc5zQS4/s400/Gravidez.jpg"/>
          <p:cNvPicPr>
            <a:picLocks noChangeAspect="1" noChangeArrowheads="1"/>
          </p:cNvPicPr>
          <p:nvPr/>
        </p:nvPicPr>
        <p:blipFill>
          <a:blip r:embed="rId4" cstate="print"/>
          <a:srcRect t="37794"/>
          <a:stretch>
            <a:fillRect/>
          </a:stretch>
        </p:blipFill>
        <p:spPr bwMode="auto">
          <a:xfrm>
            <a:off x="357188" y="4165600"/>
            <a:ext cx="3206750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iclo%20menstru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0"/>
            <a:ext cx="44577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52400" y="5562600"/>
            <a:ext cx="27432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>
                <a:latin typeface="Times New Roman" pitchFamily="18" charset="0"/>
              </a:rPr>
              <a:t>Um folículo começa a crescer mais que os outros</a:t>
            </a:r>
          </a:p>
          <a:p>
            <a:pPr algn="ctr">
              <a:spcBef>
                <a:spcPct val="50000"/>
              </a:spcBef>
            </a:pPr>
            <a:r>
              <a:rPr lang="pt-BR">
                <a:latin typeface="Times New Roman" pitchFamily="18" charset="0"/>
              </a:rPr>
              <a:t>( 7 dias)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4716463" y="476250"/>
            <a:ext cx="1008062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900" b="1"/>
              <a:t>Pós-ovulatória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ipófi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638" y="260350"/>
            <a:ext cx="470852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611188" y="333375"/>
            <a:ext cx="33480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/>
              <a:t>HIPÓFISE DE MAMÍFEROS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sz="3200" smtClean="0"/>
              <a:t>EVENTOS DA FERTILIZAÇÃO</a:t>
            </a:r>
          </a:p>
        </p:txBody>
      </p:sp>
      <p:pic>
        <p:nvPicPr>
          <p:cNvPr id="14339" name="Picture 2" descr="http://htmlimg3.scribdassets.com/bd3ci39fzk8q8g0/images/4-e39cd2daf8/000.jpg"/>
          <p:cNvPicPr>
            <a:picLocks noChangeAspect="1" noChangeArrowheads="1"/>
          </p:cNvPicPr>
          <p:nvPr/>
        </p:nvPicPr>
        <p:blipFill>
          <a:blip r:embed="rId2" cstate="print"/>
          <a:srcRect l="40601" t="28989" r="5441" b="14494"/>
          <a:stretch>
            <a:fillRect/>
          </a:stretch>
        </p:blipFill>
        <p:spPr bwMode="auto">
          <a:xfrm>
            <a:off x="1979613" y="1196975"/>
            <a:ext cx="6553200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 descr="Human Sperm And Egg Fertilization Gl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413"/>
            <a:ext cx="212407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200.145.142.234/embriologia-antigo/5/Imagens/5_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60648"/>
            <a:ext cx="5159985" cy="45167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ncbi.nlm.nih.gov/bookshelf/picrender.fcgi?book=mboc4&amp;part=A3738&amp;blobname=ch20f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0"/>
            <a:ext cx="4751388" cy="647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Ficheiro:Acrosome reaction diagram en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8208912" cy="57868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aixaDeTexto 1"/>
          <p:cNvSpPr txBox="1">
            <a:spLocks noChangeArrowheads="1"/>
          </p:cNvSpPr>
          <p:nvPr/>
        </p:nvSpPr>
        <p:spPr bwMode="auto">
          <a:xfrm>
            <a:off x="1979613" y="549275"/>
            <a:ext cx="62642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REAÇÃO CORTICAL – PREVINE A POLIPLOIDIA</a:t>
            </a:r>
          </a:p>
        </p:txBody>
      </p:sp>
      <p:pic>
        <p:nvPicPr>
          <p:cNvPr id="16387" name="Picture 2" descr="http://www.ansci.wisc.edu/jjp1/ansci_repro/lec/lec_16/cortical_granule(s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1196975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CaixaDeTexto 3"/>
          <p:cNvSpPr txBox="1">
            <a:spLocks noChangeArrowheads="1"/>
          </p:cNvSpPr>
          <p:nvPr/>
        </p:nvSpPr>
        <p:spPr bwMode="auto">
          <a:xfrm>
            <a:off x="900113" y="4797425"/>
            <a:ext cx="54721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Aumenta a concentração de cálcio;</a:t>
            </a:r>
          </a:p>
          <a:p>
            <a:r>
              <a:rPr lang="en-US"/>
              <a:t>Alteração da membrana</a:t>
            </a:r>
          </a:p>
        </p:txBody>
      </p:sp>
      <p:pic>
        <p:nvPicPr>
          <p:cNvPr id="16389" name="Picture 4" descr="http://www.ansci.wisc.edu/jjp1/ansci_repro/lec/lec_16/oscillin%20diagram(s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3573463"/>
            <a:ext cx="3908425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6084888" y="4797425"/>
            <a:ext cx="719137" cy="576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CaixaDeTexto 1"/>
          <p:cNvSpPr txBox="1"/>
          <p:nvPr/>
        </p:nvSpPr>
        <p:spPr>
          <a:xfrm>
            <a:off x="5004048" y="2278613"/>
            <a:ext cx="208823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Bloqueia a polispermia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468313" y="260350"/>
            <a:ext cx="82073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>
                <a:solidFill>
                  <a:srgbClr val="990000"/>
                </a:solidFill>
                <a:latin typeface="Cambria" pitchFamily="18" charset="0"/>
              </a:rPr>
              <a:t>Fertilização</a:t>
            </a:r>
            <a:endParaRPr lang="en-US" sz="4800" b="1">
              <a:solidFill>
                <a:srgbClr val="990000"/>
              </a:solidFill>
              <a:latin typeface="Cambria" pitchFamily="18" charset="0"/>
            </a:endParaRPr>
          </a:p>
        </p:txBody>
      </p:sp>
      <p:grpSp>
        <p:nvGrpSpPr>
          <p:cNvPr id="17411" name="Grupo 8"/>
          <p:cNvGrpSpPr>
            <a:grpSpLocks/>
          </p:cNvGrpSpPr>
          <p:nvPr/>
        </p:nvGrpSpPr>
        <p:grpSpPr bwMode="auto">
          <a:xfrm>
            <a:off x="2339975" y="1268413"/>
            <a:ext cx="6553200" cy="5368925"/>
            <a:chOff x="2987675" y="1484313"/>
            <a:chExt cx="5905500" cy="5153025"/>
          </a:xfrm>
        </p:grpSpPr>
        <p:pic>
          <p:nvPicPr>
            <p:cNvPr id="17413" name="Picture 5" descr="S02401-082-f00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87675" y="1484313"/>
              <a:ext cx="5905500" cy="5153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4" name="Oval 6"/>
            <p:cNvSpPr>
              <a:spLocks noChangeArrowheads="1"/>
            </p:cNvSpPr>
            <p:nvPr/>
          </p:nvSpPr>
          <p:spPr bwMode="auto">
            <a:xfrm>
              <a:off x="3924300" y="2349500"/>
              <a:ext cx="647700" cy="503238"/>
            </a:xfrm>
            <a:prstGeom prst="ellipse">
              <a:avLst/>
            </a:prstGeom>
            <a:noFill/>
            <a:ln w="38100">
              <a:solidFill>
                <a:srgbClr val="99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412" name="Text Box 8"/>
          <p:cNvSpPr txBox="1">
            <a:spLocks noChangeArrowheads="1"/>
          </p:cNvSpPr>
          <p:nvPr/>
        </p:nvSpPr>
        <p:spPr bwMode="auto">
          <a:xfrm>
            <a:off x="179388" y="1341438"/>
            <a:ext cx="23971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>
                <a:latin typeface="Calibri" pitchFamily="34" charset="0"/>
              </a:rPr>
              <a:t>Fertilização ocorre normalmente nas trompas de Falópio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468313" y="260350"/>
            <a:ext cx="82073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>
                <a:solidFill>
                  <a:srgbClr val="990000"/>
                </a:solidFill>
                <a:latin typeface="Cambria" pitchFamily="18" charset="0"/>
              </a:rPr>
              <a:t>Fertilização</a:t>
            </a:r>
            <a:endParaRPr lang="en-US" sz="4800" b="1">
              <a:solidFill>
                <a:srgbClr val="990000"/>
              </a:solidFill>
              <a:latin typeface="Cambria" pitchFamily="18" charset="0"/>
            </a:endParaRPr>
          </a:p>
        </p:txBody>
      </p:sp>
      <p:grpSp>
        <p:nvGrpSpPr>
          <p:cNvPr id="18435" name="Grupo 7"/>
          <p:cNvGrpSpPr>
            <a:grpSpLocks/>
          </p:cNvGrpSpPr>
          <p:nvPr/>
        </p:nvGrpSpPr>
        <p:grpSpPr bwMode="auto">
          <a:xfrm>
            <a:off x="179388" y="1484313"/>
            <a:ext cx="5905500" cy="5153025"/>
            <a:chOff x="179388" y="1484313"/>
            <a:chExt cx="5905500" cy="5153025"/>
          </a:xfrm>
        </p:grpSpPr>
        <p:pic>
          <p:nvPicPr>
            <p:cNvPr id="18438" name="Picture 3" descr="S02401-082-f00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9388" y="1484313"/>
              <a:ext cx="5905500" cy="5153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9" name="Oval 4"/>
            <p:cNvSpPr>
              <a:spLocks noChangeArrowheads="1"/>
            </p:cNvSpPr>
            <p:nvPr/>
          </p:nvSpPr>
          <p:spPr bwMode="auto">
            <a:xfrm>
              <a:off x="4643438" y="2349500"/>
              <a:ext cx="647700" cy="503238"/>
            </a:xfrm>
            <a:prstGeom prst="ellipse">
              <a:avLst/>
            </a:prstGeom>
            <a:noFill/>
            <a:ln w="38100">
              <a:solidFill>
                <a:srgbClr val="99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6443663" y="1412875"/>
            <a:ext cx="27003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latin typeface="Calibri" pitchFamily="34" charset="0"/>
              </a:rPr>
              <a:t>Transport</a:t>
            </a:r>
            <a:r>
              <a:rPr lang="pt-BR">
                <a:latin typeface="Calibri" pitchFamily="34" charset="0"/>
              </a:rPr>
              <a:t>e para o útero em cerca de 5</a:t>
            </a:r>
            <a:r>
              <a:rPr lang="cs-CZ">
                <a:latin typeface="Calibri" pitchFamily="34" charset="0"/>
              </a:rPr>
              <a:t> d</a:t>
            </a:r>
            <a:r>
              <a:rPr lang="pt-BR">
                <a:latin typeface="Calibri" pitchFamily="34" charset="0"/>
              </a:rPr>
              <a:t>ias</a:t>
            </a:r>
            <a:endParaRPr lang="en-US">
              <a:latin typeface="Calibri" pitchFamily="34" charset="0"/>
            </a:endParaRPr>
          </a:p>
        </p:txBody>
      </p:sp>
      <p:sp>
        <p:nvSpPr>
          <p:cNvPr id="18437" name="Line 6"/>
          <p:cNvSpPr>
            <a:spLocks noChangeShapeType="1"/>
          </p:cNvSpPr>
          <p:nvPr/>
        </p:nvSpPr>
        <p:spPr bwMode="auto">
          <a:xfrm flipH="1">
            <a:off x="5435600" y="1916113"/>
            <a:ext cx="865188" cy="504825"/>
          </a:xfrm>
          <a:prstGeom prst="line">
            <a:avLst/>
          </a:prstGeom>
          <a:noFill/>
          <a:ln w="38100">
            <a:solidFill>
              <a:srgbClr val="99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468313" y="260350"/>
            <a:ext cx="82073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>
                <a:solidFill>
                  <a:srgbClr val="990000"/>
                </a:solidFill>
                <a:latin typeface="Cambria" pitchFamily="18" charset="0"/>
              </a:rPr>
              <a:t>Fertilização</a:t>
            </a:r>
            <a:endParaRPr lang="en-US" sz="4800" b="1">
              <a:solidFill>
                <a:srgbClr val="990000"/>
              </a:solidFill>
              <a:latin typeface="Cambria" pitchFamily="18" charset="0"/>
            </a:endParaRPr>
          </a:p>
        </p:txBody>
      </p:sp>
      <p:pic>
        <p:nvPicPr>
          <p:cNvPr id="19459" name="Picture 3" descr="S02401-082-f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484313"/>
            <a:ext cx="5905500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Oval 4"/>
          <p:cNvSpPr>
            <a:spLocks noChangeArrowheads="1"/>
          </p:cNvSpPr>
          <p:nvPr/>
        </p:nvSpPr>
        <p:spPr bwMode="auto">
          <a:xfrm>
            <a:off x="4643438" y="2852738"/>
            <a:ext cx="647700" cy="503237"/>
          </a:xfrm>
          <a:prstGeom prst="ellipse">
            <a:avLst/>
          </a:prstGeom>
          <a:noFill/>
          <a:ln w="381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6227763" y="1700213"/>
            <a:ext cx="26130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Implantação ocorre de 5-7 dias após a fertilização</a:t>
            </a:r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 flipH="1">
            <a:off x="5435600" y="2420938"/>
            <a:ext cx="865188" cy="504825"/>
          </a:xfrm>
          <a:prstGeom prst="line">
            <a:avLst/>
          </a:prstGeom>
          <a:noFill/>
          <a:ln w="38100">
            <a:solidFill>
              <a:srgbClr val="99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pic>
        <p:nvPicPr>
          <p:cNvPr id="20483" name="Picture 3" descr="FG29_0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260350"/>
            <a:ext cx="8243888" cy="61849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468313" y="115888"/>
            <a:ext cx="8207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3200" b="1">
                <a:solidFill>
                  <a:srgbClr val="990000"/>
                </a:solidFill>
                <a:latin typeface="Cambria" pitchFamily="18" charset="0"/>
              </a:rPr>
              <a:t>Principais alterações hormonais</a:t>
            </a:r>
            <a:endParaRPr lang="en-US" sz="3200" b="1">
              <a:solidFill>
                <a:srgbClr val="990000"/>
              </a:solidFill>
              <a:latin typeface="Cambria" pitchFamily="18" charset="0"/>
            </a:endParaRPr>
          </a:p>
        </p:txBody>
      </p:sp>
      <p:pic>
        <p:nvPicPr>
          <p:cNvPr id="21507" name="Picture 5" descr="M9780323045827-043-f034"/>
          <p:cNvPicPr>
            <a:picLocks noChangeAspect="1" noChangeArrowheads="1"/>
          </p:cNvPicPr>
          <p:nvPr/>
        </p:nvPicPr>
        <p:blipFill>
          <a:blip r:embed="rId2" cstate="print"/>
          <a:srcRect b="48595"/>
          <a:stretch>
            <a:fillRect/>
          </a:stretch>
        </p:blipFill>
        <p:spPr bwMode="auto">
          <a:xfrm>
            <a:off x="179388" y="981075"/>
            <a:ext cx="3614737" cy="2924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508" name="Text Box 7"/>
          <p:cNvSpPr txBox="1">
            <a:spLocks noChangeArrowheads="1"/>
          </p:cNvSpPr>
          <p:nvPr/>
        </p:nvSpPr>
        <p:spPr bwMode="auto">
          <a:xfrm>
            <a:off x="2247900" y="1358900"/>
            <a:ext cx="6012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990000"/>
                </a:solidFill>
                <a:latin typeface="Cambria" pitchFamily="18" charset="0"/>
              </a:rPr>
              <a:t>h</a:t>
            </a:r>
            <a:r>
              <a:rPr lang="cs-CZ" b="1" dirty="0" smtClean="0">
                <a:solidFill>
                  <a:srgbClr val="990000"/>
                </a:solidFill>
                <a:latin typeface="Cambria" pitchFamily="18" charset="0"/>
              </a:rPr>
              <a:t>CG</a:t>
            </a:r>
            <a:endParaRPr lang="cs-CZ" b="1" dirty="0">
              <a:solidFill>
                <a:srgbClr val="990000"/>
              </a:solidFill>
              <a:latin typeface="Cambria" pitchFamily="18" charset="0"/>
            </a:endParaRPr>
          </a:p>
        </p:txBody>
      </p:sp>
      <p:sp>
        <p:nvSpPr>
          <p:cNvPr id="21509" name="Text Box 11"/>
          <p:cNvSpPr txBox="1">
            <a:spLocks noChangeArrowheads="1"/>
          </p:cNvSpPr>
          <p:nvPr/>
        </p:nvSpPr>
        <p:spPr bwMode="auto">
          <a:xfrm>
            <a:off x="4284663" y="2636838"/>
            <a:ext cx="4608512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200" b="1" dirty="0" err="1">
                <a:solidFill>
                  <a:srgbClr val="0000CC"/>
                </a:solidFill>
                <a:latin typeface="Calibri" pitchFamily="34" charset="0"/>
              </a:rPr>
              <a:t>Gonadotropina</a:t>
            </a:r>
            <a:r>
              <a:rPr lang="pt-BR" sz="2200" b="1" dirty="0">
                <a:solidFill>
                  <a:srgbClr val="0000CC"/>
                </a:solidFill>
                <a:latin typeface="Calibri" pitchFamily="34" charset="0"/>
              </a:rPr>
              <a:t> </a:t>
            </a:r>
            <a:r>
              <a:rPr lang="pt-BR" sz="2200" b="1" dirty="0" smtClean="0">
                <a:solidFill>
                  <a:srgbClr val="0000CC"/>
                </a:solidFill>
                <a:latin typeface="Calibri" pitchFamily="34" charset="0"/>
              </a:rPr>
              <a:t>Coriônica Humana</a:t>
            </a:r>
            <a:endParaRPr lang="cs-CZ" sz="2200" b="1" dirty="0">
              <a:solidFill>
                <a:srgbClr val="0000CC"/>
              </a:solidFill>
              <a:latin typeface="Calibri" pitchFamily="34" charset="0"/>
            </a:endParaRPr>
          </a:p>
          <a:p>
            <a:endParaRPr lang="cs-CZ" sz="800" b="1" dirty="0">
              <a:solidFill>
                <a:schemeClr val="accent2"/>
              </a:solidFill>
              <a:latin typeface="Calibri" pitchFamily="34" charset="0"/>
            </a:endParaRPr>
          </a:p>
          <a:p>
            <a:pPr>
              <a:buFontTx/>
              <a:buChar char="•"/>
            </a:pPr>
            <a:r>
              <a:rPr lang="pt-BR" sz="2200" dirty="0" smtClean="0">
                <a:latin typeface="Calibri" pitchFamily="34" charset="0"/>
              </a:rPr>
              <a:t>Produzida pelo </a:t>
            </a:r>
            <a:r>
              <a:rPr lang="pt-BR" sz="2200" dirty="0" err="1" smtClean="0">
                <a:latin typeface="Calibri" pitchFamily="34" charset="0"/>
              </a:rPr>
              <a:t>trofoblasto</a:t>
            </a:r>
            <a:r>
              <a:rPr lang="pt-BR" sz="2200" dirty="0" smtClean="0">
                <a:latin typeface="Calibri" pitchFamily="34" charset="0"/>
              </a:rPr>
              <a:t> </a:t>
            </a:r>
          </a:p>
          <a:p>
            <a:pPr>
              <a:buFontTx/>
              <a:buChar char="•"/>
            </a:pPr>
            <a:r>
              <a:rPr lang="pt-BR" sz="2200" dirty="0" smtClean="0">
                <a:latin typeface="Calibri" pitchFamily="34" charset="0"/>
              </a:rPr>
              <a:t>glicoproteína</a:t>
            </a:r>
            <a:r>
              <a:rPr lang="pt-BR" sz="2200" dirty="0">
                <a:latin typeface="Calibri" pitchFamily="34" charset="0"/>
              </a:rPr>
              <a:t>; subunidades </a:t>
            </a:r>
            <a:r>
              <a:rPr lang="el-GR" sz="2200" dirty="0">
                <a:latin typeface="Calibri" pitchFamily="34" charset="0"/>
              </a:rPr>
              <a:t>α</a:t>
            </a:r>
            <a:r>
              <a:rPr lang="pt-BR" sz="2200" dirty="0">
                <a:latin typeface="Calibri" pitchFamily="34" charset="0"/>
              </a:rPr>
              <a:t> e </a:t>
            </a:r>
            <a:r>
              <a:rPr lang="el-GR" sz="2200" dirty="0">
                <a:latin typeface="Calibri" pitchFamily="34" charset="0"/>
              </a:rPr>
              <a:t>β</a:t>
            </a:r>
            <a:r>
              <a:rPr lang="cs-CZ" sz="2200" dirty="0">
                <a:latin typeface="Calibri" pitchFamily="34" charset="0"/>
              </a:rPr>
              <a:t> </a:t>
            </a:r>
            <a:endParaRPr lang="pt-BR" sz="2200" dirty="0">
              <a:latin typeface="Calibri" pitchFamily="34" charset="0"/>
            </a:endParaRPr>
          </a:p>
          <a:p>
            <a:pPr>
              <a:buFontTx/>
              <a:buChar char="•"/>
            </a:pPr>
            <a:r>
              <a:rPr lang="pt-BR" sz="2200" dirty="0">
                <a:latin typeface="Calibri" pitchFamily="34" charset="0"/>
              </a:rPr>
              <a:t>impede a involução do corpo lúteo;</a:t>
            </a:r>
            <a:r>
              <a:rPr lang="cs-CZ" sz="2200" dirty="0">
                <a:latin typeface="Calibri" pitchFamily="34" charset="0"/>
              </a:rPr>
              <a:t> </a:t>
            </a:r>
            <a:endParaRPr lang="pt-BR" sz="2200" dirty="0">
              <a:latin typeface="Calibri" pitchFamily="34" charset="0"/>
            </a:endParaRPr>
          </a:p>
          <a:p>
            <a:pPr>
              <a:buFontTx/>
              <a:buChar char="•"/>
            </a:pPr>
            <a:r>
              <a:rPr lang="pt-BR" sz="2200" dirty="0">
                <a:latin typeface="Calibri" pitchFamily="34" charset="0"/>
              </a:rPr>
              <a:t>Mantém a produção de progesterona e estrógeno (= LH)</a:t>
            </a:r>
          </a:p>
          <a:p>
            <a:pPr>
              <a:buFontTx/>
              <a:buChar char="•"/>
            </a:pPr>
            <a:endParaRPr lang="cs-CZ" sz="8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hipofi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981075"/>
            <a:ext cx="7561262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4"/>
          <p:cNvSpPr>
            <a:spLocks noRot="1" noChangeArrowheads="1"/>
          </p:cNvSpPr>
          <p:nvPr/>
        </p:nvSpPr>
        <p:spPr bwMode="auto">
          <a:xfrm>
            <a:off x="2743200" y="0"/>
            <a:ext cx="449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pt-BR" sz="2800" b="1" u="sng">
                <a:solidFill>
                  <a:schemeClr val="tx2"/>
                </a:solidFill>
              </a:rPr>
              <a:t>Hipófise dos teleósteos</a:t>
            </a:r>
            <a:endParaRPr lang="en-US" sz="2800" b="1" u="sng">
              <a:solidFill>
                <a:schemeClr val="tx2"/>
              </a:solidFill>
            </a:endParaRPr>
          </a:p>
        </p:txBody>
      </p:sp>
      <p:sp>
        <p:nvSpPr>
          <p:cNvPr id="6148" name="Text Box 8"/>
          <p:cNvSpPr txBox="1">
            <a:spLocks noChangeArrowheads="1"/>
          </p:cNvSpPr>
          <p:nvPr/>
        </p:nvSpPr>
        <p:spPr bwMode="auto">
          <a:xfrm>
            <a:off x="107950" y="6491288"/>
            <a:ext cx="3505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Células gonadotrópicas</a:t>
            </a:r>
          </a:p>
        </p:txBody>
      </p:sp>
      <p:pic>
        <p:nvPicPr>
          <p:cNvPr id="6149" name="Picture 6" descr="GTHTS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4868863"/>
            <a:ext cx="2160588" cy="16208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150" name="Picture 3" descr="C:\Users\Jandir\Documents\figuras\hipofise e encefal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1825" y="5084763"/>
            <a:ext cx="2162175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M9780323045827-043-f0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052513"/>
            <a:ext cx="3802062" cy="5616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1116013" y="1196975"/>
            <a:ext cx="184785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100" b="1">
                <a:solidFill>
                  <a:srgbClr val="990000"/>
                </a:solidFill>
                <a:latin typeface="Cambria" pitchFamily="18" charset="0"/>
              </a:rPr>
              <a:t>Progesteron</a:t>
            </a:r>
            <a:r>
              <a:rPr lang="pt-BR" sz="2100" b="1">
                <a:solidFill>
                  <a:srgbClr val="990000"/>
                </a:solidFill>
                <a:latin typeface="Cambria" pitchFamily="18" charset="0"/>
              </a:rPr>
              <a:t>a</a:t>
            </a:r>
            <a:endParaRPr lang="cs-CZ" sz="2100" b="1">
              <a:solidFill>
                <a:srgbClr val="990000"/>
              </a:solidFill>
              <a:latin typeface="Cambria" pitchFamily="18" charset="0"/>
            </a:endParaRPr>
          </a:p>
        </p:txBody>
      </p:sp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1116013" y="3789363"/>
            <a:ext cx="13604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990000"/>
                </a:solidFill>
                <a:latin typeface="Cambria" pitchFamily="18" charset="0"/>
              </a:rPr>
              <a:t>Estr</a:t>
            </a:r>
            <a:r>
              <a:rPr lang="pt-BR" b="1">
                <a:solidFill>
                  <a:srgbClr val="990000"/>
                </a:solidFill>
                <a:latin typeface="Cambria" pitchFamily="18" charset="0"/>
              </a:rPr>
              <a:t>ó</a:t>
            </a:r>
            <a:r>
              <a:rPr lang="cs-CZ" b="1">
                <a:solidFill>
                  <a:srgbClr val="990000"/>
                </a:solidFill>
                <a:latin typeface="Cambria" pitchFamily="18" charset="0"/>
              </a:rPr>
              <a:t>gen</a:t>
            </a:r>
            <a:r>
              <a:rPr lang="pt-BR" b="1">
                <a:solidFill>
                  <a:srgbClr val="990000"/>
                </a:solidFill>
                <a:latin typeface="Cambria" pitchFamily="18" charset="0"/>
              </a:rPr>
              <a:t>os</a:t>
            </a:r>
            <a:endParaRPr lang="cs-CZ" b="1">
              <a:solidFill>
                <a:srgbClr val="990000"/>
              </a:solidFill>
              <a:latin typeface="Cambria" pitchFamily="18" charset="0"/>
            </a:endParaRPr>
          </a:p>
        </p:txBody>
      </p:sp>
      <p:sp>
        <p:nvSpPr>
          <p:cNvPr id="22533" name="Line 7"/>
          <p:cNvSpPr>
            <a:spLocks noChangeShapeType="1"/>
          </p:cNvSpPr>
          <p:nvPr/>
        </p:nvSpPr>
        <p:spPr bwMode="auto">
          <a:xfrm>
            <a:off x="3132138" y="1484313"/>
            <a:ext cx="1152525" cy="0"/>
          </a:xfrm>
          <a:prstGeom prst="line">
            <a:avLst/>
          </a:prstGeom>
          <a:noFill/>
          <a:ln w="38100">
            <a:solidFill>
              <a:srgbClr val="99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2534" name="Line 8"/>
          <p:cNvSpPr>
            <a:spLocks noChangeShapeType="1"/>
          </p:cNvSpPr>
          <p:nvPr/>
        </p:nvSpPr>
        <p:spPr bwMode="auto">
          <a:xfrm>
            <a:off x="2987675" y="4076700"/>
            <a:ext cx="1727200" cy="0"/>
          </a:xfrm>
          <a:prstGeom prst="line">
            <a:avLst/>
          </a:prstGeom>
          <a:noFill/>
          <a:ln w="38100">
            <a:solidFill>
              <a:srgbClr val="99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2535" name="Text Box 9"/>
          <p:cNvSpPr txBox="1">
            <a:spLocks noChangeArrowheads="1"/>
          </p:cNvSpPr>
          <p:nvPr/>
        </p:nvSpPr>
        <p:spPr bwMode="auto">
          <a:xfrm>
            <a:off x="4284663" y="692150"/>
            <a:ext cx="4608512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cs-CZ" sz="1600">
              <a:latin typeface="Calibri" pitchFamily="34" charset="0"/>
            </a:endParaRPr>
          </a:p>
          <a:p>
            <a:pPr algn="just">
              <a:buFontTx/>
              <a:buChar char="•"/>
            </a:pPr>
            <a:r>
              <a:rPr lang="cs-CZ" sz="1600">
                <a:latin typeface="Calibri" pitchFamily="34" charset="0"/>
              </a:rPr>
              <a:t> </a:t>
            </a:r>
            <a:r>
              <a:rPr lang="pt-BR" sz="1600">
                <a:latin typeface="Calibri" pitchFamily="34" charset="0"/>
              </a:rPr>
              <a:t>produzida pelo corpo lúteo e depois pela placenta</a:t>
            </a:r>
            <a:endParaRPr lang="cs-CZ" sz="1600">
              <a:latin typeface="Calibri" pitchFamily="34" charset="0"/>
            </a:endParaRPr>
          </a:p>
          <a:p>
            <a:pPr algn="just">
              <a:buFontTx/>
              <a:buChar char="•"/>
            </a:pPr>
            <a:endParaRPr lang="cs-CZ" sz="1600">
              <a:latin typeface="Calibri" pitchFamily="34" charset="0"/>
            </a:endParaRPr>
          </a:p>
          <a:p>
            <a:pPr algn="just">
              <a:buFontTx/>
              <a:buChar char="•"/>
            </a:pPr>
            <a:r>
              <a:rPr lang="cs-CZ" sz="1600">
                <a:latin typeface="Calibri" pitchFamily="34" charset="0"/>
              </a:rPr>
              <a:t> d</a:t>
            </a:r>
            <a:r>
              <a:rPr lang="pt-BR" sz="1600">
                <a:latin typeface="Calibri" pitchFamily="34" charset="0"/>
              </a:rPr>
              <a:t>iminui a contração do útero – impede a expulsão prematura do feto (inibe prostaglandina);</a:t>
            </a:r>
            <a:endParaRPr lang="cs-CZ" sz="1600">
              <a:latin typeface="Calibri" pitchFamily="34" charset="0"/>
            </a:endParaRPr>
          </a:p>
          <a:p>
            <a:pPr algn="just">
              <a:buFontTx/>
              <a:buChar char="•"/>
            </a:pPr>
            <a:endParaRPr lang="cs-CZ" sz="1600">
              <a:latin typeface="Calibri" pitchFamily="34" charset="0"/>
            </a:endParaRPr>
          </a:p>
          <a:p>
            <a:pPr algn="just">
              <a:buFontTx/>
              <a:buChar char="•"/>
            </a:pPr>
            <a:r>
              <a:rPr lang="cs-CZ" sz="1600">
                <a:latin typeface="Calibri" pitchFamily="34" charset="0"/>
              </a:rPr>
              <a:t> </a:t>
            </a:r>
            <a:r>
              <a:rPr lang="pt-BR" sz="1600">
                <a:latin typeface="Calibri" pitchFamily="34" charset="0"/>
              </a:rPr>
              <a:t>começa a preparar as glândulas mamárias (desenvolvimento)</a:t>
            </a:r>
            <a:endParaRPr lang="en-US" sz="1600" i="1">
              <a:latin typeface="Calibri" pitchFamily="34" charset="0"/>
            </a:endParaRPr>
          </a:p>
        </p:txBody>
      </p:sp>
      <p:sp>
        <p:nvSpPr>
          <p:cNvPr id="22536" name="Text Box 10"/>
          <p:cNvSpPr txBox="1">
            <a:spLocks noChangeArrowheads="1"/>
          </p:cNvSpPr>
          <p:nvPr/>
        </p:nvSpPr>
        <p:spPr bwMode="auto">
          <a:xfrm>
            <a:off x="4716463" y="3860800"/>
            <a:ext cx="4211637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cs-CZ" sz="1600">
              <a:latin typeface="Calibri" pitchFamily="34" charset="0"/>
            </a:endParaRPr>
          </a:p>
          <a:p>
            <a:pPr algn="just">
              <a:buFontTx/>
              <a:buChar char="•"/>
            </a:pPr>
            <a:r>
              <a:rPr lang="cs-CZ" sz="1600">
                <a:latin typeface="Calibri" pitchFamily="34" charset="0"/>
              </a:rPr>
              <a:t> </a:t>
            </a:r>
            <a:r>
              <a:rPr lang="pt-BR" sz="1600">
                <a:latin typeface="Calibri" pitchFamily="34" charset="0"/>
              </a:rPr>
              <a:t>crescimento do miométrio</a:t>
            </a:r>
            <a:endParaRPr lang="cs-CZ" sz="1600">
              <a:latin typeface="Calibri" pitchFamily="34" charset="0"/>
            </a:endParaRPr>
          </a:p>
          <a:p>
            <a:pPr algn="just">
              <a:buFontTx/>
              <a:buChar char="•"/>
            </a:pPr>
            <a:endParaRPr lang="cs-CZ" sz="1600">
              <a:latin typeface="Calibri" pitchFamily="34" charset="0"/>
            </a:endParaRPr>
          </a:p>
          <a:p>
            <a:pPr algn="just">
              <a:buFontTx/>
              <a:buChar char="•"/>
            </a:pPr>
            <a:r>
              <a:rPr lang="cs-CZ" sz="1600">
                <a:latin typeface="Calibri" pitchFamily="34" charset="0"/>
              </a:rPr>
              <a:t> </a:t>
            </a:r>
            <a:r>
              <a:rPr lang="pt-BR" sz="1600">
                <a:latin typeface="Calibri" pitchFamily="34" charset="0"/>
              </a:rPr>
              <a:t>crescimento do sistema de ductos das mamas</a:t>
            </a:r>
            <a:endParaRPr lang="cs-CZ" sz="1600">
              <a:latin typeface="Calibri" pitchFamily="34" charset="0"/>
            </a:endParaRPr>
          </a:p>
          <a:p>
            <a:pPr algn="just">
              <a:buFontTx/>
              <a:buChar char="•"/>
            </a:pPr>
            <a:endParaRPr lang="cs-CZ" sz="1600">
              <a:latin typeface="Calibri" pitchFamily="34" charset="0"/>
            </a:endParaRPr>
          </a:p>
          <a:p>
            <a:pPr algn="just">
              <a:buFontTx/>
              <a:buChar char="•"/>
            </a:pPr>
            <a:r>
              <a:rPr lang="cs-CZ" sz="1600">
                <a:latin typeface="Calibri" pitchFamily="34" charset="0"/>
              </a:rPr>
              <a:t> relaxa</a:t>
            </a:r>
            <a:r>
              <a:rPr lang="pt-BR" sz="1600">
                <a:latin typeface="Calibri" pitchFamily="34" charset="0"/>
              </a:rPr>
              <a:t>mento e amolecimento dos ligamentos pélvicos da mãe e da sínfise pubiana – acomodar o útero </a:t>
            </a:r>
            <a:endParaRPr lang="en-US" sz="1600" i="1">
              <a:latin typeface="Calibri" pitchFamily="34" charset="0"/>
            </a:endParaRPr>
          </a:p>
        </p:txBody>
      </p:sp>
      <p:sp>
        <p:nvSpPr>
          <p:cNvPr id="22537" name="Text Box 2"/>
          <p:cNvSpPr txBox="1">
            <a:spLocks noChangeArrowheads="1"/>
          </p:cNvSpPr>
          <p:nvPr/>
        </p:nvSpPr>
        <p:spPr bwMode="auto">
          <a:xfrm>
            <a:off x="468313" y="0"/>
            <a:ext cx="8207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3200" b="1">
                <a:solidFill>
                  <a:srgbClr val="990000"/>
                </a:solidFill>
                <a:latin typeface="Cambria" pitchFamily="18" charset="0"/>
              </a:rPr>
              <a:t>Principais alterações hormonais</a:t>
            </a:r>
            <a:endParaRPr lang="en-US" sz="3200" b="1">
              <a:solidFill>
                <a:srgbClr val="990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79525" y="155575"/>
            <a:ext cx="6480175" cy="476250"/>
          </a:xfrm>
        </p:spPr>
        <p:txBody>
          <a:bodyPr/>
          <a:lstStyle/>
          <a:p>
            <a:pPr eaLnBrk="1" hangingPunct="1"/>
            <a:r>
              <a:rPr lang="en-US" sz="2800" b="1" smtClean="0"/>
              <a:t>Resumo das alterações hormonais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50825" y="5445125"/>
            <a:ext cx="8713788" cy="9366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smtClean="0"/>
              <a:t>	-Início da gravidez – alta produção de HCG; manutenção do corpo lúteo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8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smtClean="0"/>
              <a:t>	produção de estrógenos e progestágenos – inibe a menstruação</a:t>
            </a:r>
          </a:p>
        </p:txBody>
      </p:sp>
      <p:pic>
        <p:nvPicPr>
          <p:cNvPr id="23556" name="Picture 4" descr="28_2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8888" y="692150"/>
            <a:ext cx="5791200" cy="4343400"/>
          </a:xfrm>
          <a:noFill/>
        </p:spPr>
      </p:pic>
      <p:sp>
        <p:nvSpPr>
          <p:cNvPr id="23557" name="AutoShape 5"/>
          <p:cNvSpPr>
            <a:spLocks noChangeArrowheads="1"/>
          </p:cNvSpPr>
          <p:nvPr/>
        </p:nvSpPr>
        <p:spPr bwMode="auto">
          <a:xfrm>
            <a:off x="5580063" y="5734050"/>
            <a:ext cx="215900" cy="358775"/>
          </a:xfrm>
          <a:prstGeom prst="downArrow">
            <a:avLst>
              <a:gd name="adj1" fmla="val 50000"/>
              <a:gd name="adj2" fmla="val 415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ço Reservado para Conteúdo 2"/>
          <p:cNvSpPr>
            <a:spLocks noGrp="1"/>
          </p:cNvSpPr>
          <p:nvPr>
            <p:ph idx="1"/>
          </p:nvPr>
        </p:nvSpPr>
        <p:spPr>
          <a:xfrm>
            <a:off x="1763713" y="3357563"/>
            <a:ext cx="6048375" cy="1036637"/>
          </a:xfrm>
        </p:spPr>
        <p:txBody>
          <a:bodyPr/>
          <a:lstStyle/>
          <a:p>
            <a:pPr>
              <a:buFontTx/>
              <a:buNone/>
            </a:pPr>
            <a:r>
              <a:rPr lang="en-US" b="1" smtClean="0">
                <a:solidFill>
                  <a:srgbClr val="C00000"/>
                </a:solidFill>
              </a:rPr>
              <a:t>FISIOLOGIA DA LACTAÇÃO</a:t>
            </a:r>
          </a:p>
        </p:txBody>
      </p:sp>
      <p:pic>
        <p:nvPicPr>
          <p:cNvPr id="24579" name="Picture 4" descr="http://t3.gstatic.com/images?q=tbn:ANd9GcT8droR9eFYGUpzevepgCiaAKGoX_Vufwm0S7zEtnX4Mr8_p_I&amp;t=1&amp;usg=__I7N7phQ7rzzqgMwQnhCcJCMfKGU=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333375"/>
            <a:ext cx="21336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63563"/>
            <a:ext cx="7753350" cy="59324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0" y="0"/>
            <a:ext cx="914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>
                <a:solidFill>
                  <a:srgbClr val="0000FF"/>
                </a:solidFill>
              </a:rPr>
              <a:t>HORMÔNIOS DA NEUROHIPÓFISE</a:t>
            </a:r>
          </a:p>
          <a:p>
            <a:pPr algn="ctr"/>
            <a:r>
              <a:rPr lang="pt-BR" sz="2400">
                <a:solidFill>
                  <a:srgbClr val="0000FF"/>
                </a:solidFill>
              </a:rPr>
              <a:t>OCITOCINA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6613525"/>
            <a:ext cx="914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 i="1">
                <a:cs typeface="Times New Roman" pitchFamily="18" charset="0"/>
              </a:rPr>
              <a:t>Modificado do Atlas de Fisiologia, 2002</a:t>
            </a:r>
            <a:endParaRPr lang="pt-BR" sz="2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>
                <a:solidFill>
                  <a:srgbClr val="0000FF"/>
                </a:solidFill>
              </a:rPr>
              <a:t>HORMÔNIOS DA NEUROHIPÓFISE</a:t>
            </a:r>
          </a:p>
          <a:p>
            <a:pPr algn="ctr"/>
            <a:r>
              <a:rPr lang="pt-BR" sz="2400">
                <a:solidFill>
                  <a:srgbClr val="0000FF"/>
                </a:solidFill>
              </a:rPr>
              <a:t>Mecanismo de secreção de OCITOCINA durante a lactação</a:t>
            </a:r>
          </a:p>
        </p:txBody>
      </p:sp>
      <p:pic>
        <p:nvPicPr>
          <p:cNvPr id="26627" name="Picture 3" descr="rem2s6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9500"/>
            <a:ext cx="9144000" cy="516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322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685800" y="6583363"/>
            <a:ext cx="8388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solidFill>
                  <a:schemeClr val="hlink"/>
                </a:solidFill>
              </a:rPr>
              <a:t>veja tudo sobre Sex and Reproduction</a:t>
            </a:r>
            <a:r>
              <a:rPr lang="en-US" sz="1200" b="1" i="1">
                <a:solidFill>
                  <a:schemeClr val="hlink"/>
                </a:solidFill>
              </a:rPr>
              <a:t>: </a:t>
            </a:r>
            <a:r>
              <a:rPr lang="en-US" sz="1200" b="1" i="1">
                <a:solidFill>
                  <a:schemeClr val="hlink"/>
                </a:solidFill>
                <a:hlinkClick r:id="rId3"/>
              </a:rPr>
              <a:t>http://www.biocourse.com/mhhe/bcc/domains/quad/topic.xsp?id=000331</a:t>
            </a:r>
            <a:r>
              <a:rPr lang="en-US" sz="1200" b="1" i="1">
                <a:solidFill>
                  <a:schemeClr val="hlink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0536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775" y="344488"/>
            <a:ext cx="8683625" cy="651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381000" y="0"/>
            <a:ext cx="861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>
                <a:solidFill>
                  <a:srgbClr val="FF00FF"/>
                </a:solidFill>
              </a:rPr>
              <a:t>As glândulas mamárias da mulher adulta</a:t>
            </a: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685800" y="6584950"/>
            <a:ext cx="8388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solidFill>
                  <a:schemeClr val="accent2"/>
                </a:solidFill>
              </a:rPr>
              <a:t>veja tudo sobre Sex and Reproduction</a:t>
            </a:r>
            <a:r>
              <a:rPr lang="en-US" sz="1200" b="1" i="1">
                <a:solidFill>
                  <a:schemeClr val="accent2"/>
                </a:solidFill>
              </a:rPr>
              <a:t>: </a:t>
            </a:r>
            <a:r>
              <a:rPr lang="en-US" sz="1200" b="1" i="1">
                <a:solidFill>
                  <a:schemeClr val="accent2"/>
                </a:solidFill>
                <a:hlinkClick r:id="rId3"/>
              </a:rPr>
              <a:t>http://www.biocourse.com/mhhe/bcc/domains/quad/topic.xsp?id=000331</a:t>
            </a:r>
            <a:r>
              <a:rPr lang="en-US" sz="1200" b="1" i="1">
                <a:solidFill>
                  <a:schemeClr val="accent2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Mammary gl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200400" cy="256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 descr="esquema-alvéolo mamário-NIH-co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0"/>
            <a:ext cx="46116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Line 4"/>
          <p:cNvSpPr>
            <a:spLocks noChangeShapeType="1"/>
          </p:cNvSpPr>
          <p:nvPr/>
        </p:nvSpPr>
        <p:spPr bwMode="auto">
          <a:xfrm flipH="1">
            <a:off x="5715000" y="1600200"/>
            <a:ext cx="533400" cy="152400"/>
          </a:xfrm>
          <a:prstGeom prst="line">
            <a:avLst/>
          </a:prstGeom>
          <a:noFill/>
          <a:ln w="28575">
            <a:solidFill>
              <a:srgbClr val="FF00FF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8677" name="Line 5"/>
          <p:cNvSpPr>
            <a:spLocks noChangeShapeType="1"/>
          </p:cNvSpPr>
          <p:nvPr/>
        </p:nvSpPr>
        <p:spPr bwMode="auto">
          <a:xfrm flipH="1">
            <a:off x="6248400" y="1600200"/>
            <a:ext cx="609600" cy="685800"/>
          </a:xfrm>
          <a:prstGeom prst="line">
            <a:avLst/>
          </a:prstGeom>
          <a:noFill/>
          <a:ln w="28575">
            <a:solidFill>
              <a:srgbClr val="FF00FF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8678" name="Line 6"/>
          <p:cNvSpPr>
            <a:spLocks noChangeShapeType="1"/>
          </p:cNvSpPr>
          <p:nvPr/>
        </p:nvSpPr>
        <p:spPr bwMode="auto">
          <a:xfrm flipH="1">
            <a:off x="6858000" y="1600200"/>
            <a:ext cx="762000" cy="1600200"/>
          </a:xfrm>
          <a:prstGeom prst="line">
            <a:avLst/>
          </a:prstGeom>
          <a:noFill/>
          <a:ln w="28575">
            <a:solidFill>
              <a:srgbClr val="FF00FF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6172200" y="6096000"/>
            <a:ext cx="213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>
                <a:solidFill>
                  <a:srgbClr val="CC3300"/>
                </a:solidFill>
                <a:latin typeface="Jester" pitchFamily="2" charset="0"/>
              </a:rPr>
              <a:t>Células acinares</a:t>
            </a:r>
          </a:p>
        </p:txBody>
      </p:sp>
      <p:sp>
        <p:nvSpPr>
          <p:cNvPr id="28680" name="Line 8"/>
          <p:cNvSpPr>
            <a:spLocks noChangeShapeType="1"/>
          </p:cNvSpPr>
          <p:nvPr/>
        </p:nvSpPr>
        <p:spPr bwMode="auto">
          <a:xfrm flipH="1" flipV="1">
            <a:off x="6019800" y="5257800"/>
            <a:ext cx="533400" cy="762000"/>
          </a:xfrm>
          <a:prstGeom prst="line">
            <a:avLst/>
          </a:prstGeom>
          <a:noFill/>
          <a:ln w="28575">
            <a:solidFill>
              <a:srgbClr val="CC33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8681" name="Line 9"/>
          <p:cNvSpPr>
            <a:spLocks noChangeShapeType="1"/>
          </p:cNvSpPr>
          <p:nvPr/>
        </p:nvSpPr>
        <p:spPr bwMode="auto">
          <a:xfrm flipH="1" flipV="1">
            <a:off x="5715000" y="5638800"/>
            <a:ext cx="685800" cy="457200"/>
          </a:xfrm>
          <a:prstGeom prst="line">
            <a:avLst/>
          </a:prstGeom>
          <a:noFill/>
          <a:ln w="28575">
            <a:solidFill>
              <a:srgbClr val="CC33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8682" name="Line 10"/>
          <p:cNvSpPr>
            <a:spLocks noChangeShapeType="1"/>
          </p:cNvSpPr>
          <p:nvPr/>
        </p:nvSpPr>
        <p:spPr bwMode="auto">
          <a:xfrm flipH="1" flipV="1">
            <a:off x="5029200" y="5943600"/>
            <a:ext cx="1371600" cy="381000"/>
          </a:xfrm>
          <a:prstGeom prst="line">
            <a:avLst/>
          </a:prstGeom>
          <a:noFill/>
          <a:ln w="28575">
            <a:solidFill>
              <a:srgbClr val="CC33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381000" y="4038600"/>
            <a:ext cx="2133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>
                <a:solidFill>
                  <a:schemeClr val="hlink"/>
                </a:solidFill>
                <a:latin typeface="Jester" pitchFamily="2" charset="0"/>
              </a:rPr>
              <a:t>Exocitose de grânulos com leite</a:t>
            </a:r>
          </a:p>
        </p:txBody>
      </p:sp>
      <p:sp>
        <p:nvSpPr>
          <p:cNvPr id="28684" name="Line 12"/>
          <p:cNvSpPr>
            <a:spLocks noChangeShapeType="1"/>
          </p:cNvSpPr>
          <p:nvPr/>
        </p:nvSpPr>
        <p:spPr bwMode="auto">
          <a:xfrm>
            <a:off x="2438400" y="4267200"/>
            <a:ext cx="1447800" cy="152400"/>
          </a:xfrm>
          <a:prstGeom prst="line">
            <a:avLst/>
          </a:prstGeom>
          <a:noFill/>
          <a:ln w="28575">
            <a:solidFill>
              <a:schemeClr val="bg2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8685" name="Line 13"/>
          <p:cNvSpPr>
            <a:spLocks noChangeShapeType="1"/>
          </p:cNvSpPr>
          <p:nvPr/>
        </p:nvSpPr>
        <p:spPr bwMode="auto">
          <a:xfrm>
            <a:off x="2438400" y="4419600"/>
            <a:ext cx="2057400" cy="609600"/>
          </a:xfrm>
          <a:prstGeom prst="line">
            <a:avLst/>
          </a:prstGeom>
          <a:noFill/>
          <a:ln w="28575">
            <a:solidFill>
              <a:schemeClr val="bg2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8686" name="Line 14"/>
          <p:cNvSpPr>
            <a:spLocks noChangeShapeType="1"/>
          </p:cNvSpPr>
          <p:nvPr/>
        </p:nvSpPr>
        <p:spPr bwMode="auto">
          <a:xfrm flipV="1">
            <a:off x="2438400" y="3886200"/>
            <a:ext cx="1066800" cy="304800"/>
          </a:xfrm>
          <a:prstGeom prst="line">
            <a:avLst/>
          </a:prstGeom>
          <a:noFill/>
          <a:ln w="28575">
            <a:solidFill>
              <a:schemeClr val="bg2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8687" name="Text Box 15"/>
          <p:cNvSpPr txBox="1">
            <a:spLocks noChangeArrowheads="1"/>
          </p:cNvSpPr>
          <p:nvPr/>
        </p:nvSpPr>
        <p:spPr bwMode="auto">
          <a:xfrm>
            <a:off x="6019800" y="1295400"/>
            <a:ext cx="2590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>
                <a:solidFill>
                  <a:srgbClr val="FF00FF"/>
                </a:solidFill>
                <a:latin typeface="Jester" pitchFamily="2" charset="0"/>
              </a:rPr>
              <a:t>Células mioepiteliais</a:t>
            </a:r>
          </a:p>
        </p:txBody>
      </p:sp>
      <p:sp>
        <p:nvSpPr>
          <p:cNvPr id="28688" name="Text Box 16"/>
          <p:cNvSpPr txBox="1">
            <a:spLocks noChangeArrowheads="1"/>
          </p:cNvSpPr>
          <p:nvPr/>
        </p:nvSpPr>
        <p:spPr bwMode="auto">
          <a:xfrm>
            <a:off x="5715000" y="0"/>
            <a:ext cx="2286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b="1">
                <a:latin typeface="Jester" pitchFamily="2" charset="0"/>
              </a:rPr>
              <a:t>Ácino mamário</a:t>
            </a: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 flipV="1">
            <a:off x="2133600" y="1295400"/>
            <a:ext cx="685800" cy="1447800"/>
          </a:xfrm>
          <a:prstGeom prst="line">
            <a:avLst/>
          </a:prstGeom>
          <a:noFill/>
          <a:ln w="38100">
            <a:solidFill>
              <a:schemeClr val="bg2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8690" name="Text Box 18"/>
          <p:cNvSpPr txBox="1">
            <a:spLocks noChangeArrowheads="1"/>
          </p:cNvSpPr>
          <p:nvPr/>
        </p:nvSpPr>
        <p:spPr bwMode="auto">
          <a:xfrm>
            <a:off x="457200" y="2711450"/>
            <a:ext cx="2133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>
                <a:solidFill>
                  <a:schemeClr val="hlink"/>
                </a:solidFill>
                <a:latin typeface="Jester" pitchFamily="2" charset="0"/>
              </a:rPr>
              <a:t>Luz do ácino mamário</a:t>
            </a: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2057400" y="3124200"/>
            <a:ext cx="2133600" cy="685800"/>
          </a:xfrm>
          <a:prstGeom prst="line">
            <a:avLst/>
          </a:prstGeom>
          <a:noFill/>
          <a:ln w="38100">
            <a:solidFill>
              <a:schemeClr val="bg2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5620" name="AutoShape 20"/>
          <p:cNvSpPr>
            <a:spLocks noChangeArrowheads="1"/>
          </p:cNvSpPr>
          <p:nvPr/>
        </p:nvSpPr>
        <p:spPr bwMode="auto">
          <a:xfrm>
            <a:off x="6934200" y="3581400"/>
            <a:ext cx="1981200" cy="457200"/>
          </a:xfrm>
          <a:prstGeom prst="leftArrowCallout">
            <a:avLst>
              <a:gd name="adj1" fmla="val 25000"/>
              <a:gd name="adj2" fmla="val 25000"/>
              <a:gd name="adj3" fmla="val 72222"/>
              <a:gd name="adj4" fmla="val 66667"/>
            </a:avLst>
          </a:prstGeom>
          <a:solidFill>
            <a:srgbClr val="FF00FF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5621" name="Text Box 21"/>
          <p:cNvSpPr txBox="1">
            <a:spLocks noChangeArrowheads="1"/>
          </p:cNvSpPr>
          <p:nvPr/>
        </p:nvSpPr>
        <p:spPr bwMode="auto">
          <a:xfrm>
            <a:off x="7543800" y="3657600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>
                <a:solidFill>
                  <a:schemeClr val="bg1"/>
                </a:solidFill>
                <a:latin typeface="Jester" pitchFamily="2" charset="0"/>
              </a:rPr>
              <a:t>OCITOCINA</a:t>
            </a:r>
          </a:p>
        </p:txBody>
      </p:sp>
      <p:sp>
        <p:nvSpPr>
          <p:cNvPr id="25622" name="Oval 22"/>
          <p:cNvSpPr>
            <a:spLocks noChangeArrowheads="1"/>
          </p:cNvSpPr>
          <p:nvPr/>
        </p:nvSpPr>
        <p:spPr bwMode="auto">
          <a:xfrm>
            <a:off x="7086600" y="4038600"/>
            <a:ext cx="304800" cy="3048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5623" name="Text Box 23"/>
          <p:cNvSpPr txBox="1">
            <a:spLocks noChangeArrowheads="1"/>
          </p:cNvSpPr>
          <p:nvPr/>
        </p:nvSpPr>
        <p:spPr bwMode="auto">
          <a:xfrm>
            <a:off x="7086600" y="3900488"/>
            <a:ext cx="381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>
                <a:solidFill>
                  <a:schemeClr val="bg1"/>
                </a:solidFill>
                <a:latin typeface="Times New Roman" pitchFamily="18" charset="0"/>
              </a:rPr>
              <a:t>+</a:t>
            </a: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 flipV="1">
            <a:off x="5715000" y="5638800"/>
            <a:ext cx="685800" cy="457200"/>
          </a:xfrm>
          <a:prstGeom prst="line">
            <a:avLst/>
          </a:prstGeom>
          <a:noFill/>
          <a:ln w="28575">
            <a:solidFill>
              <a:srgbClr val="CC33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 flipV="1">
            <a:off x="5029200" y="5943600"/>
            <a:ext cx="1371600" cy="381000"/>
          </a:xfrm>
          <a:prstGeom prst="line">
            <a:avLst/>
          </a:prstGeom>
          <a:noFill/>
          <a:ln w="28575">
            <a:solidFill>
              <a:srgbClr val="CC33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5626" name="AutoShape 26"/>
          <p:cNvSpPr>
            <a:spLocks noChangeArrowheads="1"/>
          </p:cNvSpPr>
          <p:nvPr/>
        </p:nvSpPr>
        <p:spPr bwMode="auto">
          <a:xfrm rot="16220037" flipH="1">
            <a:off x="4418013" y="5715000"/>
            <a:ext cx="609600" cy="1524000"/>
          </a:xfrm>
          <a:prstGeom prst="leftArrowCallout">
            <a:avLst>
              <a:gd name="adj1" fmla="val 62500"/>
              <a:gd name="adj2" fmla="val 62500"/>
              <a:gd name="adj3" fmla="val 16667"/>
              <a:gd name="adj4" fmla="val 66667"/>
            </a:avLst>
          </a:prstGeom>
          <a:solidFill>
            <a:srgbClr val="FF9933"/>
          </a:solidFill>
          <a:ln w="9525">
            <a:solidFill>
              <a:srgbClr val="FF99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5627" name="Text Box 27"/>
          <p:cNvSpPr txBox="1">
            <a:spLocks noChangeArrowheads="1"/>
          </p:cNvSpPr>
          <p:nvPr/>
        </p:nvSpPr>
        <p:spPr bwMode="auto">
          <a:xfrm>
            <a:off x="3886200" y="6400800"/>
            <a:ext cx="19097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>
                <a:solidFill>
                  <a:schemeClr val="bg1"/>
                </a:solidFill>
                <a:latin typeface="Jester" pitchFamily="2" charset="0"/>
              </a:rPr>
              <a:t>PROLACTINA</a:t>
            </a:r>
          </a:p>
        </p:txBody>
      </p:sp>
      <p:sp>
        <p:nvSpPr>
          <p:cNvPr id="25628" name="Text Box 28"/>
          <p:cNvSpPr txBox="1">
            <a:spLocks noChangeArrowheads="1"/>
          </p:cNvSpPr>
          <p:nvPr/>
        </p:nvSpPr>
        <p:spPr bwMode="auto">
          <a:xfrm>
            <a:off x="4572000" y="6019800"/>
            <a:ext cx="381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>
                <a:solidFill>
                  <a:schemeClr val="bg1"/>
                </a:solidFill>
                <a:latin typeface="Times New Roman" pitchFamily="18" charset="0"/>
              </a:rPr>
              <a:t>+</a:t>
            </a:r>
          </a:p>
        </p:txBody>
      </p:sp>
      <p:sp>
        <p:nvSpPr>
          <p:cNvPr id="28701" name="Rectangle 29"/>
          <p:cNvSpPr>
            <a:spLocks noChangeArrowheads="1"/>
          </p:cNvSpPr>
          <p:nvPr/>
        </p:nvSpPr>
        <p:spPr bwMode="auto">
          <a:xfrm>
            <a:off x="914400" y="1066800"/>
            <a:ext cx="304800" cy="228600"/>
          </a:xfrm>
          <a:prstGeom prst="rect">
            <a:avLst/>
          </a:prstGeom>
          <a:noFill/>
          <a:ln w="38100">
            <a:solidFill>
              <a:schemeClr val="bg2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V="1">
            <a:off x="1219200" y="990600"/>
            <a:ext cx="914400" cy="152400"/>
          </a:xfrm>
          <a:prstGeom prst="line">
            <a:avLst/>
          </a:prstGeom>
          <a:noFill/>
          <a:ln w="38100">
            <a:solidFill>
              <a:schemeClr val="bg2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8703" name="Rectangle 31"/>
          <p:cNvSpPr>
            <a:spLocks noChangeArrowheads="1"/>
          </p:cNvSpPr>
          <p:nvPr/>
        </p:nvSpPr>
        <p:spPr bwMode="auto">
          <a:xfrm>
            <a:off x="4275138" y="6583363"/>
            <a:ext cx="51736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1">
                <a:solidFill>
                  <a:schemeClr val="bg2"/>
                </a:solidFill>
                <a:latin typeface="Times New Roman" pitchFamily="18" charset="0"/>
                <a:hlinkClick r:id="rId4"/>
              </a:rPr>
              <a:t>http://mammary.nih.gov/reviews/development/Hennighausen001/index.html</a:t>
            </a:r>
            <a:r>
              <a:rPr lang="pt-BR" sz="1200" b="1">
                <a:solidFill>
                  <a:schemeClr val="bg2"/>
                </a:solidFill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20" grpId="0" animBg="1"/>
      <p:bldP spid="25621" grpId="0" autoUpdateAnimBg="0"/>
      <p:bldP spid="25622" grpId="0" animBg="1"/>
      <p:bldP spid="25623" grpId="0" autoUpdateAnimBg="0"/>
      <p:bldP spid="25626" grpId="0" animBg="1"/>
      <p:bldP spid="25627" grpId="0" autoUpdateAnimBg="0"/>
      <p:bldP spid="25628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olorad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81063"/>
            <a:ext cx="9144000" cy="582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685800" y="152400"/>
            <a:ext cx="784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>
                <a:solidFill>
                  <a:srgbClr val="FF00FF"/>
                </a:solidFill>
              </a:rPr>
              <a:t>Alvéolo (ou ácino) da glândula mamária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524000" y="6308725"/>
            <a:ext cx="6553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FF"/>
                </a:solidFill>
              </a:rPr>
              <a:t>P:  a progesterona inibe a lactação durante a gravidez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457200"/>
            <a:ext cx="6248400" cy="615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0" y="76200"/>
            <a:ext cx="8839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000">
                <a:solidFill>
                  <a:srgbClr val="FF00FF"/>
                </a:solidFill>
                <a:latin typeface="Arial Black" pitchFamily="34" charset="0"/>
              </a:rPr>
              <a:t>Secreção de Prolactina pela adenohipófise</a:t>
            </a:r>
          </a:p>
          <a:p>
            <a:pPr algn="ctr"/>
            <a:r>
              <a:rPr lang="pt-BR" sz="2000">
                <a:solidFill>
                  <a:srgbClr val="FF00FF"/>
                </a:solidFill>
                <a:latin typeface="Arial Black" pitchFamily="34" charset="0"/>
              </a:rPr>
              <a:t>O reflexo neuroendócrino da galactogênese e ejeção láctea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7000"/>
            <a:ext cx="7543800" cy="535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0" y="76200"/>
            <a:ext cx="8839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000">
                <a:solidFill>
                  <a:srgbClr val="FF00FF"/>
                </a:solidFill>
                <a:latin typeface="Arial Black" pitchFamily="34" charset="0"/>
              </a:rPr>
              <a:t>Secreção de Prolactina pela adenohipófise</a:t>
            </a:r>
          </a:p>
          <a:p>
            <a:pPr algn="ctr"/>
            <a:r>
              <a:rPr lang="pt-BR" sz="2000">
                <a:solidFill>
                  <a:srgbClr val="FF00FF"/>
                </a:solidFill>
                <a:latin typeface="Arial Black" pitchFamily="34" charset="0"/>
              </a:rPr>
              <a:t>O reflexo neuroendócrino da galactogênese e ejeção láctea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4038600" y="2147888"/>
            <a:ext cx="914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  <a:latin typeface="Times New Roman" pitchFamily="18" charset="0"/>
              </a:rPr>
              <a:t>TRH</a:t>
            </a:r>
          </a:p>
        </p:txBody>
      </p:sp>
      <p:sp>
        <p:nvSpPr>
          <p:cNvPr id="31749" name="Freeform 5"/>
          <p:cNvSpPr>
            <a:spLocks/>
          </p:cNvSpPr>
          <p:nvPr/>
        </p:nvSpPr>
        <p:spPr bwMode="auto">
          <a:xfrm>
            <a:off x="2819400" y="990600"/>
            <a:ext cx="4419600" cy="838200"/>
          </a:xfrm>
          <a:custGeom>
            <a:avLst/>
            <a:gdLst>
              <a:gd name="T0" fmla="*/ 2147483647 w 2736"/>
              <a:gd name="T1" fmla="*/ 2147483647 h 528"/>
              <a:gd name="T2" fmla="*/ 2147483647 w 2736"/>
              <a:gd name="T3" fmla="*/ 0 h 528"/>
              <a:gd name="T4" fmla="*/ 0 w 2736"/>
              <a:gd name="T5" fmla="*/ 0 h 528"/>
              <a:gd name="T6" fmla="*/ 0 w 2736"/>
              <a:gd name="T7" fmla="*/ 2147483647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2736"/>
              <a:gd name="T13" fmla="*/ 0 h 528"/>
              <a:gd name="T14" fmla="*/ 2736 w 2736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36" h="528">
                <a:moveTo>
                  <a:pt x="2736" y="528"/>
                </a:moveTo>
                <a:lnTo>
                  <a:pt x="2736" y="0"/>
                </a:lnTo>
                <a:lnTo>
                  <a:pt x="0" y="0"/>
                </a:lnTo>
                <a:lnTo>
                  <a:pt x="0" y="384"/>
                </a:lnTo>
              </a:path>
            </a:pathLst>
          </a:cu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31750" name="Oval 6"/>
          <p:cNvSpPr>
            <a:spLocks noChangeArrowheads="1"/>
          </p:cNvSpPr>
          <p:nvPr/>
        </p:nvSpPr>
        <p:spPr bwMode="auto">
          <a:xfrm>
            <a:off x="2667000" y="1066800"/>
            <a:ext cx="304800" cy="3048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2743200" y="1219200"/>
            <a:ext cx="1524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571604" y="214290"/>
          <a:ext cx="4572000" cy="226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CorelPhotoPaint.Image.9" r:id="rId3" imgW="4980020" imgH="2468676" progId="">
                  <p:embed/>
                </p:oleObj>
              </mc:Choice>
              <mc:Fallback>
                <p:oleObj name="CorelPhotoPaint.Image.9" r:id="rId3" imgW="4980020" imgH="2468676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6000" contras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1604" y="214290"/>
                        <a:ext cx="4572000" cy="226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cmpd="dbl">
                            <a:solidFill>
                              <a:srgbClr val="FFFF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3" descr="0019b"/>
          <p:cNvPicPr>
            <a:picLocks noChangeAspect="1" noChangeArrowheads="1"/>
          </p:cNvPicPr>
          <p:nvPr/>
        </p:nvPicPr>
        <p:blipFill>
          <a:blip r:embed="rId5" cstate="print">
            <a:lum bright="-40000" contrast="-6000"/>
          </a:blip>
          <a:srcRect/>
          <a:stretch>
            <a:fillRect/>
          </a:stretch>
        </p:blipFill>
        <p:spPr bwMode="auto">
          <a:xfrm>
            <a:off x="228600" y="2667000"/>
            <a:ext cx="362267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4191000" y="3092450"/>
            <a:ext cx="1828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/>
              <a:t>Neurohipófise</a:t>
            </a:r>
            <a:endParaRPr lang="pt-PT" sz="1600" b="1"/>
          </a:p>
        </p:txBody>
      </p:sp>
      <p:sp>
        <p:nvSpPr>
          <p:cNvPr id="1030" name="Line 5"/>
          <p:cNvSpPr>
            <a:spLocks noChangeShapeType="1"/>
          </p:cNvSpPr>
          <p:nvPr/>
        </p:nvSpPr>
        <p:spPr bwMode="auto">
          <a:xfrm flipH="1">
            <a:off x="2514600" y="3429000"/>
            <a:ext cx="2057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auto">
          <a:xfrm flipH="1">
            <a:off x="2700338" y="5084763"/>
            <a:ext cx="1439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4067175" y="4868863"/>
            <a:ext cx="1584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/>
              <a:t>Ramos da NH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4525963"/>
          </a:xfrm>
        </p:spPr>
        <p:txBody>
          <a:bodyPr/>
          <a:lstStyle/>
          <a:p>
            <a:pPr marL="0" indent="0" algn="ctr">
              <a:lnSpc>
                <a:spcPct val="200000"/>
              </a:lnSpc>
              <a:buNone/>
            </a:pPr>
            <a:r>
              <a:rPr lang="pt-BR" sz="4400" b="1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APLICAÇÕES PRÁTICAS DO ESTUDO DO EIXO HIPOTÁLAMO-HIPÓFISE-GÔNADAS </a:t>
            </a:r>
            <a:endParaRPr lang="pt-BR" sz="4400" b="1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5493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25"/>
          <p:cNvGrpSpPr/>
          <p:nvPr/>
        </p:nvGrpSpPr>
        <p:grpSpPr>
          <a:xfrm>
            <a:off x="3179792" y="461321"/>
            <a:ext cx="4645686" cy="5805285"/>
            <a:chOff x="866113" y="733115"/>
            <a:chExt cx="4645686" cy="5805285"/>
          </a:xfrm>
        </p:grpSpPr>
        <p:pic>
          <p:nvPicPr>
            <p:cNvPr id="22" name="Imagem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3467" y="733115"/>
              <a:ext cx="3035334" cy="5764583"/>
            </a:xfrm>
            <a:prstGeom prst="rect">
              <a:avLst/>
            </a:prstGeom>
          </p:spPr>
        </p:pic>
        <p:sp>
          <p:nvSpPr>
            <p:cNvPr id="25" name="CaixaDeTexto 24"/>
            <p:cNvSpPr txBox="1"/>
            <p:nvPr/>
          </p:nvSpPr>
          <p:spPr>
            <a:xfrm>
              <a:off x="2260829" y="1587500"/>
              <a:ext cx="14309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ok Antiqua" panose="02040602050305030304" pitchFamily="18" charset="0"/>
                </a:rPr>
                <a:t>Hipotálamo</a:t>
              </a:r>
              <a:endPara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endParaRPr>
            </a:p>
          </p:txBody>
        </p:sp>
        <p:sp>
          <p:nvSpPr>
            <p:cNvPr id="31" name="CaixaDeTexto 30"/>
            <p:cNvSpPr txBox="1"/>
            <p:nvPr/>
          </p:nvSpPr>
          <p:spPr>
            <a:xfrm>
              <a:off x="3441928" y="1239021"/>
              <a:ext cx="20698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ok Antiqua" panose="02040602050305030304" pitchFamily="18" charset="0"/>
                </a:rPr>
                <a:t>Neurotransmissores</a:t>
              </a:r>
              <a:endPara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endParaRPr>
            </a:p>
          </p:txBody>
        </p:sp>
        <p:sp>
          <p:nvSpPr>
            <p:cNvPr id="32" name="CaixaDeTexto 31"/>
            <p:cNvSpPr txBox="1"/>
            <p:nvPr/>
          </p:nvSpPr>
          <p:spPr>
            <a:xfrm>
              <a:off x="3302906" y="3745910"/>
              <a:ext cx="14309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ok Antiqua" panose="02040602050305030304" pitchFamily="18" charset="0"/>
                </a:rPr>
                <a:t>Neuro hipófise</a:t>
              </a:r>
              <a:endPara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endParaRPr>
            </a:p>
          </p:txBody>
        </p:sp>
        <p:sp>
          <p:nvSpPr>
            <p:cNvPr id="33" name="CaixaDeTexto 32"/>
            <p:cNvSpPr txBox="1"/>
            <p:nvPr/>
          </p:nvSpPr>
          <p:spPr>
            <a:xfrm>
              <a:off x="866113" y="3813106"/>
              <a:ext cx="14309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ok Antiqua" panose="02040602050305030304" pitchFamily="18" charset="0"/>
                </a:rPr>
                <a:t>Adeno hipófise</a:t>
              </a:r>
              <a:endPara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endParaRPr>
            </a:p>
          </p:txBody>
        </p:sp>
        <p:sp>
          <p:nvSpPr>
            <p:cNvPr id="34" name="CaixaDeTexto 33"/>
            <p:cNvSpPr txBox="1"/>
            <p:nvPr/>
          </p:nvSpPr>
          <p:spPr>
            <a:xfrm>
              <a:off x="2010998" y="6199846"/>
              <a:ext cx="14309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ok Antiqua" panose="02040602050305030304" pitchFamily="18" charset="0"/>
                </a:rPr>
                <a:t>Gônadas</a:t>
              </a:r>
              <a:endPara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endParaRPr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3266433" y="2692682"/>
              <a:ext cx="14309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ok Antiqua" panose="02040602050305030304" pitchFamily="18" charset="0"/>
                </a:rPr>
                <a:t>Pedúnculo </a:t>
              </a:r>
              <a:r>
                <a:rPr lang="pt-BR" sz="1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ok Antiqua" panose="02040602050305030304" pitchFamily="18" charset="0"/>
                </a:rPr>
                <a:t>hipofisário</a:t>
              </a:r>
              <a:endPara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endParaRPr>
            </a:p>
          </p:txBody>
        </p:sp>
      </p:grpSp>
      <p:grpSp>
        <p:nvGrpSpPr>
          <p:cNvPr id="3" name="Grupo 27"/>
          <p:cNvGrpSpPr/>
          <p:nvPr/>
        </p:nvGrpSpPr>
        <p:grpSpPr>
          <a:xfrm>
            <a:off x="0" y="44624"/>
            <a:ext cx="2391502" cy="1161420"/>
            <a:chOff x="86944" y="62196"/>
            <a:chExt cx="2391502" cy="1161420"/>
          </a:xfrm>
        </p:grpSpPr>
        <p:grpSp>
          <p:nvGrpSpPr>
            <p:cNvPr id="4" name="Grupo 35"/>
            <p:cNvGrpSpPr/>
            <p:nvPr/>
          </p:nvGrpSpPr>
          <p:grpSpPr>
            <a:xfrm>
              <a:off x="86944" y="298918"/>
              <a:ext cx="2391502" cy="924698"/>
              <a:chOff x="64553" y="113238"/>
              <a:chExt cx="2391502" cy="924698"/>
            </a:xfrm>
          </p:grpSpPr>
          <p:sp>
            <p:nvSpPr>
              <p:cNvPr id="37" name="CaixaDeTexto 36"/>
              <p:cNvSpPr txBox="1"/>
              <p:nvPr/>
            </p:nvSpPr>
            <p:spPr>
              <a:xfrm>
                <a:off x="112148" y="113238"/>
                <a:ext cx="18720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 smtClean="0">
                    <a:effectLst>
                      <a:reflection blurRad="6350" stA="55000" endA="300" endPos="45500" dir="5400000" sy="-100000" algn="bl" rotWithShape="0"/>
                    </a:effectLst>
                    <a:latin typeface="Arial Black" panose="020B0A04020102020204" pitchFamily="34" charset="0"/>
                  </a:rPr>
                  <a:t>Hipotálamo</a:t>
                </a:r>
                <a:endParaRPr lang="pt-BR" dirty="0">
                  <a:effectLst>
                    <a:reflection blurRad="6350" stA="55000" endA="300" endPos="45500" dir="5400000" sy="-100000" algn="bl" rotWithShape="0"/>
                  </a:effectLst>
                  <a:latin typeface="Arial Black" panose="020B0A04020102020204" pitchFamily="34" charset="0"/>
                </a:endParaRPr>
              </a:p>
            </p:txBody>
          </p:sp>
          <p:sp>
            <p:nvSpPr>
              <p:cNvPr id="39" name="CaixaDeTexto 38"/>
              <p:cNvSpPr txBox="1"/>
              <p:nvPr/>
            </p:nvSpPr>
            <p:spPr>
              <a:xfrm>
                <a:off x="64553" y="380572"/>
                <a:ext cx="22449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 smtClean="0">
                    <a:effectLst>
                      <a:reflection blurRad="6350" stA="55000" endA="300" endPos="45500" dir="5400000" sy="-100000" algn="bl" rotWithShape="0"/>
                    </a:effectLst>
                    <a:latin typeface="Arial Black" panose="020B0A04020102020204" pitchFamily="34" charset="0"/>
                  </a:rPr>
                  <a:t>Hipófise</a:t>
                </a:r>
                <a:endParaRPr lang="pt-BR" dirty="0">
                  <a:effectLst>
                    <a:reflection blurRad="6350" stA="55000" endA="300" endPos="45500" dir="5400000" sy="-100000" algn="bl" rotWithShape="0"/>
                  </a:effectLst>
                  <a:latin typeface="Arial Black" panose="020B0A04020102020204" pitchFamily="34" charset="0"/>
                </a:endParaRPr>
              </a:p>
            </p:txBody>
          </p:sp>
          <p:sp>
            <p:nvSpPr>
              <p:cNvPr id="38" name="CaixaDeTexto 37"/>
              <p:cNvSpPr txBox="1"/>
              <p:nvPr/>
            </p:nvSpPr>
            <p:spPr>
              <a:xfrm>
                <a:off x="64553" y="668604"/>
                <a:ext cx="23915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 smtClean="0">
                    <a:effectLst>
                      <a:reflection blurRad="6350" stA="50000" endA="300" endPos="50000" dist="29997" dir="5400000" sy="-100000" algn="bl" rotWithShape="0"/>
                    </a:effectLst>
                    <a:latin typeface="Arial Black" panose="020B0A04020102020204" pitchFamily="34" charset="0"/>
                  </a:rPr>
                  <a:t>Gônadas</a:t>
                </a:r>
                <a:endParaRPr lang="pt-BR" dirty="0">
                  <a:effectLst>
                    <a:reflection blurRad="6350" stA="50000" endA="300" endPos="50000" dist="29997" dir="5400000" sy="-100000" algn="bl" rotWithShape="0"/>
                  </a:effectLst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27" name="Retângulo 26"/>
            <p:cNvSpPr/>
            <p:nvPr/>
          </p:nvSpPr>
          <p:spPr>
            <a:xfrm>
              <a:off x="122440" y="62196"/>
              <a:ext cx="115212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dirty="0">
                  <a:effectLst>
                    <a:reflection blurRad="6350" stA="55000" endA="300" endPos="45500" dir="5400000" sy="-100000" algn="bl" rotWithShape="0"/>
                  </a:effectLst>
                  <a:latin typeface="Arial Black" panose="020B0A04020102020204" pitchFamily="34" charset="0"/>
                </a:rPr>
                <a:t>O Eixo </a:t>
              </a:r>
              <a:endParaRPr lang="pt-BR" dirty="0"/>
            </a:p>
          </p:txBody>
        </p:sp>
      </p:grpSp>
      <p:sp>
        <p:nvSpPr>
          <p:cNvPr id="29" name="CaixaDeTexto 28"/>
          <p:cNvSpPr txBox="1"/>
          <p:nvPr/>
        </p:nvSpPr>
        <p:spPr>
          <a:xfrm>
            <a:off x="3419872" y="2276872"/>
            <a:ext cx="15234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err="1" smtClean="0">
                <a:latin typeface="Arial Black" panose="020B0A04020102020204" pitchFamily="34" charset="0"/>
              </a:rPr>
              <a:t>GnRH</a:t>
            </a:r>
            <a:r>
              <a:rPr lang="pt-BR" sz="1400" b="1" dirty="0" smtClean="0">
                <a:latin typeface="Arial Black" panose="020B0A04020102020204" pitchFamily="34" charset="0"/>
              </a:rPr>
              <a:t> (+)</a:t>
            </a:r>
          </a:p>
          <a:p>
            <a:r>
              <a:rPr lang="pt-BR" sz="1400" b="1" dirty="0" err="1" smtClean="0">
                <a:latin typeface="Arial Black" panose="020B0A04020102020204" pitchFamily="34" charset="0"/>
              </a:rPr>
              <a:t>GnIH</a:t>
            </a:r>
            <a:r>
              <a:rPr lang="pt-BR" sz="1400" b="1" dirty="0" smtClean="0">
                <a:latin typeface="Arial Black" panose="020B0A04020102020204" pitchFamily="34" charset="0"/>
              </a:rPr>
              <a:t> (-)</a:t>
            </a:r>
          </a:p>
          <a:p>
            <a:r>
              <a:rPr lang="pt-BR" sz="1400" b="1" dirty="0" smtClean="0">
                <a:latin typeface="Arial Black" panose="020B0A04020102020204" pitchFamily="34" charset="0"/>
              </a:rPr>
              <a:t>Dopamina (-)</a:t>
            </a:r>
            <a:endParaRPr lang="pt-BR" sz="1400" b="1" dirty="0">
              <a:latin typeface="Arial Black" panose="020B0A04020102020204" pitchFamily="34" charset="0"/>
            </a:endParaRPr>
          </a:p>
        </p:txBody>
      </p:sp>
      <p:sp>
        <p:nvSpPr>
          <p:cNvPr id="40" name="Elipse 39"/>
          <p:cNvSpPr/>
          <p:nvPr/>
        </p:nvSpPr>
        <p:spPr>
          <a:xfrm>
            <a:off x="4859533" y="1941599"/>
            <a:ext cx="114300" cy="114300"/>
          </a:xfrm>
          <a:prstGeom prst="ellipse">
            <a:avLst/>
          </a:prstGeom>
          <a:solidFill>
            <a:srgbClr val="00CC00"/>
          </a:solidFill>
          <a:ln>
            <a:solidFill>
              <a:srgbClr val="FF0000"/>
            </a:solidFill>
          </a:ln>
          <a:effectLst>
            <a:glow rad="215900">
              <a:srgbClr val="66FF33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Elipse 44"/>
          <p:cNvSpPr/>
          <p:nvPr/>
        </p:nvSpPr>
        <p:spPr>
          <a:xfrm>
            <a:off x="5011933" y="2093999"/>
            <a:ext cx="114300" cy="114300"/>
          </a:xfrm>
          <a:prstGeom prst="ellipse">
            <a:avLst/>
          </a:prstGeom>
          <a:solidFill>
            <a:srgbClr val="00CC00"/>
          </a:solidFill>
          <a:ln>
            <a:solidFill>
              <a:srgbClr val="FF0000"/>
            </a:solidFill>
          </a:ln>
          <a:effectLst>
            <a:glow rad="215900">
              <a:srgbClr val="66FF33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Elipse 45"/>
          <p:cNvSpPr/>
          <p:nvPr/>
        </p:nvSpPr>
        <p:spPr>
          <a:xfrm>
            <a:off x="4797816" y="2086766"/>
            <a:ext cx="114300" cy="114300"/>
          </a:xfrm>
          <a:prstGeom prst="ellipse">
            <a:avLst/>
          </a:prstGeom>
          <a:solidFill>
            <a:srgbClr val="00CC00"/>
          </a:solidFill>
          <a:ln>
            <a:solidFill>
              <a:srgbClr val="FF0000"/>
            </a:solidFill>
          </a:ln>
          <a:effectLst>
            <a:glow rad="215900">
              <a:srgbClr val="66FF33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Elipse 47"/>
          <p:cNvSpPr/>
          <p:nvPr/>
        </p:nvSpPr>
        <p:spPr>
          <a:xfrm>
            <a:off x="5074180" y="2220641"/>
            <a:ext cx="114300" cy="114300"/>
          </a:xfrm>
          <a:prstGeom prst="ellipse">
            <a:avLst/>
          </a:prstGeom>
          <a:solidFill>
            <a:srgbClr val="00CC00"/>
          </a:solidFill>
          <a:ln>
            <a:solidFill>
              <a:srgbClr val="FF0000"/>
            </a:solidFill>
          </a:ln>
          <a:effectLst>
            <a:glow rad="215900">
              <a:srgbClr val="66FF33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" name="Grupo 42"/>
          <p:cNvGrpSpPr/>
          <p:nvPr/>
        </p:nvGrpSpPr>
        <p:grpSpPr>
          <a:xfrm>
            <a:off x="4456314" y="3273791"/>
            <a:ext cx="431770" cy="236965"/>
            <a:chOff x="4456314" y="3273791"/>
            <a:chExt cx="431770" cy="236965"/>
          </a:xfrm>
        </p:grpSpPr>
        <p:sp>
          <p:nvSpPr>
            <p:cNvPr id="42" name="Elipse 41"/>
            <p:cNvSpPr/>
            <p:nvPr/>
          </p:nvSpPr>
          <p:spPr>
            <a:xfrm>
              <a:off x="4456314" y="3400943"/>
              <a:ext cx="86116" cy="73957"/>
            </a:xfrm>
            <a:prstGeom prst="ellipse">
              <a:avLst/>
            </a:prstGeom>
            <a:effectLst>
              <a:glow rad="127000">
                <a:schemeClr val="accent1">
                  <a:lumMod val="60000"/>
                  <a:lumOff val="40000"/>
                  <a:alpha val="49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Elipse 49"/>
            <p:cNvSpPr/>
            <p:nvPr/>
          </p:nvSpPr>
          <p:spPr>
            <a:xfrm>
              <a:off x="4499372" y="3273791"/>
              <a:ext cx="86116" cy="73957"/>
            </a:xfrm>
            <a:prstGeom prst="ellipse">
              <a:avLst/>
            </a:prstGeom>
            <a:effectLst>
              <a:glow rad="127000">
                <a:schemeClr val="accent1">
                  <a:lumMod val="60000"/>
                  <a:lumOff val="40000"/>
                  <a:alpha val="49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Elipse 50"/>
            <p:cNvSpPr/>
            <p:nvPr/>
          </p:nvSpPr>
          <p:spPr>
            <a:xfrm>
              <a:off x="4631098" y="3436799"/>
              <a:ext cx="86116" cy="73957"/>
            </a:xfrm>
            <a:prstGeom prst="ellipse">
              <a:avLst/>
            </a:prstGeom>
            <a:effectLst>
              <a:glow rad="127000">
                <a:schemeClr val="accent1">
                  <a:lumMod val="60000"/>
                  <a:lumOff val="40000"/>
                  <a:alpha val="49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Elipse 51"/>
            <p:cNvSpPr/>
            <p:nvPr/>
          </p:nvSpPr>
          <p:spPr>
            <a:xfrm>
              <a:off x="4699259" y="3300846"/>
              <a:ext cx="86116" cy="73957"/>
            </a:xfrm>
            <a:prstGeom prst="ellipse">
              <a:avLst/>
            </a:prstGeom>
            <a:effectLst>
              <a:glow rad="127000">
                <a:schemeClr val="accent1">
                  <a:lumMod val="60000"/>
                  <a:lumOff val="40000"/>
                  <a:alpha val="49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Elipse 52"/>
            <p:cNvSpPr/>
            <p:nvPr/>
          </p:nvSpPr>
          <p:spPr>
            <a:xfrm>
              <a:off x="4801968" y="3363964"/>
              <a:ext cx="86116" cy="73957"/>
            </a:xfrm>
            <a:prstGeom prst="ellipse">
              <a:avLst/>
            </a:prstGeom>
            <a:effectLst>
              <a:glow rad="127000">
                <a:schemeClr val="accent1">
                  <a:lumMod val="60000"/>
                  <a:lumOff val="40000"/>
                  <a:alpha val="49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6" name="Grupo 58"/>
          <p:cNvGrpSpPr/>
          <p:nvPr/>
        </p:nvGrpSpPr>
        <p:grpSpPr>
          <a:xfrm>
            <a:off x="4456314" y="3273791"/>
            <a:ext cx="431770" cy="236965"/>
            <a:chOff x="4456314" y="3273791"/>
            <a:chExt cx="431770" cy="236965"/>
          </a:xfrm>
        </p:grpSpPr>
        <p:sp>
          <p:nvSpPr>
            <p:cNvPr id="60" name="Elipse 59"/>
            <p:cNvSpPr/>
            <p:nvPr/>
          </p:nvSpPr>
          <p:spPr>
            <a:xfrm>
              <a:off x="4456314" y="3400943"/>
              <a:ext cx="86116" cy="73957"/>
            </a:xfrm>
            <a:prstGeom prst="ellipse">
              <a:avLst/>
            </a:prstGeom>
            <a:effectLst>
              <a:glow rad="127000">
                <a:schemeClr val="accent1">
                  <a:lumMod val="60000"/>
                  <a:lumOff val="40000"/>
                  <a:alpha val="49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Elipse 60"/>
            <p:cNvSpPr/>
            <p:nvPr/>
          </p:nvSpPr>
          <p:spPr>
            <a:xfrm>
              <a:off x="4499372" y="3273791"/>
              <a:ext cx="86116" cy="73957"/>
            </a:xfrm>
            <a:prstGeom prst="ellipse">
              <a:avLst/>
            </a:prstGeom>
            <a:effectLst>
              <a:glow rad="127000">
                <a:schemeClr val="accent1">
                  <a:lumMod val="60000"/>
                  <a:lumOff val="40000"/>
                  <a:alpha val="49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Elipse 61"/>
            <p:cNvSpPr/>
            <p:nvPr/>
          </p:nvSpPr>
          <p:spPr>
            <a:xfrm>
              <a:off x="4631098" y="3436799"/>
              <a:ext cx="86116" cy="73957"/>
            </a:xfrm>
            <a:prstGeom prst="ellipse">
              <a:avLst/>
            </a:prstGeom>
            <a:effectLst>
              <a:glow rad="127000">
                <a:schemeClr val="accent1">
                  <a:lumMod val="60000"/>
                  <a:lumOff val="40000"/>
                  <a:alpha val="49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3" name="Elipse 62"/>
            <p:cNvSpPr/>
            <p:nvPr/>
          </p:nvSpPr>
          <p:spPr>
            <a:xfrm>
              <a:off x="4699259" y="3300846"/>
              <a:ext cx="86116" cy="73957"/>
            </a:xfrm>
            <a:prstGeom prst="ellipse">
              <a:avLst/>
            </a:prstGeom>
            <a:effectLst>
              <a:glow rad="127000">
                <a:schemeClr val="accent1">
                  <a:lumMod val="60000"/>
                  <a:lumOff val="40000"/>
                  <a:alpha val="49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4" name="Elipse 63"/>
            <p:cNvSpPr/>
            <p:nvPr/>
          </p:nvSpPr>
          <p:spPr>
            <a:xfrm>
              <a:off x="4801968" y="3363964"/>
              <a:ext cx="86116" cy="73957"/>
            </a:xfrm>
            <a:prstGeom prst="ellipse">
              <a:avLst/>
            </a:prstGeom>
            <a:effectLst>
              <a:glow rad="127000">
                <a:schemeClr val="accent1">
                  <a:lumMod val="60000"/>
                  <a:lumOff val="40000"/>
                  <a:alpha val="49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7" name="Grupo 48"/>
          <p:cNvGrpSpPr/>
          <p:nvPr/>
        </p:nvGrpSpPr>
        <p:grpSpPr>
          <a:xfrm>
            <a:off x="4432426" y="3295889"/>
            <a:ext cx="365390" cy="456338"/>
            <a:chOff x="2126672" y="4046977"/>
            <a:chExt cx="365390" cy="456338"/>
          </a:xfrm>
        </p:grpSpPr>
        <p:sp>
          <p:nvSpPr>
            <p:cNvPr id="44" name="Elipse 43"/>
            <p:cNvSpPr/>
            <p:nvPr/>
          </p:nvSpPr>
          <p:spPr>
            <a:xfrm>
              <a:off x="2126672" y="4238581"/>
              <a:ext cx="115910" cy="11591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8" name="Elipse 77"/>
            <p:cNvSpPr/>
            <p:nvPr/>
          </p:nvSpPr>
          <p:spPr>
            <a:xfrm>
              <a:off x="2305318" y="4340897"/>
              <a:ext cx="115910" cy="11591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9" name="Elipse 78"/>
            <p:cNvSpPr/>
            <p:nvPr/>
          </p:nvSpPr>
          <p:spPr>
            <a:xfrm>
              <a:off x="2376152" y="4144852"/>
              <a:ext cx="115910" cy="11591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0" name="Elipse 79"/>
            <p:cNvSpPr/>
            <p:nvPr/>
          </p:nvSpPr>
          <p:spPr>
            <a:xfrm>
              <a:off x="2158104" y="4387405"/>
              <a:ext cx="115910" cy="11591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1" name="Elipse 80"/>
            <p:cNvSpPr/>
            <p:nvPr/>
          </p:nvSpPr>
          <p:spPr>
            <a:xfrm>
              <a:off x="2215570" y="4046977"/>
              <a:ext cx="84201" cy="8442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2" name="Elipse 81"/>
            <p:cNvSpPr/>
            <p:nvPr/>
          </p:nvSpPr>
          <p:spPr>
            <a:xfrm>
              <a:off x="2247363" y="4180626"/>
              <a:ext cx="115910" cy="11591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8" name="Grupo 83"/>
          <p:cNvGrpSpPr/>
          <p:nvPr/>
        </p:nvGrpSpPr>
        <p:grpSpPr>
          <a:xfrm>
            <a:off x="4430574" y="3309537"/>
            <a:ext cx="365390" cy="456338"/>
            <a:chOff x="2126672" y="4046977"/>
            <a:chExt cx="365390" cy="456338"/>
          </a:xfrm>
        </p:grpSpPr>
        <p:sp>
          <p:nvSpPr>
            <p:cNvPr id="85" name="Elipse 84"/>
            <p:cNvSpPr/>
            <p:nvPr/>
          </p:nvSpPr>
          <p:spPr>
            <a:xfrm>
              <a:off x="2126672" y="4238581"/>
              <a:ext cx="115910" cy="11591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6" name="Elipse 85"/>
            <p:cNvSpPr/>
            <p:nvPr/>
          </p:nvSpPr>
          <p:spPr>
            <a:xfrm>
              <a:off x="2305318" y="4340897"/>
              <a:ext cx="115910" cy="11591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7" name="Elipse 86"/>
            <p:cNvSpPr/>
            <p:nvPr/>
          </p:nvSpPr>
          <p:spPr>
            <a:xfrm>
              <a:off x="2376152" y="4144852"/>
              <a:ext cx="115910" cy="11591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8" name="Elipse 87"/>
            <p:cNvSpPr/>
            <p:nvPr/>
          </p:nvSpPr>
          <p:spPr>
            <a:xfrm>
              <a:off x="2158104" y="4387405"/>
              <a:ext cx="115910" cy="11591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9" name="Elipse 88"/>
            <p:cNvSpPr/>
            <p:nvPr/>
          </p:nvSpPr>
          <p:spPr>
            <a:xfrm>
              <a:off x="2215570" y="4046977"/>
              <a:ext cx="84201" cy="8442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0" name="Elipse 89"/>
            <p:cNvSpPr/>
            <p:nvPr/>
          </p:nvSpPr>
          <p:spPr>
            <a:xfrm>
              <a:off x="2247363" y="4180626"/>
              <a:ext cx="115910" cy="11591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9" name="Grupo 113"/>
          <p:cNvGrpSpPr/>
          <p:nvPr/>
        </p:nvGrpSpPr>
        <p:grpSpPr>
          <a:xfrm>
            <a:off x="3250362" y="923494"/>
            <a:ext cx="2757960" cy="5524887"/>
            <a:chOff x="3215832" y="950860"/>
            <a:chExt cx="2757960" cy="5524887"/>
          </a:xfrm>
          <a:solidFill>
            <a:schemeClr val="accent4"/>
          </a:solidFill>
        </p:grpSpPr>
        <p:grpSp>
          <p:nvGrpSpPr>
            <p:cNvPr id="10" name="Grupo 111"/>
            <p:cNvGrpSpPr/>
            <p:nvPr/>
          </p:nvGrpSpPr>
          <p:grpSpPr>
            <a:xfrm>
              <a:off x="3215832" y="950860"/>
              <a:ext cx="2757960" cy="5524887"/>
              <a:chOff x="3215832" y="950860"/>
              <a:chExt cx="2757960" cy="5524887"/>
            </a:xfrm>
            <a:grpFill/>
          </p:grpSpPr>
          <p:grpSp>
            <p:nvGrpSpPr>
              <p:cNvPr id="11" name="Grupo 109"/>
              <p:cNvGrpSpPr/>
              <p:nvPr/>
            </p:nvGrpSpPr>
            <p:grpSpPr>
              <a:xfrm>
                <a:off x="3215832" y="991415"/>
                <a:ext cx="2757960" cy="5484332"/>
                <a:chOff x="3215832" y="991415"/>
                <a:chExt cx="2757960" cy="5484332"/>
              </a:xfrm>
              <a:grpFill/>
            </p:grpSpPr>
            <p:cxnSp>
              <p:nvCxnSpPr>
                <p:cNvPr id="96" name="Conector reto 95"/>
                <p:cNvCxnSpPr/>
                <p:nvPr/>
              </p:nvCxnSpPr>
              <p:spPr>
                <a:xfrm>
                  <a:off x="3224272" y="3299442"/>
                  <a:ext cx="1034219" cy="0"/>
                </a:xfrm>
                <a:prstGeom prst="line">
                  <a:avLst/>
                </a:prstGeom>
                <a:grpFill/>
                <a:ln w="28575">
                  <a:solidFill>
                    <a:srgbClr val="FFC00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" name="Grupo 108"/>
                <p:cNvGrpSpPr/>
                <p:nvPr/>
              </p:nvGrpSpPr>
              <p:grpSpPr>
                <a:xfrm>
                  <a:off x="3215832" y="991415"/>
                  <a:ext cx="2757960" cy="5484332"/>
                  <a:chOff x="3215832" y="991415"/>
                  <a:chExt cx="2757960" cy="5484332"/>
                </a:xfrm>
                <a:grpFill/>
              </p:grpSpPr>
              <p:cxnSp>
                <p:nvCxnSpPr>
                  <p:cNvPr id="83" name="Conector reto 82"/>
                  <p:cNvCxnSpPr/>
                  <p:nvPr/>
                </p:nvCxnSpPr>
                <p:spPr>
                  <a:xfrm>
                    <a:off x="3216036" y="6465956"/>
                    <a:ext cx="2757756" cy="0"/>
                  </a:xfrm>
                  <a:prstGeom prst="line">
                    <a:avLst/>
                  </a:prstGeom>
                  <a:grpFill/>
                  <a:ln w="28575">
                    <a:solidFill>
                      <a:srgbClr val="FFC000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Conector reto 93"/>
                  <p:cNvCxnSpPr/>
                  <p:nvPr/>
                </p:nvCxnSpPr>
                <p:spPr>
                  <a:xfrm>
                    <a:off x="3215832" y="1733070"/>
                    <a:ext cx="1069089" cy="0"/>
                  </a:xfrm>
                  <a:prstGeom prst="line">
                    <a:avLst/>
                  </a:prstGeom>
                  <a:grpFill/>
                  <a:ln w="28575">
                    <a:solidFill>
                      <a:srgbClr val="FFC000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Conector reto 97"/>
                  <p:cNvCxnSpPr/>
                  <p:nvPr/>
                </p:nvCxnSpPr>
                <p:spPr>
                  <a:xfrm>
                    <a:off x="3215832" y="1005097"/>
                    <a:ext cx="1245239" cy="0"/>
                  </a:xfrm>
                  <a:prstGeom prst="line">
                    <a:avLst/>
                  </a:prstGeom>
                  <a:grpFill/>
                  <a:ln w="28575">
                    <a:solidFill>
                      <a:srgbClr val="FFC000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Conector reto 96"/>
                  <p:cNvCxnSpPr/>
                  <p:nvPr/>
                </p:nvCxnSpPr>
                <p:spPr>
                  <a:xfrm>
                    <a:off x="3229407" y="991415"/>
                    <a:ext cx="0" cy="5484332"/>
                  </a:xfrm>
                  <a:prstGeom prst="line">
                    <a:avLst/>
                  </a:prstGeom>
                  <a:grpFill/>
                  <a:ln w="28575">
                    <a:solidFill>
                      <a:srgbClr val="FFC000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11" name="Triângulo isósceles 110"/>
              <p:cNvSpPr/>
              <p:nvPr/>
            </p:nvSpPr>
            <p:spPr>
              <a:xfrm rot="5400000">
                <a:off x="4404980" y="911211"/>
                <a:ext cx="101009" cy="180308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5" name="Triângulo isósceles 114"/>
              <p:cNvSpPr/>
              <p:nvPr/>
            </p:nvSpPr>
            <p:spPr>
              <a:xfrm rot="5400000">
                <a:off x="4204240" y="1649221"/>
                <a:ext cx="101009" cy="163916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18" name="Triângulo isósceles 117"/>
            <p:cNvSpPr/>
            <p:nvPr/>
          </p:nvSpPr>
          <p:spPr>
            <a:xfrm rot="5400000">
              <a:off x="4149931" y="3221713"/>
              <a:ext cx="101009" cy="163916"/>
            </a:xfrm>
            <a:prstGeom prst="triangle">
              <a:avLst/>
            </a:prstGeom>
            <a:grpFill/>
            <a:ln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17" name="Seta para baixo 116"/>
          <p:cNvSpPr/>
          <p:nvPr/>
        </p:nvSpPr>
        <p:spPr>
          <a:xfrm>
            <a:off x="4463858" y="5601272"/>
            <a:ext cx="308226" cy="284309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2" name="Seta para baixo 121"/>
          <p:cNvSpPr/>
          <p:nvPr/>
        </p:nvSpPr>
        <p:spPr>
          <a:xfrm>
            <a:off x="5481770" y="5601271"/>
            <a:ext cx="308226" cy="284309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3" name="CaixaDeTexto 122"/>
          <p:cNvSpPr txBox="1"/>
          <p:nvPr/>
        </p:nvSpPr>
        <p:spPr>
          <a:xfrm>
            <a:off x="4067944" y="4221088"/>
            <a:ext cx="962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FSH</a:t>
            </a:r>
            <a:endParaRPr lang="pt-BR" sz="20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124" name="CaixaDeTexto 123"/>
          <p:cNvSpPr txBox="1"/>
          <p:nvPr/>
        </p:nvSpPr>
        <p:spPr>
          <a:xfrm>
            <a:off x="3179792" y="6433601"/>
            <a:ext cx="3090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latin typeface="Arial Black" panose="020B0A04020102020204" pitchFamily="34" charset="0"/>
              </a:rPr>
              <a:t>Esteroides Gonadais</a:t>
            </a:r>
            <a:endParaRPr lang="pt-BR" sz="2000" b="1" dirty="0">
              <a:latin typeface="Arial Black" panose="020B0A04020102020204" pitchFamily="34" charset="0"/>
            </a:endParaRPr>
          </a:p>
        </p:txBody>
      </p:sp>
      <p:sp>
        <p:nvSpPr>
          <p:cNvPr id="125" name="CaixaDeTexto 124"/>
          <p:cNvSpPr txBox="1"/>
          <p:nvPr/>
        </p:nvSpPr>
        <p:spPr>
          <a:xfrm>
            <a:off x="5004048" y="4221088"/>
            <a:ext cx="962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LH</a:t>
            </a:r>
            <a:endParaRPr lang="pt-BR" sz="2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6" name="CaixaDeTexto 125"/>
          <p:cNvSpPr txBox="1"/>
          <p:nvPr/>
        </p:nvSpPr>
        <p:spPr>
          <a:xfrm rot="16200000">
            <a:off x="1542973" y="3494217"/>
            <a:ext cx="3090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Feedback (+) ou (-)</a:t>
            </a:r>
            <a:endParaRPr lang="pt-BR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CaixaDeTexto 64"/>
          <p:cNvSpPr txBox="1"/>
          <p:nvPr/>
        </p:nvSpPr>
        <p:spPr>
          <a:xfrm>
            <a:off x="7452320" y="6453336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(Medrado, 2014)</a:t>
            </a:r>
            <a:endParaRPr lang="pt-BR" sz="1200" dirty="0"/>
          </a:p>
        </p:txBody>
      </p:sp>
      <p:sp>
        <p:nvSpPr>
          <p:cNvPr id="48130" name="AutoShape 2" descr="data:image/jpeg;base64,/9j/4AAQSkZJRgABAQAAAQABAAD/2wCEAAkGBxAPEA8QEBQPDw4PDw8WEhAQFA8QEBcUFBYWFxQUFBQYHCggGBolGx8UITIhJSkrLi4uGB8zODMuNygtLisBCgoKDg0OGxAQGCwkICQsLCwsLSwsLCwsLCwsLCwsLCwsLCwsLCwsLCwsLCwsLCwsLCwsLCwsLC8sLCwsLCwsLP/AABEIAM8A8wMBEQACEQEDEQH/xAAcAAEAAgMBAQEAAAAAAAAAAAAAAQIFBgcEAwj/xABDEAABAwIDBAcEBwYFBQEAAAABAAIDBBEFEiEGMUFRBxMyYXGBkSJCodEUUmJygrHBIzOSsuHwJFOiwtJUY3OT00P/xAAaAQEAAwEBAQAAAAAAAAAAAAAAAQMEAgUG/8QAMREBAAICAAQCCQQCAwEAAAAAAAERAgMEEiExE1EFIkFhkaGx0fAyQlJxgeEUwfEV/9oADAMBAAIRAxEAPwDuKAgICAgICAghzgBc2AG8nQJEX2GJq8ejZowGQ8xo314rXr4PPL9XRRlxGMdurHHFKqXsCw+w383Faf8Aj6df6vmp8XZl2VNFVP7Tj+J5P5XU+Lpx7R8kcmye8/NU4NLzj9XfJT/ysPKTwckfQKhnZJ/A+36hT42rLv8ARHh5x2G4jUxdoutykFwfM6/FR4GnPtHwT4mzHuyNLtC06Sty/abqPTePis+fBTH6JW48RH7ofeqx6JnYvIe7RvmSuMODzy79HWW/GO3VjH4vUy6RjKPsNv6k/wBFpjhtWH6vmpndnl2fM09S/tOd+J5/IFdc+nHtHyRy7J7z81DhUnNnq75Kf+Rh5Sjwsj6FO3sk/hfb5KfF15d/ocmcdktxCpi3ufb7YzD1PzUTp059o+B4mzFkKXaIbpW2+0zd/Cfms+fBfwn4rceI/lDM09QyQZmODh3fqOCx54ZYTWUNGOUZdYfVcOhAQEBAQEBAQEBAQEBB5MQxBkAu7Vx7LRvPyHertWnLZPRXnsjCOrXnyT1buTAd25g+ZXoRjr0R7/myzOe2XvpsMjZqRndzdu8mqjPfnl26LcdWMPbmVFLEZkotGZTSLRmSi0E303jkpQ8M+Gxu1F2H7O70V+O/OO/VXlrxlEGHRt1Ptn7W70TLflPuI14w9l/RVU7RmShGZTQjMlCC5TSHjnoWO3eyeY3eiux25R36q8sIl4C2SBwcCWng5u4939Cr7w2RUq/Wwm2fwvGhJZklmycD7rvkVg38LOHrY9mnXujLpPdl1jaBAQEBAQEBAQEBAQeHFMQEDeb3dlv6nuV+jTOyfcr2bIwhgKWmdO4ySEkE6ni7uHIL0M841Ry4smOM5zcsy2zQALADcBuWKbmblojoZkoRmU0IzJRaC5TSLRmSi1c6mi0Z0pFoL1NFoL0otGdTSLVL0otBeppFoMiUWqZFNFqvcCLHUHgpjp2RLE1ceQ6dk7vktWGXNCjKKZzAMZzERSn2vcceP2T3/wB+OLiuHr18f8tOjdfq5NgWBqEBAQEBAQeSvxGKAe2faO5o1cfLh5q3Vpz2doV57McO7Az7QTSG0TQ3lYZ3/L4LdjwmvGLym/lDNlxGU9MXxLKt+pc8eL7D0B0Vl6ce0R8HNbJ7yoaWoG4nyfb8yp8TVPs+SOTP8lMVFLI4GUmw4udmcRyGpsonbhjFYEYZTPrMuCAABoBuAWTu0IL0pFozqaLQXpRaC9TSLVL0otBkU0i1TIlFoMimkWjrEotUyKaLR1imkWqZEotBkU0i1TIlFoMimkWqZEot56112HusVZr6ZOM+zGZ1eptuuz2J9fHZ372Owd3jg7++K8nidPh5XHaXo6NvPj17wyyzLxAQEBBhcexoQfs47GUjU7w0Hie/u/s6+H4bxPWy7fVn3b+TpHdgaOjdKeskJs43ue07v8Ftz2xh6uLLjhOXXJmImtYLNAaO79TxWXKZym5aIqOyS9RRaOsSi0dYppFqmRKLQZFNFqmRKRaDIpotUyKaRaDIlFqmRTSLQZEotUyKaRaDIlFqmRTSLVMiUWgyKaRapkSi1TKppFoMqUWqZVNIt8Kub2D36LvCOrnKejHZ1cqteOocw3a5zTzaS0+oUTET3hMZTHZk6LaWojtdwlbyfqf4t/rdZ8+F15dor+l2HE54+9teEY5FU6D2JLaxu3+LTxC8/bw+Wvv2823Vvx2du7JqhcIPBjWICniL9C86MHNx/QanyV2jV4mdKtuzkxtpuHQmZ5kfdwBub+8466r09mXJHLiwa8eablm+sWWmi0dYlFqmRTSLQZEotUyKaRapkSi0GRTSLVMiUWqZFNItBlSi1TKppFqmVKLQZVNItUypRaplU0i1TKlFoMqmkWqZVNItUypRaplU0i1TKlFqmVTSLeOoqMx7grMYpXllb4510izOiLM6FpZMWkOBIcDcEGxB5gqJiJ6SmJrs37ZjHPpLSx9hOwa8MzfrAfn/AFXlcTo8Objs9Ph9/iRU92dWVpaJtjXF9R1Y7MIAt9p1if8AaPJerweHLhzebzeKzvOvJ96YCNjWjgNfHifVc5TzTbrHpFLmVc0m1TIppFqmVKLQZVNItUypSLVMqmi1TKppFqmVKLQZVNItUypRaplU0i1TKlFqmVTSLVMqUi1TKpotUypSLVMqmi1TKlItUzKaLVdOppHM+Tqvlqp5XM5vg+cneuoinMyrnUotGdCzOhaM6FmdC3ow+vdBKyVu9jr25ji0+IuFxnhGeM4y6w2ThlGUOswTNkY17Tdr2tc09xFwvDmJial7kTExcOYPm6yqc4+9M93+okL2ojl117njTPNsv3suZVnpfaplU0WqZVNItUypRaplU0i1TKlItUyqaLVMqUi1TMpotUypSLVMqmi1TMlItUzKaRapmU0WqZkpFqmZTSLVMyUWqZlNIt83VCmkcz5uqD4KaRzPmXqUWjOiLM6BnQtGdAzoWjOhZnQszoW3nZzaJsdLEx2rmhw8szrfCy87fonLZMw9Lh98RriJahTyZZG34OsfyW/LriwYzWTMmVZ6X2qZVNFqmVKRapmU0WqZkpFqGZTSLVMymkWqZkotUzKaRapmSi1TMppFqGZKRapmU0WqZkpFqmZTSLUM6mkcyhnKUWqZFKLRnQtGdEWZ0LRnQszoWZ0LRnQszoWjOhZnRFmdC3qgppHNDm3sb/nZcTnETUrMcMpi4enH4TFVVEZ0tK8j7rjmb8CFGnLm1xPudbo5dmUe9enq8w17Q3/NRONJxztczKKTapmSkWqZlNFqGZKRapmU0i1TMlFqmZTSLUMyUjmVMymjmUM6mkcypmSkWqZkpFoMqktGdC0Z0LM6ItGdCzOhaM6FmdC0Z0LM6FmdC0Z0RZnQtGdCzOhaM6FuubKYOxtHTiRvtuZmNxr7ZLwD4AgeS8fftmdk09zhtURqxv8ALYDpLw0tfHVNHsuAjktwcLlhPiLjyHNaeC2dJwn+2Xj9dTGcf00cSW1GhW951vsKw8dVzyuudP0sd6cpzI+khKOZU1CUcypnU0jmVMyUjmVMymi0GREWjOhaM6FmdC0Z0LM6ItGdCzOhaM6FmdCzOhaM6FmdC0Z0RZnQtGdAzoIzoWZ0DOhbN7H4Ma6pawi8EdnTHhl4M8XHTwueCp4jb4eF+32NHC6fF2V7I7/nvdqXivoHmxGiZURSQyC7JG2PPuI5EGxHgusM5wyjKHGeEZ4zjl2lxXG8Mlo5nQy7xq140a9vBw+XAr29eyNmPND5/bqy1ZcuX/rwZ12rtGdEWZ0LRnQM6CM6FmdAzoWjOgZ0EZ0LM6IszoWjOhZnQtGdCzOhaM6FmdC0Z0LM6IszoWjOhZnQtGdCzOhbJ4Bgk9dJ1cLdARnlN+rYPtHn3byq9u3HXF5LtOnPdlWPx9jtGAYLFQwiGLXi957T3cXH5cF4+3blsyuXv6dOOrHlxZJVrRBjNoMDhrourlFiLlkg7bHcx3cxxVurblrm4U7tGO3Hlycg2i2eqKB1pW5oifZmYCYzyv8AVd3HyvvXrat2OyOnfyeHv4fPTPrdvP8AOzDZ1az2Z0LRnQszoWjOhZnQtGdCzOhZnRFozoWZ0LRnQszoWZ0LRnQszqS0Z1CLM6FmdSWjOhZmQszKC1omue5rGgue9wDWjUkk2AA53SZqLlMRMzUNwg6Na91sxpoxpfM95Po1puVknjdfvb49G7Z7zDYsJ6MYGEOqZXzn6jAYmeBIOY+RCoz43Kf0xTVr9G4R1zm/k3mjpI4WCOJjI427msAa30CxZZTlNy9DHGMYrGKfZQ6EBAQVkja4FrgHNcLFrgCCORB3pE0TFtRxfo7opiXRZ6Z5/wAuxjv9x27waQteHGbMe/Vh2ej9WfWOn9fZrNV0X1QP7KankH/cEkR+ActEcdj7Ylky9GZ/tyj8+Lzjozrz79IPGSX/AOa6/wCbr8p/P8uP/m7fOPn9mRpeix9j1tS0OsbCOMkX4EkkXF+FlXPHeWK7H0Z/LL5NFxjDJqOV0M7cr27jva5vBzDxaf6GxW3Xsxzi8Xm7dWerLlyh4sy7VougXRBdAugICAgICAgICAgICCWNLiAAS5xAAAJJJ0AAG8qOyYiZmodc2A2M+iAVNSAapw9hmhEQP+8jjw3c15fE8Tz+rj2+r3OD4Pw/Xz7/AEbwsb0BAQEBAQEBAQEBAQY3HcDgrouqnbca5XjR7DzY7h+R4qzXty1zeKrbpw248uUOQbSbGVNHeRv+IpbXE0YvZu+8jfd8dR38F6mnicdnTtLw+I4PPV1jrHn92tLSxpQEBAQEBBCCUBAQEBAQZDBcEqK1+SnYX2PtPOkbfvP3Dw38gq9m3HXF5Su1aM9s1jH2db2R2KhoLSPtNVW/eEeyy+8Rjhyzbz3XsvL38Tls6R0h7fDcHjp6z1nz+zalmbBAQEBAQEBAQEBAQEGtY/i+eohw6E/tZyDO4f8A5wAZni/Bzmggcr34hWY49OaWTduvZGnHvPf3R/tsgCra2s43sLQ1RLshglPvwWZc/aZbKfG1+9aNfFbMOl3/AGybeC1bOtVPuaXiPRhVsuYJIZ28nXif6G4+K2Y8dhP6opgz9GZx+mYn5MBU7IYjH2qaY/cDZf5CVfHEap/cy5cHvj9rxnBKz/pqr/0zf8V14uH8o+KvwNv8J+EvvBsvXydmmqPxMdGPV1lzO/XH7od48Luy7YSzdB0bV8lus6qnbxzvD3eQZcH1Cqy43XHbq0Yejts/qqG34N0bUkNnTl9U8cHexF/ANT5khZNnGZ5fp6N2r0fqw65dfoyOM7EUNULmMQPtYPgtGdN122ynzC418Tsw9t/2t28Hq2d4r+mk4r0Y1Ed3QywysAJPWXhcAPVp8bha8OOxn9UPP2ejMo/Tlf8AbAVWx2IxdqmlPfHll/kJV8cTqn9zNlwe/H9rxOwOsGhpqq//AIZv+K78XD+UfFV4G3+E/CX2g2Zr39mmqdfrRvYPV1gonfrj90OseF3ZdsJZmg6OcQktnbFAOPWPDjbuDL/mFTlxmuO3Vow9Hbsu9Q27B+jOlis6oe+pcPd/dRegNz627llz43Of09G7V6O149cuv0bpTU7ImhkbWxsbuYwBrR4ALJMzM3LfGMYxUPqoSICAgICAgICAgICAg1za/aI0kUjYGumqRHmIa0ubEz/NltuG+wO+x4ArvDDmnqy8VxE6sZ5Yufp75at0T0zpZquskJe+wZndqS55zSHx0Z/Erd81EYwwei8Zzyy25d/y3TFneyICAgICAgICDVZsZFZXsooTeGnvLUvG5xjIyRA8g8sJ52tzVnLWPNLHO+Nm7wse0dZ+3xbUq2wQEBAQEBAQEBAQEBAQEBAQEGAxnHS1zqemyunH7yQ6xQg8XfWfyYPE2G/vHH2yzbd9Ty4d/lH+/c0va3FG0tOaaIky1NzNI43kc06Oe88S7s8gAQLWCu143NvN4vfGvDkjvPdtHRlSdXh8btxmfI8+uQfBoVe6bybfR2HLoj39W1qpuEBAQEFI5A4Xabi5F/A2PxuiIm10SINaxrGGyMlayR0VNG1/X1Uds/s3zRwEgjNwL7G24XdctsxxZN26JiYiaiO8/b7/APfbBdENEBFVT6+3K2Nt99mDMf5h6LvfPWIZfRWERjln5zXw/wDXQlQ9UQEBAQEBAQEBAQEBAQEBAQaXj205lLoaVxZECWyVLe0SN7YPyL/TmLccPbLz9/FX6uE/5+33YJ1fHTxm3ssYCbDeSfHe4nid5VlWxzsjCGi19W6aR0j+047uAHADuAV8RUPL2ZznlzS7zs3T9VR0jDvbTwg+OUZvjdYcpuZfV6MeXVjHuhklytEBAQavtfjxjdFRUzv8ZVOa0OGvVMcbGQ99r28CeGtmGN9Z7MfE7+WY14fqy+UebZKeBsbGRsFmMa1rRyDRYD0VbXEREVC0sjWNc5xDWtBLnOIDQBqSSdwQmYiLlpOL7QmpuyMujpeJ1bJKPzZH3do9w0N2OFd3nbeJ5+mPb6/6+f8A3pm1mM5wKaOwjblzhug07LAOQ0PpyV2vH2vM4rfcckOjdHVP1eHU/N/WPP4nut8LLPtm8pezwGPLoxbKq2wQEBAQEBAQEBAQEBAQEBBgtt6t0NBO5pLXODIwRoQJHtY4g8DlJXeuLyhm4vOcNOUx+W5b9NDRYWDQLAbgAFqp4PiMRiNcZSB7jd3eea7iKZ9mzmeGK73hg94geZ0SZMcLp+kmNsABuAA9F5769ZAQEGHx7F3xAxUzPpFa5hLIrtDWt3dZI4kANvuF7uOg4kdY4337KN+2cYrCLy8v+5/OrnvRpC+qxCSplJe+KN73Pdv6x/sD/Tn8LLRuqMah5Ho6Mtm+dmXWvrLrSyveah0l1hjp4We7JOM/eGNc4NP4g0/hVumLl5/pHOcdcR5y5vV4uQDl7R3d3etMYvGy3eTASy68yTrfvXbPEX1l+hNmoeroqRnFtNBfxyC/xusGU3lL6zRjy6sY90MkuVrC49i2SSCkiP8Aiqt1hbeyIXMkviGh1uZHcV1jjcWo27ayjXHefp7ZZlrQAANAAAB3Bcr0oCAgICAgICAgICAgIMTtXhpqqOohb23MBZw9thD2jzIA811hNZWo4nX4mrLGHBpHOuQ64INiDoQRvBC3w+Um4mpeaaS2g3qJl1jj7ZZnYfCn1FbTtAJDZGPfyEbHBzrnhewHiQuM55cZauFwnbuxiO0Tc/4d/WJ9MICDAY1j+Rxgpsr6gdt51ihB4vt2ncmDXnYarvHG+ss23iOWeXHv8o/PJqO0WKijp3sjc51TUk5pXG8rjaz5HEchoANBcW0Ctwx5pefxG/wsJqes/lsh0Q0mWmnltrJMGj7sbRb4uco3z61LfRWFa5y85+jfVQ9Rgts8DNdSuibYSscHxE6DO0EWPiC4ea715cs2zcXo8bXOMd/Y4fXUssDnRytdHI3e14LT/Ud62xMTHR8xnrywyrOKZTZXY+orpGnK5kF/bmcCGgcchPad4earzzjH+2zh+Fz3TEVWPm7wxoAAGgAAA7gsb6Rhtqto4sPhzvs6V1xFFfVzv0aOJ/Uhd4YTlNM/E8Tjow5p7+yGodGYkq6urrpzneGhoJ3XebkNHANa0Dwcrd1YxGMMHo7m27Mt2X9OkrO9cQEBAQEBAQEBAQEBAQEGp7S7CU9a8ytcaed3acwBzHHm5mlz3gjvurcNs49GHieA17p5u0sHTdFYDv2lSXN5RxBjj+IuNvQrueIn2Qy4+icb9bP5N2wTA6eiZkgYG3tmcdXuI4udx46bhfRU5ZTl3enp0YaorCGSXK0QaZtHtM5zn09M7I1pLZagdq40dHD3jcX8OGuotww9svP4jius4Yf5n7fdr/01kLDazWNuTvPiTxJJ47yVZVsfiRjDSsTrnVEjpHcdGjk0bh/fMq/GKh5m3ZOzK5dk6OoMmG0197+scfxPcR8LLHtm85fR8Bjy8Pi2RVtggq5gO8A+IBQWQYrGsZbT2jYOtqZBdkQNtN2eQ+4wc+O4XK6xxtTt3Rh07z5fnsaPtbXinp5Q8iesrBkfI4aBg3hjfcY29gOZubm6u143Puh5vF7eTXN9csun57mwdGFH1eHsdxnkkefXIPg0HzXG6byavR2HLoifPq21VNwgICAgICAgICAgICAgICAgpNK1jXPeQ1jAS5ziAABqSTwCImYiLl4sEr/pMXXgERyOd1QIserBsHH71i7wIU5RU041Z8+PNHaey2O1LoaWqlZ24qed7fFrHEfEJjFzEG3KcdeUx7IlxllYGtDQdGgD+q2U+b8SmNxCuMnsjsD4ldxFKdmycujHOk1AHmluIx6W/QmzMOSipG8qaG/DXIL/ABWHKbyl9Zox5dWMe6GTXK0QEGtbQbS9W50FNlfONHyHWKLx+u/7PrbjZjhfWWTfxPL6uHf6f79zWm1TIQ95cS53tSyvN3uI4uP5AaDcArKYeeIuZ/zLQ8XxB1TK6R27c0cmjcPzPiStGONQ8rdsnZlbuuzlP1VHSx8W08IP3sozfG6w5Tcy+p0Y8uvGPdDIrlaICAgICAgICAgICAgICAg+c8zY2l7yGsaLlx0AREzERcufbf4x11P1Qzt66RjYYgcrnWcCZJRy3AM4XBOujb9eNTbyuO3c+HJ5zUf7+35G/UFK2GKKJvZijYweDQAFTM3NvUwxjHGMY9i1VA2WN8btWSMc1w7nAg/BRE0nLGMomJ9r8/YvQS0s0kEtw6N1u5w91w7iNV6GMxlFw+S3astWc4ZMdK4jQA3KmXGMRPd68AwaWrnZDGCXvOpGoY33nu7gP7uVxMxjFyv14TuzjDB+io2BoDRoGgAeA3LC+qhZAQYba/EXU1HNJGbSHIxjuTpHBubyuT5LvCLypn4rZOvVOUd/u5eyrDQGt3DzNzvJPEnmtNPD52IxbEjJ7APsA695+S7xxpn27ebpDGwjO9sY1LiAPEmymZV4YTMx736Ra2wAG4ABee+wSgICAgICAgICAgICAgICAg5dj21Blle5xtFG93VsG4AEgPPN5+F7DiTpx11DxN/F82U+UNawqpdV4lSZ+NRDZu8BjXhxHpf1VmUcuEsenKdvEYzPm7ssT6cQYnHtnaauaBOy7m9mRpyyN8DxHcbhdY5zj2UbuH17orOGtx9F9IDcy1Lm/VvEPU5VZ4+THHorTfeW1YPgtPRsyU8bYwe0dS933nHUqvLKcu7dq04aorCKZBcrRAQa/t7RumoJwwXewMkA59W4Od/pBXeuayhl43Cc9OUR/fwcSfUOK3U+YnKXllkt4pMmONsnsZROmrqVtr3njJH2WHO4+gKrzmsZlr4fHn3Y4x538H6EWJ9MICAgICAgICAgICAgICAgIOK7dbNzUk0kgs6mle50brjTMb5C3fpe1+VvBbNWcTFe185x3C5a85y/bLK9G+yE4njrZrMjYHFgu1xeS0t3A6AXvrroNFXt2RVQ1cDwmcZRsy6RHb3uqrO9kQEBAQEBAQEHONpejYve6WicxgcbmB92tB49W4A6fZI058Bow31FS8jifRnNlzapr3MJTdGda93t9RGOLnPLj5Bo1Pou534s+PozdPSZiIdC2V2Tgw8EtvLO4WfM4WNvqsb7rb+J5nQKjPZOT1OG4TDRHTrPm2BVtYgICAgICAgICAgI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8132" name="AutoShape 4" descr="data:image/jpeg;base64,/9j/4AAQSkZJRgABAQAAAQABAAD/2wCEAAkGBxAPEA8QEBQPDw4PDw8WEhAQFA8QEBcUFBYWFxQUFBQYHCggGBolGx8UITIhJSkrLi4uGB8zODMuNygtLisBCgoKDg0OGxAQGCwkICQsLCwsLSwsLCwsLCwsLCwsLCwsLCwsLCwsLCwsLCwsLCwsLCwsLCwsLC8sLCwsLCwsLP/AABEIAM8A8wMBEQACEQEDEQH/xAAcAAEAAgMBAQEAAAAAAAAAAAAAAQIFBgcEAwj/xABDEAABAwIDBAcEBwYFBQEAAAABAAIDBBEFEiEGMUFRBxMyYXGBkSJCodEUUmJygrHBIzOSsuHwJFOiwtJUY3OT00P/xAAaAQEAAwEBAQAAAAAAAAAAAAAAAQMEAgUG/8QAMREBAAICAAQCCQQCAwEAAAAAAAERAgMEEiExE1EFIkFhkaGx0fAyQlJxgeEUwfEV/9oADAMBAAIRAxEAPwDuKAgICAgICAghzgBc2AG8nQJEX2GJq8ejZowGQ8xo314rXr4PPL9XRRlxGMdurHHFKqXsCw+w383Faf8Aj6df6vmp8XZl2VNFVP7Tj+J5P5XU+Lpx7R8kcmye8/NU4NLzj9XfJT/ysPKTwckfQKhnZJ/A+36hT42rLv8ARHh5x2G4jUxdoutykFwfM6/FR4GnPtHwT4mzHuyNLtC06Sty/abqPTePis+fBTH6JW48RH7ofeqx6JnYvIe7RvmSuMODzy79HWW/GO3VjH4vUy6RjKPsNv6k/wBFpjhtWH6vmpndnl2fM09S/tOd+J5/IFdc+nHtHyRy7J7z81DhUnNnq75Kf+Rh5Sjwsj6FO3sk/hfb5KfF15d/ocmcdktxCpi3ufb7YzD1PzUTp059o+B4mzFkKXaIbpW2+0zd/Cfms+fBfwn4rceI/lDM09QyQZmODh3fqOCx54ZYTWUNGOUZdYfVcOhAQEBAQEBAQEBAQEBB5MQxBkAu7Vx7LRvPyHertWnLZPRXnsjCOrXnyT1buTAd25g+ZXoRjr0R7/myzOe2XvpsMjZqRndzdu8mqjPfnl26LcdWMPbmVFLEZkotGZTSLRmSi0E303jkpQ8M+Gxu1F2H7O70V+O/OO/VXlrxlEGHRt1Ptn7W70TLflPuI14w9l/RVU7RmShGZTQjMlCC5TSHjnoWO3eyeY3eiux25R36q8sIl4C2SBwcCWng5u4939Cr7w2RUq/Wwm2fwvGhJZklmycD7rvkVg38LOHrY9mnXujLpPdl1jaBAQEBAQEBAQEBAQeHFMQEDeb3dlv6nuV+jTOyfcr2bIwhgKWmdO4ySEkE6ni7uHIL0M841Ry4smOM5zcsy2zQALADcBuWKbmblojoZkoRmU0IzJRaC5TSLRmSi1c6mi0Z0pFoL1NFoL0otGdTSLVL0otBeppFoMiUWqZFNFqvcCLHUHgpjp2RLE1ceQ6dk7vktWGXNCjKKZzAMZzERSn2vcceP2T3/wB+OLiuHr18f8tOjdfq5NgWBqEBAQEBAQeSvxGKAe2faO5o1cfLh5q3Vpz2doV57McO7Az7QTSG0TQ3lYZ3/L4LdjwmvGLym/lDNlxGU9MXxLKt+pc8eL7D0B0Vl6ce0R8HNbJ7yoaWoG4nyfb8yp8TVPs+SOTP8lMVFLI4GUmw4udmcRyGpsonbhjFYEYZTPrMuCAABoBuAWTu0IL0pFozqaLQXpRaC9TSLVL0otBkU0i1TIlFoMimkWjrEotUyKaLR1imkWqZEotBkU0i1TIlFoMimkWqZEot56112HusVZr6ZOM+zGZ1eptuuz2J9fHZ372Owd3jg7++K8nidPh5XHaXo6NvPj17wyyzLxAQEBBhcexoQfs47GUjU7w0Hie/u/s6+H4bxPWy7fVn3b+TpHdgaOjdKeskJs43ue07v8Ftz2xh6uLLjhOXXJmImtYLNAaO79TxWXKZym5aIqOyS9RRaOsSi0dYppFqmRKLQZFNFqmRKRaDIpotUyKaRaDIlFqmRTSLQZEotUyKaRaDIlFqmRTSLVMiUWgyKaRapkSi1TKppFoMqUWqZVNIt8Kub2D36LvCOrnKejHZ1cqteOocw3a5zTzaS0+oUTET3hMZTHZk6LaWojtdwlbyfqf4t/rdZ8+F15dor+l2HE54+9teEY5FU6D2JLaxu3+LTxC8/bw+Wvv2823Vvx2du7JqhcIPBjWICniL9C86MHNx/QanyV2jV4mdKtuzkxtpuHQmZ5kfdwBub+8466r09mXJHLiwa8eablm+sWWmi0dYlFqmRTSLQZEotUyKaRapkSi0GRTSLVMiUWqZFNItBlSi1TKppFqmVKLQZVNItUypRaplU0i1TKlFoMqmkWqZVNItUypRaplU0i1TKlFqmVTSLeOoqMx7grMYpXllb4510izOiLM6FpZMWkOBIcDcEGxB5gqJiJ6SmJrs37ZjHPpLSx9hOwa8MzfrAfn/AFXlcTo8Objs9Ph9/iRU92dWVpaJtjXF9R1Y7MIAt9p1if8AaPJerweHLhzebzeKzvOvJ96YCNjWjgNfHifVc5TzTbrHpFLmVc0m1TIppFqmVKLQZVNItUypSLVMqmi1TKppFqmVKLQZVNItUypRaplU0i1TKlFqmVTSLVMqUi1TKpotUypSLVMqmi1TKlItUzKaLVdOppHM+Tqvlqp5XM5vg+cneuoinMyrnUotGdCzOhaM6FmdC3ow+vdBKyVu9jr25ji0+IuFxnhGeM4y6w2ThlGUOswTNkY17Tdr2tc09xFwvDmJial7kTExcOYPm6yqc4+9M93+okL2ojl117njTPNsv3suZVnpfaplU0WqZVNItUypRaplU0i1TKlItUyqaLVMqUi1TMpotUypSLVMqmi1TMlItUzKaRapmU0WqZkpFqmZTSLVMyUWqZlNIt83VCmkcz5uqD4KaRzPmXqUWjOiLM6BnQtGdAzoWjOhZnQszoW3nZzaJsdLEx2rmhw8szrfCy87fonLZMw9Lh98RriJahTyZZG34OsfyW/LriwYzWTMmVZ6X2qZVNFqmVKRapmU0WqZkpFqGZTSLVMymkWqZkotUzKaRapmSi1TMppFqGZKRapmU0WqZkpFqmZTSLUM6mkcyhnKUWqZFKLRnQtGdEWZ0LRnQszoWZ0LRnQszoWjOhZnRFmdC3qgppHNDm3sb/nZcTnETUrMcMpi4enH4TFVVEZ0tK8j7rjmb8CFGnLm1xPudbo5dmUe9enq8w17Q3/NRONJxztczKKTapmSkWqZlNFqGZKRapmU0i1TMlFqmZTSLUMyUjmVMymjmUM6mkcypmSkWqZkpFoMqktGdC0Z0LM6ItGdCzOhaM6FmdC0Z0LM6FmdC0Z0RZnQtGdCzOhaM6FuubKYOxtHTiRvtuZmNxr7ZLwD4AgeS8fftmdk09zhtURqxv8ALYDpLw0tfHVNHsuAjktwcLlhPiLjyHNaeC2dJwn+2Xj9dTGcf00cSW1GhW951vsKw8dVzyuudP0sd6cpzI+khKOZU1CUcypnU0jmVMyUjmVMymi0GREWjOhaM6FmdC0Z0LM6ItGdCzOhaM6FmdCzOhaM6FmdC0Z0RZnQtGdAzoIzoWZ0DOhbN7H4Ma6pawi8EdnTHhl4M8XHTwueCp4jb4eF+32NHC6fF2V7I7/nvdqXivoHmxGiZURSQyC7JG2PPuI5EGxHgusM5wyjKHGeEZ4zjl2lxXG8Mlo5nQy7xq140a9vBw+XAr29eyNmPND5/bqy1ZcuX/rwZ12rtGdEWZ0LRnQM6CM6FmdAzoWjOgZ0EZ0LM6IszoWjOhZnQtGdCzOhaM6FmdC0Z0LM6IszoWjOhZnQtGdCzOhbJ4Bgk9dJ1cLdARnlN+rYPtHn3byq9u3HXF5LtOnPdlWPx9jtGAYLFQwiGLXi957T3cXH5cF4+3blsyuXv6dOOrHlxZJVrRBjNoMDhrourlFiLlkg7bHcx3cxxVurblrm4U7tGO3Hlycg2i2eqKB1pW5oifZmYCYzyv8AVd3HyvvXrat2OyOnfyeHv4fPTPrdvP8AOzDZ1az2Z0LRnQszoWjOhZnQtGdCzOhZnRFozoWZ0LRnQszoWZ0LRnQszqS0Z1CLM6FmdSWjOhZmQszKC1omue5rGgue9wDWjUkk2AA53SZqLlMRMzUNwg6Na91sxpoxpfM95Po1puVknjdfvb49G7Z7zDYsJ6MYGEOqZXzn6jAYmeBIOY+RCoz43Kf0xTVr9G4R1zm/k3mjpI4WCOJjI427msAa30CxZZTlNy9DHGMYrGKfZQ6EBAQVkja4FrgHNcLFrgCCORB3pE0TFtRxfo7opiXRZ6Z5/wAuxjv9x27waQteHGbMe/Vh2ej9WfWOn9fZrNV0X1QP7KankH/cEkR+ActEcdj7Ylky9GZ/tyj8+Lzjozrz79IPGSX/AOa6/wCbr8p/P8uP/m7fOPn9mRpeix9j1tS0OsbCOMkX4EkkXF+FlXPHeWK7H0Z/LL5NFxjDJqOV0M7cr27jva5vBzDxaf6GxW3Xsxzi8Xm7dWerLlyh4sy7VougXRBdAugICAgICAgICAgICCWNLiAAS5xAAAJJJ0AAG8qOyYiZmodc2A2M+iAVNSAapw9hmhEQP+8jjw3c15fE8Tz+rj2+r3OD4Pw/Xz7/AEbwsb0BAQEBAQEBAQEBAQY3HcDgrouqnbca5XjR7DzY7h+R4qzXty1zeKrbpw248uUOQbSbGVNHeRv+IpbXE0YvZu+8jfd8dR38F6mnicdnTtLw+I4PPV1jrHn92tLSxpQEBAQEBBCCUBAQEBAQZDBcEqK1+SnYX2PtPOkbfvP3Dw38gq9m3HXF5Su1aM9s1jH2db2R2KhoLSPtNVW/eEeyy+8Rjhyzbz3XsvL38Tls6R0h7fDcHjp6z1nz+zalmbBAQEBAQEBAQEBAQEGtY/i+eohw6E/tZyDO4f8A5wAZni/Bzmggcr34hWY49OaWTduvZGnHvPf3R/tsgCra2s43sLQ1RLshglPvwWZc/aZbKfG1+9aNfFbMOl3/AGybeC1bOtVPuaXiPRhVsuYJIZ28nXif6G4+K2Y8dhP6opgz9GZx+mYn5MBU7IYjH2qaY/cDZf5CVfHEap/cy5cHvj9rxnBKz/pqr/0zf8V14uH8o+KvwNv8J+EvvBsvXydmmqPxMdGPV1lzO/XH7od48Luy7YSzdB0bV8lus6qnbxzvD3eQZcH1Cqy43XHbq0Yejts/qqG34N0bUkNnTl9U8cHexF/ANT5khZNnGZ5fp6N2r0fqw65dfoyOM7EUNULmMQPtYPgtGdN122ynzC418Tsw9t/2t28Hq2d4r+mk4r0Y1Ed3QywysAJPWXhcAPVp8bha8OOxn9UPP2ejMo/Tlf8AbAVWx2IxdqmlPfHll/kJV8cTqn9zNlwe/H9rxOwOsGhpqq//AIZv+K78XD+UfFV4G3+E/CX2g2Zr39mmqdfrRvYPV1gonfrj90OseF3ZdsJZmg6OcQktnbFAOPWPDjbuDL/mFTlxmuO3Vow9Hbsu9Q27B+jOlis6oe+pcPd/dRegNz627llz43Of09G7V6O149cuv0bpTU7ImhkbWxsbuYwBrR4ALJMzM3LfGMYxUPqoSICAgICAgICAgICAg1za/aI0kUjYGumqRHmIa0ubEz/NltuG+wO+x4ArvDDmnqy8VxE6sZ5Yufp75at0T0zpZquskJe+wZndqS55zSHx0Z/Erd81EYwwei8Zzyy25d/y3TFneyICAgICAgICDVZsZFZXsooTeGnvLUvG5xjIyRA8g8sJ52tzVnLWPNLHO+Nm7wse0dZ+3xbUq2wQEBAQEBAQEBAQEBAQEBAQEGAxnHS1zqemyunH7yQ6xQg8XfWfyYPE2G/vHH2yzbd9Ty4d/lH+/c0va3FG0tOaaIky1NzNI43kc06Oe88S7s8gAQLWCu143NvN4vfGvDkjvPdtHRlSdXh8btxmfI8+uQfBoVe6bybfR2HLoj39W1qpuEBAQEFI5A4Xabi5F/A2PxuiIm10SINaxrGGyMlayR0VNG1/X1Uds/s3zRwEgjNwL7G24XdctsxxZN26JiYiaiO8/b7/APfbBdENEBFVT6+3K2Nt99mDMf5h6LvfPWIZfRWERjln5zXw/wDXQlQ9UQEBAQEBAQEBAQEBAQEBAQaXj205lLoaVxZECWyVLe0SN7YPyL/TmLccPbLz9/FX6uE/5+33YJ1fHTxm3ssYCbDeSfHe4nid5VlWxzsjCGi19W6aR0j+047uAHADuAV8RUPL2ZznlzS7zs3T9VR0jDvbTwg+OUZvjdYcpuZfV6MeXVjHuhklytEBAQavtfjxjdFRUzv8ZVOa0OGvVMcbGQ99r28CeGtmGN9Z7MfE7+WY14fqy+UebZKeBsbGRsFmMa1rRyDRYD0VbXEREVC0sjWNc5xDWtBLnOIDQBqSSdwQmYiLlpOL7QmpuyMujpeJ1bJKPzZH3do9w0N2OFd3nbeJ5+mPb6/6+f8A3pm1mM5wKaOwjblzhug07LAOQ0PpyV2vH2vM4rfcckOjdHVP1eHU/N/WPP4nut8LLPtm8pezwGPLoxbKq2wQEBAQEBAQEBAQEBAQEBBgtt6t0NBO5pLXODIwRoQJHtY4g8DlJXeuLyhm4vOcNOUx+W5b9NDRYWDQLAbgAFqp4PiMRiNcZSB7jd3eea7iKZ9mzmeGK73hg94geZ0SZMcLp+kmNsABuAA9F5769ZAQEGHx7F3xAxUzPpFa5hLIrtDWt3dZI4kANvuF7uOg4kdY4337KN+2cYrCLy8v+5/OrnvRpC+qxCSplJe+KN73Pdv6x/sD/Tn8LLRuqMah5Ho6Mtm+dmXWvrLrSyveah0l1hjp4We7JOM/eGNc4NP4g0/hVumLl5/pHOcdcR5y5vV4uQDl7R3d3etMYvGy3eTASy68yTrfvXbPEX1l+hNmoeroqRnFtNBfxyC/xusGU3lL6zRjy6sY90MkuVrC49i2SSCkiP8Aiqt1hbeyIXMkviGh1uZHcV1jjcWo27ayjXHefp7ZZlrQAANAAAB3Bcr0oCAgICAgICAgICAgIMTtXhpqqOohb23MBZw9thD2jzIA811hNZWo4nX4mrLGHBpHOuQ64INiDoQRvBC3w+Um4mpeaaS2g3qJl1jj7ZZnYfCn1FbTtAJDZGPfyEbHBzrnhewHiQuM55cZauFwnbuxiO0Tc/4d/WJ9MICDAY1j+Rxgpsr6gdt51ihB4vt2ncmDXnYarvHG+ss23iOWeXHv8o/PJqO0WKijp3sjc51TUk5pXG8rjaz5HEchoANBcW0Ctwx5pefxG/wsJqes/lsh0Q0mWmnltrJMGj7sbRb4uco3z61LfRWFa5y85+jfVQ9Rgts8DNdSuibYSscHxE6DO0EWPiC4ea715cs2zcXo8bXOMd/Y4fXUssDnRytdHI3e14LT/Ud62xMTHR8xnrywyrOKZTZXY+orpGnK5kF/bmcCGgcchPad4earzzjH+2zh+Fz3TEVWPm7wxoAAGgAAA7gsb6Rhtqto4sPhzvs6V1xFFfVzv0aOJ/Uhd4YTlNM/E8Tjow5p7+yGodGYkq6urrpzneGhoJ3XebkNHANa0Dwcrd1YxGMMHo7m27Mt2X9OkrO9cQEBAQEBAQEBAQEBAQEGp7S7CU9a8ytcaed3acwBzHHm5mlz3gjvurcNs49GHieA17p5u0sHTdFYDv2lSXN5RxBjj+IuNvQrueIn2Qy4+icb9bP5N2wTA6eiZkgYG3tmcdXuI4udx46bhfRU5ZTl3enp0YaorCGSXK0QaZtHtM5zn09M7I1pLZagdq40dHD3jcX8OGuotww9svP4jius4Yf5n7fdr/01kLDazWNuTvPiTxJJ47yVZVsfiRjDSsTrnVEjpHcdGjk0bh/fMq/GKh5m3ZOzK5dk6OoMmG0197+scfxPcR8LLHtm85fR8Bjy8Pi2RVtggq5gO8A+IBQWQYrGsZbT2jYOtqZBdkQNtN2eQ+4wc+O4XK6xxtTt3Rh07z5fnsaPtbXinp5Q8iesrBkfI4aBg3hjfcY29gOZubm6u143Puh5vF7eTXN9csun57mwdGFH1eHsdxnkkefXIPg0HzXG6byavR2HLoifPq21VNwgICAgICAgICAgICAgICAgpNK1jXPeQ1jAS5ziAABqSTwCImYiLl4sEr/pMXXgERyOd1QIserBsHH71i7wIU5RU041Z8+PNHaey2O1LoaWqlZ24qed7fFrHEfEJjFzEG3KcdeUx7IlxllYGtDQdGgD+q2U+b8SmNxCuMnsjsD4ldxFKdmycujHOk1AHmluIx6W/QmzMOSipG8qaG/DXIL/ABWHKbyl9Zox5dWMe6GTXK0QEGtbQbS9W50FNlfONHyHWKLx+u/7PrbjZjhfWWTfxPL6uHf6f79zWm1TIQ95cS53tSyvN3uI4uP5AaDcArKYeeIuZ/zLQ8XxB1TK6R27c0cmjcPzPiStGONQ8rdsnZlbuuzlP1VHSx8W08IP3sozfG6w5Tcy+p0Y8uvGPdDIrlaICAgICAgICAgICAgICAg+c8zY2l7yGsaLlx0AREzERcufbf4x11P1Qzt66RjYYgcrnWcCZJRy3AM4XBOujb9eNTbyuO3c+HJ5zUf7+35G/UFK2GKKJvZijYweDQAFTM3NvUwxjHGMY9i1VA2WN8btWSMc1w7nAg/BRE0nLGMomJ9r8/YvQS0s0kEtw6N1u5w91w7iNV6GMxlFw+S3astWc4ZMdK4jQA3KmXGMRPd68AwaWrnZDGCXvOpGoY33nu7gP7uVxMxjFyv14TuzjDB+io2BoDRoGgAeA3LC+qhZAQYba/EXU1HNJGbSHIxjuTpHBubyuT5LvCLypn4rZOvVOUd/u5eyrDQGt3DzNzvJPEnmtNPD52IxbEjJ7APsA695+S7xxpn27ebpDGwjO9sY1LiAPEmymZV4YTMx736Ra2wAG4ABee+wSgICAgICAgICAgICAgICAg5dj21Blle5xtFG93VsG4AEgPPN5+F7DiTpx11DxN/F82U+UNawqpdV4lSZ+NRDZu8BjXhxHpf1VmUcuEsenKdvEYzPm7ssT6cQYnHtnaauaBOy7m9mRpyyN8DxHcbhdY5zj2UbuH17orOGtx9F9IDcy1Lm/VvEPU5VZ4+THHorTfeW1YPgtPRsyU8bYwe0dS933nHUqvLKcu7dq04aorCKZBcrRAQa/t7RumoJwwXewMkA59W4Od/pBXeuayhl43Cc9OUR/fwcSfUOK3U+YnKXllkt4pMmONsnsZROmrqVtr3njJH2WHO4+gKrzmsZlr4fHn3Y4x538H6EWJ9MICAgICAgICAgICAgICAgIOK7dbNzUk0kgs6mle50brjTMb5C3fpe1+VvBbNWcTFe185x3C5a85y/bLK9G+yE4njrZrMjYHFgu1xeS0t3A6AXvrroNFXt2RVQ1cDwmcZRsy6RHb3uqrO9kQEBAQEBAQEHONpejYve6WicxgcbmB92tB49W4A6fZI058Bow31FS8jifRnNlzapr3MJTdGda93t9RGOLnPLj5Bo1Pou534s+PozdPSZiIdC2V2Tgw8EtvLO4WfM4WNvqsb7rb+J5nQKjPZOT1OG4TDRHTrPm2BVtYgICAgICAgICAgI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13" name="Grupo 72"/>
          <p:cNvGrpSpPr/>
          <p:nvPr/>
        </p:nvGrpSpPr>
        <p:grpSpPr>
          <a:xfrm>
            <a:off x="3923928" y="-27384"/>
            <a:ext cx="1944216" cy="662474"/>
            <a:chOff x="3923928" y="-27384"/>
            <a:chExt cx="1944216" cy="662474"/>
          </a:xfrm>
        </p:grpSpPr>
        <p:pic>
          <p:nvPicPr>
            <p:cNvPr id="72" name="Picture 10" descr="http://gartic.uol.com.br/imgs/mural/ch/chuva/1248989684.gif"/>
            <p:cNvPicPr>
              <a:picLocks noChangeAspect="1" noChangeArrowheads="1"/>
            </p:cNvPicPr>
            <p:nvPr/>
          </p:nvPicPr>
          <p:blipFill>
            <a:blip r:embed="rId4" cstate="print"/>
            <a:srcRect l="6663" r="40028" b="15565"/>
            <a:stretch>
              <a:fillRect/>
            </a:stretch>
          </p:blipFill>
          <p:spPr bwMode="auto">
            <a:xfrm>
              <a:off x="4980045" y="-27384"/>
              <a:ext cx="384043" cy="576064"/>
            </a:xfrm>
            <a:prstGeom prst="rect">
              <a:avLst/>
            </a:prstGeom>
            <a:noFill/>
          </p:spPr>
        </p:pic>
        <p:pic>
          <p:nvPicPr>
            <p:cNvPr id="48134" name="Picture 6" descr="http://pixabay.com/static/uploads/photo/2012/04/18/13/22/cloud-37011_640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436096" y="116632"/>
              <a:ext cx="432048" cy="367916"/>
            </a:xfrm>
            <a:prstGeom prst="rect">
              <a:avLst/>
            </a:prstGeom>
            <a:noFill/>
          </p:spPr>
        </p:pic>
        <p:pic>
          <p:nvPicPr>
            <p:cNvPr id="48136" name="Picture 8" descr="http://www.vercalendario.info/images/cals/sol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923928" y="116632"/>
              <a:ext cx="648072" cy="518458"/>
            </a:xfrm>
            <a:prstGeom prst="rect">
              <a:avLst/>
            </a:prstGeom>
            <a:noFill/>
          </p:spPr>
        </p:pic>
        <p:pic>
          <p:nvPicPr>
            <p:cNvPr id="48138" name="Picture 10" descr="http://gartic.uol.com.br/imgs/mural/ch/chuva/1248989684.gif"/>
            <p:cNvPicPr>
              <a:picLocks noChangeAspect="1" noChangeArrowheads="1"/>
            </p:cNvPicPr>
            <p:nvPr/>
          </p:nvPicPr>
          <p:blipFill>
            <a:blip r:embed="rId4" cstate="print"/>
            <a:srcRect l="6663" r="40028" b="15565"/>
            <a:stretch>
              <a:fillRect/>
            </a:stretch>
          </p:blipFill>
          <p:spPr bwMode="auto">
            <a:xfrm>
              <a:off x="4716016" y="0"/>
              <a:ext cx="384043" cy="576064"/>
            </a:xfrm>
            <a:prstGeom prst="rect">
              <a:avLst/>
            </a:prstGeom>
            <a:noFill/>
          </p:spPr>
        </p:pic>
      </p:grpSp>
      <p:sp>
        <p:nvSpPr>
          <p:cNvPr id="73" name="Elipse 72"/>
          <p:cNvSpPr/>
          <p:nvPr/>
        </p:nvSpPr>
        <p:spPr>
          <a:xfrm>
            <a:off x="3491880" y="-27384"/>
            <a:ext cx="3096344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198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23"/>
          <p:cNvGrpSpPr/>
          <p:nvPr/>
        </p:nvGrpSpPr>
        <p:grpSpPr>
          <a:xfrm>
            <a:off x="1697082" y="3140969"/>
            <a:ext cx="5590784" cy="2736304"/>
            <a:chOff x="2195736" y="2348880"/>
            <a:chExt cx="5200650" cy="2345402"/>
          </a:xfrm>
        </p:grpSpPr>
        <p:grpSp>
          <p:nvGrpSpPr>
            <p:cNvPr id="3" name="Grupo 10"/>
            <p:cNvGrpSpPr/>
            <p:nvPr/>
          </p:nvGrpSpPr>
          <p:grpSpPr>
            <a:xfrm>
              <a:off x="2195736" y="2348880"/>
              <a:ext cx="5200650" cy="2019300"/>
              <a:chOff x="1979712" y="3356992"/>
              <a:chExt cx="5200650" cy="20193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979712" y="3356992"/>
                <a:ext cx="5200650" cy="2019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Retângulo 8"/>
              <p:cNvSpPr/>
              <p:nvPr/>
            </p:nvSpPr>
            <p:spPr>
              <a:xfrm>
                <a:off x="2195736" y="3429000"/>
                <a:ext cx="576064" cy="5040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91880" y="4065632"/>
              <a:ext cx="2990850" cy="628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4" cstate="print"/>
          <a:srcRect t="1795" r="1226"/>
          <a:stretch>
            <a:fillRect/>
          </a:stretch>
        </p:blipFill>
        <p:spPr bwMode="auto">
          <a:xfrm>
            <a:off x="6156176" y="0"/>
            <a:ext cx="2987824" cy="2727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4CFE6-FF46-4CC4-B8EA-2E2C70DB81E2}" type="slidenum">
              <a:rPr lang="pt-BR" smtClean="0"/>
              <a:pPr/>
              <a:t>42</a:t>
            </a:fld>
            <a:endParaRPr lang="pt-B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44624"/>
            <a:ext cx="5760640" cy="2219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9301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30" name="Object 2"/>
          <p:cNvGraphicFramePr>
            <a:graphicFrameLocks noChangeAspect="1"/>
          </p:cNvGraphicFramePr>
          <p:nvPr/>
        </p:nvGraphicFramePr>
        <p:xfrm>
          <a:off x="3962400" y="3048000"/>
          <a:ext cx="688975" cy="1481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5" name="Clip" r:id="rId3" imgW="1857600" imgH="3995640" progId="">
                  <p:embed/>
                </p:oleObj>
              </mc:Choice>
              <mc:Fallback>
                <p:oleObj name="Clip" r:id="rId3" imgW="1857600" imgH="39956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3048000"/>
                        <a:ext cx="688975" cy="14811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1905000"/>
            <a:ext cx="355123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2057400"/>
            <a:ext cx="2695575" cy="4114800"/>
          </a:xfrm>
          <a:prstGeom prst="rect">
            <a:avLst/>
          </a:prstGeom>
          <a:noFill/>
          <a:ln w="76200">
            <a:solidFill>
              <a:srgbClr val="000066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2051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4CFE6-FF46-4CC4-B8EA-2E2C70DB81E2}" type="slidenum">
              <a:rPr lang="pt-BR" smtClean="0"/>
              <a:pPr/>
              <a:t>44</a:t>
            </a:fld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1403648" y="0"/>
            <a:ext cx="7740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Terapia Hormonal em Espécies de Cativeiro</a:t>
            </a:r>
            <a:endParaRPr lang="pt-BR" sz="28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0" y="6581001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(</a:t>
            </a:r>
            <a:r>
              <a:rPr lang="pt-BR" sz="1200" dirty="0" err="1" smtClean="0"/>
              <a:t>Honji</a:t>
            </a:r>
            <a:r>
              <a:rPr lang="pt-BR" sz="1200" dirty="0" smtClean="0"/>
              <a:t>, 2011)</a:t>
            </a:r>
            <a:endParaRPr lang="pt-BR" sz="1200" dirty="0"/>
          </a:p>
        </p:txBody>
      </p:sp>
      <p:pic>
        <p:nvPicPr>
          <p:cNvPr id="8194" name="Picture 2" descr="http://www.icmbio.gov.br/portal/images/stories/gallery/surubin/animal_surubim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31640" cy="1214830"/>
          </a:xfrm>
          <a:prstGeom prst="rect">
            <a:avLst/>
          </a:prstGeom>
          <a:noFill/>
        </p:spPr>
      </p:pic>
      <p:sp>
        <p:nvSpPr>
          <p:cNvPr id="8" name="Retângulo 7"/>
          <p:cNvSpPr/>
          <p:nvPr/>
        </p:nvSpPr>
        <p:spPr>
          <a:xfrm>
            <a:off x="1331640" y="692696"/>
            <a:ext cx="4248472" cy="2520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coleta 4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3284984"/>
            <a:ext cx="2520280" cy="1890210"/>
          </a:xfrm>
          <a:prstGeom prst="rect">
            <a:avLst/>
          </a:prstGeom>
        </p:spPr>
      </p:pic>
      <p:pic>
        <p:nvPicPr>
          <p:cNvPr id="11" name="Imagem 10" descr="coleta 4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3284984"/>
            <a:ext cx="2448272" cy="1836204"/>
          </a:xfrm>
          <a:prstGeom prst="rect">
            <a:avLst/>
          </a:prstGeom>
        </p:spPr>
      </p:pic>
      <p:grpSp>
        <p:nvGrpSpPr>
          <p:cNvPr id="2" name="Grupo 14"/>
          <p:cNvGrpSpPr/>
          <p:nvPr/>
        </p:nvGrpSpPr>
        <p:grpSpPr>
          <a:xfrm>
            <a:off x="3707904" y="744959"/>
            <a:ext cx="3384376" cy="2179985"/>
            <a:chOff x="5508104" y="744959"/>
            <a:chExt cx="3384376" cy="2179985"/>
          </a:xfrm>
        </p:grpSpPr>
        <p:pic>
          <p:nvPicPr>
            <p:cNvPr id="9" name="Imagem 8" descr="coleta 396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52120" y="1052736"/>
              <a:ext cx="2496277" cy="1872208"/>
            </a:xfrm>
            <a:prstGeom prst="rect">
              <a:avLst/>
            </a:prstGeom>
          </p:spPr>
        </p:pic>
        <p:sp>
          <p:nvSpPr>
            <p:cNvPr id="12" name="CaixaDeTexto 11"/>
            <p:cNvSpPr txBox="1"/>
            <p:nvPr/>
          </p:nvSpPr>
          <p:spPr>
            <a:xfrm>
              <a:off x="5508104" y="744959"/>
              <a:ext cx="338437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1400" b="1" dirty="0" smtClean="0"/>
                <a:t>Indução hormonal com </a:t>
              </a:r>
              <a:r>
                <a:rPr lang="pt-BR" sz="1400" b="1" dirty="0" err="1" smtClean="0"/>
                <a:t>hCG</a:t>
              </a:r>
              <a:r>
                <a:rPr lang="pt-BR" sz="1400" b="1" dirty="0" smtClean="0"/>
                <a:t> e </a:t>
              </a:r>
              <a:r>
                <a:rPr lang="pt-BR" sz="1400" b="1" dirty="0" err="1" smtClean="0"/>
                <a:t>cPE</a:t>
              </a:r>
              <a:endParaRPr lang="pt-BR" sz="1400" b="1" dirty="0"/>
            </a:p>
          </p:txBody>
        </p:sp>
      </p:grpSp>
      <p:sp>
        <p:nvSpPr>
          <p:cNvPr id="13" name="CaixaDeTexto 12"/>
          <p:cNvSpPr txBox="1"/>
          <p:nvPr/>
        </p:nvSpPr>
        <p:spPr>
          <a:xfrm>
            <a:off x="3203848" y="2996953"/>
            <a:ext cx="45365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Extrusão dos gametas por massagem abdominal</a:t>
            </a:r>
            <a:endParaRPr lang="pt-BR" sz="1400" b="1" dirty="0"/>
          </a:p>
        </p:txBody>
      </p:sp>
      <p:pic>
        <p:nvPicPr>
          <p:cNvPr id="14" name="Imagem 13" descr="image03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20072" y="5229200"/>
            <a:ext cx="2016225" cy="1512168"/>
          </a:xfrm>
          <a:prstGeom prst="rect">
            <a:avLst/>
          </a:prstGeom>
        </p:spPr>
      </p:pic>
      <p:pic>
        <p:nvPicPr>
          <p:cNvPr id="16" name="Imagem 15" descr="image0001.t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03848" y="5229200"/>
            <a:ext cx="1979712" cy="1484784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755576" y="5733256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Produção de ovos e larvas</a:t>
            </a:r>
            <a:endParaRPr lang="pt-BR" sz="1400" b="1" dirty="0"/>
          </a:p>
        </p:txBody>
      </p:sp>
    </p:spTree>
    <p:extLst>
      <p:ext uri="{BB962C8B-B14F-4D97-AF65-F5344CB8AC3E}">
        <p14:creationId xmlns:p14="http://schemas.microsoft.com/office/powerpoint/2010/main" val="305957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Renata\Desktop\surubim esteroid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10000"/>
                    </a14:imgEffect>
                    <a14:imgEffect>
                      <a14:brightnessContrast bright="26000"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74" t="38576" b="25178"/>
          <a:stretch/>
        </p:blipFill>
        <p:spPr bwMode="auto">
          <a:xfrm>
            <a:off x="-79899" y="2645546"/>
            <a:ext cx="9223899" cy="248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2184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l="948" b="971"/>
          <a:stretch>
            <a:fillRect/>
          </a:stretch>
        </p:blipFill>
        <p:spPr bwMode="auto">
          <a:xfrm>
            <a:off x="323528" y="332656"/>
            <a:ext cx="4968552" cy="2425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8" descr="400px-Testosterone_estradiol_convers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123728" y="3322365"/>
            <a:ext cx="4354512" cy="14747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012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 l="2907" t="8468" r="13740"/>
          <a:stretch>
            <a:fillRect/>
          </a:stretch>
        </p:blipFill>
        <p:spPr bwMode="auto">
          <a:xfrm>
            <a:off x="0" y="11132"/>
            <a:ext cx="4896544" cy="2049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 cstate="print">
            <a:lum bright="8000" contrast="15000"/>
          </a:blip>
          <a:srcRect l="7437" t="10941" r="7514" b="22280"/>
          <a:stretch>
            <a:fillRect/>
          </a:stretch>
        </p:blipFill>
        <p:spPr bwMode="auto">
          <a:xfrm>
            <a:off x="989364" y="2492896"/>
            <a:ext cx="4518740" cy="1995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ixaDeTexto 8"/>
          <p:cNvSpPr txBox="1"/>
          <p:nvPr/>
        </p:nvSpPr>
        <p:spPr>
          <a:xfrm>
            <a:off x="5148064" y="5373216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Hermafrodita Protogínico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0" r="38783" b="57992"/>
          <a:stretch/>
        </p:blipFill>
        <p:spPr bwMode="auto">
          <a:xfrm>
            <a:off x="755576" y="4488672"/>
            <a:ext cx="5771119" cy="210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Resultado de imagem para nota de cem rea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978" y="-17525"/>
            <a:ext cx="4026022" cy="177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34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51520" y="188640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Localização</a:t>
            </a:r>
            <a:endParaRPr lang="pt-BR" dirty="0"/>
          </a:p>
        </p:txBody>
      </p:sp>
      <p:pic>
        <p:nvPicPr>
          <p:cNvPr id="6" name="Picture 2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9900" y="0"/>
            <a:ext cx="23241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7592" y="980727"/>
            <a:ext cx="9191592" cy="5585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282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PranchaIA-IB19-03-2012"/>
          <p:cNvPicPr>
            <a:picLocks noChangeAspect="1" noChangeArrowheads="1"/>
          </p:cNvPicPr>
          <p:nvPr/>
        </p:nvPicPr>
        <p:blipFill>
          <a:blip r:embed="rId2" cstate="print"/>
          <a:srcRect r="47631"/>
          <a:stretch>
            <a:fillRect/>
          </a:stretch>
        </p:blipFill>
        <p:spPr bwMode="auto">
          <a:xfrm>
            <a:off x="3635896" y="1340768"/>
            <a:ext cx="2647240" cy="5261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8" descr="PranchaControleIB19-03-2012"/>
          <p:cNvPicPr>
            <a:picLocks noChangeAspect="1" noChangeArrowheads="1"/>
          </p:cNvPicPr>
          <p:nvPr/>
        </p:nvPicPr>
        <p:blipFill>
          <a:blip r:embed="rId3" cstate="print"/>
          <a:srcRect r="52760"/>
          <a:stretch>
            <a:fillRect/>
          </a:stretch>
        </p:blipFill>
        <p:spPr bwMode="auto">
          <a:xfrm>
            <a:off x="0" y="1196752"/>
            <a:ext cx="2402524" cy="5376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ixaDeTexto 9"/>
          <p:cNvSpPr txBox="1"/>
          <p:nvPr/>
        </p:nvSpPr>
        <p:spPr>
          <a:xfrm>
            <a:off x="1979712" y="692696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Inversão Sexual Induzida e produção de sêmen</a:t>
            </a:r>
            <a:endParaRPr lang="pt-BR" dirty="0"/>
          </a:p>
        </p:txBody>
      </p:sp>
      <p:sp>
        <p:nvSpPr>
          <p:cNvPr id="11" name="Seta para a direita listrada 10"/>
          <p:cNvSpPr/>
          <p:nvPr/>
        </p:nvSpPr>
        <p:spPr>
          <a:xfrm>
            <a:off x="2771800" y="3717032"/>
            <a:ext cx="576064" cy="50405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2339752" y="3068960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Inibidor de aromatase</a:t>
            </a:r>
            <a:endParaRPr lang="pt-BR" dirty="0"/>
          </a:p>
        </p:txBody>
      </p:sp>
      <p:sp>
        <p:nvSpPr>
          <p:cNvPr id="13" name="Seta para a direita listrada 12"/>
          <p:cNvSpPr/>
          <p:nvPr/>
        </p:nvSpPr>
        <p:spPr>
          <a:xfrm>
            <a:off x="6372200" y="3717032"/>
            <a:ext cx="360040" cy="50405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2537" name="Picture 9" descr="sequenciaespermatozoide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 l="63922" t="72531"/>
          <a:stretch>
            <a:fillRect/>
          </a:stretch>
        </p:blipFill>
        <p:spPr bwMode="auto">
          <a:xfrm>
            <a:off x="6781180" y="2992512"/>
            <a:ext cx="2304256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aixaDeTexto 14"/>
          <p:cNvSpPr txBox="1"/>
          <p:nvPr/>
        </p:nvSpPr>
        <p:spPr>
          <a:xfrm>
            <a:off x="6948264" y="4797152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Produção de espermatozoides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2251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/>
          <p:cNvSpPr txBox="1">
            <a:spLocks noChangeArrowheads="1"/>
          </p:cNvSpPr>
          <p:nvPr/>
        </p:nvSpPr>
        <p:spPr bwMode="auto">
          <a:xfrm>
            <a:off x="214313" y="6286500"/>
            <a:ext cx="68405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Hipófise de pirarucu – Eminência média? Sistema Porta?</a:t>
            </a:r>
          </a:p>
        </p:txBody>
      </p:sp>
      <p:grpSp>
        <p:nvGrpSpPr>
          <p:cNvPr id="7171" name="Grupo 8"/>
          <p:cNvGrpSpPr>
            <a:grpSpLocks/>
          </p:cNvGrpSpPr>
          <p:nvPr/>
        </p:nvGrpSpPr>
        <p:grpSpPr bwMode="auto">
          <a:xfrm>
            <a:off x="3286125" y="2357438"/>
            <a:ext cx="5675313" cy="3878262"/>
            <a:chOff x="1619250" y="981075"/>
            <a:chExt cx="6985000" cy="5040313"/>
          </a:xfrm>
        </p:grpSpPr>
        <p:pic>
          <p:nvPicPr>
            <p:cNvPr id="7175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19250" y="981075"/>
              <a:ext cx="6985000" cy="5040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6" name="AutoShape 6"/>
            <p:cNvSpPr>
              <a:spLocks noChangeArrowheads="1"/>
            </p:cNvSpPr>
            <p:nvPr/>
          </p:nvSpPr>
          <p:spPr bwMode="auto">
            <a:xfrm>
              <a:off x="7956550" y="4508500"/>
              <a:ext cx="576263" cy="144463"/>
            </a:xfrm>
            <a:prstGeom prst="leftArrow">
              <a:avLst>
                <a:gd name="adj1" fmla="val 50000"/>
                <a:gd name="adj2" fmla="val 99725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7172" name="Text Box 7"/>
          <p:cNvSpPr txBox="1">
            <a:spLocks noChangeArrowheads="1"/>
          </p:cNvSpPr>
          <p:nvPr/>
        </p:nvSpPr>
        <p:spPr bwMode="auto">
          <a:xfrm>
            <a:off x="357188" y="4857750"/>
            <a:ext cx="27146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/>
              <a:t>NH não invade a hipófise</a:t>
            </a:r>
          </a:p>
        </p:txBody>
      </p:sp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3" cstate="print"/>
          <a:srcRect b="31239"/>
          <a:stretch>
            <a:fillRect/>
          </a:stretch>
        </p:blipFill>
        <p:spPr bwMode="auto">
          <a:xfrm>
            <a:off x="0" y="0"/>
            <a:ext cx="6500813" cy="24257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0" name="Seta para a direita 9"/>
          <p:cNvSpPr/>
          <p:nvPr/>
        </p:nvSpPr>
        <p:spPr>
          <a:xfrm>
            <a:off x="3000375" y="4929188"/>
            <a:ext cx="571500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124744"/>
            <a:ext cx="4680520" cy="446054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7919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ibur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1052513"/>
            <a:ext cx="4537075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574675" y="4581525"/>
            <a:ext cx="5726113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Grande desenvolvimento da </a:t>
            </a:r>
            <a:r>
              <a:rPr lang="es-ES" b="1">
                <a:solidFill>
                  <a:srgbClr val="800000"/>
                </a:solidFill>
              </a:rPr>
              <a:t>EMINÊNCIA MÉDIA</a:t>
            </a:r>
            <a:endParaRPr lang="es-ES"/>
          </a:p>
          <a:p>
            <a:pPr>
              <a:spcBef>
                <a:spcPct val="50000"/>
              </a:spcBef>
            </a:pPr>
            <a:r>
              <a:rPr lang="es-ES"/>
              <a:t>Presença do Lobo Ventral</a:t>
            </a:r>
            <a:endParaRPr lang="es-ES" b="1"/>
          </a:p>
        </p:txBody>
      </p:sp>
      <p:sp>
        <p:nvSpPr>
          <p:cNvPr id="9220" name="Text Box 5"/>
          <p:cNvSpPr txBox="1">
            <a:spLocks noChangeArrowheads="1"/>
          </p:cNvSpPr>
          <p:nvPr/>
        </p:nvSpPr>
        <p:spPr bwMode="auto">
          <a:xfrm>
            <a:off x="2195513" y="333375"/>
            <a:ext cx="42497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/>
              <a:t>HIPÓFISE - ELASMOBRÂNQUIOS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/>
            <a:r>
              <a:rPr lang="pt-BR" sz="2800" b="1" smtClean="0"/>
              <a:t>Hipófise de anfíbios</a:t>
            </a:r>
          </a:p>
        </p:txBody>
      </p:sp>
      <p:graphicFrame>
        <p:nvGraphicFramePr>
          <p:cNvPr id="2050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611188" y="1412875"/>
          <a:ext cx="3232150" cy="324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Image" r:id="rId3" imgW="1824232" imgH="1828804" progId="">
                  <p:embed/>
                </p:oleObj>
              </mc:Choice>
              <mc:Fallback>
                <p:oleObj name="Image" r:id="rId3" imgW="1824232" imgH="182880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1412875"/>
                        <a:ext cx="3232150" cy="3240088"/>
                      </a:xfrm>
                      <a:prstGeom prst="rect">
                        <a:avLst/>
                      </a:prstGeom>
                      <a:noFill/>
                      <a:ln w="476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980098">
                                <a:alpha val="50000"/>
                              </a:srgb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Oval 4"/>
          <p:cNvSpPr>
            <a:spLocks noChangeArrowheads="1"/>
          </p:cNvSpPr>
          <p:nvPr/>
        </p:nvSpPr>
        <p:spPr bwMode="auto">
          <a:xfrm>
            <a:off x="2627313" y="3789363"/>
            <a:ext cx="1008062" cy="576262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2051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4643438" y="3141663"/>
          <a:ext cx="4105275" cy="316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Image" r:id="rId5" imgW="4317460" imgH="3326984" progId="">
                  <p:embed/>
                </p:oleObj>
              </mc:Choice>
              <mc:Fallback>
                <p:oleObj name="Image" r:id="rId5" imgW="4317460" imgH="3326984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3141663"/>
                        <a:ext cx="4105275" cy="3162300"/>
                      </a:xfrm>
                      <a:prstGeom prst="rect">
                        <a:avLst/>
                      </a:prstGeom>
                      <a:noFill/>
                      <a:ln w="476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980098">
                                <a:alpha val="50000"/>
                              </a:srgbClr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Text Box 8"/>
          <p:cNvSpPr txBox="1">
            <a:spLocks noChangeArrowheads="1"/>
          </p:cNvSpPr>
          <p:nvPr/>
        </p:nvSpPr>
        <p:spPr bwMode="auto">
          <a:xfrm>
            <a:off x="539750" y="5300663"/>
            <a:ext cx="34559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Eminência média: sistema porta desenvolvido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229600" cy="706437"/>
          </a:xfrm>
        </p:spPr>
        <p:txBody>
          <a:bodyPr/>
          <a:lstStyle/>
          <a:p>
            <a:pPr eaLnBrk="1" hangingPunct="1"/>
            <a:r>
              <a:rPr lang="pt-BR" sz="2800" b="1" smtClean="0"/>
              <a:t>Hipófise de Tetrápoda</a:t>
            </a:r>
          </a:p>
        </p:txBody>
      </p:sp>
      <p:pic>
        <p:nvPicPr>
          <p:cNvPr id="10243" name="Picture 12" descr="hipofisis aves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1052513"/>
            <a:ext cx="5400675" cy="5241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6"/>
          <p:cNvGraphicFramePr>
            <a:graphicFrameLocks noChangeAspect="1"/>
          </p:cNvGraphicFramePr>
          <p:nvPr/>
        </p:nvGraphicFramePr>
        <p:xfrm>
          <a:off x="3362316" y="3429000"/>
          <a:ext cx="2874963" cy="296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6" name="Imagem de bitmap" r:id="rId3" imgW="2352381" imgH="2429214" progId="PBrush">
                  <p:embed/>
                </p:oleObj>
              </mc:Choice>
              <mc:Fallback>
                <p:oleObj name="Imagem de bitmap" r:id="rId3" imgW="2352381" imgH="2429214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2316" y="3429000"/>
                        <a:ext cx="2874963" cy="2967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7" descr="alphabeta"/>
          <p:cNvPicPr>
            <a:picLocks noChangeAspect="1" noChangeArrowheads="1"/>
          </p:cNvPicPr>
          <p:nvPr/>
        </p:nvPicPr>
        <p:blipFill>
          <a:blip r:embed="rId5" cstate="print">
            <a:lum bright="-4000" contrast="14000"/>
          </a:blip>
          <a:srcRect/>
          <a:stretch>
            <a:fillRect/>
          </a:stretch>
        </p:blipFill>
        <p:spPr bwMode="auto">
          <a:xfrm>
            <a:off x="3286116" y="1143000"/>
            <a:ext cx="2743200" cy="20050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3514716" y="7620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LH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962516" y="685800"/>
            <a:ext cx="91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FSH</a:t>
            </a: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 flipV="1">
            <a:off x="3590916" y="3657600"/>
            <a:ext cx="838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 flipH="1" flipV="1">
            <a:off x="5343516" y="5791200"/>
            <a:ext cx="914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3286116" y="5105400"/>
            <a:ext cx="4572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2928926" y="142852"/>
            <a:ext cx="37147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 err="1" smtClean="0"/>
              <a:t>Gonadotropinas</a:t>
            </a:r>
            <a:r>
              <a:rPr lang="pt-BR" dirty="0" smtClean="0"/>
              <a:t>: </a:t>
            </a:r>
            <a:r>
              <a:rPr lang="pt-BR" b="1" dirty="0" err="1" smtClean="0"/>
              <a:t>glicoproteínas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1568</TotalTime>
  <Words>524</Words>
  <Application>Microsoft Office PowerPoint</Application>
  <PresentationFormat>Apresentação na tela (4:3)</PresentationFormat>
  <Paragraphs>155</Paragraphs>
  <Slides>50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4</vt:i4>
      </vt:variant>
      <vt:variant>
        <vt:lpstr>Títulos de slides</vt:lpstr>
      </vt:variant>
      <vt:variant>
        <vt:i4>50</vt:i4>
      </vt:variant>
    </vt:vector>
  </HeadingPairs>
  <TitlesOfParts>
    <vt:vector size="55" baseType="lpstr">
      <vt:lpstr>Design padrão</vt:lpstr>
      <vt:lpstr>CorelPhotoPaint.Image.9</vt:lpstr>
      <vt:lpstr>Image</vt:lpstr>
      <vt:lpstr>Imagem de bitmap</vt:lpstr>
      <vt:lpstr>Clip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Hipófise de anfíbios</vt:lpstr>
      <vt:lpstr>Hipófise de Tetrápoda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Fertilização e Gravidez</vt:lpstr>
      <vt:lpstr>Apresentação do PowerPoint</vt:lpstr>
      <vt:lpstr>EVENTOS DA FERTILIZAÇÃO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Resumo das alterações hormonais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XP</dc:creator>
  <cp:lastModifiedBy>Renata Moreira</cp:lastModifiedBy>
  <cp:revision>95</cp:revision>
  <dcterms:created xsi:type="dcterms:W3CDTF">2008-10-17T16:28:16Z</dcterms:created>
  <dcterms:modified xsi:type="dcterms:W3CDTF">2017-05-31T01:41:57Z</dcterms:modified>
</cp:coreProperties>
</file>