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notesSlides/notesSlide3.xml" ContentType="application/vnd.openxmlformats-officedocument.presentationml.notesSlide+xml"/>
  <Override PartName="/docProps/app.xml" ContentType="application/vnd.openxmlformats-officedocument.extended-properties+xml"/>
  <Override PartName="/docProps/core.xml" ContentType="application/vnd.openxmlformats-package.core-properti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 showSpecialPlsOnTitleSld="0">
  <p:sldMasterIdLst>
    <p:sldMasterId id="2147483648" r:id="rId1"/>
  </p:sldMasterIdLst>
  <p:notesMasterIdLst>
    <p:notesMasterId r:id="rId7"/>
  </p:notesMasterIdLst>
  <p:sldIdLst>
    <p:sldId id="256" r:id="rId4"/>
    <p:sldId id="257" r:id="rId5"/>
    <p:sldId id="258" r:id="rId6"/>
  </p:sldIdLst>
  <p:sldSz cx="9144000" cy="6858000" type="screen4x3"/>
  <p:notesSz cx="6858000" cy="9144000"/>
  <p:defaultTextStyle>
    <a:defPPr>
      <a:defRPr lang="pt-BR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>
      <p:cViewPr varScale="1">
        <p:scale>
          <a:sx n="111" d="100"/>
          <a:sy n="111" d="100"/>
        </p:scale>
        <p:origin x="2250" y="114"/>
      </p:cViewPr>
      <p:guideLst>
        <p:guide pos="2160" orient="horz"/>
        <p:guide pos="2880"/>
      </p:guideLst>
    </p:cSldViewPr>
  </p:slide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theme" Target="theme/theme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 /><Relationship Id="rId9" Type="http://schemas.openxmlformats.org/officeDocument/2006/relationships/tableStyles" Target="tableStyles.xml" /><Relationship Id="rId10" Type="http://schemas.openxmlformats.org/officeDocument/2006/relationships/viewProps" Target="viewProps.xml" /></Relationships>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A3D6A6A1-2F4D-4CEB-8202-76D2FDD5D571}" type="datetimeFigureOut">
              <a:rPr lang="pt-BR"/>
              <a:t>26/04/2024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ChangeAspect="1" noGrp="1" noRo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>
              <a:defRPr/>
            </a:pPr>
            <a:r>
              <a:rPr lang="pt-BR"/>
              <a:t>Clique para editar o texto mestre</a:t>
            </a:r>
            <a:endParaRPr/>
          </a:p>
          <a:p>
            <a:pPr lvl="1">
              <a:defRPr/>
            </a:pPr>
            <a:r>
              <a:rPr lang="pt-BR"/>
              <a:t>Segundo nível</a:t>
            </a:r>
            <a:endParaRPr/>
          </a:p>
          <a:p>
            <a:pPr lvl="2">
              <a:defRPr/>
            </a:pPr>
            <a:r>
              <a:rPr lang="pt-BR"/>
              <a:t>Terceiro nível</a:t>
            </a:r>
            <a:endParaRPr/>
          </a:p>
          <a:p>
            <a:pPr lvl="3">
              <a:defRPr/>
            </a:pPr>
            <a:r>
              <a:rPr lang="pt-BR"/>
              <a:t>Quarto nível</a:t>
            </a:r>
            <a:endParaRPr/>
          </a:p>
          <a:p>
            <a:pPr lvl="4">
              <a:defRPr/>
            </a:pPr>
            <a:r>
              <a:rPr lang="pt-BR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E975D562-C7BB-4836-B47C-15BFDD4A3562}" type="slidenum">
              <a:rPr lang="pt-BR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>
      <a:defRPr sz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 ?>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 ?>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 ?>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F50551A1-B38F-F546-EF3E-81787D858657}" type="slidenum">
              <a:rPr/>
              <a:t/>
            </a:fld>
            <a:endParaRPr/>
          </a:p>
        </p:txBody>
      </p:sp>
    </p:spTree>
  </p:cSld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A5959AF4-B0B4-C40D-F3A2-B73347896E6C}" type="slidenum">
              <a:rPr/>
              <a:t/>
            </a:fld>
            <a:endParaRPr/>
          </a:p>
        </p:txBody>
      </p:sp>
    </p:spTree>
  </p:cSld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60593308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1181711867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37163023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C9DBF972-31DA-4314-C9FB-D603D541F2F3}" type="slidenum">
              <a:rPr/>
              <a:t/>
            </a:fld>
            <a:endParaRPr/>
          </a:p>
        </p:txBody>
      </p:sp>
    </p:spTree>
  </p:cSld>
</p:note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Tx" userDrawn="1">
  <p:cSld name="Capa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auto"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 lang="pt-BR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 bwMode="auto"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pt-BR"/>
              <a:t>Clique para editar o texto mestre</a:t>
            </a:r>
            <a:endParaRPr/>
          </a:p>
          <a:p>
            <a:pPr lvl="1">
              <a:defRPr/>
            </a:pPr>
            <a:r>
              <a:rPr lang="pt-BR"/>
              <a:t>Segundo nível</a:t>
            </a:r>
            <a:endParaRPr/>
          </a:p>
          <a:p>
            <a:pPr lvl="2">
              <a:defRPr/>
            </a:pPr>
            <a:r>
              <a:rPr lang="pt-BR"/>
              <a:t>Terceiro nível</a:t>
            </a:r>
            <a:endParaRPr/>
          </a:p>
          <a:p>
            <a:pPr lvl="3">
              <a:defRPr/>
            </a:pPr>
            <a:r>
              <a:rPr lang="pt-BR"/>
              <a:t>Quarto nível</a:t>
            </a:r>
            <a:endParaRPr/>
          </a:p>
          <a:p>
            <a:pPr lvl="4">
              <a:defRPr/>
            </a:pPr>
            <a:r>
              <a:rPr lang="pt-BR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 bwMode="auto"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pt-BR"/>
              <a:t>Clique para editar o texto mestre</a:t>
            </a:r>
            <a:endParaRPr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78E36A4C-B1FE-4D81-9A05-063DB1910318}" type="datetime1">
              <a:rPr lang="pt-BR"/>
              <a:t>26/04/2024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92B09ED-5DCD-4173-ADD3-38C51F4AE414}" type="slidenum">
              <a:rPr lang="pt-BR"/>
              <a:t>‹nº›</a:t>
            </a:fld>
            <a:endParaRPr lang="pt-BR"/>
          </a:p>
        </p:txBody>
      </p:sp>
      <p:pic>
        <p:nvPicPr>
          <p:cNvPr id="8" name="Imagem 7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-36512" y="-105575"/>
            <a:ext cx="9180512" cy="699095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picTx" userDrawn="1">
  <p:cSld name="Fundo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auto"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 lang="pt-BR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 bwMode="auto"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 bwMode="auto"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pt-BR"/>
              <a:t>Clique para editar o texto mestre</a:t>
            </a:r>
            <a:endParaRPr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6D5E8B7-FEB8-4958-B0CC-989C41FE56E7}" type="datetime1">
              <a:rPr lang="pt-BR"/>
              <a:t>26/04/2024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92B09ED-5DCD-4173-ADD3-38C51F4AE414}" type="slidenum">
              <a:rPr lang="pt-BR"/>
              <a:t>‹nº›</a:t>
            </a:fld>
            <a:endParaRPr lang="pt-BR"/>
          </a:p>
        </p:txBody>
      </p:sp>
      <p:pic>
        <p:nvPicPr>
          <p:cNvPr id="8" name="Imagem 7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0" y="-34883"/>
            <a:ext cx="9203262" cy="6876000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 userDrawn="1"/>
        </p:nvPicPr>
        <p:blipFill>
          <a:blip r:embed="rId3"/>
          <a:stretch/>
        </p:blipFill>
        <p:spPr bwMode="auto">
          <a:xfrm>
            <a:off x="7038375" y="145109"/>
            <a:ext cx="1619672" cy="590599"/>
          </a:xfrm>
          <a:prstGeom prst="rect">
            <a:avLst/>
          </a:prstGeom>
        </p:spPr>
      </p:pic>
      <p:sp>
        <p:nvSpPr>
          <p:cNvPr id="11" name="Retângulo 10"/>
          <p:cNvSpPr/>
          <p:nvPr userDrawn="1"/>
        </p:nvSpPr>
        <p:spPr bwMode="auto">
          <a:xfrm>
            <a:off x="145003" y="305270"/>
            <a:ext cx="6768752" cy="288032"/>
          </a:xfrm>
          <a:prstGeom prst="rect">
            <a:avLst/>
          </a:prstGeom>
          <a:solidFill>
            <a:srgbClr val="4F81BD"/>
          </a:solidFill>
          <a:ln>
            <a:solidFill>
              <a:srgbClr val="385D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picTx" userDrawn="1">
  <p:cSld name="Fim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auto"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 lang="pt-BR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 bwMode="auto"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 bwMode="auto"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pt-BR"/>
              <a:t>Clique para editar o texto mestre</a:t>
            </a:r>
            <a:endParaRPr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A85A06A-D1DF-413F-8B3C-83E07B6C4DC1}" type="datetime1">
              <a:rPr lang="pt-BR"/>
              <a:t>26/04/2024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92B09ED-5DCD-4173-ADD3-38C51F4AE414}" type="slidenum">
              <a:rPr lang="pt-BR"/>
              <a:t>‹nº›</a:t>
            </a:fld>
            <a:endParaRPr lang="pt-BR"/>
          </a:p>
        </p:txBody>
      </p:sp>
      <p:pic>
        <p:nvPicPr>
          <p:cNvPr id="9" name="Imagem 8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-33953" y="-27384"/>
            <a:ext cx="9214465" cy="691200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pt-BR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pt-BR"/>
              <a:t>Clique para editar o texto mestre</a:t>
            </a:r>
            <a:endParaRPr/>
          </a:p>
          <a:p>
            <a:pPr lvl="1">
              <a:defRPr/>
            </a:pPr>
            <a:r>
              <a:rPr lang="pt-BR"/>
              <a:t>Segundo nível</a:t>
            </a:r>
            <a:endParaRPr/>
          </a:p>
          <a:p>
            <a:pPr lvl="2">
              <a:defRPr/>
            </a:pPr>
            <a:r>
              <a:rPr lang="pt-BR"/>
              <a:t>Terceiro nível</a:t>
            </a:r>
            <a:endParaRPr/>
          </a:p>
          <a:p>
            <a:pPr lvl="3">
              <a:defRPr/>
            </a:pPr>
            <a:r>
              <a:rPr lang="pt-BR"/>
              <a:t>Quarto nível</a:t>
            </a:r>
            <a:endParaRPr/>
          </a:p>
          <a:p>
            <a:pPr lvl="4">
              <a:defRPr/>
            </a:pPr>
            <a:r>
              <a:rPr lang="pt-BR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FF7CB5F-F939-47B8-A91E-471574C0D7B1}" type="datetime1">
              <a:rPr lang="pt-BR"/>
              <a:t>26/04/2024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92B09ED-5DCD-4173-ADD3-38C51F4AE414}" type="slidenum">
              <a:rPr lang="pt-BR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dt="0" ftr="0" hdr="0" sldNum="1"/>
  <p:txStyles>
    <p:titleStyle>
      <a:lvl1pPr algn="ctr" defTabSz="914400"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>
        <a:spcBef>
          <a:spcPts val="0"/>
        </a:spcBef>
        <a:buFont typeface="Arial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>
        <a:spcBef>
          <a:spcPts val="0"/>
        </a:spcBef>
        <a:buFont typeface="Arial"/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spcBef>
          <a:spcPts val="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spcBef>
          <a:spcPts val="0"/>
        </a:spcBef>
        <a:buFont typeface="Arial"/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spcBef>
          <a:spcPts val="0"/>
        </a:spcBef>
        <a:buFont typeface="Arial"/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 noGrp="1"/>
          </p:cNvSpPr>
          <p:nvPr/>
        </p:nvSpPr>
        <p:spPr bwMode="auto">
          <a:xfrm>
            <a:off x="161925" y="627062"/>
            <a:ext cx="8820150" cy="533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/>
          </a:bodyPr>
          <a:lstStyle>
            <a:lvl1pPr algn="l">
              <a:spcBef>
                <a:spcPts val="0"/>
              </a:spcBef>
              <a:spcAft>
                <a:spcPts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>
              <a:spcBef>
                <a:spcPts val="0"/>
              </a:spcBef>
              <a:spcAft>
                <a:spcPts val="0"/>
              </a:spcAft>
              <a:defRPr sz="3600">
                <a:solidFill>
                  <a:schemeClr val="tx2"/>
                </a:solidFill>
                <a:latin typeface="Tahoma"/>
              </a:defRPr>
            </a:lvl2pPr>
            <a:lvl3pPr algn="l">
              <a:spcBef>
                <a:spcPts val="0"/>
              </a:spcBef>
              <a:spcAft>
                <a:spcPts val="0"/>
              </a:spcAft>
              <a:defRPr sz="3600">
                <a:solidFill>
                  <a:schemeClr val="tx2"/>
                </a:solidFill>
                <a:latin typeface="Tahoma"/>
              </a:defRPr>
            </a:lvl3pPr>
            <a:lvl4pPr algn="l">
              <a:spcBef>
                <a:spcPts val="0"/>
              </a:spcBef>
              <a:spcAft>
                <a:spcPts val="0"/>
              </a:spcAft>
              <a:defRPr sz="3600">
                <a:solidFill>
                  <a:schemeClr val="tx2"/>
                </a:solidFill>
                <a:latin typeface="Tahoma"/>
              </a:defRPr>
            </a:lvl4pPr>
            <a:lvl5pPr algn="l">
              <a:spcBef>
                <a:spcPts val="0"/>
              </a:spcBef>
              <a:spcAft>
                <a:spcPts val="0"/>
              </a:spcAft>
              <a:defRPr sz="3600">
                <a:solidFill>
                  <a:schemeClr val="tx2"/>
                </a:solidFill>
                <a:latin typeface="Tahoma"/>
              </a:defRPr>
            </a:lvl5pPr>
            <a:lvl6pPr marL="457200" algn="l">
              <a:spcBef>
                <a:spcPts val="0"/>
              </a:spcBef>
              <a:spcAft>
                <a:spcPts val="0"/>
              </a:spcAft>
              <a:defRPr sz="3600">
                <a:solidFill>
                  <a:schemeClr val="tx2"/>
                </a:solidFill>
                <a:latin typeface="Tahoma"/>
              </a:defRPr>
            </a:lvl6pPr>
            <a:lvl7pPr marL="914400" algn="l">
              <a:spcBef>
                <a:spcPts val="0"/>
              </a:spcBef>
              <a:spcAft>
                <a:spcPts val="0"/>
              </a:spcAft>
              <a:defRPr sz="3600">
                <a:solidFill>
                  <a:schemeClr val="tx2"/>
                </a:solidFill>
                <a:latin typeface="Tahoma"/>
              </a:defRPr>
            </a:lvl7pPr>
            <a:lvl8pPr marL="1371600" algn="l">
              <a:spcBef>
                <a:spcPts val="0"/>
              </a:spcBef>
              <a:spcAft>
                <a:spcPts val="0"/>
              </a:spcAft>
              <a:defRPr sz="3600">
                <a:solidFill>
                  <a:schemeClr val="tx2"/>
                </a:solidFill>
                <a:latin typeface="Tahoma"/>
              </a:defRPr>
            </a:lvl8pPr>
            <a:lvl9pPr marL="1828800" algn="l">
              <a:spcBef>
                <a:spcPts val="0"/>
              </a:spcBef>
              <a:spcAft>
                <a:spcPts val="0"/>
              </a:spcAft>
              <a:defRPr sz="3600">
                <a:solidFill>
                  <a:schemeClr val="tx2"/>
                </a:solidFill>
                <a:latin typeface="Tahoma"/>
              </a:defRPr>
            </a:lvl9pPr>
          </a:lstStyle>
          <a:p>
            <a:pPr algn="ctr">
              <a:defRPr/>
            </a:pPr>
            <a:r>
              <a:rPr lang="pt-BR" sz="2000" b="1">
                <a:solidFill>
                  <a:srgbClr val="800000"/>
                </a:solidFill>
                <a:latin typeface="Arial"/>
                <a:cs typeface="Times New Roman"/>
              </a:rPr>
              <a:t>MÉTODOS DE ENSINO E APRENDIZAGEM BASEADA EM PROBLEMA</a:t>
            </a:r>
            <a:endParaRPr lang="pt-BR" sz="2000" b="1">
              <a:solidFill>
                <a:srgbClr val="000099"/>
              </a:solidFill>
              <a:latin typeface="Arial"/>
            </a:endParaRPr>
          </a:p>
        </p:txBody>
      </p:sp>
      <p:sp>
        <p:nvSpPr>
          <p:cNvPr id="27" name="Text Box 44"/>
          <p:cNvSpPr txBox="1">
            <a:spLocks noChangeArrowheads="1"/>
          </p:cNvSpPr>
          <p:nvPr/>
        </p:nvSpPr>
        <p:spPr bwMode="auto">
          <a:xfrm>
            <a:off x="251520" y="1203325"/>
            <a:ext cx="1439863" cy="33655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defPPr>
              <a:defRPr lang="en-US"/>
            </a:defPPr>
            <a:lvl1pPr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1pPr>
            <a:lvl2pPr marL="4572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2pPr>
            <a:lvl3pPr marL="9144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3pPr>
            <a:lvl4pPr marL="13716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4pPr>
            <a:lvl5pPr marL="18288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5pPr>
            <a:lvl6pPr marL="22860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6pPr>
            <a:lvl7pPr marL="27432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7pPr>
            <a:lvl8pPr marL="32004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8pPr>
            <a:lvl9pPr marL="36576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defRPr/>
            </a:pPr>
            <a:r>
              <a:rPr lang="pt-BR" sz="1600">
                <a:solidFill>
                  <a:srgbClr val="000099"/>
                </a:solidFill>
              </a:rPr>
              <a:t>Tarefa 1</a:t>
            </a:r>
            <a:endParaRPr/>
          </a:p>
        </p:txBody>
      </p:sp>
      <p:sp>
        <p:nvSpPr>
          <p:cNvPr id="28" name="Text Box 45"/>
          <p:cNvSpPr txBox="1">
            <a:spLocks noChangeArrowheads="1"/>
          </p:cNvSpPr>
          <p:nvPr/>
        </p:nvSpPr>
        <p:spPr bwMode="auto">
          <a:xfrm>
            <a:off x="2052018" y="1203325"/>
            <a:ext cx="1439862" cy="33655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defPPr>
              <a:defRPr lang="en-US"/>
            </a:defPPr>
            <a:lvl1pPr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1pPr>
            <a:lvl2pPr marL="4572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2pPr>
            <a:lvl3pPr marL="9144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3pPr>
            <a:lvl4pPr marL="13716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4pPr>
            <a:lvl5pPr marL="18288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5pPr>
            <a:lvl6pPr marL="22860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6pPr>
            <a:lvl7pPr marL="27432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7pPr>
            <a:lvl8pPr marL="32004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8pPr>
            <a:lvl9pPr marL="36576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defRPr/>
            </a:pPr>
            <a:r>
              <a:rPr lang="pt-BR" sz="1600">
                <a:solidFill>
                  <a:srgbClr val="000099"/>
                </a:solidFill>
              </a:rPr>
              <a:t>Tarefa 2 </a:t>
            </a:r>
            <a:endParaRPr/>
          </a:p>
        </p:txBody>
      </p:sp>
      <p:sp>
        <p:nvSpPr>
          <p:cNvPr id="29" name="Text Box 46"/>
          <p:cNvSpPr txBox="1">
            <a:spLocks noChangeArrowheads="1"/>
          </p:cNvSpPr>
          <p:nvPr/>
        </p:nvSpPr>
        <p:spPr bwMode="auto">
          <a:xfrm>
            <a:off x="3868737" y="1203325"/>
            <a:ext cx="1439863" cy="33655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defPPr>
              <a:defRPr lang="en-US"/>
            </a:defPPr>
            <a:lvl1pPr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1pPr>
            <a:lvl2pPr marL="4572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2pPr>
            <a:lvl3pPr marL="9144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3pPr>
            <a:lvl4pPr marL="13716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4pPr>
            <a:lvl5pPr marL="18288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5pPr>
            <a:lvl6pPr marL="22860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6pPr>
            <a:lvl7pPr marL="27432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7pPr>
            <a:lvl8pPr marL="32004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8pPr>
            <a:lvl9pPr marL="36576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defRPr/>
            </a:pPr>
            <a:r>
              <a:rPr lang="pt-BR" sz="1600">
                <a:solidFill>
                  <a:srgbClr val="000099"/>
                </a:solidFill>
              </a:rPr>
              <a:t>Tarefa 3</a:t>
            </a:r>
            <a:endParaRPr/>
          </a:p>
        </p:txBody>
      </p:sp>
      <p:sp>
        <p:nvSpPr>
          <p:cNvPr id="30" name="Text Box 47"/>
          <p:cNvSpPr txBox="1">
            <a:spLocks noChangeArrowheads="1"/>
          </p:cNvSpPr>
          <p:nvPr/>
        </p:nvSpPr>
        <p:spPr bwMode="auto">
          <a:xfrm>
            <a:off x="5652120" y="1203325"/>
            <a:ext cx="1439863" cy="33655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defPPr>
              <a:defRPr lang="en-US"/>
            </a:defPPr>
            <a:lvl1pPr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1pPr>
            <a:lvl2pPr marL="4572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2pPr>
            <a:lvl3pPr marL="9144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3pPr>
            <a:lvl4pPr marL="13716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4pPr>
            <a:lvl5pPr marL="18288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5pPr>
            <a:lvl6pPr marL="22860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6pPr>
            <a:lvl7pPr marL="27432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7pPr>
            <a:lvl8pPr marL="32004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8pPr>
            <a:lvl9pPr marL="36576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defRPr/>
            </a:pPr>
            <a:r>
              <a:rPr lang="pt-BR" sz="1600">
                <a:solidFill>
                  <a:srgbClr val="000099"/>
                </a:solidFill>
              </a:rPr>
              <a:t>Tarefa 4</a:t>
            </a:r>
            <a:endParaRPr/>
          </a:p>
        </p:txBody>
      </p:sp>
      <p:sp>
        <p:nvSpPr>
          <p:cNvPr id="31" name="Text Box 48"/>
          <p:cNvSpPr txBox="1">
            <a:spLocks noChangeArrowheads="1"/>
          </p:cNvSpPr>
          <p:nvPr/>
        </p:nvSpPr>
        <p:spPr bwMode="auto">
          <a:xfrm>
            <a:off x="7452617" y="1203325"/>
            <a:ext cx="1439863" cy="33655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defPPr>
              <a:defRPr lang="en-US"/>
            </a:defPPr>
            <a:lvl1pPr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1pPr>
            <a:lvl2pPr marL="4572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2pPr>
            <a:lvl3pPr marL="9144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3pPr>
            <a:lvl4pPr marL="13716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4pPr>
            <a:lvl5pPr marL="18288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5pPr>
            <a:lvl6pPr marL="22860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6pPr>
            <a:lvl7pPr marL="27432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7pPr>
            <a:lvl8pPr marL="32004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8pPr>
            <a:lvl9pPr marL="36576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defRPr/>
            </a:pPr>
            <a:r>
              <a:rPr lang="pt-BR" sz="1600">
                <a:solidFill>
                  <a:srgbClr val="000099"/>
                </a:solidFill>
              </a:rPr>
              <a:t>Tarefa 5</a:t>
            </a:r>
            <a:endParaRPr/>
          </a:p>
        </p:txBody>
      </p:sp>
      <p:sp>
        <p:nvSpPr>
          <p:cNvPr id="51" name="Rectangle 6"/>
          <p:cNvSpPr>
            <a:spLocks noChangeArrowheads="1"/>
          </p:cNvSpPr>
          <p:nvPr/>
        </p:nvSpPr>
        <p:spPr bwMode="auto">
          <a:xfrm>
            <a:off x="179007" y="1631246"/>
            <a:ext cx="1630811" cy="4966106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lIns="12700" tIns="12700" rIns="12700" bIns="12700"/>
          <a:lstStyle>
            <a:defPPr>
              <a:defRPr lang="en-US"/>
            </a:defPPr>
            <a:lvl1pPr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1pPr>
            <a:lvl2pPr marL="4572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2pPr>
            <a:lvl3pPr marL="9144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3pPr>
            <a:lvl4pPr marL="13716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4pPr>
            <a:lvl5pPr marL="18288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5pPr>
            <a:lvl6pPr marL="22860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6pPr>
            <a:lvl7pPr marL="27432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7pPr>
            <a:lvl8pPr marL="32004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8pPr>
            <a:lvl9pPr marL="36576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pt-BR" sz="1600">
              <a:solidFill>
                <a:srgbClr val="000080"/>
              </a:solidFill>
            </a:endParaRPr>
          </a:p>
          <a:p>
            <a:pPr algn="ctr">
              <a:defRPr/>
            </a:pPr>
            <a:r>
              <a:rPr lang="pt-BR" sz="1600" u="sng">
                <a:solidFill>
                  <a:srgbClr val="000080"/>
                </a:solidFill>
              </a:rPr>
              <a:t>Análise </a:t>
            </a:r>
            <a:r>
              <a:rPr lang="pt-BR" sz="1600" u="sng">
                <a:solidFill>
                  <a:srgbClr val="000080"/>
                </a:solidFill>
              </a:rPr>
              <a:t>de</a:t>
            </a:r>
            <a:endParaRPr/>
          </a:p>
          <a:p>
            <a:pPr algn="ctr">
              <a:defRPr/>
            </a:pPr>
            <a:r>
              <a:rPr lang="pt-BR" sz="1600" u="sng">
                <a:solidFill>
                  <a:srgbClr val="000080"/>
                </a:solidFill>
              </a:rPr>
              <a:t>u</a:t>
            </a:r>
            <a:r>
              <a:rPr lang="pt-BR" sz="1600" u="sng">
                <a:solidFill>
                  <a:srgbClr val="000080"/>
                </a:solidFill>
              </a:rPr>
              <a:t>m Contexto</a:t>
            </a:r>
            <a:endParaRPr/>
          </a:p>
          <a:p>
            <a:pPr algn="ctr">
              <a:defRPr/>
            </a:pPr>
            <a:endParaRPr lang="pt-BR" sz="1600">
              <a:solidFill>
                <a:srgbClr val="000080"/>
              </a:solidFill>
            </a:endParaRPr>
          </a:p>
          <a:p>
            <a:pPr algn="ctr">
              <a:defRPr/>
            </a:pPr>
            <a:endParaRPr lang="pt-BR" sz="1600">
              <a:solidFill>
                <a:srgbClr val="000080"/>
              </a:solidFill>
            </a:endParaRPr>
          </a:p>
          <a:p>
            <a:pPr algn="ctr">
              <a:defRPr/>
            </a:pPr>
            <a:endParaRPr lang="pt-BR" sz="1600">
              <a:solidFill>
                <a:srgbClr val="000080"/>
              </a:solidFill>
            </a:endParaRPr>
          </a:p>
          <a:p>
            <a:pPr algn="ctr">
              <a:defRPr/>
            </a:pPr>
            <a:r>
              <a:rPr lang="pt-BR" sz="1600">
                <a:solidFill>
                  <a:srgbClr val="000080"/>
                </a:solidFill>
              </a:rPr>
              <a:t>Mostre Contexto</a:t>
            </a:r>
            <a:endParaRPr/>
          </a:p>
          <a:p>
            <a:pPr algn="ctr">
              <a:defRPr/>
            </a:pPr>
            <a:endParaRPr lang="pt-BR" sz="1600">
              <a:solidFill>
                <a:srgbClr val="000080"/>
              </a:solidFill>
            </a:endParaRPr>
          </a:p>
          <a:p>
            <a:pPr algn="ctr">
              <a:defRPr/>
            </a:pPr>
            <a:r>
              <a:rPr lang="pt-BR" sz="1600" u="sng">
                <a:solidFill>
                  <a:srgbClr val="000080"/>
                </a:solidFill>
              </a:rPr>
              <a:t>Quantitativo</a:t>
            </a:r>
            <a:endParaRPr/>
          </a:p>
          <a:p>
            <a:pPr algn="ctr">
              <a:defRPr/>
            </a:pPr>
            <a:r>
              <a:rPr lang="pt-BR" sz="1600">
                <a:solidFill>
                  <a:srgbClr val="000080"/>
                </a:solidFill>
              </a:rPr>
              <a:t>Agentes Quem?</a:t>
            </a:r>
            <a:endParaRPr/>
          </a:p>
          <a:p>
            <a:pPr algn="ctr">
              <a:defRPr/>
            </a:pPr>
            <a:r>
              <a:rPr lang="pt-BR" sz="1600">
                <a:solidFill>
                  <a:srgbClr val="000080"/>
                </a:solidFill>
              </a:rPr>
              <a:t>Objeto O que?</a:t>
            </a:r>
            <a:endParaRPr lang="pt-BR" sz="1600">
              <a:solidFill>
                <a:srgbClr val="000080"/>
              </a:solidFill>
            </a:endParaRPr>
          </a:p>
          <a:p>
            <a:pPr algn="ctr">
              <a:defRPr/>
            </a:pPr>
            <a:r>
              <a:rPr lang="pt-BR" sz="1600">
                <a:solidFill>
                  <a:srgbClr val="000080"/>
                </a:solidFill>
              </a:rPr>
              <a:t>Tempo Quando?</a:t>
            </a:r>
            <a:endParaRPr lang="pt-BR" sz="1600">
              <a:solidFill>
                <a:srgbClr val="000080"/>
              </a:solidFill>
            </a:endParaRPr>
          </a:p>
          <a:p>
            <a:pPr algn="ctr">
              <a:defRPr/>
            </a:pPr>
            <a:r>
              <a:rPr lang="pt-BR" sz="1600">
                <a:solidFill>
                  <a:srgbClr val="000080"/>
                </a:solidFill>
              </a:rPr>
              <a:t>Local Onde?</a:t>
            </a:r>
            <a:endParaRPr/>
          </a:p>
          <a:p>
            <a:pPr algn="ctr">
              <a:defRPr/>
            </a:pPr>
            <a:endParaRPr lang="pt-BR" sz="1600">
              <a:solidFill>
                <a:srgbClr val="000080"/>
              </a:solidFill>
            </a:endParaRPr>
          </a:p>
          <a:p>
            <a:pPr algn="ctr">
              <a:defRPr/>
            </a:pPr>
            <a:r>
              <a:rPr lang="pt-BR" sz="1600" u="sng">
                <a:solidFill>
                  <a:srgbClr val="000080"/>
                </a:solidFill>
              </a:rPr>
              <a:t>Qualitativo</a:t>
            </a:r>
            <a:endParaRPr/>
          </a:p>
          <a:p>
            <a:pPr algn="ctr">
              <a:defRPr/>
            </a:pPr>
            <a:r>
              <a:rPr lang="pt-BR" sz="1500">
                <a:solidFill>
                  <a:srgbClr val="000080"/>
                </a:solidFill>
              </a:rPr>
              <a:t>Processo Como?</a:t>
            </a:r>
            <a:endParaRPr lang="pt-BR" sz="1500">
              <a:solidFill>
                <a:srgbClr val="000080"/>
              </a:solidFill>
            </a:endParaRPr>
          </a:p>
          <a:p>
            <a:pPr algn="ctr">
              <a:defRPr/>
            </a:pPr>
            <a:r>
              <a:rPr lang="pt-BR" sz="1500">
                <a:solidFill>
                  <a:srgbClr val="000080"/>
                </a:solidFill>
              </a:rPr>
              <a:t>Razões Por que?</a:t>
            </a:r>
            <a:endParaRPr/>
          </a:p>
          <a:p>
            <a:pPr algn="ctr">
              <a:defRPr/>
            </a:pPr>
            <a:endParaRPr lang="pt-BR" sz="1600">
              <a:solidFill>
                <a:srgbClr val="000080"/>
              </a:solidFill>
            </a:endParaRPr>
          </a:p>
          <a:p>
            <a:pPr algn="ctr">
              <a:defRPr/>
            </a:pPr>
            <a:endParaRPr lang="pt-BR" sz="1600">
              <a:solidFill>
                <a:srgbClr val="000080"/>
              </a:solidFill>
            </a:endParaRPr>
          </a:p>
        </p:txBody>
      </p:sp>
      <p:sp>
        <p:nvSpPr>
          <p:cNvPr id="53" name="Rectangle 7"/>
          <p:cNvSpPr>
            <a:spLocks noChangeArrowheads="1"/>
          </p:cNvSpPr>
          <p:nvPr/>
        </p:nvSpPr>
        <p:spPr bwMode="auto">
          <a:xfrm>
            <a:off x="1983952" y="1642742"/>
            <a:ext cx="1630811" cy="4954609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lIns="12700" tIns="12700" rIns="12700" bIns="12700"/>
          <a:lstStyle>
            <a:defPPr>
              <a:defRPr lang="en-US"/>
            </a:defPPr>
            <a:lvl1pPr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1pPr>
            <a:lvl2pPr marL="4572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2pPr>
            <a:lvl3pPr marL="9144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3pPr>
            <a:lvl4pPr marL="13716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4pPr>
            <a:lvl5pPr marL="18288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5pPr>
            <a:lvl6pPr marL="22860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6pPr>
            <a:lvl7pPr marL="27432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7pPr>
            <a:lvl8pPr marL="32004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8pPr>
            <a:lvl9pPr marL="36576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pt-BR" sz="1600">
              <a:solidFill>
                <a:srgbClr val="000080"/>
              </a:solidFill>
            </a:endParaRPr>
          </a:p>
          <a:p>
            <a:pPr algn="ctr">
              <a:defRPr/>
            </a:pPr>
            <a:r>
              <a:rPr lang="pt-BR" sz="1600" u="sng">
                <a:solidFill>
                  <a:srgbClr val="000080"/>
                </a:solidFill>
              </a:rPr>
              <a:t>Identificação de um Problem</a:t>
            </a:r>
            <a:r>
              <a:rPr lang="pt-BR" sz="1600" u="sng">
                <a:solidFill>
                  <a:srgbClr val="000080"/>
                </a:solidFill>
              </a:rPr>
              <a:t>a</a:t>
            </a:r>
            <a:endParaRPr lang="pt-BR" sz="1600" u="sng">
              <a:solidFill>
                <a:srgbClr val="000080"/>
              </a:solidFill>
            </a:endParaRPr>
          </a:p>
          <a:p>
            <a:pPr algn="ctr">
              <a:defRPr/>
            </a:pPr>
            <a:endParaRPr lang="pt-BR" sz="1600">
              <a:solidFill>
                <a:srgbClr val="000080"/>
              </a:solidFill>
            </a:endParaRPr>
          </a:p>
          <a:p>
            <a:pPr algn="ctr">
              <a:defRPr/>
            </a:pPr>
            <a:endParaRPr lang="pt-BR" sz="1600">
              <a:solidFill>
                <a:srgbClr val="000080"/>
              </a:solidFill>
            </a:endParaRPr>
          </a:p>
          <a:p>
            <a:pPr algn="ctr">
              <a:defRPr/>
            </a:pPr>
            <a:endParaRPr lang="pt-BR" sz="1600">
              <a:solidFill>
                <a:srgbClr val="000080"/>
              </a:solidFill>
            </a:endParaRPr>
          </a:p>
          <a:p>
            <a:pPr algn="ctr">
              <a:defRPr/>
            </a:pPr>
            <a:r>
              <a:rPr lang="pt-BR" sz="1600">
                <a:solidFill>
                  <a:srgbClr val="000080"/>
                </a:solidFill>
              </a:rPr>
              <a:t>Identifique </a:t>
            </a:r>
            <a:r>
              <a:rPr lang="pt-BR" sz="1600">
                <a:solidFill>
                  <a:srgbClr val="000080"/>
                </a:solidFill>
              </a:rPr>
              <a:t>um </a:t>
            </a:r>
            <a:r>
              <a:rPr lang="pt-BR" sz="1600">
                <a:solidFill>
                  <a:srgbClr val="000080"/>
                </a:solidFill>
              </a:rPr>
              <a:t>Problema </a:t>
            </a:r>
            <a:r>
              <a:rPr lang="pt-BR" sz="1600" u="sng">
                <a:solidFill>
                  <a:srgbClr val="000080"/>
                </a:solidFill>
              </a:rPr>
              <a:t>Global</a:t>
            </a:r>
            <a:r>
              <a:rPr lang="pt-BR" sz="1600">
                <a:solidFill>
                  <a:srgbClr val="000080"/>
                </a:solidFill>
              </a:rPr>
              <a:t> </a:t>
            </a:r>
            <a:endParaRPr lang="pt-BR" sz="1600">
              <a:solidFill>
                <a:srgbClr val="000080"/>
              </a:solidFill>
            </a:endParaRPr>
          </a:p>
          <a:p>
            <a:pPr algn="ctr">
              <a:defRPr/>
            </a:pPr>
            <a:r>
              <a:rPr lang="pt-BR" sz="1600">
                <a:solidFill>
                  <a:srgbClr val="000080"/>
                </a:solidFill>
              </a:rPr>
              <a:t>e</a:t>
            </a:r>
            <a:endParaRPr/>
          </a:p>
          <a:p>
            <a:pPr algn="ctr">
              <a:defRPr/>
            </a:pPr>
            <a:r>
              <a:rPr lang="pt-BR" sz="1600">
                <a:solidFill>
                  <a:srgbClr val="000080"/>
                </a:solidFill>
              </a:rPr>
              <a:t>Problemas </a:t>
            </a:r>
            <a:r>
              <a:rPr lang="pt-BR" sz="1600" u="sng">
                <a:solidFill>
                  <a:srgbClr val="000080"/>
                </a:solidFill>
              </a:rPr>
              <a:t>Específicos</a:t>
            </a:r>
            <a:endParaRPr/>
          </a:p>
          <a:p>
            <a:pPr algn="ctr">
              <a:defRPr/>
            </a:pPr>
            <a:endParaRPr lang="pt-BR" sz="1600">
              <a:solidFill>
                <a:srgbClr val="000080"/>
              </a:solidFill>
            </a:endParaRPr>
          </a:p>
          <a:p>
            <a:pPr algn="ctr">
              <a:defRPr/>
            </a:pPr>
            <a:r>
              <a:rPr lang="pt-BR" sz="1600">
                <a:solidFill>
                  <a:srgbClr val="000080"/>
                </a:solidFill>
              </a:rPr>
              <a:t>Para cada Problema há uma Questão e um Objetivo</a:t>
            </a:r>
            <a:endParaRPr/>
          </a:p>
          <a:p>
            <a:pPr algn="ctr">
              <a:defRPr/>
            </a:pPr>
            <a:endParaRPr lang="pt-BR" sz="1600">
              <a:solidFill>
                <a:srgbClr val="000080"/>
              </a:solidFill>
            </a:endParaRPr>
          </a:p>
          <a:p>
            <a:pPr algn="ctr">
              <a:defRPr/>
            </a:pPr>
            <a:endParaRPr lang="pt-BR" sz="1600">
              <a:solidFill>
                <a:srgbClr val="000080"/>
              </a:solidFill>
            </a:endParaRPr>
          </a:p>
        </p:txBody>
      </p:sp>
      <p:sp>
        <p:nvSpPr>
          <p:cNvPr id="54" name="Rectangle 8"/>
          <p:cNvSpPr>
            <a:spLocks noChangeArrowheads="1"/>
          </p:cNvSpPr>
          <p:nvPr/>
        </p:nvSpPr>
        <p:spPr bwMode="auto">
          <a:xfrm>
            <a:off x="3783590" y="1631908"/>
            <a:ext cx="1629516" cy="4965444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lIns="12700" tIns="12700" rIns="12700" bIns="12700"/>
          <a:lstStyle>
            <a:defPPr>
              <a:defRPr lang="en-US"/>
            </a:defPPr>
            <a:lvl1pPr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1pPr>
            <a:lvl2pPr marL="4572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2pPr>
            <a:lvl3pPr marL="9144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3pPr>
            <a:lvl4pPr marL="13716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4pPr>
            <a:lvl5pPr marL="18288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5pPr>
            <a:lvl6pPr marL="22860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6pPr>
            <a:lvl7pPr marL="27432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7pPr>
            <a:lvl8pPr marL="32004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8pPr>
            <a:lvl9pPr marL="36576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pt-BR" sz="1600">
              <a:solidFill>
                <a:srgbClr val="008000"/>
              </a:solidFill>
            </a:endParaRPr>
          </a:p>
          <a:p>
            <a:pPr algn="ctr">
              <a:defRPr/>
            </a:pPr>
            <a:r>
              <a:rPr lang="pt-BR" sz="1600" u="sng">
                <a:solidFill>
                  <a:srgbClr val="000080"/>
                </a:solidFill>
              </a:rPr>
              <a:t>Pesquisa Bibliográfica sobre o </a:t>
            </a:r>
            <a:r>
              <a:rPr lang="pt-BR" sz="1600" u="sng">
                <a:solidFill>
                  <a:srgbClr val="000080"/>
                </a:solidFill>
              </a:rPr>
              <a:t>Problema</a:t>
            </a:r>
            <a:endParaRPr/>
          </a:p>
          <a:p>
            <a:pPr algn="ctr">
              <a:defRPr/>
            </a:pPr>
            <a:endParaRPr lang="pt-BR" sz="1600">
              <a:solidFill>
                <a:srgbClr val="000080"/>
              </a:solidFill>
            </a:endParaRPr>
          </a:p>
          <a:p>
            <a:pPr algn="ctr">
              <a:defRPr/>
            </a:pPr>
            <a:r>
              <a:rPr lang="pt-BR" sz="1600">
                <a:solidFill>
                  <a:srgbClr val="000080"/>
                </a:solidFill>
              </a:rPr>
              <a:t>É realizada com </a:t>
            </a:r>
            <a:r>
              <a:rPr lang="pt-BR" sz="1600" u="sng">
                <a:solidFill>
                  <a:srgbClr val="000080"/>
                </a:solidFill>
              </a:rPr>
              <a:t>Palavras-Chave</a:t>
            </a:r>
            <a:endParaRPr/>
          </a:p>
          <a:p>
            <a:pPr algn="ctr">
              <a:defRPr/>
            </a:pPr>
            <a:r>
              <a:rPr lang="pt-BR" sz="1600">
                <a:solidFill>
                  <a:srgbClr val="000080"/>
                </a:solidFill>
              </a:rPr>
              <a:t>dos Problemas Global e Específicos</a:t>
            </a:r>
            <a:endParaRPr/>
          </a:p>
          <a:p>
            <a:pPr algn="ctr">
              <a:defRPr/>
            </a:pPr>
            <a:endParaRPr lang="pt-BR" sz="1600">
              <a:solidFill>
                <a:srgbClr val="000080"/>
              </a:solidFill>
            </a:endParaRPr>
          </a:p>
          <a:p>
            <a:pPr algn="ctr">
              <a:defRPr/>
            </a:pPr>
            <a:r>
              <a:rPr lang="pt-BR" sz="1600">
                <a:solidFill>
                  <a:srgbClr val="000080"/>
                </a:solidFill>
              </a:rPr>
              <a:t>Este conjunto é chamado </a:t>
            </a:r>
            <a:r>
              <a:rPr lang="pt-BR" sz="1600" u="sng">
                <a:solidFill>
                  <a:srgbClr val="000080"/>
                </a:solidFill>
              </a:rPr>
              <a:t>String</a:t>
            </a:r>
            <a:r>
              <a:rPr lang="pt-BR" sz="1600" u="sng">
                <a:solidFill>
                  <a:srgbClr val="000080"/>
                </a:solidFill>
              </a:rPr>
              <a:t>  de Busca</a:t>
            </a:r>
            <a:endParaRPr/>
          </a:p>
          <a:p>
            <a:pPr algn="ctr">
              <a:defRPr/>
            </a:pPr>
            <a:endParaRPr lang="pt-BR" sz="1600">
              <a:solidFill>
                <a:srgbClr val="000080"/>
              </a:solidFill>
            </a:endParaRPr>
          </a:p>
          <a:p>
            <a:pPr algn="ctr">
              <a:defRPr/>
            </a:pPr>
            <a:r>
              <a:rPr lang="pt-BR" sz="1600">
                <a:solidFill>
                  <a:srgbClr val="000080"/>
                </a:solidFill>
              </a:rPr>
              <a:t>Escolha </a:t>
            </a:r>
            <a:r>
              <a:rPr lang="pt-BR" sz="1600" u="sng">
                <a:solidFill>
                  <a:srgbClr val="000080"/>
                </a:solidFill>
              </a:rPr>
              <a:t>Bases de Dados</a:t>
            </a:r>
            <a:r>
              <a:rPr lang="pt-BR" sz="1600">
                <a:solidFill>
                  <a:srgbClr val="000080"/>
                </a:solidFill>
              </a:rPr>
              <a:t> para busca</a:t>
            </a:r>
            <a:endParaRPr/>
          </a:p>
        </p:txBody>
      </p:sp>
      <p:sp>
        <p:nvSpPr>
          <p:cNvPr id="55" name="Rectangle 9"/>
          <p:cNvSpPr>
            <a:spLocks noChangeArrowheads="1"/>
          </p:cNvSpPr>
          <p:nvPr/>
        </p:nvSpPr>
        <p:spPr bwMode="auto">
          <a:xfrm>
            <a:off x="7394938" y="1631246"/>
            <a:ext cx="1629516" cy="4966106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lIns="12700" tIns="12700" rIns="12700" bIns="12700"/>
          <a:lstStyle>
            <a:defPPr>
              <a:defRPr lang="en-US"/>
            </a:defPPr>
            <a:lvl1pPr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1pPr>
            <a:lvl2pPr marL="4572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2pPr>
            <a:lvl3pPr marL="9144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3pPr>
            <a:lvl4pPr marL="13716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4pPr>
            <a:lvl5pPr marL="18288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5pPr>
            <a:lvl6pPr marL="22860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6pPr>
            <a:lvl7pPr marL="27432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7pPr>
            <a:lvl8pPr marL="32004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8pPr>
            <a:lvl9pPr marL="36576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pt-BR" sz="1600">
              <a:solidFill>
                <a:srgbClr val="000080"/>
              </a:solidFill>
            </a:endParaRPr>
          </a:p>
          <a:p>
            <a:pPr algn="ctr">
              <a:defRPr/>
            </a:pPr>
            <a:r>
              <a:rPr lang="pt-BR" sz="1600" u="sng">
                <a:solidFill>
                  <a:srgbClr val="000080"/>
                </a:solidFill>
              </a:rPr>
              <a:t>Análise </a:t>
            </a:r>
            <a:r>
              <a:rPr lang="pt-BR" sz="1600" u="sng">
                <a:solidFill>
                  <a:srgbClr val="000080"/>
                </a:solidFill>
              </a:rPr>
              <a:t>Comparativa das Publicações </a:t>
            </a:r>
            <a:endParaRPr lang="pt-BR" sz="1600">
              <a:solidFill>
                <a:srgbClr val="000080"/>
              </a:solidFill>
            </a:endParaRPr>
          </a:p>
          <a:p>
            <a:pPr algn="ctr">
              <a:defRPr/>
            </a:pPr>
            <a:endParaRPr lang="pt-BR" sz="1600">
              <a:solidFill>
                <a:srgbClr val="000080"/>
              </a:solidFill>
            </a:endParaRPr>
          </a:p>
          <a:p>
            <a:pPr algn="ctr">
              <a:defRPr/>
            </a:pPr>
            <a:r>
              <a:rPr lang="pt-BR" sz="1600">
                <a:solidFill>
                  <a:srgbClr val="000080"/>
                </a:solidFill>
              </a:rPr>
              <a:t>Analise </a:t>
            </a:r>
            <a:r>
              <a:rPr lang="pt-BR" sz="1600">
                <a:solidFill>
                  <a:srgbClr val="000080"/>
                </a:solidFill>
              </a:rPr>
              <a:t>como </a:t>
            </a:r>
            <a:r>
              <a:rPr lang="pt-BR" sz="1600">
                <a:solidFill>
                  <a:srgbClr val="000080"/>
                </a:solidFill>
              </a:rPr>
              <a:t>as Questões Global  e Específicas estão respondidas nestas </a:t>
            </a:r>
            <a:r>
              <a:rPr lang="pt-BR" sz="1600">
                <a:solidFill>
                  <a:srgbClr val="000080"/>
                </a:solidFill>
              </a:rPr>
              <a:t>publicações</a:t>
            </a:r>
            <a:endParaRPr/>
          </a:p>
          <a:p>
            <a:pPr algn="ctr">
              <a:defRPr/>
            </a:pPr>
            <a:endParaRPr lang="pt-BR" sz="1600">
              <a:solidFill>
                <a:srgbClr val="000080"/>
              </a:solidFill>
            </a:endParaRPr>
          </a:p>
          <a:p>
            <a:pPr algn="ctr">
              <a:defRPr/>
            </a:pPr>
            <a:r>
              <a:rPr lang="pt-BR" sz="1600">
                <a:solidFill>
                  <a:srgbClr val="000080"/>
                </a:solidFill>
              </a:rPr>
              <a:t>Use as palavras-chave que são as principais variáveis e conceitos de seu trabalho</a:t>
            </a:r>
            <a:endParaRPr lang="pt-BR" sz="1600">
              <a:solidFill>
                <a:srgbClr val="000080"/>
              </a:solidFill>
            </a:endParaRPr>
          </a:p>
        </p:txBody>
      </p:sp>
      <p:sp>
        <p:nvSpPr>
          <p:cNvPr id="56" name="Rectangle 11"/>
          <p:cNvSpPr>
            <a:spLocks noChangeArrowheads="1"/>
          </p:cNvSpPr>
          <p:nvPr/>
        </p:nvSpPr>
        <p:spPr bwMode="auto">
          <a:xfrm>
            <a:off x="5592966" y="1628800"/>
            <a:ext cx="1625323" cy="4968552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lIns="12700" tIns="12700" rIns="12700" bIns="12700"/>
          <a:lstStyle>
            <a:defPPr>
              <a:defRPr lang="en-US"/>
            </a:defPPr>
            <a:lvl1pPr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1pPr>
            <a:lvl2pPr marL="4572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2pPr>
            <a:lvl3pPr marL="9144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3pPr>
            <a:lvl4pPr marL="13716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4pPr>
            <a:lvl5pPr marL="18288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5pPr>
            <a:lvl6pPr marL="22860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6pPr>
            <a:lvl7pPr marL="27432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7pPr>
            <a:lvl8pPr marL="32004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8pPr>
            <a:lvl9pPr marL="36576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pt-BR" sz="600">
              <a:solidFill>
                <a:srgbClr val="000080"/>
              </a:solidFill>
            </a:endParaRPr>
          </a:p>
          <a:p>
            <a:pPr algn="ctr">
              <a:defRPr/>
            </a:pPr>
            <a:endParaRPr lang="pt-BR" sz="1600" u="sng">
              <a:solidFill>
                <a:srgbClr val="000080"/>
              </a:solidFill>
            </a:endParaRPr>
          </a:p>
          <a:p>
            <a:pPr algn="ctr">
              <a:defRPr/>
            </a:pPr>
            <a:r>
              <a:rPr lang="pt-BR" sz="1600" u="sng">
                <a:solidFill>
                  <a:srgbClr val="000080"/>
                </a:solidFill>
              </a:rPr>
              <a:t>Identificação </a:t>
            </a:r>
            <a:r>
              <a:rPr lang="pt-BR" sz="1600" u="sng">
                <a:solidFill>
                  <a:srgbClr val="000080"/>
                </a:solidFill>
              </a:rPr>
              <a:t>e </a:t>
            </a:r>
            <a:r>
              <a:rPr lang="pt-BR" sz="1600" u="sng">
                <a:solidFill>
                  <a:srgbClr val="000080"/>
                </a:solidFill>
              </a:rPr>
              <a:t>das </a:t>
            </a:r>
            <a:r>
              <a:rPr lang="pt-BR" sz="1600" u="sng">
                <a:solidFill>
                  <a:srgbClr val="000080"/>
                </a:solidFill>
              </a:rPr>
              <a:t>Principais </a:t>
            </a:r>
            <a:r>
              <a:rPr lang="pt-BR" sz="1600" u="sng">
                <a:solidFill>
                  <a:srgbClr val="000080"/>
                </a:solidFill>
              </a:rPr>
              <a:t>Publicações</a:t>
            </a:r>
            <a:endParaRPr/>
          </a:p>
          <a:p>
            <a:pPr algn="ctr">
              <a:defRPr/>
            </a:pPr>
            <a:endParaRPr lang="pt-BR" sz="1600">
              <a:solidFill>
                <a:srgbClr val="000080"/>
              </a:solidFill>
            </a:endParaRPr>
          </a:p>
          <a:p>
            <a:pPr algn="ctr">
              <a:defRPr/>
            </a:pPr>
            <a:r>
              <a:rPr lang="pt-BR" sz="1600">
                <a:solidFill>
                  <a:srgbClr val="000080"/>
                </a:solidFill>
              </a:rPr>
              <a:t>Mostre </a:t>
            </a:r>
            <a:r>
              <a:rPr lang="pt-BR" sz="1600">
                <a:solidFill>
                  <a:srgbClr val="000080"/>
                </a:solidFill>
              </a:rPr>
              <a:t>todas as publicações encontradas</a:t>
            </a:r>
            <a:endParaRPr/>
          </a:p>
          <a:p>
            <a:pPr algn="ctr">
              <a:defRPr/>
            </a:pPr>
            <a:endParaRPr lang="pt-BR" sz="1600">
              <a:solidFill>
                <a:srgbClr val="000080"/>
              </a:solidFill>
            </a:endParaRPr>
          </a:p>
          <a:p>
            <a:pPr algn="ctr">
              <a:defRPr/>
            </a:pPr>
            <a:r>
              <a:rPr lang="pt-BR" sz="1600">
                <a:solidFill>
                  <a:srgbClr val="000080"/>
                </a:solidFill>
              </a:rPr>
              <a:t>Elabore </a:t>
            </a:r>
            <a:r>
              <a:rPr lang="pt-BR" sz="1600" u="sng">
                <a:solidFill>
                  <a:srgbClr val="000080"/>
                </a:solidFill>
              </a:rPr>
              <a:t>critérios para escolha</a:t>
            </a:r>
            <a:r>
              <a:rPr lang="pt-BR" sz="1600">
                <a:solidFill>
                  <a:srgbClr val="000080"/>
                </a:solidFill>
              </a:rPr>
              <a:t> para uso delas no seu trabalho</a:t>
            </a:r>
            <a:endParaRPr/>
          </a:p>
          <a:p>
            <a:pPr algn="ctr">
              <a:defRPr/>
            </a:pPr>
            <a:endParaRPr lang="pt-BR" sz="1600">
              <a:solidFill>
                <a:srgbClr val="000080"/>
              </a:solidFill>
            </a:endParaRPr>
          </a:p>
          <a:p>
            <a:pPr algn="ctr">
              <a:defRPr/>
            </a:pPr>
            <a:r>
              <a:rPr lang="pt-BR" sz="1600">
                <a:solidFill>
                  <a:srgbClr val="000080"/>
                </a:solidFill>
              </a:rPr>
              <a:t>Mostre </a:t>
            </a:r>
            <a:r>
              <a:rPr lang="pt-BR" sz="1600">
                <a:solidFill>
                  <a:srgbClr val="000080"/>
                </a:solidFill>
              </a:rPr>
              <a:t>as </a:t>
            </a:r>
            <a:r>
              <a:rPr lang="pt-BR" sz="1600" u="sng">
                <a:solidFill>
                  <a:srgbClr val="000080"/>
                </a:solidFill>
              </a:rPr>
              <a:t>publicações </a:t>
            </a:r>
            <a:r>
              <a:rPr lang="pt-BR" sz="1600" u="sng">
                <a:solidFill>
                  <a:srgbClr val="000080"/>
                </a:solidFill>
              </a:rPr>
              <a:t>selecionadas</a:t>
            </a:r>
            <a:endParaRPr/>
          </a:p>
          <a:p>
            <a:pPr algn="ctr">
              <a:defRPr/>
            </a:pPr>
            <a:endParaRPr lang="pt-BR" sz="600">
              <a:solidFill>
                <a:srgbClr val="000080"/>
              </a:solidFill>
            </a:endParaRPr>
          </a:p>
          <a:p>
            <a:pPr algn="ctr">
              <a:defRPr/>
            </a:pPr>
            <a:endParaRPr lang="pt-BR" sz="1600">
              <a:solidFill>
                <a:srgbClr val="000080"/>
              </a:solidFill>
            </a:endParaRPr>
          </a:p>
        </p:txBody>
      </p:sp>
      <p:sp>
        <p:nvSpPr>
          <p:cNvPr id="57" name="Line 12"/>
          <p:cNvSpPr>
            <a:spLocks noChangeShapeType="1"/>
          </p:cNvSpPr>
          <p:nvPr/>
        </p:nvSpPr>
        <p:spPr bwMode="auto">
          <a:xfrm rot="5400000" flipV="1">
            <a:off x="1892574" y="2549923"/>
            <a:ext cx="2" cy="181631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>
            <a:defPPr>
              <a:defRPr lang="en-US"/>
            </a:defPPr>
            <a:lvl1pPr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1pPr>
            <a:lvl2pPr marL="4572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2pPr>
            <a:lvl3pPr marL="9144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3pPr>
            <a:lvl4pPr marL="13716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4pPr>
            <a:lvl5pPr marL="18288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5pPr>
            <a:lvl6pPr marL="22860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6pPr>
            <a:lvl7pPr marL="27432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7pPr>
            <a:lvl8pPr marL="32004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8pPr>
            <a:lvl9pPr marL="36576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9pPr>
          </a:lstStyle>
          <a:p>
            <a:pPr>
              <a:defRPr/>
            </a:pPr>
            <a:endParaRPr lang="pt-BR"/>
          </a:p>
        </p:txBody>
      </p:sp>
      <p:sp>
        <p:nvSpPr>
          <p:cNvPr id="58" name="Line 12"/>
          <p:cNvSpPr>
            <a:spLocks noChangeShapeType="1"/>
          </p:cNvSpPr>
          <p:nvPr/>
        </p:nvSpPr>
        <p:spPr bwMode="auto">
          <a:xfrm rot="5400000" flipV="1">
            <a:off x="5503922" y="2542790"/>
            <a:ext cx="2" cy="181631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>
            <a:defPPr>
              <a:defRPr lang="en-US"/>
            </a:defPPr>
            <a:lvl1pPr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1pPr>
            <a:lvl2pPr marL="4572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2pPr>
            <a:lvl3pPr marL="9144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3pPr>
            <a:lvl4pPr marL="13716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4pPr>
            <a:lvl5pPr marL="18288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5pPr>
            <a:lvl6pPr marL="22860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6pPr>
            <a:lvl7pPr marL="27432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7pPr>
            <a:lvl8pPr marL="32004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8pPr>
            <a:lvl9pPr marL="36576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9pPr>
          </a:lstStyle>
          <a:p>
            <a:pPr>
              <a:defRPr/>
            </a:pPr>
            <a:endParaRPr lang="pt-BR"/>
          </a:p>
        </p:txBody>
      </p:sp>
      <p:sp>
        <p:nvSpPr>
          <p:cNvPr id="59" name="Line 12"/>
          <p:cNvSpPr>
            <a:spLocks noChangeShapeType="1"/>
          </p:cNvSpPr>
          <p:nvPr/>
        </p:nvSpPr>
        <p:spPr bwMode="auto">
          <a:xfrm rot="5400000" flipV="1">
            <a:off x="7304121" y="2542789"/>
            <a:ext cx="2" cy="181631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>
            <a:defPPr>
              <a:defRPr lang="en-US"/>
            </a:defPPr>
            <a:lvl1pPr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1pPr>
            <a:lvl2pPr marL="4572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2pPr>
            <a:lvl3pPr marL="9144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3pPr>
            <a:lvl4pPr marL="13716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4pPr>
            <a:lvl5pPr marL="18288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5pPr>
            <a:lvl6pPr marL="22860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6pPr>
            <a:lvl7pPr marL="27432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7pPr>
            <a:lvl8pPr marL="32004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8pPr>
            <a:lvl9pPr marL="36576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9pPr>
          </a:lstStyle>
          <a:p>
            <a:pPr>
              <a:defRPr/>
            </a:pPr>
            <a:endParaRPr lang="pt-BR"/>
          </a:p>
        </p:txBody>
      </p:sp>
      <p:sp>
        <p:nvSpPr>
          <p:cNvPr id="60" name="Line 12"/>
          <p:cNvSpPr>
            <a:spLocks noChangeShapeType="1"/>
          </p:cNvSpPr>
          <p:nvPr/>
        </p:nvSpPr>
        <p:spPr bwMode="auto">
          <a:xfrm rot="5400000" flipV="1">
            <a:off x="3703722" y="2548501"/>
            <a:ext cx="2" cy="181631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>
            <a:defPPr>
              <a:defRPr lang="en-US"/>
            </a:defPPr>
            <a:lvl1pPr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1pPr>
            <a:lvl2pPr marL="4572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2pPr>
            <a:lvl3pPr marL="9144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3pPr>
            <a:lvl4pPr marL="13716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4pPr>
            <a:lvl5pPr marL="18288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5pPr>
            <a:lvl6pPr marL="22860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6pPr>
            <a:lvl7pPr marL="27432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7pPr>
            <a:lvl8pPr marL="32004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8pPr>
            <a:lvl9pPr marL="36576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9pPr>
          </a:lstStyle>
          <a:p>
            <a:pPr>
              <a:defRPr/>
            </a:pPr>
            <a:endParaRPr lang="pt-BR"/>
          </a:p>
        </p:txBody>
      </p:sp>
      <p:sp>
        <p:nvSpPr>
          <p:cNvPr id="61" name="Espaço Reservado para Número de Slide 4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525344"/>
            <a:ext cx="2133600" cy="365125"/>
          </a:xfrm>
        </p:spPr>
        <p:txBody>
          <a:bodyPr/>
          <a:lstStyle/>
          <a:p>
            <a:pPr>
              <a:defRPr/>
            </a:pPr>
            <a:fld id="{B92B09ED-5DCD-4173-ADD3-38C51F4AE414}" type="slidenum">
              <a:rPr lang="pt-BR">
                <a:latin typeface="+mj-lt"/>
              </a:rPr>
              <a:t>1</a:t>
            </a:fld>
            <a:endParaRPr lang="pt-BR">
              <a:latin typeface="+mj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spd="slow" p14:dur="1500" advClick="1">
        <p:split orient="vert" dir="out"/>
      </p:transition>
    </mc:Choice>
    <mc:Fallback>
      <p:transition spd="slow" advClick="1">
        <p:split orient="vert" dir="ou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520259"/>
            <a:ext cx="2133600" cy="365125"/>
          </a:xfrm>
        </p:spPr>
        <p:txBody>
          <a:bodyPr/>
          <a:lstStyle/>
          <a:p>
            <a:pPr>
              <a:defRPr/>
            </a:pPr>
            <a:fld id="{B92B09ED-5DCD-4173-ADD3-38C51F4AE414}" type="slidenum">
              <a:rPr lang="pt-BR">
                <a:latin typeface="+mj-lt"/>
              </a:rPr>
              <a:t>2</a:t>
            </a:fld>
            <a:endParaRPr lang="pt-BR">
              <a:latin typeface="+mj-lt"/>
            </a:endParaRPr>
          </a:p>
        </p:txBody>
      </p:sp>
      <p:sp>
        <p:nvSpPr>
          <p:cNvPr id="6" name="Rectangle 2"/>
          <p:cNvSpPr>
            <a:spLocks noChangeArrowheads="1" noGrp="1"/>
          </p:cNvSpPr>
          <p:nvPr/>
        </p:nvSpPr>
        <p:spPr bwMode="auto">
          <a:xfrm>
            <a:off x="161925" y="627062"/>
            <a:ext cx="8820150" cy="533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/>
          </a:bodyPr>
          <a:lstStyle>
            <a:lvl1pPr algn="l">
              <a:spcBef>
                <a:spcPts val="0"/>
              </a:spcBef>
              <a:spcAft>
                <a:spcPts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>
              <a:spcBef>
                <a:spcPts val="0"/>
              </a:spcBef>
              <a:spcAft>
                <a:spcPts val="0"/>
              </a:spcAft>
              <a:defRPr sz="3600">
                <a:solidFill>
                  <a:schemeClr val="tx2"/>
                </a:solidFill>
                <a:latin typeface="Tahoma"/>
              </a:defRPr>
            </a:lvl2pPr>
            <a:lvl3pPr algn="l">
              <a:spcBef>
                <a:spcPts val="0"/>
              </a:spcBef>
              <a:spcAft>
                <a:spcPts val="0"/>
              </a:spcAft>
              <a:defRPr sz="3600">
                <a:solidFill>
                  <a:schemeClr val="tx2"/>
                </a:solidFill>
                <a:latin typeface="Tahoma"/>
              </a:defRPr>
            </a:lvl3pPr>
            <a:lvl4pPr algn="l">
              <a:spcBef>
                <a:spcPts val="0"/>
              </a:spcBef>
              <a:spcAft>
                <a:spcPts val="0"/>
              </a:spcAft>
              <a:defRPr sz="3600">
                <a:solidFill>
                  <a:schemeClr val="tx2"/>
                </a:solidFill>
                <a:latin typeface="Tahoma"/>
              </a:defRPr>
            </a:lvl4pPr>
            <a:lvl5pPr algn="l">
              <a:spcBef>
                <a:spcPts val="0"/>
              </a:spcBef>
              <a:spcAft>
                <a:spcPts val="0"/>
              </a:spcAft>
              <a:defRPr sz="3600">
                <a:solidFill>
                  <a:schemeClr val="tx2"/>
                </a:solidFill>
                <a:latin typeface="Tahoma"/>
              </a:defRPr>
            </a:lvl5pPr>
            <a:lvl6pPr marL="457200" algn="l">
              <a:spcBef>
                <a:spcPts val="0"/>
              </a:spcBef>
              <a:spcAft>
                <a:spcPts val="0"/>
              </a:spcAft>
              <a:defRPr sz="3600">
                <a:solidFill>
                  <a:schemeClr val="tx2"/>
                </a:solidFill>
                <a:latin typeface="Tahoma"/>
              </a:defRPr>
            </a:lvl6pPr>
            <a:lvl7pPr marL="914400" algn="l">
              <a:spcBef>
                <a:spcPts val="0"/>
              </a:spcBef>
              <a:spcAft>
                <a:spcPts val="0"/>
              </a:spcAft>
              <a:defRPr sz="3600">
                <a:solidFill>
                  <a:schemeClr val="tx2"/>
                </a:solidFill>
                <a:latin typeface="Tahoma"/>
              </a:defRPr>
            </a:lvl7pPr>
            <a:lvl8pPr marL="1371600" algn="l">
              <a:spcBef>
                <a:spcPts val="0"/>
              </a:spcBef>
              <a:spcAft>
                <a:spcPts val="0"/>
              </a:spcAft>
              <a:defRPr sz="3600">
                <a:solidFill>
                  <a:schemeClr val="tx2"/>
                </a:solidFill>
                <a:latin typeface="Tahoma"/>
              </a:defRPr>
            </a:lvl8pPr>
            <a:lvl9pPr marL="1828800" algn="l">
              <a:spcBef>
                <a:spcPts val="0"/>
              </a:spcBef>
              <a:spcAft>
                <a:spcPts val="0"/>
              </a:spcAft>
              <a:defRPr sz="3600">
                <a:solidFill>
                  <a:schemeClr val="tx2"/>
                </a:solidFill>
                <a:latin typeface="Tahoma"/>
              </a:defRPr>
            </a:lvl9pPr>
          </a:lstStyle>
          <a:p>
            <a:pPr algn="ctr">
              <a:defRPr/>
            </a:pPr>
            <a:r>
              <a:rPr lang="pt-BR" sz="2700" b="1">
                <a:solidFill>
                  <a:srgbClr val="800000"/>
                </a:solidFill>
                <a:latin typeface="Arial"/>
                <a:cs typeface="Times New Roman"/>
              </a:rPr>
              <a:t>MÉTODOS PARA ANÁLISE DE PROBLEMA</a:t>
            </a:r>
            <a:endParaRPr lang="pt-BR" sz="2700" b="1">
              <a:solidFill>
                <a:srgbClr val="000099"/>
              </a:solidFill>
              <a:latin typeface="Arial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47503" y="1706562"/>
            <a:ext cx="1630811" cy="4890790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lIns="12700" tIns="12700" rIns="12700" bIns="12700"/>
          <a:lstStyle>
            <a:defPPr>
              <a:defRPr lang="en-US"/>
            </a:defPPr>
            <a:lvl1pPr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1pPr>
            <a:lvl2pPr marL="4572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2pPr>
            <a:lvl3pPr marL="9144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3pPr>
            <a:lvl4pPr marL="13716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4pPr>
            <a:lvl5pPr marL="18288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5pPr>
            <a:lvl6pPr marL="22860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6pPr>
            <a:lvl7pPr marL="27432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7pPr>
            <a:lvl8pPr marL="32004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8pPr>
            <a:lvl9pPr marL="36576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pt-BR" sz="600">
              <a:solidFill>
                <a:srgbClr val="000080"/>
              </a:solidFill>
            </a:endParaRPr>
          </a:p>
          <a:p>
            <a:pPr algn="ctr">
              <a:defRPr/>
            </a:pPr>
            <a:endParaRPr lang="pt-BR" sz="1600">
              <a:solidFill>
                <a:srgbClr val="000080"/>
              </a:solidFill>
            </a:endParaRPr>
          </a:p>
          <a:p>
            <a:pPr algn="ctr">
              <a:defRPr/>
            </a:pPr>
            <a:r>
              <a:rPr lang="pt-BR" sz="1600" b="1" i="0" u="sng" strike="noStrike" cap="none" spc="0">
                <a:solidFill>
                  <a:srgbClr val="000080"/>
                </a:solidFill>
                <a:latin typeface="Arial"/>
                <a:ea typeface="+mn-ea"/>
                <a:cs typeface="+mn-cs"/>
              </a:rPr>
              <a:t>Análise </a:t>
            </a:r>
            <a:r>
              <a:rPr lang="pt-BR" sz="1600" b="1" i="0" u="sng" strike="noStrike" cap="none" spc="0">
                <a:solidFill>
                  <a:srgbClr val="000080"/>
                </a:solidFill>
                <a:latin typeface="Arial"/>
                <a:ea typeface="+mn-ea"/>
                <a:cs typeface="+mn-cs"/>
              </a:rPr>
              <a:t>Comparativa das Publicações</a:t>
            </a:r>
            <a:endParaRPr lang="pt-BR" sz="1600">
              <a:solidFill>
                <a:srgbClr val="000080"/>
              </a:solidFill>
            </a:endParaRPr>
          </a:p>
          <a:p>
            <a:pPr algn="ctr">
              <a:defRPr/>
            </a:pPr>
            <a:endParaRPr lang="pt-BR" sz="1600">
              <a:solidFill>
                <a:srgbClr val="000080"/>
              </a:solidFill>
            </a:endParaRPr>
          </a:p>
          <a:p>
            <a:pPr algn="ctr">
              <a:defRPr/>
            </a:pPr>
            <a:r>
              <a:rPr lang="pt-BR" sz="1600">
                <a:solidFill>
                  <a:srgbClr val="000080"/>
                </a:solidFill>
              </a:rPr>
              <a:t>Análise Profunda das </a:t>
            </a:r>
            <a:r>
              <a:rPr lang="pt-BR" sz="1600">
                <a:solidFill>
                  <a:srgbClr val="000080"/>
                </a:solidFill>
              </a:rPr>
              <a:t>R</a:t>
            </a:r>
            <a:r>
              <a:rPr lang="pt-BR" sz="1600">
                <a:solidFill>
                  <a:srgbClr val="000080"/>
                </a:solidFill>
              </a:rPr>
              <a:t>elações entre os vários Conceitos e Variáveis de </a:t>
            </a:r>
            <a:r>
              <a:rPr lang="pt-BR" sz="1600">
                <a:solidFill>
                  <a:srgbClr val="000080"/>
                </a:solidFill>
              </a:rPr>
              <a:t>Pesquisa</a:t>
            </a:r>
            <a:endParaRPr lang="pt-BR" sz="1600">
              <a:solidFill>
                <a:srgbClr val="000080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983952" y="1718060"/>
            <a:ext cx="1630811" cy="4879292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lIns="12700" tIns="12700" rIns="12700" bIns="12700"/>
          <a:lstStyle>
            <a:defPPr>
              <a:defRPr lang="en-US"/>
            </a:defPPr>
            <a:lvl1pPr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1pPr>
            <a:lvl2pPr marL="4572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2pPr>
            <a:lvl3pPr marL="9144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3pPr>
            <a:lvl4pPr marL="13716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4pPr>
            <a:lvl5pPr marL="18288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5pPr>
            <a:lvl6pPr marL="22860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6pPr>
            <a:lvl7pPr marL="27432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7pPr>
            <a:lvl8pPr marL="32004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8pPr>
            <a:lvl9pPr marL="36576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pt-BR" sz="1600">
              <a:solidFill>
                <a:srgbClr val="000080"/>
              </a:solidFill>
            </a:endParaRPr>
          </a:p>
          <a:p>
            <a:pPr algn="ctr">
              <a:defRPr/>
            </a:pPr>
            <a:r>
              <a:rPr lang="pt-BR" sz="1600" u="sng">
                <a:solidFill>
                  <a:srgbClr val="000080"/>
                </a:solidFill>
              </a:rPr>
              <a:t>Elaboração do Construto Teórico</a:t>
            </a:r>
            <a:endParaRPr/>
          </a:p>
          <a:p>
            <a:pPr algn="ctr">
              <a:defRPr/>
            </a:pPr>
            <a:endParaRPr lang="pt-BR" sz="1600">
              <a:solidFill>
                <a:srgbClr val="000080"/>
              </a:solidFill>
            </a:endParaRPr>
          </a:p>
          <a:p>
            <a:pPr algn="ctr">
              <a:defRPr/>
            </a:pPr>
            <a:r>
              <a:rPr lang="pt-BR" sz="1600">
                <a:solidFill>
                  <a:srgbClr val="000080"/>
                </a:solidFill>
              </a:rPr>
              <a:t>Construto Téorico é a resposta ao problema escolhido</a:t>
            </a:r>
            <a:endParaRPr lang="pt-BR" sz="1600">
              <a:solidFill>
                <a:srgbClr val="000080"/>
              </a:solidFill>
            </a:endParaRPr>
          </a:p>
          <a:p>
            <a:pPr algn="ctr">
              <a:defRPr/>
            </a:pPr>
            <a:endParaRPr lang="pt-BR" sz="1600">
              <a:solidFill>
                <a:srgbClr val="000080"/>
              </a:solidFill>
            </a:endParaRPr>
          </a:p>
          <a:p>
            <a:pPr algn="ctr">
              <a:defRPr/>
            </a:pPr>
            <a:r>
              <a:rPr lang="pt-BR" sz="1600">
                <a:solidFill>
                  <a:srgbClr val="000080"/>
                </a:solidFill>
              </a:rPr>
              <a:t>Contém </a:t>
            </a:r>
            <a:r>
              <a:rPr lang="pt-BR" sz="1600" b="1" i="0" u="none" strike="noStrike" cap="none" spc="0">
                <a:solidFill>
                  <a:srgbClr val="000080"/>
                </a:solidFill>
                <a:latin typeface="Arial"/>
                <a:ea typeface="+mn-ea"/>
                <a:cs typeface="+mn-cs"/>
              </a:rPr>
              <a:t>as Principais Relações entre Variáveis e Conceitos de Pesquisa</a:t>
            </a:r>
            <a:endParaRPr lang="pt-BR" sz="1600">
              <a:solidFill>
                <a:srgbClr val="000080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3783590" y="1707224"/>
            <a:ext cx="1629516" cy="4890128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lIns="12700" tIns="12700" rIns="12700" bIns="12700"/>
          <a:lstStyle>
            <a:defPPr>
              <a:defRPr lang="en-US"/>
            </a:defPPr>
            <a:lvl1pPr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1pPr>
            <a:lvl2pPr marL="4572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2pPr>
            <a:lvl3pPr marL="9144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3pPr>
            <a:lvl4pPr marL="13716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4pPr>
            <a:lvl5pPr marL="18288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5pPr>
            <a:lvl6pPr marL="22860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6pPr>
            <a:lvl7pPr marL="27432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7pPr>
            <a:lvl8pPr marL="32004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8pPr>
            <a:lvl9pPr marL="36576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pt-BR" sz="1400" u="sng">
              <a:solidFill>
                <a:srgbClr val="000080"/>
              </a:solidFill>
            </a:endParaRPr>
          </a:p>
          <a:p>
            <a:pPr algn="ctr">
              <a:defRPr/>
            </a:pPr>
            <a:r>
              <a:rPr lang="pt-BR" sz="1400" u="sng">
                <a:solidFill>
                  <a:srgbClr val="000080"/>
                </a:solidFill>
              </a:rPr>
              <a:t>Apresentação dos Métodos de Pesquisa deste Trabalho</a:t>
            </a:r>
            <a:endParaRPr lang="pt-BR" sz="1400" u="sng">
              <a:solidFill>
                <a:srgbClr val="000080"/>
              </a:solidFill>
            </a:endParaRPr>
          </a:p>
          <a:p>
            <a:pPr algn="ctr">
              <a:defRPr/>
            </a:pPr>
            <a:endParaRPr sz="1000" u="sng">
              <a:solidFill>
                <a:srgbClr val="000080"/>
              </a:solidFill>
            </a:endParaRPr>
          </a:p>
          <a:p>
            <a:pPr marL="261850" indent="-261850" algn="l">
              <a:buAutoNum type="arabicPeriod"/>
              <a:defRPr/>
            </a:pPr>
            <a:r>
              <a:rPr lang="pt-BR" sz="1400" u="none">
                <a:solidFill>
                  <a:srgbClr val="000080"/>
                </a:solidFill>
              </a:rPr>
              <a:t>Natureza: Teórica ou Aplicada, com </a:t>
            </a:r>
            <a:r>
              <a:rPr lang="pt-BR" sz="1400" u="none">
                <a:solidFill>
                  <a:srgbClr val="000080"/>
                </a:solidFill>
              </a:rPr>
              <a:t>Apresentação da Unidade de Análise Prática</a:t>
            </a:r>
            <a:endParaRPr lang="pt-BR" sz="1400" u="none">
              <a:solidFill>
                <a:srgbClr val="000080"/>
              </a:solidFill>
            </a:endParaRPr>
          </a:p>
          <a:p>
            <a:pPr marL="261850" indent="-261850" algn="l">
              <a:buAutoNum type="arabicPeriod"/>
              <a:defRPr/>
            </a:pPr>
            <a:r>
              <a:rPr lang="pt-BR" sz="1400" u="none">
                <a:solidFill>
                  <a:srgbClr val="000080"/>
                </a:solidFill>
              </a:rPr>
              <a:t>Abordagem: Quali- ou Quantitativa ou Ambas</a:t>
            </a:r>
            <a:endParaRPr sz="1400" u="none">
              <a:solidFill>
                <a:srgbClr val="000080"/>
              </a:solidFill>
            </a:endParaRPr>
          </a:p>
          <a:p>
            <a:pPr marL="261850" indent="-261850" algn="l">
              <a:buAutoNum type="arabicPeriod"/>
              <a:defRPr/>
            </a:pPr>
            <a:r>
              <a:rPr lang="pt-BR" sz="1400" u="none">
                <a:solidFill>
                  <a:srgbClr val="000080"/>
                </a:solidFill>
              </a:rPr>
              <a:t>Objetivos da Pesquisa: Descritiva; Exploratória; Explanatória;</a:t>
            </a:r>
            <a:r>
              <a:rPr lang="pt-BR" sz="1400" u="none">
                <a:solidFill>
                  <a:srgbClr val="000080"/>
                </a:solidFill>
              </a:rPr>
              <a:t> Dedutiva; </a:t>
            </a:r>
            <a:r>
              <a:rPr lang="pt-BR" sz="1400" u="none">
                <a:solidFill>
                  <a:srgbClr val="000080"/>
                </a:solidFill>
              </a:rPr>
              <a:t>Indutiva ...</a:t>
            </a:r>
            <a:endParaRPr lang="pt-BR" sz="1400" u="none">
              <a:solidFill>
                <a:srgbClr val="000080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7394938" y="1706562"/>
            <a:ext cx="1629516" cy="4890790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lIns="12700" tIns="12700" rIns="12700" bIns="12700"/>
          <a:lstStyle>
            <a:defPPr>
              <a:defRPr lang="en-US"/>
            </a:defPPr>
            <a:lvl1pPr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1pPr>
            <a:lvl2pPr marL="4572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2pPr>
            <a:lvl3pPr marL="9144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3pPr>
            <a:lvl4pPr marL="13716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4pPr>
            <a:lvl5pPr marL="18288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5pPr>
            <a:lvl6pPr marL="22860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6pPr>
            <a:lvl7pPr marL="27432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7pPr>
            <a:lvl8pPr marL="32004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8pPr>
            <a:lvl9pPr marL="36576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sz="1400" u="sng">
              <a:solidFill>
                <a:srgbClr val="000080"/>
              </a:solidFill>
            </a:endParaRPr>
          </a:p>
          <a:p>
            <a:pPr algn="ctr">
              <a:defRPr/>
            </a:pPr>
            <a:r>
              <a:rPr lang="pt-BR" sz="1400" b="1" i="0" u="sng" strike="noStrike" cap="none" spc="0">
                <a:solidFill>
                  <a:srgbClr val="000080"/>
                </a:solidFill>
                <a:latin typeface="Arial"/>
                <a:ea typeface="Arial"/>
                <a:cs typeface="Arial"/>
              </a:rPr>
              <a:t>Apresentação</a:t>
            </a:r>
            <a:r>
              <a:rPr lang="pt-BR" sz="1400" b="1" i="0" u="sng" strike="noStrike" cap="none" spc="0">
                <a:solidFill>
                  <a:srgbClr val="000080"/>
                </a:solidFill>
                <a:latin typeface="Arial"/>
                <a:ea typeface="Arial"/>
                <a:cs typeface="Arial"/>
              </a:rPr>
              <a:t> dos Métodos de Pesquisa deste Trabalho</a:t>
            </a:r>
            <a:endParaRPr sz="1400" b="1" i="0" u="sng" strike="noStrike" cap="none" spc="0">
              <a:solidFill>
                <a:srgbClr val="000080"/>
              </a:solidFill>
              <a:latin typeface="Times New Roman"/>
              <a:cs typeface="Times New Roman"/>
            </a:endParaRPr>
          </a:p>
          <a:p>
            <a:pPr algn="ctr">
              <a:defRPr/>
            </a:pPr>
            <a:endParaRPr sz="1400" u="sng">
              <a:solidFill>
                <a:srgbClr val="000080"/>
              </a:solidFill>
            </a:endParaRPr>
          </a:p>
          <a:p>
            <a:pPr algn="l">
              <a:defRPr/>
            </a:pPr>
            <a:r>
              <a:rPr lang="pt-BR" sz="1400" b="1" i="0" u="none" strike="noStrike" cap="none" spc="0">
                <a:solidFill>
                  <a:srgbClr val="000080"/>
                </a:solidFill>
                <a:latin typeface="Arial"/>
                <a:ea typeface="Arial"/>
                <a:cs typeface="Arial"/>
              </a:rPr>
              <a:t>5. </a:t>
            </a:r>
            <a:r>
              <a:rPr lang="pt-BR" sz="1400" b="1" i="0" u="none" strike="noStrike" cap="none" spc="0">
                <a:solidFill>
                  <a:srgbClr val="000080"/>
                </a:solidFill>
                <a:latin typeface="Arial"/>
                <a:ea typeface="Arial"/>
                <a:cs typeface="Arial"/>
              </a:rPr>
              <a:t>Coleta e Levantamento  de Dados (Fontes, Instrumentos e Métodos e Datas)</a:t>
            </a:r>
            <a:endParaRPr lang="pt-BR" sz="1400" b="1" i="0" u="none" strike="noStrike" cap="none" spc="0">
              <a:solidFill>
                <a:srgbClr val="000080"/>
              </a:solidFill>
              <a:latin typeface="Times New Roman"/>
              <a:cs typeface="Times New Roman"/>
            </a:endParaRPr>
          </a:p>
          <a:p>
            <a:pPr algn="l">
              <a:defRPr/>
            </a:pPr>
            <a:r>
              <a:rPr lang="pt-BR" sz="1400" b="1" i="0" u="none" strike="noStrike" cap="none" spc="0">
                <a:solidFill>
                  <a:srgbClr val="000080"/>
                </a:solidFill>
                <a:latin typeface="Arial"/>
                <a:ea typeface="Arial"/>
                <a:cs typeface="Arial"/>
              </a:rPr>
              <a:t>Elaboração do Instrumento de Coleta de Dados baseada no Construto Teórico</a:t>
            </a:r>
            <a:endParaRPr lang="pt-BR" sz="1400" b="1" i="0" u="none" strike="noStrike" cap="none" spc="0">
              <a:solidFill>
                <a:srgbClr val="000080"/>
              </a:solidFill>
              <a:latin typeface="Times New Roman"/>
              <a:cs typeface="Times New Roman"/>
            </a:endParaRPr>
          </a:p>
          <a:p>
            <a:pPr algn="l">
              <a:defRPr/>
            </a:pPr>
            <a:endParaRPr sz="1400" b="1" i="0" u="none" strike="noStrike" cap="none" spc="0">
              <a:solidFill>
                <a:srgbClr val="000080"/>
              </a:solidFill>
              <a:latin typeface="Times New Roman"/>
              <a:cs typeface="Times New Roman"/>
            </a:endParaRPr>
          </a:p>
          <a:p>
            <a:pPr algn="l">
              <a:defRPr/>
            </a:pPr>
            <a:r>
              <a:rPr lang="pt-BR" sz="1400" b="1" i="0" u="none" strike="noStrike" cap="none" spc="0">
                <a:solidFill>
                  <a:srgbClr val="000080"/>
                </a:solidFill>
                <a:latin typeface="Arial"/>
                <a:ea typeface="Arial"/>
                <a:cs typeface="Arial"/>
              </a:rPr>
              <a:t>6. Análise, Interpretação dos Dados</a:t>
            </a:r>
            <a:endParaRPr lang="pt-BR" sz="1400" b="1" i="0" u="none" strike="noStrike" cap="none" spc="0">
              <a:solidFill>
                <a:srgbClr val="000080"/>
              </a:solidFill>
              <a:latin typeface="Times New Roman"/>
              <a:cs typeface="Times New Roman"/>
            </a:endParaRPr>
          </a:p>
          <a:p>
            <a:pPr algn="l">
              <a:defRPr/>
            </a:pPr>
            <a:r>
              <a:rPr lang="pt-BR" sz="1400" b="1" i="0" u="none" strike="noStrike" cap="none" spc="0">
                <a:solidFill>
                  <a:srgbClr val="000080"/>
                </a:solidFill>
                <a:latin typeface="Arial"/>
                <a:ea typeface="Arial"/>
                <a:cs typeface="Arial"/>
              </a:rPr>
              <a:t>(Métodos e Datas)</a:t>
            </a:r>
            <a:endParaRPr lang="pt-BR" sz="1400" b="1" i="0" u="none" strike="noStrike" cap="none" spc="0">
              <a:solidFill>
                <a:srgbClr val="000080"/>
              </a:solidFill>
              <a:latin typeface="Times New Roman"/>
              <a:cs typeface="Times New Roman"/>
            </a:endParaRPr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5592966" y="1704116"/>
            <a:ext cx="1625323" cy="4893236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lIns="12700" tIns="12700" rIns="12700" bIns="12700"/>
          <a:lstStyle>
            <a:defPPr>
              <a:defRPr lang="en-US"/>
            </a:defPPr>
            <a:lvl1pPr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1pPr>
            <a:lvl2pPr marL="4572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2pPr>
            <a:lvl3pPr marL="9144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3pPr>
            <a:lvl4pPr marL="13716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4pPr>
            <a:lvl5pPr marL="18288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5pPr>
            <a:lvl6pPr marL="22860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6pPr>
            <a:lvl7pPr marL="27432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7pPr>
            <a:lvl8pPr marL="32004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8pPr>
            <a:lvl9pPr marL="36576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sz="1400" u="sng">
              <a:solidFill>
                <a:srgbClr val="000080"/>
              </a:solidFill>
            </a:endParaRPr>
          </a:p>
          <a:p>
            <a:pPr algn="ctr">
              <a:defRPr/>
            </a:pPr>
            <a:r>
              <a:rPr lang="pt-BR" sz="1400" b="1" i="0" u="sng" strike="noStrike" cap="none" spc="0">
                <a:solidFill>
                  <a:srgbClr val="000080"/>
                </a:solidFill>
                <a:latin typeface="Arial"/>
                <a:ea typeface="+mn-ea"/>
                <a:cs typeface="+mn-cs"/>
              </a:rPr>
              <a:t>Apresentação dos Métodos de Pesquisa deste Trabalho</a:t>
            </a:r>
            <a:endParaRPr sz="1400" u="sng">
              <a:solidFill>
                <a:srgbClr val="000080"/>
              </a:solidFill>
            </a:endParaRPr>
          </a:p>
          <a:p>
            <a:pPr algn="ctr">
              <a:defRPr/>
            </a:pPr>
            <a:endParaRPr sz="1400" u="sng">
              <a:solidFill>
                <a:srgbClr val="000080"/>
              </a:solidFill>
            </a:endParaRPr>
          </a:p>
          <a:p>
            <a:pPr algn="l">
              <a:defRPr/>
            </a:pPr>
            <a:r>
              <a:rPr lang="pt-BR" sz="1400" b="1" i="0" u="none" strike="noStrike" cap="none" spc="0">
                <a:solidFill>
                  <a:srgbClr val="000080"/>
                </a:solidFill>
                <a:latin typeface="Arial"/>
                <a:ea typeface="+mn-ea"/>
                <a:cs typeface="+mn-cs"/>
              </a:rPr>
              <a:t>4. Procedimentos</a:t>
            </a:r>
            <a:endParaRPr sz="1400" b="1" i="0" u="none" strike="noStrike" cap="none" spc="0">
              <a:solidFill>
                <a:srgbClr val="000080"/>
              </a:solidFill>
              <a:latin typeface="Times New Roman"/>
              <a:cs typeface="Times New Roman"/>
            </a:endParaRPr>
          </a:p>
          <a:p>
            <a:pPr algn="l">
              <a:defRPr/>
            </a:pPr>
            <a:r>
              <a:rPr lang="pt-BR" sz="1400" b="1" i="0" u="none" strike="noStrike" cap="none" spc="0">
                <a:solidFill>
                  <a:srgbClr val="000080"/>
                </a:solidFill>
                <a:latin typeface="Arial"/>
                <a:ea typeface="+mn-ea"/>
                <a:cs typeface="+mn-cs"/>
              </a:rPr>
              <a:t>e Tipos de</a:t>
            </a:r>
            <a:r>
              <a:rPr lang="pt-BR" sz="1400" b="1" i="0" u="none" strike="noStrike" cap="none" spc="0">
                <a:solidFill>
                  <a:srgbClr val="000080"/>
                </a:solidFill>
                <a:latin typeface="Arial"/>
                <a:ea typeface="+mn-ea"/>
                <a:cs typeface="+mn-cs"/>
              </a:rPr>
              <a:t> Dados: Estudo de Caso e Survey (Dados Primários); Análise de Casos ou Setores com dados do IBGE, Bolsa de</a:t>
            </a:r>
            <a:r>
              <a:rPr lang="pt-BR" sz="1400" b="1" i="0" u="none" strike="noStrike" cap="none" spc="0">
                <a:solidFill>
                  <a:srgbClr val="000080"/>
                </a:solidFill>
                <a:latin typeface="Arial"/>
                <a:ea typeface="Arial"/>
                <a:cs typeface="Arial"/>
              </a:rPr>
              <a:t> Valores ... (Dados Se</a:t>
            </a:r>
            <a:r>
              <a:rPr lang="pt-BR" sz="1400" b="1" i="0" u="none" strike="noStrike" cap="none" spc="0">
                <a:solidFill>
                  <a:srgbClr val="000080"/>
                </a:solidFill>
                <a:latin typeface="Arial"/>
                <a:ea typeface="Arial"/>
                <a:cs typeface="Arial"/>
              </a:rPr>
              <a:t>cundários);</a:t>
            </a:r>
            <a:endParaRPr sz="1400">
              <a:solidFill>
                <a:srgbClr val="000080"/>
              </a:solidFill>
            </a:endParaRPr>
          </a:p>
          <a:p>
            <a:pPr algn="l">
              <a:defRPr/>
            </a:pPr>
            <a:r>
              <a:rPr lang="pt-BR" sz="1400" b="1" i="0" u="none" strike="noStrike" cap="none" spc="0">
                <a:solidFill>
                  <a:srgbClr val="000080"/>
                </a:solidFill>
                <a:latin typeface="Arial"/>
                <a:ea typeface="+mn-ea"/>
                <a:cs typeface="+mn-cs"/>
              </a:rPr>
              <a:t>Análise de Casos ou Surveys já realizados (Dados Terciários)</a:t>
            </a:r>
            <a:endParaRPr lang="pt-BR" sz="1400" b="1" i="0" u="none" strike="noStrike" cap="none" spc="0">
              <a:solidFill>
                <a:srgbClr val="000080"/>
              </a:solidFill>
              <a:latin typeface="Times New Roman"/>
              <a:cs typeface="Times New Roman"/>
            </a:endParaRPr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 rot="5400000" flipV="1">
            <a:off x="1892574" y="2625240"/>
            <a:ext cx="4" cy="181631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>
            <a:defPPr>
              <a:defRPr lang="en-US"/>
            </a:defPPr>
            <a:lvl1pPr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1pPr>
            <a:lvl2pPr marL="4572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2pPr>
            <a:lvl3pPr marL="9144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3pPr>
            <a:lvl4pPr marL="13716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4pPr>
            <a:lvl5pPr marL="18288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5pPr>
            <a:lvl6pPr marL="22860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6pPr>
            <a:lvl7pPr marL="27432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7pPr>
            <a:lvl8pPr marL="32004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8pPr>
            <a:lvl9pPr marL="36576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9pPr>
          </a:lstStyle>
          <a:p>
            <a:pPr>
              <a:defRPr/>
            </a:pPr>
            <a:endParaRPr lang="pt-BR"/>
          </a:p>
        </p:txBody>
      </p:sp>
      <p:sp>
        <p:nvSpPr>
          <p:cNvPr id="27" name="Text Box 44"/>
          <p:cNvSpPr txBox="1">
            <a:spLocks noChangeArrowheads="1"/>
          </p:cNvSpPr>
          <p:nvPr/>
        </p:nvSpPr>
        <p:spPr bwMode="auto">
          <a:xfrm>
            <a:off x="251520" y="1203325"/>
            <a:ext cx="1439863" cy="33655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defPPr>
              <a:defRPr lang="en-US"/>
            </a:defPPr>
            <a:lvl1pPr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1pPr>
            <a:lvl2pPr marL="4572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2pPr>
            <a:lvl3pPr marL="9144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3pPr>
            <a:lvl4pPr marL="13716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4pPr>
            <a:lvl5pPr marL="18288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5pPr>
            <a:lvl6pPr marL="22860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6pPr>
            <a:lvl7pPr marL="27432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7pPr>
            <a:lvl8pPr marL="32004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8pPr>
            <a:lvl9pPr marL="36576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defRPr/>
            </a:pPr>
            <a:r>
              <a:rPr lang="pt-BR" sz="1600">
                <a:solidFill>
                  <a:srgbClr val="000099"/>
                </a:solidFill>
              </a:rPr>
              <a:t>Tarefa </a:t>
            </a:r>
            <a:r>
              <a:rPr lang="pt-BR" sz="1600">
                <a:solidFill>
                  <a:srgbClr val="000099"/>
                </a:solidFill>
              </a:rPr>
              <a:t>6</a:t>
            </a:r>
            <a:endParaRPr lang="pt-BR" sz="1600">
              <a:solidFill>
                <a:srgbClr val="000099"/>
              </a:solidFill>
            </a:endParaRPr>
          </a:p>
        </p:txBody>
      </p:sp>
      <p:sp>
        <p:nvSpPr>
          <p:cNvPr id="28" name="Text Box 45"/>
          <p:cNvSpPr txBox="1">
            <a:spLocks noChangeArrowheads="1"/>
          </p:cNvSpPr>
          <p:nvPr/>
        </p:nvSpPr>
        <p:spPr bwMode="auto">
          <a:xfrm>
            <a:off x="2051720" y="1203325"/>
            <a:ext cx="1439862" cy="33655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defPPr>
              <a:defRPr lang="en-US"/>
            </a:defPPr>
            <a:lvl1pPr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1pPr>
            <a:lvl2pPr marL="4572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2pPr>
            <a:lvl3pPr marL="9144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3pPr>
            <a:lvl4pPr marL="13716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4pPr>
            <a:lvl5pPr marL="18288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5pPr>
            <a:lvl6pPr marL="22860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6pPr>
            <a:lvl7pPr marL="27432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7pPr>
            <a:lvl8pPr marL="32004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8pPr>
            <a:lvl9pPr marL="36576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defRPr/>
            </a:pPr>
            <a:r>
              <a:rPr lang="pt-BR" sz="1600">
                <a:solidFill>
                  <a:srgbClr val="000099"/>
                </a:solidFill>
              </a:rPr>
              <a:t>Tarefa </a:t>
            </a:r>
            <a:r>
              <a:rPr lang="pt-BR" sz="1600">
                <a:solidFill>
                  <a:srgbClr val="000099"/>
                </a:solidFill>
              </a:rPr>
              <a:t>7 </a:t>
            </a:r>
            <a:endParaRPr lang="pt-BR" sz="1600">
              <a:solidFill>
                <a:srgbClr val="000099"/>
              </a:solidFill>
            </a:endParaRPr>
          </a:p>
        </p:txBody>
      </p:sp>
      <p:sp>
        <p:nvSpPr>
          <p:cNvPr id="29" name="Text Box 46"/>
          <p:cNvSpPr txBox="1">
            <a:spLocks noChangeArrowheads="1"/>
          </p:cNvSpPr>
          <p:nvPr/>
        </p:nvSpPr>
        <p:spPr bwMode="auto">
          <a:xfrm>
            <a:off x="3852217" y="1203325"/>
            <a:ext cx="1439863" cy="33655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defPPr>
              <a:defRPr lang="en-US"/>
            </a:defPPr>
            <a:lvl1pPr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1pPr>
            <a:lvl2pPr marL="4572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2pPr>
            <a:lvl3pPr marL="9144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3pPr>
            <a:lvl4pPr marL="13716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4pPr>
            <a:lvl5pPr marL="18288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5pPr>
            <a:lvl6pPr marL="22860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6pPr>
            <a:lvl7pPr marL="27432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7pPr>
            <a:lvl8pPr marL="32004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8pPr>
            <a:lvl9pPr marL="36576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defRPr/>
            </a:pPr>
            <a:r>
              <a:rPr lang="pt-BR" sz="1600">
                <a:solidFill>
                  <a:srgbClr val="000099"/>
                </a:solidFill>
              </a:rPr>
              <a:t>Tarefa </a:t>
            </a:r>
            <a:r>
              <a:rPr lang="pt-BR" sz="1600">
                <a:solidFill>
                  <a:srgbClr val="000099"/>
                </a:solidFill>
              </a:rPr>
              <a:t>8</a:t>
            </a:r>
            <a:endParaRPr lang="pt-BR" sz="1600">
              <a:solidFill>
                <a:srgbClr val="000099"/>
              </a:solidFill>
            </a:endParaRPr>
          </a:p>
        </p:txBody>
      </p:sp>
      <p:sp>
        <p:nvSpPr>
          <p:cNvPr id="30" name="Text Box 47"/>
          <p:cNvSpPr txBox="1">
            <a:spLocks noChangeArrowheads="1"/>
          </p:cNvSpPr>
          <p:nvPr/>
        </p:nvSpPr>
        <p:spPr bwMode="auto">
          <a:xfrm>
            <a:off x="5652417" y="1203325"/>
            <a:ext cx="1439863" cy="33655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defPPr>
              <a:defRPr lang="en-US"/>
            </a:defPPr>
            <a:lvl1pPr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1pPr>
            <a:lvl2pPr marL="4572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2pPr>
            <a:lvl3pPr marL="9144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3pPr>
            <a:lvl4pPr marL="13716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4pPr>
            <a:lvl5pPr marL="18288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5pPr>
            <a:lvl6pPr marL="22860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6pPr>
            <a:lvl7pPr marL="27432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7pPr>
            <a:lvl8pPr marL="32004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8pPr>
            <a:lvl9pPr marL="36576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defRPr/>
            </a:pPr>
            <a:r>
              <a:rPr lang="pt-BR" sz="1600">
                <a:solidFill>
                  <a:srgbClr val="000099"/>
                </a:solidFill>
              </a:rPr>
              <a:t>Tarefa </a:t>
            </a:r>
            <a:r>
              <a:rPr lang="pt-BR" sz="1600">
                <a:solidFill>
                  <a:srgbClr val="000099"/>
                </a:solidFill>
              </a:rPr>
              <a:t>9</a:t>
            </a:r>
            <a:endParaRPr lang="pt-BR" sz="1600">
              <a:solidFill>
                <a:srgbClr val="000099"/>
              </a:solidFill>
            </a:endParaRPr>
          </a:p>
        </p:txBody>
      </p:sp>
      <p:sp>
        <p:nvSpPr>
          <p:cNvPr id="31" name="Text Box 48"/>
          <p:cNvSpPr txBox="1">
            <a:spLocks noChangeArrowheads="1"/>
          </p:cNvSpPr>
          <p:nvPr/>
        </p:nvSpPr>
        <p:spPr bwMode="auto">
          <a:xfrm>
            <a:off x="7380609" y="1203325"/>
            <a:ext cx="1439863" cy="33655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defPPr>
              <a:defRPr lang="en-US"/>
            </a:defPPr>
            <a:lvl1pPr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1pPr>
            <a:lvl2pPr marL="4572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2pPr>
            <a:lvl3pPr marL="9144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3pPr>
            <a:lvl4pPr marL="13716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4pPr>
            <a:lvl5pPr marL="18288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5pPr>
            <a:lvl6pPr marL="22860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6pPr>
            <a:lvl7pPr marL="27432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7pPr>
            <a:lvl8pPr marL="32004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8pPr>
            <a:lvl9pPr marL="36576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defRPr/>
            </a:pPr>
            <a:r>
              <a:rPr lang="pt-BR" sz="1600">
                <a:solidFill>
                  <a:srgbClr val="000099"/>
                </a:solidFill>
              </a:rPr>
              <a:t>Tarefa </a:t>
            </a:r>
            <a:r>
              <a:rPr lang="pt-BR" sz="1600">
                <a:solidFill>
                  <a:srgbClr val="000099"/>
                </a:solidFill>
              </a:rPr>
              <a:t>10</a:t>
            </a:r>
            <a:endParaRPr lang="pt-BR" sz="1600">
              <a:solidFill>
                <a:srgbClr val="000099"/>
              </a:solidFill>
            </a:endParaRPr>
          </a:p>
        </p:txBody>
      </p:sp>
      <p:sp>
        <p:nvSpPr>
          <p:cNvPr id="51" name="Line 12"/>
          <p:cNvSpPr>
            <a:spLocks noChangeShapeType="1"/>
          </p:cNvSpPr>
          <p:nvPr/>
        </p:nvSpPr>
        <p:spPr bwMode="auto">
          <a:xfrm rot="5400000" flipV="1">
            <a:off x="5503922" y="2618107"/>
            <a:ext cx="4" cy="181631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>
            <a:defPPr>
              <a:defRPr lang="en-US"/>
            </a:defPPr>
            <a:lvl1pPr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1pPr>
            <a:lvl2pPr marL="4572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2pPr>
            <a:lvl3pPr marL="9144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3pPr>
            <a:lvl4pPr marL="13716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4pPr>
            <a:lvl5pPr marL="18288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5pPr>
            <a:lvl6pPr marL="22860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6pPr>
            <a:lvl7pPr marL="27432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7pPr>
            <a:lvl8pPr marL="32004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8pPr>
            <a:lvl9pPr marL="36576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9pPr>
          </a:lstStyle>
          <a:p>
            <a:pPr>
              <a:defRPr/>
            </a:pPr>
            <a:endParaRPr lang="pt-BR"/>
          </a:p>
        </p:txBody>
      </p:sp>
      <p:sp>
        <p:nvSpPr>
          <p:cNvPr id="54" name="Line 12"/>
          <p:cNvSpPr>
            <a:spLocks noChangeShapeType="1"/>
          </p:cNvSpPr>
          <p:nvPr/>
        </p:nvSpPr>
        <p:spPr bwMode="auto">
          <a:xfrm rot="5400000" flipV="1">
            <a:off x="7304121" y="2618106"/>
            <a:ext cx="4" cy="181631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>
            <a:defPPr>
              <a:defRPr lang="en-US"/>
            </a:defPPr>
            <a:lvl1pPr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1pPr>
            <a:lvl2pPr marL="4572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2pPr>
            <a:lvl3pPr marL="9144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3pPr>
            <a:lvl4pPr marL="13716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4pPr>
            <a:lvl5pPr marL="18288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5pPr>
            <a:lvl6pPr marL="22860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6pPr>
            <a:lvl7pPr marL="27432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7pPr>
            <a:lvl8pPr marL="32004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8pPr>
            <a:lvl9pPr marL="36576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9pPr>
          </a:lstStyle>
          <a:p>
            <a:pPr>
              <a:defRPr/>
            </a:pPr>
            <a:endParaRPr lang="pt-BR"/>
          </a:p>
        </p:txBody>
      </p:sp>
      <p:sp>
        <p:nvSpPr>
          <p:cNvPr id="55" name="Line 12"/>
          <p:cNvSpPr>
            <a:spLocks noChangeShapeType="1"/>
          </p:cNvSpPr>
          <p:nvPr/>
        </p:nvSpPr>
        <p:spPr bwMode="auto">
          <a:xfrm rot="5400000" flipV="1">
            <a:off x="3703722" y="2623818"/>
            <a:ext cx="4" cy="181631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>
            <a:defPPr>
              <a:defRPr lang="en-US"/>
            </a:defPPr>
            <a:lvl1pPr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1pPr>
            <a:lvl2pPr marL="4572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2pPr>
            <a:lvl3pPr marL="9144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3pPr>
            <a:lvl4pPr marL="13716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4pPr>
            <a:lvl5pPr marL="18288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5pPr>
            <a:lvl6pPr marL="22860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6pPr>
            <a:lvl7pPr marL="27432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7pPr>
            <a:lvl8pPr marL="32004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8pPr>
            <a:lvl9pPr marL="36576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9pPr>
          </a:lstStyle>
          <a:p>
            <a:pPr>
              <a:defRPr/>
            </a:pPr>
            <a:endParaRPr lang="pt-BR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spd="slow" p14:dur="1500" advClick="1">
        <p:split orient="vert" dir="out"/>
      </p:transition>
    </mc:Choice>
    <mc:Fallback>
      <p:transition spd="slow" advClick="1">
        <p:split orient="vert" dir="ou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06439050" name="Espaço Reservado para Número de Slide 4"/>
          <p:cNvSpPr>
            <a:spLocks noGrp="1"/>
          </p:cNvSpPr>
          <p:nvPr>
            <p:ph type="sldNum" sz="quarter" idx="12"/>
          </p:nvPr>
        </p:nvSpPr>
        <p:spPr bwMode="auto">
          <a:xfrm>
            <a:off x="6553199" y="6520258"/>
            <a:ext cx="2133599" cy="365124"/>
          </a:xfrm>
        </p:spPr>
        <p:txBody>
          <a:bodyPr/>
          <a:lstStyle/>
          <a:p>
            <a:pPr>
              <a:defRPr/>
            </a:pPr>
            <a:fld id="{9A37AAC9-317E-561A-DA5F-FEB720B63C88}" type="slidenum">
              <a:rPr lang="pt-BR">
                <a:latin typeface="Arial"/>
              </a:rPr>
              <a:t/>
            </a:fld>
            <a:endParaRPr lang="pt-BR">
              <a:latin typeface="Arial"/>
            </a:endParaRPr>
          </a:p>
        </p:txBody>
      </p:sp>
      <p:sp>
        <p:nvSpPr>
          <p:cNvPr id="1280166610" name="Rectangle 2"/>
          <p:cNvSpPr>
            <a:spLocks noChangeArrowheads="1" noGrp="1"/>
          </p:cNvSpPr>
          <p:nvPr/>
        </p:nvSpPr>
        <p:spPr bwMode="auto">
          <a:xfrm>
            <a:off x="161924" y="627061"/>
            <a:ext cx="8820149" cy="53339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/>
          </a:bodyPr>
          <a:lstStyle>
            <a:lvl1pPr algn="l">
              <a:spcBef>
                <a:spcPts val="0"/>
              </a:spcBef>
              <a:spcAft>
                <a:spcPts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>
              <a:spcBef>
                <a:spcPts val="0"/>
              </a:spcBef>
              <a:spcAft>
                <a:spcPts val="0"/>
              </a:spcAft>
              <a:defRPr sz="3600">
                <a:solidFill>
                  <a:schemeClr val="tx2"/>
                </a:solidFill>
                <a:latin typeface="Tahoma"/>
              </a:defRPr>
            </a:lvl2pPr>
            <a:lvl3pPr algn="l">
              <a:spcBef>
                <a:spcPts val="0"/>
              </a:spcBef>
              <a:spcAft>
                <a:spcPts val="0"/>
              </a:spcAft>
              <a:defRPr sz="3600">
                <a:solidFill>
                  <a:schemeClr val="tx2"/>
                </a:solidFill>
                <a:latin typeface="Tahoma"/>
              </a:defRPr>
            </a:lvl3pPr>
            <a:lvl4pPr algn="l">
              <a:spcBef>
                <a:spcPts val="0"/>
              </a:spcBef>
              <a:spcAft>
                <a:spcPts val="0"/>
              </a:spcAft>
              <a:defRPr sz="3600">
                <a:solidFill>
                  <a:schemeClr val="tx2"/>
                </a:solidFill>
                <a:latin typeface="Tahoma"/>
              </a:defRPr>
            </a:lvl4pPr>
            <a:lvl5pPr algn="l">
              <a:spcBef>
                <a:spcPts val="0"/>
              </a:spcBef>
              <a:spcAft>
                <a:spcPts val="0"/>
              </a:spcAft>
              <a:defRPr sz="3600">
                <a:solidFill>
                  <a:schemeClr val="tx2"/>
                </a:solidFill>
                <a:latin typeface="Tahoma"/>
              </a:defRPr>
            </a:lvl5pPr>
            <a:lvl6pPr marL="457200" algn="l">
              <a:spcBef>
                <a:spcPts val="0"/>
              </a:spcBef>
              <a:spcAft>
                <a:spcPts val="0"/>
              </a:spcAft>
              <a:defRPr sz="3600">
                <a:solidFill>
                  <a:schemeClr val="tx2"/>
                </a:solidFill>
                <a:latin typeface="Tahoma"/>
              </a:defRPr>
            </a:lvl6pPr>
            <a:lvl7pPr marL="914400" algn="l">
              <a:spcBef>
                <a:spcPts val="0"/>
              </a:spcBef>
              <a:spcAft>
                <a:spcPts val="0"/>
              </a:spcAft>
              <a:defRPr sz="3600">
                <a:solidFill>
                  <a:schemeClr val="tx2"/>
                </a:solidFill>
                <a:latin typeface="Tahoma"/>
              </a:defRPr>
            </a:lvl7pPr>
            <a:lvl8pPr marL="1371600" algn="l">
              <a:spcBef>
                <a:spcPts val="0"/>
              </a:spcBef>
              <a:spcAft>
                <a:spcPts val="0"/>
              </a:spcAft>
              <a:defRPr sz="3600">
                <a:solidFill>
                  <a:schemeClr val="tx2"/>
                </a:solidFill>
                <a:latin typeface="Tahoma"/>
              </a:defRPr>
            </a:lvl8pPr>
            <a:lvl9pPr marL="1828800" algn="l">
              <a:spcBef>
                <a:spcPts val="0"/>
              </a:spcBef>
              <a:spcAft>
                <a:spcPts val="0"/>
              </a:spcAft>
              <a:defRPr sz="3600">
                <a:solidFill>
                  <a:schemeClr val="tx2"/>
                </a:solidFill>
                <a:latin typeface="Tahoma"/>
              </a:defRPr>
            </a:lvl9pPr>
          </a:lstStyle>
          <a:p>
            <a:pPr algn="ctr">
              <a:defRPr/>
            </a:pPr>
            <a:r>
              <a:rPr lang="pt-BR" sz="2700" b="1">
                <a:solidFill>
                  <a:srgbClr val="800000"/>
                </a:solidFill>
                <a:latin typeface="Arial"/>
                <a:cs typeface="Times New Roman"/>
              </a:rPr>
              <a:t>MÉTODOS PARA ANÁLISE DE PROBLEMA</a:t>
            </a:r>
            <a:endParaRPr lang="pt-BR" sz="2700" b="1">
              <a:solidFill>
                <a:srgbClr val="000099"/>
              </a:solidFill>
              <a:latin typeface="Arial"/>
            </a:endParaRPr>
          </a:p>
        </p:txBody>
      </p:sp>
      <p:sp>
        <p:nvSpPr>
          <p:cNvPr id="552691010" name="Rectangle 6"/>
          <p:cNvSpPr>
            <a:spLocks noChangeArrowheads="1"/>
          </p:cNvSpPr>
          <p:nvPr/>
        </p:nvSpPr>
        <p:spPr bwMode="auto">
          <a:xfrm>
            <a:off x="147502" y="1706562"/>
            <a:ext cx="1630810" cy="4890789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lIns="12699" tIns="12699" rIns="12699" bIns="12699"/>
          <a:lstStyle>
            <a:defPPr>
              <a:defRPr lang="en-US"/>
            </a:defPPr>
            <a:lvl1pPr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1pPr>
            <a:lvl2pPr marL="4572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2pPr>
            <a:lvl3pPr marL="9144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3pPr>
            <a:lvl4pPr marL="13716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4pPr>
            <a:lvl5pPr marL="18288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5pPr>
            <a:lvl6pPr marL="22860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6pPr>
            <a:lvl7pPr marL="27432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7pPr>
            <a:lvl8pPr marL="32004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8pPr>
            <a:lvl9pPr marL="36576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sz="1000"/>
          </a:p>
          <a:p>
            <a:pPr algn="ctr">
              <a:defRPr/>
            </a:pPr>
            <a:r>
              <a:rPr lang="pt-BR" sz="1400" b="1" i="0" u="sng" strike="noStrike" cap="none" spc="0">
                <a:solidFill>
                  <a:srgbClr val="000080"/>
                </a:solidFill>
                <a:latin typeface="Arial"/>
                <a:ea typeface="+mn-ea"/>
                <a:cs typeface="+mn-cs"/>
              </a:rPr>
              <a:t>Ela</a:t>
            </a:r>
            <a:r>
              <a:rPr lang="pt-BR" sz="1600" b="1" i="0" u="sng" strike="noStrike" cap="none" spc="0">
                <a:solidFill>
                  <a:srgbClr val="000080"/>
                </a:solidFill>
                <a:latin typeface="Arial"/>
                <a:ea typeface="Arial"/>
                <a:cs typeface="Arial"/>
              </a:rPr>
              <a:t>boração do Instrumento de Coleta de Dados Teórico</a:t>
            </a:r>
            <a:endParaRPr lang="pt-BR" sz="1600" b="1" i="0" u="sng" strike="noStrike" cap="none" spc="0">
              <a:solidFill>
                <a:srgbClr val="000080"/>
              </a:solidFill>
              <a:latin typeface="Times New Roman"/>
              <a:cs typeface="Times New Roman"/>
            </a:endParaRPr>
          </a:p>
          <a:p>
            <a:pPr algn="ctr">
              <a:defRPr/>
            </a:pPr>
            <a:endParaRPr sz="1400">
              <a:solidFill>
                <a:srgbClr val="000080"/>
              </a:solidFill>
            </a:endParaRPr>
          </a:p>
          <a:p>
            <a:pPr algn="ctr">
              <a:defRPr/>
            </a:pPr>
            <a:r>
              <a:rPr lang="pt-BR" sz="1400" b="1" i="0" u="none" strike="noStrike" cap="none" spc="0">
                <a:solidFill>
                  <a:srgbClr val="000080"/>
                </a:solidFill>
                <a:latin typeface="Arial"/>
                <a:ea typeface="+mn-ea"/>
                <a:cs typeface="+mn-cs"/>
              </a:rPr>
              <a:t>Construto Téorico é a base desta elaboração</a:t>
            </a:r>
            <a:endParaRPr sz="1400">
              <a:solidFill>
                <a:srgbClr val="000080"/>
              </a:solidFill>
            </a:endParaRPr>
          </a:p>
          <a:p>
            <a:pPr algn="ctr">
              <a:defRPr/>
            </a:pPr>
            <a:endParaRPr sz="1400">
              <a:solidFill>
                <a:srgbClr val="000080"/>
              </a:solidFill>
            </a:endParaRPr>
          </a:p>
          <a:p>
            <a:pPr algn="ctr">
              <a:defRPr/>
            </a:pPr>
            <a:r>
              <a:rPr lang="pt-BR" sz="1400" b="1" i="0" u="none" strike="noStrike" cap="none" spc="0">
                <a:solidFill>
                  <a:srgbClr val="000080"/>
                </a:solidFill>
                <a:latin typeface="Arial"/>
                <a:ea typeface="+mn-ea"/>
                <a:cs typeface="+mn-cs"/>
              </a:rPr>
              <a:t>As Questões devem contemplar as </a:t>
            </a:r>
            <a:r>
              <a:rPr lang="pt-BR" sz="1400" b="1" i="0" u="none" strike="noStrike" cap="none" spc="0">
                <a:solidFill>
                  <a:srgbClr val="000080"/>
                </a:solidFill>
                <a:latin typeface="Arial"/>
                <a:ea typeface="Arial"/>
                <a:cs typeface="Arial"/>
              </a:rPr>
              <a:t>Principais Relações entre Variáveis e Conceitos de Pesquisa</a:t>
            </a:r>
            <a:endParaRPr sz="1400">
              <a:solidFill>
                <a:srgbClr val="000080"/>
              </a:solidFill>
            </a:endParaRPr>
          </a:p>
          <a:p>
            <a:pPr algn="ctr">
              <a:defRPr/>
            </a:pPr>
            <a:endParaRPr sz="1400">
              <a:solidFill>
                <a:srgbClr val="000080"/>
              </a:solidFill>
            </a:endParaRPr>
          </a:p>
          <a:p>
            <a:pPr algn="ctr">
              <a:defRPr/>
            </a:pPr>
            <a:r>
              <a:rPr lang="pt-BR" sz="1400">
                <a:solidFill>
                  <a:srgbClr val="000080"/>
                </a:solidFill>
              </a:rPr>
              <a:t>Este Instrumento possibilitará a Integração entre Teoria e Prática</a:t>
            </a:r>
            <a:endParaRPr sz="1400">
              <a:solidFill>
                <a:srgbClr val="000080"/>
              </a:solidFill>
            </a:endParaRPr>
          </a:p>
        </p:txBody>
      </p:sp>
      <p:sp>
        <p:nvSpPr>
          <p:cNvPr id="1570107720" name="Rectangle 7"/>
          <p:cNvSpPr>
            <a:spLocks noChangeArrowheads="1"/>
          </p:cNvSpPr>
          <p:nvPr/>
        </p:nvSpPr>
        <p:spPr bwMode="auto">
          <a:xfrm>
            <a:off x="1983951" y="1718059"/>
            <a:ext cx="1630810" cy="4879291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lIns="12699" tIns="12699" rIns="12699" bIns="12699"/>
          <a:lstStyle>
            <a:defPPr>
              <a:defRPr lang="en-US"/>
            </a:defPPr>
            <a:lvl1pPr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1pPr>
            <a:lvl2pPr marL="4572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2pPr>
            <a:lvl3pPr marL="9144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3pPr>
            <a:lvl4pPr marL="13716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4pPr>
            <a:lvl5pPr marL="18288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5pPr>
            <a:lvl6pPr marL="22860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6pPr>
            <a:lvl7pPr marL="27432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7pPr>
            <a:lvl8pPr marL="32004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8pPr>
            <a:lvl9pPr marL="36576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sz="800">
              <a:solidFill>
                <a:srgbClr val="008000"/>
              </a:solidFill>
            </a:endParaRPr>
          </a:p>
          <a:p>
            <a:pPr algn="ctr">
              <a:defRPr/>
            </a:pPr>
            <a:r>
              <a:rPr lang="pt-BR" sz="1600" b="1" i="0" u="sng" strike="noStrike" cap="none" spc="0">
                <a:solidFill>
                  <a:srgbClr val="000080"/>
                </a:solidFill>
                <a:latin typeface="Arial"/>
                <a:ea typeface="Arial"/>
                <a:cs typeface="Arial"/>
              </a:rPr>
              <a:t>Realização da Pesquisa Prática:</a:t>
            </a:r>
            <a:endParaRPr sz="1600" b="1" i="0" u="sng" strike="noStrike" cap="none" spc="0">
              <a:solidFill>
                <a:srgbClr val="000080"/>
              </a:solidFill>
              <a:latin typeface="Times New Roman"/>
              <a:cs typeface="Times New Roman"/>
            </a:endParaRPr>
          </a:p>
          <a:p>
            <a:pPr algn="ctr">
              <a:defRPr/>
            </a:pPr>
            <a:endParaRPr sz="800" b="1" i="0" u="none" strike="noStrike" cap="none" spc="0">
              <a:solidFill>
                <a:srgbClr val="000080"/>
              </a:solidFill>
              <a:latin typeface="Times New Roman"/>
              <a:cs typeface="Times New Roman"/>
            </a:endParaRPr>
          </a:p>
          <a:p>
            <a:pPr algn="ctr">
              <a:defRPr/>
            </a:pPr>
            <a:r>
              <a:rPr lang="pt-BR" sz="1600" b="1" i="0" u="none" strike="noStrike" cap="none" spc="0">
                <a:solidFill>
                  <a:srgbClr val="000080"/>
                </a:solidFill>
                <a:latin typeface="Arial"/>
                <a:ea typeface="Arial"/>
                <a:cs typeface="Arial"/>
              </a:rPr>
              <a:t> </a:t>
            </a:r>
            <a:r>
              <a:rPr lang="pt-BR" sz="1600" b="1" i="0" u="none" strike="noStrike" cap="none" spc="0">
                <a:solidFill>
                  <a:srgbClr val="000080"/>
                </a:solidFill>
                <a:latin typeface="Arial"/>
                <a:ea typeface="Arial"/>
                <a:cs typeface="Arial"/>
              </a:rPr>
              <a:t>Estudo de Caso; Survey ou Análise Secundária ou Terciária de Dados</a:t>
            </a:r>
            <a:r>
              <a:rPr lang="pt-BR" sz="1600" b="1" i="0" u="none" strike="noStrike" cap="none" spc="0">
                <a:solidFill>
                  <a:srgbClr val="000080"/>
                </a:solidFill>
                <a:latin typeface="Arial"/>
                <a:ea typeface="Arial"/>
                <a:cs typeface="Arial"/>
              </a:rPr>
              <a:t> </a:t>
            </a:r>
            <a:endParaRPr sz="1600" b="1" i="0" u="none" strike="noStrike" cap="none" spc="0">
              <a:solidFill>
                <a:srgbClr val="000080"/>
              </a:solidFill>
              <a:latin typeface="Times New Roman"/>
              <a:cs typeface="Times New Roman"/>
            </a:endParaRPr>
          </a:p>
          <a:p>
            <a:pPr algn="ctr">
              <a:defRPr/>
            </a:pPr>
            <a:endParaRPr sz="800"/>
          </a:p>
          <a:p>
            <a:pPr algn="ctr">
              <a:defRPr/>
            </a:pPr>
            <a:r>
              <a:rPr lang="pt-BR" sz="1600" b="1" i="0" u="none" strike="noStrike" cap="none" spc="0">
                <a:solidFill>
                  <a:srgbClr val="000080"/>
                </a:solidFill>
                <a:latin typeface="Arial"/>
                <a:ea typeface="Arial"/>
                <a:cs typeface="Arial"/>
              </a:rPr>
              <a:t>Questões Global e Específicas</a:t>
            </a:r>
            <a:endParaRPr sz="1600"/>
          </a:p>
          <a:p>
            <a:pPr algn="ctr">
              <a:defRPr/>
            </a:pPr>
            <a:endParaRPr sz="800" b="1" i="0" u="none" strike="noStrike" cap="none" spc="0">
              <a:solidFill>
                <a:srgbClr val="000080"/>
              </a:solidFill>
              <a:latin typeface="Times New Roman"/>
              <a:cs typeface="Times New Roman"/>
            </a:endParaRPr>
          </a:p>
          <a:p>
            <a:pPr algn="ctr">
              <a:defRPr/>
            </a:pPr>
            <a:r>
              <a:rPr lang="pt-BR" sz="1600" b="1" i="0" u="none" strike="noStrike" cap="none" spc="0">
                <a:solidFill>
                  <a:srgbClr val="000080"/>
                </a:solidFill>
                <a:latin typeface="Arial"/>
                <a:ea typeface="Arial"/>
                <a:cs typeface="Arial"/>
              </a:rPr>
              <a:t>Apresentação Detalhada da Unidade  Análise Prática e Fonte dos Dados</a:t>
            </a:r>
            <a:endParaRPr sz="1600" b="1" i="0" u="none" strike="noStrike" cap="none" spc="0">
              <a:solidFill>
                <a:srgbClr val="000080"/>
              </a:solidFill>
              <a:latin typeface="Times New Roman"/>
              <a:cs typeface="Times New Roman"/>
            </a:endParaRPr>
          </a:p>
        </p:txBody>
      </p:sp>
      <p:sp>
        <p:nvSpPr>
          <p:cNvPr id="5207482" name="Rectangle 8"/>
          <p:cNvSpPr>
            <a:spLocks noChangeArrowheads="1"/>
          </p:cNvSpPr>
          <p:nvPr/>
        </p:nvSpPr>
        <p:spPr bwMode="auto">
          <a:xfrm>
            <a:off x="3794539" y="1704115"/>
            <a:ext cx="1629515" cy="4890127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lIns="12699" tIns="12699" rIns="12699" bIns="12699"/>
          <a:lstStyle>
            <a:defPPr>
              <a:defRPr lang="en-US"/>
            </a:defPPr>
            <a:lvl1pPr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1pPr>
            <a:lvl2pPr marL="4572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2pPr>
            <a:lvl3pPr marL="9144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3pPr>
            <a:lvl4pPr marL="13716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4pPr>
            <a:lvl5pPr marL="18288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5pPr>
            <a:lvl6pPr marL="22860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6pPr>
            <a:lvl7pPr marL="27432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7pPr>
            <a:lvl8pPr marL="32004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8pPr>
            <a:lvl9pPr marL="36576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sz="1600" b="1" i="0" u="sng" strike="noStrike" cap="none" spc="0">
              <a:solidFill>
                <a:srgbClr val="000080"/>
              </a:solidFill>
              <a:latin typeface="Times New Roman"/>
              <a:cs typeface="Times New Roman"/>
            </a:endParaRPr>
          </a:p>
          <a:p>
            <a:pPr algn="ctr">
              <a:defRPr/>
            </a:pPr>
            <a:r>
              <a:rPr lang="pt-BR" sz="1600" b="1" i="0" u="sng" strike="noStrike" cap="none" spc="0">
                <a:solidFill>
                  <a:srgbClr val="000080"/>
                </a:solidFill>
                <a:latin typeface="Arial"/>
                <a:ea typeface="Arial"/>
                <a:cs typeface="Arial"/>
              </a:rPr>
              <a:t>Realização da </a:t>
            </a:r>
            <a:r>
              <a:rPr lang="pt-BR" sz="1600" b="1" i="0" u="sng" strike="noStrike" cap="none" spc="0">
                <a:solidFill>
                  <a:srgbClr val="000080"/>
                </a:solidFill>
                <a:latin typeface="Arial"/>
                <a:ea typeface="Arial"/>
                <a:cs typeface="Arial"/>
              </a:rPr>
              <a:t>Pesquisa Prática:</a:t>
            </a:r>
            <a:endParaRPr sz="1600" b="1" i="0" u="sng" strike="noStrike" cap="none" spc="0">
              <a:solidFill>
                <a:srgbClr val="000080"/>
              </a:solidFill>
              <a:latin typeface="Times New Roman"/>
              <a:cs typeface="Times New Roman"/>
            </a:endParaRPr>
          </a:p>
          <a:p>
            <a:pPr algn="ctr">
              <a:defRPr/>
            </a:pPr>
            <a:endParaRPr sz="1600">
              <a:solidFill>
                <a:srgbClr val="000080"/>
              </a:solidFill>
            </a:endParaRPr>
          </a:p>
          <a:p>
            <a:pPr algn="ctr">
              <a:defRPr/>
            </a:pPr>
            <a:r>
              <a:rPr lang="pt-BR" sz="1600" b="1" i="0" u="none" strike="noStrike" cap="none" spc="0">
                <a:solidFill>
                  <a:srgbClr val="000080"/>
                </a:solidFill>
                <a:latin typeface="Arial"/>
                <a:ea typeface="Arial"/>
                <a:cs typeface="Arial"/>
              </a:rPr>
              <a:t>Levantamento de Dados</a:t>
            </a:r>
            <a:endParaRPr sz="1600" b="1" i="0" u="none" strike="noStrike" cap="none" spc="0">
              <a:solidFill>
                <a:srgbClr val="000080"/>
              </a:solidFill>
              <a:latin typeface="Times New Roman"/>
              <a:cs typeface="Times New Roman"/>
            </a:endParaRPr>
          </a:p>
          <a:p>
            <a:pPr algn="ctr">
              <a:defRPr/>
            </a:pPr>
            <a:endParaRPr sz="1600">
              <a:solidFill>
                <a:srgbClr val="000080"/>
              </a:solidFill>
            </a:endParaRPr>
          </a:p>
          <a:p>
            <a:pPr algn="ctr">
              <a:defRPr/>
            </a:pPr>
            <a:r>
              <a:rPr lang="pt-BR" sz="1600" b="1" i="0" u="none" strike="noStrike" cap="none" spc="0">
                <a:solidFill>
                  <a:srgbClr val="000080"/>
                </a:solidFill>
                <a:latin typeface="Arial"/>
                <a:ea typeface="Arial"/>
                <a:cs typeface="Arial"/>
              </a:rPr>
              <a:t>Análise de Dados</a:t>
            </a:r>
            <a:endParaRPr sz="1600" b="1" i="0" u="none" strike="noStrike" cap="none" spc="0">
              <a:solidFill>
                <a:srgbClr val="000080"/>
              </a:solidFill>
              <a:latin typeface="Times New Roman"/>
              <a:cs typeface="Times New Roman"/>
            </a:endParaRPr>
          </a:p>
          <a:p>
            <a:pPr algn="ctr">
              <a:defRPr/>
            </a:pPr>
            <a:endParaRPr sz="1600">
              <a:solidFill>
                <a:srgbClr val="000080"/>
              </a:solidFill>
            </a:endParaRPr>
          </a:p>
          <a:p>
            <a:pPr algn="ctr">
              <a:defRPr/>
            </a:pPr>
            <a:r>
              <a:rPr lang="pt-BR" sz="1600" b="1" i="0" u="none" strike="noStrike" cap="none" spc="0">
                <a:solidFill>
                  <a:srgbClr val="000080"/>
                </a:solidFill>
                <a:latin typeface="Arial"/>
                <a:ea typeface="Arial"/>
                <a:cs typeface="Arial"/>
              </a:rPr>
              <a:t>Principais Resultados</a:t>
            </a:r>
            <a:endParaRPr sz="1600" b="1" i="0" u="none" strike="noStrike" cap="none" spc="0">
              <a:solidFill>
                <a:srgbClr val="000080"/>
              </a:solidFill>
              <a:latin typeface="Times New Roman"/>
              <a:cs typeface="Times New Roman"/>
            </a:endParaRPr>
          </a:p>
          <a:p>
            <a:pPr algn="ctr">
              <a:defRPr/>
            </a:pPr>
            <a:endParaRPr sz="1600" b="1" i="0" u="none" strike="noStrike" cap="none" spc="0">
              <a:solidFill>
                <a:srgbClr val="000080"/>
              </a:solidFill>
              <a:latin typeface="Times New Roman"/>
              <a:cs typeface="Times New Roman"/>
            </a:endParaRPr>
          </a:p>
          <a:p>
            <a:pPr algn="ctr">
              <a:defRPr/>
            </a:pPr>
            <a:r>
              <a:rPr lang="pt-BR" sz="1600" b="1" i="0" u="none" strike="noStrike" cap="none" spc="0">
                <a:solidFill>
                  <a:srgbClr val="000080"/>
                </a:solidFill>
                <a:latin typeface="Arial"/>
                <a:ea typeface="Arial"/>
                <a:cs typeface="Arial"/>
              </a:rPr>
              <a:t>Confrontação entre Teoria e Prática</a:t>
            </a:r>
            <a:endParaRPr sz="1600" b="1" i="0" u="none" strike="noStrike" cap="none" spc="0">
              <a:solidFill>
                <a:srgbClr val="000080"/>
              </a:solidFill>
              <a:latin typeface="Times New Roman"/>
              <a:cs typeface="Times New Roman"/>
            </a:endParaRPr>
          </a:p>
        </p:txBody>
      </p:sp>
      <p:sp>
        <p:nvSpPr>
          <p:cNvPr id="2038999612" name="Rectangle 9"/>
          <p:cNvSpPr>
            <a:spLocks noChangeArrowheads="1"/>
          </p:cNvSpPr>
          <p:nvPr/>
        </p:nvSpPr>
        <p:spPr bwMode="auto">
          <a:xfrm>
            <a:off x="7352559" y="1703453"/>
            <a:ext cx="1629515" cy="4890789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lIns="12699" tIns="12699" rIns="12699" bIns="12699"/>
          <a:lstStyle>
            <a:defPPr>
              <a:defRPr lang="en-US"/>
            </a:defPPr>
            <a:lvl1pPr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1pPr>
            <a:lvl2pPr marL="4572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2pPr>
            <a:lvl3pPr marL="9144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3pPr>
            <a:lvl4pPr marL="13716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4pPr>
            <a:lvl5pPr marL="18288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5pPr>
            <a:lvl6pPr marL="22860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6pPr>
            <a:lvl7pPr marL="27432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7pPr>
            <a:lvl8pPr marL="32004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8pPr>
            <a:lvl9pPr marL="36576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sz="1300" u="sng">
              <a:solidFill>
                <a:srgbClr val="000080"/>
              </a:solidFill>
            </a:endParaRPr>
          </a:p>
          <a:p>
            <a:pPr algn="ctr">
              <a:defRPr/>
            </a:pPr>
            <a:r>
              <a:rPr lang="pt-BR" sz="1300" u="sng">
                <a:solidFill>
                  <a:srgbClr val="000080"/>
                </a:solidFill>
              </a:rPr>
              <a:t>Considerações</a:t>
            </a:r>
            <a:endParaRPr sz="1300" u="sng">
              <a:solidFill>
                <a:srgbClr val="000080"/>
              </a:solidFill>
            </a:endParaRPr>
          </a:p>
          <a:p>
            <a:pPr algn="ctr">
              <a:defRPr/>
            </a:pPr>
            <a:r>
              <a:rPr lang="pt-BR" sz="1300" u="sng">
                <a:solidFill>
                  <a:srgbClr val="000080"/>
                </a:solidFill>
              </a:rPr>
              <a:t>Finais</a:t>
            </a:r>
            <a:endParaRPr sz="1300">
              <a:solidFill>
                <a:srgbClr val="000080"/>
              </a:solidFill>
            </a:endParaRPr>
          </a:p>
          <a:p>
            <a:pPr algn="ctr">
              <a:defRPr/>
            </a:pPr>
            <a:endParaRPr sz="1300">
              <a:solidFill>
                <a:srgbClr val="000080"/>
              </a:solidFill>
            </a:endParaRPr>
          </a:p>
          <a:p>
            <a:pPr algn="ctr">
              <a:defRPr/>
            </a:pPr>
            <a:r>
              <a:rPr lang="pt-BR" sz="1300">
                <a:solidFill>
                  <a:srgbClr val="000080"/>
                </a:solidFill>
              </a:rPr>
              <a:t>Auto Avaliação:</a:t>
            </a:r>
            <a:endParaRPr sz="1300">
              <a:solidFill>
                <a:srgbClr val="000080"/>
              </a:solidFill>
            </a:endParaRPr>
          </a:p>
          <a:p>
            <a:pPr algn="ctr">
              <a:defRPr/>
            </a:pPr>
            <a:endParaRPr sz="1300">
              <a:solidFill>
                <a:srgbClr val="000080"/>
              </a:solidFill>
            </a:endParaRPr>
          </a:p>
          <a:p>
            <a:pPr algn="ctr">
              <a:defRPr/>
            </a:pPr>
            <a:r>
              <a:rPr lang="pt-BR" sz="1300">
                <a:solidFill>
                  <a:srgbClr val="000080"/>
                </a:solidFill>
              </a:rPr>
              <a:t>Principais Resultados</a:t>
            </a:r>
            <a:endParaRPr sz="1300">
              <a:solidFill>
                <a:srgbClr val="000080"/>
              </a:solidFill>
            </a:endParaRPr>
          </a:p>
          <a:p>
            <a:pPr algn="ctr">
              <a:defRPr/>
            </a:pPr>
            <a:endParaRPr sz="1300">
              <a:solidFill>
                <a:srgbClr val="000080"/>
              </a:solidFill>
            </a:endParaRPr>
          </a:p>
          <a:p>
            <a:pPr algn="ctr">
              <a:defRPr/>
            </a:pPr>
            <a:r>
              <a:rPr lang="pt-BR" sz="1300">
                <a:solidFill>
                  <a:srgbClr val="000080"/>
                </a:solidFill>
              </a:rPr>
              <a:t>Ineditismo dos Resultados</a:t>
            </a:r>
            <a:endParaRPr sz="1300">
              <a:solidFill>
                <a:srgbClr val="000080"/>
              </a:solidFill>
            </a:endParaRPr>
          </a:p>
          <a:p>
            <a:pPr algn="ctr">
              <a:defRPr/>
            </a:pPr>
            <a:endParaRPr sz="1300">
              <a:solidFill>
                <a:srgbClr val="000080"/>
              </a:solidFill>
            </a:endParaRPr>
          </a:p>
          <a:p>
            <a:pPr algn="ctr">
              <a:defRPr/>
            </a:pPr>
            <a:r>
              <a:rPr lang="pt-BR" sz="1300">
                <a:solidFill>
                  <a:srgbClr val="000080"/>
                </a:solidFill>
              </a:rPr>
              <a:t>Contribuições para Empresas, Sociedade e </a:t>
            </a:r>
            <a:r>
              <a:rPr lang="pt-BR" sz="1300">
                <a:solidFill>
                  <a:srgbClr val="000080"/>
                </a:solidFill>
              </a:rPr>
              <a:t>Estados Nacionais</a:t>
            </a:r>
            <a:endParaRPr lang="pt-BR" sz="1300">
              <a:solidFill>
                <a:srgbClr val="000080"/>
              </a:solidFill>
            </a:endParaRPr>
          </a:p>
          <a:p>
            <a:pPr algn="ctr">
              <a:defRPr/>
            </a:pPr>
            <a:endParaRPr lang="pt-BR" sz="1300">
              <a:solidFill>
                <a:srgbClr val="000080"/>
              </a:solidFill>
            </a:endParaRPr>
          </a:p>
          <a:p>
            <a:pPr algn="ctr">
              <a:defRPr/>
            </a:pPr>
            <a:r>
              <a:rPr lang="pt-BR" sz="1300">
                <a:solidFill>
                  <a:srgbClr val="000080"/>
                </a:solidFill>
              </a:rPr>
              <a:t>Delimitações e Perspectivas Futuras</a:t>
            </a:r>
            <a:endParaRPr lang="pt-BR" sz="1300">
              <a:solidFill>
                <a:srgbClr val="000080"/>
              </a:solidFill>
            </a:endParaRPr>
          </a:p>
          <a:p>
            <a:pPr algn="ctr">
              <a:defRPr/>
            </a:pPr>
            <a:endParaRPr sz="1300">
              <a:solidFill>
                <a:srgbClr val="000080"/>
              </a:solidFill>
            </a:endParaRPr>
          </a:p>
          <a:p>
            <a:pPr algn="ctr">
              <a:defRPr/>
            </a:pPr>
            <a:r>
              <a:rPr lang="pt-BR" sz="1300">
                <a:solidFill>
                  <a:srgbClr val="000080"/>
                </a:solidFill>
              </a:rPr>
              <a:t>Crescimento dos autores decorrente deste trabalho</a:t>
            </a:r>
            <a:endParaRPr sz="1300">
              <a:solidFill>
                <a:srgbClr val="000080"/>
              </a:solidFill>
            </a:endParaRPr>
          </a:p>
        </p:txBody>
      </p:sp>
      <p:sp>
        <p:nvSpPr>
          <p:cNvPr id="178029644" name="Rectangle 11"/>
          <p:cNvSpPr>
            <a:spLocks noChangeArrowheads="1"/>
          </p:cNvSpPr>
          <p:nvPr/>
        </p:nvSpPr>
        <p:spPr bwMode="auto">
          <a:xfrm>
            <a:off x="5592965" y="1704115"/>
            <a:ext cx="1625322" cy="4893235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lIns="12699" tIns="12699" rIns="12699" bIns="12699"/>
          <a:lstStyle>
            <a:defPPr>
              <a:defRPr lang="en-US"/>
            </a:defPPr>
            <a:lvl1pPr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1pPr>
            <a:lvl2pPr marL="4572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2pPr>
            <a:lvl3pPr marL="9144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3pPr>
            <a:lvl4pPr marL="13716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4pPr>
            <a:lvl5pPr marL="18288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5pPr>
            <a:lvl6pPr marL="22860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6pPr>
            <a:lvl7pPr marL="27432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7pPr>
            <a:lvl8pPr marL="32004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8pPr>
            <a:lvl9pPr marL="36576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sz="1400">
              <a:solidFill>
                <a:srgbClr val="008000"/>
              </a:solidFill>
            </a:endParaRPr>
          </a:p>
          <a:p>
            <a:pPr algn="ctr">
              <a:defRPr/>
            </a:pPr>
            <a:r>
              <a:rPr lang="pt-BR" sz="1400" b="1" i="0" u="sng" strike="noStrike" cap="none" spc="0">
                <a:solidFill>
                  <a:srgbClr val="000080"/>
                </a:solidFill>
                <a:latin typeface="Arial"/>
                <a:ea typeface="+mn-ea"/>
                <a:cs typeface="+mn-cs"/>
              </a:rPr>
              <a:t>Considerações</a:t>
            </a:r>
            <a:endParaRPr sz="1400" u="sng">
              <a:solidFill>
                <a:srgbClr val="000080"/>
              </a:solidFill>
            </a:endParaRPr>
          </a:p>
          <a:p>
            <a:pPr algn="ctr">
              <a:defRPr/>
            </a:pPr>
            <a:r>
              <a:rPr lang="pt-BR" sz="1400" b="1" i="0" u="sng" strike="noStrike" cap="none" spc="0">
                <a:solidFill>
                  <a:srgbClr val="000080"/>
                </a:solidFill>
                <a:latin typeface="Arial"/>
                <a:ea typeface="+mn-ea"/>
                <a:cs typeface="+mn-cs"/>
              </a:rPr>
              <a:t>Finais</a:t>
            </a:r>
            <a:endParaRPr sz="1400">
              <a:solidFill>
                <a:srgbClr val="000080"/>
              </a:solidFill>
            </a:endParaRPr>
          </a:p>
          <a:p>
            <a:pPr algn="ctr">
              <a:defRPr/>
            </a:pPr>
            <a:endParaRPr sz="1400">
              <a:solidFill>
                <a:srgbClr val="000080"/>
              </a:solidFill>
            </a:endParaRPr>
          </a:p>
          <a:p>
            <a:pPr algn="ctr">
              <a:defRPr/>
            </a:pPr>
            <a:r>
              <a:rPr lang="pt-BR" sz="1400" b="1" i="0" u="none" strike="noStrike" cap="none" spc="0">
                <a:solidFill>
                  <a:srgbClr val="000080"/>
                </a:solidFill>
                <a:latin typeface="Arial"/>
                <a:ea typeface="+mn-ea"/>
                <a:cs typeface="+mn-cs"/>
              </a:rPr>
              <a:t>Auto Avaliação:</a:t>
            </a:r>
            <a:endParaRPr sz="1400">
              <a:solidFill>
                <a:srgbClr val="000080"/>
              </a:solidFill>
            </a:endParaRPr>
          </a:p>
          <a:p>
            <a:pPr algn="ctr">
              <a:defRPr/>
            </a:pPr>
            <a:endParaRPr sz="1400">
              <a:solidFill>
                <a:srgbClr val="000080"/>
              </a:solidFill>
            </a:endParaRPr>
          </a:p>
          <a:p>
            <a:pPr algn="ctr">
              <a:defRPr/>
            </a:pPr>
            <a:r>
              <a:rPr lang="pt-BR" sz="1400" b="1" i="0" u="none" strike="noStrike" cap="none" spc="0">
                <a:solidFill>
                  <a:srgbClr val="000080"/>
                </a:solidFill>
                <a:latin typeface="Arial"/>
                <a:ea typeface="+mn-ea"/>
                <a:cs typeface="+mn-cs"/>
              </a:rPr>
              <a:t>Escolha da Temática</a:t>
            </a:r>
            <a:endParaRPr sz="1400">
              <a:solidFill>
                <a:srgbClr val="000080"/>
              </a:solidFill>
            </a:endParaRPr>
          </a:p>
          <a:p>
            <a:pPr algn="ctr">
              <a:defRPr/>
            </a:pPr>
            <a:endParaRPr sz="1400">
              <a:solidFill>
                <a:srgbClr val="000080"/>
              </a:solidFill>
            </a:endParaRPr>
          </a:p>
          <a:p>
            <a:pPr algn="ctr">
              <a:defRPr/>
            </a:pPr>
            <a:r>
              <a:rPr lang="pt-BR" sz="1400" b="1" i="0" u="none" strike="noStrike" cap="none" spc="0">
                <a:solidFill>
                  <a:srgbClr val="000080"/>
                </a:solidFill>
                <a:latin typeface="Arial"/>
                <a:ea typeface="+mn-ea"/>
                <a:cs typeface="+mn-cs"/>
              </a:rPr>
              <a:t>Pesquisa Bibliográfica</a:t>
            </a:r>
            <a:endParaRPr sz="1400">
              <a:solidFill>
                <a:srgbClr val="000080"/>
              </a:solidFill>
            </a:endParaRPr>
          </a:p>
          <a:p>
            <a:pPr algn="ctr">
              <a:defRPr/>
            </a:pPr>
            <a:endParaRPr sz="1400">
              <a:solidFill>
                <a:srgbClr val="000080"/>
              </a:solidFill>
            </a:endParaRPr>
          </a:p>
          <a:p>
            <a:pPr algn="ctr">
              <a:defRPr/>
            </a:pPr>
            <a:r>
              <a:rPr lang="pt-BR" sz="1400" b="1" i="0" u="none" strike="noStrike" cap="none" spc="0">
                <a:solidFill>
                  <a:srgbClr val="000080"/>
                </a:solidFill>
                <a:latin typeface="Arial"/>
                <a:ea typeface="+mn-ea"/>
                <a:cs typeface="+mn-cs"/>
              </a:rPr>
              <a:t>Revisão de Literatura</a:t>
            </a:r>
            <a:endParaRPr sz="1400">
              <a:solidFill>
                <a:srgbClr val="000080"/>
              </a:solidFill>
            </a:endParaRPr>
          </a:p>
          <a:p>
            <a:pPr algn="ctr">
              <a:defRPr/>
            </a:pPr>
            <a:endParaRPr sz="1400">
              <a:solidFill>
                <a:srgbClr val="000080"/>
              </a:solidFill>
            </a:endParaRPr>
          </a:p>
          <a:p>
            <a:pPr algn="ctr">
              <a:defRPr/>
            </a:pPr>
            <a:r>
              <a:rPr lang="pt-BR" sz="1400" b="1" i="0" u="none" strike="noStrike" cap="none" spc="0">
                <a:solidFill>
                  <a:srgbClr val="000080"/>
                </a:solidFill>
                <a:latin typeface="Arial"/>
                <a:ea typeface="+mn-ea"/>
                <a:cs typeface="+mn-cs"/>
              </a:rPr>
              <a:t>Construto Téorico</a:t>
            </a:r>
            <a:endParaRPr sz="1400">
              <a:solidFill>
                <a:srgbClr val="000080"/>
              </a:solidFill>
            </a:endParaRPr>
          </a:p>
          <a:p>
            <a:pPr algn="ctr">
              <a:defRPr/>
            </a:pPr>
            <a:endParaRPr sz="1400">
              <a:solidFill>
                <a:srgbClr val="000080"/>
              </a:solidFill>
            </a:endParaRPr>
          </a:p>
          <a:p>
            <a:pPr algn="ctr">
              <a:defRPr/>
            </a:pPr>
            <a:r>
              <a:rPr lang="pt-BR" sz="1400" b="1" i="0" u="none" strike="noStrike" cap="none" spc="0">
                <a:solidFill>
                  <a:srgbClr val="000080"/>
                </a:solidFill>
                <a:latin typeface="Arial"/>
                <a:ea typeface="+mn-ea"/>
                <a:cs typeface="+mn-cs"/>
              </a:rPr>
              <a:t>Métodos de Pesquisa</a:t>
            </a:r>
            <a:endParaRPr lang="pt-BR" sz="1400" b="1" i="0" u="none" strike="noStrike" cap="none" spc="0">
              <a:solidFill>
                <a:srgbClr val="000080"/>
              </a:solidFill>
              <a:latin typeface="Times New Roman"/>
              <a:cs typeface="Times New Roman"/>
            </a:endParaRPr>
          </a:p>
          <a:p>
            <a:pPr algn="ctr">
              <a:defRPr/>
            </a:pPr>
            <a:endParaRPr sz="1400">
              <a:solidFill>
                <a:srgbClr val="000080"/>
              </a:solidFill>
            </a:endParaRPr>
          </a:p>
          <a:p>
            <a:pPr algn="ctr">
              <a:defRPr/>
            </a:pPr>
            <a:r>
              <a:rPr lang="pt-BR" sz="1400" b="1" i="0" u="none" strike="noStrike" cap="none" spc="0">
                <a:solidFill>
                  <a:srgbClr val="000080"/>
                </a:solidFill>
                <a:latin typeface="Arial"/>
                <a:ea typeface="+mn-ea"/>
                <a:cs typeface="+mn-cs"/>
              </a:rPr>
              <a:t>Levantamento e Análise de Dados</a:t>
            </a:r>
            <a:endParaRPr sz="1400">
              <a:solidFill>
                <a:srgbClr val="000080"/>
              </a:solidFill>
            </a:endParaRPr>
          </a:p>
        </p:txBody>
      </p:sp>
      <p:sp>
        <p:nvSpPr>
          <p:cNvPr id="2146807290" name="Line 12"/>
          <p:cNvSpPr>
            <a:spLocks noChangeShapeType="1"/>
          </p:cNvSpPr>
          <p:nvPr/>
        </p:nvSpPr>
        <p:spPr bwMode="auto">
          <a:xfrm rot="5399978" flipV="1">
            <a:off x="1892574" y="2625239"/>
            <a:ext cx="3" cy="18163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>
            <a:defPPr>
              <a:defRPr lang="en-US"/>
            </a:defPPr>
            <a:lvl1pPr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1pPr>
            <a:lvl2pPr marL="4572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2pPr>
            <a:lvl3pPr marL="9144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3pPr>
            <a:lvl4pPr marL="13716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4pPr>
            <a:lvl5pPr marL="18288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5pPr>
            <a:lvl6pPr marL="22860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6pPr>
            <a:lvl7pPr marL="27432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7pPr>
            <a:lvl8pPr marL="32004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8pPr>
            <a:lvl9pPr marL="36576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9pPr>
          </a:lstStyle>
          <a:p>
            <a:pPr>
              <a:defRPr/>
            </a:pPr>
            <a:endParaRPr lang="pt-BR"/>
          </a:p>
        </p:txBody>
      </p:sp>
      <p:sp>
        <p:nvSpPr>
          <p:cNvPr id="1342157088" name="Text Box 44"/>
          <p:cNvSpPr txBox="1">
            <a:spLocks noChangeArrowheads="1"/>
          </p:cNvSpPr>
          <p:nvPr/>
        </p:nvSpPr>
        <p:spPr bwMode="auto">
          <a:xfrm>
            <a:off x="251519" y="1203324"/>
            <a:ext cx="1440942" cy="335639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defPPr>
              <a:defRPr lang="en-US"/>
            </a:defPPr>
            <a:lvl1pPr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1pPr>
            <a:lvl2pPr marL="4572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2pPr>
            <a:lvl3pPr marL="9144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3pPr>
            <a:lvl4pPr marL="13716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4pPr>
            <a:lvl5pPr marL="18288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5pPr>
            <a:lvl6pPr marL="22860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6pPr>
            <a:lvl7pPr marL="27432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7pPr>
            <a:lvl8pPr marL="32004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8pPr>
            <a:lvl9pPr marL="36576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defRPr/>
            </a:pPr>
            <a:r>
              <a:rPr lang="pt-BR" sz="1600">
                <a:solidFill>
                  <a:srgbClr val="000099"/>
                </a:solidFill>
              </a:rPr>
              <a:t>Tarefa </a:t>
            </a:r>
            <a:r>
              <a:rPr lang="pt-BR" sz="1600">
                <a:solidFill>
                  <a:srgbClr val="000099"/>
                </a:solidFill>
              </a:rPr>
              <a:t>11</a:t>
            </a:r>
            <a:endParaRPr lang="pt-BR" sz="1600">
              <a:solidFill>
                <a:srgbClr val="000099"/>
              </a:solidFill>
            </a:endParaRPr>
          </a:p>
        </p:txBody>
      </p:sp>
      <p:sp>
        <p:nvSpPr>
          <p:cNvPr id="988273106" name="Text Box 45"/>
          <p:cNvSpPr txBox="1">
            <a:spLocks noChangeArrowheads="1"/>
          </p:cNvSpPr>
          <p:nvPr/>
        </p:nvSpPr>
        <p:spPr bwMode="auto">
          <a:xfrm>
            <a:off x="2051719" y="1203324"/>
            <a:ext cx="1440941" cy="335639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defPPr>
              <a:defRPr lang="en-US"/>
            </a:defPPr>
            <a:lvl1pPr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1pPr>
            <a:lvl2pPr marL="4572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2pPr>
            <a:lvl3pPr marL="9144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3pPr>
            <a:lvl4pPr marL="13716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4pPr>
            <a:lvl5pPr marL="18288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5pPr>
            <a:lvl6pPr marL="22860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6pPr>
            <a:lvl7pPr marL="27432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7pPr>
            <a:lvl8pPr marL="32004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8pPr>
            <a:lvl9pPr marL="36576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defRPr/>
            </a:pPr>
            <a:r>
              <a:rPr lang="pt-BR" sz="1600">
                <a:solidFill>
                  <a:srgbClr val="000099"/>
                </a:solidFill>
              </a:rPr>
              <a:t>Tarefa </a:t>
            </a:r>
            <a:r>
              <a:rPr lang="pt-BR" sz="1600">
                <a:solidFill>
                  <a:srgbClr val="000099"/>
                </a:solidFill>
              </a:rPr>
              <a:t>12 </a:t>
            </a:r>
            <a:endParaRPr lang="pt-BR" sz="1600">
              <a:solidFill>
                <a:srgbClr val="000099"/>
              </a:solidFill>
            </a:endParaRPr>
          </a:p>
        </p:txBody>
      </p:sp>
      <p:sp>
        <p:nvSpPr>
          <p:cNvPr id="309024056" name="Text Box 46"/>
          <p:cNvSpPr txBox="1">
            <a:spLocks noChangeArrowheads="1"/>
          </p:cNvSpPr>
          <p:nvPr/>
        </p:nvSpPr>
        <p:spPr bwMode="auto">
          <a:xfrm>
            <a:off x="3852216" y="1203324"/>
            <a:ext cx="1440942" cy="335639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defPPr>
              <a:defRPr lang="en-US"/>
            </a:defPPr>
            <a:lvl1pPr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1pPr>
            <a:lvl2pPr marL="4572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2pPr>
            <a:lvl3pPr marL="9144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3pPr>
            <a:lvl4pPr marL="13716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4pPr>
            <a:lvl5pPr marL="18288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5pPr>
            <a:lvl6pPr marL="22860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6pPr>
            <a:lvl7pPr marL="27432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7pPr>
            <a:lvl8pPr marL="32004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8pPr>
            <a:lvl9pPr marL="36576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defRPr/>
            </a:pPr>
            <a:r>
              <a:rPr lang="pt-BR" sz="1600">
                <a:solidFill>
                  <a:srgbClr val="000099"/>
                </a:solidFill>
              </a:rPr>
              <a:t>Tarefa 13</a:t>
            </a:r>
            <a:endParaRPr lang="pt-BR" sz="1600">
              <a:solidFill>
                <a:srgbClr val="000099"/>
              </a:solidFill>
            </a:endParaRPr>
          </a:p>
        </p:txBody>
      </p:sp>
      <p:sp>
        <p:nvSpPr>
          <p:cNvPr id="1777074560" name="Text Box 47"/>
          <p:cNvSpPr txBox="1">
            <a:spLocks noChangeArrowheads="1"/>
          </p:cNvSpPr>
          <p:nvPr/>
        </p:nvSpPr>
        <p:spPr bwMode="auto">
          <a:xfrm>
            <a:off x="5652416" y="1203324"/>
            <a:ext cx="1440942" cy="335639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defPPr>
              <a:defRPr lang="en-US"/>
            </a:defPPr>
            <a:lvl1pPr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1pPr>
            <a:lvl2pPr marL="4572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2pPr>
            <a:lvl3pPr marL="9144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3pPr>
            <a:lvl4pPr marL="13716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4pPr>
            <a:lvl5pPr marL="18288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5pPr>
            <a:lvl6pPr marL="22860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6pPr>
            <a:lvl7pPr marL="27432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7pPr>
            <a:lvl8pPr marL="32004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8pPr>
            <a:lvl9pPr marL="36576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defRPr/>
            </a:pPr>
            <a:r>
              <a:rPr lang="pt-BR" sz="1600">
                <a:solidFill>
                  <a:srgbClr val="000099"/>
                </a:solidFill>
              </a:rPr>
              <a:t>Tarefa </a:t>
            </a:r>
            <a:r>
              <a:rPr lang="pt-BR" sz="1600">
                <a:solidFill>
                  <a:srgbClr val="000099"/>
                </a:solidFill>
              </a:rPr>
              <a:t>14</a:t>
            </a:r>
            <a:endParaRPr lang="pt-BR" sz="1600">
              <a:solidFill>
                <a:srgbClr val="000099"/>
              </a:solidFill>
            </a:endParaRPr>
          </a:p>
        </p:txBody>
      </p:sp>
      <p:sp>
        <p:nvSpPr>
          <p:cNvPr id="362682347" name="Text Box 48"/>
          <p:cNvSpPr txBox="1">
            <a:spLocks noChangeArrowheads="1"/>
          </p:cNvSpPr>
          <p:nvPr/>
        </p:nvSpPr>
        <p:spPr bwMode="auto">
          <a:xfrm>
            <a:off x="7380608" y="1203324"/>
            <a:ext cx="1440582" cy="335639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defPPr>
              <a:defRPr lang="en-US"/>
            </a:defPPr>
            <a:lvl1pPr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1pPr>
            <a:lvl2pPr marL="4572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2pPr>
            <a:lvl3pPr marL="9144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3pPr>
            <a:lvl4pPr marL="13716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4pPr>
            <a:lvl5pPr marL="18288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5pPr>
            <a:lvl6pPr marL="22860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6pPr>
            <a:lvl7pPr marL="27432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7pPr>
            <a:lvl8pPr marL="32004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8pPr>
            <a:lvl9pPr marL="36576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defRPr/>
            </a:pPr>
            <a:r>
              <a:rPr lang="pt-BR" sz="1600">
                <a:solidFill>
                  <a:srgbClr val="000099"/>
                </a:solidFill>
              </a:rPr>
              <a:t>Tarefa </a:t>
            </a:r>
            <a:r>
              <a:rPr lang="pt-BR" sz="1600">
                <a:solidFill>
                  <a:srgbClr val="000099"/>
                </a:solidFill>
              </a:rPr>
              <a:t>15</a:t>
            </a:r>
            <a:endParaRPr lang="pt-BR" sz="1600">
              <a:solidFill>
                <a:srgbClr val="000099"/>
              </a:solidFill>
            </a:endParaRPr>
          </a:p>
        </p:txBody>
      </p:sp>
      <p:sp>
        <p:nvSpPr>
          <p:cNvPr id="1494032178" name="Line 12"/>
          <p:cNvSpPr>
            <a:spLocks noChangeShapeType="1"/>
          </p:cNvSpPr>
          <p:nvPr/>
        </p:nvSpPr>
        <p:spPr bwMode="auto">
          <a:xfrm rot="5399978" flipV="1">
            <a:off x="5503921" y="2618106"/>
            <a:ext cx="3" cy="18163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>
            <a:defPPr>
              <a:defRPr lang="en-US"/>
            </a:defPPr>
            <a:lvl1pPr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1pPr>
            <a:lvl2pPr marL="4572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2pPr>
            <a:lvl3pPr marL="9144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3pPr>
            <a:lvl4pPr marL="13716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4pPr>
            <a:lvl5pPr marL="18288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5pPr>
            <a:lvl6pPr marL="22860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6pPr>
            <a:lvl7pPr marL="27432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7pPr>
            <a:lvl8pPr marL="32004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8pPr>
            <a:lvl9pPr marL="36576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9pPr>
          </a:lstStyle>
          <a:p>
            <a:pPr>
              <a:defRPr/>
            </a:pPr>
            <a:endParaRPr lang="pt-BR"/>
          </a:p>
        </p:txBody>
      </p:sp>
      <p:sp>
        <p:nvSpPr>
          <p:cNvPr id="1210017891" name="Line 12"/>
          <p:cNvSpPr>
            <a:spLocks noChangeShapeType="1"/>
          </p:cNvSpPr>
          <p:nvPr/>
        </p:nvSpPr>
        <p:spPr bwMode="auto">
          <a:xfrm rot="5399978" flipV="1">
            <a:off x="7304121" y="2618105"/>
            <a:ext cx="3" cy="18163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>
            <a:defPPr>
              <a:defRPr lang="en-US"/>
            </a:defPPr>
            <a:lvl1pPr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1pPr>
            <a:lvl2pPr marL="4572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2pPr>
            <a:lvl3pPr marL="9144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3pPr>
            <a:lvl4pPr marL="13716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4pPr>
            <a:lvl5pPr marL="18288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5pPr>
            <a:lvl6pPr marL="22860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6pPr>
            <a:lvl7pPr marL="27432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7pPr>
            <a:lvl8pPr marL="32004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8pPr>
            <a:lvl9pPr marL="36576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9pPr>
          </a:lstStyle>
          <a:p>
            <a:pPr>
              <a:defRPr/>
            </a:pPr>
            <a:endParaRPr lang="pt-BR"/>
          </a:p>
        </p:txBody>
      </p:sp>
      <p:sp>
        <p:nvSpPr>
          <p:cNvPr id="684202788" name="Line 12"/>
          <p:cNvSpPr>
            <a:spLocks noChangeShapeType="1"/>
          </p:cNvSpPr>
          <p:nvPr/>
        </p:nvSpPr>
        <p:spPr bwMode="auto">
          <a:xfrm rot="5399978" flipV="1">
            <a:off x="3703721" y="2623817"/>
            <a:ext cx="3" cy="18163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>
            <a:defPPr>
              <a:defRPr lang="en-US"/>
            </a:defPPr>
            <a:lvl1pPr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1pPr>
            <a:lvl2pPr marL="4572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2pPr>
            <a:lvl3pPr marL="9144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3pPr>
            <a:lvl4pPr marL="13716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4pPr>
            <a:lvl5pPr marL="1828800" algn="l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5pPr>
            <a:lvl6pPr marL="22860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6pPr>
            <a:lvl7pPr marL="27432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7pPr>
            <a:lvl8pPr marL="32004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8pPr>
            <a:lvl9pPr marL="3657600" algn="l" defTabSz="914400">
              <a:defRPr sz="2400" b="1">
                <a:solidFill>
                  <a:srgbClr val="660066"/>
                </a:solidFill>
                <a:latin typeface="Arial"/>
                <a:ea typeface="+mn-ea"/>
                <a:cs typeface="+mn-cs"/>
              </a:defRPr>
            </a:lvl9pPr>
          </a:lstStyle>
          <a:p>
            <a:pPr>
              <a:defRPr/>
            </a:pPr>
            <a:endParaRPr lang="pt-BR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spd="slow" p14:dur="1500" advClick="1">
        <p:split orient="vert" dir="out"/>
      </p:transition>
    </mc:Choice>
    <mc:Fallback>
      <p:transition spd="slow" advClick="1">
        <p:split orient="vert" dir="out"/>
      </p:transition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_rels/theme2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 Clássico">
      <a:majorFont>
        <a:latin typeface="Arial"/>
        <a:ea typeface="Arial"/>
        <a:cs typeface="Arial"/>
      </a:majorFont>
      <a:minorFont>
        <a:latin typeface="Times New Roman"/>
        <a:ea typeface="Arial"/>
        <a:cs typeface="Arial"/>
      </a:minorFont>
    </a:fontScheme>
    <a:fmtScheme name="Escritório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</a:theme>
</file>

<file path=ppt/theme/theme2.xml><?xml version="1.0" encoding="utf-8"?>
<a:theme xmlns:a="http://schemas.openxmlformats.org/drawingml/2006/main" xmlns:r="http://schemas.openxmlformats.org/officeDocument/2006/relationships" xmlns:p="http://schemas.openxmlformats.org/presentation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Arial"/>
        <a:cs typeface="Arial"/>
      </a:majorFont>
      <a:minorFont>
        <a:latin typeface="Calibri"/>
        <a:ea typeface="Arial"/>
        <a:cs typeface="Arial"/>
      </a:minorFont>
    </a:fontScheme>
    <a:fmtScheme name="Escritório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ONLYOFFICE/8.0.1.31</Application>
  <DocSecurity>0</DocSecurity>
  <PresentationFormat>Apresentação na tela (4:3)</PresentationFormat>
  <Paragraphs>0</Paragraphs>
  <Slides>3</Slides>
  <Notes>3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Theme 1</vt:lpstr>
      <vt:lpstr>Slide 1</vt:lpstr>
      <vt:lpstr>Slide 2</vt:lpstr>
      <vt:lpstr>Slide 3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subject/>
  <dc:creator>comunicacao1</dc:creator>
  <cp:keywords/>
  <dc:description/>
  <dc:identifier/>
  <dc:language/>
  <cp:lastModifiedBy/>
  <cp:revision>114</cp:revision>
  <dcterms:created xsi:type="dcterms:W3CDTF">2013-12-11T18:35:22Z</dcterms:created>
  <dcterms:modified xsi:type="dcterms:W3CDTF">2024-04-28T20:13:21Z</dcterms:modified>
  <cp:category/>
  <cp:contentStatus/>
  <cp:version/>
</cp:coreProperties>
</file>