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67" r:id="rId8"/>
    <p:sldId id="269" r:id="rId9"/>
    <p:sldId id="268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Planilha_do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015507436570401"/>
          <c:y val="5.1400554097404502E-2"/>
          <c:w val="0.86027537182852098"/>
          <c:h val="0.73076771653543304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Plan1!$D$4</c:f>
              <c:strCache>
                <c:ptCount val="1"/>
                <c:pt idx="0">
                  <c:v>Foreign Investors</c:v>
                </c:pt>
              </c:strCache>
            </c:strRef>
          </c:tx>
          <c:spPr>
            <a:solidFill>
              <a:schemeClr val="tx1">
                <a:lumMod val="95000"/>
                <a:lumOff val="5000"/>
              </a:schemeClr>
            </a:solidFill>
            <a:ln w="15875">
              <a:solidFill>
                <a:schemeClr val="tx1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  <a:ln w="15875"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Plan1!$A$5:$A$9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Plan1!$D$5:$D$9</c:f>
              <c:numCache>
                <c:formatCode>General</c:formatCode>
                <c:ptCount val="5"/>
                <c:pt idx="0">
                  <c:v>284</c:v>
                </c:pt>
                <c:pt idx="1">
                  <c:v>2177</c:v>
                </c:pt>
                <c:pt idx="2">
                  <c:v>5195</c:v>
                </c:pt>
                <c:pt idx="4">
                  <c:v>1314</c:v>
                </c:pt>
              </c:numCache>
            </c:numRef>
          </c:val>
        </c:ser>
        <c:ser>
          <c:idx val="1"/>
          <c:order val="1"/>
          <c:tx>
            <c:strRef>
              <c:f>Plan1!$C$4</c:f>
              <c:strCache>
                <c:ptCount val="1"/>
                <c:pt idx="0">
                  <c:v>Brazilian Investors</c:v>
                </c:pt>
              </c:strCache>
            </c:strRef>
          </c:tx>
          <c:spPr>
            <a:solidFill>
              <a:schemeClr val="tx1">
                <a:lumMod val="65000"/>
                <a:lumOff val="35000"/>
                <a:alpha val="65000"/>
              </a:schemeClr>
            </a:solidFill>
            <a:ln w="22225"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2.7777777777777801E-3"/>
                  <c:y val="-1.3888888888888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Plan1!$A$5:$A$9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Plan1!$C$5:$C$9</c:f>
              <c:numCache>
                <c:formatCode>General</c:formatCode>
                <c:ptCount val="5"/>
                <c:pt idx="0">
                  <c:v>110</c:v>
                </c:pt>
                <c:pt idx="1">
                  <c:v>620</c:v>
                </c:pt>
                <c:pt idx="2">
                  <c:v>2266</c:v>
                </c:pt>
                <c:pt idx="4">
                  <c:v>466</c:v>
                </c:pt>
              </c:numCache>
            </c:numRef>
          </c:val>
        </c:ser>
        <c:ser>
          <c:idx val="0"/>
          <c:order val="2"/>
          <c:tx>
            <c:strRef>
              <c:f>Plan1!$B$4</c:f>
              <c:strCache>
                <c:ptCount val="1"/>
                <c:pt idx="0">
                  <c:v>Preocesses not yet closed</c:v>
                </c:pt>
              </c:strCache>
            </c:strRef>
          </c:tx>
          <c:spPr>
            <a:solidFill>
              <a:schemeClr val="bg1"/>
            </a:solidFill>
            <a:ln w="15875">
              <a:solidFill>
                <a:schemeClr val="tx1"/>
              </a:solidFill>
            </a:ln>
          </c:spPr>
          <c:invertIfNegative val="0"/>
          <c:dPt>
            <c:idx val="4"/>
            <c:invertIfNegative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Plan1!$A$5:$A$9</c:f>
              <c:numCache>
                <c:formatCode>General</c:formatCode>
                <c:ptCount val="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</c:numCache>
            </c:numRef>
          </c:cat>
          <c:val>
            <c:numRef>
              <c:f>Plan1!$B$5:$B$9</c:f>
              <c:numCache>
                <c:formatCode>General</c:formatCode>
                <c:ptCount val="5"/>
                <c:pt idx="4">
                  <c:v>1189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93913088"/>
        <c:axId val="93918720"/>
      </c:barChart>
      <c:catAx>
        <c:axId val="93913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93918720"/>
        <c:crosses val="autoZero"/>
        <c:auto val="1"/>
        <c:lblAlgn val="ctr"/>
        <c:lblOffset val="100"/>
        <c:noMultiLvlLbl val="0"/>
      </c:catAx>
      <c:valAx>
        <c:axId val="93918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913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5.20971128608924E-2"/>
          <c:y val="0.84664625255176496"/>
          <c:w val="0.89234733158355195"/>
          <c:h val="0.14929972295129801"/>
        </c:manualLayout>
      </c:layout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4511645834480505E-2"/>
          <c:y val="7.1051142878984799E-2"/>
          <c:w val="0.85049777074808897"/>
          <c:h val="0.80952200032638399"/>
        </c:manualLayout>
      </c:layout>
      <c:lineChart>
        <c:grouping val="standar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FGTS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ysDash"/>
            </a:ln>
          </c:spPr>
          <c:marker>
            <c:symbol val="square"/>
            <c:size val="2"/>
            <c:spPr>
              <a:noFill/>
              <a:ln w="9525">
                <a:noFill/>
              </a:ln>
            </c:spPr>
          </c:marker>
          <c:dPt>
            <c:idx val="40"/>
            <c:marker>
              <c:symbol val="none"/>
            </c:marker>
            <c:bubble3D val="0"/>
            <c:spPr>
              <a:ln w="25400">
                <a:solidFill>
                  <a:srgbClr val="000000"/>
                </a:solidFill>
                <a:prstDash val="sysDash"/>
              </a:ln>
            </c:spPr>
          </c:dPt>
          <c:dPt>
            <c:idx val="43"/>
            <c:marker>
              <c:symbol val="circle"/>
              <c:size val="7"/>
              <c:spPr>
                <a:solidFill>
                  <a:srgbClr val="000000"/>
                </a:solidFill>
                <a:ln w="9525">
                  <a:noFill/>
                </a:ln>
              </c:spPr>
            </c:marker>
            <c:bubble3D val="0"/>
            <c:spPr>
              <a:ln w="25400">
                <a:solidFill>
                  <a:srgbClr val="000000"/>
                </a:solidFill>
                <a:prstDash val="sysDash"/>
              </a:ln>
            </c:spPr>
          </c:dPt>
          <c:dLbls>
            <c:dLbl>
              <c:idx val="7"/>
              <c:layout>
                <c:manualLayout>
                  <c:x val="0.225133430373605"/>
                  <c:y val="-0.50385604113110505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900" b="1"/>
                      <a:t>1983 - 2004    SBPE Mean = 56,949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0.122296007441959"/>
                  <c:y val="-0.44501958304434802"/>
                </c:manualLayout>
              </c:layout>
              <c:tx>
                <c:rich>
                  <a:bodyPr/>
                  <a:lstStyle/>
                  <a:p>
                    <a:pPr>
                      <a:defRPr sz="900" b="1"/>
                    </a:pPr>
                    <a:r>
                      <a:rPr lang="en-US" sz="1200" b="1"/>
                      <a:t>Total</a:t>
                    </a:r>
                    <a:r>
                      <a:rPr lang="en-US" sz="900" b="1"/>
                      <a:t> = </a:t>
                    </a:r>
                    <a:r>
                      <a:rPr lang="en-US" sz="1000" b="1"/>
                      <a:t>1,018,399</a:t>
                    </a:r>
                    <a:endParaRPr lang="en-US" sz="100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spPr/>
              <c:txPr>
                <a:bodyPr/>
                <a:lstStyle/>
                <a:p>
                  <a:pPr>
                    <a:defRPr sz="900" b="1"/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3"/>
              <c:layout>
                <c:manualLayout>
                  <c:x val="-1.94080543425522E-3"/>
                  <c:y val="5.1413881748072002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/>
                      <a:t>FGTS</a:t>
                    </a:r>
                    <a:r>
                      <a:rPr lang="en-US" b="1"/>
                      <a:t>
488,602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Plan1!$A$6:$A$49</c:f>
              <c:numCache>
                <c:formatCode>General</c:formatCod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numCache>
            </c:numRef>
          </c:cat>
          <c:val>
            <c:numRef>
              <c:f>Plan1!$B$6:$B$49</c:f>
              <c:numCache>
                <c:formatCode>#,##0_);[Red]\(#,##0\)</c:formatCode>
                <c:ptCount val="44"/>
                <c:pt idx="0">
                  <c:v>73144</c:v>
                </c:pt>
                <c:pt idx="1">
                  <c:v>59059</c:v>
                </c:pt>
                <c:pt idx="2">
                  <c:v>47804</c:v>
                </c:pt>
                <c:pt idx="3">
                  <c:v>61178</c:v>
                </c:pt>
                <c:pt idx="4">
                  <c:v>35937</c:v>
                </c:pt>
                <c:pt idx="5">
                  <c:v>77417</c:v>
                </c:pt>
                <c:pt idx="6">
                  <c:v>164353</c:v>
                </c:pt>
                <c:pt idx="7">
                  <c:v>209709</c:v>
                </c:pt>
                <c:pt idx="8">
                  <c:v>279516</c:v>
                </c:pt>
                <c:pt idx="9">
                  <c:v>274238</c:v>
                </c:pt>
                <c:pt idx="10">
                  <c:v>366808</c:v>
                </c:pt>
                <c:pt idx="11">
                  <c:v>198514</c:v>
                </c:pt>
                <c:pt idx="12">
                  <c:v>282384</c:v>
                </c:pt>
                <c:pt idx="13">
                  <c:v>32685</c:v>
                </c:pt>
                <c:pt idx="14">
                  <c:v>43551</c:v>
                </c:pt>
                <c:pt idx="15">
                  <c:v>25005</c:v>
                </c:pt>
                <c:pt idx="16">
                  <c:v>44350</c:v>
                </c:pt>
                <c:pt idx="17">
                  <c:v>99227</c:v>
                </c:pt>
                <c:pt idx="18">
                  <c:v>98249</c:v>
                </c:pt>
                <c:pt idx="19">
                  <c:v>31617</c:v>
                </c:pt>
                <c:pt idx="20" formatCode="#,##0">
                  <c:v>165617</c:v>
                </c:pt>
                <c:pt idx="21" formatCode="#,##0">
                  <c:v>359719</c:v>
                </c:pt>
                <c:pt idx="22" formatCode="#,##0">
                  <c:v>43801</c:v>
                </c:pt>
                <c:pt idx="23" formatCode="#,##0">
                  <c:v>4256</c:v>
                </c:pt>
                <c:pt idx="24" formatCode="#,##0">
                  <c:v>0</c:v>
                </c:pt>
                <c:pt idx="25" formatCode="#,##0">
                  <c:v>16550</c:v>
                </c:pt>
                <c:pt idx="26" formatCode="#,##0">
                  <c:v>29900</c:v>
                </c:pt>
                <c:pt idx="27" formatCode="#,##0">
                  <c:v>170729</c:v>
                </c:pt>
                <c:pt idx="28" formatCode="#,##0">
                  <c:v>124055</c:v>
                </c:pt>
                <c:pt idx="29" formatCode="#,##0">
                  <c:v>99875</c:v>
                </c:pt>
                <c:pt idx="30" formatCode="#,##0">
                  <c:v>160821</c:v>
                </c:pt>
                <c:pt idx="31" formatCode="#,##0">
                  <c:v>247990</c:v>
                </c:pt>
                <c:pt idx="32" formatCode="#,##0">
                  <c:v>212144</c:v>
                </c:pt>
                <c:pt idx="33" formatCode="#,##0">
                  <c:v>211204</c:v>
                </c:pt>
                <c:pt idx="34" formatCode="#,##0">
                  <c:v>266424</c:v>
                </c:pt>
                <c:pt idx="35" formatCode="#,##0">
                  <c:v>337448</c:v>
                </c:pt>
                <c:pt idx="36" formatCode="#,##0">
                  <c:v>408428</c:v>
                </c:pt>
                <c:pt idx="37" formatCode="#,##0">
                  <c:v>285942</c:v>
                </c:pt>
                <c:pt idx="38" formatCode="#,##0">
                  <c:v>231305</c:v>
                </c:pt>
                <c:pt idx="39" formatCode="#,##0">
                  <c:v>367129</c:v>
                </c:pt>
                <c:pt idx="40" formatCode="#,##0">
                  <c:v>630826</c:v>
                </c:pt>
                <c:pt idx="41" formatCode="#,##0">
                  <c:v>549661</c:v>
                </c:pt>
                <c:pt idx="42" formatCode="#,##0">
                  <c:v>521523</c:v>
                </c:pt>
                <c:pt idx="43" formatCode="#,##0">
                  <c:v>488602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Plan1!$C$5</c:f>
              <c:strCache>
                <c:ptCount val="1"/>
                <c:pt idx="0">
                  <c:v>SBPE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1"/>
            <c:marker>
              <c:symbol val="square"/>
              <c:size val="5"/>
            </c:marker>
            <c:bubble3D val="0"/>
          </c:dPt>
          <c:dPt>
            <c:idx val="32"/>
            <c:marker>
              <c:symbol val="x"/>
              <c:size val="5"/>
            </c:marker>
            <c:bubble3D val="0"/>
          </c:dPt>
          <c:dPt>
            <c:idx val="37"/>
            <c:bubble3D val="0"/>
          </c:dPt>
          <c:dPt>
            <c:idx val="38"/>
            <c:bubble3D val="0"/>
          </c:dPt>
          <c:dPt>
            <c:idx val="40"/>
            <c:marker>
              <c:symbol val="none"/>
            </c:marker>
            <c:bubble3D val="0"/>
          </c:dPt>
          <c:dPt>
            <c:idx val="43"/>
            <c:marker>
              <c:symbol val="square"/>
              <c:size val="6"/>
            </c:marker>
            <c:bubble3D val="0"/>
          </c:dPt>
          <c:dLbls>
            <c:dLbl>
              <c:idx val="11"/>
              <c:layout>
                <c:manualLayout>
                  <c:x val="-3.0867706836197498E-2"/>
                  <c:y val="-0.17334768063318501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/>
                      <a:t>266,884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9.5741307445739599E-3"/>
                  <c:y val="-0.1102354108050119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/>
                      <a:t>28,905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0"/>
              <c:spPr/>
              <c:txPr>
                <a:bodyPr/>
                <a:lstStyle/>
                <a:p>
                  <a:pPr>
                    <a:defRPr/>
                  </a:pPr>
                  <a:endParaRPr lang="pt-BR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3"/>
              <c:layout>
                <c:manualLayout>
                  <c:x val="0"/>
                  <c:y val="-6.5124250214224494E-2"/>
                </c:manualLayout>
              </c:layout>
              <c:tx>
                <c:rich>
                  <a:bodyPr/>
                  <a:lstStyle/>
                  <a:p>
                    <a:r>
                      <a:rPr lang="en-US" sz="1050" b="1"/>
                      <a:t>SBPE</a:t>
                    </a:r>
                    <a:r>
                      <a:rPr lang="en-US"/>
                      <a:t>
529,797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Plan1!$A$6:$A$49</c:f>
              <c:numCache>
                <c:formatCode>General</c:formatCode>
                <c:ptCount val="44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</c:numCache>
            </c:numRef>
          </c:cat>
          <c:val>
            <c:numRef>
              <c:f>Plan1!$C$6:$C$49</c:f>
              <c:numCache>
                <c:formatCode>#,##0_);[Red]\(#,##0\)</c:formatCode>
                <c:ptCount val="44"/>
                <c:pt idx="0">
                  <c:v>84086</c:v>
                </c:pt>
                <c:pt idx="1">
                  <c:v>58531</c:v>
                </c:pt>
                <c:pt idx="2">
                  <c:v>76685</c:v>
                </c:pt>
                <c:pt idx="3">
                  <c:v>96623</c:v>
                </c:pt>
                <c:pt idx="4">
                  <c:v>60268</c:v>
                </c:pt>
                <c:pt idx="5">
                  <c:v>64512</c:v>
                </c:pt>
                <c:pt idx="6">
                  <c:v>109410</c:v>
                </c:pt>
                <c:pt idx="7">
                  <c:v>58004</c:v>
                </c:pt>
                <c:pt idx="8">
                  <c:v>58133</c:v>
                </c:pt>
                <c:pt idx="9">
                  <c:v>108985</c:v>
                </c:pt>
                <c:pt idx="10">
                  <c:v>260534</c:v>
                </c:pt>
                <c:pt idx="11">
                  <c:v>266884</c:v>
                </c:pt>
                <c:pt idx="12">
                  <c:v>258745</c:v>
                </c:pt>
                <c:pt idx="13">
                  <c:v>44562</c:v>
                </c:pt>
                <c:pt idx="14">
                  <c:v>42807</c:v>
                </c:pt>
                <c:pt idx="15">
                  <c:v>34652</c:v>
                </c:pt>
                <c:pt idx="16">
                  <c:v>62312</c:v>
                </c:pt>
                <c:pt idx="17">
                  <c:v>132005</c:v>
                </c:pt>
                <c:pt idx="18">
                  <c:v>181834</c:v>
                </c:pt>
                <c:pt idx="19">
                  <c:v>68089</c:v>
                </c:pt>
                <c:pt idx="20" formatCode="#,##0">
                  <c:v>74993</c:v>
                </c:pt>
                <c:pt idx="21" formatCode="#,##0">
                  <c:v>41050</c:v>
                </c:pt>
                <c:pt idx="22" formatCode="#,##0">
                  <c:v>64869</c:v>
                </c:pt>
                <c:pt idx="23" formatCode="#,##0">
                  <c:v>53708</c:v>
                </c:pt>
                <c:pt idx="24" formatCode="#,##0">
                  <c:v>61384</c:v>
                </c:pt>
                <c:pt idx="25" formatCode="#,##0">
                  <c:v>46594</c:v>
                </c:pt>
                <c:pt idx="26" formatCode="#,##0">
                  <c:v>38286</c:v>
                </c:pt>
                <c:pt idx="27" formatCode="#,##0">
                  <c:v>35487</c:v>
                </c:pt>
                <c:pt idx="28" formatCode="#,##0">
                  <c:v>39368</c:v>
                </c:pt>
                <c:pt idx="29" formatCode="#,##0">
                  <c:v>35131</c:v>
                </c:pt>
                <c:pt idx="30" formatCode="#,##0">
                  <c:v>36465</c:v>
                </c:pt>
                <c:pt idx="31" formatCode="#,##0">
                  <c:v>35795</c:v>
                </c:pt>
                <c:pt idx="32" formatCode="#,##0">
                  <c:v>28905</c:v>
                </c:pt>
                <c:pt idx="33" formatCode="#,##0">
                  <c:v>36480</c:v>
                </c:pt>
                <c:pt idx="34" formatCode="#,##0">
                  <c:v>53827</c:v>
                </c:pt>
                <c:pt idx="35" formatCode="#,##0">
                  <c:v>61223</c:v>
                </c:pt>
                <c:pt idx="36" formatCode="#,##0">
                  <c:v>113873</c:v>
                </c:pt>
                <c:pt idx="37" formatCode="#,##0">
                  <c:v>195900</c:v>
                </c:pt>
                <c:pt idx="38" formatCode="#,##0">
                  <c:v>299685</c:v>
                </c:pt>
                <c:pt idx="39" formatCode="#,##0">
                  <c:v>302680</c:v>
                </c:pt>
                <c:pt idx="40" formatCode="#,##0">
                  <c:v>421386</c:v>
                </c:pt>
                <c:pt idx="41" formatCode="#,##0">
                  <c:v>492908</c:v>
                </c:pt>
                <c:pt idx="42" formatCode="#,##0">
                  <c:v>453209</c:v>
                </c:pt>
                <c:pt idx="43" formatCode="#,##0">
                  <c:v>529797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62368"/>
        <c:axId val="93933568"/>
      </c:lineChart>
      <c:catAx>
        <c:axId val="43962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pt-BR"/>
          </a:p>
        </c:txPr>
        <c:crossAx val="93933568"/>
        <c:crosses val="autoZero"/>
        <c:auto val="1"/>
        <c:lblAlgn val="ctr"/>
        <c:lblOffset val="100"/>
        <c:noMultiLvlLbl val="0"/>
      </c:catAx>
      <c:valAx>
        <c:axId val="93933568"/>
        <c:scaling>
          <c:orientation val="minMax"/>
        </c:scaling>
        <c:delete val="0"/>
        <c:axPos val="l"/>
        <c:majorGridlines/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pt-BR"/>
          </a:p>
        </c:txPr>
        <c:crossAx val="43962368"/>
        <c:crosses val="autoZero"/>
        <c:crossBetween val="between"/>
      </c:valAx>
      <c:spPr>
        <a:solidFill>
          <a:sysClr val="window" lastClr="FFFFFF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6"/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85"/>
            <c:marker>
              <c:symbol val="circle"/>
              <c:size val="6"/>
              <c:spPr>
                <a:solidFill>
                  <a:schemeClr val="tx1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15068233159279E-2"/>
                  <c:y val="-5.157078506428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Plan1!$A$11:$A$96</c:f>
              <c:numCache>
                <c:formatCode>mmm\-yy</c:formatCode>
                <c:ptCount val="86"/>
                <c:pt idx="0">
                  <c:v>39142</c:v>
                </c:pt>
                <c:pt idx="1">
                  <c:v>39173</c:v>
                </c:pt>
                <c:pt idx="2">
                  <c:v>39203</c:v>
                </c:pt>
                <c:pt idx="3">
                  <c:v>39234</c:v>
                </c:pt>
                <c:pt idx="4">
                  <c:v>39264</c:v>
                </c:pt>
                <c:pt idx="5">
                  <c:v>39295</c:v>
                </c:pt>
                <c:pt idx="6">
                  <c:v>39326</c:v>
                </c:pt>
                <c:pt idx="7">
                  <c:v>39356</c:v>
                </c:pt>
                <c:pt idx="8">
                  <c:v>39387</c:v>
                </c:pt>
                <c:pt idx="9">
                  <c:v>39417</c:v>
                </c:pt>
                <c:pt idx="10">
                  <c:v>39448</c:v>
                </c:pt>
                <c:pt idx="11">
                  <c:v>39479</c:v>
                </c:pt>
                <c:pt idx="12">
                  <c:v>39508</c:v>
                </c:pt>
                <c:pt idx="13">
                  <c:v>39539</c:v>
                </c:pt>
                <c:pt idx="14">
                  <c:v>39569</c:v>
                </c:pt>
                <c:pt idx="15">
                  <c:v>39600</c:v>
                </c:pt>
                <c:pt idx="16">
                  <c:v>39630</c:v>
                </c:pt>
                <c:pt idx="17">
                  <c:v>39661</c:v>
                </c:pt>
                <c:pt idx="18">
                  <c:v>39692</c:v>
                </c:pt>
                <c:pt idx="19">
                  <c:v>39722</c:v>
                </c:pt>
                <c:pt idx="20">
                  <c:v>39753</c:v>
                </c:pt>
                <c:pt idx="21">
                  <c:v>39783</c:v>
                </c:pt>
                <c:pt idx="22">
                  <c:v>39814</c:v>
                </c:pt>
                <c:pt idx="23">
                  <c:v>39845</c:v>
                </c:pt>
                <c:pt idx="24">
                  <c:v>39873</c:v>
                </c:pt>
                <c:pt idx="25">
                  <c:v>39904</c:v>
                </c:pt>
                <c:pt idx="26">
                  <c:v>39934</c:v>
                </c:pt>
                <c:pt idx="27">
                  <c:v>39965</c:v>
                </c:pt>
                <c:pt idx="28">
                  <c:v>39995</c:v>
                </c:pt>
                <c:pt idx="29">
                  <c:v>40026</c:v>
                </c:pt>
                <c:pt idx="30">
                  <c:v>40057</c:v>
                </c:pt>
                <c:pt idx="31">
                  <c:v>40087</c:v>
                </c:pt>
                <c:pt idx="32">
                  <c:v>40118</c:v>
                </c:pt>
                <c:pt idx="33">
                  <c:v>40148</c:v>
                </c:pt>
                <c:pt idx="34">
                  <c:v>40179</c:v>
                </c:pt>
                <c:pt idx="35">
                  <c:v>40210</c:v>
                </c:pt>
                <c:pt idx="36">
                  <c:v>40238</c:v>
                </c:pt>
                <c:pt idx="37">
                  <c:v>40269</c:v>
                </c:pt>
                <c:pt idx="38">
                  <c:v>40299</c:v>
                </c:pt>
                <c:pt idx="39">
                  <c:v>40330</c:v>
                </c:pt>
                <c:pt idx="40">
                  <c:v>40360</c:v>
                </c:pt>
                <c:pt idx="41">
                  <c:v>40391</c:v>
                </c:pt>
                <c:pt idx="42">
                  <c:v>40422</c:v>
                </c:pt>
                <c:pt idx="43">
                  <c:v>40452</c:v>
                </c:pt>
                <c:pt idx="44">
                  <c:v>40483</c:v>
                </c:pt>
                <c:pt idx="45">
                  <c:v>40513</c:v>
                </c:pt>
                <c:pt idx="46">
                  <c:v>40544</c:v>
                </c:pt>
                <c:pt idx="47">
                  <c:v>40575</c:v>
                </c:pt>
                <c:pt idx="48">
                  <c:v>40603</c:v>
                </c:pt>
                <c:pt idx="49">
                  <c:v>40634</c:v>
                </c:pt>
                <c:pt idx="50">
                  <c:v>40664</c:v>
                </c:pt>
                <c:pt idx="51">
                  <c:v>40695</c:v>
                </c:pt>
                <c:pt idx="52">
                  <c:v>40725</c:v>
                </c:pt>
                <c:pt idx="53">
                  <c:v>40756</c:v>
                </c:pt>
                <c:pt idx="54">
                  <c:v>40787</c:v>
                </c:pt>
                <c:pt idx="55">
                  <c:v>40817</c:v>
                </c:pt>
                <c:pt idx="56">
                  <c:v>40848</c:v>
                </c:pt>
                <c:pt idx="57">
                  <c:v>40878</c:v>
                </c:pt>
                <c:pt idx="58">
                  <c:v>40909</c:v>
                </c:pt>
                <c:pt idx="59">
                  <c:v>40940</c:v>
                </c:pt>
                <c:pt idx="60">
                  <c:v>40969</c:v>
                </c:pt>
                <c:pt idx="61">
                  <c:v>41000</c:v>
                </c:pt>
                <c:pt idx="62">
                  <c:v>41030</c:v>
                </c:pt>
                <c:pt idx="63">
                  <c:v>41061</c:v>
                </c:pt>
                <c:pt idx="64">
                  <c:v>41091</c:v>
                </c:pt>
                <c:pt idx="65">
                  <c:v>41122</c:v>
                </c:pt>
                <c:pt idx="66">
                  <c:v>41153</c:v>
                </c:pt>
                <c:pt idx="67">
                  <c:v>41183</c:v>
                </c:pt>
                <c:pt idx="68">
                  <c:v>41214</c:v>
                </c:pt>
                <c:pt idx="69">
                  <c:v>41244</c:v>
                </c:pt>
                <c:pt idx="70">
                  <c:v>41275</c:v>
                </c:pt>
                <c:pt idx="71">
                  <c:v>41306</c:v>
                </c:pt>
                <c:pt idx="72">
                  <c:v>41334</c:v>
                </c:pt>
                <c:pt idx="73">
                  <c:v>41365</c:v>
                </c:pt>
                <c:pt idx="74">
                  <c:v>41395</c:v>
                </c:pt>
                <c:pt idx="75">
                  <c:v>41426</c:v>
                </c:pt>
                <c:pt idx="76">
                  <c:v>41456</c:v>
                </c:pt>
                <c:pt idx="77">
                  <c:v>41487</c:v>
                </c:pt>
                <c:pt idx="78">
                  <c:v>41518</c:v>
                </c:pt>
                <c:pt idx="79">
                  <c:v>41548</c:v>
                </c:pt>
                <c:pt idx="80">
                  <c:v>41579</c:v>
                </c:pt>
                <c:pt idx="81">
                  <c:v>41609</c:v>
                </c:pt>
                <c:pt idx="82">
                  <c:v>41640</c:v>
                </c:pt>
                <c:pt idx="83">
                  <c:v>41671</c:v>
                </c:pt>
                <c:pt idx="84">
                  <c:v>41699</c:v>
                </c:pt>
                <c:pt idx="85">
                  <c:v>41730</c:v>
                </c:pt>
              </c:numCache>
            </c:numRef>
          </c:cat>
          <c:val>
            <c:numRef>
              <c:f>Plan1!$B$11:$B$96</c:f>
              <c:numCache>
                <c:formatCode>0.0%</c:formatCode>
                <c:ptCount val="86"/>
                <c:pt idx="0">
                  <c:v>1.6369999999999999E-2</c:v>
                </c:pt>
                <c:pt idx="1">
                  <c:v>1.6480000000000002E-2</c:v>
                </c:pt>
                <c:pt idx="2">
                  <c:v>1.6639999999999999E-2</c:v>
                </c:pt>
                <c:pt idx="3">
                  <c:v>1.6789999999999999E-2</c:v>
                </c:pt>
                <c:pt idx="4">
                  <c:v>1.6879999999999999E-2</c:v>
                </c:pt>
                <c:pt idx="5">
                  <c:v>1.7309999999999999E-2</c:v>
                </c:pt>
                <c:pt idx="6">
                  <c:v>1.7520000000000001E-2</c:v>
                </c:pt>
                <c:pt idx="7">
                  <c:v>1.7680000000000001E-2</c:v>
                </c:pt>
                <c:pt idx="8">
                  <c:v>1.7950000000000001E-2</c:v>
                </c:pt>
                <c:pt idx="9">
                  <c:v>1.8380000000000001E-2</c:v>
                </c:pt>
                <c:pt idx="10">
                  <c:v>1.8409999999999999E-2</c:v>
                </c:pt>
                <c:pt idx="11">
                  <c:v>1.8530000000000001E-2</c:v>
                </c:pt>
                <c:pt idx="12">
                  <c:v>1.881E-2</c:v>
                </c:pt>
                <c:pt idx="13">
                  <c:v>1.9099999999999999E-2</c:v>
                </c:pt>
                <c:pt idx="14">
                  <c:v>1.9380000000000001E-2</c:v>
                </c:pt>
                <c:pt idx="15">
                  <c:v>1.9720000000000001E-2</c:v>
                </c:pt>
                <c:pt idx="16">
                  <c:v>2.0070000000000001E-2</c:v>
                </c:pt>
                <c:pt idx="17">
                  <c:v>2.0570000000000001E-2</c:v>
                </c:pt>
                <c:pt idx="18">
                  <c:v>2.1069999999999998E-2</c:v>
                </c:pt>
                <c:pt idx="19">
                  <c:v>2.1479999999999999E-2</c:v>
                </c:pt>
                <c:pt idx="20">
                  <c:v>2.2020000000000001E-2</c:v>
                </c:pt>
                <c:pt idx="21">
                  <c:v>2.2700000000000001E-2</c:v>
                </c:pt>
                <c:pt idx="22">
                  <c:v>2.3210000000000001E-2</c:v>
                </c:pt>
                <c:pt idx="23">
                  <c:v>2.3699999999999999E-2</c:v>
                </c:pt>
                <c:pt idx="24">
                  <c:v>2.4240000000000001E-2</c:v>
                </c:pt>
                <c:pt idx="25">
                  <c:v>2.486E-2</c:v>
                </c:pt>
                <c:pt idx="26">
                  <c:v>2.5569999999999999E-2</c:v>
                </c:pt>
                <c:pt idx="27">
                  <c:v>2.6440000000000002E-2</c:v>
                </c:pt>
                <c:pt idx="28">
                  <c:v>2.7490000000000001E-2</c:v>
                </c:pt>
                <c:pt idx="29">
                  <c:v>2.844E-2</c:v>
                </c:pt>
                <c:pt idx="30">
                  <c:v>2.9360000000000001E-2</c:v>
                </c:pt>
                <c:pt idx="31">
                  <c:v>3.0079999999999999E-2</c:v>
                </c:pt>
                <c:pt idx="32">
                  <c:v>3.0280000000000001E-2</c:v>
                </c:pt>
                <c:pt idx="33">
                  <c:v>3.0679999999999999E-2</c:v>
                </c:pt>
                <c:pt idx="34">
                  <c:v>3.1859999999999999E-2</c:v>
                </c:pt>
                <c:pt idx="35">
                  <c:v>3.2410000000000001E-2</c:v>
                </c:pt>
                <c:pt idx="36">
                  <c:v>3.3169999999999998E-2</c:v>
                </c:pt>
                <c:pt idx="37">
                  <c:v>3.39E-2</c:v>
                </c:pt>
                <c:pt idx="38">
                  <c:v>3.4639999999999997E-2</c:v>
                </c:pt>
                <c:pt idx="39">
                  <c:v>3.5400000000000001E-2</c:v>
                </c:pt>
                <c:pt idx="40">
                  <c:v>3.6310000000000002E-2</c:v>
                </c:pt>
                <c:pt idx="41">
                  <c:v>3.7220000000000003E-2</c:v>
                </c:pt>
                <c:pt idx="42">
                  <c:v>3.8179999999999999E-2</c:v>
                </c:pt>
                <c:pt idx="43">
                  <c:v>3.875E-2</c:v>
                </c:pt>
                <c:pt idx="44">
                  <c:v>3.9550000000000002E-2</c:v>
                </c:pt>
                <c:pt idx="45">
                  <c:v>4.0779999999999997E-2</c:v>
                </c:pt>
                <c:pt idx="46">
                  <c:v>4.1419999999999998E-2</c:v>
                </c:pt>
                <c:pt idx="47">
                  <c:v>4.2160000000000003E-2</c:v>
                </c:pt>
                <c:pt idx="48">
                  <c:v>4.3099999999999999E-2</c:v>
                </c:pt>
                <c:pt idx="49">
                  <c:v>4.3709999999999999E-2</c:v>
                </c:pt>
                <c:pt idx="50">
                  <c:v>4.478E-2</c:v>
                </c:pt>
                <c:pt idx="51">
                  <c:v>4.5999999999999999E-2</c:v>
                </c:pt>
                <c:pt idx="52">
                  <c:v>4.7260000000000003E-2</c:v>
                </c:pt>
                <c:pt idx="53">
                  <c:v>4.9410000000000003E-2</c:v>
                </c:pt>
                <c:pt idx="54">
                  <c:v>5.0220000000000001E-2</c:v>
                </c:pt>
                <c:pt idx="55">
                  <c:v>5.1220000000000002E-2</c:v>
                </c:pt>
                <c:pt idx="56">
                  <c:v>5.2470000000000003E-2</c:v>
                </c:pt>
                <c:pt idx="57">
                  <c:v>5.3490000000000003E-2</c:v>
                </c:pt>
                <c:pt idx="58">
                  <c:v>5.4649999999999997E-2</c:v>
                </c:pt>
                <c:pt idx="59">
                  <c:v>5.5640000000000002E-2</c:v>
                </c:pt>
                <c:pt idx="60">
                  <c:v>5.697E-2</c:v>
                </c:pt>
                <c:pt idx="61">
                  <c:v>5.7979999999999997E-2</c:v>
                </c:pt>
                <c:pt idx="62">
                  <c:v>5.9150000000000001E-2</c:v>
                </c:pt>
                <c:pt idx="63">
                  <c:v>6.0580000000000002E-2</c:v>
                </c:pt>
                <c:pt idx="64">
                  <c:v>6.1830000000000003E-2</c:v>
                </c:pt>
                <c:pt idx="65">
                  <c:v>6.3399999999999998E-2</c:v>
                </c:pt>
                <c:pt idx="66">
                  <c:v>6.4170000000000005E-2</c:v>
                </c:pt>
                <c:pt idx="67">
                  <c:v>6.5479999999999997E-2</c:v>
                </c:pt>
                <c:pt idx="68">
                  <c:v>6.6610000000000003E-2</c:v>
                </c:pt>
                <c:pt idx="69">
                  <c:v>6.7919999999999994E-2</c:v>
                </c:pt>
                <c:pt idx="70">
                  <c:v>6.8629999999999997E-2</c:v>
                </c:pt>
                <c:pt idx="71">
                  <c:v>6.9529999999999995E-2</c:v>
                </c:pt>
                <c:pt idx="72">
                  <c:v>7.102E-2</c:v>
                </c:pt>
                <c:pt idx="73">
                  <c:v>7.2209999999999996E-2</c:v>
                </c:pt>
                <c:pt idx="74">
                  <c:v>7.3700000000000002E-2</c:v>
                </c:pt>
                <c:pt idx="75">
                  <c:v>7.5179999999999997E-2</c:v>
                </c:pt>
                <c:pt idx="76">
                  <c:v>7.6480000000000006E-2</c:v>
                </c:pt>
                <c:pt idx="77">
                  <c:v>7.8090000000000007E-2</c:v>
                </c:pt>
                <c:pt idx="78">
                  <c:v>7.8600000000000003E-2</c:v>
                </c:pt>
                <c:pt idx="79">
                  <c:v>7.9479999999999995E-2</c:v>
                </c:pt>
                <c:pt idx="80">
                  <c:v>8.0509999999999998E-2</c:v>
                </c:pt>
                <c:pt idx="81">
                  <c:v>8.1699999999999995E-2</c:v>
                </c:pt>
                <c:pt idx="82">
                  <c:v>8.2680000000000003E-2</c:v>
                </c:pt>
                <c:pt idx="83">
                  <c:v>8.3949999999999997E-2</c:v>
                </c:pt>
                <c:pt idx="84">
                  <c:v>8.5349999999999995E-2</c:v>
                </c:pt>
                <c:pt idx="85">
                  <c:v>8.6459999999999995E-2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807104"/>
        <c:axId val="43808640"/>
      </c:lineChart>
      <c:dateAx>
        <c:axId val="438071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 rot="-3000000"/>
          <a:lstStyle/>
          <a:p>
            <a:pPr>
              <a:defRPr sz="1100" b="1"/>
            </a:pPr>
            <a:endParaRPr lang="pt-BR"/>
          </a:p>
        </c:txPr>
        <c:crossAx val="43808640"/>
        <c:crosses val="autoZero"/>
        <c:auto val="1"/>
        <c:lblOffset val="100"/>
        <c:baseTimeUnit val="months"/>
        <c:majorUnit val="12"/>
        <c:majorTimeUnit val="months"/>
      </c:dateAx>
      <c:valAx>
        <c:axId val="43808640"/>
        <c:scaling>
          <c:orientation val="minMax"/>
        </c:scaling>
        <c:delete val="0"/>
        <c:axPos val="l"/>
        <c:majorGridlines/>
        <c:numFmt formatCode="0.%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43807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3"/>
            <c:invertIfNegative val="0"/>
            <c:bubble3D val="0"/>
            <c:spPr>
              <a:noFill/>
              <a:ln w="38100">
                <a:solidFill>
                  <a:srgbClr val="FF0000"/>
                </a:solidFill>
              </a:ln>
            </c:spPr>
          </c:dPt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0.0%" sourceLinked="0"/>
              <c:spPr>
                <a:ln w="38100"/>
              </c:spPr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Plan3!$A$4:$A$22</c:f>
              <c:strCache>
                <c:ptCount val="19"/>
                <c:pt idx="0">
                  <c:v>Argentina</c:v>
                </c:pt>
                <c:pt idx="1">
                  <c:v>Russia</c:v>
                </c:pt>
                <c:pt idx="2">
                  <c:v>India</c:v>
                </c:pt>
                <c:pt idx="3">
                  <c:v>Brazil</c:v>
                </c:pt>
                <c:pt idx="4">
                  <c:v>China</c:v>
                </c:pt>
                <c:pt idx="5">
                  <c:v>Italy</c:v>
                </c:pt>
                <c:pt idx="6">
                  <c:v>South Africa</c:v>
                </c:pt>
                <c:pt idx="7">
                  <c:v>France</c:v>
                </c:pt>
                <c:pt idx="8">
                  <c:v>Germany</c:v>
                </c:pt>
                <c:pt idx="9">
                  <c:v>Spain</c:v>
                </c:pt>
                <c:pt idx="10">
                  <c:v>Canada</c:v>
                </c:pt>
                <c:pt idx="11">
                  <c:v>Portugal</c:v>
                </c:pt>
                <c:pt idx="12">
                  <c:v>USA</c:v>
                </c:pt>
                <c:pt idx="13">
                  <c:v>Norway</c:v>
                </c:pt>
                <c:pt idx="14">
                  <c:v>Sweden</c:v>
                </c:pt>
                <c:pt idx="15">
                  <c:v>UK</c:v>
                </c:pt>
                <c:pt idx="16">
                  <c:v>Australia</c:v>
                </c:pt>
                <c:pt idx="17">
                  <c:v>Denmark</c:v>
                </c:pt>
                <c:pt idx="18">
                  <c:v>Netherlands</c:v>
                </c:pt>
              </c:strCache>
            </c:strRef>
          </c:cat>
          <c:val>
            <c:numRef>
              <c:f>Plan3!$B$4:$B$22</c:f>
              <c:numCache>
                <c:formatCode>0.00%</c:formatCode>
                <c:ptCount val="19"/>
                <c:pt idx="0" formatCode="0.0%">
                  <c:v>1.5292548E-2</c:v>
                </c:pt>
                <c:pt idx="1">
                  <c:v>3.2000000000000001E-2</c:v>
                </c:pt>
                <c:pt idx="2">
                  <c:v>6.5000000000000002E-2</c:v>
                </c:pt>
                <c:pt idx="3">
                  <c:v>8.5999999999999993E-2</c:v>
                </c:pt>
                <c:pt idx="4" formatCode="0%">
                  <c:v>0.15</c:v>
                </c:pt>
                <c:pt idx="5">
                  <c:v>0.23300000000000001</c:v>
                </c:pt>
                <c:pt idx="6" formatCode="0.0%">
                  <c:v>0.27895917999999997</c:v>
                </c:pt>
                <c:pt idx="7" formatCode="0%">
                  <c:v>0.43</c:v>
                </c:pt>
                <c:pt idx="8">
                  <c:v>0.44800000000000001</c:v>
                </c:pt>
                <c:pt idx="9">
                  <c:v>0.61099999999999999</c:v>
                </c:pt>
                <c:pt idx="10" formatCode="0.0%">
                  <c:v>0.62388330599999997</c:v>
                </c:pt>
                <c:pt idx="11">
                  <c:v>0.66900000000000004</c:v>
                </c:pt>
                <c:pt idx="12">
                  <c:v>0.68799999999999994</c:v>
                </c:pt>
                <c:pt idx="13">
                  <c:v>0.69699999999999995</c:v>
                </c:pt>
                <c:pt idx="14">
                  <c:v>0.80700000000000005</c:v>
                </c:pt>
                <c:pt idx="15" formatCode="0%">
                  <c:v>0.81</c:v>
                </c:pt>
                <c:pt idx="16" formatCode="0.0%">
                  <c:v>0.87130786699999996</c:v>
                </c:pt>
                <c:pt idx="17">
                  <c:v>1.008</c:v>
                </c:pt>
                <c:pt idx="18">
                  <c:v>1.0840000000000001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43873024"/>
        <c:axId val="43874560"/>
      </c:barChart>
      <c:catAx>
        <c:axId val="43873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3874560"/>
        <c:crosses val="autoZero"/>
        <c:auto val="1"/>
        <c:lblAlgn val="ctr"/>
        <c:lblOffset val="100"/>
        <c:noMultiLvlLbl val="0"/>
      </c:catAx>
      <c:valAx>
        <c:axId val="43874560"/>
        <c:scaling>
          <c:orientation val="minMax"/>
          <c:max val="1.100000000000000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pt-BR"/>
          </a:p>
        </c:txPr>
        <c:crossAx val="43873024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8672537428148606E-2"/>
          <c:y val="0.117222962423985"/>
          <c:w val="0.82505967824767601"/>
          <c:h val="0.707706203078169"/>
        </c:manualLayout>
      </c:layout>
      <c:lineChart>
        <c:grouping val="standard"/>
        <c:varyColors val="0"/>
        <c:ser>
          <c:idx val="0"/>
          <c:order val="0"/>
          <c:tx>
            <c:strRef>
              <c:f>'X Poupança'!$B$3</c:f>
              <c:strCache>
                <c:ptCount val="1"/>
                <c:pt idx="0">
                  <c:v>Interest rate</c:v>
                </c:pt>
              </c:strCache>
            </c:strRef>
          </c:tx>
          <c:spPr>
            <a:ln w="25400">
              <a:solidFill>
                <a:srgbClr val="C00000"/>
              </a:solidFill>
              <a:prstDash val="sysDot"/>
            </a:ln>
          </c:spPr>
          <c:marker>
            <c:symbol val="none"/>
          </c:marker>
          <c:dPt>
            <c:idx val="133"/>
            <c:bubble3D val="0"/>
          </c:dPt>
          <c:dPt>
            <c:idx val="135"/>
            <c:bubble3D val="0"/>
          </c:dPt>
          <c:dLbls>
            <c:dLbl>
              <c:idx val="15"/>
              <c:layout>
                <c:manualLayout>
                  <c:x val="0.51780076247639195"/>
                  <c:y val="0.23936518797644599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1"/>
              <c:layout>
                <c:manualLayout>
                  <c:x val="2.1244954323348199E-2"/>
                  <c:y val="-0.43602970230236199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Saving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'X Poupança'!$A$8:$A$308</c:f>
              <c:numCache>
                <c:formatCode>General</c:formatCode>
                <c:ptCount val="301"/>
                <c:pt idx="0" formatCode="[$-416]mmm\-yy;@">
                  <c:v>41791</c:v>
                </c:pt>
                <c:pt idx="2" formatCode="[$-416]mmm\-yy;@">
                  <c:v>41787</c:v>
                </c:pt>
                <c:pt idx="4" formatCode="[$-416]mmm\-yy;@">
                  <c:v>41731</c:v>
                </c:pt>
                <c:pt idx="8" formatCode="[$-416]mmm\-yy;@">
                  <c:v>41696</c:v>
                </c:pt>
                <c:pt idx="10" formatCode="[$-416]mmm\-yy;@">
                  <c:v>41654</c:v>
                </c:pt>
                <c:pt idx="12" formatCode="[$-416]mmm\-yy;@">
                  <c:v>41609</c:v>
                </c:pt>
                <c:pt idx="14" formatCode="[$-416]mmm\-yy;@">
                  <c:v>41605</c:v>
                </c:pt>
                <c:pt idx="16" formatCode="[$-416]mmm\-yy;@">
                  <c:v>41556</c:v>
                </c:pt>
                <c:pt idx="20" formatCode="[$-416]mmm\-yy;@">
                  <c:v>41514</c:v>
                </c:pt>
                <c:pt idx="22" formatCode="[$-416]mmm\-yy;@">
                  <c:v>41465</c:v>
                </c:pt>
                <c:pt idx="26" formatCode="[$-416]mmm\-yy;@">
                  <c:v>41423</c:v>
                </c:pt>
                <c:pt idx="28" formatCode="[$-416]mmm\-yy;@">
                  <c:v>41381</c:v>
                </c:pt>
                <c:pt idx="30" formatCode="[$-416]mmm\-yy;@">
                  <c:v>41339</c:v>
                </c:pt>
                <c:pt idx="34" formatCode="[$-416]mmm\-yy;@">
                  <c:v>41290</c:v>
                </c:pt>
                <c:pt idx="36" formatCode="mmm\-yy">
                  <c:v>41244</c:v>
                </c:pt>
                <c:pt idx="38" formatCode="[$-416]mmm\-yy;@">
                  <c:v>41241</c:v>
                </c:pt>
                <c:pt idx="40" formatCode="[$-416]mmm\-yy;@">
                  <c:v>41192</c:v>
                </c:pt>
                <c:pt idx="44" formatCode="[$-416]mmm\-yy;@">
                  <c:v>41150</c:v>
                </c:pt>
                <c:pt idx="46" formatCode="[$-416]mmm\-yy;@">
                  <c:v>41101</c:v>
                </c:pt>
                <c:pt idx="50" formatCode="[$-416]mmm\-yy;@">
                  <c:v>41059</c:v>
                </c:pt>
                <c:pt idx="52" formatCode="[$-416]mmm\-yy;@">
                  <c:v>41017</c:v>
                </c:pt>
                <c:pt idx="54" formatCode="[$-416]mmm\-yy;@">
                  <c:v>40975</c:v>
                </c:pt>
                <c:pt idx="58" formatCode="[$-416]mmm\-yy;@">
                  <c:v>40926</c:v>
                </c:pt>
                <c:pt idx="60" formatCode="mmm\-yy">
                  <c:v>40878</c:v>
                </c:pt>
                <c:pt idx="62" formatCode="[$-416]mmm\-yy;@">
                  <c:v>40877</c:v>
                </c:pt>
                <c:pt idx="64" formatCode="[$-416]mmm\-yy;@">
                  <c:v>40835</c:v>
                </c:pt>
                <c:pt idx="68" formatCode="[$-416]mmm\-yy;@">
                  <c:v>40786</c:v>
                </c:pt>
                <c:pt idx="70" formatCode="[$-416]mmm\-yy;@">
                  <c:v>40744</c:v>
                </c:pt>
                <c:pt idx="72" formatCode="[$-416]mmm\-yy;@">
                  <c:v>40702</c:v>
                </c:pt>
                <c:pt idx="76" formatCode="[$-416]mmm\-yy;@">
                  <c:v>40653</c:v>
                </c:pt>
                <c:pt idx="78" formatCode="[$-416]mmm\-yy;@">
                  <c:v>40604</c:v>
                </c:pt>
                <c:pt idx="82" formatCode="[$-416]mmm\-yy;@">
                  <c:v>40562</c:v>
                </c:pt>
                <c:pt idx="84" formatCode="[$-416]mmm\-yy;@">
                  <c:v>40520</c:v>
                </c:pt>
                <c:pt idx="87" formatCode="[$-416]mmm\-yy;@">
                  <c:v>40491</c:v>
                </c:pt>
                <c:pt idx="90" formatCode="[$-416]mmm\-yy;@">
                  <c:v>40471</c:v>
                </c:pt>
                <c:pt idx="93" formatCode="[$-416]mmm\-yy;@">
                  <c:v>40422</c:v>
                </c:pt>
                <c:pt idx="96" formatCode="[$-416]mmm\-yy;@">
                  <c:v>40380</c:v>
                </c:pt>
                <c:pt idx="99" formatCode="[$-416]mmm\-yy;@">
                  <c:v>40338</c:v>
                </c:pt>
                <c:pt idx="102" formatCode="[$-416]mmm\-yy;@">
                  <c:v>40296</c:v>
                </c:pt>
                <c:pt idx="105" formatCode="[$-416]mmm\-yy;@">
                  <c:v>40254</c:v>
                </c:pt>
                <c:pt idx="108" formatCode="[$-416]mmm\-yy;@">
                  <c:v>40205</c:v>
                </c:pt>
                <c:pt idx="111" formatCode="[$-416]mmm\-yy;@">
                  <c:v>40156</c:v>
                </c:pt>
                <c:pt idx="114" formatCode="[$-416]mmm\-yy;@">
                  <c:v>40107</c:v>
                </c:pt>
                <c:pt idx="117" formatCode="[$-416]mmm\-yy;@">
                  <c:v>40058</c:v>
                </c:pt>
                <c:pt idx="120" formatCode="[$-416]mmm\-yy;@">
                  <c:v>40016</c:v>
                </c:pt>
                <c:pt idx="123" formatCode="[$-416]mmm\-yy;@">
                  <c:v>39974</c:v>
                </c:pt>
                <c:pt idx="126" formatCode="[$-416]mmm\-yy;@">
                  <c:v>39932</c:v>
                </c:pt>
                <c:pt idx="129" formatCode="[$-416]mmm\-yy;@">
                  <c:v>39883</c:v>
                </c:pt>
                <c:pt idx="132" formatCode="[$-416]mmm\-yy;@">
                  <c:v>39834</c:v>
                </c:pt>
                <c:pt idx="135" formatCode="[$-416]mmm\-yy;@">
                  <c:v>39792</c:v>
                </c:pt>
                <c:pt idx="138" formatCode="[$-416]mmm\-yy;@">
                  <c:v>39750</c:v>
                </c:pt>
                <c:pt idx="141" formatCode="[$-416]mmm\-yy;@">
                  <c:v>39701</c:v>
                </c:pt>
                <c:pt idx="144" formatCode="[$-416]mmm\-yy;@">
                  <c:v>39652</c:v>
                </c:pt>
                <c:pt idx="147" formatCode="[$-416]mmm\-yy;@">
                  <c:v>39603</c:v>
                </c:pt>
                <c:pt idx="150" formatCode="[$-416]mmm\-yy;@">
                  <c:v>39554</c:v>
                </c:pt>
                <c:pt idx="153" formatCode="[$-416]mmm\-yy;@">
                  <c:v>39512</c:v>
                </c:pt>
                <c:pt idx="156" formatCode="[$-416]mmm\-yy;@">
                  <c:v>39470</c:v>
                </c:pt>
                <c:pt idx="159" formatCode="[$-416]mmm\-yy;@">
                  <c:v>39421</c:v>
                </c:pt>
                <c:pt idx="162" formatCode="[$-416]mmm\-yy;@">
                  <c:v>39372</c:v>
                </c:pt>
                <c:pt idx="165" formatCode="[$-416]mmm\-yy;@">
                  <c:v>39330</c:v>
                </c:pt>
                <c:pt idx="168" formatCode="[$-416]mmm\-yy;@">
                  <c:v>39281</c:v>
                </c:pt>
                <c:pt idx="171" formatCode="[$-416]mmm\-yy;@">
                  <c:v>39239</c:v>
                </c:pt>
                <c:pt idx="174" formatCode="[$-416]mmm\-yy;@">
                  <c:v>39190</c:v>
                </c:pt>
                <c:pt idx="177" formatCode="[$-416]mmm\-yy;@">
                  <c:v>39148</c:v>
                </c:pt>
                <c:pt idx="180" formatCode="[$-416]mmm\-yy;@">
                  <c:v>39106</c:v>
                </c:pt>
                <c:pt idx="182" formatCode="[$-416]mmm\-yy;@">
                  <c:v>39079</c:v>
                </c:pt>
                <c:pt idx="183" formatCode="[$-416]mmm\-yy;@">
                  <c:v>39050</c:v>
                </c:pt>
                <c:pt idx="186" formatCode="[$-416]mmm\-yy;@">
                  <c:v>39008</c:v>
                </c:pt>
                <c:pt idx="189" formatCode="[$-416]mmm\-yy;@">
                  <c:v>38959</c:v>
                </c:pt>
                <c:pt idx="192" formatCode="[$-416]mmm\-yy;@">
                  <c:v>38917</c:v>
                </c:pt>
                <c:pt idx="195" formatCode="[$-416]mmm\-yy;@">
                  <c:v>38868</c:v>
                </c:pt>
                <c:pt idx="198" formatCode="[$-416]mmm\-yy;@">
                  <c:v>38826</c:v>
                </c:pt>
                <c:pt idx="201" formatCode="[$-416]mmm\-yy;@">
                  <c:v>38784</c:v>
                </c:pt>
                <c:pt idx="204" formatCode="[$-416]mmm\-yy;@">
                  <c:v>38735</c:v>
                </c:pt>
                <c:pt idx="205" formatCode="[$-416]mmm\-yy;@">
                  <c:v>38700</c:v>
                </c:pt>
                <c:pt idx="206" formatCode="[$-416]mmm\-yy;@">
                  <c:v>38679</c:v>
                </c:pt>
                <c:pt idx="207" formatCode="[$-416]mmm\-yy;@">
                  <c:v>38644</c:v>
                </c:pt>
                <c:pt idx="208" formatCode="[$-416]mmm\-yy;@">
                  <c:v>38609</c:v>
                </c:pt>
                <c:pt idx="209" formatCode="[$-416]mmm\-yy;@">
                  <c:v>38581</c:v>
                </c:pt>
                <c:pt idx="210" formatCode="[$-416]mmm\-yy;@">
                  <c:v>38553</c:v>
                </c:pt>
                <c:pt idx="211" formatCode="[$-416]mmm\-yy;@">
                  <c:v>38518</c:v>
                </c:pt>
                <c:pt idx="212" formatCode="[$-416]mmm\-yy;@">
                  <c:v>38490</c:v>
                </c:pt>
                <c:pt idx="213" formatCode="[$-416]mmm\-yy;@">
                  <c:v>38462</c:v>
                </c:pt>
                <c:pt idx="214" formatCode="[$-416]mmm\-yy;@">
                  <c:v>38427</c:v>
                </c:pt>
                <c:pt idx="215" formatCode="[$-416]mmm\-yy;@">
                  <c:v>38399</c:v>
                </c:pt>
                <c:pt idx="216" formatCode="[$-416]mmm\-yy;@">
                  <c:v>38371</c:v>
                </c:pt>
                <c:pt idx="217" formatCode="[$-416]mmm\-yy;@">
                  <c:v>38336</c:v>
                </c:pt>
                <c:pt idx="218" formatCode="[$-416]mmm\-yy;@">
                  <c:v>38308</c:v>
                </c:pt>
                <c:pt idx="219" formatCode="[$-416]mmm\-yy;@">
                  <c:v>38280</c:v>
                </c:pt>
                <c:pt idx="220" formatCode="[$-416]mmm\-yy;@">
                  <c:v>38245</c:v>
                </c:pt>
                <c:pt idx="221" formatCode="[$-416]mmm\-yy;@">
                  <c:v>38217</c:v>
                </c:pt>
                <c:pt idx="222" formatCode="[$-416]mmm\-yy;@">
                  <c:v>38189</c:v>
                </c:pt>
                <c:pt idx="223" formatCode="[$-416]mmm\-yy;@">
                  <c:v>38154</c:v>
                </c:pt>
                <c:pt idx="224" formatCode="[$-416]mmm\-yy;@">
                  <c:v>38126</c:v>
                </c:pt>
                <c:pt idx="225" formatCode="[$-416]mmm\-yy;@">
                  <c:v>38091</c:v>
                </c:pt>
                <c:pt idx="226" formatCode="[$-416]mmm\-yy;@">
                  <c:v>38063</c:v>
                </c:pt>
                <c:pt idx="227" formatCode="[$-416]mmm\-yy;@">
                  <c:v>38035</c:v>
                </c:pt>
                <c:pt idx="228" formatCode="[$-416]mmm\-yy;@">
                  <c:v>38007</c:v>
                </c:pt>
                <c:pt idx="229" formatCode="[$-416]mmm\-yy;@">
                  <c:v>37972</c:v>
                </c:pt>
                <c:pt idx="230" formatCode="[$-416]mmm\-yy;@">
                  <c:v>37944</c:v>
                </c:pt>
                <c:pt idx="231" formatCode="[$-416]mmm\-yy;@">
                  <c:v>37916</c:v>
                </c:pt>
                <c:pt idx="232" formatCode="[$-416]mmm\-yy;@">
                  <c:v>37881</c:v>
                </c:pt>
                <c:pt idx="233" formatCode="[$-416]mmm\-yy;@">
                  <c:v>37853</c:v>
                </c:pt>
                <c:pt idx="234" formatCode="[$-416]mmm\-yy;@">
                  <c:v>37825</c:v>
                </c:pt>
                <c:pt idx="235" formatCode="[$-416]mmm\-yy;@">
                  <c:v>37790</c:v>
                </c:pt>
                <c:pt idx="236" formatCode="[$-416]mmm\-yy;@">
                  <c:v>37762</c:v>
                </c:pt>
                <c:pt idx="237" formatCode="[$-416]mmm\-yy;@">
                  <c:v>37734</c:v>
                </c:pt>
                <c:pt idx="238" formatCode="[$-416]mmm\-yy;@">
                  <c:v>37699</c:v>
                </c:pt>
                <c:pt idx="239" formatCode="[$-416]mmm\-yy;@">
                  <c:v>37671</c:v>
                </c:pt>
                <c:pt idx="240" formatCode="[$-416]mmm\-yy;@">
                  <c:v>37643</c:v>
                </c:pt>
                <c:pt idx="241" formatCode="[$-416]mmm\-yy;@">
                  <c:v>37608</c:v>
                </c:pt>
                <c:pt idx="242" formatCode="[$-416]mmm\-yy;@">
                  <c:v>37580</c:v>
                </c:pt>
                <c:pt idx="243" formatCode="[$-416]mmm\-yy;@">
                  <c:v>37543</c:v>
                </c:pt>
                <c:pt idx="244" formatCode="[$-416]mmm\-yy;@">
                  <c:v>37517</c:v>
                </c:pt>
                <c:pt idx="245" formatCode="[$-416]mmm\-yy;@">
                  <c:v>37489</c:v>
                </c:pt>
                <c:pt idx="246" formatCode="[$-416]mmm\-yy;@">
                  <c:v>37454</c:v>
                </c:pt>
                <c:pt idx="247" formatCode="[$-416]mmm\-yy;@">
                  <c:v>37426</c:v>
                </c:pt>
                <c:pt idx="248" formatCode="[$-416]mmm\-yy;@">
                  <c:v>37398</c:v>
                </c:pt>
                <c:pt idx="249" formatCode="[$-416]mmm\-yy;@">
                  <c:v>37363</c:v>
                </c:pt>
                <c:pt idx="250" formatCode="[$-416]mmm\-yy;@">
                  <c:v>37335</c:v>
                </c:pt>
                <c:pt idx="251" formatCode="[$-416]mmm\-yy;@">
                  <c:v>37307</c:v>
                </c:pt>
                <c:pt idx="252" formatCode="[$-416]mmm\-yy;@">
                  <c:v>37279</c:v>
                </c:pt>
                <c:pt idx="253" formatCode="[$-416]mmm\-yy;@">
                  <c:v>37244</c:v>
                </c:pt>
                <c:pt idx="254" formatCode="[$-416]mmm\-yy;@">
                  <c:v>37216</c:v>
                </c:pt>
                <c:pt idx="255" formatCode="[$-416]mmm\-yy;@">
                  <c:v>37181</c:v>
                </c:pt>
                <c:pt idx="256" formatCode="[$-416]mmm\-yy;@">
                  <c:v>37153</c:v>
                </c:pt>
                <c:pt idx="257" formatCode="[$-416]mmm\-yy;@">
                  <c:v>37125</c:v>
                </c:pt>
                <c:pt idx="258" formatCode="[$-416]mmm\-yy;@">
                  <c:v>37090</c:v>
                </c:pt>
                <c:pt idx="259" formatCode="[$-416]mmm\-yy;@">
                  <c:v>37062</c:v>
                </c:pt>
                <c:pt idx="260" formatCode="[$-416]mmm\-yy;@">
                  <c:v>37034</c:v>
                </c:pt>
                <c:pt idx="261" formatCode="[$-416]mmm\-yy;@">
                  <c:v>36999</c:v>
                </c:pt>
                <c:pt idx="262" formatCode="[$-416]mmm\-yy;@">
                  <c:v>36971</c:v>
                </c:pt>
                <c:pt idx="263" formatCode="[$-416]mmm\-yy;@">
                  <c:v>36936</c:v>
                </c:pt>
                <c:pt idx="264" formatCode="[$-416]mmm\-yy;@">
                  <c:v>36908</c:v>
                </c:pt>
                <c:pt idx="265" formatCode="[$-416]mmm\-yy;@">
                  <c:v>36880</c:v>
                </c:pt>
                <c:pt idx="266" formatCode="[$-416]mmm\-yy;@">
                  <c:v>36852</c:v>
                </c:pt>
                <c:pt idx="267" formatCode="[$-416]mmm\-yy;@">
                  <c:v>36817</c:v>
                </c:pt>
                <c:pt idx="268" formatCode="[$-416]mmm\-yy;@">
                  <c:v>36789</c:v>
                </c:pt>
                <c:pt idx="269" formatCode="[$-416]mmm\-yy;@">
                  <c:v>36761</c:v>
                </c:pt>
                <c:pt idx="270" formatCode="[$-416]mmm\-yy;@">
                  <c:v>36726</c:v>
                </c:pt>
                <c:pt idx="272" formatCode="[$-416]mmm\-yy;@">
                  <c:v>36670</c:v>
                </c:pt>
                <c:pt idx="273" formatCode="[$-416]mmm\-yy;@">
                  <c:v>36635</c:v>
                </c:pt>
                <c:pt idx="274" formatCode="[$-416]mmm\-yy;@">
                  <c:v>36607</c:v>
                </c:pt>
                <c:pt idx="275" formatCode="[$-416]mmm\-yy;@">
                  <c:v>36572</c:v>
                </c:pt>
                <c:pt idx="276" formatCode="[$-416]mmm\-yy;@">
                  <c:v>36544</c:v>
                </c:pt>
                <c:pt idx="277" formatCode="[$-416]mmm\-yy;@">
                  <c:v>36509</c:v>
                </c:pt>
                <c:pt idx="278" formatCode="[$-416]mmm\-yy;@">
                  <c:v>36474</c:v>
                </c:pt>
                <c:pt idx="279" formatCode="[$-416]mmm\-yy;@">
                  <c:v>36439</c:v>
                </c:pt>
                <c:pt idx="280" formatCode="[$-416]mmm\-yy;@">
                  <c:v>36425</c:v>
                </c:pt>
                <c:pt idx="281" formatCode="[$-416]mmm\-yy;@">
                  <c:v>36404</c:v>
                </c:pt>
                <c:pt idx="282" formatCode="[$-416]mmm\-yy;@">
                  <c:v>36369</c:v>
                </c:pt>
                <c:pt idx="283" formatCode="[$-416]mmm\-yy;@">
                  <c:v>36334</c:v>
                </c:pt>
                <c:pt idx="284" formatCode="[$-416]mmm\-yy;@">
                  <c:v>36299</c:v>
                </c:pt>
                <c:pt idx="285" formatCode="[$-416]mmm\-yy;@">
                  <c:v>36264</c:v>
                </c:pt>
                <c:pt idx="286" formatCode="[$-416]mmm\-yy;@">
                  <c:v>36223</c:v>
                </c:pt>
                <c:pt idx="288" formatCode="[$-416]mmm\-yy;@">
                  <c:v>36178</c:v>
                </c:pt>
                <c:pt idx="289" formatCode="[$-416]mmm\-yy;@">
                  <c:v>36145</c:v>
                </c:pt>
                <c:pt idx="290" formatCode="[$-416]mmm\-yy;@">
                  <c:v>36110</c:v>
                </c:pt>
                <c:pt idx="291" formatCode="[$-416]mmm\-yy;@">
                  <c:v>36075</c:v>
                </c:pt>
                <c:pt idx="292" formatCode="[$-416]mmm\-yy;@">
                  <c:v>36048</c:v>
                </c:pt>
                <c:pt idx="293" formatCode="[$-416]mmm\-yy;@">
                  <c:v>36040</c:v>
                </c:pt>
                <c:pt idx="294" formatCode="[$-416]mmm\-yy;@">
                  <c:v>36005</c:v>
                </c:pt>
                <c:pt idx="295" formatCode="[$-416]mmm\-yy;@">
                  <c:v>35970</c:v>
                </c:pt>
                <c:pt idx="296" formatCode="[$-416]mmm\-yy;@">
                  <c:v>35935</c:v>
                </c:pt>
                <c:pt idx="297" formatCode="[$-416]mmm\-yy;@">
                  <c:v>35900</c:v>
                </c:pt>
                <c:pt idx="298" formatCode="[$-416]mmm\-yy;@">
                  <c:v>35858</c:v>
                </c:pt>
                <c:pt idx="299" formatCode="[$-416]mmm\-yy;@">
                  <c:v>35823</c:v>
                </c:pt>
                <c:pt idx="300" formatCode="[$-416]mmm\-yy;@">
                  <c:v>35781</c:v>
                </c:pt>
              </c:numCache>
            </c:numRef>
          </c:cat>
          <c:val>
            <c:numRef>
              <c:f>'X Poupança'!$B$8:$B$308</c:f>
              <c:numCache>
                <c:formatCode>General</c:formatCode>
                <c:ptCount val="301"/>
                <c:pt idx="0">
                  <c:v>0.11</c:v>
                </c:pt>
                <c:pt idx="2">
                  <c:v>0.11</c:v>
                </c:pt>
                <c:pt idx="4">
                  <c:v>0.11</c:v>
                </c:pt>
                <c:pt idx="8">
                  <c:v>0.1075</c:v>
                </c:pt>
                <c:pt idx="10">
                  <c:v>0.105</c:v>
                </c:pt>
                <c:pt idx="14">
                  <c:v>0.1</c:v>
                </c:pt>
                <c:pt idx="16">
                  <c:v>9.5000000000000001E-2</c:v>
                </c:pt>
                <c:pt idx="20">
                  <c:v>0.09</c:v>
                </c:pt>
                <c:pt idx="22">
                  <c:v>8.5000000000000006E-2</c:v>
                </c:pt>
                <c:pt idx="26">
                  <c:v>0.08</c:v>
                </c:pt>
                <c:pt idx="28">
                  <c:v>7.4999999999999997E-2</c:v>
                </c:pt>
                <c:pt idx="30">
                  <c:v>7.2499999999999995E-2</c:v>
                </c:pt>
                <c:pt idx="34">
                  <c:v>7.2499999999999995E-2</c:v>
                </c:pt>
                <c:pt idx="38">
                  <c:v>7.2499999999999995E-2</c:v>
                </c:pt>
                <c:pt idx="40">
                  <c:v>7.2499999999999995E-2</c:v>
                </c:pt>
                <c:pt idx="44">
                  <c:v>7.4999999999999997E-2</c:v>
                </c:pt>
                <c:pt idx="46">
                  <c:v>0.08</c:v>
                </c:pt>
                <c:pt idx="50">
                  <c:v>8.5000000000000006E-2</c:v>
                </c:pt>
                <c:pt idx="52">
                  <c:v>0.09</c:v>
                </c:pt>
                <c:pt idx="54">
                  <c:v>9.7500000000000003E-2</c:v>
                </c:pt>
                <c:pt idx="58">
                  <c:v>0.105</c:v>
                </c:pt>
                <c:pt idx="62">
                  <c:v>0.11</c:v>
                </c:pt>
                <c:pt idx="64">
                  <c:v>0.115</c:v>
                </c:pt>
                <c:pt idx="68">
                  <c:v>0.12</c:v>
                </c:pt>
                <c:pt idx="70">
                  <c:v>0.125</c:v>
                </c:pt>
                <c:pt idx="72">
                  <c:v>0.1225</c:v>
                </c:pt>
                <c:pt idx="76">
                  <c:v>0.12</c:v>
                </c:pt>
                <c:pt idx="78">
                  <c:v>0.11749999999999999</c:v>
                </c:pt>
                <c:pt idx="82">
                  <c:v>0.1125</c:v>
                </c:pt>
                <c:pt idx="84">
                  <c:v>0.1075</c:v>
                </c:pt>
                <c:pt idx="90">
                  <c:v>0.1075</c:v>
                </c:pt>
                <c:pt idx="93">
                  <c:v>0.1075</c:v>
                </c:pt>
                <c:pt idx="96">
                  <c:v>0.1075</c:v>
                </c:pt>
                <c:pt idx="99">
                  <c:v>0.10249999999999999</c:v>
                </c:pt>
                <c:pt idx="102">
                  <c:v>9.5000000000000001E-2</c:v>
                </c:pt>
                <c:pt idx="105">
                  <c:v>8.7499999999999994E-2</c:v>
                </c:pt>
                <c:pt idx="108">
                  <c:v>8.7499999999999994E-2</c:v>
                </c:pt>
                <c:pt idx="111">
                  <c:v>8.7499999999999994E-2</c:v>
                </c:pt>
                <c:pt idx="114">
                  <c:v>8.7499999999999994E-2</c:v>
                </c:pt>
                <c:pt idx="117">
                  <c:v>8.7499999999999994E-2</c:v>
                </c:pt>
                <c:pt idx="120">
                  <c:v>8.7499999999999994E-2</c:v>
                </c:pt>
                <c:pt idx="123">
                  <c:v>9.2499999999999999E-2</c:v>
                </c:pt>
                <c:pt idx="126">
                  <c:v>0.10249999999999999</c:v>
                </c:pt>
                <c:pt idx="129">
                  <c:v>0.1125</c:v>
                </c:pt>
                <c:pt idx="132">
                  <c:v>0.1275</c:v>
                </c:pt>
                <c:pt idx="135">
                  <c:v>0.13750000000000001</c:v>
                </c:pt>
                <c:pt idx="138">
                  <c:v>0.13750000000000001</c:v>
                </c:pt>
                <c:pt idx="141">
                  <c:v>0.13750000000000001</c:v>
                </c:pt>
                <c:pt idx="144">
                  <c:v>0.13</c:v>
                </c:pt>
                <c:pt idx="147">
                  <c:v>0.1225</c:v>
                </c:pt>
                <c:pt idx="150">
                  <c:v>0.11749999999999999</c:v>
                </c:pt>
                <c:pt idx="153">
                  <c:v>0.1125</c:v>
                </c:pt>
                <c:pt idx="156">
                  <c:v>0.1125</c:v>
                </c:pt>
                <c:pt idx="159">
                  <c:v>0.1125</c:v>
                </c:pt>
                <c:pt idx="162">
                  <c:v>0.1125</c:v>
                </c:pt>
                <c:pt idx="165">
                  <c:v>0.1125</c:v>
                </c:pt>
                <c:pt idx="168">
                  <c:v>0.115</c:v>
                </c:pt>
                <c:pt idx="171">
                  <c:v>0.12</c:v>
                </c:pt>
                <c:pt idx="174">
                  <c:v>0.125</c:v>
                </c:pt>
                <c:pt idx="177">
                  <c:v>0.1275</c:v>
                </c:pt>
                <c:pt idx="180">
                  <c:v>0.13</c:v>
                </c:pt>
                <c:pt idx="183">
                  <c:v>0.13250000000000001</c:v>
                </c:pt>
                <c:pt idx="186">
                  <c:v>0.13750000000000001</c:v>
                </c:pt>
                <c:pt idx="189">
                  <c:v>0.14249999999999999</c:v>
                </c:pt>
                <c:pt idx="192">
                  <c:v>0.14749999999999999</c:v>
                </c:pt>
                <c:pt idx="195">
                  <c:v>0.1525</c:v>
                </c:pt>
                <c:pt idx="198">
                  <c:v>0.1575</c:v>
                </c:pt>
                <c:pt idx="201">
                  <c:v>0.16500000000000001</c:v>
                </c:pt>
                <c:pt idx="204">
                  <c:v>0.17249999999999999</c:v>
                </c:pt>
                <c:pt idx="205">
                  <c:v>0.18</c:v>
                </c:pt>
                <c:pt idx="206">
                  <c:v>0.185</c:v>
                </c:pt>
                <c:pt idx="207">
                  <c:v>0.19</c:v>
                </c:pt>
                <c:pt idx="208">
                  <c:v>0.19500000000000001</c:v>
                </c:pt>
                <c:pt idx="209">
                  <c:v>0.19750000000000001</c:v>
                </c:pt>
                <c:pt idx="210">
                  <c:v>0.19750000000000001</c:v>
                </c:pt>
                <c:pt idx="211">
                  <c:v>0.19750000000000001</c:v>
                </c:pt>
                <c:pt idx="212">
                  <c:v>0.19750000000000001</c:v>
                </c:pt>
                <c:pt idx="213">
                  <c:v>0.19500000000000001</c:v>
                </c:pt>
                <c:pt idx="214">
                  <c:v>0.1925</c:v>
                </c:pt>
                <c:pt idx="215">
                  <c:v>0.1875</c:v>
                </c:pt>
                <c:pt idx="216">
                  <c:v>0.1825</c:v>
                </c:pt>
                <c:pt idx="217">
                  <c:v>0.17749999999999999</c:v>
                </c:pt>
                <c:pt idx="218">
                  <c:v>0.17249999999999999</c:v>
                </c:pt>
                <c:pt idx="219">
                  <c:v>0.16750000000000001</c:v>
                </c:pt>
                <c:pt idx="220">
                  <c:v>0.16250000000000001</c:v>
                </c:pt>
                <c:pt idx="221">
                  <c:v>0.16</c:v>
                </c:pt>
                <c:pt idx="222">
                  <c:v>0.16</c:v>
                </c:pt>
                <c:pt idx="223">
                  <c:v>0.16</c:v>
                </c:pt>
                <c:pt idx="224">
                  <c:v>0.16</c:v>
                </c:pt>
                <c:pt idx="225">
                  <c:v>0.16</c:v>
                </c:pt>
                <c:pt idx="226">
                  <c:v>0.16250000000000001</c:v>
                </c:pt>
                <c:pt idx="227">
                  <c:v>0.16500000000000001</c:v>
                </c:pt>
                <c:pt idx="228">
                  <c:v>0.16500000000000001</c:v>
                </c:pt>
                <c:pt idx="229">
                  <c:v>0.16500000000000001</c:v>
                </c:pt>
                <c:pt idx="230">
                  <c:v>0.17499999999999999</c:v>
                </c:pt>
                <c:pt idx="231">
                  <c:v>0.19</c:v>
                </c:pt>
                <c:pt idx="232">
                  <c:v>0.2</c:v>
                </c:pt>
                <c:pt idx="233">
                  <c:v>0.22</c:v>
                </c:pt>
                <c:pt idx="234">
                  <c:v>0.245</c:v>
                </c:pt>
                <c:pt idx="235">
                  <c:v>0.26</c:v>
                </c:pt>
                <c:pt idx="236">
                  <c:v>0.26500000000000001</c:v>
                </c:pt>
                <c:pt idx="237">
                  <c:v>0.26500000000000001</c:v>
                </c:pt>
                <c:pt idx="238">
                  <c:v>0.26500000000000001</c:v>
                </c:pt>
                <c:pt idx="239">
                  <c:v>0.26500000000000001</c:v>
                </c:pt>
                <c:pt idx="240">
                  <c:v>0.255</c:v>
                </c:pt>
                <c:pt idx="241">
                  <c:v>0.25</c:v>
                </c:pt>
                <c:pt idx="242">
                  <c:v>0.22</c:v>
                </c:pt>
                <c:pt idx="243">
                  <c:v>0.21</c:v>
                </c:pt>
                <c:pt idx="244">
                  <c:v>0.18</c:v>
                </c:pt>
                <c:pt idx="245">
                  <c:v>0.18</c:v>
                </c:pt>
                <c:pt idx="246">
                  <c:v>0.18</c:v>
                </c:pt>
                <c:pt idx="247">
                  <c:v>0.185</c:v>
                </c:pt>
                <c:pt idx="248">
                  <c:v>0.185</c:v>
                </c:pt>
                <c:pt idx="249">
                  <c:v>0.185</c:v>
                </c:pt>
                <c:pt idx="250">
                  <c:v>0.185</c:v>
                </c:pt>
                <c:pt idx="251">
                  <c:v>0.1875</c:v>
                </c:pt>
                <c:pt idx="252">
                  <c:v>0.19</c:v>
                </c:pt>
                <c:pt idx="253">
                  <c:v>0.19</c:v>
                </c:pt>
                <c:pt idx="254">
                  <c:v>0.19</c:v>
                </c:pt>
                <c:pt idx="255">
                  <c:v>0.19</c:v>
                </c:pt>
                <c:pt idx="256">
                  <c:v>0.19</c:v>
                </c:pt>
                <c:pt idx="257">
                  <c:v>0.19</c:v>
                </c:pt>
                <c:pt idx="258">
                  <c:v>0.19</c:v>
                </c:pt>
                <c:pt idx="259">
                  <c:v>0.1825</c:v>
                </c:pt>
                <c:pt idx="260">
                  <c:v>0.16750000000000001</c:v>
                </c:pt>
                <c:pt idx="261">
                  <c:v>0.16250000000000001</c:v>
                </c:pt>
                <c:pt idx="262">
                  <c:v>0.1575</c:v>
                </c:pt>
                <c:pt idx="263">
                  <c:v>0.1525</c:v>
                </c:pt>
                <c:pt idx="264">
                  <c:v>0.1525</c:v>
                </c:pt>
                <c:pt idx="265">
                  <c:v>0.1575</c:v>
                </c:pt>
                <c:pt idx="266">
                  <c:v>0.16500000000000001</c:v>
                </c:pt>
                <c:pt idx="267">
                  <c:v>0.16500000000000001</c:v>
                </c:pt>
                <c:pt idx="268">
                  <c:v>0.16500000000000001</c:v>
                </c:pt>
                <c:pt idx="269">
                  <c:v>0.16500000000000001</c:v>
                </c:pt>
                <c:pt idx="270">
                  <c:v>0.16500000000000001</c:v>
                </c:pt>
                <c:pt idx="271">
                  <c:v>0.17</c:v>
                </c:pt>
                <c:pt idx="272">
                  <c:v>0.185</c:v>
                </c:pt>
                <c:pt idx="273">
                  <c:v>0.185</c:v>
                </c:pt>
                <c:pt idx="274">
                  <c:v>0.19</c:v>
                </c:pt>
                <c:pt idx="275">
                  <c:v>0.19</c:v>
                </c:pt>
                <c:pt idx="276">
                  <c:v>0.19</c:v>
                </c:pt>
                <c:pt idx="277">
                  <c:v>0.19</c:v>
                </c:pt>
                <c:pt idx="278">
                  <c:v>0.19</c:v>
                </c:pt>
                <c:pt idx="279">
                  <c:v>0.19</c:v>
                </c:pt>
                <c:pt idx="280">
                  <c:v>0.19</c:v>
                </c:pt>
                <c:pt idx="281">
                  <c:v>0.19500000000000001</c:v>
                </c:pt>
                <c:pt idx="282">
                  <c:v>0.19500000000000001</c:v>
                </c:pt>
                <c:pt idx="283">
                  <c:v>0.21</c:v>
                </c:pt>
                <c:pt idx="284">
                  <c:v>0.23499999999999999</c:v>
                </c:pt>
                <c:pt idx="285">
                  <c:v>0.34</c:v>
                </c:pt>
                <c:pt idx="286">
                  <c:v>0.45</c:v>
                </c:pt>
                <c:pt idx="288">
                  <c:v>0.25</c:v>
                </c:pt>
                <c:pt idx="289">
                  <c:v>0.28999999999999998</c:v>
                </c:pt>
                <c:pt idx="290">
                  <c:v>0.19</c:v>
                </c:pt>
                <c:pt idx="291">
                  <c:v>0.19</c:v>
                </c:pt>
                <c:pt idx="292">
                  <c:v>0.19</c:v>
                </c:pt>
                <c:pt idx="293">
                  <c:v>0.19</c:v>
                </c:pt>
                <c:pt idx="294">
                  <c:v>0.19750000000000001</c:v>
                </c:pt>
                <c:pt idx="295">
                  <c:v>0.21</c:v>
                </c:pt>
                <c:pt idx="296">
                  <c:v>0.2175</c:v>
                </c:pt>
                <c:pt idx="297">
                  <c:v>0.23250000000000001</c:v>
                </c:pt>
                <c:pt idx="298">
                  <c:v>0.28000000000000003</c:v>
                </c:pt>
                <c:pt idx="299">
                  <c:v>0.34499999999999997</c:v>
                </c:pt>
                <c:pt idx="300">
                  <c:v>0.38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44224"/>
        <c:axId val="45228032"/>
      </c:lineChart>
      <c:lineChart>
        <c:grouping val="standard"/>
        <c:varyColors val="0"/>
        <c:ser>
          <c:idx val="1"/>
          <c:order val="1"/>
          <c:tx>
            <c:strRef>
              <c:f>'X Poupança'!$C$3</c:f>
              <c:strCache>
                <c:ptCount val="1"/>
                <c:pt idx="0">
                  <c:v>Saving Balance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4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c:spPr>
          </c:marker>
          <c:dPt>
            <c:idx val="134"/>
            <c:marker>
              <c:symbol val="none"/>
            </c:marker>
            <c:bubble3D val="0"/>
          </c:dPt>
          <c:dLbls>
            <c:dLbl>
              <c:idx val="134"/>
              <c:layout>
                <c:manualLayout>
                  <c:x val="-0.20582562693681999"/>
                  <c:y val="-5.7765220832539897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accent1">
                            <a:lumMod val="75000"/>
                          </a:schemeClr>
                        </a:solidFill>
                      </a:defRPr>
                    </a:pPr>
                    <a:r>
                      <a:rPr lang="en-US" sz="11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Saving Balance</a:t>
                    </a:r>
                    <a:endParaRPr lang="en-US" sz="1100" b="1"/>
                  </a:p>
                </c:rich>
              </c:tx>
              <c:numFmt formatCode="0" sourceLinked="0"/>
              <c:spPr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2"/>
              <c:layout>
                <c:manualLayout>
                  <c:x val="-4.1650816592476603E-2"/>
                  <c:y val="-3.6727928066844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'X Poupança'!$A$92:$A$308</c:f>
              <c:numCache>
                <c:formatCode>General</c:formatCode>
                <c:ptCount val="217"/>
                <c:pt idx="0" formatCode="[$-416]mmm\-yy;@">
                  <c:v>40520</c:v>
                </c:pt>
                <c:pt idx="3" formatCode="[$-416]mmm\-yy;@">
                  <c:v>40491</c:v>
                </c:pt>
                <c:pt idx="6" formatCode="[$-416]mmm\-yy;@">
                  <c:v>40471</c:v>
                </c:pt>
                <c:pt idx="9" formatCode="[$-416]mmm\-yy;@">
                  <c:v>40422</c:v>
                </c:pt>
                <c:pt idx="12" formatCode="[$-416]mmm\-yy;@">
                  <c:v>40380</c:v>
                </c:pt>
                <c:pt idx="15" formatCode="[$-416]mmm\-yy;@">
                  <c:v>40338</c:v>
                </c:pt>
                <c:pt idx="18" formatCode="[$-416]mmm\-yy;@">
                  <c:v>40296</c:v>
                </c:pt>
                <c:pt idx="21" formatCode="[$-416]mmm\-yy;@">
                  <c:v>40254</c:v>
                </c:pt>
                <c:pt idx="24" formatCode="[$-416]mmm\-yy;@">
                  <c:v>40205</c:v>
                </c:pt>
                <c:pt idx="27" formatCode="[$-416]mmm\-yy;@">
                  <c:v>40156</c:v>
                </c:pt>
                <c:pt idx="30" formatCode="[$-416]mmm\-yy;@">
                  <c:v>40107</c:v>
                </c:pt>
                <c:pt idx="33" formatCode="[$-416]mmm\-yy;@">
                  <c:v>40058</c:v>
                </c:pt>
                <c:pt idx="36" formatCode="[$-416]mmm\-yy;@">
                  <c:v>40016</c:v>
                </c:pt>
                <c:pt idx="39" formatCode="[$-416]mmm\-yy;@">
                  <c:v>39974</c:v>
                </c:pt>
                <c:pt idx="42" formatCode="[$-416]mmm\-yy;@">
                  <c:v>39932</c:v>
                </c:pt>
                <c:pt idx="45" formatCode="[$-416]mmm\-yy;@">
                  <c:v>39883</c:v>
                </c:pt>
                <c:pt idx="48" formatCode="[$-416]mmm\-yy;@">
                  <c:v>39834</c:v>
                </c:pt>
                <c:pt idx="51" formatCode="[$-416]mmm\-yy;@">
                  <c:v>39792</c:v>
                </c:pt>
                <c:pt idx="54" formatCode="[$-416]mmm\-yy;@">
                  <c:v>39750</c:v>
                </c:pt>
                <c:pt idx="57" formatCode="[$-416]mmm\-yy;@">
                  <c:v>39701</c:v>
                </c:pt>
                <c:pt idx="60" formatCode="[$-416]mmm\-yy;@">
                  <c:v>39652</c:v>
                </c:pt>
                <c:pt idx="63" formatCode="[$-416]mmm\-yy;@">
                  <c:v>39603</c:v>
                </c:pt>
                <c:pt idx="66" formatCode="[$-416]mmm\-yy;@">
                  <c:v>39554</c:v>
                </c:pt>
                <c:pt idx="69" formatCode="[$-416]mmm\-yy;@">
                  <c:v>39512</c:v>
                </c:pt>
                <c:pt idx="72" formatCode="[$-416]mmm\-yy;@">
                  <c:v>39470</c:v>
                </c:pt>
                <c:pt idx="75" formatCode="[$-416]mmm\-yy;@">
                  <c:v>39421</c:v>
                </c:pt>
                <c:pt idx="78" formatCode="[$-416]mmm\-yy;@">
                  <c:v>39372</c:v>
                </c:pt>
                <c:pt idx="81" formatCode="[$-416]mmm\-yy;@">
                  <c:v>39330</c:v>
                </c:pt>
                <c:pt idx="84" formatCode="[$-416]mmm\-yy;@">
                  <c:v>39281</c:v>
                </c:pt>
                <c:pt idx="87" formatCode="[$-416]mmm\-yy;@">
                  <c:v>39239</c:v>
                </c:pt>
                <c:pt idx="90" formatCode="[$-416]mmm\-yy;@">
                  <c:v>39190</c:v>
                </c:pt>
                <c:pt idx="93" formatCode="[$-416]mmm\-yy;@">
                  <c:v>39148</c:v>
                </c:pt>
                <c:pt idx="96" formatCode="[$-416]mmm\-yy;@">
                  <c:v>39106</c:v>
                </c:pt>
                <c:pt idx="98" formatCode="[$-416]mmm\-yy;@">
                  <c:v>39079</c:v>
                </c:pt>
                <c:pt idx="99" formatCode="[$-416]mmm\-yy;@">
                  <c:v>39050</c:v>
                </c:pt>
                <c:pt idx="102" formatCode="[$-416]mmm\-yy;@">
                  <c:v>39008</c:v>
                </c:pt>
                <c:pt idx="105" formatCode="[$-416]mmm\-yy;@">
                  <c:v>38959</c:v>
                </c:pt>
                <c:pt idx="108" formatCode="[$-416]mmm\-yy;@">
                  <c:v>38917</c:v>
                </c:pt>
                <c:pt idx="111" formatCode="[$-416]mmm\-yy;@">
                  <c:v>38868</c:v>
                </c:pt>
                <c:pt idx="114" formatCode="[$-416]mmm\-yy;@">
                  <c:v>38826</c:v>
                </c:pt>
                <c:pt idx="117" formatCode="[$-416]mmm\-yy;@">
                  <c:v>38784</c:v>
                </c:pt>
                <c:pt idx="120" formatCode="[$-416]mmm\-yy;@">
                  <c:v>38735</c:v>
                </c:pt>
                <c:pt idx="121" formatCode="[$-416]mmm\-yy;@">
                  <c:v>38700</c:v>
                </c:pt>
                <c:pt idx="122" formatCode="[$-416]mmm\-yy;@">
                  <c:v>38679</c:v>
                </c:pt>
                <c:pt idx="123" formatCode="[$-416]mmm\-yy;@">
                  <c:v>38644</c:v>
                </c:pt>
                <c:pt idx="124" formatCode="[$-416]mmm\-yy;@">
                  <c:v>38609</c:v>
                </c:pt>
                <c:pt idx="125" formatCode="[$-416]mmm\-yy;@">
                  <c:v>38581</c:v>
                </c:pt>
                <c:pt idx="126" formatCode="[$-416]mmm\-yy;@">
                  <c:v>38553</c:v>
                </c:pt>
                <c:pt idx="127" formatCode="[$-416]mmm\-yy;@">
                  <c:v>38518</c:v>
                </c:pt>
                <c:pt idx="128" formatCode="[$-416]mmm\-yy;@">
                  <c:v>38490</c:v>
                </c:pt>
                <c:pt idx="129" formatCode="[$-416]mmm\-yy;@">
                  <c:v>38462</c:v>
                </c:pt>
                <c:pt idx="130" formatCode="[$-416]mmm\-yy;@">
                  <c:v>38427</c:v>
                </c:pt>
                <c:pt idx="131" formatCode="[$-416]mmm\-yy;@">
                  <c:v>38399</c:v>
                </c:pt>
                <c:pt idx="132" formatCode="[$-416]mmm\-yy;@">
                  <c:v>38371</c:v>
                </c:pt>
                <c:pt idx="133" formatCode="[$-416]mmm\-yy;@">
                  <c:v>38336</c:v>
                </c:pt>
                <c:pt idx="134" formatCode="[$-416]mmm\-yy;@">
                  <c:v>38308</c:v>
                </c:pt>
                <c:pt idx="135" formatCode="[$-416]mmm\-yy;@">
                  <c:v>38280</c:v>
                </c:pt>
                <c:pt idx="136" formatCode="[$-416]mmm\-yy;@">
                  <c:v>38245</c:v>
                </c:pt>
                <c:pt idx="137" formatCode="[$-416]mmm\-yy;@">
                  <c:v>38217</c:v>
                </c:pt>
                <c:pt idx="138" formatCode="[$-416]mmm\-yy;@">
                  <c:v>38189</c:v>
                </c:pt>
                <c:pt idx="139" formatCode="[$-416]mmm\-yy;@">
                  <c:v>38154</c:v>
                </c:pt>
                <c:pt idx="140" formatCode="[$-416]mmm\-yy;@">
                  <c:v>38126</c:v>
                </c:pt>
                <c:pt idx="141" formatCode="[$-416]mmm\-yy;@">
                  <c:v>38091</c:v>
                </c:pt>
                <c:pt idx="142" formatCode="[$-416]mmm\-yy;@">
                  <c:v>38063</c:v>
                </c:pt>
                <c:pt idx="143" formatCode="[$-416]mmm\-yy;@">
                  <c:v>38035</c:v>
                </c:pt>
                <c:pt idx="144" formatCode="[$-416]mmm\-yy;@">
                  <c:v>38007</c:v>
                </c:pt>
                <c:pt idx="145" formatCode="[$-416]mmm\-yy;@">
                  <c:v>37972</c:v>
                </c:pt>
                <c:pt idx="146" formatCode="[$-416]mmm\-yy;@">
                  <c:v>37944</c:v>
                </c:pt>
                <c:pt idx="147" formatCode="[$-416]mmm\-yy;@">
                  <c:v>37916</c:v>
                </c:pt>
                <c:pt idx="148" formatCode="[$-416]mmm\-yy;@">
                  <c:v>37881</c:v>
                </c:pt>
                <c:pt idx="149" formatCode="[$-416]mmm\-yy;@">
                  <c:v>37853</c:v>
                </c:pt>
                <c:pt idx="150" formatCode="[$-416]mmm\-yy;@">
                  <c:v>37825</c:v>
                </c:pt>
                <c:pt idx="151" formatCode="[$-416]mmm\-yy;@">
                  <c:v>37790</c:v>
                </c:pt>
                <c:pt idx="152" formatCode="[$-416]mmm\-yy;@">
                  <c:v>37762</c:v>
                </c:pt>
                <c:pt idx="153" formatCode="[$-416]mmm\-yy;@">
                  <c:v>37734</c:v>
                </c:pt>
                <c:pt idx="154" formatCode="[$-416]mmm\-yy;@">
                  <c:v>37699</c:v>
                </c:pt>
                <c:pt idx="155" formatCode="[$-416]mmm\-yy;@">
                  <c:v>37671</c:v>
                </c:pt>
                <c:pt idx="156" formatCode="[$-416]mmm\-yy;@">
                  <c:v>37643</c:v>
                </c:pt>
                <c:pt idx="157" formatCode="[$-416]mmm\-yy;@">
                  <c:v>37608</c:v>
                </c:pt>
                <c:pt idx="158" formatCode="[$-416]mmm\-yy;@">
                  <c:v>37580</c:v>
                </c:pt>
                <c:pt idx="159" formatCode="[$-416]mmm\-yy;@">
                  <c:v>37543</c:v>
                </c:pt>
                <c:pt idx="160" formatCode="[$-416]mmm\-yy;@">
                  <c:v>37517</c:v>
                </c:pt>
                <c:pt idx="161" formatCode="[$-416]mmm\-yy;@">
                  <c:v>37489</c:v>
                </c:pt>
                <c:pt idx="162" formatCode="[$-416]mmm\-yy;@">
                  <c:v>37454</c:v>
                </c:pt>
                <c:pt idx="163" formatCode="[$-416]mmm\-yy;@">
                  <c:v>37426</c:v>
                </c:pt>
                <c:pt idx="164" formatCode="[$-416]mmm\-yy;@">
                  <c:v>37398</c:v>
                </c:pt>
                <c:pt idx="165" formatCode="[$-416]mmm\-yy;@">
                  <c:v>37363</c:v>
                </c:pt>
                <c:pt idx="166" formatCode="[$-416]mmm\-yy;@">
                  <c:v>37335</c:v>
                </c:pt>
                <c:pt idx="167" formatCode="[$-416]mmm\-yy;@">
                  <c:v>37307</c:v>
                </c:pt>
                <c:pt idx="168" formatCode="[$-416]mmm\-yy;@">
                  <c:v>37279</c:v>
                </c:pt>
                <c:pt idx="169" formatCode="[$-416]mmm\-yy;@">
                  <c:v>37244</c:v>
                </c:pt>
                <c:pt idx="170" formatCode="[$-416]mmm\-yy;@">
                  <c:v>37216</c:v>
                </c:pt>
                <c:pt idx="171" formatCode="[$-416]mmm\-yy;@">
                  <c:v>37181</c:v>
                </c:pt>
                <c:pt idx="172" formatCode="[$-416]mmm\-yy;@">
                  <c:v>37153</c:v>
                </c:pt>
                <c:pt idx="173" formatCode="[$-416]mmm\-yy;@">
                  <c:v>37125</c:v>
                </c:pt>
                <c:pt idx="174" formatCode="[$-416]mmm\-yy;@">
                  <c:v>37090</c:v>
                </c:pt>
                <c:pt idx="175" formatCode="[$-416]mmm\-yy;@">
                  <c:v>37062</c:v>
                </c:pt>
                <c:pt idx="176" formatCode="[$-416]mmm\-yy;@">
                  <c:v>37034</c:v>
                </c:pt>
                <c:pt idx="177" formatCode="[$-416]mmm\-yy;@">
                  <c:v>36999</c:v>
                </c:pt>
                <c:pt idx="178" formatCode="[$-416]mmm\-yy;@">
                  <c:v>36971</c:v>
                </c:pt>
                <c:pt idx="179" formatCode="[$-416]mmm\-yy;@">
                  <c:v>36936</c:v>
                </c:pt>
                <c:pt idx="180" formatCode="[$-416]mmm\-yy;@">
                  <c:v>36908</c:v>
                </c:pt>
                <c:pt idx="181" formatCode="[$-416]mmm\-yy;@">
                  <c:v>36880</c:v>
                </c:pt>
                <c:pt idx="182" formatCode="[$-416]mmm\-yy;@">
                  <c:v>36852</c:v>
                </c:pt>
                <c:pt idx="183" formatCode="[$-416]mmm\-yy;@">
                  <c:v>36817</c:v>
                </c:pt>
                <c:pt idx="184" formatCode="[$-416]mmm\-yy;@">
                  <c:v>36789</c:v>
                </c:pt>
                <c:pt idx="185" formatCode="[$-416]mmm\-yy;@">
                  <c:v>36761</c:v>
                </c:pt>
                <c:pt idx="186" formatCode="[$-416]mmm\-yy;@">
                  <c:v>36726</c:v>
                </c:pt>
                <c:pt idx="188" formatCode="[$-416]mmm\-yy;@">
                  <c:v>36670</c:v>
                </c:pt>
                <c:pt idx="189" formatCode="[$-416]mmm\-yy;@">
                  <c:v>36635</c:v>
                </c:pt>
                <c:pt idx="190" formatCode="[$-416]mmm\-yy;@">
                  <c:v>36607</c:v>
                </c:pt>
                <c:pt idx="191" formatCode="[$-416]mmm\-yy;@">
                  <c:v>36572</c:v>
                </c:pt>
                <c:pt idx="192" formatCode="[$-416]mmm\-yy;@">
                  <c:v>36544</c:v>
                </c:pt>
                <c:pt idx="193" formatCode="[$-416]mmm\-yy;@">
                  <c:v>36509</c:v>
                </c:pt>
                <c:pt idx="194" formatCode="[$-416]mmm\-yy;@">
                  <c:v>36474</c:v>
                </c:pt>
                <c:pt idx="195" formatCode="[$-416]mmm\-yy;@">
                  <c:v>36439</c:v>
                </c:pt>
                <c:pt idx="196" formatCode="[$-416]mmm\-yy;@">
                  <c:v>36425</c:v>
                </c:pt>
                <c:pt idx="197" formatCode="[$-416]mmm\-yy;@">
                  <c:v>36404</c:v>
                </c:pt>
                <c:pt idx="198" formatCode="[$-416]mmm\-yy;@">
                  <c:v>36369</c:v>
                </c:pt>
                <c:pt idx="199" formatCode="[$-416]mmm\-yy;@">
                  <c:v>36334</c:v>
                </c:pt>
                <c:pt idx="200" formatCode="[$-416]mmm\-yy;@">
                  <c:v>36299</c:v>
                </c:pt>
                <c:pt idx="201" formatCode="[$-416]mmm\-yy;@">
                  <c:v>36264</c:v>
                </c:pt>
                <c:pt idx="202" formatCode="[$-416]mmm\-yy;@">
                  <c:v>36223</c:v>
                </c:pt>
                <c:pt idx="204" formatCode="[$-416]mmm\-yy;@">
                  <c:v>36178</c:v>
                </c:pt>
                <c:pt idx="205" formatCode="[$-416]mmm\-yy;@">
                  <c:v>36145</c:v>
                </c:pt>
                <c:pt idx="206" formatCode="[$-416]mmm\-yy;@">
                  <c:v>36110</c:v>
                </c:pt>
                <c:pt idx="207" formatCode="[$-416]mmm\-yy;@">
                  <c:v>36075</c:v>
                </c:pt>
                <c:pt idx="208" formatCode="[$-416]mmm\-yy;@">
                  <c:v>36048</c:v>
                </c:pt>
                <c:pt idx="209" formatCode="[$-416]mmm\-yy;@">
                  <c:v>36040</c:v>
                </c:pt>
                <c:pt idx="210" formatCode="[$-416]mmm\-yy;@">
                  <c:v>36005</c:v>
                </c:pt>
                <c:pt idx="211" formatCode="[$-416]mmm\-yy;@">
                  <c:v>35970</c:v>
                </c:pt>
                <c:pt idx="212" formatCode="[$-416]mmm\-yy;@">
                  <c:v>35935</c:v>
                </c:pt>
                <c:pt idx="213" formatCode="[$-416]mmm\-yy;@">
                  <c:v>35900</c:v>
                </c:pt>
                <c:pt idx="214" formatCode="[$-416]mmm\-yy;@">
                  <c:v>35858</c:v>
                </c:pt>
                <c:pt idx="215" formatCode="[$-416]mmm\-yy;@">
                  <c:v>35823</c:v>
                </c:pt>
                <c:pt idx="216" formatCode="[$-416]mmm\-yy;@">
                  <c:v>35781</c:v>
                </c:pt>
              </c:numCache>
            </c:numRef>
          </c:cat>
          <c:val>
            <c:numRef>
              <c:f>'X Poupança'!$C$8:$C$308</c:f>
              <c:numCache>
                <c:formatCode>General</c:formatCode>
                <c:ptCount val="301"/>
                <c:pt idx="0" formatCode="#,##0_);[Red]\(#,##0\)">
                  <c:v>490241090470</c:v>
                </c:pt>
                <c:pt idx="12" formatCode="#,##0_);[Red]\(#,##0\)">
                  <c:v>466788644860</c:v>
                </c:pt>
                <c:pt idx="36" formatCode="#,##0_);[Red]\(#,##0\)">
                  <c:v>388641663000</c:v>
                </c:pt>
                <c:pt idx="60" formatCode="#,##0_);[Red]\(#,##0\)">
                  <c:v>330569275000</c:v>
                </c:pt>
                <c:pt idx="84" formatCode="#,##0_);[Red]\(#,##0\)">
                  <c:v>299878217000</c:v>
                </c:pt>
                <c:pt idx="111" formatCode="#,##0_);[Red]\(#,##0\)">
                  <c:v>253604980000</c:v>
                </c:pt>
                <c:pt idx="135" formatCode="_(* #,##0_);_(* \(#,##0\);_(* &quot;-&quot;??_);_(@_)">
                  <c:v>215400749000</c:v>
                </c:pt>
                <c:pt idx="159" formatCode="_(* #,##0_);_(* \(#,##0\);_(* &quot;-&quot;??_);_(@_)">
                  <c:v>187827258000</c:v>
                </c:pt>
                <c:pt idx="182" formatCode="_(* #,##0_);_(* \(#,##0\);_(* &quot;-&quot;??_);_(@_)">
                  <c:v>150412546000</c:v>
                </c:pt>
                <c:pt idx="205" formatCode="_(* #,##0_);_(* \(#,##0\);_(* &quot;-&quot;??_);_(@_)">
                  <c:v>135411676000</c:v>
                </c:pt>
                <c:pt idx="217" formatCode="_(* #,##0_);_(* \(#,##0\);_(* &quot;-&quot;??_);_(@_)">
                  <c:v>126853215000</c:v>
                </c:pt>
                <c:pt idx="229" formatCode="_(* #,##0_);_(* \(#,##0\);_(* &quot;-&quot;??_);_(@_)">
                  <c:v>115257442000</c:v>
                </c:pt>
                <c:pt idx="241" formatCode="_(* #,##0_);_(* \(#,##0\);_(* &quot;-&quot;??_);_(@_)">
                  <c:v>112423265000</c:v>
                </c:pt>
                <c:pt idx="253" formatCode="_(* #,##0_);_(* \(#,##0\);_(* &quot;-&quot;??_);_(@_)">
                  <c:v>97147737000</c:v>
                </c:pt>
                <c:pt idx="265" formatCode="_(* #,##0_);_(* \(#,##0\);_(* &quot;-&quot;??_);_(@_)">
                  <c:v>91443223000</c:v>
                </c:pt>
                <c:pt idx="277" formatCode="_(* #,##0_);_(* \(#,##0\);_(* &quot;-&quot;??_);_(@_)">
                  <c:v>90437739000</c:v>
                </c:pt>
                <c:pt idx="289" formatCode="_(* #,##0_);_(* \(#,##0\);_(* &quot;-&quot;??_);_(@_)">
                  <c:v>88538346000</c:v>
                </c:pt>
                <c:pt idx="300" formatCode="_(* #,##0_);_(* \(#,##0\);_(* &quot;-&quot;??_);_(@_)">
                  <c:v>80251918000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45568"/>
        <c:axId val="45229952"/>
      </c:lineChart>
      <c:dateAx>
        <c:axId val="44644224"/>
        <c:scaling>
          <c:orientation val="minMax"/>
        </c:scaling>
        <c:delete val="0"/>
        <c:axPos val="b"/>
        <c:numFmt formatCode="[$-416]mmm\-yy;@" sourceLinked="1"/>
        <c:majorTickMark val="out"/>
        <c:minorTickMark val="none"/>
        <c:tickLblPos val="nextTo"/>
        <c:crossAx val="45228032"/>
        <c:crosses val="autoZero"/>
        <c:auto val="1"/>
        <c:lblOffset val="100"/>
        <c:baseTimeUnit val="days"/>
      </c:dateAx>
      <c:valAx>
        <c:axId val="45228032"/>
        <c:scaling>
          <c:orientation val="minMax"/>
          <c:max val="0.5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r>
                  <a:rPr lang="pt-BR">
                    <a:solidFill>
                      <a:srgbClr val="C00000"/>
                    </a:solidFill>
                  </a:rPr>
                  <a:t>Interest Rate</a:t>
                </a:r>
              </a:p>
            </c:rich>
          </c:tx>
          <c:layout>
            <c:manualLayout>
              <c:xMode val="edge"/>
              <c:yMode val="edge"/>
              <c:x val="6.3734862970044603E-3"/>
              <c:y val="2.1431049603423198E-3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C00000"/>
                </a:solidFill>
              </a:defRPr>
            </a:pPr>
            <a:endParaRPr lang="pt-BR"/>
          </a:p>
        </c:txPr>
        <c:crossAx val="44644224"/>
        <c:crosses val="autoZero"/>
        <c:crossBetween val="between"/>
      </c:valAx>
      <c:valAx>
        <c:axId val="45229952"/>
        <c:scaling>
          <c:orientation val="minMax"/>
          <c:max val="5000000000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r>
                  <a:rPr lang="pt-BR">
                    <a:solidFill>
                      <a:schemeClr val="accent1">
                        <a:lumMod val="75000"/>
                      </a:schemeClr>
                    </a:solidFill>
                  </a:rPr>
                  <a:t>Saving</a:t>
                </a:r>
              </a:p>
            </c:rich>
          </c:tx>
          <c:layout>
            <c:manualLayout>
              <c:xMode val="edge"/>
              <c:yMode val="edge"/>
              <c:x val="0.90518376885489704"/>
              <c:y val="5.9679269103630403E-3"/>
            </c:manualLayout>
          </c:layout>
          <c:overlay val="0"/>
        </c:title>
        <c:numFmt formatCode="#,##0_);[Red]\(#,##0\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pt-BR"/>
          </a:p>
        </c:txPr>
        <c:crossAx val="45245568"/>
        <c:crosses val="max"/>
        <c:crossBetween val="between"/>
        <c:dispUnits>
          <c:builtInUnit val="billions"/>
          <c:dispUnitsLbl>
            <c:layout>
              <c:manualLayout>
                <c:xMode val="edge"/>
                <c:yMode val="edge"/>
                <c:x val="0.96011414461042799"/>
                <c:y val="0.13376049868766399"/>
              </c:manualLayout>
            </c:layout>
            <c:tx>
              <c:rich>
                <a:bodyPr/>
                <a:lstStyle/>
                <a:p>
                  <a:pPr>
                    <a:defRPr>
                      <a:solidFill>
                        <a:schemeClr val="accent1">
                          <a:lumMod val="75000"/>
                        </a:schemeClr>
                      </a:solidFill>
                    </a:defRPr>
                  </a:pPr>
                  <a:r>
                    <a:rPr lang="pt-BR">
                      <a:solidFill>
                        <a:schemeClr val="accent1">
                          <a:lumMod val="75000"/>
                        </a:schemeClr>
                      </a:solidFill>
                    </a:rPr>
                    <a:t>R$ Billions</a:t>
                  </a:r>
                </a:p>
              </c:rich>
            </c:tx>
          </c:dispUnitsLbl>
        </c:dispUnits>
      </c:valAx>
      <c:dateAx>
        <c:axId val="45245568"/>
        <c:scaling>
          <c:orientation val="minMax"/>
        </c:scaling>
        <c:delete val="1"/>
        <c:axPos val="b"/>
        <c:numFmt formatCode="[$-416]mmm\-yy;@" sourceLinked="1"/>
        <c:majorTickMark val="out"/>
        <c:minorTickMark val="none"/>
        <c:tickLblPos val="nextTo"/>
        <c:crossAx val="45229952"/>
        <c:crosses val="autoZero"/>
        <c:auto val="1"/>
        <c:lblOffset val="100"/>
        <c:baseTimeUnit val="days"/>
        <c:majorUnit val="1"/>
        <c:minorUnit val="1"/>
      </c:dateAx>
    </c:plotArea>
    <c:plotVisOnly val="0"/>
    <c:dispBlanksAs val="span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0.34746</cdr:x>
      <cdr:y>0.07513</cdr:y>
    </cdr:from>
    <cdr:to>
      <cdr:x>0.75663</cdr:x>
      <cdr:y>0.87824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2301689" y="294639"/>
          <a:ext cx="2710473" cy="31496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>
            <a:ln>
              <a:solidFill>
                <a:schemeClr val="accent1"/>
              </a:solidFill>
            </a:ln>
            <a:noFill/>
          </a:endParaRPr>
        </a:p>
      </cdr:txBody>
    </cdr:sp>
  </cdr:relSizeAnchor>
  <cdr:relSizeAnchor xmlns:cdr="http://schemas.openxmlformats.org/drawingml/2006/chartDrawing">
    <cdr:from>
      <cdr:x>0.28118</cdr:x>
      <cdr:y>0.41378</cdr:y>
    </cdr:from>
    <cdr:to>
      <cdr:x>0.31425</cdr:x>
      <cdr:y>0.57086</cdr:y>
    </cdr:to>
    <cdr:sp macro="" textlink="">
      <cdr:nvSpPr>
        <cdr:cNvPr id="3" name="Conector reto 2"/>
        <cdr:cNvSpPr/>
      </cdr:nvSpPr>
      <cdr:spPr>
        <a:xfrm xmlns:a="http://schemas.openxmlformats.org/drawingml/2006/main" rot="5400000" flipH="1" flipV="1">
          <a:off x="2395228" y="1781870"/>
          <a:ext cx="616429" cy="30029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  <cdr:relSizeAnchor xmlns:cdr="http://schemas.openxmlformats.org/drawingml/2006/chartDrawing">
    <cdr:from>
      <cdr:x>0.69076</cdr:x>
      <cdr:y>0.75845</cdr:y>
    </cdr:from>
    <cdr:to>
      <cdr:x>0.71089</cdr:x>
      <cdr:y>0.82785</cdr:y>
    </cdr:to>
    <cdr:sp macro="" textlink="">
      <cdr:nvSpPr>
        <cdr:cNvPr id="6" name="Conector reto 5"/>
        <cdr:cNvSpPr/>
      </cdr:nvSpPr>
      <cdr:spPr>
        <a:xfrm xmlns:a="http://schemas.openxmlformats.org/drawingml/2006/main" rot="5400000" flipH="1" flipV="1">
          <a:off x="6227671" y="3021163"/>
          <a:ext cx="272385" cy="182791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pt-B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40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42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09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678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733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46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596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65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92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24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531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96F88-6C09-4B05-B9D4-A08EDD4FE9E7}" type="datetimeFigureOut">
              <a:rPr lang="pt-BR" smtClean="0"/>
              <a:t>11/05/2020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8585-C04C-49EC-A1FE-39870C9591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2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undoimobiliario.com.br/yield-mensal.ht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14001" y="278092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dirty="0" smtClean="0"/>
              <a:t>Instrumentos de financiamento imobiliário e mercado de capitais </a:t>
            </a:r>
            <a:endParaRPr lang="pt-BR" sz="3200" dirty="0"/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835968" y="476672"/>
            <a:ext cx="7550433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l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516216" y="5589240"/>
            <a:ext cx="2092152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err="1" smtClean="0"/>
              <a:t>João</a:t>
            </a:r>
            <a:r>
              <a:rPr lang="en-US" sz="1800" dirty="0" smtClean="0"/>
              <a:t> Meyer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67544" y="-112082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err="1" smtClean="0"/>
              <a:t>Faculdade</a:t>
            </a:r>
            <a:r>
              <a:rPr lang="en-US" sz="1800" dirty="0" smtClean="0"/>
              <a:t> de </a:t>
            </a:r>
            <a:r>
              <a:rPr lang="en-US" sz="1800" dirty="0" err="1" smtClean="0"/>
              <a:t>Arquitetura</a:t>
            </a:r>
            <a:r>
              <a:rPr lang="en-US" sz="1800" dirty="0" smtClean="0"/>
              <a:t> e </a:t>
            </a:r>
            <a:r>
              <a:rPr lang="en-US" sz="1800" dirty="0" err="1" smtClean="0"/>
              <a:t>Urbanismo</a:t>
            </a:r>
            <a:endParaRPr lang="en-US" sz="1800" dirty="0" smtClean="0"/>
          </a:p>
          <a:p>
            <a:pPr algn="l"/>
            <a:r>
              <a:rPr lang="en-US" sz="1800" dirty="0" err="1" smtClean="0"/>
              <a:t>Universidade</a:t>
            </a:r>
            <a:r>
              <a:rPr lang="en-US" sz="1800" dirty="0" smtClean="0"/>
              <a:t> de </a:t>
            </a:r>
            <a:r>
              <a:rPr lang="pt-BR" sz="1800" dirty="0" smtClean="0"/>
              <a:t>São</a:t>
            </a:r>
            <a:r>
              <a:rPr lang="en-US" sz="1800" dirty="0" smtClean="0"/>
              <a:t> Paulo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409025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9776" y="332656"/>
            <a:ext cx="8204448" cy="1470025"/>
          </a:xfrm>
        </p:spPr>
        <p:txBody>
          <a:bodyPr/>
          <a:lstStyle/>
          <a:p>
            <a:r>
              <a:rPr lang="en-US" dirty="0" err="1" smtClean="0"/>
              <a:t>Fundos</a:t>
            </a:r>
            <a:r>
              <a:rPr lang="en-US" dirty="0" smtClean="0"/>
              <a:t> de </a:t>
            </a: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pt-BR" dirty="0" smtClean="0"/>
              <a:t>Imobiliário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5616" y="1844824"/>
            <a:ext cx="6400800" cy="432048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Sem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Imposto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Renda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SFI – Lei 9.514/1997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Queda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juros</a:t>
            </a:r>
            <a:r>
              <a:rPr lang="en-US" dirty="0" smtClean="0">
                <a:solidFill>
                  <a:schemeClr val="tx1"/>
                </a:solidFill>
              </a:rPr>
              <a:t> no </a:t>
            </a:r>
            <a:r>
              <a:rPr lang="en-US" dirty="0" err="1" smtClean="0">
                <a:solidFill>
                  <a:schemeClr val="tx1"/>
                </a:solidFill>
              </a:rPr>
              <a:t>Brasil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Expansão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recente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Nenhum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fundo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pt-BR" dirty="0" smtClean="0">
                <a:solidFill>
                  <a:schemeClr val="tx1"/>
                </a:solidFill>
              </a:rPr>
              <a:t>locação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residencial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Brasil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9776" y="332656"/>
            <a:ext cx="8204448" cy="1470025"/>
          </a:xfrm>
        </p:spPr>
        <p:txBody>
          <a:bodyPr/>
          <a:lstStyle/>
          <a:p>
            <a:r>
              <a:rPr lang="en-US" dirty="0" err="1" smtClean="0"/>
              <a:t>Fundos</a:t>
            </a:r>
            <a:r>
              <a:rPr lang="en-US" dirty="0" smtClean="0"/>
              <a:t> de </a:t>
            </a: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pt-BR" dirty="0" smtClean="0"/>
              <a:t>Imobiliário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3568" y="5373216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 smtClean="0"/>
              <a:t>Uqbar</a:t>
            </a:r>
            <a:r>
              <a:rPr lang="pt-BR" sz="1100" dirty="0" smtClean="0"/>
              <a:t>. ANUÁRIO Securitização e Financiamento Imobiliário 2013. </a:t>
            </a:r>
            <a:r>
              <a:rPr lang="pt-BR" sz="1100" dirty="0" err="1" smtClean="0"/>
              <a:t>Uqbar</a:t>
            </a:r>
            <a:r>
              <a:rPr lang="pt-BR" sz="1100" dirty="0" smtClean="0"/>
              <a:t>, RJ, 2013, PG. 64.  Consultado em Marco/2013, disponível em: </a:t>
            </a:r>
            <a:r>
              <a:rPr lang="pt-BR" sz="1100" dirty="0"/>
              <a:t>http://www.uqbar.com.br/institucional/oque/anuario_FI_13.jsp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1671638"/>
            <a:ext cx="66103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108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9776" y="332656"/>
            <a:ext cx="8204448" cy="1470025"/>
          </a:xfrm>
        </p:spPr>
        <p:txBody>
          <a:bodyPr/>
          <a:lstStyle/>
          <a:p>
            <a:r>
              <a:rPr lang="en-US" dirty="0" err="1" smtClean="0"/>
              <a:t>Fundos</a:t>
            </a:r>
            <a:r>
              <a:rPr lang="en-US" dirty="0" smtClean="0"/>
              <a:t> de </a:t>
            </a: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pt-BR" dirty="0" smtClean="0"/>
              <a:t>Imobiliário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3568" y="5373216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 smtClean="0"/>
              <a:t>Uqbar</a:t>
            </a:r>
            <a:r>
              <a:rPr lang="pt-BR" sz="1100" dirty="0" smtClean="0"/>
              <a:t>. ANUÁRIO Securitização e Financiamento Imobiliário 2013. </a:t>
            </a:r>
            <a:r>
              <a:rPr lang="pt-BR" sz="1100" dirty="0" err="1" smtClean="0"/>
              <a:t>Uqbar</a:t>
            </a:r>
            <a:r>
              <a:rPr lang="pt-BR" sz="1100" dirty="0" smtClean="0"/>
              <a:t>, RJ, 2013, PG. 64.  Consultado em Marco/2013, disponível em: </a:t>
            </a:r>
            <a:r>
              <a:rPr lang="pt-BR" sz="1100" dirty="0"/>
              <a:t>http://www.uqbar.com.br/institucional/oque/anuario_FI_13.jsp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490663"/>
            <a:ext cx="67437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7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9776" y="332656"/>
            <a:ext cx="8204448" cy="1470025"/>
          </a:xfrm>
        </p:spPr>
        <p:txBody>
          <a:bodyPr/>
          <a:lstStyle/>
          <a:p>
            <a:r>
              <a:rPr lang="en-US" dirty="0" err="1" smtClean="0"/>
              <a:t>Fundos</a:t>
            </a:r>
            <a:r>
              <a:rPr lang="en-US" dirty="0" smtClean="0"/>
              <a:t> de </a:t>
            </a:r>
            <a:r>
              <a:rPr lang="en-US" dirty="0" err="1" smtClean="0"/>
              <a:t>investimento</a:t>
            </a:r>
            <a:r>
              <a:rPr lang="en-US" dirty="0" smtClean="0"/>
              <a:t> </a:t>
            </a:r>
            <a:r>
              <a:rPr lang="pt-BR" dirty="0" smtClean="0"/>
              <a:t>Imobiliário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1640" y="2348880"/>
            <a:ext cx="6400800" cy="432048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1988840"/>
            <a:ext cx="6716960" cy="419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02" y="2014200"/>
            <a:ext cx="6676382" cy="4172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087760" y="6355626"/>
            <a:ext cx="5788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4"/>
              </a:rPr>
              <a:t>http://www.fundoimobiliario.com.br/yield-mensal.htm</a:t>
            </a:r>
            <a:endParaRPr lang="pt-BR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046087" y="1412776"/>
            <a:ext cx="724450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Yield </a:t>
            </a:r>
            <a:r>
              <a:rPr lang="en-US" dirty="0" err="1" smtClean="0">
                <a:solidFill>
                  <a:schemeClr val="tx1"/>
                </a:solidFill>
              </a:rPr>
              <a:t>medio</a:t>
            </a:r>
            <a:r>
              <a:rPr lang="en-US" dirty="0" smtClean="0">
                <a:solidFill>
                  <a:schemeClr val="tx1"/>
                </a:solidFill>
              </a:rPr>
              <a:t>: 8,16% </a:t>
            </a:r>
            <a:r>
              <a:rPr lang="en-US" dirty="0" err="1" smtClean="0">
                <a:solidFill>
                  <a:schemeClr val="tx1"/>
                </a:solidFill>
              </a:rPr>
              <a:t>a.a</a:t>
            </a:r>
            <a:r>
              <a:rPr lang="en-US" dirty="0" smtClean="0">
                <a:solidFill>
                  <a:schemeClr val="tx1"/>
                </a:solidFill>
              </a:rPr>
              <a:t> (0,63% a.m.) 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4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/>
          <a:lstStyle/>
          <a:p>
            <a:r>
              <a:rPr lang="pt-BR" dirty="0" smtClean="0"/>
              <a:t>Certificados de Recebíveis Imobiliários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CRI (</a:t>
            </a:r>
            <a:r>
              <a:rPr lang="pt-BR" dirty="0" smtClean="0">
                <a:solidFill>
                  <a:schemeClr val="tx1"/>
                </a:solidFill>
              </a:rPr>
              <a:t>Securitização)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Poderosa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alternativa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alavancagem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investimento</a:t>
            </a:r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1470025"/>
          </a:xfrm>
        </p:spPr>
        <p:txBody>
          <a:bodyPr/>
          <a:lstStyle/>
          <a:p>
            <a:r>
              <a:rPr lang="pt-BR" dirty="0" smtClean="0"/>
              <a:t>Certificados de Recebíveis Imobiliários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643063"/>
            <a:ext cx="66294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83568" y="5373216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 smtClean="0"/>
              <a:t>Uqbar</a:t>
            </a:r>
            <a:r>
              <a:rPr lang="pt-BR" sz="1100" dirty="0" smtClean="0"/>
              <a:t>. ANUÁRIO Securitização e Financiamento Imobiliário 2013. </a:t>
            </a:r>
            <a:r>
              <a:rPr lang="pt-BR" sz="1100" dirty="0" err="1" smtClean="0"/>
              <a:t>Uqbar</a:t>
            </a:r>
            <a:r>
              <a:rPr lang="pt-BR" sz="1100" dirty="0" smtClean="0"/>
              <a:t>, RJ, 2013, PG. .  Consultado em Marco/2013, disponível em: </a:t>
            </a:r>
            <a:r>
              <a:rPr lang="pt-BR" sz="1100" dirty="0"/>
              <a:t>http://www.uqbar.com.br/institucional/oque/anuario_FI_13.jsp</a:t>
            </a:r>
          </a:p>
        </p:txBody>
      </p:sp>
    </p:spTree>
    <p:extLst>
      <p:ext uri="{BB962C8B-B14F-4D97-AF65-F5344CB8AC3E}">
        <p14:creationId xmlns:p14="http://schemas.microsoft.com/office/powerpoint/2010/main" val="7959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Evolution of interest rate and </a:t>
            </a:r>
            <a:r>
              <a:rPr lang="en-US" b="1" dirty="0" smtClean="0"/>
              <a:t>savings balance</a:t>
            </a:r>
            <a:r>
              <a:rPr lang="pt-BR" dirty="0" smtClean="0"/>
              <a:t> - </a:t>
            </a:r>
            <a:r>
              <a:rPr lang="en-US" b="1" dirty="0" smtClean="0"/>
              <a:t>Brazil</a:t>
            </a:r>
            <a:endParaRPr lang="pt-BR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930567908"/>
              </p:ext>
            </p:extLst>
          </p:nvPr>
        </p:nvGraphicFramePr>
        <p:xfrm>
          <a:off x="1187624" y="1484784"/>
          <a:ext cx="698477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ângulo 7"/>
          <p:cNvSpPr/>
          <p:nvPr/>
        </p:nvSpPr>
        <p:spPr>
          <a:xfrm>
            <a:off x="1403648" y="5517232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Haddad, Emilio, Meyer, J. F. P. The Financial Crisis and Brazil’s Expanding Markets In: Global Housing: Markets, Crises, Policies and Institutions. ed. New Jersey: John Wiley &amp; Sons, 2011, p. 491-510.</a:t>
            </a:r>
            <a:endParaRPr lang="pt-BR" sz="1200" dirty="0"/>
          </a:p>
          <a:p>
            <a:r>
              <a:rPr lang="en-US" sz="1200" dirty="0" smtClean="0"/>
              <a:t>Data </a:t>
            </a:r>
            <a:r>
              <a:rPr lang="en-US" sz="1200" dirty="0"/>
              <a:t>from: Brazil Central Bank. Available in: http://www.bcb.gov.br; and CBCI </a:t>
            </a:r>
            <a:r>
              <a:rPr lang="en-US" sz="1200" dirty="0" err="1"/>
              <a:t>Tabela</a:t>
            </a:r>
            <a:r>
              <a:rPr lang="en-US" sz="1200" dirty="0"/>
              <a:t> 132. Available in: www.cbicdados.com.br.</a:t>
            </a:r>
            <a:endParaRPr lang="pt-BR" sz="1200" dirty="0"/>
          </a:p>
          <a:p>
            <a:r>
              <a:rPr lang="en-US" sz="1200" dirty="0" err="1"/>
              <a:t>Obs</a:t>
            </a:r>
            <a:r>
              <a:rPr lang="en-US" sz="1200" dirty="0"/>
              <a:t>: Central Bank public debt interest rate</a:t>
            </a:r>
            <a:r>
              <a:rPr lang="en-US" sz="1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6872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Mercado de capitais</a:t>
            </a:r>
            <a:br>
              <a:rPr lang="pt-BR" dirty="0" smtClean="0"/>
            </a:br>
            <a:r>
              <a:rPr lang="pt-BR" dirty="0" smtClean="0"/>
              <a:t>4 quadrantes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706012"/>
              </p:ext>
            </p:extLst>
          </p:nvPr>
        </p:nvGraphicFramePr>
        <p:xfrm>
          <a:off x="1403648" y="2564904"/>
          <a:ext cx="6096000" cy="1833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Equity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Débito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Privado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K Próprio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K Parceiros</a:t>
                      </a:r>
                    </a:p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Empréstimo 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bancário      </a:t>
                      </a:r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SBPE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                      FGTS</a:t>
                      </a:r>
                    </a:p>
                    <a:p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419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Mercado de capitais</a:t>
            </a:r>
            <a:br>
              <a:rPr lang="pt-BR" dirty="0" smtClean="0"/>
            </a:br>
            <a:r>
              <a:rPr lang="pt-BR" dirty="0" smtClean="0"/>
              <a:t>4 quadrantes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13342"/>
              </p:ext>
            </p:extLst>
          </p:nvPr>
        </p:nvGraphicFramePr>
        <p:xfrm>
          <a:off x="1403648" y="2564904"/>
          <a:ext cx="6096000" cy="274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Equity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Débito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Privado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K Próprio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K Parceiros</a:t>
                      </a:r>
                    </a:p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Empréstimo 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bancário      </a:t>
                      </a:r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SBPE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                      FGTS</a:t>
                      </a:r>
                    </a:p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Letras Imobiliárias</a:t>
                      </a:r>
                    </a:p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Público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baseline="0" dirty="0" smtClean="0">
                          <a:solidFill>
                            <a:schemeClr val="tx1"/>
                          </a:solidFill>
                        </a:rPr>
                        <a:t>Ações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Debêntures</a:t>
                      </a:r>
                    </a:p>
                    <a:p>
                      <a:endParaRPr lang="pt-BR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107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Mercado de capitais</a:t>
            </a:r>
            <a:br>
              <a:rPr lang="pt-BR" dirty="0" smtClean="0"/>
            </a:br>
            <a:r>
              <a:rPr lang="pt-BR" dirty="0" smtClean="0"/>
              <a:t>4 quadrantes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257062"/>
              </p:ext>
            </p:extLst>
          </p:nvPr>
        </p:nvGraphicFramePr>
        <p:xfrm>
          <a:off x="1403648" y="2564904"/>
          <a:ext cx="6096000" cy="2748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err="1" smtClean="0">
                          <a:solidFill>
                            <a:schemeClr val="tx1"/>
                          </a:solidFill>
                        </a:rPr>
                        <a:t>Equity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Débito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Privado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K Próprio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K Parceiros</a:t>
                      </a:r>
                    </a:p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Empréstimo </a:t>
                      </a:r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bancário      </a:t>
                      </a:r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SBPE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0070C0"/>
                          </a:solidFill>
                        </a:rPr>
                        <a:t>                      FGTS</a:t>
                      </a:r>
                    </a:p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Letras Imobiliárias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LIG</a:t>
                      </a:r>
                      <a:endParaRPr lang="pt-BR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Público</a:t>
                      </a:r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Ações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FII (REIT)</a:t>
                      </a:r>
                    </a:p>
                    <a:p>
                      <a:endParaRPr lang="pt-BR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chemeClr val="tx1"/>
                          </a:solidFill>
                        </a:rPr>
                        <a:t>Debêntures</a:t>
                      </a:r>
                    </a:p>
                    <a:p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CRI 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(MBS</a:t>
                      </a:r>
                      <a:r>
                        <a:rPr lang="pt-BR" b="1" baseline="0" dirty="0" smtClean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378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Fontes de financiamento Imobiliário 2012 – </a:t>
            </a:r>
            <a:r>
              <a:rPr lang="pt-BR" dirty="0" err="1" smtClean="0"/>
              <a:t>Originação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Fontes governamentais</a:t>
            </a:r>
          </a:p>
          <a:p>
            <a:pPr lvl="1"/>
            <a:r>
              <a:rPr lang="pt-BR" dirty="0" smtClean="0"/>
              <a:t>OGU				R$ 94,44 bilhões </a:t>
            </a:r>
          </a:p>
          <a:p>
            <a:pPr lvl="1"/>
            <a:r>
              <a:rPr lang="pt-BR" dirty="0" smtClean="0"/>
              <a:t>FGTS				R$ 33,81 bilhões  </a:t>
            </a:r>
          </a:p>
          <a:p>
            <a:r>
              <a:rPr lang="pt-BR" dirty="0" smtClean="0"/>
              <a:t>Sistema Bancário</a:t>
            </a:r>
          </a:p>
          <a:p>
            <a:pPr lvl="1"/>
            <a:r>
              <a:rPr lang="pt-BR" dirty="0" smtClean="0"/>
              <a:t>SBPE				R$ 82,56 bilhões </a:t>
            </a:r>
          </a:p>
          <a:p>
            <a:pPr lvl="1"/>
            <a:r>
              <a:rPr lang="pt-BR" dirty="0" smtClean="0"/>
              <a:t>LCI e LH				R$ 15 bilhões </a:t>
            </a:r>
          </a:p>
          <a:p>
            <a:r>
              <a:rPr lang="pt-BR" dirty="0" smtClean="0"/>
              <a:t>Mercado de capitais		</a:t>
            </a:r>
          </a:p>
          <a:p>
            <a:pPr lvl="1"/>
            <a:r>
              <a:rPr lang="pt-BR" dirty="0" smtClean="0"/>
              <a:t>CRI				R$    7 bilhões</a:t>
            </a:r>
          </a:p>
          <a:p>
            <a:pPr lvl="1"/>
            <a:r>
              <a:rPr lang="pt-BR" dirty="0" smtClean="0"/>
              <a:t>Fundos Imobiliários		R$ 11,46 bilhões</a:t>
            </a:r>
          </a:p>
          <a:p>
            <a:pPr lvl="1"/>
            <a:r>
              <a:rPr lang="pt-BR" dirty="0" smtClean="0"/>
              <a:t>Ações				R$    1,51 bilhões</a:t>
            </a:r>
          </a:p>
          <a:p>
            <a:pPr lvl="1"/>
            <a:r>
              <a:rPr lang="pt-BR" dirty="0" smtClean="0"/>
              <a:t>Debentures 			R$    6,67 bilhões</a:t>
            </a:r>
          </a:p>
          <a:p>
            <a:pPr lvl="1"/>
            <a:endParaRPr lang="en-US" dirty="0" smtClean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3568" y="6237312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 smtClean="0"/>
              <a:t>Uqbar</a:t>
            </a:r>
            <a:r>
              <a:rPr lang="pt-BR" sz="1100" dirty="0" smtClean="0"/>
              <a:t>. ANUÁRIO </a:t>
            </a:r>
            <a:r>
              <a:rPr lang="pt-BR" sz="1100" dirty="0" err="1" smtClean="0"/>
              <a:t>Securitizaçāo</a:t>
            </a:r>
            <a:r>
              <a:rPr lang="pt-BR" sz="1100" dirty="0" smtClean="0"/>
              <a:t> e Financiamento Imobiliário 2013. </a:t>
            </a:r>
            <a:r>
              <a:rPr lang="pt-BR" sz="1100" dirty="0" err="1" smtClean="0"/>
              <a:t>Uqbar</a:t>
            </a:r>
            <a:r>
              <a:rPr lang="pt-BR" sz="1100" dirty="0" smtClean="0"/>
              <a:t>, RJ, 2013, PG. 13, !7, 2, 60.  Consultado em Marco/2013, disponível em: http://www.uqbar.com.br/institucional/oque/anuario_FI_13.jsp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4554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Fontes de financiamento Imobiliário – Patrimônio / Estoque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Fontes governamentais</a:t>
            </a:r>
          </a:p>
          <a:p>
            <a:pPr lvl="1"/>
            <a:r>
              <a:rPr lang="pt-BR" dirty="0" smtClean="0"/>
              <a:t>FGTS				R$ 325,5 bilhões  </a:t>
            </a:r>
          </a:p>
          <a:p>
            <a:r>
              <a:rPr lang="pt-BR" dirty="0" smtClean="0"/>
              <a:t>Sistema Bancário</a:t>
            </a:r>
          </a:p>
          <a:p>
            <a:pPr lvl="1"/>
            <a:r>
              <a:rPr lang="pt-BR" dirty="0" smtClean="0"/>
              <a:t>Poupança			 R$ 388,64 bilhões (Total)</a:t>
            </a:r>
          </a:p>
          <a:p>
            <a:pPr lvl="1"/>
            <a:r>
              <a:rPr lang="pt-BR" dirty="0" smtClean="0"/>
              <a:t>LCI				 R$    62,36 bilhões</a:t>
            </a:r>
          </a:p>
          <a:p>
            <a:r>
              <a:rPr lang="pt-BR" dirty="0" smtClean="0"/>
              <a:t>Mercado de capitais</a:t>
            </a:r>
          </a:p>
          <a:p>
            <a:pPr lvl="1"/>
            <a:r>
              <a:rPr lang="pt-BR" dirty="0" smtClean="0"/>
              <a:t>Fundos Imobiliários</a:t>
            </a:r>
            <a:r>
              <a:rPr lang="pt-BR" dirty="0"/>
              <a:t>	</a:t>
            </a:r>
            <a:r>
              <a:rPr lang="pt-BR" dirty="0" smtClean="0"/>
              <a:t>	R$    40,56  bilhões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83568" y="6237312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err="1" smtClean="0"/>
              <a:t>Uqbar</a:t>
            </a:r>
            <a:r>
              <a:rPr lang="pt-BR" sz="1100" dirty="0" smtClean="0"/>
              <a:t>. ANUÁRIO </a:t>
            </a:r>
            <a:r>
              <a:rPr lang="pt-BR" sz="1100" dirty="0" err="1" smtClean="0"/>
              <a:t>Securitizaçāo</a:t>
            </a:r>
            <a:r>
              <a:rPr lang="pt-BR" sz="1100" dirty="0" smtClean="0"/>
              <a:t> e Financiamento Imobiliário 2013. </a:t>
            </a:r>
            <a:r>
              <a:rPr lang="pt-BR" sz="1100" dirty="0" err="1" smtClean="0"/>
              <a:t>Uqbar</a:t>
            </a:r>
            <a:r>
              <a:rPr lang="pt-BR" sz="1100" dirty="0" smtClean="0"/>
              <a:t>, RJ, 2013, PG. 13, 2.  Consultado em Marco/2013, disponível em: http://www.uqbar.com.br/institucional/oque/anuario_FI_13.jsp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627888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IPOs - Real Estate Companies (MM USD</a:t>
            </a:r>
            <a:r>
              <a:rPr lang="en-US" sz="3200" b="1" dirty="0" smtClean="0"/>
              <a:t>)</a:t>
            </a:r>
            <a:endParaRPr lang="pt-BR" sz="3200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94199512"/>
              </p:ext>
            </p:extLst>
          </p:nvPr>
        </p:nvGraphicFramePr>
        <p:xfrm>
          <a:off x="1043608" y="1340768"/>
          <a:ext cx="7470576" cy="4755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tângulo 9"/>
          <p:cNvSpPr/>
          <p:nvPr/>
        </p:nvSpPr>
        <p:spPr>
          <a:xfrm>
            <a:off x="1331640" y="6093296"/>
            <a:ext cx="22910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CBRE – CB Richard Ellis – Aug/09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4155963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Evolução do financiamento imobiliário</a:t>
            </a:r>
            <a:br>
              <a:rPr lang="pt-BR" dirty="0" smtClean="0"/>
            </a:br>
            <a:r>
              <a:rPr lang="pt-BR" dirty="0" smtClean="0"/>
              <a:t>SBPE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611560" y="6483533"/>
            <a:ext cx="25330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err="1"/>
              <a:t>Source</a:t>
            </a:r>
            <a:r>
              <a:rPr lang="pt-BR" sz="1000" dirty="0"/>
              <a:t>: CAIXA ECONÔMICA, BACEN e ABECIP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382916948"/>
              </p:ext>
            </p:extLst>
          </p:nvPr>
        </p:nvGraphicFramePr>
        <p:xfrm>
          <a:off x="251520" y="1412776"/>
          <a:ext cx="8424936" cy="4947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494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4133"/>
            <a:ext cx="4114800" cy="1143000"/>
          </a:xfrm>
        </p:spPr>
        <p:txBody>
          <a:bodyPr>
            <a:normAutofit/>
          </a:bodyPr>
          <a:lstStyle/>
          <a:p>
            <a:r>
              <a:rPr lang="en-US" sz="3000" b="1" dirty="0"/>
              <a:t>Housing mortgage / GDP ratio evolution – Brazil</a:t>
            </a:r>
            <a:endParaRPr lang="pt-BR" sz="3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688152795"/>
              </p:ext>
            </p:extLst>
          </p:nvPr>
        </p:nvGraphicFramePr>
        <p:xfrm>
          <a:off x="35496" y="2348880"/>
          <a:ext cx="4536504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179512" y="6237312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Source: BACEN (Brazilian Central Bank), consulted in June/10/2014, available in: http://www.construdata.com.br</a:t>
            </a:r>
            <a:endParaRPr lang="pt-BR" sz="9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701208" y="476672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Outstanding Residential Loans to GDP Ratio (%)</a:t>
            </a:r>
            <a:endParaRPr lang="pt-BR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2189650535"/>
              </p:ext>
            </p:extLst>
          </p:nvPr>
        </p:nvGraphicFramePr>
        <p:xfrm>
          <a:off x="4570222" y="2204864"/>
          <a:ext cx="4572000" cy="3589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tângulo 3"/>
          <p:cNvSpPr/>
          <p:nvPr/>
        </p:nvSpPr>
        <p:spPr>
          <a:xfrm>
            <a:off x="4499992" y="602128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Sources: Europe data (2012): HYPOSTAT 2013; </a:t>
            </a:r>
            <a:r>
              <a:rPr lang="en-US" sz="1000" dirty="0" err="1"/>
              <a:t>Brasil</a:t>
            </a:r>
            <a:r>
              <a:rPr lang="en-US" sz="1000" dirty="0"/>
              <a:t> (2014): BACEN (Brazilian Central Bank); India (2011): ICRA; China (2012): Barth (2012) and data from </a:t>
            </a:r>
            <a:r>
              <a:rPr lang="en-US" sz="1000" dirty="0" err="1"/>
              <a:t>Helgi</a:t>
            </a:r>
            <a:r>
              <a:rPr lang="en-US" sz="1000" dirty="0"/>
              <a:t> Library, refers to mortgage loans from Argentina, Canada, South Africa (2011) and Australia (2012).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36952115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579</Words>
  <Application>Microsoft Office PowerPoint</Application>
  <PresentationFormat>Apresentação na tela (4:3)</PresentationFormat>
  <Paragraphs>114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Mercado de capitais 4 quadrantes</vt:lpstr>
      <vt:lpstr>Mercado de capitais 4 quadrantes</vt:lpstr>
      <vt:lpstr>Mercado de capitais 4 quadrantes</vt:lpstr>
      <vt:lpstr>Fontes de financiamento Imobiliário 2012 – Originação</vt:lpstr>
      <vt:lpstr>Fontes de financiamento Imobiliário – Patrimônio / Estoque</vt:lpstr>
      <vt:lpstr>IPOs - Real Estate Companies (MM USD)</vt:lpstr>
      <vt:lpstr>Evolução do financiamento imobiliário SBPE</vt:lpstr>
      <vt:lpstr>Housing mortgage / GDP ratio evolution – Brazil</vt:lpstr>
      <vt:lpstr>Fundos de investimento Imobiliário</vt:lpstr>
      <vt:lpstr>Fundos de investimento Imobiliário</vt:lpstr>
      <vt:lpstr>Fundos de investimento Imobiliário</vt:lpstr>
      <vt:lpstr>Fundos de investimento Imobiliário</vt:lpstr>
      <vt:lpstr>Certificados de Recebíveis Imobiliários</vt:lpstr>
      <vt:lpstr>Certificados de Recebíveis Imobiliários</vt:lpstr>
      <vt:lpstr>Evolution of interest rate and savings balance - Brazil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Meyer</dc:creator>
  <cp:lastModifiedBy>João</cp:lastModifiedBy>
  <cp:revision>10</cp:revision>
  <dcterms:created xsi:type="dcterms:W3CDTF">2014-11-18T05:13:46Z</dcterms:created>
  <dcterms:modified xsi:type="dcterms:W3CDTF">2020-05-11T04:28:19Z</dcterms:modified>
</cp:coreProperties>
</file>