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60" r:id="rId7"/>
    <p:sldId id="272" r:id="rId8"/>
    <p:sldId id="265" r:id="rId9"/>
    <p:sldId id="261" r:id="rId10"/>
    <p:sldId id="262" r:id="rId11"/>
    <p:sldId id="263" r:id="rId12"/>
    <p:sldId id="264" r:id="rId13"/>
    <p:sldId id="266" r:id="rId14"/>
    <p:sldId id="267" r:id="rId15"/>
    <p:sldId id="268" r:id="rId16"/>
    <p:sldId id="269" r:id="rId17"/>
    <p:sldId id="273" r:id="rId18"/>
    <p:sldId id="274" r:id="rId19"/>
    <p:sldId id="275" r:id="rId20"/>
    <p:sldId id="276" r:id="rId21"/>
    <p:sldId id="277" r:id="rId22"/>
    <p:sldId id="278" r:id="rId23"/>
    <p:sldId id="279" r:id="rId24"/>
    <p:sldId id="285" r:id="rId25"/>
    <p:sldId id="287" r:id="rId26"/>
    <p:sldId id="280" r:id="rId27"/>
    <p:sldId id="288" r:id="rId28"/>
    <p:sldId id="289" r:id="rId29"/>
    <p:sldId id="281" r:id="rId30"/>
    <p:sldId id="283" r:id="rId31"/>
    <p:sldId id="284"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11" r:id="rId51"/>
    <p:sldId id="309" r:id="rId52"/>
    <p:sldId id="313" r:id="rId53"/>
    <p:sldId id="310" r:id="rId54"/>
    <p:sldId id="312" r:id="rId55"/>
    <p:sldId id="314" r:id="rId56"/>
    <p:sldId id="315" r:id="rId57"/>
    <p:sldId id="316" r:id="rId58"/>
    <p:sldId id="317" r:id="rId59"/>
    <p:sldId id="318" r:id="rId60"/>
    <p:sldId id="319" r:id="rId61"/>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3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A383B-A452-409A-B47E-80F89CBD7E6E}" v="2" dt="2019-04-11T11:41:30.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5" d="100"/>
          <a:sy n="65" d="100"/>
        </p:scale>
        <p:origin x="8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l" userId="b38b0c4b809bbbf8" providerId="LiveId" clId="{782E5AC4-09A7-4F8F-8A83-53C92BB943E2}"/>
    <pc:docChg chg="custSel delSld modSld">
      <pc:chgData name="r l" userId="b38b0c4b809bbbf8" providerId="LiveId" clId="{782E5AC4-09A7-4F8F-8A83-53C92BB943E2}" dt="2019-04-11T11:45:12.982" v="7" actId="113"/>
      <pc:docMkLst>
        <pc:docMk/>
      </pc:docMkLst>
      <pc:sldChg chg="del">
        <pc:chgData name="r l" userId="b38b0c4b809bbbf8" providerId="LiveId" clId="{782E5AC4-09A7-4F8F-8A83-53C92BB943E2}" dt="2019-04-11T11:41:36.350" v="3" actId="2696"/>
        <pc:sldMkLst>
          <pc:docMk/>
          <pc:sldMk cId="0" sldId="270"/>
        </pc:sldMkLst>
      </pc:sldChg>
      <pc:sldChg chg="addSp delSp modSp">
        <pc:chgData name="r l" userId="b38b0c4b809bbbf8" providerId="LiveId" clId="{782E5AC4-09A7-4F8F-8A83-53C92BB943E2}" dt="2019-04-11T11:41:30.715" v="2" actId="1076"/>
        <pc:sldMkLst>
          <pc:docMk/>
          <pc:sldMk cId="0" sldId="274"/>
        </pc:sldMkLst>
        <pc:spChg chg="add del mod">
          <ac:chgData name="r l" userId="b38b0c4b809bbbf8" providerId="LiveId" clId="{782E5AC4-09A7-4F8F-8A83-53C92BB943E2}" dt="2019-04-11T11:41:28.415" v="1"/>
          <ac:spMkLst>
            <pc:docMk/>
            <pc:sldMk cId="0" sldId="274"/>
            <ac:spMk id="3" creationId="{0D35E8A1-FC38-4AA2-8AFD-186E1938B995}"/>
          </ac:spMkLst>
        </pc:spChg>
        <pc:picChg chg="add mod">
          <ac:chgData name="r l" userId="b38b0c4b809bbbf8" providerId="LiveId" clId="{782E5AC4-09A7-4F8F-8A83-53C92BB943E2}" dt="2019-04-11T11:41:30.715" v="2" actId="1076"/>
          <ac:picMkLst>
            <pc:docMk/>
            <pc:sldMk cId="0" sldId="274"/>
            <ac:picMk id="1026" creationId="{9D30D30F-ED41-4E1F-896B-94D7A8A3E0CE}"/>
          </ac:picMkLst>
        </pc:picChg>
        <pc:picChg chg="del">
          <ac:chgData name="r l" userId="b38b0c4b809bbbf8" providerId="LiveId" clId="{782E5AC4-09A7-4F8F-8A83-53C92BB943E2}" dt="2019-04-11T11:40:00.423" v="0" actId="478"/>
          <ac:picMkLst>
            <pc:docMk/>
            <pc:sldMk cId="0" sldId="274"/>
            <ac:picMk id="20484" creationId="{00000000-0000-0000-0000-000000000000}"/>
          </ac:picMkLst>
        </pc:picChg>
      </pc:sldChg>
      <pc:sldChg chg="del">
        <pc:chgData name="r l" userId="b38b0c4b809bbbf8" providerId="LiveId" clId="{782E5AC4-09A7-4F8F-8A83-53C92BB943E2}" dt="2019-04-11T11:42:53.159" v="5" actId="2696"/>
        <pc:sldMkLst>
          <pc:docMk/>
          <pc:sldMk cId="0" sldId="282"/>
        </pc:sldMkLst>
      </pc:sldChg>
      <pc:sldChg chg="del">
        <pc:chgData name="r l" userId="b38b0c4b809bbbf8" providerId="LiveId" clId="{782E5AC4-09A7-4F8F-8A83-53C92BB943E2}" dt="2019-04-11T11:41:47.354" v="4" actId="2696"/>
        <pc:sldMkLst>
          <pc:docMk/>
          <pc:sldMk cId="0" sldId="286"/>
        </pc:sldMkLst>
      </pc:sldChg>
      <pc:sldChg chg="modSp">
        <pc:chgData name="r l" userId="b38b0c4b809bbbf8" providerId="LiveId" clId="{782E5AC4-09A7-4F8F-8A83-53C92BB943E2}" dt="2019-04-11T11:45:12.982" v="7" actId="113"/>
        <pc:sldMkLst>
          <pc:docMk/>
          <pc:sldMk cId="0" sldId="313"/>
        </pc:sldMkLst>
        <pc:spChg chg="mod">
          <ac:chgData name="r l" userId="b38b0c4b809bbbf8" providerId="LiveId" clId="{782E5AC4-09A7-4F8F-8A83-53C92BB943E2}" dt="2019-04-11T11:45:12.982" v="7" actId="113"/>
          <ac:spMkLst>
            <pc:docMk/>
            <pc:sldMk cId="0" sldId="313"/>
            <ac:spMk id="5734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65E2215-83B0-4BEC-B184-1434093A312F}"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BC7D308-2F39-488E-A35E-643CA69455DE}"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7332051-1E89-4691-9BED-D061384F206B}"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Clip-art 2"/>
          <p:cNvSpPr>
            <a:spLocks noGrp="1"/>
          </p:cNvSpPr>
          <p:nvPr>
            <p:ph type="clipArt" sz="half" idx="1"/>
          </p:nvPr>
        </p:nvSpPr>
        <p:spPr>
          <a:xfrm>
            <a:off x="685800" y="1981200"/>
            <a:ext cx="3810000" cy="4114800"/>
          </a:xfrm>
        </p:spPr>
        <p:txBody>
          <a:bodyPr/>
          <a:lstStyle/>
          <a:p>
            <a:pPr lvl="0"/>
            <a:endParaRPr lang="pt-BR" noProof="0"/>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386C0A0D-688C-4549-A394-9B8BEAEABBC6}"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lip-art 3"/>
          <p:cNvSpPr>
            <a:spLocks noGrp="1"/>
          </p:cNvSpPr>
          <p:nvPr>
            <p:ph type="clipArt" sz="half" idx="2"/>
          </p:nvPr>
        </p:nvSpPr>
        <p:spPr>
          <a:xfrm>
            <a:off x="4648200" y="1981200"/>
            <a:ext cx="3810000" cy="4114800"/>
          </a:xfrm>
        </p:spPr>
        <p:txBody>
          <a:bodyPr/>
          <a:lstStyle/>
          <a:p>
            <a:pPr lvl="0"/>
            <a:endParaRPr lang="pt-BR" noProof="0"/>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D8E2480E-956F-43DA-B919-96626C72D414}"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ítulo e 2 partes de conteúdo em cima do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Conteúdo 2"/>
          <p:cNvSpPr>
            <a:spLocks noGrp="1"/>
          </p:cNvSpPr>
          <p:nvPr>
            <p:ph sz="quarter" idx="1"/>
          </p:nvPr>
        </p:nvSpPr>
        <p:spPr>
          <a:xfrm>
            <a:off x="685800" y="19812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9812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half" idx="3"/>
          </p:nvPr>
        </p:nvSpPr>
        <p:spPr>
          <a:xfrm>
            <a:off x="685800" y="4114800"/>
            <a:ext cx="77724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76616D7A-027F-4570-A466-CAA526B69411}"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ítulo e conteúdo em cima do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77724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85800" y="4114800"/>
            <a:ext cx="77724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8CEE5F0-7C68-4985-BF84-312CDF4E7390}"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mediaAndTx" preserve="1">
  <p:cSld name="Título, clipe de mídia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Mídia 2"/>
          <p:cNvSpPr>
            <a:spLocks noGrp="1"/>
          </p:cNvSpPr>
          <p:nvPr>
            <p:ph type="media" sz="half" idx="1"/>
          </p:nvPr>
        </p:nvSpPr>
        <p:spPr>
          <a:xfrm>
            <a:off x="685800" y="1981200"/>
            <a:ext cx="3810000" cy="4114800"/>
          </a:xfrm>
        </p:spPr>
        <p:txBody>
          <a:bodyPr/>
          <a:lstStyle/>
          <a:p>
            <a:pPr lvl="0"/>
            <a:endParaRPr lang="pt-BR" noProof="0"/>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4DDB26B5-EA6B-4F91-96CE-C30EDC6A1D85}"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ítulo e diagrama ou organogram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SmartArt 2"/>
          <p:cNvSpPr>
            <a:spLocks noGrp="1"/>
          </p:cNvSpPr>
          <p:nvPr>
            <p:ph type="dgm" idx="1"/>
          </p:nvPr>
        </p:nvSpPr>
        <p:spPr>
          <a:xfrm>
            <a:off x="685800" y="1981200"/>
            <a:ext cx="7772400" cy="4114800"/>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FB19F72-D8E4-402E-9126-91BA8D0030E7}"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reserve="1">
  <p:cSld name="Título, 2 partes de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Conteúdo 2"/>
          <p:cNvSpPr>
            <a:spLocks noGrp="1"/>
          </p:cNvSpPr>
          <p:nvPr>
            <p:ph sz="quarter" idx="1"/>
          </p:nvPr>
        </p:nvSpPr>
        <p:spPr>
          <a:xfrm>
            <a:off x="685800" y="19812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685800" y="41148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half" idx="3"/>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BB141C67-D343-4071-AC69-5879BBE96945}"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reserve="1">
  <p:cSld name="Título e texto em cima do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77724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85800" y="4114800"/>
            <a:ext cx="77724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53EA998-E722-4F63-B02D-BE9E0926A2EA}"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14E70FD-175B-457D-84F8-4F46A739E0DF}"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6482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4234763-BEB7-427C-88CC-0E5DC766CDF6}"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quarter" idx="2"/>
          </p:nvPr>
        </p:nvSpPr>
        <p:spPr>
          <a:xfrm>
            <a:off x="4648200" y="19812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Conteúdo 4"/>
          <p:cNvSpPr>
            <a:spLocks noGrp="1"/>
          </p:cNvSpPr>
          <p:nvPr>
            <p:ph sz="quarter" idx="3"/>
          </p:nvPr>
        </p:nvSpPr>
        <p:spPr>
          <a:xfrm>
            <a:off x="4648200" y="41148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68BB9C7C-AC8D-4A68-8AC7-4E53C7F99BE7}"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Media" preserve="1">
  <p:cSld name="Título, texto e clipe de mídi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Mídia 3"/>
          <p:cNvSpPr>
            <a:spLocks noGrp="1"/>
          </p:cNvSpPr>
          <p:nvPr>
            <p:ph type="media" sz="half" idx="2"/>
          </p:nvPr>
        </p:nvSpPr>
        <p:spPr>
          <a:xfrm>
            <a:off x="4648200" y="1981200"/>
            <a:ext cx="3810000" cy="4114800"/>
          </a:xfrm>
        </p:spPr>
        <p:txBody>
          <a:bodyPr/>
          <a:lstStyle/>
          <a:p>
            <a:pPr lvl="0"/>
            <a:endParaRPr lang="pt-BR" noProof="0"/>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D48DF19-048D-46BD-AB39-556EFDA5785C}" type="slidenum">
              <a:rPr lang="pt-BR"/>
              <a:pPr>
                <a:defRPr/>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p>
        </p:txBody>
      </p:sp>
      <p:sp>
        <p:nvSpPr>
          <p:cNvPr id="3" name="Espaço Reservado para Gráfico 2"/>
          <p:cNvSpPr>
            <a:spLocks noGrp="1"/>
          </p:cNvSpPr>
          <p:nvPr>
            <p:ph type="chart" idx="1"/>
          </p:nvPr>
        </p:nvSpPr>
        <p:spPr>
          <a:xfrm>
            <a:off x="685800" y="1981200"/>
            <a:ext cx="7772400" cy="4114800"/>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F70E5AB-B4E9-4F79-B54E-D03CE96EF23B}"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C938D0B-F9D6-4645-8A1A-0B930C4D37CB}"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B90124A-8ACE-469A-AD3A-025E8A660979}"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E27A581C-E5CB-4419-B478-C5259736A666}"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2471386-F41A-4527-9A45-CDEA6CC274A0}"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7DFD1850-64E4-40CB-8CCB-2CD315EC100E}"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9EB9781-E27B-4D45-92D5-441BDDBC71BA}"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70E75CFC-ABC3-4787-B2E4-E42BF416C77A}"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448F28BA-33E0-4087-9E57-05A57C2E7EF1}"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orinoscienza.it/galleria_multimediale/apri?obj_id=3996"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yfreewallpapers.net/artistic/wallpapers/picasso-woman-with-a-flower.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7sSan704qAc"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tk-OREbu3_Q"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O_xkpqRB-EA&amp;feature=related" TargetMode="External"/><Relationship Id="rId2" Type="http://schemas.openxmlformats.org/officeDocument/2006/relationships/hyperlink" Target="http://www.youtube.com/watch?v=bWrrZ7gEGOE&amp;feature=relate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youtube.com/watch?v=vy6Omz1bDPg&amp;feature=related"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pt-BR" sz="3600"/>
              <a:t>Reflexões sobre a Arte – Alfredo Bosi</a:t>
            </a:r>
          </a:p>
        </p:txBody>
      </p:sp>
      <p:sp>
        <p:nvSpPr>
          <p:cNvPr id="2051" name="Rectangle 3"/>
          <p:cNvSpPr>
            <a:spLocks noGrp="1" noChangeArrowheads="1"/>
          </p:cNvSpPr>
          <p:nvPr>
            <p:ph type="body" sz="half" idx="2"/>
          </p:nvPr>
        </p:nvSpPr>
        <p:spPr>
          <a:xfrm>
            <a:off x="4419600" y="3505200"/>
            <a:ext cx="3810000" cy="4114800"/>
          </a:xfrm>
        </p:spPr>
        <p:txBody>
          <a:bodyPr/>
          <a:lstStyle/>
          <a:p>
            <a:pPr eaLnBrk="1" hangingPunct="1">
              <a:buFontTx/>
              <a:buNone/>
            </a:pPr>
            <a:r>
              <a:rPr lang="pt-BR" sz="2800">
                <a:cs typeface="Times New Roman" charset="0"/>
              </a:rPr>
              <a:t>	Luigi Pareyson – 3 momentos decisivos do processo artístico: o fazer, o conhecer e o exprimir</a:t>
            </a:r>
          </a:p>
        </p:txBody>
      </p:sp>
      <p:sp>
        <p:nvSpPr>
          <p:cNvPr id="2052" name="Rectangle 12"/>
          <p:cNvSpPr>
            <a:spLocks noChangeArrowheads="1"/>
          </p:cNvSpPr>
          <p:nvPr/>
        </p:nvSpPr>
        <p:spPr bwMode="auto">
          <a:xfrm>
            <a:off x="0" y="1482725"/>
            <a:ext cx="9144000" cy="0"/>
          </a:xfrm>
          <a:prstGeom prst="rect">
            <a:avLst/>
          </a:prstGeom>
          <a:solidFill>
            <a:srgbClr val="FFFFFF"/>
          </a:solidFill>
          <a:ln w="9525">
            <a:noFill/>
            <a:miter lim="800000"/>
            <a:headEnd/>
            <a:tailEnd/>
          </a:ln>
        </p:spPr>
        <p:txBody>
          <a:bodyPr lIns="0" tIns="114264" rIns="0" bIns="0">
            <a:spAutoFit/>
          </a:bodyPr>
          <a:lstStyle/>
          <a:p>
            <a:endParaRPr lang="en-US"/>
          </a:p>
        </p:txBody>
      </p:sp>
      <p:grpSp>
        <p:nvGrpSpPr>
          <p:cNvPr id="2053" name="Group 18"/>
          <p:cNvGrpSpPr>
            <a:grpSpLocks/>
          </p:cNvGrpSpPr>
          <p:nvPr/>
        </p:nvGrpSpPr>
        <p:grpSpPr bwMode="auto">
          <a:xfrm>
            <a:off x="0" y="2362200"/>
            <a:ext cx="9144000" cy="3892550"/>
            <a:chOff x="0" y="0"/>
            <a:chExt cx="5760" cy="2452"/>
          </a:xfrm>
        </p:grpSpPr>
        <p:grpSp>
          <p:nvGrpSpPr>
            <p:cNvPr id="2055" name="Group 16"/>
            <p:cNvGrpSpPr>
              <a:grpSpLocks/>
            </p:cNvGrpSpPr>
            <p:nvPr/>
          </p:nvGrpSpPr>
          <p:grpSpPr bwMode="auto">
            <a:xfrm>
              <a:off x="0" y="72"/>
              <a:ext cx="5760" cy="2380"/>
              <a:chOff x="0" y="518"/>
              <a:chExt cx="5760" cy="2454"/>
            </a:xfrm>
          </p:grpSpPr>
          <p:sp>
            <p:nvSpPr>
              <p:cNvPr id="2057" name="Rectangle 13"/>
              <p:cNvSpPr>
                <a:spLocks noChangeArrowheads="1"/>
              </p:cNvSpPr>
              <p:nvPr/>
            </p:nvSpPr>
            <p:spPr bwMode="auto">
              <a:xfrm>
                <a:off x="0" y="518"/>
                <a:ext cx="5760" cy="518"/>
              </a:xfrm>
              <a:prstGeom prst="rect">
                <a:avLst/>
              </a:prstGeom>
              <a:solidFill>
                <a:srgbClr val="4E5A92"/>
              </a:solidFill>
              <a:ln w="9525">
                <a:noFill/>
                <a:miter lim="800000"/>
                <a:headEnd/>
                <a:tailEnd/>
              </a:ln>
            </p:spPr>
            <p:txBody>
              <a:bodyPr lIns="0" tIns="0" rIns="0" bIns="0">
                <a:spAutoFit/>
              </a:bodyPr>
              <a:lstStyle/>
              <a:p>
                <a:endParaRPr lang="en-US"/>
              </a:p>
            </p:txBody>
          </p:sp>
          <p:sp>
            <p:nvSpPr>
              <p:cNvPr id="2058" name="Rectangle 14"/>
              <p:cNvSpPr>
                <a:spLocks noChangeArrowheads="1"/>
              </p:cNvSpPr>
              <p:nvPr/>
            </p:nvSpPr>
            <p:spPr bwMode="auto">
              <a:xfrm>
                <a:off x="0" y="518"/>
                <a:ext cx="1536" cy="2454"/>
              </a:xfrm>
              <a:prstGeom prst="rect">
                <a:avLst/>
              </a:prstGeom>
              <a:solidFill>
                <a:srgbClr val="4E5A92"/>
              </a:solidFill>
              <a:ln w="9525">
                <a:noFill/>
                <a:miter lim="800000"/>
                <a:headEnd/>
                <a:tailEnd/>
              </a:ln>
            </p:spPr>
            <p:txBody>
              <a:bodyPr lIns="0" tIns="0" rIns="0" bIns="0">
                <a:spAutoFit/>
              </a:bodyPr>
              <a:lstStyle/>
              <a:p>
                <a:pPr algn="just" fontAlgn="ctr"/>
                <a:r>
                  <a:rPr lang="pt-BR">
                    <a:hlinkClick r:id="rId2"/>
                  </a:rPr>
                  <a:t>  </a:t>
                </a:r>
                <a:r>
                  <a:rPr lang="pt-BR" sz="20000"/>
                  <a:t> </a:t>
                </a:r>
                <a:r>
                  <a:rPr lang="pt-BR"/>
                  <a:t>                             </a:t>
                </a:r>
              </a:p>
              <a:p>
                <a:pPr eaLnBrk="0" hangingPunct="0"/>
                <a:endParaRPr lang="pt-BR"/>
              </a:p>
            </p:txBody>
          </p:sp>
        </p:grpSp>
        <p:sp>
          <p:nvSpPr>
            <p:cNvPr id="2056" name="Rectangle 17"/>
            <p:cNvSpPr>
              <a:spLocks noChangeArrowheads="1"/>
            </p:cNvSpPr>
            <p:nvPr/>
          </p:nvSpPr>
          <p:spPr bwMode="auto">
            <a:xfrm>
              <a:off x="0" y="0"/>
              <a:ext cx="5760" cy="2380"/>
            </a:xfrm>
            <a:prstGeom prst="rect">
              <a:avLst/>
            </a:prstGeom>
            <a:noFill/>
            <a:ln w="7">
              <a:solidFill>
                <a:srgbClr val="A0A0A0"/>
              </a:solidFill>
              <a:miter lim="800000"/>
              <a:headEnd/>
              <a:tailEnd/>
            </a:ln>
          </p:spPr>
          <p:txBody>
            <a:bodyPr/>
            <a:lstStyle/>
            <a:p>
              <a:endParaRPr lang="en-US"/>
            </a:p>
          </p:txBody>
        </p:sp>
      </p:grpSp>
      <p:pic>
        <p:nvPicPr>
          <p:cNvPr id="2054" name="Picture 19" descr="Pareyson">
            <a:hlinkClick r:id="rId2"/>
          </p:cNvPr>
          <p:cNvPicPr>
            <a:picLocks noGrp="1" noChangeAspect="1" noChangeArrowheads="1"/>
          </p:cNvPicPr>
          <p:nvPr>
            <p:ph type="clipArt" sz="half" idx="1"/>
          </p:nvPr>
        </p:nvPicPr>
        <p:blipFill>
          <a:blip r:embed="rId3" cstate="print"/>
          <a:srcRect/>
          <a:stretch>
            <a:fillRect/>
          </a:stretch>
        </p:blipFill>
        <p:spPr>
          <a:xfrm>
            <a:off x="1143000" y="2057400"/>
            <a:ext cx="2959100" cy="41148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p>
        </p:txBody>
      </p:sp>
      <p:sp>
        <p:nvSpPr>
          <p:cNvPr id="11267" name="Rectangle 3"/>
          <p:cNvSpPr>
            <a:spLocks noGrp="1" noChangeArrowheads="1"/>
          </p:cNvSpPr>
          <p:nvPr>
            <p:ph type="body" sz="half" idx="1"/>
          </p:nvPr>
        </p:nvSpPr>
        <p:spPr>
          <a:xfrm>
            <a:off x="228600" y="381000"/>
            <a:ext cx="8077200" cy="914400"/>
          </a:xfrm>
        </p:spPr>
        <p:txBody>
          <a:bodyPr/>
          <a:lstStyle/>
          <a:p>
            <a:pPr eaLnBrk="1" hangingPunct="1">
              <a:lnSpc>
                <a:spcPct val="90000"/>
              </a:lnSpc>
              <a:buFontTx/>
              <a:buNone/>
            </a:pPr>
            <a:r>
              <a:rPr lang="pt-BR" sz="2400" i="1">
                <a:cs typeface="Times New Roman" charset="0"/>
              </a:rPr>
              <a:t>	</a:t>
            </a:r>
            <a:r>
              <a:rPr lang="pt-BR" sz="2000" i="1">
                <a:cs typeface="Times New Roman" charset="0"/>
              </a:rPr>
              <a:t>A classificação das técnicas ou artes seguirá um padrão determinado pela sociedade antiga e, portanto, pela estrutura social fundada na escravidão, isto é, uma sociedade que despreza o trabalho manual.</a:t>
            </a:r>
          </a:p>
          <a:p>
            <a:pPr eaLnBrk="1" hangingPunct="1">
              <a:lnSpc>
                <a:spcPct val="90000"/>
              </a:lnSpc>
              <a:buFontTx/>
              <a:buNone/>
            </a:pPr>
            <a:r>
              <a:rPr lang="pt-BR" sz="2400" i="1">
                <a:cs typeface="Times New Roman" charset="0"/>
              </a:rPr>
              <a:t> </a:t>
            </a:r>
            <a:endParaRPr lang="pt-BR" sz="2400">
              <a:cs typeface="Times New Roman" charset="0"/>
            </a:endParaRPr>
          </a:p>
        </p:txBody>
      </p:sp>
      <p:sp>
        <p:nvSpPr>
          <p:cNvPr id="11268" name="Rectangle 4"/>
          <p:cNvSpPr>
            <a:spLocks noGrp="1" noChangeArrowheads="1"/>
          </p:cNvSpPr>
          <p:nvPr>
            <p:ph type="body" sz="half" idx="2"/>
          </p:nvPr>
        </p:nvSpPr>
        <p:spPr>
          <a:xfrm>
            <a:off x="4572000" y="1752600"/>
            <a:ext cx="3810000" cy="4800600"/>
          </a:xfrm>
        </p:spPr>
        <p:txBody>
          <a:bodyPr/>
          <a:lstStyle/>
          <a:p>
            <a:pPr eaLnBrk="1" hangingPunct="1">
              <a:lnSpc>
                <a:spcPct val="90000"/>
              </a:lnSpc>
              <a:buFontTx/>
              <a:buNone/>
            </a:pPr>
            <a:r>
              <a:rPr lang="pt-BR" sz="2400" i="1">
                <a:cs typeface="Times New Roman" charset="0"/>
              </a:rPr>
              <a:t>	</a:t>
            </a:r>
            <a:r>
              <a:rPr lang="pt-BR" sz="2400" b="1" i="1">
                <a:cs typeface="Times New Roman" charset="0"/>
              </a:rPr>
              <a:t>Varrão (séc. II dC)</a:t>
            </a:r>
            <a:r>
              <a:rPr lang="pt-BR" sz="2400" i="1">
                <a:cs typeface="Times New Roman" charset="0"/>
              </a:rPr>
              <a:t> – </a:t>
            </a:r>
            <a:r>
              <a:rPr lang="pt-BR" sz="2400" b="1" i="1">
                <a:cs typeface="Times New Roman" charset="0"/>
              </a:rPr>
              <a:t>Artes liberais</a:t>
            </a:r>
            <a:r>
              <a:rPr lang="pt-BR" sz="2400" i="1">
                <a:cs typeface="Times New Roman" charset="0"/>
              </a:rPr>
              <a:t> – exercidas pelos homens livres – gramática, retórica, lógica, aritmética, geometria, astronomia e música</a:t>
            </a:r>
            <a:endParaRPr lang="pt-BR" sz="2400">
              <a:cs typeface="Times New Roman" charset="0"/>
            </a:endParaRPr>
          </a:p>
          <a:p>
            <a:pPr eaLnBrk="1" hangingPunct="1">
              <a:lnSpc>
                <a:spcPct val="90000"/>
              </a:lnSpc>
              <a:buFontTx/>
              <a:buNone/>
            </a:pPr>
            <a:r>
              <a:rPr lang="pt-BR" sz="2400" i="1">
                <a:cs typeface="Times New Roman" charset="0"/>
              </a:rPr>
              <a:t> 	</a:t>
            </a:r>
            <a:r>
              <a:rPr lang="pt-BR" sz="2400" b="1" i="1">
                <a:cs typeface="Times New Roman" charset="0"/>
              </a:rPr>
              <a:t>Artes mecânicas</a:t>
            </a:r>
            <a:r>
              <a:rPr lang="pt-BR" sz="2400" i="1">
                <a:cs typeface="Times New Roman" charset="0"/>
              </a:rPr>
              <a:t> – todas as outras atividades técnicas: medicina, arquitetura, agricultura, pintura, escultura, olaria, tecelagem etc</a:t>
            </a:r>
          </a:p>
          <a:p>
            <a:pPr eaLnBrk="1" hangingPunct="1">
              <a:lnSpc>
                <a:spcPct val="90000"/>
              </a:lnSpc>
              <a:buFontTx/>
              <a:buNone/>
            </a:pPr>
            <a:endParaRPr lang="pt-BR" sz="2400"/>
          </a:p>
        </p:txBody>
      </p:sp>
      <p:pic>
        <p:nvPicPr>
          <p:cNvPr id="11269" name="Picture 8" descr="Aritmetica-730515"/>
          <p:cNvPicPr>
            <a:picLocks noChangeAspect="1" noChangeArrowheads="1"/>
          </p:cNvPicPr>
          <p:nvPr/>
        </p:nvPicPr>
        <p:blipFill>
          <a:blip r:embed="rId2" cstate="print"/>
          <a:srcRect/>
          <a:stretch>
            <a:fillRect/>
          </a:stretch>
        </p:blipFill>
        <p:spPr bwMode="auto">
          <a:xfrm>
            <a:off x="609600" y="1676400"/>
            <a:ext cx="3513138" cy="4495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p>
        </p:txBody>
      </p:sp>
      <p:sp>
        <p:nvSpPr>
          <p:cNvPr id="12291" name="Rectangle 3"/>
          <p:cNvSpPr>
            <a:spLocks noGrp="1" noChangeArrowheads="1"/>
          </p:cNvSpPr>
          <p:nvPr>
            <p:ph sz="half" idx="1"/>
          </p:nvPr>
        </p:nvSpPr>
        <p:spPr/>
        <p:txBody>
          <a:bodyPr/>
          <a:lstStyle/>
          <a:p>
            <a:pPr eaLnBrk="1" hangingPunct="1">
              <a:buFontTx/>
              <a:buNone/>
            </a:pPr>
            <a:r>
              <a:rPr lang="pt-BR" sz="2800"/>
              <a:t>  </a:t>
            </a:r>
          </a:p>
        </p:txBody>
      </p:sp>
      <p:sp>
        <p:nvSpPr>
          <p:cNvPr id="12292" name="Rectangle 4"/>
          <p:cNvSpPr>
            <a:spLocks noGrp="1" noChangeArrowheads="1"/>
          </p:cNvSpPr>
          <p:nvPr>
            <p:ph type="body" sz="half" idx="2"/>
          </p:nvPr>
        </p:nvSpPr>
        <p:spPr>
          <a:xfrm>
            <a:off x="0" y="4800600"/>
            <a:ext cx="9144000" cy="1676400"/>
          </a:xfrm>
        </p:spPr>
        <p:txBody>
          <a:bodyPr/>
          <a:lstStyle/>
          <a:p>
            <a:pPr eaLnBrk="1" hangingPunct="1">
              <a:buFontTx/>
              <a:buNone/>
            </a:pPr>
            <a:r>
              <a:rPr lang="pt-BR" sz="2400">
                <a:cs typeface="Times New Roman" charset="0"/>
              </a:rPr>
              <a:t>	A partir da Renascença, porém, trava-se uma luta pela valorização das artes mecânicas, pois o humanismo renascentista dignifica o corpo humano e essa dignidade se traduz na batalha pela dignidade das artes mecânicas para converte-las à condição de artes liberais</a:t>
            </a:r>
            <a:r>
              <a:rPr lang="pt-BR" sz="2400"/>
              <a:t> </a:t>
            </a:r>
          </a:p>
        </p:txBody>
      </p:sp>
      <p:pic>
        <p:nvPicPr>
          <p:cNvPr id="12293" name="Picture 8" descr="Pillar8-Thought-and-Art-Vitruvian-Man-Leonardo-da-Vinci"/>
          <p:cNvPicPr>
            <a:picLocks noChangeAspect="1" noChangeArrowheads="1"/>
          </p:cNvPicPr>
          <p:nvPr/>
        </p:nvPicPr>
        <p:blipFill>
          <a:blip r:embed="rId2" cstate="print"/>
          <a:srcRect/>
          <a:stretch>
            <a:fillRect/>
          </a:stretch>
        </p:blipFill>
        <p:spPr bwMode="auto">
          <a:xfrm>
            <a:off x="1828800" y="381000"/>
            <a:ext cx="5562600" cy="41703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p>
        </p:txBody>
      </p:sp>
      <p:sp>
        <p:nvSpPr>
          <p:cNvPr id="13315" name="Rectangle 4"/>
          <p:cNvSpPr>
            <a:spLocks noGrp="1" noChangeArrowheads="1"/>
          </p:cNvSpPr>
          <p:nvPr>
            <p:ph type="body" sz="half" idx="2"/>
          </p:nvPr>
        </p:nvSpPr>
        <p:spPr>
          <a:xfrm>
            <a:off x="4648200" y="838200"/>
            <a:ext cx="3810000" cy="5257800"/>
          </a:xfrm>
        </p:spPr>
        <p:txBody>
          <a:bodyPr/>
          <a:lstStyle/>
          <a:p>
            <a:pPr eaLnBrk="1" hangingPunct="1">
              <a:buFontTx/>
              <a:buNone/>
            </a:pPr>
            <a:r>
              <a:rPr lang="pt-BR" sz="2400">
                <a:cs typeface="Times New Roman" charset="0"/>
              </a:rPr>
              <a:t>	O pensamento moderno recusa, não raro, o critério hierárquico dessa classificação. O exercício intenso da criação demonstra, ao contrário, que existe uma atração fecunda entre a capacidade de formar e a perícia artesanal. No pintor trabalham em conjunto a mão, o olho e o cérebro</a:t>
            </a:r>
            <a:r>
              <a:rPr lang="pt-BR" sz="2400"/>
              <a:t> </a:t>
            </a:r>
          </a:p>
        </p:txBody>
      </p:sp>
      <p:pic>
        <p:nvPicPr>
          <p:cNvPr id="13316" name="Picture 11" descr="Sandro_Botticelli_050"/>
          <p:cNvPicPr>
            <a:picLocks noGrp="1" noChangeAspect="1" noChangeArrowheads="1"/>
          </p:cNvPicPr>
          <p:nvPr>
            <p:ph type="media" sz="half" idx="1"/>
          </p:nvPr>
        </p:nvPicPr>
        <p:blipFill>
          <a:blip r:embed="rId2" cstate="print"/>
          <a:srcRect/>
          <a:stretch>
            <a:fillRect/>
          </a:stretch>
        </p:blipFill>
        <p:spPr>
          <a:xfrm>
            <a:off x="914400" y="838200"/>
            <a:ext cx="3519488" cy="54102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p>
        </p:txBody>
      </p:sp>
      <p:sp>
        <p:nvSpPr>
          <p:cNvPr id="14339" name="Rectangle 3"/>
          <p:cNvSpPr>
            <a:spLocks noGrp="1" noChangeArrowheads="1"/>
          </p:cNvSpPr>
          <p:nvPr>
            <p:ph type="body" idx="1"/>
          </p:nvPr>
        </p:nvSpPr>
        <p:spPr>
          <a:xfrm>
            <a:off x="685800" y="685800"/>
            <a:ext cx="7772400" cy="5410200"/>
          </a:xfrm>
        </p:spPr>
        <p:txBody>
          <a:bodyPr/>
          <a:lstStyle/>
          <a:p>
            <a:pPr eaLnBrk="1" hangingPunct="1">
              <a:buFontTx/>
              <a:buNone/>
            </a:pPr>
            <a:r>
              <a:rPr lang="pt-BR"/>
              <a:t>“ A inteligência que está no cosmo é o resultado da atividade de um deus. A atividade artesanal humana pode participar dessa inteligência por imitação, mas para alcançar este nível deve satisfazer uma condição: o conhecimento. É só através do saber que a arte humana pode tornar-se uma verdadeira ciência” (Marcelo Marques –sobre Platão)</a:t>
            </a:r>
          </a:p>
          <a:p>
            <a:pPr eaLnBrk="1" hangingPunct="1">
              <a:buFontTx/>
              <a:buNone/>
            </a:pPr>
            <a:endParaRPr lang="pt-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buFontTx/>
              <a:buNone/>
            </a:pPr>
            <a:r>
              <a:rPr lang="pt-BR"/>
              <a:t> </a:t>
            </a:r>
          </a:p>
        </p:txBody>
      </p:sp>
      <p:pic>
        <p:nvPicPr>
          <p:cNvPr id="15363" name="Picture 5" descr="El-Greco,-5eme-joint-de-l'A"/>
          <p:cNvPicPr>
            <a:picLocks noChangeAspect="1" noChangeArrowheads="1"/>
          </p:cNvPicPr>
          <p:nvPr/>
        </p:nvPicPr>
        <p:blipFill>
          <a:blip r:embed="rId2" cstate="print"/>
          <a:srcRect/>
          <a:stretch>
            <a:fillRect/>
          </a:stretch>
        </p:blipFill>
        <p:spPr bwMode="auto">
          <a:xfrm>
            <a:off x="304800" y="457200"/>
            <a:ext cx="3860800" cy="4343400"/>
          </a:xfrm>
          <a:prstGeom prst="rect">
            <a:avLst/>
          </a:prstGeom>
          <a:noFill/>
          <a:ln w="9525">
            <a:noFill/>
            <a:miter lim="800000"/>
            <a:headEnd/>
            <a:tailEnd/>
          </a:ln>
        </p:spPr>
      </p:pic>
      <p:sp>
        <p:nvSpPr>
          <p:cNvPr id="15364" name="Rectangle 7"/>
          <p:cNvSpPr>
            <a:spLocks noGrp="1" noChangeArrowheads="1"/>
          </p:cNvSpPr>
          <p:nvPr>
            <p:ph type="title"/>
          </p:nvPr>
        </p:nvSpPr>
        <p:spPr>
          <a:xfrm>
            <a:off x="4876800" y="609600"/>
            <a:ext cx="3810000" cy="1981200"/>
          </a:xfrm>
          <a:noFill/>
        </p:spPr>
        <p:txBody>
          <a:bodyPr/>
          <a:lstStyle/>
          <a:p>
            <a:pPr algn="l" eaLnBrk="1" hangingPunct="1"/>
            <a:r>
              <a:rPr lang="pt-BR" sz="1800">
                <a:solidFill>
                  <a:schemeClr val="tx1"/>
                </a:solidFill>
                <a:cs typeface="Times New Roman" charset="0"/>
              </a:rPr>
              <a:t>Entretanto,  conceito de arte como produção de um ser novo, que se acrescenta aos fenômenos da natureza, conheceu alguns momentos fortes na cultura ocidental – </a:t>
            </a:r>
            <a:endParaRPr lang="pt-BR" sz="2400">
              <a:solidFill>
                <a:schemeClr val="tx1"/>
              </a:solidFill>
            </a:endParaRPr>
          </a:p>
        </p:txBody>
      </p:sp>
      <p:pic>
        <p:nvPicPr>
          <p:cNvPr id="15365" name="Picture 9" descr="picasso-woman-with-a-flower">
            <a:hlinkClick r:id="rId3"/>
          </p:cNvPr>
          <p:cNvPicPr>
            <a:picLocks noChangeAspect="1" noChangeArrowheads="1"/>
          </p:cNvPicPr>
          <p:nvPr/>
        </p:nvPicPr>
        <p:blipFill>
          <a:blip r:embed="rId4" cstate="print"/>
          <a:srcRect/>
          <a:stretch>
            <a:fillRect/>
          </a:stretch>
        </p:blipFill>
        <p:spPr bwMode="auto">
          <a:xfrm>
            <a:off x="5029200" y="3276600"/>
            <a:ext cx="3733800" cy="2816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609600"/>
          </a:xfrm>
        </p:spPr>
        <p:txBody>
          <a:bodyPr/>
          <a:lstStyle/>
          <a:p>
            <a:pPr eaLnBrk="1" hangingPunct="1"/>
            <a:r>
              <a:rPr lang="pt-BR" sz="3600"/>
              <a:t>Arte e jogo</a:t>
            </a:r>
          </a:p>
        </p:txBody>
      </p:sp>
      <p:sp>
        <p:nvSpPr>
          <p:cNvPr id="16387" name="Rectangle 3"/>
          <p:cNvSpPr>
            <a:spLocks noGrp="1" noChangeArrowheads="1"/>
          </p:cNvSpPr>
          <p:nvPr>
            <p:ph type="body" idx="1"/>
          </p:nvPr>
        </p:nvSpPr>
        <p:spPr>
          <a:xfrm>
            <a:off x="609600" y="1066800"/>
            <a:ext cx="7772400" cy="5791200"/>
          </a:xfrm>
        </p:spPr>
        <p:txBody>
          <a:bodyPr/>
          <a:lstStyle/>
          <a:p>
            <a:pPr eaLnBrk="1" hangingPunct="1">
              <a:buFontTx/>
              <a:buNone/>
            </a:pPr>
            <a:r>
              <a:rPr lang="pt-BR" sz="2800">
                <a:cs typeface="Times New Roman" charset="0"/>
              </a:rPr>
              <a:t>	</a:t>
            </a:r>
            <a:r>
              <a:rPr lang="pt-BR" sz="2400">
                <a:cs typeface="Times New Roman" charset="0"/>
              </a:rPr>
              <a:t>Alguns pensadores modernos vinculam a concepção tecnopoética de arte às tendências lúdicas do homem. </a:t>
            </a:r>
          </a:p>
          <a:p>
            <a:pPr eaLnBrk="1" hangingPunct="1">
              <a:buFontTx/>
              <a:buNone/>
            </a:pPr>
            <a:r>
              <a:rPr lang="pt-BR" sz="2400">
                <a:cs typeface="Times New Roman" charset="0"/>
              </a:rPr>
              <a:t> 	Para Kant: ” A arte, enquanto dimensão do jogo da liberdade humana, se define em oposição à natureza, onde supostamente reina uma certa necessidade mecânica. A arte é sempre produto da liberdade, a razão é fundamento das suas obras. Só há arte para o animal racional; a cera, o mel, a colméia das abelhas não são obras de arte, mas efeitos de instintos”.</a:t>
            </a:r>
          </a:p>
          <a:p>
            <a:pPr eaLnBrk="1" hangingPunct="1">
              <a:buFontTx/>
              <a:buNone/>
            </a:pPr>
            <a:r>
              <a:rPr lang="pt-BR" sz="2400">
                <a:cs typeface="Times New Roman" charset="0"/>
              </a:rPr>
              <a:t>	“O artesão, assim como a abelha, não faz arte, está preso a fixidez de um programa baseado em utilidade ou finalidade determinada não joga como a imaginação” (Roberto de Oliveira, 2001, p.270)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533400"/>
          </a:xfrm>
        </p:spPr>
        <p:txBody>
          <a:bodyPr/>
          <a:lstStyle/>
          <a:p>
            <a:pPr eaLnBrk="1" hangingPunct="1"/>
            <a:r>
              <a:rPr lang="pt-BR" sz="3600"/>
              <a:t>Atividade desinteressada</a:t>
            </a:r>
          </a:p>
        </p:txBody>
      </p:sp>
      <p:sp>
        <p:nvSpPr>
          <p:cNvPr id="17411" name="Rectangle 3"/>
          <p:cNvSpPr>
            <a:spLocks noGrp="1" noChangeArrowheads="1"/>
          </p:cNvSpPr>
          <p:nvPr>
            <p:ph type="body" idx="1"/>
          </p:nvPr>
        </p:nvSpPr>
        <p:spPr>
          <a:xfrm>
            <a:off x="609600" y="990600"/>
            <a:ext cx="7772400" cy="5638800"/>
          </a:xfrm>
        </p:spPr>
        <p:txBody>
          <a:bodyPr/>
          <a:lstStyle/>
          <a:p>
            <a:pPr eaLnBrk="1" hangingPunct="1">
              <a:lnSpc>
                <a:spcPct val="90000"/>
              </a:lnSpc>
              <a:buFontTx/>
              <a:buNone/>
            </a:pPr>
            <a:r>
              <a:rPr lang="pt-BR" sz="2800">
                <a:cs typeface="Times New Roman" charset="0"/>
              </a:rPr>
              <a:t>	</a:t>
            </a:r>
            <a:r>
              <a:rPr lang="pt-BR" sz="2200">
                <a:cs typeface="Times New Roman" charset="0"/>
              </a:rPr>
              <a:t>Prazer estético: puramente subjetivo (e desinteressado) pois se exerce com representações e não com a realidade do objeto. Haveria uma </a:t>
            </a:r>
            <a:r>
              <a:rPr lang="pt-BR" sz="2200" i="1">
                <a:cs typeface="Times New Roman" charset="0"/>
              </a:rPr>
              <a:t>verdade estética </a:t>
            </a:r>
            <a:r>
              <a:rPr lang="pt-BR" sz="2200">
                <a:cs typeface="Times New Roman" charset="0"/>
              </a:rPr>
              <a:t>própria da representação, e que não precisa coincidir com a verdade objetiva</a:t>
            </a:r>
            <a:r>
              <a:rPr lang="pt-BR" sz="2200"/>
              <a:t>.</a:t>
            </a:r>
          </a:p>
          <a:p>
            <a:pPr eaLnBrk="1" hangingPunct="1">
              <a:lnSpc>
                <a:spcPct val="90000"/>
              </a:lnSpc>
              <a:buFontTx/>
              <a:buNone/>
            </a:pPr>
            <a:r>
              <a:rPr lang="pt-BR" sz="2200"/>
              <a:t>	“A arte não imita o mundo simplesmente, nem só expressa o sujeito, isto está claro...A experiência estética  destaca a relação subjetiva  com o mundo objetivo e a dependência  que um tem do outro. Ela tematiza sua relação e, porque a relação entre a mente e o mundo é, ao contrário, sempre já envolvida em outros interesses – cognitivo, moral ou apetitivo – é apenas aqui, nesta ilha flutuante de exemplaridade, que podemos ver o  que normalmente acontece...É da natureza das idéias estéticas manter uma série de pensamentos flutuando, sem nunca prendê-los a alguma causa no mundo real. Se, no entanto, essas idéias não evocassem de algum modo esse mundo – harmoniosa ou desordenadamente – mais uma vez, elas não poderiam se manter flutuando. Elas entrariam em colapso, tal como ocorre como tanta tagarelice interior vazia” (Fiona Hugues, 2001, p.79)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p>
        </p:txBody>
      </p:sp>
      <p:sp>
        <p:nvSpPr>
          <p:cNvPr id="19459" name="Rectangle 3"/>
          <p:cNvSpPr>
            <a:spLocks noGrp="1" noChangeArrowheads="1"/>
          </p:cNvSpPr>
          <p:nvPr>
            <p:ph type="body" idx="1"/>
          </p:nvPr>
        </p:nvSpPr>
        <p:spPr/>
        <p:txBody>
          <a:bodyPr/>
          <a:lstStyle/>
          <a:p>
            <a:pPr eaLnBrk="1" hangingPunct="1">
              <a:buFontTx/>
              <a:buNone/>
            </a:pPr>
            <a:r>
              <a:rPr lang="pt-BR" sz="2800" b="1">
                <a:cs typeface="Times New Roman" charset="0"/>
              </a:rPr>
              <a:t>	Kant não chega a postular uma liberdade formalizante absoluta para o produtor estético; criam na existência do Belo enquanto norma, cuja realização deveria guiar a voz do poeta  e a mão do pintor. Como em todo jogo, também na arte a liberdade de formar atenderia a leis de necessidade interna; leis adequada ao cumprimento de um objetivo universal: no caso da arte, a Beleza, ou Harmonia</a:t>
            </a:r>
            <a:r>
              <a:rPr lang="pt-BR" sz="28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04800"/>
            <a:ext cx="7772400" cy="685800"/>
          </a:xfrm>
        </p:spPr>
        <p:txBody>
          <a:bodyPr/>
          <a:lstStyle/>
          <a:p>
            <a:pPr eaLnBrk="1" hangingPunct="1"/>
            <a:r>
              <a:rPr lang="pt-BR" sz="3600"/>
              <a:t>O Belo</a:t>
            </a:r>
          </a:p>
        </p:txBody>
      </p:sp>
      <p:sp>
        <p:nvSpPr>
          <p:cNvPr id="20483" name="Rectangle 3"/>
          <p:cNvSpPr>
            <a:spLocks noGrp="1" noChangeArrowheads="1"/>
          </p:cNvSpPr>
          <p:nvPr>
            <p:ph type="body" sz="half" idx="1"/>
          </p:nvPr>
        </p:nvSpPr>
        <p:spPr>
          <a:xfrm>
            <a:off x="304800" y="1219200"/>
            <a:ext cx="4419600" cy="5334000"/>
          </a:xfrm>
        </p:spPr>
        <p:txBody>
          <a:bodyPr/>
          <a:lstStyle/>
          <a:p>
            <a:pPr eaLnBrk="1" hangingPunct="1">
              <a:lnSpc>
                <a:spcPct val="90000"/>
              </a:lnSpc>
              <a:buFontTx/>
              <a:buNone/>
            </a:pPr>
            <a:r>
              <a:rPr lang="pt-BR" sz="1800">
                <a:latin typeface="Arial" charset="0"/>
                <a:cs typeface="Arial" charset="0"/>
              </a:rPr>
              <a:t>	Será que podemos definir claramente o que é a beleza, ou será que esse é um conceito relativo?</a:t>
            </a:r>
            <a:endParaRPr lang="pt-BR" sz="1800">
              <a:cs typeface="Times New Roman" charset="0"/>
            </a:endParaRPr>
          </a:p>
          <a:p>
            <a:pPr eaLnBrk="1" hangingPunct="1">
              <a:lnSpc>
                <a:spcPct val="90000"/>
              </a:lnSpc>
              <a:buFontTx/>
              <a:buNone/>
            </a:pPr>
            <a:r>
              <a:rPr lang="pt-BR" sz="1800">
                <a:latin typeface="Arial" charset="0"/>
                <a:cs typeface="Arial" charset="0"/>
              </a:rPr>
              <a:t> 	As respostas a essas perguntas variaram durante o decorrer da história</a:t>
            </a:r>
            <a:endParaRPr lang="pt-BR" sz="1800">
              <a:cs typeface="Times New Roman" charset="0"/>
            </a:endParaRPr>
          </a:p>
          <a:p>
            <a:pPr eaLnBrk="1" hangingPunct="1">
              <a:lnSpc>
                <a:spcPct val="90000"/>
              </a:lnSpc>
              <a:buFontTx/>
              <a:buNone/>
            </a:pPr>
            <a:r>
              <a:rPr lang="pt-BR" sz="1800">
                <a:latin typeface="Arial" charset="0"/>
                <a:cs typeface="Arial" charset="0"/>
              </a:rPr>
              <a:t> </a:t>
            </a:r>
            <a:endParaRPr lang="pt-BR" sz="1800">
              <a:cs typeface="Times New Roman" charset="0"/>
            </a:endParaRPr>
          </a:p>
          <a:p>
            <a:pPr eaLnBrk="1" hangingPunct="1">
              <a:lnSpc>
                <a:spcPct val="90000"/>
              </a:lnSpc>
              <a:buFontTx/>
              <a:buNone/>
            </a:pPr>
            <a:r>
              <a:rPr lang="pt-BR" sz="1800">
                <a:latin typeface="Arial" charset="0"/>
                <a:cs typeface="Arial" charset="0"/>
              </a:rPr>
              <a:t>	Dentro de uma tradição iniciada com </a:t>
            </a:r>
            <a:r>
              <a:rPr lang="pt-BR" sz="1800" b="1">
                <a:latin typeface="Arial" charset="0"/>
                <a:cs typeface="Arial" charset="0"/>
              </a:rPr>
              <a:t>Platão (IV a.C)</a:t>
            </a:r>
            <a:r>
              <a:rPr lang="pt-BR" sz="1800">
                <a:latin typeface="Arial" charset="0"/>
                <a:cs typeface="Arial" charset="0"/>
              </a:rPr>
              <a:t> há os filósofos que defendem a existência do </a:t>
            </a:r>
            <a:r>
              <a:rPr lang="pt-BR" sz="1800" b="1">
                <a:latin typeface="Arial" charset="0"/>
                <a:cs typeface="Arial" charset="0"/>
              </a:rPr>
              <a:t>“belo em si</a:t>
            </a:r>
            <a:r>
              <a:rPr lang="pt-BR" sz="1800">
                <a:latin typeface="Arial" charset="0"/>
                <a:cs typeface="Arial" charset="0"/>
              </a:rPr>
              <a:t>”, de uma essência ideal, objetiva, independente das obras individuais, para as quais serve de modelo e de critério de julgamento. Existiria, então, um ideal universal de beleza que seria o padrão a ser seguido. As qualidades que tornam um objeto belo estão no próprio objeto e independente do sujeito que as percebe</a:t>
            </a:r>
            <a:r>
              <a:rPr lang="pt-BR" sz="1800"/>
              <a:t> </a:t>
            </a:r>
          </a:p>
        </p:txBody>
      </p:sp>
      <p:pic>
        <p:nvPicPr>
          <p:cNvPr id="1026" name="Picture 2" descr="Resultado de imagem para venus  grecia">
            <a:extLst>
              <a:ext uri="{FF2B5EF4-FFF2-40B4-BE49-F238E27FC236}">
                <a16:creationId xmlns:a16="http://schemas.microsoft.com/office/drawing/2014/main" id="{9D30D30F-ED41-4E1F-896B-94D7A8A3E0CE}"/>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371600"/>
            <a:ext cx="30861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762000"/>
          </a:xfrm>
        </p:spPr>
        <p:txBody>
          <a:bodyPr/>
          <a:lstStyle/>
          <a:p>
            <a:pPr eaLnBrk="1" hangingPunct="1"/>
            <a:r>
              <a:rPr lang="pt-BR"/>
              <a:t>Arte acadêmica</a:t>
            </a:r>
          </a:p>
        </p:txBody>
      </p:sp>
      <p:sp>
        <p:nvSpPr>
          <p:cNvPr id="21507" name="Rectangle 4"/>
          <p:cNvSpPr>
            <a:spLocks noGrp="1" noChangeArrowheads="1"/>
          </p:cNvSpPr>
          <p:nvPr>
            <p:ph type="body" sz="half" idx="2"/>
          </p:nvPr>
        </p:nvSpPr>
        <p:spPr/>
        <p:txBody>
          <a:bodyPr/>
          <a:lstStyle/>
          <a:p>
            <a:pPr eaLnBrk="1" hangingPunct="1">
              <a:buFontTx/>
              <a:buNone/>
            </a:pPr>
            <a:r>
              <a:rPr lang="pt-BR" sz="2400">
                <a:latin typeface="Arial" charset="0"/>
                <a:cs typeface="Arial" charset="0"/>
              </a:rPr>
              <a:t>	Levando essa idéia a suas últimas conseqüências, poderíamos estabelecer regras para o fazer artístico. E é exatamente isso que vão fazer as academias de arte</a:t>
            </a:r>
            <a:endParaRPr lang="pt-BR" sz="2400">
              <a:cs typeface="Times New Roman" charset="0"/>
            </a:endParaRPr>
          </a:p>
          <a:p>
            <a:pPr eaLnBrk="1" hangingPunct="1">
              <a:buFontTx/>
              <a:buNone/>
            </a:pPr>
            <a:r>
              <a:rPr lang="pt-BR" sz="2400">
                <a:latin typeface="Arial" charset="0"/>
                <a:cs typeface="Arial" charset="0"/>
              </a:rPr>
              <a:t> </a:t>
            </a:r>
            <a:endParaRPr lang="pt-BR" sz="2400">
              <a:cs typeface="Times New Roman" charset="0"/>
            </a:endParaRPr>
          </a:p>
          <a:p>
            <a:pPr eaLnBrk="1" hangingPunct="1">
              <a:buFontTx/>
              <a:buNone/>
            </a:pPr>
            <a:endParaRPr lang="pt-BR" sz="2400"/>
          </a:p>
        </p:txBody>
      </p:sp>
      <p:pic>
        <p:nvPicPr>
          <p:cNvPr id="21508" name="Picture 7" descr="200px-Bouguereau_venus_detail"/>
          <p:cNvPicPr>
            <a:picLocks noGrp="1" noChangeAspect="1" noChangeArrowheads="1"/>
          </p:cNvPicPr>
          <p:nvPr>
            <p:ph type="clipArt" sz="half" idx="1"/>
          </p:nvPr>
        </p:nvPicPr>
        <p:blipFill>
          <a:blip r:embed="rId2" cstate="print"/>
          <a:srcRect/>
          <a:stretch>
            <a:fillRect/>
          </a:stretch>
        </p:blipFill>
        <p:spPr>
          <a:xfrm>
            <a:off x="1779588" y="1981200"/>
            <a:ext cx="1620837" cy="41148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533400"/>
          </a:xfrm>
        </p:spPr>
        <p:txBody>
          <a:bodyPr/>
          <a:lstStyle/>
          <a:p>
            <a:pPr eaLnBrk="1" hangingPunct="1"/>
            <a:r>
              <a:rPr lang="pt-BR" sz="3200"/>
              <a:t>Arte é construção</a:t>
            </a:r>
          </a:p>
        </p:txBody>
      </p:sp>
      <p:sp>
        <p:nvSpPr>
          <p:cNvPr id="3075" name="Rectangle 3"/>
          <p:cNvSpPr>
            <a:spLocks noGrp="1" noChangeArrowheads="1"/>
          </p:cNvSpPr>
          <p:nvPr>
            <p:ph type="body" sz="half" idx="1"/>
          </p:nvPr>
        </p:nvSpPr>
        <p:spPr>
          <a:xfrm>
            <a:off x="251520" y="1981200"/>
            <a:ext cx="4248472" cy="4114800"/>
          </a:xfrm>
        </p:spPr>
        <p:txBody>
          <a:bodyPr/>
          <a:lstStyle/>
          <a:p>
            <a:pPr algn="just" eaLnBrk="1" hangingPunct="1">
              <a:lnSpc>
                <a:spcPct val="90000"/>
              </a:lnSpc>
              <a:buFontTx/>
              <a:buNone/>
            </a:pPr>
            <a:r>
              <a:rPr lang="pt-BR" sz="2400" dirty="0">
                <a:cs typeface="Times New Roman" charset="0"/>
              </a:rPr>
              <a:t>	Arte é um fazer. É um conjunto de atos pelos quais se muda a forma, se transforma a matéria oferecida pela natureza e pela cultura.</a:t>
            </a:r>
          </a:p>
          <a:p>
            <a:pPr algn="just" eaLnBrk="1" hangingPunct="1">
              <a:lnSpc>
                <a:spcPct val="90000"/>
              </a:lnSpc>
              <a:buFontTx/>
              <a:buNone/>
            </a:pPr>
            <a:r>
              <a:rPr lang="pt-BR" sz="2400" dirty="0">
                <a:cs typeface="Times New Roman" charset="0"/>
              </a:rPr>
              <a:t>		Neste sentido, qualquer atividade humana, desde conduzida regularmente a um fim, pode chamar- se artística.</a:t>
            </a:r>
          </a:p>
        </p:txBody>
      </p:sp>
      <p:pic>
        <p:nvPicPr>
          <p:cNvPr id="3076" name="Picture 7" descr="143"/>
          <p:cNvPicPr>
            <a:picLocks noGrp="1" noChangeAspect="1" noChangeArrowheads="1"/>
          </p:cNvPicPr>
          <p:nvPr>
            <p:ph type="clipArt" sz="half" idx="2"/>
          </p:nvPr>
        </p:nvPicPr>
        <p:blipFill>
          <a:blip r:embed="rId2" cstate="print"/>
          <a:srcRect/>
          <a:stretch>
            <a:fillRect/>
          </a:stretch>
        </p:blipFill>
        <p:spPr>
          <a:xfrm>
            <a:off x="4648200" y="2703513"/>
            <a:ext cx="3810000" cy="2668587"/>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685800"/>
          </a:xfrm>
        </p:spPr>
        <p:txBody>
          <a:bodyPr/>
          <a:lstStyle/>
          <a:p>
            <a:pPr eaLnBrk="1" hangingPunct="1"/>
            <a:r>
              <a:rPr lang="pt-BR" sz="3600"/>
              <a:t>A beleza está nos olhos de quem vê</a:t>
            </a:r>
          </a:p>
        </p:txBody>
      </p:sp>
      <p:sp>
        <p:nvSpPr>
          <p:cNvPr id="22531" name="Rectangle 3"/>
          <p:cNvSpPr>
            <a:spLocks noGrp="1" noChangeArrowheads="1"/>
          </p:cNvSpPr>
          <p:nvPr>
            <p:ph sz="quarter" idx="1"/>
          </p:nvPr>
        </p:nvSpPr>
        <p:spPr/>
        <p:txBody>
          <a:bodyPr/>
          <a:lstStyle/>
          <a:p>
            <a:pPr eaLnBrk="1" hangingPunct="1"/>
            <a:r>
              <a:rPr lang="pt-BR" sz="2400"/>
              <a:t> </a:t>
            </a:r>
          </a:p>
        </p:txBody>
      </p:sp>
      <p:sp>
        <p:nvSpPr>
          <p:cNvPr id="22532" name="Rectangle 5"/>
          <p:cNvSpPr>
            <a:spLocks noGrp="1" noChangeArrowheads="1"/>
          </p:cNvSpPr>
          <p:nvPr>
            <p:ph type="body" sz="half" idx="3"/>
          </p:nvPr>
        </p:nvSpPr>
        <p:spPr>
          <a:xfrm>
            <a:off x="4648200" y="1524000"/>
            <a:ext cx="3810000" cy="4724400"/>
          </a:xfrm>
        </p:spPr>
        <p:txBody>
          <a:bodyPr/>
          <a:lstStyle/>
          <a:p>
            <a:pPr eaLnBrk="1" hangingPunct="1">
              <a:lnSpc>
                <a:spcPct val="90000"/>
              </a:lnSpc>
              <a:buFontTx/>
              <a:buNone/>
            </a:pPr>
            <a:r>
              <a:rPr lang="pt-BR" sz="2400">
                <a:latin typeface="Arial" charset="0"/>
                <a:cs typeface="Arial" charset="0"/>
              </a:rPr>
              <a:t>	Filósofos empiristas, como </a:t>
            </a:r>
            <a:r>
              <a:rPr lang="pt-BR" sz="2400" b="1">
                <a:latin typeface="Arial" charset="0"/>
                <a:cs typeface="Arial" charset="0"/>
              </a:rPr>
              <a:t>Hume </a:t>
            </a:r>
            <a:r>
              <a:rPr lang="pt-BR" sz="2400">
                <a:latin typeface="Arial" charset="0"/>
                <a:cs typeface="Arial" charset="0"/>
              </a:rPr>
              <a:t>(século XVII</a:t>
            </a:r>
            <a:r>
              <a:rPr lang="pt-BR" sz="2400" b="1">
                <a:latin typeface="Arial" charset="0"/>
                <a:cs typeface="Arial" charset="0"/>
              </a:rPr>
              <a:t>)</a:t>
            </a:r>
            <a:r>
              <a:rPr lang="pt-BR" sz="2400">
                <a:latin typeface="Arial" charset="0"/>
                <a:cs typeface="Arial" charset="0"/>
              </a:rPr>
              <a:t>, que relativizaram a beleza, reduzindo-a ao gosto de cada um. Aquilo que depende do gosto e da opinião pessoal não pode ser discutido racionalmente. O belo, dentro dessa perspectiva, não  está mais no objeto, mas nas condições de recepção do sujeito.</a:t>
            </a:r>
            <a:r>
              <a:rPr lang="pt-BR" sz="2400"/>
              <a:t> </a:t>
            </a:r>
          </a:p>
        </p:txBody>
      </p:sp>
      <p:pic>
        <p:nvPicPr>
          <p:cNvPr id="22533" name="Picture 10" descr="lindowl9"/>
          <p:cNvPicPr>
            <a:picLocks noGrp="1" noChangeAspect="1" noChangeArrowheads="1"/>
          </p:cNvPicPr>
          <p:nvPr>
            <p:ph sz="quarter" idx="2"/>
          </p:nvPr>
        </p:nvPicPr>
        <p:blipFill>
          <a:blip r:embed="rId2" cstate="print"/>
          <a:srcRect/>
          <a:stretch>
            <a:fillRect/>
          </a:stretch>
        </p:blipFill>
        <p:spPr>
          <a:xfrm>
            <a:off x="457200" y="1981200"/>
            <a:ext cx="4114800" cy="3005138"/>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p>
        </p:txBody>
      </p:sp>
      <p:sp>
        <p:nvSpPr>
          <p:cNvPr id="23555" name="Rectangle 3"/>
          <p:cNvSpPr>
            <a:spLocks noGrp="1" noChangeArrowheads="1"/>
          </p:cNvSpPr>
          <p:nvPr>
            <p:ph sz="half" idx="1"/>
          </p:nvPr>
        </p:nvSpPr>
        <p:spPr/>
        <p:txBody>
          <a:bodyPr/>
          <a:lstStyle/>
          <a:p>
            <a:pPr eaLnBrk="1" hangingPunct="1">
              <a:buFontTx/>
              <a:buNone/>
            </a:pPr>
            <a:r>
              <a:rPr lang="pt-BR" sz="2800"/>
              <a:t> </a:t>
            </a:r>
          </a:p>
        </p:txBody>
      </p:sp>
      <p:sp>
        <p:nvSpPr>
          <p:cNvPr id="23556" name="Rectangle 4"/>
          <p:cNvSpPr>
            <a:spLocks noGrp="1" noChangeArrowheads="1"/>
          </p:cNvSpPr>
          <p:nvPr>
            <p:ph type="body" sz="half" idx="2"/>
          </p:nvPr>
        </p:nvSpPr>
        <p:spPr>
          <a:xfrm>
            <a:off x="685800" y="4495800"/>
            <a:ext cx="7772400" cy="1600200"/>
          </a:xfrm>
        </p:spPr>
        <p:txBody>
          <a:bodyPr/>
          <a:lstStyle/>
          <a:p>
            <a:pPr eaLnBrk="1" hangingPunct="1">
              <a:lnSpc>
                <a:spcPct val="90000"/>
              </a:lnSpc>
              <a:buFontTx/>
              <a:buNone/>
            </a:pPr>
            <a:r>
              <a:rPr lang="pt-BR" sz="2400">
                <a:cs typeface="Times New Roman" charset="0"/>
              </a:rPr>
              <a:t>	</a:t>
            </a:r>
            <a:r>
              <a:rPr lang="pt-BR" sz="2000">
                <a:cs typeface="Times New Roman" charset="0"/>
              </a:rPr>
              <a:t>Para </a:t>
            </a:r>
            <a:r>
              <a:rPr lang="pt-BR" sz="2000" b="1">
                <a:cs typeface="Times New Roman" charset="0"/>
              </a:rPr>
              <a:t>Kant</a:t>
            </a:r>
            <a:r>
              <a:rPr lang="pt-BR" sz="2000">
                <a:cs typeface="Times New Roman" charset="0"/>
              </a:rPr>
              <a:t> (século XVIII) a beleza habita a relação. A relação que um sujeito (com uma determinada percepção) mantém com um objeto. A beleza está entre o sujeito e o objeto. Para que a consciência sinta a beleza é necessário que seja tocada pelo aparecer de um dado objeto</a:t>
            </a:r>
            <a:r>
              <a:rPr lang="pt-BR" sz="2400"/>
              <a:t> </a:t>
            </a:r>
          </a:p>
          <a:p>
            <a:pPr eaLnBrk="1" hangingPunct="1">
              <a:lnSpc>
                <a:spcPct val="90000"/>
              </a:lnSpc>
              <a:buFontTx/>
              <a:buNone/>
            </a:pPr>
            <a:r>
              <a:rPr lang="pt-BR" sz="2400"/>
              <a:t>	</a:t>
            </a:r>
            <a:r>
              <a:rPr lang="pt-BR" sz="2400">
                <a:hlinkClick r:id="rId2"/>
              </a:rPr>
              <a:t>http://www.youtube.com/watch?v=7sSan704qAc</a:t>
            </a:r>
            <a:endParaRPr lang="pt-BR" sz="2400"/>
          </a:p>
          <a:p>
            <a:pPr eaLnBrk="1" hangingPunct="1">
              <a:lnSpc>
                <a:spcPct val="90000"/>
              </a:lnSpc>
              <a:buFontTx/>
              <a:buNone/>
            </a:pPr>
            <a:endParaRPr lang="pt-BR" sz="2400"/>
          </a:p>
        </p:txBody>
      </p:sp>
      <p:pic>
        <p:nvPicPr>
          <p:cNvPr id="23557" name="Picture 6" descr="743_21_DSC02395"/>
          <p:cNvPicPr>
            <a:picLocks noChangeAspect="1" noChangeArrowheads="1"/>
          </p:cNvPicPr>
          <p:nvPr/>
        </p:nvPicPr>
        <p:blipFill>
          <a:blip r:embed="rId3" cstate="print"/>
          <a:srcRect/>
          <a:stretch>
            <a:fillRect/>
          </a:stretch>
        </p:blipFill>
        <p:spPr bwMode="auto">
          <a:xfrm>
            <a:off x="1752600" y="609600"/>
            <a:ext cx="5257800" cy="36591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a:p>
        </p:txBody>
      </p:sp>
      <p:sp>
        <p:nvSpPr>
          <p:cNvPr id="24579" name="Rectangle 3"/>
          <p:cNvSpPr>
            <a:spLocks noGrp="1" noChangeArrowheads="1"/>
          </p:cNvSpPr>
          <p:nvPr>
            <p:ph type="body" sz="half" idx="1"/>
          </p:nvPr>
        </p:nvSpPr>
        <p:spPr>
          <a:xfrm>
            <a:off x="609600" y="762000"/>
            <a:ext cx="7772400" cy="1981200"/>
          </a:xfrm>
        </p:spPr>
        <p:txBody>
          <a:bodyPr/>
          <a:lstStyle/>
          <a:p>
            <a:pPr eaLnBrk="1" hangingPunct="1">
              <a:lnSpc>
                <a:spcPct val="90000"/>
              </a:lnSpc>
              <a:buFontTx/>
              <a:buNone/>
            </a:pPr>
            <a:r>
              <a:rPr lang="pt-BR" sz="2400" b="1">
                <a:latin typeface="Arial" charset="0"/>
                <a:cs typeface="Arial" charset="0"/>
              </a:rPr>
              <a:t>	Hegel</a:t>
            </a:r>
            <a:r>
              <a:rPr lang="pt-BR" sz="2400">
                <a:latin typeface="Arial" charset="0"/>
                <a:cs typeface="Arial" charset="0"/>
              </a:rPr>
              <a:t>, no século XIX, introduz o conceito de história. A beleza muda de face e de aspecto através dos tempos. Essa mudança (chamada devir), que se reflete na arte, depende mais da cultura e da visão de mundo presentes em determinada época do que de uma  exigência interna do belo.</a:t>
            </a:r>
            <a:r>
              <a:rPr lang="pt-BR" sz="2400"/>
              <a:t> </a:t>
            </a:r>
          </a:p>
        </p:txBody>
      </p:sp>
      <p:sp>
        <p:nvSpPr>
          <p:cNvPr id="24580" name="Rectangle 4"/>
          <p:cNvSpPr>
            <a:spLocks noGrp="1" noChangeArrowheads="1"/>
          </p:cNvSpPr>
          <p:nvPr>
            <p:ph sz="half" idx="2"/>
          </p:nvPr>
        </p:nvSpPr>
        <p:spPr/>
        <p:txBody>
          <a:bodyPr/>
          <a:lstStyle/>
          <a:p>
            <a:pPr eaLnBrk="1" hangingPunct="1">
              <a:buFontTx/>
              <a:buNone/>
            </a:pPr>
            <a:r>
              <a:rPr lang="pt-BR" sz="2800"/>
              <a:t> </a:t>
            </a:r>
          </a:p>
        </p:txBody>
      </p:sp>
      <p:pic>
        <p:nvPicPr>
          <p:cNvPr id="24581" name="Picture 6" descr="Van_Gogh_Starry_Night"/>
          <p:cNvPicPr>
            <a:picLocks noChangeAspect="1" noChangeArrowheads="1"/>
          </p:cNvPicPr>
          <p:nvPr/>
        </p:nvPicPr>
        <p:blipFill>
          <a:blip r:embed="rId2" cstate="print"/>
          <a:srcRect/>
          <a:stretch>
            <a:fillRect/>
          </a:stretch>
        </p:blipFill>
        <p:spPr bwMode="auto">
          <a:xfrm>
            <a:off x="2133600" y="3017838"/>
            <a:ext cx="4675188" cy="38401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a:p>
        </p:txBody>
      </p:sp>
      <p:sp>
        <p:nvSpPr>
          <p:cNvPr id="25603" name="Rectangle 4"/>
          <p:cNvSpPr>
            <a:spLocks noGrp="1" noChangeArrowheads="1"/>
          </p:cNvSpPr>
          <p:nvPr>
            <p:ph type="body" sz="half" idx="2"/>
          </p:nvPr>
        </p:nvSpPr>
        <p:spPr>
          <a:xfrm>
            <a:off x="4648200" y="304800"/>
            <a:ext cx="4114800" cy="6553200"/>
          </a:xfrm>
        </p:spPr>
        <p:txBody>
          <a:bodyPr/>
          <a:lstStyle/>
          <a:p>
            <a:pPr eaLnBrk="1" hangingPunct="1">
              <a:lnSpc>
                <a:spcPct val="90000"/>
              </a:lnSpc>
              <a:buFontTx/>
              <a:buNone/>
            </a:pPr>
            <a:r>
              <a:rPr lang="pt-BR" sz="2400" b="1">
                <a:latin typeface="Arial" charset="0"/>
                <a:cs typeface="Arial" charset="0"/>
              </a:rPr>
              <a:t>	</a:t>
            </a:r>
            <a:r>
              <a:rPr lang="pt-BR" sz="2000" b="1">
                <a:latin typeface="Arial" charset="0"/>
                <a:cs typeface="Arial" charset="0"/>
              </a:rPr>
              <a:t>Hoje em dia</a:t>
            </a:r>
            <a:r>
              <a:rPr lang="pt-BR" sz="2000">
                <a:latin typeface="Arial" charset="0"/>
                <a:cs typeface="Arial" charset="0"/>
              </a:rPr>
              <a:t>, numa visão fenomenológica, consideramos o belo como uma qualidade de certos objetos singulares que nos são dados à percepção. Beleza é, também, a imanência total de um sentido ao sensível, ou seja, a existência  de um sentido absolutamente inseparável do sensível. O objeto é belo porque realiza o seu destino, é autêntico, é verdadeiramente segundo o seu modo de ser, isto é, é um objeto singular, sensível, que carrega um significado que só pode ser percebido na experiência estética. Não existe mais a idéia de um único valor estético a partir do qual julgamos todas as obras, Cada objeto singular estabelece seu próprio tipo de beleza</a:t>
            </a:r>
            <a:r>
              <a:rPr lang="pt-BR" sz="2000"/>
              <a:t> </a:t>
            </a:r>
          </a:p>
        </p:txBody>
      </p:sp>
      <p:pic>
        <p:nvPicPr>
          <p:cNvPr id="25604" name="Picture 7" descr="19f1"/>
          <p:cNvPicPr>
            <a:picLocks noGrp="1" noChangeAspect="1" noChangeArrowheads="1"/>
          </p:cNvPicPr>
          <p:nvPr>
            <p:ph type="clipArt" sz="half" idx="1"/>
          </p:nvPr>
        </p:nvPicPr>
        <p:blipFill>
          <a:blip r:embed="rId2" cstate="print"/>
          <a:srcRect/>
          <a:stretch>
            <a:fillRect/>
          </a:stretch>
        </p:blipFill>
        <p:spPr>
          <a:xfrm>
            <a:off x="533400" y="1447800"/>
            <a:ext cx="3810000" cy="3810000"/>
          </a:xfrm>
          <a:noFill/>
        </p:spPr>
      </p:pic>
      <p:sp>
        <p:nvSpPr>
          <p:cNvPr id="25605" name="Rectangle 8"/>
          <p:cNvSpPr>
            <a:spLocks noChangeArrowheads="1"/>
          </p:cNvSpPr>
          <p:nvPr/>
        </p:nvSpPr>
        <p:spPr bwMode="auto">
          <a:xfrm>
            <a:off x="609600" y="5715000"/>
            <a:ext cx="4038600" cy="825500"/>
          </a:xfrm>
          <a:prstGeom prst="rect">
            <a:avLst/>
          </a:prstGeom>
          <a:noFill/>
          <a:ln w="9525">
            <a:noFill/>
            <a:miter lim="800000"/>
            <a:headEnd/>
            <a:tailEnd/>
          </a:ln>
        </p:spPr>
        <p:txBody>
          <a:bodyPr>
            <a:spAutoFit/>
          </a:bodyPr>
          <a:lstStyle/>
          <a:p>
            <a:r>
              <a:rPr lang="pt-BR" sz="1600">
                <a:hlinkClick r:id="rId3"/>
              </a:rPr>
              <a:t>http://www.youtube.com/watch?v=tk-OREbu3_Q</a:t>
            </a:r>
            <a:endParaRPr lang="pt-BR" sz="1600"/>
          </a:p>
          <a:p>
            <a:endParaRPr lang="pt-B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p:txBody>
          <a:bodyPr/>
          <a:lstStyle/>
          <a:p>
            <a:pPr eaLnBrk="1" hangingPunct="1"/>
            <a:endParaRPr lang="en-US"/>
          </a:p>
        </p:txBody>
      </p:sp>
      <p:pic>
        <p:nvPicPr>
          <p:cNvPr id="26627" name="Picture 5"/>
          <p:cNvPicPr>
            <a:picLocks noGrp="1" noChangeAspect="1" noChangeArrowheads="1"/>
          </p:cNvPicPr>
          <p:nvPr>
            <p:ph sz="half" idx="1"/>
          </p:nvPr>
        </p:nvPicPr>
        <p:blipFill>
          <a:blip r:embed="rId2" cstate="print"/>
          <a:srcRect/>
          <a:stretch>
            <a:fillRect/>
          </a:stretch>
        </p:blipFill>
        <p:spPr>
          <a:xfrm>
            <a:off x="1184275" y="620713"/>
            <a:ext cx="3741738" cy="5475287"/>
          </a:xfrm>
        </p:spPr>
      </p:pic>
      <p:sp>
        <p:nvSpPr>
          <p:cNvPr id="26628" name="Rectangle 3"/>
          <p:cNvSpPr>
            <a:spLocks noGrp="1" noChangeArrowheads="1"/>
          </p:cNvSpPr>
          <p:nvPr>
            <p:ph type="body" sz="half" idx="2"/>
          </p:nvPr>
        </p:nvSpPr>
        <p:spPr>
          <a:xfrm>
            <a:off x="5076825" y="836613"/>
            <a:ext cx="3381375" cy="5259387"/>
          </a:xfrm>
        </p:spPr>
        <p:txBody>
          <a:bodyPr/>
          <a:lstStyle/>
          <a:p>
            <a:pPr eaLnBrk="1" hangingPunct="1">
              <a:lnSpc>
                <a:spcPct val="80000"/>
              </a:lnSpc>
              <a:buFontTx/>
              <a:buNone/>
            </a:pPr>
            <a:r>
              <a:rPr lang="pt-BR" sz="2000"/>
              <a:t>	</a:t>
            </a:r>
          </a:p>
          <a:p>
            <a:pPr eaLnBrk="1" hangingPunct="1">
              <a:lnSpc>
                <a:spcPct val="80000"/>
              </a:lnSpc>
              <a:buFontTx/>
              <a:buNone/>
            </a:pPr>
            <a:r>
              <a:rPr lang="pt-BR" sz="2000" b="1"/>
              <a:t>	A. Bosi:</a:t>
            </a:r>
            <a:r>
              <a:rPr lang="pt-BR" sz="2000"/>
              <a:t> Como jogo, a obra de arte conhece um momento de </a:t>
            </a:r>
            <a:r>
              <a:rPr lang="pt-BR" sz="2000" i="1"/>
              <a:t>invenção</a:t>
            </a:r>
            <a:r>
              <a:rPr lang="pt-BR" sz="2000"/>
              <a:t> que libera as potencialidades da memória, da percepção, da fantasia: é a alegria pura da descoberta, que pode suceder a buscas intensas ou sobreviver num repente de inspiração: heureca! E como o jogo, a invenção de novos conjuntos requer uma atenção rigorosa às leis particulares da sintaxe que correspondem ao novo esquema imaginário a ser realizado...A liberdade exige e cria uma norma interna (p.16)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09600"/>
            <a:ext cx="7772400" cy="658813"/>
          </a:xfrm>
        </p:spPr>
        <p:txBody>
          <a:bodyPr/>
          <a:lstStyle/>
          <a:p>
            <a:pPr eaLnBrk="1" hangingPunct="1"/>
            <a:r>
              <a:rPr lang="pt-BR" sz="3600"/>
              <a:t>Metáfora – Gilberto Gil</a:t>
            </a:r>
          </a:p>
        </p:txBody>
      </p:sp>
      <p:sp>
        <p:nvSpPr>
          <p:cNvPr id="28675" name="Rectangle 3"/>
          <p:cNvSpPr>
            <a:spLocks noGrp="1" noChangeArrowheads="1"/>
          </p:cNvSpPr>
          <p:nvPr>
            <p:ph type="body" idx="1"/>
          </p:nvPr>
        </p:nvSpPr>
        <p:spPr>
          <a:xfrm>
            <a:off x="685800" y="1412875"/>
            <a:ext cx="7772400" cy="5184775"/>
          </a:xfrm>
        </p:spPr>
        <p:txBody>
          <a:bodyPr/>
          <a:lstStyle/>
          <a:p>
            <a:pPr eaLnBrk="1" hangingPunct="1">
              <a:lnSpc>
                <a:spcPct val="80000"/>
              </a:lnSpc>
              <a:buFontTx/>
              <a:buNone/>
            </a:pPr>
            <a:r>
              <a:rPr lang="pt-BR" sz="1800"/>
              <a:t>	</a:t>
            </a:r>
          </a:p>
          <a:p>
            <a:pPr eaLnBrk="1" hangingPunct="1">
              <a:lnSpc>
                <a:spcPct val="80000"/>
              </a:lnSpc>
              <a:buFontTx/>
              <a:buNone/>
            </a:pPr>
            <a:r>
              <a:rPr lang="pt-BR" sz="1800"/>
              <a:t>	Uma lata existe para conter algo</a:t>
            </a:r>
            <a:br>
              <a:rPr lang="pt-BR" sz="1800"/>
            </a:br>
            <a:r>
              <a:rPr lang="pt-BR" sz="1800"/>
              <a:t>Mas quando o poeta diz: "Lata"</a:t>
            </a:r>
            <a:br>
              <a:rPr lang="pt-BR" sz="1800"/>
            </a:br>
            <a:r>
              <a:rPr lang="pt-BR" sz="1800"/>
              <a:t>Pode estar querendo dizer o incontível</a:t>
            </a:r>
            <a:br>
              <a:rPr lang="pt-BR" sz="1800"/>
            </a:br>
            <a:br>
              <a:rPr lang="pt-BR" sz="1800"/>
            </a:br>
            <a:r>
              <a:rPr lang="pt-BR" sz="1800"/>
              <a:t>Uma meta existe para ser um alvo</a:t>
            </a:r>
            <a:br>
              <a:rPr lang="pt-BR" sz="1800"/>
            </a:br>
            <a:r>
              <a:rPr lang="pt-BR" sz="1800"/>
              <a:t>Mas quando o poeta diz: "Meta"</a:t>
            </a:r>
            <a:br>
              <a:rPr lang="pt-BR" sz="1800"/>
            </a:br>
            <a:r>
              <a:rPr lang="pt-BR" sz="1800"/>
              <a:t>Pode estar querendo dizer o inatingível</a:t>
            </a:r>
            <a:br>
              <a:rPr lang="pt-BR" sz="1800"/>
            </a:br>
            <a:br>
              <a:rPr lang="pt-BR" sz="1800"/>
            </a:br>
            <a:r>
              <a:rPr lang="pt-BR" sz="1800"/>
              <a:t>Por isso, não se meta a exigir do poeta</a:t>
            </a:r>
            <a:br>
              <a:rPr lang="pt-BR" sz="1800"/>
            </a:br>
            <a:r>
              <a:rPr lang="pt-BR" sz="1800"/>
              <a:t>Que determine o conteúdo em sua lata</a:t>
            </a:r>
            <a:br>
              <a:rPr lang="pt-BR" sz="1800"/>
            </a:br>
            <a:r>
              <a:rPr lang="pt-BR" sz="1800"/>
              <a:t>Na lata do poeta tudonada cabe</a:t>
            </a:r>
            <a:br>
              <a:rPr lang="pt-BR" sz="1800"/>
            </a:br>
            <a:r>
              <a:rPr lang="pt-BR" sz="1800"/>
              <a:t>Pois ao poeta cabe fazer</a:t>
            </a:r>
            <a:br>
              <a:rPr lang="pt-BR" sz="1800"/>
            </a:br>
            <a:r>
              <a:rPr lang="pt-BR" sz="1800"/>
              <a:t>Com que na lata venha caber</a:t>
            </a:r>
            <a:br>
              <a:rPr lang="pt-BR" sz="1800"/>
            </a:br>
            <a:r>
              <a:rPr lang="pt-BR" sz="1800"/>
              <a:t>O incabível</a:t>
            </a:r>
            <a:br>
              <a:rPr lang="pt-BR" sz="1800"/>
            </a:br>
            <a:br>
              <a:rPr lang="pt-BR" sz="1800"/>
            </a:br>
            <a:r>
              <a:rPr lang="pt-BR" sz="1800"/>
              <a:t>Deixe a meta do poeta, não discuta</a:t>
            </a:r>
            <a:br>
              <a:rPr lang="pt-BR" sz="1800"/>
            </a:br>
            <a:r>
              <a:rPr lang="pt-BR" sz="1800"/>
              <a:t>Deixe a sua meta fora da disputa</a:t>
            </a:r>
            <a:br>
              <a:rPr lang="pt-BR" sz="1800"/>
            </a:br>
            <a:r>
              <a:rPr lang="pt-BR" sz="1800"/>
              <a:t>Meta dentro e fora, lata absoluta</a:t>
            </a:r>
            <a:br>
              <a:rPr lang="pt-BR" sz="1800"/>
            </a:br>
            <a:r>
              <a:rPr lang="pt-BR" sz="1800"/>
              <a:t>Deixe-a simplesmente metáfora</a:t>
            </a:r>
            <a:br>
              <a:rPr lang="pt-BR" sz="1800"/>
            </a:br>
            <a:endParaRPr lang="pt-B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838200"/>
          </a:xfrm>
        </p:spPr>
        <p:txBody>
          <a:bodyPr/>
          <a:lstStyle/>
          <a:p>
            <a:pPr eaLnBrk="1" hangingPunct="1"/>
            <a:r>
              <a:rPr lang="pt-BR" sz="3600" b="1">
                <a:cs typeface="Times New Roman" charset="0"/>
              </a:rPr>
              <a:t>	</a:t>
            </a:r>
            <a:br>
              <a:rPr lang="pt-BR" sz="3600" b="1">
                <a:cs typeface="Times New Roman" charset="0"/>
              </a:rPr>
            </a:br>
            <a:r>
              <a:rPr lang="pt-BR" sz="3600" b="1">
                <a:cs typeface="Times New Roman" charset="0"/>
              </a:rPr>
              <a:t>Relação entre criação e técnica</a:t>
            </a:r>
            <a:br>
              <a:rPr lang="pt-BR" b="1">
                <a:cs typeface="Times New Roman" charset="0"/>
              </a:rPr>
            </a:br>
            <a:endParaRPr lang="pt-BR" b="1">
              <a:cs typeface="Times New Roman" charset="0"/>
            </a:endParaRPr>
          </a:p>
        </p:txBody>
      </p:sp>
      <p:sp>
        <p:nvSpPr>
          <p:cNvPr id="29699" name="Rectangle 3"/>
          <p:cNvSpPr>
            <a:spLocks noGrp="1" noChangeArrowheads="1"/>
          </p:cNvSpPr>
          <p:nvPr>
            <p:ph type="body" idx="1"/>
          </p:nvPr>
        </p:nvSpPr>
        <p:spPr>
          <a:xfrm>
            <a:off x="685800" y="1125538"/>
            <a:ext cx="7772400" cy="4970462"/>
          </a:xfrm>
        </p:spPr>
        <p:txBody>
          <a:bodyPr/>
          <a:lstStyle/>
          <a:p>
            <a:pPr eaLnBrk="1" hangingPunct="1">
              <a:lnSpc>
                <a:spcPct val="80000"/>
              </a:lnSpc>
              <a:buFontTx/>
              <a:buNone/>
            </a:pPr>
            <a:r>
              <a:rPr lang="pt-BR" sz="2800">
                <a:cs typeface="Times New Roman" charset="0"/>
              </a:rPr>
              <a:t>	Pareyson: o fazer do artista é tal que, enquanto opera, inventa o que deve fazer e o modo de fazê-lo.</a:t>
            </a:r>
          </a:p>
          <a:p>
            <a:pPr eaLnBrk="1" hangingPunct="1">
              <a:lnSpc>
                <a:spcPct val="80000"/>
              </a:lnSpc>
              <a:buFontTx/>
              <a:buNone/>
            </a:pPr>
            <a:r>
              <a:rPr lang="pt-BR" sz="2800">
                <a:cs typeface="Times New Roman" charset="0"/>
              </a:rPr>
              <a:t>	</a:t>
            </a:r>
          </a:p>
          <a:p>
            <a:pPr eaLnBrk="1" hangingPunct="1">
              <a:lnSpc>
                <a:spcPct val="80000"/>
              </a:lnSpc>
              <a:buFontTx/>
              <a:buNone/>
            </a:pPr>
            <a:r>
              <a:rPr lang="pt-BR" sz="2800">
                <a:cs typeface="Times New Roman" charset="0"/>
              </a:rPr>
              <a:t>	Levi-Strauss: </a:t>
            </a:r>
            <a:r>
              <a:rPr lang="pt-BR" sz="2800" b="1">
                <a:cs typeface="Times New Roman" charset="0"/>
              </a:rPr>
              <a:t>comparou o pensamento artístico ao pensamento selvagem: um e ouro valem-se da técnica de </a:t>
            </a:r>
            <a:r>
              <a:rPr lang="pt-BR" sz="2800" b="1" i="1">
                <a:cs typeface="Times New Roman" charset="0"/>
              </a:rPr>
              <a:t>bricolage</a:t>
            </a:r>
            <a:r>
              <a:rPr lang="pt-BR" sz="2800" b="1">
                <a:cs typeface="Times New Roman" charset="0"/>
              </a:rPr>
              <a:t>, </a:t>
            </a:r>
            <a:r>
              <a:rPr lang="pt-BR" sz="2800">
                <a:cs typeface="Times New Roman" charset="0"/>
              </a:rPr>
              <a:t>arranjo de materiais disponíveis em  função de um novo significado</a:t>
            </a:r>
            <a:r>
              <a:rPr lang="pt-BR" sz="2800" b="1">
                <a:cs typeface="Times New Roman" charset="0"/>
              </a:rPr>
              <a:t>. A noção de bricolage vem repropor uma concepção da arte como jogo e recombinação dos dados perceptivos. A origem dos dados singulares importa menos que a sua estruturação</a:t>
            </a:r>
            <a:r>
              <a:rPr lang="pt-BR" sz="28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p:txBody>
          <a:bodyPr/>
          <a:lstStyle/>
          <a:p>
            <a:pPr eaLnBrk="1" hangingPunct="1"/>
            <a:endParaRPr lang="en-US"/>
          </a:p>
        </p:txBody>
      </p:sp>
      <p:sp>
        <p:nvSpPr>
          <p:cNvPr id="30723" name="Rectangle 5"/>
          <p:cNvSpPr>
            <a:spLocks noGrp="1" noChangeArrowheads="1"/>
          </p:cNvSpPr>
          <p:nvPr>
            <p:ph type="body" sz="half" idx="1"/>
          </p:nvPr>
        </p:nvSpPr>
        <p:spPr>
          <a:xfrm>
            <a:off x="685800" y="333375"/>
            <a:ext cx="3886200" cy="3024188"/>
          </a:xfrm>
        </p:spPr>
        <p:txBody>
          <a:bodyPr/>
          <a:lstStyle/>
          <a:p>
            <a:pPr eaLnBrk="1" hangingPunct="1">
              <a:buFontTx/>
              <a:buNone/>
            </a:pPr>
            <a:r>
              <a:rPr lang="pt-BR" sz="2400"/>
              <a:t>	A técnica produziu ao longo da história de cada arte, um conjunto de regras úteis ao projeto e à execução da obra, Desde a Antiguidade formou-se uma tradição normativa</a:t>
            </a:r>
          </a:p>
        </p:txBody>
      </p:sp>
      <p:pic>
        <p:nvPicPr>
          <p:cNvPr id="30724" name="Picture 6"/>
          <p:cNvPicPr>
            <a:picLocks noGrp="1" noChangeAspect="1" noChangeArrowheads="1"/>
          </p:cNvPicPr>
          <p:nvPr>
            <p:ph sz="quarter" idx="2"/>
          </p:nvPr>
        </p:nvPicPr>
        <p:blipFill>
          <a:blip r:embed="rId2" cstate="print"/>
          <a:srcRect/>
          <a:stretch>
            <a:fillRect/>
          </a:stretch>
        </p:blipFill>
        <p:spPr>
          <a:xfrm>
            <a:off x="5076825" y="1052513"/>
            <a:ext cx="3846513" cy="4967287"/>
          </a:xfrm>
        </p:spPr>
      </p:pic>
      <p:pic>
        <p:nvPicPr>
          <p:cNvPr id="30725" name="Picture 10"/>
          <p:cNvPicPr>
            <a:picLocks noGrp="1" noChangeAspect="1" noChangeArrowheads="1"/>
          </p:cNvPicPr>
          <p:nvPr>
            <p:ph sz="quarter" idx="3"/>
          </p:nvPr>
        </p:nvPicPr>
        <p:blipFill>
          <a:blip r:embed="rId3" cstate="print"/>
          <a:srcRect/>
          <a:stretch>
            <a:fillRect/>
          </a:stretch>
        </p:blipFill>
        <p:spPr>
          <a:xfrm>
            <a:off x="611188" y="3068638"/>
            <a:ext cx="4176712" cy="288131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title"/>
          </p:nvPr>
        </p:nvSpPr>
        <p:spPr/>
        <p:txBody>
          <a:bodyPr/>
          <a:lstStyle/>
          <a:p>
            <a:pPr eaLnBrk="1" hangingPunct="1"/>
            <a:endParaRPr lang="en-US"/>
          </a:p>
        </p:txBody>
      </p:sp>
      <p:pic>
        <p:nvPicPr>
          <p:cNvPr id="31747" name="Picture 9"/>
          <p:cNvPicPr>
            <a:picLocks noGrp="1" noChangeAspect="1" noChangeArrowheads="1"/>
          </p:cNvPicPr>
          <p:nvPr>
            <p:ph sz="half" idx="1"/>
          </p:nvPr>
        </p:nvPicPr>
        <p:blipFill>
          <a:blip r:embed="rId2" cstate="print"/>
          <a:srcRect/>
          <a:stretch>
            <a:fillRect/>
          </a:stretch>
        </p:blipFill>
        <p:spPr>
          <a:xfrm>
            <a:off x="250825" y="2260600"/>
            <a:ext cx="4968875" cy="2733675"/>
          </a:xfrm>
        </p:spPr>
      </p:pic>
      <p:pic>
        <p:nvPicPr>
          <p:cNvPr id="31748" name="Picture 10"/>
          <p:cNvPicPr>
            <a:picLocks noGrp="1" noChangeAspect="1" noChangeArrowheads="1"/>
          </p:cNvPicPr>
          <p:nvPr>
            <p:ph sz="half" idx="2"/>
          </p:nvPr>
        </p:nvPicPr>
        <p:blipFill>
          <a:blip r:embed="rId3" cstate="print"/>
          <a:srcRect/>
          <a:stretch>
            <a:fillRect/>
          </a:stretch>
        </p:blipFill>
        <p:spPr>
          <a:xfrm>
            <a:off x="5508625" y="549275"/>
            <a:ext cx="3368675" cy="554672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a:p>
        </p:txBody>
      </p:sp>
      <p:sp>
        <p:nvSpPr>
          <p:cNvPr id="32771" name="Rectangle 4"/>
          <p:cNvSpPr>
            <a:spLocks noGrp="1" noChangeArrowheads="1"/>
          </p:cNvSpPr>
          <p:nvPr>
            <p:ph sz="quarter" idx="1"/>
          </p:nvPr>
        </p:nvSpPr>
        <p:spPr/>
        <p:txBody>
          <a:bodyPr/>
          <a:lstStyle/>
          <a:p>
            <a:pPr eaLnBrk="1" hangingPunct="1">
              <a:buFontTx/>
              <a:buNone/>
            </a:pPr>
            <a:r>
              <a:rPr lang="pt-BR" sz="2400"/>
              <a:t> </a:t>
            </a:r>
          </a:p>
        </p:txBody>
      </p:sp>
      <p:pic>
        <p:nvPicPr>
          <p:cNvPr id="32772" name="Picture 8" descr="africa1"/>
          <p:cNvPicPr>
            <a:picLocks noGrp="1" noChangeAspect="1" noChangeArrowheads="1"/>
          </p:cNvPicPr>
          <p:nvPr>
            <p:ph sz="quarter" idx="2"/>
          </p:nvPr>
        </p:nvPicPr>
        <p:blipFill>
          <a:blip r:embed="rId2" cstate="print"/>
          <a:srcRect/>
          <a:stretch>
            <a:fillRect/>
          </a:stretch>
        </p:blipFill>
        <p:spPr>
          <a:xfrm>
            <a:off x="685800" y="3836988"/>
            <a:ext cx="4343400" cy="2259012"/>
          </a:xfrm>
          <a:noFill/>
        </p:spPr>
      </p:pic>
      <p:sp>
        <p:nvSpPr>
          <p:cNvPr id="32773" name="Rectangle 3"/>
          <p:cNvSpPr>
            <a:spLocks noGrp="1" noChangeArrowheads="1"/>
          </p:cNvSpPr>
          <p:nvPr>
            <p:ph type="body" sz="half" idx="3"/>
          </p:nvPr>
        </p:nvSpPr>
        <p:spPr>
          <a:xfrm>
            <a:off x="5105400" y="457200"/>
            <a:ext cx="3581400" cy="6172200"/>
          </a:xfrm>
        </p:spPr>
        <p:txBody>
          <a:bodyPr/>
          <a:lstStyle/>
          <a:p>
            <a:pPr eaLnBrk="1" hangingPunct="1">
              <a:lnSpc>
                <a:spcPct val="90000"/>
              </a:lnSpc>
              <a:buFontTx/>
              <a:buNone/>
            </a:pPr>
            <a:r>
              <a:rPr lang="pt-BR" sz="2400" b="1">
                <a:cs typeface="Times New Roman" charset="0"/>
              </a:rPr>
              <a:t> 	A arte do século XX e as pesquisas antropológicas relativizaram as “leis”estéticas dos períodos clássicos</a:t>
            </a:r>
            <a:r>
              <a:rPr lang="pt-BR" sz="2400"/>
              <a:t> </a:t>
            </a:r>
          </a:p>
          <a:p>
            <a:pPr eaLnBrk="1" hangingPunct="1">
              <a:lnSpc>
                <a:spcPct val="90000"/>
              </a:lnSpc>
              <a:buFontTx/>
              <a:buNone/>
            </a:pPr>
            <a:r>
              <a:rPr lang="pt-BR" sz="2400" b="1">
                <a:cs typeface="Times New Roman" charset="0"/>
              </a:rPr>
              <a:t>	Na realidade, formaram-se na vida simbólica de todos os povos certos padrões estilísticos resistentes durante séculos, e que receberam da sua regularidade interna e do seu enraizamento comunitário uma força de reprodução extraordinária</a:t>
            </a:r>
            <a:r>
              <a:rPr lang="pt-BR" sz="2400"/>
              <a:t> </a:t>
            </a:r>
          </a:p>
        </p:txBody>
      </p:sp>
      <p:pic>
        <p:nvPicPr>
          <p:cNvPr id="32774" name="Picture 10" descr="10004-large"/>
          <p:cNvPicPr>
            <a:picLocks noChangeAspect="1" noChangeArrowheads="1"/>
          </p:cNvPicPr>
          <p:nvPr/>
        </p:nvPicPr>
        <p:blipFill>
          <a:blip r:embed="rId3" cstate="print"/>
          <a:srcRect/>
          <a:stretch>
            <a:fillRect/>
          </a:stretch>
        </p:blipFill>
        <p:spPr bwMode="auto">
          <a:xfrm>
            <a:off x="685800" y="762000"/>
            <a:ext cx="4267200" cy="27273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7772400" cy="533400"/>
          </a:xfrm>
        </p:spPr>
        <p:txBody>
          <a:bodyPr/>
          <a:lstStyle/>
          <a:p>
            <a:pPr eaLnBrk="1" hangingPunct="1"/>
            <a:r>
              <a:rPr lang="pt-BR" sz="3600"/>
              <a:t>ARS</a:t>
            </a:r>
          </a:p>
        </p:txBody>
      </p:sp>
      <p:sp>
        <p:nvSpPr>
          <p:cNvPr id="4099" name="Rectangle 3"/>
          <p:cNvSpPr>
            <a:spLocks noGrp="1" noChangeArrowheads="1"/>
          </p:cNvSpPr>
          <p:nvPr>
            <p:ph type="body" idx="1"/>
          </p:nvPr>
        </p:nvSpPr>
        <p:spPr>
          <a:xfrm>
            <a:off x="685800" y="1600200"/>
            <a:ext cx="7772400" cy="4876800"/>
          </a:xfrm>
        </p:spPr>
        <p:txBody>
          <a:bodyPr/>
          <a:lstStyle/>
          <a:p>
            <a:pPr eaLnBrk="1" hangingPunct="1">
              <a:lnSpc>
                <a:spcPct val="90000"/>
              </a:lnSpc>
              <a:buFontTx/>
              <a:buNone/>
            </a:pPr>
            <a:r>
              <a:rPr lang="pt-BR" sz="2800">
                <a:cs typeface="Times New Roman" charset="0"/>
              </a:rPr>
              <a:t>	Arte é uma produção – logo, supõe trabalho</a:t>
            </a:r>
          </a:p>
          <a:p>
            <a:pPr eaLnBrk="1" hangingPunct="1">
              <a:lnSpc>
                <a:spcPct val="90000"/>
              </a:lnSpc>
              <a:buFontTx/>
              <a:buNone/>
            </a:pPr>
            <a:r>
              <a:rPr lang="pt-BR" sz="2800">
                <a:cs typeface="Times New Roman" charset="0"/>
              </a:rPr>
              <a:t>	Movimento que arranca o ser do não ser, a forma do amorfo, o ato da potência, o cosmos do caos. </a:t>
            </a:r>
          </a:p>
          <a:p>
            <a:pPr eaLnBrk="1" hangingPunct="1">
              <a:lnSpc>
                <a:spcPct val="90000"/>
              </a:lnSpc>
              <a:buFontTx/>
              <a:buNone/>
            </a:pPr>
            <a:r>
              <a:rPr lang="pt-BR" sz="2800">
                <a:cs typeface="Times New Roman" charset="0"/>
              </a:rPr>
              <a:t>	</a:t>
            </a:r>
          </a:p>
          <a:p>
            <a:pPr eaLnBrk="1" hangingPunct="1">
              <a:lnSpc>
                <a:spcPct val="90000"/>
              </a:lnSpc>
              <a:buFontTx/>
              <a:buNone/>
            </a:pPr>
            <a:r>
              <a:rPr lang="pt-BR" sz="2800">
                <a:cs typeface="Times New Roman" charset="0"/>
              </a:rPr>
              <a:t>	A palavra latina </a:t>
            </a:r>
            <a:r>
              <a:rPr lang="pt-BR" sz="2800" b="1" i="1">
                <a:cs typeface="Times New Roman" charset="0"/>
              </a:rPr>
              <a:t>ARS </a:t>
            </a:r>
            <a:r>
              <a:rPr lang="pt-BR" sz="2800">
                <a:cs typeface="Times New Roman" charset="0"/>
              </a:rPr>
              <a:t>está na raiz do verbo articular, que denota a ação de fazer junturas entre as partes de um todo. Porque eram operações estruturantes, podiam receber o mesmo nome de arte não só as atividades que visavam a comover a alma (a musica, a poesia, o teatro), quanto os ofícios de artesanato, a cerâmica, a tecelagem e a ourivesaria, que aliavam o útil ao belo.</a:t>
            </a:r>
            <a:r>
              <a:rPr lang="pt-BR" sz="280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p>
        </p:txBody>
      </p:sp>
      <p:sp>
        <p:nvSpPr>
          <p:cNvPr id="34819" name="Rectangle 3"/>
          <p:cNvSpPr>
            <a:spLocks noGrp="1" noChangeArrowheads="1"/>
          </p:cNvSpPr>
          <p:nvPr>
            <p:ph type="body" idx="1"/>
          </p:nvPr>
        </p:nvSpPr>
        <p:spPr>
          <a:xfrm>
            <a:off x="838200" y="685800"/>
            <a:ext cx="7772400" cy="1447800"/>
          </a:xfrm>
        </p:spPr>
        <p:txBody>
          <a:bodyPr/>
          <a:lstStyle/>
          <a:p>
            <a:pPr eaLnBrk="1" hangingPunct="1">
              <a:buFontTx/>
              <a:buNone/>
            </a:pPr>
            <a:r>
              <a:rPr lang="pt-BR" sz="2800" b="1">
                <a:cs typeface="Times New Roman" charset="0"/>
              </a:rPr>
              <a:t>	Foncilon: ”Uma coisa é o conjunto das regras de um oficio. Outra é a maneira pela qual estas fazem viver as formas na matéria”.</a:t>
            </a:r>
            <a:r>
              <a:rPr lang="pt-BR" sz="2800"/>
              <a:t> </a:t>
            </a:r>
          </a:p>
        </p:txBody>
      </p:sp>
      <p:pic>
        <p:nvPicPr>
          <p:cNvPr id="34820" name="Picture 9" descr="mgerais-igsfrassis-pampulha"/>
          <p:cNvPicPr>
            <a:picLocks noChangeAspect="1" noChangeArrowheads="1"/>
          </p:cNvPicPr>
          <p:nvPr/>
        </p:nvPicPr>
        <p:blipFill>
          <a:blip r:embed="rId2" cstate="print"/>
          <a:srcRect/>
          <a:stretch>
            <a:fillRect/>
          </a:stretch>
        </p:blipFill>
        <p:spPr bwMode="auto">
          <a:xfrm>
            <a:off x="4953000" y="2057400"/>
            <a:ext cx="3657600" cy="2438400"/>
          </a:xfrm>
          <a:prstGeom prst="rect">
            <a:avLst/>
          </a:prstGeom>
          <a:noFill/>
          <a:ln w="9525">
            <a:noFill/>
            <a:miter lim="800000"/>
            <a:headEnd/>
            <a:tailEnd/>
          </a:ln>
        </p:spPr>
      </p:pic>
      <p:pic>
        <p:nvPicPr>
          <p:cNvPr id="34821" name="Picture 11" descr="corbusier_savoye"/>
          <p:cNvPicPr>
            <a:picLocks noChangeAspect="1" noChangeArrowheads="1"/>
          </p:cNvPicPr>
          <p:nvPr/>
        </p:nvPicPr>
        <p:blipFill>
          <a:blip r:embed="rId3" cstate="print"/>
          <a:srcRect/>
          <a:stretch>
            <a:fillRect/>
          </a:stretch>
        </p:blipFill>
        <p:spPr bwMode="auto">
          <a:xfrm>
            <a:off x="381000" y="2286000"/>
            <a:ext cx="3962400" cy="2428875"/>
          </a:xfrm>
          <a:prstGeom prst="rect">
            <a:avLst/>
          </a:prstGeom>
          <a:noFill/>
          <a:ln w="9525">
            <a:noFill/>
            <a:miter lim="800000"/>
            <a:headEnd/>
            <a:tailEnd/>
          </a:ln>
        </p:spPr>
      </p:pic>
      <p:pic>
        <p:nvPicPr>
          <p:cNvPr id="34822" name="Picture 13" descr="pic_sp_masp_03"/>
          <p:cNvPicPr>
            <a:picLocks noChangeAspect="1" noChangeArrowheads="1"/>
          </p:cNvPicPr>
          <p:nvPr/>
        </p:nvPicPr>
        <p:blipFill>
          <a:blip r:embed="rId4" cstate="print"/>
          <a:srcRect/>
          <a:stretch>
            <a:fillRect/>
          </a:stretch>
        </p:blipFill>
        <p:spPr bwMode="auto">
          <a:xfrm>
            <a:off x="3200400" y="4572000"/>
            <a:ext cx="3200400" cy="2286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a:p>
        </p:txBody>
      </p:sp>
      <p:sp>
        <p:nvSpPr>
          <p:cNvPr id="35843" name="Rectangle 3"/>
          <p:cNvSpPr>
            <a:spLocks noGrp="1" noChangeArrowheads="1"/>
          </p:cNvSpPr>
          <p:nvPr>
            <p:ph type="body" idx="1"/>
          </p:nvPr>
        </p:nvSpPr>
        <p:spPr>
          <a:xfrm>
            <a:off x="685800" y="762000"/>
            <a:ext cx="7772400" cy="5638800"/>
          </a:xfrm>
        </p:spPr>
        <p:txBody>
          <a:bodyPr/>
          <a:lstStyle/>
          <a:p>
            <a:pPr eaLnBrk="1" hangingPunct="1">
              <a:buFontTx/>
              <a:buNone/>
            </a:pPr>
            <a:r>
              <a:rPr lang="pt-BR" sz="2800" b="1">
                <a:cs typeface="Times New Roman" charset="0"/>
              </a:rPr>
              <a:t>	</a:t>
            </a:r>
            <a:r>
              <a:rPr lang="pt-BR" sz="2400" b="1">
                <a:cs typeface="Times New Roman" charset="0"/>
              </a:rPr>
              <a:t>Estamos diante de uma tela móvel de operações: a intencionalidade do artista vai plasmando, graças ao domínio das técnicas aprendidas, o seu próprio modo de formar que, a certa altura, pode alcançar o nível do estilo pessoal. As variantes de um verso, as sucessivas redações de um conto, ou os múltiplos esboços de uma figura ilustram eficazmente esse processo ao mesmo tempo expressivo e artesanal. A escolha de uma palavra, e não de outra, de um traço, e não de outro, responde ora a determinações do estilo da época (a face cultural do gosto), da ideologia e da moda, ora a necessidades profundas de raiz afetiva ou a uma percepção original da realidade</a:t>
            </a:r>
            <a:r>
              <a:rPr lang="pt-BR" sz="240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pt-BR" sz="3600"/>
              <a:t>ARTE É CONHECIMENTO</a:t>
            </a:r>
          </a:p>
        </p:txBody>
      </p:sp>
      <p:pic>
        <p:nvPicPr>
          <p:cNvPr id="36867" name="Picture 6" descr="69578166_6fd047551e_o"/>
          <p:cNvPicPr>
            <a:picLocks noGrp="1" noChangeAspect="1" noChangeArrowheads="1"/>
          </p:cNvPicPr>
          <p:nvPr>
            <p:ph type="chart" idx="1"/>
          </p:nvPr>
        </p:nvPicPr>
        <p:blipFill>
          <a:blip r:embed="rId2" cstate="print"/>
          <a:srcRect/>
          <a:stretch>
            <a:fillRect/>
          </a:stretch>
        </p:blipFill>
        <p:spPr>
          <a:xfrm>
            <a:off x="2603500" y="1981200"/>
            <a:ext cx="3935413" cy="41148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76800" y="6019800"/>
            <a:ext cx="3505200" cy="381000"/>
          </a:xfrm>
        </p:spPr>
        <p:txBody>
          <a:bodyPr/>
          <a:lstStyle/>
          <a:p>
            <a:pPr eaLnBrk="1" hangingPunct="1"/>
            <a:r>
              <a:rPr lang="pt-BR" sz="1600" b="1"/>
              <a:t>Frida Kahlo – Coluna partida, 1944</a:t>
            </a:r>
          </a:p>
        </p:txBody>
      </p:sp>
      <p:sp>
        <p:nvSpPr>
          <p:cNvPr id="37891" name="Rectangle 3"/>
          <p:cNvSpPr>
            <a:spLocks noGrp="1" noChangeArrowheads="1"/>
          </p:cNvSpPr>
          <p:nvPr>
            <p:ph type="body" sz="half" idx="1"/>
          </p:nvPr>
        </p:nvSpPr>
        <p:spPr>
          <a:xfrm>
            <a:off x="685800" y="1447800"/>
            <a:ext cx="3810000" cy="4648200"/>
          </a:xfrm>
        </p:spPr>
        <p:txBody>
          <a:bodyPr/>
          <a:lstStyle/>
          <a:p>
            <a:pPr eaLnBrk="1" hangingPunct="1">
              <a:buFontTx/>
              <a:buNone/>
            </a:pPr>
            <a:r>
              <a:rPr lang="pt-BR" sz="2400"/>
              <a:t>	Na “produção” de uma obra de arte concorrem sensações e imagens, afetos e idéias; numa palavra, movimentos internos que se formam em correlação estreita com o “mundo” sentido, figurado, pensado. Esse vínculo é, à sua maneira, congnitivo.</a:t>
            </a:r>
          </a:p>
        </p:txBody>
      </p:sp>
      <p:pic>
        <p:nvPicPr>
          <p:cNvPr id="37892" name="Picture 7" descr="F1-U1281"/>
          <p:cNvPicPr>
            <a:picLocks noGrp="1" noChangeAspect="1" noChangeArrowheads="1"/>
          </p:cNvPicPr>
          <p:nvPr>
            <p:ph type="clipArt" sz="half" idx="2"/>
          </p:nvPr>
        </p:nvPicPr>
        <p:blipFill>
          <a:blip r:embed="rId2" cstate="print"/>
          <a:srcRect/>
          <a:stretch>
            <a:fillRect/>
          </a:stretch>
        </p:blipFill>
        <p:spPr>
          <a:xfrm>
            <a:off x="4953000" y="1447800"/>
            <a:ext cx="3146425" cy="41148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28600"/>
            <a:ext cx="7772400" cy="1143000"/>
          </a:xfrm>
        </p:spPr>
        <p:txBody>
          <a:bodyPr/>
          <a:lstStyle/>
          <a:p>
            <a:pPr algn="l" eaLnBrk="1" hangingPunct="1"/>
            <a:r>
              <a:rPr lang="pt-BR" sz="2800"/>
              <a:t>De que forma entender esse conhecimento peculiar à operação artística?</a:t>
            </a:r>
          </a:p>
        </p:txBody>
      </p:sp>
      <p:sp>
        <p:nvSpPr>
          <p:cNvPr id="38915" name="Rectangle 3"/>
          <p:cNvSpPr>
            <a:spLocks noGrp="1" noChangeArrowheads="1"/>
          </p:cNvSpPr>
          <p:nvPr>
            <p:ph type="body" sz="half" idx="2"/>
          </p:nvPr>
        </p:nvSpPr>
        <p:spPr>
          <a:xfrm>
            <a:off x="3657600" y="1371600"/>
            <a:ext cx="5105400" cy="5486400"/>
          </a:xfrm>
        </p:spPr>
        <p:txBody>
          <a:bodyPr/>
          <a:lstStyle/>
          <a:p>
            <a:pPr eaLnBrk="1" hangingPunct="1">
              <a:buFontTx/>
              <a:buNone/>
            </a:pPr>
            <a:r>
              <a:rPr lang="pt-BR" sz="2400"/>
              <a:t>	Uma das mais antigas tradições teóricas filia-o à representação</a:t>
            </a:r>
          </a:p>
          <a:p>
            <a:pPr eaLnBrk="1" hangingPunct="1">
              <a:buFontTx/>
              <a:buNone/>
            </a:pPr>
            <a:r>
              <a:rPr lang="pt-BR" sz="2400"/>
              <a:t>	</a:t>
            </a:r>
            <a:r>
              <a:rPr lang="pt-BR" sz="2400" b="1"/>
              <a:t>Platão</a:t>
            </a:r>
            <a:r>
              <a:rPr lang="pt-BR" sz="2400"/>
              <a:t>: Quando alguém, adaptando a própria pessoa como instrumento, tornar o próprio corpo ou voz semelhante ao teu corpo ou à tua voz, essa espécie de maneira ilusionista se chamará mimesis</a:t>
            </a:r>
          </a:p>
          <a:p>
            <a:pPr eaLnBrk="1" hangingPunct="1">
              <a:buFontTx/>
              <a:buNone/>
            </a:pPr>
            <a:r>
              <a:rPr lang="pt-BR" sz="2400"/>
              <a:t>	</a:t>
            </a:r>
          </a:p>
          <a:p>
            <a:pPr eaLnBrk="1" hangingPunct="1">
              <a:buFontTx/>
              <a:buNone/>
            </a:pPr>
            <a:r>
              <a:rPr lang="pt-BR" sz="2400"/>
              <a:t>	A arte está para o real, assim como o real está para a Idéia, que, na metafísica de Platão, é a instância absoluta. A arte é a sombra de uma reflexo</a:t>
            </a:r>
          </a:p>
        </p:txBody>
      </p:sp>
      <p:pic>
        <p:nvPicPr>
          <p:cNvPr id="38916" name="Picture 7" descr="venus"/>
          <p:cNvPicPr>
            <a:picLocks noGrp="1" noChangeAspect="1" noChangeArrowheads="1"/>
          </p:cNvPicPr>
          <p:nvPr>
            <p:ph type="clipArt" sz="half" idx="1"/>
          </p:nvPr>
        </p:nvPicPr>
        <p:blipFill>
          <a:blip r:embed="rId2" cstate="print"/>
          <a:srcRect/>
          <a:stretch>
            <a:fillRect/>
          </a:stretch>
        </p:blipFill>
        <p:spPr>
          <a:xfrm>
            <a:off x="1295400" y="1295400"/>
            <a:ext cx="1800225" cy="53340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z="3200"/>
          </a:p>
        </p:txBody>
      </p:sp>
      <p:sp>
        <p:nvSpPr>
          <p:cNvPr id="39939" name="Rectangle 3"/>
          <p:cNvSpPr>
            <a:spLocks noGrp="1" noChangeArrowheads="1"/>
          </p:cNvSpPr>
          <p:nvPr>
            <p:ph type="body" sz="half" idx="1"/>
          </p:nvPr>
        </p:nvSpPr>
        <p:spPr>
          <a:xfrm>
            <a:off x="381000" y="304800"/>
            <a:ext cx="8153400" cy="1447800"/>
          </a:xfrm>
        </p:spPr>
        <p:txBody>
          <a:bodyPr/>
          <a:lstStyle/>
          <a:p>
            <a:pPr eaLnBrk="1" hangingPunct="1">
              <a:lnSpc>
                <a:spcPct val="90000"/>
              </a:lnSpc>
              <a:buFontTx/>
              <a:buNone/>
            </a:pPr>
            <a:r>
              <a:rPr lang="pt-BR" sz="1600"/>
              <a:t>	</a:t>
            </a:r>
            <a:r>
              <a:rPr lang="pt-BR" sz="2400"/>
              <a:t>A mimesis da arte é uma ficção tão consumada que dá a impressão (falsa, adverte a moral platônica) de realidade. O artista deve dominar a técnica de criar aparências, técnica que lhe advirá do estudo atento dos fenômenos</a:t>
            </a:r>
          </a:p>
        </p:txBody>
      </p:sp>
      <p:sp>
        <p:nvSpPr>
          <p:cNvPr id="39940" name="Rectangle 4"/>
          <p:cNvSpPr>
            <a:spLocks noGrp="1" noChangeArrowheads="1"/>
          </p:cNvSpPr>
          <p:nvPr>
            <p:ph type="body" sz="half" idx="2"/>
          </p:nvPr>
        </p:nvSpPr>
        <p:spPr>
          <a:xfrm>
            <a:off x="2057400" y="1828800"/>
            <a:ext cx="5181600" cy="5562600"/>
          </a:xfrm>
        </p:spPr>
        <p:txBody>
          <a:bodyPr/>
          <a:lstStyle/>
          <a:p>
            <a:pPr eaLnBrk="1" hangingPunct="1">
              <a:buFontTx/>
              <a:buNone/>
            </a:pPr>
            <a:r>
              <a:rPr lang="pt-BR" b="1">
                <a:cs typeface="Times New Roman" charset="0"/>
              </a:rPr>
              <a:t>	</a:t>
            </a:r>
            <a:r>
              <a:rPr lang="pt-BR" sz="1800" b="1" i="1">
                <a:solidFill>
                  <a:schemeClr val="accent2"/>
                </a:solidFill>
                <a:latin typeface="Verdana Ref" pitchFamily="34" charset="0"/>
                <a:cs typeface="Times New Roman" charset="0"/>
              </a:rPr>
              <a:t>Autopsicografia – Fernando Pessoa</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O poeta é um fingidor.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Finge tão completamente</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Que chega a fingir que é dor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A dor que deveras sente. </a:t>
            </a:r>
            <a:br>
              <a:rPr lang="pt-BR" sz="1800" b="1" i="1">
                <a:solidFill>
                  <a:schemeClr val="accent2"/>
                </a:solidFill>
                <a:latin typeface="Verdana Ref" pitchFamily="34" charset="0"/>
                <a:cs typeface="Times New Roman" charset="0"/>
              </a:rPr>
            </a:b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E os que lêem o que escreve,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Na dor lida sentem bem,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Não as duas que ele teve,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Mas só a que eles não têm.</a:t>
            </a:r>
            <a:br>
              <a:rPr lang="pt-BR" sz="1800" b="1" i="1">
                <a:solidFill>
                  <a:schemeClr val="accent2"/>
                </a:solidFill>
                <a:latin typeface="Verdana Ref" pitchFamily="34" charset="0"/>
                <a:cs typeface="Times New Roman" charset="0"/>
              </a:rPr>
            </a:b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E assim nas calhas de roda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Gira, a entreter a razão,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Esse comboio de corda </a:t>
            </a:r>
            <a:br>
              <a:rPr lang="pt-BR" sz="1800" b="1" i="1">
                <a:solidFill>
                  <a:schemeClr val="accent2"/>
                </a:solidFill>
                <a:latin typeface="Verdana Ref" pitchFamily="34" charset="0"/>
                <a:cs typeface="Times New Roman" charset="0"/>
              </a:rPr>
            </a:br>
            <a:r>
              <a:rPr lang="pt-BR" sz="1800" b="1" i="1">
                <a:solidFill>
                  <a:schemeClr val="accent2"/>
                </a:solidFill>
                <a:latin typeface="Verdana Ref" pitchFamily="34" charset="0"/>
                <a:cs typeface="Times New Roman" charset="0"/>
              </a:rPr>
              <a:t>Que se chama coração</a:t>
            </a:r>
            <a:r>
              <a:rPr lang="pt-B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a:p>
        </p:txBody>
      </p:sp>
      <p:sp>
        <p:nvSpPr>
          <p:cNvPr id="40963" name="Rectangle 3"/>
          <p:cNvSpPr>
            <a:spLocks noGrp="1" noChangeArrowheads="1"/>
          </p:cNvSpPr>
          <p:nvPr>
            <p:ph type="body" idx="1"/>
          </p:nvPr>
        </p:nvSpPr>
        <p:spPr>
          <a:xfrm>
            <a:off x="381000" y="685800"/>
            <a:ext cx="8077200" cy="6172200"/>
          </a:xfrm>
        </p:spPr>
        <p:txBody>
          <a:bodyPr/>
          <a:lstStyle/>
          <a:p>
            <a:pPr eaLnBrk="1" hangingPunct="1">
              <a:buFontTx/>
              <a:buNone/>
            </a:pPr>
            <a:r>
              <a:rPr lang="pt-BR" sz="2800"/>
              <a:t>	</a:t>
            </a:r>
            <a:r>
              <a:rPr lang="pt-BR" sz="2400"/>
              <a:t>A mimesis é analógica e não duplicadora dos objetos</a:t>
            </a:r>
          </a:p>
          <a:p>
            <a:pPr eaLnBrk="1" hangingPunct="1">
              <a:buFontTx/>
              <a:buNone/>
            </a:pPr>
            <a:endParaRPr lang="pt-BR" sz="2400"/>
          </a:p>
          <a:p>
            <a:pPr eaLnBrk="1" hangingPunct="1">
              <a:buFontTx/>
              <a:buNone/>
            </a:pPr>
            <a:r>
              <a:rPr lang="pt-BR" sz="2400"/>
              <a:t>	O conceito de mimesis abre caminho para a idéia de arte como </a:t>
            </a:r>
            <a:r>
              <a:rPr lang="pt-BR" sz="2400" b="1"/>
              <a:t>percepção analógica</a:t>
            </a:r>
            <a:r>
              <a:rPr lang="pt-BR" sz="2400"/>
              <a:t> de certos perfis da experiência.</a:t>
            </a:r>
          </a:p>
          <a:p>
            <a:pPr eaLnBrk="1" hangingPunct="1">
              <a:buFontTx/>
              <a:buNone/>
            </a:pPr>
            <a:endParaRPr lang="pt-BR" sz="2400"/>
          </a:p>
          <a:p>
            <a:pPr eaLnBrk="1" hangingPunct="1">
              <a:buFontTx/>
              <a:buNone/>
            </a:pPr>
            <a:r>
              <a:rPr lang="pt-BR" sz="2400"/>
              <a:t>	Ex. O ritmo das canções guerreiras não reproduz diretamente o fragor das ações bélicas, mas lembra o caráter, a atitude psicológica e moral dos soldados em luta: e o faz mediante procedimentos sensíveis, como os metros, os acentos, os jogos melódicos</a:t>
            </a:r>
          </a:p>
          <a:p>
            <a:pPr eaLnBrk="1" hangingPunct="1">
              <a:buFontTx/>
              <a:buNone/>
            </a:pPr>
            <a:r>
              <a:rPr lang="pt-BR" sz="2000">
                <a:hlinkClick r:id="rId2"/>
              </a:rPr>
              <a:t>http://www.youtube.com/watch?v=bWrrZ7gEGOE&amp;feature=related</a:t>
            </a:r>
            <a:endParaRPr lang="pt-BR" sz="2000"/>
          </a:p>
          <a:p>
            <a:pPr eaLnBrk="1" hangingPunct="1">
              <a:buFontTx/>
              <a:buNone/>
            </a:pPr>
            <a:r>
              <a:rPr lang="pt-BR" sz="2000">
                <a:hlinkClick r:id="rId3"/>
              </a:rPr>
              <a:t>http://www.youtube.com/watch?v=O_xkpqRB-EA&amp;feature=related</a:t>
            </a:r>
            <a:endParaRPr lang="pt-BR" sz="2000"/>
          </a:p>
          <a:p>
            <a:pPr eaLnBrk="1" hangingPunct="1">
              <a:buFontTx/>
              <a:buNone/>
            </a:pPr>
            <a:endParaRPr lang="pt-BR" sz="2000"/>
          </a:p>
          <a:p>
            <a:pPr eaLnBrk="1" hangingPunct="1">
              <a:buFontTx/>
              <a:buNone/>
            </a:pPr>
            <a:endParaRPr lang="pt-B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772400" cy="914400"/>
          </a:xfrm>
        </p:spPr>
        <p:txBody>
          <a:bodyPr/>
          <a:lstStyle/>
          <a:p>
            <a:pPr eaLnBrk="1" hangingPunct="1"/>
            <a:r>
              <a:rPr lang="pt-BR" sz="3600"/>
              <a:t>Aristóteles: a mimesis como norma</a:t>
            </a:r>
          </a:p>
        </p:txBody>
      </p:sp>
      <p:sp>
        <p:nvSpPr>
          <p:cNvPr id="41987" name="Rectangle 3"/>
          <p:cNvSpPr>
            <a:spLocks noGrp="1" noChangeArrowheads="1"/>
          </p:cNvSpPr>
          <p:nvPr>
            <p:ph type="body" sz="half" idx="1"/>
          </p:nvPr>
        </p:nvSpPr>
        <p:spPr>
          <a:xfrm>
            <a:off x="304800" y="1600200"/>
            <a:ext cx="4267200" cy="4724400"/>
          </a:xfrm>
        </p:spPr>
        <p:txBody>
          <a:bodyPr/>
          <a:lstStyle/>
          <a:p>
            <a:pPr eaLnBrk="1" hangingPunct="1">
              <a:buFontTx/>
              <a:buNone/>
            </a:pPr>
            <a:r>
              <a:rPr lang="pt-BR" sz="2400"/>
              <a:t>	Mímesis trágica: Já que a tragédia é uma representação de pessoas que se acham acima do nível comum, deve-se imitar o exemplo dos bons pintores de retratos. Estes quando reproduzem a forma distintiva do original, compoem uma semelhança, que é verdadeira em relação à vida e, contudo, mais bela”. Aristóteles</a:t>
            </a:r>
          </a:p>
        </p:txBody>
      </p:sp>
      <p:pic>
        <p:nvPicPr>
          <p:cNvPr id="41988" name="Picture 7" descr="OedipeSphixIngresLouvreJocondem503604_94de60188_p"/>
          <p:cNvPicPr>
            <a:picLocks noGrp="1" noChangeAspect="1" noChangeArrowheads="1"/>
          </p:cNvPicPr>
          <p:nvPr>
            <p:ph type="clipArt" sz="half" idx="2"/>
          </p:nvPr>
        </p:nvPicPr>
        <p:blipFill>
          <a:blip r:embed="rId2" cstate="print"/>
          <a:srcRect/>
          <a:stretch>
            <a:fillRect/>
          </a:stretch>
        </p:blipFill>
        <p:spPr>
          <a:xfrm>
            <a:off x="4745038" y="1676400"/>
            <a:ext cx="3382962" cy="4419600"/>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a:p>
        </p:txBody>
      </p:sp>
      <p:sp>
        <p:nvSpPr>
          <p:cNvPr id="43011" name="Rectangle 3"/>
          <p:cNvSpPr>
            <a:spLocks noGrp="1" noChangeArrowheads="1"/>
          </p:cNvSpPr>
          <p:nvPr>
            <p:ph type="body" idx="1"/>
          </p:nvPr>
        </p:nvSpPr>
        <p:spPr>
          <a:xfrm>
            <a:off x="685800" y="838200"/>
            <a:ext cx="7772400" cy="5257800"/>
          </a:xfrm>
        </p:spPr>
        <p:txBody>
          <a:bodyPr/>
          <a:lstStyle/>
          <a:p>
            <a:pPr eaLnBrk="1" hangingPunct="1">
              <a:buFontTx/>
              <a:buNone/>
            </a:pPr>
            <a:r>
              <a:rPr lang="pt-BR" sz="2800" b="1">
                <a:cs typeface="Times New Roman" charset="0"/>
              </a:rPr>
              <a:t>	A. Bosi: O convívio de saber sensível e idealização formal altera, sob um novo aspecto, a noção de mimesis, deixando aflorar uma outra tendência antropológica do homo faber: a estilização. A mimesis não é uma operação ingênua, idêntica em todas as épocas e para todos os povos. Conhecer quem mimetiza, como, onde e quando, não é uma informação externa, mas inerente ao discurso sobre o realismo na arte (p.31)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304800"/>
            <a:ext cx="7772400" cy="609600"/>
          </a:xfrm>
        </p:spPr>
        <p:txBody>
          <a:bodyPr/>
          <a:lstStyle/>
          <a:p>
            <a:pPr eaLnBrk="1" hangingPunct="1"/>
            <a:r>
              <a:rPr lang="pt-BR" sz="3600"/>
              <a:t>Representação e imitação</a:t>
            </a:r>
            <a:r>
              <a:rPr lang="pt-BR"/>
              <a:t> </a:t>
            </a:r>
          </a:p>
        </p:txBody>
      </p:sp>
      <p:sp>
        <p:nvSpPr>
          <p:cNvPr id="44035" name="Rectangle 4"/>
          <p:cNvSpPr>
            <a:spLocks noGrp="1" noChangeArrowheads="1"/>
          </p:cNvSpPr>
          <p:nvPr>
            <p:ph sz="quarter" idx="1"/>
          </p:nvPr>
        </p:nvSpPr>
        <p:spPr/>
        <p:txBody>
          <a:bodyPr/>
          <a:lstStyle/>
          <a:p>
            <a:pPr eaLnBrk="1" hangingPunct="1"/>
            <a:r>
              <a:rPr lang="pt-BR" sz="2400"/>
              <a:t> </a:t>
            </a:r>
          </a:p>
        </p:txBody>
      </p:sp>
      <p:sp>
        <p:nvSpPr>
          <p:cNvPr id="44036" name="Rectangle 5"/>
          <p:cNvSpPr>
            <a:spLocks noGrp="1" noChangeArrowheads="1"/>
          </p:cNvSpPr>
          <p:nvPr>
            <p:ph sz="quarter" idx="2"/>
          </p:nvPr>
        </p:nvSpPr>
        <p:spPr/>
        <p:txBody>
          <a:bodyPr/>
          <a:lstStyle/>
          <a:p>
            <a:pPr eaLnBrk="1" hangingPunct="1"/>
            <a:r>
              <a:rPr lang="pt-BR" sz="2400"/>
              <a:t> </a:t>
            </a:r>
          </a:p>
        </p:txBody>
      </p:sp>
      <p:sp>
        <p:nvSpPr>
          <p:cNvPr id="44037" name="Rectangle 3"/>
          <p:cNvSpPr>
            <a:spLocks noGrp="1" noChangeArrowheads="1"/>
          </p:cNvSpPr>
          <p:nvPr>
            <p:ph type="body" sz="half" idx="3"/>
          </p:nvPr>
        </p:nvSpPr>
        <p:spPr>
          <a:xfrm>
            <a:off x="228600" y="1219200"/>
            <a:ext cx="7924800" cy="2286000"/>
          </a:xfrm>
        </p:spPr>
        <p:txBody>
          <a:bodyPr/>
          <a:lstStyle/>
          <a:p>
            <a:pPr eaLnBrk="1" hangingPunct="1">
              <a:lnSpc>
                <a:spcPct val="90000"/>
              </a:lnSpc>
              <a:buFontTx/>
              <a:buNone/>
            </a:pPr>
            <a:r>
              <a:rPr lang="pt-BR" sz="2800"/>
              <a:t>	</a:t>
            </a:r>
            <a:r>
              <a:rPr lang="pt-BR" sz="2000"/>
              <a:t>Há uma corrente da historiografia moderna (Wofflin, Riegl, Worringer, Panofsky) que nega por inadequada todas as soluções conceituais que reduzem a arte à esfera da pura imitação.</a:t>
            </a:r>
          </a:p>
          <a:p>
            <a:pPr eaLnBrk="1" hangingPunct="1">
              <a:lnSpc>
                <a:spcPct val="90000"/>
              </a:lnSpc>
              <a:buFontTx/>
              <a:buNone/>
            </a:pPr>
            <a:r>
              <a:rPr lang="pt-BR" sz="2000"/>
              <a:t>		Para Worringer teríamos pelos menos dois modos de ver e de compor as formas no espaço:</a:t>
            </a:r>
          </a:p>
          <a:p>
            <a:pPr eaLnBrk="1" hangingPunct="1">
              <a:lnSpc>
                <a:spcPct val="90000"/>
              </a:lnSpc>
              <a:buFontTx/>
              <a:buNone/>
            </a:pPr>
            <a:r>
              <a:rPr lang="pt-BR" sz="2000"/>
              <a:t>		A Primeira extrai das aparências naturais apenas os seus elementos constantes, as  suas formas constitutivas</a:t>
            </a:r>
          </a:p>
        </p:txBody>
      </p:sp>
      <p:pic>
        <p:nvPicPr>
          <p:cNvPr id="44038" name="Picture 7" descr="3906"/>
          <p:cNvPicPr>
            <a:picLocks noChangeAspect="1" noChangeArrowheads="1"/>
          </p:cNvPicPr>
          <p:nvPr/>
        </p:nvPicPr>
        <p:blipFill>
          <a:blip r:embed="rId2" cstate="print"/>
          <a:srcRect/>
          <a:stretch>
            <a:fillRect/>
          </a:stretch>
        </p:blipFill>
        <p:spPr bwMode="auto">
          <a:xfrm>
            <a:off x="609600" y="3733800"/>
            <a:ext cx="4038600" cy="2674938"/>
          </a:xfrm>
          <a:prstGeom prst="rect">
            <a:avLst/>
          </a:prstGeom>
          <a:noFill/>
          <a:ln w="9525">
            <a:noFill/>
            <a:miter lim="800000"/>
            <a:headEnd/>
            <a:tailEnd/>
          </a:ln>
        </p:spPr>
      </p:pic>
      <p:pic>
        <p:nvPicPr>
          <p:cNvPr id="44039" name="Picture 9" descr="FPC20070212m"/>
          <p:cNvPicPr>
            <a:picLocks noChangeAspect="1" noChangeArrowheads="1"/>
          </p:cNvPicPr>
          <p:nvPr/>
        </p:nvPicPr>
        <p:blipFill>
          <a:blip r:embed="rId3" cstate="print"/>
          <a:srcRect/>
          <a:stretch>
            <a:fillRect/>
          </a:stretch>
        </p:blipFill>
        <p:spPr bwMode="auto">
          <a:xfrm>
            <a:off x="5257800" y="3733800"/>
            <a:ext cx="3086100" cy="27336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457200"/>
            <a:ext cx="7772400" cy="609600"/>
          </a:xfrm>
        </p:spPr>
        <p:txBody>
          <a:bodyPr/>
          <a:lstStyle/>
          <a:p>
            <a:pPr eaLnBrk="1" hangingPunct="1"/>
            <a:br>
              <a:rPr lang="pt-BR" sz="3600" b="1">
                <a:latin typeface="Arial" charset="0"/>
                <a:cs typeface="Arial" charset="0"/>
              </a:rPr>
            </a:br>
            <a:br>
              <a:rPr lang="pt-BR" sz="3600" b="1">
                <a:latin typeface="Arial" charset="0"/>
                <a:cs typeface="Arial" charset="0"/>
              </a:rPr>
            </a:br>
            <a:r>
              <a:rPr lang="pt-BR" sz="3600" b="1">
                <a:latin typeface="Arial" charset="0"/>
                <a:cs typeface="Arial" charset="0"/>
              </a:rPr>
              <a:t>José Lino Grunewald</a:t>
            </a:r>
            <a:br>
              <a:rPr lang="pt-BR">
                <a:cs typeface="Times New Roman" charset="0"/>
              </a:rPr>
            </a:br>
            <a:endParaRPr lang="pt-BR">
              <a:cs typeface="Times New Roman" charset="0"/>
            </a:endParaRPr>
          </a:p>
        </p:txBody>
      </p:sp>
      <p:sp>
        <p:nvSpPr>
          <p:cNvPr id="5123" name="Rectangle 3"/>
          <p:cNvSpPr>
            <a:spLocks noChangeArrowheads="1"/>
          </p:cNvSpPr>
          <p:nvPr/>
        </p:nvSpPr>
        <p:spPr bwMode="auto">
          <a:xfrm>
            <a:off x="0" y="1752600"/>
            <a:ext cx="9144000" cy="3676650"/>
          </a:xfrm>
          <a:prstGeom prst="rect">
            <a:avLst/>
          </a:prstGeom>
          <a:noFill/>
          <a:ln w="9525">
            <a:noFill/>
            <a:miter lim="800000"/>
            <a:headEnd/>
            <a:tailEnd/>
          </a:ln>
        </p:spPr>
        <p:txBody>
          <a:bodyPr>
            <a:spAutoFit/>
          </a:bodyPr>
          <a:lstStyle/>
          <a:p>
            <a:pPr algn="ctr"/>
            <a:r>
              <a:rPr lang="pt-BR" sz="1100" b="1">
                <a:latin typeface="Arial" charset="0"/>
                <a:cs typeface="Arial" charset="0"/>
              </a:rPr>
              <a:t> </a:t>
            </a:r>
            <a:endParaRPr lang="pt-BR" sz="1200">
              <a:cs typeface="Times New Roman" charset="0"/>
            </a:endParaRPr>
          </a:p>
          <a:p>
            <a:pPr algn="ctr" eaLnBrk="0" hangingPunct="0"/>
            <a:r>
              <a:rPr lang="pt-BR" sz="2800" b="1">
                <a:latin typeface="Arial" charset="0"/>
                <a:cs typeface="Arial" charset="0"/>
              </a:rPr>
              <a:t>f o r m a</a:t>
            </a:r>
            <a:endParaRPr lang="pt-BR" sz="2800">
              <a:cs typeface="Times New Roman" charset="0"/>
            </a:endParaRPr>
          </a:p>
          <a:p>
            <a:pPr algn="ctr" eaLnBrk="0" hangingPunct="0"/>
            <a:r>
              <a:rPr lang="pt-BR" sz="2800" b="1">
                <a:latin typeface="Arial" charset="0"/>
                <a:cs typeface="Arial" charset="0"/>
              </a:rPr>
              <a:t>r e f o r m a</a:t>
            </a:r>
            <a:endParaRPr lang="pt-BR" sz="2800">
              <a:cs typeface="Times New Roman" charset="0"/>
            </a:endParaRPr>
          </a:p>
          <a:p>
            <a:pPr algn="ctr" eaLnBrk="0" hangingPunct="0"/>
            <a:r>
              <a:rPr lang="pt-BR" sz="2800" b="1">
                <a:latin typeface="Arial" charset="0"/>
                <a:cs typeface="Arial" charset="0"/>
              </a:rPr>
              <a:t>d i s f o r m a</a:t>
            </a:r>
            <a:endParaRPr lang="pt-BR" sz="2800">
              <a:cs typeface="Times New Roman" charset="0"/>
            </a:endParaRPr>
          </a:p>
          <a:p>
            <a:pPr algn="ctr" eaLnBrk="0" hangingPunct="0"/>
            <a:r>
              <a:rPr lang="pt-BR" sz="2800" b="1">
                <a:latin typeface="Arial" charset="0"/>
                <a:cs typeface="Arial" charset="0"/>
              </a:rPr>
              <a:t>t r a n s f o r m a</a:t>
            </a:r>
            <a:endParaRPr lang="pt-BR" sz="2800">
              <a:cs typeface="Times New Roman" charset="0"/>
            </a:endParaRPr>
          </a:p>
          <a:p>
            <a:pPr algn="ctr" eaLnBrk="0" hangingPunct="0"/>
            <a:r>
              <a:rPr lang="pt-BR" sz="2800" b="1">
                <a:latin typeface="Arial" charset="0"/>
                <a:cs typeface="Arial" charset="0"/>
              </a:rPr>
              <a:t>c o n f o r m a</a:t>
            </a:r>
            <a:endParaRPr lang="pt-BR" sz="2800">
              <a:cs typeface="Times New Roman" charset="0"/>
            </a:endParaRPr>
          </a:p>
          <a:p>
            <a:pPr algn="ctr" eaLnBrk="0" hangingPunct="0"/>
            <a:r>
              <a:rPr lang="pt-BR" sz="2800" b="1">
                <a:latin typeface="Arial" charset="0"/>
                <a:cs typeface="Arial" charset="0"/>
              </a:rPr>
              <a:t>i n f o r m a</a:t>
            </a:r>
            <a:endParaRPr lang="pt-BR" sz="2800">
              <a:cs typeface="Times New Roman" charset="0"/>
            </a:endParaRPr>
          </a:p>
          <a:p>
            <a:pPr algn="ctr" eaLnBrk="0" hangingPunct="0"/>
            <a:r>
              <a:rPr lang="pt-BR" sz="2800" b="1">
                <a:latin typeface="Arial" charset="0"/>
                <a:cs typeface="Arial" charset="0"/>
              </a:rPr>
              <a:t>f o r m a</a:t>
            </a:r>
            <a:endParaRPr lang="pt-BR" sz="2800">
              <a:cs typeface="Times New Roman" charset="0"/>
            </a:endParaRPr>
          </a:p>
          <a:p>
            <a:pPr eaLnBrk="0" hangingPunct="0"/>
            <a:endParaRPr lang="pt-BR"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a:p>
        </p:txBody>
      </p:sp>
      <p:sp>
        <p:nvSpPr>
          <p:cNvPr id="45059" name="Rectangle 4"/>
          <p:cNvSpPr>
            <a:spLocks noGrp="1" noChangeArrowheads="1"/>
          </p:cNvSpPr>
          <p:nvPr>
            <p:ph sz="quarter" idx="1"/>
          </p:nvPr>
        </p:nvSpPr>
        <p:spPr/>
        <p:txBody>
          <a:bodyPr/>
          <a:lstStyle/>
          <a:p>
            <a:pPr algn="ctr" eaLnBrk="1" hangingPunct="1">
              <a:buFontTx/>
              <a:buNone/>
            </a:pPr>
            <a:r>
              <a:rPr lang="pt-BR" sz="2400"/>
              <a:t> </a:t>
            </a:r>
          </a:p>
        </p:txBody>
      </p:sp>
      <p:sp>
        <p:nvSpPr>
          <p:cNvPr id="45060" name="Rectangle 3"/>
          <p:cNvSpPr>
            <a:spLocks noGrp="1" noChangeArrowheads="1"/>
          </p:cNvSpPr>
          <p:nvPr>
            <p:ph type="body" sz="half" idx="3"/>
          </p:nvPr>
        </p:nvSpPr>
        <p:spPr>
          <a:xfrm>
            <a:off x="1115616" y="3883025"/>
            <a:ext cx="5867400" cy="2819400"/>
          </a:xfrm>
        </p:spPr>
        <p:txBody>
          <a:bodyPr/>
          <a:lstStyle/>
          <a:p>
            <a:pPr eaLnBrk="1" hangingPunct="1">
              <a:buFontTx/>
              <a:buNone/>
            </a:pPr>
            <a:r>
              <a:rPr lang="pt-BR" sz="2400" dirty="0"/>
              <a:t>	A arte resultaria de um esforço para transcender o dado empírico e suas mudanças mediante a fixação de modelos.</a:t>
            </a:r>
          </a:p>
          <a:p>
            <a:pPr eaLnBrk="1" hangingPunct="1">
              <a:buFontTx/>
              <a:buNone/>
            </a:pPr>
            <a:r>
              <a:rPr lang="pt-BR" sz="2400" dirty="0"/>
              <a:t>	Na arte abstrata, na arte rigorosamente estilizada de qualquer época, a </a:t>
            </a:r>
            <a:r>
              <a:rPr lang="pt-BR" sz="2400" dirty="0" err="1"/>
              <a:t>mimesis</a:t>
            </a:r>
            <a:r>
              <a:rPr lang="pt-BR" sz="2400" dirty="0"/>
              <a:t> é o desenho da estrutura profunda (ou ideal) da natureza e dos homens</a:t>
            </a:r>
          </a:p>
        </p:txBody>
      </p:sp>
      <p:pic>
        <p:nvPicPr>
          <p:cNvPr id="45061" name="Picture 8" descr="pint3a.jpg (55052 bytes)"/>
          <p:cNvPicPr>
            <a:picLocks noGrp="1" noChangeAspect="1" noChangeArrowheads="1"/>
          </p:cNvPicPr>
          <p:nvPr>
            <p:ph sz="quarter" idx="2"/>
          </p:nvPr>
        </p:nvPicPr>
        <p:blipFill>
          <a:blip r:embed="rId2" cstate="print"/>
          <a:srcRect/>
          <a:stretch>
            <a:fillRect/>
          </a:stretch>
        </p:blipFill>
        <p:spPr>
          <a:xfrm>
            <a:off x="2195736" y="371475"/>
            <a:ext cx="3429000" cy="3282950"/>
          </a:xfrm>
          <a:noFill/>
        </p:spPr>
      </p:pic>
      <p:sp>
        <p:nvSpPr>
          <p:cNvPr id="45062" name="Rectangle 13"/>
          <p:cNvSpPr>
            <a:spLocks noChangeArrowheads="1"/>
          </p:cNvSpPr>
          <p:nvPr/>
        </p:nvSpPr>
        <p:spPr bwMode="auto">
          <a:xfrm>
            <a:off x="3330575" y="1530350"/>
            <a:ext cx="9144000" cy="0"/>
          </a:xfrm>
          <a:prstGeom prst="rect">
            <a:avLst/>
          </a:prstGeom>
          <a:solidFill>
            <a:srgbClr val="FFFFFF"/>
          </a:solidFill>
          <a:ln w="9525">
            <a:noFill/>
            <a:miter lim="800000"/>
            <a:headEnd/>
            <a:tailEnd/>
          </a:ln>
        </p:spPr>
        <p:txBody>
          <a:bodyPr lIns="0" tIns="0" rIns="0" bIns="0">
            <a:spAutoFit/>
          </a:bodyPr>
          <a:lstStyle/>
          <a:p>
            <a:endParaRPr lang="en-US"/>
          </a:p>
        </p:txBody>
      </p:sp>
      <p:sp>
        <p:nvSpPr>
          <p:cNvPr id="45063" name="Rectangle 16"/>
          <p:cNvSpPr>
            <a:spLocks noChangeArrowheads="1"/>
          </p:cNvSpPr>
          <p:nvPr/>
        </p:nvSpPr>
        <p:spPr bwMode="auto">
          <a:xfrm>
            <a:off x="3330575" y="1530350"/>
            <a:ext cx="0" cy="34925"/>
          </a:xfrm>
          <a:prstGeom prst="rect">
            <a:avLst/>
          </a:prstGeom>
          <a:noFill/>
          <a:ln w="9525">
            <a:noFill/>
            <a:miter lim="800000"/>
            <a:headEnd/>
            <a:tailEnd/>
          </a:ln>
        </p:spPr>
        <p:txBody>
          <a:bodyPr lIns="0" tIns="0" rIns="0" bIns="0">
            <a:spAutoFit/>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a:p>
        </p:txBody>
      </p:sp>
      <p:sp>
        <p:nvSpPr>
          <p:cNvPr id="46083" name="Rectangle 3"/>
          <p:cNvSpPr>
            <a:spLocks noGrp="1" noChangeArrowheads="1"/>
          </p:cNvSpPr>
          <p:nvPr>
            <p:ph sz="quarter" idx="1"/>
          </p:nvPr>
        </p:nvSpPr>
        <p:spPr/>
        <p:txBody>
          <a:bodyPr/>
          <a:lstStyle/>
          <a:p>
            <a:pPr eaLnBrk="1" hangingPunct="1"/>
            <a:r>
              <a:rPr lang="pt-BR" sz="2400"/>
              <a:t> </a:t>
            </a:r>
          </a:p>
        </p:txBody>
      </p:sp>
      <p:sp>
        <p:nvSpPr>
          <p:cNvPr id="46084" name="Rectangle 4"/>
          <p:cNvSpPr>
            <a:spLocks noGrp="1" noChangeArrowheads="1"/>
          </p:cNvSpPr>
          <p:nvPr>
            <p:ph sz="quarter" idx="2"/>
          </p:nvPr>
        </p:nvSpPr>
        <p:spPr/>
        <p:txBody>
          <a:bodyPr/>
          <a:lstStyle/>
          <a:p>
            <a:pPr eaLnBrk="1" hangingPunct="1"/>
            <a:endParaRPr lang="en-US" sz="2400"/>
          </a:p>
        </p:txBody>
      </p:sp>
      <p:sp>
        <p:nvSpPr>
          <p:cNvPr id="46085" name="Rectangle 5"/>
          <p:cNvSpPr>
            <a:spLocks noGrp="1" noChangeArrowheads="1"/>
          </p:cNvSpPr>
          <p:nvPr>
            <p:ph type="body" sz="half" idx="3"/>
          </p:nvPr>
        </p:nvSpPr>
        <p:spPr>
          <a:xfrm>
            <a:off x="4648200" y="1447800"/>
            <a:ext cx="4114800" cy="4648200"/>
          </a:xfrm>
        </p:spPr>
        <p:txBody>
          <a:bodyPr/>
          <a:lstStyle/>
          <a:p>
            <a:pPr eaLnBrk="1" hangingPunct="1">
              <a:buFontTx/>
              <a:buNone/>
            </a:pPr>
            <a:r>
              <a:rPr lang="pt-BR" sz="2400"/>
              <a:t>	No outro pólo estaria o </a:t>
            </a:r>
            <a:r>
              <a:rPr lang="pt-BR" sz="2400" b="1"/>
              <a:t>naturalismo empático. </a:t>
            </a:r>
            <a:r>
              <a:rPr lang="pt-BR" sz="2400"/>
              <a:t>O espírito empenha-se na conquista de formas e ritmos capazes de incorporar e transmitir a plenitude da vida terrena. Essa aderência ao real implica o desejo de transpor as formas, as cores e o brilho do mundo graças a técnicas mimetizadoras de composição</a:t>
            </a:r>
          </a:p>
        </p:txBody>
      </p:sp>
      <p:pic>
        <p:nvPicPr>
          <p:cNvPr id="46086" name="Picture 7" descr="ermine_01"/>
          <p:cNvPicPr>
            <a:picLocks noChangeAspect="1" noChangeArrowheads="1"/>
          </p:cNvPicPr>
          <p:nvPr/>
        </p:nvPicPr>
        <p:blipFill>
          <a:blip r:embed="rId2" cstate="print"/>
          <a:srcRect/>
          <a:stretch>
            <a:fillRect/>
          </a:stretch>
        </p:blipFill>
        <p:spPr bwMode="auto">
          <a:xfrm>
            <a:off x="914400" y="1524000"/>
            <a:ext cx="3463925" cy="473233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381000"/>
            <a:ext cx="7772400" cy="685800"/>
          </a:xfrm>
        </p:spPr>
        <p:txBody>
          <a:bodyPr/>
          <a:lstStyle/>
          <a:p>
            <a:pPr eaLnBrk="1" hangingPunct="1"/>
            <a:r>
              <a:rPr lang="pt-BR" sz="3600"/>
              <a:t>Conhecimento e Construção</a:t>
            </a:r>
          </a:p>
        </p:txBody>
      </p:sp>
      <p:sp>
        <p:nvSpPr>
          <p:cNvPr id="47107" name="Rectangle 3"/>
          <p:cNvSpPr>
            <a:spLocks noGrp="1" noChangeArrowheads="1"/>
          </p:cNvSpPr>
          <p:nvPr>
            <p:ph type="body" sz="half" idx="1"/>
          </p:nvPr>
        </p:nvSpPr>
        <p:spPr>
          <a:xfrm>
            <a:off x="0" y="1447800"/>
            <a:ext cx="4800600" cy="5410200"/>
          </a:xfrm>
        </p:spPr>
        <p:txBody>
          <a:bodyPr/>
          <a:lstStyle/>
          <a:p>
            <a:pPr eaLnBrk="1" hangingPunct="1">
              <a:buFontTx/>
              <a:buNone/>
            </a:pPr>
            <a:r>
              <a:rPr lang="pt-BR" sz="2400">
                <a:cs typeface="Times New Roman" charset="0"/>
              </a:rPr>
              <a:t>	</a:t>
            </a:r>
            <a:r>
              <a:rPr lang="pt-BR" sz="2400" b="1">
                <a:cs typeface="Times New Roman" charset="0"/>
              </a:rPr>
              <a:t>Bosi</a:t>
            </a:r>
            <a:r>
              <a:rPr lang="pt-BR" sz="2400">
                <a:cs typeface="Times New Roman" charset="0"/>
              </a:rPr>
              <a:t>: Creio que uma das maiores conquistas do pensamento estético moderno, do Romantismo até nossos dias, tenha sido descobrir nas grandes obras de arte a ação de um principio formal básico, que Coleridge chamou </a:t>
            </a:r>
            <a:r>
              <a:rPr lang="pt-BR" sz="2400" b="1">
                <a:cs typeface="Times New Roman" charset="0"/>
              </a:rPr>
              <a:t>“imaginação construtiva”. Pelo qual o trabalho do artista se desenvolve, ao mesmo tempo, no plano do conhecimento do mundo (ainda a mimesis) e no plano da construção original de um outro mundo (a obra) (p.36)</a:t>
            </a:r>
            <a:r>
              <a:rPr lang="pt-BR" sz="2400"/>
              <a:t> </a:t>
            </a:r>
          </a:p>
        </p:txBody>
      </p:sp>
      <p:sp>
        <p:nvSpPr>
          <p:cNvPr id="47108" name="Rectangle 4"/>
          <p:cNvSpPr>
            <a:spLocks noGrp="1" noChangeArrowheads="1"/>
          </p:cNvSpPr>
          <p:nvPr>
            <p:ph type="body" sz="half" idx="2"/>
          </p:nvPr>
        </p:nvSpPr>
        <p:spPr>
          <a:xfrm>
            <a:off x="4648200" y="1524000"/>
            <a:ext cx="4114800" cy="5334000"/>
          </a:xfrm>
        </p:spPr>
        <p:txBody>
          <a:bodyPr/>
          <a:lstStyle/>
          <a:p>
            <a:pPr eaLnBrk="1" hangingPunct="1">
              <a:lnSpc>
                <a:spcPct val="90000"/>
              </a:lnSpc>
              <a:buFontTx/>
              <a:buNone/>
            </a:pPr>
            <a:r>
              <a:rPr lang="pt-BR" sz="2400"/>
              <a:t>	</a:t>
            </a:r>
            <a:r>
              <a:rPr lang="pt-BR" sz="2400">
                <a:solidFill>
                  <a:schemeClr val="accent2"/>
                </a:solidFill>
              </a:rPr>
              <a:t>Imaginar é a capacidade de ver além do imediato, do que é, de criar possibilidades novas</a:t>
            </a:r>
          </a:p>
          <a:p>
            <a:pPr eaLnBrk="1" hangingPunct="1">
              <a:lnSpc>
                <a:spcPct val="90000"/>
              </a:lnSpc>
              <a:buFontTx/>
              <a:buNone/>
            </a:pPr>
            <a:r>
              <a:rPr lang="pt-BR" sz="2400">
                <a:solidFill>
                  <a:schemeClr val="accent2"/>
                </a:solidFill>
              </a:rPr>
              <a:t>	</a:t>
            </a:r>
            <a:r>
              <a:rPr lang="pt-BR" sz="2400" b="1">
                <a:solidFill>
                  <a:schemeClr val="accent2"/>
                </a:solidFill>
              </a:rPr>
              <a:t>Langer</a:t>
            </a:r>
            <a:r>
              <a:rPr lang="pt-BR" sz="2400">
                <a:solidFill>
                  <a:schemeClr val="accent2"/>
                </a:solidFill>
              </a:rPr>
              <a:t>: “ A imaginação constitui o seu mundo. O que não quer dizer que seu mundo  seja uma fantasia , sua vida um sonho...Isso significa que o seu “mundo”  é maior do que os estímulos que o cercam; e a medida deste, o alcance de sua imaginação coerente e equilibrada” (in Ensaios Filosóficos)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a:p>
        </p:txBody>
      </p:sp>
      <p:sp>
        <p:nvSpPr>
          <p:cNvPr id="48131" name="Rectangle 3"/>
          <p:cNvSpPr>
            <a:spLocks noGrp="1" noChangeArrowheads="1"/>
          </p:cNvSpPr>
          <p:nvPr>
            <p:ph sz="half" idx="1"/>
          </p:nvPr>
        </p:nvSpPr>
        <p:spPr/>
        <p:txBody>
          <a:bodyPr/>
          <a:lstStyle/>
          <a:p>
            <a:pPr eaLnBrk="1" hangingPunct="1">
              <a:buFontTx/>
              <a:buNone/>
            </a:pPr>
            <a:r>
              <a:rPr lang="pt-BR" sz="2800"/>
              <a:t> </a:t>
            </a:r>
          </a:p>
        </p:txBody>
      </p:sp>
      <p:sp>
        <p:nvSpPr>
          <p:cNvPr id="48132" name="Rectangle 4"/>
          <p:cNvSpPr>
            <a:spLocks noGrp="1" noChangeArrowheads="1"/>
          </p:cNvSpPr>
          <p:nvPr>
            <p:ph type="body" sz="half" idx="2"/>
          </p:nvPr>
        </p:nvSpPr>
        <p:spPr>
          <a:xfrm>
            <a:off x="228600" y="4114800"/>
            <a:ext cx="8229600" cy="1981200"/>
          </a:xfrm>
        </p:spPr>
        <p:txBody>
          <a:bodyPr/>
          <a:lstStyle/>
          <a:p>
            <a:pPr eaLnBrk="1" hangingPunct="1">
              <a:lnSpc>
                <a:spcPct val="90000"/>
              </a:lnSpc>
              <a:buFontTx/>
              <a:buNone/>
            </a:pPr>
            <a:r>
              <a:rPr lang="pt-BR" sz="2400">
                <a:cs typeface="Times New Roman" charset="0"/>
              </a:rPr>
              <a:t>	A construção sóbria e severa de Cézanne, por exemplo, viria a ser o efeito de um ver o mundo, sim, mas profundamente afetado pelo pensar; um ver que analisa as formas e as cores da natureza para recompô-las na tela, de tal modo que o trabalho plástico acabe produzindo uma nova inteligência do real, uma percepção mais fina das suas estruturas geométricas reveladas através das aparências pontuais, lineares e cromáticas (p.38).</a:t>
            </a:r>
          </a:p>
        </p:txBody>
      </p:sp>
      <p:pic>
        <p:nvPicPr>
          <p:cNvPr id="48133" name="Picture 6" descr="cezanne016"/>
          <p:cNvPicPr>
            <a:picLocks noChangeAspect="1" noChangeArrowheads="1"/>
          </p:cNvPicPr>
          <p:nvPr/>
        </p:nvPicPr>
        <p:blipFill>
          <a:blip r:embed="rId2" cstate="print"/>
          <a:srcRect/>
          <a:stretch>
            <a:fillRect/>
          </a:stretch>
        </p:blipFill>
        <p:spPr bwMode="auto">
          <a:xfrm>
            <a:off x="1981200" y="304800"/>
            <a:ext cx="5105400" cy="36766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a:p>
        </p:txBody>
      </p:sp>
      <p:sp>
        <p:nvSpPr>
          <p:cNvPr id="49155" name="Rectangle 6"/>
          <p:cNvSpPr>
            <a:spLocks noGrp="1" noChangeArrowheads="1"/>
          </p:cNvSpPr>
          <p:nvPr>
            <p:ph type="body" sz="half" idx="1"/>
          </p:nvPr>
        </p:nvSpPr>
        <p:spPr>
          <a:xfrm>
            <a:off x="228600" y="1295400"/>
            <a:ext cx="4038600" cy="5029200"/>
          </a:xfrm>
        </p:spPr>
        <p:txBody>
          <a:bodyPr/>
          <a:lstStyle/>
          <a:p>
            <a:pPr eaLnBrk="1" hangingPunct="1">
              <a:buFontTx/>
              <a:buNone/>
            </a:pPr>
            <a:r>
              <a:rPr lang="pt-BR" sz="2400" b="1">
                <a:cs typeface="Times New Roman" charset="0"/>
              </a:rPr>
              <a:t>	</a:t>
            </a:r>
          </a:p>
          <a:p>
            <a:pPr eaLnBrk="1" hangingPunct="1">
              <a:buFontTx/>
              <a:buNone/>
            </a:pPr>
            <a:r>
              <a:rPr lang="pt-BR" sz="2400" b="1" i="1">
                <a:solidFill>
                  <a:srgbClr val="6E3DE5"/>
                </a:solidFill>
                <a:latin typeface="Verdana Ref" pitchFamily="34" charset="0"/>
                <a:cs typeface="Times New Roman" charset="0"/>
              </a:rPr>
              <a:t>	Cézanne: “Um sentido agudo dos matizes me atormenta. Sinto-me colorido de todos os matizes do infinito. Nesse momento, eu e o meu quadro somos um só. Somos um caos irisado. Vou ao encontro do meu motivo, perco-me nele”.</a:t>
            </a:r>
          </a:p>
        </p:txBody>
      </p:sp>
      <p:sp>
        <p:nvSpPr>
          <p:cNvPr id="49156" name="Rectangle 4"/>
          <p:cNvSpPr>
            <a:spLocks noGrp="1" noChangeArrowheads="1"/>
          </p:cNvSpPr>
          <p:nvPr>
            <p:ph type="body" sz="half" idx="2"/>
          </p:nvPr>
        </p:nvSpPr>
        <p:spPr>
          <a:xfrm>
            <a:off x="4343400" y="838200"/>
            <a:ext cx="4267200" cy="6019800"/>
          </a:xfrm>
        </p:spPr>
        <p:txBody>
          <a:bodyPr/>
          <a:lstStyle/>
          <a:p>
            <a:pPr eaLnBrk="1" hangingPunct="1">
              <a:lnSpc>
                <a:spcPct val="90000"/>
              </a:lnSpc>
              <a:buFontTx/>
              <a:buNone/>
            </a:pPr>
            <a:r>
              <a:rPr lang="pt-BR" sz="2400" b="1">
                <a:cs typeface="Times New Roman" charset="0"/>
              </a:rPr>
              <a:t>	O trabalho estético é uma invenção de figuras; e o fato de nestas predominarem ora traços ora manchas não significa opção exclusivista entre duas correntes históricas inconciliáveis, mas resulta de atos perceptivos diferenciados cuja matriz se deverá sondar na relação entre o olho (físico-mental) do artista e o que se convencionou chamar  a sua realidade. O mundo se encontra dentro e fora do artista</a:t>
            </a:r>
            <a:r>
              <a:rPr lang="pt-BR" sz="240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a:p>
        </p:txBody>
      </p:sp>
      <p:sp>
        <p:nvSpPr>
          <p:cNvPr id="50179" name="Rectangle 4"/>
          <p:cNvSpPr>
            <a:spLocks noGrp="1" noChangeArrowheads="1"/>
          </p:cNvSpPr>
          <p:nvPr>
            <p:ph sz="half" idx="1"/>
          </p:nvPr>
        </p:nvSpPr>
        <p:spPr/>
        <p:txBody>
          <a:bodyPr/>
          <a:lstStyle/>
          <a:p>
            <a:pPr eaLnBrk="1" hangingPunct="1"/>
            <a:r>
              <a:rPr lang="pt-BR" sz="2800"/>
              <a:t> </a:t>
            </a:r>
          </a:p>
        </p:txBody>
      </p:sp>
      <p:sp>
        <p:nvSpPr>
          <p:cNvPr id="50180" name="Rectangle 3"/>
          <p:cNvSpPr>
            <a:spLocks noGrp="1" noChangeArrowheads="1"/>
          </p:cNvSpPr>
          <p:nvPr>
            <p:ph type="body" sz="half" idx="2"/>
          </p:nvPr>
        </p:nvSpPr>
        <p:spPr>
          <a:xfrm>
            <a:off x="0" y="4343400"/>
            <a:ext cx="8839200" cy="1752600"/>
          </a:xfrm>
        </p:spPr>
        <p:txBody>
          <a:bodyPr/>
          <a:lstStyle/>
          <a:p>
            <a:pPr eaLnBrk="1" hangingPunct="1">
              <a:buFontTx/>
              <a:buNone/>
            </a:pPr>
            <a:r>
              <a:rPr lang="pt-BR" sz="2400" b="1"/>
              <a:t>	Merleau-Ponty</a:t>
            </a:r>
            <a:r>
              <a:rPr lang="pt-BR" sz="2400"/>
              <a:t>: </a:t>
            </a:r>
            <a:r>
              <a:rPr lang="pt-BR" sz="2400">
                <a:cs typeface="Times New Roman" charset="0"/>
              </a:rPr>
              <a:t>Na arte, a habitação do mundo percebido pelo sujeito e, em direção contrária à presença ativa deste naquele, fazem parte de uma experiência singular e poderosa que talvez só se possa comparar à do ato amoroso (p.41)</a:t>
            </a:r>
            <a:r>
              <a:rPr lang="pt-BR" sz="2400"/>
              <a:t> </a:t>
            </a:r>
          </a:p>
        </p:txBody>
      </p:sp>
      <p:pic>
        <p:nvPicPr>
          <p:cNvPr id="50181" name="Picture 6" descr="guernica"/>
          <p:cNvPicPr>
            <a:picLocks noChangeAspect="1" noChangeArrowheads="1"/>
          </p:cNvPicPr>
          <p:nvPr/>
        </p:nvPicPr>
        <p:blipFill>
          <a:blip r:embed="rId2" cstate="print"/>
          <a:srcRect/>
          <a:stretch>
            <a:fillRect/>
          </a:stretch>
        </p:blipFill>
        <p:spPr bwMode="auto">
          <a:xfrm>
            <a:off x="381000" y="228600"/>
            <a:ext cx="8534400" cy="37274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228600"/>
            <a:ext cx="7772400" cy="1143000"/>
          </a:xfrm>
        </p:spPr>
        <p:txBody>
          <a:bodyPr/>
          <a:lstStyle/>
          <a:p>
            <a:pPr eaLnBrk="1" hangingPunct="1"/>
            <a:r>
              <a:rPr lang="pt-BR" sz="3600"/>
              <a:t>Percepção artística e historicidade</a:t>
            </a:r>
          </a:p>
        </p:txBody>
      </p:sp>
      <p:sp>
        <p:nvSpPr>
          <p:cNvPr id="51203" name="Rectangle 3"/>
          <p:cNvSpPr>
            <a:spLocks noGrp="1" noChangeArrowheads="1"/>
          </p:cNvSpPr>
          <p:nvPr>
            <p:ph type="body" idx="1"/>
          </p:nvPr>
        </p:nvSpPr>
        <p:spPr/>
        <p:txBody>
          <a:bodyPr/>
          <a:lstStyle/>
          <a:p>
            <a:pPr eaLnBrk="1" hangingPunct="1">
              <a:lnSpc>
                <a:spcPct val="90000"/>
              </a:lnSpc>
              <a:buFontTx/>
              <a:buNone/>
            </a:pPr>
            <a:r>
              <a:rPr lang="pt-BR"/>
              <a:t>	A. Bosi: </a:t>
            </a:r>
            <a:r>
              <a:rPr lang="pt-BR">
                <a:cs typeface="Times New Roman" charset="0"/>
              </a:rPr>
              <a:t>O que se pode perguntar é se esse corpo-a- corpo do artista com os materiais que lhe dá o mundo – o seu mundo – se desenvolve em um espaço e em um tempo próprio, ponto zero da História, refratário às pressões da cultura, imune das interpretações que os demais homens fazem sobre o universo e sobre si mesmos. Fora, numa palavra, do processo social?</a:t>
            </a:r>
          </a:p>
          <a:p>
            <a:pPr eaLnBrk="1" hangingPunct="1">
              <a:lnSpc>
                <a:spcPct val="90000"/>
              </a:lnSpc>
              <a:buFontTx/>
              <a:buNone/>
            </a:pPr>
            <a:endParaRPr lang="pt-B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914400"/>
          </a:xfrm>
        </p:spPr>
        <p:txBody>
          <a:bodyPr/>
          <a:lstStyle/>
          <a:p>
            <a:pPr eaLnBrk="1" hangingPunct="1"/>
            <a:r>
              <a:rPr lang="pt-BR" sz="3200"/>
              <a:t>Há uma relação significativa entre modos de compor e períodos culturais?</a:t>
            </a:r>
          </a:p>
        </p:txBody>
      </p:sp>
      <p:sp>
        <p:nvSpPr>
          <p:cNvPr id="52227" name="Rectangle 3"/>
          <p:cNvSpPr>
            <a:spLocks noGrp="1" noChangeArrowheads="1"/>
          </p:cNvSpPr>
          <p:nvPr>
            <p:ph type="body" idx="1"/>
          </p:nvPr>
        </p:nvSpPr>
        <p:spPr/>
        <p:txBody>
          <a:bodyPr/>
          <a:lstStyle/>
          <a:p>
            <a:pPr eaLnBrk="1" hangingPunct="1">
              <a:buFontTx/>
              <a:buNone/>
            </a:pPr>
            <a:r>
              <a:rPr lang="pt-BR"/>
              <a:t> </a:t>
            </a:r>
          </a:p>
        </p:txBody>
      </p:sp>
      <p:pic>
        <p:nvPicPr>
          <p:cNvPr id="52228" name="Picture 5" descr="renascimento1"/>
          <p:cNvPicPr>
            <a:picLocks noChangeAspect="1" noChangeArrowheads="1"/>
          </p:cNvPicPr>
          <p:nvPr/>
        </p:nvPicPr>
        <p:blipFill>
          <a:blip r:embed="rId2" cstate="print"/>
          <a:srcRect/>
          <a:stretch>
            <a:fillRect/>
          </a:stretch>
        </p:blipFill>
        <p:spPr bwMode="auto">
          <a:xfrm>
            <a:off x="3962400" y="2133600"/>
            <a:ext cx="4800600" cy="3192463"/>
          </a:xfrm>
          <a:prstGeom prst="rect">
            <a:avLst/>
          </a:prstGeom>
          <a:noFill/>
          <a:ln w="9525">
            <a:noFill/>
            <a:miter lim="800000"/>
            <a:headEnd/>
            <a:tailEnd/>
          </a:ln>
        </p:spPr>
      </p:pic>
      <p:pic>
        <p:nvPicPr>
          <p:cNvPr id="52229" name="Picture 7" descr="pinturamural1"/>
          <p:cNvPicPr>
            <a:picLocks noChangeAspect="1" noChangeArrowheads="1"/>
          </p:cNvPicPr>
          <p:nvPr/>
        </p:nvPicPr>
        <p:blipFill>
          <a:blip r:embed="rId3" cstate="print"/>
          <a:srcRect/>
          <a:stretch>
            <a:fillRect/>
          </a:stretch>
        </p:blipFill>
        <p:spPr bwMode="auto">
          <a:xfrm>
            <a:off x="533400" y="1752600"/>
            <a:ext cx="3108325" cy="387508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pt-BR"/>
              <a:t>Contextualismo</a:t>
            </a:r>
          </a:p>
        </p:txBody>
      </p:sp>
      <p:sp>
        <p:nvSpPr>
          <p:cNvPr id="53251" name="Rectangle 3"/>
          <p:cNvSpPr>
            <a:spLocks noGrp="1" noChangeArrowheads="1"/>
          </p:cNvSpPr>
          <p:nvPr>
            <p:ph type="body" idx="1"/>
          </p:nvPr>
        </p:nvSpPr>
        <p:spPr>
          <a:xfrm>
            <a:off x="381000" y="1981200"/>
            <a:ext cx="8077200" cy="4572000"/>
          </a:xfrm>
        </p:spPr>
        <p:txBody>
          <a:bodyPr/>
          <a:lstStyle/>
          <a:p>
            <a:pPr eaLnBrk="1" hangingPunct="1">
              <a:lnSpc>
                <a:spcPct val="90000"/>
              </a:lnSpc>
              <a:buFontTx/>
              <a:buNone/>
            </a:pPr>
            <a:r>
              <a:rPr lang="pt-BR" sz="2800">
                <a:cs typeface="Times New Roman" charset="0"/>
              </a:rPr>
              <a:t>	O pressuposto mais geral de qualquer leitura contextualista da arte acha-se na idéia de que nenhum período da História é vazio: cada época é qualificada, rica de conteúdos próprios, constituída de sistemas de significação, universos de valores que a distinguem das outras épocas. Assim, embora o fazer musical e o fazer plástico atravessem milênios e se reproponham como universais antropológicos do Homo loquens e do Homo faber, as rupturas entre os vários tempos da História envolvem mutações radicais no modo de falar, escrever, cantar, pintar, esculpir, pintar</a:t>
            </a:r>
            <a:r>
              <a:rPr lang="pt-BR" sz="280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a:p>
        </p:txBody>
      </p:sp>
      <p:sp>
        <p:nvSpPr>
          <p:cNvPr id="54275" name="Rectangle 3"/>
          <p:cNvSpPr>
            <a:spLocks noGrp="1" noChangeArrowheads="1"/>
          </p:cNvSpPr>
          <p:nvPr>
            <p:ph type="body" idx="1"/>
          </p:nvPr>
        </p:nvSpPr>
        <p:spPr>
          <a:xfrm>
            <a:off x="228600" y="0"/>
            <a:ext cx="8382000" cy="6477000"/>
          </a:xfrm>
        </p:spPr>
        <p:txBody>
          <a:bodyPr/>
          <a:lstStyle/>
          <a:p>
            <a:pPr algn="just" eaLnBrk="1" hangingPunct="1">
              <a:buFontTx/>
              <a:buNone/>
            </a:pPr>
            <a:r>
              <a:rPr lang="pt-BR" b="1" i="1">
                <a:cs typeface="Times New Roman" charset="0"/>
              </a:rPr>
              <a:t>	</a:t>
            </a:r>
            <a:r>
              <a:rPr lang="pt-BR" sz="2000" b="1" i="1">
                <a:cs typeface="Times New Roman" charset="0"/>
              </a:rPr>
              <a:t>Ex. Arquitetura:</a:t>
            </a:r>
            <a:endParaRPr lang="pt-BR" sz="2000">
              <a:cs typeface="Times New Roman" charset="0"/>
            </a:endParaRPr>
          </a:p>
          <a:p>
            <a:pPr algn="just" eaLnBrk="1" hangingPunct="1">
              <a:buFontTx/>
              <a:buNone/>
            </a:pPr>
            <a:r>
              <a:rPr lang="pt-BR" sz="2000" b="1" i="1">
                <a:cs typeface="Times New Roman" charset="0"/>
              </a:rPr>
              <a:t> 	</a:t>
            </a:r>
            <a:r>
              <a:rPr lang="pt-BR" sz="2000" b="1">
                <a:cs typeface="Times New Roman" charset="0"/>
              </a:rPr>
              <a:t>A </a:t>
            </a:r>
            <a:r>
              <a:rPr lang="pt-BR" sz="2000">
                <a:cs typeface="Times New Roman" charset="0"/>
              </a:rPr>
              <a:t>própria definição de "arquitetura" exige que ultrapassemos o "puro objeto" e reconheçamos os valores e o "Mundo" que o edifício torna visível. A origem  etimológica da palavra arquitetura entre os gregos decorre da distinção de algumas obras providas de um significado existencial maior do que aquelas que representavam soluções puramente pragmáticas. Assim, precedendo ao termo </a:t>
            </a:r>
            <a:r>
              <a:rPr lang="pt-BR" sz="2000" b="1">
                <a:cs typeface="Times New Roman" charset="0"/>
              </a:rPr>
              <a:t>tektonicos </a:t>
            </a:r>
            <a:r>
              <a:rPr lang="pt-BR" sz="2000">
                <a:cs typeface="Times New Roman" charset="0"/>
              </a:rPr>
              <a:t>( carpinterio, fabricante, ação de construir, construção ), acrescentou-se o radical </a:t>
            </a:r>
            <a:r>
              <a:rPr lang="pt-BR" sz="2000" b="1">
                <a:cs typeface="Times New Roman" charset="0"/>
              </a:rPr>
              <a:t>arche </a:t>
            </a:r>
            <a:r>
              <a:rPr lang="pt-BR" sz="2000">
                <a:cs typeface="Times New Roman" charset="0"/>
              </a:rPr>
              <a:t>( örigem, começo, princípio"). A </a:t>
            </a:r>
            <a:r>
              <a:rPr lang="pt-BR" sz="2000" b="1">
                <a:cs typeface="Times New Roman" charset="0"/>
              </a:rPr>
              <a:t>arche </a:t>
            </a:r>
            <a:r>
              <a:rPr lang="pt-BR" sz="2000">
                <a:cs typeface="Times New Roman" charset="0"/>
              </a:rPr>
              <a:t> é o centro da esfera social daquele Mundo, e deverá ser traduzida nos edifícos. Por esta razão, distinta da simples construção, a arquiteutra reencia-nos às origens, aos princípios fundamentais e às leis  originais e éticas que atravessam uma sociedade... Por sua própria definição, a "arqui-tetura"permite-nos este estudo histórico e teórico, que demonstra como ela nos põe em contato com as "origens arquetípicas", as representações e as concepções mais fundamentais. Desta forma, a arquitetura participa da história das significações existenciais, torna-se signo do homem e permite-nos atingir as suas concepções mais profundas: as concepções sobre si mesmo, sobre a natureza que o cerca e sobre a divindade ou origem da sua existência e do universo</a:t>
            </a:r>
            <a:r>
              <a:rPr lang="pt-BR" sz="20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609600"/>
            <a:ext cx="7772400" cy="685800"/>
          </a:xfrm>
        </p:spPr>
        <p:txBody>
          <a:bodyPr/>
          <a:lstStyle/>
          <a:p>
            <a:pPr eaLnBrk="1" hangingPunct="1"/>
            <a:r>
              <a:rPr lang="pt-BR" sz="3600"/>
              <a:t>Physis &amp; Poiésis</a:t>
            </a:r>
          </a:p>
        </p:txBody>
      </p:sp>
      <p:sp>
        <p:nvSpPr>
          <p:cNvPr id="6147" name="Rectangle 3"/>
          <p:cNvSpPr>
            <a:spLocks noGrp="1" noChangeArrowheads="1"/>
          </p:cNvSpPr>
          <p:nvPr>
            <p:ph type="body" idx="1"/>
          </p:nvPr>
        </p:nvSpPr>
        <p:spPr>
          <a:xfrm>
            <a:off x="304800" y="1447800"/>
            <a:ext cx="8534400" cy="5410200"/>
          </a:xfrm>
        </p:spPr>
        <p:txBody>
          <a:bodyPr/>
          <a:lstStyle/>
          <a:p>
            <a:pPr eaLnBrk="1" hangingPunct="1">
              <a:lnSpc>
                <a:spcPct val="90000"/>
              </a:lnSpc>
              <a:buFontTx/>
              <a:buNone/>
            </a:pPr>
            <a:r>
              <a:rPr lang="pt-BR" sz="2800" i="1">
                <a:cs typeface="Times New Roman" charset="0"/>
              </a:rPr>
              <a:t>	</a:t>
            </a:r>
            <a:r>
              <a:rPr lang="pt-BR" sz="2400" i="1">
                <a:cs typeface="Times New Roman" charset="0"/>
              </a:rPr>
              <a:t>Em sentido lato, arte significa habilidade, agilidade. Em sentido estrito, instrumento, ofício, ciência. Seu campo semântico se define por oposição ao </a:t>
            </a:r>
            <a:r>
              <a:rPr lang="pt-BR" sz="2400" b="1" i="1">
                <a:cs typeface="Times New Roman" charset="0"/>
              </a:rPr>
              <a:t>acaso, </a:t>
            </a:r>
            <a:r>
              <a:rPr lang="pt-BR" sz="2400" i="1">
                <a:cs typeface="Times New Roman" charset="0"/>
              </a:rPr>
              <a:t>ao </a:t>
            </a:r>
            <a:r>
              <a:rPr lang="pt-BR" sz="2400" b="1" i="1">
                <a:cs typeface="Times New Roman" charset="0"/>
              </a:rPr>
              <a:t>espontâneo </a:t>
            </a:r>
            <a:r>
              <a:rPr lang="pt-BR" sz="2400" i="1">
                <a:cs typeface="Times New Roman" charset="0"/>
              </a:rPr>
              <a:t>e ao </a:t>
            </a:r>
            <a:r>
              <a:rPr lang="pt-BR" sz="2400" b="1" i="1">
                <a:cs typeface="Times New Roman" charset="0"/>
              </a:rPr>
              <a:t>natural.</a:t>
            </a:r>
            <a:endParaRPr lang="pt-BR" sz="2400">
              <a:cs typeface="Times New Roman" charset="0"/>
            </a:endParaRPr>
          </a:p>
          <a:p>
            <a:pPr algn="just" eaLnBrk="1" hangingPunct="1">
              <a:lnSpc>
                <a:spcPct val="90000"/>
              </a:lnSpc>
              <a:buFontTx/>
              <a:buNone/>
            </a:pPr>
            <a:r>
              <a:rPr lang="pt-BR" sz="2400" i="1">
                <a:latin typeface="Arial" charset="0"/>
                <a:cs typeface="Arial" charset="0"/>
              </a:rPr>
              <a:t> </a:t>
            </a:r>
            <a:endParaRPr lang="pt-BR" sz="2400">
              <a:cs typeface="Times New Roman" charset="0"/>
            </a:endParaRPr>
          </a:p>
          <a:p>
            <a:pPr algn="just" eaLnBrk="1" hangingPunct="1">
              <a:lnSpc>
                <a:spcPct val="90000"/>
              </a:lnSpc>
              <a:buFontTx/>
              <a:buNone/>
            </a:pPr>
            <a:r>
              <a:rPr lang="pt-BR" sz="2400" b="1" i="1">
                <a:latin typeface="Arial" charset="0"/>
                <a:cs typeface="Arial" charset="0"/>
              </a:rPr>
              <a:t>	Physis geralmente é traduzido como natureza</a:t>
            </a:r>
            <a:r>
              <a:rPr lang="pt-BR" sz="2400" i="1">
                <a:latin typeface="Arial" charset="0"/>
                <a:cs typeface="Arial" charset="0"/>
              </a:rPr>
              <a:t>. Os gregos entendiam a natureza como um ser que se cria a si mesmo, como aquilo que emerge de si mesmo. Mas há outras coisas no mundo, coisas que dependem de que algo passe a existir</a:t>
            </a:r>
            <a:r>
              <a:rPr lang="pt-BR" sz="2400" b="1" i="1">
                <a:latin typeface="Arial" charset="0"/>
                <a:cs typeface="Arial" charset="0"/>
              </a:rPr>
              <a:t>.</a:t>
            </a:r>
            <a:endParaRPr lang="pt-BR" sz="2400">
              <a:cs typeface="Times New Roman" charset="0"/>
            </a:endParaRPr>
          </a:p>
          <a:p>
            <a:pPr algn="just" eaLnBrk="1" hangingPunct="1">
              <a:lnSpc>
                <a:spcPct val="90000"/>
              </a:lnSpc>
              <a:buFontTx/>
              <a:buNone/>
            </a:pPr>
            <a:r>
              <a:rPr lang="pt-BR" sz="2400" b="1" i="1">
                <a:latin typeface="Arial" charset="0"/>
                <a:cs typeface="Arial" charset="0"/>
              </a:rPr>
              <a:t> </a:t>
            </a:r>
            <a:endParaRPr lang="pt-BR" sz="2400">
              <a:cs typeface="Times New Roman" charset="0"/>
            </a:endParaRPr>
          </a:p>
          <a:p>
            <a:pPr algn="just" eaLnBrk="1" hangingPunct="1">
              <a:lnSpc>
                <a:spcPct val="90000"/>
              </a:lnSpc>
              <a:buFontTx/>
              <a:buNone/>
            </a:pPr>
            <a:r>
              <a:rPr lang="pt-BR" sz="2400" i="1">
                <a:latin typeface="Arial" charset="0"/>
                <a:cs typeface="Arial" charset="0"/>
              </a:rPr>
              <a:t>	 </a:t>
            </a:r>
            <a:r>
              <a:rPr lang="pt-BR" sz="2400" b="1" i="1">
                <a:latin typeface="Arial" charset="0"/>
                <a:cs typeface="Arial" charset="0"/>
              </a:rPr>
              <a:t>Poiesis é a atividade prática de fazer da qual os seres humanos se ocupam quando produzem algo.</a:t>
            </a:r>
            <a:r>
              <a:rPr lang="pt-BR" sz="2400" i="1">
                <a:latin typeface="Arial" charset="0"/>
                <a:cs typeface="Arial" charset="0"/>
              </a:rPr>
              <a:t> Nós chamamos estes seres criados de </a:t>
            </a:r>
            <a:r>
              <a:rPr lang="pt-BR" sz="2400" b="1" i="1">
                <a:latin typeface="Arial" charset="0"/>
                <a:cs typeface="Arial" charset="0"/>
              </a:rPr>
              <a:t>artefatos</a:t>
            </a:r>
            <a:r>
              <a:rPr lang="pt-BR" sz="2400" i="1">
                <a:latin typeface="Arial" charset="0"/>
                <a:cs typeface="Arial" charset="0"/>
              </a:rPr>
              <a:t> e incluímos entre eles os produtos da </a:t>
            </a:r>
            <a:r>
              <a:rPr lang="pt-BR" sz="2400" b="1" i="1">
                <a:latin typeface="Arial" charset="0"/>
                <a:cs typeface="Arial" charset="0"/>
              </a:rPr>
              <a:t>arte, do artesanato, e da convenção social</a:t>
            </a:r>
            <a:r>
              <a:rPr lang="pt-BR" sz="2400" i="1">
                <a:latin typeface="Arial" charset="0"/>
                <a:cs typeface="Arial" charset="0"/>
              </a:rPr>
              <a:t>.   </a:t>
            </a:r>
            <a:endParaRPr lang="pt-BR" sz="2400">
              <a:cs typeface="Times New Roman" charset="0"/>
            </a:endParaRPr>
          </a:p>
          <a:p>
            <a:pPr algn="just" eaLnBrk="1" hangingPunct="1">
              <a:lnSpc>
                <a:spcPct val="90000"/>
              </a:lnSpc>
              <a:buFontTx/>
              <a:buNone/>
            </a:pPr>
            <a:r>
              <a:rPr lang="pt-BR" sz="2400" i="1">
                <a:latin typeface="Arial" charset="0"/>
                <a:cs typeface="Arial" charset="0"/>
              </a:rPr>
              <a:t> </a:t>
            </a:r>
            <a:endParaRPr lang="pt-BR" sz="2400">
              <a:cs typeface="Times New Roman" charset="0"/>
            </a:endParaRPr>
          </a:p>
          <a:p>
            <a:pPr eaLnBrk="1" hangingPunct="1">
              <a:lnSpc>
                <a:spcPct val="90000"/>
              </a:lnSpc>
              <a:buFontTx/>
              <a:buNone/>
            </a:pPr>
            <a:endParaRPr lang="pt-BR"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a:p>
        </p:txBody>
      </p:sp>
      <p:sp>
        <p:nvSpPr>
          <p:cNvPr id="55299" name="Rectangle 3"/>
          <p:cNvSpPr>
            <a:spLocks noGrp="1" noChangeArrowheads="1"/>
          </p:cNvSpPr>
          <p:nvPr>
            <p:ph type="body" sz="half" idx="1"/>
          </p:nvPr>
        </p:nvSpPr>
        <p:spPr/>
        <p:txBody>
          <a:bodyPr/>
          <a:lstStyle/>
          <a:p>
            <a:pPr eaLnBrk="1" hangingPunct="1">
              <a:buFontTx/>
              <a:buNone/>
            </a:pPr>
            <a:r>
              <a:rPr lang="pt-BR" sz="2800"/>
              <a:t> </a:t>
            </a:r>
          </a:p>
        </p:txBody>
      </p:sp>
      <p:pic>
        <p:nvPicPr>
          <p:cNvPr id="55300" name="Picture 4" descr="rates1"/>
          <p:cNvPicPr>
            <a:picLocks noChangeAspect="1" noChangeArrowheads="1"/>
          </p:cNvPicPr>
          <p:nvPr/>
        </p:nvPicPr>
        <p:blipFill>
          <a:blip r:embed="rId2" cstate="print"/>
          <a:srcRect/>
          <a:stretch>
            <a:fillRect/>
          </a:stretch>
        </p:blipFill>
        <p:spPr bwMode="auto">
          <a:xfrm>
            <a:off x="304800" y="2286000"/>
            <a:ext cx="4648200" cy="3259138"/>
          </a:xfrm>
          <a:prstGeom prst="rect">
            <a:avLst/>
          </a:prstGeom>
          <a:noFill/>
          <a:ln w="9525">
            <a:noFill/>
            <a:miter lim="800000"/>
            <a:headEnd/>
            <a:tailEnd/>
          </a:ln>
        </p:spPr>
      </p:pic>
      <p:pic>
        <p:nvPicPr>
          <p:cNvPr id="55301" name="Picture 5" descr="rouen24"/>
          <p:cNvPicPr>
            <a:picLocks noGrp="1" noChangeAspect="1" noChangeArrowheads="1"/>
          </p:cNvPicPr>
          <p:nvPr>
            <p:ph type="clipArt" sz="half" idx="2"/>
          </p:nvPr>
        </p:nvPicPr>
        <p:blipFill>
          <a:blip r:embed="rId3" cstate="print"/>
          <a:srcRect/>
          <a:stretch>
            <a:fillRect/>
          </a:stretch>
        </p:blipFill>
        <p:spPr>
          <a:xfrm>
            <a:off x="5410200" y="1752600"/>
            <a:ext cx="3051175" cy="4114800"/>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pt-BR" sz="3600"/>
              <a:t>Arte é expressão</a:t>
            </a:r>
          </a:p>
        </p:txBody>
      </p:sp>
      <p:sp>
        <p:nvSpPr>
          <p:cNvPr id="56323" name="Rectangle 3"/>
          <p:cNvSpPr>
            <a:spLocks noGrp="1" noChangeArrowheads="1"/>
          </p:cNvSpPr>
          <p:nvPr>
            <p:ph type="body" idx="1"/>
          </p:nvPr>
        </p:nvSpPr>
        <p:spPr/>
        <p:txBody>
          <a:bodyPr/>
          <a:lstStyle/>
          <a:p>
            <a:pPr eaLnBrk="1" hangingPunct="1">
              <a:buFontTx/>
              <a:buNone/>
            </a:pPr>
            <a:r>
              <a:rPr lang="pt-BR"/>
              <a:t> </a:t>
            </a:r>
          </a:p>
        </p:txBody>
      </p:sp>
      <p:pic>
        <p:nvPicPr>
          <p:cNvPr id="56324" name="Picture 5" descr="Van_Gogh_Starry_Night"/>
          <p:cNvPicPr>
            <a:picLocks noChangeAspect="1" noChangeArrowheads="1"/>
          </p:cNvPicPr>
          <p:nvPr/>
        </p:nvPicPr>
        <p:blipFill>
          <a:blip r:embed="rId2" cstate="print"/>
          <a:srcRect/>
          <a:stretch>
            <a:fillRect/>
          </a:stretch>
        </p:blipFill>
        <p:spPr bwMode="auto">
          <a:xfrm>
            <a:off x="1905000" y="1752600"/>
            <a:ext cx="5410200" cy="44434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a:p>
        </p:txBody>
      </p:sp>
      <p:sp>
        <p:nvSpPr>
          <p:cNvPr id="57347" name="Rectangle 3"/>
          <p:cNvSpPr>
            <a:spLocks noGrp="1" noChangeArrowheads="1"/>
          </p:cNvSpPr>
          <p:nvPr>
            <p:ph type="body" sz="half" idx="1"/>
          </p:nvPr>
        </p:nvSpPr>
        <p:spPr>
          <a:xfrm>
            <a:off x="0" y="457200"/>
            <a:ext cx="9144000" cy="152400"/>
          </a:xfrm>
        </p:spPr>
        <p:txBody>
          <a:bodyPr/>
          <a:lstStyle/>
          <a:p>
            <a:pPr eaLnBrk="1" hangingPunct="1">
              <a:lnSpc>
                <a:spcPct val="90000"/>
              </a:lnSpc>
              <a:buFontTx/>
              <a:buNone/>
            </a:pPr>
            <a:r>
              <a:rPr lang="pt-BR" sz="2400" dirty="0"/>
              <a:t>	A recusa da teoria da mimesis por parte dos idealistas e jovens românticos alemães tem como última </a:t>
            </a:r>
            <a:r>
              <a:rPr lang="pt-BR" sz="2400" dirty="0" err="1"/>
              <a:t>conseqüência</a:t>
            </a:r>
            <a:r>
              <a:rPr lang="pt-BR" sz="2400" dirty="0"/>
              <a:t> a afirmação de uma nova função para a arte: </a:t>
            </a:r>
            <a:r>
              <a:rPr lang="pt-BR" sz="2400" b="1" dirty="0"/>
              <a:t>não mais a reprodução do natural, enquanto realidade previamente dada, mas a produção e reprodução do espírito, enquanto ele mesmo é uma realidade processual, histórica e cultural, incluindo toda a imperfeição e desarmonia da própria natureza humana</a:t>
            </a:r>
          </a:p>
        </p:txBody>
      </p:sp>
      <p:pic>
        <p:nvPicPr>
          <p:cNvPr id="57348" name="Picture 7" descr="slave-ship"/>
          <p:cNvPicPr>
            <a:picLocks noGrp="1" noChangeAspect="1" noChangeArrowheads="1"/>
          </p:cNvPicPr>
          <p:nvPr>
            <p:ph type="clipArt" sz="half" idx="2"/>
          </p:nvPr>
        </p:nvPicPr>
        <p:blipFill>
          <a:blip r:embed="rId2" cstate="print"/>
          <a:srcRect/>
          <a:stretch>
            <a:fillRect/>
          </a:stretch>
        </p:blipFill>
        <p:spPr>
          <a:xfrm>
            <a:off x="2057400" y="2895600"/>
            <a:ext cx="4876800" cy="3657600"/>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a:p>
        </p:txBody>
      </p:sp>
      <p:sp>
        <p:nvSpPr>
          <p:cNvPr id="58371" name="Rectangle 3"/>
          <p:cNvSpPr>
            <a:spLocks noGrp="1" noChangeArrowheads="1"/>
          </p:cNvSpPr>
          <p:nvPr>
            <p:ph type="body" idx="1"/>
          </p:nvPr>
        </p:nvSpPr>
        <p:spPr>
          <a:xfrm>
            <a:off x="685800" y="685800"/>
            <a:ext cx="7772400" cy="5791200"/>
          </a:xfrm>
        </p:spPr>
        <p:txBody>
          <a:bodyPr/>
          <a:lstStyle/>
          <a:p>
            <a:pPr eaLnBrk="1" hangingPunct="1">
              <a:lnSpc>
                <a:spcPct val="90000"/>
              </a:lnSpc>
              <a:buFontTx/>
              <a:buNone/>
            </a:pPr>
            <a:r>
              <a:rPr lang="pt-BR" sz="2800"/>
              <a:t>		A idéia de expressão está intimamente ligada a um nexo que se pressupõe existir entre uma fonte de energia e um signo que a veicula ou a encerra. Uma força que se exprime e uma forma que a exprime.</a:t>
            </a:r>
          </a:p>
          <a:p>
            <a:pPr eaLnBrk="1" hangingPunct="1">
              <a:lnSpc>
                <a:spcPct val="90000"/>
              </a:lnSpc>
              <a:buFontTx/>
              <a:buNone/>
            </a:pPr>
            <a:r>
              <a:rPr lang="pt-BR" sz="2800"/>
              <a:t>		A relação constante entre força e forma permite a constituição de um saber que investiga as correspondências entre as expressões corporais e a sua qualidade subjetiva</a:t>
            </a:r>
          </a:p>
          <a:p>
            <a:pPr eaLnBrk="1" hangingPunct="1">
              <a:lnSpc>
                <a:spcPct val="90000"/>
              </a:lnSpc>
              <a:buFontTx/>
              <a:buNone/>
            </a:pPr>
            <a:r>
              <a:rPr lang="pt-BR" sz="2800"/>
              <a:t>		Tal concepção opõe-se a concepção da linguagem como representação, a considera expressão da forma como o mundo é apreendido pelo sujeito e, portanto, expressão do próprio sujeito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838200"/>
          </a:xfrm>
        </p:spPr>
        <p:txBody>
          <a:bodyPr/>
          <a:lstStyle/>
          <a:p>
            <a:pPr eaLnBrk="1" hangingPunct="1"/>
            <a:r>
              <a:rPr lang="pt-BR" sz="3600"/>
              <a:t>Mimesis &amp; Expressão</a:t>
            </a:r>
          </a:p>
        </p:txBody>
      </p:sp>
      <p:sp>
        <p:nvSpPr>
          <p:cNvPr id="59395" name="Rectangle 3"/>
          <p:cNvSpPr>
            <a:spLocks noGrp="1" noChangeArrowheads="1"/>
          </p:cNvSpPr>
          <p:nvPr>
            <p:ph type="body" idx="1"/>
          </p:nvPr>
        </p:nvSpPr>
        <p:spPr>
          <a:xfrm>
            <a:off x="304800" y="1219200"/>
            <a:ext cx="8153400" cy="5638800"/>
          </a:xfrm>
        </p:spPr>
        <p:txBody>
          <a:bodyPr/>
          <a:lstStyle/>
          <a:p>
            <a:pPr eaLnBrk="1" hangingPunct="1">
              <a:buFontTx/>
              <a:buNone/>
            </a:pPr>
            <a:r>
              <a:rPr lang="pt-BR" sz="2800" b="1"/>
              <a:t>	</a:t>
            </a:r>
            <a:r>
              <a:rPr lang="pt-BR" sz="2400" b="1"/>
              <a:t>E.Veron (L’Esthétique, 1921):</a:t>
            </a:r>
            <a:r>
              <a:rPr lang="pt-BR" sz="2400"/>
              <a:t> “Ora o termo “expressão” comporta, em si mesmo, uma dupla ideia: a de desígnio e a de coisa significada. Desde que estas duas ideias não se achem em correlação recíproca no pensamento do artista, pode haver imitação, reprodução e até idealização; mas não há expressão. A obra pode ser admirável sob o ponto de vista de arte fundada unicamente sobre a noção de beleza, mas não é obra expressiva, no sentido próprio e completo do termo”</a:t>
            </a:r>
          </a:p>
          <a:p>
            <a:pPr eaLnBrk="1" hangingPunct="1">
              <a:buFontTx/>
              <a:buNone/>
            </a:pPr>
            <a:endParaRPr lang="pt-BR" sz="2400"/>
          </a:p>
          <a:p>
            <a:pPr eaLnBrk="1" hangingPunct="1">
              <a:buFontTx/>
              <a:buNone/>
            </a:pPr>
            <a:r>
              <a:rPr lang="pt-BR" sz="2400"/>
              <a:t>	</a:t>
            </a:r>
            <a:r>
              <a:rPr lang="pt-BR" sz="2400" b="1"/>
              <a:t>“ O que nós chamamos de expressão não é mais que a manifestação, pela atitude e pelo semblante, dos sentimentos habituais ou dos movimentos acidentais da alma, dos caracteres ou das paixões que constituem a vida moral”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a:p>
        </p:txBody>
      </p:sp>
      <p:sp>
        <p:nvSpPr>
          <p:cNvPr id="60419" name="Rectangle 3"/>
          <p:cNvSpPr>
            <a:spLocks noGrp="1" noChangeArrowheads="1"/>
          </p:cNvSpPr>
          <p:nvPr>
            <p:ph type="body" idx="1"/>
          </p:nvPr>
        </p:nvSpPr>
        <p:spPr>
          <a:xfrm>
            <a:off x="685800" y="914400"/>
            <a:ext cx="7772400" cy="5181600"/>
          </a:xfrm>
        </p:spPr>
        <p:txBody>
          <a:bodyPr/>
          <a:lstStyle/>
          <a:p>
            <a:pPr eaLnBrk="1" hangingPunct="1">
              <a:buFontTx/>
              <a:buNone/>
            </a:pPr>
            <a:r>
              <a:rPr lang="pt-BR" sz="2800"/>
              <a:t>	A relação entre o signo exterior e o sentido interno é, entretanto, assimétrica: o número de elementos de um código é sempre reduzido, ao passo que as mensagens que esses poucos elementos podem construir são infinitas</a:t>
            </a:r>
          </a:p>
          <a:p>
            <a:pPr eaLnBrk="1" hangingPunct="1">
              <a:buFontTx/>
              <a:buNone/>
            </a:pPr>
            <a:r>
              <a:rPr lang="pt-BR" sz="2800"/>
              <a:t>	Ex. Para a expressão afetiva, para a “atmosfera “ de um texto, concorrem tanto os elementos mínimos como as unidades maiores de significação, as palavras, as frases, as figuras e os seus modos de combinação”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304800"/>
            <a:ext cx="7772400" cy="609600"/>
          </a:xfrm>
        </p:spPr>
        <p:txBody>
          <a:bodyPr/>
          <a:lstStyle/>
          <a:p>
            <a:pPr eaLnBrk="1" hangingPunct="1"/>
            <a:r>
              <a:rPr lang="pt-BR" sz="3600"/>
              <a:t>Efusão, símbolo, alegoria</a:t>
            </a:r>
          </a:p>
        </p:txBody>
      </p:sp>
      <p:sp>
        <p:nvSpPr>
          <p:cNvPr id="61443" name="Rectangle 4"/>
          <p:cNvSpPr>
            <a:spLocks noGrp="1" noChangeArrowheads="1"/>
          </p:cNvSpPr>
          <p:nvPr>
            <p:ph type="body" sz="half" idx="2"/>
          </p:nvPr>
        </p:nvSpPr>
        <p:spPr>
          <a:xfrm>
            <a:off x="4343400" y="1295400"/>
            <a:ext cx="4267200" cy="4953000"/>
          </a:xfrm>
        </p:spPr>
        <p:txBody>
          <a:bodyPr/>
          <a:lstStyle/>
          <a:p>
            <a:pPr eaLnBrk="1" hangingPunct="1">
              <a:lnSpc>
                <a:spcPct val="90000"/>
              </a:lnSpc>
              <a:buFontTx/>
              <a:buNone/>
            </a:pPr>
            <a:r>
              <a:rPr lang="pt-BR" sz="2400"/>
              <a:t>	</a:t>
            </a:r>
            <a:r>
              <a:rPr lang="pt-BR" sz="2400" b="1"/>
              <a:t>Efusão</a:t>
            </a:r>
            <a:r>
              <a:rPr lang="pt-BR" sz="2400"/>
              <a:t> – expressão direta, imediata, de um sentimento</a:t>
            </a:r>
          </a:p>
          <a:p>
            <a:pPr eaLnBrk="1" hangingPunct="1">
              <a:lnSpc>
                <a:spcPct val="90000"/>
              </a:lnSpc>
              <a:buFontTx/>
              <a:buNone/>
            </a:pPr>
            <a:r>
              <a:rPr lang="pt-BR" sz="2400"/>
              <a:t>	</a:t>
            </a:r>
          </a:p>
          <a:p>
            <a:pPr eaLnBrk="1" hangingPunct="1">
              <a:lnSpc>
                <a:spcPct val="90000"/>
              </a:lnSpc>
              <a:buFontTx/>
              <a:buNone/>
            </a:pPr>
            <a:r>
              <a:rPr lang="pt-BR" sz="2400"/>
              <a:t>‘	</a:t>
            </a:r>
            <a:r>
              <a:rPr lang="pt-BR" sz="2400" b="1"/>
              <a:t>Símbolo</a:t>
            </a:r>
            <a:r>
              <a:rPr lang="pt-BR" sz="2400"/>
              <a:t>: A expressão é articulada pela escrita de frases nas quais um determinado ponto de vista compõe as imagens e a sintaxe</a:t>
            </a:r>
          </a:p>
          <a:p>
            <a:pPr eaLnBrk="1" hangingPunct="1">
              <a:lnSpc>
                <a:spcPct val="90000"/>
              </a:lnSpc>
              <a:buFontTx/>
              <a:buNone/>
            </a:pPr>
            <a:endParaRPr lang="pt-BR" sz="2400"/>
          </a:p>
          <a:p>
            <a:pPr eaLnBrk="1" hangingPunct="1">
              <a:lnSpc>
                <a:spcPct val="90000"/>
              </a:lnSpc>
              <a:buFontTx/>
              <a:buNone/>
            </a:pPr>
            <a:r>
              <a:rPr lang="pt-BR" sz="2400"/>
              <a:t>	</a:t>
            </a:r>
            <a:r>
              <a:rPr lang="pt-BR" sz="2400" b="1"/>
              <a:t>Alegoria</a:t>
            </a:r>
            <a:r>
              <a:rPr lang="pt-BR" sz="2400"/>
              <a:t>: a expressão atravessa um intervalo de distância ainda maior entre a imagem e o conteúdo ideal</a:t>
            </a:r>
          </a:p>
        </p:txBody>
      </p:sp>
      <p:pic>
        <p:nvPicPr>
          <p:cNvPr id="61444" name="Picture 7" descr="bl-pl-arte-escultura-detalhe-cemiterio-consolacao-sp"/>
          <p:cNvPicPr>
            <a:picLocks noGrp="1" noChangeAspect="1" noChangeArrowheads="1"/>
          </p:cNvPicPr>
          <p:nvPr>
            <p:ph type="clipArt" sz="half" idx="1"/>
          </p:nvPr>
        </p:nvPicPr>
        <p:blipFill>
          <a:blip r:embed="rId2" cstate="print"/>
          <a:srcRect/>
          <a:stretch>
            <a:fillRect/>
          </a:stretch>
        </p:blipFill>
        <p:spPr>
          <a:xfrm>
            <a:off x="457200" y="2286000"/>
            <a:ext cx="4038600" cy="3006725"/>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a:p>
        </p:txBody>
      </p:sp>
      <p:sp>
        <p:nvSpPr>
          <p:cNvPr id="62467" name="Rectangle 3"/>
          <p:cNvSpPr>
            <a:spLocks noGrp="1" noChangeArrowheads="1"/>
          </p:cNvSpPr>
          <p:nvPr>
            <p:ph type="body" idx="1"/>
          </p:nvPr>
        </p:nvSpPr>
        <p:spPr>
          <a:xfrm>
            <a:off x="381000" y="685800"/>
            <a:ext cx="8077200" cy="5867400"/>
          </a:xfrm>
        </p:spPr>
        <p:txBody>
          <a:bodyPr/>
          <a:lstStyle/>
          <a:p>
            <a:pPr eaLnBrk="1" hangingPunct="1">
              <a:lnSpc>
                <a:spcPct val="90000"/>
              </a:lnSpc>
              <a:buFontTx/>
              <a:buNone/>
            </a:pPr>
            <a:r>
              <a:rPr lang="pt-BR" sz="2800">
                <a:cs typeface="Times New Roman" charset="0"/>
              </a:rPr>
              <a:t>	Em toda atividade artística impõe-se a presença de uma forte motivação. As formas expressivas são geradas no bojo de uma intencionalidade que as torna momentos integrante ou resultante do pathos. A dissociação posterior de forma e força interior só se cumpre historicamente quando os motivos iniciais da união já se apagaram com a rotina das convenções, o esquecimento, a lima do tempo e a morte da cultura que os produziu. Nessa hora, o símbolo deve ser decifrado, e a alegoria, traduzida.</a:t>
            </a:r>
            <a:r>
              <a:rPr lang="pt-BR" sz="2800"/>
              <a:t> </a:t>
            </a:r>
          </a:p>
          <a:p>
            <a:pPr algn="just" eaLnBrk="1" hangingPunct="1">
              <a:lnSpc>
                <a:spcPct val="90000"/>
              </a:lnSpc>
              <a:buFontTx/>
              <a:buNone/>
            </a:pPr>
            <a:r>
              <a:rPr lang="pt-BR" sz="2800">
                <a:cs typeface="Times New Roman" charset="0"/>
              </a:rPr>
              <a:t> 	Na obra de arte, junto com a irrupção do sujeito, há a mediação da palavra ou da figura, dotadas muitas vezes de ambigüidades, e só inteligíveis no interior da rede semântica inteira.</a:t>
            </a:r>
          </a:p>
          <a:p>
            <a:pPr eaLnBrk="1" hangingPunct="1">
              <a:lnSpc>
                <a:spcPct val="90000"/>
              </a:lnSpc>
              <a:buFontTx/>
              <a:buNone/>
            </a:pPr>
            <a:endParaRPr lang="pt-BR" sz="2800"/>
          </a:p>
          <a:p>
            <a:pPr eaLnBrk="1" hangingPunct="1">
              <a:lnSpc>
                <a:spcPct val="90000"/>
              </a:lnSpc>
              <a:buFontTx/>
              <a:buNone/>
            </a:pPr>
            <a:endParaRPr lang="pt-BR" sz="2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a:p>
        </p:txBody>
      </p:sp>
      <p:sp>
        <p:nvSpPr>
          <p:cNvPr id="63491" name="Rectangle 3"/>
          <p:cNvSpPr>
            <a:spLocks noGrp="1" noChangeArrowheads="1"/>
          </p:cNvSpPr>
          <p:nvPr>
            <p:ph type="body" sz="half" idx="1"/>
          </p:nvPr>
        </p:nvSpPr>
        <p:spPr>
          <a:xfrm>
            <a:off x="4495800" y="1066800"/>
            <a:ext cx="4038600" cy="5029200"/>
          </a:xfrm>
        </p:spPr>
        <p:txBody>
          <a:bodyPr/>
          <a:lstStyle/>
          <a:p>
            <a:pPr eaLnBrk="1" hangingPunct="1">
              <a:buFontTx/>
              <a:buNone/>
            </a:pPr>
            <a:r>
              <a:rPr lang="pt-BR" sz="2800" dirty="0">
                <a:cs typeface="Times New Roman" charset="0"/>
              </a:rPr>
              <a:t>	Nas artes figurais, entre a imagem fixada na tela e o gesto da mão que a executou houve mais que o </a:t>
            </a:r>
            <a:r>
              <a:rPr lang="pt-BR" sz="2800" dirty="0" err="1">
                <a:cs typeface="Times New Roman" charset="0"/>
              </a:rPr>
              <a:t>pathos</a:t>
            </a:r>
            <a:r>
              <a:rPr lang="pt-BR" sz="2800" dirty="0">
                <a:cs typeface="Times New Roman" charset="0"/>
              </a:rPr>
              <a:t> do pintor, houve a sua ótica, o seu modo de olhar, que denuncia uma presença </a:t>
            </a:r>
            <a:r>
              <a:rPr lang="pt-BR" sz="2800" dirty="0" err="1">
                <a:cs typeface="Times New Roman" charset="0"/>
              </a:rPr>
              <a:t>historicizada</a:t>
            </a:r>
            <a:r>
              <a:rPr lang="pt-BR" sz="2800" dirty="0">
                <a:cs typeface="Times New Roman" charset="0"/>
              </a:rPr>
              <a:t> do ser humano junto à natureza e aos objetos</a:t>
            </a:r>
            <a:r>
              <a:rPr lang="pt-BR" sz="2800" dirty="0"/>
              <a:t> </a:t>
            </a:r>
          </a:p>
        </p:txBody>
      </p:sp>
      <p:sp>
        <p:nvSpPr>
          <p:cNvPr id="63492" name="Rectangle 4"/>
          <p:cNvSpPr>
            <a:spLocks noGrp="1" noChangeArrowheads="1"/>
          </p:cNvSpPr>
          <p:nvPr>
            <p:ph sz="half" idx="2"/>
          </p:nvPr>
        </p:nvSpPr>
        <p:spPr/>
        <p:txBody>
          <a:bodyPr/>
          <a:lstStyle/>
          <a:p>
            <a:pPr eaLnBrk="1" hangingPunct="1">
              <a:buFontTx/>
              <a:buNone/>
            </a:pPr>
            <a:r>
              <a:rPr lang="pt-BR" sz="2800" dirty="0"/>
              <a:t>  </a:t>
            </a:r>
          </a:p>
        </p:txBody>
      </p:sp>
      <p:pic>
        <p:nvPicPr>
          <p:cNvPr id="63493" name="Picture 6" descr="el_grito"/>
          <p:cNvPicPr>
            <a:picLocks noChangeAspect="1" noChangeArrowheads="1"/>
          </p:cNvPicPr>
          <p:nvPr/>
        </p:nvPicPr>
        <p:blipFill>
          <a:blip r:embed="rId2" cstate="print"/>
          <a:srcRect/>
          <a:stretch>
            <a:fillRect/>
          </a:stretch>
        </p:blipFill>
        <p:spPr bwMode="auto">
          <a:xfrm>
            <a:off x="685800" y="1219200"/>
            <a:ext cx="3429000" cy="444658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81000"/>
            <a:ext cx="7772400" cy="762000"/>
          </a:xfrm>
        </p:spPr>
        <p:txBody>
          <a:bodyPr/>
          <a:lstStyle/>
          <a:p>
            <a:pPr eaLnBrk="1" hangingPunct="1"/>
            <a:r>
              <a:rPr lang="pt-BR" sz="3200"/>
              <a:t>Expressão como dialética de força e forma</a:t>
            </a:r>
          </a:p>
        </p:txBody>
      </p:sp>
      <p:sp>
        <p:nvSpPr>
          <p:cNvPr id="64515" name="Rectangle 3"/>
          <p:cNvSpPr>
            <a:spLocks noGrp="1" noChangeArrowheads="1"/>
          </p:cNvSpPr>
          <p:nvPr>
            <p:ph type="body" idx="1"/>
          </p:nvPr>
        </p:nvSpPr>
        <p:spPr>
          <a:xfrm>
            <a:off x="609600" y="1295400"/>
            <a:ext cx="8077200" cy="4724400"/>
          </a:xfrm>
        </p:spPr>
        <p:txBody>
          <a:bodyPr/>
          <a:lstStyle/>
          <a:p>
            <a:pPr eaLnBrk="1" hangingPunct="1">
              <a:lnSpc>
                <a:spcPct val="90000"/>
              </a:lnSpc>
              <a:buFontTx/>
              <a:buNone/>
            </a:pPr>
            <a:r>
              <a:rPr lang="pt-BR" sz="2800"/>
              <a:t>	</a:t>
            </a:r>
            <a:r>
              <a:rPr lang="pt-BR" sz="2600" b="1"/>
              <a:t>Bosi</a:t>
            </a:r>
            <a:r>
              <a:rPr lang="pt-BR" sz="2600"/>
              <a:t>:A energia persegue formas que a libertem e, ao mesmo tempo, a intencionem e a modulem. O pathos que não encontra essas formas pulsa aquém da experiência artística. Quem chora ainda não está cantando (p.56)</a:t>
            </a:r>
          </a:p>
          <a:p>
            <a:pPr eaLnBrk="1" hangingPunct="1">
              <a:lnSpc>
                <a:spcPct val="90000"/>
              </a:lnSpc>
              <a:buFontTx/>
              <a:buNone/>
            </a:pPr>
            <a:r>
              <a:rPr lang="pt-BR" sz="2600"/>
              <a:t>	A força busca formas que tragam à luz da significação os percursos do desejo e da pena, da angústia e da alegria; formas que revelam sentidos latentes ou, quem sabe, resgatem o não-sentido da existência cotidiana</a:t>
            </a:r>
          </a:p>
          <a:p>
            <a:pPr eaLnBrk="1" hangingPunct="1">
              <a:lnSpc>
                <a:spcPct val="90000"/>
              </a:lnSpc>
              <a:buFontTx/>
              <a:buNone/>
            </a:pPr>
            <a:r>
              <a:rPr lang="pt-BR" sz="2600"/>
              <a:t>	A arte – diz Read -´” é fuga ao caos. É movimento ordenado em números; massa limitada em medida; indeterminação da matéria à procura do ritmo da vida”.</a:t>
            </a:r>
          </a:p>
          <a:p>
            <a:pPr eaLnBrk="1" hangingPunct="1">
              <a:lnSpc>
                <a:spcPct val="90000"/>
              </a:lnSpc>
              <a:buFontTx/>
              <a:buNone/>
            </a:pPr>
            <a:endParaRPr lang="pt-B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304800"/>
            <a:ext cx="7772400" cy="533400"/>
          </a:xfrm>
        </p:spPr>
        <p:txBody>
          <a:bodyPr/>
          <a:lstStyle/>
          <a:p>
            <a:pPr eaLnBrk="1" hangingPunct="1"/>
            <a:r>
              <a:rPr lang="pt-BR" sz="3600"/>
              <a:t>techné</a:t>
            </a:r>
          </a:p>
        </p:txBody>
      </p:sp>
      <p:sp>
        <p:nvSpPr>
          <p:cNvPr id="7171" name="Rectangle 3"/>
          <p:cNvSpPr>
            <a:spLocks noGrp="1" noChangeArrowheads="1"/>
          </p:cNvSpPr>
          <p:nvPr>
            <p:ph type="body" idx="1"/>
          </p:nvPr>
        </p:nvSpPr>
        <p:spPr>
          <a:xfrm>
            <a:off x="304800" y="1219200"/>
            <a:ext cx="8534400" cy="5638800"/>
          </a:xfrm>
        </p:spPr>
        <p:txBody>
          <a:bodyPr/>
          <a:lstStyle/>
          <a:p>
            <a:pPr algn="just" eaLnBrk="1" hangingPunct="1">
              <a:lnSpc>
                <a:spcPct val="90000"/>
              </a:lnSpc>
              <a:buFontTx/>
              <a:buNone/>
            </a:pPr>
            <a:r>
              <a:rPr lang="pt-BR" sz="2800" i="1">
                <a:latin typeface="Arial" charset="0"/>
                <a:cs typeface="Arial" charset="0"/>
              </a:rPr>
              <a:t>	</a:t>
            </a:r>
            <a:r>
              <a:rPr lang="pt-BR" sz="2000" i="1">
                <a:latin typeface="Arial" charset="0"/>
                <a:cs typeface="Arial" charset="0"/>
              </a:rPr>
              <a:t>Na Grécia apareceu também um outro tipo de conhecimento: </a:t>
            </a:r>
            <a:r>
              <a:rPr lang="pt-BR" sz="2000" b="1" i="1">
                <a:latin typeface="Arial" charset="0"/>
                <a:cs typeface="Arial" charset="0"/>
              </a:rPr>
              <a:t>a “techné”</a:t>
            </a:r>
            <a:r>
              <a:rPr lang="pt-BR" sz="2000" i="1">
                <a:latin typeface="Arial" charset="0"/>
                <a:cs typeface="Arial" charset="0"/>
              </a:rPr>
              <a:t> que não se limitava à pura contemplação da realidade. Era uma atividade cujo interesse estava em resolver problemas práticos, guiar os homens em suas questões vitais, curar doenças, construir instrumentos e edifícios etc.</a:t>
            </a:r>
          </a:p>
          <a:p>
            <a:pPr algn="just" eaLnBrk="1" hangingPunct="1">
              <a:lnSpc>
                <a:spcPct val="90000"/>
              </a:lnSpc>
              <a:buFontTx/>
              <a:buNone/>
            </a:pPr>
            <a:r>
              <a:rPr lang="pt-BR" sz="2000" i="1">
                <a:latin typeface="Arial" charset="0"/>
                <a:cs typeface="Arial" charset="0"/>
              </a:rPr>
              <a:t> </a:t>
            </a:r>
            <a:endParaRPr lang="pt-BR" sz="2000">
              <a:cs typeface="Times New Roman" charset="0"/>
            </a:endParaRPr>
          </a:p>
          <a:p>
            <a:pPr algn="just" eaLnBrk="1" hangingPunct="1">
              <a:lnSpc>
                <a:spcPct val="90000"/>
              </a:lnSpc>
              <a:buFontTx/>
              <a:buNone/>
            </a:pPr>
            <a:r>
              <a:rPr lang="pt-BR" sz="2000" i="1">
                <a:latin typeface="Arial" charset="0"/>
                <a:cs typeface="Arial" charset="0"/>
              </a:rPr>
              <a:t>	As techné” gregas eram constituídas por conjuntos de conhecimentos e habilidades profissionais transmissíveis de geração a geração. Por exemplo, a medicina, a arquitetura, a mecânica, as belas artes</a:t>
            </a:r>
            <a:endParaRPr lang="pt-BR" sz="2000">
              <a:cs typeface="Times New Roman" charset="0"/>
            </a:endParaRPr>
          </a:p>
          <a:p>
            <a:pPr algn="just" eaLnBrk="1" hangingPunct="1">
              <a:lnSpc>
                <a:spcPct val="90000"/>
              </a:lnSpc>
              <a:buFontTx/>
              <a:buNone/>
            </a:pPr>
            <a:r>
              <a:rPr lang="pt-BR" sz="2000" i="1">
                <a:latin typeface="Arial" charset="0"/>
                <a:cs typeface="Arial" charset="0"/>
              </a:rPr>
              <a:t> </a:t>
            </a:r>
            <a:endParaRPr lang="pt-BR" sz="2000">
              <a:cs typeface="Times New Roman" charset="0"/>
            </a:endParaRPr>
          </a:p>
          <a:p>
            <a:pPr algn="just" eaLnBrk="1" hangingPunct="1">
              <a:lnSpc>
                <a:spcPct val="90000"/>
              </a:lnSpc>
              <a:buFontTx/>
              <a:buNone/>
            </a:pPr>
            <a:r>
              <a:rPr lang="pt-BR" sz="2000" i="1">
                <a:latin typeface="Arial" charset="0"/>
                <a:cs typeface="Arial" charset="0"/>
              </a:rPr>
              <a:t>	Mas não se deve entender techné sempre como um saber operativo – manual – pressupõe uma conduta certa numa atividade específica, subordinada a uma série de conhecimentos adquiridos através da educação. Não há necessidade alguma de que esse saber seja teórico – embora possa vir a se apoiar numa teoria – mas é essencial que seja baseada na observação direta dos fatos. Isto é, toda techné consiste no conhecimento empírico de um objeto ou ação que serve ao homem; portanto tal saber só se realiza com aplicação prática e não como contemplação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0" y="6172200"/>
            <a:ext cx="3733800" cy="304800"/>
          </a:xfrm>
        </p:spPr>
        <p:txBody>
          <a:bodyPr/>
          <a:lstStyle/>
          <a:p>
            <a:pPr eaLnBrk="1" hangingPunct="1"/>
            <a:r>
              <a:rPr lang="pt-BR" sz="1200">
                <a:hlinkClick r:id="rId2"/>
              </a:rPr>
              <a:t>http://www.youtube.com/watch?v=vy6Omz1bDPg&amp;feature=related</a:t>
            </a:r>
            <a:br>
              <a:rPr lang="pt-BR" sz="1200"/>
            </a:br>
            <a:endParaRPr lang="pt-BR" sz="1200"/>
          </a:p>
        </p:txBody>
      </p:sp>
      <p:sp>
        <p:nvSpPr>
          <p:cNvPr id="65539" name="Rectangle 3"/>
          <p:cNvSpPr>
            <a:spLocks noGrp="1" noChangeArrowheads="1"/>
          </p:cNvSpPr>
          <p:nvPr>
            <p:ph type="body" sz="half" idx="1"/>
          </p:nvPr>
        </p:nvSpPr>
        <p:spPr>
          <a:xfrm>
            <a:off x="304800" y="1295400"/>
            <a:ext cx="4191000" cy="5029200"/>
          </a:xfrm>
        </p:spPr>
        <p:txBody>
          <a:bodyPr/>
          <a:lstStyle/>
          <a:p>
            <a:pPr eaLnBrk="1" hangingPunct="1">
              <a:lnSpc>
                <a:spcPct val="90000"/>
              </a:lnSpc>
              <a:buFontTx/>
              <a:buNone/>
            </a:pPr>
            <a:r>
              <a:rPr lang="pt-BR" sz="2400"/>
              <a:t>	A expressão artística justa nunca é indefinida, mesmo quando visa a dizer estados de alma indefinidos</a:t>
            </a:r>
          </a:p>
          <a:p>
            <a:pPr eaLnBrk="1" hangingPunct="1">
              <a:lnSpc>
                <a:spcPct val="90000"/>
              </a:lnSpc>
              <a:buFontTx/>
              <a:buNone/>
            </a:pPr>
            <a:r>
              <a:rPr lang="pt-BR" sz="2400">
                <a:cs typeface="Times New Roman" charset="0"/>
              </a:rPr>
              <a:t>	Que um artista emende partes da sua obra, diluindo ou espessando manchas, cancelando adjetivos, alterando notas ou frases inteiras da melodia, é prova segura de que a correspondência entre as matrizes e as formas nunca se faz mecanicamente</a:t>
            </a:r>
            <a:r>
              <a:rPr lang="pt-BR" sz="2400"/>
              <a:t> </a:t>
            </a:r>
          </a:p>
          <a:p>
            <a:pPr eaLnBrk="1" hangingPunct="1">
              <a:lnSpc>
                <a:spcPct val="90000"/>
              </a:lnSpc>
              <a:buFontTx/>
              <a:buNone/>
            </a:pPr>
            <a:endParaRPr lang="pt-BR" sz="2400"/>
          </a:p>
        </p:txBody>
      </p:sp>
      <p:pic>
        <p:nvPicPr>
          <p:cNvPr id="65540" name="Picture 7" descr="pollock"/>
          <p:cNvPicPr>
            <a:picLocks noGrp="1" noChangeAspect="1" noChangeArrowheads="1"/>
          </p:cNvPicPr>
          <p:nvPr>
            <p:ph type="clipArt" sz="half" idx="2"/>
          </p:nvPr>
        </p:nvPicPr>
        <p:blipFill>
          <a:blip r:embed="rId3" cstate="print"/>
          <a:srcRect/>
          <a:stretch>
            <a:fillRect/>
          </a:stretch>
        </p:blipFill>
        <p:spPr>
          <a:xfrm>
            <a:off x="4495800" y="1219200"/>
            <a:ext cx="3616325" cy="47244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a:p>
        </p:txBody>
      </p:sp>
      <p:sp>
        <p:nvSpPr>
          <p:cNvPr id="8195" name="Rectangle 3"/>
          <p:cNvSpPr>
            <a:spLocks noGrp="1" noChangeArrowheads="1"/>
          </p:cNvSpPr>
          <p:nvPr>
            <p:ph type="body" idx="1"/>
          </p:nvPr>
        </p:nvSpPr>
        <p:spPr/>
        <p:txBody>
          <a:bodyPr/>
          <a:lstStyle/>
          <a:p>
            <a:pPr eaLnBrk="1" hangingPunct="1">
              <a:buFontTx/>
              <a:buNone/>
            </a:pPr>
            <a:r>
              <a:rPr lang="pt-BR" sz="2800" b="1">
                <a:latin typeface="Arial" charset="0"/>
                <a:cs typeface="Arial" charset="0"/>
              </a:rPr>
              <a:t>	Carneiro Leão</a:t>
            </a:r>
            <a:r>
              <a:rPr lang="pt-BR" sz="2800">
                <a:latin typeface="Arial" charset="0"/>
                <a:cs typeface="Arial" charset="0"/>
              </a:rPr>
              <a:t>:  A arte erige em obra o sabor de lidar com a realidade. Não se trata tanto de um saber fazer, trata-se sobretudo do sabor de fazer, um sabor de fazer no qual surgem e se instalam possibilidades que, entregue a si mesma, a realidade nunca chegaria a produzir e apresentar. </a:t>
            </a:r>
            <a:endParaRPr lang="pt-BR" sz="2800">
              <a:cs typeface="Times New Roman" charset="0"/>
            </a:endParaRPr>
          </a:p>
          <a:p>
            <a:pPr eaLnBrk="1" hangingPunct="1">
              <a:buFontTx/>
              <a:buNone/>
            </a:pPr>
            <a:r>
              <a:rPr lang="pt-BR" sz="2800">
                <a:latin typeface="Arial" charset="0"/>
                <a:cs typeface="Arial"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457200"/>
          </a:xfrm>
        </p:spPr>
        <p:txBody>
          <a:bodyPr/>
          <a:lstStyle/>
          <a:p>
            <a:pPr eaLnBrk="1" hangingPunct="1"/>
            <a:r>
              <a:rPr lang="pt-BR" sz="3600"/>
              <a:t>Mímesis</a:t>
            </a:r>
          </a:p>
        </p:txBody>
      </p:sp>
      <p:sp>
        <p:nvSpPr>
          <p:cNvPr id="9219" name="Rectangle 3"/>
          <p:cNvSpPr>
            <a:spLocks noGrp="1" noChangeArrowheads="1"/>
          </p:cNvSpPr>
          <p:nvPr>
            <p:ph type="body" idx="1"/>
          </p:nvPr>
        </p:nvSpPr>
        <p:spPr>
          <a:xfrm>
            <a:off x="381000" y="838200"/>
            <a:ext cx="8458200" cy="6019800"/>
          </a:xfrm>
        </p:spPr>
        <p:txBody>
          <a:bodyPr/>
          <a:lstStyle/>
          <a:p>
            <a:pPr eaLnBrk="1" hangingPunct="1">
              <a:lnSpc>
                <a:spcPct val="90000"/>
              </a:lnSpc>
              <a:buFontTx/>
              <a:buNone/>
            </a:pPr>
            <a:r>
              <a:rPr lang="pt-BR" sz="2800"/>
              <a:t>	Platão (Banquete): “ Tu sabes que a produção (</a:t>
            </a:r>
            <a:r>
              <a:rPr lang="pt-BR" sz="2800" i="1"/>
              <a:t>poíesis</a:t>
            </a:r>
            <a:r>
              <a:rPr lang="pt-BR" sz="2800"/>
              <a:t>) é algo de múltiplo. A causa pela qual alguma coisa passa do não-ser ao ser é a produção, de modo que aquilo que é feito por todas as artes são produções (</a:t>
            </a:r>
            <a:r>
              <a:rPr lang="pt-BR" sz="2800" i="1"/>
              <a:t>poíesis</a:t>
            </a:r>
            <a:r>
              <a:rPr lang="pt-BR" sz="2800"/>
              <a:t>) e os artesãos (d</a:t>
            </a:r>
            <a:r>
              <a:rPr lang="pt-BR" sz="2800" i="1"/>
              <a:t>emiourgo</a:t>
            </a:r>
            <a:r>
              <a:rPr lang="pt-BR" sz="2800"/>
              <a:t>í) destas coisas são todos produtores </a:t>
            </a:r>
            <a:r>
              <a:rPr lang="pt-BR" sz="2800" i="1"/>
              <a:t>(poietaí</a:t>
            </a:r>
            <a:r>
              <a:rPr lang="pt-BR" sz="2800"/>
              <a:t>)”. Como na agricultura ou no caso do cuidado do corpo, também no caso da mimética, trata-se de compor e fabricar seres a partir daquilo que é, mas que não é uma outra coisa, e que não era aquilo que ele vem a ser através da produção. De modo que os não-seres passam a ser pela ação da fabricação que constitui um novo ser. Neste sentido, a produção não implica uma geração a partir do nada, do impensável contrário do ser (Marcelo Marques, 2001, p.171)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p>
        </p:txBody>
      </p:sp>
      <p:sp>
        <p:nvSpPr>
          <p:cNvPr id="10243" name="Rectangle 4"/>
          <p:cNvSpPr>
            <a:spLocks noGrp="1" noChangeArrowheads="1"/>
          </p:cNvSpPr>
          <p:nvPr>
            <p:ph sz="quarter" idx="2"/>
          </p:nvPr>
        </p:nvSpPr>
        <p:spPr/>
        <p:txBody>
          <a:bodyPr/>
          <a:lstStyle/>
          <a:p>
            <a:pPr eaLnBrk="1" hangingPunct="1">
              <a:buFontTx/>
              <a:buNone/>
            </a:pPr>
            <a:r>
              <a:rPr lang="pt-BR" sz="2400"/>
              <a:t> </a:t>
            </a:r>
          </a:p>
        </p:txBody>
      </p:sp>
      <p:sp>
        <p:nvSpPr>
          <p:cNvPr id="10244" name="Rectangle 5"/>
          <p:cNvSpPr>
            <a:spLocks noGrp="1" noChangeArrowheads="1"/>
          </p:cNvSpPr>
          <p:nvPr>
            <p:ph type="body" sz="half" idx="3"/>
          </p:nvPr>
        </p:nvSpPr>
        <p:spPr>
          <a:xfrm>
            <a:off x="3048000" y="381000"/>
            <a:ext cx="2971800" cy="6477000"/>
          </a:xfrm>
        </p:spPr>
        <p:txBody>
          <a:bodyPr/>
          <a:lstStyle/>
          <a:p>
            <a:pPr eaLnBrk="1" hangingPunct="1">
              <a:buFontTx/>
              <a:buNone/>
            </a:pPr>
            <a:r>
              <a:rPr lang="pt-BR" sz="2000" i="1">
                <a:cs typeface="Times New Roman" charset="0"/>
              </a:rPr>
              <a:t>	Plotino(séc. II dC): distingue as técnicas ou artes cuja finalidade é auxiliar a natureza – como a medicina, a agricultura – daquelas cuja finalidade é fabricar um objeto com os materiais oferecidos pela Natureza – o artesanato. Distingue também um outro conjunto de artes e técnicas que não se relacionam com a Natureza, mas apenas com o próprio homem, para torna-lo melhor ou  pior: música e retórica, por exemplo.</a:t>
            </a:r>
            <a:r>
              <a:rPr lang="pt-BR" sz="2000"/>
              <a:t> </a:t>
            </a:r>
          </a:p>
        </p:txBody>
      </p:sp>
      <p:pic>
        <p:nvPicPr>
          <p:cNvPr id="10245" name="Picture 7" descr="agricultura"/>
          <p:cNvPicPr>
            <a:picLocks noChangeAspect="1" noChangeArrowheads="1"/>
          </p:cNvPicPr>
          <p:nvPr/>
        </p:nvPicPr>
        <p:blipFill>
          <a:blip r:embed="rId2" cstate="print"/>
          <a:srcRect/>
          <a:stretch>
            <a:fillRect/>
          </a:stretch>
        </p:blipFill>
        <p:spPr bwMode="auto">
          <a:xfrm>
            <a:off x="5943600" y="3817938"/>
            <a:ext cx="3200400" cy="3040062"/>
          </a:xfrm>
          <a:prstGeom prst="rect">
            <a:avLst/>
          </a:prstGeom>
          <a:noFill/>
          <a:ln w="9525">
            <a:noFill/>
            <a:miter lim="800000"/>
            <a:headEnd/>
            <a:tailEnd/>
          </a:ln>
        </p:spPr>
      </p:pic>
      <p:pic>
        <p:nvPicPr>
          <p:cNvPr id="10246" name="Picture 10" descr="IMG_0058"/>
          <p:cNvPicPr>
            <a:picLocks noGrp="1" noChangeAspect="1" noChangeArrowheads="1"/>
          </p:cNvPicPr>
          <p:nvPr>
            <p:ph sz="quarter" idx="1"/>
          </p:nvPr>
        </p:nvPicPr>
        <p:blipFill>
          <a:blip r:embed="rId3" cstate="print"/>
          <a:srcRect/>
          <a:stretch>
            <a:fillRect/>
          </a:stretch>
        </p:blipFill>
        <p:spPr>
          <a:xfrm>
            <a:off x="381000" y="1752600"/>
            <a:ext cx="2336800" cy="4191000"/>
          </a:xfrm>
          <a:noFill/>
        </p:spPr>
      </p:pic>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664</TotalTime>
  <Words>246</Words>
  <Application>Microsoft Office PowerPoint</Application>
  <PresentationFormat>Apresentação na tela (4:3)</PresentationFormat>
  <Paragraphs>170</Paragraphs>
  <Slides>60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60</vt:i4>
      </vt:variant>
    </vt:vector>
  </HeadingPairs>
  <TitlesOfParts>
    <vt:vector size="64" baseType="lpstr">
      <vt:lpstr>Arial</vt:lpstr>
      <vt:lpstr>Times New Roman</vt:lpstr>
      <vt:lpstr>Verdana Ref</vt:lpstr>
      <vt:lpstr>Estrutura padrão</vt:lpstr>
      <vt:lpstr>Reflexões sobre a Arte – Alfredo Bosi</vt:lpstr>
      <vt:lpstr>Arte é construção</vt:lpstr>
      <vt:lpstr>ARS</vt:lpstr>
      <vt:lpstr>  José Lino Grunewald </vt:lpstr>
      <vt:lpstr>Physis &amp; Poiésis</vt:lpstr>
      <vt:lpstr>techné</vt:lpstr>
      <vt:lpstr>Apresentação do PowerPoint</vt:lpstr>
      <vt:lpstr>Mímesis</vt:lpstr>
      <vt:lpstr>Apresentação do PowerPoint</vt:lpstr>
      <vt:lpstr>Apresentação do PowerPoint</vt:lpstr>
      <vt:lpstr>Apresentação do PowerPoint</vt:lpstr>
      <vt:lpstr>Apresentação do PowerPoint</vt:lpstr>
      <vt:lpstr>Apresentação do PowerPoint</vt:lpstr>
      <vt:lpstr>Entretanto,  conceito de arte como produção de um ser novo, que se acrescenta aos fenômenos da natureza, conheceu alguns momentos fortes na cultura ocidental – </vt:lpstr>
      <vt:lpstr>Arte e jogo</vt:lpstr>
      <vt:lpstr>Atividade desinteressada</vt:lpstr>
      <vt:lpstr>Apresentação do PowerPoint</vt:lpstr>
      <vt:lpstr>O Belo</vt:lpstr>
      <vt:lpstr>Arte acadêmica</vt:lpstr>
      <vt:lpstr>A beleza está nos olhos de quem vê</vt:lpstr>
      <vt:lpstr>Apresentação do PowerPoint</vt:lpstr>
      <vt:lpstr>Apresentação do PowerPoint</vt:lpstr>
      <vt:lpstr>Apresentação do PowerPoint</vt:lpstr>
      <vt:lpstr>Apresentação do PowerPoint</vt:lpstr>
      <vt:lpstr>Metáfora – Gilberto Gil</vt:lpstr>
      <vt:lpstr>  Relação entre criação e técnica </vt:lpstr>
      <vt:lpstr>Apresentação do PowerPoint</vt:lpstr>
      <vt:lpstr>Apresentação do PowerPoint</vt:lpstr>
      <vt:lpstr>Apresentação do PowerPoint</vt:lpstr>
      <vt:lpstr>Apresentação do PowerPoint</vt:lpstr>
      <vt:lpstr>Apresentação do PowerPoint</vt:lpstr>
      <vt:lpstr>ARTE É CONHECIMENTO</vt:lpstr>
      <vt:lpstr>Frida Kahlo – Coluna partida, 1944</vt:lpstr>
      <vt:lpstr>De que forma entender esse conhecimento peculiar à operação artística?</vt:lpstr>
      <vt:lpstr>Apresentação do PowerPoint</vt:lpstr>
      <vt:lpstr>Apresentação do PowerPoint</vt:lpstr>
      <vt:lpstr>Aristóteles: a mimesis como norma</vt:lpstr>
      <vt:lpstr>Apresentação do PowerPoint</vt:lpstr>
      <vt:lpstr>Representação e imitação </vt:lpstr>
      <vt:lpstr>Apresentação do PowerPoint</vt:lpstr>
      <vt:lpstr>Apresentação do PowerPoint</vt:lpstr>
      <vt:lpstr>Conhecimento e Construção</vt:lpstr>
      <vt:lpstr>Apresentação do PowerPoint</vt:lpstr>
      <vt:lpstr>Apresentação do PowerPoint</vt:lpstr>
      <vt:lpstr>Apresentação do PowerPoint</vt:lpstr>
      <vt:lpstr>Percepção artística e historicidade</vt:lpstr>
      <vt:lpstr>Há uma relação significativa entre modos de compor e períodos culturais?</vt:lpstr>
      <vt:lpstr>Contextualismo</vt:lpstr>
      <vt:lpstr>Apresentação do PowerPoint</vt:lpstr>
      <vt:lpstr>Apresentação do PowerPoint</vt:lpstr>
      <vt:lpstr>Arte é expressão</vt:lpstr>
      <vt:lpstr>Apresentação do PowerPoint</vt:lpstr>
      <vt:lpstr>Apresentação do PowerPoint</vt:lpstr>
      <vt:lpstr>Mimesis &amp; Expressão</vt:lpstr>
      <vt:lpstr>Apresentação do PowerPoint</vt:lpstr>
      <vt:lpstr>Efusão, símbolo, alegoria</vt:lpstr>
      <vt:lpstr>Apresentação do PowerPoint</vt:lpstr>
      <vt:lpstr>Apresentação do PowerPoint</vt:lpstr>
      <vt:lpstr>Expressão como dialética de força e forma</vt:lpstr>
      <vt:lpstr>http://www.youtube.com/watch?v=vy6Omz1bDPg&amp;feature=related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Reflexões sobre a Arte – Alfredo Bosi</dc:title>
  <dc:creator>rlopes</dc:creator>
  <cp:lastModifiedBy>r l</cp:lastModifiedBy>
  <cp:revision>20</cp:revision>
  <dcterms:created xsi:type="dcterms:W3CDTF">2008-03-10T16:14:11Z</dcterms:created>
  <dcterms:modified xsi:type="dcterms:W3CDTF">2019-04-11T11:45:21Z</dcterms:modified>
</cp:coreProperties>
</file>