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7" r:id="rId1"/>
  </p:sldMasterIdLst>
  <p:notesMasterIdLst>
    <p:notesMasterId r:id="rId49"/>
  </p:notesMasterIdLst>
  <p:sldIdLst>
    <p:sldId id="298" r:id="rId2"/>
    <p:sldId id="317" r:id="rId3"/>
    <p:sldId id="318" r:id="rId4"/>
    <p:sldId id="319" r:id="rId5"/>
    <p:sldId id="320" r:id="rId6"/>
    <p:sldId id="323" r:id="rId7"/>
    <p:sldId id="322" r:id="rId8"/>
    <p:sldId id="343" r:id="rId9"/>
    <p:sldId id="344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83" r:id="rId18"/>
    <p:sldId id="264" r:id="rId19"/>
    <p:sldId id="284" r:id="rId20"/>
    <p:sldId id="266" r:id="rId21"/>
    <p:sldId id="267" r:id="rId22"/>
    <p:sldId id="268" r:id="rId23"/>
    <p:sldId id="269" r:id="rId24"/>
    <p:sldId id="270" r:id="rId25"/>
    <p:sldId id="271" r:id="rId26"/>
    <p:sldId id="285" r:id="rId27"/>
    <p:sldId id="272" r:id="rId28"/>
    <p:sldId id="273" r:id="rId29"/>
    <p:sldId id="286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321" r:id="rId40"/>
    <p:sldId id="325" r:id="rId41"/>
    <p:sldId id="324" r:id="rId42"/>
    <p:sldId id="329" r:id="rId43"/>
    <p:sldId id="315" r:id="rId44"/>
    <p:sldId id="327" r:id="rId45"/>
    <p:sldId id="314" r:id="rId46"/>
    <p:sldId id="296" r:id="rId47"/>
    <p:sldId id="316" r:id="rId48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9E69F"/>
    <a:srgbClr val="00FFFF"/>
    <a:srgbClr val="669900"/>
    <a:srgbClr val="99CC00"/>
    <a:srgbClr val="CCFF33"/>
    <a:srgbClr val="FFCC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650" autoAdjust="0"/>
    <p:restoredTop sz="94915" autoAdjust="0"/>
  </p:normalViewPr>
  <p:slideViewPr>
    <p:cSldViewPr>
      <p:cViewPr varScale="1">
        <p:scale>
          <a:sx n="119" d="100"/>
          <a:sy n="119" d="100"/>
        </p:scale>
        <p:origin x="864" y="102"/>
      </p:cViewPr>
      <p:guideLst>
        <p:guide orient="horz" pos="216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2808"/>
    </p:cViewPr>
  </p:sorterViewPr>
  <p:notesViewPr>
    <p:cSldViewPr>
      <p:cViewPr>
        <p:scale>
          <a:sx n="100" d="100"/>
          <a:sy n="100" d="100"/>
        </p:scale>
        <p:origin x="-108" y="171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2609A5-5696-40F6-8CD7-BE84151E11AA}" type="doc">
      <dgm:prSet loTypeId="urn:microsoft.com/office/officeart/2005/8/layout/cycle8" loCatId="cycle" qsTypeId="urn:microsoft.com/office/officeart/2005/8/quickstyle/simple4" qsCatId="simple" csTypeId="urn:microsoft.com/office/officeart/2005/8/colors/accent1_2" csCatId="accent1" phldr="1"/>
      <dgm:spPr/>
    </dgm:pt>
    <dgm:pt modelId="{2219C499-8238-4A53-8A99-25B7BBB3B31F}">
      <dgm:prSet phldrT="[Texto]"/>
      <dgm:spPr/>
      <dgm:t>
        <a:bodyPr/>
        <a:lstStyle/>
        <a:p>
          <a:r>
            <a:rPr lang="pt-BR" dirty="0"/>
            <a:t>Farmacologia</a:t>
          </a:r>
        </a:p>
      </dgm:t>
    </dgm:pt>
    <dgm:pt modelId="{BB661211-45F4-41D0-9EAD-8A9169EF8B87}" type="parTrans" cxnId="{A6D1D5C3-B678-4355-BCBC-E3E8C164F1FF}">
      <dgm:prSet/>
      <dgm:spPr/>
      <dgm:t>
        <a:bodyPr/>
        <a:lstStyle/>
        <a:p>
          <a:endParaRPr lang="pt-BR"/>
        </a:p>
      </dgm:t>
    </dgm:pt>
    <dgm:pt modelId="{21648D6F-7BB4-4694-B158-2B35DC387435}" type="sibTrans" cxnId="{A6D1D5C3-B678-4355-BCBC-E3E8C164F1FF}">
      <dgm:prSet/>
      <dgm:spPr/>
      <dgm:t>
        <a:bodyPr/>
        <a:lstStyle/>
        <a:p>
          <a:endParaRPr lang="pt-BR"/>
        </a:p>
      </dgm:t>
    </dgm:pt>
    <dgm:pt modelId="{16B72348-9F6B-47B5-B031-041CF4E6D37B}">
      <dgm:prSet phldrT="[Texto]"/>
      <dgm:spPr/>
      <dgm:t>
        <a:bodyPr/>
        <a:lstStyle/>
        <a:p>
          <a:r>
            <a:rPr lang="pt-BR" dirty="0"/>
            <a:t>Clinica / Cirurgia</a:t>
          </a:r>
        </a:p>
      </dgm:t>
    </dgm:pt>
    <dgm:pt modelId="{CB33AEF4-4112-45BF-9D14-CCE48EA9779F}" type="parTrans" cxnId="{C94442F3-2F39-456B-8A40-EFC440A472E5}">
      <dgm:prSet/>
      <dgm:spPr/>
      <dgm:t>
        <a:bodyPr/>
        <a:lstStyle/>
        <a:p>
          <a:endParaRPr lang="pt-BR"/>
        </a:p>
      </dgm:t>
    </dgm:pt>
    <dgm:pt modelId="{A6E1DF13-DE6C-407A-9339-0516D014328A}" type="sibTrans" cxnId="{C94442F3-2F39-456B-8A40-EFC440A472E5}">
      <dgm:prSet/>
      <dgm:spPr/>
      <dgm:t>
        <a:bodyPr/>
        <a:lstStyle/>
        <a:p>
          <a:endParaRPr lang="pt-BR"/>
        </a:p>
      </dgm:t>
    </dgm:pt>
    <dgm:pt modelId="{4C3E6504-3CBE-4653-BB39-798ECE35F767}">
      <dgm:prSet phldrT="[Texto]"/>
      <dgm:spPr/>
      <dgm:t>
        <a:bodyPr/>
        <a:lstStyle/>
        <a:p>
          <a:r>
            <a:rPr lang="pt-BR" dirty="0"/>
            <a:t>Fisiologia</a:t>
          </a:r>
        </a:p>
      </dgm:t>
    </dgm:pt>
    <dgm:pt modelId="{7B3D0138-9601-4596-BECF-C8FE98864FE7}" type="parTrans" cxnId="{82622E90-050D-4031-B0FA-6A95B372633C}">
      <dgm:prSet/>
      <dgm:spPr/>
      <dgm:t>
        <a:bodyPr/>
        <a:lstStyle/>
        <a:p>
          <a:endParaRPr lang="pt-BR"/>
        </a:p>
      </dgm:t>
    </dgm:pt>
    <dgm:pt modelId="{489642BD-3386-48F2-B213-A252E884F5EE}" type="sibTrans" cxnId="{82622E90-050D-4031-B0FA-6A95B372633C}">
      <dgm:prSet/>
      <dgm:spPr/>
      <dgm:t>
        <a:bodyPr/>
        <a:lstStyle/>
        <a:p>
          <a:endParaRPr lang="pt-BR"/>
        </a:p>
      </dgm:t>
    </dgm:pt>
    <dgm:pt modelId="{026FC2F3-2F66-44C9-9A1D-987CBCFB1873}" type="pres">
      <dgm:prSet presAssocID="{8B2609A5-5696-40F6-8CD7-BE84151E11AA}" presName="compositeShape" presStyleCnt="0">
        <dgm:presLayoutVars>
          <dgm:chMax val="7"/>
          <dgm:dir/>
          <dgm:resizeHandles val="exact"/>
        </dgm:presLayoutVars>
      </dgm:prSet>
      <dgm:spPr/>
    </dgm:pt>
    <dgm:pt modelId="{2FD8153D-B3C4-40AF-8299-C56AB148F4F9}" type="pres">
      <dgm:prSet presAssocID="{8B2609A5-5696-40F6-8CD7-BE84151E11AA}" presName="wedge1" presStyleLbl="node1" presStyleIdx="0" presStyleCnt="3"/>
      <dgm:spPr/>
    </dgm:pt>
    <dgm:pt modelId="{93C006F3-D986-40E6-B6E3-40DF276E0B67}" type="pres">
      <dgm:prSet presAssocID="{8B2609A5-5696-40F6-8CD7-BE84151E11AA}" presName="dummy1a" presStyleCnt="0"/>
      <dgm:spPr/>
    </dgm:pt>
    <dgm:pt modelId="{64DE4C54-6C8B-4D0E-AC3E-A1C050148388}" type="pres">
      <dgm:prSet presAssocID="{8B2609A5-5696-40F6-8CD7-BE84151E11AA}" presName="dummy1b" presStyleCnt="0"/>
      <dgm:spPr/>
    </dgm:pt>
    <dgm:pt modelId="{7A927256-E355-4BC8-83D7-19B278B5777A}" type="pres">
      <dgm:prSet presAssocID="{8B2609A5-5696-40F6-8CD7-BE84151E11A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52627771-B031-45D4-A764-984B38770B8F}" type="pres">
      <dgm:prSet presAssocID="{8B2609A5-5696-40F6-8CD7-BE84151E11AA}" presName="wedge2" presStyleLbl="node1" presStyleIdx="1" presStyleCnt="3"/>
      <dgm:spPr/>
    </dgm:pt>
    <dgm:pt modelId="{3B236DCF-B464-42EE-AABC-B1DD70E039E6}" type="pres">
      <dgm:prSet presAssocID="{8B2609A5-5696-40F6-8CD7-BE84151E11AA}" presName="dummy2a" presStyleCnt="0"/>
      <dgm:spPr/>
    </dgm:pt>
    <dgm:pt modelId="{DB487759-3EF4-4D35-A8A3-135C9697BF99}" type="pres">
      <dgm:prSet presAssocID="{8B2609A5-5696-40F6-8CD7-BE84151E11AA}" presName="dummy2b" presStyleCnt="0"/>
      <dgm:spPr/>
    </dgm:pt>
    <dgm:pt modelId="{2D23DF6C-01C8-43E4-A387-5437D678C9CA}" type="pres">
      <dgm:prSet presAssocID="{8B2609A5-5696-40F6-8CD7-BE84151E11A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EF7A4E7-51B8-477C-A1F4-43FA9697ABD6}" type="pres">
      <dgm:prSet presAssocID="{8B2609A5-5696-40F6-8CD7-BE84151E11AA}" presName="wedge3" presStyleLbl="node1" presStyleIdx="2" presStyleCnt="3" custLinFactNeighborX="1190"/>
      <dgm:spPr/>
    </dgm:pt>
    <dgm:pt modelId="{B36FC7D7-758F-43E0-A114-7258BE651424}" type="pres">
      <dgm:prSet presAssocID="{8B2609A5-5696-40F6-8CD7-BE84151E11AA}" presName="dummy3a" presStyleCnt="0"/>
      <dgm:spPr/>
    </dgm:pt>
    <dgm:pt modelId="{EA7226EA-56F4-4824-84D3-5924BD715D02}" type="pres">
      <dgm:prSet presAssocID="{8B2609A5-5696-40F6-8CD7-BE84151E11AA}" presName="dummy3b" presStyleCnt="0"/>
      <dgm:spPr/>
    </dgm:pt>
    <dgm:pt modelId="{1E00C325-72A6-4BAE-9B62-81D348256A4E}" type="pres">
      <dgm:prSet presAssocID="{8B2609A5-5696-40F6-8CD7-BE84151E11A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B673FF5A-EADF-4D36-9A78-B7F14D8A9EDE}" type="pres">
      <dgm:prSet presAssocID="{21648D6F-7BB4-4694-B158-2B35DC387435}" presName="arrowWedge1" presStyleLbl="fgSibTrans2D1" presStyleIdx="0" presStyleCnt="3"/>
      <dgm:spPr/>
    </dgm:pt>
    <dgm:pt modelId="{9A340836-9A20-415B-908C-CA6ADC7A6006}" type="pres">
      <dgm:prSet presAssocID="{A6E1DF13-DE6C-407A-9339-0516D014328A}" presName="arrowWedge2" presStyleLbl="fgSibTrans2D1" presStyleIdx="1" presStyleCnt="3"/>
      <dgm:spPr/>
    </dgm:pt>
    <dgm:pt modelId="{25A3B077-668A-4003-9CC0-C070603BBF18}" type="pres">
      <dgm:prSet presAssocID="{489642BD-3386-48F2-B213-A252E884F5EE}" presName="arrowWedge3" presStyleLbl="fgSibTrans2D1" presStyleIdx="2" presStyleCnt="3"/>
      <dgm:spPr/>
    </dgm:pt>
  </dgm:ptLst>
  <dgm:cxnLst>
    <dgm:cxn modelId="{2397CD17-37E2-48B8-AFE7-4AC5D675DEB4}" type="presOf" srcId="{2219C499-8238-4A53-8A99-25B7BBB3B31F}" destId="{2FD8153D-B3C4-40AF-8299-C56AB148F4F9}" srcOrd="0" destOrd="0" presId="urn:microsoft.com/office/officeart/2005/8/layout/cycle8"/>
    <dgm:cxn modelId="{82622E90-050D-4031-B0FA-6A95B372633C}" srcId="{8B2609A5-5696-40F6-8CD7-BE84151E11AA}" destId="{4C3E6504-3CBE-4653-BB39-798ECE35F767}" srcOrd="2" destOrd="0" parTransId="{7B3D0138-9601-4596-BECF-C8FE98864FE7}" sibTransId="{489642BD-3386-48F2-B213-A252E884F5EE}"/>
    <dgm:cxn modelId="{8D3E1E91-0F89-42F0-BDEE-8517CA50C5EB}" type="presOf" srcId="{16B72348-9F6B-47B5-B031-041CF4E6D37B}" destId="{2D23DF6C-01C8-43E4-A387-5437D678C9CA}" srcOrd="1" destOrd="0" presId="urn:microsoft.com/office/officeart/2005/8/layout/cycle8"/>
    <dgm:cxn modelId="{7B9DC39A-F149-490E-AAE2-3D1BF662412C}" type="presOf" srcId="{4C3E6504-3CBE-4653-BB39-798ECE35F767}" destId="{1EF7A4E7-51B8-477C-A1F4-43FA9697ABD6}" srcOrd="0" destOrd="0" presId="urn:microsoft.com/office/officeart/2005/8/layout/cycle8"/>
    <dgm:cxn modelId="{885EF9A7-D23B-4612-9ADE-79712B84CFBD}" type="presOf" srcId="{8B2609A5-5696-40F6-8CD7-BE84151E11AA}" destId="{026FC2F3-2F66-44C9-9A1D-987CBCFB1873}" srcOrd="0" destOrd="0" presId="urn:microsoft.com/office/officeart/2005/8/layout/cycle8"/>
    <dgm:cxn modelId="{A6D1D5C3-B678-4355-BCBC-E3E8C164F1FF}" srcId="{8B2609A5-5696-40F6-8CD7-BE84151E11AA}" destId="{2219C499-8238-4A53-8A99-25B7BBB3B31F}" srcOrd="0" destOrd="0" parTransId="{BB661211-45F4-41D0-9EAD-8A9169EF8B87}" sibTransId="{21648D6F-7BB4-4694-B158-2B35DC387435}"/>
    <dgm:cxn modelId="{BB4DBDC4-68B0-41DF-AB72-ECC3B5EB16BE}" type="presOf" srcId="{4C3E6504-3CBE-4653-BB39-798ECE35F767}" destId="{1E00C325-72A6-4BAE-9B62-81D348256A4E}" srcOrd="1" destOrd="0" presId="urn:microsoft.com/office/officeart/2005/8/layout/cycle8"/>
    <dgm:cxn modelId="{966604DF-C023-4932-8BB0-DF3A31DDBCE9}" type="presOf" srcId="{16B72348-9F6B-47B5-B031-041CF4E6D37B}" destId="{52627771-B031-45D4-A764-984B38770B8F}" srcOrd="0" destOrd="0" presId="urn:microsoft.com/office/officeart/2005/8/layout/cycle8"/>
    <dgm:cxn modelId="{AE94F7EE-94FC-40F3-9929-19671A040573}" type="presOf" srcId="{2219C499-8238-4A53-8A99-25B7BBB3B31F}" destId="{7A927256-E355-4BC8-83D7-19B278B5777A}" srcOrd="1" destOrd="0" presId="urn:microsoft.com/office/officeart/2005/8/layout/cycle8"/>
    <dgm:cxn modelId="{C94442F3-2F39-456B-8A40-EFC440A472E5}" srcId="{8B2609A5-5696-40F6-8CD7-BE84151E11AA}" destId="{16B72348-9F6B-47B5-B031-041CF4E6D37B}" srcOrd="1" destOrd="0" parTransId="{CB33AEF4-4112-45BF-9D14-CCE48EA9779F}" sibTransId="{A6E1DF13-DE6C-407A-9339-0516D014328A}"/>
    <dgm:cxn modelId="{D65519D3-0112-4A53-A84B-774C66BD4C4B}" type="presParOf" srcId="{026FC2F3-2F66-44C9-9A1D-987CBCFB1873}" destId="{2FD8153D-B3C4-40AF-8299-C56AB148F4F9}" srcOrd="0" destOrd="0" presId="urn:microsoft.com/office/officeart/2005/8/layout/cycle8"/>
    <dgm:cxn modelId="{8A7A4A8A-A0CF-4D17-B884-FC67ED0017C1}" type="presParOf" srcId="{026FC2F3-2F66-44C9-9A1D-987CBCFB1873}" destId="{93C006F3-D986-40E6-B6E3-40DF276E0B67}" srcOrd="1" destOrd="0" presId="urn:microsoft.com/office/officeart/2005/8/layout/cycle8"/>
    <dgm:cxn modelId="{D32C34E2-2B04-4A42-AAE6-5778FA69545E}" type="presParOf" srcId="{026FC2F3-2F66-44C9-9A1D-987CBCFB1873}" destId="{64DE4C54-6C8B-4D0E-AC3E-A1C050148388}" srcOrd="2" destOrd="0" presId="urn:microsoft.com/office/officeart/2005/8/layout/cycle8"/>
    <dgm:cxn modelId="{05E5E01E-C2FC-4E38-BE74-5E911D4508C7}" type="presParOf" srcId="{026FC2F3-2F66-44C9-9A1D-987CBCFB1873}" destId="{7A927256-E355-4BC8-83D7-19B278B5777A}" srcOrd="3" destOrd="0" presId="urn:microsoft.com/office/officeart/2005/8/layout/cycle8"/>
    <dgm:cxn modelId="{D7E5CCD4-61A0-4CD6-A6C8-CD5417FC252D}" type="presParOf" srcId="{026FC2F3-2F66-44C9-9A1D-987CBCFB1873}" destId="{52627771-B031-45D4-A764-984B38770B8F}" srcOrd="4" destOrd="0" presId="urn:microsoft.com/office/officeart/2005/8/layout/cycle8"/>
    <dgm:cxn modelId="{CC9E64A6-399C-4833-AC45-8632439635C4}" type="presParOf" srcId="{026FC2F3-2F66-44C9-9A1D-987CBCFB1873}" destId="{3B236DCF-B464-42EE-AABC-B1DD70E039E6}" srcOrd="5" destOrd="0" presId="urn:microsoft.com/office/officeart/2005/8/layout/cycle8"/>
    <dgm:cxn modelId="{C705EF0E-4B70-499D-98C6-327162C8488F}" type="presParOf" srcId="{026FC2F3-2F66-44C9-9A1D-987CBCFB1873}" destId="{DB487759-3EF4-4D35-A8A3-135C9697BF99}" srcOrd="6" destOrd="0" presId="urn:microsoft.com/office/officeart/2005/8/layout/cycle8"/>
    <dgm:cxn modelId="{C20A1131-7C7D-4E91-A57B-D0232D414F7A}" type="presParOf" srcId="{026FC2F3-2F66-44C9-9A1D-987CBCFB1873}" destId="{2D23DF6C-01C8-43E4-A387-5437D678C9CA}" srcOrd="7" destOrd="0" presId="urn:microsoft.com/office/officeart/2005/8/layout/cycle8"/>
    <dgm:cxn modelId="{1FF7E34A-E570-4B88-B760-3FB909B180FB}" type="presParOf" srcId="{026FC2F3-2F66-44C9-9A1D-987CBCFB1873}" destId="{1EF7A4E7-51B8-477C-A1F4-43FA9697ABD6}" srcOrd="8" destOrd="0" presId="urn:microsoft.com/office/officeart/2005/8/layout/cycle8"/>
    <dgm:cxn modelId="{FF31D114-4F29-4481-9A50-31F42577DC84}" type="presParOf" srcId="{026FC2F3-2F66-44C9-9A1D-987CBCFB1873}" destId="{B36FC7D7-758F-43E0-A114-7258BE651424}" srcOrd="9" destOrd="0" presId="urn:microsoft.com/office/officeart/2005/8/layout/cycle8"/>
    <dgm:cxn modelId="{1C013C45-1588-44C9-87E1-1B95C0242ED5}" type="presParOf" srcId="{026FC2F3-2F66-44C9-9A1D-987CBCFB1873}" destId="{EA7226EA-56F4-4824-84D3-5924BD715D02}" srcOrd="10" destOrd="0" presId="urn:microsoft.com/office/officeart/2005/8/layout/cycle8"/>
    <dgm:cxn modelId="{56DC858B-DBF2-4995-818C-7F79E1A04F5F}" type="presParOf" srcId="{026FC2F3-2F66-44C9-9A1D-987CBCFB1873}" destId="{1E00C325-72A6-4BAE-9B62-81D348256A4E}" srcOrd="11" destOrd="0" presId="urn:microsoft.com/office/officeart/2005/8/layout/cycle8"/>
    <dgm:cxn modelId="{B5658710-E320-4ED6-90C8-F412D6A7BC69}" type="presParOf" srcId="{026FC2F3-2F66-44C9-9A1D-987CBCFB1873}" destId="{B673FF5A-EADF-4D36-9A78-B7F14D8A9EDE}" srcOrd="12" destOrd="0" presId="urn:microsoft.com/office/officeart/2005/8/layout/cycle8"/>
    <dgm:cxn modelId="{59BE8911-C740-4DC0-808C-81DAC4B5BAB1}" type="presParOf" srcId="{026FC2F3-2F66-44C9-9A1D-987CBCFB1873}" destId="{9A340836-9A20-415B-908C-CA6ADC7A6006}" srcOrd="13" destOrd="0" presId="urn:microsoft.com/office/officeart/2005/8/layout/cycle8"/>
    <dgm:cxn modelId="{66536594-0BE0-4E6C-98DF-F35EA8F61BA9}" type="presParOf" srcId="{026FC2F3-2F66-44C9-9A1D-987CBCFB1873}" destId="{25A3B077-668A-4003-9CC0-C070603BBF18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8153D-B3C4-40AF-8299-C56AB148F4F9}">
      <dsp:nvSpPr>
        <dsp:cNvPr id="0" name=""/>
        <dsp:cNvSpPr/>
      </dsp:nvSpPr>
      <dsp:spPr>
        <a:xfrm>
          <a:off x="1751558" y="304233"/>
          <a:ext cx="3931636" cy="3931636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Farmacologia</a:t>
          </a:r>
        </a:p>
      </dsp:txBody>
      <dsp:txXfrm>
        <a:off x="3823624" y="1137366"/>
        <a:ext cx="1404156" cy="1170130"/>
      </dsp:txXfrm>
    </dsp:sp>
    <dsp:sp modelId="{52627771-B031-45D4-A764-984B38770B8F}">
      <dsp:nvSpPr>
        <dsp:cNvPr id="0" name=""/>
        <dsp:cNvSpPr/>
      </dsp:nvSpPr>
      <dsp:spPr>
        <a:xfrm>
          <a:off x="1670585" y="444649"/>
          <a:ext cx="3931636" cy="3931636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Clinica / Cirurgia</a:t>
          </a:r>
        </a:p>
      </dsp:txBody>
      <dsp:txXfrm>
        <a:off x="2606689" y="2995532"/>
        <a:ext cx="2106234" cy="1029714"/>
      </dsp:txXfrm>
    </dsp:sp>
    <dsp:sp modelId="{1EF7A4E7-51B8-477C-A1F4-43FA9697ABD6}">
      <dsp:nvSpPr>
        <dsp:cNvPr id="0" name=""/>
        <dsp:cNvSpPr/>
      </dsp:nvSpPr>
      <dsp:spPr>
        <a:xfrm>
          <a:off x="1636399" y="304233"/>
          <a:ext cx="3931636" cy="3931636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Fisiologia</a:t>
          </a:r>
        </a:p>
      </dsp:txBody>
      <dsp:txXfrm>
        <a:off x="2091813" y="1137366"/>
        <a:ext cx="1404156" cy="1170130"/>
      </dsp:txXfrm>
    </dsp:sp>
    <dsp:sp modelId="{B673FF5A-EADF-4D36-9A78-B7F14D8A9EDE}">
      <dsp:nvSpPr>
        <dsp:cNvPr id="0" name=""/>
        <dsp:cNvSpPr/>
      </dsp:nvSpPr>
      <dsp:spPr>
        <a:xfrm>
          <a:off x="1508496" y="60846"/>
          <a:ext cx="4418410" cy="4418410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340836-9A20-415B-908C-CA6ADC7A6006}">
      <dsp:nvSpPr>
        <dsp:cNvPr id="0" name=""/>
        <dsp:cNvSpPr/>
      </dsp:nvSpPr>
      <dsp:spPr>
        <a:xfrm>
          <a:off x="1427198" y="201013"/>
          <a:ext cx="4418410" cy="4418410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A3B077-668A-4003-9CC0-C070603BBF18}">
      <dsp:nvSpPr>
        <dsp:cNvPr id="0" name=""/>
        <dsp:cNvSpPr/>
      </dsp:nvSpPr>
      <dsp:spPr>
        <a:xfrm>
          <a:off x="1392687" y="60846"/>
          <a:ext cx="4418410" cy="4418410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FDFFE5D-4341-4D05-A0D7-4EC2CDD0FE3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9563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DFFE5D-4341-4D05-A0D7-4EC2CDD0FE39}" type="slidenum">
              <a:rPr lang="pt-BR" smtClean="0"/>
              <a:pPr>
                <a:defRPr/>
              </a:pPr>
              <a:t>4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white">
          <a:xfrm>
            <a:off x="11988800" y="3175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3" name="Elipse 12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4" name="Elipse 13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5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59C65A9-792B-4016-8396-D3E4C166178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ACBE7-4DBD-459F-8352-CCAEE97AFE1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 rot="5400000">
            <a:off x="640238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1" name="Elipse 10"/>
          <p:cNvSpPr/>
          <p:nvPr/>
        </p:nvSpPr>
        <p:spPr>
          <a:xfrm>
            <a:off x="9118600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2" name="Elipse 11"/>
          <p:cNvSpPr/>
          <p:nvPr/>
        </p:nvSpPr>
        <p:spPr>
          <a:xfrm>
            <a:off x="9245600" y="3021013"/>
            <a:ext cx="560917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3" name="Espaço Reservado para Número de Slide 5"/>
          <p:cNvSpPr>
            <a:spLocks noGrp="1"/>
          </p:cNvSpPr>
          <p:nvPr>
            <p:ph type="sldNum" sz="quarter" idx="10"/>
          </p:nvPr>
        </p:nvSpPr>
        <p:spPr>
          <a:xfrm>
            <a:off x="9220200" y="3009901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B04BD-77A5-4CEE-9783-CD38183E09C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4" name="Espaço Reservado para Data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A188D-D5EB-4F0D-9DED-C9E9AC25D39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3" name="Elipse 12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4" name="Elipse 13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Espaço Reservado para Data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6B0F6DC5-8B0F-43A0-B95B-78F73B8D700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4"/>
          <p:cNvSpPr>
            <a:spLocks noChangeShapeType="1"/>
          </p:cNvSpPr>
          <p:nvPr/>
        </p:nvSpPr>
        <p:spPr bwMode="auto">
          <a:xfrm flipV="1">
            <a:off x="6083301" y="1576388"/>
            <a:ext cx="12700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0" name="Espaço Reservado para Conteúdo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DF70C-03B8-4783-8229-40D9D57EE81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2" name="Retângulo 11"/>
          <p:cNvSpPr/>
          <p:nvPr/>
        </p:nvSpPr>
        <p:spPr>
          <a:xfrm>
            <a:off x="203200" y="1371600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94734" y="6391275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4" name="Conector reto 13"/>
          <p:cNvSpPr>
            <a:spLocks noChangeShapeType="1"/>
          </p:cNvSpPr>
          <p:nvPr/>
        </p:nvSpPr>
        <p:spPr bwMode="auto">
          <a:xfrm>
            <a:off x="203200" y="1279525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6" name="Elipse 15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7" name="Elipse 16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23" name="Título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8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6400" y="6410326"/>
            <a:ext cx="477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5791200" y="1042989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7A154AE8-6A9D-4A61-9797-B97813F78DB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D23F7-5B6D-417D-9789-DC605241D2F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" name="Retângulo 2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>
            <a:off x="203200" y="15875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8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D1C6857-0BFA-4BC1-90C9-C2A8055C581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0" name="Retângulo 9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3" name="Elipse 12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4" name="Elipse 13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20" name="Espaço Reservado para Conteúdo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6" name="Espaço Reservado para Número de Slide 6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4D7F163-B0FD-4304-94EA-B0FECA686D4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7" name="Espaço Reservado para Data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Espaço Reservado para Rodapé 5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203200" y="152401"/>
            <a:ext cx="11777133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1" name="Retângulo 10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3" name="Elipse 12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4" name="Elipse 13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6" name="Espaço Reservado para Número de Slide 6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827FD-433B-4360-8D36-0104BF48F7D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7" name="Espaço Reservado para Data 4"/>
          <p:cNvSpPr>
            <a:spLocks noGrp="1"/>
          </p:cNvSpPr>
          <p:nvPr>
            <p:ph type="dt" sz="half" idx="11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Espaço Reservado para Rodapé 5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1"/>
            <a:ext cx="12192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203200" y="1276350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2" name="Elipse 11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15" name="Elipse 14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5791200" y="1039814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6F3A5DF0-D34D-41EB-9EEB-0CFFA27D4CB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038" name="Espaço Reservado para Título 21"/>
          <p:cNvSpPr>
            <a:spLocks noGrp="1"/>
          </p:cNvSpPr>
          <p:nvPr>
            <p:ph type="title"/>
          </p:nvPr>
        </p:nvSpPr>
        <p:spPr bwMode="auto">
          <a:xfrm>
            <a:off x="402167" y="228601"/>
            <a:ext cx="113792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039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164C6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164C6C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164C6C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164C6C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164C6C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164C6C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164C6C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164C6C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164C6C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1B587C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4E854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604878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0.png"/><Relationship Id="rId4" Type="http://schemas.openxmlformats.org/officeDocument/2006/relationships/video" Target="../media/media2.mp4"/><Relationship Id="rId9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1809750" y="2819401"/>
            <a:ext cx="8643938" cy="3324225"/>
          </a:xfrm>
        </p:spPr>
        <p:txBody>
          <a:bodyPr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endParaRPr lang="pt-B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Luiz Carlos de Sá-Rocha  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Laboratório de </a:t>
            </a:r>
            <a:r>
              <a:rPr lang="pt-B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Neuroimunologia</a:t>
            </a: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Departamento de Patologia 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FMVZ – USP 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endParaRPr lang="pt-B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Disciplina de </a:t>
            </a:r>
            <a:r>
              <a:rPr lang="pt-B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neuroFarmacologia</a:t>
            </a: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Aplicada à Medicina Veterinária – 2020 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endParaRPr lang="pt-B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pt-B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315" name="Título 2"/>
          <p:cNvSpPr>
            <a:spLocks noGrp="1"/>
          </p:cNvSpPr>
          <p:nvPr>
            <p:ph type="ctrTitle"/>
          </p:nvPr>
        </p:nvSpPr>
        <p:spPr>
          <a:xfrm>
            <a:off x="914400" y="1052736"/>
            <a:ext cx="10363200" cy="1080864"/>
          </a:xfrm>
        </p:spPr>
        <p:txBody>
          <a:bodyPr/>
          <a:lstStyle/>
          <a:p>
            <a:pPr eaLnBrk="1" hangingPunct="1"/>
            <a:r>
              <a:rPr lang="pt-BR" sz="5400" dirty="0" err="1">
                <a:solidFill>
                  <a:schemeClr val="tx1"/>
                </a:solidFill>
                <a:latin typeface="Cambria" panose="02040503050406030204" pitchFamily="18" charset="0"/>
              </a:rPr>
              <a:t>Neurofarmacologia</a:t>
            </a:r>
            <a:r>
              <a:rPr lang="pt-BR" sz="5400" dirty="0">
                <a:solidFill>
                  <a:schemeClr val="tx1"/>
                </a:solidFill>
                <a:latin typeface="Cambria" panose="02040503050406030204" pitchFamily="18" charset="0"/>
              </a:rPr>
              <a:t>: Emoções e tranquilizantes</a:t>
            </a:r>
          </a:p>
        </p:txBody>
      </p:sp>
      <p:sp>
        <p:nvSpPr>
          <p:cNvPr id="13316" name="CaixaDeTexto 3"/>
          <p:cNvSpPr txBox="1">
            <a:spLocks noChangeArrowheads="1"/>
          </p:cNvSpPr>
          <p:nvPr/>
        </p:nvSpPr>
        <p:spPr bwMode="auto">
          <a:xfrm>
            <a:off x="1622426" y="6518275"/>
            <a:ext cx="65069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Prof. Dr. Luiz Carlos de Sá-Rocha / Disciplina de </a:t>
            </a:r>
            <a:r>
              <a:rPr lang="pt-BR" sz="8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Neurofarmacologia</a:t>
            </a:r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Aplicada à Medicina Veterinária / Aula 01 / Introdução</a:t>
            </a:r>
          </a:p>
        </p:txBody>
      </p:sp>
      <p:sp>
        <p:nvSpPr>
          <p:cNvPr id="13317" name="CaixaDeTexto 4"/>
          <p:cNvSpPr txBox="1">
            <a:spLocks noChangeArrowheads="1"/>
          </p:cNvSpPr>
          <p:nvPr/>
        </p:nvSpPr>
        <p:spPr bwMode="auto">
          <a:xfrm>
            <a:off x="9739313" y="6518275"/>
            <a:ext cx="8001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FMVZ / USP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DOCUME~1\LUIZCA~2\LOCALS~1\Temp\~im001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3478" y="607064"/>
            <a:ext cx="7488832" cy="498217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2216621" y="5589241"/>
            <a:ext cx="70262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Emoções humanas - Louis-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Léopold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Boilly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(1761-1845)</a:t>
            </a:r>
          </a:p>
        </p:txBody>
      </p:sp>
    </p:spTree>
    <p:extLst>
      <p:ext uri="{BB962C8B-B14F-4D97-AF65-F5344CB8AC3E}">
        <p14:creationId xmlns:p14="http://schemas.microsoft.com/office/powerpoint/2010/main" val="392512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0" y="3573016"/>
            <a:ext cx="6781800" cy="2599184"/>
          </a:xfrm>
        </p:spPr>
        <p:txBody>
          <a:bodyPr>
            <a:normAutofit/>
          </a:bodyPr>
          <a:lstStyle/>
          <a:p>
            <a:r>
              <a:rPr lang="pt-BR" dirty="0"/>
              <a:t>Emoções</a:t>
            </a:r>
            <a:br>
              <a:rPr lang="pt-BR" dirty="0"/>
            </a:br>
            <a:r>
              <a:rPr lang="pt-BR" dirty="0"/>
              <a:t>Expressão das emoções</a:t>
            </a:r>
            <a:br>
              <a:rPr lang="pt-BR" dirty="0"/>
            </a:br>
            <a:r>
              <a:rPr lang="pt-BR" dirty="0"/>
              <a:t>Teorias</a:t>
            </a:r>
          </a:p>
        </p:txBody>
      </p:sp>
      <p:pic>
        <p:nvPicPr>
          <p:cNvPr id="3" name="Picture 10" descr="C:\DOCUME~1\LUIZCA~2\LOCALS~1\Temp\~im001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1464" y="1556792"/>
            <a:ext cx="4025248" cy="2677921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6633584" y="1556792"/>
            <a:ext cx="3447331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dirty="0"/>
              <a:t>Operações mentais acompanhadas de uma experiência interior característica, capazes de orientar o comportamento e realizar os ajustes fisiológicos necessários.</a:t>
            </a:r>
            <a:endParaRPr lang="pt-BR" sz="2000" i="1" dirty="0"/>
          </a:p>
          <a:p>
            <a:endParaRPr lang="pt-BR" sz="1600" i="1" dirty="0"/>
          </a:p>
          <a:p>
            <a:r>
              <a:rPr lang="pt-BR" sz="2000" i="1" dirty="0"/>
              <a:t>		Roberto </a:t>
            </a:r>
            <a:r>
              <a:rPr lang="pt-BR" sz="2000" i="1" dirty="0" err="1"/>
              <a:t>Lent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103851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15680" y="1556792"/>
            <a:ext cx="6480720" cy="4608512"/>
          </a:xfrm>
        </p:spPr>
        <p:txBody>
          <a:bodyPr>
            <a:normAutofit fontScale="90000"/>
          </a:bodyPr>
          <a:lstStyle/>
          <a:p>
            <a:pPr algn="l"/>
            <a:r>
              <a:rPr lang="pt-BR" sz="3200" dirty="0">
                <a:solidFill>
                  <a:srgbClr val="C00000"/>
                </a:solidFill>
              </a:rPr>
              <a:t>Ansiedade			Positivas	</a:t>
            </a:r>
            <a:br>
              <a:rPr lang="pt-BR" sz="3200" dirty="0">
                <a:solidFill>
                  <a:srgbClr val="C00000"/>
                </a:solidFill>
              </a:rPr>
            </a:br>
            <a:r>
              <a:rPr lang="pt-BR" sz="3200" dirty="0">
                <a:solidFill>
                  <a:srgbClr val="C00000"/>
                </a:solidFill>
              </a:rPr>
              <a:t>Medo</a:t>
            </a:r>
            <a:br>
              <a:rPr lang="pt-BR" sz="3200" dirty="0">
                <a:solidFill>
                  <a:srgbClr val="C00000"/>
                </a:solidFill>
              </a:rPr>
            </a:br>
            <a:r>
              <a:rPr lang="pt-BR" sz="3200" dirty="0">
                <a:solidFill>
                  <a:srgbClr val="C00000"/>
                </a:solidFill>
              </a:rPr>
              <a:t>Raiva</a:t>
            </a:r>
            <a:br>
              <a:rPr lang="pt-BR" sz="3200" dirty="0">
                <a:solidFill>
                  <a:srgbClr val="C00000"/>
                </a:solidFill>
              </a:rPr>
            </a:br>
            <a:r>
              <a:rPr lang="pt-BR" sz="3200" dirty="0">
                <a:solidFill>
                  <a:srgbClr val="C00000"/>
                </a:solidFill>
              </a:rPr>
              <a:t>Estresse</a:t>
            </a:r>
            <a:br>
              <a:rPr lang="pt-BR" sz="3200" dirty="0">
                <a:solidFill>
                  <a:srgbClr val="C00000"/>
                </a:solidFill>
              </a:rPr>
            </a:br>
            <a:r>
              <a:rPr lang="pt-BR" sz="3200" dirty="0">
                <a:solidFill>
                  <a:srgbClr val="C00000"/>
                </a:solidFill>
              </a:rPr>
              <a:t>Tristeza</a:t>
            </a:r>
            <a:br>
              <a:rPr lang="pt-BR" sz="3200" dirty="0"/>
            </a:br>
            <a:br>
              <a:rPr lang="pt-BR" sz="3200" dirty="0"/>
            </a:br>
            <a:r>
              <a:rPr lang="pt-BR" sz="3200" dirty="0">
                <a:solidFill>
                  <a:srgbClr val="006600"/>
                </a:solidFill>
              </a:rPr>
              <a:t>Amor			Negativas</a:t>
            </a:r>
            <a:br>
              <a:rPr lang="pt-BR" sz="3200" dirty="0">
                <a:solidFill>
                  <a:srgbClr val="006600"/>
                </a:solidFill>
              </a:rPr>
            </a:br>
            <a:r>
              <a:rPr lang="pt-BR" sz="3200" dirty="0">
                <a:solidFill>
                  <a:srgbClr val="006600"/>
                </a:solidFill>
              </a:rPr>
              <a:t>Alegria</a:t>
            </a:r>
            <a:br>
              <a:rPr lang="pt-BR" sz="3200" dirty="0">
                <a:solidFill>
                  <a:srgbClr val="006600"/>
                </a:solidFill>
              </a:rPr>
            </a:br>
            <a:r>
              <a:rPr lang="pt-BR" sz="3200" dirty="0">
                <a:solidFill>
                  <a:srgbClr val="006600"/>
                </a:solidFill>
              </a:rPr>
              <a:t>Felicidade</a:t>
            </a:r>
            <a:br>
              <a:rPr lang="pt-BR" sz="3200" dirty="0">
                <a:solidFill>
                  <a:srgbClr val="006600"/>
                </a:solidFill>
              </a:rPr>
            </a:br>
            <a:r>
              <a:rPr lang="pt-BR" sz="3200" dirty="0">
                <a:solidFill>
                  <a:srgbClr val="006600"/>
                </a:solidFill>
              </a:rPr>
              <a:t>Amizade</a:t>
            </a:r>
          </a:p>
        </p:txBody>
      </p:sp>
    </p:spTree>
    <p:extLst>
      <p:ext uri="{BB962C8B-B14F-4D97-AF65-F5344CB8AC3E}">
        <p14:creationId xmlns:p14="http://schemas.microsoft.com/office/powerpoint/2010/main" val="1058534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767408" y="1628800"/>
            <a:ext cx="108012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br>
              <a:rPr lang="pt-BR" sz="2800" dirty="0">
                <a:solidFill>
                  <a:schemeClr val="tx1"/>
                </a:solidFill>
                <a:latin typeface="+mn-lt"/>
              </a:rPr>
            </a:br>
            <a:r>
              <a:rPr lang="pt-BR" sz="2800" dirty="0">
                <a:solidFill>
                  <a:schemeClr val="tx1"/>
                </a:solidFill>
                <a:latin typeface="+mn-lt"/>
              </a:rPr>
              <a:t>Charles Darwin (1809-1882) foi o primeiro a observar semelhanças entre indivíduos de diferentes espécies na expressão comportamental da raiva, analisando movimentos faciais e corporais.  Concluiu que estes comportamentos tem uma determinação inata.</a:t>
            </a:r>
          </a:p>
          <a:p>
            <a:pPr algn="ctr"/>
            <a:endParaRPr lang="pt-BR" sz="2800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pt-BR" sz="2800" i="1" dirty="0">
                <a:solidFill>
                  <a:schemeClr val="tx1"/>
                </a:solidFill>
                <a:latin typeface="+mn-lt"/>
              </a:rPr>
              <a:t> A expressão das emoções no homem e nos animais</a:t>
            </a:r>
            <a:br>
              <a:rPr lang="pt-BR" sz="2800" i="1" dirty="0">
                <a:solidFill>
                  <a:schemeClr val="tx1"/>
                </a:solidFill>
                <a:latin typeface="+mn-lt"/>
              </a:rPr>
            </a:br>
            <a:br>
              <a:rPr lang="pt-BR" sz="2800" i="1" dirty="0">
                <a:solidFill>
                  <a:schemeClr val="tx1"/>
                </a:solidFill>
                <a:latin typeface="+mn-lt"/>
              </a:rPr>
            </a:br>
            <a:r>
              <a:rPr lang="pt-BR" sz="2800" i="1" dirty="0">
                <a:solidFill>
                  <a:schemeClr val="tx1"/>
                </a:solidFill>
                <a:latin typeface="+mn-lt"/>
              </a:rPr>
              <a:t>1872</a:t>
            </a:r>
            <a:br>
              <a:rPr lang="pt-BR" sz="2800" i="1" dirty="0">
                <a:solidFill>
                  <a:schemeClr val="tx1"/>
                </a:solidFill>
                <a:latin typeface="+mn-lt"/>
              </a:rPr>
            </a:b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18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79376" y="1196752"/>
            <a:ext cx="11233248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br>
              <a:rPr lang="pt-BR" sz="2800" i="1" dirty="0">
                <a:solidFill>
                  <a:schemeClr val="tx1"/>
                </a:solidFill>
                <a:latin typeface="+mn-lt"/>
              </a:rPr>
            </a:br>
            <a:r>
              <a:rPr lang="pt-BR" sz="2400" i="1" dirty="0">
                <a:solidFill>
                  <a:schemeClr val="tx1"/>
                </a:solidFill>
                <a:latin typeface="+mn-lt"/>
              </a:rPr>
              <a:t>O papel das emoções e suas expressões</a:t>
            </a:r>
            <a:br>
              <a:rPr lang="pt-BR" sz="2400" u="sng" dirty="0">
                <a:solidFill>
                  <a:schemeClr val="tx1"/>
                </a:solidFill>
                <a:latin typeface="+mn-lt"/>
              </a:rPr>
            </a:br>
            <a:endParaRPr lang="pt-BR" sz="2400" u="sng" dirty="0">
              <a:solidFill>
                <a:schemeClr val="tx1"/>
              </a:solidFill>
              <a:latin typeface="+mn-lt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pt-BR" sz="2400" dirty="0">
                <a:solidFill>
                  <a:srgbClr val="C00000"/>
                </a:solidFill>
                <a:latin typeface="+mn-lt"/>
              </a:rPr>
              <a:t>A sobrevivência do indivíduo:</a:t>
            </a:r>
          </a:p>
          <a:p>
            <a:pPr algn="l"/>
            <a:r>
              <a:rPr lang="pt-BR" sz="2400" dirty="0">
                <a:solidFill>
                  <a:schemeClr val="tx1"/>
                </a:solidFill>
                <a:latin typeface="+mn-lt"/>
              </a:rPr>
              <a:t>comportamento de agressão para dominar e matar a presa, que por sua vez exibe comportamento defensivo de ameaça para afugentar o inimigo ou 	reações de medo que possibilitem a fuga.</a:t>
            </a:r>
            <a:br>
              <a:rPr lang="pt-BR" sz="2400" dirty="0">
                <a:solidFill>
                  <a:schemeClr val="tx1"/>
                </a:solidFill>
                <a:latin typeface="+mn-lt"/>
              </a:rPr>
            </a:br>
            <a:endParaRPr lang="pt-BR" sz="2400" dirty="0">
              <a:solidFill>
                <a:schemeClr val="tx1"/>
              </a:solidFill>
              <a:latin typeface="+mn-lt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pt-BR" sz="2400" dirty="0">
                <a:solidFill>
                  <a:srgbClr val="C00000"/>
                </a:solidFill>
                <a:latin typeface="+mn-lt"/>
              </a:rPr>
              <a:t>A sobrevivência da espécie.</a:t>
            </a:r>
          </a:p>
          <a:p>
            <a:pPr algn="l"/>
            <a:r>
              <a:rPr lang="pt-BR" sz="2400" dirty="0">
                <a:solidFill>
                  <a:schemeClr val="tx1"/>
                </a:solidFill>
                <a:latin typeface="+mn-lt"/>
              </a:rPr>
              <a:t>	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pt-BR" sz="2400" dirty="0">
                <a:solidFill>
                  <a:srgbClr val="C00000"/>
                </a:solidFill>
                <a:latin typeface="+mn-lt"/>
                <a:sym typeface="Monotype Sorts" pitchFamily="2" charset="2"/>
              </a:rPr>
              <a:t>Forma de comunicação social: </a:t>
            </a:r>
          </a:p>
          <a:p>
            <a:pPr algn="l"/>
            <a:r>
              <a:rPr lang="pt-BR" sz="2400" dirty="0">
                <a:solidFill>
                  <a:schemeClr val="tx1"/>
                </a:solidFill>
                <a:latin typeface="+mn-lt"/>
                <a:sym typeface="Monotype Sorts" pitchFamily="2" charset="2"/>
              </a:rPr>
              <a:t>comportamento de corte, apresentação sexual, etc. </a:t>
            </a:r>
            <a:br>
              <a:rPr lang="pt-BR" sz="2400" dirty="0">
                <a:solidFill>
                  <a:schemeClr val="tx1"/>
                </a:solidFill>
                <a:latin typeface="+mn-lt"/>
                <a:sym typeface="Monotype Sorts" pitchFamily="2" charset="2"/>
              </a:rPr>
            </a:br>
            <a:r>
              <a:rPr lang="pt-BR" sz="2400" dirty="0">
                <a:solidFill>
                  <a:schemeClr val="tx1"/>
                </a:solidFill>
                <a:latin typeface="+mn-lt"/>
                <a:sym typeface="Monotype Sorts" pitchFamily="2" charset="2"/>
              </a:rPr>
              <a:t>(grande repertório comportamental nos homens)</a:t>
            </a:r>
          </a:p>
          <a:p>
            <a:pPr algn="l"/>
            <a:endParaRPr lang="pt-BR" sz="2400" dirty="0">
              <a:solidFill>
                <a:schemeClr val="bg1"/>
              </a:solidFill>
              <a:sym typeface="Monotype Sort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83297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371364" y="404664"/>
            <a:ext cx="11449272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tx1"/>
                </a:solidFill>
                <a:latin typeface="+mn-lt"/>
              </a:rPr>
              <a:t>Teorias das emoções</a:t>
            </a:r>
            <a:br>
              <a:rPr lang="pt-BR" sz="2800" dirty="0">
                <a:solidFill>
                  <a:schemeClr val="tx1"/>
                </a:solidFill>
                <a:latin typeface="+mn-lt"/>
              </a:rPr>
            </a:br>
            <a:endParaRPr lang="pt-BR" sz="2800" dirty="0">
              <a:solidFill>
                <a:schemeClr val="tx1"/>
              </a:solidFill>
              <a:latin typeface="+mn-lt"/>
            </a:endParaRPr>
          </a:p>
          <a:p>
            <a:br>
              <a:rPr lang="pt-BR" sz="2400" dirty="0">
                <a:solidFill>
                  <a:schemeClr val="tx1"/>
                </a:solidFill>
                <a:latin typeface="+mn-lt"/>
              </a:rPr>
            </a:br>
            <a:r>
              <a:rPr lang="pt-BR" sz="2400" dirty="0">
                <a:solidFill>
                  <a:schemeClr val="tx1"/>
                </a:solidFill>
                <a:latin typeface="+mn-lt"/>
              </a:rPr>
              <a:t>1 - Willian James e Carl Lange - 1894</a:t>
            </a:r>
          </a:p>
          <a:p>
            <a:endParaRPr lang="pt-BR" sz="2400" dirty="0">
              <a:solidFill>
                <a:schemeClr val="tx1"/>
              </a:solidFill>
              <a:latin typeface="+mn-lt"/>
            </a:endParaRPr>
          </a:p>
          <a:p>
            <a:r>
              <a:rPr lang="pt-BR" sz="2400" dirty="0">
                <a:solidFill>
                  <a:schemeClr val="tx1"/>
                </a:solidFill>
                <a:latin typeface="+mn-lt"/>
              </a:rPr>
              <a:t>2 - Walter Cannon e Philip </a:t>
            </a:r>
            <a:r>
              <a:rPr lang="pt-BR" sz="2400" dirty="0" err="1">
                <a:solidFill>
                  <a:schemeClr val="tx1"/>
                </a:solidFill>
                <a:latin typeface="+mn-lt"/>
              </a:rPr>
              <a:t>Bard</a:t>
            </a:r>
            <a:r>
              <a:rPr lang="pt-BR" sz="2400" dirty="0">
                <a:solidFill>
                  <a:schemeClr val="tx1"/>
                </a:solidFill>
                <a:latin typeface="+mn-lt"/>
              </a:rPr>
              <a:t> - 1928</a:t>
            </a:r>
          </a:p>
          <a:p>
            <a:endParaRPr lang="pt-BR" sz="2400" dirty="0">
              <a:solidFill>
                <a:schemeClr val="tx1"/>
              </a:solidFill>
              <a:latin typeface="+mn-lt"/>
            </a:endParaRPr>
          </a:p>
          <a:p>
            <a:r>
              <a:rPr lang="pt-BR" sz="2400" dirty="0">
                <a:solidFill>
                  <a:schemeClr val="tx1"/>
                </a:solidFill>
                <a:latin typeface="+mn-lt"/>
              </a:rPr>
              <a:t>3 - </a:t>
            </a:r>
            <a:r>
              <a:rPr lang="pt-BR" sz="2400" dirty="0" err="1">
                <a:solidFill>
                  <a:schemeClr val="tx1"/>
                </a:solidFill>
                <a:latin typeface="+mn-lt"/>
              </a:rPr>
              <a:t>Lindley</a:t>
            </a:r>
            <a:r>
              <a:rPr lang="pt-BR" sz="2400" dirty="0">
                <a:solidFill>
                  <a:schemeClr val="tx1"/>
                </a:solidFill>
                <a:latin typeface="+mn-lt"/>
              </a:rPr>
              <a:t> - Teoria da ativação </a:t>
            </a:r>
          </a:p>
          <a:p>
            <a:endParaRPr lang="pt-BR" sz="2400" dirty="0">
              <a:solidFill>
                <a:schemeClr val="tx1"/>
              </a:solidFill>
              <a:latin typeface="+mn-lt"/>
            </a:endParaRPr>
          </a:p>
          <a:p>
            <a:r>
              <a:rPr lang="pt-BR" sz="2400" dirty="0">
                <a:solidFill>
                  <a:schemeClr val="tx1"/>
                </a:solidFill>
                <a:latin typeface="+mn-lt"/>
              </a:rPr>
              <a:t>4 - James </a:t>
            </a:r>
            <a:r>
              <a:rPr lang="pt-BR" sz="2400" dirty="0" err="1">
                <a:solidFill>
                  <a:schemeClr val="tx1"/>
                </a:solidFill>
                <a:latin typeface="+mn-lt"/>
              </a:rPr>
              <a:t>Papez</a:t>
            </a:r>
            <a:r>
              <a:rPr lang="pt-BR" sz="2400" dirty="0">
                <a:solidFill>
                  <a:schemeClr val="tx1"/>
                </a:solidFill>
                <a:latin typeface="+mn-lt"/>
              </a:rPr>
              <a:t> - 1937</a:t>
            </a:r>
          </a:p>
          <a:p>
            <a:endParaRPr lang="pt-BR" sz="2400" dirty="0">
              <a:solidFill>
                <a:schemeClr val="tx1"/>
              </a:solidFill>
              <a:latin typeface="+mn-lt"/>
            </a:endParaRPr>
          </a:p>
          <a:p>
            <a:r>
              <a:rPr lang="pt-BR" sz="2400" dirty="0">
                <a:solidFill>
                  <a:schemeClr val="tx1"/>
                </a:solidFill>
                <a:latin typeface="+mn-lt"/>
              </a:rPr>
              <a:t>5 - Hans </a:t>
            </a:r>
            <a:r>
              <a:rPr lang="pt-BR" sz="2400" dirty="0" err="1">
                <a:solidFill>
                  <a:schemeClr val="tx1"/>
                </a:solidFill>
                <a:latin typeface="+mn-lt"/>
              </a:rPr>
              <a:t>Selye</a:t>
            </a:r>
            <a:r>
              <a:rPr lang="pt-BR" sz="2400" dirty="0">
                <a:solidFill>
                  <a:schemeClr val="tx1"/>
                </a:solidFill>
                <a:latin typeface="+mn-lt"/>
              </a:rPr>
              <a:t> - Síndrome da adaptação geral  - 1952</a:t>
            </a:r>
          </a:p>
          <a:p>
            <a:endParaRPr lang="pt-BR" sz="2400" dirty="0">
              <a:solidFill>
                <a:schemeClr val="tx1"/>
              </a:solidFill>
              <a:latin typeface="+mn-lt"/>
            </a:endParaRPr>
          </a:p>
          <a:p>
            <a:r>
              <a:rPr lang="pt-BR" sz="2400" dirty="0">
                <a:solidFill>
                  <a:schemeClr val="tx1"/>
                </a:solidFill>
                <a:latin typeface="+mn-lt"/>
              </a:rPr>
              <a:t>6 - Stanley </a:t>
            </a:r>
            <a:r>
              <a:rPr lang="pt-BR" sz="2400" dirty="0" err="1">
                <a:solidFill>
                  <a:schemeClr val="tx1"/>
                </a:solidFill>
                <a:latin typeface="+mn-lt"/>
              </a:rPr>
              <a:t>Schacher</a:t>
            </a:r>
            <a:r>
              <a:rPr lang="pt-BR" sz="2400" dirty="0">
                <a:solidFill>
                  <a:schemeClr val="tx1"/>
                </a:solidFill>
                <a:latin typeface="+mn-lt"/>
              </a:rPr>
              <a:t> - Teoria cognitiva-fisiológica – 1971</a:t>
            </a:r>
            <a:br>
              <a:rPr lang="pt-BR" sz="2400" dirty="0">
                <a:solidFill>
                  <a:schemeClr val="tx1"/>
                </a:solidFill>
                <a:latin typeface="+mn-lt"/>
              </a:rPr>
            </a:br>
            <a:endParaRPr lang="pt-BR" sz="2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995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324425" y="519064"/>
            <a:ext cx="75544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tx1"/>
                </a:solidFill>
                <a:latin typeface="+mn-lt"/>
              </a:rPr>
              <a:t>1 - Willian James e Carl Lange - 1894</a:t>
            </a: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2351584" y="1961960"/>
            <a:ext cx="3600000" cy="21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2000" dirty="0"/>
          </a:p>
          <a:p>
            <a:pPr algn="ctr"/>
            <a:r>
              <a:rPr lang="pt-BR" sz="2000" dirty="0"/>
              <a:t>A experiência das emoções</a:t>
            </a:r>
          </a:p>
          <a:p>
            <a:pPr algn="ctr"/>
            <a:r>
              <a:rPr lang="pt-BR" sz="2000" dirty="0"/>
              <a:t>vividas seria posterior</a:t>
            </a:r>
          </a:p>
          <a:p>
            <a:pPr algn="ctr"/>
            <a:r>
              <a:rPr lang="pt-BR" sz="2000" dirty="0"/>
              <a:t>às respostas fisiológicas</a:t>
            </a:r>
          </a:p>
          <a:p>
            <a:pPr algn="ctr"/>
            <a:r>
              <a:rPr lang="pt-BR" sz="2000" dirty="0"/>
              <a:t> geradas  por estas</a:t>
            </a:r>
          </a:p>
          <a:p>
            <a:pPr algn="ctr"/>
            <a:r>
              <a:rPr lang="pt-BR" sz="2000" dirty="0"/>
              <a:t>mesmas emoções.</a:t>
            </a:r>
          </a:p>
          <a:p>
            <a:pPr algn="ctr"/>
            <a:endParaRPr lang="pt-BR" sz="2000" dirty="0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6281924" y="1961960"/>
            <a:ext cx="3600000" cy="21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2000" dirty="0"/>
          </a:p>
          <a:p>
            <a:pPr algn="ctr"/>
            <a:r>
              <a:rPr lang="pt-BR" sz="2000" dirty="0"/>
              <a:t>Alterações fisiológicas como</a:t>
            </a:r>
          </a:p>
          <a:p>
            <a:pPr algn="ctr"/>
            <a:r>
              <a:rPr lang="pt-BR" sz="2000" dirty="0"/>
              <a:t> taquicardia, taquipneia, </a:t>
            </a:r>
          </a:p>
          <a:p>
            <a:pPr algn="ctr"/>
            <a:r>
              <a:rPr lang="pt-BR" sz="2000" dirty="0"/>
              <a:t>hipertensão, sudorese, outras </a:t>
            </a:r>
          </a:p>
          <a:p>
            <a:pPr algn="ctr"/>
            <a:r>
              <a:rPr lang="pt-BR" sz="2000" dirty="0"/>
              <a:t>seriam anteriores e </a:t>
            </a:r>
          </a:p>
          <a:p>
            <a:pPr algn="ctr"/>
            <a:r>
              <a:rPr lang="pt-BR" sz="2000" dirty="0"/>
              <a:t>determinantes na </a:t>
            </a:r>
          </a:p>
          <a:p>
            <a:pPr algn="ctr"/>
            <a:r>
              <a:rPr lang="pt-BR" sz="2000" dirty="0"/>
              <a:t>percepção das emoções.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360638" y="1484784"/>
            <a:ext cx="2997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Experiência emocional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293575" y="1484784"/>
            <a:ext cx="2679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Resposta emocional</a:t>
            </a:r>
          </a:p>
        </p:txBody>
      </p:sp>
      <p:sp>
        <p:nvSpPr>
          <p:cNvPr id="7" name="Rectangle 1036"/>
          <p:cNvSpPr>
            <a:spLocks noChangeArrowheads="1"/>
          </p:cNvSpPr>
          <p:nvPr/>
        </p:nvSpPr>
        <p:spPr bwMode="auto">
          <a:xfrm>
            <a:off x="2360638" y="4337944"/>
            <a:ext cx="7521287" cy="2016224"/>
          </a:xfrm>
          <a:prstGeom prst="rect">
            <a:avLst/>
          </a:prstGeom>
          <a:solidFill>
            <a:srgbClr val="990000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pt-BR" sz="2000" dirty="0">
                <a:solidFill>
                  <a:schemeClr val="bg1"/>
                </a:solidFill>
              </a:rPr>
              <a:t>Segundo esta teoria:</a:t>
            </a:r>
          </a:p>
          <a:p>
            <a:endParaRPr lang="pt-BR" sz="1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“...nós sentimos medo porque corremos e não corremos porque </a:t>
            </a:r>
          </a:p>
          <a:p>
            <a:r>
              <a:rPr lang="pt-BR" sz="2000" dirty="0">
                <a:solidFill>
                  <a:schemeClr val="bg1"/>
                </a:solidFill>
              </a:rPr>
              <a:t>estamos com medo...”</a:t>
            </a:r>
          </a:p>
          <a:p>
            <a:endParaRPr lang="pt-BR" sz="1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“...nós ficamos tristes porque choramos e não o contrário...”</a:t>
            </a:r>
          </a:p>
        </p:txBody>
      </p:sp>
    </p:spTree>
    <p:extLst>
      <p:ext uri="{BB962C8B-B14F-4D97-AF65-F5344CB8AC3E}">
        <p14:creationId xmlns:p14="http://schemas.microsoft.com/office/powerpoint/2010/main" val="3100392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324425" y="519064"/>
            <a:ext cx="75544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tx1"/>
                </a:solidFill>
                <a:latin typeface="+mn-lt"/>
              </a:rPr>
              <a:t>1 - Willian James e Carl Lange - 1894</a:t>
            </a: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2315372" y="1961960"/>
            <a:ext cx="3600000" cy="21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2000" dirty="0"/>
          </a:p>
          <a:p>
            <a:pPr algn="ctr"/>
            <a:r>
              <a:rPr lang="pt-BR" sz="2000" dirty="0"/>
              <a:t>A experiência das emoções</a:t>
            </a:r>
          </a:p>
          <a:p>
            <a:pPr algn="ctr"/>
            <a:r>
              <a:rPr lang="pt-BR" sz="2000" dirty="0"/>
              <a:t>vividas seria posterior</a:t>
            </a:r>
          </a:p>
          <a:p>
            <a:pPr algn="ctr"/>
            <a:r>
              <a:rPr lang="pt-BR" sz="2000" dirty="0"/>
              <a:t>às respostas fisiológicas</a:t>
            </a:r>
          </a:p>
          <a:p>
            <a:pPr algn="ctr"/>
            <a:r>
              <a:rPr lang="pt-BR" sz="2000" dirty="0"/>
              <a:t> geradas  por estas</a:t>
            </a:r>
          </a:p>
          <a:p>
            <a:pPr algn="ctr"/>
            <a:r>
              <a:rPr lang="pt-BR" sz="2000" dirty="0"/>
              <a:t>mesmas emoções.</a:t>
            </a:r>
          </a:p>
          <a:p>
            <a:pPr algn="ctr"/>
            <a:endParaRPr lang="pt-BR" sz="2000" dirty="0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6245712" y="1961960"/>
            <a:ext cx="3600000" cy="21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2000" dirty="0"/>
          </a:p>
          <a:p>
            <a:pPr algn="ctr"/>
            <a:r>
              <a:rPr lang="pt-BR" sz="2000" dirty="0"/>
              <a:t>Alterações fisiológicas como</a:t>
            </a:r>
          </a:p>
          <a:p>
            <a:pPr algn="ctr"/>
            <a:r>
              <a:rPr lang="pt-BR" sz="2000" dirty="0"/>
              <a:t> taquicardia, taquipneia, </a:t>
            </a:r>
          </a:p>
          <a:p>
            <a:pPr algn="ctr"/>
            <a:r>
              <a:rPr lang="pt-BR" sz="2000" dirty="0"/>
              <a:t>hipertensão, sudorese, outras </a:t>
            </a:r>
          </a:p>
          <a:p>
            <a:pPr algn="ctr"/>
            <a:r>
              <a:rPr lang="pt-BR" sz="2000" dirty="0"/>
              <a:t>seriam anteriores e </a:t>
            </a:r>
          </a:p>
          <a:p>
            <a:pPr algn="ctr"/>
            <a:r>
              <a:rPr lang="pt-BR" sz="2000" dirty="0"/>
              <a:t>determinantes na </a:t>
            </a:r>
          </a:p>
          <a:p>
            <a:pPr algn="ctr"/>
            <a:r>
              <a:rPr lang="pt-BR" sz="2000" dirty="0"/>
              <a:t>percepção das emoções.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324426" y="1484784"/>
            <a:ext cx="2997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Experiência emocional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257363" y="1484784"/>
            <a:ext cx="2679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Resposta emocional</a:t>
            </a:r>
          </a:p>
        </p:txBody>
      </p:sp>
      <p:sp>
        <p:nvSpPr>
          <p:cNvPr id="7" name="Rectangle 1036"/>
          <p:cNvSpPr>
            <a:spLocks noChangeArrowheads="1"/>
          </p:cNvSpPr>
          <p:nvPr/>
        </p:nvSpPr>
        <p:spPr bwMode="auto">
          <a:xfrm>
            <a:off x="2324426" y="4337944"/>
            <a:ext cx="7521287" cy="2016224"/>
          </a:xfrm>
          <a:prstGeom prst="rect">
            <a:avLst/>
          </a:prstGeom>
          <a:solidFill>
            <a:srgbClr val="990000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pt-BR" sz="2000" dirty="0">
                <a:solidFill>
                  <a:schemeClr val="bg1"/>
                </a:solidFill>
              </a:rPr>
              <a:t>Segundo esta teoria:</a:t>
            </a:r>
          </a:p>
          <a:p>
            <a:endParaRPr lang="pt-BR" sz="1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“...o coração tem um papel fundamental sendo a sede das emoções</a:t>
            </a:r>
          </a:p>
          <a:p>
            <a:r>
              <a:rPr lang="pt-BR" sz="2000" dirty="0">
                <a:solidFill>
                  <a:schemeClr val="bg1"/>
                </a:solidFill>
              </a:rPr>
              <a:t> no organismo dos seres humanos e também dos animais...”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Daqui surgiu todo o “romantismo” ligado à resposta emocional a</a:t>
            </a:r>
          </a:p>
          <a:p>
            <a:r>
              <a:rPr lang="pt-BR" sz="2000" dirty="0">
                <a:solidFill>
                  <a:schemeClr val="bg1"/>
                </a:solidFill>
              </a:rPr>
              <a:t>paixão , ao amor e o CORAÇÃO.</a:t>
            </a:r>
          </a:p>
        </p:txBody>
      </p:sp>
    </p:spTree>
    <p:extLst>
      <p:ext uri="{BB962C8B-B14F-4D97-AF65-F5344CB8AC3E}">
        <p14:creationId xmlns:p14="http://schemas.microsoft.com/office/powerpoint/2010/main" val="1926383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324841" y="519064"/>
            <a:ext cx="75544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tx1"/>
                </a:solidFill>
              </a:rPr>
              <a:t>2 - Walter Cannon e Philip </a:t>
            </a:r>
            <a:r>
              <a:rPr lang="pt-BR" sz="2400" dirty="0" err="1">
                <a:solidFill>
                  <a:schemeClr val="tx1"/>
                </a:solidFill>
              </a:rPr>
              <a:t>Bard</a:t>
            </a:r>
            <a:r>
              <a:rPr lang="pt-BR" sz="2400" dirty="0">
                <a:solidFill>
                  <a:schemeClr val="tx1"/>
                </a:solidFill>
              </a:rPr>
              <a:t> - 1928</a:t>
            </a:r>
            <a:endParaRPr lang="pt-BR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2423592" y="2321721"/>
            <a:ext cx="3600000" cy="367240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2000" dirty="0"/>
          </a:p>
          <a:p>
            <a:pPr algn="ctr"/>
            <a:endParaRPr lang="pt-BR" sz="2000" dirty="0"/>
          </a:p>
          <a:p>
            <a:pPr algn="ctr"/>
            <a:endParaRPr lang="pt-BR" sz="2000" dirty="0"/>
          </a:p>
          <a:p>
            <a:pPr algn="ctr"/>
            <a:endParaRPr lang="pt-BR" sz="2000" dirty="0"/>
          </a:p>
          <a:p>
            <a:pPr algn="ctr"/>
            <a:r>
              <a:rPr lang="pt-BR" sz="2000" dirty="0"/>
              <a:t>Propôs a participação do SNC.</a:t>
            </a:r>
          </a:p>
          <a:p>
            <a:pPr algn="ctr"/>
            <a:endParaRPr lang="pt-BR" sz="2000" dirty="0"/>
          </a:p>
          <a:p>
            <a:pPr algn="ctr"/>
            <a:endParaRPr lang="pt-BR" sz="2000" dirty="0"/>
          </a:p>
          <a:p>
            <a:pPr algn="ctr"/>
            <a:r>
              <a:rPr lang="pt-BR" sz="2000" dirty="0"/>
              <a:t>Demonstraram que animais com</a:t>
            </a:r>
          </a:p>
          <a:p>
            <a:pPr algn="ctr"/>
            <a:r>
              <a:rPr lang="pt-BR" sz="2000" dirty="0"/>
              <a:t> lesão de medula cervical e</a:t>
            </a:r>
          </a:p>
          <a:p>
            <a:pPr algn="ctr"/>
            <a:r>
              <a:rPr lang="pt-BR" sz="2000" dirty="0" err="1"/>
              <a:t>vagotomizados</a:t>
            </a:r>
            <a:r>
              <a:rPr lang="pt-BR" sz="2000" dirty="0"/>
              <a:t> bem como</a:t>
            </a:r>
          </a:p>
          <a:p>
            <a:pPr algn="ctr"/>
            <a:r>
              <a:rPr lang="pt-BR" sz="2000" dirty="0" err="1"/>
              <a:t>simpatectomizados</a:t>
            </a:r>
            <a:r>
              <a:rPr lang="pt-BR" sz="2000" dirty="0"/>
              <a:t> ainda </a:t>
            </a:r>
          </a:p>
          <a:p>
            <a:pPr algn="ctr"/>
            <a:r>
              <a:rPr lang="pt-BR" sz="2000" dirty="0"/>
              <a:t>apresentavam reações </a:t>
            </a:r>
          </a:p>
          <a:p>
            <a:pPr algn="ctr"/>
            <a:r>
              <a:rPr lang="pt-BR" sz="2000" dirty="0"/>
              <a:t>emocionais.</a:t>
            </a:r>
          </a:p>
          <a:p>
            <a:pPr algn="ctr"/>
            <a:endParaRPr lang="pt-BR" sz="2000" dirty="0"/>
          </a:p>
          <a:p>
            <a:pPr algn="ctr"/>
            <a:endParaRPr lang="pt-BR" sz="2000" dirty="0"/>
          </a:p>
          <a:p>
            <a:pPr algn="ctr"/>
            <a:endParaRPr lang="pt-BR" sz="2000" dirty="0"/>
          </a:p>
          <a:p>
            <a:pPr algn="ctr"/>
            <a:endParaRPr lang="pt-BR" sz="2000" dirty="0"/>
          </a:p>
          <a:p>
            <a:pPr algn="ctr"/>
            <a:endParaRPr lang="pt-BR" sz="2000" dirty="0"/>
          </a:p>
        </p:txBody>
      </p:sp>
      <p:pic>
        <p:nvPicPr>
          <p:cNvPr id="8" name="Picture 14" descr="C:\DOCUME~1\LUIZCA~2\LOCALS~1\Temp\~im001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6694" y="1340768"/>
            <a:ext cx="8182434" cy="5013401"/>
          </a:xfrm>
          <a:prstGeom prst="rect">
            <a:avLst/>
          </a:prstGeom>
          <a:solidFill>
            <a:schemeClr val="tx1"/>
          </a:solidFill>
          <a:ln w="12700">
            <a:solidFill>
              <a:srgbClr val="006666"/>
            </a:solidFill>
            <a:miter lim="800000"/>
            <a:headEnd/>
            <a:tailEnd/>
          </a:ln>
        </p:spPr>
      </p:pic>
      <p:sp>
        <p:nvSpPr>
          <p:cNvPr id="9" name="Oval 16"/>
          <p:cNvSpPr>
            <a:spLocks noChangeArrowheads="1"/>
          </p:cNvSpPr>
          <p:nvPr/>
        </p:nvSpPr>
        <p:spPr bwMode="auto">
          <a:xfrm>
            <a:off x="9629243" y="3120283"/>
            <a:ext cx="152400" cy="1524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9565619" y="4784851"/>
            <a:ext cx="766564" cy="0"/>
          </a:xfrm>
          <a:prstGeom prst="line">
            <a:avLst/>
          </a:prstGeom>
          <a:noFill/>
          <a:ln w="76200">
            <a:solidFill>
              <a:srgbClr val="99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8066694" y="5467472"/>
            <a:ext cx="13676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 i="1" dirty="0">
                <a:solidFill>
                  <a:srgbClr val="990000"/>
                </a:solidFill>
              </a:rPr>
              <a:t>Secção</a:t>
            </a:r>
            <a:r>
              <a:rPr lang="pt-BR" sz="1400" b="1" i="1" dirty="0"/>
              <a:t> </a:t>
            </a:r>
            <a:r>
              <a:rPr lang="pt-BR" sz="1400" b="1" i="1" dirty="0">
                <a:solidFill>
                  <a:srgbClr val="990000"/>
                </a:solidFill>
              </a:rPr>
              <a:t>medular</a:t>
            </a:r>
          </a:p>
          <a:p>
            <a:r>
              <a:rPr lang="pt-BR" sz="1400" b="1" i="1" dirty="0">
                <a:solidFill>
                  <a:srgbClr val="FF0000"/>
                </a:solidFill>
              </a:rPr>
              <a:t>Hipotálamo</a:t>
            </a:r>
            <a:endParaRPr lang="pt-BR" b="1" i="1" dirty="0">
              <a:solidFill>
                <a:srgbClr val="00660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2314055" y="1429195"/>
            <a:ext cx="2997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Experiência emocional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2315373" y="1743199"/>
            <a:ext cx="2679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Resposta emocional</a:t>
            </a:r>
          </a:p>
        </p:txBody>
      </p:sp>
    </p:spTree>
    <p:extLst>
      <p:ext uri="{BB962C8B-B14F-4D97-AF65-F5344CB8AC3E}">
        <p14:creationId xmlns:p14="http://schemas.microsoft.com/office/powerpoint/2010/main" val="4212364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324841" y="519064"/>
            <a:ext cx="75544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tx1"/>
                </a:solidFill>
              </a:rPr>
              <a:t>2 - Walter Cannon e Philip </a:t>
            </a:r>
            <a:r>
              <a:rPr lang="pt-BR" sz="2400" dirty="0" err="1">
                <a:solidFill>
                  <a:schemeClr val="tx1"/>
                </a:solidFill>
              </a:rPr>
              <a:t>Bard</a:t>
            </a:r>
            <a:r>
              <a:rPr lang="pt-BR" sz="2400" dirty="0">
                <a:solidFill>
                  <a:schemeClr val="tx1"/>
                </a:solidFill>
              </a:rPr>
              <a:t> - 1928</a:t>
            </a:r>
            <a:endParaRPr lang="pt-BR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2423592" y="2321721"/>
            <a:ext cx="3600000" cy="367240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2000" dirty="0"/>
          </a:p>
          <a:p>
            <a:pPr algn="ctr"/>
            <a:r>
              <a:rPr lang="pt-BR" sz="2000" dirty="0"/>
              <a:t>Postularam a teoria </a:t>
            </a:r>
          </a:p>
          <a:p>
            <a:pPr algn="ctr"/>
            <a:r>
              <a:rPr lang="pt-BR" sz="2000" dirty="0"/>
              <a:t>talâmica das emoções, </a:t>
            </a:r>
          </a:p>
          <a:p>
            <a:pPr algn="ctr"/>
            <a:r>
              <a:rPr lang="pt-BR" sz="2000" dirty="0"/>
              <a:t>onde o tálamo seria o </a:t>
            </a:r>
          </a:p>
          <a:p>
            <a:pPr algn="ctr"/>
            <a:r>
              <a:rPr lang="pt-BR" sz="2000" dirty="0"/>
              <a:t>coordenador das emoções </a:t>
            </a:r>
          </a:p>
          <a:p>
            <a:pPr algn="ctr"/>
            <a:r>
              <a:rPr lang="pt-BR" sz="2000" dirty="0"/>
              <a:t>que se manifestariam através</a:t>
            </a:r>
          </a:p>
          <a:p>
            <a:pPr algn="ctr"/>
            <a:r>
              <a:rPr lang="pt-BR" sz="2000" dirty="0"/>
              <a:t>do hipotálamo.</a:t>
            </a:r>
          </a:p>
          <a:p>
            <a:pPr algn="ctr"/>
            <a:r>
              <a:rPr lang="pt-BR" sz="2000" dirty="0"/>
              <a:t>Para eles, o papel do </a:t>
            </a:r>
          </a:p>
          <a:p>
            <a:pPr algn="ctr"/>
            <a:r>
              <a:rPr lang="pt-BR" sz="2000" dirty="0"/>
              <a:t>córtex e tálamo seria o de </a:t>
            </a:r>
          </a:p>
          <a:p>
            <a:pPr algn="ctr"/>
            <a:r>
              <a:rPr lang="pt-BR" sz="2000" dirty="0"/>
              <a:t>inibir as reações emocionais </a:t>
            </a:r>
          </a:p>
          <a:p>
            <a:pPr algn="ctr"/>
            <a:r>
              <a:rPr lang="pt-BR" sz="2000" dirty="0"/>
              <a:t>produzidas pelo hipotálamo </a:t>
            </a:r>
          </a:p>
          <a:p>
            <a:pPr algn="ctr"/>
            <a:r>
              <a:rPr lang="pt-BR" sz="2000" dirty="0"/>
              <a:t>(</a:t>
            </a:r>
            <a:r>
              <a:rPr lang="pt-BR" sz="2000" dirty="0" err="1"/>
              <a:t>pseudo-raiva</a:t>
            </a:r>
            <a:r>
              <a:rPr lang="pt-BR" sz="2000" dirty="0"/>
              <a:t>).</a:t>
            </a:r>
          </a:p>
          <a:p>
            <a:pPr algn="ctr"/>
            <a:endParaRPr lang="pt-BR" sz="2000" dirty="0"/>
          </a:p>
        </p:txBody>
      </p:sp>
      <p:pic>
        <p:nvPicPr>
          <p:cNvPr id="8" name="Picture 14" descr="C:\DOCUME~1\LUIZCA~2\LOCALS~1\Temp\~im001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94686" y="1340768"/>
            <a:ext cx="8182434" cy="5013401"/>
          </a:xfrm>
          <a:prstGeom prst="rect">
            <a:avLst/>
          </a:prstGeom>
          <a:solidFill>
            <a:schemeClr val="tx1"/>
          </a:solidFill>
          <a:ln w="12700">
            <a:solidFill>
              <a:srgbClr val="006666"/>
            </a:solidFill>
            <a:miter lim="800000"/>
            <a:headEnd/>
            <a:tailEnd/>
          </a:ln>
        </p:spPr>
      </p:pic>
      <p:sp>
        <p:nvSpPr>
          <p:cNvPr id="9" name="Oval 16"/>
          <p:cNvSpPr>
            <a:spLocks noChangeArrowheads="1"/>
          </p:cNvSpPr>
          <p:nvPr/>
        </p:nvSpPr>
        <p:spPr bwMode="auto">
          <a:xfrm>
            <a:off x="9570478" y="3132583"/>
            <a:ext cx="152400" cy="1524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9506854" y="4797151"/>
            <a:ext cx="766564" cy="0"/>
          </a:xfrm>
          <a:prstGeom prst="line">
            <a:avLst/>
          </a:prstGeom>
          <a:noFill/>
          <a:ln w="76200">
            <a:solidFill>
              <a:srgbClr val="99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30"/>
          <p:cNvSpPr>
            <a:spLocks noChangeShapeType="1"/>
          </p:cNvSpPr>
          <p:nvPr/>
        </p:nvSpPr>
        <p:spPr bwMode="auto">
          <a:xfrm rot="-2379175">
            <a:off x="9114139" y="3135838"/>
            <a:ext cx="914400" cy="158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23"/>
          <p:cNvSpPr>
            <a:spLocks noChangeArrowheads="1"/>
          </p:cNvSpPr>
          <p:nvPr/>
        </p:nvSpPr>
        <p:spPr bwMode="auto">
          <a:xfrm>
            <a:off x="9426462" y="2924943"/>
            <a:ext cx="152400" cy="1524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8007930" y="5479773"/>
            <a:ext cx="221900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 i="1" dirty="0">
                <a:solidFill>
                  <a:srgbClr val="990000"/>
                </a:solidFill>
              </a:rPr>
              <a:t>Secção</a:t>
            </a:r>
            <a:r>
              <a:rPr lang="pt-BR" sz="1400" b="1" i="1" dirty="0"/>
              <a:t> </a:t>
            </a:r>
            <a:r>
              <a:rPr lang="pt-BR" sz="1400" b="1" i="1" dirty="0">
                <a:solidFill>
                  <a:srgbClr val="990000"/>
                </a:solidFill>
              </a:rPr>
              <a:t>medular</a:t>
            </a:r>
          </a:p>
          <a:p>
            <a:r>
              <a:rPr lang="pt-BR" sz="1400" b="1" i="1" dirty="0"/>
              <a:t>Secção </a:t>
            </a:r>
            <a:r>
              <a:rPr lang="pt-BR" sz="1400" b="1" i="1" dirty="0">
                <a:solidFill>
                  <a:srgbClr val="006600"/>
                </a:solidFill>
              </a:rPr>
              <a:t>córtex-hipotalâmica</a:t>
            </a:r>
          </a:p>
          <a:p>
            <a:r>
              <a:rPr lang="pt-BR" sz="1400" b="1" i="1" dirty="0">
                <a:solidFill>
                  <a:srgbClr val="FF0000"/>
                </a:solidFill>
              </a:rPr>
              <a:t>Hipotálamo</a:t>
            </a:r>
          </a:p>
          <a:p>
            <a:r>
              <a:rPr lang="pt-BR" sz="1400" b="1" i="1" dirty="0">
                <a:solidFill>
                  <a:srgbClr val="006600"/>
                </a:solidFill>
              </a:rPr>
              <a:t>Tálamo</a:t>
            </a:r>
            <a:endParaRPr lang="pt-BR" b="1" i="1" dirty="0">
              <a:solidFill>
                <a:srgbClr val="006600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2423592" y="1420392"/>
            <a:ext cx="2997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Experiência emocional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2423592" y="1743785"/>
            <a:ext cx="2679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Resposta emocional</a:t>
            </a:r>
          </a:p>
        </p:txBody>
      </p:sp>
      <p:sp>
        <p:nvSpPr>
          <p:cNvPr id="12" name="Rectangle 10"/>
          <p:cNvSpPr txBox="1">
            <a:spLocks noChangeArrowheads="1"/>
          </p:cNvSpPr>
          <p:nvPr/>
        </p:nvSpPr>
        <p:spPr bwMode="auto">
          <a:xfrm>
            <a:off x="119336" y="5939989"/>
            <a:ext cx="80980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400" dirty="0">
                <a:solidFill>
                  <a:srgbClr val="C00000"/>
                </a:solidFill>
              </a:rPr>
              <a:t>REAÇÃO DE ATAQUE OU FUGA / Clássico da fisiologia moderna</a:t>
            </a:r>
            <a:endParaRPr lang="pt-BR" sz="24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2808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/>
              <a:t>Sistema Nervoso</a:t>
            </a:r>
          </a:p>
        </p:txBody>
      </p:sp>
      <p:sp>
        <p:nvSpPr>
          <p:cNvPr id="31747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825625" y="1527175"/>
            <a:ext cx="8504238" cy="4854153"/>
          </a:xfrm>
        </p:spPr>
        <p:txBody>
          <a:bodyPr/>
          <a:lstStyle/>
          <a:p>
            <a:r>
              <a:rPr lang="pt-BR" sz="2000" dirty="0">
                <a:ea typeface="Verdana" pitchFamily="34" charset="0"/>
                <a:cs typeface="Verdana" pitchFamily="34" charset="0"/>
              </a:rPr>
              <a:t>1 - Sensorial - “transdutores” 	</a:t>
            </a:r>
          </a:p>
          <a:p>
            <a:r>
              <a:rPr lang="pt-BR" sz="2000" dirty="0">
                <a:ea typeface="Verdana" pitchFamily="34" charset="0"/>
                <a:cs typeface="Verdana" pitchFamily="34" charset="0"/>
              </a:rPr>
              <a:t>2 - Autônomo ou visceral</a:t>
            </a:r>
          </a:p>
          <a:p>
            <a:pPr>
              <a:buNone/>
            </a:pPr>
            <a:r>
              <a:rPr lang="pt-BR" sz="2000" dirty="0">
                <a:ea typeface="Verdana" pitchFamily="34" charset="0"/>
                <a:cs typeface="Verdana" pitchFamily="34" charset="0"/>
              </a:rPr>
              <a:t>		</a:t>
            </a: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Simpático - NA (</a:t>
            </a: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  <a:sym typeface="Symbol" pitchFamily="18" charset="2"/>
              </a:rPr>
              <a:t> e )</a:t>
            </a:r>
            <a:endParaRPr lang="pt-BR" sz="2000" dirty="0">
              <a:solidFill>
                <a:srgbClr val="C00000"/>
              </a:solidFill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		Parassimpático - </a:t>
            </a:r>
            <a:r>
              <a:rPr lang="pt-BR" sz="2000" dirty="0" err="1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Ach</a:t>
            </a: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 (</a:t>
            </a:r>
            <a:r>
              <a:rPr lang="pt-BR" sz="2000" dirty="0" err="1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muscarínico</a:t>
            </a: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)</a:t>
            </a:r>
          </a:p>
          <a:p>
            <a:r>
              <a:rPr lang="pt-BR" sz="2000" dirty="0">
                <a:ea typeface="Verdana" pitchFamily="34" charset="0"/>
                <a:cs typeface="Verdana" pitchFamily="34" charset="0"/>
              </a:rPr>
              <a:t>3 - Somático - </a:t>
            </a:r>
            <a:r>
              <a:rPr lang="pt-BR" sz="2000" dirty="0" err="1">
                <a:ea typeface="Verdana" pitchFamily="34" charset="0"/>
                <a:cs typeface="Verdana" pitchFamily="34" charset="0"/>
              </a:rPr>
              <a:t>Musc</a:t>
            </a:r>
            <a:r>
              <a:rPr lang="pt-BR" sz="2000" dirty="0">
                <a:ea typeface="Verdana" pitchFamily="34" charset="0"/>
                <a:cs typeface="Verdana" pitchFamily="34" charset="0"/>
              </a:rPr>
              <a:t>. Est. </a:t>
            </a:r>
            <a:r>
              <a:rPr lang="pt-BR" sz="2000" dirty="0" err="1">
                <a:ea typeface="Verdana" pitchFamily="34" charset="0"/>
                <a:cs typeface="Verdana" pitchFamily="34" charset="0"/>
              </a:rPr>
              <a:t>Esq</a:t>
            </a:r>
            <a:r>
              <a:rPr lang="pt-BR" sz="2000" dirty="0">
                <a:ea typeface="Verdana" pitchFamily="34" charset="0"/>
                <a:cs typeface="Verdana" pitchFamily="34" charset="0"/>
              </a:rPr>
              <a:t> - </a:t>
            </a:r>
            <a:r>
              <a:rPr lang="pt-BR" sz="2000" dirty="0" err="1">
                <a:ea typeface="Verdana" pitchFamily="34" charset="0"/>
                <a:cs typeface="Verdana" pitchFamily="34" charset="0"/>
              </a:rPr>
              <a:t>Ach</a:t>
            </a:r>
            <a:r>
              <a:rPr lang="pt-BR" sz="2000" dirty="0">
                <a:ea typeface="Verdana" pitchFamily="34" charset="0"/>
                <a:cs typeface="Verdana" pitchFamily="34" charset="0"/>
              </a:rPr>
              <a:t> (nicotínico)</a:t>
            </a:r>
          </a:p>
          <a:p>
            <a:r>
              <a:rPr lang="pt-BR" sz="2000" dirty="0">
                <a:ea typeface="Verdana" pitchFamily="34" charset="0"/>
                <a:cs typeface="Verdana" pitchFamily="34" charset="0"/>
              </a:rPr>
              <a:t>4 - Central - Vários neurotransmissores:</a:t>
            </a:r>
          </a:p>
          <a:p>
            <a:pPr>
              <a:buNone/>
            </a:pPr>
            <a:r>
              <a:rPr lang="pt-BR" sz="2000" dirty="0">
                <a:ea typeface="Verdana" pitchFamily="34" charset="0"/>
                <a:cs typeface="Verdana" pitchFamily="34" charset="0"/>
              </a:rPr>
              <a:t>		</a:t>
            </a: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Acetilcolina  (+)</a:t>
            </a:r>
          </a:p>
          <a:p>
            <a:pPr>
              <a:buNone/>
            </a:pP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		Noradrenalina  (+)</a:t>
            </a:r>
          </a:p>
          <a:p>
            <a:pPr>
              <a:buNone/>
            </a:pP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		Dopamina  (+)</a:t>
            </a:r>
          </a:p>
          <a:p>
            <a:pPr>
              <a:buNone/>
            </a:pP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		</a:t>
            </a:r>
            <a:r>
              <a:rPr lang="pt-BR" sz="2000" dirty="0" err="1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Serotonina</a:t>
            </a: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  (+)</a:t>
            </a:r>
          </a:p>
          <a:p>
            <a:pPr>
              <a:buNone/>
            </a:pP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		Gaba  (-)</a:t>
            </a:r>
          </a:p>
          <a:p>
            <a:pPr>
              <a:buNone/>
            </a:pP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		Neuropeptídeos</a:t>
            </a:r>
          </a:p>
          <a:p>
            <a:pPr>
              <a:buNone/>
            </a:pP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		</a:t>
            </a: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  <a:sym typeface="Symbol" pitchFamily="18" charset="2"/>
              </a:rPr>
              <a:t>-endorfina, </a:t>
            </a:r>
            <a:r>
              <a:rPr lang="pt-BR" sz="2000" dirty="0" err="1">
                <a:solidFill>
                  <a:srgbClr val="C00000"/>
                </a:solidFill>
                <a:ea typeface="Verdana" pitchFamily="34" charset="0"/>
                <a:cs typeface="Verdana" pitchFamily="34" charset="0"/>
                <a:sym typeface="Symbol" pitchFamily="18" charset="2"/>
              </a:rPr>
              <a:t>encefalinas</a:t>
            </a:r>
            <a:r>
              <a:rPr lang="pt-BR" sz="2000" dirty="0">
                <a:solidFill>
                  <a:srgbClr val="C00000"/>
                </a:solidFill>
                <a:ea typeface="Verdana" pitchFamily="34" charset="0"/>
                <a:cs typeface="Verdana" pitchFamily="34" charset="0"/>
                <a:sym typeface="Symbol" pitchFamily="18" charset="2"/>
              </a:rPr>
              <a:t>, substância P</a:t>
            </a:r>
            <a:r>
              <a:rPr lang="pt-BR" sz="2400" dirty="0">
                <a:solidFill>
                  <a:srgbClr val="C00000"/>
                </a:solidFill>
                <a:latin typeface="Comic Sans MS" pitchFamily="66" charset="0"/>
              </a:rPr>
              <a:t>	</a:t>
            </a:r>
          </a:p>
        </p:txBody>
      </p:sp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1622426" y="6518275"/>
            <a:ext cx="65069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Prof. Dr. Luiz Carlos de Sá-Rocha / Disciplina de </a:t>
            </a:r>
            <a:r>
              <a:rPr lang="pt-BR" sz="8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Neurofarmacologia</a:t>
            </a:r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Aplicada à Medicina Veterinária / Aula 01 / Introdução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324841" y="519064"/>
            <a:ext cx="75544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tx1"/>
                </a:solidFill>
              </a:rPr>
              <a:t>3 - </a:t>
            </a:r>
            <a:r>
              <a:rPr lang="pt-BR" sz="2400" dirty="0" err="1">
                <a:solidFill>
                  <a:schemeClr val="tx1"/>
                </a:solidFill>
              </a:rPr>
              <a:t>Lindley</a:t>
            </a:r>
            <a:r>
              <a:rPr lang="pt-BR" sz="2400" dirty="0">
                <a:solidFill>
                  <a:schemeClr val="tx1"/>
                </a:solidFill>
              </a:rPr>
              <a:t> - Teoria da ativação </a:t>
            </a:r>
            <a:endParaRPr lang="pt-BR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2423592" y="2188444"/>
            <a:ext cx="3600000" cy="4165724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2000" dirty="0"/>
          </a:p>
          <a:p>
            <a:pPr algn="ctr"/>
            <a:endParaRPr lang="pt-BR" sz="2000" dirty="0"/>
          </a:p>
          <a:p>
            <a:pPr algn="ctr"/>
            <a:r>
              <a:rPr lang="pt-BR" sz="2000" dirty="0"/>
              <a:t>Postula uma ativação cortical</a:t>
            </a:r>
          </a:p>
          <a:p>
            <a:pPr algn="ctr"/>
            <a:r>
              <a:rPr lang="pt-BR" sz="2000" dirty="0"/>
              <a:t>seletiva explicando assim as</a:t>
            </a:r>
          </a:p>
          <a:p>
            <a:pPr algn="ctr"/>
            <a:r>
              <a:rPr lang="pt-BR" sz="2000" dirty="0"/>
              <a:t>reações emocionais diferentes.</a:t>
            </a:r>
          </a:p>
          <a:p>
            <a:pPr algn="ctr"/>
            <a:r>
              <a:rPr lang="pt-BR" sz="2000" dirty="0"/>
              <a:t>Esta ativação seletiva teria sua</a:t>
            </a:r>
          </a:p>
          <a:p>
            <a:pPr algn="ctr"/>
            <a:r>
              <a:rPr lang="pt-BR" sz="2000" dirty="0"/>
              <a:t>origem no SARA - Sistema</a:t>
            </a:r>
          </a:p>
          <a:p>
            <a:pPr algn="ctr"/>
            <a:r>
              <a:rPr lang="pt-BR" sz="2000" dirty="0"/>
              <a:t>Ativador Reticular Ascendente,</a:t>
            </a:r>
          </a:p>
          <a:p>
            <a:pPr algn="ctr"/>
            <a:r>
              <a:rPr lang="pt-BR" sz="2000" dirty="0"/>
              <a:t>o qual teria um papel essencial</a:t>
            </a:r>
          </a:p>
          <a:p>
            <a:pPr algn="ctr"/>
            <a:r>
              <a:rPr lang="pt-BR" sz="2000" dirty="0"/>
              <a:t>no reconhecimento dos</a:t>
            </a:r>
          </a:p>
          <a:p>
            <a:pPr algn="ctr"/>
            <a:r>
              <a:rPr lang="pt-BR" sz="2000" dirty="0"/>
              <a:t>impulsos geradores da</a:t>
            </a:r>
          </a:p>
          <a:p>
            <a:pPr algn="ctr"/>
            <a:r>
              <a:rPr lang="pt-BR" sz="2000" dirty="0"/>
              <a:t>emoção e o hipotálamo seria </a:t>
            </a:r>
          </a:p>
          <a:p>
            <a:pPr algn="ctr"/>
            <a:r>
              <a:rPr lang="pt-BR" sz="2000" dirty="0"/>
              <a:t>o organizador da expressão</a:t>
            </a:r>
          </a:p>
          <a:p>
            <a:pPr algn="ctr"/>
            <a:r>
              <a:rPr lang="pt-BR" sz="2000" dirty="0"/>
              <a:t>emocional.</a:t>
            </a:r>
          </a:p>
          <a:p>
            <a:pPr algn="ctr"/>
            <a:endParaRPr lang="pt-BR" dirty="0"/>
          </a:p>
          <a:p>
            <a:pPr algn="ctr"/>
            <a:endParaRPr lang="pt-BR" sz="2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2314055" y="1412776"/>
            <a:ext cx="2997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Experiência emocional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315373" y="1726780"/>
            <a:ext cx="2679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Resposta emocional</a:t>
            </a:r>
          </a:p>
        </p:txBody>
      </p:sp>
      <p:pic>
        <p:nvPicPr>
          <p:cNvPr id="8" name="Picture 14" descr="C:\DOCUME~1\LUIZCA~2\LOCALS~1\Temp\~im001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94686" y="1340768"/>
            <a:ext cx="8182434" cy="5013401"/>
          </a:xfrm>
          <a:prstGeom prst="rect">
            <a:avLst/>
          </a:prstGeom>
          <a:solidFill>
            <a:schemeClr val="tx1"/>
          </a:solidFill>
          <a:ln w="12700">
            <a:solidFill>
              <a:srgbClr val="006666"/>
            </a:solidFill>
            <a:miter lim="800000"/>
            <a:headEnd/>
            <a:tailEnd/>
          </a:ln>
        </p:spPr>
      </p:pic>
      <p:sp>
        <p:nvSpPr>
          <p:cNvPr id="9" name="Oval 16"/>
          <p:cNvSpPr>
            <a:spLocks noChangeArrowheads="1"/>
          </p:cNvSpPr>
          <p:nvPr/>
        </p:nvSpPr>
        <p:spPr bwMode="auto">
          <a:xfrm>
            <a:off x="9570478" y="3132583"/>
            <a:ext cx="152400" cy="1524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23"/>
          <p:cNvSpPr>
            <a:spLocks noChangeArrowheads="1"/>
          </p:cNvSpPr>
          <p:nvPr/>
        </p:nvSpPr>
        <p:spPr bwMode="auto">
          <a:xfrm>
            <a:off x="9642486" y="3780655"/>
            <a:ext cx="152400" cy="152400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8007930" y="5479772"/>
            <a:ext cx="10658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 i="1" dirty="0">
                <a:solidFill>
                  <a:srgbClr val="FF0000"/>
                </a:solidFill>
              </a:rPr>
              <a:t>Hipotálamo</a:t>
            </a:r>
          </a:p>
          <a:p>
            <a:r>
              <a:rPr lang="pt-BR" sz="1400" b="1" i="1" dirty="0">
                <a:solidFill>
                  <a:srgbClr val="0070C0"/>
                </a:solidFill>
              </a:rPr>
              <a:t>SARA</a:t>
            </a:r>
            <a:endParaRPr lang="pt-BR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2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324841" y="519064"/>
            <a:ext cx="75544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tx1"/>
                </a:solidFill>
              </a:rPr>
              <a:t>4 - James </a:t>
            </a:r>
            <a:r>
              <a:rPr lang="pt-BR" sz="2400" dirty="0" err="1">
                <a:solidFill>
                  <a:schemeClr val="tx1"/>
                </a:solidFill>
              </a:rPr>
              <a:t>Papez</a:t>
            </a:r>
            <a:r>
              <a:rPr lang="pt-BR" sz="2400" dirty="0">
                <a:solidFill>
                  <a:schemeClr val="tx1"/>
                </a:solidFill>
              </a:rPr>
              <a:t> - 1937</a:t>
            </a:r>
            <a:endParaRPr lang="pt-BR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2423592" y="2188444"/>
            <a:ext cx="3600000" cy="4165724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2000" dirty="0"/>
          </a:p>
          <a:p>
            <a:pPr algn="ctr"/>
            <a:endParaRPr lang="pt-BR" sz="2000" dirty="0"/>
          </a:p>
          <a:p>
            <a:pPr algn="ctr"/>
            <a:r>
              <a:rPr lang="pt-BR" dirty="0"/>
              <a:t>Lobo límbico</a:t>
            </a:r>
          </a:p>
          <a:p>
            <a:pPr algn="ctr"/>
            <a:r>
              <a:rPr lang="pt-BR" sz="2000" i="1" dirty="0"/>
              <a:t>(proposto por Broca)</a:t>
            </a:r>
          </a:p>
          <a:p>
            <a:pPr algn="ctr"/>
            <a:endParaRPr lang="pt-BR" sz="2000" dirty="0"/>
          </a:p>
          <a:p>
            <a:pPr algn="ctr"/>
            <a:endParaRPr lang="pt-BR" sz="2000" dirty="0"/>
          </a:p>
          <a:p>
            <a:pPr algn="ctr"/>
            <a:r>
              <a:rPr lang="pt-BR" dirty="0"/>
              <a:t>Circuito límbico</a:t>
            </a:r>
          </a:p>
          <a:p>
            <a:pPr algn="ctr"/>
            <a:r>
              <a:rPr lang="pt-BR" sz="2000" i="1" dirty="0"/>
              <a:t>(proposto por </a:t>
            </a:r>
            <a:r>
              <a:rPr lang="pt-BR" sz="2000" i="1" dirty="0" err="1"/>
              <a:t>Papez</a:t>
            </a:r>
            <a:r>
              <a:rPr lang="pt-BR" sz="2000" i="1" dirty="0"/>
              <a:t>)</a:t>
            </a:r>
          </a:p>
          <a:p>
            <a:pPr algn="ctr"/>
            <a:endParaRPr lang="pt-BR" sz="2000" dirty="0"/>
          </a:p>
          <a:p>
            <a:pPr algn="ctr"/>
            <a:endParaRPr lang="pt-BR" sz="2000" dirty="0"/>
          </a:p>
          <a:p>
            <a:pPr algn="ctr"/>
            <a:r>
              <a:rPr lang="pt-BR" dirty="0"/>
              <a:t>Sistema límbico</a:t>
            </a:r>
          </a:p>
          <a:p>
            <a:pPr algn="ctr"/>
            <a:r>
              <a:rPr lang="pt-BR" sz="2000" i="1" dirty="0"/>
              <a:t>(após </a:t>
            </a:r>
            <a:r>
              <a:rPr lang="pt-BR" sz="2000" i="1" dirty="0" err="1"/>
              <a:t>Papez</a:t>
            </a:r>
            <a:r>
              <a:rPr lang="pt-BR" sz="2000" i="1" dirty="0"/>
              <a:t>)</a:t>
            </a:r>
          </a:p>
          <a:p>
            <a:pPr algn="ctr"/>
            <a:endParaRPr lang="pt-BR" dirty="0"/>
          </a:p>
          <a:p>
            <a:pPr algn="ctr"/>
            <a:endParaRPr lang="pt-BR" sz="2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2314055" y="1412776"/>
            <a:ext cx="2997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Experiência emocional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315373" y="1726780"/>
            <a:ext cx="2679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Resposta emocional</a:t>
            </a:r>
          </a:p>
        </p:txBody>
      </p:sp>
      <p:pic>
        <p:nvPicPr>
          <p:cNvPr id="8" name="Picture 14" descr="C:\DOCUME~1\LUIZCA~2\LOCALS~1\Temp\~im001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94686" y="1340768"/>
            <a:ext cx="8182434" cy="5013401"/>
          </a:xfrm>
          <a:prstGeom prst="rect">
            <a:avLst/>
          </a:prstGeom>
          <a:solidFill>
            <a:schemeClr val="tx1"/>
          </a:solidFill>
          <a:ln w="12700">
            <a:solidFill>
              <a:srgbClr val="006666"/>
            </a:solidFill>
            <a:miter lim="800000"/>
            <a:headEnd/>
            <a:tailEnd/>
          </a:ln>
        </p:spPr>
      </p:pic>
      <p:sp>
        <p:nvSpPr>
          <p:cNvPr id="9" name="Oval 16"/>
          <p:cNvSpPr>
            <a:spLocks noChangeArrowheads="1"/>
          </p:cNvSpPr>
          <p:nvPr/>
        </p:nvSpPr>
        <p:spPr bwMode="auto">
          <a:xfrm>
            <a:off x="9066422" y="3212975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8007930" y="5479773"/>
            <a:ext cx="298004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LOBO LÍMBICO</a:t>
            </a:r>
            <a:endParaRPr lang="pt-BR" sz="1400" b="1" i="1" dirty="0">
              <a:solidFill>
                <a:srgbClr val="C00000"/>
              </a:solidFill>
            </a:endParaRPr>
          </a:p>
          <a:p>
            <a:r>
              <a:rPr lang="pt-BR" sz="1400" b="1" i="1" dirty="0">
                <a:solidFill>
                  <a:srgbClr val="C00000"/>
                </a:solidFill>
              </a:rPr>
              <a:t>HIPOTÁLAMO</a:t>
            </a:r>
          </a:p>
          <a:p>
            <a:r>
              <a:rPr lang="pt-BR" sz="1400" b="1" i="1" dirty="0">
                <a:solidFill>
                  <a:srgbClr val="006600"/>
                </a:solidFill>
              </a:rPr>
              <a:t>NÚCLEO ANTERIOR DO TÁLAMO</a:t>
            </a:r>
          </a:p>
          <a:p>
            <a:r>
              <a:rPr lang="pt-BR" sz="1400" b="1" i="1" dirty="0">
                <a:solidFill>
                  <a:srgbClr val="006600"/>
                </a:solidFill>
              </a:rPr>
              <a:t>HIPOCAMPO / FÓRNIX</a:t>
            </a:r>
            <a:endParaRPr lang="pt-BR" b="1" i="1" dirty="0">
              <a:solidFill>
                <a:srgbClr val="006600"/>
              </a:solidFill>
            </a:endParaRPr>
          </a:p>
        </p:txBody>
      </p: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8930790" y="3132583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16"/>
          <p:cNvSpPr>
            <a:spLocks noChangeArrowheads="1"/>
          </p:cNvSpPr>
          <p:nvPr/>
        </p:nvSpPr>
        <p:spPr bwMode="auto">
          <a:xfrm>
            <a:off x="8858782" y="2996951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6"/>
          <p:cNvSpPr>
            <a:spLocks noChangeArrowheads="1"/>
          </p:cNvSpPr>
          <p:nvPr/>
        </p:nvSpPr>
        <p:spPr bwMode="auto">
          <a:xfrm>
            <a:off x="8858782" y="2844551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6"/>
          <p:cNvSpPr>
            <a:spLocks noChangeArrowheads="1"/>
          </p:cNvSpPr>
          <p:nvPr/>
        </p:nvSpPr>
        <p:spPr bwMode="auto">
          <a:xfrm>
            <a:off x="8930790" y="2708919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6"/>
          <p:cNvSpPr>
            <a:spLocks noChangeArrowheads="1"/>
          </p:cNvSpPr>
          <p:nvPr/>
        </p:nvSpPr>
        <p:spPr bwMode="auto">
          <a:xfrm>
            <a:off x="9073462" y="2628527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9216134" y="2564903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6"/>
          <p:cNvSpPr>
            <a:spLocks noChangeArrowheads="1"/>
          </p:cNvSpPr>
          <p:nvPr/>
        </p:nvSpPr>
        <p:spPr bwMode="auto">
          <a:xfrm>
            <a:off x="9378262" y="2555175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9550118" y="2564903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6"/>
          <p:cNvSpPr>
            <a:spLocks noChangeArrowheads="1"/>
          </p:cNvSpPr>
          <p:nvPr/>
        </p:nvSpPr>
        <p:spPr bwMode="auto">
          <a:xfrm>
            <a:off x="9702518" y="2628527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>
            <a:off x="9845190" y="2718647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9958358" y="2843207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9426462" y="2924943"/>
            <a:ext cx="152400" cy="1524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16"/>
          <p:cNvSpPr>
            <a:spLocks noChangeArrowheads="1"/>
          </p:cNvSpPr>
          <p:nvPr/>
        </p:nvSpPr>
        <p:spPr bwMode="auto">
          <a:xfrm>
            <a:off x="9570478" y="3132583"/>
            <a:ext cx="152400" cy="1524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16"/>
          <p:cNvSpPr>
            <a:spLocks noChangeArrowheads="1"/>
          </p:cNvSpPr>
          <p:nvPr/>
        </p:nvSpPr>
        <p:spPr bwMode="auto">
          <a:xfrm>
            <a:off x="9866894" y="3276599"/>
            <a:ext cx="152400" cy="152400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16"/>
          <p:cNvSpPr>
            <a:spLocks noChangeArrowheads="1"/>
          </p:cNvSpPr>
          <p:nvPr/>
        </p:nvSpPr>
        <p:spPr bwMode="auto">
          <a:xfrm>
            <a:off x="9938902" y="3204591"/>
            <a:ext cx="152400" cy="152400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Oval 16"/>
          <p:cNvSpPr>
            <a:spLocks noChangeArrowheads="1"/>
          </p:cNvSpPr>
          <p:nvPr/>
        </p:nvSpPr>
        <p:spPr bwMode="auto">
          <a:xfrm>
            <a:off x="10010910" y="3068959"/>
            <a:ext cx="152400" cy="152400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93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/>
          <p:cNvGrpSpPr/>
          <p:nvPr/>
        </p:nvGrpSpPr>
        <p:grpSpPr>
          <a:xfrm>
            <a:off x="2603915" y="1361406"/>
            <a:ext cx="6919895" cy="4924807"/>
            <a:chOff x="734714" y="1332830"/>
            <a:chExt cx="6919895" cy="4924807"/>
          </a:xfrm>
        </p:grpSpPr>
        <p:sp>
          <p:nvSpPr>
            <p:cNvPr id="2" name="Rectangle 6"/>
            <p:cNvSpPr>
              <a:spLocks noChangeArrowheads="1"/>
            </p:cNvSpPr>
            <p:nvPr/>
          </p:nvSpPr>
          <p:spPr bwMode="auto">
            <a:xfrm>
              <a:off x="4316114" y="2215480"/>
              <a:ext cx="2133600" cy="53340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b="1" i="1" dirty="0"/>
                <a:t>Córtex cingulado</a:t>
              </a:r>
            </a:p>
          </p:txBody>
        </p:sp>
        <p:sp>
          <p:nvSpPr>
            <p:cNvPr id="3" name="AutoShape 7"/>
            <p:cNvSpPr>
              <a:spLocks noChangeArrowheads="1"/>
            </p:cNvSpPr>
            <p:nvPr/>
          </p:nvSpPr>
          <p:spPr bwMode="auto">
            <a:xfrm>
              <a:off x="6068714" y="2748880"/>
              <a:ext cx="381000" cy="1143000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FF33CC"/>
            </a:solidFill>
            <a:ln w="9525">
              <a:solidFill>
                <a:srgbClr val="FF33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6144914" y="3968080"/>
              <a:ext cx="1371600" cy="685800"/>
            </a:xfrm>
            <a:prstGeom prst="rect">
              <a:avLst/>
            </a:prstGeom>
            <a:solidFill>
              <a:srgbClr val="99FF33"/>
            </a:solidFill>
            <a:ln w="9525">
              <a:solidFill>
                <a:srgbClr val="99FF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b="1" i="1" dirty="0"/>
                <a:t>Hipocampo</a:t>
              </a:r>
            </a:p>
          </p:txBody>
        </p:sp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4239914" y="3968080"/>
              <a:ext cx="1371600" cy="53340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b="1" i="1"/>
                <a:t>Corpos mamilares</a:t>
              </a:r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4239914" y="4501480"/>
              <a:ext cx="1371600" cy="91440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b="1" i="1" dirty="0"/>
                <a:t>Hipotálamo</a:t>
              </a:r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4239914" y="3053680"/>
              <a:ext cx="1371600" cy="6096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300" b="1" i="1" dirty="0">
                  <a:solidFill>
                    <a:schemeClr val="bg1"/>
                  </a:solidFill>
                </a:rPr>
                <a:t>Núcleos anteriores</a:t>
              </a:r>
            </a:p>
            <a:p>
              <a:pPr algn="ctr"/>
              <a:r>
                <a:rPr lang="pt-BR" sz="1300" b="1" i="1" dirty="0">
                  <a:solidFill>
                    <a:schemeClr val="bg1"/>
                  </a:solidFill>
                </a:rPr>
                <a:t> do Tálamo</a:t>
              </a:r>
              <a:endParaRPr lang="pt-BR" sz="1400" b="1" i="1" dirty="0">
                <a:solidFill>
                  <a:schemeClr val="bg1"/>
                </a:solidFill>
              </a:endParaRPr>
            </a:p>
          </p:txBody>
        </p:sp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 rot="5400000">
              <a:off x="5725814" y="3929980"/>
              <a:ext cx="381000" cy="457200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rgbClr val="99FF33"/>
            </a:solidFill>
            <a:ln w="9525">
              <a:solidFill>
                <a:srgbClr val="99FF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5687714" y="4044280"/>
              <a:ext cx="6096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000" b="1" i="1" dirty="0" err="1"/>
                <a:t>Fórnix</a:t>
              </a:r>
              <a:endParaRPr lang="pt-BR" sz="1000" b="1" i="1" dirty="0"/>
            </a:p>
          </p:txBody>
        </p:sp>
        <p:sp>
          <p:nvSpPr>
            <p:cNvPr id="10" name="AutoShape 14"/>
            <p:cNvSpPr>
              <a:spLocks noChangeArrowheads="1"/>
            </p:cNvSpPr>
            <p:nvPr/>
          </p:nvSpPr>
          <p:spPr bwMode="auto">
            <a:xfrm rot="10800000" flipH="1">
              <a:off x="4773314" y="3739480"/>
              <a:ext cx="381000" cy="3048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AutoShape 15"/>
            <p:cNvSpPr>
              <a:spLocks noChangeArrowheads="1"/>
            </p:cNvSpPr>
            <p:nvPr/>
          </p:nvSpPr>
          <p:spPr bwMode="auto">
            <a:xfrm rot="10800000" flipH="1">
              <a:off x="4773314" y="2825080"/>
              <a:ext cx="381000" cy="3048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6"/>
            <p:cNvSpPr>
              <a:spLocks noChangeArrowheads="1"/>
            </p:cNvSpPr>
            <p:nvPr/>
          </p:nvSpPr>
          <p:spPr bwMode="auto">
            <a:xfrm rot="5400000" flipH="1">
              <a:off x="5878214" y="4387180"/>
              <a:ext cx="152400" cy="38100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99FF33"/>
            </a:solidFill>
            <a:ln w="9525">
              <a:solidFill>
                <a:srgbClr val="99FF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7"/>
            <p:cNvSpPr>
              <a:spLocks noChangeArrowheads="1"/>
            </p:cNvSpPr>
            <p:nvPr/>
          </p:nvSpPr>
          <p:spPr bwMode="auto">
            <a:xfrm>
              <a:off x="4849514" y="5263480"/>
              <a:ext cx="152400" cy="38100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3938786" y="5795972"/>
              <a:ext cx="266515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b="1" i="1" dirty="0"/>
                <a:t>SNA e S. endócrino</a:t>
              </a:r>
            </a:p>
          </p:txBody>
        </p:sp>
        <p:sp>
          <p:nvSpPr>
            <p:cNvPr id="15" name="Rectangle 19"/>
            <p:cNvSpPr>
              <a:spLocks noChangeArrowheads="1"/>
            </p:cNvSpPr>
            <p:nvPr/>
          </p:nvSpPr>
          <p:spPr bwMode="auto">
            <a:xfrm>
              <a:off x="5001914" y="3739480"/>
              <a:ext cx="13716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000" b="1" i="1" dirty="0"/>
                <a:t>Tr. Mamilo-talâmico</a:t>
              </a:r>
            </a:p>
          </p:txBody>
        </p:sp>
        <p:sp>
          <p:nvSpPr>
            <p:cNvPr id="16" name="Rectangle 20"/>
            <p:cNvSpPr>
              <a:spLocks noChangeArrowheads="1"/>
            </p:cNvSpPr>
            <p:nvPr/>
          </p:nvSpPr>
          <p:spPr bwMode="auto">
            <a:xfrm>
              <a:off x="3040782" y="1359818"/>
              <a:ext cx="4613827" cy="307777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400" b="1" i="1" dirty="0">
                  <a:solidFill>
                    <a:schemeClr val="bg1"/>
                  </a:solidFill>
                </a:rPr>
                <a:t>Outras regiões corticais que dariam o colorido das emoções</a:t>
              </a:r>
            </a:p>
          </p:txBody>
        </p:sp>
        <p:sp>
          <p:nvSpPr>
            <p:cNvPr id="17" name="AutoShape 22"/>
            <p:cNvSpPr>
              <a:spLocks noChangeArrowheads="1"/>
            </p:cNvSpPr>
            <p:nvPr/>
          </p:nvSpPr>
          <p:spPr bwMode="auto">
            <a:xfrm rot="10800000" flipH="1">
              <a:off x="5154314" y="1720180"/>
              <a:ext cx="381000" cy="53340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rgbClr val="FF33CC"/>
            </a:solidFill>
            <a:ln w="9525">
              <a:solidFill>
                <a:srgbClr val="FF33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23"/>
            <p:cNvSpPr txBox="1">
              <a:spLocks noChangeArrowheads="1"/>
            </p:cNvSpPr>
            <p:nvPr/>
          </p:nvSpPr>
          <p:spPr bwMode="auto">
            <a:xfrm>
              <a:off x="734714" y="1332830"/>
              <a:ext cx="1729961" cy="2677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pt-BR" sz="1800" dirty="0">
                <a:solidFill>
                  <a:srgbClr val="5F5F5F"/>
                </a:solidFill>
                <a:latin typeface="Impact" pitchFamily="34" charset="0"/>
              </a:endParaRPr>
            </a:p>
            <a:p>
              <a:endParaRPr lang="pt-BR" sz="1200" dirty="0">
                <a:latin typeface="Impact" pitchFamily="34" charset="0"/>
              </a:endParaRPr>
            </a:p>
            <a:p>
              <a:endParaRPr lang="pt-BR" sz="1800" dirty="0">
                <a:latin typeface="Impact" pitchFamily="34" charset="0"/>
              </a:endParaRPr>
            </a:p>
            <a:p>
              <a:endParaRPr lang="pt-BR" sz="1800" dirty="0">
                <a:latin typeface="Impact" pitchFamily="34" charset="0"/>
              </a:endParaRPr>
            </a:p>
            <a:p>
              <a:endParaRPr lang="pt-BR" sz="1800" dirty="0">
                <a:latin typeface="Impact" pitchFamily="34" charset="0"/>
              </a:endParaRPr>
            </a:p>
            <a:p>
              <a:r>
                <a:rPr lang="pt-BR" sz="1800" b="1" i="1" dirty="0"/>
                <a:t>Circuito límbico</a:t>
              </a:r>
            </a:p>
            <a:p>
              <a:r>
                <a:rPr lang="pt-BR" sz="1200" b="1" i="1" dirty="0"/>
                <a:t>(proposto por </a:t>
              </a:r>
              <a:r>
                <a:rPr lang="pt-BR" sz="1200" b="1" i="1" dirty="0" err="1"/>
                <a:t>Papez</a:t>
              </a:r>
              <a:r>
                <a:rPr lang="pt-BR" sz="1200" b="1" i="1" dirty="0"/>
                <a:t>)</a:t>
              </a:r>
              <a:endParaRPr lang="pt-BR" sz="1800" b="1" i="1" dirty="0"/>
            </a:p>
            <a:p>
              <a:endParaRPr lang="pt-BR" sz="1800" dirty="0">
                <a:latin typeface="Impact" pitchFamily="34" charset="0"/>
              </a:endParaRPr>
            </a:p>
            <a:p>
              <a:endParaRPr lang="pt-BR" sz="1800" dirty="0">
                <a:latin typeface="Impact" pitchFamily="34" charset="0"/>
              </a:endParaRPr>
            </a:p>
            <a:p>
              <a:endParaRPr lang="pt-BR" sz="1800" dirty="0">
                <a:latin typeface="Impact" pitchFamily="34" charset="0"/>
              </a:endParaRPr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>
              <a:off x="810914" y="2926680"/>
              <a:ext cx="190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25"/>
            <p:cNvSpPr>
              <a:spLocks noChangeArrowheads="1"/>
            </p:cNvSpPr>
            <p:nvPr/>
          </p:nvSpPr>
          <p:spPr bwMode="auto">
            <a:xfrm>
              <a:off x="2563514" y="2748880"/>
              <a:ext cx="1447800" cy="1905000"/>
            </a:xfrm>
            <a:prstGeom prst="irregularSeal2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b="1" i="1" dirty="0"/>
                <a:t>Estímulo</a:t>
              </a:r>
            </a:p>
            <a:p>
              <a:pPr algn="ctr"/>
              <a:r>
                <a:rPr lang="pt-BR" sz="1400" b="1" i="1" dirty="0"/>
                <a:t>emocional</a:t>
              </a:r>
              <a:endParaRPr lang="pt-BR" sz="1400" i="1" dirty="0"/>
            </a:p>
          </p:txBody>
        </p:sp>
        <p:sp>
          <p:nvSpPr>
            <p:cNvPr id="21" name="Line 26"/>
            <p:cNvSpPr>
              <a:spLocks noChangeShapeType="1"/>
            </p:cNvSpPr>
            <p:nvPr/>
          </p:nvSpPr>
          <p:spPr bwMode="auto">
            <a:xfrm flipV="1">
              <a:off x="3782714" y="2596480"/>
              <a:ext cx="4572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" name="Rectangle 10"/>
          <p:cNvSpPr txBox="1">
            <a:spLocks noChangeArrowheads="1"/>
          </p:cNvSpPr>
          <p:nvPr/>
        </p:nvSpPr>
        <p:spPr bwMode="auto">
          <a:xfrm>
            <a:off x="2603915" y="346713"/>
            <a:ext cx="75544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400" dirty="0">
                <a:solidFill>
                  <a:schemeClr val="tx1"/>
                </a:solidFill>
              </a:rPr>
              <a:t>4 - James </a:t>
            </a:r>
            <a:r>
              <a:rPr lang="pt-BR" sz="2400" dirty="0" err="1">
                <a:solidFill>
                  <a:schemeClr val="tx1"/>
                </a:solidFill>
              </a:rPr>
              <a:t>Papez</a:t>
            </a:r>
            <a:r>
              <a:rPr lang="pt-BR" sz="2400" dirty="0">
                <a:solidFill>
                  <a:schemeClr val="tx1"/>
                </a:solidFill>
              </a:rPr>
              <a:t> – 1937 / Substrato neural do comportamento emocional</a:t>
            </a:r>
            <a:endParaRPr lang="pt-BR" sz="2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6406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324841" y="519064"/>
            <a:ext cx="75544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tx1"/>
                </a:solidFill>
              </a:rPr>
              <a:t>5 - Hans </a:t>
            </a:r>
            <a:r>
              <a:rPr lang="pt-BR" sz="2400" dirty="0" err="1">
                <a:solidFill>
                  <a:schemeClr val="tx1"/>
                </a:solidFill>
              </a:rPr>
              <a:t>Selye</a:t>
            </a:r>
            <a:r>
              <a:rPr lang="pt-BR" sz="2400" dirty="0">
                <a:solidFill>
                  <a:schemeClr val="tx1"/>
                </a:solidFill>
              </a:rPr>
              <a:t> - Síndrome da adaptação geral  - 1952</a:t>
            </a:r>
            <a:endParaRPr lang="pt-BR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2423592" y="2188444"/>
            <a:ext cx="3600000" cy="4165724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2000" dirty="0"/>
          </a:p>
          <a:p>
            <a:pPr algn="ctr"/>
            <a:endParaRPr lang="pt-BR" sz="2000" dirty="0"/>
          </a:p>
          <a:p>
            <a:pPr algn="ctr"/>
            <a:r>
              <a:rPr lang="pt-BR" dirty="0"/>
              <a:t>Adaptação do organismo</a:t>
            </a:r>
          </a:p>
          <a:p>
            <a:pPr algn="ctr"/>
            <a:r>
              <a:rPr lang="pt-BR" dirty="0"/>
              <a:t> a estímulos prolongados</a:t>
            </a:r>
          </a:p>
          <a:p>
            <a:pPr algn="ctr"/>
            <a:r>
              <a:rPr lang="pt-BR" dirty="0"/>
              <a:t>ou exaustão do sistema.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ESTRESSE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“STRESS”</a:t>
            </a:r>
          </a:p>
          <a:p>
            <a:pPr algn="ctr"/>
            <a:endParaRPr lang="pt-BR" dirty="0"/>
          </a:p>
          <a:p>
            <a:pPr algn="ctr"/>
            <a:endParaRPr lang="pt-BR" sz="2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2314055" y="1412776"/>
            <a:ext cx="2997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Experiência emocional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315373" y="1726780"/>
            <a:ext cx="2679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Resposta emocional</a:t>
            </a:r>
          </a:p>
        </p:txBody>
      </p:sp>
      <p:pic>
        <p:nvPicPr>
          <p:cNvPr id="8" name="Picture 14" descr="C:\DOCUME~1\LUIZCA~2\LOCALS~1\Temp\~im001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8208" y="1340768"/>
            <a:ext cx="8182434" cy="5013401"/>
          </a:xfrm>
          <a:prstGeom prst="rect">
            <a:avLst/>
          </a:prstGeom>
          <a:solidFill>
            <a:schemeClr val="tx1"/>
          </a:solidFill>
          <a:ln w="12700">
            <a:solidFill>
              <a:srgbClr val="006666"/>
            </a:solidFill>
            <a:miter lim="800000"/>
            <a:headEnd/>
            <a:tailEnd/>
          </a:ln>
        </p:spPr>
      </p:pic>
      <p:sp>
        <p:nvSpPr>
          <p:cNvPr id="9" name="Oval 16"/>
          <p:cNvSpPr>
            <a:spLocks noChangeArrowheads="1"/>
          </p:cNvSpPr>
          <p:nvPr/>
        </p:nvSpPr>
        <p:spPr bwMode="auto">
          <a:xfrm>
            <a:off x="9039944" y="3212975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7981452" y="5479773"/>
            <a:ext cx="11448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 i="1" dirty="0"/>
              <a:t>AMÍGDALA</a:t>
            </a:r>
            <a:endParaRPr lang="pt-BR" b="1" i="1" dirty="0"/>
          </a:p>
        </p:txBody>
      </p: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8904312" y="3132583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16"/>
          <p:cNvSpPr>
            <a:spLocks noChangeArrowheads="1"/>
          </p:cNvSpPr>
          <p:nvPr/>
        </p:nvSpPr>
        <p:spPr bwMode="auto">
          <a:xfrm>
            <a:off x="8832304" y="2996951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6"/>
          <p:cNvSpPr>
            <a:spLocks noChangeArrowheads="1"/>
          </p:cNvSpPr>
          <p:nvPr/>
        </p:nvSpPr>
        <p:spPr bwMode="auto">
          <a:xfrm>
            <a:off x="8832304" y="2844551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6"/>
          <p:cNvSpPr>
            <a:spLocks noChangeArrowheads="1"/>
          </p:cNvSpPr>
          <p:nvPr/>
        </p:nvSpPr>
        <p:spPr bwMode="auto">
          <a:xfrm>
            <a:off x="8904312" y="2708919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6"/>
          <p:cNvSpPr>
            <a:spLocks noChangeArrowheads="1"/>
          </p:cNvSpPr>
          <p:nvPr/>
        </p:nvSpPr>
        <p:spPr bwMode="auto">
          <a:xfrm>
            <a:off x="9046984" y="2628527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9189656" y="2564903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6"/>
          <p:cNvSpPr>
            <a:spLocks noChangeArrowheads="1"/>
          </p:cNvSpPr>
          <p:nvPr/>
        </p:nvSpPr>
        <p:spPr bwMode="auto">
          <a:xfrm>
            <a:off x="9351784" y="2555175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9523640" y="2564903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6"/>
          <p:cNvSpPr>
            <a:spLocks noChangeArrowheads="1"/>
          </p:cNvSpPr>
          <p:nvPr/>
        </p:nvSpPr>
        <p:spPr bwMode="auto">
          <a:xfrm>
            <a:off x="9676040" y="2628527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>
            <a:off x="9818712" y="2718647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9931880" y="2843207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9399984" y="2924943"/>
            <a:ext cx="152400" cy="1524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16"/>
          <p:cNvSpPr>
            <a:spLocks noChangeArrowheads="1"/>
          </p:cNvSpPr>
          <p:nvPr/>
        </p:nvSpPr>
        <p:spPr bwMode="auto">
          <a:xfrm>
            <a:off x="9544000" y="3132583"/>
            <a:ext cx="152400" cy="1524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16"/>
          <p:cNvSpPr>
            <a:spLocks noChangeArrowheads="1"/>
          </p:cNvSpPr>
          <p:nvPr/>
        </p:nvSpPr>
        <p:spPr bwMode="auto">
          <a:xfrm>
            <a:off x="9840416" y="3276599"/>
            <a:ext cx="152400" cy="152400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16"/>
          <p:cNvSpPr>
            <a:spLocks noChangeArrowheads="1"/>
          </p:cNvSpPr>
          <p:nvPr/>
        </p:nvSpPr>
        <p:spPr bwMode="auto">
          <a:xfrm>
            <a:off x="9912424" y="3204591"/>
            <a:ext cx="152400" cy="152400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Oval 16"/>
          <p:cNvSpPr>
            <a:spLocks noChangeArrowheads="1"/>
          </p:cNvSpPr>
          <p:nvPr/>
        </p:nvSpPr>
        <p:spPr bwMode="auto">
          <a:xfrm>
            <a:off x="9984432" y="3068959"/>
            <a:ext cx="152400" cy="152400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9544000" y="3564631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62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324841" y="149732"/>
            <a:ext cx="75544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tx1"/>
                </a:solidFill>
              </a:rPr>
              <a:t>6 - Stanley </a:t>
            </a:r>
            <a:r>
              <a:rPr lang="pt-BR" sz="2400" dirty="0" err="1">
                <a:solidFill>
                  <a:schemeClr val="tx1"/>
                </a:solidFill>
              </a:rPr>
              <a:t>Schacher</a:t>
            </a:r>
            <a:r>
              <a:rPr lang="pt-BR" sz="2400" dirty="0">
                <a:solidFill>
                  <a:schemeClr val="tx1"/>
                </a:solidFill>
              </a:rPr>
              <a:t> - Teoria cognitiva-fisiológica – 1971</a:t>
            </a:r>
            <a:endParaRPr lang="pt-BR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2423592" y="2188444"/>
            <a:ext cx="3600000" cy="4165724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2000" dirty="0"/>
          </a:p>
          <a:p>
            <a:pPr algn="ctr"/>
            <a:endParaRPr lang="pt-BR" sz="2000" dirty="0"/>
          </a:p>
          <a:p>
            <a:pPr algn="ctr"/>
            <a:r>
              <a:rPr lang="pt-BR" sz="2000" dirty="0"/>
              <a:t>A experiência emocional não</a:t>
            </a:r>
          </a:p>
          <a:p>
            <a:pPr algn="ctr"/>
            <a:r>
              <a:rPr lang="pt-BR" sz="2000" dirty="0"/>
              <a:t>poderia ser explicada apenas</a:t>
            </a:r>
          </a:p>
          <a:p>
            <a:pPr algn="ctr"/>
            <a:r>
              <a:rPr lang="pt-BR" sz="2000" dirty="0"/>
              <a:t>por mecanismo periféricos</a:t>
            </a:r>
          </a:p>
          <a:p>
            <a:pPr algn="ctr"/>
            <a:r>
              <a:rPr lang="pt-BR" sz="2000" dirty="0"/>
              <a:t>ou centrais.</a:t>
            </a:r>
          </a:p>
          <a:p>
            <a:pPr algn="ctr"/>
            <a:r>
              <a:rPr lang="pt-BR" sz="2000" dirty="0"/>
              <a:t>Sugere a adição de um </a:t>
            </a:r>
          </a:p>
          <a:p>
            <a:pPr algn="ctr"/>
            <a:r>
              <a:rPr lang="pt-BR" sz="2000" dirty="0"/>
              <a:t>componente cognitivo aos </a:t>
            </a:r>
          </a:p>
          <a:p>
            <a:pPr algn="ctr"/>
            <a:r>
              <a:rPr lang="pt-BR" sz="2000" dirty="0"/>
              <a:t>componentes fisiológicos da </a:t>
            </a:r>
          </a:p>
          <a:p>
            <a:pPr algn="ctr"/>
            <a:r>
              <a:rPr lang="pt-BR" sz="2000" dirty="0"/>
              <a:t>resposta, o que permite </a:t>
            </a:r>
          </a:p>
          <a:p>
            <a:pPr algn="ctr"/>
            <a:r>
              <a:rPr lang="pt-BR" sz="2000" dirty="0"/>
              <a:t>classificar e interpretar </a:t>
            </a:r>
          </a:p>
          <a:p>
            <a:pPr algn="ctr"/>
            <a:r>
              <a:rPr lang="pt-BR" sz="2000" dirty="0"/>
              <a:t>as reações emocionais</a:t>
            </a:r>
          </a:p>
          <a:p>
            <a:pPr algn="ctr"/>
            <a:r>
              <a:rPr lang="pt-BR" sz="2000" dirty="0"/>
              <a:t>em função do contexto em</a:t>
            </a:r>
          </a:p>
          <a:p>
            <a:pPr algn="ctr"/>
            <a:r>
              <a:rPr lang="pt-BR" sz="2000" dirty="0"/>
              <a:t>que ela ocorre.</a:t>
            </a:r>
          </a:p>
          <a:p>
            <a:pPr algn="ctr"/>
            <a:endParaRPr lang="pt-BR" sz="2000" dirty="0"/>
          </a:p>
          <a:p>
            <a:pPr algn="ctr"/>
            <a:endParaRPr lang="pt-BR" sz="2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2314055" y="1412776"/>
            <a:ext cx="2997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Experiência emocional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315373" y="1726780"/>
            <a:ext cx="2679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Resposta emocional</a:t>
            </a:r>
          </a:p>
        </p:txBody>
      </p:sp>
      <p:pic>
        <p:nvPicPr>
          <p:cNvPr id="8" name="Picture 14" descr="C:\DOCUME~1\LUIZCA~2\LOCALS~1\Temp\~im001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94686" y="1340768"/>
            <a:ext cx="8182434" cy="5013401"/>
          </a:xfrm>
          <a:prstGeom prst="rect">
            <a:avLst/>
          </a:prstGeom>
          <a:solidFill>
            <a:schemeClr val="tx1"/>
          </a:solidFill>
          <a:ln w="12700">
            <a:solidFill>
              <a:srgbClr val="006666"/>
            </a:solidFill>
            <a:miter lim="800000"/>
            <a:headEnd/>
            <a:tailEnd/>
          </a:ln>
        </p:spPr>
      </p:pic>
      <p:sp>
        <p:nvSpPr>
          <p:cNvPr id="9" name="Oval 16"/>
          <p:cNvSpPr>
            <a:spLocks noChangeArrowheads="1"/>
          </p:cNvSpPr>
          <p:nvPr/>
        </p:nvSpPr>
        <p:spPr bwMode="auto">
          <a:xfrm>
            <a:off x="9066422" y="3212975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8930790" y="3132583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16"/>
          <p:cNvSpPr>
            <a:spLocks noChangeArrowheads="1"/>
          </p:cNvSpPr>
          <p:nvPr/>
        </p:nvSpPr>
        <p:spPr bwMode="auto">
          <a:xfrm>
            <a:off x="8858782" y="2996951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6"/>
          <p:cNvSpPr>
            <a:spLocks noChangeArrowheads="1"/>
          </p:cNvSpPr>
          <p:nvPr/>
        </p:nvSpPr>
        <p:spPr bwMode="auto">
          <a:xfrm>
            <a:off x="8858782" y="2844551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6"/>
          <p:cNvSpPr>
            <a:spLocks noChangeArrowheads="1"/>
          </p:cNvSpPr>
          <p:nvPr/>
        </p:nvSpPr>
        <p:spPr bwMode="auto">
          <a:xfrm>
            <a:off x="8930790" y="2708919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6"/>
          <p:cNvSpPr>
            <a:spLocks noChangeArrowheads="1"/>
          </p:cNvSpPr>
          <p:nvPr/>
        </p:nvSpPr>
        <p:spPr bwMode="auto">
          <a:xfrm>
            <a:off x="9073462" y="2628527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9216134" y="2564903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6"/>
          <p:cNvSpPr>
            <a:spLocks noChangeArrowheads="1"/>
          </p:cNvSpPr>
          <p:nvPr/>
        </p:nvSpPr>
        <p:spPr bwMode="auto">
          <a:xfrm>
            <a:off x="9378262" y="2555175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9550118" y="2564903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6"/>
          <p:cNvSpPr>
            <a:spLocks noChangeArrowheads="1"/>
          </p:cNvSpPr>
          <p:nvPr/>
        </p:nvSpPr>
        <p:spPr bwMode="auto">
          <a:xfrm>
            <a:off x="9702518" y="2628527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>
            <a:off x="9845190" y="2718647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9958358" y="2843207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9426462" y="2924943"/>
            <a:ext cx="152400" cy="1524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16"/>
          <p:cNvSpPr>
            <a:spLocks noChangeArrowheads="1"/>
          </p:cNvSpPr>
          <p:nvPr/>
        </p:nvSpPr>
        <p:spPr bwMode="auto">
          <a:xfrm>
            <a:off x="9570478" y="3132583"/>
            <a:ext cx="152400" cy="1524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16"/>
          <p:cNvSpPr>
            <a:spLocks noChangeArrowheads="1"/>
          </p:cNvSpPr>
          <p:nvPr/>
        </p:nvSpPr>
        <p:spPr bwMode="auto">
          <a:xfrm>
            <a:off x="9866894" y="3276599"/>
            <a:ext cx="152400" cy="152400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16"/>
          <p:cNvSpPr>
            <a:spLocks noChangeArrowheads="1"/>
          </p:cNvSpPr>
          <p:nvPr/>
        </p:nvSpPr>
        <p:spPr bwMode="auto">
          <a:xfrm>
            <a:off x="9938902" y="3204591"/>
            <a:ext cx="152400" cy="152400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Oval 16"/>
          <p:cNvSpPr>
            <a:spLocks noChangeArrowheads="1"/>
          </p:cNvSpPr>
          <p:nvPr/>
        </p:nvSpPr>
        <p:spPr bwMode="auto">
          <a:xfrm>
            <a:off x="10010910" y="3068959"/>
            <a:ext cx="152400" cy="152400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9570478" y="3564631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24"/>
          <p:cNvSpPr txBox="1">
            <a:spLocks noChangeArrowheads="1"/>
          </p:cNvSpPr>
          <p:nvPr/>
        </p:nvSpPr>
        <p:spPr bwMode="auto">
          <a:xfrm>
            <a:off x="7994686" y="5479773"/>
            <a:ext cx="46085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b="1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CÓRTEX CINGULADO	              </a:t>
            </a:r>
            <a:r>
              <a:rPr lang="pt-BR" sz="1400" b="1" i="1" dirty="0"/>
              <a:t>AMÍGDALA</a:t>
            </a:r>
          </a:p>
          <a:p>
            <a:r>
              <a:rPr lang="pt-BR" sz="1400" b="1" i="1" dirty="0">
                <a:solidFill>
                  <a:srgbClr val="C00000"/>
                </a:solidFill>
              </a:rPr>
              <a:t>HIPOTÁLAMO	              </a:t>
            </a:r>
            <a:r>
              <a:rPr lang="pt-BR" sz="1400" b="1" i="1" dirty="0">
                <a:solidFill>
                  <a:srgbClr val="FF9933"/>
                </a:solidFill>
              </a:rPr>
              <a:t>CÓRTEX PRÉ FRONTAL</a:t>
            </a:r>
          </a:p>
          <a:p>
            <a:r>
              <a:rPr lang="pt-BR" sz="1400" b="1" i="1" dirty="0">
                <a:solidFill>
                  <a:srgbClr val="006600"/>
                </a:solidFill>
              </a:rPr>
              <a:t>NÚCLEO ANTERIOR DO TÁLAMO	</a:t>
            </a:r>
          </a:p>
          <a:p>
            <a:r>
              <a:rPr lang="pt-BR" sz="1400" b="1" i="1" dirty="0">
                <a:solidFill>
                  <a:srgbClr val="006600"/>
                </a:solidFill>
              </a:rPr>
              <a:t>HIPOCAMPO / FÓRNIX</a:t>
            </a:r>
            <a:endParaRPr lang="pt-BR" b="1" i="1" dirty="0">
              <a:solidFill>
                <a:srgbClr val="006600"/>
              </a:solidFill>
            </a:endParaRPr>
          </a:p>
        </p:txBody>
      </p:sp>
      <p:sp>
        <p:nvSpPr>
          <p:cNvPr id="30" name="Oval 16"/>
          <p:cNvSpPr>
            <a:spLocks noChangeArrowheads="1"/>
          </p:cNvSpPr>
          <p:nvPr/>
        </p:nvSpPr>
        <p:spPr bwMode="auto">
          <a:xfrm>
            <a:off x="8858782" y="3284983"/>
            <a:ext cx="152400" cy="152400"/>
          </a:xfrm>
          <a:prstGeom prst="ellipse">
            <a:avLst/>
          </a:prstGeom>
          <a:solidFill>
            <a:srgbClr val="FF9933"/>
          </a:solidFill>
          <a:ln w="9525">
            <a:solidFill>
              <a:srgbClr val="FF99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16"/>
          <p:cNvSpPr>
            <a:spLocks noChangeArrowheads="1"/>
          </p:cNvSpPr>
          <p:nvPr/>
        </p:nvSpPr>
        <p:spPr bwMode="auto">
          <a:xfrm>
            <a:off x="8778390" y="3212975"/>
            <a:ext cx="152400" cy="152400"/>
          </a:xfrm>
          <a:prstGeom prst="ellipse">
            <a:avLst/>
          </a:prstGeom>
          <a:solidFill>
            <a:srgbClr val="FF9933"/>
          </a:solidFill>
          <a:ln w="9525">
            <a:solidFill>
              <a:srgbClr val="FF99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16"/>
          <p:cNvSpPr>
            <a:spLocks noChangeArrowheads="1"/>
          </p:cNvSpPr>
          <p:nvPr/>
        </p:nvSpPr>
        <p:spPr bwMode="auto">
          <a:xfrm>
            <a:off x="8714766" y="3132583"/>
            <a:ext cx="152400" cy="152400"/>
          </a:xfrm>
          <a:prstGeom prst="ellipse">
            <a:avLst/>
          </a:prstGeom>
          <a:solidFill>
            <a:srgbClr val="FF9933"/>
          </a:solidFill>
          <a:ln w="9525">
            <a:solidFill>
              <a:srgbClr val="FF99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Oval 16"/>
          <p:cNvSpPr>
            <a:spLocks noChangeArrowheads="1"/>
          </p:cNvSpPr>
          <p:nvPr/>
        </p:nvSpPr>
        <p:spPr bwMode="auto">
          <a:xfrm>
            <a:off x="8714766" y="3284983"/>
            <a:ext cx="152400" cy="152400"/>
          </a:xfrm>
          <a:prstGeom prst="ellipse">
            <a:avLst/>
          </a:prstGeom>
          <a:solidFill>
            <a:srgbClr val="FF9933"/>
          </a:solidFill>
          <a:ln w="9525">
            <a:solidFill>
              <a:srgbClr val="FF99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80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615270" y="548681"/>
            <a:ext cx="8513178" cy="5276909"/>
            <a:chOff x="0" y="2057400"/>
            <a:chExt cx="8398014" cy="4973679"/>
          </a:xfrm>
        </p:grpSpPr>
        <p:sp>
          <p:nvSpPr>
            <p:cNvPr id="3" name="Text Box 7"/>
            <p:cNvSpPr txBox="1">
              <a:spLocks noChangeArrowheads="1"/>
            </p:cNvSpPr>
            <p:nvPr/>
          </p:nvSpPr>
          <p:spPr bwMode="auto">
            <a:xfrm>
              <a:off x="0" y="2165350"/>
              <a:ext cx="2486186" cy="3016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pt-BR" sz="1800" dirty="0">
                <a:latin typeface="Impact" pitchFamily="34" charset="0"/>
              </a:endParaRPr>
            </a:p>
            <a:p>
              <a:endParaRPr lang="pt-BR" sz="1800" dirty="0">
                <a:latin typeface="Impact" pitchFamily="34" charset="0"/>
              </a:endParaRPr>
            </a:p>
            <a:p>
              <a:endParaRPr lang="pt-BR" sz="1800" dirty="0">
                <a:latin typeface="Impact" pitchFamily="34" charset="0"/>
              </a:endParaRPr>
            </a:p>
            <a:p>
              <a:endParaRPr lang="pt-BR" sz="1800" dirty="0">
                <a:latin typeface="Impact" pitchFamily="34" charset="0"/>
              </a:endParaRPr>
            </a:p>
            <a:p>
              <a:endParaRPr lang="pt-BR" sz="1800" dirty="0">
                <a:latin typeface="Impact" pitchFamily="34" charset="0"/>
              </a:endParaRPr>
            </a:p>
            <a:p>
              <a:endParaRPr lang="pt-BR" sz="1800" dirty="0">
                <a:latin typeface="Impact" pitchFamily="34" charset="0"/>
              </a:endParaRPr>
            </a:p>
            <a:p>
              <a:endParaRPr lang="pt-BR" sz="1800" dirty="0">
                <a:latin typeface="Impact" pitchFamily="34" charset="0"/>
              </a:endParaRPr>
            </a:p>
            <a:p>
              <a:endParaRPr lang="pt-BR" sz="1800" dirty="0">
                <a:latin typeface="Impact" pitchFamily="34" charset="0"/>
              </a:endParaRPr>
            </a:p>
            <a:p>
              <a:endParaRPr lang="pt-BR" sz="1800" dirty="0">
                <a:latin typeface="Impact" pitchFamily="34" charset="0"/>
              </a:endParaRPr>
            </a:p>
            <a:p>
              <a:r>
                <a:rPr lang="pt-BR" dirty="0"/>
                <a:t>Sistema límbico</a:t>
              </a:r>
            </a:p>
            <a:p>
              <a:r>
                <a:rPr lang="pt-BR" sz="1600" dirty="0"/>
                <a:t>(após </a:t>
              </a:r>
              <a:r>
                <a:rPr lang="pt-BR" sz="1600" dirty="0" err="1"/>
                <a:t>Papez</a:t>
              </a:r>
              <a:r>
                <a:rPr lang="pt-BR" sz="1600" dirty="0"/>
                <a:t>)</a:t>
              </a:r>
            </a:p>
          </p:txBody>
        </p:sp>
        <p:sp>
          <p:nvSpPr>
            <p:cNvPr id="4" name="Line 8"/>
            <p:cNvSpPr>
              <a:spLocks noChangeShapeType="1"/>
            </p:cNvSpPr>
            <p:nvPr/>
          </p:nvSpPr>
          <p:spPr bwMode="auto">
            <a:xfrm>
              <a:off x="76200" y="5247298"/>
              <a:ext cx="190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Rectangle 91"/>
            <p:cNvSpPr>
              <a:spLocks noChangeArrowheads="1"/>
            </p:cNvSpPr>
            <p:nvPr/>
          </p:nvSpPr>
          <p:spPr bwMode="auto">
            <a:xfrm>
              <a:off x="2667000" y="2057400"/>
              <a:ext cx="1447800" cy="5334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b="1" i="1" dirty="0"/>
                <a:t>Córtex pré-frontal</a:t>
              </a:r>
            </a:p>
          </p:txBody>
        </p:sp>
        <p:sp>
          <p:nvSpPr>
            <p:cNvPr id="6" name="Rectangle 92"/>
            <p:cNvSpPr>
              <a:spLocks noChangeArrowheads="1"/>
            </p:cNvSpPr>
            <p:nvPr/>
          </p:nvSpPr>
          <p:spPr bwMode="auto">
            <a:xfrm>
              <a:off x="4267200" y="2057400"/>
              <a:ext cx="2819400" cy="5334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b="1" i="1" dirty="0"/>
                <a:t>Córtex associativo</a:t>
              </a:r>
            </a:p>
          </p:txBody>
        </p:sp>
        <p:sp>
          <p:nvSpPr>
            <p:cNvPr id="7" name="Rectangle 96"/>
            <p:cNvSpPr>
              <a:spLocks noChangeArrowheads="1"/>
            </p:cNvSpPr>
            <p:nvPr/>
          </p:nvSpPr>
          <p:spPr bwMode="auto">
            <a:xfrm>
              <a:off x="3581400" y="3048000"/>
              <a:ext cx="2133600" cy="53340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b="1" i="1" dirty="0"/>
                <a:t>Córtex cingulado</a:t>
              </a:r>
            </a:p>
          </p:txBody>
        </p:sp>
        <p:sp>
          <p:nvSpPr>
            <p:cNvPr id="8" name="AutoShape 98"/>
            <p:cNvSpPr>
              <a:spLocks noChangeArrowheads="1"/>
            </p:cNvSpPr>
            <p:nvPr/>
          </p:nvSpPr>
          <p:spPr bwMode="auto">
            <a:xfrm>
              <a:off x="5486400" y="2590800"/>
              <a:ext cx="152400" cy="38100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01"/>
            <p:cNvSpPr>
              <a:spLocks noChangeArrowheads="1"/>
            </p:cNvSpPr>
            <p:nvPr/>
          </p:nvSpPr>
          <p:spPr bwMode="auto">
            <a:xfrm>
              <a:off x="5334000" y="3581400"/>
              <a:ext cx="381000" cy="1143000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FF33CC"/>
            </a:solidFill>
            <a:ln w="9525">
              <a:solidFill>
                <a:srgbClr val="FF33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03"/>
            <p:cNvSpPr>
              <a:spLocks noChangeArrowheads="1"/>
            </p:cNvSpPr>
            <p:nvPr/>
          </p:nvSpPr>
          <p:spPr bwMode="auto">
            <a:xfrm>
              <a:off x="5410200" y="4800600"/>
              <a:ext cx="1371600" cy="685800"/>
            </a:xfrm>
            <a:prstGeom prst="rect">
              <a:avLst/>
            </a:prstGeom>
            <a:solidFill>
              <a:srgbClr val="99FF33"/>
            </a:solidFill>
            <a:ln w="9525">
              <a:solidFill>
                <a:srgbClr val="99FF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b="1" i="1" dirty="0"/>
                <a:t>Hipocampo</a:t>
              </a:r>
            </a:p>
          </p:txBody>
        </p:sp>
        <p:sp>
          <p:nvSpPr>
            <p:cNvPr id="11" name="Rectangle 105"/>
            <p:cNvSpPr>
              <a:spLocks noChangeArrowheads="1"/>
            </p:cNvSpPr>
            <p:nvPr/>
          </p:nvSpPr>
          <p:spPr bwMode="auto">
            <a:xfrm>
              <a:off x="5410200" y="5867400"/>
              <a:ext cx="1371600" cy="3810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b="1" i="1" dirty="0"/>
                <a:t>Amígdala</a:t>
              </a:r>
            </a:p>
          </p:txBody>
        </p:sp>
        <p:sp>
          <p:nvSpPr>
            <p:cNvPr id="12" name="Rectangle 108"/>
            <p:cNvSpPr>
              <a:spLocks noChangeArrowheads="1"/>
            </p:cNvSpPr>
            <p:nvPr/>
          </p:nvSpPr>
          <p:spPr bwMode="auto">
            <a:xfrm>
              <a:off x="3505200" y="4800600"/>
              <a:ext cx="1371600" cy="45720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b="1" i="1" dirty="0"/>
                <a:t>Corpos mamilares</a:t>
              </a:r>
            </a:p>
          </p:txBody>
        </p:sp>
        <p:sp>
          <p:nvSpPr>
            <p:cNvPr id="13" name="Rectangle 109"/>
            <p:cNvSpPr>
              <a:spLocks noChangeArrowheads="1"/>
            </p:cNvSpPr>
            <p:nvPr/>
          </p:nvSpPr>
          <p:spPr bwMode="auto">
            <a:xfrm>
              <a:off x="3505200" y="5334000"/>
              <a:ext cx="1371600" cy="91440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b="1" i="1" dirty="0"/>
                <a:t>Hipotálamo</a:t>
              </a:r>
            </a:p>
          </p:txBody>
        </p:sp>
        <p:sp>
          <p:nvSpPr>
            <p:cNvPr id="14" name="Rectangle 110"/>
            <p:cNvSpPr>
              <a:spLocks noChangeArrowheads="1"/>
            </p:cNvSpPr>
            <p:nvPr/>
          </p:nvSpPr>
          <p:spPr bwMode="auto">
            <a:xfrm>
              <a:off x="3505200" y="3886200"/>
              <a:ext cx="1371600" cy="6096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300" b="1" i="1" dirty="0"/>
                <a:t>Núcleos anteriores</a:t>
              </a:r>
            </a:p>
            <a:p>
              <a:pPr algn="ctr"/>
              <a:r>
                <a:rPr lang="pt-BR" sz="1300" b="1" i="1" dirty="0"/>
                <a:t> do Tálamo</a:t>
              </a:r>
              <a:endParaRPr lang="pt-BR" sz="1400" b="1" i="1" dirty="0"/>
            </a:p>
          </p:txBody>
        </p:sp>
        <p:sp>
          <p:nvSpPr>
            <p:cNvPr id="15" name="AutoShape 113"/>
            <p:cNvSpPr>
              <a:spLocks noChangeArrowheads="1"/>
            </p:cNvSpPr>
            <p:nvPr/>
          </p:nvSpPr>
          <p:spPr bwMode="auto">
            <a:xfrm rot="5400000">
              <a:off x="4991100" y="4762500"/>
              <a:ext cx="381000" cy="457200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rgbClr val="99FF33"/>
            </a:solidFill>
            <a:ln w="9525">
              <a:solidFill>
                <a:srgbClr val="99FF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Text Box 114"/>
            <p:cNvSpPr txBox="1">
              <a:spLocks noChangeArrowheads="1"/>
            </p:cNvSpPr>
            <p:nvPr/>
          </p:nvSpPr>
          <p:spPr bwMode="auto">
            <a:xfrm>
              <a:off x="4953000" y="4876800"/>
              <a:ext cx="609600" cy="232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000" b="1">
                  <a:latin typeface="Tahoma" pitchFamily="34" charset="0"/>
                </a:rPr>
                <a:t>Fórnix</a:t>
              </a:r>
            </a:p>
          </p:txBody>
        </p:sp>
        <p:sp>
          <p:nvSpPr>
            <p:cNvPr id="17" name="AutoShape 115"/>
            <p:cNvSpPr>
              <a:spLocks noChangeArrowheads="1"/>
            </p:cNvSpPr>
            <p:nvPr/>
          </p:nvSpPr>
          <p:spPr bwMode="auto">
            <a:xfrm rot="10800000" flipH="1">
              <a:off x="4038600" y="4572000"/>
              <a:ext cx="381000" cy="3048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116"/>
            <p:cNvSpPr>
              <a:spLocks noChangeArrowheads="1"/>
            </p:cNvSpPr>
            <p:nvPr/>
          </p:nvSpPr>
          <p:spPr bwMode="auto">
            <a:xfrm rot="10800000" flipH="1">
              <a:off x="4038600" y="3657600"/>
              <a:ext cx="381000" cy="3048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" name="Group 120"/>
            <p:cNvGrpSpPr>
              <a:grpSpLocks/>
            </p:cNvGrpSpPr>
            <p:nvPr/>
          </p:nvGrpSpPr>
          <p:grpSpPr bwMode="auto">
            <a:xfrm>
              <a:off x="2819400" y="2667000"/>
              <a:ext cx="228600" cy="3048000"/>
              <a:chOff x="1728" y="1776"/>
              <a:chExt cx="144" cy="1920"/>
            </a:xfrm>
          </p:grpSpPr>
          <p:sp>
            <p:nvSpPr>
              <p:cNvPr id="35" name="Rectangle 118"/>
              <p:cNvSpPr>
                <a:spLocks noChangeArrowheads="1"/>
              </p:cNvSpPr>
              <p:nvPr/>
            </p:nvSpPr>
            <p:spPr bwMode="auto">
              <a:xfrm>
                <a:off x="1776" y="1824"/>
                <a:ext cx="48" cy="1872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FFFF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AutoShape 119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144" cy="48"/>
              </a:xfrm>
              <a:prstGeom prst="flowChartExtract">
                <a:avLst/>
              </a:prstGeom>
              <a:solidFill>
                <a:srgbClr val="FFFF66"/>
              </a:solidFill>
              <a:ln w="9525">
                <a:solidFill>
                  <a:srgbClr val="FFFF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" name="Rectangle 121"/>
            <p:cNvSpPr>
              <a:spLocks noChangeArrowheads="1"/>
            </p:cNvSpPr>
            <p:nvPr/>
          </p:nvSpPr>
          <p:spPr bwMode="auto">
            <a:xfrm rot="-5400000">
              <a:off x="3200400" y="5334000"/>
              <a:ext cx="76200" cy="68580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" name="Group 122"/>
            <p:cNvGrpSpPr>
              <a:grpSpLocks/>
            </p:cNvGrpSpPr>
            <p:nvPr/>
          </p:nvGrpSpPr>
          <p:grpSpPr bwMode="auto">
            <a:xfrm>
              <a:off x="6324600" y="2667000"/>
              <a:ext cx="228600" cy="2286000"/>
              <a:chOff x="1728" y="1776"/>
              <a:chExt cx="144" cy="1920"/>
            </a:xfrm>
          </p:grpSpPr>
          <p:sp>
            <p:nvSpPr>
              <p:cNvPr id="33" name="Rectangle 123"/>
              <p:cNvSpPr>
                <a:spLocks noChangeArrowheads="1"/>
              </p:cNvSpPr>
              <p:nvPr/>
            </p:nvSpPr>
            <p:spPr bwMode="auto">
              <a:xfrm>
                <a:off x="1776" y="1824"/>
                <a:ext cx="48" cy="1872"/>
              </a:xfrm>
              <a:prstGeom prst="rect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AutoShape 124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144" cy="48"/>
              </a:xfrm>
              <a:prstGeom prst="flowChartExtract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" name="Group 125"/>
            <p:cNvGrpSpPr>
              <a:grpSpLocks/>
            </p:cNvGrpSpPr>
            <p:nvPr/>
          </p:nvGrpSpPr>
          <p:grpSpPr bwMode="auto">
            <a:xfrm flipV="1">
              <a:off x="6019800" y="2438400"/>
              <a:ext cx="228600" cy="2286000"/>
              <a:chOff x="1728" y="1776"/>
              <a:chExt cx="144" cy="1920"/>
            </a:xfrm>
          </p:grpSpPr>
          <p:sp>
            <p:nvSpPr>
              <p:cNvPr id="31" name="Rectangle 126"/>
              <p:cNvSpPr>
                <a:spLocks noChangeArrowheads="1"/>
              </p:cNvSpPr>
              <p:nvPr/>
            </p:nvSpPr>
            <p:spPr bwMode="auto">
              <a:xfrm>
                <a:off x="1776" y="1824"/>
                <a:ext cx="48" cy="1872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AutoShape 127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144" cy="48"/>
              </a:xfrm>
              <a:prstGeom prst="flowChartExtra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" name="AutoShape 129"/>
            <p:cNvSpPr>
              <a:spLocks noChangeArrowheads="1"/>
            </p:cNvSpPr>
            <p:nvPr/>
          </p:nvSpPr>
          <p:spPr bwMode="auto">
            <a:xfrm rot="5400000" flipH="1">
              <a:off x="5143500" y="5219700"/>
              <a:ext cx="152400" cy="38100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99FF33"/>
            </a:solidFill>
            <a:ln w="9525">
              <a:solidFill>
                <a:srgbClr val="99FF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AutoShape 130"/>
            <p:cNvSpPr>
              <a:spLocks noChangeArrowheads="1"/>
            </p:cNvSpPr>
            <p:nvPr/>
          </p:nvSpPr>
          <p:spPr bwMode="auto">
            <a:xfrm rot="10800000" flipV="1">
              <a:off x="6019800" y="5448300"/>
              <a:ext cx="152400" cy="38100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99FF33"/>
            </a:solidFill>
            <a:ln w="9525">
              <a:solidFill>
                <a:srgbClr val="99FF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AutoShape 131"/>
            <p:cNvSpPr>
              <a:spLocks noChangeArrowheads="1"/>
            </p:cNvSpPr>
            <p:nvPr/>
          </p:nvSpPr>
          <p:spPr bwMode="auto">
            <a:xfrm rot="5400000">
              <a:off x="5143500" y="5829300"/>
              <a:ext cx="152400" cy="38100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AutoShape 132"/>
            <p:cNvSpPr>
              <a:spLocks noChangeArrowheads="1"/>
            </p:cNvSpPr>
            <p:nvPr/>
          </p:nvSpPr>
          <p:spPr bwMode="auto">
            <a:xfrm>
              <a:off x="4114800" y="6096000"/>
              <a:ext cx="152400" cy="38100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33"/>
            <p:cNvSpPr>
              <a:spLocks noChangeArrowheads="1"/>
            </p:cNvSpPr>
            <p:nvPr/>
          </p:nvSpPr>
          <p:spPr bwMode="auto">
            <a:xfrm>
              <a:off x="3224714" y="6595943"/>
              <a:ext cx="2629100" cy="435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b="1" i="1" dirty="0"/>
                <a:t>SNA e S. endócrino</a:t>
              </a:r>
            </a:p>
          </p:txBody>
        </p:sp>
        <p:sp>
          <p:nvSpPr>
            <p:cNvPr id="28" name="Rectangle 134"/>
            <p:cNvSpPr>
              <a:spLocks noChangeArrowheads="1"/>
            </p:cNvSpPr>
            <p:nvPr/>
          </p:nvSpPr>
          <p:spPr bwMode="auto">
            <a:xfrm>
              <a:off x="4267200" y="4572000"/>
              <a:ext cx="1371600" cy="232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000" b="1" i="1" dirty="0"/>
                <a:t>Tr. Mamilo-talâmico</a:t>
              </a:r>
            </a:p>
          </p:txBody>
        </p:sp>
        <p:sp>
          <p:nvSpPr>
            <p:cNvPr id="29" name="Rectangle 135"/>
            <p:cNvSpPr>
              <a:spLocks noChangeArrowheads="1"/>
            </p:cNvSpPr>
            <p:nvPr/>
          </p:nvSpPr>
          <p:spPr bwMode="auto">
            <a:xfrm>
              <a:off x="6858000" y="4876800"/>
              <a:ext cx="1235326" cy="493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400" b="1" i="1" dirty="0"/>
                <a:t>(Consolidação</a:t>
              </a:r>
            </a:p>
            <a:p>
              <a:r>
                <a:rPr lang="pt-BR" sz="1400" b="1" i="1" dirty="0"/>
                <a:t> da memória)</a:t>
              </a:r>
            </a:p>
          </p:txBody>
        </p:sp>
        <p:sp>
          <p:nvSpPr>
            <p:cNvPr id="30" name="Rectangle 137"/>
            <p:cNvSpPr>
              <a:spLocks noChangeArrowheads="1"/>
            </p:cNvSpPr>
            <p:nvPr/>
          </p:nvSpPr>
          <p:spPr bwMode="auto">
            <a:xfrm>
              <a:off x="6858000" y="5883275"/>
              <a:ext cx="1540014" cy="290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400" b="1" i="1" dirty="0"/>
                <a:t>(Botão de disparo)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4599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625780" y="548681"/>
            <a:ext cx="8513178" cy="5276909"/>
            <a:chOff x="0" y="2057400"/>
            <a:chExt cx="8398014" cy="4973679"/>
          </a:xfrm>
        </p:grpSpPr>
        <p:sp>
          <p:nvSpPr>
            <p:cNvPr id="3" name="Text Box 7"/>
            <p:cNvSpPr txBox="1">
              <a:spLocks noChangeArrowheads="1"/>
            </p:cNvSpPr>
            <p:nvPr/>
          </p:nvSpPr>
          <p:spPr bwMode="auto">
            <a:xfrm>
              <a:off x="0" y="2165350"/>
              <a:ext cx="2486186" cy="3016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pt-BR" sz="1800" dirty="0">
                <a:latin typeface="Impact" pitchFamily="34" charset="0"/>
              </a:endParaRPr>
            </a:p>
            <a:p>
              <a:endParaRPr lang="pt-BR" sz="1800" dirty="0">
                <a:latin typeface="Impact" pitchFamily="34" charset="0"/>
              </a:endParaRPr>
            </a:p>
            <a:p>
              <a:endParaRPr lang="pt-BR" sz="1800" dirty="0">
                <a:latin typeface="Impact" pitchFamily="34" charset="0"/>
              </a:endParaRPr>
            </a:p>
            <a:p>
              <a:endParaRPr lang="pt-BR" sz="1800" dirty="0">
                <a:latin typeface="Impact" pitchFamily="34" charset="0"/>
              </a:endParaRPr>
            </a:p>
            <a:p>
              <a:endParaRPr lang="pt-BR" sz="1800" dirty="0">
                <a:latin typeface="Impact" pitchFamily="34" charset="0"/>
              </a:endParaRPr>
            </a:p>
            <a:p>
              <a:endParaRPr lang="pt-BR" sz="1800" dirty="0">
                <a:latin typeface="Impact" pitchFamily="34" charset="0"/>
              </a:endParaRPr>
            </a:p>
            <a:p>
              <a:endParaRPr lang="pt-BR" sz="1800" dirty="0">
                <a:latin typeface="Impact" pitchFamily="34" charset="0"/>
              </a:endParaRPr>
            </a:p>
            <a:p>
              <a:endParaRPr lang="pt-BR" sz="1800" dirty="0">
                <a:latin typeface="Impact" pitchFamily="34" charset="0"/>
              </a:endParaRPr>
            </a:p>
            <a:p>
              <a:endParaRPr lang="pt-BR" sz="1800" dirty="0">
                <a:latin typeface="Impact" pitchFamily="34" charset="0"/>
              </a:endParaRPr>
            </a:p>
            <a:p>
              <a:r>
                <a:rPr lang="pt-BR" dirty="0"/>
                <a:t>Sistema límbico</a:t>
              </a:r>
            </a:p>
            <a:p>
              <a:r>
                <a:rPr lang="pt-BR" sz="1600" dirty="0"/>
                <a:t>(após </a:t>
              </a:r>
              <a:r>
                <a:rPr lang="pt-BR" sz="1600" dirty="0" err="1"/>
                <a:t>Papez</a:t>
              </a:r>
              <a:r>
                <a:rPr lang="pt-BR" sz="1600" dirty="0"/>
                <a:t>)</a:t>
              </a:r>
            </a:p>
          </p:txBody>
        </p:sp>
        <p:sp>
          <p:nvSpPr>
            <p:cNvPr id="4" name="Line 8"/>
            <p:cNvSpPr>
              <a:spLocks noChangeShapeType="1"/>
            </p:cNvSpPr>
            <p:nvPr/>
          </p:nvSpPr>
          <p:spPr bwMode="auto">
            <a:xfrm>
              <a:off x="76200" y="5247298"/>
              <a:ext cx="190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Rectangle 91"/>
            <p:cNvSpPr>
              <a:spLocks noChangeArrowheads="1"/>
            </p:cNvSpPr>
            <p:nvPr/>
          </p:nvSpPr>
          <p:spPr bwMode="auto">
            <a:xfrm>
              <a:off x="2667000" y="2057400"/>
              <a:ext cx="1447800" cy="5334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b="1" i="1" dirty="0"/>
                <a:t>Córtex pré-frontal</a:t>
              </a:r>
            </a:p>
          </p:txBody>
        </p:sp>
        <p:sp>
          <p:nvSpPr>
            <p:cNvPr id="6" name="Rectangle 92"/>
            <p:cNvSpPr>
              <a:spLocks noChangeArrowheads="1"/>
            </p:cNvSpPr>
            <p:nvPr/>
          </p:nvSpPr>
          <p:spPr bwMode="auto">
            <a:xfrm>
              <a:off x="4267200" y="2057400"/>
              <a:ext cx="2819400" cy="5334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b="1" i="1" dirty="0"/>
                <a:t>Córtex associativo</a:t>
              </a:r>
            </a:p>
          </p:txBody>
        </p:sp>
        <p:sp>
          <p:nvSpPr>
            <p:cNvPr id="7" name="Rectangle 96"/>
            <p:cNvSpPr>
              <a:spLocks noChangeArrowheads="1"/>
            </p:cNvSpPr>
            <p:nvPr/>
          </p:nvSpPr>
          <p:spPr bwMode="auto">
            <a:xfrm>
              <a:off x="3581400" y="3048000"/>
              <a:ext cx="2133600" cy="53340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b="1" i="1" dirty="0"/>
                <a:t>Córtex cingulado</a:t>
              </a:r>
            </a:p>
          </p:txBody>
        </p:sp>
        <p:sp>
          <p:nvSpPr>
            <p:cNvPr id="8" name="AutoShape 98"/>
            <p:cNvSpPr>
              <a:spLocks noChangeArrowheads="1"/>
            </p:cNvSpPr>
            <p:nvPr/>
          </p:nvSpPr>
          <p:spPr bwMode="auto">
            <a:xfrm>
              <a:off x="5486400" y="2590800"/>
              <a:ext cx="152400" cy="38100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01"/>
            <p:cNvSpPr>
              <a:spLocks noChangeArrowheads="1"/>
            </p:cNvSpPr>
            <p:nvPr/>
          </p:nvSpPr>
          <p:spPr bwMode="auto">
            <a:xfrm>
              <a:off x="5334000" y="3581400"/>
              <a:ext cx="381000" cy="1143000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FF33CC"/>
            </a:solidFill>
            <a:ln w="9525">
              <a:solidFill>
                <a:srgbClr val="FF33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03"/>
            <p:cNvSpPr>
              <a:spLocks noChangeArrowheads="1"/>
            </p:cNvSpPr>
            <p:nvPr/>
          </p:nvSpPr>
          <p:spPr bwMode="auto">
            <a:xfrm>
              <a:off x="5410200" y="4800600"/>
              <a:ext cx="1371600" cy="685800"/>
            </a:xfrm>
            <a:prstGeom prst="rect">
              <a:avLst/>
            </a:prstGeom>
            <a:solidFill>
              <a:srgbClr val="99FF33"/>
            </a:solidFill>
            <a:ln w="9525">
              <a:solidFill>
                <a:srgbClr val="99FF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b="1" i="1" dirty="0"/>
                <a:t>Hipocampo</a:t>
              </a:r>
            </a:p>
          </p:txBody>
        </p:sp>
        <p:sp>
          <p:nvSpPr>
            <p:cNvPr id="11" name="Rectangle 105"/>
            <p:cNvSpPr>
              <a:spLocks noChangeArrowheads="1"/>
            </p:cNvSpPr>
            <p:nvPr/>
          </p:nvSpPr>
          <p:spPr bwMode="auto">
            <a:xfrm>
              <a:off x="5410200" y="5867400"/>
              <a:ext cx="1371600" cy="3810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b="1" i="1" dirty="0"/>
                <a:t>Amígdala</a:t>
              </a:r>
            </a:p>
          </p:txBody>
        </p:sp>
        <p:sp>
          <p:nvSpPr>
            <p:cNvPr id="12" name="Rectangle 108"/>
            <p:cNvSpPr>
              <a:spLocks noChangeArrowheads="1"/>
            </p:cNvSpPr>
            <p:nvPr/>
          </p:nvSpPr>
          <p:spPr bwMode="auto">
            <a:xfrm>
              <a:off x="3505200" y="4800600"/>
              <a:ext cx="1371600" cy="45720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b="1" i="1" dirty="0"/>
                <a:t>Corpos mamilares</a:t>
              </a:r>
            </a:p>
          </p:txBody>
        </p:sp>
        <p:sp>
          <p:nvSpPr>
            <p:cNvPr id="13" name="Rectangle 109"/>
            <p:cNvSpPr>
              <a:spLocks noChangeArrowheads="1"/>
            </p:cNvSpPr>
            <p:nvPr/>
          </p:nvSpPr>
          <p:spPr bwMode="auto">
            <a:xfrm>
              <a:off x="3505200" y="5334000"/>
              <a:ext cx="1371600" cy="91440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b="1" i="1" dirty="0"/>
                <a:t>Hipotálamo</a:t>
              </a:r>
            </a:p>
          </p:txBody>
        </p:sp>
        <p:sp>
          <p:nvSpPr>
            <p:cNvPr id="14" name="Rectangle 110"/>
            <p:cNvSpPr>
              <a:spLocks noChangeArrowheads="1"/>
            </p:cNvSpPr>
            <p:nvPr/>
          </p:nvSpPr>
          <p:spPr bwMode="auto">
            <a:xfrm>
              <a:off x="3505200" y="3886200"/>
              <a:ext cx="1371600" cy="6096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300" b="1" i="1" dirty="0"/>
                <a:t>Núcleos anteriores</a:t>
              </a:r>
            </a:p>
            <a:p>
              <a:pPr algn="ctr"/>
              <a:r>
                <a:rPr lang="pt-BR" sz="1300" b="1" i="1" dirty="0"/>
                <a:t> do Tálamo</a:t>
              </a:r>
              <a:endParaRPr lang="pt-BR" sz="1400" b="1" i="1" dirty="0"/>
            </a:p>
          </p:txBody>
        </p:sp>
        <p:sp>
          <p:nvSpPr>
            <p:cNvPr id="15" name="AutoShape 113"/>
            <p:cNvSpPr>
              <a:spLocks noChangeArrowheads="1"/>
            </p:cNvSpPr>
            <p:nvPr/>
          </p:nvSpPr>
          <p:spPr bwMode="auto">
            <a:xfrm rot="5400000">
              <a:off x="4991100" y="4762500"/>
              <a:ext cx="381000" cy="457200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rgbClr val="99FF33"/>
            </a:solidFill>
            <a:ln w="9525">
              <a:solidFill>
                <a:srgbClr val="99FF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Text Box 114"/>
            <p:cNvSpPr txBox="1">
              <a:spLocks noChangeArrowheads="1"/>
            </p:cNvSpPr>
            <p:nvPr/>
          </p:nvSpPr>
          <p:spPr bwMode="auto">
            <a:xfrm>
              <a:off x="4953000" y="4876800"/>
              <a:ext cx="609600" cy="232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000" b="1">
                  <a:latin typeface="Tahoma" pitchFamily="34" charset="0"/>
                </a:rPr>
                <a:t>Fórnix</a:t>
              </a:r>
            </a:p>
          </p:txBody>
        </p:sp>
        <p:sp>
          <p:nvSpPr>
            <p:cNvPr id="17" name="AutoShape 115"/>
            <p:cNvSpPr>
              <a:spLocks noChangeArrowheads="1"/>
            </p:cNvSpPr>
            <p:nvPr/>
          </p:nvSpPr>
          <p:spPr bwMode="auto">
            <a:xfrm rot="10800000" flipH="1">
              <a:off x="4038600" y="4572000"/>
              <a:ext cx="381000" cy="3048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116"/>
            <p:cNvSpPr>
              <a:spLocks noChangeArrowheads="1"/>
            </p:cNvSpPr>
            <p:nvPr/>
          </p:nvSpPr>
          <p:spPr bwMode="auto">
            <a:xfrm rot="10800000" flipH="1">
              <a:off x="4038600" y="3657600"/>
              <a:ext cx="381000" cy="3048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" name="Group 120"/>
            <p:cNvGrpSpPr>
              <a:grpSpLocks/>
            </p:cNvGrpSpPr>
            <p:nvPr/>
          </p:nvGrpSpPr>
          <p:grpSpPr bwMode="auto">
            <a:xfrm>
              <a:off x="2819400" y="2667000"/>
              <a:ext cx="228600" cy="3048000"/>
              <a:chOff x="1728" y="1776"/>
              <a:chExt cx="144" cy="1920"/>
            </a:xfrm>
          </p:grpSpPr>
          <p:sp>
            <p:nvSpPr>
              <p:cNvPr id="35" name="Rectangle 118"/>
              <p:cNvSpPr>
                <a:spLocks noChangeArrowheads="1"/>
              </p:cNvSpPr>
              <p:nvPr/>
            </p:nvSpPr>
            <p:spPr bwMode="auto">
              <a:xfrm>
                <a:off x="1776" y="1824"/>
                <a:ext cx="48" cy="1872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FFFF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AutoShape 119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144" cy="48"/>
              </a:xfrm>
              <a:prstGeom prst="flowChartExtract">
                <a:avLst/>
              </a:prstGeom>
              <a:solidFill>
                <a:srgbClr val="FFFF66"/>
              </a:solidFill>
              <a:ln w="9525">
                <a:solidFill>
                  <a:srgbClr val="FFFF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" name="Rectangle 121"/>
            <p:cNvSpPr>
              <a:spLocks noChangeArrowheads="1"/>
            </p:cNvSpPr>
            <p:nvPr/>
          </p:nvSpPr>
          <p:spPr bwMode="auto">
            <a:xfrm rot="-5400000">
              <a:off x="3200400" y="5334000"/>
              <a:ext cx="76200" cy="68580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" name="Group 122"/>
            <p:cNvGrpSpPr>
              <a:grpSpLocks/>
            </p:cNvGrpSpPr>
            <p:nvPr/>
          </p:nvGrpSpPr>
          <p:grpSpPr bwMode="auto">
            <a:xfrm>
              <a:off x="6324600" y="2667000"/>
              <a:ext cx="228600" cy="2286000"/>
              <a:chOff x="1728" y="1776"/>
              <a:chExt cx="144" cy="1920"/>
            </a:xfrm>
          </p:grpSpPr>
          <p:sp>
            <p:nvSpPr>
              <p:cNvPr id="33" name="Rectangle 123"/>
              <p:cNvSpPr>
                <a:spLocks noChangeArrowheads="1"/>
              </p:cNvSpPr>
              <p:nvPr/>
            </p:nvSpPr>
            <p:spPr bwMode="auto">
              <a:xfrm>
                <a:off x="1776" y="1824"/>
                <a:ext cx="48" cy="1872"/>
              </a:xfrm>
              <a:prstGeom prst="rect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AutoShape 124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144" cy="48"/>
              </a:xfrm>
              <a:prstGeom prst="flowChartExtract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" name="Group 125"/>
            <p:cNvGrpSpPr>
              <a:grpSpLocks/>
            </p:cNvGrpSpPr>
            <p:nvPr/>
          </p:nvGrpSpPr>
          <p:grpSpPr bwMode="auto">
            <a:xfrm flipV="1">
              <a:off x="6019800" y="2438400"/>
              <a:ext cx="228600" cy="2286000"/>
              <a:chOff x="1728" y="1776"/>
              <a:chExt cx="144" cy="1920"/>
            </a:xfrm>
          </p:grpSpPr>
          <p:sp>
            <p:nvSpPr>
              <p:cNvPr id="31" name="Rectangle 126"/>
              <p:cNvSpPr>
                <a:spLocks noChangeArrowheads="1"/>
              </p:cNvSpPr>
              <p:nvPr/>
            </p:nvSpPr>
            <p:spPr bwMode="auto">
              <a:xfrm>
                <a:off x="1776" y="1824"/>
                <a:ext cx="48" cy="1872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AutoShape 127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144" cy="48"/>
              </a:xfrm>
              <a:prstGeom prst="flowChartExtra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" name="AutoShape 129"/>
            <p:cNvSpPr>
              <a:spLocks noChangeArrowheads="1"/>
            </p:cNvSpPr>
            <p:nvPr/>
          </p:nvSpPr>
          <p:spPr bwMode="auto">
            <a:xfrm rot="5400000" flipH="1">
              <a:off x="5143500" y="5219700"/>
              <a:ext cx="152400" cy="38100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99FF33"/>
            </a:solidFill>
            <a:ln w="9525">
              <a:solidFill>
                <a:srgbClr val="99FF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AutoShape 130"/>
            <p:cNvSpPr>
              <a:spLocks noChangeArrowheads="1"/>
            </p:cNvSpPr>
            <p:nvPr/>
          </p:nvSpPr>
          <p:spPr bwMode="auto">
            <a:xfrm rot="10800000" flipV="1">
              <a:off x="6019800" y="5448300"/>
              <a:ext cx="152400" cy="38100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99FF33"/>
            </a:solidFill>
            <a:ln w="9525">
              <a:solidFill>
                <a:srgbClr val="99FF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AutoShape 131"/>
            <p:cNvSpPr>
              <a:spLocks noChangeArrowheads="1"/>
            </p:cNvSpPr>
            <p:nvPr/>
          </p:nvSpPr>
          <p:spPr bwMode="auto">
            <a:xfrm rot="5400000">
              <a:off x="5143500" y="5829300"/>
              <a:ext cx="152400" cy="38100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AutoShape 132"/>
            <p:cNvSpPr>
              <a:spLocks noChangeArrowheads="1"/>
            </p:cNvSpPr>
            <p:nvPr/>
          </p:nvSpPr>
          <p:spPr bwMode="auto">
            <a:xfrm>
              <a:off x="4114800" y="6096000"/>
              <a:ext cx="152400" cy="38100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33"/>
            <p:cNvSpPr>
              <a:spLocks noChangeArrowheads="1"/>
            </p:cNvSpPr>
            <p:nvPr/>
          </p:nvSpPr>
          <p:spPr bwMode="auto">
            <a:xfrm>
              <a:off x="3224714" y="6595943"/>
              <a:ext cx="2629100" cy="435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b="1" i="1" dirty="0"/>
                <a:t>SNA e S. endócrino</a:t>
              </a:r>
            </a:p>
          </p:txBody>
        </p:sp>
        <p:sp>
          <p:nvSpPr>
            <p:cNvPr id="28" name="Rectangle 134"/>
            <p:cNvSpPr>
              <a:spLocks noChangeArrowheads="1"/>
            </p:cNvSpPr>
            <p:nvPr/>
          </p:nvSpPr>
          <p:spPr bwMode="auto">
            <a:xfrm>
              <a:off x="4267200" y="4572000"/>
              <a:ext cx="1371600" cy="232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000" b="1" i="1" dirty="0"/>
                <a:t>Tr. Mamilo-talâmico</a:t>
              </a:r>
            </a:p>
          </p:txBody>
        </p:sp>
        <p:sp>
          <p:nvSpPr>
            <p:cNvPr id="29" name="Rectangle 135"/>
            <p:cNvSpPr>
              <a:spLocks noChangeArrowheads="1"/>
            </p:cNvSpPr>
            <p:nvPr/>
          </p:nvSpPr>
          <p:spPr bwMode="auto">
            <a:xfrm>
              <a:off x="6858000" y="4876800"/>
              <a:ext cx="1235326" cy="493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400" b="1" i="1" dirty="0"/>
                <a:t>(Consolidação</a:t>
              </a:r>
            </a:p>
            <a:p>
              <a:r>
                <a:rPr lang="pt-BR" sz="1400" b="1" i="1" dirty="0"/>
                <a:t> da memória)</a:t>
              </a:r>
            </a:p>
          </p:txBody>
        </p:sp>
        <p:sp>
          <p:nvSpPr>
            <p:cNvPr id="30" name="Rectangle 137"/>
            <p:cNvSpPr>
              <a:spLocks noChangeArrowheads="1"/>
            </p:cNvSpPr>
            <p:nvPr/>
          </p:nvSpPr>
          <p:spPr bwMode="auto">
            <a:xfrm>
              <a:off x="6858000" y="5883275"/>
              <a:ext cx="1540014" cy="290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400" b="1" i="1" dirty="0"/>
                <a:t>(Botão de disparo)</a:t>
              </a:r>
            </a:p>
          </p:txBody>
        </p:sp>
      </p:grpSp>
      <p:sp>
        <p:nvSpPr>
          <p:cNvPr id="37" name="Rectangle 133"/>
          <p:cNvSpPr>
            <a:spLocks noChangeArrowheads="1"/>
          </p:cNvSpPr>
          <p:nvPr/>
        </p:nvSpPr>
        <p:spPr bwMode="auto">
          <a:xfrm>
            <a:off x="7618156" y="5053063"/>
            <a:ext cx="315836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 b="1" i="1" dirty="0">
                <a:solidFill>
                  <a:srgbClr val="C00000"/>
                </a:solidFill>
              </a:rPr>
              <a:t>SISTEMA SENSORIAL</a:t>
            </a:r>
          </a:p>
          <a:p>
            <a:pPr algn="ctr"/>
            <a:r>
              <a:rPr lang="pt-BR" sz="2000" b="1" i="1" dirty="0">
                <a:solidFill>
                  <a:srgbClr val="C00000"/>
                </a:solidFill>
              </a:rPr>
              <a:t>DIFERENÇAS ENTRE</a:t>
            </a:r>
          </a:p>
          <a:p>
            <a:pPr algn="ctr"/>
            <a:r>
              <a:rPr lang="pt-BR" sz="2000" b="1" i="1" dirty="0">
                <a:solidFill>
                  <a:srgbClr val="C00000"/>
                </a:solidFill>
              </a:rPr>
              <a:t>OS ANIMAIS E OS SERES</a:t>
            </a:r>
          </a:p>
          <a:p>
            <a:pPr algn="ctr"/>
            <a:r>
              <a:rPr lang="pt-BR" sz="2000" b="1" i="1" dirty="0">
                <a:solidFill>
                  <a:srgbClr val="C00000"/>
                </a:solidFill>
              </a:rPr>
              <a:t>HUMANOS!</a:t>
            </a:r>
          </a:p>
        </p:txBody>
      </p:sp>
    </p:spTree>
    <p:extLst>
      <p:ext uri="{BB962C8B-B14F-4D97-AF65-F5344CB8AC3E}">
        <p14:creationId xmlns:p14="http://schemas.microsoft.com/office/powerpoint/2010/main" val="2807369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324425" y="395954"/>
            <a:ext cx="75544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tx1"/>
                </a:solidFill>
                <a:latin typeface="+mn-lt"/>
              </a:rPr>
              <a:t>Bases neurais para a ansiedade e o medo</a:t>
            </a: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2315372" y="1845104"/>
            <a:ext cx="3600000" cy="43202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2000" dirty="0"/>
          </a:p>
          <a:p>
            <a:pPr algn="ctr"/>
            <a:r>
              <a:rPr lang="pt-BR" sz="2000" dirty="0"/>
              <a:t>Perigo real que pode ameaçar</a:t>
            </a:r>
          </a:p>
          <a:p>
            <a:pPr algn="ctr"/>
            <a:r>
              <a:rPr lang="pt-BR" sz="2000" dirty="0"/>
              <a:t> a sobrevivência do indivíduo,</a:t>
            </a:r>
          </a:p>
          <a:p>
            <a:pPr algn="ctr"/>
            <a:r>
              <a:rPr lang="pt-BR" sz="2000" dirty="0"/>
              <a:t>provocado por estímulos</a:t>
            </a:r>
          </a:p>
          <a:p>
            <a:pPr algn="ctr"/>
            <a:r>
              <a:rPr lang="pt-BR" sz="2000" dirty="0"/>
              <a:t>repentinos que se mantêm</a:t>
            </a:r>
          </a:p>
          <a:p>
            <a:pPr algn="ctr"/>
            <a:r>
              <a:rPr lang="pt-BR" sz="2000" dirty="0"/>
              <a:t>por um certo tempo e</a:t>
            </a:r>
          </a:p>
          <a:p>
            <a:pPr algn="ctr"/>
            <a:r>
              <a:rPr lang="pt-BR" sz="2000" dirty="0"/>
              <a:t>depois desaparecem.</a:t>
            </a:r>
          </a:p>
          <a:p>
            <a:pPr algn="ctr"/>
            <a:endParaRPr lang="pt-BR" sz="2000" dirty="0"/>
          </a:p>
          <a:p>
            <a:pPr algn="ctr"/>
            <a:r>
              <a:rPr lang="pt-BR" sz="2000" dirty="0">
                <a:solidFill>
                  <a:srgbClr val="006600"/>
                </a:solidFill>
              </a:rPr>
              <a:t>O valor adaptativo do medo!</a:t>
            </a:r>
          </a:p>
          <a:p>
            <a:pPr algn="ctr"/>
            <a:endParaRPr lang="pt-BR" sz="2000" dirty="0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6245712" y="1845104"/>
            <a:ext cx="3600000" cy="43202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2000" dirty="0"/>
          </a:p>
          <a:p>
            <a:pPr algn="ctr"/>
            <a:r>
              <a:rPr lang="pt-BR" sz="2000" dirty="0"/>
              <a:t>Perigo potencial, </a:t>
            </a:r>
          </a:p>
          <a:p>
            <a:pPr algn="ctr"/>
            <a:r>
              <a:rPr lang="pt-BR" sz="2000" dirty="0"/>
              <a:t>onde um componente</a:t>
            </a:r>
          </a:p>
          <a:p>
            <a:pPr algn="ctr"/>
            <a:r>
              <a:rPr lang="pt-BR" sz="2000" dirty="0"/>
              <a:t>subjetivo de incerteza</a:t>
            </a:r>
          </a:p>
          <a:p>
            <a:pPr algn="ctr"/>
            <a:r>
              <a:rPr lang="pt-BR" sz="2000" dirty="0"/>
              <a:t>está presente. </a:t>
            </a:r>
          </a:p>
          <a:p>
            <a:pPr algn="ctr"/>
            <a:r>
              <a:rPr lang="pt-BR" sz="2000" dirty="0"/>
              <a:t>(ex. de estímulos:</a:t>
            </a:r>
          </a:p>
          <a:p>
            <a:pPr algn="ctr"/>
            <a:r>
              <a:rPr lang="pt-BR" sz="2000" dirty="0"/>
              <a:t>ambiente novo, falar em público,</a:t>
            </a:r>
          </a:p>
          <a:p>
            <a:pPr algn="ctr"/>
            <a:r>
              <a:rPr lang="pt-BR" sz="2000" dirty="0"/>
              <a:t>fome, frustações, etc.).</a:t>
            </a:r>
          </a:p>
          <a:p>
            <a:pPr algn="ctr"/>
            <a:endParaRPr lang="pt-BR" sz="2000" dirty="0"/>
          </a:p>
          <a:p>
            <a:pPr algn="ctr"/>
            <a:r>
              <a:rPr lang="pt-BR" sz="2000" dirty="0">
                <a:solidFill>
                  <a:srgbClr val="C00000"/>
                </a:solidFill>
              </a:rPr>
              <a:t>O trabalho do casal </a:t>
            </a:r>
          </a:p>
          <a:p>
            <a:pPr algn="ctr"/>
            <a:r>
              <a:rPr lang="pt-BR" sz="2000" dirty="0" err="1">
                <a:solidFill>
                  <a:srgbClr val="C00000"/>
                </a:solidFill>
              </a:rPr>
              <a:t>Blanchard</a:t>
            </a:r>
            <a:r>
              <a:rPr lang="pt-BR" sz="2000" dirty="0">
                <a:solidFill>
                  <a:srgbClr val="C00000"/>
                </a:solidFill>
              </a:rPr>
              <a:t>! </a:t>
            </a:r>
          </a:p>
          <a:p>
            <a:pPr algn="ctr"/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324425" y="1367928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MEDO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257363" y="1367928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ANSIEDADE</a:t>
            </a:r>
          </a:p>
        </p:txBody>
      </p:sp>
    </p:spTree>
    <p:extLst>
      <p:ext uri="{BB962C8B-B14F-4D97-AF65-F5344CB8AC3E}">
        <p14:creationId xmlns:p14="http://schemas.microsoft.com/office/powerpoint/2010/main" val="2859686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2260526" y="980728"/>
            <a:ext cx="7632848" cy="4536504"/>
            <a:chOff x="755576" y="836712"/>
            <a:chExt cx="7632848" cy="4536504"/>
          </a:xfrm>
        </p:grpSpPr>
        <p:sp>
          <p:nvSpPr>
            <p:cNvPr id="3" name="Rectangle 7"/>
            <p:cNvSpPr>
              <a:spLocks noChangeArrowheads="1"/>
            </p:cNvSpPr>
            <p:nvPr/>
          </p:nvSpPr>
          <p:spPr bwMode="auto">
            <a:xfrm>
              <a:off x="755576" y="2325216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u="sng">
                  <a:solidFill>
                    <a:schemeClr val="bg1"/>
                  </a:solidFill>
                </a:rPr>
                <a:t>Estratégia</a:t>
              </a:r>
            </a:p>
            <a:p>
              <a:pPr algn="ctr"/>
              <a:r>
                <a:rPr lang="pt-BR" sz="1400" u="sng">
                  <a:solidFill>
                    <a:schemeClr val="bg1"/>
                  </a:solidFill>
                </a:rPr>
                <a:t>comportamental</a:t>
              </a:r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755576" y="3392016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u="sng">
                  <a:solidFill>
                    <a:schemeClr val="bg1"/>
                  </a:solidFill>
                </a:rPr>
                <a:t>Estruturas</a:t>
              </a:r>
            </a:p>
            <a:p>
              <a:pPr algn="ctr"/>
              <a:r>
                <a:rPr lang="pt-BR" sz="1400" u="sng">
                  <a:solidFill>
                    <a:schemeClr val="bg1"/>
                  </a:solidFill>
                </a:rPr>
                <a:t>neurais</a:t>
              </a:r>
            </a:p>
            <a:p>
              <a:pPr algn="ctr"/>
              <a:r>
                <a:rPr lang="pt-BR" sz="1400" u="sng">
                  <a:solidFill>
                    <a:schemeClr val="bg1"/>
                  </a:solidFill>
                </a:rPr>
                <a:t>críticas</a:t>
              </a:r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755576" y="4458816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u="sng">
                  <a:solidFill>
                    <a:schemeClr val="bg1"/>
                  </a:solidFill>
                </a:rPr>
                <a:t>Emoção</a:t>
              </a:r>
            </a:p>
            <a:p>
              <a:pPr algn="ctr"/>
              <a:r>
                <a:rPr lang="pt-BR" sz="1400" u="sng">
                  <a:solidFill>
                    <a:schemeClr val="bg1"/>
                  </a:solidFill>
                </a:rPr>
                <a:t>associada</a:t>
              </a:r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2699792" y="2325216"/>
              <a:ext cx="1828800" cy="914400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Avaliação de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risco</a:t>
              </a:r>
            </a:p>
          </p:txBody>
        </p:sp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2699792" y="3392016"/>
              <a:ext cx="1828800" cy="914400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Amígdala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septo-hipocampo</a:t>
              </a:r>
            </a:p>
          </p:txBody>
        </p:sp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>
              <a:off x="2699792" y="4458816"/>
              <a:ext cx="1828800" cy="914400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Ansiedade</a:t>
              </a:r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4634458" y="2325216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Congelamento</a:t>
              </a:r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>
              <a:off x="4634458" y="3392016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Amígdala</a:t>
              </a:r>
            </a:p>
            <a:p>
              <a:pPr algn="ctr"/>
              <a:r>
                <a:rPr lang="pt-BR" sz="1400"/>
                <a:t>MCPA ventral</a:t>
              </a:r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4634458" y="4458816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Medo</a:t>
              </a:r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" name="Rectangle 19"/>
            <p:cNvSpPr>
              <a:spLocks noChangeArrowheads="1"/>
            </p:cNvSpPr>
            <p:nvPr/>
          </p:nvSpPr>
          <p:spPr bwMode="auto">
            <a:xfrm>
              <a:off x="6559624" y="2325216"/>
              <a:ext cx="1828800" cy="914400"/>
            </a:xfrm>
            <a:prstGeom prst="rect">
              <a:avLst/>
            </a:prstGeom>
            <a:solidFill>
              <a:srgbClr val="77777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Ameaça</a:t>
              </a:r>
            </a:p>
            <a:p>
              <a:pPr algn="ctr"/>
              <a:r>
                <a:rPr lang="pt-BR" sz="1400"/>
                <a:t>luta - fuga</a:t>
              </a:r>
            </a:p>
          </p:txBody>
        </p:sp>
        <p:sp>
          <p:nvSpPr>
            <p:cNvPr id="16" name="Rectangle 20"/>
            <p:cNvSpPr>
              <a:spLocks noChangeArrowheads="1"/>
            </p:cNvSpPr>
            <p:nvPr/>
          </p:nvSpPr>
          <p:spPr bwMode="auto">
            <a:xfrm>
              <a:off x="6559624" y="3392016"/>
              <a:ext cx="1828800" cy="914400"/>
            </a:xfrm>
            <a:prstGeom prst="rect">
              <a:avLst/>
            </a:prstGeom>
            <a:solidFill>
              <a:srgbClr val="77777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Amígdala</a:t>
              </a:r>
            </a:p>
            <a:p>
              <a:pPr algn="ctr"/>
              <a:r>
                <a:rPr lang="pt-BR" sz="1400"/>
                <a:t>Hipotálamo</a:t>
              </a:r>
            </a:p>
            <a:p>
              <a:pPr algn="ctr"/>
              <a:r>
                <a:rPr lang="pt-BR" sz="1400"/>
                <a:t>MCPA dorsal</a:t>
              </a:r>
            </a:p>
          </p:txBody>
        </p:sp>
        <p:sp>
          <p:nvSpPr>
            <p:cNvPr id="17" name="Rectangle 21"/>
            <p:cNvSpPr>
              <a:spLocks noChangeArrowheads="1"/>
            </p:cNvSpPr>
            <p:nvPr/>
          </p:nvSpPr>
          <p:spPr bwMode="auto">
            <a:xfrm>
              <a:off x="6559624" y="4458816"/>
              <a:ext cx="1828800" cy="914400"/>
            </a:xfrm>
            <a:prstGeom prst="rect">
              <a:avLst/>
            </a:prstGeom>
            <a:solidFill>
              <a:srgbClr val="77777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Raiva</a:t>
              </a:r>
            </a:p>
            <a:p>
              <a:pPr algn="ctr"/>
              <a:r>
                <a:rPr lang="pt-BR" sz="1400"/>
                <a:t>Pânico</a:t>
              </a:r>
            </a:p>
          </p:txBody>
        </p:sp>
        <p:grpSp>
          <p:nvGrpSpPr>
            <p:cNvPr id="20" name="Grupo 19"/>
            <p:cNvGrpSpPr/>
            <p:nvPr/>
          </p:nvGrpSpPr>
          <p:grpSpPr>
            <a:xfrm>
              <a:off x="755576" y="836712"/>
              <a:ext cx="7632848" cy="914400"/>
              <a:chOff x="755576" y="836712"/>
              <a:chExt cx="7632848" cy="914400"/>
            </a:xfrm>
          </p:grpSpPr>
          <p:sp>
            <p:nvSpPr>
              <p:cNvPr id="6" name="Rectangle 10"/>
              <p:cNvSpPr>
                <a:spLocks noChangeArrowheads="1"/>
              </p:cNvSpPr>
              <p:nvPr/>
            </p:nvSpPr>
            <p:spPr bwMode="auto">
              <a:xfrm>
                <a:off x="755576" y="836712"/>
                <a:ext cx="1828800" cy="91440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pt-BR" sz="1400" u="sng">
                    <a:solidFill>
                      <a:schemeClr val="bg1"/>
                    </a:solidFill>
                  </a:rPr>
                  <a:t>Tipo de</a:t>
                </a:r>
              </a:p>
              <a:p>
                <a:pPr algn="ctr"/>
                <a:r>
                  <a:rPr lang="pt-BR" sz="1400" u="sng">
                    <a:solidFill>
                      <a:schemeClr val="bg1"/>
                    </a:solidFill>
                  </a:rPr>
                  <a:t>ameaça</a:t>
                </a:r>
                <a:endParaRPr lang="pt-BR"/>
              </a:p>
            </p:txBody>
          </p:sp>
          <p:sp>
            <p:nvSpPr>
              <p:cNvPr id="10" name="Rectangle 14"/>
              <p:cNvSpPr>
                <a:spLocks noChangeArrowheads="1"/>
              </p:cNvSpPr>
              <p:nvPr/>
            </p:nvSpPr>
            <p:spPr bwMode="auto">
              <a:xfrm>
                <a:off x="2699792" y="836712"/>
                <a:ext cx="1828800" cy="914400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pt-BR" sz="1400" u="sng">
                    <a:solidFill>
                      <a:schemeClr val="bg1"/>
                    </a:solidFill>
                  </a:rPr>
                  <a:t>Potencial</a:t>
                </a:r>
                <a:endParaRPr lang="pt-BR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Rectangle 18"/>
              <p:cNvSpPr>
                <a:spLocks noChangeArrowheads="1"/>
              </p:cNvSpPr>
              <p:nvPr/>
            </p:nvSpPr>
            <p:spPr bwMode="auto">
              <a:xfrm>
                <a:off x="4634458" y="836712"/>
                <a:ext cx="1828800" cy="914400"/>
              </a:xfrm>
              <a:prstGeom prst="rect">
                <a:avLst/>
              </a:prstGeom>
              <a:solidFill>
                <a:srgbClr val="FFCC66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pt-BR" sz="1400" u="sng"/>
                  <a:t>Distante</a:t>
                </a:r>
                <a:endParaRPr lang="pt-BR" sz="1400"/>
              </a:p>
            </p:txBody>
          </p:sp>
          <p:sp>
            <p:nvSpPr>
              <p:cNvPr id="18" name="Rectangle 22"/>
              <p:cNvSpPr>
                <a:spLocks noChangeArrowheads="1"/>
              </p:cNvSpPr>
              <p:nvPr/>
            </p:nvSpPr>
            <p:spPr bwMode="auto">
              <a:xfrm>
                <a:off x="6559624" y="836712"/>
                <a:ext cx="1828800" cy="914400"/>
              </a:xfrm>
              <a:prstGeom prst="rect">
                <a:avLst/>
              </a:prstGeom>
              <a:solidFill>
                <a:srgbClr val="777777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pt-BR" sz="1400" u="sng"/>
                  <a:t>Próxima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3058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2260526" y="980728"/>
            <a:ext cx="7632848" cy="4536504"/>
            <a:chOff x="755576" y="836712"/>
            <a:chExt cx="7632848" cy="4536504"/>
          </a:xfrm>
        </p:grpSpPr>
        <p:sp>
          <p:nvSpPr>
            <p:cNvPr id="3" name="Rectangle 7"/>
            <p:cNvSpPr>
              <a:spLocks noChangeArrowheads="1"/>
            </p:cNvSpPr>
            <p:nvPr/>
          </p:nvSpPr>
          <p:spPr bwMode="auto">
            <a:xfrm>
              <a:off x="755576" y="2325216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u="sng">
                  <a:solidFill>
                    <a:schemeClr val="bg1"/>
                  </a:solidFill>
                </a:rPr>
                <a:t>Estratégia</a:t>
              </a:r>
            </a:p>
            <a:p>
              <a:pPr algn="ctr"/>
              <a:r>
                <a:rPr lang="pt-BR" sz="1400" u="sng">
                  <a:solidFill>
                    <a:schemeClr val="bg1"/>
                  </a:solidFill>
                </a:rPr>
                <a:t>comportamental</a:t>
              </a:r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755576" y="3392016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u="sng">
                  <a:solidFill>
                    <a:schemeClr val="bg1"/>
                  </a:solidFill>
                </a:rPr>
                <a:t>Estruturas</a:t>
              </a:r>
            </a:p>
            <a:p>
              <a:pPr algn="ctr"/>
              <a:r>
                <a:rPr lang="pt-BR" sz="1400" u="sng">
                  <a:solidFill>
                    <a:schemeClr val="bg1"/>
                  </a:solidFill>
                </a:rPr>
                <a:t>neurais</a:t>
              </a:r>
            </a:p>
            <a:p>
              <a:pPr algn="ctr"/>
              <a:r>
                <a:rPr lang="pt-BR" sz="1400" u="sng">
                  <a:solidFill>
                    <a:schemeClr val="bg1"/>
                  </a:solidFill>
                </a:rPr>
                <a:t>críticas</a:t>
              </a:r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755576" y="4458816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u="sng">
                  <a:solidFill>
                    <a:schemeClr val="bg1"/>
                  </a:solidFill>
                </a:rPr>
                <a:t>Emoção</a:t>
              </a:r>
            </a:p>
            <a:p>
              <a:pPr algn="ctr"/>
              <a:r>
                <a:rPr lang="pt-BR" sz="1400" u="sng">
                  <a:solidFill>
                    <a:schemeClr val="bg1"/>
                  </a:solidFill>
                </a:rPr>
                <a:t>associada</a:t>
              </a:r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2699792" y="2325216"/>
              <a:ext cx="1828800" cy="914400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Avaliação de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risco</a:t>
              </a:r>
            </a:p>
          </p:txBody>
        </p:sp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2699792" y="3392016"/>
              <a:ext cx="1828800" cy="914400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Amígdala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septo-hipocampo</a:t>
              </a:r>
            </a:p>
          </p:txBody>
        </p:sp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>
              <a:off x="2699792" y="4458816"/>
              <a:ext cx="1828800" cy="914400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</a:rPr>
                <a:t>Ansiedade E SEGURA</a:t>
              </a:r>
            </a:p>
            <a:p>
              <a:pPr algn="ctr"/>
              <a:r>
                <a:rPr lang="pt-BR" sz="1400" dirty="0">
                  <a:solidFill>
                    <a:schemeClr val="bg1"/>
                  </a:solidFill>
                </a:rPr>
                <a:t>NO BRAÇO DO</a:t>
              </a:r>
            </a:p>
            <a:p>
              <a:pPr algn="ctr"/>
              <a:r>
                <a:rPr lang="pt-BR" sz="1400" dirty="0">
                  <a:solidFill>
                    <a:schemeClr val="bg1"/>
                  </a:solidFill>
                </a:rPr>
                <a:t>NAMORADO!!!</a:t>
              </a:r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4634458" y="2325216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Congelamento</a:t>
              </a:r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>
              <a:off x="4634458" y="3392016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Amígdala</a:t>
              </a:r>
            </a:p>
            <a:p>
              <a:pPr algn="ctr"/>
              <a:r>
                <a:rPr lang="pt-BR" sz="1400"/>
                <a:t>MCPA ventral</a:t>
              </a:r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4634458" y="4458816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dirty="0"/>
                <a:t>Medo E GRITA E FINCA</a:t>
              </a:r>
            </a:p>
            <a:p>
              <a:pPr algn="ctr"/>
              <a:r>
                <a:rPr lang="pt-BR" sz="1400" dirty="0"/>
                <a:t>A UNHA NO BRAÇO DO</a:t>
              </a:r>
            </a:p>
            <a:p>
              <a:pPr algn="ctr"/>
              <a:r>
                <a:rPr lang="pt-BR" sz="1400" dirty="0"/>
                <a:t>NAMORADO!!</a:t>
              </a:r>
            </a:p>
          </p:txBody>
        </p:sp>
        <p:sp>
          <p:nvSpPr>
            <p:cNvPr id="15" name="Rectangle 19"/>
            <p:cNvSpPr>
              <a:spLocks noChangeArrowheads="1"/>
            </p:cNvSpPr>
            <p:nvPr/>
          </p:nvSpPr>
          <p:spPr bwMode="auto">
            <a:xfrm>
              <a:off x="6559624" y="2325216"/>
              <a:ext cx="1828800" cy="914400"/>
            </a:xfrm>
            <a:prstGeom prst="rect">
              <a:avLst/>
            </a:prstGeom>
            <a:solidFill>
              <a:srgbClr val="77777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Ameaça</a:t>
              </a:r>
            </a:p>
            <a:p>
              <a:pPr algn="ctr"/>
              <a:r>
                <a:rPr lang="pt-BR" sz="1400"/>
                <a:t>luta - fuga</a:t>
              </a:r>
            </a:p>
          </p:txBody>
        </p:sp>
        <p:sp>
          <p:nvSpPr>
            <p:cNvPr id="16" name="Rectangle 20"/>
            <p:cNvSpPr>
              <a:spLocks noChangeArrowheads="1"/>
            </p:cNvSpPr>
            <p:nvPr/>
          </p:nvSpPr>
          <p:spPr bwMode="auto">
            <a:xfrm>
              <a:off x="6559624" y="3392016"/>
              <a:ext cx="1828800" cy="914400"/>
            </a:xfrm>
            <a:prstGeom prst="rect">
              <a:avLst/>
            </a:prstGeom>
            <a:solidFill>
              <a:srgbClr val="77777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Amígdala</a:t>
              </a:r>
            </a:p>
            <a:p>
              <a:pPr algn="ctr"/>
              <a:r>
                <a:rPr lang="pt-BR" sz="1400"/>
                <a:t>Hipotálamo</a:t>
              </a:r>
            </a:p>
            <a:p>
              <a:pPr algn="ctr"/>
              <a:r>
                <a:rPr lang="pt-BR" sz="1400"/>
                <a:t>MCPA dorsal</a:t>
              </a:r>
            </a:p>
          </p:txBody>
        </p:sp>
        <p:sp>
          <p:nvSpPr>
            <p:cNvPr id="17" name="Rectangle 21"/>
            <p:cNvSpPr>
              <a:spLocks noChangeArrowheads="1"/>
            </p:cNvSpPr>
            <p:nvPr/>
          </p:nvSpPr>
          <p:spPr bwMode="auto">
            <a:xfrm>
              <a:off x="6559624" y="4458816"/>
              <a:ext cx="1828800" cy="914400"/>
            </a:xfrm>
            <a:prstGeom prst="rect">
              <a:avLst/>
            </a:prstGeom>
            <a:solidFill>
              <a:srgbClr val="77777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dirty="0"/>
                <a:t>Raiva</a:t>
              </a:r>
            </a:p>
            <a:p>
              <a:pPr algn="ctr"/>
              <a:r>
                <a:rPr lang="pt-BR" sz="1400" dirty="0"/>
                <a:t>Pânico E GRITA, VIRA  O </a:t>
              </a:r>
            </a:p>
            <a:p>
              <a:pPr algn="ctr"/>
              <a:r>
                <a:rPr lang="pt-BR" sz="1400" dirty="0"/>
                <a:t>ROSTO E DIZ: NÃO </a:t>
              </a:r>
            </a:p>
            <a:p>
              <a:pPr algn="ctr"/>
              <a:r>
                <a:rPr lang="pt-BR" sz="1400" dirty="0"/>
                <a:t>QUERO VER!!</a:t>
              </a:r>
            </a:p>
          </p:txBody>
        </p:sp>
        <p:grpSp>
          <p:nvGrpSpPr>
            <p:cNvPr id="20" name="Grupo 19"/>
            <p:cNvGrpSpPr/>
            <p:nvPr/>
          </p:nvGrpSpPr>
          <p:grpSpPr>
            <a:xfrm>
              <a:off x="755576" y="836712"/>
              <a:ext cx="7632848" cy="914400"/>
              <a:chOff x="755576" y="836712"/>
              <a:chExt cx="7632848" cy="914400"/>
            </a:xfrm>
          </p:grpSpPr>
          <p:sp>
            <p:nvSpPr>
              <p:cNvPr id="6" name="Rectangle 10"/>
              <p:cNvSpPr>
                <a:spLocks noChangeArrowheads="1"/>
              </p:cNvSpPr>
              <p:nvPr/>
            </p:nvSpPr>
            <p:spPr bwMode="auto">
              <a:xfrm>
                <a:off x="755576" y="836712"/>
                <a:ext cx="1828800" cy="91440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pt-BR" sz="1400" u="sng" dirty="0">
                    <a:solidFill>
                      <a:schemeClr val="bg1"/>
                    </a:solidFill>
                  </a:rPr>
                  <a:t>Tipo de</a:t>
                </a:r>
              </a:p>
              <a:p>
                <a:pPr algn="ctr"/>
                <a:r>
                  <a:rPr lang="pt-BR" sz="1400" u="sng" dirty="0">
                    <a:solidFill>
                      <a:schemeClr val="bg1"/>
                    </a:solidFill>
                  </a:rPr>
                  <a:t>Ameaça</a:t>
                </a:r>
              </a:p>
              <a:p>
                <a:pPr algn="ctr"/>
                <a:r>
                  <a:rPr lang="pt-BR" sz="1400" u="sng" dirty="0">
                    <a:solidFill>
                      <a:srgbClr val="C00000"/>
                    </a:solidFill>
                  </a:rPr>
                  <a:t>JASON!!</a:t>
                </a:r>
                <a:endParaRPr lang="pt-BR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0" name="Rectangle 14"/>
              <p:cNvSpPr>
                <a:spLocks noChangeArrowheads="1"/>
              </p:cNvSpPr>
              <p:nvPr/>
            </p:nvSpPr>
            <p:spPr bwMode="auto">
              <a:xfrm>
                <a:off x="2699792" y="836712"/>
                <a:ext cx="1828800" cy="914400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pt-BR" sz="1400" u="sng" dirty="0">
                    <a:solidFill>
                      <a:schemeClr val="bg1"/>
                    </a:solidFill>
                  </a:rPr>
                  <a:t>POSTER DO JASON</a:t>
                </a:r>
              </a:p>
              <a:p>
                <a:pPr algn="ctr"/>
                <a:r>
                  <a:rPr lang="pt-BR" sz="1400" u="sng" dirty="0">
                    <a:solidFill>
                      <a:schemeClr val="bg1"/>
                    </a:solidFill>
                  </a:rPr>
                  <a:t>NO CINEMA</a:t>
                </a:r>
              </a:p>
              <a:p>
                <a:pPr algn="ctr"/>
                <a:r>
                  <a:rPr lang="pt-BR" sz="1400" u="sng" dirty="0">
                    <a:solidFill>
                      <a:schemeClr val="bg1"/>
                    </a:solidFill>
                  </a:rPr>
                  <a:t>Potencial</a:t>
                </a:r>
                <a:endParaRPr lang="pt-BR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Rectangle 18"/>
              <p:cNvSpPr>
                <a:spLocks noChangeArrowheads="1"/>
              </p:cNvSpPr>
              <p:nvPr/>
            </p:nvSpPr>
            <p:spPr bwMode="auto">
              <a:xfrm>
                <a:off x="4634458" y="836712"/>
                <a:ext cx="1828800" cy="914400"/>
              </a:xfrm>
              <a:prstGeom prst="rect">
                <a:avLst/>
              </a:prstGeom>
              <a:solidFill>
                <a:srgbClr val="FFCC66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pt-BR" sz="1400" u="sng" dirty="0"/>
                  <a:t>JASON</a:t>
                </a:r>
              </a:p>
              <a:p>
                <a:pPr algn="ctr"/>
                <a:r>
                  <a:rPr lang="pt-BR" sz="1400" u="sng" dirty="0"/>
                  <a:t>Distante</a:t>
                </a:r>
              </a:p>
              <a:p>
                <a:pPr algn="ctr"/>
                <a:r>
                  <a:rPr lang="pt-BR" sz="1400" u="sng" dirty="0"/>
                  <a:t>SEM FAÇÃO NA MÃO</a:t>
                </a:r>
                <a:endParaRPr lang="pt-BR" sz="1400" dirty="0"/>
              </a:p>
            </p:txBody>
          </p:sp>
          <p:sp>
            <p:nvSpPr>
              <p:cNvPr id="18" name="Rectangle 22"/>
              <p:cNvSpPr>
                <a:spLocks noChangeArrowheads="1"/>
              </p:cNvSpPr>
              <p:nvPr/>
            </p:nvSpPr>
            <p:spPr bwMode="auto">
              <a:xfrm>
                <a:off x="6559624" y="836712"/>
                <a:ext cx="1828800" cy="914400"/>
              </a:xfrm>
              <a:prstGeom prst="rect">
                <a:avLst/>
              </a:prstGeom>
              <a:solidFill>
                <a:srgbClr val="777777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pt-BR" sz="1400" u="sng" dirty="0"/>
                  <a:t>JASON</a:t>
                </a:r>
              </a:p>
              <a:p>
                <a:pPr algn="ctr"/>
                <a:r>
                  <a:rPr lang="pt-BR" sz="1400" u="sng" dirty="0"/>
                  <a:t>Próximo COM</a:t>
                </a:r>
              </a:p>
              <a:p>
                <a:pPr algn="ctr"/>
                <a:r>
                  <a:rPr lang="pt-BR" sz="1400" u="sng" dirty="0"/>
                  <a:t>FACÃO NA MÃO</a:t>
                </a:r>
              </a:p>
            </p:txBody>
          </p:sp>
        </p:grpSp>
      </p:grpSp>
      <p:sp>
        <p:nvSpPr>
          <p:cNvPr id="23" name="Rectangle 10"/>
          <p:cNvSpPr txBox="1">
            <a:spLocks noChangeArrowheads="1"/>
          </p:cNvSpPr>
          <p:nvPr/>
        </p:nvSpPr>
        <p:spPr bwMode="auto">
          <a:xfrm>
            <a:off x="1487488" y="332657"/>
            <a:ext cx="91805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200" dirty="0">
                <a:solidFill>
                  <a:srgbClr val="C00000"/>
                </a:solidFill>
                <a:latin typeface="+mn-lt"/>
              </a:rPr>
              <a:t>Cineastas de filme de terror devem ter consultores fisiologistas!! JASON...</a:t>
            </a:r>
          </a:p>
        </p:txBody>
      </p:sp>
    </p:spTree>
    <p:extLst>
      <p:ext uri="{BB962C8B-B14F-4D97-AF65-F5344CB8AC3E}">
        <p14:creationId xmlns:p14="http://schemas.microsoft.com/office/powerpoint/2010/main" val="198162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Nervoso</a:t>
            </a:r>
          </a:p>
        </p:txBody>
      </p:sp>
      <p:pic>
        <p:nvPicPr>
          <p:cNvPr id="4" name="Picture 3" descr="C:\DOCUME~1\LUIZCA~2\LOCALS~1\Temp\~im0010.bm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792" y="1916832"/>
            <a:ext cx="6192689" cy="437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3694584" y="2667000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3694584" y="3200400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3719736" y="3733800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3719736" y="4267200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712858" y="2780928"/>
            <a:ext cx="9348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latin typeface="+mn-lt"/>
              </a:rPr>
              <a:t>Córtex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645258" y="3303370"/>
            <a:ext cx="20024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latin typeface="+mn-lt"/>
              </a:rPr>
              <a:t>Núcleos da base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131792" y="3834626"/>
            <a:ext cx="153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latin typeface="+mn-lt"/>
              </a:rPr>
              <a:t>Hipotálamo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824577" y="4365104"/>
            <a:ext cx="856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latin typeface="+mn-lt"/>
              </a:rPr>
              <a:t>Bulbo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956104" y="1434556"/>
            <a:ext cx="42963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dirty="0">
                <a:latin typeface="+mn-lt"/>
              </a:rPr>
              <a:t>Áreas cerebrais e funções:</a:t>
            </a: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1622426" y="6518275"/>
            <a:ext cx="65069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Prof. Dr. Luiz Carlos de Sá-Rocha / Disciplina de </a:t>
            </a:r>
            <a:r>
              <a:rPr lang="pt-BR" sz="8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Neurofarmacologia</a:t>
            </a:r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Aplicada à Medicina Veterinária / Aula 01 / Introdução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o 44"/>
          <p:cNvGrpSpPr/>
          <p:nvPr/>
        </p:nvGrpSpPr>
        <p:grpSpPr>
          <a:xfrm>
            <a:off x="2289102" y="476672"/>
            <a:ext cx="7661081" cy="5616624"/>
            <a:chOff x="765101" y="404664"/>
            <a:chExt cx="7661081" cy="5616624"/>
          </a:xfrm>
        </p:grpSpPr>
        <p:sp>
          <p:nvSpPr>
            <p:cNvPr id="3" name="AutoShape 2"/>
            <p:cNvSpPr>
              <a:spLocks noChangeArrowheads="1"/>
            </p:cNvSpPr>
            <p:nvPr/>
          </p:nvSpPr>
          <p:spPr bwMode="auto">
            <a:xfrm>
              <a:off x="1187182" y="2842180"/>
              <a:ext cx="1447800" cy="1371600"/>
            </a:xfrm>
            <a:prstGeom prst="irregularSeal2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300" b="1">
                  <a:latin typeface="Tahoma" pitchFamily="34" charset="0"/>
                </a:rPr>
                <a:t>Estímulo</a:t>
              </a:r>
            </a:p>
            <a:p>
              <a:pPr algn="ctr"/>
              <a:r>
                <a:rPr lang="pt-BR" sz="1300" b="1">
                  <a:latin typeface="Tahoma" pitchFamily="34" charset="0"/>
                </a:rPr>
                <a:t>emocional</a:t>
              </a:r>
              <a:endParaRPr lang="pt-BR" sz="900">
                <a:latin typeface="Tahoma" pitchFamily="34" charset="0"/>
              </a:endParaRPr>
            </a:p>
          </p:txBody>
        </p:sp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>
              <a:off x="1872982" y="1241980"/>
              <a:ext cx="1600200" cy="457200"/>
            </a:xfrm>
            <a:prstGeom prst="rect">
              <a:avLst/>
            </a:prstGeom>
            <a:solidFill>
              <a:srgbClr val="FFFFAD"/>
            </a:solidFill>
            <a:ln w="9525">
              <a:solidFill>
                <a:srgbClr val="FFFFAD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D7AF87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300" b="1"/>
                <a:t>Áreas corticais </a:t>
              </a:r>
            </a:p>
            <a:p>
              <a:pPr algn="ctr">
                <a:defRPr/>
              </a:pPr>
              <a:r>
                <a:rPr lang="pt-BR" sz="1300" b="1"/>
                <a:t>sensoriais</a:t>
              </a:r>
            </a:p>
          </p:txBody>
        </p:sp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3625582" y="1241980"/>
              <a:ext cx="1600200" cy="457200"/>
            </a:xfrm>
            <a:prstGeom prst="rect">
              <a:avLst/>
            </a:prstGeom>
            <a:solidFill>
              <a:srgbClr val="FFFFAD"/>
            </a:solidFill>
            <a:ln w="9525">
              <a:solidFill>
                <a:srgbClr val="FFFFAD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D7AF87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300" b="1"/>
                <a:t>Áreas parietais </a:t>
              </a:r>
            </a:p>
            <a:p>
              <a:pPr algn="ctr">
                <a:defRPr/>
              </a:pPr>
              <a:r>
                <a:rPr lang="pt-BR" sz="1300" b="1"/>
                <a:t>multissensoriais</a:t>
              </a:r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5378182" y="1241980"/>
              <a:ext cx="1600200" cy="457200"/>
            </a:xfrm>
            <a:prstGeom prst="rect">
              <a:avLst/>
            </a:prstGeom>
            <a:solidFill>
              <a:srgbClr val="FFFFAD"/>
            </a:solidFill>
            <a:ln w="9525">
              <a:solidFill>
                <a:srgbClr val="FFFFAD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D7AF87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300" b="1"/>
                <a:t>Áreas pré-frontais</a:t>
              </a:r>
            </a:p>
            <a:p>
              <a:pPr algn="ctr">
                <a:defRPr/>
              </a:pPr>
              <a:r>
                <a:rPr lang="pt-BR" sz="1300" b="1"/>
                <a:t>e cinguladas</a:t>
              </a:r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1568182" y="2156380"/>
              <a:ext cx="1600200" cy="457200"/>
            </a:xfrm>
            <a:prstGeom prst="rect">
              <a:avLst/>
            </a:prstGeom>
            <a:solidFill>
              <a:srgbClr val="FFFFAD"/>
            </a:solidFill>
            <a:ln w="9525">
              <a:solidFill>
                <a:srgbClr val="FFFFAD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D7AF87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300" b="1"/>
                <a:t>Tálamo</a:t>
              </a:r>
            </a:p>
            <a:p>
              <a:pPr algn="ctr">
                <a:defRPr/>
              </a:pPr>
              <a:r>
                <a:rPr lang="pt-BR" sz="1300" b="1"/>
                <a:t>sensorial</a:t>
              </a:r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V="1">
              <a:off x="1949182" y="2689780"/>
              <a:ext cx="2286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13"/>
            <p:cNvSpPr>
              <a:spLocks noChangeShapeType="1"/>
            </p:cNvSpPr>
            <p:nvPr/>
          </p:nvSpPr>
          <p:spPr bwMode="auto">
            <a:xfrm flipV="1">
              <a:off x="2482582" y="1775380"/>
              <a:ext cx="1524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14"/>
            <p:cNvSpPr>
              <a:spLocks noChangeArrowheads="1"/>
            </p:cNvSpPr>
            <p:nvPr/>
          </p:nvSpPr>
          <p:spPr bwMode="auto">
            <a:xfrm>
              <a:off x="3777982" y="3146980"/>
              <a:ext cx="1371600" cy="533400"/>
            </a:xfrm>
            <a:prstGeom prst="ellipse">
              <a:avLst/>
            </a:prstGeom>
            <a:solidFill>
              <a:srgbClr val="00C000"/>
            </a:solidFill>
            <a:ln w="9525">
              <a:solidFill>
                <a:srgbClr val="00C000"/>
              </a:solidFill>
              <a:round/>
              <a:headEnd/>
              <a:tailEnd/>
            </a:ln>
            <a:effectLst>
              <a:outerShdw dist="85194" dir="12393903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400"/>
                <a:t>Amígdala</a:t>
              </a:r>
            </a:p>
          </p:txBody>
        </p:sp>
        <p:sp>
          <p:nvSpPr>
            <p:cNvPr id="11" name="Line 15"/>
            <p:cNvSpPr>
              <a:spLocks noChangeShapeType="1"/>
            </p:cNvSpPr>
            <p:nvPr/>
          </p:nvSpPr>
          <p:spPr bwMode="auto">
            <a:xfrm>
              <a:off x="2863582" y="2689780"/>
              <a:ext cx="7620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6"/>
            <p:cNvSpPr>
              <a:spLocks noChangeShapeType="1"/>
            </p:cNvSpPr>
            <p:nvPr/>
          </p:nvSpPr>
          <p:spPr bwMode="auto">
            <a:xfrm>
              <a:off x="3396982" y="1775380"/>
              <a:ext cx="609600" cy="1295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>
              <a:off x="4463782" y="1775380"/>
              <a:ext cx="0" cy="1219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flipH="1">
              <a:off x="4844782" y="1775380"/>
              <a:ext cx="609600" cy="1371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19"/>
            <p:cNvSpPr>
              <a:spLocks noChangeArrowheads="1"/>
            </p:cNvSpPr>
            <p:nvPr/>
          </p:nvSpPr>
          <p:spPr bwMode="auto">
            <a:xfrm>
              <a:off x="5835382" y="2461180"/>
              <a:ext cx="1524000" cy="381000"/>
            </a:xfrm>
            <a:prstGeom prst="rect">
              <a:avLst/>
            </a:prstGeom>
            <a:solidFill>
              <a:srgbClr val="FFFFAD"/>
            </a:solidFill>
            <a:ln w="9525">
              <a:solidFill>
                <a:srgbClr val="FFFFAD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D7AF87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100" b="1"/>
                <a:t>Núcleos colinérgicos</a:t>
              </a:r>
            </a:p>
            <a:p>
              <a:pPr algn="ctr">
                <a:defRPr/>
              </a:pPr>
              <a:r>
                <a:rPr lang="pt-BR" sz="1100" b="1"/>
                <a:t>basais</a:t>
              </a:r>
              <a:endParaRPr lang="pt-BR" sz="1200" b="1"/>
            </a:p>
          </p:txBody>
        </p:sp>
        <p:sp>
          <p:nvSpPr>
            <p:cNvPr id="16" name="Rectangle 20"/>
            <p:cNvSpPr>
              <a:spLocks noChangeArrowheads="1"/>
            </p:cNvSpPr>
            <p:nvPr/>
          </p:nvSpPr>
          <p:spPr bwMode="auto">
            <a:xfrm>
              <a:off x="2177782" y="4899580"/>
              <a:ext cx="1447800" cy="381000"/>
            </a:xfrm>
            <a:prstGeom prst="rect">
              <a:avLst/>
            </a:prstGeom>
            <a:solidFill>
              <a:srgbClr val="FFFFAD"/>
            </a:solidFill>
            <a:ln w="9525">
              <a:solidFill>
                <a:srgbClr val="FFFFAD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D7AF87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200" b="1"/>
                <a:t>Subst. Cinzenta</a:t>
              </a:r>
            </a:p>
            <a:p>
              <a:pPr algn="ctr">
                <a:defRPr/>
              </a:pPr>
              <a:r>
                <a:rPr lang="pt-BR" sz="1200" b="1"/>
                <a:t>periaquedutal</a:t>
              </a:r>
            </a:p>
          </p:txBody>
        </p:sp>
        <p:sp>
          <p:nvSpPr>
            <p:cNvPr id="17" name="Rectangle 21"/>
            <p:cNvSpPr>
              <a:spLocks noChangeArrowheads="1"/>
            </p:cNvSpPr>
            <p:nvPr/>
          </p:nvSpPr>
          <p:spPr bwMode="auto">
            <a:xfrm>
              <a:off x="3930382" y="4899580"/>
              <a:ext cx="1447800" cy="381000"/>
            </a:xfrm>
            <a:prstGeom prst="rect">
              <a:avLst/>
            </a:prstGeom>
            <a:solidFill>
              <a:srgbClr val="FFFFAD"/>
            </a:solidFill>
            <a:ln w="9525">
              <a:solidFill>
                <a:srgbClr val="FFFFAD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D7AF87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200" b="1"/>
                <a:t>Área tegumentar</a:t>
              </a:r>
            </a:p>
            <a:p>
              <a:pPr algn="ctr">
                <a:defRPr/>
              </a:pPr>
              <a:r>
                <a:rPr lang="pt-BR" sz="1200" b="1"/>
                <a:t>Ventral</a:t>
              </a:r>
            </a:p>
          </p:txBody>
        </p:sp>
        <p:sp>
          <p:nvSpPr>
            <p:cNvPr id="18" name="Line 22"/>
            <p:cNvSpPr>
              <a:spLocks noChangeShapeType="1"/>
            </p:cNvSpPr>
            <p:nvPr/>
          </p:nvSpPr>
          <p:spPr bwMode="auto">
            <a:xfrm flipH="1" flipV="1">
              <a:off x="5682982" y="2156380"/>
              <a:ext cx="2286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23"/>
            <p:cNvSpPr>
              <a:spLocks noChangeShapeType="1"/>
            </p:cNvSpPr>
            <p:nvPr/>
          </p:nvSpPr>
          <p:spPr bwMode="auto">
            <a:xfrm flipH="1" flipV="1">
              <a:off x="5835382" y="2003980"/>
              <a:ext cx="304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4"/>
            <p:cNvSpPr>
              <a:spLocks noChangeShapeType="1"/>
            </p:cNvSpPr>
            <p:nvPr/>
          </p:nvSpPr>
          <p:spPr bwMode="auto">
            <a:xfrm flipH="1" flipV="1">
              <a:off x="6063982" y="192778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>
              <a:off x="6292582" y="2003980"/>
              <a:ext cx="907621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100" b="1"/>
                <a:t>Alerta geral</a:t>
              </a:r>
            </a:p>
          </p:txBody>
        </p:sp>
        <p:sp>
          <p:nvSpPr>
            <p:cNvPr id="22" name="Line 26"/>
            <p:cNvSpPr>
              <a:spLocks noChangeShapeType="1"/>
            </p:cNvSpPr>
            <p:nvPr/>
          </p:nvSpPr>
          <p:spPr bwMode="auto">
            <a:xfrm flipH="1">
              <a:off x="3396982" y="3680380"/>
              <a:ext cx="76200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>
              <a:off x="2863582" y="528058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9"/>
            <p:cNvSpPr>
              <a:spLocks noChangeShapeType="1"/>
            </p:cNvSpPr>
            <p:nvPr/>
          </p:nvSpPr>
          <p:spPr bwMode="auto">
            <a:xfrm>
              <a:off x="4616182" y="528058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30"/>
            <p:cNvSpPr txBox="1">
              <a:spLocks noChangeArrowheads="1"/>
            </p:cNvSpPr>
            <p:nvPr/>
          </p:nvSpPr>
          <p:spPr bwMode="auto">
            <a:xfrm>
              <a:off x="2360849" y="5498068"/>
              <a:ext cx="265329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400" b="1"/>
                <a:t>Manifestações comportamentais</a:t>
              </a:r>
            </a:p>
            <a:p>
              <a:pPr algn="ctr"/>
              <a:r>
                <a:rPr lang="pt-BR" sz="1400" b="1"/>
                <a:t> (ataque, luta ou fuga)</a:t>
              </a:r>
            </a:p>
          </p:txBody>
        </p:sp>
        <p:sp>
          <p:nvSpPr>
            <p:cNvPr id="26" name="Line 31"/>
            <p:cNvSpPr>
              <a:spLocks noChangeShapeType="1"/>
            </p:cNvSpPr>
            <p:nvPr/>
          </p:nvSpPr>
          <p:spPr bwMode="auto">
            <a:xfrm flipV="1">
              <a:off x="5073382" y="2842180"/>
              <a:ext cx="685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32"/>
            <p:cNvSpPr>
              <a:spLocks noChangeArrowheads="1"/>
            </p:cNvSpPr>
            <p:nvPr/>
          </p:nvSpPr>
          <p:spPr bwMode="auto">
            <a:xfrm>
              <a:off x="6749782" y="3375580"/>
              <a:ext cx="1447800" cy="381000"/>
            </a:xfrm>
            <a:prstGeom prst="rect">
              <a:avLst/>
            </a:prstGeom>
            <a:solidFill>
              <a:srgbClr val="FFFFAD"/>
            </a:solidFill>
            <a:ln w="9525">
              <a:solidFill>
                <a:srgbClr val="FFFFAD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D7AF87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200" b="1"/>
                <a:t>Hipotálamo</a:t>
              </a:r>
            </a:p>
          </p:txBody>
        </p:sp>
        <p:grpSp>
          <p:nvGrpSpPr>
            <p:cNvPr id="28" name="Group 36"/>
            <p:cNvGrpSpPr>
              <a:grpSpLocks/>
            </p:cNvGrpSpPr>
            <p:nvPr/>
          </p:nvGrpSpPr>
          <p:grpSpPr bwMode="auto">
            <a:xfrm>
              <a:off x="5682982" y="3985180"/>
              <a:ext cx="2743200" cy="1143000"/>
              <a:chOff x="3984" y="3024"/>
              <a:chExt cx="1728" cy="720"/>
            </a:xfrm>
          </p:grpSpPr>
          <p:sp>
            <p:nvSpPr>
              <p:cNvPr id="41" name="Rectangle 33"/>
              <p:cNvSpPr>
                <a:spLocks noChangeArrowheads="1"/>
              </p:cNvSpPr>
              <p:nvPr/>
            </p:nvSpPr>
            <p:spPr bwMode="auto">
              <a:xfrm>
                <a:off x="3984" y="3024"/>
                <a:ext cx="912" cy="240"/>
              </a:xfrm>
              <a:prstGeom prst="rect">
                <a:avLst/>
              </a:prstGeom>
              <a:solidFill>
                <a:srgbClr val="FFFFAD"/>
              </a:solidFill>
              <a:ln w="9525">
                <a:solidFill>
                  <a:srgbClr val="FFFFAD"/>
                </a:solidFill>
                <a:miter lim="800000"/>
                <a:headEnd/>
                <a:tailEnd/>
              </a:ln>
              <a:effectLst>
                <a:outerShdw dist="107763" dir="13500000" algn="ctr" rotWithShape="0">
                  <a:srgbClr val="D7AF87"/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pt-BR" sz="1200" b="1"/>
                  <a:t>Tronco encefálico</a:t>
                </a:r>
              </a:p>
            </p:txBody>
          </p:sp>
          <p:sp>
            <p:nvSpPr>
              <p:cNvPr id="42" name="Rectangle 34"/>
              <p:cNvSpPr>
                <a:spLocks noChangeArrowheads="1"/>
              </p:cNvSpPr>
              <p:nvPr/>
            </p:nvSpPr>
            <p:spPr bwMode="auto">
              <a:xfrm>
                <a:off x="4464" y="3264"/>
                <a:ext cx="912" cy="240"/>
              </a:xfrm>
              <a:prstGeom prst="rect">
                <a:avLst/>
              </a:prstGeom>
              <a:solidFill>
                <a:srgbClr val="FFFFAD"/>
              </a:solidFill>
              <a:ln w="9525">
                <a:solidFill>
                  <a:srgbClr val="FFFFAD"/>
                </a:solidFill>
                <a:miter lim="800000"/>
                <a:headEnd/>
                <a:tailEnd/>
              </a:ln>
              <a:effectLst>
                <a:outerShdw dist="107763" dir="13500000" algn="ctr" rotWithShape="0">
                  <a:srgbClr val="D7AF87"/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pt-BR" sz="1200" b="1"/>
                  <a:t>SNA</a:t>
                </a:r>
              </a:p>
            </p:txBody>
          </p:sp>
          <p:sp>
            <p:nvSpPr>
              <p:cNvPr id="43" name="Rectangle 35"/>
              <p:cNvSpPr>
                <a:spLocks noChangeArrowheads="1"/>
              </p:cNvSpPr>
              <p:nvPr/>
            </p:nvSpPr>
            <p:spPr bwMode="auto">
              <a:xfrm>
                <a:off x="4800" y="3504"/>
                <a:ext cx="912" cy="240"/>
              </a:xfrm>
              <a:prstGeom prst="rect">
                <a:avLst/>
              </a:prstGeom>
              <a:solidFill>
                <a:srgbClr val="FFFFAD"/>
              </a:solidFill>
              <a:ln w="9525">
                <a:solidFill>
                  <a:srgbClr val="FFFFAD"/>
                </a:solidFill>
                <a:miter lim="800000"/>
                <a:headEnd/>
                <a:tailEnd/>
              </a:ln>
              <a:effectLst>
                <a:outerShdw dist="107763" dir="13500000" algn="ctr" rotWithShape="0">
                  <a:srgbClr val="D7AF87"/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pt-BR" sz="1200" b="1"/>
                  <a:t>Sistema </a:t>
                </a:r>
              </a:p>
              <a:p>
                <a:pPr algn="ctr">
                  <a:defRPr/>
                </a:pPr>
                <a:r>
                  <a:rPr lang="pt-BR" sz="1200" b="1"/>
                  <a:t>endócrino</a:t>
                </a:r>
              </a:p>
            </p:txBody>
          </p:sp>
        </p:grpSp>
        <p:sp>
          <p:nvSpPr>
            <p:cNvPr id="29" name="Line 37"/>
            <p:cNvSpPr>
              <a:spLocks noChangeShapeType="1"/>
            </p:cNvSpPr>
            <p:nvPr/>
          </p:nvSpPr>
          <p:spPr bwMode="auto">
            <a:xfrm>
              <a:off x="7435582" y="383278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38"/>
            <p:cNvSpPr>
              <a:spLocks noChangeShapeType="1"/>
            </p:cNvSpPr>
            <p:nvPr/>
          </p:nvSpPr>
          <p:spPr bwMode="auto">
            <a:xfrm>
              <a:off x="8045182" y="3832780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39"/>
            <p:cNvSpPr>
              <a:spLocks noChangeShapeType="1"/>
            </p:cNvSpPr>
            <p:nvPr/>
          </p:nvSpPr>
          <p:spPr bwMode="auto">
            <a:xfrm>
              <a:off x="6749782" y="474718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40"/>
            <p:cNvSpPr>
              <a:spLocks noChangeShapeType="1"/>
            </p:cNvSpPr>
            <p:nvPr/>
          </p:nvSpPr>
          <p:spPr bwMode="auto">
            <a:xfrm>
              <a:off x="7435582" y="520438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41"/>
            <p:cNvSpPr>
              <a:spLocks noChangeShapeType="1"/>
            </p:cNvSpPr>
            <p:nvPr/>
          </p:nvSpPr>
          <p:spPr bwMode="auto">
            <a:xfrm>
              <a:off x="6063982" y="4442380"/>
              <a:ext cx="0" cy="990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42"/>
            <p:cNvSpPr>
              <a:spLocks noChangeShapeType="1"/>
            </p:cNvSpPr>
            <p:nvPr/>
          </p:nvSpPr>
          <p:spPr bwMode="auto">
            <a:xfrm>
              <a:off x="6063982" y="451858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Text Box 43"/>
            <p:cNvSpPr txBox="1">
              <a:spLocks noChangeArrowheads="1"/>
            </p:cNvSpPr>
            <p:nvPr/>
          </p:nvSpPr>
          <p:spPr bwMode="auto">
            <a:xfrm>
              <a:off x="5847814" y="5509180"/>
              <a:ext cx="215636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400" b="1"/>
                <a:t>Manifestações fisiológicas</a:t>
              </a:r>
            </a:p>
          </p:txBody>
        </p:sp>
        <p:sp>
          <p:nvSpPr>
            <p:cNvPr id="36" name="Line 45"/>
            <p:cNvSpPr>
              <a:spLocks noChangeShapeType="1"/>
            </p:cNvSpPr>
            <p:nvPr/>
          </p:nvSpPr>
          <p:spPr bwMode="auto">
            <a:xfrm>
              <a:off x="5225782" y="3451780"/>
              <a:ext cx="1295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46"/>
            <p:cNvSpPr>
              <a:spLocks noChangeShapeType="1"/>
            </p:cNvSpPr>
            <p:nvPr/>
          </p:nvSpPr>
          <p:spPr bwMode="auto">
            <a:xfrm>
              <a:off x="4920982" y="3680380"/>
              <a:ext cx="6096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47"/>
            <p:cNvSpPr>
              <a:spLocks noChangeShapeType="1"/>
            </p:cNvSpPr>
            <p:nvPr/>
          </p:nvSpPr>
          <p:spPr bwMode="auto">
            <a:xfrm>
              <a:off x="3777982" y="421378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Text Box 48"/>
            <p:cNvSpPr txBox="1">
              <a:spLocks noChangeArrowheads="1"/>
            </p:cNvSpPr>
            <p:nvPr/>
          </p:nvSpPr>
          <p:spPr bwMode="auto">
            <a:xfrm>
              <a:off x="765101" y="404664"/>
              <a:ext cx="756084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dirty="0"/>
                <a:t>Trajetória neural do medo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0103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DOCUME~1\LUIZCA~2\LOCALS~1\Temp\~im000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2226" y="1693947"/>
            <a:ext cx="6528230" cy="444475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415480" y="1621940"/>
            <a:ext cx="2108269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i="1" dirty="0" err="1"/>
              <a:t>Locus</a:t>
            </a:r>
            <a:r>
              <a:rPr lang="pt-BR" i="1" dirty="0"/>
              <a:t> </a:t>
            </a:r>
            <a:r>
              <a:rPr lang="pt-BR" i="1" dirty="0" err="1"/>
              <a:t>Ceruleos</a:t>
            </a:r>
            <a:endParaRPr lang="pt-BR" i="1" dirty="0"/>
          </a:p>
          <a:p>
            <a:endParaRPr lang="pt-BR" sz="1800" i="1" dirty="0"/>
          </a:p>
          <a:p>
            <a:pPr>
              <a:buFontTx/>
              <a:buChar char="•"/>
            </a:pPr>
            <a:r>
              <a:rPr lang="pt-BR" sz="1800" i="1" dirty="0"/>
              <a:t> </a:t>
            </a:r>
            <a:r>
              <a:rPr lang="pt-BR" sz="1800" i="1" dirty="0" err="1"/>
              <a:t>Aferências</a:t>
            </a:r>
            <a:endParaRPr lang="pt-BR" sz="1800" i="1" dirty="0"/>
          </a:p>
          <a:p>
            <a:r>
              <a:rPr lang="pt-BR" sz="1800" i="1" dirty="0"/>
              <a:t>    </a:t>
            </a:r>
            <a:r>
              <a:rPr lang="pt-BR" sz="1600" i="1" dirty="0"/>
              <a:t>Córtex</a:t>
            </a:r>
          </a:p>
          <a:p>
            <a:r>
              <a:rPr lang="pt-BR" sz="1600" i="1" dirty="0"/>
              <a:t>     Amígdala</a:t>
            </a:r>
          </a:p>
          <a:p>
            <a:r>
              <a:rPr lang="pt-BR" sz="1600" i="1" dirty="0"/>
              <a:t>     Hipocampo</a:t>
            </a:r>
          </a:p>
          <a:p>
            <a:r>
              <a:rPr lang="pt-BR" sz="1600" i="1" dirty="0"/>
              <a:t>     </a:t>
            </a:r>
            <a:r>
              <a:rPr lang="pt-BR" sz="1600" i="1" dirty="0" err="1"/>
              <a:t>PGi</a:t>
            </a:r>
            <a:endParaRPr lang="pt-BR" sz="1600" i="1" dirty="0"/>
          </a:p>
          <a:p>
            <a:r>
              <a:rPr lang="pt-BR" sz="1600" i="1" dirty="0"/>
              <a:t>     </a:t>
            </a:r>
            <a:r>
              <a:rPr lang="pt-BR" sz="1600" i="1" dirty="0" err="1"/>
              <a:t>PGr</a:t>
            </a:r>
            <a:endParaRPr lang="pt-BR" sz="1600" i="1" dirty="0"/>
          </a:p>
          <a:p>
            <a:endParaRPr lang="pt-BR" sz="1800" i="1" dirty="0"/>
          </a:p>
          <a:p>
            <a:pPr>
              <a:buFontTx/>
              <a:buChar char="•"/>
            </a:pPr>
            <a:r>
              <a:rPr lang="pt-BR" sz="1800" i="1" dirty="0"/>
              <a:t> </a:t>
            </a:r>
            <a:r>
              <a:rPr lang="pt-BR" sz="1800" i="1" dirty="0" err="1"/>
              <a:t>Eferências</a:t>
            </a:r>
            <a:endParaRPr lang="pt-BR" sz="1800" i="1" dirty="0"/>
          </a:p>
          <a:p>
            <a:r>
              <a:rPr lang="pt-BR" i="1" dirty="0"/>
              <a:t>     </a:t>
            </a:r>
            <a:r>
              <a:rPr lang="pt-BR" sz="1600" i="1" dirty="0"/>
              <a:t>Córtex</a:t>
            </a:r>
          </a:p>
          <a:p>
            <a:r>
              <a:rPr lang="pt-BR" sz="1600" i="1" dirty="0"/>
              <a:t>     Tálamo</a:t>
            </a:r>
          </a:p>
          <a:p>
            <a:r>
              <a:rPr lang="pt-BR" sz="1600" i="1" dirty="0"/>
              <a:t>     Amígdala</a:t>
            </a:r>
          </a:p>
          <a:p>
            <a:r>
              <a:rPr lang="pt-BR" sz="1600" i="1" dirty="0"/>
              <a:t>     Hipotálamo</a:t>
            </a:r>
          </a:p>
          <a:p>
            <a:r>
              <a:rPr lang="pt-BR" sz="1600" i="1" dirty="0"/>
              <a:t>     Hipocampo</a:t>
            </a:r>
          </a:p>
          <a:p>
            <a:r>
              <a:rPr lang="pt-BR" sz="1600" i="1" dirty="0"/>
              <a:t>     Cerebelo</a:t>
            </a:r>
          </a:p>
          <a:p>
            <a:r>
              <a:rPr lang="pt-BR" sz="1600" i="1" dirty="0"/>
              <a:t>     Medula</a:t>
            </a:r>
            <a:r>
              <a:rPr lang="pt-BR" sz="1800" i="1" dirty="0"/>
              <a:t> </a:t>
            </a:r>
          </a:p>
        </p:txBody>
      </p:sp>
      <p:sp>
        <p:nvSpPr>
          <p:cNvPr id="4" name="Text Box 48"/>
          <p:cNvSpPr txBox="1">
            <a:spLocks noChangeArrowheads="1"/>
          </p:cNvSpPr>
          <p:nvPr/>
        </p:nvSpPr>
        <p:spPr bwMode="auto">
          <a:xfrm>
            <a:off x="2289101" y="476673"/>
            <a:ext cx="75608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dirty="0"/>
              <a:t>Sistemas moduladores adrenérgicos e </a:t>
            </a:r>
            <a:r>
              <a:rPr lang="pt-BR" dirty="0" err="1"/>
              <a:t>noradrenérgicos</a:t>
            </a:r>
            <a:r>
              <a:rPr lang="pt-BR" dirty="0"/>
              <a:t> centrais</a:t>
            </a:r>
          </a:p>
        </p:txBody>
      </p:sp>
    </p:spTree>
    <p:extLst>
      <p:ext uri="{BB962C8B-B14F-4D97-AF65-F5344CB8AC3E}">
        <p14:creationId xmlns:p14="http://schemas.microsoft.com/office/powerpoint/2010/main" val="3025191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8"/>
          <p:cNvSpPr txBox="1">
            <a:spLocks noChangeArrowheads="1"/>
          </p:cNvSpPr>
          <p:nvPr/>
        </p:nvSpPr>
        <p:spPr bwMode="auto">
          <a:xfrm>
            <a:off x="2317304" y="496145"/>
            <a:ext cx="75608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dirty="0"/>
              <a:t>Sistemas moduladores serotoninérgicos centrais</a:t>
            </a:r>
          </a:p>
          <a:p>
            <a:pPr algn="ctr"/>
            <a:r>
              <a:rPr lang="pt-BR" dirty="0"/>
              <a:t>Núcleos da Rafe</a:t>
            </a:r>
          </a:p>
        </p:txBody>
      </p:sp>
      <p:pic>
        <p:nvPicPr>
          <p:cNvPr id="5" name="Picture 6" descr="C:\DOCUME~1\LUIZCA~2\LOCALS~1\Temp\~im000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5085" y="2070770"/>
            <a:ext cx="7848872" cy="2996054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61060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408734" y="830436"/>
            <a:ext cx="7340600" cy="3822700"/>
            <a:chOff x="1803400" y="1790700"/>
            <a:chExt cx="7340600" cy="3822700"/>
          </a:xfrm>
        </p:grpSpPr>
        <p:sp>
          <p:nvSpPr>
            <p:cNvPr id="3" name="Rectangle 7"/>
            <p:cNvSpPr>
              <a:spLocks noChangeArrowheads="1"/>
            </p:cNvSpPr>
            <p:nvPr/>
          </p:nvSpPr>
          <p:spPr bwMode="auto">
            <a:xfrm>
              <a:off x="1803400" y="2095500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</a:rPr>
                <a:t>Sinais de</a:t>
              </a:r>
            </a:p>
            <a:p>
              <a:pPr algn="ctr"/>
              <a:r>
                <a:rPr lang="pt-BR" sz="1400" dirty="0">
                  <a:solidFill>
                    <a:schemeClr val="bg1"/>
                  </a:solidFill>
                </a:rPr>
                <a:t>punição e/ou</a:t>
              </a:r>
            </a:p>
            <a:p>
              <a:pPr algn="ctr"/>
              <a:r>
                <a:rPr lang="pt-BR" sz="1400" dirty="0">
                  <a:solidFill>
                    <a:schemeClr val="bg1"/>
                  </a:solidFill>
                </a:rPr>
                <a:t>frustração</a:t>
              </a:r>
              <a:endParaRPr lang="pt-BR" dirty="0"/>
            </a:p>
          </p:txBody>
        </p:sp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1803400" y="3238500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Novidades</a:t>
              </a:r>
              <a:endParaRPr lang="pt-BR"/>
            </a:p>
          </p:txBody>
        </p:sp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1803400" y="4381500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Estímulos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ameaçadores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inatos</a:t>
              </a:r>
              <a:endParaRPr lang="pt-BR"/>
            </a:p>
          </p:txBody>
        </p:sp>
        <p:sp>
          <p:nvSpPr>
            <p:cNvPr id="6" name="Line 10"/>
            <p:cNvSpPr>
              <a:spLocks noChangeShapeType="1"/>
            </p:cNvSpPr>
            <p:nvPr/>
          </p:nvSpPr>
          <p:spPr bwMode="auto">
            <a:xfrm>
              <a:off x="3886200" y="1803400"/>
              <a:ext cx="0" cy="381000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 bwMode="auto">
            <a:xfrm flipH="1">
              <a:off x="3581400" y="5600700"/>
              <a:ext cx="304800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>
              <a:off x="3594100" y="1803400"/>
              <a:ext cx="304800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3"/>
            <p:cNvSpPr>
              <a:spLocks noChangeArrowheads="1"/>
            </p:cNvSpPr>
            <p:nvPr/>
          </p:nvSpPr>
          <p:spPr bwMode="auto">
            <a:xfrm>
              <a:off x="3962400" y="3162300"/>
              <a:ext cx="457200" cy="1143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4521200" y="3251200"/>
              <a:ext cx="1828800" cy="914400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Sistema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Septo-hipocampal</a:t>
              </a:r>
              <a:endParaRPr lang="pt-BR"/>
            </a:p>
          </p:txBody>
        </p:sp>
        <p:sp>
          <p:nvSpPr>
            <p:cNvPr id="11" name="AutoShape 15"/>
            <p:cNvSpPr>
              <a:spLocks noChangeArrowheads="1"/>
            </p:cNvSpPr>
            <p:nvPr/>
          </p:nvSpPr>
          <p:spPr bwMode="auto">
            <a:xfrm>
              <a:off x="6451600" y="3162300"/>
              <a:ext cx="457200" cy="1143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>
              <a:off x="7315200" y="2095500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Inibição</a:t>
              </a:r>
            </a:p>
            <a:p>
              <a:pPr algn="ctr"/>
              <a:r>
                <a:rPr lang="pt-BR" sz="1400"/>
                <a:t>comportamental</a:t>
              </a:r>
              <a:endParaRPr lang="pt-BR"/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7315200" y="3289300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Aumento da</a:t>
              </a:r>
            </a:p>
            <a:p>
              <a:pPr algn="ctr"/>
              <a:r>
                <a:rPr lang="pt-BR" sz="1400"/>
                <a:t>vigilância</a:t>
              </a:r>
              <a:endParaRPr lang="pt-BR"/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7315200" y="4470400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Aumento da</a:t>
              </a:r>
            </a:p>
            <a:p>
              <a:pPr algn="ctr"/>
              <a:r>
                <a:rPr lang="pt-BR" sz="1400"/>
                <a:t>atenção</a:t>
              </a:r>
            </a:p>
            <a:p>
              <a:pPr algn="ctr"/>
              <a:r>
                <a:rPr lang="pt-BR" sz="1400"/>
                <a:t>seletiva</a:t>
              </a:r>
              <a:endParaRPr lang="pt-BR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>
              <a:off x="7086600" y="1790700"/>
              <a:ext cx="0" cy="381000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0"/>
            <p:cNvSpPr>
              <a:spLocks noChangeShapeType="1"/>
            </p:cNvSpPr>
            <p:nvPr/>
          </p:nvSpPr>
          <p:spPr bwMode="auto">
            <a:xfrm flipH="1">
              <a:off x="7086600" y="1803400"/>
              <a:ext cx="304800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1"/>
            <p:cNvSpPr>
              <a:spLocks noChangeShapeType="1"/>
            </p:cNvSpPr>
            <p:nvPr/>
          </p:nvSpPr>
          <p:spPr bwMode="auto">
            <a:xfrm flipH="1">
              <a:off x="7086600" y="5600700"/>
              <a:ext cx="304800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5040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o 24"/>
          <p:cNvGrpSpPr/>
          <p:nvPr/>
        </p:nvGrpSpPr>
        <p:grpSpPr>
          <a:xfrm>
            <a:off x="2414067" y="837034"/>
            <a:ext cx="7340600" cy="4229100"/>
            <a:chOff x="890067" y="1790700"/>
            <a:chExt cx="7340600" cy="4229100"/>
          </a:xfrm>
        </p:grpSpPr>
        <p:sp>
          <p:nvSpPr>
            <p:cNvPr id="3" name="Rectangle 7"/>
            <p:cNvSpPr>
              <a:spLocks noChangeArrowheads="1"/>
            </p:cNvSpPr>
            <p:nvPr/>
          </p:nvSpPr>
          <p:spPr bwMode="auto">
            <a:xfrm>
              <a:off x="890067" y="2095500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Sinais de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punição ou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frustração</a:t>
              </a:r>
              <a:endParaRPr lang="pt-BR"/>
            </a:p>
          </p:txBody>
        </p:sp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890067" y="3238500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Novidades</a:t>
              </a:r>
              <a:endParaRPr lang="pt-BR"/>
            </a:p>
          </p:txBody>
        </p:sp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890067" y="4381500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Estímulos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ameaçadores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inatos</a:t>
              </a:r>
              <a:endParaRPr lang="pt-BR"/>
            </a:p>
          </p:txBody>
        </p:sp>
        <p:sp>
          <p:nvSpPr>
            <p:cNvPr id="6" name="Line 10"/>
            <p:cNvSpPr>
              <a:spLocks noChangeShapeType="1"/>
            </p:cNvSpPr>
            <p:nvPr/>
          </p:nvSpPr>
          <p:spPr bwMode="auto">
            <a:xfrm>
              <a:off x="2972867" y="1803400"/>
              <a:ext cx="0" cy="381000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 bwMode="auto">
            <a:xfrm flipH="1">
              <a:off x="2668067" y="5517232"/>
              <a:ext cx="304800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>
              <a:off x="2680767" y="1803400"/>
              <a:ext cx="304800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3"/>
            <p:cNvSpPr>
              <a:spLocks noChangeArrowheads="1"/>
            </p:cNvSpPr>
            <p:nvPr/>
          </p:nvSpPr>
          <p:spPr bwMode="auto">
            <a:xfrm>
              <a:off x="3049067" y="3162300"/>
              <a:ext cx="457200" cy="1143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3607867" y="3251200"/>
              <a:ext cx="1828800" cy="914400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Sistema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Septo-hipocampal</a:t>
              </a:r>
              <a:endParaRPr lang="pt-BR"/>
            </a:p>
          </p:txBody>
        </p:sp>
        <p:sp>
          <p:nvSpPr>
            <p:cNvPr id="11" name="AutoShape 15"/>
            <p:cNvSpPr>
              <a:spLocks noChangeArrowheads="1"/>
            </p:cNvSpPr>
            <p:nvPr/>
          </p:nvSpPr>
          <p:spPr bwMode="auto">
            <a:xfrm>
              <a:off x="5538267" y="3162300"/>
              <a:ext cx="457200" cy="1143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>
              <a:off x="6401867" y="2095500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Inibição</a:t>
              </a:r>
            </a:p>
            <a:p>
              <a:pPr algn="ctr"/>
              <a:r>
                <a:rPr lang="pt-BR" sz="1400"/>
                <a:t>comportamental</a:t>
              </a:r>
              <a:endParaRPr lang="pt-BR"/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6401867" y="3289300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Aumento da</a:t>
              </a:r>
            </a:p>
            <a:p>
              <a:pPr algn="ctr"/>
              <a:r>
                <a:rPr lang="pt-BR" sz="1400"/>
                <a:t>vigilância</a:t>
              </a:r>
              <a:endParaRPr lang="pt-BR"/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6401867" y="4470400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Aumento da</a:t>
              </a:r>
            </a:p>
            <a:p>
              <a:pPr algn="ctr"/>
              <a:r>
                <a:rPr lang="pt-BR" sz="1400"/>
                <a:t>atenção</a:t>
              </a:r>
            </a:p>
            <a:p>
              <a:pPr algn="ctr"/>
              <a:r>
                <a:rPr lang="pt-BR" sz="1400"/>
                <a:t>seletiva</a:t>
              </a:r>
              <a:endParaRPr lang="pt-BR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>
              <a:off x="6173267" y="1790700"/>
              <a:ext cx="0" cy="381000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0"/>
            <p:cNvSpPr>
              <a:spLocks noChangeShapeType="1"/>
            </p:cNvSpPr>
            <p:nvPr/>
          </p:nvSpPr>
          <p:spPr bwMode="auto">
            <a:xfrm flipH="1">
              <a:off x="6173267" y="1803400"/>
              <a:ext cx="304800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1"/>
            <p:cNvSpPr>
              <a:spLocks noChangeShapeType="1"/>
            </p:cNvSpPr>
            <p:nvPr/>
          </p:nvSpPr>
          <p:spPr bwMode="auto">
            <a:xfrm flipH="1">
              <a:off x="6173267" y="5600700"/>
              <a:ext cx="304800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22"/>
            <p:cNvSpPr>
              <a:spLocks noChangeArrowheads="1"/>
            </p:cNvSpPr>
            <p:nvPr/>
          </p:nvSpPr>
          <p:spPr bwMode="auto">
            <a:xfrm>
              <a:off x="3582467" y="4191000"/>
              <a:ext cx="914400" cy="381000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NA</a:t>
              </a:r>
            </a:p>
          </p:txBody>
        </p:sp>
        <p:sp>
          <p:nvSpPr>
            <p:cNvPr id="19" name="AutoShape 23"/>
            <p:cNvSpPr>
              <a:spLocks noChangeArrowheads="1"/>
            </p:cNvSpPr>
            <p:nvPr/>
          </p:nvSpPr>
          <p:spPr bwMode="auto">
            <a:xfrm>
              <a:off x="4573067" y="4191000"/>
              <a:ext cx="914400" cy="381000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dirty="0"/>
                <a:t>5-HT</a:t>
              </a:r>
              <a:endParaRPr lang="pt-BR" dirty="0"/>
            </a:p>
          </p:txBody>
        </p:sp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>
              <a:off x="3734867" y="5105400"/>
              <a:ext cx="1676400" cy="9144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Sistema</a:t>
              </a:r>
            </a:p>
            <a:p>
              <a:pPr algn="ctr"/>
              <a:r>
                <a:rPr lang="pt-BR" sz="1400"/>
                <a:t>moduladores</a:t>
              </a:r>
            </a:p>
            <a:p>
              <a:pPr algn="ctr"/>
              <a:r>
                <a:rPr lang="pt-BR" sz="1400"/>
                <a:t>do tronco</a:t>
              </a:r>
            </a:p>
            <a:p>
              <a:pPr algn="ctr"/>
              <a:r>
                <a:rPr lang="pt-BR" sz="1400"/>
                <a:t>encefálico</a:t>
              </a:r>
              <a:endParaRPr lang="pt-BR"/>
            </a:p>
          </p:txBody>
        </p:sp>
        <p:sp>
          <p:nvSpPr>
            <p:cNvPr id="21" name="Rectangle 25"/>
            <p:cNvSpPr>
              <a:spLocks noChangeArrowheads="1"/>
            </p:cNvSpPr>
            <p:nvPr/>
          </p:nvSpPr>
          <p:spPr bwMode="auto">
            <a:xfrm>
              <a:off x="3811067" y="4648200"/>
              <a:ext cx="457200" cy="381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dirty="0"/>
                <a:t>LC</a:t>
              </a:r>
            </a:p>
          </p:txBody>
        </p:sp>
        <p:sp>
          <p:nvSpPr>
            <p:cNvPr id="22" name="Rectangle 26"/>
            <p:cNvSpPr>
              <a:spLocks noChangeArrowheads="1"/>
            </p:cNvSpPr>
            <p:nvPr/>
          </p:nvSpPr>
          <p:spPr bwMode="auto">
            <a:xfrm>
              <a:off x="4801667" y="4648200"/>
              <a:ext cx="457200" cy="381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dirty="0"/>
                <a:t>NR</a:t>
              </a:r>
            </a:p>
          </p:txBody>
        </p:sp>
        <p:sp>
          <p:nvSpPr>
            <p:cNvPr id="23" name="Rectangle 27"/>
            <p:cNvSpPr>
              <a:spLocks noChangeArrowheads="1"/>
            </p:cNvSpPr>
            <p:nvPr/>
          </p:nvSpPr>
          <p:spPr bwMode="auto">
            <a:xfrm>
              <a:off x="3607867" y="2933700"/>
              <a:ext cx="1828800" cy="3048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/>
                <a:t>Facilitam S-H</a:t>
              </a:r>
            </a:p>
          </p:txBody>
        </p:sp>
        <p:sp>
          <p:nvSpPr>
            <p:cNvPr id="24" name="AutoShape 28"/>
            <p:cNvSpPr>
              <a:spLocks noChangeArrowheads="1"/>
            </p:cNvSpPr>
            <p:nvPr/>
          </p:nvSpPr>
          <p:spPr bwMode="auto">
            <a:xfrm>
              <a:off x="5449367" y="2768600"/>
              <a:ext cx="266700" cy="635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2806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404542" y="832197"/>
            <a:ext cx="7340600" cy="5054600"/>
            <a:chOff x="1803400" y="1790700"/>
            <a:chExt cx="7340600" cy="5054600"/>
          </a:xfrm>
        </p:grpSpPr>
        <p:sp>
          <p:nvSpPr>
            <p:cNvPr id="3" name="Rectangle 7"/>
            <p:cNvSpPr>
              <a:spLocks noChangeArrowheads="1"/>
            </p:cNvSpPr>
            <p:nvPr/>
          </p:nvSpPr>
          <p:spPr bwMode="auto">
            <a:xfrm>
              <a:off x="1803400" y="2095500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Sinais de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punição ou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frustração</a:t>
              </a:r>
              <a:endParaRPr lang="pt-BR"/>
            </a:p>
          </p:txBody>
        </p:sp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1803400" y="3238500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Novidades</a:t>
              </a:r>
              <a:endParaRPr lang="pt-BR"/>
            </a:p>
          </p:txBody>
        </p:sp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1803400" y="4381500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Estímulos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ameaçadores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inatos</a:t>
              </a:r>
              <a:endParaRPr lang="pt-BR"/>
            </a:p>
          </p:txBody>
        </p:sp>
        <p:sp>
          <p:nvSpPr>
            <p:cNvPr id="6" name="Line 10"/>
            <p:cNvSpPr>
              <a:spLocks noChangeShapeType="1"/>
            </p:cNvSpPr>
            <p:nvPr/>
          </p:nvSpPr>
          <p:spPr bwMode="auto">
            <a:xfrm>
              <a:off x="3886200" y="1803400"/>
              <a:ext cx="0" cy="381000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 bwMode="auto">
            <a:xfrm flipH="1">
              <a:off x="3581400" y="56007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>
              <a:off x="3594100" y="18034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3"/>
            <p:cNvSpPr>
              <a:spLocks noChangeArrowheads="1"/>
            </p:cNvSpPr>
            <p:nvPr/>
          </p:nvSpPr>
          <p:spPr bwMode="auto">
            <a:xfrm>
              <a:off x="3962400" y="3162300"/>
              <a:ext cx="457200" cy="1143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4521200" y="3251200"/>
              <a:ext cx="1828800" cy="914400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</a:rPr>
                <a:t>Sistema</a:t>
              </a:r>
            </a:p>
            <a:p>
              <a:pPr algn="ctr"/>
              <a:r>
                <a:rPr lang="pt-BR" sz="1400" dirty="0">
                  <a:solidFill>
                    <a:schemeClr val="bg1"/>
                  </a:solidFill>
                </a:rPr>
                <a:t>Septo-</a:t>
              </a:r>
              <a:r>
                <a:rPr lang="pt-BR" sz="1400" dirty="0" err="1">
                  <a:solidFill>
                    <a:schemeClr val="bg1"/>
                  </a:solidFill>
                </a:rPr>
                <a:t>hipocampal</a:t>
              </a:r>
              <a:endParaRPr lang="pt-BR" dirty="0"/>
            </a:p>
          </p:txBody>
        </p:sp>
        <p:sp>
          <p:nvSpPr>
            <p:cNvPr id="11" name="AutoShape 15"/>
            <p:cNvSpPr>
              <a:spLocks noChangeArrowheads="1"/>
            </p:cNvSpPr>
            <p:nvPr/>
          </p:nvSpPr>
          <p:spPr bwMode="auto">
            <a:xfrm>
              <a:off x="6451600" y="3162300"/>
              <a:ext cx="457200" cy="1143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>
              <a:off x="7315200" y="2095500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Inibição</a:t>
              </a:r>
            </a:p>
            <a:p>
              <a:pPr algn="ctr"/>
              <a:r>
                <a:rPr lang="pt-BR" sz="1400"/>
                <a:t>comportamental</a:t>
              </a:r>
              <a:endParaRPr lang="pt-BR"/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7315200" y="3289300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Aumento da</a:t>
              </a:r>
            </a:p>
            <a:p>
              <a:pPr algn="ctr"/>
              <a:r>
                <a:rPr lang="pt-BR" sz="1400"/>
                <a:t>vigilância</a:t>
              </a:r>
              <a:endParaRPr lang="pt-BR"/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7315200" y="4470400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Aumento da</a:t>
              </a:r>
            </a:p>
            <a:p>
              <a:pPr algn="ctr"/>
              <a:r>
                <a:rPr lang="pt-BR" sz="1400"/>
                <a:t>atenção</a:t>
              </a:r>
            </a:p>
            <a:p>
              <a:pPr algn="ctr"/>
              <a:r>
                <a:rPr lang="pt-BR" sz="1400"/>
                <a:t>seletiva</a:t>
              </a:r>
              <a:endParaRPr lang="pt-BR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>
              <a:off x="7086600" y="1790700"/>
              <a:ext cx="0" cy="381000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0"/>
            <p:cNvSpPr>
              <a:spLocks noChangeShapeType="1"/>
            </p:cNvSpPr>
            <p:nvPr/>
          </p:nvSpPr>
          <p:spPr bwMode="auto">
            <a:xfrm flipH="1">
              <a:off x="7086600" y="18034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1"/>
            <p:cNvSpPr>
              <a:spLocks noChangeShapeType="1"/>
            </p:cNvSpPr>
            <p:nvPr/>
          </p:nvSpPr>
          <p:spPr bwMode="auto">
            <a:xfrm flipH="1">
              <a:off x="7086600" y="56007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22"/>
            <p:cNvSpPr>
              <a:spLocks noChangeArrowheads="1"/>
            </p:cNvSpPr>
            <p:nvPr/>
          </p:nvSpPr>
          <p:spPr bwMode="auto">
            <a:xfrm>
              <a:off x="4495800" y="4191000"/>
              <a:ext cx="914400" cy="381000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NA</a:t>
              </a:r>
            </a:p>
          </p:txBody>
        </p:sp>
        <p:sp>
          <p:nvSpPr>
            <p:cNvPr id="19" name="AutoShape 23"/>
            <p:cNvSpPr>
              <a:spLocks noChangeArrowheads="1"/>
            </p:cNvSpPr>
            <p:nvPr/>
          </p:nvSpPr>
          <p:spPr bwMode="auto">
            <a:xfrm>
              <a:off x="5486400" y="4191000"/>
              <a:ext cx="914400" cy="381000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5-HT</a:t>
              </a:r>
              <a:endParaRPr lang="pt-BR"/>
            </a:p>
          </p:txBody>
        </p:sp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>
              <a:off x="4648200" y="5105400"/>
              <a:ext cx="1676400" cy="9144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Sistema</a:t>
              </a:r>
            </a:p>
            <a:p>
              <a:pPr algn="ctr"/>
              <a:r>
                <a:rPr lang="pt-BR" sz="1400"/>
                <a:t>moduladores</a:t>
              </a:r>
            </a:p>
            <a:p>
              <a:pPr algn="ctr"/>
              <a:r>
                <a:rPr lang="pt-BR" sz="1400"/>
                <a:t>do tronco</a:t>
              </a:r>
            </a:p>
            <a:p>
              <a:pPr algn="ctr"/>
              <a:r>
                <a:rPr lang="pt-BR" sz="1400"/>
                <a:t>encefálico</a:t>
              </a:r>
              <a:endParaRPr lang="pt-BR"/>
            </a:p>
          </p:txBody>
        </p:sp>
        <p:sp>
          <p:nvSpPr>
            <p:cNvPr id="21" name="Rectangle 25"/>
            <p:cNvSpPr>
              <a:spLocks noChangeArrowheads="1"/>
            </p:cNvSpPr>
            <p:nvPr/>
          </p:nvSpPr>
          <p:spPr bwMode="auto">
            <a:xfrm>
              <a:off x="4724400" y="4648200"/>
              <a:ext cx="457200" cy="381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/>
                <a:t>LC</a:t>
              </a:r>
            </a:p>
          </p:txBody>
        </p:sp>
        <p:sp>
          <p:nvSpPr>
            <p:cNvPr id="22" name="Rectangle 26"/>
            <p:cNvSpPr>
              <a:spLocks noChangeArrowheads="1"/>
            </p:cNvSpPr>
            <p:nvPr/>
          </p:nvSpPr>
          <p:spPr bwMode="auto">
            <a:xfrm>
              <a:off x="5715000" y="4648200"/>
              <a:ext cx="457200" cy="381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/>
                <a:t>NR</a:t>
              </a:r>
            </a:p>
          </p:txBody>
        </p:sp>
        <p:sp>
          <p:nvSpPr>
            <p:cNvPr id="23" name="Rectangle 27"/>
            <p:cNvSpPr>
              <a:spLocks noChangeArrowheads="1"/>
            </p:cNvSpPr>
            <p:nvPr/>
          </p:nvSpPr>
          <p:spPr bwMode="auto">
            <a:xfrm>
              <a:off x="3886200" y="6464300"/>
              <a:ext cx="3276600" cy="381000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/>
                <a:t>Ansiolíticos</a:t>
              </a:r>
            </a:p>
          </p:txBody>
        </p:sp>
        <p:sp>
          <p:nvSpPr>
            <p:cNvPr id="24" name="AutoShape 28"/>
            <p:cNvSpPr>
              <a:spLocks noChangeArrowheads="1"/>
            </p:cNvSpPr>
            <p:nvPr/>
          </p:nvSpPr>
          <p:spPr bwMode="auto">
            <a:xfrm>
              <a:off x="4572000" y="6096000"/>
              <a:ext cx="1828800" cy="381000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CC9900"/>
            </a:solidFill>
            <a:ln w="9525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Negativo</a:t>
              </a:r>
              <a:endParaRPr lang="pt-BR"/>
            </a:p>
          </p:txBody>
        </p:sp>
        <p:sp>
          <p:nvSpPr>
            <p:cNvPr id="25" name="Rectangle 29"/>
            <p:cNvSpPr>
              <a:spLocks noChangeArrowheads="1"/>
            </p:cNvSpPr>
            <p:nvPr/>
          </p:nvSpPr>
          <p:spPr bwMode="auto">
            <a:xfrm>
              <a:off x="6705600" y="6464300"/>
              <a:ext cx="2133600" cy="3810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600"/>
                <a:t>Facilitam GABA</a:t>
              </a:r>
            </a:p>
          </p:txBody>
        </p:sp>
        <p:sp>
          <p:nvSpPr>
            <p:cNvPr id="26" name="Rectangle 30"/>
            <p:cNvSpPr>
              <a:spLocks noChangeArrowheads="1"/>
            </p:cNvSpPr>
            <p:nvPr/>
          </p:nvSpPr>
          <p:spPr bwMode="auto">
            <a:xfrm>
              <a:off x="6324600" y="5105400"/>
              <a:ext cx="685800" cy="9144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000"/>
                <a:t>Modulam</a:t>
              </a:r>
            </a:p>
            <a:p>
              <a:pPr algn="ctr"/>
              <a:r>
                <a:rPr lang="pt-BR" sz="1000"/>
                <a:t>negativa-</a:t>
              </a:r>
            </a:p>
            <a:p>
              <a:pPr algn="ctr"/>
              <a:r>
                <a:rPr lang="pt-BR" sz="1000"/>
                <a:t>mente os</a:t>
              </a:r>
            </a:p>
            <a:p>
              <a:pPr algn="ctr"/>
              <a:r>
                <a:rPr lang="pt-BR" sz="1000"/>
                <a:t>sistemas</a:t>
              </a:r>
            </a:p>
            <a:p>
              <a:pPr algn="ctr"/>
              <a:r>
                <a:rPr lang="pt-BR" sz="1000"/>
                <a:t>modula-</a:t>
              </a:r>
            </a:p>
            <a:p>
              <a:pPr algn="ctr"/>
              <a:r>
                <a:rPr lang="pt-BR" sz="1000"/>
                <a:t>tórios</a:t>
              </a:r>
              <a:endParaRPr lang="pt-BR"/>
            </a:p>
          </p:txBody>
        </p:sp>
        <p:sp>
          <p:nvSpPr>
            <p:cNvPr id="27" name="Rectangle 31"/>
            <p:cNvSpPr>
              <a:spLocks noChangeArrowheads="1"/>
            </p:cNvSpPr>
            <p:nvPr/>
          </p:nvSpPr>
          <p:spPr bwMode="auto">
            <a:xfrm>
              <a:off x="4521200" y="2933700"/>
              <a:ext cx="1828800" cy="3048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/>
                <a:t>Facilitam S-H</a:t>
              </a:r>
            </a:p>
          </p:txBody>
        </p:sp>
        <p:sp>
          <p:nvSpPr>
            <p:cNvPr id="28" name="AutoShape 32"/>
            <p:cNvSpPr>
              <a:spLocks noChangeArrowheads="1"/>
            </p:cNvSpPr>
            <p:nvPr/>
          </p:nvSpPr>
          <p:spPr bwMode="auto">
            <a:xfrm>
              <a:off x="6362700" y="2768600"/>
              <a:ext cx="266700" cy="635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8312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408758" y="822672"/>
            <a:ext cx="7340600" cy="5054600"/>
            <a:chOff x="1803400" y="1790700"/>
            <a:chExt cx="7340600" cy="5054600"/>
          </a:xfrm>
        </p:grpSpPr>
        <p:sp>
          <p:nvSpPr>
            <p:cNvPr id="3" name="Rectangle 7"/>
            <p:cNvSpPr>
              <a:spLocks noChangeArrowheads="1"/>
            </p:cNvSpPr>
            <p:nvPr/>
          </p:nvSpPr>
          <p:spPr bwMode="auto">
            <a:xfrm>
              <a:off x="1803400" y="2095500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Sinais de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punição ou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frustração</a:t>
              </a:r>
              <a:endParaRPr lang="pt-BR"/>
            </a:p>
          </p:txBody>
        </p:sp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1803400" y="3238500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Novidades</a:t>
              </a:r>
              <a:endParaRPr lang="pt-BR"/>
            </a:p>
          </p:txBody>
        </p:sp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1803400" y="4381500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Estímulos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ameaçadores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inatos</a:t>
              </a:r>
              <a:endParaRPr lang="pt-BR"/>
            </a:p>
          </p:txBody>
        </p:sp>
        <p:sp>
          <p:nvSpPr>
            <p:cNvPr id="6" name="Line 10"/>
            <p:cNvSpPr>
              <a:spLocks noChangeShapeType="1"/>
            </p:cNvSpPr>
            <p:nvPr/>
          </p:nvSpPr>
          <p:spPr bwMode="auto">
            <a:xfrm>
              <a:off x="3886200" y="1803400"/>
              <a:ext cx="0" cy="381000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n>
                  <a:solidFill>
                    <a:schemeClr val="bg1">
                      <a:lumMod val="50000"/>
                    </a:schemeClr>
                  </a:solidFill>
                </a:ln>
              </a:endParaRPr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 bwMode="auto">
            <a:xfrm flipH="1">
              <a:off x="3581400" y="56007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>
              <a:off x="3594100" y="18034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n>
                  <a:solidFill>
                    <a:schemeClr val="bg1">
                      <a:lumMod val="50000"/>
                    </a:schemeClr>
                  </a:solidFill>
                </a:ln>
              </a:endParaRPr>
            </a:p>
          </p:txBody>
        </p:sp>
        <p:sp>
          <p:nvSpPr>
            <p:cNvPr id="9" name="AutoShape 13"/>
            <p:cNvSpPr>
              <a:spLocks noChangeArrowheads="1"/>
            </p:cNvSpPr>
            <p:nvPr/>
          </p:nvSpPr>
          <p:spPr bwMode="auto">
            <a:xfrm>
              <a:off x="3962400" y="3162300"/>
              <a:ext cx="457200" cy="1143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4521200" y="3251200"/>
              <a:ext cx="1828800" cy="914400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Sistema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Septo-hipocampal</a:t>
              </a:r>
              <a:endParaRPr lang="pt-BR"/>
            </a:p>
          </p:txBody>
        </p:sp>
        <p:sp>
          <p:nvSpPr>
            <p:cNvPr id="11" name="AutoShape 15"/>
            <p:cNvSpPr>
              <a:spLocks noChangeArrowheads="1"/>
            </p:cNvSpPr>
            <p:nvPr/>
          </p:nvSpPr>
          <p:spPr bwMode="auto">
            <a:xfrm>
              <a:off x="6451600" y="3162300"/>
              <a:ext cx="457200" cy="1143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>
              <a:off x="7315200" y="2095500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Inibição</a:t>
              </a:r>
            </a:p>
            <a:p>
              <a:pPr algn="ctr"/>
              <a:r>
                <a:rPr lang="pt-BR" sz="1400"/>
                <a:t>comportamental</a:t>
              </a:r>
              <a:endParaRPr lang="pt-BR"/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7315200" y="3289300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Aumento da</a:t>
              </a:r>
            </a:p>
            <a:p>
              <a:pPr algn="ctr"/>
              <a:r>
                <a:rPr lang="pt-BR" sz="1400"/>
                <a:t>vigilância</a:t>
              </a:r>
              <a:endParaRPr lang="pt-BR"/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7315200" y="4470400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Aumento da</a:t>
              </a:r>
            </a:p>
            <a:p>
              <a:pPr algn="ctr"/>
              <a:r>
                <a:rPr lang="pt-BR" sz="1400"/>
                <a:t>atenção</a:t>
              </a:r>
            </a:p>
            <a:p>
              <a:pPr algn="ctr"/>
              <a:r>
                <a:rPr lang="pt-BR" sz="1400"/>
                <a:t>seletiva</a:t>
              </a:r>
              <a:endParaRPr lang="pt-BR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>
              <a:off x="7086600" y="1790700"/>
              <a:ext cx="0" cy="381000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0"/>
            <p:cNvSpPr>
              <a:spLocks noChangeShapeType="1"/>
            </p:cNvSpPr>
            <p:nvPr/>
          </p:nvSpPr>
          <p:spPr bwMode="auto">
            <a:xfrm flipH="1">
              <a:off x="7086600" y="18034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1"/>
            <p:cNvSpPr>
              <a:spLocks noChangeShapeType="1"/>
            </p:cNvSpPr>
            <p:nvPr/>
          </p:nvSpPr>
          <p:spPr bwMode="auto">
            <a:xfrm flipH="1">
              <a:off x="7086600" y="56007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>
              <a:off x="4648200" y="5105400"/>
              <a:ext cx="1676400" cy="9144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Sistema</a:t>
              </a:r>
            </a:p>
            <a:p>
              <a:pPr algn="ctr"/>
              <a:r>
                <a:rPr lang="pt-BR" sz="1400"/>
                <a:t>moduladores</a:t>
              </a:r>
            </a:p>
            <a:p>
              <a:pPr algn="ctr"/>
              <a:r>
                <a:rPr lang="pt-BR" sz="1400"/>
                <a:t>do tronco</a:t>
              </a:r>
            </a:p>
            <a:p>
              <a:pPr algn="ctr"/>
              <a:r>
                <a:rPr lang="pt-BR" sz="1400"/>
                <a:t>encefálico</a:t>
              </a:r>
              <a:endParaRPr lang="pt-BR"/>
            </a:p>
          </p:txBody>
        </p:sp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4724400" y="4648200"/>
              <a:ext cx="457200" cy="3810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/>
                <a:t>LC</a:t>
              </a:r>
            </a:p>
          </p:txBody>
        </p:sp>
        <p:sp>
          <p:nvSpPr>
            <p:cNvPr id="20" name="Rectangle 26"/>
            <p:cNvSpPr>
              <a:spLocks noChangeArrowheads="1"/>
            </p:cNvSpPr>
            <p:nvPr/>
          </p:nvSpPr>
          <p:spPr bwMode="auto">
            <a:xfrm>
              <a:off x="5715000" y="4648200"/>
              <a:ext cx="457200" cy="3810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/>
                <a:t>NR</a:t>
              </a:r>
            </a:p>
          </p:txBody>
        </p:sp>
        <p:sp>
          <p:nvSpPr>
            <p:cNvPr id="21" name="Rectangle 27"/>
            <p:cNvSpPr>
              <a:spLocks noChangeArrowheads="1"/>
            </p:cNvSpPr>
            <p:nvPr/>
          </p:nvSpPr>
          <p:spPr bwMode="auto">
            <a:xfrm>
              <a:off x="3886200" y="6464300"/>
              <a:ext cx="3276600" cy="381000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/>
                <a:t>Ansiolíticos</a:t>
              </a:r>
            </a:p>
          </p:txBody>
        </p:sp>
        <p:sp>
          <p:nvSpPr>
            <p:cNvPr id="22" name="AutoShape 28"/>
            <p:cNvSpPr>
              <a:spLocks noChangeArrowheads="1"/>
            </p:cNvSpPr>
            <p:nvPr/>
          </p:nvSpPr>
          <p:spPr bwMode="auto">
            <a:xfrm>
              <a:off x="4572000" y="6096000"/>
              <a:ext cx="1828800" cy="381000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CC9900"/>
            </a:solidFill>
            <a:ln w="9525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Negativo</a:t>
              </a:r>
              <a:endParaRPr lang="pt-BR"/>
            </a:p>
          </p:txBody>
        </p:sp>
        <p:sp>
          <p:nvSpPr>
            <p:cNvPr id="23" name="Rectangle 29"/>
            <p:cNvSpPr>
              <a:spLocks noChangeArrowheads="1"/>
            </p:cNvSpPr>
            <p:nvPr/>
          </p:nvSpPr>
          <p:spPr bwMode="auto">
            <a:xfrm>
              <a:off x="6705600" y="6464300"/>
              <a:ext cx="2133600" cy="3810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600"/>
                <a:t>Facilitam GABA</a:t>
              </a:r>
            </a:p>
          </p:txBody>
        </p:sp>
        <p:sp>
          <p:nvSpPr>
            <p:cNvPr id="24" name="Rectangle 30"/>
            <p:cNvSpPr>
              <a:spLocks noChangeArrowheads="1"/>
            </p:cNvSpPr>
            <p:nvPr/>
          </p:nvSpPr>
          <p:spPr bwMode="auto">
            <a:xfrm>
              <a:off x="6324600" y="5105400"/>
              <a:ext cx="685800" cy="9144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000"/>
                <a:t>Modulam</a:t>
              </a:r>
            </a:p>
            <a:p>
              <a:pPr algn="ctr"/>
              <a:r>
                <a:rPr lang="pt-BR" sz="1000"/>
                <a:t>negativa-</a:t>
              </a:r>
            </a:p>
            <a:p>
              <a:pPr algn="ctr"/>
              <a:r>
                <a:rPr lang="pt-BR" sz="1000"/>
                <a:t>mente os</a:t>
              </a:r>
            </a:p>
            <a:p>
              <a:pPr algn="ctr"/>
              <a:r>
                <a:rPr lang="pt-BR" sz="1000"/>
                <a:t>siatemas</a:t>
              </a:r>
            </a:p>
            <a:p>
              <a:pPr algn="ctr"/>
              <a:r>
                <a:rPr lang="pt-BR" sz="1000"/>
                <a:t>modula-</a:t>
              </a:r>
            </a:p>
            <a:p>
              <a:pPr algn="ctr"/>
              <a:r>
                <a:rPr lang="pt-BR" sz="1000"/>
                <a:t>tórios</a:t>
              </a:r>
              <a:endParaRPr lang="pt-BR"/>
            </a:p>
          </p:txBody>
        </p:sp>
        <p:sp>
          <p:nvSpPr>
            <p:cNvPr id="25" name="AutoShape 31"/>
            <p:cNvSpPr>
              <a:spLocks noChangeArrowheads="1"/>
            </p:cNvSpPr>
            <p:nvPr/>
          </p:nvSpPr>
          <p:spPr bwMode="auto">
            <a:xfrm>
              <a:off x="4533900" y="4191000"/>
              <a:ext cx="838200" cy="3810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NA</a:t>
              </a:r>
            </a:p>
          </p:txBody>
        </p:sp>
        <p:sp>
          <p:nvSpPr>
            <p:cNvPr id="26" name="AutoShape 33"/>
            <p:cNvSpPr>
              <a:spLocks noChangeArrowheads="1"/>
            </p:cNvSpPr>
            <p:nvPr/>
          </p:nvSpPr>
          <p:spPr bwMode="auto">
            <a:xfrm>
              <a:off x="5486400" y="4191000"/>
              <a:ext cx="838200" cy="3810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5-HT</a:t>
              </a:r>
            </a:p>
          </p:txBody>
        </p:sp>
        <p:sp>
          <p:nvSpPr>
            <p:cNvPr id="27" name="Rectangle 34"/>
            <p:cNvSpPr>
              <a:spLocks noChangeArrowheads="1"/>
            </p:cNvSpPr>
            <p:nvPr/>
          </p:nvSpPr>
          <p:spPr bwMode="auto">
            <a:xfrm>
              <a:off x="4521200" y="2933700"/>
              <a:ext cx="1828800" cy="3048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/>
                <a:t>Facilitam S-H</a:t>
              </a:r>
            </a:p>
          </p:txBody>
        </p:sp>
        <p:sp>
          <p:nvSpPr>
            <p:cNvPr id="28" name="AutoShape 35"/>
            <p:cNvSpPr>
              <a:spLocks noChangeArrowheads="1"/>
            </p:cNvSpPr>
            <p:nvPr/>
          </p:nvSpPr>
          <p:spPr bwMode="auto">
            <a:xfrm>
              <a:off x="6362700" y="2768600"/>
              <a:ext cx="266700" cy="635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" name="CaixaDeTexto 28"/>
          <p:cNvSpPr txBox="1">
            <a:spLocks noChangeArrowheads="1"/>
          </p:cNvSpPr>
          <p:nvPr/>
        </p:nvSpPr>
        <p:spPr bwMode="auto">
          <a:xfrm>
            <a:off x="2325396" y="6218262"/>
            <a:ext cx="734367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dirty="0">
                <a:latin typeface="Verdana" pitchFamily="34" charset="0"/>
                <a:ea typeface="Verdana" pitchFamily="34" charset="0"/>
                <a:cs typeface="Verdana" pitchFamily="34" charset="0"/>
              </a:rPr>
              <a:t>Prof. Dr. Luiz Carlos de Sá-Rocha / Disciplina de </a:t>
            </a:r>
            <a:r>
              <a:rPr lang="pt-BR" sz="8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Neurofarmacologia</a:t>
            </a:r>
            <a:r>
              <a:rPr lang="pt-BR" sz="800" dirty="0">
                <a:latin typeface="Verdana" pitchFamily="34" charset="0"/>
                <a:ea typeface="Verdana" pitchFamily="34" charset="0"/>
                <a:cs typeface="Verdana" pitchFamily="34" charset="0"/>
              </a:rPr>
              <a:t> Aplicada à Medicina Veterinária / Aula 02 / Neurobiologia das emoções</a:t>
            </a:r>
          </a:p>
        </p:txBody>
      </p:sp>
    </p:spTree>
    <p:extLst>
      <p:ext uri="{BB962C8B-B14F-4D97-AF65-F5344CB8AC3E}">
        <p14:creationId xmlns:p14="http://schemas.microsoft.com/office/powerpoint/2010/main" val="2127851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425700" y="764704"/>
            <a:ext cx="7340600" cy="5054600"/>
            <a:chOff x="1803400" y="1790700"/>
            <a:chExt cx="7340600" cy="5054600"/>
          </a:xfrm>
        </p:grpSpPr>
        <p:sp>
          <p:nvSpPr>
            <p:cNvPr id="3" name="Rectangle 7"/>
            <p:cNvSpPr>
              <a:spLocks noChangeArrowheads="1"/>
            </p:cNvSpPr>
            <p:nvPr/>
          </p:nvSpPr>
          <p:spPr bwMode="auto">
            <a:xfrm>
              <a:off x="1803400" y="2095500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Sinais de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punição ou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frustração</a:t>
              </a:r>
              <a:endParaRPr lang="pt-BR"/>
            </a:p>
          </p:txBody>
        </p:sp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1803400" y="3238500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Novidades</a:t>
              </a:r>
              <a:endParaRPr lang="pt-BR"/>
            </a:p>
          </p:txBody>
        </p:sp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1803400" y="4381500"/>
              <a:ext cx="1828800" cy="914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Estímulos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ameaçadores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inatos</a:t>
              </a:r>
              <a:endParaRPr lang="pt-BR"/>
            </a:p>
          </p:txBody>
        </p:sp>
        <p:sp>
          <p:nvSpPr>
            <p:cNvPr id="6" name="Line 10"/>
            <p:cNvSpPr>
              <a:spLocks noChangeShapeType="1"/>
            </p:cNvSpPr>
            <p:nvPr/>
          </p:nvSpPr>
          <p:spPr bwMode="auto">
            <a:xfrm>
              <a:off x="3886200" y="1803400"/>
              <a:ext cx="0" cy="381000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n>
                  <a:solidFill>
                    <a:schemeClr val="bg1">
                      <a:lumMod val="50000"/>
                    </a:schemeClr>
                  </a:solidFill>
                </a:ln>
              </a:endParaRPr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 bwMode="auto">
            <a:xfrm flipH="1">
              <a:off x="3581400" y="56007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>
              <a:off x="3594100" y="18034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n>
                  <a:solidFill>
                    <a:schemeClr val="bg1">
                      <a:lumMod val="50000"/>
                    </a:schemeClr>
                  </a:solidFill>
                </a:ln>
              </a:endParaRPr>
            </a:p>
          </p:txBody>
        </p:sp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4521200" y="3251200"/>
              <a:ext cx="1828800" cy="914400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</a:rPr>
                <a:t>Sistema</a:t>
              </a:r>
            </a:p>
            <a:p>
              <a:pPr algn="ctr"/>
              <a:r>
                <a:rPr lang="pt-BR" sz="1400">
                  <a:solidFill>
                    <a:schemeClr val="bg1"/>
                  </a:solidFill>
                </a:rPr>
                <a:t>Septo-hipocampal</a:t>
              </a:r>
              <a:endParaRPr lang="pt-BR"/>
            </a:p>
          </p:txBody>
        </p:sp>
        <p:sp>
          <p:nvSpPr>
            <p:cNvPr id="11" name="AutoShape 15"/>
            <p:cNvSpPr>
              <a:spLocks noChangeArrowheads="1"/>
            </p:cNvSpPr>
            <p:nvPr/>
          </p:nvSpPr>
          <p:spPr bwMode="auto">
            <a:xfrm>
              <a:off x="6409804" y="3309236"/>
              <a:ext cx="457200" cy="1143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0660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>
              <a:off x="7315200" y="2095500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Inibição</a:t>
              </a:r>
            </a:p>
            <a:p>
              <a:pPr algn="ctr"/>
              <a:r>
                <a:rPr lang="pt-BR" sz="1400"/>
                <a:t>comportamental</a:t>
              </a:r>
              <a:endParaRPr lang="pt-BR"/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7315200" y="3289300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Aumento da</a:t>
              </a:r>
            </a:p>
            <a:p>
              <a:pPr algn="ctr"/>
              <a:r>
                <a:rPr lang="pt-BR" sz="1400"/>
                <a:t>vigilância</a:t>
              </a:r>
              <a:endParaRPr lang="pt-BR"/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7315200" y="4470400"/>
              <a:ext cx="1828800" cy="914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Aumento da</a:t>
              </a:r>
            </a:p>
            <a:p>
              <a:pPr algn="ctr"/>
              <a:r>
                <a:rPr lang="pt-BR" sz="1400"/>
                <a:t>atenção</a:t>
              </a:r>
            </a:p>
            <a:p>
              <a:pPr algn="ctr"/>
              <a:r>
                <a:rPr lang="pt-BR" sz="1400"/>
                <a:t>seletiva</a:t>
              </a:r>
              <a:endParaRPr lang="pt-BR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>
              <a:off x="7086600" y="1790700"/>
              <a:ext cx="0" cy="381000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0"/>
            <p:cNvSpPr>
              <a:spLocks noChangeShapeType="1"/>
            </p:cNvSpPr>
            <p:nvPr/>
          </p:nvSpPr>
          <p:spPr bwMode="auto">
            <a:xfrm flipH="1">
              <a:off x="7086600" y="18034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1"/>
            <p:cNvSpPr>
              <a:spLocks noChangeShapeType="1"/>
            </p:cNvSpPr>
            <p:nvPr/>
          </p:nvSpPr>
          <p:spPr bwMode="auto">
            <a:xfrm flipH="1">
              <a:off x="7086600" y="5600700"/>
              <a:ext cx="304800" cy="0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>
              <a:off x="4648200" y="5105400"/>
              <a:ext cx="1676400" cy="9144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Sistema</a:t>
              </a:r>
            </a:p>
            <a:p>
              <a:pPr algn="ctr"/>
              <a:r>
                <a:rPr lang="pt-BR" sz="1400"/>
                <a:t>moduladores</a:t>
              </a:r>
            </a:p>
            <a:p>
              <a:pPr algn="ctr"/>
              <a:r>
                <a:rPr lang="pt-BR" sz="1400"/>
                <a:t>do tronco</a:t>
              </a:r>
            </a:p>
            <a:p>
              <a:pPr algn="ctr"/>
              <a:r>
                <a:rPr lang="pt-BR" sz="1400"/>
                <a:t>encefálico</a:t>
              </a:r>
              <a:endParaRPr lang="pt-BR"/>
            </a:p>
          </p:txBody>
        </p:sp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4724400" y="4648200"/>
              <a:ext cx="457200" cy="3810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/>
                <a:t>LC</a:t>
              </a:r>
            </a:p>
          </p:txBody>
        </p:sp>
        <p:sp>
          <p:nvSpPr>
            <p:cNvPr id="20" name="Rectangle 26"/>
            <p:cNvSpPr>
              <a:spLocks noChangeArrowheads="1"/>
            </p:cNvSpPr>
            <p:nvPr/>
          </p:nvSpPr>
          <p:spPr bwMode="auto">
            <a:xfrm>
              <a:off x="5715000" y="4648200"/>
              <a:ext cx="457200" cy="3810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/>
                <a:t>NR</a:t>
              </a:r>
            </a:p>
          </p:txBody>
        </p:sp>
        <p:sp>
          <p:nvSpPr>
            <p:cNvPr id="21" name="Rectangle 27"/>
            <p:cNvSpPr>
              <a:spLocks noChangeArrowheads="1"/>
            </p:cNvSpPr>
            <p:nvPr/>
          </p:nvSpPr>
          <p:spPr bwMode="auto">
            <a:xfrm>
              <a:off x="3886200" y="6464300"/>
              <a:ext cx="3276600" cy="381000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/>
                <a:t>Ansiolíticos</a:t>
              </a:r>
            </a:p>
          </p:txBody>
        </p:sp>
        <p:sp>
          <p:nvSpPr>
            <p:cNvPr id="22" name="AutoShape 28"/>
            <p:cNvSpPr>
              <a:spLocks noChangeArrowheads="1"/>
            </p:cNvSpPr>
            <p:nvPr/>
          </p:nvSpPr>
          <p:spPr bwMode="auto">
            <a:xfrm>
              <a:off x="4572000" y="6096000"/>
              <a:ext cx="1828800" cy="381000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CC9900"/>
            </a:solidFill>
            <a:ln w="9525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Negativo</a:t>
              </a:r>
              <a:endParaRPr lang="pt-BR"/>
            </a:p>
          </p:txBody>
        </p:sp>
        <p:sp>
          <p:nvSpPr>
            <p:cNvPr id="23" name="Rectangle 29"/>
            <p:cNvSpPr>
              <a:spLocks noChangeArrowheads="1"/>
            </p:cNvSpPr>
            <p:nvPr/>
          </p:nvSpPr>
          <p:spPr bwMode="auto">
            <a:xfrm>
              <a:off x="6705600" y="6464300"/>
              <a:ext cx="2133600" cy="3810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600"/>
                <a:t>Facilitam GABA</a:t>
              </a:r>
            </a:p>
          </p:txBody>
        </p:sp>
        <p:sp>
          <p:nvSpPr>
            <p:cNvPr id="24" name="Rectangle 30"/>
            <p:cNvSpPr>
              <a:spLocks noChangeArrowheads="1"/>
            </p:cNvSpPr>
            <p:nvPr/>
          </p:nvSpPr>
          <p:spPr bwMode="auto">
            <a:xfrm>
              <a:off x="6324600" y="5105400"/>
              <a:ext cx="685800" cy="9144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000"/>
                <a:t>Modulam</a:t>
              </a:r>
            </a:p>
            <a:p>
              <a:pPr algn="ctr"/>
              <a:r>
                <a:rPr lang="pt-BR" sz="1000"/>
                <a:t>negativa-</a:t>
              </a:r>
            </a:p>
            <a:p>
              <a:pPr algn="ctr"/>
              <a:r>
                <a:rPr lang="pt-BR" sz="1000"/>
                <a:t>mente os</a:t>
              </a:r>
            </a:p>
            <a:p>
              <a:pPr algn="ctr"/>
              <a:r>
                <a:rPr lang="pt-BR" sz="1000"/>
                <a:t>siatemas</a:t>
              </a:r>
            </a:p>
            <a:p>
              <a:pPr algn="ctr"/>
              <a:r>
                <a:rPr lang="pt-BR" sz="1000"/>
                <a:t>modula-</a:t>
              </a:r>
            </a:p>
            <a:p>
              <a:pPr algn="ctr"/>
              <a:r>
                <a:rPr lang="pt-BR" sz="1000"/>
                <a:t>tórios</a:t>
              </a:r>
              <a:endParaRPr lang="pt-BR"/>
            </a:p>
          </p:txBody>
        </p:sp>
        <p:sp>
          <p:nvSpPr>
            <p:cNvPr id="25" name="AutoShape 31"/>
            <p:cNvSpPr>
              <a:spLocks noChangeArrowheads="1"/>
            </p:cNvSpPr>
            <p:nvPr/>
          </p:nvSpPr>
          <p:spPr bwMode="auto">
            <a:xfrm>
              <a:off x="4533900" y="4191000"/>
              <a:ext cx="838200" cy="3810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NA</a:t>
              </a:r>
            </a:p>
          </p:txBody>
        </p:sp>
        <p:sp>
          <p:nvSpPr>
            <p:cNvPr id="26" name="AutoShape 33"/>
            <p:cNvSpPr>
              <a:spLocks noChangeArrowheads="1"/>
            </p:cNvSpPr>
            <p:nvPr/>
          </p:nvSpPr>
          <p:spPr bwMode="auto">
            <a:xfrm>
              <a:off x="5486400" y="4191000"/>
              <a:ext cx="838200" cy="3810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400"/>
                <a:t>5-HT</a:t>
              </a:r>
            </a:p>
          </p:txBody>
        </p:sp>
        <p:sp>
          <p:nvSpPr>
            <p:cNvPr id="27" name="Rectangle 34"/>
            <p:cNvSpPr>
              <a:spLocks noChangeArrowheads="1"/>
            </p:cNvSpPr>
            <p:nvPr/>
          </p:nvSpPr>
          <p:spPr bwMode="auto">
            <a:xfrm>
              <a:off x="4191001" y="2884860"/>
              <a:ext cx="2370678" cy="304800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dirty="0">
                  <a:solidFill>
                    <a:schemeClr val="bg1"/>
                  </a:solidFill>
                </a:rPr>
                <a:t>Bloqueio do S-H</a:t>
              </a:r>
            </a:p>
          </p:txBody>
        </p:sp>
        <p:sp>
          <p:nvSpPr>
            <p:cNvPr id="28" name="AutoShape 35"/>
            <p:cNvSpPr>
              <a:spLocks noChangeArrowheads="1"/>
            </p:cNvSpPr>
            <p:nvPr/>
          </p:nvSpPr>
          <p:spPr bwMode="auto">
            <a:xfrm>
              <a:off x="6592094" y="2718278"/>
              <a:ext cx="266700" cy="635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0660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" name="AutoShape 15">
            <a:extLst>
              <a:ext uri="{FF2B5EF4-FFF2-40B4-BE49-F238E27FC236}">
                <a16:creationId xmlns:a16="http://schemas.microsoft.com/office/drawing/2014/main" id="{4CBC70AE-B2A7-4A0D-9757-206694720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688" y="2270472"/>
            <a:ext cx="457200" cy="1143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660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863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7568" y="836712"/>
            <a:ext cx="8005936" cy="5479504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chemeClr val="tx1"/>
                </a:solidFill>
              </a:rPr>
              <a:t>EMOÇÕES e SENTIMENTOS.</a:t>
            </a:r>
            <a:br>
              <a:rPr lang="pt-BR" sz="2800" dirty="0">
                <a:solidFill>
                  <a:schemeClr val="tx1"/>
                </a:solidFill>
              </a:rPr>
            </a:br>
            <a:r>
              <a:rPr lang="pt-BR" sz="2800" dirty="0">
                <a:solidFill>
                  <a:schemeClr val="tx1"/>
                </a:solidFill>
              </a:rPr>
              <a:t>	</a:t>
            </a:r>
            <a:r>
              <a:rPr lang="pt-BR" sz="2800" dirty="0">
                <a:solidFill>
                  <a:srgbClr val="C00000"/>
                </a:solidFill>
              </a:rPr>
              <a:t>Definições. Emoções...ok! Sentimentos?</a:t>
            </a:r>
            <a:br>
              <a:rPr lang="pt-BR" sz="2800" dirty="0">
                <a:solidFill>
                  <a:schemeClr val="tx1"/>
                </a:solidFill>
              </a:rPr>
            </a:br>
            <a:br>
              <a:rPr lang="pt-BR" sz="2800" dirty="0">
                <a:solidFill>
                  <a:schemeClr val="tx1"/>
                </a:solidFill>
              </a:rPr>
            </a:br>
            <a:r>
              <a:rPr lang="pt-BR" sz="2800" dirty="0">
                <a:solidFill>
                  <a:schemeClr val="tx1"/>
                </a:solidFill>
              </a:rPr>
              <a:t>SERES HUMANOS e ANIMAIS.</a:t>
            </a:r>
            <a:br>
              <a:rPr lang="pt-BR" sz="2800" dirty="0">
                <a:solidFill>
                  <a:schemeClr val="tx1"/>
                </a:solidFill>
              </a:rPr>
            </a:br>
            <a:r>
              <a:rPr lang="pt-BR" sz="2800" dirty="0">
                <a:solidFill>
                  <a:schemeClr val="tx1"/>
                </a:solidFill>
              </a:rPr>
              <a:t>	</a:t>
            </a:r>
            <a:r>
              <a:rPr lang="pt-BR" sz="2800" dirty="0">
                <a:solidFill>
                  <a:srgbClr val="C00000"/>
                </a:solidFill>
              </a:rPr>
              <a:t>São iguais? Precisam ser iguais?</a:t>
            </a:r>
            <a:br>
              <a:rPr lang="pt-BR" sz="2800" dirty="0">
                <a:solidFill>
                  <a:schemeClr val="tx1"/>
                </a:solidFill>
              </a:rPr>
            </a:br>
            <a:br>
              <a:rPr lang="pt-BR" sz="2800" dirty="0">
                <a:solidFill>
                  <a:schemeClr val="tx1"/>
                </a:solidFill>
              </a:rPr>
            </a:br>
            <a:r>
              <a:rPr lang="pt-BR" sz="2800" dirty="0">
                <a:solidFill>
                  <a:schemeClr val="tx1"/>
                </a:solidFill>
              </a:rPr>
              <a:t>ANIMAIS POSSUEM EMOÇÕES?</a:t>
            </a:r>
            <a:br>
              <a:rPr lang="pt-BR" sz="2800" dirty="0">
                <a:solidFill>
                  <a:schemeClr val="tx1"/>
                </a:solidFill>
              </a:rPr>
            </a:br>
            <a:r>
              <a:rPr lang="pt-BR" sz="2800" dirty="0">
                <a:solidFill>
                  <a:schemeClr val="tx1"/>
                </a:solidFill>
              </a:rPr>
              <a:t>	</a:t>
            </a:r>
            <a:r>
              <a:rPr lang="pt-BR" sz="2800" dirty="0">
                <a:solidFill>
                  <a:srgbClr val="C00000"/>
                </a:solidFill>
              </a:rPr>
              <a:t>Depois desta aula vocês acham que...</a:t>
            </a:r>
            <a:br>
              <a:rPr lang="pt-BR" sz="2800" dirty="0">
                <a:solidFill>
                  <a:schemeClr val="tx1"/>
                </a:solidFill>
              </a:rPr>
            </a:br>
            <a:br>
              <a:rPr lang="pt-BR" sz="2800" dirty="0">
                <a:solidFill>
                  <a:schemeClr val="tx1"/>
                </a:solidFill>
              </a:rPr>
            </a:br>
            <a:r>
              <a:rPr lang="pt-BR" sz="2800" dirty="0">
                <a:solidFill>
                  <a:schemeClr val="tx1"/>
                </a:solidFill>
              </a:rPr>
              <a:t>ANIMAIS POSSUEM SENTIMENTOS?</a:t>
            </a:r>
            <a:br>
              <a:rPr lang="pt-BR" sz="2800" dirty="0">
                <a:solidFill>
                  <a:schemeClr val="tx1"/>
                </a:solidFill>
              </a:rPr>
            </a:br>
            <a:r>
              <a:rPr lang="pt-BR" sz="2800" dirty="0">
                <a:solidFill>
                  <a:schemeClr val="tx1"/>
                </a:solidFill>
              </a:rPr>
              <a:t>	</a:t>
            </a:r>
            <a:r>
              <a:rPr lang="pt-BR" sz="2800" dirty="0">
                <a:solidFill>
                  <a:srgbClr val="C00000"/>
                </a:solidFill>
              </a:rPr>
              <a:t>A estória da minha irmã e o motorista</a:t>
            </a:r>
          </a:p>
        </p:txBody>
      </p:sp>
    </p:spTree>
    <p:extLst>
      <p:ext uri="{BB962C8B-B14F-4D97-AF65-F5344CB8AC3E}">
        <p14:creationId xmlns:p14="http://schemas.microsoft.com/office/powerpoint/2010/main" val="490030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Nervoso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sz="2400" dirty="0"/>
              <a:t>3 - Estimulantes do SNC.</a:t>
            </a:r>
          </a:p>
          <a:p>
            <a:pPr>
              <a:buNone/>
            </a:pPr>
            <a:r>
              <a:rPr lang="pt-BR" sz="2400" dirty="0">
                <a:solidFill>
                  <a:srgbClr val="C00000"/>
                </a:solidFill>
              </a:rPr>
              <a:t>		</a:t>
            </a:r>
            <a:r>
              <a:rPr lang="pt-BR" sz="2200" dirty="0">
                <a:solidFill>
                  <a:srgbClr val="C00000"/>
                </a:solidFill>
              </a:rPr>
              <a:t>Corticais / </a:t>
            </a:r>
            <a:r>
              <a:rPr lang="pt-BR" sz="2200" dirty="0" err="1">
                <a:solidFill>
                  <a:srgbClr val="C00000"/>
                </a:solidFill>
              </a:rPr>
              <a:t>metil-xantinas</a:t>
            </a:r>
            <a:r>
              <a:rPr lang="pt-BR" sz="2200" dirty="0">
                <a:solidFill>
                  <a:srgbClr val="C00000"/>
                </a:solidFill>
              </a:rPr>
              <a:t> (cafeína, teofilina, teobromina..)</a:t>
            </a:r>
          </a:p>
          <a:p>
            <a:pPr>
              <a:buNone/>
            </a:pPr>
            <a:r>
              <a:rPr lang="pt-BR" sz="2200" dirty="0">
                <a:solidFill>
                  <a:srgbClr val="C00000"/>
                </a:solidFill>
              </a:rPr>
              <a:t>		Bulbares / </a:t>
            </a:r>
            <a:r>
              <a:rPr lang="pt-BR" sz="2200" dirty="0" err="1">
                <a:solidFill>
                  <a:srgbClr val="C00000"/>
                </a:solidFill>
              </a:rPr>
              <a:t>pentilenotetrazol</a:t>
            </a:r>
            <a:r>
              <a:rPr lang="pt-BR" sz="2200" dirty="0">
                <a:solidFill>
                  <a:srgbClr val="C00000"/>
                </a:solidFill>
              </a:rPr>
              <a:t> (PTZ), </a:t>
            </a:r>
            <a:r>
              <a:rPr lang="pt-BR" sz="2200" dirty="0" err="1">
                <a:solidFill>
                  <a:srgbClr val="C00000"/>
                </a:solidFill>
              </a:rPr>
              <a:t>coramina</a:t>
            </a:r>
            <a:r>
              <a:rPr lang="pt-BR" sz="2200" dirty="0">
                <a:solidFill>
                  <a:srgbClr val="C00000"/>
                </a:solidFill>
              </a:rPr>
              <a:t>, </a:t>
            </a:r>
            <a:r>
              <a:rPr lang="pt-BR" sz="2200" dirty="0" err="1">
                <a:solidFill>
                  <a:srgbClr val="C00000"/>
                </a:solidFill>
              </a:rPr>
              <a:t>doxapram</a:t>
            </a:r>
            <a:r>
              <a:rPr lang="pt-BR" sz="2200" dirty="0">
                <a:solidFill>
                  <a:srgbClr val="C00000"/>
                </a:solidFill>
              </a:rPr>
              <a:t>, </a:t>
            </a:r>
            <a:r>
              <a:rPr lang="pt-BR" sz="2200" dirty="0" err="1">
                <a:solidFill>
                  <a:srgbClr val="C00000"/>
                </a:solidFill>
              </a:rPr>
              <a:t>niquetamina</a:t>
            </a:r>
            <a:endParaRPr lang="pt-BR" sz="22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pt-BR" sz="2200" dirty="0">
                <a:solidFill>
                  <a:srgbClr val="C00000"/>
                </a:solidFill>
              </a:rPr>
              <a:t>		Medulares / estricnina.</a:t>
            </a:r>
          </a:p>
        </p:txBody>
      </p:sp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1622426" y="6518275"/>
            <a:ext cx="65069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Prof. Dr. Luiz Carlos de Sá-Rocha / Disciplina de </a:t>
            </a:r>
            <a:r>
              <a:rPr lang="pt-BR" sz="8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Neurofarmacologia</a:t>
            </a:r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Aplicada à Medicina Veterinária / Aula 01 / Introdução</a:t>
            </a:r>
          </a:p>
        </p:txBody>
      </p:sp>
    </p:spTree>
    <p:extLst>
      <p:ext uri="{BB962C8B-B14F-4D97-AF65-F5344CB8AC3E}">
        <p14:creationId xmlns:p14="http://schemas.microsoft.com/office/powerpoint/2010/main" val="990274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Nervoso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r>
              <a:rPr lang="pt-BR" sz="2800" dirty="0"/>
              <a:t>Classificação de drogas que atuam no SNC.</a:t>
            </a:r>
            <a:r>
              <a:rPr lang="pt-BR" sz="2400" dirty="0"/>
              <a:t>  </a:t>
            </a:r>
          </a:p>
          <a:p>
            <a:r>
              <a:rPr lang="pt-BR" sz="2400" dirty="0"/>
              <a:t>1 - Depressores gerais do SNC (“inespecíficos”).</a:t>
            </a:r>
          </a:p>
          <a:p>
            <a:pPr>
              <a:buNone/>
            </a:pPr>
            <a:r>
              <a:rPr lang="pt-BR" sz="2400" dirty="0"/>
              <a:t>		</a:t>
            </a:r>
            <a:r>
              <a:rPr lang="pt-BR" sz="2200" dirty="0">
                <a:solidFill>
                  <a:srgbClr val="C00000"/>
                </a:solidFill>
              </a:rPr>
              <a:t>Anestésicos (</a:t>
            </a:r>
            <a:r>
              <a:rPr lang="pt-BR" sz="2200" dirty="0" err="1">
                <a:solidFill>
                  <a:srgbClr val="C00000"/>
                </a:solidFill>
              </a:rPr>
              <a:t>inalatórios</a:t>
            </a:r>
            <a:r>
              <a:rPr lang="pt-BR" sz="2200" dirty="0">
                <a:solidFill>
                  <a:srgbClr val="C00000"/>
                </a:solidFill>
              </a:rPr>
              <a:t>, endovenosos).</a:t>
            </a:r>
          </a:p>
          <a:p>
            <a:pPr>
              <a:buNone/>
            </a:pPr>
            <a:r>
              <a:rPr lang="pt-BR" sz="2200" dirty="0">
                <a:solidFill>
                  <a:srgbClr val="C00000"/>
                </a:solidFill>
              </a:rPr>
              <a:t>		Álcool etílico.    </a:t>
            </a:r>
          </a:p>
          <a:p>
            <a:endParaRPr lang="pt-BR" dirty="0"/>
          </a:p>
        </p:txBody>
      </p:sp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1622426" y="6518275"/>
            <a:ext cx="65069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Prof. Dr. Luiz Carlos de Sá-Rocha / Disciplina de </a:t>
            </a:r>
            <a:r>
              <a:rPr lang="pt-BR" sz="8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Neurofarmacologia</a:t>
            </a:r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Aplicada à Medicina Veterinária / Aula 01 / Introdução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Nervoso</a:t>
            </a:r>
          </a:p>
        </p:txBody>
      </p:sp>
      <p:pic>
        <p:nvPicPr>
          <p:cNvPr id="4" name="Picture 3" descr="C:\DOCUME~1\LUIZCA~2\LOCALS~1\Temp\~im001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792" y="1916832"/>
            <a:ext cx="6192689" cy="437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639617" y="2708921"/>
            <a:ext cx="10102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chemeClr val="tx2"/>
                </a:solidFill>
                <a:latin typeface="+mn-lt"/>
              </a:rPr>
              <a:t>Córtex</a:t>
            </a:r>
            <a:endParaRPr lang="pt-BR" sz="2200" dirty="0">
              <a:latin typeface="+mn-lt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725682" y="4253314"/>
            <a:ext cx="92204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200" dirty="0">
                <a:latin typeface="+mn-lt"/>
              </a:rPr>
              <a:t>Bulbo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509249" y="5314857"/>
            <a:ext cx="112883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chemeClr val="tx2"/>
                </a:solidFill>
                <a:latin typeface="+mn-lt"/>
              </a:rPr>
              <a:t>Medula</a:t>
            </a:r>
            <a:endParaRPr lang="pt-BR" sz="22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3694584" y="2667000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3694584" y="4191744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3694584" y="5271864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Text Box 1028"/>
          <p:cNvSpPr txBox="1">
            <a:spLocks noChangeArrowheads="1"/>
          </p:cNvSpPr>
          <p:nvPr/>
        </p:nvSpPr>
        <p:spPr bwMode="auto">
          <a:xfrm>
            <a:off x="2448464" y="1438324"/>
            <a:ext cx="72971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latin typeface="+mn-lt"/>
              </a:rPr>
              <a:t>Estimulantes / </a:t>
            </a:r>
            <a:r>
              <a:rPr lang="pt-BR" sz="2800" dirty="0" err="1">
                <a:latin typeface="+mn-lt"/>
              </a:rPr>
              <a:t>Metil-xantinas</a:t>
            </a:r>
            <a:r>
              <a:rPr lang="pt-BR" sz="2800" dirty="0">
                <a:latin typeface="+mn-lt"/>
              </a:rPr>
              <a:t> / Anfetaminas</a:t>
            </a: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1622426" y="6518275"/>
            <a:ext cx="65069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Prof. Dr. Luiz Carlos de Sá-Rocha / Disciplina de </a:t>
            </a:r>
            <a:r>
              <a:rPr lang="pt-BR" sz="8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Neurofarmacologia</a:t>
            </a:r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Aplicada à Medicina Veterinária / Aula 01 / Introdução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Nervoso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825752" y="1527048"/>
            <a:ext cx="8503920" cy="4710264"/>
          </a:xfrm>
        </p:spPr>
        <p:txBody>
          <a:bodyPr/>
          <a:lstStyle/>
          <a:p>
            <a:r>
              <a:rPr lang="pt-BR" sz="2400" dirty="0"/>
              <a:t>4 - Anticonvulsivantes clássicos</a:t>
            </a:r>
          </a:p>
          <a:p>
            <a:pPr marL="1077913" indent="-1077913">
              <a:buNone/>
            </a:pPr>
            <a:r>
              <a:rPr lang="pt-BR" sz="2200" dirty="0">
                <a:solidFill>
                  <a:srgbClr val="C00000"/>
                </a:solidFill>
              </a:rPr>
              <a:t>	</a:t>
            </a:r>
            <a:r>
              <a:rPr lang="pt-BR" sz="2000" dirty="0">
                <a:solidFill>
                  <a:srgbClr val="C00000"/>
                </a:solidFill>
              </a:rPr>
              <a:t>Fenobarbital (Barbitúrico) / </a:t>
            </a:r>
            <a:r>
              <a:rPr lang="pt-BR" sz="2000" dirty="0" err="1">
                <a:solidFill>
                  <a:srgbClr val="C00000"/>
                </a:solidFill>
              </a:rPr>
              <a:t>Gardenal</a:t>
            </a:r>
            <a:r>
              <a:rPr lang="pt-BR" sz="2000" dirty="0">
                <a:solidFill>
                  <a:srgbClr val="C00000"/>
                </a:solidFill>
              </a:rPr>
              <a:t> </a:t>
            </a:r>
            <a:r>
              <a:rPr lang="pt-BR" sz="2000" baseline="30000" dirty="0">
                <a:solidFill>
                  <a:srgbClr val="C00000"/>
                </a:solidFill>
              </a:rPr>
              <a:t>®</a:t>
            </a:r>
            <a:r>
              <a:rPr lang="pt-BR" sz="2000" dirty="0">
                <a:solidFill>
                  <a:srgbClr val="C00000"/>
                </a:solidFill>
              </a:rPr>
              <a:t> 	</a:t>
            </a: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Primidona</a:t>
            </a:r>
            <a:r>
              <a:rPr lang="pt-BR" sz="2000" dirty="0">
                <a:solidFill>
                  <a:srgbClr val="C00000"/>
                </a:solidFill>
              </a:rPr>
              <a:t> / </a:t>
            </a:r>
            <a:r>
              <a:rPr lang="pt-BR" sz="2000" dirty="0" err="1">
                <a:solidFill>
                  <a:srgbClr val="C00000"/>
                </a:solidFill>
              </a:rPr>
              <a:t>Primidona</a:t>
            </a:r>
            <a:r>
              <a:rPr lang="pt-BR" sz="2000" baseline="30000" dirty="0">
                <a:solidFill>
                  <a:srgbClr val="C00000"/>
                </a:solidFill>
              </a:rPr>
              <a:t> ®</a:t>
            </a:r>
            <a:endParaRPr lang="pt-BR" sz="2000" dirty="0">
              <a:solidFill>
                <a:srgbClr val="C00000"/>
              </a:solidFill>
            </a:endParaRP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Difenil-hidantoína</a:t>
            </a:r>
            <a:r>
              <a:rPr lang="pt-BR" sz="2000" dirty="0">
                <a:solidFill>
                  <a:srgbClr val="C00000"/>
                </a:solidFill>
              </a:rPr>
              <a:t> / </a:t>
            </a:r>
            <a:r>
              <a:rPr lang="pt-BR" sz="2000" dirty="0" err="1">
                <a:solidFill>
                  <a:srgbClr val="C00000"/>
                </a:solidFill>
              </a:rPr>
              <a:t>Hidantal</a:t>
            </a:r>
            <a:r>
              <a:rPr lang="pt-BR" sz="2000" baseline="30000" dirty="0">
                <a:solidFill>
                  <a:srgbClr val="C00000"/>
                </a:solidFill>
              </a:rPr>
              <a:t> ®</a:t>
            </a:r>
            <a:endParaRPr lang="pt-BR" sz="2000" dirty="0">
              <a:solidFill>
                <a:srgbClr val="C00000"/>
              </a:solidFill>
            </a:endParaRP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Diazepam</a:t>
            </a:r>
            <a:r>
              <a:rPr lang="pt-BR" sz="2000" dirty="0">
                <a:solidFill>
                  <a:srgbClr val="C00000"/>
                </a:solidFill>
              </a:rPr>
              <a:t> (Benzodiazepínico) / </a:t>
            </a:r>
            <a:r>
              <a:rPr lang="pt-BR" sz="2000" dirty="0" err="1">
                <a:solidFill>
                  <a:srgbClr val="C00000"/>
                </a:solidFill>
              </a:rPr>
              <a:t>Dienpax</a:t>
            </a:r>
            <a:r>
              <a:rPr lang="pt-BR" sz="2000" baseline="30000" dirty="0">
                <a:solidFill>
                  <a:srgbClr val="C00000"/>
                </a:solidFill>
              </a:rPr>
              <a:t> ®</a:t>
            </a:r>
            <a:endParaRPr lang="pt-BR" sz="2000" dirty="0">
              <a:solidFill>
                <a:srgbClr val="C00000"/>
              </a:solidFill>
            </a:endParaRP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Clonazepam</a:t>
            </a:r>
            <a:r>
              <a:rPr lang="pt-BR" sz="2000" dirty="0">
                <a:solidFill>
                  <a:srgbClr val="C00000"/>
                </a:solidFill>
              </a:rPr>
              <a:t> (Benzodiazepínico) / </a:t>
            </a:r>
            <a:r>
              <a:rPr lang="pt-BR" sz="2000" dirty="0" err="1">
                <a:solidFill>
                  <a:srgbClr val="C00000"/>
                </a:solidFill>
              </a:rPr>
              <a:t>Rovotril</a:t>
            </a:r>
            <a:r>
              <a:rPr lang="pt-BR" sz="2000" baseline="30000" dirty="0">
                <a:solidFill>
                  <a:srgbClr val="C00000"/>
                </a:solidFill>
              </a:rPr>
              <a:t> ®</a:t>
            </a:r>
            <a:endParaRPr lang="pt-BR" sz="2000" dirty="0">
              <a:solidFill>
                <a:srgbClr val="C00000"/>
              </a:solidFill>
            </a:endParaRP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Carbamazepina</a:t>
            </a:r>
            <a:r>
              <a:rPr lang="pt-BR" sz="2000" dirty="0">
                <a:solidFill>
                  <a:srgbClr val="C00000"/>
                </a:solidFill>
              </a:rPr>
              <a:t> / </a:t>
            </a:r>
            <a:r>
              <a:rPr lang="pt-BR" sz="2000" dirty="0" err="1">
                <a:solidFill>
                  <a:srgbClr val="C00000"/>
                </a:solidFill>
              </a:rPr>
              <a:t>Tegretol</a:t>
            </a:r>
            <a:r>
              <a:rPr lang="pt-BR" sz="2000" baseline="30000" dirty="0">
                <a:solidFill>
                  <a:srgbClr val="C00000"/>
                </a:solidFill>
              </a:rPr>
              <a:t> ®</a:t>
            </a:r>
            <a:endParaRPr lang="pt-BR" sz="2000" dirty="0">
              <a:solidFill>
                <a:srgbClr val="C00000"/>
              </a:solidFill>
            </a:endParaRP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Ácido </a:t>
            </a:r>
            <a:r>
              <a:rPr lang="pt-BR" sz="2000" dirty="0" err="1">
                <a:solidFill>
                  <a:srgbClr val="C00000"/>
                </a:solidFill>
              </a:rPr>
              <a:t>Valpróico</a:t>
            </a:r>
            <a:r>
              <a:rPr lang="pt-BR" sz="2000" dirty="0">
                <a:solidFill>
                  <a:srgbClr val="C00000"/>
                </a:solidFill>
              </a:rPr>
              <a:t> / </a:t>
            </a:r>
            <a:r>
              <a:rPr lang="pt-BR" sz="2000" dirty="0" err="1">
                <a:solidFill>
                  <a:srgbClr val="C00000"/>
                </a:solidFill>
              </a:rPr>
              <a:t>Depakene</a:t>
            </a:r>
            <a:r>
              <a:rPr lang="pt-BR" sz="2000" baseline="30000" dirty="0">
                <a:solidFill>
                  <a:srgbClr val="C00000"/>
                </a:solidFill>
              </a:rPr>
              <a:t> ®</a:t>
            </a:r>
            <a:endParaRPr lang="pt-BR" sz="2000" dirty="0">
              <a:solidFill>
                <a:srgbClr val="C00000"/>
              </a:solidFill>
            </a:endParaRPr>
          </a:p>
          <a:p>
            <a:pPr>
              <a:buNone/>
            </a:pPr>
            <a:endParaRPr lang="pt-BR" sz="2200" dirty="0">
              <a:solidFill>
                <a:srgbClr val="C00000"/>
              </a:solidFill>
            </a:endParaRPr>
          </a:p>
        </p:txBody>
      </p:sp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1622426" y="6518275"/>
            <a:ext cx="65069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Prof. Dr. Luiz Carlos de Sá-Rocha / Disciplina de </a:t>
            </a:r>
            <a:r>
              <a:rPr lang="pt-BR" sz="8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Neurofarmacologia</a:t>
            </a:r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Aplicada à Medicina Veterinária / Aula 01 / Introdução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Nervoso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825752" y="1527048"/>
            <a:ext cx="8503920" cy="4710264"/>
          </a:xfrm>
        </p:spPr>
        <p:txBody>
          <a:bodyPr/>
          <a:lstStyle/>
          <a:p>
            <a:r>
              <a:rPr lang="pt-BR" sz="2400" dirty="0"/>
              <a:t>4 - Anticonvulsivantes  novos</a:t>
            </a:r>
          </a:p>
          <a:p>
            <a:pPr marL="1077913" indent="-1077913">
              <a:buNone/>
            </a:pPr>
            <a:r>
              <a:rPr lang="pt-BR" sz="24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Gabapentina</a:t>
            </a:r>
            <a:r>
              <a:rPr lang="pt-BR" sz="2000" dirty="0">
                <a:solidFill>
                  <a:srgbClr val="C00000"/>
                </a:solidFill>
              </a:rPr>
              <a:t>, </a:t>
            </a:r>
            <a:r>
              <a:rPr lang="pt-BR" sz="2000" dirty="0" err="1">
                <a:solidFill>
                  <a:srgbClr val="C00000"/>
                </a:solidFill>
              </a:rPr>
              <a:t>Oxcarbazepina</a:t>
            </a:r>
            <a:r>
              <a:rPr lang="pt-BR" sz="2000" dirty="0">
                <a:solidFill>
                  <a:srgbClr val="C00000"/>
                </a:solidFill>
              </a:rPr>
              <a:t>, </a:t>
            </a:r>
            <a:r>
              <a:rPr lang="pt-BR" sz="2000" dirty="0" err="1">
                <a:solidFill>
                  <a:srgbClr val="C00000"/>
                </a:solidFill>
              </a:rPr>
              <a:t>Gabapentina</a:t>
            </a:r>
            <a:r>
              <a:rPr lang="pt-BR" sz="2000" dirty="0">
                <a:solidFill>
                  <a:srgbClr val="C00000"/>
                </a:solidFill>
              </a:rPr>
              <a:t>  / GABA</a:t>
            </a: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Oxcarbazepina</a:t>
            </a:r>
            <a:r>
              <a:rPr lang="pt-BR" sz="2000" dirty="0">
                <a:solidFill>
                  <a:srgbClr val="C00000"/>
                </a:solidFill>
              </a:rPr>
              <a:t>  / GABA</a:t>
            </a: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Flunarizina</a:t>
            </a:r>
            <a:r>
              <a:rPr lang="pt-BR" sz="2000" dirty="0">
                <a:solidFill>
                  <a:srgbClr val="C00000"/>
                </a:solidFill>
              </a:rPr>
              <a:t> /  Bloqueador de canais de Ca</a:t>
            </a:r>
            <a:r>
              <a:rPr lang="pt-BR" sz="2000" baseline="30000" dirty="0">
                <a:solidFill>
                  <a:srgbClr val="C00000"/>
                </a:solidFill>
              </a:rPr>
              <a:t>++</a:t>
            </a: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Progabide</a:t>
            </a:r>
            <a:r>
              <a:rPr lang="pt-BR" sz="2000" dirty="0">
                <a:solidFill>
                  <a:srgbClr val="C00000"/>
                </a:solidFill>
              </a:rPr>
              <a:t>  / GABA</a:t>
            </a: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Vigabatrina</a:t>
            </a:r>
            <a:r>
              <a:rPr lang="pt-BR" sz="2000" dirty="0">
                <a:solidFill>
                  <a:srgbClr val="C00000"/>
                </a:solidFill>
              </a:rPr>
              <a:t> / GABA</a:t>
            </a: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Lamotrigina</a:t>
            </a:r>
            <a:r>
              <a:rPr lang="pt-BR" sz="2000" dirty="0">
                <a:solidFill>
                  <a:srgbClr val="C00000"/>
                </a:solidFill>
              </a:rPr>
              <a:t> / canais de Na</a:t>
            </a:r>
            <a:r>
              <a:rPr lang="pt-BR" sz="2000" baseline="30000" dirty="0">
                <a:solidFill>
                  <a:srgbClr val="C00000"/>
                </a:solidFill>
              </a:rPr>
              <a:t>+</a:t>
            </a: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Felbamato</a:t>
            </a:r>
            <a:r>
              <a:rPr lang="pt-BR" sz="2000" dirty="0">
                <a:solidFill>
                  <a:srgbClr val="C00000"/>
                </a:solidFill>
              </a:rPr>
              <a:t> / </a:t>
            </a:r>
            <a:r>
              <a:rPr lang="pt-BR" sz="2000" dirty="0" err="1">
                <a:solidFill>
                  <a:srgbClr val="C00000"/>
                </a:solidFill>
              </a:rPr>
              <a:t>Glutamato</a:t>
            </a:r>
            <a:endParaRPr lang="pt-BR" sz="2000" dirty="0">
              <a:solidFill>
                <a:srgbClr val="C00000"/>
              </a:solidFill>
            </a:endParaRPr>
          </a:p>
          <a:p>
            <a:pPr marL="1077913" indent="-1077913">
              <a:buNone/>
            </a:pPr>
            <a:r>
              <a:rPr lang="pt-BR" sz="2000" dirty="0">
                <a:solidFill>
                  <a:srgbClr val="C00000"/>
                </a:solidFill>
              </a:rPr>
              <a:t>	</a:t>
            </a:r>
            <a:r>
              <a:rPr lang="pt-BR" sz="2000" dirty="0" err="1">
                <a:solidFill>
                  <a:srgbClr val="C00000"/>
                </a:solidFill>
              </a:rPr>
              <a:t>Topiramato</a:t>
            </a:r>
            <a:r>
              <a:rPr lang="pt-BR" sz="2000" dirty="0">
                <a:solidFill>
                  <a:srgbClr val="C00000"/>
                </a:solidFill>
              </a:rPr>
              <a:t> / canais de Na</a:t>
            </a:r>
            <a:r>
              <a:rPr lang="pt-BR" sz="2000" baseline="30000" dirty="0">
                <a:solidFill>
                  <a:srgbClr val="C00000"/>
                </a:solidFill>
              </a:rPr>
              <a:t>+</a:t>
            </a:r>
          </a:p>
          <a:p>
            <a:pPr marL="1077913" lvl="2" indent="-1077913">
              <a:buNone/>
            </a:pPr>
            <a:r>
              <a:rPr lang="pt-BR" dirty="0">
                <a:solidFill>
                  <a:srgbClr val="C00000"/>
                </a:solidFill>
              </a:rPr>
              <a:t>	</a:t>
            </a:r>
            <a:r>
              <a:rPr lang="pt-BR" dirty="0" err="1">
                <a:solidFill>
                  <a:srgbClr val="C00000"/>
                </a:solidFill>
              </a:rPr>
              <a:t>Tiagabine</a:t>
            </a:r>
            <a:r>
              <a:rPr lang="pt-BR" dirty="0">
                <a:solidFill>
                  <a:srgbClr val="C00000"/>
                </a:solidFill>
              </a:rPr>
              <a:t> / GABA</a:t>
            </a:r>
          </a:p>
          <a:p>
            <a:pPr marL="1077913" lvl="2" indent="-1077913">
              <a:buNone/>
            </a:pPr>
            <a:r>
              <a:rPr lang="pt-BR" dirty="0">
                <a:solidFill>
                  <a:srgbClr val="C00000"/>
                </a:solidFill>
              </a:rPr>
              <a:t>	</a:t>
            </a:r>
            <a:r>
              <a:rPr lang="pt-BR" dirty="0" err="1">
                <a:solidFill>
                  <a:srgbClr val="C00000"/>
                </a:solidFill>
              </a:rPr>
              <a:t>Levetiracetam</a:t>
            </a:r>
            <a:r>
              <a:rPr lang="pt-BR" dirty="0">
                <a:solidFill>
                  <a:srgbClr val="C00000"/>
                </a:solidFill>
              </a:rPr>
              <a:t> / ?</a:t>
            </a:r>
          </a:p>
          <a:p>
            <a:pPr marL="1077913" lvl="2" indent="-1077913">
              <a:buNone/>
            </a:pPr>
            <a:r>
              <a:rPr lang="pt-BR" dirty="0">
                <a:solidFill>
                  <a:srgbClr val="C00000"/>
                </a:solidFill>
              </a:rPr>
              <a:t>	</a:t>
            </a:r>
            <a:r>
              <a:rPr lang="pt-BR" dirty="0" err="1">
                <a:solidFill>
                  <a:srgbClr val="C00000"/>
                </a:solidFill>
              </a:rPr>
              <a:t>Zonisamida</a:t>
            </a:r>
            <a:r>
              <a:rPr lang="pt-BR" dirty="0">
                <a:solidFill>
                  <a:srgbClr val="C00000"/>
                </a:solidFill>
              </a:rPr>
              <a:t> / canais de Ca</a:t>
            </a:r>
            <a:r>
              <a:rPr lang="pt-BR" baseline="30000" dirty="0">
                <a:solidFill>
                  <a:srgbClr val="C00000"/>
                </a:solidFill>
              </a:rPr>
              <a:t>++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1622426" y="6518275"/>
            <a:ext cx="65069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Prof. Dr. Luiz Carlos de Sá-Rocha / Disciplina de </a:t>
            </a:r>
            <a:r>
              <a:rPr lang="pt-BR" sz="8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Neurofarmacologia</a:t>
            </a:r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Aplicada à Medicina Veterinária / Aula 01 / Introdução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pt-BR" dirty="0"/>
          </a:p>
        </p:txBody>
      </p:sp>
      <p:pic>
        <p:nvPicPr>
          <p:cNvPr id="3" name="Picture 2" descr="D:\Mestrado\fotos\lce\lceF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355056"/>
            <a:ext cx="2971800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381260" y="1628801"/>
            <a:ext cx="54510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accent2"/>
                </a:solidFill>
                <a:latin typeface="Cambria" pitchFamily="18" charset="0"/>
              </a:rPr>
              <a:t>Labirinto em Cruz Elevado - “Plus </a:t>
            </a:r>
            <a:r>
              <a:rPr lang="pt-BR" dirty="0" err="1">
                <a:solidFill>
                  <a:schemeClr val="accent2"/>
                </a:solidFill>
                <a:latin typeface="Cambria" pitchFamily="18" charset="0"/>
              </a:rPr>
              <a:t>Maze</a:t>
            </a:r>
            <a:r>
              <a:rPr lang="pt-BR" dirty="0">
                <a:solidFill>
                  <a:schemeClr val="accent2"/>
                </a:solidFill>
                <a:latin typeface="Cambria" pitchFamily="18" charset="0"/>
              </a:rPr>
              <a:t>”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09800" y="838200"/>
            <a:ext cx="457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pt-BR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794570" y="2492896"/>
            <a:ext cx="5105400" cy="3766914"/>
            <a:chOff x="480" y="1284"/>
            <a:chExt cx="2928" cy="2124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208" y="2346"/>
              <a:ext cx="1200" cy="1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buClr>
                  <a:schemeClr val="accent1"/>
                </a:buClr>
                <a:buSzPct val="70000"/>
                <a:buFont typeface="Monotype Sorts" pitchFamily="2" charset="2"/>
                <a:buNone/>
              </a:pPr>
              <a:r>
                <a:rPr kumimoji="1" lang="pt-BR" sz="200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ansiolíticos </a:t>
              </a:r>
              <a:r>
                <a:rPr kumimoji="1" lang="pt-BR" sz="200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  <a:sym typeface="Symbol" pitchFamily="18" charset="2"/>
                </a:rPr>
                <a:t></a:t>
              </a:r>
              <a:r>
                <a:rPr kumimoji="1" lang="pt-BR" sz="200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 avaliação de risco</a:t>
              </a: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80" y="2346"/>
              <a:ext cx="1728" cy="1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accent1"/>
                </a:buClr>
                <a:buSzPct val="70000"/>
                <a:buFont typeface="Monotype Sorts" pitchFamily="2" charset="2"/>
                <a:buNone/>
              </a:pPr>
              <a:r>
                <a:rPr kumimoji="1" lang="pt-BR" sz="2000" b="1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análise etológica</a:t>
              </a: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0000"/>
                <a:buFont typeface="Monotype Sorts" pitchFamily="2" charset="2"/>
                <a:buNone/>
              </a:pPr>
              <a:r>
                <a:rPr kumimoji="1" lang="pt-BR" sz="200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(BLANCHARD e BLANCHARD, 1989)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208" y="1284"/>
              <a:ext cx="1200" cy="1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buClr>
                  <a:schemeClr val="accent1"/>
                </a:buClr>
                <a:buSzPct val="70000"/>
                <a:buFont typeface="Monotype Sorts" pitchFamily="2" charset="2"/>
                <a:buNone/>
              </a:pPr>
              <a:r>
                <a:rPr kumimoji="1" lang="pt-BR" sz="200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ansiolíticos </a:t>
              </a:r>
              <a:r>
                <a:rPr kumimoji="1" lang="pt-BR" sz="200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  <a:sym typeface="Symbol" pitchFamily="18" charset="2"/>
                </a:rPr>
                <a:t> </a:t>
              </a:r>
              <a:r>
                <a:rPr kumimoji="1" lang="pt-BR" sz="200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tempo e entradas em braços abertos</a:t>
              </a: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480" y="1284"/>
              <a:ext cx="1728" cy="1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accent1"/>
                </a:buClr>
                <a:buSzPct val="70000"/>
                <a:buFont typeface="Monotype Sorts" pitchFamily="2" charset="2"/>
                <a:buNone/>
              </a:pPr>
              <a:r>
                <a:rPr kumimoji="1" lang="pt-BR" sz="2000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análise convencional</a:t>
              </a:r>
              <a:r>
                <a:rPr kumimoji="1" lang="pt-BR" sz="2000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 (PELLOW et al., 1985)</a:t>
              </a: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480" y="1284"/>
              <a:ext cx="172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480" y="3408"/>
              <a:ext cx="172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480" y="1284"/>
              <a:ext cx="0" cy="106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3408" y="1284"/>
              <a:ext cx="0" cy="106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2208" y="1284"/>
              <a:ext cx="120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480" y="2346"/>
              <a:ext cx="0" cy="106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3408" y="2346"/>
              <a:ext cx="0" cy="106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2208" y="3408"/>
              <a:ext cx="120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7508118" y="5735692"/>
            <a:ext cx="276434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1600" dirty="0" err="1">
                <a:latin typeface="Calibri" pitchFamily="34" charset="0"/>
                <a:cs typeface="Calibri" pitchFamily="34" charset="0"/>
              </a:rPr>
              <a:t>Niciporciukas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e Sá-Rocha, 2001</a:t>
            </a:r>
          </a:p>
        </p:txBody>
      </p:sp>
      <p:sp>
        <p:nvSpPr>
          <p:cNvPr id="22" name="CaixaDeTexto 3"/>
          <p:cNvSpPr txBox="1">
            <a:spLocks noChangeArrowheads="1"/>
          </p:cNvSpPr>
          <p:nvPr/>
        </p:nvSpPr>
        <p:spPr bwMode="auto">
          <a:xfrm>
            <a:off x="1622426" y="6518275"/>
            <a:ext cx="65069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Prof. Dr. Luiz Carlos de Sá-Rocha / Disciplina de </a:t>
            </a:r>
            <a:r>
              <a:rPr lang="pt-BR" sz="8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Neurofarmacologia</a:t>
            </a:r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Aplicada à Medicina Veterinária / Aula 01 / Introdução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Nervoso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75520" y="1484785"/>
            <a:ext cx="17605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dirty="0" err="1">
                <a:latin typeface="+mn-lt"/>
              </a:rPr>
              <a:t>Diazepam</a:t>
            </a:r>
            <a:endParaRPr lang="pt-BR" b="1" dirty="0">
              <a:latin typeface="+mn-lt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19537" y="2376176"/>
            <a:ext cx="20681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dirty="0">
                <a:latin typeface="+mn-lt"/>
              </a:rPr>
              <a:t>Veículo do </a:t>
            </a:r>
            <a:r>
              <a:rPr lang="pt-BR" sz="1600" dirty="0" err="1">
                <a:latin typeface="+mn-lt"/>
              </a:rPr>
              <a:t>diazepam</a:t>
            </a:r>
            <a:endParaRPr lang="pt-BR" sz="1600" dirty="0">
              <a:latin typeface="+mn-lt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309232" y="6042774"/>
            <a:ext cx="20585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dirty="0" err="1">
                <a:latin typeface="+mn-lt"/>
              </a:rPr>
              <a:t>Diazepam</a:t>
            </a:r>
            <a:r>
              <a:rPr lang="pt-BR" sz="1600" dirty="0">
                <a:latin typeface="+mn-lt"/>
              </a:rPr>
              <a:t> 1mg/kg </a:t>
            </a:r>
            <a:r>
              <a:rPr lang="pt-BR" sz="1600" dirty="0" err="1">
                <a:latin typeface="+mn-lt"/>
              </a:rPr>
              <a:t>ip</a:t>
            </a:r>
            <a:endParaRPr lang="pt-BR" sz="1600" dirty="0">
              <a:latin typeface="+mn-lt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392145" y="6042774"/>
            <a:ext cx="20842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dirty="0" err="1">
                <a:latin typeface="+mn-lt"/>
              </a:rPr>
              <a:t>Diazepam</a:t>
            </a:r>
            <a:r>
              <a:rPr lang="pt-BR" sz="1600" dirty="0">
                <a:latin typeface="+mn-lt"/>
              </a:rPr>
              <a:t> 3mg/kg </a:t>
            </a:r>
            <a:r>
              <a:rPr lang="pt-BR" sz="1600" dirty="0" err="1">
                <a:latin typeface="+mn-lt"/>
              </a:rPr>
              <a:t>ip</a:t>
            </a:r>
            <a:endParaRPr lang="pt-BR" sz="1600" dirty="0">
              <a:latin typeface="+mn-lt"/>
            </a:endParaRP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1622426" y="6518275"/>
            <a:ext cx="65069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Prof. Dr. Luiz Carlos de Sá-Rocha / Disciplina de </a:t>
            </a:r>
            <a:r>
              <a:rPr lang="pt-BR" sz="8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Neurofarmacologia</a:t>
            </a:r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Aplicada à Medicina Veterinária / Aula 01 / Introdução</a:t>
            </a:r>
          </a:p>
        </p:txBody>
      </p:sp>
      <p:pic>
        <p:nvPicPr>
          <p:cNvPr id="3" name="CINE_FARMACO_DZP_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7939" y="3847310"/>
            <a:ext cx="3299870" cy="2249379"/>
          </a:xfrm>
          <a:prstGeom prst="rect">
            <a:avLst/>
          </a:prstGeom>
        </p:spPr>
      </p:pic>
      <p:pic>
        <p:nvPicPr>
          <p:cNvPr id="6" name="CINE_FARMACO_DZP_3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96200" y="3846689"/>
            <a:ext cx="3300781" cy="2250000"/>
          </a:xfrm>
          <a:prstGeom prst="rect">
            <a:avLst/>
          </a:prstGeom>
        </p:spPr>
      </p:pic>
      <p:pic>
        <p:nvPicPr>
          <p:cNvPr id="7" name="CINE_FARMACO_Salina.MP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51404" y="1539040"/>
            <a:ext cx="3300781" cy="225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/>
              <a:t>Estruturas </a:t>
            </a:r>
            <a:r>
              <a:rPr lang="pt-BR" dirty="0" err="1"/>
              <a:t>hipocampais</a:t>
            </a:r>
            <a:endParaRPr lang="pt-BR" dirty="0"/>
          </a:p>
        </p:txBody>
      </p:sp>
      <p:pic>
        <p:nvPicPr>
          <p:cNvPr id="4" name="Picture 1026" descr="C:\DOCUME~1\LUIZCA~2\LOCALS~1\Temp\~im003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9788" y="1643064"/>
            <a:ext cx="3429000" cy="1633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1027" descr="C:\DOCUME~1\LUIZCA~2\LOCALS~1\Temp\~im003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9788" y="3429001"/>
            <a:ext cx="3429000" cy="2390775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1028" descr="C:\DOCUME~1\LUIZCA~2\LOCALS~1\Temp\~im0033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26" y="1643064"/>
            <a:ext cx="3609975" cy="4168775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26" descr="C:\DOCUME~1\LUIZCA~2\LOCALS~1\Temp\~im003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2438400"/>
            <a:ext cx="4495800" cy="42672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33795" name="Picture 1027" descr="C:\DOCUME~1\LUIZCA~2\LOCALS~1\Temp\~im0034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"/>
            <a:ext cx="1576388" cy="20574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3796" name="Picture 1028" descr="C:\DOCUME~1\LUIZCA~2\LOCALS~1\Temp\~im0030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152400"/>
            <a:ext cx="3657600" cy="20637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3797" name="Picture 1029" descr="C:\DOCUME~1\LUIZCA~2\LOCALS~1\Temp\~im0037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1" y="2438400"/>
            <a:ext cx="3300413" cy="4267200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33798" name="Text Box 1030"/>
          <p:cNvSpPr txBox="1">
            <a:spLocks noChangeArrowheads="1"/>
          </p:cNvSpPr>
          <p:nvPr/>
        </p:nvSpPr>
        <p:spPr bwMode="auto">
          <a:xfrm>
            <a:off x="1576388" y="381000"/>
            <a:ext cx="177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u="sng">
                <a:solidFill>
                  <a:schemeClr val="hlink"/>
                </a:solidFill>
                <a:latin typeface="Comic Sans MS" pitchFamily="66" charset="0"/>
              </a:rPr>
              <a:t>Hipocampo.</a:t>
            </a:r>
            <a:endParaRPr lang="pt-BR">
              <a:solidFill>
                <a:schemeClr val="hlink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9" y="1556792"/>
            <a:ext cx="8658225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3"/>
          <p:cNvSpPr txBox="1">
            <a:spLocks noChangeArrowheads="1"/>
          </p:cNvSpPr>
          <p:nvPr/>
        </p:nvSpPr>
        <p:spPr bwMode="auto">
          <a:xfrm>
            <a:off x="1622426" y="6518275"/>
            <a:ext cx="65069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Prof. Dr. Luiz Carlos de Sá-Rocha / Disciplina de </a:t>
            </a:r>
            <a:r>
              <a:rPr lang="pt-BR" sz="8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Neurofarmacologia</a:t>
            </a:r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Aplicada à Medicina Veterinária / Aula 01 / Introdução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Nervoso</a:t>
            </a:r>
          </a:p>
        </p:txBody>
      </p:sp>
      <p:sp>
        <p:nvSpPr>
          <p:cNvPr id="5" name="AutoShape 1033"/>
          <p:cNvSpPr>
            <a:spLocks noChangeArrowheads="1"/>
          </p:cNvSpPr>
          <p:nvPr/>
        </p:nvSpPr>
        <p:spPr bwMode="auto">
          <a:xfrm>
            <a:off x="3694584" y="2382176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" name="AutoShape 1034"/>
          <p:cNvSpPr>
            <a:spLocks noChangeArrowheads="1"/>
          </p:cNvSpPr>
          <p:nvPr/>
        </p:nvSpPr>
        <p:spPr bwMode="auto">
          <a:xfrm>
            <a:off x="3694584" y="2915576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CFF33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" name="AutoShape 1035"/>
          <p:cNvSpPr>
            <a:spLocks noChangeArrowheads="1"/>
          </p:cNvSpPr>
          <p:nvPr/>
        </p:nvSpPr>
        <p:spPr bwMode="auto">
          <a:xfrm>
            <a:off x="3706088" y="3462624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99CC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" name="AutoShape 1036"/>
          <p:cNvSpPr>
            <a:spLocks noChangeArrowheads="1"/>
          </p:cNvSpPr>
          <p:nvPr/>
        </p:nvSpPr>
        <p:spPr bwMode="auto">
          <a:xfrm>
            <a:off x="3725648" y="3996024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6699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2711625" y="2492896"/>
            <a:ext cx="9348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latin typeface="+mn-lt"/>
              </a:rPr>
              <a:t>Córtex</a:t>
            </a:r>
          </a:p>
        </p:txBody>
      </p:sp>
      <p:sp>
        <p:nvSpPr>
          <p:cNvPr id="10" name="Text Box 1030"/>
          <p:cNvSpPr txBox="1">
            <a:spLocks noChangeArrowheads="1"/>
          </p:cNvSpPr>
          <p:nvPr/>
        </p:nvSpPr>
        <p:spPr bwMode="auto">
          <a:xfrm>
            <a:off x="1645153" y="3028890"/>
            <a:ext cx="20024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latin typeface="+mn-lt"/>
              </a:rPr>
              <a:t>Núcleos da base</a:t>
            </a:r>
          </a:p>
        </p:txBody>
      </p:sp>
      <p:sp>
        <p:nvSpPr>
          <p:cNvPr id="11" name="Text Box 1031"/>
          <p:cNvSpPr txBox="1">
            <a:spLocks noChangeArrowheads="1"/>
          </p:cNvSpPr>
          <p:nvPr/>
        </p:nvSpPr>
        <p:spPr bwMode="auto">
          <a:xfrm>
            <a:off x="2135560" y="3546594"/>
            <a:ext cx="153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latin typeface="+mn-lt"/>
              </a:rPr>
              <a:t>Hipotálamo</a:t>
            </a:r>
          </a:p>
        </p:txBody>
      </p:sp>
      <p:sp>
        <p:nvSpPr>
          <p:cNvPr id="12" name="Text Box 1032"/>
          <p:cNvSpPr txBox="1">
            <a:spLocks noChangeArrowheads="1"/>
          </p:cNvSpPr>
          <p:nvPr/>
        </p:nvSpPr>
        <p:spPr bwMode="auto">
          <a:xfrm>
            <a:off x="2828345" y="4081714"/>
            <a:ext cx="856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latin typeface="+mn-lt"/>
              </a:rPr>
              <a:t>Bulbo</a:t>
            </a:r>
          </a:p>
        </p:txBody>
      </p:sp>
      <p:pic>
        <p:nvPicPr>
          <p:cNvPr id="13" name="Picture 3" descr="C:\DOCUME~1\LUIZCA~2\LOCALS~1\Temp\~im001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792" y="1916832"/>
            <a:ext cx="6192689" cy="437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028"/>
          <p:cNvSpPr txBox="1">
            <a:spLocks noChangeArrowheads="1"/>
          </p:cNvSpPr>
          <p:nvPr/>
        </p:nvSpPr>
        <p:spPr bwMode="auto">
          <a:xfrm>
            <a:off x="4513926" y="1438324"/>
            <a:ext cx="31662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latin typeface="+mn-lt"/>
              </a:rPr>
              <a:t>Depressores gerais</a:t>
            </a:r>
          </a:p>
        </p:txBody>
      </p:sp>
      <p:sp>
        <p:nvSpPr>
          <p:cNvPr id="16" name="CaixaDeTexto 3"/>
          <p:cNvSpPr txBox="1">
            <a:spLocks noChangeArrowheads="1"/>
          </p:cNvSpPr>
          <p:nvPr/>
        </p:nvSpPr>
        <p:spPr bwMode="auto">
          <a:xfrm>
            <a:off x="1622426" y="6518275"/>
            <a:ext cx="65069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Prof. Dr. Luiz Carlos de Sá-Rocha / Disciplina de </a:t>
            </a:r>
            <a:r>
              <a:rPr lang="pt-BR" sz="8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Neurofarmacologia</a:t>
            </a:r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Aplicada à Medicina Veterinária / Aula 01 / Introdução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Nervoso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sz="2400" dirty="0"/>
              <a:t>2 - Depressores “específicos” do SNC.   </a:t>
            </a:r>
            <a:r>
              <a:rPr lang="pt-BR" sz="2800" dirty="0"/>
              <a:t> </a:t>
            </a:r>
          </a:p>
          <a:p>
            <a:pPr>
              <a:buNone/>
            </a:pPr>
            <a:r>
              <a:rPr lang="pt-BR" sz="2200" dirty="0">
                <a:solidFill>
                  <a:srgbClr val="C00000"/>
                </a:solidFill>
              </a:rPr>
              <a:t>	Tranquilizantes Maiores - </a:t>
            </a:r>
            <a:r>
              <a:rPr lang="pt-BR" sz="2200" dirty="0" err="1">
                <a:solidFill>
                  <a:srgbClr val="C00000"/>
                </a:solidFill>
              </a:rPr>
              <a:t>Neurolépticos</a:t>
            </a:r>
            <a:r>
              <a:rPr lang="pt-BR" sz="2200" dirty="0">
                <a:solidFill>
                  <a:srgbClr val="C00000"/>
                </a:solidFill>
              </a:rPr>
              <a:t> (DA).</a:t>
            </a:r>
          </a:p>
          <a:p>
            <a:pPr>
              <a:buNone/>
            </a:pPr>
            <a:r>
              <a:rPr lang="pt-BR" sz="2200" dirty="0">
                <a:solidFill>
                  <a:srgbClr val="C00000"/>
                </a:solidFill>
              </a:rPr>
              <a:t>	Bloqueadores dopaminérgicos</a:t>
            </a:r>
          </a:p>
          <a:p>
            <a:pPr>
              <a:buNone/>
            </a:pPr>
            <a:r>
              <a:rPr lang="pt-BR" sz="2200" dirty="0">
                <a:solidFill>
                  <a:srgbClr val="C00000"/>
                </a:solidFill>
              </a:rPr>
              <a:t>		</a:t>
            </a:r>
            <a:r>
              <a:rPr lang="pt-BR" sz="2200" dirty="0" err="1">
                <a:solidFill>
                  <a:srgbClr val="C00000"/>
                </a:solidFill>
              </a:rPr>
              <a:t>Fenotiazínicos</a:t>
            </a:r>
            <a:r>
              <a:rPr lang="pt-BR" sz="2200" dirty="0">
                <a:solidFill>
                  <a:srgbClr val="C00000"/>
                </a:solidFill>
              </a:rPr>
              <a:t> - </a:t>
            </a:r>
            <a:r>
              <a:rPr lang="pt-BR" sz="2200" dirty="0" err="1">
                <a:solidFill>
                  <a:srgbClr val="C00000"/>
                </a:solidFill>
              </a:rPr>
              <a:t>clorpromazina</a:t>
            </a:r>
            <a:r>
              <a:rPr lang="pt-BR" sz="2200" dirty="0">
                <a:solidFill>
                  <a:srgbClr val="C00000"/>
                </a:solidFill>
              </a:rPr>
              <a:t>, </a:t>
            </a:r>
            <a:r>
              <a:rPr lang="pt-BR" sz="2200" dirty="0" err="1">
                <a:solidFill>
                  <a:srgbClr val="C00000"/>
                </a:solidFill>
              </a:rPr>
              <a:t>acepromazina</a:t>
            </a:r>
            <a:r>
              <a:rPr lang="pt-BR" sz="2200" dirty="0">
                <a:solidFill>
                  <a:srgbClr val="C00000"/>
                </a:solidFill>
              </a:rPr>
              <a:t>, </a:t>
            </a:r>
            <a:r>
              <a:rPr lang="pt-BR" sz="2200" dirty="0" err="1">
                <a:solidFill>
                  <a:srgbClr val="C00000"/>
                </a:solidFill>
              </a:rPr>
              <a:t>levomepromazina</a:t>
            </a:r>
            <a:r>
              <a:rPr lang="pt-BR" sz="2200" dirty="0">
                <a:solidFill>
                  <a:srgbClr val="C00000"/>
                </a:solidFill>
              </a:rPr>
              <a:t>, etc.</a:t>
            </a:r>
          </a:p>
          <a:p>
            <a:pPr>
              <a:buNone/>
            </a:pPr>
            <a:r>
              <a:rPr lang="pt-BR" sz="2200" dirty="0">
                <a:solidFill>
                  <a:srgbClr val="C00000"/>
                </a:solidFill>
              </a:rPr>
              <a:t>		</a:t>
            </a:r>
            <a:r>
              <a:rPr lang="pt-BR" sz="2200" dirty="0" err="1">
                <a:solidFill>
                  <a:srgbClr val="C00000"/>
                </a:solidFill>
              </a:rPr>
              <a:t>Butirofenonas</a:t>
            </a:r>
            <a:r>
              <a:rPr lang="pt-BR" sz="2200" dirty="0">
                <a:solidFill>
                  <a:srgbClr val="C00000"/>
                </a:solidFill>
              </a:rPr>
              <a:t> - </a:t>
            </a:r>
            <a:r>
              <a:rPr lang="pt-BR" sz="2200" dirty="0" err="1">
                <a:solidFill>
                  <a:srgbClr val="C00000"/>
                </a:solidFill>
              </a:rPr>
              <a:t>haloperidol</a:t>
            </a:r>
            <a:r>
              <a:rPr lang="pt-BR" sz="2200" dirty="0">
                <a:solidFill>
                  <a:srgbClr val="C00000"/>
                </a:solidFill>
              </a:rPr>
              <a:t>, </a:t>
            </a:r>
            <a:r>
              <a:rPr lang="pt-BR" sz="2200" dirty="0" err="1">
                <a:solidFill>
                  <a:srgbClr val="C00000"/>
                </a:solidFill>
              </a:rPr>
              <a:t>droperidol</a:t>
            </a:r>
            <a:r>
              <a:rPr lang="pt-BR" sz="2200" dirty="0">
                <a:solidFill>
                  <a:srgbClr val="C00000"/>
                </a:solidFill>
              </a:rPr>
              <a:t>, -</a:t>
            </a:r>
            <a:r>
              <a:rPr lang="pt-BR" sz="2200" dirty="0" err="1">
                <a:solidFill>
                  <a:srgbClr val="C00000"/>
                </a:solidFill>
              </a:rPr>
              <a:t>azaperone</a:t>
            </a:r>
            <a:r>
              <a:rPr lang="pt-BR" sz="2200" dirty="0">
                <a:solidFill>
                  <a:srgbClr val="C00000"/>
                </a:solidFill>
              </a:rPr>
              <a:t>, </a:t>
            </a:r>
            <a:r>
              <a:rPr lang="pt-BR" sz="2200" dirty="0" err="1">
                <a:solidFill>
                  <a:srgbClr val="C00000"/>
                </a:solidFill>
              </a:rPr>
              <a:t>etc</a:t>
            </a:r>
            <a:endParaRPr lang="pt-BR" sz="2200" dirty="0">
              <a:solidFill>
                <a:srgbClr val="C00000"/>
              </a:solidFill>
            </a:endParaRPr>
          </a:p>
          <a:p>
            <a:pPr>
              <a:buNone/>
            </a:pPr>
            <a:endParaRPr lang="pt-BR" sz="22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pt-BR" sz="2200" dirty="0">
                <a:solidFill>
                  <a:srgbClr val="C00000"/>
                </a:solidFill>
              </a:rPr>
              <a:t>	Tranquilizantes Menores – Ansiolíticos</a:t>
            </a:r>
          </a:p>
          <a:p>
            <a:pPr>
              <a:buNone/>
            </a:pPr>
            <a:r>
              <a:rPr lang="pt-BR" sz="2200" dirty="0">
                <a:solidFill>
                  <a:srgbClr val="C00000"/>
                </a:solidFill>
              </a:rPr>
              <a:t>	Facilitam a neurotransmissão </a:t>
            </a:r>
            <a:r>
              <a:rPr lang="pt-BR" sz="2200" dirty="0" err="1">
                <a:solidFill>
                  <a:srgbClr val="C00000"/>
                </a:solidFill>
              </a:rPr>
              <a:t>GABAérgica</a:t>
            </a:r>
            <a:endParaRPr lang="pt-BR" sz="22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pt-BR" sz="2200" dirty="0">
                <a:solidFill>
                  <a:srgbClr val="C00000"/>
                </a:solidFill>
              </a:rPr>
              <a:t>		Benzodiazepínicos - </a:t>
            </a:r>
            <a:r>
              <a:rPr lang="pt-BR" sz="2200" dirty="0" err="1">
                <a:solidFill>
                  <a:srgbClr val="C00000"/>
                </a:solidFill>
              </a:rPr>
              <a:t>diazepam</a:t>
            </a:r>
            <a:r>
              <a:rPr lang="pt-BR" sz="2200" dirty="0">
                <a:solidFill>
                  <a:srgbClr val="C00000"/>
                </a:solidFill>
              </a:rPr>
              <a:t>, </a:t>
            </a:r>
            <a:r>
              <a:rPr lang="pt-BR" sz="2200" dirty="0" err="1">
                <a:solidFill>
                  <a:srgbClr val="C00000"/>
                </a:solidFill>
              </a:rPr>
              <a:t>clonazepam</a:t>
            </a:r>
            <a:r>
              <a:rPr lang="pt-BR" sz="2200" dirty="0">
                <a:solidFill>
                  <a:srgbClr val="C00000"/>
                </a:solidFill>
              </a:rPr>
              <a:t>, </a:t>
            </a:r>
            <a:r>
              <a:rPr lang="pt-BR" sz="2200" dirty="0" err="1">
                <a:solidFill>
                  <a:srgbClr val="C00000"/>
                </a:solidFill>
              </a:rPr>
              <a:t>alprazolam</a:t>
            </a:r>
            <a:r>
              <a:rPr lang="pt-BR" sz="2200" dirty="0">
                <a:solidFill>
                  <a:srgbClr val="C00000"/>
                </a:solidFill>
              </a:rPr>
              <a:t>, </a:t>
            </a:r>
            <a:r>
              <a:rPr lang="pt-BR" sz="2200" dirty="0" err="1">
                <a:solidFill>
                  <a:srgbClr val="C00000"/>
                </a:solidFill>
              </a:rPr>
              <a:t>midazolam</a:t>
            </a:r>
            <a:r>
              <a:rPr lang="pt-BR" sz="2200" dirty="0">
                <a:solidFill>
                  <a:srgbClr val="C00000"/>
                </a:solidFill>
              </a:rPr>
              <a:t>, </a:t>
            </a:r>
            <a:r>
              <a:rPr lang="pt-BR" sz="2200" dirty="0" err="1">
                <a:solidFill>
                  <a:srgbClr val="C00000"/>
                </a:solidFill>
              </a:rPr>
              <a:t>nitrazepam</a:t>
            </a:r>
            <a:r>
              <a:rPr lang="pt-BR" sz="2200" dirty="0">
                <a:solidFill>
                  <a:srgbClr val="C00000"/>
                </a:solidFill>
              </a:rPr>
              <a:t>, </a:t>
            </a:r>
            <a:r>
              <a:rPr lang="pt-BR" sz="2200" dirty="0" err="1">
                <a:solidFill>
                  <a:srgbClr val="C00000"/>
                </a:solidFill>
              </a:rPr>
              <a:t>lorazepan</a:t>
            </a:r>
            <a:r>
              <a:rPr lang="pt-BR" sz="2200" dirty="0">
                <a:solidFill>
                  <a:srgbClr val="C00000"/>
                </a:solidFill>
              </a:rPr>
              <a:t>, </a:t>
            </a:r>
            <a:r>
              <a:rPr lang="pt-BR" sz="2200" dirty="0" err="1">
                <a:solidFill>
                  <a:srgbClr val="C00000"/>
                </a:solidFill>
              </a:rPr>
              <a:t>oxazepam</a:t>
            </a:r>
            <a:r>
              <a:rPr lang="pt-BR" sz="2200" dirty="0">
                <a:solidFill>
                  <a:srgbClr val="C00000"/>
                </a:solidFill>
              </a:rPr>
              <a:t>, </a:t>
            </a:r>
            <a:r>
              <a:rPr lang="pt-BR" sz="2200" dirty="0" err="1">
                <a:solidFill>
                  <a:srgbClr val="C00000"/>
                </a:solidFill>
              </a:rPr>
              <a:t>flurazepam</a:t>
            </a:r>
            <a:r>
              <a:rPr lang="pt-BR" sz="2200" dirty="0">
                <a:solidFill>
                  <a:srgbClr val="C00000"/>
                </a:solidFill>
              </a:rPr>
              <a:t>, etc.</a:t>
            </a:r>
          </a:p>
          <a:p>
            <a:endParaRPr lang="pt-BR" sz="2200" dirty="0">
              <a:solidFill>
                <a:srgbClr val="C00000"/>
              </a:solidFill>
            </a:endParaRPr>
          </a:p>
        </p:txBody>
      </p:sp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1622426" y="6518275"/>
            <a:ext cx="65069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Prof. Dr. Luiz Carlos de Sá-Rocha / Disciplina de </a:t>
            </a:r>
            <a:r>
              <a:rPr lang="pt-BR" sz="8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Neurofarmacologia</a:t>
            </a:r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Aplicada à Medicina Veterinária / Aula 01 / Introdução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Nervoso</a:t>
            </a:r>
          </a:p>
        </p:txBody>
      </p:sp>
      <p:pic>
        <p:nvPicPr>
          <p:cNvPr id="4" name="Picture 3" descr="C:\DOCUME~1\LUIZCA~2\LOCALS~1\Temp\~im001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792" y="1916832"/>
            <a:ext cx="6192689" cy="437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3708232" y="2667000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3708232" y="3200400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3708232" y="3733800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3733800" y="4267200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729041" y="2767280"/>
            <a:ext cx="9348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latin typeface="+mn-lt"/>
              </a:rPr>
              <a:t>Córtex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75521" y="3285858"/>
            <a:ext cx="20024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rgbClr val="C00000"/>
                </a:solidFill>
                <a:latin typeface="+mn-lt"/>
              </a:rPr>
              <a:t>Núcleos da base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121912" y="3829984"/>
            <a:ext cx="153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rgbClr val="C00000"/>
                </a:solidFill>
                <a:latin typeface="+mn-lt"/>
              </a:rPr>
              <a:t>Hipotálamo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836116" y="4356098"/>
            <a:ext cx="856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>
                <a:latin typeface="+mn-lt"/>
              </a:rPr>
              <a:t>Bulbo</a:t>
            </a:r>
            <a:endParaRPr lang="pt-BR" sz="2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3" name="Text Box 1028"/>
          <p:cNvSpPr txBox="1">
            <a:spLocks noChangeArrowheads="1"/>
          </p:cNvSpPr>
          <p:nvPr/>
        </p:nvSpPr>
        <p:spPr bwMode="auto">
          <a:xfrm>
            <a:off x="1623721" y="1438324"/>
            <a:ext cx="89466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latin typeface="+mn-lt"/>
              </a:rPr>
              <a:t>Depressores específicos / Neurolépticos / Ansiolíticos</a:t>
            </a: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1622426" y="6518275"/>
            <a:ext cx="65069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Prof. Dr. Luiz Carlos de Sá-Rocha / Disciplina de </a:t>
            </a:r>
            <a:r>
              <a:rPr lang="pt-BR" sz="8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Neurofarmacologia</a:t>
            </a:r>
            <a:r>
              <a:rPr lang="pt-BR" sz="8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Aplicada à Medicina Veterinária / Aula 01 / Introdução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Neurobiologia das emoções / Medicamentos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1404" y="3212976"/>
            <a:ext cx="10729192" cy="2304256"/>
          </a:xfrm>
        </p:spPr>
        <p:txBody>
          <a:bodyPr>
            <a:noAutofit/>
          </a:bodyPr>
          <a:lstStyle/>
          <a:p>
            <a:pPr algn="l"/>
            <a:r>
              <a:rPr lang="pt-BR" dirty="0">
                <a:solidFill>
                  <a:srgbClr val="C00000"/>
                </a:solidFill>
              </a:rPr>
              <a:t>Participação das vias </a:t>
            </a:r>
            <a:r>
              <a:rPr lang="pt-BR" dirty="0" err="1">
                <a:solidFill>
                  <a:srgbClr val="C00000"/>
                </a:solidFill>
              </a:rPr>
              <a:t>noradrenérgicas</a:t>
            </a:r>
            <a:r>
              <a:rPr lang="pt-BR" dirty="0">
                <a:solidFill>
                  <a:srgbClr val="C00000"/>
                </a:solidFill>
              </a:rPr>
              <a:t> e serotoninérgicas nos comportamentos de ansiedade, medo, raiva e agressão.</a:t>
            </a:r>
          </a:p>
          <a:p>
            <a:pPr algn="l"/>
            <a:endParaRPr lang="pt-BR" dirty="0"/>
          </a:p>
          <a:p>
            <a:pPr algn="l"/>
            <a:endParaRPr lang="pt-BR" dirty="0"/>
          </a:p>
          <a:p>
            <a:pPr algn="l"/>
            <a:endParaRPr lang="pt-BR" dirty="0"/>
          </a:p>
          <a:p>
            <a:pPr algn="r"/>
            <a:r>
              <a:rPr lang="pt-BR" dirty="0"/>
              <a:t>Prof. Dr. Luiz Carlos de Sá Rocha</a:t>
            </a:r>
          </a:p>
          <a:p>
            <a:pPr algn="r"/>
            <a:r>
              <a:rPr lang="pt-BR" dirty="0"/>
              <a:t>Laboratório de </a:t>
            </a:r>
            <a:r>
              <a:rPr lang="pt-BR" dirty="0" err="1"/>
              <a:t>Neuroimunologia</a:t>
            </a:r>
            <a:r>
              <a:rPr lang="pt-BR" dirty="0"/>
              <a:t> / Departamento de Patologia / FMVZ / USP</a:t>
            </a:r>
          </a:p>
        </p:txBody>
      </p:sp>
    </p:spTree>
    <p:extLst>
      <p:ext uri="{BB962C8B-B14F-4D97-AF65-F5344CB8AC3E}">
        <p14:creationId xmlns:p14="http://schemas.microsoft.com/office/powerpoint/2010/main" val="128039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>
                <a:solidFill>
                  <a:srgbClr val="164C6C"/>
                </a:solidFill>
              </a:rPr>
              <a:t>Conceitos / Neurofarmacologia</a:t>
            </a:r>
          </a:p>
        </p:txBody>
      </p:sp>
      <p:sp>
        <p:nvSpPr>
          <p:cNvPr id="1536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825625" y="1527175"/>
            <a:ext cx="8504238" cy="4572000"/>
          </a:xfrm>
        </p:spPr>
        <p:txBody>
          <a:bodyPr/>
          <a:lstStyle/>
          <a:p>
            <a:pPr eaLnBrk="1" hangingPunct="1"/>
            <a:endParaRPr lang="pt-BR" sz="2400" dirty="0"/>
          </a:p>
          <a:p>
            <a:pPr eaLnBrk="1" hangingPunct="1"/>
            <a:endParaRPr lang="pt-BR" sz="2400" dirty="0"/>
          </a:p>
          <a:p>
            <a:pPr eaLnBrk="1" hangingPunct="1"/>
            <a:endParaRPr lang="pt-BR" dirty="0"/>
          </a:p>
        </p:txBody>
      </p:sp>
      <p:graphicFrame>
        <p:nvGraphicFramePr>
          <p:cNvPr id="7" name="Diagrama 6"/>
          <p:cNvGraphicFramePr/>
          <p:nvPr/>
        </p:nvGraphicFramePr>
        <p:xfrm>
          <a:off x="2495600" y="1556792"/>
          <a:ext cx="727280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tângulo 1">
            <a:extLst>
              <a:ext uri="{FF2B5EF4-FFF2-40B4-BE49-F238E27FC236}">
                <a16:creationId xmlns:a16="http://schemas.microsoft.com/office/drawing/2014/main" id="{F137EEDB-ED32-495B-BE44-AB7A7FCA511D}"/>
              </a:ext>
            </a:extLst>
          </p:cNvPr>
          <p:cNvSpPr/>
          <p:nvPr/>
        </p:nvSpPr>
        <p:spPr>
          <a:xfrm>
            <a:off x="8760296" y="2060848"/>
            <a:ext cx="317633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B843DFF-A746-46BD-AD39-FC82CC38465F}"/>
              </a:ext>
            </a:extLst>
          </p:cNvPr>
          <p:cNvSpPr txBox="1"/>
          <p:nvPr/>
        </p:nvSpPr>
        <p:spPr>
          <a:xfrm>
            <a:off x="9095788" y="2257974"/>
            <a:ext cx="29434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Patologia</a:t>
            </a:r>
          </a:p>
          <a:p>
            <a:r>
              <a:rPr lang="pt-BR" dirty="0"/>
              <a:t>Distúrbios emocionais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C1CAA72-6D2B-4D04-8045-1A74A1585FD2}"/>
              </a:ext>
            </a:extLst>
          </p:cNvPr>
          <p:cNvSpPr/>
          <p:nvPr/>
        </p:nvSpPr>
        <p:spPr>
          <a:xfrm>
            <a:off x="8832304" y="5085184"/>
            <a:ext cx="3024336" cy="1206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E503605-70C7-4F50-897C-895FEB21C159}"/>
              </a:ext>
            </a:extLst>
          </p:cNvPr>
          <p:cNvSpPr txBox="1"/>
          <p:nvPr/>
        </p:nvSpPr>
        <p:spPr>
          <a:xfrm>
            <a:off x="8976320" y="5282310"/>
            <a:ext cx="2084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Terapêutica</a:t>
            </a:r>
          </a:p>
          <a:p>
            <a:r>
              <a:rPr lang="pt-BR" dirty="0"/>
              <a:t>Tranquilizantes</a:t>
            </a: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E5ACF4AE-5B13-4066-85AA-79A6C33D141D}"/>
              </a:ext>
            </a:extLst>
          </p:cNvPr>
          <p:cNvCxnSpPr/>
          <p:nvPr/>
        </p:nvCxnSpPr>
        <p:spPr>
          <a:xfrm flipH="1">
            <a:off x="6132004" y="2488806"/>
            <a:ext cx="28443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FFC71E0F-4147-486F-98B4-D5F7CBD9A70E}"/>
              </a:ext>
            </a:extLst>
          </p:cNvPr>
          <p:cNvCxnSpPr>
            <a:cxnSpLocks/>
          </p:cNvCxnSpPr>
          <p:nvPr/>
        </p:nvCxnSpPr>
        <p:spPr>
          <a:xfrm flipH="1" flipV="1">
            <a:off x="7320136" y="4581128"/>
            <a:ext cx="1656184" cy="93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tângulo 13">
            <a:extLst>
              <a:ext uri="{FF2B5EF4-FFF2-40B4-BE49-F238E27FC236}">
                <a16:creationId xmlns:a16="http://schemas.microsoft.com/office/drawing/2014/main" id="{D68BC530-97BE-45FE-971D-41C9D258833C}"/>
              </a:ext>
            </a:extLst>
          </p:cNvPr>
          <p:cNvSpPr/>
          <p:nvPr/>
        </p:nvSpPr>
        <p:spPr>
          <a:xfrm>
            <a:off x="648675" y="2025400"/>
            <a:ext cx="317633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54C2263-F590-43EF-A017-6EDF004CB065}"/>
              </a:ext>
            </a:extLst>
          </p:cNvPr>
          <p:cNvSpPr txBox="1"/>
          <p:nvPr/>
        </p:nvSpPr>
        <p:spPr>
          <a:xfrm>
            <a:off x="765125" y="2144117"/>
            <a:ext cx="1430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Fisiologia</a:t>
            </a:r>
          </a:p>
          <a:p>
            <a:r>
              <a:rPr lang="pt-BR" dirty="0"/>
              <a:t>Emoções</a:t>
            </a:r>
          </a:p>
        </p:txBody>
      </p:sp>
    </p:spTree>
    <p:extLst>
      <p:ext uri="{BB962C8B-B14F-4D97-AF65-F5344CB8AC3E}">
        <p14:creationId xmlns:p14="http://schemas.microsoft.com/office/powerpoint/2010/main" val="7524985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ívico">
  <a:themeElements>
    <a:clrScheme name="Laranja Vermelho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ívico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ívic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1739</TotalTime>
  <Words>2316</Words>
  <Application>Microsoft Office PowerPoint</Application>
  <PresentationFormat>Widescreen</PresentationFormat>
  <Paragraphs>684</Paragraphs>
  <Slides>47</Slides>
  <Notes>1</Notes>
  <HiddenSlides>0</HiddenSlides>
  <MMClips>3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60" baseType="lpstr">
      <vt:lpstr>Arial</vt:lpstr>
      <vt:lpstr>Calibri</vt:lpstr>
      <vt:lpstr>Cambria</vt:lpstr>
      <vt:lpstr>Comic Sans MS</vt:lpstr>
      <vt:lpstr>Georgia</vt:lpstr>
      <vt:lpstr>Impact</vt:lpstr>
      <vt:lpstr>Monotype Sorts</vt:lpstr>
      <vt:lpstr>Tahoma</vt:lpstr>
      <vt:lpstr>Times New Roman</vt:lpstr>
      <vt:lpstr>Verdana</vt:lpstr>
      <vt:lpstr>Wingdings</vt:lpstr>
      <vt:lpstr>Wingdings 2</vt:lpstr>
      <vt:lpstr>Cívico</vt:lpstr>
      <vt:lpstr>Neurofarmacologia: Emoções e tranquilizantes</vt:lpstr>
      <vt:lpstr>Sistema Nervoso</vt:lpstr>
      <vt:lpstr>Sistema Nervoso</vt:lpstr>
      <vt:lpstr>Sistema Nervoso</vt:lpstr>
      <vt:lpstr>Sistema Nervoso</vt:lpstr>
      <vt:lpstr>Sistema Nervoso</vt:lpstr>
      <vt:lpstr>Sistema Nervoso</vt:lpstr>
      <vt:lpstr>Neurobiologia das emoções / Medicamentos</vt:lpstr>
      <vt:lpstr>Conceitos / Neurofarmacologia</vt:lpstr>
      <vt:lpstr>Apresentação do PowerPoint</vt:lpstr>
      <vt:lpstr>Emoções Expressão das emoções Teorias</vt:lpstr>
      <vt:lpstr>Ansiedade   Positivas  Medo Raiva Estresse Tristeza  Amor   Negativas Alegria Felicidade Amizade</vt:lpstr>
      <vt:lpstr> Charles Darwin (1809-1882) foi o primeiro a observar semelhanças entre indivíduos de diferentes espécies na expressão comportamental da raiva, analisando movimentos faciais e corporais.  Concluiu que estes comportamentos tem uma determinação inata.   A expressão das emoções no homem e nos animais  1872 </vt:lpstr>
      <vt:lpstr> O papel das emoções e suas expressões  A sobrevivência do indivíduo: comportamento de agressão para dominar e matar a presa, que por sua vez exibe comportamento defensivo de ameaça para afugentar o inimigo ou  reações de medo que possibilitem a fuga.  A sobrevivência da espécie.   Forma de comunicação social:  comportamento de corte, apresentação sexual, etc.  (grande repertório comportamental nos homens) </vt:lpstr>
      <vt:lpstr>Teorias das emoções   1 - Willian James e Carl Lange - 1894  2 - Walter Cannon e Philip Bard - 1928  3 - Lindley - Teoria da ativação   4 - James Papez - 1937  5 - Hans Selye - Síndrome da adaptação geral  - 1952  6 - Stanley Schacher - Teoria cognitiva-fisiológica – 1971 </vt:lpstr>
      <vt:lpstr>1 - Willian James e Carl Lange - 1894</vt:lpstr>
      <vt:lpstr>1 - Willian James e Carl Lange - 1894</vt:lpstr>
      <vt:lpstr>2 - Walter Cannon e Philip Bard - 1928</vt:lpstr>
      <vt:lpstr>2 - Walter Cannon e Philip Bard - 1928</vt:lpstr>
      <vt:lpstr>3 - Lindley - Teoria da ativação </vt:lpstr>
      <vt:lpstr>4 - James Papez - 1937</vt:lpstr>
      <vt:lpstr>Apresentação do PowerPoint</vt:lpstr>
      <vt:lpstr>5 - Hans Selye - Síndrome da adaptação geral  - 1952</vt:lpstr>
      <vt:lpstr>6 - Stanley Schacher - Teoria cognitiva-fisiológica – 1971</vt:lpstr>
      <vt:lpstr>Apresentação do PowerPoint</vt:lpstr>
      <vt:lpstr>Apresentação do PowerPoint</vt:lpstr>
      <vt:lpstr>Bases neurais para a ansiedade e o medo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EMOÇÕES e SENTIMENTOS.  Definições. Emoções...ok! Sentimentos?  SERES HUMANOS e ANIMAIS.  São iguais? Precisam ser iguais?  ANIMAIS POSSUEM EMOÇÕES?  Depois desta aula vocês acham que...  ANIMAIS POSSUEM SENTIMENTOS?  A estória da minha irmã e o motorista</vt:lpstr>
      <vt:lpstr>Sistema Nervoso</vt:lpstr>
      <vt:lpstr>Sistema Nervoso</vt:lpstr>
      <vt:lpstr>Sistema Nervoso</vt:lpstr>
      <vt:lpstr>Sistema Nervoso</vt:lpstr>
      <vt:lpstr>Apresentação do PowerPoint</vt:lpstr>
      <vt:lpstr>Sistema Nervoso</vt:lpstr>
      <vt:lpstr>Estruturas hipocampais</vt:lpstr>
      <vt:lpstr>Apresentação do PowerPoint</vt:lpstr>
      <vt:lpstr>Apresentação do PowerPoint</vt:lpstr>
    </vt:vector>
  </TitlesOfParts>
  <Company>FMVZ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Luiz Carlos</dc:creator>
  <cp:lastModifiedBy>Luiz Carlos Sá Rocha</cp:lastModifiedBy>
  <cp:revision>110</cp:revision>
  <dcterms:created xsi:type="dcterms:W3CDTF">2002-04-05T21:02:23Z</dcterms:created>
  <dcterms:modified xsi:type="dcterms:W3CDTF">2020-10-02T21:00:19Z</dcterms:modified>
</cp:coreProperties>
</file>