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60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20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94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31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21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23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65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88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9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76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6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5417-6139-4DCB-9CED-3E41681E3F24}" type="datetimeFigureOut">
              <a:rPr lang="pt-BR" smtClean="0"/>
              <a:t>3/23/22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F760-9CE3-4D05-95A1-27FDA11F62E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0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Debate </a:t>
            </a:r>
            <a:r>
              <a:rPr lang="pt-BR" dirty="0" smtClean="0"/>
              <a:t>sobre </a:t>
            </a:r>
            <a:r>
              <a:rPr lang="pt-BR" dirty="0"/>
              <a:t>a passagem natureza e </a:t>
            </a:r>
            <a:r>
              <a:rPr lang="pt-BR" dirty="0" smtClean="0"/>
              <a:t>cultura e o sistema sexo-gênero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16828"/>
            <a:ext cx="9432470" cy="2383971"/>
          </a:xfrm>
        </p:spPr>
        <p:txBody>
          <a:bodyPr>
            <a:normAutofit/>
          </a:bodyPr>
          <a:lstStyle/>
          <a:p>
            <a:r>
              <a:rPr lang="pt-BR" dirty="0" smtClean="0"/>
              <a:t>Aula sobre a passagem natureza-cultura em Lévi-Strauss </a:t>
            </a:r>
          </a:p>
          <a:p>
            <a:r>
              <a:rPr lang="pt-BR" dirty="0" smtClean="0"/>
              <a:t>e o debate feito por </a:t>
            </a:r>
            <a:r>
              <a:rPr lang="pt-BR" dirty="0" err="1" smtClean="0"/>
              <a:t>Gayle</a:t>
            </a:r>
            <a:r>
              <a:rPr lang="pt-BR" dirty="0" smtClean="0"/>
              <a:t> Rubin em “O tráfico de mulheres”</a:t>
            </a:r>
          </a:p>
          <a:p>
            <a:r>
              <a:rPr lang="pt-BR" b="1" dirty="0" smtClean="0"/>
              <a:t>Disciplina Antropologia e Gênero</a:t>
            </a:r>
          </a:p>
          <a:p>
            <a:r>
              <a:rPr lang="pt-BR" dirty="0" smtClean="0"/>
              <a:t>Profa. Heloisa Buarque de Almeida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133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8457" y="365125"/>
            <a:ext cx="10635343" cy="1071789"/>
          </a:xfrm>
        </p:spPr>
        <p:txBody>
          <a:bodyPr>
            <a:normAutofit/>
          </a:bodyPr>
          <a:lstStyle/>
          <a:p>
            <a:r>
              <a:rPr lang="pt-BR" dirty="0" smtClean="0"/>
              <a:t> Proibição do incesto – regra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6694" y="1511821"/>
            <a:ext cx="10507106" cy="466514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Passagem </a:t>
            </a:r>
            <a:r>
              <a:rPr lang="pt-BR" dirty="0"/>
              <a:t>do fato </a:t>
            </a:r>
            <a:r>
              <a:rPr lang="pt-BR" b="1" dirty="0"/>
              <a:t>natural</a:t>
            </a:r>
            <a:r>
              <a:rPr lang="pt-BR" dirty="0"/>
              <a:t> da </a:t>
            </a:r>
            <a:r>
              <a:rPr lang="pt-BR" b="1" dirty="0" smtClean="0"/>
              <a:t>consanguinidade</a:t>
            </a:r>
            <a:r>
              <a:rPr lang="pt-BR" dirty="0" smtClean="0"/>
              <a:t> </a:t>
            </a:r>
            <a:r>
              <a:rPr lang="pt-BR" dirty="0"/>
              <a:t>para o fato </a:t>
            </a:r>
            <a:r>
              <a:rPr lang="pt-BR" b="1" dirty="0"/>
              <a:t>cultural</a:t>
            </a:r>
            <a:r>
              <a:rPr lang="pt-BR" dirty="0"/>
              <a:t> da </a:t>
            </a:r>
            <a:r>
              <a:rPr lang="pt-BR" b="1" dirty="0"/>
              <a:t>aliança</a:t>
            </a:r>
            <a:r>
              <a:rPr lang="pt-BR" dirty="0"/>
              <a:t>. </a:t>
            </a:r>
          </a:p>
          <a:p>
            <a:r>
              <a:rPr lang="pt-BR" dirty="0"/>
              <a:t>Ter pais [biológicos] e parecer-se com eles é um fato da natureza (não há geração espontânea, os filhos se parecem com os pais).</a:t>
            </a:r>
          </a:p>
          <a:p>
            <a:r>
              <a:rPr lang="pt-BR" dirty="0"/>
              <a:t>“A cultura tem de inclinar-se diante da fatalidade da herança biológica” (71), mas atua ao determinar a aliança.</a:t>
            </a:r>
          </a:p>
          <a:p>
            <a:pPr marL="0" indent="0">
              <a:buNone/>
            </a:pPr>
            <a:r>
              <a:rPr lang="pt-BR" dirty="0"/>
              <a:t>“O papel primordial da cultura está em garantir a existência do grupo como grupo, e portanto em substituir neste domínio como em todos os outros, a organização ao acaso. A proibição do incesto constitui uma certa forma – e mesmo formas muito diversas – de intervenção. Mas, antes de tudo, é intervenção, ou, mais exatamente ainda, é a Intervenção.” (72)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487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Troca de </a:t>
            </a:r>
            <a:r>
              <a:rPr lang="pt-BR" sz="3600" dirty="0" smtClean="0"/>
              <a:t>bens, </a:t>
            </a:r>
            <a:r>
              <a:rPr lang="pt-BR" sz="3600" dirty="0" smtClean="0"/>
              <a:t>troca de </a:t>
            </a:r>
            <a:r>
              <a:rPr lang="pt-BR" sz="3600" dirty="0" smtClean="0"/>
              <a:t>mulheres e de mensagens </a:t>
            </a:r>
            <a:r>
              <a:rPr lang="pt-BR" sz="3600" dirty="0" smtClean="0"/>
              <a:t>são </a:t>
            </a:r>
            <a:r>
              <a:rPr lang="pt-BR" sz="3600" dirty="0" smtClean="0"/>
              <a:t>fundamentos da </a:t>
            </a:r>
            <a:r>
              <a:rPr lang="pt-BR" sz="3600" dirty="0" smtClean="0"/>
              <a:t>vida </a:t>
            </a:r>
            <a:r>
              <a:rPr lang="pt-BR" sz="3600" dirty="0" smtClean="0"/>
              <a:t>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28800"/>
            <a:ext cx="10673443" cy="450668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As </a:t>
            </a:r>
            <a:r>
              <a:rPr lang="pt-BR" b="1" dirty="0"/>
              <a:t>mulheres</a:t>
            </a:r>
            <a:r>
              <a:rPr lang="pt-BR" dirty="0"/>
              <a:t> tornam-se um </a:t>
            </a:r>
            <a:r>
              <a:rPr lang="pt-BR" b="1" dirty="0"/>
              <a:t>bem a ser trocado </a:t>
            </a:r>
            <a:r>
              <a:rPr lang="pt-BR" dirty="0"/>
              <a:t>– não se pode dispor das mulheres que estão dentro de seu grupo, é preciso trocar e fazer alianças. A proibição do incesto é uma forma mínima de </a:t>
            </a:r>
            <a:r>
              <a:rPr lang="pt-BR" b="1" dirty="0"/>
              <a:t>exogamia</a:t>
            </a:r>
            <a:r>
              <a:rPr lang="pt-BR" dirty="0"/>
              <a:t>, que garante o princípio da aliança, da associação entre grupos, que é o fundamento da vida social. </a:t>
            </a:r>
          </a:p>
          <a:p>
            <a:r>
              <a:rPr lang="pt-BR" dirty="0"/>
              <a:t>Proibição do incesto não é uma regra apenas negativa, mas </a:t>
            </a:r>
            <a:r>
              <a:rPr lang="pt-BR" b="1" dirty="0"/>
              <a:t>positiva</a:t>
            </a:r>
            <a:r>
              <a:rPr lang="pt-BR" dirty="0"/>
              <a:t>: pois dá início a uma organização, uma relação entre duas famílias. </a:t>
            </a:r>
          </a:p>
          <a:p>
            <a:pPr marL="0" indent="0">
              <a:buNone/>
            </a:pPr>
            <a:r>
              <a:rPr lang="pt-BR" dirty="0"/>
              <a:t>“Considerada como interdição, a proibição do incesto limita-se a afirmar, em um terreno essencial à sobrevivência do grupo, a </a:t>
            </a:r>
            <a:r>
              <a:rPr lang="pt-BR" b="1" dirty="0"/>
              <a:t>preeminência do social sobre o natural, do coletivo sobre o individual</a:t>
            </a:r>
            <a:r>
              <a:rPr lang="pt-BR" dirty="0"/>
              <a:t>, da organização sobre o arbitrário. Mas, mesmo nessa altura da análise, a regra aparentemente negativa já engendrou sua inversa, porque toda proibição é ao mesmo tempo, e sob outra relação, uma prescrição.” (85)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99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Proibição do </a:t>
            </a:r>
            <a:r>
              <a:rPr lang="pt-BR" dirty="0" smtClean="0"/>
              <a:t>incesto: regra </a:t>
            </a:r>
            <a:r>
              <a:rPr lang="pt-BR" dirty="0"/>
              <a:t>de </a:t>
            </a:r>
            <a:r>
              <a:rPr lang="pt-BR" i="1" dirty="0"/>
              <a:t>reciprocidade</a:t>
            </a:r>
            <a:r>
              <a:rPr lang="pt-BR" dirty="0"/>
              <a:t>, </a:t>
            </a:r>
            <a:r>
              <a:rPr lang="pt-BR" dirty="0" smtClean="0"/>
              <a:t>que produz a </a:t>
            </a:r>
            <a:r>
              <a:rPr lang="pt-BR" i="1" dirty="0" smtClean="0"/>
              <a:t>troca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Outros grupos: ou inimigos (com estes se guerreia) ou amigos (com estes troca-se mulheres, ou seja, há uma aliança gerada pelo </a:t>
            </a:r>
            <a:r>
              <a:rPr lang="pt-BR" dirty="0" err="1" smtClean="0"/>
              <a:t>intercasamentos</a:t>
            </a:r>
            <a:r>
              <a:rPr lang="pt-BR" dirty="0" smtClean="0"/>
              <a:t>, a </a:t>
            </a:r>
            <a:r>
              <a:rPr lang="pt-BR" dirty="0" smtClean="0"/>
              <a:t>aliança se dá entre grupos e não </a:t>
            </a:r>
            <a:r>
              <a:rPr lang="pt-BR" dirty="0" smtClean="0"/>
              <a:t>indivíduos)</a:t>
            </a:r>
            <a:endParaRPr lang="pt-BR" dirty="0"/>
          </a:p>
          <a:p>
            <a:r>
              <a:rPr lang="pt-BR" dirty="0"/>
              <a:t>Troca dos </a:t>
            </a:r>
            <a:r>
              <a:rPr lang="pt-BR" i="1" dirty="0"/>
              <a:t>bens mais preciosos </a:t>
            </a:r>
            <a:r>
              <a:rPr lang="pt-BR" dirty="0"/>
              <a:t>(sic, pg. 100): as </a:t>
            </a:r>
            <a:r>
              <a:rPr lang="pt-BR" dirty="0" smtClean="0"/>
              <a:t>mulheres</a:t>
            </a:r>
            <a:endParaRPr lang="pt-BR" dirty="0"/>
          </a:p>
          <a:p>
            <a:r>
              <a:rPr lang="pt-BR" dirty="0"/>
              <a:t>“Existe uma transição contínua da guerra às trocas e das trocas aos </a:t>
            </a:r>
            <a:r>
              <a:rPr lang="pt-BR" dirty="0" err="1"/>
              <a:t>intercasamentos</a:t>
            </a:r>
            <a:r>
              <a:rPr lang="pt-BR" dirty="0"/>
              <a:t>. E a troca das noivas é apenas o termo de um processo ininterrupto de dons recíprocos, que realiza a passagem da hostilidade à aliança, da angústia à confiança, do medo à amizade.” (107)</a:t>
            </a:r>
          </a:p>
          <a:p>
            <a:r>
              <a:rPr lang="pt-BR" dirty="0"/>
              <a:t>Laço de reciprocidade estabelecido pelo casamento não se dá entre homens e mulheres, mas entre homens por meio das mulheres. </a:t>
            </a:r>
            <a:r>
              <a:rPr lang="pt-BR" dirty="0" smtClean="0"/>
              <a:t>(p.155</a:t>
            </a:r>
            <a:r>
              <a:rPr lang="pt-BR" dirty="0"/>
              <a:t>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848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0500"/>
          </a:xfrm>
        </p:spPr>
        <p:txBody>
          <a:bodyPr>
            <a:normAutofit/>
          </a:bodyPr>
          <a:lstStyle/>
          <a:p>
            <a:r>
              <a:rPr lang="pt-PT" sz="3600" dirty="0" smtClean="0"/>
              <a:t>Gayle Rubin: </a:t>
            </a:r>
            <a:r>
              <a:rPr lang="pt-PT" sz="3600" i="1" dirty="0" smtClean="0"/>
              <a:t>O </a:t>
            </a:r>
            <a:r>
              <a:rPr lang="pt-PT" sz="3600" i="1" dirty="0" smtClean="0"/>
              <a:t>Tráfico de Mulheres: notas sobre a “economia política” do </a:t>
            </a:r>
            <a:r>
              <a:rPr lang="pt-PT" sz="3600" i="1" dirty="0" smtClean="0"/>
              <a:t>sexo</a:t>
            </a:r>
            <a:endParaRPr lang="pt-PT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6189"/>
          </a:xfrm>
        </p:spPr>
        <p:txBody>
          <a:bodyPr>
            <a:normAutofit fontScale="92500"/>
          </a:bodyPr>
          <a:lstStyle/>
          <a:p>
            <a:r>
              <a:rPr lang="pt-PT" dirty="0" smtClean="0"/>
              <a:t>Escrito nos anos 1970 – impacto das traduções de Lévi-Strauss para o inglês, impacto do marxismo no debate acadêmico</a:t>
            </a:r>
          </a:p>
          <a:p>
            <a:r>
              <a:rPr lang="pt-BR" dirty="0" smtClean="0"/>
              <a:t>publicado em 1975, na coletânea de </a:t>
            </a:r>
            <a:r>
              <a:rPr lang="pt-BR" dirty="0" err="1" smtClean="0"/>
              <a:t>Rayna</a:t>
            </a:r>
            <a:r>
              <a:rPr lang="pt-BR" dirty="0" smtClean="0"/>
              <a:t> </a:t>
            </a:r>
            <a:r>
              <a:rPr lang="pt-BR" dirty="0" err="1" smtClean="0"/>
              <a:t>Reiter</a:t>
            </a:r>
            <a:r>
              <a:rPr lang="pt-BR" dirty="0" smtClean="0"/>
              <a:t> (ed.): </a:t>
            </a:r>
            <a:r>
              <a:rPr lang="pt-BR" i="1" dirty="0" err="1" smtClean="0"/>
              <a:t>Toward</a:t>
            </a:r>
            <a:r>
              <a:rPr lang="pt-BR" i="1" dirty="0" smtClean="0"/>
              <a:t> </a:t>
            </a:r>
            <a:r>
              <a:rPr lang="pt-BR" i="1" dirty="0" err="1" smtClean="0"/>
              <a:t>an</a:t>
            </a:r>
            <a:r>
              <a:rPr lang="pt-BR" i="1" dirty="0" smtClean="0"/>
              <a:t> </a:t>
            </a:r>
            <a:r>
              <a:rPr lang="pt-BR" i="1" dirty="0" err="1" smtClean="0"/>
              <a:t>Anthropology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Women</a:t>
            </a:r>
            <a:r>
              <a:rPr lang="pt-BR" dirty="0" smtClean="0"/>
              <a:t>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pt-PT" dirty="0" smtClean="0"/>
              <a:t>Antropologia “da mulher” nos anos 70: em que medida a opressão das mulheres é universal?</a:t>
            </a:r>
          </a:p>
          <a:p>
            <a:r>
              <a:rPr lang="pt-PT" dirty="0" smtClean="0"/>
              <a:t>O primeiro texto das ciências humanas a usar o termo “gênero” para pensar as relações </a:t>
            </a:r>
            <a:r>
              <a:rPr lang="pt-PT" b="1" dirty="0" smtClean="0"/>
              <a:t>sociais</a:t>
            </a:r>
            <a:r>
              <a:rPr lang="pt-PT" dirty="0" smtClean="0"/>
              <a:t> e a desigualdades entre homens e mulheres</a:t>
            </a:r>
          </a:p>
          <a:p>
            <a:r>
              <a:rPr lang="pt-BR" dirty="0" smtClean="0"/>
              <a:t>Questão – refletir sobre a teoria marxista, estruturalista de Lévi-Strauss, e psicanalítica (Freud e Lacan) para pensar como a opressão feminina é constituída na cultura.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3956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(O tráfico de mulheres)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Conceito: </a:t>
            </a:r>
            <a:r>
              <a:rPr lang="pt-BR" b="1" dirty="0" smtClean="0"/>
              <a:t>sistema </a:t>
            </a:r>
            <a:r>
              <a:rPr lang="pt-BR" b="1" dirty="0"/>
              <a:t>de sexo-</a:t>
            </a:r>
            <a:r>
              <a:rPr lang="pt-BR" b="1" dirty="0" smtClean="0"/>
              <a:t>gênero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... uma série de arranjos pelos quais uma sociedade transforma a sexualidade biológica em produtos da atividade humana, e nos quais essas necessidades sexuais transformadas são satisfeitas.” (p. 3)</a:t>
            </a:r>
            <a:endParaRPr lang="en-US" dirty="0"/>
          </a:p>
          <a:p>
            <a:r>
              <a:rPr lang="pt-BR" dirty="0"/>
              <a:t>Necessidade do conceito de sistema de sexo-gênero decorre da falha do marxismo em dar conta da opressão sexual, </a:t>
            </a:r>
            <a:r>
              <a:rPr lang="pt-BR" dirty="0" smtClean="0"/>
              <a:t>e de </a:t>
            </a:r>
            <a:r>
              <a:rPr lang="pt-BR" dirty="0"/>
              <a:t>Freud e </a:t>
            </a:r>
            <a:r>
              <a:rPr lang="pt-BR" dirty="0" smtClean="0"/>
              <a:t>Lévi-Strauss em reconhecerem </a:t>
            </a:r>
            <a:r>
              <a:rPr lang="pt-BR" dirty="0"/>
              <a:t>a profunda diferença entre a experiência social de </a:t>
            </a:r>
            <a:r>
              <a:rPr lang="pt-BR" dirty="0" smtClean="0"/>
              <a:t>homens e mulheres</a:t>
            </a:r>
            <a:r>
              <a:rPr lang="en-US" dirty="0" smtClean="0">
                <a:effectLst/>
              </a:rPr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0413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274638"/>
            <a:ext cx="7958667" cy="23336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43" y="718457"/>
            <a:ext cx="10172699" cy="5812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Toda sociedade tem </a:t>
            </a:r>
            <a:r>
              <a:rPr lang="pt-BR" dirty="0" smtClean="0"/>
              <a:t>um </a:t>
            </a:r>
            <a:r>
              <a:rPr lang="pt-BR" i="1" dirty="0"/>
              <a:t>sistema de sexo-</a:t>
            </a:r>
            <a:r>
              <a:rPr lang="pt-BR" i="1" dirty="0" smtClean="0"/>
              <a:t>gênero:</a:t>
            </a:r>
            <a:r>
              <a:rPr lang="pt-BR" dirty="0" smtClean="0"/>
              <a:t> “uma </a:t>
            </a:r>
            <a:r>
              <a:rPr lang="pt-BR" dirty="0"/>
              <a:t>série de arranjos pelos quais a matéria prima biológica do sexo humano e da procriação é moldada pela intervenção humana, social, e satisfeita de um modo convencional, por mais bizarras que algumas dessas convenções sejam.” (11)</a:t>
            </a:r>
            <a:endParaRPr lang="en-US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Durante milênios, a esfera do sexo, do gênero e da procriação </a:t>
            </a:r>
            <a:r>
              <a:rPr lang="pt-BR" dirty="0" smtClean="0"/>
              <a:t>humanas </a:t>
            </a:r>
            <a:r>
              <a:rPr lang="pt-BR" dirty="0"/>
              <a:t>sofreu o impacto de incessantes atividades sociais que a transformaram. O </a:t>
            </a:r>
            <a:r>
              <a:rPr lang="pt-BR" b="1" dirty="0"/>
              <a:t>sexo</a:t>
            </a:r>
            <a:r>
              <a:rPr lang="pt-BR" dirty="0"/>
              <a:t> como o conhecemos – identidade de gênero, desejo sexual e fantasia, maneira de encarar a infância – é em si mesmo </a:t>
            </a:r>
            <a:r>
              <a:rPr lang="pt-BR" b="1" dirty="0"/>
              <a:t>um produto social</a:t>
            </a:r>
            <a:r>
              <a:rPr lang="pt-BR" dirty="0"/>
              <a:t>.” (12</a:t>
            </a:r>
            <a:r>
              <a:rPr lang="pt-B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Por que usar sistema de sexo-gênero e não “modo de reprodução”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Modo </a:t>
            </a:r>
            <a:r>
              <a:rPr lang="pt-BR" dirty="0"/>
              <a:t>de </a:t>
            </a:r>
            <a:r>
              <a:rPr lang="pt-BR" dirty="0" smtClean="0"/>
              <a:t>reprodução (no marxismo) </a:t>
            </a:r>
            <a:r>
              <a:rPr lang="pt-BR" dirty="0"/>
              <a:t>– limita a uma oposição com o “modo de produção” como esfera produtiva, ficando restrito o sistema sexual apenas ao mundo reprodutivo, como se não houvesse </a:t>
            </a:r>
            <a:r>
              <a:rPr lang="pt-BR" dirty="0" smtClean="0"/>
              <a:t>também </a:t>
            </a:r>
            <a:r>
              <a:rPr lang="pt-BR" dirty="0"/>
              <a:t>uma evidente produção. Essa separação empobrece a análise das suas esferas. (p. 13)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quer limitar o sistema sexual à reprodução – nem no sentido social, nem no sentido biológico do termo, não é simplesmente o momento reprodutivo do modo de produção. “A formação da identidade de gênero é um exemplo de produção na esfera do sistema sexual. E um sistema de sexo/gênero implica mais que “relações de procriação”, mais do que reprodução no sentido biológico.” (13)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4304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247" y="274637"/>
            <a:ext cx="10432465" cy="1086002"/>
          </a:xfrm>
        </p:spPr>
        <p:txBody>
          <a:bodyPr>
            <a:normAutofit/>
          </a:bodyPr>
          <a:lstStyle/>
          <a:p>
            <a:r>
              <a:rPr lang="pt-PT" dirty="0"/>
              <a:t>S</a:t>
            </a:r>
            <a:r>
              <a:rPr lang="pt-PT" dirty="0" smtClean="0"/>
              <a:t>istema de sexo-gênero </a:t>
            </a:r>
            <a:r>
              <a:rPr lang="pt-PT" dirty="0" smtClean="0"/>
              <a:t>x patriarcado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781" y="1451348"/>
            <a:ext cx="10901171" cy="5049483"/>
          </a:xfrm>
        </p:spPr>
        <p:txBody>
          <a:bodyPr>
            <a:normAutofit/>
          </a:bodyPr>
          <a:lstStyle/>
          <a:p>
            <a:r>
              <a:rPr lang="pt-BR" sz="2300" b="1" dirty="0"/>
              <a:t>Patriarcado</a:t>
            </a:r>
            <a:r>
              <a:rPr lang="pt-BR" sz="2300" dirty="0"/>
              <a:t> – </a:t>
            </a:r>
            <a:r>
              <a:rPr lang="pt-BR" sz="2300" b="1" dirty="0"/>
              <a:t>uma</a:t>
            </a:r>
            <a:r>
              <a:rPr lang="pt-BR" sz="2300" dirty="0"/>
              <a:t> das formas empíricas de exercer a opressão sexual, uma forma específica de dominação masculina, mas o termo é usado num sentido mais genérico, como a opressão em si. Não separa assim as formas opressivas empíricas da necessidade humana de criar um mundo sexual ordenado de acordo com certos padrões. (13-15)</a:t>
            </a:r>
            <a:endParaRPr lang="en-US" sz="2300" dirty="0"/>
          </a:p>
          <a:p>
            <a:r>
              <a:rPr lang="pt-BR" sz="2300" b="1" dirty="0"/>
              <a:t>Sistema de sexo-gênero </a:t>
            </a:r>
            <a:r>
              <a:rPr lang="pt-BR" sz="2300" dirty="0"/>
              <a:t>– termo neutro que se refere à esfera de relações, mas no qual a opressão não é inevitável, e sim produto de relações sociais específicas que a configuram. (p.14) </a:t>
            </a:r>
          </a:p>
          <a:p>
            <a:r>
              <a:rPr lang="pt-BR" sz="2300" dirty="0"/>
              <a:t>Necessidade de desenvolver conceitos para descrever de forma adequada a organização social da sexualidade e a reprodução das convenções.  Os sistemas de parentesco, por ex., são formas observáveis e empíricas de sistemas de sexo/gênero. (15)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652043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859895"/>
          </a:xfrm>
        </p:spPr>
        <p:txBody>
          <a:bodyPr/>
          <a:lstStyle/>
          <a:p>
            <a:r>
              <a:rPr lang="pt-PT" dirty="0" smtClean="0"/>
              <a:t>Lévi-Strauss lido por Rubin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25" y="1134535"/>
            <a:ext cx="11052366" cy="5502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“o tabu do incesto coloca o objetivo social da exogamia e da aliança acima dos fatos biológicos de sexo e procriação.” (20)</a:t>
            </a:r>
            <a:endParaRPr lang="en-US" dirty="0"/>
          </a:p>
          <a:p>
            <a:r>
              <a:rPr lang="pt-BR" b="1" dirty="0"/>
              <a:t>Tabu do incesto </a:t>
            </a:r>
            <a:r>
              <a:rPr lang="pt-BR" dirty="0"/>
              <a:t>– resulta numa ampla rede de relações, num grupo de pessoas cujos laços formam uma estrutura de parentesco.</a:t>
            </a:r>
            <a:endParaRPr lang="en-US" dirty="0"/>
          </a:p>
          <a:p>
            <a:r>
              <a:rPr lang="pt-BR" b="1" dirty="0"/>
              <a:t>Troca de </a:t>
            </a:r>
            <a:r>
              <a:rPr lang="pt-BR" b="1" dirty="0" smtClean="0"/>
              <a:t>mulheres </a:t>
            </a:r>
            <a:r>
              <a:rPr lang="pt-BR" dirty="0"/>
              <a:t>– conceito tentador porque localiza a opressão das </a:t>
            </a:r>
            <a:r>
              <a:rPr lang="pt-BR" dirty="0" smtClean="0"/>
              <a:t>mulheres no </a:t>
            </a:r>
            <a:r>
              <a:rPr lang="pt-BR" dirty="0"/>
              <a:t>interior dos sistemas sociais, e não na biologia.</a:t>
            </a:r>
            <a:endParaRPr lang="en-US" dirty="0"/>
          </a:p>
          <a:p>
            <a:r>
              <a:rPr lang="pt-BR" dirty="0"/>
              <a:t>Se o tabu do incesto consiste “na origem da cultura, pode-se deduzir que a derrota histórica mundial das </a:t>
            </a:r>
            <a:r>
              <a:rPr lang="pt-BR" dirty="0" smtClean="0"/>
              <a:t>mulheres </a:t>
            </a:r>
            <a:r>
              <a:rPr lang="pt-BR" dirty="0"/>
              <a:t>ocorreu na origem da cultura e é um pré-requisito da cultura.” (24)</a:t>
            </a:r>
            <a:endParaRPr lang="en-US" dirty="0"/>
          </a:p>
          <a:p>
            <a:r>
              <a:rPr lang="pt-BR" dirty="0"/>
              <a:t>Sistema de parentesco – troca </a:t>
            </a:r>
            <a:r>
              <a:rPr lang="pt-BR" dirty="0" smtClean="0"/>
              <a:t>mulheres, </a:t>
            </a:r>
            <a:r>
              <a:rPr lang="pt-BR" dirty="0"/>
              <a:t>mas </a:t>
            </a:r>
            <a:r>
              <a:rPr lang="pt-BR" dirty="0" smtClean="0"/>
              <a:t>também de acesso </a:t>
            </a:r>
            <a:r>
              <a:rPr lang="pt-BR" dirty="0"/>
              <a:t>sexual, status genealógicos, nomes de estirpes e ancestrais, direitos, e pessoas.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0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Lévi-Strauss lido por Rubin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 ‘Troca de mulheres’ é uma maneira sintética de expressar o fato de que as relações sociais de um sistema específico de parentesco determinam que os homens têm certos direitos sobre as mulheres de sua família, e que as mulheres não têm os mesmos direitos nem sobre si mesmas nem sobre seus parentes do sexo masculino.” (25)</a:t>
            </a:r>
          </a:p>
          <a:p>
            <a:r>
              <a:rPr lang="pt-BR" dirty="0"/>
              <a:t>Se </a:t>
            </a:r>
            <a:r>
              <a:rPr lang="pt-BR" dirty="0" smtClean="0"/>
              <a:t>Lévi-Strauss </a:t>
            </a:r>
            <a:r>
              <a:rPr lang="pt-BR" dirty="0"/>
              <a:t>tem razão, a subordinação das </a:t>
            </a:r>
            <a:r>
              <a:rPr lang="pt-BR" dirty="0" smtClean="0"/>
              <a:t>mulheres é </a:t>
            </a:r>
            <a:r>
              <a:rPr lang="pt-BR" dirty="0"/>
              <a:t>um produto das relações que organizam e </a:t>
            </a:r>
            <a:r>
              <a:rPr lang="pt-BR" dirty="0" err="1" smtClean="0"/>
              <a:t>produ</a:t>
            </a:r>
            <a:r>
              <a:rPr lang="pt-BR" dirty="0" smtClean="0"/>
              <a:t> </a:t>
            </a:r>
            <a:r>
              <a:rPr lang="pt-BR" dirty="0"/>
              <a:t>sexo e gênero.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55574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</a:t>
            </a:r>
            <a:r>
              <a:rPr lang="pt-BR" dirty="0"/>
              <a:t>a </a:t>
            </a:r>
            <a:r>
              <a:rPr lang="pt-BR" dirty="0" smtClean="0"/>
              <a:t>passagem da </a:t>
            </a:r>
            <a:r>
              <a:rPr lang="pt-BR" dirty="0"/>
              <a:t>natureza </a:t>
            </a:r>
            <a:r>
              <a:rPr lang="pt-BR" dirty="0" smtClean="0"/>
              <a:t>à cultura pela perspectiva de Lévi-Strauss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LÉVI-STRAUSS, Claude: </a:t>
            </a:r>
            <a:r>
              <a:rPr lang="pt-BR" i="1" dirty="0"/>
              <a:t>Estruturas Elementares do Parentesco</a:t>
            </a:r>
            <a:r>
              <a:rPr lang="pt-BR" dirty="0"/>
              <a:t>, Petrópolis, Vozes, 1982 - capítulos 1 </a:t>
            </a:r>
            <a:r>
              <a:rPr lang="pt-BR" dirty="0" smtClean="0"/>
              <a:t>a 5</a:t>
            </a:r>
          </a:p>
          <a:p>
            <a:r>
              <a:rPr lang="pt-BR" dirty="0"/>
              <a:t>LÉVI-STRAUSS, Claude: "A família", in: SHAPIRO, Harry: </a:t>
            </a:r>
            <a:r>
              <a:rPr lang="pt-BR" i="1" dirty="0"/>
              <a:t>Homem, cultura e sociedade</a:t>
            </a:r>
            <a:r>
              <a:rPr lang="pt-BR" dirty="0"/>
              <a:t>, Ed. Fundo de Cultura, 1956 (há uma versão do mesmo texto em </a:t>
            </a:r>
            <a:r>
              <a:rPr lang="pt-BR" i="1" dirty="0"/>
              <a:t>O olhar distanciado</a:t>
            </a:r>
            <a:r>
              <a:rPr lang="pt-BR" dirty="0"/>
              <a:t> - capítulo 3)</a:t>
            </a:r>
          </a:p>
          <a:p>
            <a:r>
              <a:rPr lang="en-US" dirty="0" smtClean="0"/>
              <a:t>MACCORMACK </a:t>
            </a:r>
            <a:r>
              <a:rPr lang="en-US" dirty="0"/>
              <a:t>, Carol: “Nature, Culture and Gender: a critique” in: Carol MACCORMACK e Marilyn STRATHERN, (orgs.) </a:t>
            </a:r>
            <a:r>
              <a:rPr lang="en-US" i="1" dirty="0"/>
              <a:t>Nature, culture and gender.</a:t>
            </a:r>
            <a:r>
              <a:rPr lang="en-US" dirty="0"/>
              <a:t> Cambridge, Cambridge University Press, 1980.</a:t>
            </a:r>
            <a:endParaRPr lang="pt-BR" dirty="0"/>
          </a:p>
          <a:p>
            <a:r>
              <a:rPr lang="pt-BR" dirty="0" err="1" smtClean="0"/>
              <a:t>Sherry</a:t>
            </a:r>
            <a:r>
              <a:rPr lang="pt-BR" dirty="0" smtClean="0"/>
              <a:t> </a:t>
            </a:r>
            <a:r>
              <a:rPr lang="pt-BR" dirty="0"/>
              <a:t>ORTNER: Está a mulher para o homem assim como a natureza para cultura?” in: Michelle ROSALDO e Louise LAMPHERE: </a:t>
            </a:r>
            <a:r>
              <a:rPr lang="pt-BR" i="1" dirty="0"/>
              <a:t>A Mulher, A Cultura, A Sociedade</a:t>
            </a:r>
            <a:r>
              <a:rPr lang="pt-BR" dirty="0"/>
              <a:t>, Rio de Janeiro, Paz e Terra, 1979 [1972]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1306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012295"/>
          </a:xfrm>
        </p:spPr>
        <p:txBody>
          <a:bodyPr/>
          <a:lstStyle/>
          <a:p>
            <a:r>
              <a:rPr lang="pt-PT" dirty="0" smtClean="0"/>
              <a:t>A proposta de Rubin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417637"/>
            <a:ext cx="11234058" cy="5015819"/>
          </a:xfrm>
        </p:spPr>
        <p:txBody>
          <a:bodyPr>
            <a:normAutofit/>
          </a:bodyPr>
          <a:lstStyle/>
          <a:p>
            <a:r>
              <a:rPr lang="pt-BR" b="1" dirty="0"/>
              <a:t>Divisão sexual do trabalho </a:t>
            </a:r>
            <a:r>
              <a:rPr lang="pt-BR" dirty="0" smtClean="0"/>
              <a:t>(foco </a:t>
            </a:r>
            <a:r>
              <a:rPr lang="pt-BR" dirty="0"/>
              <a:t>importante d</a:t>
            </a:r>
            <a:r>
              <a:rPr lang="pt-BR" dirty="0" smtClean="0"/>
              <a:t>a </a:t>
            </a:r>
            <a:r>
              <a:rPr lang="pt-BR" dirty="0"/>
              <a:t>explicação de </a:t>
            </a:r>
            <a:r>
              <a:rPr lang="pt-BR" dirty="0" smtClean="0"/>
              <a:t>Lévi-Strauss </a:t>
            </a:r>
            <a:r>
              <a:rPr lang="pt-BR" dirty="0"/>
              <a:t>no artigo “A Família</a:t>
            </a:r>
            <a:r>
              <a:rPr lang="pt-BR" dirty="0" smtClean="0"/>
              <a:t>”) </a:t>
            </a:r>
            <a:r>
              <a:rPr lang="pt-BR" dirty="0"/>
              <a:t>pode ser vista </a:t>
            </a:r>
            <a:r>
              <a:rPr lang="pt-BR" dirty="0" smtClean="0"/>
              <a:t>também </a:t>
            </a:r>
            <a:r>
              <a:rPr lang="pt-BR" dirty="0"/>
              <a:t>como </a:t>
            </a:r>
            <a:r>
              <a:rPr lang="pt-BR" dirty="0" smtClean="0"/>
              <a:t>um </a:t>
            </a:r>
            <a:r>
              <a:rPr lang="pt-BR" dirty="0"/>
              <a:t>“tabu</a:t>
            </a:r>
            <a:r>
              <a:rPr lang="pt-BR" dirty="0" smtClean="0"/>
              <a:t>”. Um </a:t>
            </a:r>
            <a:r>
              <a:rPr lang="pt-BR" dirty="0"/>
              <a:t>tabu que divide o sexo em 2 categorias mutuamente excludentes, que exacerba as diferenças biológicas entre os sexos e que, portanto, CRIA o gênero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Divisão sexual do trabalho </a:t>
            </a:r>
            <a:r>
              <a:rPr lang="pt-BR" dirty="0" smtClean="0"/>
              <a:t>pode </a:t>
            </a:r>
            <a:r>
              <a:rPr lang="pt-BR" dirty="0"/>
              <a:t>ser vista como um tabu contra outros arranjos sexuais, obriga </a:t>
            </a:r>
            <a:r>
              <a:rPr lang="pt-BR" dirty="0" smtClean="0"/>
              <a:t>o </a:t>
            </a:r>
            <a:r>
              <a:rPr lang="pt-BR" dirty="0"/>
              <a:t>casamento heterossexual. </a:t>
            </a:r>
            <a:endParaRPr lang="en-US" dirty="0"/>
          </a:p>
          <a:p>
            <a:r>
              <a:rPr lang="pt-BR" dirty="0"/>
              <a:t>Em “A Família</a:t>
            </a:r>
            <a:r>
              <a:rPr lang="pt-BR" dirty="0" smtClean="0"/>
              <a:t>”(Lévi-Strauss) </a:t>
            </a:r>
            <a:r>
              <a:rPr lang="pt-BR" dirty="0"/>
              <a:t>nenhum arranjo sexual, nenhum aspecto da sexualidade é visto como “natural”.</a:t>
            </a:r>
            <a:endParaRPr lang="en-US" dirty="0"/>
          </a:p>
          <a:p>
            <a:r>
              <a:rPr lang="pt-BR" dirty="0"/>
              <a:t>Estrutura lógica subjacente à análise do </a:t>
            </a:r>
            <a:r>
              <a:rPr lang="pt-BR" dirty="0" smtClean="0"/>
              <a:t>parentesco: a </a:t>
            </a:r>
            <a:r>
              <a:rPr lang="pt-BR" dirty="0"/>
              <a:t>organização social do sexo baseia-se na obrigatoriedade </a:t>
            </a:r>
            <a:r>
              <a:rPr lang="pt-BR" dirty="0" smtClean="0"/>
              <a:t>da heterossexualidade </a:t>
            </a:r>
            <a:r>
              <a:rPr lang="pt-BR" dirty="0"/>
              <a:t>e na repressão da sexualidade da mulher.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0263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proposta de Rubin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</a:t>
            </a:r>
            <a:r>
              <a:rPr lang="pt-BR" b="1" dirty="0"/>
              <a:t>Gênero</a:t>
            </a:r>
            <a:r>
              <a:rPr lang="pt-BR" dirty="0"/>
              <a:t> é </a:t>
            </a:r>
            <a:r>
              <a:rPr lang="pt-BR" dirty="0" smtClean="0"/>
              <a:t>uma </a:t>
            </a:r>
            <a:r>
              <a:rPr lang="pt-BR" dirty="0"/>
              <a:t>divisão dos sexos imposta socialmente. É um produto das relações </a:t>
            </a:r>
            <a:r>
              <a:rPr lang="pt-BR" b="1" dirty="0"/>
              <a:t>sociais</a:t>
            </a:r>
            <a:r>
              <a:rPr lang="pt-BR" dirty="0"/>
              <a:t> de sexualidade. Os sistemas de parentesco baseiam-se no casamento. Por isso eles transformam pessoas do sexo masculino e pessoas do sexo feminino em “homens” e “mulheres”, sendo que cada um é uma metade incompleta que só pode completar-se unindo-se à outra.” (28)</a:t>
            </a:r>
            <a:endParaRPr lang="en-US" dirty="0"/>
          </a:p>
          <a:p>
            <a:r>
              <a:rPr lang="pt-BR" dirty="0"/>
              <a:t>“Longe de ser uma expressão de diferenças naturais, a identidade de gênero exclusiva é a supressão das semelhanças naturais.” (28) que exige a repressão de traços femininos nos </a:t>
            </a:r>
            <a:r>
              <a:rPr lang="pt-BR" dirty="0" smtClean="0"/>
              <a:t>homens, </a:t>
            </a:r>
            <a:r>
              <a:rPr lang="pt-BR" dirty="0"/>
              <a:t>e dos masculinos nas </a:t>
            </a:r>
            <a:r>
              <a:rPr lang="pt-BR" dirty="0" smtClean="0"/>
              <a:t>mulheres</a:t>
            </a:r>
            <a:r>
              <a:rPr lang="pt-BR" dirty="0"/>
              <a:t>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3791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533" y="274639"/>
            <a:ext cx="8060267" cy="876829"/>
          </a:xfrm>
        </p:spPr>
        <p:txBody>
          <a:bodyPr>
            <a:normAutofit/>
          </a:bodyPr>
          <a:lstStyle/>
          <a:p>
            <a:r>
              <a:rPr lang="pt-PT" dirty="0" smtClean="0"/>
              <a:t>Gênero e sexualidade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303867"/>
            <a:ext cx="10907486" cy="5276547"/>
          </a:xfrm>
        </p:spPr>
        <p:txBody>
          <a:bodyPr>
            <a:normAutofit/>
          </a:bodyPr>
          <a:lstStyle/>
          <a:p>
            <a:r>
              <a:rPr lang="pt-BR" dirty="0"/>
              <a:t>“o </a:t>
            </a:r>
            <a:r>
              <a:rPr lang="pt-BR" b="1" dirty="0"/>
              <a:t>gênero</a:t>
            </a:r>
            <a:r>
              <a:rPr lang="pt-BR" dirty="0"/>
              <a:t> é incutido nos indivíduos de forma que o casamento seja garantido. </a:t>
            </a:r>
            <a:r>
              <a:rPr lang="pt-BR" dirty="0" smtClean="0"/>
              <a:t>Lévi-Strauss </a:t>
            </a:r>
            <a:r>
              <a:rPr lang="pt-BR" dirty="0"/>
              <a:t>chega perigosamente perto de dizer que </a:t>
            </a:r>
            <a:r>
              <a:rPr lang="pt-BR" dirty="0" smtClean="0"/>
              <a:t>a heterossexualidade </a:t>
            </a:r>
            <a:r>
              <a:rPr lang="pt-BR" dirty="0"/>
              <a:t>é um processo instituído. (...) o tabu do incesto pressupõe um tabu anterior, menos articulado, </a:t>
            </a:r>
            <a:r>
              <a:rPr lang="pt-BR" dirty="0" smtClean="0"/>
              <a:t>o da homossexualidade. </a:t>
            </a:r>
            <a:r>
              <a:rPr lang="pt-BR" dirty="0"/>
              <a:t>Uma proibição contra </a:t>
            </a:r>
            <a:r>
              <a:rPr lang="pt-BR" i="1" dirty="0"/>
              <a:t>determinadas</a:t>
            </a:r>
            <a:r>
              <a:rPr lang="pt-BR" dirty="0"/>
              <a:t> uniões heterossexuais supõe um tabu contra uniões </a:t>
            </a:r>
            <a:r>
              <a:rPr lang="pt-BR" i="1" dirty="0"/>
              <a:t>não</a:t>
            </a:r>
            <a:r>
              <a:rPr lang="pt-BR" dirty="0"/>
              <a:t>-heterossexuais. </a:t>
            </a:r>
            <a:r>
              <a:rPr lang="pt-BR" b="1" dirty="0"/>
              <a:t>Gênero não é apenas uma identificação com um sexo; ele obriga </a:t>
            </a:r>
            <a:r>
              <a:rPr lang="pt-BR" b="1" dirty="0" smtClean="0"/>
              <a:t>também </a:t>
            </a:r>
            <a:r>
              <a:rPr lang="pt-BR" b="1" dirty="0"/>
              <a:t>que o desejo sexual seja orientado para outro sexo</a:t>
            </a:r>
            <a:r>
              <a:rPr lang="pt-BR" dirty="0"/>
              <a:t>. A divisão sexual do trabalho relaciona-se a ambos os aspectos de gênero – as pessoas são divididas em sexo masculino e feminino e são </a:t>
            </a:r>
            <a:r>
              <a:rPr lang="pt-BR" dirty="0" smtClean="0"/>
              <a:t>também heterossexuais</a:t>
            </a:r>
            <a:r>
              <a:rPr lang="pt-BR" dirty="0"/>
              <a:t>. A supressão do componente homossexual da sexualidade humana e, por </a:t>
            </a:r>
            <a:r>
              <a:rPr lang="pt-BR" dirty="0" smtClean="0"/>
              <a:t>consequência, </a:t>
            </a:r>
            <a:r>
              <a:rPr lang="pt-BR" dirty="0"/>
              <a:t>a opressão dos homossexuais, é, portanto, produto do mesmo sistema cujas regras e relações oprimem as mulheres.” (29)</a:t>
            </a:r>
            <a:r>
              <a:rPr lang="en-US" dirty="0" smtClean="0">
                <a:effectLst/>
              </a:rPr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55621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Três pontos centrais de Rubin ao rever </a:t>
            </a:r>
            <a:r>
              <a:rPr lang="pt-PT" dirty="0" smtClean="0"/>
              <a:t>o texto de </a:t>
            </a:r>
            <a:r>
              <a:rPr lang="pt-PT" dirty="0" smtClean="0"/>
              <a:t>Lévi</a:t>
            </a:r>
            <a:r>
              <a:rPr lang="pt-PT" dirty="0" smtClean="0"/>
              <a:t>-Strauss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Alguns </a:t>
            </a:r>
            <a:r>
              <a:rPr lang="pt-BR" dirty="0"/>
              <a:t>princípios básicos sobre a organização da sexualidade humana, partindo-se </a:t>
            </a:r>
            <a:r>
              <a:rPr lang="pt-BR" dirty="0" smtClean="0"/>
              <a:t>da </a:t>
            </a:r>
            <a:r>
              <a:rPr lang="pt-BR" dirty="0"/>
              <a:t>teoria do </a:t>
            </a:r>
            <a:r>
              <a:rPr lang="pt-BR" dirty="0" smtClean="0"/>
              <a:t>parentesco de Lévi-Strauss</a:t>
            </a:r>
            <a:endParaRPr lang="en-US" dirty="0"/>
          </a:p>
          <a:p>
            <a:r>
              <a:rPr lang="pt-BR" dirty="0" smtClean="0"/>
              <a:t>tabu </a:t>
            </a:r>
            <a:r>
              <a:rPr lang="pt-BR" dirty="0"/>
              <a:t>do </a:t>
            </a:r>
            <a:r>
              <a:rPr lang="pt-BR" dirty="0" smtClean="0"/>
              <a:t>incesto – referido tamb</a:t>
            </a:r>
            <a:r>
              <a:rPr lang="pt-BR" dirty="0" smtClean="0"/>
              <a:t>é</a:t>
            </a:r>
            <a:r>
              <a:rPr lang="pt-BR" dirty="0" smtClean="0"/>
              <a:t>m como troca de mulheres (quem </a:t>
            </a:r>
            <a:r>
              <a:rPr lang="pt-BR" dirty="0" smtClean="0"/>
              <a:t>é </a:t>
            </a:r>
            <a:r>
              <a:rPr lang="pt-BR" dirty="0" smtClean="0"/>
              <a:t>o agente da troca?)</a:t>
            </a:r>
            <a:endParaRPr lang="en-US" dirty="0"/>
          </a:p>
          <a:p>
            <a:r>
              <a:rPr lang="pt-BR" dirty="0" smtClean="0"/>
              <a:t>heterossexualidade obrigatória </a:t>
            </a:r>
            <a:r>
              <a:rPr lang="pt-BR" dirty="0" smtClean="0"/>
              <a:t>(tabu da homossexualidade)</a:t>
            </a:r>
            <a:endParaRPr lang="en-US" dirty="0"/>
          </a:p>
          <a:p>
            <a:r>
              <a:rPr lang="pt-BR" dirty="0" smtClean="0"/>
              <a:t>divisão </a:t>
            </a:r>
            <a:r>
              <a:rPr lang="pt-BR" dirty="0"/>
              <a:t>assimétrica dos sexos (divisão sexual do trabalho</a:t>
            </a:r>
            <a:r>
              <a:rPr lang="pt-BR" dirty="0" smtClean="0"/>
              <a:t>) produz o gênero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4698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Antropologia – não analisa como se inculcam nas crianças as </a:t>
            </a:r>
            <a:r>
              <a:rPr lang="pt-BR" b="1" dirty="0"/>
              <a:t>convenções</a:t>
            </a:r>
            <a:r>
              <a:rPr lang="pt-BR" dirty="0"/>
              <a:t> de sexo e gênero – é aí que ela se volta </a:t>
            </a:r>
            <a:r>
              <a:rPr lang="pt-BR" dirty="0" smtClean="0"/>
              <a:t>à </a:t>
            </a:r>
            <a:r>
              <a:rPr lang="pt-BR" dirty="0"/>
              <a:t>psicanálise.</a:t>
            </a:r>
            <a:endParaRPr lang="en-US" dirty="0"/>
          </a:p>
          <a:p>
            <a:r>
              <a:rPr lang="pt-BR" dirty="0" smtClean="0"/>
              <a:t>Psicanálise:</a:t>
            </a:r>
            <a:r>
              <a:rPr lang="en-US" dirty="0" smtClean="0"/>
              <a:t> </a:t>
            </a:r>
            <a:r>
              <a:rPr lang="pt-BR" dirty="0" smtClean="0"/>
              <a:t>teoria </a:t>
            </a:r>
            <a:r>
              <a:rPr lang="pt-BR" dirty="0"/>
              <a:t>da sexualidade na sociedade humana, “dá uma descrição do mecanismo pelo qual os sexos são divididos e alterados, de como as crianças andróginas, bissexuais, são transformadas em meninos e meninas.” (34)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pt-BR" dirty="0"/>
              <a:t>N</a:t>
            </a:r>
            <a:r>
              <a:rPr lang="pt-BR" dirty="0" smtClean="0"/>
              <a:t>ota-se que o foco central é entender a opressão universal das mulheres, e aqui ela permanece num eixo mulheres X homens, calcado em explicações generalizantes e universalistas.</a:t>
            </a:r>
            <a:endParaRPr lang="en-US" dirty="0" smtClean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88578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274638"/>
            <a:ext cx="7992533" cy="758295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r>
              <a:rPr lang="pt-BR" sz="3600" dirty="0"/>
              <a:t>Convergência entre Freud e Lévi-Strauss</a:t>
            </a:r>
            <a:r>
              <a:rPr lang="en-US" sz="3600" dirty="0"/>
              <a:t> 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85" y="1224643"/>
            <a:ext cx="11201401" cy="501287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“Os sistemas de parentesco supõem uma divisão dos sexos. A fase edipiana divide os sexos. Os sistemas de parentesco compreendem séries de normas que regulam a sexualidade. A crise edipiana é a assimilação dessas normas e tabus. </a:t>
            </a:r>
            <a:r>
              <a:rPr lang="pt-BR" dirty="0" smtClean="0"/>
              <a:t>A heterossexualidade compulsória </a:t>
            </a:r>
            <a:r>
              <a:rPr lang="pt-BR" dirty="0"/>
              <a:t>é produto do parentesco. A fase edipiana conforma o desejo heterossexual. O parentesco se baseia numa diferença radical entre os direitos dos homens e os das </a:t>
            </a:r>
            <a:r>
              <a:rPr lang="pt-BR" dirty="0" smtClean="0"/>
              <a:t>mulheres</a:t>
            </a:r>
            <a:r>
              <a:rPr lang="pt-BR" dirty="0"/>
              <a:t>. O complexo de Édipo confere direitos masculinos ao menino e obriga a menina a se conformar com seus direitos mais restritos.” (50)</a:t>
            </a:r>
            <a:endParaRPr lang="en-US" dirty="0"/>
          </a:p>
          <a:p>
            <a:r>
              <a:rPr lang="pt-BR" dirty="0" smtClean="0"/>
              <a:t>“Se </a:t>
            </a:r>
            <a:r>
              <a:rPr lang="pt-BR" dirty="0"/>
              <a:t>minha leitura de Freud e Lévi-Strauss é correta, dela decorre que o movimento feminista deve buscar resolver a crise edipiana da cultura reorganizando o campo do sexo e gênero de tal forma que cada experiência edipiana individual seja menos destrutiva.” (50)</a:t>
            </a:r>
            <a:r>
              <a:rPr lang="en-US" dirty="0" smtClean="0">
                <a:effectLst/>
              </a:rPr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3769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pt-PT" sz="3200" dirty="0" smtClean="0"/>
              <a:t>Conclusões políticas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7" y="1143000"/>
            <a:ext cx="10564585" cy="5486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“Em suma, o feminismo deve postular uma revolução no parentesco.”</a:t>
            </a:r>
            <a:endParaRPr lang="en-US" dirty="0"/>
          </a:p>
          <a:p>
            <a:r>
              <a:rPr lang="pt-BR" dirty="0"/>
              <a:t>Uma completa revolução libertaria não só as </a:t>
            </a:r>
            <a:r>
              <a:rPr lang="pt-BR" dirty="0" smtClean="0"/>
              <a:t>mulheres, </a:t>
            </a:r>
            <a:r>
              <a:rPr lang="pt-BR" dirty="0"/>
              <a:t>mas a personalidade humana. (52)</a:t>
            </a:r>
            <a:endParaRPr lang="en-US" dirty="0"/>
          </a:p>
          <a:p>
            <a:r>
              <a:rPr lang="pt-BR" dirty="0"/>
              <a:t>Risco da sua reflexão: </a:t>
            </a:r>
            <a:r>
              <a:rPr lang="pt-BR" dirty="0" smtClean="0"/>
              <a:t>autores escrevem </a:t>
            </a:r>
            <a:r>
              <a:rPr lang="pt-BR" dirty="0"/>
              <a:t>dentro de uma tradição intelectual em que as </a:t>
            </a:r>
            <a:r>
              <a:rPr lang="pt-BR" dirty="0" smtClean="0"/>
              <a:t>mulheres são </a:t>
            </a:r>
            <a:r>
              <a:rPr lang="pt-BR" dirty="0"/>
              <a:t>oprimidas, o sexismo vem junto com a teoria. Psicanálise e estruturalismo são </a:t>
            </a:r>
            <a:r>
              <a:rPr lang="pt-BR" dirty="0" smtClean="0"/>
              <a:t>sofisticadas </a:t>
            </a:r>
            <a:r>
              <a:rPr lang="pt-BR" dirty="0"/>
              <a:t>ideologias de sexismo. (52) Ela dá exemplos do sexismo das duas teorias, mas destaca que mesmo assim vale a pena aprender com as sugestões – </a:t>
            </a:r>
            <a:r>
              <a:rPr lang="pt-BR" dirty="0" smtClean="0"/>
              <a:t>suas obras </a:t>
            </a:r>
            <a:r>
              <a:rPr lang="pt-BR" dirty="0"/>
              <a:t>explicam a opressão, separando sexo e gênero do modo de produção.</a:t>
            </a:r>
            <a:endParaRPr lang="en-US" dirty="0"/>
          </a:p>
          <a:p>
            <a:r>
              <a:rPr lang="pt-BR" dirty="0"/>
              <a:t>“O sistema de sexo/gênero não é imutavelmente opressor e perdeu muito de sua função tradicional. (...) deve ser reorganizado por meio da ação política.” (56) </a:t>
            </a:r>
            <a:endParaRPr lang="en-US" dirty="0"/>
          </a:p>
          <a:p>
            <a:r>
              <a:rPr lang="pt-BR" dirty="0"/>
              <a:t>Não só as </a:t>
            </a:r>
            <a:r>
              <a:rPr lang="pt-BR" dirty="0" smtClean="0"/>
              <a:t>mulheres, os homens também </a:t>
            </a:r>
            <a:r>
              <a:rPr lang="pt-BR" dirty="0"/>
              <a:t>são obrigados a ser homens. Movimento feminista deve “sonhar em eliminar as sexualidades obrigatórias e os papéis sexuais.” Sonha com uma sociedade andrógina, sem gênero.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914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as reflexões posteriores e o sistema de sexo-gênero em </a:t>
            </a:r>
            <a:r>
              <a:rPr lang="pt-BR" dirty="0" err="1" smtClean="0"/>
              <a:t>Gayle</a:t>
            </a:r>
            <a:r>
              <a:rPr lang="pt-BR" dirty="0" smtClean="0"/>
              <a:t> Rubin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RUBIN</a:t>
            </a:r>
            <a:r>
              <a:rPr lang="pt-BR" dirty="0"/>
              <a:t>, </a:t>
            </a:r>
            <a:r>
              <a:rPr lang="pt-BR" dirty="0" err="1"/>
              <a:t>Gayle</a:t>
            </a:r>
            <a:r>
              <a:rPr lang="pt-BR" dirty="0"/>
              <a:t>: “O Tráfico de Mulheres: notas sobre a ‘economia política’ do sexo”, in </a:t>
            </a:r>
            <a:r>
              <a:rPr lang="pt-BR" i="1" dirty="0"/>
              <a:t>Políticas do sexo</a:t>
            </a:r>
            <a:r>
              <a:rPr lang="pt-BR" dirty="0"/>
              <a:t>. Coleção Argonautas. São Paulo: </a:t>
            </a:r>
            <a:r>
              <a:rPr lang="pt-BR" dirty="0" err="1"/>
              <a:t>Ubu</a:t>
            </a:r>
            <a:r>
              <a:rPr lang="pt-BR" dirty="0"/>
              <a:t> Editora, 2017.pp. </a:t>
            </a:r>
            <a:r>
              <a:rPr lang="pt-BR" dirty="0" smtClean="0"/>
              <a:t>9-61</a:t>
            </a:r>
          </a:p>
          <a:p>
            <a:r>
              <a:rPr lang="pt-BR" dirty="0" smtClean="0"/>
              <a:t>“Entrevista com </a:t>
            </a:r>
            <a:r>
              <a:rPr lang="pt-BR" dirty="0" err="1" smtClean="0"/>
              <a:t>Sherry</a:t>
            </a:r>
            <a:r>
              <a:rPr lang="pt-BR" dirty="0" smtClean="0"/>
              <a:t> </a:t>
            </a:r>
            <a:r>
              <a:rPr lang="pt-BR" dirty="0" err="1" smtClean="0"/>
              <a:t>Ortner</a:t>
            </a:r>
            <a:r>
              <a:rPr lang="pt-BR" dirty="0" smtClean="0"/>
              <a:t>”, </a:t>
            </a:r>
            <a:r>
              <a:rPr lang="pt-BR" i="1" dirty="0" smtClean="0"/>
              <a:t>cadernos </a:t>
            </a:r>
            <a:r>
              <a:rPr lang="pt-BR" i="1" dirty="0" err="1" smtClean="0"/>
              <a:t>pagu</a:t>
            </a:r>
            <a:r>
              <a:rPr lang="pt-BR" dirty="0" smtClean="0"/>
              <a:t>, 27, 2006</a:t>
            </a:r>
          </a:p>
          <a:p>
            <a:r>
              <a:rPr lang="pt-BR" dirty="0" smtClean="0"/>
              <a:t>Adriana PISCITELLI. “Nas fronteiras do ‘natural’. Perspectivas feministas, gênero e parentesco”. </a:t>
            </a:r>
            <a:r>
              <a:rPr lang="pt-BR" i="1" dirty="0" smtClean="0"/>
              <a:t>Revista Estudos Feministas</a:t>
            </a:r>
            <a:r>
              <a:rPr lang="pt-BR" dirty="0" smtClean="0"/>
              <a:t>, Rio de Janeiro, v. 6, n. 2, p. 305-323, 1998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58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/>
          <a:lstStyle/>
          <a:p>
            <a:r>
              <a:rPr lang="pt-BR" i="1" dirty="0" smtClean="0"/>
              <a:t>Estruturas Elementares do Parentesco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3871"/>
            <a:ext cx="10515600" cy="45930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(dedicado </a:t>
            </a:r>
            <a:r>
              <a:rPr lang="pt-BR" dirty="0"/>
              <a:t>à memória de Morgan e com uma epígrafe de </a:t>
            </a:r>
            <a:r>
              <a:rPr lang="pt-BR" dirty="0" err="1" smtClean="0"/>
              <a:t>Tylor</a:t>
            </a:r>
            <a:r>
              <a:rPr lang="pt-BR" dirty="0"/>
              <a:t>)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Lévi-Strauss </a:t>
            </a:r>
            <a:r>
              <a:rPr lang="pt-BR" dirty="0"/>
              <a:t>pretende alcançar generalizações a partir de uma extensa série de discussões e comparações de vasto material </a:t>
            </a:r>
            <a:r>
              <a:rPr lang="pt-BR" dirty="0" smtClean="0"/>
              <a:t>etnográfico (arquivo Boas), </a:t>
            </a:r>
            <a:r>
              <a:rPr lang="pt-BR" dirty="0"/>
              <a:t>como fizeram os pais da antropologia evolucionista. No entanto, seu problema </a:t>
            </a:r>
            <a:r>
              <a:rPr lang="pt-BR" b="1" dirty="0"/>
              <a:t>não</a:t>
            </a:r>
            <a:r>
              <a:rPr lang="pt-BR" dirty="0"/>
              <a:t> é uma reconstituição de ordem histórica. </a:t>
            </a:r>
          </a:p>
          <a:p>
            <a:pPr marL="0" indent="0">
              <a:buNone/>
            </a:pPr>
            <a:r>
              <a:rPr lang="pt-BR" dirty="0"/>
              <a:t>O problema colocado </a:t>
            </a:r>
            <a:r>
              <a:rPr lang="pt-BR" dirty="0" smtClean="0"/>
              <a:t>é </a:t>
            </a:r>
            <a:r>
              <a:rPr lang="pt-BR" dirty="0"/>
              <a:t>de ordem </a:t>
            </a:r>
            <a:r>
              <a:rPr lang="pt-BR" b="1" dirty="0"/>
              <a:t>filosófica</a:t>
            </a:r>
            <a:r>
              <a:rPr lang="pt-BR" dirty="0"/>
              <a:t>: distinguir entre o estado de natureza e o estado de sociedade. 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Com esta tese, aponta </a:t>
            </a:r>
            <a:r>
              <a:rPr lang="pt-BR" dirty="0"/>
              <a:t>para um processo crescente de </a:t>
            </a:r>
            <a:r>
              <a:rPr lang="pt-BR" i="1" dirty="0"/>
              <a:t>desnaturalização</a:t>
            </a:r>
            <a:r>
              <a:rPr lang="pt-BR" dirty="0"/>
              <a:t> de fatos sociais antes explicados (</a:t>
            </a:r>
            <a:r>
              <a:rPr lang="pt-BR" dirty="0" smtClean="0"/>
              <a:t>como por Radcliffe-Brown</a:t>
            </a:r>
            <a:r>
              <a:rPr lang="pt-BR" dirty="0"/>
              <a:t>) mais </a:t>
            </a:r>
            <a:r>
              <a:rPr lang="pt-BR" dirty="0" smtClean="0"/>
              <a:t>pelos aspectos biológicos da consanguinidade, </a:t>
            </a:r>
            <a:r>
              <a:rPr lang="pt-BR" i="1" dirty="0" smtClean="0"/>
              <a:t>filiação e da descendência.</a:t>
            </a:r>
            <a:r>
              <a:rPr lang="pt-BR" dirty="0" smtClean="0"/>
              <a:t> Aqui L-S </a:t>
            </a:r>
            <a:r>
              <a:rPr lang="pt-BR" dirty="0"/>
              <a:t>vai enfatizar a </a:t>
            </a:r>
            <a:r>
              <a:rPr lang="pt-BR" b="1" i="1" dirty="0"/>
              <a:t>aliança</a:t>
            </a:r>
            <a:r>
              <a:rPr lang="pt-BR" dirty="0"/>
              <a:t>, a organização social, em detrimento da biologia reprodutiva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299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Estruturas Elementares do Parentesco – </a:t>
            </a:r>
            <a:r>
              <a:rPr lang="pt-BR" sz="2800" dirty="0" smtClean="0"/>
              <a:t>publicado em 1949, tese de doutorado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</a:t>
            </a:r>
            <a:r>
              <a:rPr lang="pt-BR" dirty="0"/>
              <a:t>O homem é um ser </a:t>
            </a:r>
            <a:r>
              <a:rPr lang="pt-BR" b="1" dirty="0"/>
              <a:t>biológico</a:t>
            </a:r>
            <a:r>
              <a:rPr lang="pt-BR" dirty="0"/>
              <a:t> ao mesmo tempo que um indivíduo </a:t>
            </a:r>
            <a:r>
              <a:rPr lang="pt-BR" b="1" dirty="0"/>
              <a:t>social</a:t>
            </a:r>
            <a:r>
              <a:rPr lang="pt-BR" dirty="0"/>
              <a:t>.” (p. 41) Muitos dos comportamentos humanos não podem ser imputados a uma causa puramente biológica e nem puramente social. </a:t>
            </a:r>
          </a:p>
          <a:p>
            <a:r>
              <a:rPr lang="pt-BR" dirty="0" smtClean="0"/>
              <a:t>Onde acaba </a:t>
            </a:r>
            <a:r>
              <a:rPr lang="pt-BR" dirty="0"/>
              <a:t>a natureza e começa a </a:t>
            </a:r>
            <a:r>
              <a:rPr lang="pt-BR" dirty="0" smtClean="0"/>
              <a:t>cultura</a:t>
            </a:r>
            <a:r>
              <a:rPr lang="pt-BR" dirty="0" smtClean="0"/>
              <a:t>?(</a:t>
            </a:r>
            <a:r>
              <a:rPr lang="pt-BR" dirty="0" smtClean="0"/>
              <a:t>uma pergunta mais filosófica, ao estilo do iluminismo, muitos o comparam com Rousseau)</a:t>
            </a:r>
          </a:p>
          <a:p>
            <a:r>
              <a:rPr lang="pt-BR" dirty="0" smtClean="0"/>
              <a:t>Não </a:t>
            </a:r>
            <a:r>
              <a:rPr lang="pt-BR" dirty="0"/>
              <a:t>há um comportamento natural do homem que independe da cultura. </a:t>
            </a:r>
            <a:endParaRPr lang="pt-BR" dirty="0" smtClean="0"/>
          </a:p>
          <a:p>
            <a:r>
              <a:rPr lang="pt-BR" dirty="0" smtClean="0"/>
              <a:t>Usa de arquivos e grandes comparações de etnografia para trazer reflexões </a:t>
            </a:r>
            <a:r>
              <a:rPr lang="pt-BR" dirty="0" err="1" smtClean="0"/>
              <a:t>universalizantes</a:t>
            </a:r>
            <a:r>
              <a:rPr lang="pt-BR" dirty="0" smtClean="0"/>
              <a:t> sobre o que é próprio da humanidade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405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Regras</a:t>
            </a:r>
            <a:r>
              <a:rPr lang="pt-BR" dirty="0" smtClean="0"/>
              <a:t> para o comportamento é um produto da cultura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ausência de regra no mundo animal – o comportamento é universalmente o mesmo na esfera da natureza, enquanto na humanidade há regras diferentes em cada </a:t>
            </a:r>
            <a:r>
              <a:rPr lang="pt-BR" dirty="0" smtClean="0"/>
              <a:t>cultura </a:t>
            </a:r>
            <a:r>
              <a:rPr lang="pt-BR" dirty="0" smtClean="0"/>
              <a:t>(exemplos</a:t>
            </a:r>
            <a:r>
              <a:rPr lang="pt-BR" dirty="0" smtClean="0"/>
              <a:t>)</a:t>
            </a:r>
            <a:endParaRPr lang="pt-BR" dirty="0"/>
          </a:p>
          <a:p>
            <a:r>
              <a:rPr lang="pt-BR" dirty="0"/>
              <a:t>“Estabeleçamos, pois, que tudo quanto é universal no homem depende da ordem da natureza e se caracteriza pela espontaneidade, e que tudo quanto está ligado a uma norma pertence à cultura e apresenta os atributos do relativo e do particular.” (47)</a:t>
            </a:r>
          </a:p>
          <a:p>
            <a:r>
              <a:rPr lang="pt-BR" dirty="0"/>
              <a:t>A proibição do incesto é a única regra universal – constitui uma norma universal, mas cujo conteúdo varia em cada contexto.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758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b="1" dirty="0" smtClean="0"/>
              <a:t>proibição</a:t>
            </a:r>
            <a:r>
              <a:rPr lang="pt-BR" dirty="0" smtClean="0"/>
              <a:t>, o tabu do incesto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proibição </a:t>
            </a:r>
            <a:r>
              <a:rPr lang="pt-BR" dirty="0"/>
              <a:t>do incesto – como uma regra </a:t>
            </a:r>
            <a:r>
              <a:rPr lang="pt-BR" dirty="0" err="1"/>
              <a:t>pré</a:t>
            </a:r>
            <a:r>
              <a:rPr lang="pt-BR" dirty="0"/>
              <a:t>-social, na medida em que  em que é universal  e impõe uma norma nas relações da vida sexual, ou seja, no lugar em que a natureza do animal é mais presente pela sua relação com a própria continuidade física, sobrevivência da espécie. Superpõe desejos individuais e os objetivos da sociedade. </a:t>
            </a:r>
          </a:p>
          <a:p>
            <a:r>
              <a:rPr lang="pt-BR" dirty="0" smtClean="0"/>
              <a:t>Explicar como porque ele encontra como regra universal, explicar variações</a:t>
            </a:r>
          </a:p>
          <a:p>
            <a:r>
              <a:rPr lang="pt-BR" dirty="0"/>
              <a:t>“A proibição do incesto está ao mesmo tempo no limiar da cultura, na cultura, e em certo sentido – conforme tentaremos mostrar – é a própria cultura.” </a:t>
            </a:r>
            <a:r>
              <a:rPr lang="pt-BR" dirty="0" smtClean="0"/>
              <a:t>(p.50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79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</a:t>
            </a:r>
            <a:r>
              <a:rPr lang="pt-BR" i="1" dirty="0" smtClean="0"/>
              <a:t>Estruturas Elementares do Parentesco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Rebate as noções de que o horror do incesto teria fundamentos </a:t>
            </a:r>
            <a:r>
              <a:rPr lang="pt-BR" dirty="0" smtClean="0"/>
              <a:t>naturais: </a:t>
            </a:r>
            <a:r>
              <a:rPr lang="pt-BR" dirty="0"/>
              <a:t>como a degenerescência causada por casamentos </a:t>
            </a:r>
            <a:r>
              <a:rPr lang="pt-BR" dirty="0" smtClean="0"/>
              <a:t>consanguíneos; </a:t>
            </a:r>
            <a:r>
              <a:rPr lang="pt-BR" dirty="0"/>
              <a:t>ou por um horror natural e psíquico ao incesto (rebatido inclusive pela percepção de Freud de que o incesto é desejado</a:t>
            </a:r>
            <a:r>
              <a:rPr lang="pt-BR" dirty="0" smtClean="0"/>
              <a:t>); ou </a:t>
            </a:r>
            <a:r>
              <a:rPr lang="pt-BR" dirty="0"/>
              <a:t>mesmo como uma regra puramente social (como o desdobramento da exogamia proposto por Durkheim).</a:t>
            </a:r>
          </a:p>
          <a:p>
            <a:r>
              <a:rPr lang="pt-BR" dirty="0"/>
              <a:t>Proibição do incesto – toca a </a:t>
            </a:r>
            <a:r>
              <a:rPr lang="pt-BR" b="1" dirty="0"/>
              <a:t>natureza</a:t>
            </a:r>
            <a:r>
              <a:rPr lang="pt-BR" dirty="0"/>
              <a:t> por sua </a:t>
            </a:r>
            <a:r>
              <a:rPr lang="pt-BR" b="1" dirty="0"/>
              <a:t>universalidade</a:t>
            </a:r>
            <a:r>
              <a:rPr lang="pt-BR" dirty="0"/>
              <a:t>, mas como </a:t>
            </a:r>
            <a:r>
              <a:rPr lang="pt-BR" b="1" dirty="0"/>
              <a:t>regra</a:t>
            </a:r>
            <a:r>
              <a:rPr lang="pt-BR" dirty="0"/>
              <a:t> é um fenômeno social, da </a:t>
            </a:r>
            <a:r>
              <a:rPr lang="pt-BR" b="1" dirty="0"/>
              <a:t>ordem da cultura</a:t>
            </a:r>
            <a:r>
              <a:rPr lang="pt-BR" dirty="0"/>
              <a:t>.</a:t>
            </a:r>
          </a:p>
          <a:p>
            <a:r>
              <a:rPr lang="pt-BR" dirty="0" smtClean="0"/>
              <a:t>Anos 1960/1970 esse texto é traduzido ao inglês e tem muito impacto na academia dos EUA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80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83586" cy="36966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“A </a:t>
            </a:r>
            <a:r>
              <a:rPr lang="pt-BR" b="1" dirty="0"/>
              <a:t>proibição do incesto </a:t>
            </a:r>
            <a:r>
              <a:rPr lang="pt-BR" dirty="0"/>
              <a:t>não é nem puramente de origem cultural nem de origem natural, e também não é uma dosagem de elementos variados tomados de empréstimo parcialmente à natureza e parcialmente à cultura. Constitui o passo fundamental graças ao qual, pelo qual, mas sobretudo no qual se realiza a passagem da natureza à cultura. Em certo sentido pertence à natureza, porque é uma condição geral da cultura, e por conseguinte não devemos nos espantar em vê-la conservar da natureza seu caráter formal, isto é, a universalidade. Mas em outro sentido também já é a cultura, agindo e impondo sua regra no interior de fenômenos que não dependem primeiramente dela. (...) Antes dela a cultura ainda não está dada. Com ela a natureza deixa de existir, no homem, como um reino soberano.” </a:t>
            </a:r>
            <a:r>
              <a:rPr lang="pt-BR" dirty="0" smtClean="0"/>
              <a:t>(pp. 62-63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6408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3370</Words>
  <Application>Microsoft Macintosh PowerPoint</Application>
  <PresentationFormat>Custom</PresentationFormat>
  <Paragraphs>110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Tema do Office</vt:lpstr>
      <vt:lpstr>   Debate sobre a passagem natureza e cultura e o sistema sexo-gênero</vt:lpstr>
      <vt:lpstr>Sobre a passagem da natureza à cultura pela perspectiva de Lévi-Strauss</vt:lpstr>
      <vt:lpstr>Sobre as reflexões posteriores e o sistema de sexo-gênero em Gayle Rubin</vt:lpstr>
      <vt:lpstr>Estruturas Elementares do Parentesco </vt:lpstr>
      <vt:lpstr>Estruturas Elementares do Parentesco – publicado em 1949, tese de doutorado</vt:lpstr>
      <vt:lpstr>Regras para o comportamento é um produto da cultura</vt:lpstr>
      <vt:lpstr>A proibição, o tabu do incesto</vt:lpstr>
      <vt:lpstr>Em Estruturas Elementares do Parentesco</vt:lpstr>
      <vt:lpstr> </vt:lpstr>
      <vt:lpstr> Proibição do incesto – regra social</vt:lpstr>
      <vt:lpstr>Troca de bens, troca de mulheres e de mensagens são fundamentos da vida social</vt:lpstr>
      <vt:lpstr>Proibição do incesto: regra de reciprocidade, que produz a troca</vt:lpstr>
      <vt:lpstr>Gayle Rubin: O Tráfico de Mulheres: notas sobre a “economia política” do sexo</vt:lpstr>
      <vt:lpstr>(O tráfico de mulheres)</vt:lpstr>
      <vt:lpstr> </vt:lpstr>
      <vt:lpstr>Por que usar sistema de sexo-gênero e não “modo de reprodução”</vt:lpstr>
      <vt:lpstr>Sistema de sexo-gênero x patriarcado</vt:lpstr>
      <vt:lpstr>Lévi-Strauss lido por Rubin</vt:lpstr>
      <vt:lpstr>Lévi-Strauss lido por Rubin</vt:lpstr>
      <vt:lpstr>A proposta de Rubin</vt:lpstr>
      <vt:lpstr>A proposta de Rubin</vt:lpstr>
      <vt:lpstr>Gênero e sexualidade </vt:lpstr>
      <vt:lpstr>Três pontos centrais de Rubin ao rever o texto de Lévi-Strauss</vt:lpstr>
      <vt:lpstr> </vt:lpstr>
      <vt:lpstr> Convergência entre Freud e Lévi-Strauss </vt:lpstr>
      <vt:lpstr>Conclusões políticas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Debate sobre a passagem natureza e cultura e o sistema sexo-gênero</dc:title>
  <dc:creator>Heloisa Buarque de Almeida</dc:creator>
  <cp:lastModifiedBy>Heloisa Almeida</cp:lastModifiedBy>
  <cp:revision>28</cp:revision>
  <dcterms:created xsi:type="dcterms:W3CDTF">2022-03-22T18:33:55Z</dcterms:created>
  <dcterms:modified xsi:type="dcterms:W3CDTF">2022-03-25T15:23:12Z</dcterms:modified>
</cp:coreProperties>
</file>