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4" r:id="rId11"/>
    <p:sldId id="266" r:id="rId12"/>
    <p:sldId id="26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4456"/>
  </p:normalViewPr>
  <p:slideViewPr>
    <p:cSldViewPr snapToGrid="0" snapToObjects="1">
      <p:cViewPr varScale="1">
        <p:scale>
          <a:sx n="77" d="100"/>
          <a:sy n="77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6A0B8-F4A3-B246-BB3D-1DA0B146DE8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3065E825-049E-904B-B250-197F01BF1652}">
      <dgm:prSet phldrT="[Texto]"/>
      <dgm:spPr/>
      <dgm:t>
        <a:bodyPr/>
        <a:lstStyle/>
        <a:p>
          <a:r>
            <a:rPr lang="en-US" dirty="0" err="1"/>
            <a:t>Complexos</a:t>
          </a:r>
          <a:r>
            <a:rPr lang="en-US" dirty="0"/>
            <a:t> de </a:t>
          </a:r>
          <a:r>
            <a:rPr lang="en-US" dirty="0" err="1"/>
            <a:t>governança</a:t>
          </a:r>
          <a:r>
            <a:rPr lang="en-US" dirty="0"/>
            <a:t> global</a:t>
          </a:r>
          <a:endParaRPr lang="pt-BR" dirty="0"/>
        </a:p>
      </dgm:t>
    </dgm:pt>
    <dgm:pt modelId="{A3292FFF-CBFC-194D-8398-4FC35F1F87D6}" type="parTrans" cxnId="{E64D40EE-8DCF-294C-A736-7EFCB8FEF836}">
      <dgm:prSet/>
      <dgm:spPr/>
      <dgm:t>
        <a:bodyPr/>
        <a:lstStyle/>
        <a:p>
          <a:endParaRPr lang="pt-BR"/>
        </a:p>
      </dgm:t>
    </dgm:pt>
    <dgm:pt modelId="{6E72CBAC-DD2B-1944-A4AE-7E733CE6851A}" type="sibTrans" cxnId="{E64D40EE-8DCF-294C-A736-7EFCB8FEF836}">
      <dgm:prSet/>
      <dgm:spPr/>
      <dgm:t>
        <a:bodyPr/>
        <a:lstStyle/>
        <a:p>
          <a:endParaRPr lang="pt-BR"/>
        </a:p>
      </dgm:t>
    </dgm:pt>
    <dgm:pt modelId="{49C81AD7-30E2-DE4E-8B70-83FB6F3A2A87}">
      <dgm:prSet phldrT="[Texto]"/>
      <dgm:spPr/>
      <dgm:t>
        <a:bodyPr/>
        <a:lstStyle/>
        <a:p>
          <a:r>
            <a:rPr lang="en-US" dirty="0" err="1"/>
            <a:t>Justificativas</a:t>
          </a:r>
          <a:r>
            <a:rPr lang="en-US" dirty="0"/>
            <a:t> inter-</a:t>
          </a:r>
          <a:r>
            <a:rPr lang="en-US" dirty="0" err="1"/>
            <a:t>institucionais</a:t>
          </a:r>
          <a:endParaRPr lang="pt-BR" dirty="0"/>
        </a:p>
      </dgm:t>
    </dgm:pt>
    <dgm:pt modelId="{8A9AA4EE-55E6-1F4A-BD6D-0AE8210AF8FA}" type="parTrans" cxnId="{C4BF1345-0A8C-7548-84D3-32346F3994DE}">
      <dgm:prSet/>
      <dgm:spPr/>
      <dgm:t>
        <a:bodyPr/>
        <a:lstStyle/>
        <a:p>
          <a:endParaRPr lang="pt-BR"/>
        </a:p>
      </dgm:t>
    </dgm:pt>
    <dgm:pt modelId="{E65B5D7B-1C65-AC41-B09C-DD543826057A}" type="sibTrans" cxnId="{C4BF1345-0A8C-7548-84D3-32346F3994DE}">
      <dgm:prSet/>
      <dgm:spPr/>
      <dgm:t>
        <a:bodyPr/>
        <a:lstStyle/>
        <a:p>
          <a:endParaRPr lang="pt-BR"/>
        </a:p>
      </dgm:t>
    </dgm:pt>
    <dgm:pt modelId="{11716E22-7BF6-6048-B1ED-8A98B3EC42DA}">
      <dgm:prSet phldrT="[Texto]"/>
      <dgm:spPr/>
      <dgm:t>
        <a:bodyPr/>
        <a:lstStyle/>
        <a:p>
          <a:r>
            <a:rPr lang="en-US" dirty="0"/>
            <a:t>Progresso </a:t>
          </a:r>
          <a:r>
            <a:rPr lang="en-US" dirty="0" err="1"/>
            <a:t>normativo</a:t>
          </a:r>
          <a:endParaRPr lang="pt-BR" dirty="0"/>
        </a:p>
      </dgm:t>
    </dgm:pt>
    <dgm:pt modelId="{CFD3AAB2-73CE-EF41-967B-D5D60E9BC10B}" type="parTrans" cxnId="{539CEBDA-7E85-4441-AB2B-E1C72E97EEFF}">
      <dgm:prSet/>
      <dgm:spPr/>
      <dgm:t>
        <a:bodyPr/>
        <a:lstStyle/>
        <a:p>
          <a:endParaRPr lang="pt-BR"/>
        </a:p>
      </dgm:t>
    </dgm:pt>
    <dgm:pt modelId="{37F14CD2-16E5-3A4D-A0F9-D0CCCC2E0593}" type="sibTrans" cxnId="{539CEBDA-7E85-4441-AB2B-E1C72E97EEFF}">
      <dgm:prSet/>
      <dgm:spPr/>
      <dgm:t>
        <a:bodyPr/>
        <a:lstStyle/>
        <a:p>
          <a:endParaRPr lang="pt-BR"/>
        </a:p>
      </dgm:t>
    </dgm:pt>
    <dgm:pt modelId="{21F6C44A-09DB-0442-98E6-63DB6D16ED47}">
      <dgm:prSet/>
      <dgm:spPr/>
      <dgm:t>
        <a:bodyPr/>
        <a:lstStyle/>
        <a:p>
          <a:r>
            <a:rPr lang="en-US"/>
            <a:t>Estruturas de oportunidade política</a:t>
          </a:r>
          <a:endParaRPr lang="en-US" dirty="0"/>
        </a:p>
      </dgm:t>
    </dgm:pt>
    <dgm:pt modelId="{F17DCE36-99A1-C747-AC4B-29322169EBF6}" type="parTrans" cxnId="{8EF7FCF5-CE89-F44F-AEC0-9FB2BDEECAAD}">
      <dgm:prSet/>
      <dgm:spPr/>
      <dgm:t>
        <a:bodyPr/>
        <a:lstStyle/>
        <a:p>
          <a:endParaRPr lang="pt-BR"/>
        </a:p>
      </dgm:t>
    </dgm:pt>
    <dgm:pt modelId="{8D31DB40-65F5-F345-8A92-BC473744BB21}" type="sibTrans" cxnId="{8EF7FCF5-CE89-F44F-AEC0-9FB2BDEECAAD}">
      <dgm:prSet/>
      <dgm:spPr/>
      <dgm:t>
        <a:bodyPr/>
        <a:lstStyle/>
        <a:p>
          <a:endParaRPr lang="pt-BR"/>
        </a:p>
      </dgm:t>
    </dgm:pt>
    <dgm:pt modelId="{443E8BB9-1A96-6C48-944D-9BC9975D2571}" type="pres">
      <dgm:prSet presAssocID="{EBE6A0B8-F4A3-B246-BB3D-1DA0B146DE83}" presName="Name0" presStyleCnt="0">
        <dgm:presLayoutVars>
          <dgm:dir/>
          <dgm:resizeHandles val="exact"/>
        </dgm:presLayoutVars>
      </dgm:prSet>
      <dgm:spPr/>
    </dgm:pt>
    <dgm:pt modelId="{F2E1102A-CDDF-8640-A208-48F974004711}" type="pres">
      <dgm:prSet presAssocID="{3065E825-049E-904B-B250-197F01BF1652}" presName="node" presStyleLbl="node1" presStyleIdx="0" presStyleCnt="4">
        <dgm:presLayoutVars>
          <dgm:bulletEnabled val="1"/>
        </dgm:presLayoutVars>
      </dgm:prSet>
      <dgm:spPr/>
    </dgm:pt>
    <dgm:pt modelId="{98BC47D6-93F7-AC49-879F-76A29D121137}" type="pres">
      <dgm:prSet presAssocID="{6E72CBAC-DD2B-1944-A4AE-7E733CE6851A}" presName="sibTrans" presStyleLbl="sibTrans2D1" presStyleIdx="0" presStyleCnt="3"/>
      <dgm:spPr/>
    </dgm:pt>
    <dgm:pt modelId="{56D1643B-09FB-004E-8E81-85721B981DEA}" type="pres">
      <dgm:prSet presAssocID="{6E72CBAC-DD2B-1944-A4AE-7E733CE6851A}" presName="connectorText" presStyleLbl="sibTrans2D1" presStyleIdx="0" presStyleCnt="3"/>
      <dgm:spPr/>
    </dgm:pt>
    <dgm:pt modelId="{EF855FFE-CBF6-E046-95CD-3753D35CF6A2}" type="pres">
      <dgm:prSet presAssocID="{21F6C44A-09DB-0442-98E6-63DB6D16ED47}" presName="node" presStyleLbl="node1" presStyleIdx="1" presStyleCnt="4">
        <dgm:presLayoutVars>
          <dgm:bulletEnabled val="1"/>
        </dgm:presLayoutVars>
      </dgm:prSet>
      <dgm:spPr/>
    </dgm:pt>
    <dgm:pt modelId="{4B76B60E-378A-7D47-B451-5651F3822171}" type="pres">
      <dgm:prSet presAssocID="{8D31DB40-65F5-F345-8A92-BC473744BB21}" presName="sibTrans" presStyleLbl="sibTrans2D1" presStyleIdx="1" presStyleCnt="3"/>
      <dgm:spPr/>
    </dgm:pt>
    <dgm:pt modelId="{AFAC2994-E5FE-DD41-89B8-A0B09BDA1BCE}" type="pres">
      <dgm:prSet presAssocID="{8D31DB40-65F5-F345-8A92-BC473744BB21}" presName="connectorText" presStyleLbl="sibTrans2D1" presStyleIdx="1" presStyleCnt="3"/>
      <dgm:spPr/>
    </dgm:pt>
    <dgm:pt modelId="{EE861BE9-70B4-1F4D-B169-1C764399D7C3}" type="pres">
      <dgm:prSet presAssocID="{49C81AD7-30E2-DE4E-8B70-83FB6F3A2A87}" presName="node" presStyleLbl="node1" presStyleIdx="2" presStyleCnt="4">
        <dgm:presLayoutVars>
          <dgm:bulletEnabled val="1"/>
        </dgm:presLayoutVars>
      </dgm:prSet>
      <dgm:spPr/>
    </dgm:pt>
    <dgm:pt modelId="{52BEF4DB-37FC-9C48-BBA0-690C472FDAEA}" type="pres">
      <dgm:prSet presAssocID="{E65B5D7B-1C65-AC41-B09C-DD543826057A}" presName="sibTrans" presStyleLbl="sibTrans2D1" presStyleIdx="2" presStyleCnt="3"/>
      <dgm:spPr/>
    </dgm:pt>
    <dgm:pt modelId="{CDC82EEB-CBE3-094D-9D1A-A62FA2596195}" type="pres">
      <dgm:prSet presAssocID="{E65B5D7B-1C65-AC41-B09C-DD543826057A}" presName="connectorText" presStyleLbl="sibTrans2D1" presStyleIdx="2" presStyleCnt="3"/>
      <dgm:spPr/>
    </dgm:pt>
    <dgm:pt modelId="{B4BD635A-4FD5-9841-96DF-1F4AA4DC6F36}" type="pres">
      <dgm:prSet presAssocID="{11716E22-7BF6-6048-B1ED-8A98B3EC42DA}" presName="node" presStyleLbl="node1" presStyleIdx="3" presStyleCnt="4">
        <dgm:presLayoutVars>
          <dgm:bulletEnabled val="1"/>
        </dgm:presLayoutVars>
      </dgm:prSet>
      <dgm:spPr/>
    </dgm:pt>
  </dgm:ptLst>
  <dgm:cxnLst>
    <dgm:cxn modelId="{CC2D361C-B480-C44A-ADDE-E4494CA032B1}" type="presOf" srcId="{EBE6A0B8-F4A3-B246-BB3D-1DA0B146DE83}" destId="{443E8BB9-1A96-6C48-944D-9BC9975D2571}" srcOrd="0" destOrd="0" presId="urn:microsoft.com/office/officeart/2005/8/layout/process1"/>
    <dgm:cxn modelId="{096BBD25-40D3-F245-B402-91DB4E89824C}" type="presOf" srcId="{11716E22-7BF6-6048-B1ED-8A98B3EC42DA}" destId="{B4BD635A-4FD5-9841-96DF-1F4AA4DC6F36}" srcOrd="0" destOrd="0" presId="urn:microsoft.com/office/officeart/2005/8/layout/process1"/>
    <dgm:cxn modelId="{7B00043E-1A75-D34B-85B8-A0C2B8393C5C}" type="presOf" srcId="{6E72CBAC-DD2B-1944-A4AE-7E733CE6851A}" destId="{98BC47D6-93F7-AC49-879F-76A29D121137}" srcOrd="0" destOrd="0" presId="urn:microsoft.com/office/officeart/2005/8/layout/process1"/>
    <dgm:cxn modelId="{ABC89E40-2298-7B48-BA29-E1C1B6CCE52A}" type="presOf" srcId="{49C81AD7-30E2-DE4E-8B70-83FB6F3A2A87}" destId="{EE861BE9-70B4-1F4D-B169-1C764399D7C3}" srcOrd="0" destOrd="0" presId="urn:microsoft.com/office/officeart/2005/8/layout/process1"/>
    <dgm:cxn modelId="{C4BF1345-0A8C-7548-84D3-32346F3994DE}" srcId="{EBE6A0B8-F4A3-B246-BB3D-1DA0B146DE83}" destId="{49C81AD7-30E2-DE4E-8B70-83FB6F3A2A87}" srcOrd="2" destOrd="0" parTransId="{8A9AA4EE-55E6-1F4A-BD6D-0AE8210AF8FA}" sibTransId="{E65B5D7B-1C65-AC41-B09C-DD543826057A}"/>
    <dgm:cxn modelId="{09052369-77D0-4D4C-B9A4-1486E23F57EC}" type="presOf" srcId="{21F6C44A-09DB-0442-98E6-63DB6D16ED47}" destId="{EF855FFE-CBF6-E046-95CD-3753D35CF6A2}" srcOrd="0" destOrd="0" presId="urn:microsoft.com/office/officeart/2005/8/layout/process1"/>
    <dgm:cxn modelId="{A3DBD27A-D5CE-3344-A085-3621AC146475}" type="presOf" srcId="{8D31DB40-65F5-F345-8A92-BC473744BB21}" destId="{4B76B60E-378A-7D47-B451-5651F3822171}" srcOrd="0" destOrd="0" presId="urn:microsoft.com/office/officeart/2005/8/layout/process1"/>
    <dgm:cxn modelId="{CF5B80B3-C440-4346-AC86-19069076C21B}" type="presOf" srcId="{3065E825-049E-904B-B250-197F01BF1652}" destId="{F2E1102A-CDDF-8640-A208-48F974004711}" srcOrd="0" destOrd="0" presId="urn:microsoft.com/office/officeart/2005/8/layout/process1"/>
    <dgm:cxn modelId="{1608F1B3-E25D-0F4E-B816-E2A76E055AC6}" type="presOf" srcId="{E65B5D7B-1C65-AC41-B09C-DD543826057A}" destId="{52BEF4DB-37FC-9C48-BBA0-690C472FDAEA}" srcOrd="0" destOrd="0" presId="urn:microsoft.com/office/officeart/2005/8/layout/process1"/>
    <dgm:cxn modelId="{A5A7B4C9-51D1-C848-AEAB-F9F476E511A9}" type="presOf" srcId="{8D31DB40-65F5-F345-8A92-BC473744BB21}" destId="{AFAC2994-E5FE-DD41-89B8-A0B09BDA1BCE}" srcOrd="1" destOrd="0" presId="urn:microsoft.com/office/officeart/2005/8/layout/process1"/>
    <dgm:cxn modelId="{539CEBDA-7E85-4441-AB2B-E1C72E97EEFF}" srcId="{EBE6A0B8-F4A3-B246-BB3D-1DA0B146DE83}" destId="{11716E22-7BF6-6048-B1ED-8A98B3EC42DA}" srcOrd="3" destOrd="0" parTransId="{CFD3AAB2-73CE-EF41-967B-D5D60E9BC10B}" sibTransId="{37F14CD2-16E5-3A4D-A0F9-D0CCCC2E0593}"/>
    <dgm:cxn modelId="{06CD29DB-D294-0847-9B84-E1CBE48EEC17}" type="presOf" srcId="{6E72CBAC-DD2B-1944-A4AE-7E733CE6851A}" destId="{56D1643B-09FB-004E-8E81-85721B981DEA}" srcOrd="1" destOrd="0" presId="urn:microsoft.com/office/officeart/2005/8/layout/process1"/>
    <dgm:cxn modelId="{E64D40EE-8DCF-294C-A736-7EFCB8FEF836}" srcId="{EBE6A0B8-F4A3-B246-BB3D-1DA0B146DE83}" destId="{3065E825-049E-904B-B250-197F01BF1652}" srcOrd="0" destOrd="0" parTransId="{A3292FFF-CBFC-194D-8398-4FC35F1F87D6}" sibTransId="{6E72CBAC-DD2B-1944-A4AE-7E733CE6851A}"/>
    <dgm:cxn modelId="{8EF7FCF5-CE89-F44F-AEC0-9FB2BDEECAAD}" srcId="{EBE6A0B8-F4A3-B246-BB3D-1DA0B146DE83}" destId="{21F6C44A-09DB-0442-98E6-63DB6D16ED47}" srcOrd="1" destOrd="0" parTransId="{F17DCE36-99A1-C747-AC4B-29322169EBF6}" sibTransId="{8D31DB40-65F5-F345-8A92-BC473744BB21}"/>
    <dgm:cxn modelId="{3804E6F9-43AC-644C-9AA5-5E103E1FB0FC}" type="presOf" srcId="{E65B5D7B-1C65-AC41-B09C-DD543826057A}" destId="{CDC82EEB-CBE3-094D-9D1A-A62FA2596195}" srcOrd="1" destOrd="0" presId="urn:microsoft.com/office/officeart/2005/8/layout/process1"/>
    <dgm:cxn modelId="{F3BBAB58-71A9-A946-B8F7-CE51114E2CE7}" type="presParOf" srcId="{443E8BB9-1A96-6C48-944D-9BC9975D2571}" destId="{F2E1102A-CDDF-8640-A208-48F974004711}" srcOrd="0" destOrd="0" presId="urn:microsoft.com/office/officeart/2005/8/layout/process1"/>
    <dgm:cxn modelId="{2C91D59E-5A1D-8540-902E-913D14932EAB}" type="presParOf" srcId="{443E8BB9-1A96-6C48-944D-9BC9975D2571}" destId="{98BC47D6-93F7-AC49-879F-76A29D121137}" srcOrd="1" destOrd="0" presId="urn:microsoft.com/office/officeart/2005/8/layout/process1"/>
    <dgm:cxn modelId="{34800908-BEEF-3B4F-BDF3-A0CE63F7CCFE}" type="presParOf" srcId="{98BC47D6-93F7-AC49-879F-76A29D121137}" destId="{56D1643B-09FB-004E-8E81-85721B981DEA}" srcOrd="0" destOrd="0" presId="urn:microsoft.com/office/officeart/2005/8/layout/process1"/>
    <dgm:cxn modelId="{4B5243F8-9A20-6C49-AC88-C9000035085A}" type="presParOf" srcId="{443E8BB9-1A96-6C48-944D-9BC9975D2571}" destId="{EF855FFE-CBF6-E046-95CD-3753D35CF6A2}" srcOrd="2" destOrd="0" presId="urn:microsoft.com/office/officeart/2005/8/layout/process1"/>
    <dgm:cxn modelId="{EF84B08F-0A2A-1F44-9090-51C36A2B97AE}" type="presParOf" srcId="{443E8BB9-1A96-6C48-944D-9BC9975D2571}" destId="{4B76B60E-378A-7D47-B451-5651F3822171}" srcOrd="3" destOrd="0" presId="urn:microsoft.com/office/officeart/2005/8/layout/process1"/>
    <dgm:cxn modelId="{221D48B4-3A1C-B14D-A162-1143BEDF94C3}" type="presParOf" srcId="{4B76B60E-378A-7D47-B451-5651F3822171}" destId="{AFAC2994-E5FE-DD41-89B8-A0B09BDA1BCE}" srcOrd="0" destOrd="0" presId="urn:microsoft.com/office/officeart/2005/8/layout/process1"/>
    <dgm:cxn modelId="{E39EEBBF-8BA6-4D43-A8EF-B2403411F168}" type="presParOf" srcId="{443E8BB9-1A96-6C48-944D-9BC9975D2571}" destId="{EE861BE9-70B4-1F4D-B169-1C764399D7C3}" srcOrd="4" destOrd="0" presId="urn:microsoft.com/office/officeart/2005/8/layout/process1"/>
    <dgm:cxn modelId="{019452F0-1044-6748-A9E8-51149D6A2046}" type="presParOf" srcId="{443E8BB9-1A96-6C48-944D-9BC9975D2571}" destId="{52BEF4DB-37FC-9C48-BBA0-690C472FDAEA}" srcOrd="5" destOrd="0" presId="urn:microsoft.com/office/officeart/2005/8/layout/process1"/>
    <dgm:cxn modelId="{B04F9899-7249-9242-87C1-4F76D82BC8EB}" type="presParOf" srcId="{52BEF4DB-37FC-9C48-BBA0-690C472FDAEA}" destId="{CDC82EEB-CBE3-094D-9D1A-A62FA2596195}" srcOrd="0" destOrd="0" presId="urn:microsoft.com/office/officeart/2005/8/layout/process1"/>
    <dgm:cxn modelId="{EEF36083-0DF0-9647-A3CD-2DD36C4A0FDD}" type="presParOf" srcId="{443E8BB9-1A96-6C48-944D-9BC9975D2571}" destId="{B4BD635A-4FD5-9841-96DF-1F4AA4DC6F3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1102A-CDDF-8640-A208-48F974004711}">
      <dsp:nvSpPr>
        <dsp:cNvPr id="0" name=""/>
        <dsp:cNvSpPr/>
      </dsp:nvSpPr>
      <dsp:spPr>
        <a:xfrm>
          <a:off x="3571" y="2218861"/>
          <a:ext cx="1561703" cy="980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Complexos</a:t>
          </a:r>
          <a:r>
            <a:rPr lang="en-US" sz="1800" kern="1200" dirty="0"/>
            <a:t> de </a:t>
          </a:r>
          <a:r>
            <a:rPr lang="en-US" sz="1800" kern="1200" dirty="0" err="1"/>
            <a:t>governança</a:t>
          </a:r>
          <a:r>
            <a:rPr lang="en-US" sz="1800" kern="1200" dirty="0"/>
            <a:t> global</a:t>
          </a:r>
          <a:endParaRPr lang="pt-BR" sz="1800" kern="1200" dirty="0"/>
        </a:p>
      </dsp:txBody>
      <dsp:txXfrm>
        <a:off x="32302" y="2247592"/>
        <a:ext cx="1504241" cy="923482"/>
      </dsp:txXfrm>
    </dsp:sp>
    <dsp:sp modelId="{98BC47D6-93F7-AC49-879F-76A29D121137}">
      <dsp:nvSpPr>
        <dsp:cNvPr id="0" name=""/>
        <dsp:cNvSpPr/>
      </dsp:nvSpPr>
      <dsp:spPr>
        <a:xfrm>
          <a:off x="1721445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721445" y="2593142"/>
        <a:ext cx="231757" cy="232382"/>
      </dsp:txXfrm>
    </dsp:sp>
    <dsp:sp modelId="{EF855FFE-CBF6-E046-95CD-3753D35CF6A2}">
      <dsp:nvSpPr>
        <dsp:cNvPr id="0" name=""/>
        <dsp:cNvSpPr/>
      </dsp:nvSpPr>
      <dsp:spPr>
        <a:xfrm>
          <a:off x="2189956" y="2218861"/>
          <a:ext cx="1561703" cy="980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Estruturas de oportunidade política</a:t>
          </a:r>
          <a:endParaRPr lang="en-US" sz="1800" kern="1200" dirty="0"/>
        </a:p>
      </dsp:txBody>
      <dsp:txXfrm>
        <a:off x="2218687" y="2247592"/>
        <a:ext cx="1504241" cy="923482"/>
      </dsp:txXfrm>
    </dsp:sp>
    <dsp:sp modelId="{4B76B60E-378A-7D47-B451-5651F3822171}">
      <dsp:nvSpPr>
        <dsp:cNvPr id="0" name=""/>
        <dsp:cNvSpPr/>
      </dsp:nvSpPr>
      <dsp:spPr>
        <a:xfrm>
          <a:off x="3907829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907829" y="2593142"/>
        <a:ext cx="231757" cy="232382"/>
      </dsp:txXfrm>
    </dsp:sp>
    <dsp:sp modelId="{EE861BE9-70B4-1F4D-B169-1C764399D7C3}">
      <dsp:nvSpPr>
        <dsp:cNvPr id="0" name=""/>
        <dsp:cNvSpPr/>
      </dsp:nvSpPr>
      <dsp:spPr>
        <a:xfrm>
          <a:off x="4376340" y="2218861"/>
          <a:ext cx="1561703" cy="980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Justificativas</a:t>
          </a:r>
          <a:r>
            <a:rPr lang="en-US" sz="1800" kern="1200" dirty="0"/>
            <a:t> inter-</a:t>
          </a:r>
          <a:r>
            <a:rPr lang="en-US" sz="1800" kern="1200" dirty="0" err="1"/>
            <a:t>institucionais</a:t>
          </a:r>
          <a:endParaRPr lang="pt-BR" sz="1800" kern="1200" dirty="0"/>
        </a:p>
      </dsp:txBody>
      <dsp:txXfrm>
        <a:off x="4405071" y="2247592"/>
        <a:ext cx="1504241" cy="923482"/>
      </dsp:txXfrm>
    </dsp:sp>
    <dsp:sp modelId="{52BEF4DB-37FC-9C48-BBA0-690C472FDAEA}">
      <dsp:nvSpPr>
        <dsp:cNvPr id="0" name=""/>
        <dsp:cNvSpPr/>
      </dsp:nvSpPr>
      <dsp:spPr>
        <a:xfrm>
          <a:off x="6094214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6094214" y="2593142"/>
        <a:ext cx="231757" cy="232382"/>
      </dsp:txXfrm>
    </dsp:sp>
    <dsp:sp modelId="{B4BD635A-4FD5-9841-96DF-1F4AA4DC6F36}">
      <dsp:nvSpPr>
        <dsp:cNvPr id="0" name=""/>
        <dsp:cNvSpPr/>
      </dsp:nvSpPr>
      <dsp:spPr>
        <a:xfrm>
          <a:off x="6562724" y="2218861"/>
          <a:ext cx="1561703" cy="980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Progresso </a:t>
          </a:r>
          <a:r>
            <a:rPr lang="en-US" sz="1800" kern="1200" dirty="0" err="1"/>
            <a:t>normativo</a:t>
          </a:r>
          <a:endParaRPr lang="pt-BR" sz="1800" kern="1200" dirty="0"/>
        </a:p>
      </dsp:txBody>
      <dsp:txXfrm>
        <a:off x="6591455" y="2247592"/>
        <a:ext cx="1504241" cy="923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A6709-83E2-6F44-9451-BD6710848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1B4ED2-988C-A743-B5C4-48FA122C3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E3C11B-6ED7-3940-9C41-ACCEB56A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180B73-F341-274E-BA59-4FEA7E26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34CEA7-669D-0249-9CBF-B17B2E8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6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9F4B6-C7A9-7C42-A1B5-B1937B85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3F9C31-5187-5A4D-974C-BACC7D358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544290-2AAC-2C40-9556-1A79603A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3BD5E5-6295-D146-BC94-4FC8CC4C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8BDFA7-E1B2-B248-AF8D-7F225C43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6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5B2EBB-4FD0-7E45-BF26-258217868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BC84540-9FCF-174A-B755-870F89A9A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A342D2-2DB3-CD4F-88B8-47E56AEC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D4235B-84F8-BA45-85F9-FEC04DF7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3DC014-71A8-5C4C-A24A-43224022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2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228C2-6219-5443-9876-2E46EA73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C279BA-34E1-1C40-A5EB-133AC45B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C244AA-9735-004B-A0CE-9F0BC7C8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0ED3A4-06B8-A948-B97E-0D6B1DD2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6EAD8E-6CC1-DB4F-8C06-D34854AC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6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CEC3B-4494-F342-B5FF-23B50FB7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AC2CB5-243A-0348-8908-31977E16F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708515-0A49-EA4E-91ED-5A52AF7D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AFE51A-6FE9-C64A-85A0-906EB039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FB60D-18ED-124A-B954-362EA9BB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ACBE4-9AB4-0C49-A961-64B0E6AD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E0FD23-FDE9-4049-922D-A10D6818A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DB365E-D026-944D-8ED7-3E70DF8CE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0DC36E-C1AA-AB4D-ABCD-3361B149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FBC4B7-F9C8-7F4B-8439-ADE0AF4A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47C8E2-8671-7F4C-9E28-FDB504A7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4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3CE72-5320-5740-8BE8-92897286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C25125-61CA-EC4F-B719-5699E82D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B9F0FD-347D-104E-9AD9-0CA444B6C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EB0A60-9207-B749-914E-79DF73CDB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BC3A85-0E2C-324E-86D6-33E692D5B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530C90-DFD5-4640-A637-28634D44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8/19/23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FBA25DB-53A8-3249-9499-E14983AD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37720B7-BF2E-9040-878D-5595260A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1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AAE36-26F3-584F-97B5-764AF079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DAC4C70-A80E-2548-8E52-8C63F0D4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8/19/23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52673B0-9F5F-C144-83D6-8A94828B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E48DE6-3CF7-7847-9B4B-03B71CB6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D3B474-A167-984C-AD17-81E820BE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8/19/23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31FD80-CF77-484D-B46B-2DC265D6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91B1AE-AE51-164F-AF25-1A0A9FB0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6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34437-612A-5B4B-AEE0-2BD91CD3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5F3B3E-5E53-BE41-B53E-197134AAE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07D671-B6FC-194A-9A2B-2D578C2A3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089F6C-9F8A-2E40-80AF-55C955EA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48A8DE-89D8-7246-89CC-6E2F7961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C9FA13-AE75-8443-BCAE-5C8EA7D2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9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CC544-2D66-8E4D-850C-D0577EB3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43B3A12-E3F1-8C4F-9E54-43FE9B02E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B6AA88-C09B-434F-9CB0-4952CE3B6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378A25-F90B-6E4C-8B81-032E86FD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04828A-0C48-834A-97AF-0BC6A159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22BFB7-3A92-FE4B-8FE1-859D826F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2805281-E3EA-8948-8A11-440FBC6C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42ACD4-F1FD-EA40-8790-BFCE63AF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121792-448C-5640-9939-4F858A02E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9C8A-2E3B-0341-93F3-12DEE8C940A1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82AE13-67E9-C249-A0F6-8E3356595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74026F-62C2-7148-B669-73395DB5B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1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to.org/english/tratop_e/trips_e/amendment_videos_e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78FFA-E4AA-3D40-97F6-32989E65D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Regimes </a:t>
            </a:r>
            <a:r>
              <a:rPr lang="en-US" sz="4000" dirty="0" err="1"/>
              <a:t>Internacionais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Perspectiva</a:t>
            </a:r>
            <a:r>
              <a:rPr lang="en-US" sz="4000" dirty="0"/>
              <a:t> </a:t>
            </a:r>
            <a:r>
              <a:rPr lang="en-US" sz="4000" dirty="0" err="1"/>
              <a:t>Comparada</a:t>
            </a:r>
            <a:r>
              <a:rPr lang="en-US" sz="4000" dirty="0"/>
              <a:t> – BRI0045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81E305-8846-F347-B105-7394C40CE2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Cristiane </a:t>
            </a:r>
            <a:r>
              <a:rPr lang="en-US" dirty="0" err="1"/>
              <a:t>Lucena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2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6BD19-1FA1-8E42-ABE0-26A987C2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Benjamin </a:t>
            </a:r>
            <a:r>
              <a:rPr lang="en-US" sz="3600" dirty="0" err="1"/>
              <a:t>Faude</a:t>
            </a:r>
            <a:r>
              <a:rPr lang="en-US" sz="3600" dirty="0"/>
              <a:t> e Felix </a:t>
            </a:r>
            <a:r>
              <a:rPr lang="en-US" sz="3600" dirty="0" err="1"/>
              <a:t>Grobe-Kreul</a:t>
            </a:r>
            <a:endParaRPr lang="en-US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ABE2B6-1F95-BE40-9664-BE49B531F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Instituições</a:t>
            </a:r>
            <a:r>
              <a:rPr lang="en-US" dirty="0"/>
              <a:t> </a:t>
            </a:r>
            <a:r>
              <a:rPr lang="en-US" dirty="0" err="1"/>
              <a:t>internacionais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“spill-overs” </a:t>
            </a:r>
            <a:r>
              <a:rPr lang="en-US" dirty="0" err="1"/>
              <a:t>negativos</a:t>
            </a:r>
            <a:r>
              <a:rPr lang="en-US" dirty="0"/>
              <a:t> (</a:t>
            </a:r>
            <a:r>
              <a:rPr lang="en-US" dirty="0" err="1"/>
              <a:t>externalidades</a:t>
            </a:r>
            <a:r>
              <a:rPr lang="en-US" dirty="0"/>
              <a:t>?)</a:t>
            </a:r>
          </a:p>
          <a:p>
            <a:r>
              <a:rPr lang="en-US" dirty="0"/>
              <a:t>O </a:t>
            </a:r>
            <a:r>
              <a:rPr lang="en-US" dirty="0" err="1"/>
              <a:t>caso</a:t>
            </a:r>
            <a:r>
              <a:rPr lang="en-US" dirty="0"/>
              <a:t> da OMC e da OMS</a:t>
            </a:r>
          </a:p>
          <a:p>
            <a:r>
              <a:rPr lang="en-US" dirty="0">
                <a:hlinkClick r:id="rId2"/>
              </a:rPr>
              <a:t>TRIPS Amendment [Roberto de Azevedo]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5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833FC-F5DE-3148-A393-627B0EEE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Benjamin </a:t>
            </a:r>
            <a:r>
              <a:rPr lang="en-US" sz="3600" dirty="0" err="1"/>
              <a:t>Faude</a:t>
            </a:r>
            <a:r>
              <a:rPr lang="en-US" sz="3600" dirty="0"/>
              <a:t> e Felix </a:t>
            </a:r>
            <a:r>
              <a:rPr lang="en-US" sz="3600" dirty="0" err="1"/>
              <a:t>Grobe-Kreul</a:t>
            </a:r>
            <a:endParaRPr lang="en-US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D4A7DF-2711-3D43-901B-E299A7D94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Fontes da </a:t>
            </a:r>
            <a:r>
              <a:rPr lang="en-US" dirty="0" err="1"/>
              <a:t>legitimidade</a:t>
            </a:r>
            <a:r>
              <a:rPr lang="en-US" dirty="0"/>
              <a:t> </a:t>
            </a:r>
            <a:r>
              <a:rPr lang="en-US" dirty="0" err="1"/>
              <a:t>normativa</a:t>
            </a:r>
            <a:r>
              <a:rPr lang="en-US" dirty="0"/>
              <a:t>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err="1"/>
              <a:t>Realização</a:t>
            </a:r>
            <a:r>
              <a:rPr lang="en-US" dirty="0"/>
              <a:t> de </a:t>
            </a:r>
            <a:r>
              <a:rPr lang="en-US" dirty="0" err="1"/>
              <a:t>objetivos</a:t>
            </a:r>
            <a:r>
              <a:rPr lang="en-US" dirty="0"/>
              <a:t> de </a:t>
            </a:r>
            <a:r>
              <a:rPr lang="en-US" dirty="0" err="1"/>
              <a:t>governança</a:t>
            </a:r>
            <a:r>
              <a:rPr lang="en-US" dirty="0"/>
              <a:t> (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institucionais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err="1"/>
              <a:t>Qualidade</a:t>
            </a:r>
            <a:r>
              <a:rPr lang="en-US" dirty="0"/>
              <a:t> </a:t>
            </a:r>
            <a:r>
              <a:rPr lang="en-US" dirty="0" err="1"/>
              <a:t>democrática</a:t>
            </a:r>
            <a:r>
              <a:rPr lang="en-US" dirty="0"/>
              <a:t> do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decisório</a:t>
            </a:r>
            <a:endParaRPr lang="en-US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 err="1"/>
              <a:t>Práticas</a:t>
            </a:r>
            <a:r>
              <a:rPr lang="en-US" dirty="0"/>
              <a:t> de </a:t>
            </a:r>
            <a:r>
              <a:rPr lang="en-US" dirty="0" err="1"/>
              <a:t>justificação</a:t>
            </a:r>
            <a:r>
              <a:rPr lang="en-US" dirty="0"/>
              <a:t> inter-</a:t>
            </a:r>
            <a:r>
              <a:rPr lang="en-US" dirty="0" err="1"/>
              <a:t>institucionais</a:t>
            </a:r>
            <a:r>
              <a:rPr lang="en-US" dirty="0"/>
              <a:t>!</a:t>
            </a:r>
          </a:p>
          <a:p>
            <a:pPr marL="914400" lvl="1" indent="-457200">
              <a:buFont typeface="+mj-lt"/>
              <a:buAutoNum type="alphaLcPeriod"/>
            </a:pPr>
            <a:endParaRPr lang="en-US" dirty="0"/>
          </a:p>
          <a:p>
            <a:pPr marL="457200" lvl="1" indent="0">
              <a:buNone/>
            </a:pPr>
            <a:r>
              <a:rPr lang="pt-BR" dirty="0"/>
              <a:t>“(...) </a:t>
            </a:r>
            <a:r>
              <a:rPr lang="pt-BR" u="sng" dirty="0"/>
              <a:t>regime complexes</a:t>
            </a:r>
            <a:r>
              <a:rPr lang="pt-BR" dirty="0"/>
              <a:t> </a:t>
            </a:r>
            <a:r>
              <a:rPr lang="pt-BR" dirty="0" err="1"/>
              <a:t>enable</a:t>
            </a:r>
            <a:r>
              <a:rPr lang="pt-BR" dirty="0"/>
              <a:t> </a:t>
            </a:r>
            <a:r>
              <a:rPr lang="pt-BR" dirty="0" err="1"/>
              <a:t>breaking</a:t>
            </a:r>
            <a:r>
              <a:rPr lang="pt-BR" dirty="0"/>
              <a:t> open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partial</a:t>
            </a:r>
            <a:r>
              <a:rPr lang="pt-BR" dirty="0"/>
              <a:t> </a:t>
            </a:r>
            <a:r>
              <a:rPr lang="pt-BR" dirty="0" err="1"/>
              <a:t>orders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justification</a:t>
            </a:r>
            <a:r>
              <a:rPr lang="pt-BR" dirty="0"/>
              <a:t> </a:t>
            </a:r>
            <a:r>
              <a:rPr lang="pt-BR" dirty="0" err="1"/>
              <a:t>put</a:t>
            </a:r>
            <a:r>
              <a:rPr lang="pt-BR" dirty="0"/>
              <a:t> in </a:t>
            </a:r>
            <a:r>
              <a:rPr lang="pt-BR" dirty="0" err="1"/>
              <a:t>place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u="sng" dirty="0"/>
              <a:t>single </a:t>
            </a:r>
            <a:r>
              <a:rPr lang="pt-BR" u="sng" dirty="0" err="1"/>
              <a:t>international</a:t>
            </a:r>
            <a:r>
              <a:rPr lang="pt-BR" u="sng" dirty="0"/>
              <a:t> </a:t>
            </a:r>
            <a:r>
              <a:rPr lang="pt-BR" u="sng" dirty="0" err="1"/>
              <a:t>institutions</a:t>
            </a:r>
            <a:r>
              <a:rPr lang="pt-BR" dirty="0"/>
              <a:t>. In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sense</a:t>
            </a:r>
            <a:r>
              <a:rPr lang="pt-BR" dirty="0"/>
              <a:t>,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facilitate</a:t>
            </a:r>
            <a:r>
              <a:rPr lang="pt-BR" dirty="0"/>
              <a:t> </a:t>
            </a:r>
            <a:r>
              <a:rPr lang="pt-BR" u="sng" dirty="0" err="1"/>
              <a:t>normative</a:t>
            </a:r>
            <a:r>
              <a:rPr lang="pt-BR" u="sng" dirty="0"/>
              <a:t> </a:t>
            </a:r>
            <a:r>
              <a:rPr lang="pt-BR" u="sng" dirty="0" err="1"/>
              <a:t>progress</a:t>
            </a:r>
            <a:r>
              <a:rPr lang="pt-BR" dirty="0"/>
              <a:t> in global </a:t>
            </a:r>
            <a:r>
              <a:rPr lang="pt-BR" dirty="0" err="1"/>
              <a:t>governance</a:t>
            </a:r>
            <a:r>
              <a:rPr lang="pt-BR" dirty="0"/>
              <a:t>.”</a:t>
            </a:r>
          </a:p>
          <a:p>
            <a:pPr marL="457200" lvl="1" indent="0">
              <a:buNone/>
            </a:pPr>
            <a:r>
              <a:rPr lang="pt-BR" dirty="0"/>
              <a:t>P. 432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5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FC1BEC2-1EB1-4F44-9E9A-0AED70A98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7849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F2387F26-A018-674D-9D4E-3C0F53FF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Balanço</a:t>
            </a:r>
            <a:endParaRPr lang="en-US" sz="3600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1C286B5-DAD1-DF47-BCB0-F2A13618A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1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9FB99-374E-C446-A021-99097604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Roteiro</a:t>
            </a:r>
            <a:endParaRPr lang="en-US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E2E46-1604-894C-AB73-6E4262C75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pt-BR" dirty="0"/>
              <a:t>“The global </a:t>
            </a:r>
            <a:r>
              <a:rPr lang="pt-BR" dirty="0" err="1"/>
              <a:t>governance</a:t>
            </a:r>
            <a:r>
              <a:rPr lang="pt-BR" dirty="0"/>
              <a:t> </a:t>
            </a:r>
            <a:r>
              <a:rPr lang="pt-BR" dirty="0" err="1"/>
              <a:t>complexity</a:t>
            </a:r>
            <a:r>
              <a:rPr lang="pt-BR" dirty="0"/>
              <a:t> cube: </a:t>
            </a:r>
            <a:r>
              <a:rPr lang="pt-BR" dirty="0" err="1"/>
              <a:t>Varieties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institutional</a:t>
            </a:r>
            <a:r>
              <a:rPr lang="pt-BR" dirty="0"/>
              <a:t> </a:t>
            </a:r>
            <a:r>
              <a:rPr lang="pt-BR" dirty="0" err="1"/>
              <a:t>complexity</a:t>
            </a:r>
            <a:r>
              <a:rPr lang="pt-BR" dirty="0"/>
              <a:t> in global </a:t>
            </a:r>
            <a:r>
              <a:rPr lang="pt-BR" dirty="0" err="1"/>
              <a:t>governance</a:t>
            </a:r>
            <a:r>
              <a:rPr lang="pt-BR" dirty="0"/>
              <a:t>.”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err="1"/>
              <a:t>Elstrup-Sangiovanni</a:t>
            </a:r>
            <a:r>
              <a:rPr lang="pt-BR" dirty="0"/>
              <a:t> e </a:t>
            </a:r>
            <a:r>
              <a:rPr lang="pt-BR" dirty="0" err="1"/>
              <a:t>Westerwinter</a:t>
            </a:r>
            <a:r>
              <a:rPr lang="pt-BR" dirty="0"/>
              <a:t> (2022)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n-US" dirty="0"/>
              <a:t>“How regime complexes enhance the normative legitimacy of global governance.</a:t>
            </a:r>
            <a:r>
              <a:rPr lang="pt-BR" dirty="0"/>
              <a:t>”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err="1"/>
              <a:t>Faude</a:t>
            </a:r>
            <a:r>
              <a:rPr lang="pt-BR" dirty="0"/>
              <a:t> e </a:t>
            </a:r>
            <a:r>
              <a:rPr lang="pt-BR" dirty="0" err="1"/>
              <a:t>Grobe-Kreul</a:t>
            </a:r>
            <a:r>
              <a:rPr lang="pt-BR" dirty="0"/>
              <a:t> (2020)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1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77EE6-A471-C64E-9468-2F02EA30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Sangiovanni</a:t>
            </a:r>
            <a:r>
              <a:rPr lang="en-US" sz="3600" dirty="0"/>
              <a:t> e </a:t>
            </a:r>
            <a:r>
              <a:rPr lang="en-US" sz="3600" dirty="0" err="1"/>
              <a:t>Westerwinter</a:t>
            </a:r>
            <a:endParaRPr lang="en-US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DBEADC-177D-1F47-8876-56A54AFF0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Complexidade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r>
              <a:rPr lang="en-US" dirty="0"/>
              <a:t> e a </a:t>
            </a:r>
            <a:r>
              <a:rPr lang="en-US" dirty="0" err="1"/>
              <a:t>governança</a:t>
            </a:r>
            <a:r>
              <a:rPr lang="en-US" dirty="0"/>
              <a:t> global</a:t>
            </a:r>
          </a:p>
          <a:p>
            <a:r>
              <a:rPr lang="en-US" dirty="0" err="1"/>
              <a:t>Crescente</a:t>
            </a:r>
            <a:r>
              <a:rPr lang="en-US" dirty="0"/>
              <a:t> </a:t>
            </a:r>
            <a:r>
              <a:rPr lang="en-US" i="1" dirty="0" err="1"/>
              <a:t>número</a:t>
            </a:r>
            <a:r>
              <a:rPr lang="en-US" dirty="0"/>
              <a:t>, </a:t>
            </a:r>
            <a:r>
              <a:rPr lang="en-US" i="1" dirty="0" err="1"/>
              <a:t>diversidade</a:t>
            </a:r>
            <a:r>
              <a:rPr lang="en-US" dirty="0"/>
              <a:t>, e </a:t>
            </a:r>
            <a:r>
              <a:rPr lang="en-US" i="1" dirty="0" err="1"/>
              <a:t>conexão</a:t>
            </a:r>
            <a:r>
              <a:rPr lang="en-US" dirty="0"/>
              <a:t> entre as </a:t>
            </a:r>
            <a:r>
              <a:rPr lang="en-US" dirty="0" err="1"/>
              <a:t>instituições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atores</a:t>
            </a:r>
            <a:r>
              <a:rPr lang="en-US" dirty="0"/>
              <a:t> </a:t>
            </a:r>
            <a:r>
              <a:rPr lang="en-US" dirty="0" err="1"/>
              <a:t>envolvidos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governança</a:t>
            </a:r>
            <a:r>
              <a:rPr lang="en-US" dirty="0"/>
              <a:t> global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Variação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escala</a:t>
            </a:r>
            <a:r>
              <a:rPr lang="en-US" dirty="0"/>
              <a:t>, </a:t>
            </a:r>
            <a:r>
              <a:rPr lang="en-US" dirty="0" err="1"/>
              <a:t>diversidade</a:t>
            </a:r>
            <a:r>
              <a:rPr lang="en-US" dirty="0"/>
              <a:t> e </a:t>
            </a:r>
            <a:r>
              <a:rPr lang="en-US" dirty="0" err="1"/>
              <a:t>densidade</a:t>
            </a:r>
            <a:r>
              <a:rPr lang="en-US" dirty="0"/>
              <a:t> dos </a:t>
            </a:r>
            <a:r>
              <a:rPr lang="en-US" dirty="0" err="1"/>
              <a:t>complexos</a:t>
            </a:r>
            <a:r>
              <a:rPr lang="en-US" dirty="0"/>
              <a:t> de </a:t>
            </a:r>
            <a:r>
              <a:rPr lang="en-US" dirty="0" err="1"/>
              <a:t>governança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70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CE8C3-67DF-D74B-B3E7-909FE2B3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Sangiovanni</a:t>
            </a:r>
            <a:r>
              <a:rPr lang="en-US" sz="3600" dirty="0"/>
              <a:t> e </a:t>
            </a:r>
            <a:r>
              <a:rPr lang="en-US" sz="3600" dirty="0" err="1"/>
              <a:t>Westerwinter</a:t>
            </a:r>
            <a:endParaRPr lang="en-US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F75F98-9E37-8046-9617-34B9AD207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conceito</a:t>
            </a:r>
            <a:r>
              <a:rPr lang="en-US" dirty="0"/>
              <a:t> de </a:t>
            </a:r>
            <a:r>
              <a:rPr lang="en-US" i="1" dirty="0"/>
              <a:t>Global Governance Complex </a:t>
            </a:r>
            <a:r>
              <a:rPr lang="en-US" dirty="0"/>
              <a:t>(GGC)</a:t>
            </a:r>
          </a:p>
          <a:p>
            <a:pPr marL="971550" lvl="1" indent="-514350">
              <a:buFont typeface="+mj-lt"/>
              <a:buAutoNum type="romanUcPeriod"/>
            </a:pPr>
            <a:r>
              <a:rPr lang="pt-BR" i="1" dirty="0"/>
              <a:t>System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overlapping</a:t>
            </a:r>
            <a:r>
              <a:rPr lang="pt-BR" i="1" dirty="0"/>
              <a:t> </a:t>
            </a:r>
            <a:r>
              <a:rPr lang="pt-BR" i="1" dirty="0" err="1"/>
              <a:t>institutions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actors</a:t>
            </a:r>
            <a:r>
              <a:rPr lang="pt-BR" i="1" dirty="0"/>
              <a:t> </a:t>
            </a:r>
            <a:r>
              <a:rPr lang="pt-BR" i="1" dirty="0" err="1"/>
              <a:t>that</a:t>
            </a:r>
            <a:r>
              <a:rPr lang="pt-BR" i="1" dirty="0"/>
              <a:t> </a:t>
            </a:r>
            <a:r>
              <a:rPr lang="pt-BR" i="1" dirty="0" err="1"/>
              <a:t>govern</a:t>
            </a:r>
            <a:r>
              <a:rPr lang="pt-BR" i="1" dirty="0"/>
              <a:t> a particular global </a:t>
            </a:r>
            <a:r>
              <a:rPr lang="pt-BR" i="1" dirty="0" err="1"/>
              <a:t>policy</a:t>
            </a:r>
            <a:r>
              <a:rPr lang="pt-BR" i="1" dirty="0"/>
              <a:t> </a:t>
            </a:r>
            <a:r>
              <a:rPr lang="pt-BR" i="1" dirty="0" err="1"/>
              <a:t>issue</a:t>
            </a:r>
            <a:r>
              <a:rPr lang="pt-BR" i="1" dirty="0"/>
              <a:t> </a:t>
            </a:r>
          </a:p>
          <a:p>
            <a:pPr marL="971550" lvl="1" indent="-514350">
              <a:buFont typeface="+mj-lt"/>
              <a:buAutoNum type="romanUcPeriod"/>
            </a:pPr>
            <a:r>
              <a:rPr lang="pt-BR" i="1" dirty="0" err="1"/>
              <a:t>Overlapping</a:t>
            </a:r>
            <a:r>
              <a:rPr lang="pt-BR" i="1" dirty="0"/>
              <a:t> + </a:t>
            </a:r>
            <a:r>
              <a:rPr lang="pt-BR" i="1" dirty="0" err="1"/>
              <a:t>parallelism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nesting</a:t>
            </a:r>
            <a:endParaRPr lang="pt-BR" i="1" dirty="0"/>
          </a:p>
          <a:p>
            <a:pPr marL="457200" lvl="1" indent="0">
              <a:buNone/>
            </a:pPr>
            <a:r>
              <a:rPr lang="pt-BR" i="1" dirty="0"/>
              <a:t>	(</a:t>
            </a:r>
            <a:r>
              <a:rPr lang="pt-BR" i="1" dirty="0" err="1"/>
              <a:t>Alter</a:t>
            </a:r>
            <a:r>
              <a:rPr lang="pt-BR" i="1" dirty="0"/>
              <a:t> e </a:t>
            </a:r>
            <a:r>
              <a:rPr lang="pt-BR" i="1" dirty="0" err="1"/>
              <a:t>Meunier</a:t>
            </a:r>
            <a:r>
              <a:rPr lang="pt-BR" i="1" dirty="0"/>
              <a:t> 2009)</a:t>
            </a:r>
          </a:p>
          <a:p>
            <a:pPr marL="457200" lvl="1" indent="0">
              <a:buNone/>
            </a:pPr>
            <a:r>
              <a:rPr lang="pt-BR" i="1" dirty="0"/>
              <a:t>III.   Posição relativa dos critérios de </a:t>
            </a:r>
            <a:r>
              <a:rPr lang="pt-BR" i="1" u="sng" dirty="0"/>
              <a:t>hierarquia</a:t>
            </a:r>
            <a:r>
              <a:rPr lang="pt-BR" i="1" dirty="0"/>
              <a:t> e </a:t>
            </a:r>
            <a:r>
              <a:rPr lang="pt-BR" i="1" u="sng" dirty="0"/>
              <a:t>conflito normativo</a:t>
            </a:r>
            <a:endParaRPr lang="pt-BR" u="sng" dirty="0"/>
          </a:p>
          <a:p>
            <a:pPr marL="971550" lvl="1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7D9A4-0EF3-B547-A2AE-160D0B77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Complexos</a:t>
            </a:r>
            <a:r>
              <a:rPr lang="en-US" sz="3600" dirty="0"/>
              <a:t> de </a:t>
            </a:r>
            <a:r>
              <a:rPr lang="en-US" sz="3600" dirty="0" err="1"/>
              <a:t>Governança</a:t>
            </a:r>
            <a:r>
              <a:rPr lang="en-US" sz="3600" dirty="0"/>
              <a:t> Global </a:t>
            </a:r>
            <a:r>
              <a:rPr lang="en-US" sz="3600" dirty="0" err="1"/>
              <a:t>em</a:t>
            </a:r>
            <a:r>
              <a:rPr lang="en-US" sz="3600" dirty="0"/>
              <a:t> Imagens</a:t>
            </a:r>
          </a:p>
        </p:txBody>
      </p:sp>
      <p:pic>
        <p:nvPicPr>
          <p:cNvPr id="2049" name="Picture 1" descr="page9image4236133776">
            <a:extLst>
              <a:ext uri="{FF2B5EF4-FFF2-40B4-BE49-F238E27FC236}">
                <a16:creationId xmlns:a16="http://schemas.microsoft.com/office/drawing/2014/main" id="{E19F18D8-45C2-0646-9C4A-D9F6EA81C4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5" y="1562794"/>
            <a:ext cx="7015942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E31C6CB-9F91-0445-BF90-3EA6706CCF24}"/>
              </a:ext>
            </a:extLst>
          </p:cNvPr>
          <p:cNvSpPr txBox="1"/>
          <p:nvPr/>
        </p:nvSpPr>
        <p:spPr>
          <a:xfrm>
            <a:off x="714895" y="6058694"/>
            <a:ext cx="357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Robert Keohane e David Victor 2011</a:t>
            </a:r>
          </a:p>
        </p:txBody>
      </p:sp>
    </p:spTree>
    <p:extLst>
      <p:ext uri="{BB962C8B-B14F-4D97-AF65-F5344CB8AC3E}">
        <p14:creationId xmlns:p14="http://schemas.microsoft.com/office/powerpoint/2010/main" val="281875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37638AD-C51A-CE4F-BB49-EE174621C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602456"/>
            <a:ext cx="3848100" cy="850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D84CBF-C797-B94F-99C6-004BC311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E20E855-6296-344B-AA96-3BC9D3D3E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0320" y="1928019"/>
            <a:ext cx="7481455" cy="47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2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CACF453A-3E09-0648-8B90-3AC625AE7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15" y="262711"/>
            <a:ext cx="1486518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pt-BR" altLang="pt-BR" sz="35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rgbClr val="646464"/>
                </a:solidFill>
                <a:effectLst/>
                <a:latin typeface="Roboto"/>
              </a:rPr>
              <a:t>FIGURE 1.1 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rgbClr val="646464"/>
                </a:solidFill>
                <a:effectLst/>
                <a:latin typeface="Roboto"/>
              </a:rPr>
              <a:t>The </a:t>
            </a:r>
            <a:r>
              <a:rPr kumimoji="0" lang="pt-BR" altLang="pt-BR" sz="1100" b="0" i="0" u="none" strike="noStrike" cap="none" normalizeH="0" baseline="0" dirty="0" err="1">
                <a:ln>
                  <a:noFill/>
                </a:ln>
                <a:solidFill>
                  <a:srgbClr val="646464"/>
                </a:solidFill>
                <a:effectLst/>
                <a:latin typeface="Roboto"/>
              </a:rPr>
              <a:t>Refugee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rgbClr val="646464"/>
                </a:solidFill>
                <a:effectLst/>
                <a:latin typeface="Roboto"/>
              </a:rPr>
              <a:t> Regime </a:t>
            </a:r>
            <a:r>
              <a:rPr kumimoji="0" lang="pt-BR" altLang="pt-BR" sz="1100" b="0" i="0" u="none" strike="noStrike" cap="none" normalizeH="0" baseline="0" dirty="0" err="1">
                <a:ln>
                  <a:noFill/>
                </a:ln>
                <a:solidFill>
                  <a:srgbClr val="646464"/>
                </a:solidFill>
                <a:effectLst/>
                <a:latin typeface="Roboto"/>
              </a:rPr>
              <a:t>Complex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rgbClr val="646464"/>
                </a:solidFill>
                <a:effectLst/>
                <a:latin typeface="Roboto"/>
              </a:rPr>
              <a:t>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The Refugee Regime Complex">
            <a:extLst>
              <a:ext uri="{FF2B5EF4-FFF2-40B4-BE49-F238E27FC236}">
                <a16:creationId xmlns:a16="http://schemas.microsoft.com/office/drawing/2014/main" id="{BD7EBF9A-6D57-4A41-9428-BC48E621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980902"/>
            <a:ext cx="8778239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19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4B2F7-AED6-104F-AADE-53C3E562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Outra</a:t>
            </a:r>
            <a:r>
              <a:rPr lang="en-US" sz="3600" dirty="0"/>
              <a:t> </a:t>
            </a:r>
            <a:r>
              <a:rPr lang="en-US" sz="3600" dirty="0" err="1"/>
              <a:t>perspectiva</a:t>
            </a:r>
            <a:r>
              <a:rPr lang="en-US" sz="3600" dirty="0"/>
              <a:t>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0B1B2C-919E-2C42-BF8F-CC713A2B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116" y="3760560"/>
            <a:ext cx="21381909" cy="87467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page10image681009280">
            <a:extLst>
              <a:ext uri="{FF2B5EF4-FFF2-40B4-BE49-F238E27FC236}">
                <a16:creationId xmlns:a16="http://schemas.microsoft.com/office/drawing/2014/main" id="{69D27353-26FB-4E46-B3DC-C581353B3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15" y="2271257"/>
            <a:ext cx="7324899" cy="386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53FC25-B6C2-C645-BDF2-19204C514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917" y="2055813"/>
            <a:ext cx="247906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Fig. 1 </a:t>
            </a:r>
            <a:r>
              <a:rPr kumimoji="0" lang="pt-BR" altLang="pt-B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TIX" pitchFamily="2" charset="2"/>
              </a:rPr>
              <a:t>The global governance complexity cube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6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6CE2C-8686-3D4E-A9D0-5979071F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Sangiovanni</a:t>
            </a:r>
            <a:r>
              <a:rPr lang="en-US" sz="3600" dirty="0"/>
              <a:t> e </a:t>
            </a:r>
            <a:r>
              <a:rPr lang="en-US" sz="3600" dirty="0" err="1"/>
              <a:t>Westerwinter</a:t>
            </a:r>
            <a:endParaRPr lang="en-US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B8D10B-A401-8942-8317-BF31AC684A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Escala</a:t>
            </a:r>
            <a:endParaRPr lang="en-US" dirty="0"/>
          </a:p>
          <a:p>
            <a:pPr lvl="1"/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ação</a:t>
            </a:r>
            <a:r>
              <a:rPr lang="en-US" dirty="0"/>
              <a:t> </a:t>
            </a:r>
            <a:r>
              <a:rPr lang="en-US" dirty="0" err="1"/>
              <a:t>coletiva</a:t>
            </a:r>
            <a:r>
              <a:rPr lang="en-US" dirty="0"/>
              <a:t> (Olson 1970)</a:t>
            </a:r>
          </a:p>
          <a:p>
            <a:pPr lvl="1"/>
            <a:r>
              <a:rPr lang="en-US" dirty="0" err="1"/>
              <a:t>Custos</a:t>
            </a:r>
            <a:r>
              <a:rPr lang="en-US" dirty="0"/>
              <a:t> de </a:t>
            </a:r>
            <a:r>
              <a:rPr lang="en-US" dirty="0" err="1"/>
              <a:t>transação</a:t>
            </a:r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Diversidade</a:t>
            </a:r>
            <a:endParaRPr lang="en-US" dirty="0"/>
          </a:p>
          <a:p>
            <a:pPr lvl="1"/>
            <a:r>
              <a:rPr lang="en-US" dirty="0" err="1"/>
              <a:t>Legitimidade</a:t>
            </a:r>
            <a:r>
              <a:rPr lang="en-US" dirty="0"/>
              <a:t> e </a:t>
            </a:r>
            <a:r>
              <a:rPr lang="en-US" dirty="0" err="1"/>
              <a:t>efetividade</a:t>
            </a:r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Densidade</a:t>
            </a:r>
            <a:endParaRPr lang="en-US" dirty="0"/>
          </a:p>
          <a:p>
            <a:pPr lvl="1"/>
            <a:r>
              <a:rPr lang="en-US" dirty="0" err="1"/>
              <a:t>Orquestração</a:t>
            </a:r>
            <a:r>
              <a:rPr lang="en-US" dirty="0"/>
              <a:t>; </a:t>
            </a:r>
            <a:r>
              <a:rPr lang="en-US" dirty="0" err="1"/>
              <a:t>velocidade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F0643A-A1D6-CE49-A087-E9E24E79EA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Consequências</a:t>
            </a:r>
            <a:r>
              <a:rPr lang="en-US" dirty="0"/>
              <a:t>/</a:t>
            </a:r>
            <a:r>
              <a:rPr lang="en-US" dirty="0" err="1"/>
              <a:t>potencial</a:t>
            </a:r>
            <a:r>
              <a:rPr lang="en-US" dirty="0"/>
              <a:t> para: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err="1"/>
              <a:t>Colaboração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Resolução</a:t>
            </a:r>
            <a:r>
              <a:rPr lang="en-US" sz="2400" dirty="0"/>
              <a:t> de </a:t>
            </a:r>
            <a:r>
              <a:rPr lang="en-US" sz="2400" dirty="0" err="1"/>
              <a:t>problemas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Poder</a:t>
            </a:r>
            <a:r>
              <a:rPr lang="en-US" sz="2400" dirty="0"/>
              <a:t> e </a:t>
            </a:r>
            <a:r>
              <a:rPr lang="en-US" sz="2400" dirty="0" err="1"/>
              <a:t>conflitos</a:t>
            </a:r>
            <a:r>
              <a:rPr lang="en-US" sz="2400" dirty="0"/>
              <a:t> 	</a:t>
            </a:r>
            <a:r>
              <a:rPr lang="en-US" sz="2400" dirty="0" err="1"/>
              <a:t>distributivos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5513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4718</TotalTime>
  <Words>318</Words>
  <Application>Microsoft Macintosh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MyriadPro</vt:lpstr>
      <vt:lpstr>Roboto</vt:lpstr>
      <vt:lpstr>STIX</vt:lpstr>
      <vt:lpstr>Wingdings</vt:lpstr>
      <vt:lpstr>Tema do Office</vt:lpstr>
      <vt:lpstr>Regimes Internacionais em Perspectiva Comparada – BRI0045</vt:lpstr>
      <vt:lpstr>Roteiro</vt:lpstr>
      <vt:lpstr>Sangiovanni e Westerwinter</vt:lpstr>
      <vt:lpstr>Sangiovanni e Westerwinter</vt:lpstr>
      <vt:lpstr>Complexos de Governança Global em Imagens</vt:lpstr>
      <vt:lpstr>Apresentação do PowerPoint</vt:lpstr>
      <vt:lpstr>Apresentação do PowerPoint</vt:lpstr>
      <vt:lpstr>Outra perspectiva!</vt:lpstr>
      <vt:lpstr>Sangiovanni e Westerwinter</vt:lpstr>
      <vt:lpstr>Benjamin Faude e Felix Grobe-Kreul</vt:lpstr>
      <vt:lpstr>Benjamin Faude e Felix Grobe-Kreul</vt:lpstr>
      <vt:lpstr>Balanço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Regimes Internacionais em Perspectiva Comparada – BRI0045</dc:title>
  <dc:creator>Cristiane</dc:creator>
  <cp:lastModifiedBy>Cristiane</cp:lastModifiedBy>
  <cp:revision>25</cp:revision>
  <dcterms:created xsi:type="dcterms:W3CDTF">2023-08-19T18:59:43Z</dcterms:created>
  <dcterms:modified xsi:type="dcterms:W3CDTF">2023-08-23T01:37:54Z</dcterms:modified>
</cp:coreProperties>
</file>