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9" r:id="rId2"/>
    <p:sldId id="331" r:id="rId3"/>
    <p:sldId id="333" r:id="rId4"/>
    <p:sldId id="336" r:id="rId5"/>
    <p:sldId id="335" r:id="rId6"/>
    <p:sldId id="337" r:id="rId7"/>
    <p:sldId id="338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" initials="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DBB32-E8A5-46F8-81E3-421F1728CE62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59AB9-34E1-4E77-A576-4E00246B1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11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3A4D-89D7-4130-8397-576B389DD74E}" type="datetimeFigureOut">
              <a:rPr lang="pt-BR" smtClean="0"/>
              <a:pPr/>
              <a:t>04/10/2023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C103-0E3F-4795-985C-F35BA7A7F6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SEA-5918 - Modelagem </a:t>
            </a:r>
            <a:r>
              <a:rPr lang="pt-BR" i="1" dirty="0"/>
              <a:t>Matemática em Bioprocessos Ambientais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Responsável : Rogers Ribeiro</a:t>
            </a:r>
          </a:p>
          <a:p>
            <a:r>
              <a:rPr lang="pt-BR" dirty="0" smtClean="0"/>
              <a:t>Princípios de modelagem de sistemas de parâmetros distribuídos.</a:t>
            </a:r>
            <a:endParaRPr lang="pt-BR" dirty="0"/>
          </a:p>
        </p:txBody>
      </p:sp>
      <p:pic>
        <p:nvPicPr>
          <p:cNvPr id="11266" name="Picture 2" descr="http://www1.eesc.usp.br/ppgsea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24744"/>
            <a:ext cx="36195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7294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Matemática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Autofit/>
          </a:bodyPr>
          <a:lstStyle/>
          <a:p>
            <a:r>
              <a:rPr lang="pt-BR" sz="2400" dirty="0" smtClean="0"/>
              <a:t>Reator de leito fixo com dispersão axial – </a:t>
            </a:r>
            <a:r>
              <a:rPr lang="pt-BR" sz="2400" dirty="0" err="1" smtClean="0"/>
              <a:t>Fogler</a:t>
            </a:r>
            <a:r>
              <a:rPr lang="pt-BR" sz="2400" dirty="0" smtClean="0"/>
              <a:t> (1999)</a:t>
            </a:r>
          </a:p>
          <a:p>
            <a:pPr>
              <a:buNone/>
            </a:pPr>
            <a:r>
              <a:rPr lang="pt-BR" sz="2400" dirty="0" smtClean="0"/>
              <a:t>	</a:t>
            </a:r>
            <a:r>
              <a:rPr lang="pt-BR" sz="2400" dirty="0" err="1" smtClean="0"/>
              <a:t>Pe</a:t>
            </a:r>
            <a:r>
              <a:rPr lang="pt-BR" sz="2400" dirty="0" smtClean="0"/>
              <a:t> &gt; 100 – Reator tubular 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7149" y="4369371"/>
            <a:ext cx="648072" cy="596909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3373" y="4369371"/>
            <a:ext cx="1296144" cy="64807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1645" y="4369371"/>
            <a:ext cx="720080" cy="60929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673" y="5293328"/>
            <a:ext cx="5155645" cy="83283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2142" y="4297363"/>
            <a:ext cx="1118970" cy="692696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2661395" y="3443165"/>
                <a:ext cx="3261727" cy="7411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𝛿</m:t>
                          </m:r>
                          <m:sSup>
                            <m:sSupPr>
                              <m:ctrl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395" y="3443165"/>
                <a:ext cx="3261727" cy="741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55379" y="1639933"/>
            <a:ext cx="4772691" cy="17147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Matemática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>
            <a:noAutofit/>
          </a:bodyPr>
          <a:lstStyle/>
          <a:p>
            <a:r>
              <a:rPr lang="pt-BR" sz="2400" dirty="0" smtClean="0"/>
              <a:t>Método de Diferenças finitas centradas</a:t>
            </a:r>
          </a:p>
          <a:p>
            <a:endParaRPr lang="pt-BR" sz="2400" dirty="0" smtClean="0"/>
          </a:p>
          <a:p>
            <a:r>
              <a:rPr lang="pt-BR" sz="2400" dirty="0" smtClean="0"/>
              <a:t>Modelo ADM 1 </a:t>
            </a:r>
            <a:r>
              <a:rPr lang="pt-BR" sz="2400" dirty="0" err="1" smtClean="0"/>
              <a:t>Discretizado</a:t>
            </a:r>
            <a:r>
              <a:rPr lang="pt-BR" sz="2400" dirty="0" smtClean="0"/>
              <a:t> </a:t>
            </a:r>
          </a:p>
          <a:p>
            <a:pPr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Tartakovsky</a:t>
            </a:r>
            <a:r>
              <a:rPr lang="pt-BR" sz="1600" dirty="0" smtClean="0"/>
              <a:t>  </a:t>
            </a:r>
            <a:r>
              <a:rPr lang="pt-BR" sz="1600" dirty="0" err="1" smtClean="0"/>
              <a:t>et</a:t>
            </a:r>
            <a:r>
              <a:rPr lang="pt-BR" sz="1600" dirty="0" smtClean="0"/>
              <a:t> al. (2008) </a:t>
            </a:r>
            <a:r>
              <a:rPr lang="en-US" sz="1600" dirty="0" smtClean="0"/>
              <a:t>Anaerobic digestion model No. 1-based distributed parameter model of an anaerobic reactor II Model validation. </a:t>
            </a:r>
            <a:r>
              <a:rPr lang="en-US" sz="1600" dirty="0" err="1" smtClean="0"/>
              <a:t>Bioresource</a:t>
            </a:r>
            <a:r>
              <a:rPr lang="en-US" sz="1600" dirty="0" smtClean="0"/>
              <a:t> Technology 99 (2008) 3676–3684</a:t>
            </a:r>
          </a:p>
          <a:p>
            <a:pPr>
              <a:buNone/>
            </a:pPr>
            <a:endParaRPr lang="pt-BR" sz="1600" dirty="0" smtClean="0"/>
          </a:p>
          <a:p>
            <a:pPr>
              <a:buNone/>
            </a:pPr>
            <a:r>
              <a:rPr lang="pt-BR" sz="1600" dirty="0" smtClean="0"/>
              <a:t>	</a:t>
            </a:r>
          </a:p>
          <a:p>
            <a:pPr>
              <a:buNone/>
            </a:pPr>
            <a:r>
              <a:rPr lang="pt-BR" sz="2400" dirty="0" smtClean="0"/>
              <a:t>	</a:t>
            </a:r>
            <a:endParaRPr lang="pt-BR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212976"/>
            <a:ext cx="4457638" cy="72008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95536" y="3995678"/>
            <a:ext cx="36371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Y – DQO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 – Ácido acético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3</a:t>
            </a:r>
            <a:r>
              <a:rPr lang="pt-BR" dirty="0" smtClean="0"/>
              <a:t> – Ácido butírico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4</a:t>
            </a:r>
            <a:r>
              <a:rPr lang="pt-BR" dirty="0" smtClean="0"/>
              <a:t> – Ácido propiônico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5</a:t>
            </a:r>
            <a:r>
              <a:rPr lang="pt-BR" dirty="0" smtClean="0"/>
              <a:t> – Etanol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6</a:t>
            </a:r>
            <a:r>
              <a:rPr lang="pt-BR" dirty="0" smtClean="0"/>
              <a:t> – Hidrogênio dissolvido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7</a:t>
            </a:r>
            <a:r>
              <a:rPr lang="pt-BR" dirty="0" smtClean="0"/>
              <a:t> – Biomassa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8</a:t>
            </a:r>
            <a:r>
              <a:rPr lang="pt-BR" dirty="0" smtClean="0"/>
              <a:t> – Ácido acético </a:t>
            </a:r>
            <a:r>
              <a:rPr lang="pt-BR" dirty="0" err="1" smtClean="0"/>
              <a:t>desprotonado</a:t>
            </a:r>
            <a:endParaRPr lang="pt-BR" dirty="0" smtClean="0"/>
          </a:p>
          <a:p>
            <a:r>
              <a:rPr lang="pt-BR" dirty="0" smtClean="0"/>
              <a:t>Y</a:t>
            </a:r>
            <a:r>
              <a:rPr lang="pt-BR" baseline="-25000" dirty="0" smtClean="0"/>
              <a:t>9</a:t>
            </a:r>
            <a:r>
              <a:rPr lang="pt-BR" dirty="0" smtClean="0"/>
              <a:t> – Ácido butírico </a:t>
            </a:r>
            <a:r>
              <a:rPr lang="pt-BR" dirty="0" err="1" smtClean="0"/>
              <a:t>desprotonado</a:t>
            </a:r>
            <a:endParaRPr lang="pt-BR" dirty="0" smtClean="0"/>
          </a:p>
          <a:p>
            <a:r>
              <a:rPr lang="pt-BR" dirty="0" smtClean="0"/>
              <a:t>Y</a:t>
            </a:r>
            <a:r>
              <a:rPr lang="pt-BR" baseline="-25000" dirty="0" smtClean="0"/>
              <a:t>10</a:t>
            </a:r>
            <a:r>
              <a:rPr lang="pt-BR" dirty="0" smtClean="0"/>
              <a:t> – Ácido propiônico </a:t>
            </a:r>
            <a:r>
              <a:rPr lang="pt-BR" dirty="0" err="1" smtClean="0"/>
              <a:t>desprotonado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4716016" y="4149080"/>
            <a:ext cx="392883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Y</a:t>
            </a:r>
            <a:r>
              <a:rPr lang="pt-BR" baseline="-25000" dirty="0" smtClean="0"/>
              <a:t>11</a:t>
            </a:r>
            <a:r>
              <a:rPr lang="pt-BR" dirty="0" smtClean="0"/>
              <a:t> – Íon Hidrogênio íon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12</a:t>
            </a:r>
            <a:r>
              <a:rPr lang="pt-BR" dirty="0" smtClean="0"/>
              <a:t> – Carbono Inorgânico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13</a:t>
            </a:r>
            <a:r>
              <a:rPr lang="pt-BR" dirty="0" smtClean="0"/>
              <a:t> – Dióxido de Carbono dissolvido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14</a:t>
            </a:r>
            <a:r>
              <a:rPr lang="pt-BR" dirty="0" smtClean="0"/>
              <a:t> – Íon Bicarbonato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15</a:t>
            </a:r>
            <a:r>
              <a:rPr lang="pt-BR" dirty="0" smtClean="0"/>
              <a:t> – Dióxido de Carbono na fase gasosa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16</a:t>
            </a:r>
            <a:r>
              <a:rPr lang="pt-BR" dirty="0" smtClean="0"/>
              <a:t> – Hidrogênio na fase gasosa</a:t>
            </a:r>
          </a:p>
          <a:p>
            <a:r>
              <a:rPr lang="pt-BR" dirty="0" smtClean="0"/>
              <a:t>Y</a:t>
            </a:r>
            <a:r>
              <a:rPr lang="pt-BR" baseline="-25000" dirty="0" smtClean="0"/>
              <a:t>17</a:t>
            </a:r>
            <a:r>
              <a:rPr lang="pt-BR" dirty="0" smtClean="0"/>
              <a:t> – Vazão de gás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Matemática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507288" cy="4525963"/>
          </a:xfrm>
        </p:spPr>
        <p:txBody>
          <a:bodyPr>
            <a:noAutofit/>
          </a:bodyPr>
          <a:lstStyle/>
          <a:p>
            <a:r>
              <a:rPr lang="pt-BR" sz="2400" dirty="0" smtClean="0"/>
              <a:t>Desafios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Crescimento da biomassa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2">
              <a:buNone/>
            </a:pPr>
            <a:endParaRPr lang="pt-BR" sz="20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2852936"/>
            <a:ext cx="7872875" cy="1008112"/>
          </a:xfrm>
          <a:prstGeom prst="rect">
            <a:avLst/>
          </a:prstGeom>
          <a:noFill/>
        </p:spPr>
      </p:pic>
      <p:sp>
        <p:nvSpPr>
          <p:cNvPr id="20" name="Elipse 19"/>
          <p:cNvSpPr/>
          <p:nvPr/>
        </p:nvSpPr>
        <p:spPr>
          <a:xfrm>
            <a:off x="1835696" y="2996952"/>
            <a:ext cx="72008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4211960" y="2996952"/>
            <a:ext cx="72008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Matemática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507288" cy="4525963"/>
          </a:xfrm>
        </p:spPr>
        <p:txBody>
          <a:bodyPr>
            <a:noAutofit/>
          </a:bodyPr>
          <a:lstStyle/>
          <a:p>
            <a:r>
              <a:rPr lang="pt-BR" sz="2400" dirty="0" smtClean="0"/>
              <a:t>Desafios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Equilíbrio químico</a:t>
            </a:r>
          </a:p>
          <a:p>
            <a:pPr lvl="1"/>
            <a:endParaRPr lang="pt-BR" sz="2000" dirty="0" smtClean="0"/>
          </a:p>
          <a:p>
            <a:pPr lvl="1"/>
            <a:endParaRPr lang="pt-BR" sz="2000" dirty="0" smtClean="0"/>
          </a:p>
          <a:p>
            <a:pPr lvl="2"/>
            <a:r>
              <a:rPr lang="pt-BR" sz="2000" dirty="0" smtClean="0"/>
              <a:t>ADM1</a:t>
            </a:r>
          </a:p>
          <a:p>
            <a:pPr lvl="2"/>
            <a:endParaRPr lang="pt-BR" sz="2000" dirty="0" smtClean="0"/>
          </a:p>
          <a:p>
            <a:pPr lvl="2"/>
            <a:endParaRPr lang="pt-BR" sz="2000" dirty="0" smtClean="0"/>
          </a:p>
          <a:p>
            <a:pPr lvl="2"/>
            <a:r>
              <a:rPr lang="pt-BR" sz="2000" dirty="0" smtClean="0"/>
              <a:t>Ribeiro</a:t>
            </a:r>
          </a:p>
          <a:p>
            <a:pPr lvl="2"/>
            <a:endParaRPr lang="pt-BR" sz="20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221088"/>
            <a:ext cx="2376264" cy="379404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996952"/>
            <a:ext cx="4449725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Matemática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507288" cy="4525963"/>
          </a:xfrm>
        </p:spPr>
        <p:txBody>
          <a:bodyPr>
            <a:noAutofit/>
          </a:bodyPr>
          <a:lstStyle/>
          <a:p>
            <a:r>
              <a:rPr lang="pt-BR" sz="2400" dirty="0" smtClean="0"/>
              <a:t>Desafios</a:t>
            </a:r>
          </a:p>
          <a:p>
            <a:endParaRPr lang="pt-BR" sz="2400" dirty="0" smtClean="0"/>
          </a:p>
          <a:p>
            <a:pPr lvl="1"/>
            <a:r>
              <a:rPr lang="pt-BR" sz="2000" dirty="0" smtClean="0"/>
              <a:t>Vazão de biogás</a:t>
            </a:r>
          </a:p>
          <a:p>
            <a:pPr lvl="1">
              <a:buNone/>
            </a:pPr>
            <a:r>
              <a:rPr lang="pt-BR" sz="2000" dirty="0" smtClean="0"/>
              <a:t>Hipóteses: 	Volume de Ar constante ao longo do leito</a:t>
            </a:r>
          </a:p>
          <a:p>
            <a:pPr lvl="1">
              <a:buNone/>
            </a:pPr>
            <a:r>
              <a:rPr lang="pt-BR" sz="2000" dirty="0" smtClean="0"/>
              <a:t>			Perda de Carga desprezível -&gt; </a:t>
            </a:r>
            <a:r>
              <a:rPr lang="el-GR" sz="2000" dirty="0" smtClean="0"/>
              <a:t>Δ</a:t>
            </a:r>
            <a:r>
              <a:rPr lang="pt-BR" sz="2000" dirty="0" smtClean="0"/>
              <a:t>P = 4cm para L = 50cm</a:t>
            </a:r>
          </a:p>
          <a:p>
            <a:pPr lvl="1">
              <a:buNone/>
            </a:pPr>
            <a:r>
              <a:rPr lang="pt-BR" sz="2000" dirty="0" smtClean="0">
                <a:latin typeface="+mj-lt"/>
              </a:rPr>
              <a:t>			Equação de </a:t>
            </a:r>
            <a:r>
              <a:rPr lang="pt-BR" sz="2000" b="1" i="1" dirty="0" err="1" smtClean="0">
                <a:latin typeface="+mj-lt"/>
              </a:rPr>
              <a:t>Blake-Kozeny</a:t>
            </a:r>
            <a:r>
              <a:rPr lang="pt-BR" sz="2000" dirty="0" smtClean="0">
                <a:latin typeface="+mj-lt"/>
              </a:rPr>
              <a:t>   -&gt; válida para e &lt; 0,5 e Re &lt; 10</a:t>
            </a:r>
          </a:p>
          <a:p>
            <a:pPr lvl="1">
              <a:buNone/>
            </a:pPr>
            <a:endParaRPr lang="pt-BR" sz="2000" dirty="0" smtClean="0"/>
          </a:p>
          <a:p>
            <a:pPr lvl="1">
              <a:buNone/>
            </a:pPr>
            <a:r>
              <a:rPr lang="pt-BR" sz="2000" dirty="0" smtClean="0"/>
              <a:t>			</a:t>
            </a:r>
          </a:p>
          <a:p>
            <a:pPr lvl="1">
              <a:buNone/>
            </a:pPr>
            <a:r>
              <a:rPr lang="pt-BR" sz="2000" dirty="0" smtClean="0"/>
              <a:t>			Velocidade do gás é igual à velocidade do escoamento  </a:t>
            </a:r>
          </a:p>
          <a:p>
            <a:pPr lvl="2"/>
            <a:endParaRPr lang="pt-BR" sz="2000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3923928" y="3429000"/>
          <a:ext cx="2577629" cy="83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1485720" imgH="482400" progId="Equation.3">
                  <p:embed/>
                </p:oleObj>
              </mc:Choice>
              <mc:Fallback>
                <p:oleObj name="Equation" r:id="rId3" imgW="148572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429000"/>
                        <a:ext cx="2577629" cy="83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A5002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941168"/>
            <a:ext cx="8036093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 de diferenças Finitas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843" y="1075103"/>
            <a:ext cx="6173061" cy="189574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20" y="3151284"/>
            <a:ext cx="3159660" cy="27455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2375" y="3006030"/>
            <a:ext cx="3077004" cy="141942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2375" y="4524049"/>
            <a:ext cx="4782217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41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148</Words>
  <Application>Microsoft Office PowerPoint</Application>
  <PresentationFormat>Apresentação na tela (4:3)</PresentationFormat>
  <Paragraphs>59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Tema do Office</vt:lpstr>
      <vt:lpstr>Equation</vt:lpstr>
      <vt:lpstr>SEA-5918 - Modelagem Matemática em Bioprocessos Ambientais</vt:lpstr>
      <vt:lpstr>Modelagem Matemática</vt:lpstr>
      <vt:lpstr>Modelagem Matemática</vt:lpstr>
      <vt:lpstr>Modelagem Matemática</vt:lpstr>
      <vt:lpstr>Modelagem Matemática</vt:lpstr>
      <vt:lpstr>Modelagem Matemática</vt:lpstr>
      <vt:lpstr>Método de diferenças Finitas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Usuario</cp:lastModifiedBy>
  <cp:revision>145</cp:revision>
  <dcterms:created xsi:type="dcterms:W3CDTF">2012-10-22T11:19:49Z</dcterms:created>
  <dcterms:modified xsi:type="dcterms:W3CDTF">2023-10-04T16:59:56Z</dcterms:modified>
</cp:coreProperties>
</file>