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02EC-F48B-4838-85F7-A0F124AAA7B8}" type="datetimeFigureOut">
              <a:rPr lang="pt-BR" smtClean="0"/>
              <a:pPr/>
              <a:t>14/03/16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A60C9-FFEF-4528-8E3A-A8B0A51C6199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86681" y="2384436"/>
            <a:ext cx="7772400" cy="1470025"/>
          </a:xfrm>
        </p:spPr>
        <p:txBody>
          <a:bodyPr/>
          <a:lstStyle/>
          <a:p>
            <a:r>
              <a:rPr lang="pt-BR" b="1" dirty="0" smtClean="0"/>
              <a:t>Etapas Para Elaboração de Curvas de Dose Resposta</a:t>
            </a:r>
            <a:endParaRPr lang="pt-BR" b="1" dirty="0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755918" y="5157192"/>
            <a:ext cx="6197600" cy="1200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latin typeface="Arial" pitchFamily="34" charset="0"/>
                <a:cs typeface="Arial" pitchFamily="34" charset="0"/>
              </a:rPr>
              <a:t>Discente: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Paulo Vinicius da Silva </a:t>
            </a:r>
          </a:p>
          <a:p>
            <a:pPr>
              <a:defRPr/>
            </a:pPr>
            <a:r>
              <a:rPr lang="pt-BR" b="1" dirty="0">
                <a:latin typeface="Arial" pitchFamily="34" charset="0"/>
                <a:cs typeface="Arial" pitchFamily="34" charset="0"/>
              </a:rPr>
              <a:t>Orientador: </a:t>
            </a:r>
            <a:r>
              <a:rPr lang="pt-BR" dirty="0">
                <a:latin typeface="Arial" pitchFamily="34" charset="0"/>
                <a:cs typeface="Arial" pitchFamily="34" charset="0"/>
              </a:rPr>
              <a:t>Pedro Jacob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Christoffoleti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t-BR" b="1" dirty="0">
                <a:latin typeface="Arial" pitchFamily="34" charset="0"/>
                <a:cs typeface="Arial" pitchFamily="34" charset="0"/>
              </a:rPr>
              <a:t>Co-orientadora: </a:t>
            </a:r>
            <a:r>
              <a:rPr lang="pt-BR" dirty="0">
                <a:latin typeface="Arial" pitchFamily="34" charset="0"/>
                <a:cs typeface="Arial" pitchFamily="34" charset="0"/>
              </a:rPr>
              <a:t>Patrícia Andrea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Monquero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t-BR" b="1" dirty="0">
                <a:latin typeface="Arial" pitchFamily="34" charset="0"/>
                <a:cs typeface="Arial" pitchFamily="34" charset="0"/>
              </a:rPr>
              <a:t>Departamento: </a:t>
            </a:r>
            <a:r>
              <a:rPr lang="pt-BR" dirty="0">
                <a:latin typeface="Arial" pitchFamily="34" charset="0"/>
                <a:cs typeface="Arial" pitchFamily="34" charset="0"/>
              </a:rPr>
              <a:t>Produção Vegetal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1785918" y="285728"/>
            <a:ext cx="52474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sz="2400" b="1" dirty="0" smtClean="0"/>
              <a:t>Programa de Pós Graduação em Fitotecnia</a:t>
            </a:r>
          </a:p>
          <a:p>
            <a:pPr algn="ctr" eaLnBrk="1" hangingPunct="1"/>
            <a:r>
              <a:rPr lang="pt-BR" sz="2400" b="1" dirty="0" smtClean="0"/>
              <a:t>USP/ESALQ</a:t>
            </a:r>
            <a:endParaRPr lang="pt-BR" sz="2400" b="1" dirty="0"/>
          </a:p>
        </p:txBody>
      </p:sp>
      <p:pic>
        <p:nvPicPr>
          <p:cNvPr id="8" name="Picture 14" descr="https://encrypted-tbn0.gstatic.com/images?q=tbn:ANd9GcSi1o5WdyIKPGUt0Gs2doAdzuIJi3-l8xXbXcGSObc9Kgn2vGw5bwm7dNF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1357322" cy="1995585"/>
          </a:xfrm>
          <a:prstGeom prst="rect">
            <a:avLst/>
          </a:prstGeom>
          <a:noFill/>
        </p:spPr>
      </p:pic>
      <p:sp>
        <p:nvSpPr>
          <p:cNvPr id="9" name="AutoShape 16" descr="data:image/jpeg;base64,/9j/4AAQSkZJRgABAQAAAQABAAD/2wCEAAkGBxQQEhQUEhQVFBUXFxgWGRcXFh8cFRUYGhcWFhYVGhgYHSgiHxolHhcaITIiJSkrLi4uFx8zODMuNygtLy4BCgoKDg0OGxAQGywkICYvLCwsLCwsLCwsLCwsLCwsLCwsLCw0LCwsLCwsLCwsLCwsLCwsLCwsLCwsLCwsLCwsLP/AABEIAIoBbQMBEQACEQEDEQH/xAAbAAEAAwEBAQEAAAAAAAAAAAAABQYHBAEDAv/EAEoQAAIBAgMDBggMBAQHAAMAAAECAwARBBIhBQYxBxMiQVFhMlRxcoGRkqEUFRYzQlJik7GywdIjgtHwc8Lh8SRVY4OipLMXNEP/xAAaAQEAAwEBAQAAAAAAAAAAAAAAAQMEAgUG/8QANBEAAgIBAwMCBQIFBAMBAAAAAAECAxEEEiETMVEFQRQiMmFxI4EzQpGxwQZSofAk0eEV/9oADAMBAAIRAxEAPwDcKAUAoBQCgFAKAUB+XcKCToALmuZSUVlkpZeDKt4d9XilPTkGYkhUPgqNBfX+9a8HT163XSlOue2OTfPo0pKSyyOi5RGB1ecjzh/WtcfStenzb/crd9H+0l8Hypwr4azt7P6tW2v0/Ur6p5M87IPsj6zcq0B4JOPZ/dXUtBqH2mRGcfdE/sLaMmMETqZEV+lZjrl7dD1/rXlpX/EdLfnHc0PYobsFtr2jIKAUAoBQCgFAKAUAoBQCgFAKAUAoBQCgFAKAUAoBQCgFAKAUAoBQCgFAKAUAoBQCgFAKAUAoCJ3mxQigYsbKASx7gLmsmsUpQ2R9y6nCllmK7Dw5xmIeZluL2VTrcnRV9A95rN6jZ8Hp4aWn6mX0LqzdkuyNJg3CUEE815ObFZ4en6ru7RLUV/7SZwe68KcYoW/7S/0rdXp7o955M8pxfZH1m3bgbhDCP+0v9K6lTa+0yFJL2OvZuzxDfh1AWFgAOqp02m6Tcm8tidm7g7q1lYoBQCgFAKAUAoBQCgFAKAUAoBQCgFAKAUAoBQCgFAKAUAoBQCgFAKAUAoBQCgFAKAUAoBQH5kcKCTwFRKSisslLJmXK1tossOEj1eQh3A+reyJ6Tr/L313Qo7erL2Dznajv5O9hBLMRcR6X+tIeJ9H6ivn9JnWauWon2XY23PpVqte/c0CveMIoBQCgFAKAUAoBQCgFAKAUAoBQCgFAKAUAoBQCgFAKAUAoBQCgFAKAUAoBQCgFAKAUAoBQCgFAKAUBC7Zx3TES8fCb/KP19VebrL/nVa/c0VQ43GV7W3f2lFiDjGjR2ZiwKsHAFrABTY6LoNOqvUdmndOyTwmUpT3ZXc5MFvbJC/8AEVo26yl1PpU/1rxpei/z6S39smz4r2tiaDu5vuJbByJB9ZdHHnL/ALVVDW6jTT6eqj+5EqITW6t/sXWGZXAZTcGvZrsjZHdFmNpp4Z+67IFAfLE4lIxmdgo/vgKrtthXHdJ4OoxcnhEYu8cNszMsafXkYKPfWfT6tah/pp4O51OHcrm2OUbCoSI5i5/6aEj2iAPfV9mn1Mvp4Ii4LuVeblFu1w09vKB7r1jfpmtcs9QuV1OPpJOTlGw0kRUnEo/UwJH5H/StstLqY14i8spUoOXPYhvjmSb5raE6nsMh/BrH315fxmu038arKNXRpn9Mj4Y1trRrnXETyp2xuSR5V4+q9etpPUNNqPbD8My2UygQfyux3jc/tmvT6UPBSPldjvG5/bNOlDwMj5XY7xuf2zTpQ8AfK7HeNz+2adKHgD5XY7xuf2zTpQ8AfK7HeNz+2adKHgD5XY7xuf2zTpQ8AfK7HeNz+2adKHgD5XY7xuf2zTpQ8AfK7HeNz+2adKHgD5XY7xuf2zTpQ8AfK7HeNz+2adKHgD5XY7xuf2zTpQ8AfK7HeNz+2adKHgD5XY7xuf2zTpQ8AfK7HeNz+2adKHgD5XY7xuf2zTpQ8AfK7HeNz+2adKHgD5XY7xuf2zTpQ8AfK7HeNz+2adKHgD5XY7xuf2zTpQ8AfK7HeNz+2adKHgD5XY7xuf2zTpQ8AfK7HeNz+2adKHgGm8kO1ZsTHiDPK8pV0ALm9gVNwKy3xUWsEov9UEigFAKAUBCb0bdbBoHWIy26TAMAcotmyjiW1GnDjrXcI7ngEpDigYllPRUoHN/ogjMb+Succ4BFYPePDTTmA9CYAMEkUBnUi4I77a5TZgOIpKlY3NE5ZJ4uKNkbPYKoJJvbLpc37NNapsphYtrRMZuLyiq7Z3HWQHIQ445ZP0Yf3315E/TLaZb9NNp+DXHVRksWIzraW602HkzQZ0kXXIT0v5TwI7jV9Hqu59DWx/f/AL/gidGFvqZbdwN8xI4gxH8ObgCdFkP1bHwX7uvq7K1S0TofUpeYlDs3cS7mko96vrsU1wVtYOPF7TjjzEsoC6sxNlUddzXPWTltjyzrY8ZZlW+fKCJmKYQdHhzrDVvMQ9XefVV0vT4WPda+PAja48RIjYm52K2gwaRubX60hJa3cg19dq6r1Wmr/Tpx+wnCb5kW2HkthTi0sp8oRfdr76qu1d74rQjCH8x+v/xslxaFbdd5Wv7jXnSs9TcsqSx+xevh8djrx3JrhTESsTrJ9mQn3MSK3PU6qFee8ilRrcvsUHaO5zxnQkH6si2Pr/0rFX6+4PbqK8fg0PRp81yyebL29jNmOuYEp9STVGH2XHD0H0V6UKtJq1vrxn7f+jNLqQ4kWHGRYLbKl4v+HxQF2X63eQNHH2hr29lUztv0b+bmJMYxn+SgbQwEmHcxyrlYeojtB6xXrUXwujugyuUHF4ZzVccigFAKAUAoBQCgFAKAUAoBQCgFAKAUAoBQCgFAKA1vkQ+axXnp+U1j1PdEo0usxIoBQCgFAQO++DM2DkUNlIKsDYHgw+sCOFd1vEgfLfjEsuEbmz0irsp/w4ZJgb+WNfXU1r5uQZVtKWLD7Wjkgz5BLC5JFjd8rOACB9F7WrVHLrwzkv8AtvGqExyO1hNikh01IT4PC01gNbiNXNZ4rlEndu1t4WijkzGScySIgBbJHm1LNwCAkop6wotXM4+5JYsdgUmFnF7cD1jyGsl+mrujiaO4WSg+Ch737ifCAWisJ11VuAlA4K3Y3Yf0qnSWT0sunPmJ1Zia3Luc+5O9b4hWw07MuIQFQx0ZwNCD9tevt49tT6hp3WupU+GKpJvDKrt18XjsV8DRSMrWCX6OmvOuey2vd1a1s0FVVNKnnLfuc2ycpYLzsTk8jw4AuHkt0pWGg7Qi9Xl4/hWbW9XUvYniJ3VKMOfcuWzdmJAoCi57TxNRptJXRHETmy2U3lnZWorFAKA+c8CuLOoYdhFx764nXCaxJZJUmuURU+7kLAqUDRnijar6L8KxR0SplupePsWu1yWJGVb57mPgH5/ClubU34nnIe+/WvfxHX216NGsjb+lauf7lTg18yOePHptKLm5rCZRcMOv7Q/Uf2PJ1VdvplvWq5g+6NlTjfHbLuVTFYdo2KMLEf3fyV9Hp74X1qyHZmKcHCWGfKrzk1jk5wOF+LZZ8Rh4pebaViWiVnyoitlBYeWwvWO5y34TJR8498djMQDgcoJtmOGhsO85WJt5BTp2+RwcHKhujFh+anwqZVkcRmNfBzsLoVHVexFuHCuqbW+JBk6u72ztj4ZJMYizSNYEsucs9rlUQ6ADtPpNcb52PEQR/wAtNjf8v/8AWg/fXXSt8jKM+3hxcU2JlkgTm4mIKJlC5RlAIyqSBqDw7a0QTUcMg7tyd3TtDEiIkiNRnkYcQoIFh3km3rPVUWz2RyEaDtbamx9nOcOcIsjpYNlhRyptezPIRc2PaazRjbPnJPBVN6drYLHiCHA4bmJGlUFjFGgIbogXjYk6kG3dVsIzhlyYLptbC7L2PFEs2GEpe4BMSySOVAzMTIbDiOvr0qlOyx8MER8tNjf8v/8AWg/fXXSt8jJne3MTHLiJZIU5uNnJRMoXKvUMq6D0VqgmkkyDVeTfdnDrgllxMUTtM2ZTIitZSQsajMOvj/NWS6x7sIlFC5RdijB46RUULG4EiACwAbQqB3MG07LVopnuiQy1clGyoJ8JiWlhikZZCAXjViBzamwLDTWqr5NSWCUZbHwHkrUQXPk33SXaErtNfmYrXANi7HgtxwFhc214VRdZsWEEi0bR3l2PhZWgGCWQISrMsMZFxoQC5u1jVSrsks5JObfbdDCyYT4dgQFAUSFVvkdOshT4LL2acD11NVklLbIMy+tZBrfIh81ivPT8prHqe6JRpE0gRSx4AXrHOajFtnSWXg5tn4ouOlxqnT3b1ydzjjsdlaSsUAoCG3vkK4V7AkMVRspswRmAYqToGsdD213DuCqbHxUu1IhGDkEUbLmtqzZmjKXtl5zmSoN9FMt8rcBZJKDIPrtnZabT5uGNebaB8plW/wDDKgLZiRa4AFlJJ4dV2pGThyCl7R3jDTMhbnQJ5Sz83pL/AAkhQhQT4WQ37Qxt2VdGvjIL7uTI+ctkUI4Vc7mz2VTzcSjrCKAD9ZnkbgBmosQLtVJJybTxQijLEXPUO01l1dkYVtssri5SwZbyh4ABo9pYQ2OYZyvUwNlc267go3o76s0Nysj0bPdcETjteUWrdDHR4kpMAA0i2J+ldb9AnsBvXn1xlTqOjJ8exfL5obkXOvWMooBQCgFAKAUBx7SwfOKbcbevuNZNVp+pHMe5ZXPa+TCt7djHBzCSK6oWuP8ApsOK+T/UVbodTHV1you79n9zu2DranHsNqIMXAJ1HTTRh3DiPRxHca87Qzl6fq3pp/TLsX3JXV9Rd0VqvrDzzY+THCibZM0RbKJGmQt9UMirf0XrFe8WZJRwxclMAIzYwlb6gKoJHZfMbeqpeol4GDv3x29DJisBhImV8uKieTKbqmU5VQnt6RNuq3fXMINRcgR/LKBz2Bz/ADd3zdls0Wbh3V3p+zwGdmyt3NiYp+bg/iPYtlEsvAWudT3iuZTtisscGcb44BMNjZ4YhlRGAUXJsMqnideJrTVJyimyGXbkOAz4vtyw+q8t/wBKp1PsSiQ2xszYjTymeYCUuxcGVxZr6iw4VxGVuOEOCq72w7OwywybNkDSrKGPTZrBQWBs32gKtrc5ZUiC24nevZO0ok+GdFl1ysHBQkDNldBqDb3DSqlXZB/KSfjZ27WxcaWjw7XcC/RkcOBwzAPoePYeNHZbHljgoOP3VePaHwENmLOqq1tcjDNnt2hb3801oVmYbiDS+UXCYox4WHAwsyxusl1sApitzK6kdev8orNU45bkyWcnKzs0z4KLE5CrxFSyniqyWDKbdjZffU0SxLAZ8uRv/wDTxX+Kf/ktTqPqQRkMfAeQVsINk5GAPgU9vC59v/lFasWo+pEox+S9zfjc38t9a2LsQbFuKb7Dl5zwMmJGv1Onf0cax2/xf6EoxoVtINc5EPmsV56flNY9T3RKLlvLiwiAE2GrN5q6/wB+SvH1s38ta9y+ld2U/kt2rNiXxLObx5wy34qzX6A7goH9mt1tUK9qXcrUm8mk1JyKAUBC72uggAlbLEZYxI17BVzAm5HAXAHpruGc8AouztsSYbZbjDPGJRiityVF0l6YfpGy3DaFtNKucd0+SCV3zxjRYJJ8DJEoZeak/iIbpZjZWJs0iktwJPSbjXNaTliQMy3cxN5YYxFnIfoqo6TMb2uDoTfLxIACDhcmtU1xkg2Xd7dgxkS4g5pNCsYN44rajWwzMON+F9eoGsU554R0WeqwU7lE2rzEDN1gWXvdtB6uPoNYbK/iL41+3uXweyLkU3k4cz4fEYaXWJ75b8bkWk/FT5b116ldCq+Cj9SWRVByi2+xzbiYp8PNNh28JGzjzlIVvWMprj1ZZhDUwOtP3cGbTBIHVWHAgH161srkpxUl7mdrDwfuuyBQCgFAKAUAoClcoWxxIhNtH6J7m4q399leJrt2lujqYeeTbp2rIutmVbtzmKZon4NdSPtC/wDqPVW71mpX6aOoh3XP7HGllsscGRu1MLzMrp1A6eQ6j3V6vp+p+I08bPf3/Jnuhsm0aZuPIBsPFgkA5cTpfX5qptX6q/Y4XYyi1ayD6YeYxsrpoysGU9hBuPeKNZWAbXiJcDt7DIGl5uRTmtmAkje1mFm8JT6jp11iSnVInue7p7kw7Pn55cTzhyMmUhQNSDe4PdSy2U1jAwZjyhMDtHFEajOPyJWmn6EQz68n+8Y2fis8l+acZJLC5UXuHsONj7iaXQ3x4CL9tnczA7SlOIixQUvYtkZWUmwGax1B0119FZ42zgsYJKXv1udHs6JJI5zMWcrYgC3RLX0PdV1drk8NENFlHJTh/HG9lf61X8RLwTgl92tzsLsyU4hsVmIUqM7KqKDa57zp21xOyU1jAwc+680eO2picaCObjVYIidMxt0nF9eAPoepmnGCiCA3j5S8SmJmTDmPmkYot0uTl0LXv1kH0VZCiLjljJaNy94PjXBzxYopn6UbWsoKOvRYDt4j+WqrIbJJoIrPJltuPZ8+IwmJYJd7Bz4GdCUIJ4AMLEHhp3irLouSUkESMvJdhHJaLFsqHUDoMAOwHTSuVfJewwR26O2otkY3EYWVyYCwAkt4LgCzEDqINieqw766si7IqS7gk8fyeYPFStNDiwqOxYqpVgCTc5TfQX6je1cxunFYaGC1YrYURwPwKGbmo8oQtcMxW92vcjVtbnvNVKT3bmiTAcdAI5ZEBuEd0B7QrFQfTavQTyjk1XkQ+axXnp+U1k1PdEo6eU3G5Y5/8NY/bNj7mrxYrqa+MfBpXy0tn35JsJkwaG2rs7n15B7lFb7pbr39ilcRL3XRyKAUBybVwXPxPHp0gOIuLggi47Lipi8PIMXxG6LvHiZFC85CwQxBiVRIxa1yLuWsqqDbQEm2lbFaspHOCyYne34TFicFLgRDzeFkcqxFkZFBWyZRYXIIN+zSq+ntakn7kkXyK4EtiZZrdFIil+rM7IdO+yn113qXxgI2OsZIoDIOWHGdKGLtLSH8q/i1NDD55TO7HwkSnJ5suyeZFmPnvr/WvnmvidZbY/5exsk9lUY+SubbXmNrow0EmUn+YGM+8V6sP1vTpRft/go+m5M1vdyXNAvcSvqJt7rVx6bPdp19uCNQsWMk63lAoBQCgFAKAUBxbawvOwSJ15SR5RqPeKy62nq0Sj9i2meyaZgG8ic1iQ468r+kaH8PfXPo0/iNC65e2UW6tbLdyPrvbGC0cg+ktvVYj81cf6em1Gyl+zJ1iziRXyo7K+kMR7QCgPCL0B5kHYPVQHoFAe0B4VB6qABQOAoDzIOweqgAQdgoD0qDxFAe0B4VB40AtQHmQdg9VAegUB4VHYKAc2OweqgP1QGt8iHzWK89Pymsep7olHJyqN0Zf8WMf+NeNoudfI0z/got3J6tsHB/hL7wDWpc3z/JXL6UWirisUAoBQFUZgPjBAALSRse/OF1Ndv2BUtpIH2tjxI3NQyCKF5bXYZoEbmk7GfIRex4WGpFXr6EQWfkwwKQ4eUISQZRe5BObmYs4NtNGuLdVrVVc23yEXGqiT8TSBRdiB1am2p0A16yah9gYfyqNmx4XsjQetmq7SfLVJ/kmfMkaZuXEAkx+0F9AXT8a+e9JWY2S+5r1XeKM75QBbG4Vuvo+6W4/GvQ9P501q/P9iqz64mobpH+E3nn8BWb0j+C192d6v6/2JuvVMooBQCgFAKAUANQ1lAwPfyLK69zSL6iK8z/AE+8WWw+/wDk2a3mMWc22elhMOfNH/gR+lT6X8vqN0fz/cX80RZw4HZQkwuKxGYgwGEBbaNzrlNTfS3GvpXLEkjCRldguOF3MjIw6SYh0mxMayIBAWhXOLorSBuJ7uF/XQ7nzhcIYKliIWjdkYWZWKkdhBsfeKuTysgmN39griI5ppZTFDFlBKxmR2ZjYKqgjyk1xOe14QOHbGHhjcCCR5FtqZI+bYNfhludLW1rqLbXIOEV0C07V3POGwfPySWmDIGgA1jElyoZr6NYXtbrqmNu6WEMFWq4HTBs6WSN5Ujdo47Z3A6K37TXLkk8MHNXQJTYuEw0gbn5pY2B6Ijh5y46ybEW1ribkuwPrvRsMYKSMLIZEliWZGKFGytfRkJJB0qK57kDm2BslsZiI4EIUuT0jwUKpZmPoB91dTltWQSeN3ehOHlnwmJM4gZRKrRZDZjlWRTmN1vXCsecSXcFcq0EntvZQwww5DFuew6T8LZSxYZeOtsvGuIS3ZBGAX0GpOlhxPdXYLRtrdA4TBrO8oM2dEeED5rOpcBmv4VgCRbrqmNu6WBgq9XA1vkQ+axXnp+U1j1PdEo+XKnB0Jj2NG/4L+teNpfl9Qa8r/BplzSWLk1nz4KA/YK+yxX9K1yW2+RU/pRbqtOBQCgFAU/EXGIxo6n5ogebzC/5qs/lQITfaNsPHtCcWBkmRUPXmOHw8Wn8jz+oVZX8zSIZLckC22cvfLJ+Nv0rm/6wi2bRxqwRl3Og4DrY9Si/+w4mwFVJZZJQztV8RiocwLsXUpGoNkS4JkbgRprbQ2sWPSWOrnFKLBUOVMZceG7Y0PqZv6VzpfmpkvyTPiSNN3PmHNz9zZvQV0/CvnfS5ba7V4f+DXqlmUTOt9Tzm0cMg6hHf0yMx9wr0dH8mjsl5yVT5sijU91UtBftdj+A/SqPSVijP3Z1qn+oTNemZhQCgFAKAUAoBUPhAwTf2XM697SN7x/WvM/0+s23T+/+TZrPpijl2xpg8OPNP/gT+tT6Z83qNz/P9xdxRFHPszaSR4LGwsTnmOHKC2h5uQs9z1aV9I4tzTMJDVYC+bt7zRYVIS+OxTCNQThliGS4HzYdvo308lZp1uTfC/JJSsdijNLJI2hd2cgcAWJNvfWhLCwQWPc7eNcNFPA8suH5wq6zRKGZGXQgqeKkaaVVbXuaa5CPjvttuPFvDkZ5DFEI2mdQrzNe+YqOAH6mpqg45yGRewNojC4iOYxiXmzmyE2BNjlN7HgbH0V3OO5YBZNo71YafCYlPg5SaaVZNZXe7AfOlj1jhl4VTGuSkuQUutAJTA7fngw82HjYCKbwxa54WNj1XAANcOCbTBF12C37nbbhw2HmRp5MNK8iESRxZ2yKPB14ak1RbBuSeMght58Uss2dcRLibqLySplYG7dADsAsfSa7rWF2wBuptcYLFRzMpZVzKwHEqylTa/WL39FTZHdHAJWfaGDw2FxEOEeWZsQUBLx5BFGjZrcek3Vf+zWoyck5ewKpV4JneTaSTrhBGSeawscL3FrOpckDtGo1quuLWc+QfDdzaoweIjnMYlyXIUmwvYgG9jqONTOO5YBYNqbz4abBTRjDlJpJxLrK79LLYylm6+rLw1vVUa5KSeQU2tANb5EPmsV56flNY9T3RKJ7fvZ3PIwHGSJlHnC5X3keqvEv/T1MLTTXzBxIDkbx+aKSE+FG+YD7Lj9wb116mpjixTXuURfGDTK5IFAeE2oD54XEpKoeNldDwZSCpsbGxHfRrAK7isMz4tgDZWYqdOtY8PKPXlIrv+UFC5ZdoF8THEsgaNYwSitcLJmkBJA4NlsNa06dcNkMvHJdgmh2dFnt0y0gsfoubrfvtr6aoueZsIgt+dpc+zoC2RDzSBPCeQkK2W+hJPQ9HY5I7rjjkMtm6mwfgkZaSzTyayPe/eI1J+iL+kkk6mqrJbvwSZ3yw4Tpwy+dGfzL/mrnQT+aUDuxcJkxuDjy8ZtrmiUMexlOX91fNyUqNVbX5NjxOuMir4J/he1JZRqkea3ZZRza+s3NetrP/H9PUPdlFXzW58GzbJg5uFF67XPlOp/GrNJX06YxK7ZbptnXWkrFAKAUAoBQCgOPa+J5qGR+xTbynQe81m1lvSplL7FlUd00jAN55OcxAQa2Cr6W1/UVX6JDo6J2y98su1b3W7UfXe1wDFGPoqT+AH4GuP8AT0HLqXP3ZOseMRK/X0piFAKAUAoBQCgFAKAUAoBQCgFAKAUAoBQCgFAa3yIfNYrz0/Kax6nuiUX/AGrh+cjNuI6Q9HH3V5uqq31/gtrliRknO/FO1VlOkE179gVz0/ZezeStenl16EvdHM1tkbIkgPA9/lB4Gq1LnBGD910QQW8G3Rh3WIxmQyKbAByWHAhVjjcm19dAACO2u4xzyCm7L3vGzE5idFU55JCXEyM3OSNISFOHtYZradlXOvfyiCN3j3rOK5yXBSMrBY1PNs9lcv0XOdF1KBl0HDjwrqFe3iQLHyh7JwmHwJkaFDKqLDEdQczHjx1Iuz68bGq6pScsJhkTsLlBSPDQxZ4oykax9JZCRlULm6KkHhfjXcqW3kZPxuRikmxyCbNmQFo0yEjnCGJLNa140AW51LM1LFiPARq9ZSSlcpOy+fgcAa2zr5y9XpFx6axSt+H1EZvs+5fFb4NFYRTsnZRLm0898qnihYaD+VdT3mrZVx1Orylwu7OFJxgdXJpsErGrMNZTnPdGvgg+Xj/NWbWy+J1Ua12iW1/p1t+7NSr0TMKAUAoBQCgFAKAp3KBtYRxlb6KMzd5+ivl/qK8T1Fy1FkdND3fJt0yUE7GZLu9CZsQZW4KS57Mx4D9fRW/1e1abSKiHd8Femi7LHNnBtfFc7M7dV7DyDQf19Nel6bpvh9NGHv3f5Kbp75tnETW8qF6A9oBQCgFAKA8JtQAGgPaA8vQHtAKAUAoBQCgFAKAUBrfIh81ivPT8prHqe6JRpdZiSpb67rDGwsi2Dg54j1ButT3Hh6j1VXT+jZldmdt7kVbcTep0thJ7rNDdEzaFlXQxH7S8B3Dupr4Sh+tDt7k1Yl8rLYvw+cs8GLw6pfRGw5LIOpWPOanv66nT6im6GV+5zODg8MhtptNGWGKnUu0yYdikLWkikhPNRixJiBkd+n9ZF8lalh/Sjg+uw0s8cYOeKMwpEMl1BJlWcc6WOdjZyy/RMY7ATEvIJLfPAqVBtlChXOVdTkkS4sOJ6fvrmDJKLyrbX52UICWiKxyRnUBXBkSRbHgbEXB1BArRRHCyQyE2JuRisVEJVjIjbgxKgEagt0mBA042PbrVkrYxeCMGg7v7FxMyhZMS7x6lnUskLsTciMAhn7c91TXQNrbNOcfZElt2LsRMIGyPK+bU85IWHoXRV9AFVSk2SNq4yFQWlICx9NmPBbfr3V598o2yVceWWRzFZMoUvtzHGRgVw0XAH6t7hfPe1z2D0VstktHThfUzmK3v7GhbqbXhmMnNMGCtkNuq3C32T1GsGmqnTL513LbGpLj2LRXolAoBQCgFAKAUBy4/F82pPX1f1NZdTqFVHjud1w3MwzfTbRxU3NRHMobUj/8Ao9+ruFdenaVUReou7v8A4RZdZvxXHsfjHEYPDiJT/Efwj5fCP+UVg0sZepa13y+iPYvsxRVsXdkLsjZkmKlWKFczt6AoHFmPUo7a+qlJRWWeeSMuPjwjZMHlkcGxxLIGZm4WhRgQqdhILHtGlcJOXMv6AsG/D4hsBgzjnUTlmKpltIUsbvIb2BAyjKB1668K6sb3t7Eso+Gw7yuEjVndjYKouxPkFaG0uWQaFuRupAsjtissxhGaUXvBCbaRkjSSXrIGi95IrNba8cE4OafdqGbGZp/+EjnkUQ4WMD4QwNlDFeESmxY37SLXqVY1Hjn7g4OUJ8LDJ8EwkKIIj/EkteR3t4Oc62F9e/yV1Tua3SZDIPYmxJMUWIskSayzN83EvWSetuxRqaslNR/ILVszasWHw+KbAQgtHzUaTSLnndpXKmTLwUaWVAOJF+yqZRbktzJIHeiKRp4o2HOYnmkEwRRmMpLNkIQWLqpVTbrHdVlbSTfsQfVsDHs4ZsQEmxXFcOelFD9qcg6t2Rg+WmXPt2BMb/yRtg8C7wxQ4qQF2WNMto7EC44gE5SL9hrinO5+CWV3A7BtGJ8UxggPg6fxZj9WJDx889Ed9WOfOI8sgjto4lZHvHGsSABVUamwvqzHwnN9W/AACuoppcg5q6AoBQCgFAKAUBrfIh81ivPT8prHqe6JRpdZiTwi9Q1kGdcpO6fPt8Ig6M4te2nOW4a9TjqP+lc/FKp7bPpZ2oblldys7tbznPzeIZo3NlLZmTNY8GKkFT6q8+70+dFnxGmeYvujRG5Tjss7mgNsSIDn4ppYJABmZ5HnjZQcwDJMzDKDqCMpB1vXo06jqR5RmlHayHiXBlg0m1UGXNlTDukEalj0jZbksesk341p+b2icHDtneTDwkiCaSePKUZmnEgMjtGyWDtmyKENyotdhx6uo1t9xkqe/G1Fxz/CIUcR5irFl0Dc3CNSLi5ynr4LV1UdqwyGdyb8uLRIE5tQFBnZ3QqosP4UYAANr5bG1c9H3JyWbZ2/AksrY0luyDBEW9Mhb8BWW9wpW6fC+7OoxcnhHTtDevmQf+IkZOtpFjDeRBGi++vBnr7NVPpaWP5ZsVCrW6z+hUUbE7blEMd48OpuxPAfab6z9i/7169FNehhmTzNmWc3Y+OxoWL3eGHwfMYdSI7EPY/xGBFme4+ke31V5uq68v1l7P8A4Latn0syxosTsfELLGbodA30JF60cdv+4r2tPfXq6+e5TODrZpmxt/YsSoZdGt04mPTXtKn6Q/s2rDrJ2aV7msxO64Kzj3LVgMek6hkN+46EeUV1Rqa747oM5nXKDwzqrQcCgFAeO4AuSAB1nhXMpKKywlkjpNtxC5DDKNWcmyAdtzWN62M5bKuWWuppZkZVvzvycUTBhM2QnKXt0pOrKg4hT6z+O2jRKL6txw5vtEjsJsxcBFz2I+dIsqda93ndp6hXma2+z1Cz4ej6fdmumMaY759yr4zFNK5duJ9QHUB3V9BpdNDT1KuHsY7LHOW5li3E3mi2e03PRNIsqBLoRnUC9wLkaG/aPBFWW1ueMHCPjiNvwQ3Gz8NzBtbnpG5yceZmuqHvGveKKDf1ME5t/bWz9opBLiJcRHNHGEeONA2axuSGbo6m5vfgdarhCcG0iSBxW8Sxo0WBi+DIws0hbNiJR2NJ9EfZS1WKvLzLkgln34XDYSPC4BClgC8zgZzIbFmVdQDfrPCwsNAa46O6W6ROSs7M2s8OJjxJvI6uHOYkl+27HW5HXVsopx2kFh21t3Zs8jTjBztK5zMry5Ii3WegSfVaq4wsSxkEls/ePD4zAT4XFSrhCZFMYjiPNKi5GVQqDXpK17m5vxrhwlGSkuSSL2dt/D7MLfAw+JdrB5JbxxlQb2jRTcNf6bajqrtwlP6uCDzZe+aYWQNBhERSTzrNI0k8ga+YCZrFeN9BxGtHU2uWMklgcVsNHE2XEk3zCKQFgG466nNr2sRXLVuME8HFtTevCmZp4sO885OkuLIKpbgEhj6Nh1X/AK1MapYw3x9hkq+1Npy4qQyTuZHPWeAHYoGgHcKujFRWEQcldAUAoBQCgFAKAUBrfIh81ivPT8prHqe6JRpdZiRQHyxOHWRSrDT3jvFV2VxsjtkdRk4vKM63p3G5xix4W0lUajudesf3cV5dUtVobOPmgam67o88MhcHJtTZA6K/CMOO4ugHo6Uf4V7lc6dRHK4ZkkpReD8YjeXZuO1xOH5qQ8XUXufPSzH0iq506mvmqWTpSg+5Gz7FwDaxYm3cXX8GANZJ6/XV968lyqql7n6wW7uGbR8YFW+ozKB5dTalPqmpseHVgTohH+YkcTs7Y2HQHnzO/YGLD1RgD1mttstXOHyLDKYbE/mIJtvfQwsNr8NNfZX9TXkv0fnqay39smr4r+WqJ07L3blxUqnEMxJ+gNWI7NNFHkqJeqU1fo6KGX5I6EpfPazYt39jLho1UKEA4KvAd57TV1Gnm31LnllE5rtHsTFbyojMdsWKUMrIrI3hIR0T3jsNUKnZPfDg735WGZRvduA2FcvhGLJxCE2kTyN9Ieo+WtMtdUvku/8AhEapPmJybu7+T4JsssYlA4gnJIPTY39I9NRXoKM76Xj8diZWzfEi5Q8p2Gf6TxHsdLj1rf8ASqrtPqI8w5Ji4Pufs8oiXFpYSO0gj9a86VnqCljplyhS19R147lBwqxEidTJ2IpP6Wrc69VKvhYkUrpqXPYz7au+7SfXk73NlHkUf6Vhh6HqLnnU2fsjS9VXD+HE48DgcbtRgq3KX4nowr3959Zr1ao6TRR2x7/1ZlnKdnLLJPhcHsRekwxGLt6V8g1yL3nU1RYr9a9q4iTBxhz7lD2rtOTEyF5Dc9QHgqOwCvT02lr08NsEcTm5vLOOtJwKAUAoBQCgFAKAUAoBQCgFAKAUAoBQCgFAKAUAoDW+RD5rFeen5TWPU90SjS6zEigFAKA/AiA4C1+yuNiXYnJXNt7oQYkktDGzfWtlf2haqpdeP0SO04vuinbQ5Nl+gkw7lYEe8GqJa/Xw7QTLVXS/c58Byahj0xiFH8o/Famn1PWzfzVpf9/JE6al2kWROTTCIoyxs7dZkkNvULD3Vquu1E4fI8MqgoJ8nXs3cdE8Jgo+rGtvef6V4/8A+TO2W6+xv7Gp6tRWIRwWbA7PjgFo0C9p6z5Txr1aNNVSsQWDLOyU38zOqrzgUAoDnxmDSVcri/4j01TdRC2OJo6hNxeUQ53SgYZZEWZOx1BYeRh+lqo0ulemfySeCyy3f3RWdscmWGNzEssfcjZh6mBPvrVPV3w7LJzGEH3ZV5twCGyhpbd8fCsT9ZvUsdItWmg1ncSMnJ3h4487zzM31FAv6gpNbpa291boR5KlXHdhvghhgYofAwuIkYdZhc+9lt6hXldH1PVfXNRRp3aevssjE7c2gVyQwTQrwusL5/ay6egCvT0fpdNHM5bn9zPbe59lgrjbKxJJJgnJJuSYnuT1km3GvWUorsyg8+KMR4vP9y/7anfHyB8UYjxef7l/203x8gfFGI8Xn+5f9tN8fIHxRiPF5/uX/bTfHyB8UYjxef7l/wBtN8fIHxRiPF5/uX/bTfHyB8UYjxef7l/203x8gfFGI8Xn+5f9tN8fIHxRiPF5/uX/AG03x8gfFGI8Xn+5f9tN8fIHxRiPF5/uX/bTfHyB8UYjxef7l/203x8gfFGI8Xn+5f8AbTfHyB8UYjxef7l/203x8gfFGI8Xn+5f9tN8fIHxRiPF5/uX/bTfHyB8UYjxef7l/wBtN8fIHxRiPF5/uX/bTfHyB8UYjxef7l/203x8gfFGI8Xn+5f9tN8fIHxRiPF5/uX/AG03x8gfFGI8Xn+5f9tN8fIHxRiPF5/uX/bTfHyDVORjCyRxYnnI3S7pbOpW/RPDMKyahptYJRo1ZyRQCgFAKAUAoBQCgFAKAUAoBQCgFAKAUAoBQCgFAKAUAoBQCgFAKAUAoBQCgFAKAUAoBQCgFAKAUAoBQCgFAf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18" descr="data:image/jpeg;base64,/9j/4AAQSkZJRgABAQAAAQABAAD/2wCEAAkGBxQQEhQUEhQVFBUXFxgWGRcXFh8cFRUYGhcWFhYVGhgYHSgiHxolHhcaITIiJSkrLi4uFx8zODMuNygtLy4BCgoKDg0OGxAQGywkICYvLCwsLCwsLCwsLCwsLCwsLCwsLCw0LCwsLCwsLCwsLCwsLCwsLCwsLCwsLCwsLCwsLP/AABEIAIoBbQMBEQACEQEDEQH/xAAbAAEAAwEBAQEAAAAAAAAAAAAABQYHBAEDAv/EAEoQAAIBAgMDBggMBAQHAAMAAAECAwARBBIhBQYxBxMiQVFhMlRxcoGRkqEUFRYzQlJik7GywdIjgtHwc8Lh8SRVY4OipLMXNEP/xAAaAQEAAwEBAQAAAAAAAAAAAAAAAQMEAgUG/8QANBEAAgIBAwMCBQIFBAMBAAAAAAECAxEEEiETMVEFQRQiMmFxI4EzQpGxwQZSofAk0eEV/9oADAMBAAIRAxEAPwDcKAUAoBQCgFAKAUB+XcKCToALmuZSUVlkpZeDKt4d9XilPTkGYkhUPgqNBfX+9a8HT163XSlOue2OTfPo0pKSyyOi5RGB1ecjzh/WtcfStenzb/crd9H+0l8Hypwr4azt7P6tW2v0/Ur6p5M87IPsj6zcq0B4JOPZ/dXUtBqH2mRGcfdE/sLaMmMETqZEV+lZjrl7dD1/rXlpX/EdLfnHc0PYobsFtr2jIKAUAoBQCgFAKAUAoBQCgFAKAUAoBQCgFAKAUAoBQCgFAKAUAoBQCgFAKAUAoBQCgFAKAUAoCJ3mxQigYsbKASx7gLmsmsUpQ2R9y6nCllmK7Dw5xmIeZluL2VTrcnRV9A95rN6jZ8Hp4aWn6mX0LqzdkuyNJg3CUEE815ObFZ4en6ru7RLUV/7SZwe68KcYoW/7S/0rdXp7o955M8pxfZH1m3bgbhDCP+0v9K6lTa+0yFJL2OvZuzxDfh1AWFgAOqp02m6Tcm8tidm7g7q1lYoBQCgFAKAUAoBQCgFAKAUAoBQCgFAKAUAoBQCgFAKAUAoBQCgFAKAUAoBQCgFAKAUAoBQH5kcKCTwFRKSisslLJmXK1tossOEj1eQh3A+reyJ6Tr/L313Qo7erL2Dznajv5O9hBLMRcR6X+tIeJ9H6ivn9JnWauWon2XY23PpVqte/c0CveMIoBQCgFAKAUAoBQCgFAKAUAoBQCgFAKAUAoBQCgFAKAUAoBQCgFAKAUAoBQCgFAKAUAoBQCgFAKAUBC7Zx3TES8fCb/KP19VebrL/nVa/c0VQ43GV7W3f2lFiDjGjR2ZiwKsHAFrABTY6LoNOqvUdmndOyTwmUpT3ZXc5MFvbJC/8AEVo26yl1PpU/1rxpei/z6S39smz4r2tiaDu5vuJbByJB9ZdHHnL/ALVVDW6jTT6eqj+5EqITW6t/sXWGZXAZTcGvZrsjZHdFmNpp4Z+67IFAfLE4lIxmdgo/vgKrtthXHdJ4OoxcnhEYu8cNszMsafXkYKPfWfT6tah/pp4O51OHcrm2OUbCoSI5i5/6aEj2iAPfV9mn1Mvp4Ii4LuVeblFu1w09vKB7r1jfpmtcs9QuV1OPpJOTlGw0kRUnEo/UwJH5H/StstLqY14i8spUoOXPYhvjmSb5raE6nsMh/BrH315fxmu038arKNXRpn9Mj4Y1trRrnXETyp2xuSR5V4+q9etpPUNNqPbD8My2UygQfyux3jc/tmvT6UPBSPldjvG5/bNOlDwMj5XY7xuf2zTpQ8AfK7HeNz+2adKHgD5XY7xuf2zTpQ8AfK7HeNz+2adKHgD5XY7xuf2zTpQ8AfK7HeNz+2adKHgD5XY7xuf2zTpQ8AfK7HeNz+2adKHgD5XY7xuf2zTpQ8AfK7HeNz+2adKHgD5XY7xuf2zTpQ8AfK7HeNz+2adKHgD5XY7xuf2zTpQ8AfK7HeNz+2adKHgD5XY7xuf2zTpQ8AfK7HeNz+2adKHgD5XY7xuf2zTpQ8AfK7HeNz+2adKHgD5XY7xuf2zTpQ8AfK7HeNz+2adKHgD5XY7xuf2zTpQ8AfK7HeNz+2adKHgGm8kO1ZsTHiDPK8pV0ALm9gVNwKy3xUWsEov9UEigFAKAUBCb0bdbBoHWIy26TAMAcotmyjiW1GnDjrXcI7ngEpDigYllPRUoHN/ogjMb+Succ4BFYPePDTTmA9CYAMEkUBnUi4I77a5TZgOIpKlY3NE5ZJ4uKNkbPYKoJJvbLpc37NNapsphYtrRMZuLyiq7Z3HWQHIQ445ZP0Yf3315E/TLaZb9NNp+DXHVRksWIzraW602HkzQZ0kXXIT0v5TwI7jV9Hqu59DWx/f/AL/gidGFvqZbdwN8xI4gxH8ObgCdFkP1bHwX7uvq7K1S0TofUpeYlDs3cS7mko96vrsU1wVtYOPF7TjjzEsoC6sxNlUddzXPWTltjyzrY8ZZlW+fKCJmKYQdHhzrDVvMQ9XefVV0vT4WPda+PAja48RIjYm52K2gwaRubX60hJa3cg19dq6r1Wmr/Tpx+wnCb5kW2HkthTi0sp8oRfdr76qu1d74rQjCH8x+v/xslxaFbdd5Wv7jXnSs9TcsqSx+xevh8djrx3JrhTESsTrJ9mQn3MSK3PU6qFee8ilRrcvsUHaO5zxnQkH6si2Pr/0rFX6+4PbqK8fg0PRp81yyebL29jNmOuYEp9STVGH2XHD0H0V6UKtJq1vrxn7f+jNLqQ4kWHGRYLbKl4v+HxQF2X63eQNHH2hr29lUztv0b+bmJMYxn+SgbQwEmHcxyrlYeojtB6xXrUXwujugyuUHF4ZzVccigFAKAUAoBQCgFAKAUAoBQCgFAKAUAoBQCgFAKA1vkQ+axXnp+U1j1PdEo0usxIoBQCgFAQO++DM2DkUNlIKsDYHgw+sCOFd1vEgfLfjEsuEbmz0irsp/w4ZJgb+WNfXU1r5uQZVtKWLD7Wjkgz5BLC5JFjd8rOACB9F7WrVHLrwzkv8AtvGqExyO1hNikh01IT4PC01gNbiNXNZ4rlEndu1t4WijkzGScySIgBbJHm1LNwCAkop6wotXM4+5JYsdgUmFnF7cD1jyGsl+mrujiaO4WSg+Ch737ifCAWisJ11VuAlA4K3Y3Yf0qnSWT0sunPmJ1Zia3Luc+5O9b4hWw07MuIQFQx0ZwNCD9tevt49tT6hp3WupU+GKpJvDKrt18XjsV8DRSMrWCX6OmvOuey2vd1a1s0FVVNKnnLfuc2ycpYLzsTk8jw4AuHkt0pWGg7Qi9Xl4/hWbW9XUvYniJ3VKMOfcuWzdmJAoCi57TxNRptJXRHETmy2U3lnZWorFAKA+c8CuLOoYdhFx764nXCaxJZJUmuURU+7kLAqUDRnijar6L8KxR0SplupePsWu1yWJGVb57mPgH5/ClubU34nnIe+/WvfxHX216NGsjb+lauf7lTg18yOePHptKLm5rCZRcMOv7Q/Uf2PJ1VdvplvWq5g+6NlTjfHbLuVTFYdo2KMLEf3fyV9Hp74X1qyHZmKcHCWGfKrzk1jk5wOF+LZZ8Rh4pebaViWiVnyoitlBYeWwvWO5y34TJR8498djMQDgcoJtmOGhsO85WJt5BTp2+RwcHKhujFh+anwqZVkcRmNfBzsLoVHVexFuHCuqbW+JBk6u72ztj4ZJMYizSNYEsucs9rlUQ6ADtPpNcb52PEQR/wAtNjf8v/8AWg/fXXSt8jKM+3hxcU2JlkgTm4mIKJlC5RlAIyqSBqDw7a0QTUcMg7tyd3TtDEiIkiNRnkYcQoIFh3km3rPVUWz2RyEaDtbamx9nOcOcIsjpYNlhRyptezPIRc2PaazRjbPnJPBVN6drYLHiCHA4bmJGlUFjFGgIbogXjYk6kG3dVsIzhlyYLptbC7L2PFEs2GEpe4BMSySOVAzMTIbDiOvr0qlOyx8MER8tNjf8v/8AWg/fXXSt8jJne3MTHLiJZIU5uNnJRMoXKvUMq6D0VqgmkkyDVeTfdnDrgllxMUTtM2ZTIitZSQsajMOvj/NWS6x7sIlFC5RdijB46RUULG4EiACwAbQqB3MG07LVopnuiQy1clGyoJ8JiWlhikZZCAXjViBzamwLDTWqr5NSWCUZbHwHkrUQXPk33SXaErtNfmYrXANi7HgtxwFhc214VRdZsWEEi0bR3l2PhZWgGCWQISrMsMZFxoQC5u1jVSrsks5JObfbdDCyYT4dgQFAUSFVvkdOshT4LL2acD11NVklLbIMy+tZBrfIh81ivPT8prHqe6JRpE0gRSx4AXrHOajFtnSWXg5tn4ouOlxqnT3b1ydzjjsdlaSsUAoCG3vkK4V7AkMVRspswRmAYqToGsdD213DuCqbHxUu1IhGDkEUbLmtqzZmjKXtl5zmSoN9FMt8rcBZJKDIPrtnZabT5uGNebaB8plW/wDDKgLZiRa4AFlJJ4dV2pGThyCl7R3jDTMhbnQJ5Sz83pL/AAkhQhQT4WQ37Qxt2VdGvjIL7uTI+ctkUI4Vc7mz2VTzcSjrCKAD9ZnkbgBmosQLtVJJybTxQijLEXPUO01l1dkYVtssri5SwZbyh4ABo9pYQ2OYZyvUwNlc267go3o76s0Nysj0bPdcETjteUWrdDHR4kpMAA0i2J+ldb9AnsBvXn1xlTqOjJ8exfL5obkXOvWMooBQCgFAKAUBx7SwfOKbcbevuNZNVp+pHMe5ZXPa+TCt7djHBzCSK6oWuP8ApsOK+T/UVbodTHV1you79n9zu2DranHsNqIMXAJ1HTTRh3DiPRxHca87Qzl6fq3pp/TLsX3JXV9Rd0VqvrDzzY+THCibZM0RbKJGmQt9UMirf0XrFe8WZJRwxclMAIzYwlb6gKoJHZfMbeqpeol4GDv3x29DJisBhImV8uKieTKbqmU5VQnt6RNuq3fXMINRcgR/LKBz2Bz/ADd3zdls0Wbh3V3p+zwGdmyt3NiYp+bg/iPYtlEsvAWudT3iuZTtisscGcb44BMNjZ4YhlRGAUXJsMqnideJrTVJyimyGXbkOAz4vtyw+q8t/wBKp1PsSiQ2xszYjTymeYCUuxcGVxZr6iw4VxGVuOEOCq72w7OwywybNkDSrKGPTZrBQWBs32gKtrc5ZUiC24nevZO0ok+GdFl1ysHBQkDNldBqDb3DSqlXZB/KSfjZ27WxcaWjw7XcC/RkcOBwzAPoePYeNHZbHljgoOP3VePaHwENmLOqq1tcjDNnt2hb3801oVmYbiDS+UXCYox4WHAwsyxusl1sApitzK6kdev8orNU45bkyWcnKzs0z4KLE5CrxFSyniqyWDKbdjZffU0SxLAZ8uRv/wDTxX+Kf/ktTqPqQRkMfAeQVsINk5GAPgU9vC59v/lFasWo+pEox+S9zfjc38t9a2LsQbFuKb7Dl5zwMmJGv1Onf0cax2/xf6EoxoVtINc5EPmsV56flNY9T3RKLlvLiwiAE2GrN5q6/wB+SvH1s38ta9y+ld2U/kt2rNiXxLObx5wy34qzX6A7goH9mt1tUK9qXcrUm8mk1JyKAUBC72uggAlbLEZYxI17BVzAm5HAXAHpruGc8AouztsSYbZbjDPGJRiityVF0l6YfpGy3DaFtNKucd0+SCV3zxjRYJJ8DJEoZeak/iIbpZjZWJs0iktwJPSbjXNaTliQMy3cxN5YYxFnIfoqo6TMb2uDoTfLxIACDhcmtU1xkg2Xd7dgxkS4g5pNCsYN44rajWwzMON+F9eoGsU554R0WeqwU7lE2rzEDN1gWXvdtB6uPoNYbK/iL41+3uXweyLkU3k4cz4fEYaXWJ75b8bkWk/FT5b116ldCq+Cj9SWRVByi2+xzbiYp8PNNh28JGzjzlIVvWMprj1ZZhDUwOtP3cGbTBIHVWHAgH161srkpxUl7mdrDwfuuyBQCgFAKAUAoClcoWxxIhNtH6J7m4q399leJrt2lujqYeeTbp2rIutmVbtzmKZon4NdSPtC/wDqPVW71mpX6aOoh3XP7HGllsscGRu1MLzMrp1A6eQ6j3V6vp+p+I08bPf3/Jnuhsm0aZuPIBsPFgkA5cTpfX5qptX6q/Y4XYyi1ayD6YeYxsrpoysGU9hBuPeKNZWAbXiJcDt7DIGl5uRTmtmAkje1mFm8JT6jp11iSnVInue7p7kw7Pn55cTzhyMmUhQNSDe4PdSy2U1jAwZjyhMDtHFEajOPyJWmn6EQz68n+8Y2fis8l+acZJLC5UXuHsONj7iaXQ3x4CL9tnczA7SlOIixQUvYtkZWUmwGax1B0119FZ42zgsYJKXv1udHs6JJI5zMWcrYgC3RLX0PdV1drk8NENFlHJTh/HG9lf61X8RLwTgl92tzsLsyU4hsVmIUqM7KqKDa57zp21xOyU1jAwc+680eO2picaCObjVYIidMxt0nF9eAPoepmnGCiCA3j5S8SmJmTDmPmkYot0uTl0LXv1kH0VZCiLjljJaNy94PjXBzxYopn6UbWsoKOvRYDt4j+WqrIbJJoIrPJltuPZ8+IwmJYJd7Bz4GdCUIJ4AMLEHhp3irLouSUkESMvJdhHJaLFsqHUDoMAOwHTSuVfJewwR26O2otkY3EYWVyYCwAkt4LgCzEDqINieqw766si7IqS7gk8fyeYPFStNDiwqOxYqpVgCTc5TfQX6je1cxunFYaGC1YrYURwPwKGbmo8oQtcMxW92vcjVtbnvNVKT3bmiTAcdAI5ZEBuEd0B7QrFQfTavQTyjk1XkQ+axXnp+U1k1PdEo6eU3G5Y5/8NY/bNj7mrxYrqa+MfBpXy0tn35JsJkwaG2rs7n15B7lFb7pbr39ilcRL3XRyKAUBybVwXPxPHp0gOIuLggi47Lipi8PIMXxG6LvHiZFC85CwQxBiVRIxa1yLuWsqqDbQEm2lbFaspHOCyYne34TFicFLgRDzeFkcqxFkZFBWyZRYXIIN+zSq+ntakn7kkXyK4EtiZZrdFIil+rM7IdO+yn113qXxgI2OsZIoDIOWHGdKGLtLSH8q/i1NDD55TO7HwkSnJ5suyeZFmPnvr/WvnmvidZbY/5exsk9lUY+SubbXmNrow0EmUn+YGM+8V6sP1vTpRft/go+m5M1vdyXNAvcSvqJt7rVx6bPdp19uCNQsWMk63lAoBQCgFAKAUBxbawvOwSJ15SR5RqPeKy62nq0Sj9i2meyaZgG8ic1iQ468r+kaH8PfXPo0/iNC65e2UW6tbLdyPrvbGC0cg+ktvVYj81cf6em1Gyl+zJ1iziRXyo7K+kMR7QCgPCL0B5kHYPVQHoFAe0B4VB6qABQOAoDzIOweqgAQdgoD0qDxFAe0B4VB40AtQHmQdg9VAegUB4VHYKAc2OweqgP1QGt8iHzWK89Pymsep7olHJyqN0Zf8WMf+NeNoudfI0z/got3J6tsHB/hL7wDWpc3z/JXL6UWirisUAoBQFUZgPjBAALSRse/OF1Ndv2BUtpIH2tjxI3NQyCKF5bXYZoEbmk7GfIRex4WGpFXr6EQWfkwwKQ4eUISQZRe5BObmYs4NtNGuLdVrVVc23yEXGqiT8TSBRdiB1am2p0A16yah9gYfyqNmx4XsjQetmq7SfLVJ/kmfMkaZuXEAkx+0F9AXT8a+e9JWY2S+5r1XeKM75QBbG4Vuvo+6W4/GvQ9P501q/P9iqz64mobpH+E3nn8BWb0j+C192d6v6/2JuvVMooBQCgFAKAUANQ1lAwPfyLK69zSL6iK8z/AE+8WWw+/wDk2a3mMWc22elhMOfNH/gR+lT6X8vqN0fz/cX80RZw4HZQkwuKxGYgwGEBbaNzrlNTfS3GvpXLEkjCRldguOF3MjIw6SYh0mxMayIBAWhXOLorSBuJ7uF/XQ7nzhcIYKliIWjdkYWZWKkdhBsfeKuTysgmN39griI5ppZTFDFlBKxmR2ZjYKqgjyk1xOe14QOHbGHhjcCCR5FtqZI+bYNfhludLW1rqLbXIOEV0C07V3POGwfPySWmDIGgA1jElyoZr6NYXtbrqmNu6WEMFWq4HTBs6WSN5Ujdo47Z3A6K37TXLkk8MHNXQJTYuEw0gbn5pY2B6Ijh5y46ybEW1ribkuwPrvRsMYKSMLIZEliWZGKFGytfRkJJB0qK57kDm2BslsZiI4EIUuT0jwUKpZmPoB91dTltWQSeN3ehOHlnwmJM4gZRKrRZDZjlWRTmN1vXCsecSXcFcq0EntvZQwww5DFuew6T8LZSxYZeOtsvGuIS3ZBGAX0GpOlhxPdXYLRtrdA4TBrO8oM2dEeED5rOpcBmv4VgCRbrqmNu6WBgq9XA1vkQ+axXnp+U1j1PdEo+XKnB0Jj2NG/4L+teNpfl9Qa8r/BplzSWLk1nz4KA/YK+yxX9K1yW2+RU/pRbqtOBQCgFAU/EXGIxo6n5ogebzC/5qs/lQITfaNsPHtCcWBkmRUPXmOHw8Wn8jz+oVZX8zSIZLckC22cvfLJ+Nv0rm/6wi2bRxqwRl3Og4DrY9Si/+w4mwFVJZZJQztV8RiocwLsXUpGoNkS4JkbgRprbQ2sWPSWOrnFKLBUOVMZceG7Y0PqZv6VzpfmpkvyTPiSNN3PmHNz9zZvQV0/CvnfS5ba7V4f+DXqlmUTOt9Tzm0cMg6hHf0yMx9wr0dH8mjsl5yVT5sijU91UtBftdj+A/SqPSVijP3Z1qn+oTNemZhQCgFAKAUAoBUPhAwTf2XM697SN7x/WvM/0+s23T+/+TZrPpijl2xpg8OPNP/gT+tT6Z83qNz/P9xdxRFHPszaSR4LGwsTnmOHKC2h5uQs9z1aV9I4tzTMJDVYC+bt7zRYVIS+OxTCNQThliGS4HzYdvo308lZp1uTfC/JJSsdijNLJI2hd2cgcAWJNvfWhLCwQWPc7eNcNFPA8suH5wq6zRKGZGXQgqeKkaaVVbXuaa5CPjvttuPFvDkZ5DFEI2mdQrzNe+YqOAH6mpqg45yGRewNojC4iOYxiXmzmyE2BNjlN7HgbH0V3OO5YBZNo71YafCYlPg5SaaVZNZXe7AfOlj1jhl4VTGuSkuQUutAJTA7fngw82HjYCKbwxa54WNj1XAANcOCbTBF12C37nbbhw2HmRp5MNK8iESRxZ2yKPB14ak1RbBuSeMght58Uss2dcRLibqLySplYG7dADsAsfSa7rWF2wBuptcYLFRzMpZVzKwHEqylTa/WL39FTZHdHAJWfaGDw2FxEOEeWZsQUBLx5BFGjZrcek3Vf+zWoyck5ewKpV4JneTaSTrhBGSeawscL3FrOpckDtGo1quuLWc+QfDdzaoweIjnMYlyXIUmwvYgG9jqONTOO5YBYNqbz4abBTRjDlJpJxLrK79LLYylm6+rLw1vVUa5KSeQU2tANb5EPmsV56flNY9T3RKJ7fvZ3PIwHGSJlHnC5X3keqvEv/T1MLTTXzBxIDkbx+aKSE+FG+YD7Lj9wb116mpjixTXuURfGDTK5IFAeE2oD54XEpKoeNldDwZSCpsbGxHfRrAK7isMz4tgDZWYqdOtY8PKPXlIrv+UFC5ZdoF8THEsgaNYwSitcLJmkBJA4NlsNa06dcNkMvHJdgmh2dFnt0y0gsfoubrfvtr6aoueZsIgt+dpc+zoC2RDzSBPCeQkK2W+hJPQ9HY5I7rjjkMtm6mwfgkZaSzTyayPe/eI1J+iL+kkk6mqrJbvwSZ3yw4Tpwy+dGfzL/mrnQT+aUDuxcJkxuDjy8ZtrmiUMexlOX91fNyUqNVbX5NjxOuMir4J/he1JZRqkea3ZZRza+s3NetrP/H9PUPdlFXzW58GzbJg5uFF67XPlOp/GrNJX06YxK7ZbptnXWkrFAKAUAoBQCgOPa+J5qGR+xTbynQe81m1lvSplL7FlUd00jAN55OcxAQa2Cr6W1/UVX6JDo6J2y98su1b3W7UfXe1wDFGPoqT+AH4GuP8AT0HLqXP3ZOseMRK/X0piFAKAUAoBQCgFAKAUAoBQCgFAKAUAoBQCgFAa3yIfNYrz0/Kax6nuiUX/AGrh+cjNuI6Q9HH3V5uqq31/gtrliRknO/FO1VlOkE179gVz0/ZezeStenl16EvdHM1tkbIkgPA9/lB4Gq1LnBGD910QQW8G3Rh3WIxmQyKbAByWHAhVjjcm19dAACO2u4xzyCm7L3vGzE5idFU55JCXEyM3OSNISFOHtYZradlXOvfyiCN3j3rOK5yXBSMrBY1PNs9lcv0XOdF1KBl0HDjwrqFe3iQLHyh7JwmHwJkaFDKqLDEdQczHjx1Iuz68bGq6pScsJhkTsLlBSPDQxZ4oykax9JZCRlULm6KkHhfjXcqW3kZPxuRikmxyCbNmQFo0yEjnCGJLNa140AW51LM1LFiPARq9ZSSlcpOy+fgcAa2zr5y9XpFx6axSt+H1EZvs+5fFb4NFYRTsnZRLm0898qnihYaD+VdT3mrZVx1Orylwu7OFJxgdXJpsErGrMNZTnPdGvgg+Xj/NWbWy+J1Ua12iW1/p1t+7NSr0TMKAUAoBQCgFAKAp3KBtYRxlb6KMzd5+ivl/qK8T1Fy1FkdND3fJt0yUE7GZLu9CZsQZW4KS57Mx4D9fRW/1e1abSKiHd8Femi7LHNnBtfFc7M7dV7DyDQf19Nel6bpvh9NGHv3f5Kbp75tnETW8qF6A9oBQCgFAKA8JtQAGgPaA8vQHtAKAUAoBQCgFAKAUBrfIh81ivPT8prHqe6JRpdZiSpb67rDGwsi2Dg54j1ButT3Hh6j1VXT+jZldmdt7kVbcTep0thJ7rNDdEzaFlXQxH7S8B3Dupr4Sh+tDt7k1Yl8rLYvw+cs8GLw6pfRGw5LIOpWPOanv66nT6im6GV+5zODg8MhtptNGWGKnUu0yYdikLWkikhPNRixJiBkd+n9ZF8lalh/Sjg+uw0s8cYOeKMwpEMl1BJlWcc6WOdjZyy/RMY7ATEvIJLfPAqVBtlChXOVdTkkS4sOJ6fvrmDJKLyrbX52UICWiKxyRnUBXBkSRbHgbEXB1BArRRHCyQyE2JuRisVEJVjIjbgxKgEagt0mBA042PbrVkrYxeCMGg7v7FxMyhZMS7x6lnUskLsTciMAhn7c91TXQNrbNOcfZElt2LsRMIGyPK+bU85IWHoXRV9AFVSk2SNq4yFQWlICx9NmPBbfr3V598o2yVceWWRzFZMoUvtzHGRgVw0XAH6t7hfPe1z2D0VstktHThfUzmK3v7GhbqbXhmMnNMGCtkNuq3C32T1GsGmqnTL513LbGpLj2LRXolAoBQCgFAKAUBy4/F82pPX1f1NZdTqFVHjud1w3MwzfTbRxU3NRHMobUj/8Ao9+ruFdenaVUReou7v8A4RZdZvxXHsfjHEYPDiJT/Efwj5fCP+UVg0sZepa13y+iPYvsxRVsXdkLsjZkmKlWKFczt6AoHFmPUo7a+qlJRWWeeSMuPjwjZMHlkcGxxLIGZm4WhRgQqdhILHtGlcJOXMv6AsG/D4hsBgzjnUTlmKpltIUsbvIb2BAyjKB1668K6sb3t7Eso+Gw7yuEjVndjYKouxPkFaG0uWQaFuRupAsjtissxhGaUXvBCbaRkjSSXrIGi95IrNba8cE4OafdqGbGZp/+EjnkUQ4WMD4QwNlDFeESmxY37SLXqVY1Hjn7g4OUJ8LDJ8EwkKIIj/EkteR3t4Oc62F9e/yV1Tua3SZDIPYmxJMUWIskSayzN83EvWSetuxRqaslNR/ILVszasWHw+KbAQgtHzUaTSLnndpXKmTLwUaWVAOJF+yqZRbktzJIHeiKRp4o2HOYnmkEwRRmMpLNkIQWLqpVTbrHdVlbSTfsQfVsDHs4ZsQEmxXFcOelFD9qcg6t2Rg+WmXPt2BMb/yRtg8C7wxQ4qQF2WNMto7EC44gE5SL9hrinO5+CWV3A7BtGJ8UxggPg6fxZj9WJDx889Ed9WOfOI8sgjto4lZHvHGsSABVUamwvqzHwnN9W/AACuoppcg5q6AoBQCgFAKAUBrfIh81ivPT8prHqe6JRpdZiTwi9Q1kGdcpO6fPt8Ig6M4te2nOW4a9TjqP+lc/FKp7bPpZ2oblldys7tbznPzeIZo3NlLZmTNY8GKkFT6q8+70+dFnxGmeYvujRG5Tjss7mgNsSIDn4ppYJABmZ5HnjZQcwDJMzDKDqCMpB1vXo06jqR5RmlHayHiXBlg0m1UGXNlTDukEalj0jZbksesk341p+b2icHDtneTDwkiCaSePKUZmnEgMjtGyWDtmyKENyotdhx6uo1t9xkqe/G1Fxz/CIUcR5irFl0Dc3CNSLi5ynr4LV1UdqwyGdyb8uLRIE5tQFBnZ3QqosP4UYAANr5bG1c9H3JyWbZ2/AksrY0luyDBEW9Mhb8BWW9wpW6fC+7OoxcnhHTtDevmQf+IkZOtpFjDeRBGi++vBnr7NVPpaWP5ZsVCrW6z+hUUbE7blEMd48OpuxPAfab6z9i/7169FNehhmTzNmWc3Y+OxoWL3eGHwfMYdSI7EPY/xGBFme4+ke31V5uq68v1l7P8A4Latn0syxosTsfELLGbodA30JF60cdv+4r2tPfXq6+e5TODrZpmxt/YsSoZdGt04mPTXtKn6Q/s2rDrJ2aV7msxO64Kzj3LVgMek6hkN+46EeUV1Rqa747oM5nXKDwzqrQcCgFAeO4AuSAB1nhXMpKKywlkjpNtxC5DDKNWcmyAdtzWN62M5bKuWWuppZkZVvzvycUTBhM2QnKXt0pOrKg4hT6z+O2jRKL6txw5vtEjsJsxcBFz2I+dIsqda93ndp6hXma2+z1Cz4ej6fdmumMaY759yr4zFNK5duJ9QHUB3V9BpdNDT1KuHsY7LHOW5li3E3mi2e03PRNIsqBLoRnUC9wLkaG/aPBFWW1ueMHCPjiNvwQ3Gz8NzBtbnpG5yceZmuqHvGveKKDf1ME5t/bWz9opBLiJcRHNHGEeONA2axuSGbo6m5vfgdarhCcG0iSBxW8Sxo0WBi+DIws0hbNiJR2NJ9EfZS1WKvLzLkgln34XDYSPC4BClgC8zgZzIbFmVdQDfrPCwsNAa46O6W6ROSs7M2s8OJjxJvI6uHOYkl+27HW5HXVsopx2kFh21t3Zs8jTjBztK5zMry5Ii3WegSfVaq4wsSxkEls/ePD4zAT4XFSrhCZFMYjiPNKi5GVQqDXpK17m5vxrhwlGSkuSSL2dt/D7MLfAw+JdrB5JbxxlQb2jRTcNf6bajqrtwlP6uCDzZe+aYWQNBhERSTzrNI0k8ga+YCZrFeN9BxGtHU2uWMklgcVsNHE2XEk3zCKQFgG466nNr2sRXLVuME8HFtTevCmZp4sO885OkuLIKpbgEhj6Nh1X/AK1MapYw3x9hkq+1Npy4qQyTuZHPWeAHYoGgHcKujFRWEQcldAUAoBQCgFAKAUBrfIh81ivPT8prHqe6JRpdZiRQHyxOHWRSrDT3jvFV2VxsjtkdRk4vKM63p3G5xix4W0lUajudesf3cV5dUtVobOPmgam67o88MhcHJtTZA6K/CMOO4ugHo6Uf4V7lc6dRHK4ZkkpReD8YjeXZuO1xOH5qQ8XUXufPSzH0iq506mvmqWTpSg+5Gz7FwDaxYm3cXX8GANZJ6/XV968lyqql7n6wW7uGbR8YFW+ozKB5dTalPqmpseHVgTohH+YkcTs7Y2HQHnzO/YGLD1RgD1mttstXOHyLDKYbE/mIJtvfQwsNr8NNfZX9TXkv0fnqay39smr4r+WqJ07L3blxUqnEMxJ+gNWI7NNFHkqJeqU1fo6KGX5I6EpfPazYt39jLho1UKEA4KvAd57TV1Gnm31LnllE5rtHsTFbyojMdsWKUMrIrI3hIR0T3jsNUKnZPfDg735WGZRvduA2FcvhGLJxCE2kTyN9Ieo+WtMtdUvku/8AhEapPmJybu7+T4JsssYlA4gnJIPTY39I9NRXoKM76Xj8diZWzfEi5Q8p2Gf6TxHsdLj1rf8ASqrtPqI8w5Ji4Pufs8oiXFpYSO0gj9a86VnqCljplyhS19R147lBwqxEidTJ2IpP6Wrc69VKvhYkUrpqXPYz7au+7SfXk73NlHkUf6Vhh6HqLnnU2fsjS9VXD+HE48DgcbtRgq3KX4nowr3959Zr1ao6TRR2x7/1ZlnKdnLLJPhcHsRekwxGLt6V8g1yL3nU1RYr9a9q4iTBxhz7lD2rtOTEyF5Dc9QHgqOwCvT02lr08NsEcTm5vLOOtJwKAUAoBQCgFAKAUAoBQCgFAKAUAoBQCgFAKAUAoDW+RD5rFeen5TWPU90SjS6zEigFAKA/AiA4C1+yuNiXYnJXNt7oQYkktDGzfWtlf2haqpdeP0SO04vuinbQ5Nl+gkw7lYEe8GqJa/Xw7QTLVXS/c58Byahj0xiFH8o/Famn1PWzfzVpf9/JE6al2kWROTTCIoyxs7dZkkNvULD3Vquu1E4fI8MqgoJ8nXs3cdE8Jgo+rGtvef6V4/8A+TO2W6+xv7Gp6tRWIRwWbA7PjgFo0C9p6z5Txr1aNNVSsQWDLOyU38zOqrzgUAoDnxmDSVcri/4j01TdRC2OJo6hNxeUQ53SgYZZEWZOx1BYeRh+lqo0ulemfySeCyy3f3RWdscmWGNzEssfcjZh6mBPvrVPV3w7LJzGEH3ZV5twCGyhpbd8fCsT9ZvUsdItWmg1ncSMnJ3h4487zzM31FAv6gpNbpa291boR5KlXHdhvghhgYofAwuIkYdZhc+9lt6hXldH1PVfXNRRp3aevssjE7c2gVyQwTQrwusL5/ay6egCvT0fpdNHM5bn9zPbe59lgrjbKxJJJgnJJuSYnuT1km3GvWUorsyg8+KMR4vP9y/7anfHyB8UYjxef7l/203x8gfFGI8Xn+5f9tN8fIHxRiPF5/uX/bTfHyB8UYjxef7l/wBtN8fIHxRiPF5/uX/bTfHyB8UYjxef7l/203x8gfFGI8Xn+5f9tN8fIHxRiPF5/uX/AG03x8gfFGI8Xn+5f9tN8fIHxRiPF5/uX/bTfHyB8UYjxef7l/203x8gfFGI8Xn+5f8AbTfHyB8UYjxef7l/203x8gfFGI8Xn+5f9tN8fIHxRiPF5/uX/bTfHyB8UYjxef7l/wBtN8fIHxRiPF5/uX/bTfHyB8UYjxef7l/203x8gfFGI8Xn+5f9tN8fIHxRiPF5/uX/AG03x8gfFGI8Xn+5f9tN8fIHxRiPF5/uX/bTfHyDVORjCyRxYnnI3S7pbOpW/RPDMKyahptYJRo1ZyRQCgFAKAUAoBQCgFAKAUAoBQCgFAKAUAoBQCgFAKAUAoBQCgFAKAUAoBQCgFAKAUAoBQCgFAKAUAoBQCgFAf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AutoShape 20" descr="data:image/jpeg;base64,/9j/4AAQSkZJRgABAQAAAQABAAD/2wCEAAkGBxQQEhQUEhQVFBUXFxgWGRcXFh8cFRUYGhcWFhYVGhgYHSgiHxolHhcaITIiJSkrLi4uFx8zODMuNygtLy4BCgoKDg0OGxAQGywkICYvLCwsLCwsLCwsLCwsLCwsLCwsLCw0LCwsLCwsLCwsLCwsLCwsLCwsLCwsLCwsLCwsLP/AABEIAIoBbQMBEQACEQEDEQH/xAAbAAEAAwEBAQEAAAAAAAAAAAAABQYHBAEDAv/EAEoQAAIBAgMDBggMBAQHAAMAAAECAwARBBIhBQYxBxMiQVFhMlRxcoGRkqEUFRYzQlJik7GywdIjgtHwc8Lh8SRVY4OipLMXNEP/xAAaAQEAAwEBAQAAAAAAAAAAAAAAAQMEAgUG/8QANBEAAgIBAwMCBQIFBAMBAAAAAAECAxEEEiETMVEFQRQiMmFxI4EzQpGxwQZSofAk0eEV/9oADAMBAAIRAxEAPwDcKAUAoBQCgFAKAUB+XcKCToALmuZSUVlkpZeDKt4d9XilPTkGYkhUPgqNBfX+9a8HT163XSlOue2OTfPo0pKSyyOi5RGB1ecjzh/WtcfStenzb/crd9H+0l8Hypwr4azt7P6tW2v0/Ur6p5M87IPsj6zcq0B4JOPZ/dXUtBqH2mRGcfdE/sLaMmMETqZEV+lZjrl7dD1/rXlpX/EdLfnHc0PYobsFtr2jIKAUAoBQCgFAKAUAoBQCgFAKAUAoBQCgFAKAUAoBQCgFAKAUAoBQCgFAKAUAoBQCgFAKAUAoCJ3mxQigYsbKASx7gLmsmsUpQ2R9y6nCllmK7Dw5xmIeZluL2VTrcnRV9A95rN6jZ8Hp4aWn6mX0LqzdkuyNJg3CUEE815ObFZ4en6ru7RLUV/7SZwe68KcYoW/7S/0rdXp7o955M8pxfZH1m3bgbhDCP+0v9K6lTa+0yFJL2OvZuzxDfh1AWFgAOqp02m6Tcm8tidm7g7q1lYoBQCgFAKAUAoBQCgFAKAUAoBQCgFAKAUAoBQCgFAKAUAoBQCgFAKAUAoBQCgFAKAUAoBQH5kcKCTwFRKSisslLJmXK1tossOEj1eQh3A+reyJ6Tr/L313Qo7erL2Dznajv5O9hBLMRcR6X+tIeJ9H6ivn9JnWauWon2XY23PpVqte/c0CveMIoBQCgFAKAUAoBQCgFAKAUAoBQCgFAKAUAoBQCgFAKAUAoBQCgFAKAUAoBQCgFAKAUAoBQCgFAKAUBC7Zx3TES8fCb/KP19VebrL/nVa/c0VQ43GV7W3f2lFiDjGjR2ZiwKsHAFrABTY6LoNOqvUdmndOyTwmUpT3ZXc5MFvbJC/8AEVo26yl1PpU/1rxpei/z6S39smz4r2tiaDu5vuJbByJB9ZdHHnL/ALVVDW6jTT6eqj+5EqITW6t/sXWGZXAZTcGvZrsjZHdFmNpp4Z+67IFAfLE4lIxmdgo/vgKrtthXHdJ4OoxcnhEYu8cNszMsafXkYKPfWfT6tah/pp4O51OHcrm2OUbCoSI5i5/6aEj2iAPfV9mn1Mvp4Ii4LuVeblFu1w09vKB7r1jfpmtcs9QuV1OPpJOTlGw0kRUnEo/UwJH5H/StstLqY14i8spUoOXPYhvjmSb5raE6nsMh/BrH315fxmu038arKNXRpn9Mj4Y1trRrnXETyp2xuSR5V4+q9etpPUNNqPbD8My2UygQfyux3jc/tmvT6UPBSPldjvG5/bNOlDwMj5XY7xuf2zTpQ8AfK7HeNz+2adKHgD5XY7xuf2zTpQ8AfK7HeNz+2adKHgD5XY7xuf2zTpQ8AfK7HeNz+2adKHgD5XY7xuf2zTpQ8AfK7HeNz+2adKHgD5XY7xuf2zTpQ8AfK7HeNz+2adKHgD5XY7xuf2zTpQ8AfK7HeNz+2adKHgD5XY7xuf2zTpQ8AfK7HeNz+2adKHgD5XY7xuf2zTpQ8AfK7HeNz+2adKHgD5XY7xuf2zTpQ8AfK7HeNz+2adKHgD5XY7xuf2zTpQ8AfK7HeNz+2adKHgD5XY7xuf2zTpQ8AfK7HeNz+2adKHgGm8kO1ZsTHiDPK8pV0ALm9gVNwKy3xUWsEov9UEigFAKAUBCb0bdbBoHWIy26TAMAcotmyjiW1GnDjrXcI7ngEpDigYllPRUoHN/ogjMb+Succ4BFYPePDTTmA9CYAMEkUBnUi4I77a5TZgOIpKlY3NE5ZJ4uKNkbPYKoJJvbLpc37NNapsphYtrRMZuLyiq7Z3HWQHIQ445ZP0Yf3315E/TLaZb9NNp+DXHVRksWIzraW602HkzQZ0kXXIT0v5TwI7jV9Hqu59DWx/f/AL/gidGFvqZbdwN8xI4gxH8ObgCdFkP1bHwX7uvq7K1S0TofUpeYlDs3cS7mko96vrsU1wVtYOPF7TjjzEsoC6sxNlUddzXPWTltjyzrY8ZZlW+fKCJmKYQdHhzrDVvMQ9XefVV0vT4WPda+PAja48RIjYm52K2gwaRubX60hJa3cg19dq6r1Wmr/Tpx+wnCb5kW2HkthTi0sp8oRfdr76qu1d74rQjCH8x+v/xslxaFbdd5Wv7jXnSs9TcsqSx+xevh8djrx3JrhTESsTrJ9mQn3MSK3PU6qFee8ilRrcvsUHaO5zxnQkH6si2Pr/0rFX6+4PbqK8fg0PRp81yyebL29jNmOuYEp9STVGH2XHD0H0V6UKtJq1vrxn7f+jNLqQ4kWHGRYLbKl4v+HxQF2X63eQNHH2hr29lUztv0b+bmJMYxn+SgbQwEmHcxyrlYeojtB6xXrUXwujugyuUHF4ZzVccigFAKAUAoBQCgFAKAUAoBQCgFAKAUAoBQCgFAKA1vkQ+axXnp+U1j1PdEo0usxIoBQCgFAQO++DM2DkUNlIKsDYHgw+sCOFd1vEgfLfjEsuEbmz0irsp/w4ZJgb+WNfXU1r5uQZVtKWLD7Wjkgz5BLC5JFjd8rOACB9F7WrVHLrwzkv8AtvGqExyO1hNikh01IT4PC01gNbiNXNZ4rlEndu1t4WijkzGScySIgBbJHm1LNwCAkop6wotXM4+5JYsdgUmFnF7cD1jyGsl+mrujiaO4WSg+Ch737ifCAWisJ11VuAlA4K3Y3Yf0qnSWT0sunPmJ1Zia3Luc+5O9b4hWw07MuIQFQx0ZwNCD9tevt49tT6hp3WupU+GKpJvDKrt18XjsV8DRSMrWCX6OmvOuey2vd1a1s0FVVNKnnLfuc2ycpYLzsTk8jw4AuHkt0pWGg7Qi9Xl4/hWbW9XUvYniJ3VKMOfcuWzdmJAoCi57TxNRptJXRHETmy2U3lnZWorFAKA+c8CuLOoYdhFx764nXCaxJZJUmuURU+7kLAqUDRnijar6L8KxR0SplupePsWu1yWJGVb57mPgH5/ClubU34nnIe+/WvfxHX216NGsjb+lauf7lTg18yOePHptKLm5rCZRcMOv7Q/Uf2PJ1VdvplvWq5g+6NlTjfHbLuVTFYdo2KMLEf3fyV9Hp74X1qyHZmKcHCWGfKrzk1jk5wOF+LZZ8Rh4pebaViWiVnyoitlBYeWwvWO5y34TJR8498djMQDgcoJtmOGhsO85WJt5BTp2+RwcHKhujFh+anwqZVkcRmNfBzsLoVHVexFuHCuqbW+JBk6u72ztj4ZJMYizSNYEsucs9rlUQ6ADtPpNcb52PEQR/wAtNjf8v/8AWg/fXXSt8jKM+3hxcU2JlkgTm4mIKJlC5RlAIyqSBqDw7a0QTUcMg7tyd3TtDEiIkiNRnkYcQoIFh3km3rPVUWz2RyEaDtbamx9nOcOcIsjpYNlhRyptezPIRc2PaazRjbPnJPBVN6drYLHiCHA4bmJGlUFjFGgIbogXjYk6kG3dVsIzhlyYLptbC7L2PFEs2GEpe4BMSySOVAzMTIbDiOvr0qlOyx8MER8tNjf8v/8AWg/fXXSt8jJne3MTHLiJZIU5uNnJRMoXKvUMq6D0VqgmkkyDVeTfdnDrgllxMUTtM2ZTIitZSQsajMOvj/NWS6x7sIlFC5RdijB46RUULG4EiACwAbQqB3MG07LVopnuiQy1clGyoJ8JiWlhikZZCAXjViBzamwLDTWqr5NSWCUZbHwHkrUQXPk33SXaErtNfmYrXANi7HgtxwFhc214VRdZsWEEi0bR3l2PhZWgGCWQISrMsMZFxoQC5u1jVSrsks5JObfbdDCyYT4dgQFAUSFVvkdOshT4LL2acD11NVklLbIMy+tZBrfIh81ivPT8prHqe6JRpE0gRSx4AXrHOajFtnSWXg5tn4ouOlxqnT3b1ydzjjsdlaSsUAoCG3vkK4V7AkMVRspswRmAYqToGsdD213DuCqbHxUu1IhGDkEUbLmtqzZmjKXtl5zmSoN9FMt8rcBZJKDIPrtnZabT5uGNebaB8plW/wDDKgLZiRa4AFlJJ4dV2pGThyCl7R3jDTMhbnQJ5Sz83pL/AAkhQhQT4WQ37Qxt2VdGvjIL7uTI+ctkUI4Vc7mz2VTzcSjrCKAD9ZnkbgBmosQLtVJJybTxQijLEXPUO01l1dkYVtssri5SwZbyh4ABo9pYQ2OYZyvUwNlc267go3o76s0Nysj0bPdcETjteUWrdDHR4kpMAA0i2J+ldb9AnsBvXn1xlTqOjJ8exfL5obkXOvWMooBQCgFAKAUBx7SwfOKbcbevuNZNVp+pHMe5ZXPa+TCt7djHBzCSK6oWuP8ApsOK+T/UVbodTHV1you79n9zu2DranHsNqIMXAJ1HTTRh3DiPRxHca87Qzl6fq3pp/TLsX3JXV9Rd0VqvrDzzY+THCibZM0RbKJGmQt9UMirf0XrFe8WZJRwxclMAIzYwlb6gKoJHZfMbeqpeol4GDv3x29DJisBhImV8uKieTKbqmU5VQnt6RNuq3fXMINRcgR/LKBz2Bz/ADd3zdls0Wbh3V3p+zwGdmyt3NiYp+bg/iPYtlEsvAWudT3iuZTtisscGcb44BMNjZ4YhlRGAUXJsMqnideJrTVJyimyGXbkOAz4vtyw+q8t/wBKp1PsSiQ2xszYjTymeYCUuxcGVxZr6iw4VxGVuOEOCq72w7OwywybNkDSrKGPTZrBQWBs32gKtrc5ZUiC24nevZO0ok+GdFl1ysHBQkDNldBqDb3DSqlXZB/KSfjZ27WxcaWjw7XcC/RkcOBwzAPoePYeNHZbHljgoOP3VePaHwENmLOqq1tcjDNnt2hb3801oVmYbiDS+UXCYox4WHAwsyxusl1sApitzK6kdev8orNU45bkyWcnKzs0z4KLE5CrxFSyniqyWDKbdjZffU0SxLAZ8uRv/wDTxX+Kf/ktTqPqQRkMfAeQVsINk5GAPgU9vC59v/lFasWo+pEox+S9zfjc38t9a2LsQbFuKb7Dl5zwMmJGv1Onf0cax2/xf6EoxoVtINc5EPmsV56flNY9T3RKLlvLiwiAE2GrN5q6/wB+SvH1s38ta9y+ld2U/kt2rNiXxLObx5wy34qzX6A7goH9mt1tUK9qXcrUm8mk1JyKAUBC72uggAlbLEZYxI17BVzAm5HAXAHpruGc8AouztsSYbZbjDPGJRiityVF0l6YfpGy3DaFtNKucd0+SCV3zxjRYJJ8DJEoZeak/iIbpZjZWJs0iktwJPSbjXNaTliQMy3cxN5YYxFnIfoqo6TMb2uDoTfLxIACDhcmtU1xkg2Xd7dgxkS4g5pNCsYN44rajWwzMON+F9eoGsU554R0WeqwU7lE2rzEDN1gWXvdtB6uPoNYbK/iL41+3uXweyLkU3k4cz4fEYaXWJ75b8bkWk/FT5b116ldCq+Cj9SWRVByi2+xzbiYp8PNNh28JGzjzlIVvWMprj1ZZhDUwOtP3cGbTBIHVWHAgH161srkpxUl7mdrDwfuuyBQCgFAKAUAoClcoWxxIhNtH6J7m4q399leJrt2lujqYeeTbp2rIutmVbtzmKZon4NdSPtC/wDqPVW71mpX6aOoh3XP7HGllsscGRu1MLzMrp1A6eQ6j3V6vp+p+I08bPf3/Jnuhsm0aZuPIBsPFgkA5cTpfX5qptX6q/Y4XYyi1ayD6YeYxsrpoysGU9hBuPeKNZWAbXiJcDt7DIGl5uRTmtmAkje1mFm8JT6jp11iSnVInue7p7kw7Pn55cTzhyMmUhQNSDe4PdSy2U1jAwZjyhMDtHFEajOPyJWmn6EQz68n+8Y2fis8l+acZJLC5UXuHsONj7iaXQ3x4CL9tnczA7SlOIixQUvYtkZWUmwGax1B0119FZ42zgsYJKXv1udHs6JJI5zMWcrYgC3RLX0PdV1drk8NENFlHJTh/HG9lf61X8RLwTgl92tzsLsyU4hsVmIUqM7KqKDa57zp21xOyU1jAwc+680eO2picaCObjVYIidMxt0nF9eAPoepmnGCiCA3j5S8SmJmTDmPmkYot0uTl0LXv1kH0VZCiLjljJaNy94PjXBzxYopn6UbWsoKOvRYDt4j+WqrIbJJoIrPJltuPZ8+IwmJYJd7Bz4GdCUIJ4AMLEHhp3irLouSUkESMvJdhHJaLFsqHUDoMAOwHTSuVfJewwR26O2otkY3EYWVyYCwAkt4LgCzEDqINieqw766si7IqS7gk8fyeYPFStNDiwqOxYqpVgCTc5TfQX6je1cxunFYaGC1YrYURwPwKGbmo8oQtcMxW92vcjVtbnvNVKT3bmiTAcdAI5ZEBuEd0B7QrFQfTavQTyjk1XkQ+axXnp+U1k1PdEo6eU3G5Y5/8NY/bNj7mrxYrqa+MfBpXy0tn35JsJkwaG2rs7n15B7lFb7pbr39ilcRL3XRyKAUBybVwXPxPHp0gOIuLggi47Lipi8PIMXxG6LvHiZFC85CwQxBiVRIxa1yLuWsqqDbQEm2lbFaspHOCyYne34TFicFLgRDzeFkcqxFkZFBWyZRYXIIN+zSq+ntakn7kkXyK4EtiZZrdFIil+rM7IdO+yn113qXxgI2OsZIoDIOWHGdKGLtLSH8q/i1NDD55TO7HwkSnJ5suyeZFmPnvr/WvnmvidZbY/5exsk9lUY+SubbXmNrow0EmUn+YGM+8V6sP1vTpRft/go+m5M1vdyXNAvcSvqJt7rVx6bPdp19uCNQsWMk63lAoBQCgFAKAUBxbawvOwSJ15SR5RqPeKy62nq0Sj9i2meyaZgG8ic1iQ468r+kaH8PfXPo0/iNC65e2UW6tbLdyPrvbGC0cg+ktvVYj81cf6em1Gyl+zJ1iziRXyo7K+kMR7QCgPCL0B5kHYPVQHoFAe0B4VB6qABQOAoDzIOweqgAQdgoD0qDxFAe0B4VB40AtQHmQdg9VAegUB4VHYKAc2OweqgP1QGt8iHzWK89Pymsep7olHJyqN0Zf8WMf+NeNoudfI0z/got3J6tsHB/hL7wDWpc3z/JXL6UWirisUAoBQFUZgPjBAALSRse/OF1Ndv2BUtpIH2tjxI3NQyCKF5bXYZoEbmk7GfIRex4WGpFXr6EQWfkwwKQ4eUISQZRe5BObmYs4NtNGuLdVrVVc23yEXGqiT8TSBRdiB1am2p0A16yah9gYfyqNmx4XsjQetmq7SfLVJ/kmfMkaZuXEAkx+0F9AXT8a+e9JWY2S+5r1XeKM75QBbG4Vuvo+6W4/GvQ9P501q/P9iqz64mobpH+E3nn8BWb0j+C192d6v6/2JuvVMooBQCgFAKAUANQ1lAwPfyLK69zSL6iK8z/AE+8WWw+/wDk2a3mMWc22elhMOfNH/gR+lT6X8vqN0fz/cX80RZw4HZQkwuKxGYgwGEBbaNzrlNTfS3GvpXLEkjCRldguOF3MjIw6SYh0mxMayIBAWhXOLorSBuJ7uF/XQ7nzhcIYKliIWjdkYWZWKkdhBsfeKuTysgmN39griI5ppZTFDFlBKxmR2ZjYKqgjyk1xOe14QOHbGHhjcCCR5FtqZI+bYNfhludLW1rqLbXIOEV0C07V3POGwfPySWmDIGgA1jElyoZr6NYXtbrqmNu6WEMFWq4HTBs6WSN5Ujdo47Z3A6K37TXLkk8MHNXQJTYuEw0gbn5pY2B6Ijh5y46ybEW1ribkuwPrvRsMYKSMLIZEliWZGKFGytfRkJJB0qK57kDm2BslsZiI4EIUuT0jwUKpZmPoB91dTltWQSeN3ehOHlnwmJM4gZRKrRZDZjlWRTmN1vXCsecSXcFcq0EntvZQwww5DFuew6T8LZSxYZeOtsvGuIS3ZBGAX0GpOlhxPdXYLRtrdA4TBrO8oM2dEeED5rOpcBmv4VgCRbrqmNu6WBgq9XA1vkQ+axXnp+U1j1PdEo+XKnB0Jj2NG/4L+teNpfl9Qa8r/BplzSWLk1nz4KA/YK+yxX9K1yW2+RU/pRbqtOBQCgFAU/EXGIxo6n5ogebzC/5qs/lQITfaNsPHtCcWBkmRUPXmOHw8Wn8jz+oVZX8zSIZLckC22cvfLJ+Nv0rm/6wi2bRxqwRl3Og4DrY9Si/+w4mwFVJZZJQztV8RiocwLsXUpGoNkS4JkbgRprbQ2sWPSWOrnFKLBUOVMZceG7Y0PqZv6VzpfmpkvyTPiSNN3PmHNz9zZvQV0/CvnfS5ba7V4f+DXqlmUTOt9Tzm0cMg6hHf0yMx9wr0dH8mjsl5yVT5sijU91UtBftdj+A/SqPSVijP3Z1qn+oTNemZhQCgFAKAUAoBUPhAwTf2XM697SN7x/WvM/0+s23T+/+TZrPpijl2xpg8OPNP/gT+tT6Z83qNz/P9xdxRFHPszaSR4LGwsTnmOHKC2h5uQs9z1aV9I4tzTMJDVYC+bt7zRYVIS+OxTCNQThliGS4HzYdvo308lZp1uTfC/JJSsdijNLJI2hd2cgcAWJNvfWhLCwQWPc7eNcNFPA8suH5wq6zRKGZGXQgqeKkaaVVbXuaa5CPjvttuPFvDkZ5DFEI2mdQrzNe+YqOAH6mpqg45yGRewNojC4iOYxiXmzmyE2BNjlN7HgbH0V3OO5YBZNo71YafCYlPg5SaaVZNZXe7AfOlj1jhl4VTGuSkuQUutAJTA7fngw82HjYCKbwxa54WNj1XAANcOCbTBF12C37nbbhw2HmRp5MNK8iESRxZ2yKPB14ak1RbBuSeMght58Uss2dcRLibqLySplYG7dADsAsfSa7rWF2wBuptcYLFRzMpZVzKwHEqylTa/WL39FTZHdHAJWfaGDw2FxEOEeWZsQUBLx5BFGjZrcek3Vf+zWoyck5ewKpV4JneTaSTrhBGSeawscL3FrOpckDtGo1quuLWc+QfDdzaoweIjnMYlyXIUmwvYgG9jqONTOO5YBYNqbz4abBTRjDlJpJxLrK79LLYylm6+rLw1vVUa5KSeQU2tANb5EPmsV56flNY9T3RKJ7fvZ3PIwHGSJlHnC5X3keqvEv/T1MLTTXzBxIDkbx+aKSE+FG+YD7Lj9wb116mpjixTXuURfGDTK5IFAeE2oD54XEpKoeNldDwZSCpsbGxHfRrAK7isMz4tgDZWYqdOtY8PKPXlIrv+UFC5ZdoF8THEsgaNYwSitcLJmkBJA4NlsNa06dcNkMvHJdgmh2dFnt0y0gsfoubrfvtr6aoueZsIgt+dpc+zoC2RDzSBPCeQkK2W+hJPQ9HY5I7rjjkMtm6mwfgkZaSzTyayPe/eI1J+iL+kkk6mqrJbvwSZ3yw4Tpwy+dGfzL/mrnQT+aUDuxcJkxuDjy8ZtrmiUMexlOX91fNyUqNVbX5NjxOuMir4J/he1JZRqkea3ZZRza+s3NetrP/H9PUPdlFXzW58GzbJg5uFF67XPlOp/GrNJX06YxK7ZbptnXWkrFAKAUAoBQCgOPa+J5qGR+xTbynQe81m1lvSplL7FlUd00jAN55OcxAQa2Cr6W1/UVX6JDo6J2y98su1b3W7UfXe1wDFGPoqT+AH4GuP8AT0HLqXP3ZOseMRK/X0piFAKAUAoBQCgFAKAUAoBQCgFAKAUAoBQCgFAa3yIfNYrz0/Kax6nuiUX/AGrh+cjNuI6Q9HH3V5uqq31/gtrliRknO/FO1VlOkE179gVz0/ZezeStenl16EvdHM1tkbIkgPA9/lB4Gq1LnBGD910QQW8G3Rh3WIxmQyKbAByWHAhVjjcm19dAACO2u4xzyCm7L3vGzE5idFU55JCXEyM3OSNISFOHtYZradlXOvfyiCN3j3rOK5yXBSMrBY1PNs9lcv0XOdF1KBl0HDjwrqFe3iQLHyh7JwmHwJkaFDKqLDEdQczHjx1Iuz68bGq6pScsJhkTsLlBSPDQxZ4oykax9JZCRlULm6KkHhfjXcqW3kZPxuRikmxyCbNmQFo0yEjnCGJLNa140AW51LM1LFiPARq9ZSSlcpOy+fgcAa2zr5y9XpFx6axSt+H1EZvs+5fFb4NFYRTsnZRLm0898qnihYaD+VdT3mrZVx1Orylwu7OFJxgdXJpsErGrMNZTnPdGvgg+Xj/NWbWy+J1Ua12iW1/p1t+7NSr0TMKAUAoBQCgFAKAp3KBtYRxlb6KMzd5+ivl/qK8T1Fy1FkdND3fJt0yUE7GZLu9CZsQZW4KS57Mx4D9fRW/1e1abSKiHd8Femi7LHNnBtfFc7M7dV7DyDQf19Nel6bpvh9NGHv3f5Kbp75tnETW8qF6A9oBQCgFAKA8JtQAGgPaA8vQHtAKAUAoBQCgFAKAUBrfIh81ivPT8prHqe6JRpdZiSpb67rDGwsi2Dg54j1ButT3Hh6j1VXT+jZldmdt7kVbcTep0thJ7rNDdEzaFlXQxH7S8B3Dupr4Sh+tDt7k1Yl8rLYvw+cs8GLw6pfRGw5LIOpWPOanv66nT6im6GV+5zODg8MhtptNGWGKnUu0yYdikLWkikhPNRixJiBkd+n9ZF8lalh/Sjg+uw0s8cYOeKMwpEMl1BJlWcc6WOdjZyy/RMY7ATEvIJLfPAqVBtlChXOVdTkkS4sOJ6fvrmDJKLyrbX52UICWiKxyRnUBXBkSRbHgbEXB1BArRRHCyQyE2JuRisVEJVjIjbgxKgEagt0mBA042PbrVkrYxeCMGg7v7FxMyhZMS7x6lnUskLsTciMAhn7c91TXQNrbNOcfZElt2LsRMIGyPK+bU85IWHoXRV9AFVSk2SNq4yFQWlICx9NmPBbfr3V598o2yVceWWRzFZMoUvtzHGRgVw0XAH6t7hfPe1z2D0VstktHThfUzmK3v7GhbqbXhmMnNMGCtkNuq3C32T1GsGmqnTL513LbGpLj2LRXolAoBQCgFAKAUBy4/F82pPX1f1NZdTqFVHjud1w3MwzfTbRxU3NRHMobUj/8Ao9+ruFdenaVUReou7v8A4RZdZvxXHsfjHEYPDiJT/Efwj5fCP+UVg0sZepa13y+iPYvsxRVsXdkLsjZkmKlWKFczt6AoHFmPUo7a+qlJRWWeeSMuPjwjZMHlkcGxxLIGZm4WhRgQqdhILHtGlcJOXMv6AsG/D4hsBgzjnUTlmKpltIUsbvIb2BAyjKB1668K6sb3t7Eso+Gw7yuEjVndjYKouxPkFaG0uWQaFuRupAsjtissxhGaUXvBCbaRkjSSXrIGi95IrNba8cE4OafdqGbGZp/+EjnkUQ4WMD4QwNlDFeESmxY37SLXqVY1Hjn7g4OUJ8LDJ8EwkKIIj/EkteR3t4Oc62F9e/yV1Tua3SZDIPYmxJMUWIskSayzN83EvWSetuxRqaslNR/ILVszasWHw+KbAQgtHzUaTSLnndpXKmTLwUaWVAOJF+yqZRbktzJIHeiKRp4o2HOYnmkEwRRmMpLNkIQWLqpVTbrHdVlbSTfsQfVsDHs4ZsQEmxXFcOelFD9qcg6t2Rg+WmXPt2BMb/yRtg8C7wxQ4qQF2WNMto7EC44gE5SL9hrinO5+CWV3A7BtGJ8UxggPg6fxZj9WJDx889Ed9WOfOI8sgjto4lZHvHGsSABVUamwvqzHwnN9W/AACuoppcg5q6AoBQCgFAKAUBrfIh81ivPT8prHqe6JRpdZiTwi9Q1kGdcpO6fPt8Ig6M4te2nOW4a9TjqP+lc/FKp7bPpZ2oblldys7tbznPzeIZo3NlLZmTNY8GKkFT6q8+70+dFnxGmeYvujRG5Tjss7mgNsSIDn4ppYJABmZ5HnjZQcwDJMzDKDqCMpB1vXo06jqR5RmlHayHiXBlg0m1UGXNlTDukEalj0jZbksesk341p+b2icHDtneTDwkiCaSePKUZmnEgMjtGyWDtmyKENyotdhx6uo1t9xkqe/G1Fxz/CIUcR5irFl0Dc3CNSLi5ynr4LV1UdqwyGdyb8uLRIE5tQFBnZ3QqosP4UYAANr5bG1c9H3JyWbZ2/AksrY0luyDBEW9Mhb8BWW9wpW6fC+7OoxcnhHTtDevmQf+IkZOtpFjDeRBGi++vBnr7NVPpaWP5ZsVCrW6z+hUUbE7blEMd48OpuxPAfab6z9i/7169FNehhmTzNmWc3Y+OxoWL3eGHwfMYdSI7EPY/xGBFme4+ke31V5uq68v1l7P8A4Latn0syxosTsfELLGbodA30JF60cdv+4r2tPfXq6+e5TODrZpmxt/YsSoZdGt04mPTXtKn6Q/s2rDrJ2aV7msxO64Kzj3LVgMek6hkN+46EeUV1Rqa747oM5nXKDwzqrQcCgFAeO4AuSAB1nhXMpKKywlkjpNtxC5DDKNWcmyAdtzWN62M5bKuWWuppZkZVvzvycUTBhM2QnKXt0pOrKg4hT6z+O2jRKL6txw5vtEjsJsxcBFz2I+dIsqda93ndp6hXma2+z1Cz4ej6fdmumMaY759yr4zFNK5duJ9QHUB3V9BpdNDT1KuHsY7LHOW5li3E3mi2e03PRNIsqBLoRnUC9wLkaG/aPBFWW1ueMHCPjiNvwQ3Gz8NzBtbnpG5yceZmuqHvGveKKDf1ME5t/bWz9opBLiJcRHNHGEeONA2axuSGbo6m5vfgdarhCcG0iSBxW8Sxo0WBi+DIws0hbNiJR2NJ9EfZS1WKvLzLkgln34XDYSPC4BClgC8zgZzIbFmVdQDfrPCwsNAa46O6W6ROSs7M2s8OJjxJvI6uHOYkl+27HW5HXVsopx2kFh21t3Zs8jTjBztK5zMry5Ii3WegSfVaq4wsSxkEls/ePD4zAT4XFSrhCZFMYjiPNKi5GVQqDXpK17m5vxrhwlGSkuSSL2dt/D7MLfAw+JdrB5JbxxlQb2jRTcNf6bajqrtwlP6uCDzZe+aYWQNBhERSTzrNI0k8ga+YCZrFeN9BxGtHU2uWMklgcVsNHE2XEk3zCKQFgG466nNr2sRXLVuME8HFtTevCmZp4sO885OkuLIKpbgEhj6Nh1X/AK1MapYw3x9hkq+1Npy4qQyTuZHPWeAHYoGgHcKujFRWEQcldAUAoBQCgFAKAUBrfIh81ivPT8prHqe6JRpdZiRQHyxOHWRSrDT3jvFV2VxsjtkdRk4vKM63p3G5xix4W0lUajudesf3cV5dUtVobOPmgam67o88MhcHJtTZA6K/CMOO4ugHo6Uf4V7lc6dRHK4ZkkpReD8YjeXZuO1xOH5qQ8XUXufPSzH0iq506mvmqWTpSg+5Gz7FwDaxYm3cXX8GANZJ6/XV968lyqql7n6wW7uGbR8YFW+ozKB5dTalPqmpseHVgTohH+YkcTs7Y2HQHnzO/YGLD1RgD1mttstXOHyLDKYbE/mIJtvfQwsNr8NNfZX9TXkv0fnqay39smr4r+WqJ07L3blxUqnEMxJ+gNWI7NNFHkqJeqU1fo6KGX5I6EpfPazYt39jLho1UKEA4KvAd57TV1Gnm31LnllE5rtHsTFbyojMdsWKUMrIrI3hIR0T3jsNUKnZPfDg735WGZRvduA2FcvhGLJxCE2kTyN9Ieo+WtMtdUvku/8AhEapPmJybu7+T4JsssYlA4gnJIPTY39I9NRXoKM76Xj8diZWzfEi5Q8p2Gf6TxHsdLj1rf8ASqrtPqI8w5Ji4Pufs8oiXFpYSO0gj9a86VnqCljplyhS19R147lBwqxEidTJ2IpP6Wrc69VKvhYkUrpqXPYz7au+7SfXk73NlHkUf6Vhh6HqLnnU2fsjS9VXD+HE48DgcbtRgq3KX4nowr3959Zr1ao6TRR2x7/1ZlnKdnLLJPhcHsRekwxGLt6V8g1yL3nU1RYr9a9q4iTBxhz7lD2rtOTEyF5Dc9QHgqOwCvT02lr08NsEcTm5vLOOtJwKAUAoBQCgFAKAUAoBQCgFAKAUAoBQCgFAKAUAoDW+RD5rFeen5TWPU90SjS6zEigFAKA/AiA4C1+yuNiXYnJXNt7oQYkktDGzfWtlf2haqpdeP0SO04vuinbQ5Nl+gkw7lYEe8GqJa/Xw7QTLVXS/c58Byahj0xiFH8o/Famn1PWzfzVpf9/JE6al2kWROTTCIoyxs7dZkkNvULD3Vquu1E4fI8MqgoJ8nXs3cdE8Jgo+rGtvef6V4/8A+TO2W6+xv7Gp6tRWIRwWbA7PjgFo0C9p6z5Txr1aNNVSsQWDLOyU38zOqrzgUAoDnxmDSVcri/4j01TdRC2OJo6hNxeUQ53SgYZZEWZOx1BYeRh+lqo0ulemfySeCyy3f3RWdscmWGNzEssfcjZh6mBPvrVPV3w7LJzGEH3ZV5twCGyhpbd8fCsT9ZvUsdItWmg1ncSMnJ3h4487zzM31FAv6gpNbpa291boR5KlXHdhvghhgYofAwuIkYdZhc+9lt6hXldH1PVfXNRRp3aevssjE7c2gVyQwTQrwusL5/ay6egCvT0fpdNHM5bn9zPbe59lgrjbKxJJJgnJJuSYnuT1km3GvWUorsyg8+KMR4vP9y/7anfHyB8UYjxef7l/203x8gfFGI8Xn+5f9tN8fIHxRiPF5/uX/bTfHyB8UYjxef7l/wBtN8fIHxRiPF5/uX/bTfHyB8UYjxef7l/203x8gfFGI8Xn+5f9tN8fIHxRiPF5/uX/AG03x8gfFGI8Xn+5f9tN8fIHxRiPF5/uX/bTfHyB8UYjxef7l/203x8gfFGI8Xn+5f8AbTfHyB8UYjxef7l/203x8gfFGI8Xn+5f9tN8fIHxRiPF5/uX/bTfHyB8UYjxef7l/wBtN8fIHxRiPF5/uX/bTfHyB8UYjxef7l/203x8gfFGI8Xn+5f9tN8fIHxRiPF5/uX/AG03x8gfFGI8Xn+5f9tN8fIHxRiPF5/uX/bTfHyDVORjCyRxYnnI3S7pbOpW/RPDMKyahptYJRo1ZyRQCgFAKAUAoBQCgFAKAUAoBQCgFAKAUAoBQCgFAKAUAoBQCgFAKAUAoBQCgFAKAUAoBQCgFAKAUAoBQCgFAf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AutoShape 22" descr="data:image/jpeg;base64,/9j/4AAQSkZJRgABAQAAAQABAAD/2wCEAAkGBxQQEhQUEhQVFBUXFxgWGRcXFh8cFRUYGhcWFhYVGhgYHSgiHxolHhcaITIiJSkrLi4uFx8zODMuNygtLy4BCgoKDg0OGxAQGywkICYvLCwsLCwsLCwsLCwsLCwsLCwsLCw0LCwsLCwsLCwsLCwsLCwsLCwsLCwsLCwsLCwsLP/AABEIAIoBbQMBEQACEQEDEQH/xAAbAAEAAwEBAQEAAAAAAAAAAAAABQYHBAEDAv/EAEoQAAIBAgMDBggMBAQHAAMAAAECAwARBBIhBQYxBxMiQVFhMlRxcoGRkqEUFRYzQlJik7GywdIjgtHwc8Lh8SRVY4OipLMXNEP/xAAaAQEAAwEBAQAAAAAAAAAAAAAAAQMEAgUG/8QANBEAAgIBAwMCBQIFBAMBAAAAAAECAxEEEiETMVEFQRQiMmFxI4EzQpGxwQZSofAk0eEV/9oADAMBAAIRAxEAPwDcKAUAoBQCgFAKAUB+XcKCToALmuZSUVlkpZeDKt4d9XilPTkGYkhUPgqNBfX+9a8HT163XSlOue2OTfPo0pKSyyOi5RGB1ecjzh/WtcfStenzb/crd9H+0l8Hypwr4azt7P6tW2v0/Ur6p5M87IPsj6zcq0B4JOPZ/dXUtBqH2mRGcfdE/sLaMmMETqZEV+lZjrl7dD1/rXlpX/EdLfnHc0PYobsFtr2jIKAUAoBQCgFAKAUAoBQCgFAKAUAoBQCgFAKAUAoBQCgFAKAUAoBQCgFAKAUAoBQCgFAKAUAoCJ3mxQigYsbKASx7gLmsmsUpQ2R9y6nCllmK7Dw5xmIeZluL2VTrcnRV9A95rN6jZ8Hp4aWn6mX0LqzdkuyNJg3CUEE815ObFZ4en6ru7RLUV/7SZwe68KcYoW/7S/0rdXp7o955M8pxfZH1m3bgbhDCP+0v9K6lTa+0yFJL2OvZuzxDfh1AWFgAOqp02m6Tcm8tidm7g7q1lYoBQCgFAKAUAoBQCgFAKAUAoBQCgFAKAUAoBQCgFAKAUAoBQCgFAKAUAoBQCgFAKAUAoBQH5kcKCTwFRKSisslLJmXK1tossOEj1eQh3A+reyJ6Tr/L313Qo7erL2Dznajv5O9hBLMRcR6X+tIeJ9H6ivn9JnWauWon2XY23PpVqte/c0CveMIoBQCgFAKAUAoBQCgFAKAUAoBQCgFAKAUAoBQCgFAKAUAoBQCgFAKAUAoBQCgFAKAUAoBQCgFAKAUBC7Zx3TES8fCb/KP19VebrL/nVa/c0VQ43GV7W3f2lFiDjGjR2ZiwKsHAFrABTY6LoNOqvUdmndOyTwmUpT3ZXc5MFvbJC/8AEVo26yl1PpU/1rxpei/z6S39smz4r2tiaDu5vuJbByJB9ZdHHnL/ALVVDW6jTT6eqj+5EqITW6t/sXWGZXAZTcGvZrsjZHdFmNpp4Z+67IFAfLE4lIxmdgo/vgKrtthXHdJ4OoxcnhEYu8cNszMsafXkYKPfWfT6tah/pp4O51OHcrm2OUbCoSI5i5/6aEj2iAPfV9mn1Mvp4Ii4LuVeblFu1w09vKB7r1jfpmtcs9QuV1OPpJOTlGw0kRUnEo/UwJH5H/StstLqY14i8spUoOXPYhvjmSb5raE6nsMh/BrH315fxmu038arKNXRpn9Mj4Y1trRrnXETyp2xuSR5V4+q9etpPUNNqPbD8My2UygQfyux3jc/tmvT6UPBSPldjvG5/bNOlDwMj5XY7xuf2zTpQ8AfK7HeNz+2adKHgD5XY7xuf2zTpQ8AfK7HeNz+2adKHgD5XY7xuf2zTpQ8AfK7HeNz+2adKHgD5XY7xuf2zTpQ8AfK7HeNz+2adKHgD5XY7xuf2zTpQ8AfK7HeNz+2adKHgD5XY7xuf2zTpQ8AfK7HeNz+2adKHgD5XY7xuf2zTpQ8AfK7HeNz+2adKHgD5XY7xuf2zTpQ8AfK7HeNz+2adKHgD5XY7xuf2zTpQ8AfK7HeNz+2adKHgD5XY7xuf2zTpQ8AfK7HeNz+2adKHgD5XY7xuf2zTpQ8AfK7HeNz+2adKHgGm8kO1ZsTHiDPK8pV0ALm9gVNwKy3xUWsEov9UEigFAKAUBCb0bdbBoHWIy26TAMAcotmyjiW1GnDjrXcI7ngEpDigYllPRUoHN/ogjMb+Succ4BFYPePDTTmA9CYAMEkUBnUi4I77a5TZgOIpKlY3NE5ZJ4uKNkbPYKoJJvbLpc37NNapsphYtrRMZuLyiq7Z3HWQHIQ445ZP0Yf3315E/TLaZb9NNp+DXHVRksWIzraW602HkzQZ0kXXIT0v5TwI7jV9Hqu59DWx/f/AL/gidGFvqZbdwN8xI4gxH8ObgCdFkP1bHwX7uvq7K1S0TofUpeYlDs3cS7mko96vrsU1wVtYOPF7TjjzEsoC6sxNlUddzXPWTltjyzrY8ZZlW+fKCJmKYQdHhzrDVvMQ9XefVV0vT4WPda+PAja48RIjYm52K2gwaRubX60hJa3cg19dq6r1Wmr/Tpx+wnCb5kW2HkthTi0sp8oRfdr76qu1d74rQjCH8x+v/xslxaFbdd5Wv7jXnSs9TcsqSx+xevh8djrx3JrhTESsTrJ9mQn3MSK3PU6qFee8ilRrcvsUHaO5zxnQkH6si2Pr/0rFX6+4PbqK8fg0PRp81yyebL29jNmOuYEp9STVGH2XHD0H0V6UKtJq1vrxn7f+jNLqQ4kWHGRYLbKl4v+HxQF2X63eQNHH2hr29lUztv0b+bmJMYxn+SgbQwEmHcxyrlYeojtB6xXrUXwujugyuUHF4ZzVccigFAKAUAoBQCgFAKAUAoBQCgFAKAUAoBQCgFAKA1vkQ+axXnp+U1j1PdEo0usxIoBQCgFAQO++DM2DkUNlIKsDYHgw+sCOFd1vEgfLfjEsuEbmz0irsp/w4ZJgb+WNfXU1r5uQZVtKWLD7Wjkgz5BLC5JFjd8rOACB9F7WrVHLrwzkv8AtvGqExyO1hNikh01IT4PC01gNbiNXNZ4rlEndu1t4WijkzGScySIgBbJHm1LNwCAkop6wotXM4+5JYsdgUmFnF7cD1jyGsl+mrujiaO4WSg+Ch737ifCAWisJ11VuAlA4K3Y3Yf0qnSWT0sunPmJ1Zia3Luc+5O9b4hWw07MuIQFQx0ZwNCD9tevt49tT6hp3WupU+GKpJvDKrt18XjsV8DRSMrWCX6OmvOuey2vd1a1s0FVVNKnnLfuc2ycpYLzsTk8jw4AuHkt0pWGg7Qi9Xl4/hWbW9XUvYniJ3VKMOfcuWzdmJAoCi57TxNRptJXRHETmy2U3lnZWorFAKA+c8CuLOoYdhFx764nXCaxJZJUmuURU+7kLAqUDRnijar6L8KxR0SplupePsWu1yWJGVb57mPgH5/ClubU34nnIe+/WvfxHX216NGsjb+lauf7lTg18yOePHptKLm5rCZRcMOv7Q/Uf2PJ1VdvplvWq5g+6NlTjfHbLuVTFYdo2KMLEf3fyV9Hp74X1qyHZmKcHCWGfKrzk1jk5wOF+LZZ8Rh4pebaViWiVnyoitlBYeWwvWO5y34TJR8498djMQDgcoJtmOGhsO85WJt5BTp2+RwcHKhujFh+anwqZVkcRmNfBzsLoVHVexFuHCuqbW+JBk6u72ztj4ZJMYizSNYEsucs9rlUQ6ADtPpNcb52PEQR/wAtNjf8v/8AWg/fXXSt8jKM+3hxcU2JlkgTm4mIKJlC5RlAIyqSBqDw7a0QTUcMg7tyd3TtDEiIkiNRnkYcQoIFh3km3rPVUWz2RyEaDtbamx9nOcOcIsjpYNlhRyptezPIRc2PaazRjbPnJPBVN6drYLHiCHA4bmJGlUFjFGgIbogXjYk6kG3dVsIzhlyYLptbC7L2PFEs2GEpe4BMSySOVAzMTIbDiOvr0qlOyx8MER8tNjf8v/8AWg/fXXSt8jJne3MTHLiJZIU5uNnJRMoXKvUMq6D0VqgmkkyDVeTfdnDrgllxMUTtM2ZTIitZSQsajMOvj/NWS6x7sIlFC5RdijB46RUULG4EiACwAbQqB3MG07LVopnuiQy1clGyoJ8JiWlhikZZCAXjViBzamwLDTWqr5NSWCUZbHwHkrUQXPk33SXaErtNfmYrXANi7HgtxwFhc214VRdZsWEEi0bR3l2PhZWgGCWQISrMsMZFxoQC5u1jVSrsks5JObfbdDCyYT4dgQFAUSFVvkdOshT4LL2acD11NVklLbIMy+tZBrfIh81ivPT8prHqe6JRpE0gRSx4AXrHOajFtnSWXg5tn4ouOlxqnT3b1ydzjjsdlaSsUAoCG3vkK4V7AkMVRspswRmAYqToGsdD213DuCqbHxUu1IhGDkEUbLmtqzZmjKXtl5zmSoN9FMt8rcBZJKDIPrtnZabT5uGNebaB8plW/wDDKgLZiRa4AFlJJ4dV2pGThyCl7R3jDTMhbnQJ5Sz83pL/AAkhQhQT4WQ37Qxt2VdGvjIL7uTI+ctkUI4Vc7mz2VTzcSjrCKAD9ZnkbgBmosQLtVJJybTxQijLEXPUO01l1dkYVtssri5SwZbyh4ABo9pYQ2OYZyvUwNlc267go3o76s0Nysj0bPdcETjteUWrdDHR4kpMAA0i2J+ldb9AnsBvXn1xlTqOjJ8exfL5obkXOvWMooBQCgFAKAUBx7SwfOKbcbevuNZNVp+pHMe5ZXPa+TCt7djHBzCSK6oWuP8ApsOK+T/UVbodTHV1you79n9zu2DranHsNqIMXAJ1HTTRh3DiPRxHca87Qzl6fq3pp/TLsX3JXV9Rd0VqvrDzzY+THCibZM0RbKJGmQt9UMirf0XrFe8WZJRwxclMAIzYwlb6gKoJHZfMbeqpeol4GDv3x29DJisBhImV8uKieTKbqmU5VQnt6RNuq3fXMINRcgR/LKBz2Bz/ADd3zdls0Wbh3V3p+zwGdmyt3NiYp+bg/iPYtlEsvAWudT3iuZTtisscGcb44BMNjZ4YhlRGAUXJsMqnideJrTVJyimyGXbkOAz4vtyw+q8t/wBKp1PsSiQ2xszYjTymeYCUuxcGVxZr6iw4VxGVuOEOCq72w7OwywybNkDSrKGPTZrBQWBs32gKtrc5ZUiC24nevZO0ok+GdFl1ysHBQkDNldBqDb3DSqlXZB/KSfjZ27WxcaWjw7XcC/RkcOBwzAPoePYeNHZbHljgoOP3VePaHwENmLOqq1tcjDNnt2hb3801oVmYbiDS+UXCYox4WHAwsyxusl1sApitzK6kdev8orNU45bkyWcnKzs0z4KLE5CrxFSyniqyWDKbdjZffU0SxLAZ8uRv/wDTxX+Kf/ktTqPqQRkMfAeQVsINk5GAPgU9vC59v/lFasWo+pEox+S9zfjc38t9a2LsQbFuKb7Dl5zwMmJGv1Onf0cax2/xf6EoxoVtINc5EPmsV56flNY9T3RKLlvLiwiAE2GrN5q6/wB+SvH1s38ta9y+ld2U/kt2rNiXxLObx5wy34qzX6A7goH9mt1tUK9qXcrUm8mk1JyKAUBC72uggAlbLEZYxI17BVzAm5HAXAHpruGc8AouztsSYbZbjDPGJRiityVF0l6YfpGy3DaFtNKucd0+SCV3zxjRYJJ8DJEoZeak/iIbpZjZWJs0iktwJPSbjXNaTliQMy3cxN5YYxFnIfoqo6TMb2uDoTfLxIACDhcmtU1xkg2Xd7dgxkS4g5pNCsYN44rajWwzMON+F9eoGsU554R0WeqwU7lE2rzEDN1gWXvdtB6uPoNYbK/iL41+3uXweyLkU3k4cz4fEYaXWJ75b8bkWk/FT5b116ldCq+Cj9SWRVByi2+xzbiYp8PNNh28JGzjzlIVvWMprj1ZZhDUwOtP3cGbTBIHVWHAgH161srkpxUl7mdrDwfuuyBQCgFAKAUAoClcoWxxIhNtH6J7m4q399leJrt2lujqYeeTbp2rIutmVbtzmKZon4NdSPtC/wDqPVW71mpX6aOoh3XP7HGllsscGRu1MLzMrp1A6eQ6j3V6vp+p+I08bPf3/Jnuhsm0aZuPIBsPFgkA5cTpfX5qptX6q/Y4XYyi1ayD6YeYxsrpoysGU9hBuPeKNZWAbXiJcDt7DIGl5uRTmtmAkje1mFm8JT6jp11iSnVInue7p7kw7Pn55cTzhyMmUhQNSDe4PdSy2U1jAwZjyhMDtHFEajOPyJWmn6EQz68n+8Y2fis8l+acZJLC5UXuHsONj7iaXQ3x4CL9tnczA7SlOIixQUvYtkZWUmwGax1B0119FZ42zgsYJKXv1udHs6JJI5zMWcrYgC3RLX0PdV1drk8NENFlHJTh/HG9lf61X8RLwTgl92tzsLsyU4hsVmIUqM7KqKDa57zp21xOyU1jAwc+680eO2picaCObjVYIidMxt0nF9eAPoepmnGCiCA3j5S8SmJmTDmPmkYot0uTl0LXv1kH0VZCiLjljJaNy94PjXBzxYopn6UbWsoKOvRYDt4j+WqrIbJJoIrPJltuPZ8+IwmJYJd7Bz4GdCUIJ4AMLEHhp3irLouSUkESMvJdhHJaLFsqHUDoMAOwHTSuVfJewwR26O2otkY3EYWVyYCwAkt4LgCzEDqINieqw766si7IqS7gk8fyeYPFStNDiwqOxYqpVgCTc5TfQX6je1cxunFYaGC1YrYURwPwKGbmo8oQtcMxW92vcjVtbnvNVKT3bmiTAcdAI5ZEBuEd0B7QrFQfTavQTyjk1XkQ+axXnp+U1k1PdEo6eU3G5Y5/8NY/bNj7mrxYrqa+MfBpXy0tn35JsJkwaG2rs7n15B7lFb7pbr39ilcRL3XRyKAUBybVwXPxPHp0gOIuLggi47Lipi8PIMXxG6LvHiZFC85CwQxBiVRIxa1yLuWsqqDbQEm2lbFaspHOCyYne34TFicFLgRDzeFkcqxFkZFBWyZRYXIIN+zSq+ntakn7kkXyK4EtiZZrdFIil+rM7IdO+yn113qXxgI2OsZIoDIOWHGdKGLtLSH8q/i1NDD55TO7HwkSnJ5suyeZFmPnvr/WvnmvidZbY/5exsk9lUY+SubbXmNrow0EmUn+YGM+8V6sP1vTpRft/go+m5M1vdyXNAvcSvqJt7rVx6bPdp19uCNQsWMk63lAoBQCgFAKAUBxbawvOwSJ15SR5RqPeKy62nq0Sj9i2meyaZgG8ic1iQ468r+kaH8PfXPo0/iNC65e2UW6tbLdyPrvbGC0cg+ktvVYj81cf6em1Gyl+zJ1iziRXyo7K+kMR7QCgPCL0B5kHYPVQHoFAe0B4VB6qABQOAoDzIOweqgAQdgoD0qDxFAe0B4VB40AtQHmQdg9VAegUB4VHYKAc2OweqgP1QGt8iHzWK89Pymsep7olHJyqN0Zf8WMf+NeNoudfI0z/got3J6tsHB/hL7wDWpc3z/JXL6UWirisUAoBQFUZgPjBAALSRse/OF1Ndv2BUtpIH2tjxI3NQyCKF5bXYZoEbmk7GfIRex4WGpFXr6EQWfkwwKQ4eUISQZRe5BObmYs4NtNGuLdVrVVc23yEXGqiT8TSBRdiB1am2p0A16yah9gYfyqNmx4XsjQetmq7SfLVJ/kmfMkaZuXEAkx+0F9AXT8a+e9JWY2S+5r1XeKM75QBbG4Vuvo+6W4/GvQ9P501q/P9iqz64mobpH+E3nn8BWb0j+C192d6v6/2JuvVMooBQCgFAKAUANQ1lAwPfyLK69zSL6iK8z/AE+8WWw+/wDk2a3mMWc22elhMOfNH/gR+lT6X8vqN0fz/cX80RZw4HZQkwuKxGYgwGEBbaNzrlNTfS3GvpXLEkjCRldguOF3MjIw6SYh0mxMayIBAWhXOLorSBuJ7uF/XQ7nzhcIYKliIWjdkYWZWKkdhBsfeKuTysgmN39griI5ppZTFDFlBKxmR2ZjYKqgjyk1xOe14QOHbGHhjcCCR5FtqZI+bYNfhludLW1rqLbXIOEV0C07V3POGwfPySWmDIGgA1jElyoZr6NYXtbrqmNu6WEMFWq4HTBs6WSN5Ujdo47Z3A6K37TXLkk8MHNXQJTYuEw0gbn5pY2B6Ijh5y46ybEW1ribkuwPrvRsMYKSMLIZEliWZGKFGytfRkJJB0qK57kDm2BslsZiI4EIUuT0jwUKpZmPoB91dTltWQSeN3ehOHlnwmJM4gZRKrRZDZjlWRTmN1vXCsecSXcFcq0EntvZQwww5DFuew6T8LZSxYZeOtsvGuIS3ZBGAX0GpOlhxPdXYLRtrdA4TBrO8oM2dEeED5rOpcBmv4VgCRbrqmNu6WBgq9XA1vkQ+axXnp+U1j1PdEo+XKnB0Jj2NG/4L+teNpfl9Qa8r/BplzSWLk1nz4KA/YK+yxX9K1yW2+RU/pRbqtOBQCgFAU/EXGIxo6n5ogebzC/5qs/lQITfaNsPHtCcWBkmRUPXmOHw8Wn8jz+oVZX8zSIZLckC22cvfLJ+Nv0rm/6wi2bRxqwRl3Og4DrY9Si/+w4mwFVJZZJQztV8RiocwLsXUpGoNkS4JkbgRprbQ2sWPSWOrnFKLBUOVMZceG7Y0PqZv6VzpfmpkvyTPiSNN3PmHNz9zZvQV0/CvnfS5ba7V4f+DXqlmUTOt9Tzm0cMg6hHf0yMx9wr0dH8mjsl5yVT5sijU91UtBftdj+A/SqPSVijP3Z1qn+oTNemZhQCgFAKAUAoBUPhAwTf2XM697SN7x/WvM/0+s23T+/+TZrPpijl2xpg8OPNP/gT+tT6Z83qNz/P9xdxRFHPszaSR4LGwsTnmOHKC2h5uQs9z1aV9I4tzTMJDVYC+bt7zRYVIS+OxTCNQThliGS4HzYdvo308lZp1uTfC/JJSsdijNLJI2hd2cgcAWJNvfWhLCwQWPc7eNcNFPA8suH5wq6zRKGZGXQgqeKkaaVVbXuaa5CPjvttuPFvDkZ5DFEI2mdQrzNe+YqOAH6mpqg45yGRewNojC4iOYxiXmzmyE2BNjlN7HgbH0V3OO5YBZNo71YafCYlPg5SaaVZNZXe7AfOlj1jhl4VTGuSkuQUutAJTA7fngw82HjYCKbwxa54WNj1XAANcOCbTBF12C37nbbhw2HmRp5MNK8iESRxZ2yKPB14ak1RbBuSeMght58Uss2dcRLibqLySplYG7dADsAsfSa7rWF2wBuptcYLFRzMpZVzKwHEqylTa/WL39FTZHdHAJWfaGDw2FxEOEeWZsQUBLx5BFGjZrcek3Vf+zWoyck5ewKpV4JneTaSTrhBGSeawscL3FrOpckDtGo1quuLWc+QfDdzaoweIjnMYlyXIUmwvYgG9jqONTOO5YBYNqbz4abBTRjDlJpJxLrK79LLYylm6+rLw1vVUa5KSeQU2tANb5EPmsV56flNY9T3RKJ7fvZ3PIwHGSJlHnC5X3keqvEv/T1MLTTXzBxIDkbx+aKSE+FG+YD7Lj9wb116mpjixTXuURfGDTK5IFAeE2oD54XEpKoeNldDwZSCpsbGxHfRrAK7isMz4tgDZWYqdOtY8PKPXlIrv+UFC5ZdoF8THEsgaNYwSitcLJmkBJA4NlsNa06dcNkMvHJdgmh2dFnt0y0gsfoubrfvtr6aoueZsIgt+dpc+zoC2RDzSBPCeQkK2W+hJPQ9HY5I7rjjkMtm6mwfgkZaSzTyayPe/eI1J+iL+kkk6mqrJbvwSZ3yw4Tpwy+dGfzL/mrnQT+aUDuxcJkxuDjy8ZtrmiUMexlOX91fNyUqNVbX5NjxOuMir4J/he1JZRqkea3ZZRza+s3NetrP/H9PUPdlFXzW58GzbJg5uFF67XPlOp/GrNJX06YxK7ZbptnXWkrFAKAUAoBQCgOPa+J5qGR+xTbynQe81m1lvSplL7FlUd00jAN55OcxAQa2Cr6W1/UVX6JDo6J2y98su1b3W7UfXe1wDFGPoqT+AH4GuP8AT0HLqXP3ZOseMRK/X0piFAKAUAoBQCgFAKAUAoBQCgFAKAUAoBQCgFAa3yIfNYrz0/Kax6nuiUX/AGrh+cjNuI6Q9HH3V5uqq31/gtrliRknO/FO1VlOkE179gVz0/ZezeStenl16EvdHM1tkbIkgPA9/lB4Gq1LnBGD910QQW8G3Rh3WIxmQyKbAByWHAhVjjcm19dAACO2u4xzyCm7L3vGzE5idFU55JCXEyM3OSNISFOHtYZradlXOvfyiCN3j3rOK5yXBSMrBY1PNs9lcv0XOdF1KBl0HDjwrqFe3iQLHyh7JwmHwJkaFDKqLDEdQczHjx1Iuz68bGq6pScsJhkTsLlBSPDQxZ4oykax9JZCRlULm6KkHhfjXcqW3kZPxuRikmxyCbNmQFo0yEjnCGJLNa140AW51LM1LFiPARq9ZSSlcpOy+fgcAa2zr5y9XpFx6axSt+H1EZvs+5fFb4NFYRTsnZRLm0898qnihYaD+VdT3mrZVx1Orylwu7OFJxgdXJpsErGrMNZTnPdGvgg+Xj/NWbWy+J1Ua12iW1/p1t+7NSr0TMKAUAoBQCgFAKAp3KBtYRxlb6KMzd5+ivl/qK8T1Fy1FkdND3fJt0yUE7GZLu9CZsQZW4KS57Mx4D9fRW/1e1abSKiHd8Femi7LHNnBtfFc7M7dV7DyDQf19Nel6bpvh9NGHv3f5Kbp75tnETW8qF6A9oBQCgFAKA8JtQAGgPaA8vQHtAKAUAoBQCgFAKAUBrfIh81ivPT8prHqe6JRpdZiSpb67rDGwsi2Dg54j1ButT3Hh6j1VXT+jZldmdt7kVbcTep0thJ7rNDdEzaFlXQxH7S8B3Dupr4Sh+tDt7k1Yl8rLYvw+cs8GLw6pfRGw5LIOpWPOanv66nT6im6GV+5zODg8MhtptNGWGKnUu0yYdikLWkikhPNRixJiBkd+n9ZF8lalh/Sjg+uw0s8cYOeKMwpEMl1BJlWcc6WOdjZyy/RMY7ATEvIJLfPAqVBtlChXOVdTkkS4sOJ6fvrmDJKLyrbX52UICWiKxyRnUBXBkSRbHgbEXB1BArRRHCyQyE2JuRisVEJVjIjbgxKgEagt0mBA042PbrVkrYxeCMGg7v7FxMyhZMS7x6lnUskLsTciMAhn7c91TXQNrbNOcfZElt2LsRMIGyPK+bU85IWHoXRV9AFVSk2SNq4yFQWlICx9NmPBbfr3V598o2yVceWWRzFZMoUvtzHGRgVw0XAH6t7hfPe1z2D0VstktHThfUzmK3v7GhbqbXhmMnNMGCtkNuq3C32T1GsGmqnTL513LbGpLj2LRXolAoBQCgFAKAUBy4/F82pPX1f1NZdTqFVHjud1w3MwzfTbRxU3NRHMobUj/8Ao9+ruFdenaVUReou7v8A4RZdZvxXHsfjHEYPDiJT/Efwj5fCP+UVg0sZepa13y+iPYvsxRVsXdkLsjZkmKlWKFczt6AoHFmPUo7a+qlJRWWeeSMuPjwjZMHlkcGxxLIGZm4WhRgQqdhILHtGlcJOXMv6AsG/D4hsBgzjnUTlmKpltIUsbvIb2BAyjKB1668K6sb3t7Eso+Gw7yuEjVndjYKouxPkFaG0uWQaFuRupAsjtissxhGaUXvBCbaRkjSSXrIGi95IrNba8cE4OafdqGbGZp/+EjnkUQ4WMD4QwNlDFeESmxY37SLXqVY1Hjn7g4OUJ8LDJ8EwkKIIj/EkteR3t4Oc62F9e/yV1Tua3SZDIPYmxJMUWIskSayzN83EvWSetuxRqaslNR/ILVszasWHw+KbAQgtHzUaTSLnndpXKmTLwUaWVAOJF+yqZRbktzJIHeiKRp4o2HOYnmkEwRRmMpLNkIQWLqpVTbrHdVlbSTfsQfVsDHs4ZsQEmxXFcOelFD9qcg6t2Rg+WmXPt2BMb/yRtg8C7wxQ4qQF2WNMto7EC44gE5SL9hrinO5+CWV3A7BtGJ8UxggPg6fxZj9WJDx889Ed9WOfOI8sgjto4lZHvHGsSABVUamwvqzHwnN9W/AACuoppcg5q6AoBQCgFAKAUBrfIh81ivPT8prHqe6JRpdZiTwi9Q1kGdcpO6fPt8Ig6M4te2nOW4a9TjqP+lc/FKp7bPpZ2oblldys7tbznPzeIZo3NlLZmTNY8GKkFT6q8+70+dFnxGmeYvujRG5Tjss7mgNsSIDn4ppYJABmZ5HnjZQcwDJMzDKDqCMpB1vXo06jqR5RmlHayHiXBlg0m1UGXNlTDukEalj0jZbksesk341p+b2icHDtneTDwkiCaSePKUZmnEgMjtGyWDtmyKENyotdhx6uo1t9xkqe/G1Fxz/CIUcR5irFl0Dc3CNSLi5ynr4LV1UdqwyGdyb8uLRIE5tQFBnZ3QqosP4UYAANr5bG1c9H3JyWbZ2/AksrY0luyDBEW9Mhb8BWW9wpW6fC+7OoxcnhHTtDevmQf+IkZOtpFjDeRBGi++vBnr7NVPpaWP5ZsVCrW6z+hUUbE7blEMd48OpuxPAfab6z9i/7169FNehhmTzNmWc3Y+OxoWL3eGHwfMYdSI7EPY/xGBFme4+ke31V5uq68v1l7P8A4Latn0syxosTsfELLGbodA30JF60cdv+4r2tPfXq6+e5TODrZpmxt/YsSoZdGt04mPTXtKn6Q/s2rDrJ2aV7msxO64Kzj3LVgMek6hkN+46EeUV1Rqa747oM5nXKDwzqrQcCgFAeO4AuSAB1nhXMpKKywlkjpNtxC5DDKNWcmyAdtzWN62M5bKuWWuppZkZVvzvycUTBhM2QnKXt0pOrKg4hT6z+O2jRKL6txw5vtEjsJsxcBFz2I+dIsqda93ndp6hXma2+z1Cz4ej6fdmumMaY759yr4zFNK5duJ9QHUB3V9BpdNDT1KuHsY7LHOW5li3E3mi2e03PRNIsqBLoRnUC9wLkaG/aPBFWW1ueMHCPjiNvwQ3Gz8NzBtbnpG5yceZmuqHvGveKKDf1ME5t/bWz9opBLiJcRHNHGEeONA2axuSGbo6m5vfgdarhCcG0iSBxW8Sxo0WBi+DIws0hbNiJR2NJ9EfZS1WKvLzLkgln34XDYSPC4BClgC8zgZzIbFmVdQDfrPCwsNAa46O6W6ROSs7M2s8OJjxJvI6uHOYkl+27HW5HXVsopx2kFh21t3Zs8jTjBztK5zMry5Ii3WegSfVaq4wsSxkEls/ePD4zAT4XFSrhCZFMYjiPNKi5GVQqDXpK17m5vxrhwlGSkuSSL2dt/D7MLfAw+JdrB5JbxxlQb2jRTcNf6bajqrtwlP6uCDzZe+aYWQNBhERSTzrNI0k8ga+YCZrFeN9BxGtHU2uWMklgcVsNHE2XEk3zCKQFgG466nNr2sRXLVuME8HFtTevCmZp4sO885OkuLIKpbgEhj6Nh1X/AK1MapYw3x9hkq+1Npy4qQyTuZHPWeAHYoGgHcKujFRWEQcldAUAoBQCgFAKAUBrfIh81ivPT8prHqe6JRpdZiRQHyxOHWRSrDT3jvFV2VxsjtkdRk4vKM63p3G5xix4W0lUajudesf3cV5dUtVobOPmgam67o88MhcHJtTZA6K/CMOO4ugHo6Uf4V7lc6dRHK4ZkkpReD8YjeXZuO1xOH5qQ8XUXufPSzH0iq506mvmqWTpSg+5Gz7FwDaxYm3cXX8GANZJ6/XV968lyqql7n6wW7uGbR8YFW+ozKB5dTalPqmpseHVgTohH+YkcTs7Y2HQHnzO/YGLD1RgD1mttstXOHyLDKYbE/mIJtvfQwsNr8NNfZX9TXkv0fnqay39smr4r+WqJ07L3blxUqnEMxJ+gNWI7NNFHkqJeqU1fo6KGX5I6EpfPazYt39jLho1UKEA4KvAd57TV1Gnm31LnllE5rtHsTFbyojMdsWKUMrIrI3hIR0T3jsNUKnZPfDg735WGZRvduA2FcvhGLJxCE2kTyN9Ieo+WtMtdUvku/8AhEapPmJybu7+T4JsssYlA4gnJIPTY39I9NRXoKM76Xj8diZWzfEi5Q8p2Gf6TxHsdLj1rf8ASqrtPqI8w5Ji4Pufs8oiXFpYSO0gj9a86VnqCljplyhS19R147lBwqxEidTJ2IpP6Wrc69VKvhYkUrpqXPYz7au+7SfXk73NlHkUf6Vhh6HqLnnU2fsjS9VXD+HE48DgcbtRgq3KX4nowr3959Zr1ao6TRR2x7/1ZlnKdnLLJPhcHsRekwxGLt6V8g1yL3nU1RYr9a9q4iTBxhz7lD2rtOTEyF5Dc9QHgqOwCvT02lr08NsEcTm5vLOOtJwKAUAoBQCgFAKAUAoBQCgFAKAUAoBQCgFAKAUAoDW+RD5rFeen5TWPU90SjS6zEigFAKA/AiA4C1+yuNiXYnJXNt7oQYkktDGzfWtlf2haqpdeP0SO04vuinbQ5Nl+gkw7lYEe8GqJa/Xw7QTLVXS/c58Byahj0xiFH8o/Famn1PWzfzVpf9/JE6al2kWROTTCIoyxs7dZkkNvULD3Vquu1E4fI8MqgoJ8nXs3cdE8Jgo+rGtvef6V4/8A+TO2W6+xv7Gp6tRWIRwWbA7PjgFo0C9p6z5Txr1aNNVSsQWDLOyU38zOqrzgUAoDnxmDSVcri/4j01TdRC2OJo6hNxeUQ53SgYZZEWZOx1BYeRh+lqo0ulemfySeCyy3f3RWdscmWGNzEssfcjZh6mBPvrVPV3w7LJzGEH3ZV5twCGyhpbd8fCsT9ZvUsdItWmg1ncSMnJ3h4487zzM31FAv6gpNbpa291boR5KlXHdhvghhgYofAwuIkYdZhc+9lt6hXldH1PVfXNRRp3aevssjE7c2gVyQwTQrwusL5/ay6egCvT0fpdNHM5bn9zPbe59lgrjbKxJJJgnJJuSYnuT1km3GvWUorsyg8+KMR4vP9y/7anfHyB8UYjxef7l/203x8gfFGI8Xn+5f9tN8fIHxRiPF5/uX/bTfHyB8UYjxef7l/wBtN8fIHxRiPF5/uX/bTfHyB8UYjxef7l/203x8gfFGI8Xn+5f9tN8fIHxRiPF5/uX/AG03x8gfFGI8Xn+5f9tN8fIHxRiPF5/uX/bTfHyB8UYjxef7l/203x8gfFGI8Xn+5f8AbTfHyB8UYjxef7l/203x8gfFGI8Xn+5f9tN8fIHxRiPF5/uX/bTfHyB8UYjxef7l/wBtN8fIHxRiPF5/uX/bTfHyB8UYjxef7l/203x8gfFGI8Xn+5f9tN8fIHxRiPF5/uX/AG03x8gfFGI8Xn+5f9tN8fIHxRiPF5/uX/bTfHyDVORjCyRxYnnI3S7pbOpW/RPDMKyahptYJRo1ZyRQCgFAKAUAoBQCgFAKAUAoBQCgFAKAUAoBQCgFAKAUAoBQCgFAKAUAoBQCgFAKAUAoBQCgFAKAUAoBQCgFAf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3" name="Picture 24" descr="http://www.esalq.usp.br/pg/images/logoPG_50an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714356"/>
            <a:ext cx="2714612" cy="1026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0071"/>
            <a:ext cx="4068093" cy="5219676"/>
          </a:xfrm>
          <a:prstGeom prst="rect">
            <a:avLst/>
          </a:prstGeom>
        </p:spPr>
      </p:pic>
      <p:cxnSp>
        <p:nvCxnSpPr>
          <p:cNvPr id="8" name="Conector de seta reta 7"/>
          <p:cNvCxnSpPr/>
          <p:nvPr/>
        </p:nvCxnSpPr>
        <p:spPr>
          <a:xfrm>
            <a:off x="4067944" y="2780928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ve esquerda 8"/>
          <p:cNvSpPr/>
          <p:nvPr/>
        </p:nvSpPr>
        <p:spPr>
          <a:xfrm>
            <a:off x="4952315" y="2208057"/>
            <a:ext cx="288032" cy="1145741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101654" y="2319262"/>
            <a:ext cx="2602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/>
              <a:t>Doses do Herbicida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Períodos de Avaliação</a:t>
            </a:r>
            <a:endParaRPr lang="pt-BR" dirty="0"/>
          </a:p>
        </p:txBody>
      </p:sp>
      <p:sp>
        <p:nvSpPr>
          <p:cNvPr id="11" name="Seta para baixo 10"/>
          <p:cNvSpPr/>
          <p:nvPr/>
        </p:nvSpPr>
        <p:spPr>
          <a:xfrm rot="10800000">
            <a:off x="1331640" y="5733256"/>
            <a:ext cx="360040" cy="64807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60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00808"/>
            <a:ext cx="8338943" cy="3712245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8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37" y="2204864"/>
            <a:ext cx="8758525" cy="4057427"/>
          </a:xfrm>
          <a:prstGeom prst="rect">
            <a:avLst/>
          </a:prstGeom>
        </p:spPr>
      </p:pic>
      <p:sp>
        <p:nvSpPr>
          <p:cNvPr id="5" name="Seta para baixo 4"/>
          <p:cNvSpPr/>
          <p:nvPr/>
        </p:nvSpPr>
        <p:spPr>
          <a:xfrm rot="16200000">
            <a:off x="5220072" y="5157192"/>
            <a:ext cx="360040" cy="64807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17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5220072" y="653920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Herbicida</a:t>
            </a:r>
            <a:endParaRPr lang="pt-BR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604" y="1510044"/>
            <a:ext cx="7761321" cy="4835426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5932363" y="6310921"/>
            <a:ext cx="1239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22" name="Chave direita 21"/>
          <p:cNvSpPr/>
          <p:nvPr/>
        </p:nvSpPr>
        <p:spPr>
          <a:xfrm>
            <a:off x="7167236" y="1849456"/>
            <a:ext cx="269532" cy="395580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7400425" y="3309367"/>
            <a:ext cx="84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Dados</a:t>
            </a:r>
            <a:endParaRPr lang="pt-BR" dirty="0"/>
          </a:p>
        </p:txBody>
      </p:sp>
      <p:cxnSp>
        <p:nvCxnSpPr>
          <p:cNvPr id="28" name="Conector de seta reta 27"/>
          <p:cNvCxnSpPr>
            <a:endCxn id="11" idx="0"/>
          </p:cNvCxnSpPr>
          <p:nvPr/>
        </p:nvCxnSpPr>
        <p:spPr>
          <a:xfrm>
            <a:off x="5832140" y="5805264"/>
            <a:ext cx="0" cy="7339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>
            <a:off x="6156176" y="5805264"/>
            <a:ext cx="0" cy="5402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142035" y="2799515"/>
            <a:ext cx="7200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F</a:t>
            </a:r>
            <a:r>
              <a:rPr lang="pt-BR" dirty="0" smtClean="0"/>
              <a:t>t1</a:t>
            </a:r>
            <a:endParaRPr lang="pt-BR" dirty="0"/>
          </a:p>
        </p:txBody>
      </p:sp>
      <p:sp>
        <p:nvSpPr>
          <p:cNvPr id="34" name="Chave esquerda 33"/>
          <p:cNvSpPr/>
          <p:nvPr/>
        </p:nvSpPr>
        <p:spPr>
          <a:xfrm>
            <a:off x="877360" y="2107018"/>
            <a:ext cx="454280" cy="175432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1107370" y="2107018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 </a:t>
            </a:r>
            <a:r>
              <a:rPr lang="pt-BR" dirty="0" smtClean="0">
                <a:sym typeface="Wingdings" panose="05000000000000000000" pitchFamily="2" charset="2"/>
              </a:rPr>
              <a:t> Dose 4,00 D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2  Dose 2,00 D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3  Dose 1,00D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4  Dose 0,50 D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5  Dose 0,25 D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6  Dose 0,00 D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2347653" y="4578442"/>
            <a:ext cx="52841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Ft2</a:t>
            </a:r>
            <a:endParaRPr lang="pt-BR" dirty="0"/>
          </a:p>
        </p:txBody>
      </p:sp>
      <p:sp>
        <p:nvSpPr>
          <p:cNvPr id="37" name="Chave esquerda 36"/>
          <p:cNvSpPr/>
          <p:nvPr/>
        </p:nvSpPr>
        <p:spPr>
          <a:xfrm>
            <a:off x="2895556" y="4130715"/>
            <a:ext cx="536566" cy="126478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/>
          <p:cNvSpPr txBox="1"/>
          <p:nvPr/>
        </p:nvSpPr>
        <p:spPr>
          <a:xfrm>
            <a:off x="3179827" y="4265145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 </a:t>
            </a:r>
            <a:r>
              <a:rPr lang="pt-BR" dirty="0" smtClean="0">
                <a:sym typeface="Wingdings" panose="05000000000000000000" pitchFamily="2" charset="2"/>
              </a:rPr>
              <a:t>  7 DAT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2  14 DAT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3  21 </a:t>
            </a:r>
            <a:r>
              <a:rPr lang="pt-BR" dirty="0" err="1" smtClean="0">
                <a:sym typeface="Wingdings" panose="05000000000000000000" pitchFamily="2" charset="2"/>
              </a:rPr>
              <a:t>DAt</a:t>
            </a:r>
            <a:endParaRPr lang="pt-BR" dirty="0" smtClean="0">
              <a:sym typeface="Wingdings" panose="05000000000000000000" pitchFamily="2" charset="2"/>
            </a:endParaRPr>
          </a:p>
          <a:p>
            <a:endParaRPr lang="pt-BR" dirty="0"/>
          </a:p>
        </p:txBody>
      </p:sp>
      <p:sp>
        <p:nvSpPr>
          <p:cNvPr id="39" name="Seta para baixo 38"/>
          <p:cNvSpPr/>
          <p:nvPr/>
        </p:nvSpPr>
        <p:spPr>
          <a:xfrm rot="10800000">
            <a:off x="7436768" y="6314813"/>
            <a:ext cx="294437" cy="44879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50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 animBg="1"/>
      <p:bldP spid="37" grpId="0" animBg="1"/>
      <p:bldP spid="38" grpId="0"/>
      <p:bldP spid="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m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31" y="1437764"/>
            <a:ext cx="8600538" cy="5271298"/>
          </a:xfrm>
          <a:prstGeom prst="rect">
            <a:avLst/>
          </a:prstGeom>
        </p:spPr>
      </p:pic>
      <p:sp>
        <p:nvSpPr>
          <p:cNvPr id="43" name="Seta para baixo 42"/>
          <p:cNvSpPr/>
          <p:nvPr/>
        </p:nvSpPr>
        <p:spPr>
          <a:xfrm rot="16200000" flipH="1">
            <a:off x="3431446" y="1761242"/>
            <a:ext cx="569659" cy="88083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Seta para baixo 43"/>
          <p:cNvSpPr/>
          <p:nvPr/>
        </p:nvSpPr>
        <p:spPr>
          <a:xfrm rot="10800000" flipH="1">
            <a:off x="2991026" y="5085184"/>
            <a:ext cx="569659" cy="88083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CaixaDeTexto 45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47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71" y="1715735"/>
            <a:ext cx="8497874" cy="5137745"/>
          </a:xfrm>
          <a:prstGeom prst="rect">
            <a:avLst/>
          </a:prstGeom>
        </p:spPr>
      </p:pic>
      <p:sp>
        <p:nvSpPr>
          <p:cNvPr id="7" name="Seta para baixo 6"/>
          <p:cNvSpPr/>
          <p:nvPr/>
        </p:nvSpPr>
        <p:spPr>
          <a:xfrm rot="16200000" flipH="1">
            <a:off x="6455782" y="6132751"/>
            <a:ext cx="569659" cy="88083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99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8075230" cy="5085184"/>
          </a:xfrm>
          <a:prstGeom prst="rect">
            <a:avLst/>
          </a:prstGeom>
        </p:spPr>
      </p:pic>
      <p:sp>
        <p:nvSpPr>
          <p:cNvPr id="6" name="Seta para baixo 5"/>
          <p:cNvSpPr/>
          <p:nvPr/>
        </p:nvSpPr>
        <p:spPr>
          <a:xfrm rot="10800000" flipH="1">
            <a:off x="5148064" y="4725144"/>
            <a:ext cx="569659" cy="88083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7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49" y="1440071"/>
            <a:ext cx="8567712" cy="5243091"/>
          </a:xfrm>
          <a:prstGeom prst="rect">
            <a:avLst/>
          </a:prstGeom>
        </p:spPr>
      </p:pic>
      <p:sp>
        <p:nvSpPr>
          <p:cNvPr id="5" name="Seta para baixo 4"/>
          <p:cNvSpPr/>
          <p:nvPr/>
        </p:nvSpPr>
        <p:spPr>
          <a:xfrm rot="5400000" flipH="1">
            <a:off x="3998556" y="2481322"/>
            <a:ext cx="569659" cy="88083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26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47" y="1520828"/>
            <a:ext cx="8596705" cy="5367486"/>
          </a:xfrm>
          <a:prstGeom prst="rect">
            <a:avLst/>
          </a:prstGeom>
        </p:spPr>
      </p:pic>
      <p:sp>
        <p:nvSpPr>
          <p:cNvPr id="6" name="Seta para baixo 5"/>
          <p:cNvSpPr/>
          <p:nvPr/>
        </p:nvSpPr>
        <p:spPr>
          <a:xfrm rot="5400000" flipH="1">
            <a:off x="5519678" y="2703751"/>
            <a:ext cx="569659" cy="88083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3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8505269" cy="3684811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37782" y="3068960"/>
            <a:ext cx="853244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36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142852"/>
            <a:ext cx="8280920" cy="707886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Introdução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42844" y="1214422"/>
            <a:ext cx="885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- Diversos </a:t>
            </a:r>
            <a:r>
              <a:rPr lang="pt-BR" dirty="0"/>
              <a:t>autores têm utilizado e recomendado a curva dose-resposta para determinar a suscetibilidade ou resistência de plantas daninhas aos herbicidas aplicados em diversas culturas (STREIBIG </a:t>
            </a:r>
            <a:r>
              <a:rPr lang="pt-BR" dirty="0" err="1"/>
              <a:t>et</a:t>
            </a:r>
            <a:r>
              <a:rPr lang="pt-BR" dirty="0"/>
              <a:t> al. 1993, FRIENSEN </a:t>
            </a:r>
            <a:r>
              <a:rPr lang="pt-BR" dirty="0" err="1"/>
              <a:t>et</a:t>
            </a:r>
            <a:r>
              <a:rPr lang="pt-BR" dirty="0"/>
              <a:t> al. 1993, MADSEN e JENSEN 1995, PONCHIO </a:t>
            </a:r>
            <a:r>
              <a:rPr lang="pt-BR" dirty="0" err="1"/>
              <a:t>et</a:t>
            </a:r>
            <a:r>
              <a:rPr lang="pt-BR" dirty="0"/>
              <a:t> al. 1997 e </a:t>
            </a:r>
            <a:r>
              <a:rPr lang="pt-BR" dirty="0" smtClean="0"/>
              <a:t>HALLI </a:t>
            </a:r>
            <a:r>
              <a:rPr lang="pt-BR" dirty="0" err="1"/>
              <a:t>et</a:t>
            </a:r>
            <a:r>
              <a:rPr lang="pt-BR" dirty="0"/>
              <a:t> al. 1998).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2844" y="2571744"/>
            <a:ext cx="878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- A principal metodologia utilizada para elaboração de curvas de dose-resposta  dentro da área da Ciências </a:t>
            </a:r>
            <a:r>
              <a:rPr lang="pt-BR" dirty="0"/>
              <a:t>das Plantas </a:t>
            </a:r>
            <a:r>
              <a:rPr lang="pt-BR" dirty="0" smtClean="0"/>
              <a:t>Daninhas, refere-se ao modelo </a:t>
            </a:r>
            <a:r>
              <a:rPr lang="pt-BR" dirty="0"/>
              <a:t>matemático </a:t>
            </a:r>
            <a:r>
              <a:rPr lang="pt-BR" dirty="0" err="1" smtClean="0"/>
              <a:t>log-logístico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12290" name="Picture 2" descr="http://www.scielo.br/img/revistas/pd/v24n3/a22fig1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500438"/>
            <a:ext cx="3905131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639267"/>
            <a:ext cx="8107849" cy="3579465"/>
          </a:xfrm>
          <a:prstGeom prst="rect">
            <a:avLst/>
          </a:prstGeom>
        </p:spPr>
      </p:pic>
      <p:sp>
        <p:nvSpPr>
          <p:cNvPr id="6" name="Seta para baixo 5"/>
          <p:cNvSpPr/>
          <p:nvPr/>
        </p:nvSpPr>
        <p:spPr>
          <a:xfrm flipH="1">
            <a:off x="2987824" y="4337893"/>
            <a:ext cx="569659" cy="88083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baixo 6"/>
          <p:cNvSpPr/>
          <p:nvPr/>
        </p:nvSpPr>
        <p:spPr>
          <a:xfrm flipH="1">
            <a:off x="4572000" y="4337893"/>
            <a:ext cx="569659" cy="88083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baixo 7"/>
          <p:cNvSpPr/>
          <p:nvPr/>
        </p:nvSpPr>
        <p:spPr>
          <a:xfrm flipH="1">
            <a:off x="6252862" y="4337892"/>
            <a:ext cx="569659" cy="88083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2843808" y="529859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Curva 1 </a:t>
            </a:r>
            <a:endParaRPr lang="pt-BR" sz="2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425416" y="5298599"/>
            <a:ext cx="101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Curva 2 </a:t>
            </a:r>
            <a:endParaRPr lang="pt-BR" sz="20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156176" y="5298366"/>
            <a:ext cx="101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Curva 3 </a:t>
            </a:r>
            <a:endParaRPr lang="pt-BR" sz="2000" dirty="0"/>
          </a:p>
        </p:txBody>
      </p:sp>
      <p:sp>
        <p:nvSpPr>
          <p:cNvPr id="12" name="Chave esquerda 11"/>
          <p:cNvSpPr/>
          <p:nvPr/>
        </p:nvSpPr>
        <p:spPr>
          <a:xfrm rot="16200000">
            <a:off x="4501116" y="3472588"/>
            <a:ext cx="738997" cy="4629677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177997" y="6156925"/>
            <a:ext cx="3927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Todos no mesmo Gráfico</a:t>
            </a:r>
            <a:endParaRPr lang="pt-BR" sz="28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01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34" y="1556792"/>
            <a:ext cx="8297131" cy="5179421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68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/>
          <p:cNvSpPr txBox="1"/>
          <p:nvPr/>
        </p:nvSpPr>
        <p:spPr>
          <a:xfrm>
            <a:off x="404913" y="116632"/>
            <a:ext cx="8334171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Elaboração das Curvas de Dose Resposta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051720" y="1772816"/>
            <a:ext cx="547260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Programa </a:t>
            </a:r>
            <a:r>
              <a:rPr lang="pt-BR" sz="2800" dirty="0" err="1" smtClean="0"/>
              <a:t>Sigmaplot</a:t>
            </a:r>
            <a:endParaRPr lang="pt-BR" sz="2800" dirty="0"/>
          </a:p>
        </p:txBody>
      </p:sp>
      <p:pic>
        <p:nvPicPr>
          <p:cNvPr id="1026" name="Picture 2" descr="https://encrypted-tbn1.gstatic.com/images?q=tbn:ANd9GcRIJqnuat_iSGRq4vUM8gBkTzksgQfq93gZ34EgPCJinldFj0X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528" y="3068960"/>
            <a:ext cx="6804943" cy="1939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4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/>
          <p:cNvSpPr txBox="1"/>
          <p:nvPr/>
        </p:nvSpPr>
        <p:spPr>
          <a:xfrm>
            <a:off x="404913" y="116632"/>
            <a:ext cx="8334171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Elaboração das Curvas de Dose Resposta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051720" y="1772816"/>
            <a:ext cx="547260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Programa </a:t>
            </a:r>
            <a:r>
              <a:rPr lang="pt-BR" sz="2800" dirty="0" err="1" smtClean="0"/>
              <a:t>Sigmaplot</a:t>
            </a:r>
            <a:endParaRPr lang="pt-BR" sz="2800" dirty="0"/>
          </a:p>
        </p:txBody>
      </p:sp>
      <p:sp>
        <p:nvSpPr>
          <p:cNvPr id="2" name="Retângulo 1"/>
          <p:cNvSpPr/>
          <p:nvPr/>
        </p:nvSpPr>
        <p:spPr>
          <a:xfrm>
            <a:off x="404913" y="3105835"/>
            <a:ext cx="83341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/>
              <a:t>https://www.youtube.com/watch?v=LAn1DRtqESA</a:t>
            </a:r>
          </a:p>
        </p:txBody>
      </p:sp>
    </p:spTree>
    <p:extLst>
      <p:ext uri="{BB962C8B-B14F-4D97-AF65-F5344CB8AC3E}">
        <p14:creationId xmlns:p14="http://schemas.microsoft.com/office/powerpoint/2010/main" val="5184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/>
          <p:cNvSpPr txBox="1"/>
          <p:nvPr/>
        </p:nvSpPr>
        <p:spPr>
          <a:xfrm>
            <a:off x="404913" y="116632"/>
            <a:ext cx="8334171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Elaboração das Curvas de Dose Resposta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051720" y="1772816"/>
            <a:ext cx="547260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Programa </a:t>
            </a:r>
            <a:r>
              <a:rPr lang="pt-BR" sz="2800" dirty="0" err="1" smtClean="0"/>
              <a:t>Sigmaplot</a:t>
            </a:r>
            <a:endParaRPr lang="pt-BR" sz="2800" dirty="0"/>
          </a:p>
        </p:txBody>
      </p:sp>
      <p:pic>
        <p:nvPicPr>
          <p:cNvPr id="3074" name="Picture 2" descr="https://encrypted-tbn3.gstatic.com/images?q=tbn:ANd9GcQSBLPntmwYfpl_Xd2jFemHNem3iSmTgGBFrFh5RDjg4wJmQd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28781"/>
            <a:ext cx="4968552" cy="374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5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7158" y="2786059"/>
            <a:ext cx="8572560" cy="1200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 smtClean="0">
                <a:latin typeface="Arial" pitchFamily="34" charset="0"/>
                <a:cs typeface="Arial" pitchFamily="34" charset="0"/>
              </a:rPr>
              <a:t>Obrigado !!!!!!!!!!!!!</a:t>
            </a:r>
            <a:endParaRPr lang="pt-BR" sz="7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20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67544" y="142852"/>
            <a:ext cx="8208912" cy="707886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1° Etapa: Escolha das Doses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42844" y="1214422"/>
            <a:ext cx="8715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- Na escolha das doses deve-se pensar que trata-se de um modelo logarítmico, no qual deve existir uma proporção geométrica entre as doses, pois isso proporciona a eqüidistância dessas em relação ao eixo x.</a:t>
            </a:r>
            <a:endParaRPr lang="pt-BR" sz="2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42844" y="3286124"/>
            <a:ext cx="885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- Para a elaboração de curvas de dose respostas normalmente tem se utilizado doses múltiplas de 2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/>
              <a:t> Exemplo: 8 D; 4 D; 2 D; 1 D; ½ D; ¼ D; 1/8 D e 0 D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2844" y="4786322"/>
            <a:ext cx="885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- Para a elaboração de curvas de dose respostas, visando a questão das sub-doses normalmente tem se utilizado doses múltiplas de 10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/>
              <a:t> Exemplo: 0,0 D; 0,00001 D; 0,0001 D; 0,001 D; 0,01 D; 0,1 D e 1 D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15516" y="1628800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- Os </a:t>
            </a:r>
            <a:r>
              <a:rPr lang="pt-BR" sz="2400" dirty="0"/>
              <a:t>dados </a:t>
            </a:r>
            <a:r>
              <a:rPr lang="pt-BR" sz="2400" dirty="0" smtClean="0"/>
              <a:t>obtidos devem ser </a:t>
            </a:r>
            <a:r>
              <a:rPr lang="pt-BR" sz="2400" dirty="0"/>
              <a:t>submetidos à análise de </a:t>
            </a:r>
            <a:r>
              <a:rPr lang="pt-BR" sz="2400" dirty="0" smtClean="0"/>
              <a:t>variância pelo teste F </a:t>
            </a:r>
            <a:r>
              <a:rPr lang="pt-BR" sz="2400" dirty="0"/>
              <a:t>e, quando significativos, as medidas </a:t>
            </a:r>
            <a:r>
              <a:rPr lang="pt-BR" sz="2400" dirty="0" smtClean="0"/>
              <a:t>qualitativas devem ser </a:t>
            </a:r>
            <a:r>
              <a:rPr lang="pt-BR" sz="2400" dirty="0"/>
              <a:t>comparadas pelo teste de </a:t>
            </a:r>
            <a:r>
              <a:rPr lang="pt-BR" sz="2400" dirty="0" err="1"/>
              <a:t>Tukey</a:t>
            </a:r>
            <a:r>
              <a:rPr lang="pt-BR" sz="2400" dirty="0"/>
              <a:t> a 5% de </a:t>
            </a:r>
            <a:r>
              <a:rPr lang="pt-BR" sz="2400" dirty="0" smtClean="0"/>
              <a:t>probabilidade </a:t>
            </a:r>
            <a:r>
              <a:rPr lang="pt-BR" sz="2400" dirty="0" smtClean="0">
                <a:sym typeface="Wingdings" panose="05000000000000000000" pitchFamily="2" charset="2"/>
              </a:rPr>
              <a:t> Se essa analise estatística apresentar diferença estatística, são elaboradas curvas de regressão.</a:t>
            </a:r>
            <a:endParaRPr lang="pt-BR" sz="24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03" y="3756521"/>
            <a:ext cx="4603793" cy="2703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65764" y="1560857"/>
            <a:ext cx="4212468" cy="5232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 Exemplo</a:t>
            </a:r>
            <a:endParaRPr lang="pt-BR" sz="28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14" y="2204864"/>
            <a:ext cx="8334171" cy="431269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12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9512" y="3198167"/>
            <a:ext cx="129614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Doses: </a:t>
            </a:r>
            <a:endParaRPr lang="pt-BR" sz="2400" dirty="0"/>
          </a:p>
        </p:txBody>
      </p:sp>
      <p:sp>
        <p:nvSpPr>
          <p:cNvPr id="6" name="Chave esquerda 5"/>
          <p:cNvSpPr/>
          <p:nvPr/>
        </p:nvSpPr>
        <p:spPr>
          <a:xfrm>
            <a:off x="1471244" y="1844824"/>
            <a:ext cx="432048" cy="3168351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723272" y="1844824"/>
            <a:ext cx="20882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/>
              <a:t>0,00 D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0,25 D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0,50 D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1,00 D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2,00 D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4,00 D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427984" y="2998985"/>
            <a:ext cx="208823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Períodos de Avaliação</a:t>
            </a:r>
            <a:endParaRPr lang="pt-BR" sz="2400" dirty="0"/>
          </a:p>
        </p:txBody>
      </p:sp>
      <p:sp>
        <p:nvSpPr>
          <p:cNvPr id="9" name="Chave esquerda 8"/>
          <p:cNvSpPr/>
          <p:nvPr/>
        </p:nvSpPr>
        <p:spPr>
          <a:xfrm>
            <a:off x="6528900" y="2572416"/>
            <a:ext cx="590724" cy="1713168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6850212" y="2675818"/>
            <a:ext cx="1440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/>
              <a:t>7 DAT 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14 DAT 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21 DAT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916075" y="5454125"/>
            <a:ext cx="3564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Fatorial: 6 x 3</a:t>
            </a:r>
            <a:endParaRPr lang="pt-BR" sz="4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044" y="1772816"/>
            <a:ext cx="7613761" cy="4471377"/>
          </a:xfrm>
          <a:prstGeom prst="rect">
            <a:avLst/>
          </a:prstGeom>
        </p:spPr>
      </p:pic>
      <p:sp>
        <p:nvSpPr>
          <p:cNvPr id="2" name="Seta para baixo 1"/>
          <p:cNvSpPr/>
          <p:nvPr/>
        </p:nvSpPr>
        <p:spPr>
          <a:xfrm rot="5400000">
            <a:off x="7884368" y="5301208"/>
            <a:ext cx="360040" cy="64807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3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87" y="1916832"/>
            <a:ext cx="7362825" cy="4791075"/>
          </a:xfrm>
          <a:prstGeom prst="rect">
            <a:avLst/>
          </a:prstGeom>
        </p:spPr>
      </p:pic>
      <p:sp>
        <p:nvSpPr>
          <p:cNvPr id="7" name="Seta para baixo 6"/>
          <p:cNvSpPr/>
          <p:nvPr/>
        </p:nvSpPr>
        <p:spPr>
          <a:xfrm rot="5400000">
            <a:off x="3923928" y="3356992"/>
            <a:ext cx="360040" cy="64807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75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86" y="1700808"/>
            <a:ext cx="8506023" cy="5013265"/>
          </a:xfrm>
          <a:prstGeom prst="rect">
            <a:avLst/>
          </a:prstGeom>
        </p:spPr>
      </p:pic>
      <p:sp>
        <p:nvSpPr>
          <p:cNvPr id="6" name="Seta para baixo 5"/>
          <p:cNvSpPr/>
          <p:nvPr/>
        </p:nvSpPr>
        <p:spPr>
          <a:xfrm rot="5400000">
            <a:off x="3923928" y="5013176"/>
            <a:ext cx="360040" cy="64807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3528" y="116632"/>
            <a:ext cx="8496944" cy="1323439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° Etapa: Análise dos Dados </a:t>
            </a:r>
          </a:p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(Etapa intermediária)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24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630</Words>
  <Application>Microsoft Macintosh PowerPoint</Application>
  <PresentationFormat>Apresentação na tela (4:3)</PresentationFormat>
  <Paragraphs>100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Calibri</vt:lpstr>
      <vt:lpstr>Wingdings</vt:lpstr>
      <vt:lpstr>Arial</vt:lpstr>
      <vt:lpstr>Tema do Office</vt:lpstr>
      <vt:lpstr>Etapas Para Elaboração de Curvas de Dose Resposta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Etapas Para Elaboração de Curvas de Dose Resposta</dc:title>
  <dc:creator>usuario</dc:creator>
  <cp:lastModifiedBy>Usuário do Microsoft Office</cp:lastModifiedBy>
  <cp:revision>8</cp:revision>
  <dcterms:created xsi:type="dcterms:W3CDTF">2015-03-17T13:37:00Z</dcterms:created>
  <dcterms:modified xsi:type="dcterms:W3CDTF">2016-03-15T00:51:50Z</dcterms:modified>
</cp:coreProperties>
</file>