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91" r:id="rId5"/>
    <p:sldId id="296" r:id="rId6"/>
    <p:sldId id="278" r:id="rId7"/>
    <p:sldId id="259" r:id="rId8"/>
    <p:sldId id="260" r:id="rId9"/>
    <p:sldId id="279" r:id="rId10"/>
    <p:sldId id="280" r:id="rId11"/>
    <p:sldId id="281" r:id="rId12"/>
    <p:sldId id="297" r:id="rId13"/>
    <p:sldId id="298" r:id="rId14"/>
    <p:sldId id="283" r:id="rId15"/>
    <p:sldId id="292" r:id="rId16"/>
    <p:sldId id="288" r:id="rId17"/>
    <p:sldId id="290" r:id="rId18"/>
    <p:sldId id="293" r:id="rId19"/>
    <p:sldId id="294" r:id="rId20"/>
    <p:sldId id="299" r:id="rId21"/>
    <p:sldId id="300" r:id="rId22"/>
    <p:sldId id="285" r:id="rId23"/>
    <p:sldId id="301" r:id="rId24"/>
    <p:sldId id="302" r:id="rId25"/>
    <p:sldId id="303" r:id="rId26"/>
    <p:sldId id="286" r:id="rId27"/>
    <p:sldId id="287" r:id="rId28"/>
    <p:sldId id="282" r:id="rId29"/>
    <p:sldId id="269" r:id="rId30"/>
    <p:sldId id="28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77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9373-2974-45C7-B521-755E8A1D98C0}" type="datetimeFigureOut">
              <a:rPr lang="pt-BR" smtClean="0"/>
              <a:pPr/>
              <a:t>27/08/15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FC54A-3156-423C-869A-493062EC4CF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baseline="0" dirty="0" smtClean="0"/>
              <a:t> vers</a:t>
            </a:r>
            <a:r>
              <a:rPr lang="pt-BR" baseline="0" dirty="0" smtClean="0"/>
              <a:t>ão I</a:t>
            </a:r>
            <a:r>
              <a:rPr lang="pt-BR" baseline="-25000" dirty="0" smtClean="0"/>
              <a:t>9</a:t>
            </a:r>
            <a:r>
              <a:rPr lang="pt-BR" baseline="0" dirty="0" smtClean="0"/>
              <a:t> não apresenta invariância, portanto mapeia o hexacorde complementar (!), como é explorado nos c. 6-9 na primeira “saída” da série em seu estado original.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FC54A-3156-423C-869A-493062EC4CF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4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0F10A5-92A8-49E0-9C0B-3F47DFCF3A35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EFF6C-EECF-4D30-9B6C-FC2ECE88ABF6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53CEF-5696-4F51-9EA4-0ED0275B1146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693BC-A451-4952-B659-41F241E94BD2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140D4-E70C-43DF-A8DB-D44519F2F2A6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B5872-84AB-4B4F-A86D-E519D251EB45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92FFB-5AC7-43AB-9012-7D7586FE7D79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7014C-EAEA-45A1-991B-2BE98838320D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18B7CA-E6EE-47CA-87EB-E2D06AC9C800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8B0FA8-BE8B-42D2-8992-C2D4F97ABC49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DE2845-47B6-4116-B416-5C90BA35847C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EB074F-2F8D-4089-8730-601F72B96BD5}" type="datetime1">
              <a:rPr lang="pt-BR" smtClean="0"/>
              <a:pPr/>
              <a:t>27/08/15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075ED0-F656-4726-96D0-3270EB8531C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Contraponto dodecafônico/serial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3190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Fundamentos da música serial: conjuntos ordenados</a:t>
            </a:r>
          </a:p>
          <a:p>
            <a:r>
              <a:rPr lang="pt-BR" dirty="0" smtClean="0"/>
              <a:t>Prof. Dr. Paulo de Tarso Salles</a:t>
            </a:r>
          </a:p>
          <a:p>
            <a:r>
              <a:rPr lang="pt-BR" dirty="0" smtClean="0"/>
              <a:t>Contraponto IV - CMU0309 </a:t>
            </a:r>
          </a:p>
          <a:p>
            <a:r>
              <a:rPr lang="pt-BR" dirty="0" smtClean="0"/>
              <a:t>CMU-ECA/USP</a:t>
            </a:r>
          </a:p>
          <a:p>
            <a:r>
              <a:rPr lang="pt-BR" dirty="0" smtClean="0"/>
              <a:t>2015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triz 12x12 inicio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3" y="1720277"/>
            <a:ext cx="5529281" cy="423364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da Matriz “12x12”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1071538" y="1071546"/>
            <a:ext cx="1419742" cy="1083712"/>
            <a:chOff x="1071538" y="1071546"/>
            <a:chExt cx="1419742" cy="1083712"/>
          </a:xfrm>
        </p:grpSpPr>
        <p:sp>
          <p:nvSpPr>
            <p:cNvPr id="6" name="CaixaDeTexto 5"/>
            <p:cNvSpPr txBox="1"/>
            <p:nvPr/>
          </p:nvSpPr>
          <p:spPr>
            <a:xfrm>
              <a:off x="1071538" y="1785926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O</a:t>
              </a:r>
              <a:r>
                <a:rPr lang="pt-BR" b="1" baseline="-25000" dirty="0" smtClean="0"/>
                <a:t>0</a:t>
              </a:r>
              <a:endParaRPr lang="pt-BR" b="1" baseline="-250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143108" y="1071546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I</a:t>
              </a:r>
              <a:r>
                <a:rPr lang="pt-BR" b="1" baseline="-25000" dirty="0" smtClean="0"/>
                <a:t>0</a:t>
              </a:r>
              <a:endParaRPr lang="pt-BR" b="1" baseline="-25000" dirty="0"/>
            </a:p>
          </p:txBody>
        </p:sp>
        <p:cxnSp>
          <p:nvCxnSpPr>
            <p:cNvPr id="9" name="Conector de seta reta 8"/>
            <p:cNvCxnSpPr/>
            <p:nvPr/>
          </p:nvCxnSpPr>
          <p:spPr>
            <a:xfrm>
              <a:off x="1571604" y="2000240"/>
              <a:ext cx="42862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 rot="5400000">
              <a:off x="2108183" y="1606537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4214810" y="6357958"/>
            <a:ext cx="407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[série do Quarteto nº 4 de Schoenberg]</a:t>
            </a:r>
            <a:endParaRPr lang="pt-BR" sz="1600" i="1" dirty="0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triz 12x12 complet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087" y="1481138"/>
            <a:ext cx="5535826" cy="4525962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“12x12” completa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4810" y="6357958"/>
            <a:ext cx="407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[série do Quarteto nº 4 de Schoenberg]</a:t>
            </a:r>
            <a:endParaRPr lang="pt-BR" sz="1600" i="1" dirty="0"/>
          </a:p>
        </p:txBody>
      </p:sp>
    </p:spTree>
  </p:cSld>
  <p:clrMapOvr>
    <a:masterClrMapping/>
  </p:clrMapOvr>
  <p:transition xmlns:p14="http://schemas.microsoft.com/office/powerpoint/2010/main" spd="slow">
    <p:whee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81634"/>
              </p:ext>
            </p:extLst>
          </p:nvPr>
        </p:nvGraphicFramePr>
        <p:xfrm>
          <a:off x="1475662" y="1700808"/>
          <a:ext cx="7235998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74"/>
                <a:gridCol w="496371"/>
                <a:gridCol w="496371"/>
                <a:gridCol w="496371"/>
                <a:gridCol w="496371"/>
                <a:gridCol w="496371"/>
                <a:gridCol w="496371"/>
                <a:gridCol w="496371"/>
                <a:gridCol w="496371"/>
                <a:gridCol w="496371"/>
                <a:gridCol w="496371"/>
                <a:gridCol w="496371"/>
                <a:gridCol w="496371"/>
                <a:gridCol w="639772"/>
              </a:tblGrid>
              <a:tr h="289109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4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3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11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0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7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5</a:t>
                      </a:r>
                      <a:endParaRPr lang="pt-BR" sz="1400" b="1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6</a:t>
                      </a:r>
                      <a:endParaRPr lang="pt-BR" sz="1400" b="1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2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10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9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8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</a:t>
                      </a:r>
                      <a:r>
                        <a:rPr lang="pt-BR" sz="1400" b="1" baseline="-25000" dirty="0" smtClean="0"/>
                        <a:t>1</a:t>
                      </a:r>
                      <a:endParaRPr lang="pt-BR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baseline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r>
                        <a:rPr lang="pt-BR" sz="1400" b="0" baseline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400" b="0" baseline="-250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pt-BR" sz="14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400" baseline="-250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pt-BR" sz="14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</a:tr>
              <a:tr h="289109">
                <a:tc>
                  <a:txBody>
                    <a:bodyPr/>
                    <a:lstStyle/>
                    <a:p>
                      <a:pPr algn="ctr"/>
                      <a:endParaRPr lang="pt-B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pt-BR" sz="1400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4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pt-BR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Altura real da matriz (Schoenberg, QC4) H1/H2 = 6-16 &lt;322</a:t>
            </a:r>
            <a:r>
              <a:rPr lang="pt-BR" sz="3600" u="sng" dirty="0" smtClean="0"/>
              <a:t>4</a:t>
            </a:r>
            <a:r>
              <a:rPr lang="pt-BR" sz="3600" dirty="0" smtClean="0"/>
              <a:t>31&gt;</a:t>
            </a:r>
            <a:endParaRPr lang="pt-BR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3568" y="2204864"/>
            <a:ext cx="576064" cy="0"/>
          </a:xfrm>
          <a:prstGeom prst="straightConnector1">
            <a:avLst/>
          </a:prstGeom>
          <a:ln w="254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08304" y="6021288"/>
            <a:ext cx="0" cy="504056"/>
          </a:xfrm>
          <a:prstGeom prst="straightConnector1">
            <a:avLst/>
          </a:prstGeom>
          <a:ln w="254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32240" y="6488668"/>
            <a:ext cx="113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</a:t>
            </a:r>
            <a:r>
              <a:rPr lang="pt-BR" baseline="-25000" dirty="0" smtClean="0"/>
              <a:t>0</a:t>
            </a:r>
            <a:r>
              <a:rPr lang="pt-BR" dirty="0" smtClean="0"/>
              <a:t>+I</a:t>
            </a:r>
            <a:r>
              <a:rPr lang="pt-BR" baseline="-25000" dirty="0" smtClean="0"/>
              <a:t>8</a:t>
            </a:r>
            <a:r>
              <a:rPr lang="pt-BR" dirty="0" smtClean="0"/>
              <a:t>=8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980728"/>
            <a:ext cx="721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c. 6-9</a:t>
            </a:r>
            <a:endParaRPr lang="pt-BR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04248" y="1340768"/>
            <a:ext cx="0" cy="288032"/>
          </a:xfrm>
          <a:prstGeom prst="straightConnector1">
            <a:avLst/>
          </a:prstGeom>
          <a:ln w="254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2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1668"/>
              </p:ext>
            </p:extLst>
          </p:nvPr>
        </p:nvGraphicFramePr>
        <p:xfrm>
          <a:off x="2411761" y="1481138"/>
          <a:ext cx="47525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932"/>
                <a:gridCol w="678932"/>
                <a:gridCol w="678932"/>
                <a:gridCol w="678932"/>
                <a:gridCol w="678932"/>
                <a:gridCol w="678932"/>
                <a:gridCol w="67893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Invari</a:t>
            </a:r>
            <a:r>
              <a:rPr lang="pt-BR" dirty="0" smtClean="0"/>
              <a:t>âncias por inversão em H1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4941168"/>
            <a:ext cx="5095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11; 3; 7; 0; 6 – 4 vezes</a:t>
            </a:r>
          </a:p>
          <a:p>
            <a:pPr algn="r"/>
            <a:r>
              <a:rPr lang="pt-BR" dirty="0" smtClean="0"/>
              <a:t>4; 2; 10; 8 – 3 vezes</a:t>
            </a:r>
          </a:p>
          <a:p>
            <a:pPr algn="r"/>
            <a:r>
              <a:rPr lang="pt-BR" dirty="0" smtClean="0"/>
              <a:t>5; 1 – 2 vezes</a:t>
            </a:r>
          </a:p>
          <a:p>
            <a:pPr algn="r"/>
            <a:r>
              <a:rPr lang="pt-BR" dirty="0" smtClean="0"/>
              <a:t>9 – 0 vezes, levando ao complementar (H2!)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42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subconjuntos da serie SQ4 Schoenberg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88129"/>
            <a:ext cx="7972452" cy="4370996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Subconjuntos da série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71934" y="1357298"/>
            <a:ext cx="297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Quartal	       Aumentado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rot="5400000">
            <a:off x="4644232" y="185657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>
            <a:off x="6001554" y="185657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214810" y="6357958"/>
            <a:ext cx="4073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[série do Quarteto nº 4 de Schoenberg]</a:t>
            </a:r>
            <a:endParaRPr lang="pt-BR" sz="1600" i="1" dirty="0"/>
          </a:p>
        </p:txBody>
      </p:sp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Série:</a:t>
            </a:r>
          </a:p>
          <a:p>
            <a:pPr lvl="1"/>
            <a:r>
              <a:rPr lang="pt-BR" dirty="0" smtClean="0"/>
              <a:t>2,1,9,10,5,3	4,0,8,7,6,11 (ver slide anterior)</a:t>
            </a:r>
          </a:p>
          <a:p>
            <a:r>
              <a:rPr lang="pt-BR" dirty="0" smtClean="0"/>
              <a:t>Ambos hexacordes são 6-16: (014568), &lt;322431&gt;.</a:t>
            </a:r>
          </a:p>
          <a:p>
            <a:r>
              <a:rPr lang="pt-BR" dirty="0" smtClean="0"/>
              <a:t>H1: [9,10,1,2,3,5] é T</a:t>
            </a:r>
            <a:r>
              <a:rPr lang="pt-BR" baseline="-25000" dirty="0" smtClean="0"/>
              <a:t>9</a:t>
            </a:r>
            <a:r>
              <a:rPr lang="pt-BR" dirty="0" smtClean="0"/>
              <a:t>.</a:t>
            </a:r>
          </a:p>
          <a:p>
            <a:r>
              <a:rPr lang="pt-BR" dirty="0" smtClean="0"/>
              <a:t>H2: [4,6,7,8,11,0] é T</a:t>
            </a:r>
            <a:r>
              <a:rPr lang="pt-BR" baseline="-25000" dirty="0" smtClean="0"/>
              <a:t>0</a:t>
            </a:r>
            <a:r>
              <a:rPr lang="pt-BR" dirty="0" smtClean="0"/>
              <a:t>I.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Hexacordes da série do QC4 de Schoenberg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operações de transposição (</a:t>
            </a:r>
            <a:r>
              <a:rPr lang="pt-BR" dirty="0" err="1" smtClean="0"/>
              <a:t>T</a:t>
            </a:r>
            <a:r>
              <a:rPr lang="pt-BR" dirty="0" smtClean="0"/>
              <a:t>) e inversão (</a:t>
            </a:r>
            <a:r>
              <a:rPr lang="pt-BR" dirty="0" err="1" smtClean="0"/>
              <a:t>I</a:t>
            </a:r>
            <a:r>
              <a:rPr lang="pt-BR" dirty="0" smtClean="0"/>
              <a:t>)</a:t>
            </a:r>
            <a:r>
              <a:rPr lang="pt-BR" dirty="0"/>
              <a:t> </a:t>
            </a:r>
            <a:r>
              <a:rPr lang="pt-BR" dirty="0" smtClean="0"/>
              <a:t>podem gerar dois tipos de </a:t>
            </a:r>
            <a:r>
              <a:rPr lang="pt-BR" i="1" dirty="0" smtClean="0"/>
              <a:t>invariâncias</a:t>
            </a:r>
            <a:endParaRPr lang="pt-BR" dirty="0" smtClean="0"/>
          </a:p>
          <a:p>
            <a:pPr lvl="1"/>
            <a:r>
              <a:rPr lang="pt-BR" dirty="0" smtClean="0"/>
              <a:t>Invariância total: quando todos os elementos se repetem não ordenadamente, a partir de eixos de simetria.</a:t>
            </a:r>
          </a:p>
          <a:p>
            <a:pPr lvl="1"/>
            <a:r>
              <a:rPr lang="pt-BR" dirty="0" smtClean="0"/>
              <a:t>Invariância parcial: quando pelo menos um, mas não todos os elementos se repetem.</a:t>
            </a:r>
          </a:p>
          <a:p>
            <a:r>
              <a:rPr lang="pt-BR" dirty="0" smtClean="0"/>
              <a:t>Ver análise do </a:t>
            </a:r>
            <a:r>
              <a:rPr lang="pt-BR" i="1" dirty="0" smtClean="0"/>
              <a:t>Quinteto de sopros </a:t>
            </a:r>
            <a:r>
              <a:rPr lang="pt-BR" dirty="0" smtClean="0"/>
              <a:t>Op. 26 de Schoenberg (OLIVEIRA, 1998, pp. 143-150).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Invariâncias 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série concerto op 2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978" y="2928934"/>
            <a:ext cx="7846834" cy="138101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Webern: série do Op. 24</a:t>
            </a:r>
            <a:endParaRPr lang="pt-BR" dirty="0"/>
          </a:p>
        </p:txBody>
      </p:sp>
      <p:grpSp>
        <p:nvGrpSpPr>
          <p:cNvPr id="10" name="Group 9"/>
          <p:cNvGrpSpPr/>
          <p:nvPr/>
        </p:nvGrpSpPr>
        <p:grpSpPr>
          <a:xfrm>
            <a:off x="4214810" y="5000636"/>
            <a:ext cx="3877985" cy="1760477"/>
            <a:chOff x="4214810" y="5000636"/>
            <a:chExt cx="3877985" cy="1760477"/>
          </a:xfrm>
        </p:grpSpPr>
        <p:sp>
          <p:nvSpPr>
            <p:cNvPr id="7" name="CaixaDeTexto 6"/>
            <p:cNvSpPr txBox="1"/>
            <p:nvPr/>
          </p:nvSpPr>
          <p:spPr>
            <a:xfrm>
              <a:off x="4214810" y="5000636"/>
              <a:ext cx="387798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Tricordes: 3-3 (“Maior-menor”)</a:t>
              </a:r>
            </a:p>
            <a:p>
              <a:r>
                <a:rPr lang="pt-BR" sz="1600" dirty="0" smtClean="0"/>
                <a:t>(014) &lt;101100&gt;</a:t>
              </a:r>
            </a:p>
            <a:p>
              <a:r>
                <a:rPr lang="pt-BR" sz="1600" dirty="0" smtClean="0"/>
                <a:t>[10,11,2], [3,6,7], [4,5,8], [9,0,1]</a:t>
              </a:r>
            </a:p>
            <a:p>
              <a:r>
                <a:rPr lang="pt-BR" sz="1600" dirty="0"/>
                <a:t> </a:t>
              </a:r>
              <a:r>
                <a:rPr lang="pt-BR" sz="1600" dirty="0" smtClean="0"/>
                <a:t>T</a:t>
              </a:r>
              <a:r>
                <a:rPr lang="pt-BR" sz="1600" baseline="-25000" dirty="0" smtClean="0"/>
                <a:t>10</a:t>
              </a:r>
              <a:r>
                <a:rPr lang="pt-BR" sz="1600" dirty="0" smtClean="0"/>
                <a:t>	    T</a:t>
              </a:r>
              <a:r>
                <a:rPr lang="pt-BR" sz="1600" baseline="-25000" dirty="0" smtClean="0"/>
                <a:t>7</a:t>
              </a:r>
              <a:r>
                <a:rPr lang="pt-BR" sz="1600" dirty="0" smtClean="0"/>
                <a:t>I	    T</a:t>
              </a:r>
              <a:r>
                <a:rPr lang="pt-BR" sz="1600" baseline="-25000" dirty="0" smtClean="0"/>
                <a:t>4</a:t>
              </a:r>
              <a:r>
                <a:rPr lang="pt-BR" sz="1600" dirty="0" smtClean="0"/>
                <a:t>	   T</a:t>
              </a:r>
              <a:r>
                <a:rPr lang="pt-BR" sz="1600" baseline="-25000" dirty="0" smtClean="0"/>
                <a:t>1</a:t>
              </a:r>
              <a:r>
                <a:rPr lang="pt-BR" sz="1600" dirty="0" smtClean="0"/>
                <a:t>I</a:t>
              </a:r>
              <a:r>
                <a:rPr lang="pt-BR" sz="1600" baseline="-25000" dirty="0" smtClean="0"/>
                <a:t>	 </a:t>
              </a:r>
              <a:r>
                <a:rPr lang="pt-BR" sz="1600" baseline="-25000" dirty="0"/>
                <a:t> </a:t>
              </a:r>
              <a:r>
                <a:rPr lang="pt-BR" sz="1600" dirty="0" smtClean="0"/>
                <a:t>  </a:t>
              </a:r>
              <a:endParaRPr lang="pt-BR" sz="1600" baseline="-25000" dirty="0"/>
            </a:p>
          </p:txBody>
        </p:sp>
        <p:sp>
          <p:nvSpPr>
            <p:cNvPr id="2" name="Curved Up Arrow 1"/>
            <p:cNvSpPr/>
            <p:nvPr/>
          </p:nvSpPr>
          <p:spPr>
            <a:xfrm>
              <a:off x="4499992" y="6093296"/>
              <a:ext cx="2088232" cy="36004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6056" y="6453336"/>
              <a:ext cx="508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t</a:t>
              </a:r>
              <a:r>
                <a:rPr lang="pt-BR" sz="1400" dirty="0" smtClean="0"/>
                <a:t>=6</a:t>
              </a:r>
              <a:endParaRPr lang="pt-BR" sz="1400" dirty="0"/>
            </a:p>
          </p:txBody>
        </p:sp>
        <p:sp>
          <p:nvSpPr>
            <p:cNvPr id="8" name="Curved Up Arrow 7"/>
            <p:cNvSpPr/>
            <p:nvPr/>
          </p:nvSpPr>
          <p:spPr>
            <a:xfrm>
              <a:off x="5652120" y="6093296"/>
              <a:ext cx="1872208" cy="36004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6453336"/>
              <a:ext cx="508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t</a:t>
              </a:r>
              <a:r>
                <a:rPr lang="pt-BR" sz="1400" dirty="0" smtClean="0"/>
                <a:t>=6</a:t>
              </a:r>
              <a:endParaRPr lang="pt-BR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Série:</a:t>
            </a:r>
          </a:p>
          <a:p>
            <a:pPr lvl="1"/>
            <a:r>
              <a:rPr lang="pt-BR" sz="2000" dirty="0" smtClean="0"/>
              <a:t>11,10,2,3,7,6		8,4,5,0,1,9 (ver slide anterior)</a:t>
            </a:r>
          </a:p>
          <a:p>
            <a:r>
              <a:rPr lang="pt-BR" sz="2000" dirty="0" smtClean="0"/>
              <a:t>Hexacordes 6-20, T</a:t>
            </a:r>
            <a:r>
              <a:rPr lang="pt-BR" sz="2000" baseline="-25000" dirty="0" smtClean="0"/>
              <a:t>0,4,8</a:t>
            </a:r>
            <a:r>
              <a:rPr lang="pt-BR" sz="2000" dirty="0" smtClean="0"/>
              <a:t> e T</a:t>
            </a:r>
            <a:r>
              <a:rPr lang="pt-BR" sz="2000" baseline="-25000" dirty="0" smtClean="0"/>
              <a:t>1,5,9</a:t>
            </a:r>
            <a:r>
              <a:rPr lang="pt-BR" sz="2000" dirty="0" smtClean="0"/>
              <a:t>I, &lt;303630&gt;</a:t>
            </a:r>
          </a:p>
          <a:p>
            <a:r>
              <a:rPr lang="pt-BR" sz="2000" dirty="0" smtClean="0"/>
              <a:t>H1: [2,3,6,7,10,11] T</a:t>
            </a:r>
            <a:r>
              <a:rPr lang="pt-BR" sz="2000" baseline="-25000" dirty="0" smtClean="0"/>
              <a:t>11</a:t>
            </a:r>
            <a:r>
              <a:rPr lang="pt-BR" sz="2000" dirty="0" smtClean="0"/>
              <a:t>I.</a:t>
            </a:r>
          </a:p>
          <a:p>
            <a:r>
              <a:rPr lang="pt-BR" sz="2000" dirty="0" smtClean="0"/>
              <a:t>H2: [0,1,4,5,8,9] T</a:t>
            </a:r>
            <a:r>
              <a:rPr lang="pt-BR" sz="2000" baseline="-25000" dirty="0" smtClean="0"/>
              <a:t>0</a:t>
            </a:r>
            <a:r>
              <a:rPr lang="pt-BR" sz="20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Hexacordes no Op. 24 de Webern</a:t>
            </a:r>
            <a:endParaRPr lang="pt-BR" dirty="0"/>
          </a:p>
        </p:txBody>
      </p:sp>
      <p:pic>
        <p:nvPicPr>
          <p:cNvPr id="5" name="Picture 4" descr="Webern hexacordes Op24 no relóg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86" y="3356992"/>
            <a:ext cx="573769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ebern Op24 quadrado mágic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683568" y="1481328"/>
            <a:ext cx="8003232" cy="44014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Quadrado mágico, Op.24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6309320"/>
            <a:ext cx="4555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partitura </a:t>
            </a:r>
            <a:r>
              <a:rPr lang="pt-BR" sz="1400" i="1" dirty="0" err="1" smtClean="0"/>
              <a:t>Konzert</a:t>
            </a:r>
            <a:r>
              <a:rPr lang="pt-BR" sz="1400" i="1" dirty="0" smtClean="0"/>
              <a:t> Op. 24</a:t>
            </a:r>
            <a:r>
              <a:rPr lang="pt-BR" sz="1400" dirty="0" smtClean="0"/>
              <a:t>, Universal </a:t>
            </a:r>
            <a:r>
              <a:rPr lang="pt-BR" sz="1400" dirty="0" err="1" smtClean="0"/>
              <a:t>Edition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5199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Série: conjunto </a:t>
            </a:r>
            <a:r>
              <a:rPr lang="pt-BR" i="1" dirty="0" smtClean="0"/>
              <a:t>ordenado</a:t>
            </a:r>
            <a:r>
              <a:rPr lang="pt-BR" dirty="0" smtClean="0"/>
              <a:t> de sons, em uma </a:t>
            </a:r>
            <a:r>
              <a:rPr lang="pt-BR" i="1" dirty="0" smtClean="0"/>
              <a:t>linha</a:t>
            </a:r>
            <a:r>
              <a:rPr lang="pt-BR" dirty="0" smtClean="0"/>
              <a:t>, não como um </a:t>
            </a:r>
            <a:r>
              <a:rPr lang="pt-BR" i="1" dirty="0" smtClean="0"/>
              <a:t>conjunto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Poder ter qualquer tamanho. A mais comum é a de 12 sons (dodecafônica).</a:t>
            </a:r>
          </a:p>
          <a:p>
            <a:r>
              <a:rPr lang="pt-BR" dirty="0" smtClean="0"/>
              <a:t>Desempenha vários papéis: a) como um </a:t>
            </a:r>
            <a:r>
              <a:rPr lang="pt-BR" i="1" dirty="0" smtClean="0"/>
              <a:t>tema</a:t>
            </a:r>
            <a:r>
              <a:rPr lang="pt-BR" dirty="0" smtClean="0"/>
              <a:t>; b) como uma </a:t>
            </a:r>
            <a:r>
              <a:rPr lang="pt-BR" i="1" dirty="0" smtClean="0"/>
              <a:t>escala</a:t>
            </a:r>
            <a:r>
              <a:rPr lang="pt-BR" dirty="0" smtClean="0"/>
              <a:t>; c) como fornecedora de </a:t>
            </a:r>
            <a:r>
              <a:rPr lang="pt-BR" i="1" dirty="0" smtClean="0"/>
              <a:t>motivos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série formata a música de maneira altamente individualizada.</a:t>
            </a:r>
          </a:p>
          <a:p>
            <a:r>
              <a:rPr lang="pt-BR" dirty="0" smtClean="0"/>
              <a:t>Não há um “sistema”, mas sim um “método” serial.</a:t>
            </a:r>
          </a:p>
          <a:p>
            <a:r>
              <a:rPr lang="pt-BR" dirty="0" smtClean="0"/>
              <a:t>Após os anos 1950 a serialização passou para outros parâmetros sonoros além das alturas. Serialismo </a:t>
            </a:r>
            <a:r>
              <a:rPr lang="pt-BR" i="1" dirty="0" smtClean="0"/>
              <a:t>Integral</a:t>
            </a:r>
            <a:r>
              <a:rPr lang="pt-BR" dirty="0" smtClean="0"/>
              <a:t>. Nos anos 1960 essa tendência perdeu sua força.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série e algumas de suas propriedades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72066" y="6143644"/>
            <a:ext cx="369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(STRAUS, 1990, pp. 118-119)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203579"/>
              </p:ext>
            </p:extLst>
          </p:nvPr>
        </p:nvGraphicFramePr>
        <p:xfrm>
          <a:off x="755578" y="1340769"/>
          <a:ext cx="7992888" cy="446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27"/>
                <a:gridCol w="613374"/>
                <a:gridCol w="494881"/>
                <a:gridCol w="554127"/>
                <a:gridCol w="554127"/>
                <a:gridCol w="554127"/>
                <a:gridCol w="554127"/>
                <a:gridCol w="554127"/>
                <a:gridCol w="554127"/>
                <a:gridCol w="554127"/>
                <a:gridCol w="655463"/>
                <a:gridCol w="538846"/>
                <a:gridCol w="538846"/>
                <a:gridCol w="718462"/>
              </a:tblGrid>
              <a:tr h="324641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10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9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1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2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6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5</a:t>
                      </a:r>
                      <a:endParaRPr lang="pt-BR" sz="1600" b="1" baseline="-250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7</a:t>
                      </a:r>
                      <a:endParaRPr lang="pt-BR" sz="1600" b="1" baseline="-250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3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4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11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0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</a:t>
                      </a:r>
                      <a:r>
                        <a:rPr lang="pt-BR" sz="1600" b="1" baseline="-25000" dirty="0" smtClean="0"/>
                        <a:t>8</a:t>
                      </a:r>
                      <a:endParaRPr lang="pt-BR" sz="1600" b="1" baseline="-250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FFFFFF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2464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pt-BR" sz="1600" b="0" baseline="-250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pt-BR" sz="1600" b="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 marL="69108" marR="69108" marT="34559" marB="345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FFFF"/>
                          </a:solidFill>
                        </a:rPr>
                        <a:t>RO</a:t>
                      </a:r>
                      <a:r>
                        <a:rPr lang="pt-BR" sz="1600" baseline="-250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pt-BR" sz="16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chemeClr val="accent1"/>
                    </a:solidFill>
                  </a:tcPr>
                </a:tc>
              </a:tr>
              <a:tr h="318381">
                <a:tc>
                  <a:txBody>
                    <a:bodyPr/>
                    <a:lstStyle/>
                    <a:p>
                      <a:pPr algn="ctr"/>
                      <a:endParaRPr lang="pt-BR" sz="1600" b="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pt-BR" sz="1600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RI</a:t>
                      </a:r>
                      <a:r>
                        <a:rPr lang="pt-BR" sz="1600" baseline="-25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pt-BR" sz="16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FFFFFF"/>
                        </a:solidFill>
                      </a:endParaRPr>
                    </a:p>
                  </a:txBody>
                  <a:tcPr marL="69108" marR="69108" marT="34559" marB="3455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Concerto </a:t>
            </a:r>
            <a:r>
              <a:rPr lang="pt-BR" i="1" dirty="0"/>
              <a:t>Op. 24</a:t>
            </a:r>
            <a:r>
              <a:rPr lang="pt-BR" dirty="0"/>
              <a:t> de Webern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0072" y="6309320"/>
            <a:ext cx="304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Oliveira, 1998:306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49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029707"/>
              </p:ext>
            </p:extLst>
          </p:nvPr>
        </p:nvGraphicFramePr>
        <p:xfrm>
          <a:off x="1403647" y="1916832"/>
          <a:ext cx="662473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391"/>
                <a:gridCol w="946391"/>
                <a:gridCol w="946391"/>
                <a:gridCol w="946391"/>
                <a:gridCol w="946391"/>
                <a:gridCol w="946391"/>
                <a:gridCol w="9463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H1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pt-B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pt-B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pt-B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pt-B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pt-B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Webern Op.24: invari</a:t>
            </a:r>
            <a:r>
              <a:rPr lang="pt-BR" dirty="0" smtClean="0"/>
              <a:t>âncias por inversão em H1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229200"/>
            <a:ext cx="1855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6-20 (014589)</a:t>
            </a:r>
          </a:p>
          <a:p>
            <a:r>
              <a:rPr lang="pt-BR" dirty="0" smtClean="0"/>
              <a:t>&lt;303630&gt;</a:t>
            </a:r>
          </a:p>
          <a:p>
            <a:r>
              <a:rPr lang="pt-BR" dirty="0" smtClean="0"/>
              <a:t>T</a:t>
            </a:r>
            <a:r>
              <a:rPr lang="pt-BR" baseline="-25000" dirty="0" smtClean="0"/>
              <a:t>0,4,8</a:t>
            </a:r>
            <a:r>
              <a:rPr lang="pt-BR" dirty="0" smtClean="0"/>
              <a:t> / T</a:t>
            </a:r>
            <a:r>
              <a:rPr lang="pt-BR" baseline="-25000" dirty="0" smtClean="0"/>
              <a:t>1,5,9</a:t>
            </a:r>
            <a:r>
              <a:rPr lang="pt-BR" dirty="0" smtClean="0"/>
              <a:t>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3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Schoenberg</a:t>
            </a:r>
            <a:r>
              <a:rPr lang="pt-BR" dirty="0" smtClean="0"/>
              <a:t>: </a:t>
            </a:r>
            <a:r>
              <a:rPr lang="pt-BR" i="1" dirty="0" err="1" smtClean="0"/>
              <a:t>Moses</a:t>
            </a:r>
            <a:r>
              <a:rPr lang="pt-BR" i="1" dirty="0" smtClean="0"/>
              <a:t> </a:t>
            </a:r>
            <a:r>
              <a:rPr lang="pt-BR" i="1" dirty="0" err="1" smtClean="0"/>
              <a:t>und</a:t>
            </a:r>
            <a:r>
              <a:rPr lang="pt-BR" i="1" dirty="0" smtClean="0"/>
              <a:t> </a:t>
            </a:r>
            <a:r>
              <a:rPr lang="pt-BR" i="1" dirty="0" err="1" smtClean="0"/>
              <a:t>aron</a:t>
            </a: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smtClean="0"/>
              <a:t>O</a:t>
            </a:r>
            <a:r>
              <a:rPr lang="pt-BR" baseline="-25000" dirty="0" smtClean="0"/>
              <a:t>0</a:t>
            </a:r>
            <a:r>
              <a:rPr lang="pt-BR" dirty="0" smtClean="0"/>
              <a:t> </a:t>
            </a:r>
            <a:r>
              <a:rPr lang="pt-BR" dirty="0" smtClean="0"/>
              <a:t>= [9,10,4,2,3,1,7,5,6,8,11,0]</a:t>
            </a:r>
          </a:p>
          <a:p>
            <a:pPr lvl="1"/>
            <a:r>
              <a:rPr lang="pt-BR" dirty="0" smtClean="0"/>
              <a:t>Tricordes: [9,10,4] [2,3,1] [7,5,6] [8,11,0]</a:t>
            </a:r>
          </a:p>
          <a:p>
            <a:pPr lvl="1"/>
            <a:r>
              <a:rPr lang="pt-BR" dirty="0" smtClean="0"/>
              <a:t>Rotação a: [10,4,9] [3,1,2] [5,6,7] [11,0,8]</a:t>
            </a:r>
          </a:p>
          <a:p>
            <a:pPr lvl="1"/>
            <a:r>
              <a:rPr lang="pt-BR" dirty="0" smtClean="0"/>
              <a:t>Rotação b: [4,9,10] [1,2,3] [6,7,5] [0,8,11]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Rotações e permutações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travinsky, matriz rotacional (Straus 1999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559" b="-80559"/>
          <a:stretch>
            <a:fillRect/>
          </a:stretch>
        </p:blipFill>
        <p:spPr>
          <a:xfrm>
            <a:off x="107504" y="1484784"/>
            <a:ext cx="6840760" cy="7666278"/>
          </a:xfrm>
        </p:spPr>
      </p:pic>
      <p:pic>
        <p:nvPicPr>
          <p:cNvPr id="13" name="Content Placeholder 12" descr="Stravinsky, matriz rotacional Requiem Canticles (Straus 1999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26" b="-60226"/>
          <a:stretch>
            <a:fillRect/>
          </a:stretch>
        </p:blipFill>
        <p:spPr>
          <a:xfrm>
            <a:off x="3953272" y="-315416"/>
            <a:ext cx="5190728" cy="581712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Stravinsky: matriz de rota</a:t>
            </a:r>
            <a:r>
              <a:rPr lang="pt-BR" dirty="0" smtClean="0"/>
              <a:t>ção [</a:t>
            </a:r>
            <a:r>
              <a:rPr lang="pt-BR" i="1" dirty="0" err="1" smtClean="0"/>
              <a:t>rotational</a:t>
            </a:r>
            <a:r>
              <a:rPr lang="pt-BR" i="1" dirty="0" smtClean="0"/>
              <a:t> </a:t>
            </a:r>
            <a:r>
              <a:rPr lang="pt-BR" i="1" dirty="0" err="1" smtClean="0"/>
              <a:t>array</a:t>
            </a:r>
            <a:r>
              <a:rPr lang="pt-BR" dirty="0" smtClean="0"/>
              <a:t>]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251520" y="1916832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Ver: </a:t>
            </a:r>
            <a:r>
              <a:rPr lang="pt-BR" dirty="0" err="1"/>
              <a:t>http</a:t>
            </a:r>
            <a:r>
              <a:rPr lang="pt-BR" dirty="0"/>
              <a:t>://www.musictheory21.com/</a:t>
            </a:r>
            <a:r>
              <a:rPr lang="pt-BR" dirty="0" err="1"/>
              <a:t>documents</a:t>
            </a:r>
            <a:r>
              <a:rPr lang="pt-BR" dirty="0"/>
              <a:t>/straus-introduction-to-post-pp193-208.pdf</a:t>
            </a:r>
          </a:p>
        </p:txBody>
      </p:sp>
    </p:spTree>
    <p:extLst>
      <p:ext uri="{BB962C8B-B14F-4D97-AF65-F5344CB8AC3E}">
        <p14:creationId xmlns:p14="http://schemas.microsoft.com/office/powerpoint/2010/main" val="332888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ravinsky, quatro formas seriais (Straus 1999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93" b="-8369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Stravinsky: matriz com quatro formas </a:t>
            </a:r>
            <a:r>
              <a:rPr lang="pt-BR" dirty="0" smtClean="0"/>
              <a:t>seriais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085184"/>
            <a:ext cx="512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A </a:t>
            </a:r>
            <a:r>
              <a:rPr lang="pt-BR" i="1" dirty="0" err="1" smtClean="0"/>
              <a:t>Sermon</a:t>
            </a:r>
            <a:r>
              <a:rPr lang="pt-BR" i="1" dirty="0" smtClean="0"/>
              <a:t>, A </a:t>
            </a:r>
            <a:r>
              <a:rPr lang="pt-BR" i="1" dirty="0" err="1" smtClean="0"/>
              <a:t>Narrative</a:t>
            </a:r>
            <a:r>
              <a:rPr lang="pt-BR" i="1" dirty="0" smtClean="0"/>
              <a:t>, </a:t>
            </a:r>
            <a:r>
              <a:rPr lang="pt-BR" i="1" dirty="0" err="1" smtClean="0"/>
              <a:t>and</a:t>
            </a:r>
            <a:r>
              <a:rPr lang="pt-BR" i="1" dirty="0" smtClean="0"/>
              <a:t> A </a:t>
            </a:r>
            <a:r>
              <a:rPr lang="pt-BR" i="1" dirty="0" err="1" smtClean="0"/>
              <a:t>Prayer</a:t>
            </a:r>
            <a:r>
              <a:rPr lang="pt-BR" dirty="0"/>
              <a:t> </a:t>
            </a:r>
            <a:r>
              <a:rPr lang="pt-BR" dirty="0" smtClean="0"/>
              <a:t>(1961).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8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Stravinsky: </a:t>
            </a:r>
            <a:r>
              <a:rPr lang="pt-BR" i="1" dirty="0" smtClean="0"/>
              <a:t>A </a:t>
            </a:r>
            <a:r>
              <a:rPr lang="pt-BR" i="1" dirty="0" err="1" smtClean="0"/>
              <a:t>Sermon</a:t>
            </a:r>
            <a:r>
              <a:rPr lang="pt-BR" i="1" dirty="0" smtClean="0"/>
              <a:t>, A </a:t>
            </a:r>
            <a:r>
              <a:rPr lang="pt-BR" i="1" dirty="0" err="1" smtClean="0"/>
              <a:t>Narrative</a:t>
            </a:r>
            <a:r>
              <a:rPr lang="pt-BR" i="1" dirty="0" smtClean="0"/>
              <a:t>, </a:t>
            </a:r>
            <a:r>
              <a:rPr lang="pt-BR" i="1" dirty="0" err="1" smtClean="0"/>
              <a:t>and</a:t>
            </a:r>
            <a:r>
              <a:rPr lang="pt-BR" i="1" dirty="0" smtClean="0"/>
              <a:t> A </a:t>
            </a:r>
            <a:r>
              <a:rPr lang="pt-BR" i="1" dirty="0" err="1" smtClean="0"/>
              <a:t>Prayer</a:t>
            </a:r>
            <a:r>
              <a:rPr lang="pt-BR" dirty="0" smtClean="0"/>
              <a:t>, c. 267-275.</a:t>
            </a:r>
            <a:endParaRPr lang="pt-BR" dirty="0"/>
          </a:p>
        </p:txBody>
      </p:sp>
      <p:pic>
        <p:nvPicPr>
          <p:cNvPr id="7" name="Content Placeholder 6" descr="Stravinsky, A Sermon, a Narrative, and a Prayer c267-275 (Straus 1999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9" r="-14879"/>
          <a:stretch>
            <a:fillRect/>
          </a:stretch>
        </p:blipFill>
        <p:spPr>
          <a:xfrm>
            <a:off x="457199" y="1481328"/>
            <a:ext cx="9171581" cy="5044016"/>
          </a:xfrm>
        </p:spPr>
      </p:pic>
    </p:spTree>
    <p:extLst>
      <p:ext uri="{BB962C8B-B14F-4D97-AF65-F5344CB8AC3E}">
        <p14:creationId xmlns:p14="http://schemas.microsoft.com/office/powerpoint/2010/main" val="151053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Alternância dos elementos de duas séries ou sequências ordenadas, começando pelos extremos em direção ao centro ou vice-versa.</a:t>
            </a:r>
          </a:p>
          <a:p>
            <a:r>
              <a:rPr lang="pt-BR" dirty="0" smtClean="0"/>
              <a:t>Recurso empregado por Messiaen em </a:t>
            </a:r>
            <a:r>
              <a:rPr lang="pt-BR" i="1" dirty="0" smtClean="0"/>
              <a:t>Reprises par </a:t>
            </a:r>
            <a:r>
              <a:rPr lang="pt-BR" i="1" dirty="0" err="1" smtClean="0"/>
              <a:t>interversion</a:t>
            </a:r>
            <a:r>
              <a:rPr lang="pt-BR" dirty="0" smtClean="0"/>
              <a:t> do </a:t>
            </a:r>
            <a:r>
              <a:rPr lang="pt-BR" i="1" dirty="0" smtClean="0"/>
              <a:t>Livre d’</a:t>
            </a:r>
            <a:r>
              <a:rPr lang="pt-BR" i="1" dirty="0" err="1" smtClean="0"/>
              <a:t>Orgue</a:t>
            </a:r>
            <a:r>
              <a:rPr lang="pt-BR" dirty="0" smtClean="0"/>
              <a:t> (1951-2).</a:t>
            </a:r>
          </a:p>
          <a:p>
            <a:r>
              <a:rPr lang="pt-BR" dirty="0" smtClean="0"/>
              <a:t>Messiaen realizou também interversões rítmicas, como em </a:t>
            </a:r>
            <a:r>
              <a:rPr lang="pt-BR" i="1" dirty="0" err="1" smtClean="0"/>
              <a:t>Chronochromie</a:t>
            </a:r>
            <a:r>
              <a:rPr lang="pt-BR" dirty="0" smtClean="0"/>
              <a:t> (FERRAZ, 1998, pp. 196-7).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Messiaen: interversão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essiaen interversão livre d'orgue (OLIVEIRA p142)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14944"/>
            <a:ext cx="6213174" cy="5551192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interversão harmônica em Messiaen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980728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[OLIVEIRA, 1998, p. 142]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Schoenberg, </a:t>
            </a:r>
            <a:r>
              <a:rPr lang="pt-BR" dirty="0" smtClean="0"/>
              <a:t>Webern, Berg, </a:t>
            </a:r>
            <a:r>
              <a:rPr lang="pt-BR" dirty="0" err="1" smtClean="0"/>
              <a:t>Jelinék</a:t>
            </a:r>
            <a:r>
              <a:rPr lang="pt-BR" dirty="0" smtClean="0"/>
              <a:t>, </a:t>
            </a:r>
            <a:r>
              <a:rPr lang="pt-BR" dirty="0" err="1" smtClean="0"/>
              <a:t>Krenék</a:t>
            </a:r>
            <a:r>
              <a:rPr lang="pt-BR" dirty="0" smtClean="0"/>
              <a:t>, </a:t>
            </a:r>
            <a:r>
              <a:rPr lang="pt-BR" dirty="0" err="1" smtClean="0"/>
              <a:t>Leibowitz</a:t>
            </a:r>
            <a:endParaRPr lang="pt-BR" dirty="0" smtClean="0"/>
          </a:p>
          <a:p>
            <a:r>
              <a:rPr lang="pt-BR" dirty="0" smtClean="0"/>
              <a:t>Stravinsky (anos 1950)</a:t>
            </a:r>
          </a:p>
          <a:p>
            <a:r>
              <a:rPr lang="pt-BR" dirty="0" err="1" smtClean="0"/>
              <a:t>Dallapiccola</a:t>
            </a:r>
            <a:r>
              <a:rPr lang="pt-BR" dirty="0"/>
              <a:t>, </a:t>
            </a:r>
            <a:r>
              <a:rPr lang="pt-BR" dirty="0" err="1"/>
              <a:t>Maderna</a:t>
            </a:r>
            <a:r>
              <a:rPr lang="pt-BR" dirty="0"/>
              <a:t>, </a:t>
            </a:r>
            <a:r>
              <a:rPr lang="pt-BR" dirty="0" smtClean="0"/>
              <a:t>Nono, Cage</a:t>
            </a:r>
            <a:r>
              <a:rPr lang="pt-BR" dirty="0" smtClean="0"/>
              <a:t>, Martino, Babbitt</a:t>
            </a:r>
          </a:p>
          <a:p>
            <a:r>
              <a:rPr lang="pt-BR" dirty="0" smtClean="0"/>
              <a:t>Messiaen: serialismo integral</a:t>
            </a:r>
          </a:p>
          <a:p>
            <a:pPr lvl="1"/>
            <a:r>
              <a:rPr lang="pt-BR" dirty="0" smtClean="0"/>
              <a:t>Foram alunos</a:t>
            </a:r>
            <a:r>
              <a:rPr lang="pt-BR" dirty="0" smtClean="0"/>
              <a:t> </a:t>
            </a:r>
            <a:r>
              <a:rPr lang="pt-BR" dirty="0" smtClean="0"/>
              <a:t>de Análise de Messiaen (1947-50): Boulez, Stockhausen, Xenakis, Jean </a:t>
            </a:r>
            <a:r>
              <a:rPr lang="pt-BR" dirty="0" err="1" smtClean="0"/>
              <a:t>Barraqué</a:t>
            </a:r>
            <a:r>
              <a:rPr lang="pt-BR" dirty="0" smtClean="0"/>
              <a:t>, Betsy </a:t>
            </a:r>
            <a:r>
              <a:rPr lang="pt-BR" dirty="0" err="1" smtClean="0"/>
              <a:t>Jolas</a:t>
            </a:r>
            <a:r>
              <a:rPr lang="pt-BR" dirty="0" smtClean="0"/>
              <a:t>, Tristan Murail, George Benjamin, Alexander </a:t>
            </a:r>
            <a:r>
              <a:rPr lang="pt-BR" dirty="0" err="1" smtClean="0"/>
              <a:t>Goehr</a:t>
            </a:r>
            <a:r>
              <a:rPr lang="pt-BR" dirty="0" smtClean="0"/>
              <a:t>, </a:t>
            </a:r>
            <a:r>
              <a:rPr lang="pt-BR" dirty="0" err="1" smtClean="0"/>
              <a:t>Karel</a:t>
            </a:r>
            <a:r>
              <a:rPr lang="pt-BR" dirty="0" smtClean="0"/>
              <a:t> </a:t>
            </a:r>
            <a:r>
              <a:rPr lang="pt-BR" dirty="0" err="1" smtClean="0"/>
              <a:t>Goyvaerts</a:t>
            </a:r>
            <a:r>
              <a:rPr lang="pt-BR" dirty="0" smtClean="0"/>
              <a:t>, William Albright. (</a:t>
            </a:r>
            <a:r>
              <a:rPr lang="pt-BR" dirty="0" err="1" smtClean="0"/>
              <a:t>Benitez</a:t>
            </a:r>
            <a:r>
              <a:rPr lang="pt-BR" dirty="0" smtClean="0"/>
              <a:t>, 2000).</a:t>
            </a:r>
          </a:p>
          <a:p>
            <a:pPr algn="r"/>
            <a:r>
              <a:rPr lang="pt-BR" dirty="0" smtClean="0"/>
              <a:t>Brasil, entre 1940-90: </a:t>
            </a:r>
          </a:p>
          <a:p>
            <a:pPr lvl="1" algn="r"/>
            <a:r>
              <a:rPr lang="pt-BR" dirty="0" smtClean="0"/>
              <a:t>Koellreutter</a:t>
            </a:r>
          </a:p>
          <a:p>
            <a:pPr lvl="1" algn="r"/>
            <a:r>
              <a:rPr lang="pt-BR" dirty="0" smtClean="0"/>
              <a:t>Claudio Santoro</a:t>
            </a:r>
            <a:endParaRPr lang="pt-BR" dirty="0" smtClean="0"/>
          </a:p>
          <a:p>
            <a:pPr lvl="1" algn="r"/>
            <a:r>
              <a:rPr lang="pt-BR" dirty="0" smtClean="0"/>
              <a:t>Guerra-Peixe</a:t>
            </a:r>
          </a:p>
          <a:p>
            <a:pPr lvl="1" algn="r"/>
            <a:r>
              <a:rPr lang="pt-BR" dirty="0" smtClean="0"/>
              <a:t>Eunice </a:t>
            </a:r>
            <a:r>
              <a:rPr lang="pt-BR" dirty="0" err="1" smtClean="0"/>
              <a:t>Katunda</a:t>
            </a:r>
            <a:endParaRPr lang="pt-BR" dirty="0" smtClean="0"/>
          </a:p>
          <a:p>
            <a:pPr lvl="1" algn="r"/>
            <a:r>
              <a:rPr lang="pt-BR" dirty="0" smtClean="0"/>
              <a:t>Gilberto Mendes</a:t>
            </a:r>
          </a:p>
          <a:p>
            <a:pPr lvl="1" algn="r"/>
            <a:r>
              <a:rPr lang="pt-BR" dirty="0" smtClean="0"/>
              <a:t>Willy Correia</a:t>
            </a:r>
          </a:p>
          <a:p>
            <a:pPr lvl="1" algn="r"/>
            <a:r>
              <a:rPr lang="pt-BR" dirty="0" smtClean="0"/>
              <a:t>Marlos Nobre</a:t>
            </a:r>
          </a:p>
          <a:p>
            <a:pPr lvl="1" algn="r"/>
            <a:r>
              <a:rPr lang="pt-BR" dirty="0" smtClean="0"/>
              <a:t>Aylton Escobar</a:t>
            </a:r>
          </a:p>
          <a:p>
            <a:pPr lvl="1" algn="r"/>
            <a:r>
              <a:rPr lang="pt-BR" dirty="0" smtClean="0"/>
              <a:t>Almeida Prado (também estudou com Messiaen)</a:t>
            </a:r>
          </a:p>
          <a:p>
            <a:pPr lvl="1"/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Compositores que praticaram o dodecafonismo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ALEGANT, B. </a:t>
            </a:r>
            <a:r>
              <a:rPr lang="pt-BR" dirty="0" smtClean="0"/>
              <a:t>“</a:t>
            </a:r>
            <a:r>
              <a:rPr lang="pt-BR" dirty="0" smtClean="0"/>
              <a:t>Cross</a:t>
            </a:r>
            <a:r>
              <a:rPr lang="pt-BR" dirty="0" smtClean="0"/>
              <a:t>-</a:t>
            </a:r>
            <a:r>
              <a:rPr lang="pt-BR" dirty="0" err="1" smtClean="0"/>
              <a:t>Partitions</a:t>
            </a:r>
            <a:r>
              <a:rPr lang="pt-BR" dirty="0" smtClean="0"/>
              <a:t> as </a:t>
            </a:r>
            <a:r>
              <a:rPr lang="pt-BR" dirty="0" err="1" smtClean="0"/>
              <a:t>harmony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voice-leading</a:t>
            </a:r>
            <a:r>
              <a:rPr lang="pt-BR" dirty="0" smtClean="0"/>
              <a:t> in </a:t>
            </a:r>
            <a:r>
              <a:rPr lang="pt-BR" dirty="0" err="1" smtClean="0"/>
              <a:t>twelve-tone</a:t>
            </a:r>
            <a:r>
              <a:rPr lang="pt-BR" dirty="0" smtClean="0"/>
              <a:t> </a:t>
            </a:r>
            <a:r>
              <a:rPr lang="pt-BR" dirty="0" err="1" smtClean="0"/>
              <a:t>music</a:t>
            </a:r>
            <a:r>
              <a:rPr lang="pt-BR" dirty="0" smtClean="0"/>
              <a:t>”</a:t>
            </a:r>
            <a:r>
              <a:rPr lang="pt-BR" dirty="0" smtClean="0"/>
              <a:t>. </a:t>
            </a:r>
            <a:r>
              <a:rPr lang="pt-BR" dirty="0" smtClean="0"/>
              <a:t>In: </a:t>
            </a:r>
            <a:r>
              <a:rPr lang="pt-BR" i="1" dirty="0" err="1" smtClean="0"/>
              <a:t>Music</a:t>
            </a:r>
            <a:r>
              <a:rPr lang="pt-BR" i="1" dirty="0" smtClean="0"/>
              <a:t> </a:t>
            </a:r>
            <a:r>
              <a:rPr lang="pt-BR" i="1" dirty="0" err="1" smtClean="0"/>
              <a:t>Theory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, v. 23, n. 1, pp. 1-40, </a:t>
            </a:r>
            <a:r>
              <a:rPr lang="pt-BR" dirty="0" err="1" smtClean="0"/>
              <a:t>Spring</a:t>
            </a:r>
            <a:r>
              <a:rPr lang="pt-BR" dirty="0" smtClean="0"/>
              <a:t> 2001.</a:t>
            </a:r>
          </a:p>
          <a:p>
            <a:r>
              <a:rPr lang="pt-BR" dirty="0" smtClean="0"/>
              <a:t>BENITEZ, V. A </a:t>
            </a:r>
            <a:r>
              <a:rPr lang="pt-BR" dirty="0" smtClean="0"/>
              <a:t>“</a:t>
            </a:r>
            <a:r>
              <a:rPr lang="pt-BR" dirty="0" err="1" smtClean="0"/>
              <a:t>Creative</a:t>
            </a:r>
            <a:r>
              <a:rPr lang="pt-BR" dirty="0" smtClean="0"/>
              <a:t> </a:t>
            </a:r>
            <a:r>
              <a:rPr lang="pt-BR" dirty="0" err="1" smtClean="0"/>
              <a:t>Legacy</a:t>
            </a:r>
            <a:r>
              <a:rPr lang="pt-BR" dirty="0" smtClean="0"/>
              <a:t>: Messiaen as </a:t>
            </a:r>
            <a:r>
              <a:rPr lang="pt-BR" dirty="0" err="1" smtClean="0"/>
              <a:t>teacher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analysis</a:t>
            </a:r>
            <a:r>
              <a:rPr lang="pt-BR" dirty="0" smtClean="0"/>
              <a:t>”</a:t>
            </a:r>
            <a:r>
              <a:rPr lang="pt-BR" dirty="0" smtClean="0"/>
              <a:t>. </a:t>
            </a:r>
            <a:r>
              <a:rPr lang="pt-BR" dirty="0" smtClean="0"/>
              <a:t>In: </a:t>
            </a:r>
            <a:r>
              <a:rPr lang="pt-BR" i="1" dirty="0" err="1" smtClean="0"/>
              <a:t>College</a:t>
            </a:r>
            <a:r>
              <a:rPr lang="pt-BR" i="1" dirty="0" smtClean="0"/>
              <a:t> Music </a:t>
            </a:r>
            <a:r>
              <a:rPr lang="pt-BR" i="1" dirty="0" err="1" smtClean="0"/>
              <a:t>Symposium</a:t>
            </a:r>
            <a:r>
              <a:rPr lang="pt-BR" dirty="0" smtClean="0"/>
              <a:t>, v. 40, pp. 117-139, 2000.</a:t>
            </a:r>
          </a:p>
          <a:p>
            <a:r>
              <a:rPr lang="pt-BR" dirty="0" smtClean="0"/>
              <a:t>BOYNTON, N. </a:t>
            </a:r>
            <a:r>
              <a:rPr lang="pt-BR" dirty="0" smtClean="0"/>
              <a:t>“</a:t>
            </a:r>
            <a:r>
              <a:rPr lang="pt-BR" dirty="0" smtClean="0"/>
              <a:t>Formal </a:t>
            </a:r>
            <a:r>
              <a:rPr lang="pt-BR" dirty="0" err="1"/>
              <a:t>C</a:t>
            </a:r>
            <a:r>
              <a:rPr lang="pt-BR" dirty="0" err="1" smtClean="0"/>
              <a:t>ombinations</a:t>
            </a:r>
            <a:r>
              <a:rPr lang="pt-BR" dirty="0" smtClean="0"/>
              <a:t> </a:t>
            </a:r>
            <a:r>
              <a:rPr lang="pt-BR" dirty="0" smtClean="0"/>
              <a:t>in </a:t>
            </a:r>
            <a:r>
              <a:rPr lang="pt-BR" dirty="0" err="1" smtClean="0"/>
              <a:t>Webern’s</a:t>
            </a:r>
            <a:r>
              <a:rPr lang="pt-BR" dirty="0" smtClean="0"/>
              <a:t> </a:t>
            </a:r>
            <a:r>
              <a:rPr lang="pt-BR" dirty="0" err="1" smtClean="0"/>
              <a:t>Variations</a:t>
            </a:r>
            <a:r>
              <a:rPr lang="pt-BR" dirty="0" smtClean="0"/>
              <a:t> Op. </a:t>
            </a:r>
            <a:r>
              <a:rPr lang="pt-BR" dirty="0" smtClean="0"/>
              <a:t>30</a:t>
            </a:r>
            <a:r>
              <a:rPr lang="pt-BR" dirty="0" smtClean="0"/>
              <a:t>”</a:t>
            </a:r>
            <a:r>
              <a:rPr lang="pt-BR" dirty="0" smtClean="0"/>
              <a:t>. </a:t>
            </a:r>
            <a:r>
              <a:rPr lang="pt-BR" dirty="0" smtClean="0"/>
              <a:t>In: </a:t>
            </a:r>
            <a:r>
              <a:rPr lang="pt-BR" i="1" dirty="0" err="1" smtClean="0"/>
              <a:t>Music</a:t>
            </a:r>
            <a:r>
              <a:rPr lang="pt-BR" i="1" dirty="0" smtClean="0"/>
              <a:t> </a:t>
            </a:r>
            <a:r>
              <a:rPr lang="pt-BR" i="1" dirty="0" err="1" smtClean="0"/>
              <a:t>Analysis</a:t>
            </a:r>
            <a:r>
              <a:rPr lang="pt-BR" dirty="0" smtClean="0"/>
              <a:t>, v. 14, n. 2/3, pp. 193-220, 1995.</a:t>
            </a:r>
          </a:p>
          <a:p>
            <a:r>
              <a:rPr lang="pt-BR" dirty="0" smtClean="0"/>
              <a:t>FERRAZ, S. </a:t>
            </a:r>
            <a:r>
              <a:rPr lang="pt-BR" i="1" dirty="0" smtClean="0"/>
              <a:t>Música e repetição: a diferença da composição contemporânea</a:t>
            </a:r>
            <a:r>
              <a:rPr lang="pt-BR" dirty="0" smtClean="0"/>
              <a:t>. São Paulo: </a:t>
            </a:r>
            <a:r>
              <a:rPr lang="pt-BR" dirty="0" err="1" smtClean="0"/>
              <a:t>Educ</a:t>
            </a:r>
            <a:r>
              <a:rPr lang="pt-BR" dirty="0" smtClean="0"/>
              <a:t>/Fapesp, 1998.</a:t>
            </a:r>
          </a:p>
          <a:p>
            <a:r>
              <a:rPr lang="pt-BR" dirty="0" smtClean="0"/>
              <a:t>GRIFFITHS, P. Anton Webern. In: </a:t>
            </a:r>
            <a:r>
              <a:rPr lang="pt-BR" i="1" dirty="0" smtClean="0"/>
              <a:t>Segunda Escola Vienense</a:t>
            </a:r>
            <a:r>
              <a:rPr lang="pt-BR" dirty="0" smtClean="0"/>
              <a:t>. Série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Grove</a:t>
            </a:r>
            <a:r>
              <a:rPr lang="pt-BR" dirty="0" smtClean="0"/>
              <a:t>. Porto Alegre: </a:t>
            </a:r>
            <a:r>
              <a:rPr lang="pt-BR" dirty="0" err="1" smtClean="0"/>
              <a:t>L&amp;PM</a:t>
            </a:r>
            <a:r>
              <a:rPr lang="pt-BR" dirty="0" smtClean="0"/>
              <a:t>, 1990.</a:t>
            </a:r>
          </a:p>
          <a:p>
            <a:r>
              <a:rPr lang="pt-BR" dirty="0" smtClean="0"/>
              <a:t>HYDE, M. </a:t>
            </a:r>
            <a:r>
              <a:rPr lang="pt-BR" dirty="0" smtClean="0"/>
              <a:t>“</a:t>
            </a:r>
            <a:r>
              <a:rPr lang="pt-BR" dirty="0" smtClean="0"/>
              <a:t>The </a:t>
            </a:r>
            <a:r>
              <a:rPr lang="pt-BR" dirty="0" err="1"/>
              <a:t>Telltale</a:t>
            </a:r>
            <a:r>
              <a:rPr lang="pt-BR" dirty="0"/>
              <a:t> Sketches: </a:t>
            </a:r>
            <a:r>
              <a:rPr lang="pt-BR" dirty="0" err="1"/>
              <a:t>Harmonic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in </a:t>
            </a:r>
            <a:r>
              <a:rPr lang="pt-BR" dirty="0" err="1"/>
              <a:t>Schoenberg's</a:t>
            </a:r>
            <a:r>
              <a:rPr lang="pt-BR" dirty="0"/>
              <a:t> </a:t>
            </a:r>
            <a:r>
              <a:rPr lang="pt-BR" dirty="0" err="1"/>
              <a:t>Twelve-Tone</a:t>
            </a:r>
            <a:r>
              <a:rPr lang="pt-BR" dirty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”</a:t>
            </a:r>
            <a:r>
              <a:rPr lang="pt-BR" dirty="0" smtClean="0"/>
              <a:t>. </a:t>
            </a:r>
            <a:r>
              <a:rPr lang="pt-BR" dirty="0" smtClean="0"/>
              <a:t>In: </a:t>
            </a:r>
            <a:r>
              <a:rPr lang="pt-BR" i="1" dirty="0" smtClean="0"/>
              <a:t>The Musical </a:t>
            </a:r>
            <a:r>
              <a:rPr lang="pt-BR" i="1" dirty="0" err="1" smtClean="0"/>
              <a:t>Quarterly</a:t>
            </a:r>
            <a:r>
              <a:rPr lang="pt-BR" dirty="0" smtClean="0"/>
              <a:t>, v. 66, n.4, pp. 560-80, 1980.</a:t>
            </a:r>
          </a:p>
          <a:p>
            <a:r>
              <a:rPr lang="pt-BR" dirty="0" smtClean="0"/>
              <a:t>MARTINO, D. </a:t>
            </a:r>
            <a:r>
              <a:rPr lang="pt-BR" dirty="0" smtClean="0"/>
              <a:t>“</a:t>
            </a:r>
            <a:r>
              <a:rPr lang="pt-BR" dirty="0" smtClean="0"/>
              <a:t>The </a:t>
            </a:r>
            <a:r>
              <a:rPr lang="pt-BR" dirty="0" smtClean="0"/>
              <a:t>source set </a:t>
            </a:r>
            <a:r>
              <a:rPr lang="pt-BR" dirty="0" err="1" smtClean="0"/>
              <a:t>and</a:t>
            </a:r>
            <a:r>
              <a:rPr lang="pt-BR" dirty="0" smtClean="0"/>
              <a:t> its </a:t>
            </a:r>
            <a:r>
              <a:rPr lang="pt-BR" dirty="0" err="1" smtClean="0"/>
              <a:t>aggregate</a:t>
            </a:r>
            <a:r>
              <a:rPr lang="pt-BR" dirty="0" smtClean="0"/>
              <a:t> </a:t>
            </a:r>
            <a:r>
              <a:rPr lang="pt-BR" dirty="0" err="1" smtClean="0"/>
              <a:t>formations</a:t>
            </a:r>
            <a:r>
              <a:rPr lang="pt-BR" dirty="0" smtClean="0"/>
              <a:t>”</a:t>
            </a:r>
            <a:r>
              <a:rPr lang="pt-BR" dirty="0" smtClean="0"/>
              <a:t>. </a:t>
            </a:r>
            <a:r>
              <a:rPr lang="pt-BR" dirty="0" smtClean="0"/>
              <a:t>In: 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Music</a:t>
            </a:r>
            <a:r>
              <a:rPr lang="pt-BR" i="1" dirty="0" smtClean="0"/>
              <a:t> </a:t>
            </a:r>
            <a:r>
              <a:rPr lang="pt-BR" i="1" dirty="0" err="1" smtClean="0"/>
              <a:t>Theory</a:t>
            </a:r>
            <a:r>
              <a:rPr lang="pt-BR" dirty="0" smtClean="0"/>
              <a:t>, v. 5, pp. 224-73, 1961</a:t>
            </a:r>
            <a:r>
              <a:rPr lang="pt-BR" dirty="0" smtClean="0"/>
              <a:t>.</a:t>
            </a:r>
          </a:p>
          <a:p>
            <a:r>
              <a:rPr lang="pt-BR" dirty="0" smtClean="0"/>
              <a:t>MORRIS, R. </a:t>
            </a:r>
            <a:r>
              <a:rPr lang="pt-BR" dirty="0" smtClean="0"/>
              <a:t>“</a:t>
            </a:r>
            <a:r>
              <a:rPr lang="pt-BR" dirty="0" err="1" smtClean="0"/>
              <a:t>Generalizing</a:t>
            </a:r>
            <a:r>
              <a:rPr lang="pt-BR" dirty="0" smtClean="0"/>
              <a:t> </a:t>
            </a:r>
            <a:r>
              <a:rPr lang="pt-BR" dirty="0" err="1" smtClean="0"/>
              <a:t>Roational</a:t>
            </a:r>
            <a:r>
              <a:rPr lang="pt-BR" dirty="0" smtClean="0"/>
              <a:t> </a:t>
            </a:r>
            <a:r>
              <a:rPr lang="pt-BR" dirty="0" err="1" smtClean="0"/>
              <a:t>Arrays</a:t>
            </a:r>
            <a:r>
              <a:rPr lang="pt-BR" dirty="0" smtClean="0"/>
              <a:t>”. In: 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Music </a:t>
            </a:r>
            <a:r>
              <a:rPr lang="pt-BR" i="1" dirty="0" err="1" smtClean="0"/>
              <a:t>Theory</a:t>
            </a:r>
            <a:r>
              <a:rPr lang="pt-BR" dirty="0" smtClean="0"/>
              <a:t>, v.32, n.1, pp. 75-132, 1988.</a:t>
            </a:r>
            <a:endParaRPr lang="pt-BR" dirty="0" smtClean="0"/>
          </a:p>
          <a:p>
            <a:r>
              <a:rPr lang="pt-BR" dirty="0" smtClean="0"/>
              <a:t>OLIVEIRA, J. P. </a:t>
            </a:r>
            <a:r>
              <a:rPr lang="pt-BR" i="1" dirty="0" smtClean="0"/>
              <a:t>Teoria analítica da música do século XX</a:t>
            </a:r>
            <a:r>
              <a:rPr lang="pt-BR" dirty="0" smtClean="0"/>
              <a:t>. Lisboa: </a:t>
            </a:r>
            <a:r>
              <a:rPr lang="pt-BR" dirty="0" err="1" smtClean="0"/>
              <a:t>Calouste</a:t>
            </a:r>
            <a:r>
              <a:rPr lang="pt-BR" dirty="0" smtClean="0"/>
              <a:t> </a:t>
            </a:r>
            <a:r>
              <a:rPr lang="pt-BR" dirty="0" err="1" smtClean="0"/>
              <a:t>Gulbenkian</a:t>
            </a:r>
            <a:r>
              <a:rPr lang="pt-BR" dirty="0" smtClean="0"/>
              <a:t>, 1998.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conteúdo de uma série dodecafônica é sempre o mesmo, sob Transposição, Inversão, etc</a:t>
            </a:r>
            <a:r>
              <a:rPr lang="pt-BR" dirty="0" smtClean="0"/>
              <a:t>.</a:t>
            </a:r>
          </a:p>
          <a:p>
            <a:r>
              <a:rPr lang="pt-BR" dirty="0" smtClean="0"/>
              <a:t>Transposi</a:t>
            </a:r>
            <a:r>
              <a:rPr lang="pt-BR" dirty="0" smtClean="0"/>
              <a:t>ção é associada à </a:t>
            </a:r>
            <a:r>
              <a:rPr lang="pt-BR" b="1" dirty="0" smtClean="0"/>
              <a:t>diferença</a:t>
            </a:r>
            <a:r>
              <a:rPr lang="pt-BR" dirty="0" smtClean="0"/>
              <a:t> (intervalo) entre classes de altura; Inversão está relacionada à </a:t>
            </a:r>
            <a:r>
              <a:rPr lang="pt-BR" b="1" dirty="0" smtClean="0"/>
              <a:t>soma</a:t>
            </a:r>
            <a:r>
              <a:rPr lang="pt-BR" dirty="0" smtClean="0"/>
              <a:t> entre classes de altura.</a:t>
            </a:r>
            <a:endParaRPr lang="pt-BR" dirty="0" smtClean="0"/>
          </a:p>
          <a:p>
            <a:r>
              <a:rPr lang="pt-BR" dirty="0" smtClean="0"/>
              <a:t>As séries são tradicionalmente empregadas em quatro tipos de ordenação: </a:t>
            </a:r>
          </a:p>
          <a:p>
            <a:pPr lvl="1"/>
            <a:r>
              <a:rPr lang="pt-BR" dirty="0" smtClean="0"/>
              <a:t>1) original (O); </a:t>
            </a:r>
          </a:p>
          <a:p>
            <a:pPr lvl="1"/>
            <a:r>
              <a:rPr lang="pt-BR" dirty="0" smtClean="0"/>
              <a:t>2) retrógrado (R); </a:t>
            </a:r>
          </a:p>
          <a:p>
            <a:pPr lvl="1"/>
            <a:r>
              <a:rPr lang="pt-BR" dirty="0" smtClean="0"/>
              <a:t>3) inversão (I); </a:t>
            </a:r>
          </a:p>
          <a:p>
            <a:pPr lvl="1"/>
            <a:r>
              <a:rPr lang="pt-BR" dirty="0" smtClean="0"/>
              <a:t>4) retrógrado da inversão (RI).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básicas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PERLE, G. </a:t>
            </a:r>
            <a:r>
              <a:rPr lang="en-US" i="1" dirty="0" smtClean="0"/>
              <a:t>Serial composition and atonality: an introduction to the Music of Schoenberg, Berg and Webern</a:t>
            </a:r>
            <a:r>
              <a:rPr lang="en-US" dirty="0" smtClean="0"/>
              <a:t>. 6th ed. Berkeley: University of California Press, 1991.</a:t>
            </a:r>
          </a:p>
          <a:p>
            <a:r>
              <a:rPr lang="en-US" dirty="0" smtClean="0"/>
              <a:t>PERLE, G. </a:t>
            </a:r>
            <a:r>
              <a:rPr lang="en-US" i="1" dirty="0" smtClean="0"/>
              <a:t>Twelve-tone tonality</a:t>
            </a:r>
            <a:r>
              <a:rPr lang="en-US" dirty="0" smtClean="0"/>
              <a:t>. Berkeley and Los Angeles: University of California Press, 1996.</a:t>
            </a:r>
            <a:endParaRPr lang="pt-BR" dirty="0" smtClean="0"/>
          </a:p>
          <a:p>
            <a:r>
              <a:rPr lang="en-US" dirty="0" smtClean="0"/>
              <a:t>POUSSEUR, H. Stravinsky </a:t>
            </a:r>
            <a:r>
              <a:rPr lang="en-US" dirty="0" err="1" smtClean="0"/>
              <a:t>selon</a:t>
            </a:r>
            <a:r>
              <a:rPr lang="en-US" dirty="0" smtClean="0"/>
              <a:t> Webern </a:t>
            </a:r>
            <a:r>
              <a:rPr lang="en-US" dirty="0" err="1" smtClean="0"/>
              <a:t>selon</a:t>
            </a:r>
            <a:r>
              <a:rPr lang="en-US" dirty="0" smtClean="0"/>
              <a:t> Stravinsky. In: </a:t>
            </a:r>
            <a:r>
              <a:rPr lang="en-US" i="1" dirty="0" err="1" smtClean="0"/>
              <a:t>Musique</a:t>
            </a:r>
            <a:r>
              <a:rPr lang="en-US" i="1" dirty="0" smtClean="0"/>
              <a:t> en </a:t>
            </a:r>
            <a:r>
              <a:rPr lang="en-US" i="1" dirty="0" err="1" smtClean="0"/>
              <a:t>Jeu</a:t>
            </a:r>
            <a:r>
              <a:rPr lang="en-US" dirty="0" smtClean="0"/>
              <a:t>, n. 4, pp. 21-47, 1971.</a:t>
            </a:r>
            <a:endParaRPr lang="pt-BR" dirty="0" smtClean="0"/>
          </a:p>
          <a:p>
            <a:r>
              <a:rPr lang="en-US" dirty="0" smtClean="0"/>
              <a:t>POUSSEUR, H. e CLEMENTS, M. Stravinsky by Way of Webern: The Consistency of a Syntax. In: </a:t>
            </a:r>
            <a:r>
              <a:rPr lang="en-US" i="1" dirty="0" smtClean="0"/>
              <a:t>Perspectives in New Music</a:t>
            </a:r>
            <a:r>
              <a:rPr lang="en-US" dirty="0" smtClean="0"/>
              <a:t>, v. 10, n. 2, pp. 13-51, 1972.</a:t>
            </a:r>
            <a:endParaRPr lang="pt-BR" dirty="0" smtClean="0"/>
          </a:p>
          <a:p>
            <a:r>
              <a:rPr lang="en-US" dirty="0" smtClean="0"/>
              <a:t>POUSSEUR, H e CLEMENTS, M. </a:t>
            </a:r>
            <a:r>
              <a:rPr lang="en-US" dirty="0" smtClean="0"/>
              <a:t>Stravinsky by Way of Webern: The Consistency of a Syntax (2). In: </a:t>
            </a:r>
            <a:r>
              <a:rPr lang="en-US" i="1" dirty="0" smtClean="0"/>
              <a:t>Perspectives in New Music</a:t>
            </a:r>
            <a:r>
              <a:rPr lang="en-US" dirty="0" smtClean="0"/>
              <a:t>, v. 11, n. 1, pp. 112-145, 1972. </a:t>
            </a:r>
          </a:p>
          <a:p>
            <a:r>
              <a:rPr lang="pt-BR" dirty="0" smtClean="0"/>
              <a:t>REID, J. </a:t>
            </a:r>
            <a:r>
              <a:rPr lang="pt-BR" dirty="0" smtClean="0"/>
              <a:t>“</a:t>
            </a:r>
            <a:r>
              <a:rPr lang="pt-BR" dirty="0" err="1" smtClean="0"/>
              <a:t>Properties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set </a:t>
            </a:r>
            <a:r>
              <a:rPr lang="pt-BR" dirty="0" err="1" smtClean="0"/>
              <a:t>explored</a:t>
            </a:r>
            <a:r>
              <a:rPr lang="pt-BR" dirty="0" smtClean="0"/>
              <a:t> in </a:t>
            </a:r>
            <a:r>
              <a:rPr lang="pt-BR" dirty="0" err="1" smtClean="0"/>
              <a:t>Webern’s</a:t>
            </a:r>
            <a:r>
              <a:rPr lang="pt-BR" dirty="0" smtClean="0"/>
              <a:t> </a:t>
            </a:r>
            <a:r>
              <a:rPr lang="pt-BR" dirty="0" err="1"/>
              <a:t>V</a:t>
            </a:r>
            <a:r>
              <a:rPr lang="pt-BR" dirty="0" err="1" smtClean="0"/>
              <a:t>ariations</a:t>
            </a:r>
            <a:r>
              <a:rPr lang="pt-BR" dirty="0" smtClean="0"/>
              <a:t> </a:t>
            </a:r>
            <a:r>
              <a:rPr lang="pt-BR" dirty="0" smtClean="0"/>
              <a:t>Op. </a:t>
            </a:r>
            <a:r>
              <a:rPr lang="pt-BR" dirty="0" smtClean="0"/>
              <a:t>30</a:t>
            </a:r>
            <a:r>
              <a:rPr lang="pt-BR" dirty="0" smtClean="0"/>
              <a:t>”</a:t>
            </a:r>
            <a:r>
              <a:rPr lang="pt-BR" dirty="0" smtClean="0"/>
              <a:t>. </a:t>
            </a:r>
            <a:r>
              <a:rPr lang="pt-BR" dirty="0" smtClean="0"/>
              <a:t>In: </a:t>
            </a:r>
            <a:r>
              <a:rPr lang="pt-BR" i="1" dirty="0" smtClean="0"/>
              <a:t>Perspectives in </a:t>
            </a:r>
            <a:r>
              <a:rPr lang="pt-BR" i="1" dirty="0"/>
              <a:t>N</a:t>
            </a:r>
            <a:r>
              <a:rPr lang="pt-BR" i="1" dirty="0" smtClean="0"/>
              <a:t>ew </a:t>
            </a:r>
            <a:r>
              <a:rPr lang="pt-BR" i="1" dirty="0" smtClean="0"/>
              <a:t>Music</a:t>
            </a:r>
            <a:r>
              <a:rPr lang="pt-BR" dirty="0" smtClean="0"/>
              <a:t>, v. 12, n</a:t>
            </a:r>
            <a:r>
              <a:rPr lang="pt-BR" dirty="0" smtClean="0"/>
              <a:t>.1/2, </a:t>
            </a:r>
            <a:r>
              <a:rPr lang="pt-BR" dirty="0" smtClean="0"/>
              <a:t>pp. 344-350, 1973.</a:t>
            </a:r>
          </a:p>
          <a:p>
            <a:r>
              <a:rPr lang="pt-BR" dirty="0" smtClean="0"/>
              <a:t>SCHOENBERG, A. “</a:t>
            </a:r>
            <a:r>
              <a:rPr lang="pt-BR" dirty="0" err="1" smtClean="0"/>
              <a:t>Composition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twelve</a:t>
            </a:r>
            <a:r>
              <a:rPr lang="pt-BR" dirty="0"/>
              <a:t> </a:t>
            </a:r>
            <a:r>
              <a:rPr lang="pt-BR" dirty="0" smtClean="0"/>
              <a:t>tones”. In: </a:t>
            </a:r>
            <a:r>
              <a:rPr lang="pt-BR" i="1" dirty="0" err="1" smtClean="0"/>
              <a:t>Style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Idea</a:t>
            </a:r>
            <a:r>
              <a:rPr lang="pt-BR" dirty="0" smtClean="0"/>
              <a:t>. New York: </a:t>
            </a:r>
            <a:r>
              <a:rPr lang="pt-BR" dirty="0" err="1" smtClean="0"/>
              <a:t>Philosophical</a:t>
            </a:r>
            <a:r>
              <a:rPr lang="pt-BR" dirty="0" smtClean="0"/>
              <a:t> Library, 1950, pp. 102-143.</a:t>
            </a:r>
          </a:p>
          <a:p>
            <a:r>
              <a:rPr lang="pt-BR" dirty="0" smtClean="0"/>
              <a:t>STRAUS, J. </a:t>
            </a:r>
            <a:r>
              <a:rPr lang="pt-BR" i="1" dirty="0" err="1" smtClean="0"/>
              <a:t>Introduction</a:t>
            </a:r>
            <a:r>
              <a:rPr lang="pt-BR" i="1" dirty="0" smtClean="0"/>
              <a:t> to </a:t>
            </a:r>
            <a:r>
              <a:rPr lang="pt-BR" i="1" dirty="0" err="1" smtClean="0"/>
              <a:t>post-tonal</a:t>
            </a:r>
            <a:r>
              <a:rPr lang="pt-BR" i="1" dirty="0" smtClean="0"/>
              <a:t> </a:t>
            </a:r>
            <a:r>
              <a:rPr lang="pt-BR" i="1" dirty="0" err="1" smtClean="0"/>
              <a:t>theory</a:t>
            </a:r>
            <a:r>
              <a:rPr lang="pt-BR" dirty="0" smtClean="0"/>
              <a:t>. </a:t>
            </a:r>
            <a:r>
              <a:rPr lang="pt-BR" dirty="0" err="1" smtClean="0"/>
              <a:t>Englewood</a:t>
            </a:r>
            <a:r>
              <a:rPr lang="pt-BR" dirty="0" smtClean="0"/>
              <a:t> </a:t>
            </a:r>
            <a:r>
              <a:rPr lang="pt-BR" dirty="0" err="1" smtClean="0"/>
              <a:t>Cliffs</a:t>
            </a:r>
            <a:r>
              <a:rPr lang="pt-BR" dirty="0" smtClean="0"/>
              <a:t>, NJ: Prentice Hall, 1990</a:t>
            </a:r>
            <a:r>
              <a:rPr lang="pt-BR" dirty="0" smtClean="0"/>
              <a:t>.</a:t>
            </a:r>
          </a:p>
          <a:p>
            <a:r>
              <a:rPr lang="pt-BR" dirty="0" smtClean="0"/>
              <a:t>STRAUS, J. </a:t>
            </a:r>
            <a:r>
              <a:rPr lang="pt-BR" dirty="0" smtClean="0"/>
              <a:t>“</a:t>
            </a:r>
            <a:r>
              <a:rPr lang="pt-BR" dirty="0" err="1" smtClean="0"/>
              <a:t>Stravinsky’s</a:t>
            </a:r>
            <a:r>
              <a:rPr lang="pt-BR" dirty="0" smtClean="0"/>
              <a:t> </a:t>
            </a:r>
            <a:r>
              <a:rPr lang="pt-BR" dirty="0" err="1"/>
              <a:t>C</a:t>
            </a:r>
            <a:r>
              <a:rPr lang="pt-BR" dirty="0" err="1" smtClean="0"/>
              <a:t>onstruction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Twelve</a:t>
            </a:r>
            <a:r>
              <a:rPr lang="pt-BR" dirty="0" smtClean="0"/>
              <a:t> </a:t>
            </a:r>
            <a:r>
              <a:rPr lang="pt-BR" dirty="0" err="1" smtClean="0"/>
              <a:t>Verticals</a:t>
            </a:r>
            <a:r>
              <a:rPr lang="pt-BR" dirty="0" smtClean="0"/>
              <a:t>: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Aspect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Harmony</a:t>
            </a:r>
            <a:r>
              <a:rPr lang="pt-BR" dirty="0" smtClean="0"/>
              <a:t> in Serial Music”, in: </a:t>
            </a:r>
            <a:r>
              <a:rPr lang="pt-BR" i="1" dirty="0" smtClean="0"/>
              <a:t>Music </a:t>
            </a:r>
            <a:r>
              <a:rPr lang="pt-BR" i="1" dirty="0" err="1" smtClean="0"/>
              <a:t>Theory</a:t>
            </a:r>
            <a:r>
              <a:rPr lang="pt-BR" i="1" dirty="0" smtClean="0"/>
              <a:t> Spectrum</a:t>
            </a:r>
            <a:r>
              <a:rPr lang="pt-BR" dirty="0" smtClean="0"/>
              <a:t>, v.21, n.1, pp. 43-73, 1999.</a:t>
            </a:r>
            <a:endParaRPr lang="pt-BR" dirty="0" smtClean="0"/>
          </a:p>
          <a:p>
            <a:r>
              <a:rPr lang="pt-BR" dirty="0" smtClean="0"/>
              <a:t>WEBERN, A. </a:t>
            </a:r>
            <a:r>
              <a:rPr lang="pt-BR" i="1" dirty="0" smtClean="0"/>
              <a:t>O caminho para a música nova</a:t>
            </a:r>
            <a:r>
              <a:rPr lang="pt-BR" dirty="0" smtClean="0"/>
              <a:t>. São Paulo: Novas Metas, 1984.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 bibliográficas (cont.)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Obviamente, uma série dodecafônica é composta por dois hexacordes, H1 e H2.</a:t>
            </a:r>
          </a:p>
          <a:p>
            <a:r>
              <a:rPr lang="pt-BR" dirty="0" smtClean="0"/>
              <a:t>Naturalmente, ocorre </a:t>
            </a:r>
            <a:r>
              <a:rPr lang="pt-BR" i="1" dirty="0" smtClean="0"/>
              <a:t>complementaridade</a:t>
            </a:r>
            <a:r>
              <a:rPr lang="pt-BR" dirty="0" smtClean="0"/>
              <a:t> entre esses hexacordes.</a:t>
            </a:r>
          </a:p>
          <a:p>
            <a:r>
              <a:rPr lang="pt-BR" dirty="0" smtClean="0"/>
              <a:t>A exploração das operações de </a:t>
            </a:r>
            <a:r>
              <a:rPr lang="pt-BR" b="1" dirty="0" smtClean="0"/>
              <a:t>transposição</a:t>
            </a:r>
            <a:r>
              <a:rPr lang="pt-BR" dirty="0" smtClean="0"/>
              <a:t> (</a:t>
            </a:r>
            <a:r>
              <a:rPr lang="pt-BR" dirty="0" err="1" smtClean="0"/>
              <a:t>T</a:t>
            </a:r>
            <a:r>
              <a:rPr lang="pt-BR" dirty="0" smtClean="0"/>
              <a:t>) e </a:t>
            </a:r>
            <a:r>
              <a:rPr lang="pt-BR" b="1" dirty="0" smtClean="0"/>
              <a:t>inversão</a:t>
            </a:r>
            <a:r>
              <a:rPr lang="pt-BR" dirty="0" smtClean="0"/>
              <a:t> (</a:t>
            </a:r>
            <a:r>
              <a:rPr lang="pt-BR" dirty="0" err="1" smtClean="0"/>
              <a:t>I</a:t>
            </a:r>
            <a:r>
              <a:rPr lang="pt-BR" dirty="0" smtClean="0"/>
              <a:t>) aplicadas à complementaridade constitui um dos aspectos marcantes da composição dodecafônica.</a:t>
            </a:r>
          </a:p>
          <a:p>
            <a:r>
              <a:rPr lang="pt-BR" dirty="0" smtClean="0"/>
              <a:t>Algumas séries têm hexacordes complementares pela </a:t>
            </a:r>
            <a:r>
              <a:rPr lang="pt-BR" b="1" dirty="0" smtClean="0"/>
              <a:t>relação </a:t>
            </a:r>
            <a:r>
              <a:rPr lang="pt-BR" b="1" dirty="0" err="1" smtClean="0"/>
              <a:t>Z</a:t>
            </a:r>
            <a:r>
              <a:rPr lang="pt-BR" dirty="0" smtClean="0"/>
              <a:t>, onde apenas o vetor intervalar é invariante. Por exemplo, no </a:t>
            </a:r>
            <a:r>
              <a:rPr lang="pt-BR" i="1" dirty="0" smtClean="0"/>
              <a:t>Quarteto de Cordas nº 3</a:t>
            </a:r>
            <a:r>
              <a:rPr lang="pt-BR" dirty="0" smtClean="0"/>
              <a:t> de Schoenberg: [7,4,3,9,0,5] e [6,11,10,1,8,2], respectivamente 6-z46 (012469) e 6-z24 (013468), ambos com &lt;233331&gt;.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Complementaridade de hexacordes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04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-z46 X 6-z24 relação Z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77" b="-4777"/>
          <a:stretch>
            <a:fillRect/>
          </a:stretch>
        </p:blipFill>
        <p:spPr>
          <a:xfrm>
            <a:off x="457200" y="1495425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Relação </a:t>
            </a:r>
            <a:r>
              <a:rPr lang="pt-BR" dirty="0" err="1" smtClean="0"/>
              <a:t>Z</a:t>
            </a:r>
            <a:r>
              <a:rPr lang="pt-BR" dirty="0" smtClean="0"/>
              <a:t>: 6</a:t>
            </a:r>
            <a:r>
              <a:rPr lang="pt-BR" dirty="0"/>
              <a:t>-z46 </a:t>
            </a:r>
            <a:r>
              <a:rPr lang="pt-BR" dirty="0" smtClean="0"/>
              <a:t>[</a:t>
            </a:r>
            <a:r>
              <a:rPr lang="pt-BR" dirty="0"/>
              <a:t>7,4,3,9,0,5] </a:t>
            </a:r>
            <a:r>
              <a:rPr lang="pt-BR" dirty="0" err="1" smtClean="0"/>
              <a:t>X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6</a:t>
            </a:r>
            <a:r>
              <a:rPr lang="pt-BR" dirty="0"/>
              <a:t>-z24 </a:t>
            </a:r>
            <a:r>
              <a:rPr lang="pt-BR" dirty="0" smtClean="0"/>
              <a:t>[</a:t>
            </a:r>
            <a:r>
              <a:rPr lang="pt-BR" dirty="0"/>
              <a:t>6,11,10,1,8,2</a:t>
            </a:r>
            <a:r>
              <a:rPr lang="pt-BR" dirty="0" smtClean="0"/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74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 linear da série: contagem e identificação dos elementos, nota por nota.</a:t>
            </a:r>
          </a:p>
          <a:p>
            <a:r>
              <a:rPr lang="pt-BR" dirty="0" smtClean="0"/>
              <a:t>Estudo dos subconjuntos da série:</a:t>
            </a:r>
          </a:p>
          <a:p>
            <a:pPr lvl="1"/>
            <a:r>
              <a:rPr lang="pt-BR" dirty="0" smtClean="0"/>
              <a:t>“Partições transversais” [</a:t>
            </a:r>
            <a:r>
              <a:rPr lang="pt-BR" i="1" dirty="0" err="1" smtClean="0"/>
              <a:t>cross-partitions</a:t>
            </a:r>
            <a:r>
              <a:rPr lang="pt-BR" dirty="0" smtClean="0"/>
              <a:t>]: Donald Martino e Brian Alegant.</a:t>
            </a:r>
          </a:p>
          <a:p>
            <a:pPr lvl="1"/>
            <a:r>
              <a:rPr lang="pt-BR" dirty="0" smtClean="0"/>
              <a:t>Segmentos da série (subconjuntos ou sub-séries).</a:t>
            </a:r>
          </a:p>
          <a:p>
            <a:pPr lvl="1"/>
            <a:r>
              <a:rPr lang="pt-BR" dirty="0" smtClean="0"/>
              <a:t>Dimensões harmônicas principal e secundária (Martha Hyde).</a:t>
            </a:r>
          </a:p>
          <a:p>
            <a:pPr lvl="1"/>
            <a:r>
              <a:rPr lang="pt-BR" dirty="0" smtClean="0"/>
              <a:t>Outros estudos importantes: Babbitt, Lewin, Perle, Forte, Oliveira.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Abordagens analíticas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choenberg SQn4 ex straus p11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989" y="1481138"/>
            <a:ext cx="6038022" cy="4525962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Schoenberg, Quarteto de Cordas nº 4: série no 1º violino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Straus (1990) ex5-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571612"/>
            <a:ext cx="6043626" cy="940841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Aplicação dos operadores básicos na série do quarteto nº 4 de Schoenberg: O, T, R, I e RI.</a:t>
            </a:r>
            <a:endParaRPr lang="pt-BR" sz="2800" dirty="0"/>
          </a:p>
        </p:txBody>
      </p:sp>
      <p:pic>
        <p:nvPicPr>
          <p:cNvPr id="13" name="Imagem 12" descr="Straus (1990) ex5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571744"/>
            <a:ext cx="6143635" cy="944816"/>
          </a:xfrm>
          <a:prstGeom prst="rect">
            <a:avLst/>
          </a:prstGeom>
        </p:spPr>
      </p:pic>
      <p:pic>
        <p:nvPicPr>
          <p:cNvPr id="15" name="Imagem 14" descr="Straus (1990) ex5-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429000"/>
            <a:ext cx="6215074" cy="1010427"/>
          </a:xfrm>
          <a:prstGeom prst="rect">
            <a:avLst/>
          </a:prstGeom>
        </p:spPr>
      </p:pic>
      <p:pic>
        <p:nvPicPr>
          <p:cNvPr id="16" name="Imagem 15" descr="Straus (1990) ex5-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357694"/>
            <a:ext cx="6255021" cy="977797"/>
          </a:xfrm>
          <a:prstGeom prst="rect">
            <a:avLst/>
          </a:prstGeom>
        </p:spPr>
      </p:pic>
      <p:pic>
        <p:nvPicPr>
          <p:cNvPr id="17" name="Imagem 16" descr="Straus (1990) ex5-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286388"/>
            <a:ext cx="6286512" cy="1006805"/>
          </a:xfrm>
          <a:prstGeom prst="rect">
            <a:avLst/>
          </a:prstGeom>
        </p:spPr>
      </p:pic>
      <p:sp>
        <p:nvSpPr>
          <p:cNvPr id="18" name="Seta em curva para a direita 17"/>
          <p:cNvSpPr/>
          <p:nvPr/>
        </p:nvSpPr>
        <p:spPr>
          <a:xfrm>
            <a:off x="2143108" y="1928802"/>
            <a:ext cx="517206" cy="1143008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57224" y="2285992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transposição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Geração de melodias (linearidades)</a:t>
            </a:r>
          </a:p>
          <a:p>
            <a:r>
              <a:rPr lang="pt-BR" dirty="0" smtClean="0"/>
              <a:t>Geração de acordes (simultaneidades)</a:t>
            </a:r>
          </a:p>
          <a:p>
            <a:pPr lvl="1"/>
            <a:r>
              <a:rPr lang="pt-BR" dirty="0" smtClean="0"/>
              <a:t>PERLE (1991) considerava o aspecto vertical uma das fraquezas do método de Schoenberg.</a:t>
            </a:r>
          </a:p>
          <a:p>
            <a:pPr lvl="1"/>
            <a:r>
              <a:rPr lang="pt-BR" dirty="0" smtClean="0"/>
              <a:t>O uso em acordes dificulta a percepção da série e mesmo a identificação na partitura.</a:t>
            </a:r>
          </a:p>
          <a:p>
            <a:pPr lvl="1"/>
            <a:r>
              <a:rPr lang="pt-BR" dirty="0" smtClean="0"/>
              <a:t>HYDE (1980): os esboços de Schoenberg supostamente revelam como a distribuição dos acordes é coordenada pela série.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5ED0-F656-4726-96D0-3270EB8531CC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Usos da série na composição</a:t>
            </a:r>
            <a:endParaRPr lang="pt-BR" dirty="0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8293</TotalTime>
  <Words>2351</Words>
  <Application>Microsoft Macintosh PowerPoint</Application>
  <PresentationFormat>On-screen Show (4:3)</PresentationFormat>
  <Paragraphs>659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Concurso</vt:lpstr>
      <vt:lpstr>Contraponto dodecafônico/serial</vt:lpstr>
      <vt:lpstr>A série e algumas de suas propriedades</vt:lpstr>
      <vt:lpstr>Operações básicas</vt:lpstr>
      <vt:lpstr>Complementaridade de hexacordes</vt:lpstr>
      <vt:lpstr>Relação Z: 6-z46 [7,4,3,9,0,5] X  6-z24 [6,11,10,1,8,2]</vt:lpstr>
      <vt:lpstr>Abordagens analíticas</vt:lpstr>
      <vt:lpstr>Schoenberg, Quarteto de Cordas nº 4: série no 1º violino</vt:lpstr>
      <vt:lpstr>Aplicação dos operadores básicos na série do quarteto nº 4 de Schoenberg: O, T, R, I e RI.</vt:lpstr>
      <vt:lpstr>Usos da série na composição</vt:lpstr>
      <vt:lpstr>Construção da Matriz “12x12”</vt:lpstr>
      <vt:lpstr>Matriz “12x12” completa</vt:lpstr>
      <vt:lpstr>Altura real da matriz (Schoenberg, QC4) H1/H2 = 6-16 &lt;322431&gt;</vt:lpstr>
      <vt:lpstr>Invariâncias por inversão em H1</vt:lpstr>
      <vt:lpstr>Subconjuntos da série</vt:lpstr>
      <vt:lpstr>Hexacordes da série do QC4 de Schoenberg</vt:lpstr>
      <vt:lpstr>Invariâncias </vt:lpstr>
      <vt:lpstr>Webern: série do Op. 24</vt:lpstr>
      <vt:lpstr>Hexacordes no Op. 24 de Webern</vt:lpstr>
      <vt:lpstr>Quadrado mágico, Op.24</vt:lpstr>
      <vt:lpstr>Concerto Op. 24 de Webern</vt:lpstr>
      <vt:lpstr>Webern Op.24: invariâncias por inversão em H1</vt:lpstr>
      <vt:lpstr>Rotações e permutações</vt:lpstr>
      <vt:lpstr>Stravinsky: matriz de rotação [rotational array]</vt:lpstr>
      <vt:lpstr>Stravinsky: matriz com quatro formas seriais</vt:lpstr>
      <vt:lpstr>Stravinsky: A Sermon, A Narrative, and A Prayer, c. 267-275.</vt:lpstr>
      <vt:lpstr>Messiaen: interversão</vt:lpstr>
      <vt:lpstr>Exemplo de interversão harmônica em Messiaen</vt:lpstr>
      <vt:lpstr>Compositores que praticaram o dodecafonismo</vt:lpstr>
      <vt:lpstr>Referências bibliográficas</vt:lpstr>
      <vt:lpstr>Referências bibliográficas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Contraponto dodecafônico</dc:title>
  <dc:creator>Paulo de Tarso Salles</dc:creator>
  <cp:lastModifiedBy>Paulo de Tarso Salles</cp:lastModifiedBy>
  <cp:revision>257</cp:revision>
  <dcterms:created xsi:type="dcterms:W3CDTF">2008-11-07T09:30:57Z</dcterms:created>
  <dcterms:modified xsi:type="dcterms:W3CDTF">2015-08-29T21:35:56Z</dcterms:modified>
</cp:coreProperties>
</file>