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4" roundtripDataSignature="AMtx7mjhsobdUTiaXqU1fT8N9ZX5LE1Ge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E66A576-EF5F-4DCA-9DE1-5E7B9F1EFBF0}">
  <a:tblStyle styleId="{3E66A576-EF5F-4DCA-9DE1-5E7B9F1EFBF0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6E6E6"/>
          </a:solidFill>
        </a:fill>
      </a:tcStyle>
    </a:wholeTbl>
    <a:band1H>
      <a:tcTxStyle/>
      <a:tcStyle>
        <a:fill>
          <a:solidFill>
            <a:srgbClr val="CACACA"/>
          </a:solidFill>
        </a:fill>
      </a:tcStyle>
    </a:band1H>
    <a:band2H>
      <a:tcTxStyle/>
    </a:band2H>
    <a:band1V>
      <a:tcTxStyle/>
      <a:tcStyle>
        <a:fill>
          <a:solidFill>
            <a:srgbClr val="CACACA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4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4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4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4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slide" Target="slides/slide16.xml"/><Relationship Id="rId10" Type="http://schemas.openxmlformats.org/officeDocument/2006/relationships/slide" Target="slides/slide4.xml"/><Relationship Id="rId21" Type="http://schemas.openxmlformats.org/officeDocument/2006/relationships/slide" Target="slides/slide15.xml"/><Relationship Id="rId13" Type="http://schemas.openxmlformats.org/officeDocument/2006/relationships/slide" Target="slides/slide7.xml"/><Relationship Id="rId24" Type="http://customschemas.google.com/relationships/presentationmetadata" Target="metadata"/><Relationship Id="rId12" Type="http://schemas.openxmlformats.org/officeDocument/2006/relationships/slide" Target="slides/slide6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Google Shape;91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5" name="Google Shape;265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7" name="Google Shape;277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1" name="Google Shape;30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2" name="Google Shape;32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1" name="Google Shape;331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0" name="Google Shape;340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58" name="Google Shape;358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59" name="Google Shape;359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7" name="Google Shape;12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Google Shape;12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5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Google Shape;150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Google Shape;15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0" name="Google Shape;170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1" name="Google Shape;17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7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Google Shape;17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Google Shape;179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8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1" name="Google Shape;201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2" name="Google Shape;202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9" name="Google Shape;22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9"/>
          <p:cNvSpPr txBox="1"/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9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8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8"/>
          <p:cNvSpPr/>
          <p:nvPr>
            <p:ph idx="2" type="pic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28"/>
          <p:cNvSpPr txBox="1"/>
          <p:nvPr>
            <p:ph idx="1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74" name="Google Shape;74;p2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" name="Google Shape;80;p29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29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9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3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3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" name="Google Shape;86;p3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3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3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0"/>
          <p:cNvSpPr txBox="1"/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0"/>
          <p:cNvSpPr txBox="1"/>
          <p:nvPr>
            <p:ph idx="1" type="body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4" name="Google Shape;24;p20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0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0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21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1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1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" type="objOnly">
  <p:cSld name="OBJECT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2"/>
          <p:cNvSpPr txBox="1"/>
          <p:nvPr>
            <p:ph idx="1" type="body"/>
          </p:nvPr>
        </p:nvSpPr>
        <p:spPr>
          <a:xfrm>
            <a:off x="457200" y="274638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22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22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22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1" name="Google Shape;41;p2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23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3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23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4"/>
          <p:cNvSpPr txBox="1"/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4"/>
          <p:cNvSpPr txBox="1"/>
          <p:nvPr>
            <p:ph idx="1" type="body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8" name="Google Shape;48;p24"/>
          <p:cNvSpPr txBox="1"/>
          <p:nvPr>
            <p:ph idx="2" type="body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9" name="Google Shape;49;p24"/>
          <p:cNvSpPr txBox="1"/>
          <p:nvPr>
            <p:ph idx="3" type="body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0" name="Google Shape;50;p24"/>
          <p:cNvSpPr txBox="1"/>
          <p:nvPr>
            <p:ph idx="4" type="body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" name="Google Shape;51;p24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4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4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5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5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5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6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6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26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7"/>
          <p:cNvSpPr txBox="1"/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7"/>
          <p:cNvSpPr txBox="1"/>
          <p:nvPr>
            <p:ph idx="1" type="body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27"/>
          <p:cNvSpPr txBox="1"/>
          <p:nvPr>
            <p:ph idx="2" type="body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indent="-228600" lvl="1" marL="914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indent="-228600" lvl="2" marL="1371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indent="-228600" lvl="3" marL="18288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indent="-228600" lvl="4" marL="22860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27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7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7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8"/>
          <p:cNvSpPr txBox="1"/>
          <p:nvPr>
            <p:ph idx="10" type="dt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8"/>
          <p:cNvSpPr txBox="1"/>
          <p:nvPr>
            <p:ph idx="11" type="ftr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8"/>
          <p:cNvSpPr txBox="1"/>
          <p:nvPr>
            <p:ph idx="12" type="sldNum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hyperlink" Target="https://www.cebm.net/2009/06/oxford-centre-evidence-based-medicine-levels-evidence-march-2009/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poems.msu.edu/InfoMastery/Intro/Base.htm" TargetMode="External"/><Relationship Id="rId4" Type="http://schemas.openxmlformats.org/officeDocument/2006/relationships/hyperlink" Target="http://www.hsl.unc.edu/lm/ebm/welcome.htm" TargetMode="External"/><Relationship Id="rId5" Type="http://schemas.openxmlformats.org/officeDocument/2006/relationships/hyperlink" Target="http://www.uic.edu/depts/lib/lhsp/resources/ebm.s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www.poems.msu.edu/InfoMastery/Intro/Sackett.htm" TargetMode="External"/><Relationship Id="rId4" Type="http://schemas.openxmlformats.org/officeDocument/2006/relationships/hyperlink" Target="http://www.poems.msu.edu/InfoMastery/Intro/References.htm#Sackett,%20Richardson,%20Rosenberg,%C2%A0%20and%20Haynes,%20Ed.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rgbClr val="71BEC4"/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0">
                <a:srgbClr val="BBE0E3">
                  <a:alpha val="0"/>
                </a:srgbClr>
              </a:gs>
              <a:gs pos="40000">
                <a:srgbClr val="BBE0E3">
                  <a:alpha val="0"/>
                </a:srgbClr>
              </a:gs>
              <a:gs pos="100000">
                <a:srgbClr val="71BEC4">
                  <a:alpha val="51764"/>
                </a:srgbClr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"/>
          <p:cNvSpPr/>
          <p:nvPr/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0">
                <a:srgbClr val="BBE0E3">
                  <a:alpha val="0"/>
                </a:srgbClr>
              </a:gs>
              <a:gs pos="17000">
                <a:srgbClr val="BBE0E3">
                  <a:alpha val="0"/>
                </a:srgbClr>
              </a:gs>
              <a:gs pos="100000">
                <a:srgbClr val="000000">
                  <a:alpha val="36862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"/>
          <p:cNvSpPr/>
          <p:nvPr/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rgbClr val="3C8C92">
                  <a:alpha val="0"/>
                </a:srgbClr>
              </a:gs>
              <a:gs pos="100000">
                <a:srgbClr val="000000">
                  <a:alpha val="24705"/>
                </a:srgbClr>
              </a:gs>
            </a:gsLst>
            <a:lin ang="18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9" name="Google Shape;99;p1"/>
          <p:cNvSpPr/>
          <p:nvPr/>
        </p:nvSpPr>
        <p:spPr>
          <a:xfrm rot="-9091028">
            <a:off x="4459073" y="-1032053"/>
            <a:ext cx="3742610" cy="4439131"/>
          </a:xfrm>
          <a:custGeom>
            <a:rect b="b" l="l" r="r" t="t"/>
            <a:pathLst>
              <a:path extrusionOk="0" h="4439131" w="4990147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rgbClr val="BBE0E3">
                  <a:alpha val="21960"/>
                </a:srgbClr>
              </a:gs>
              <a:gs pos="87000">
                <a:srgbClr val="D5ECED">
                  <a:alpha val="1960"/>
                </a:srgbClr>
              </a:gs>
              <a:gs pos="100000">
                <a:srgbClr val="D5ECED">
                  <a:alpha val="1960"/>
                </a:srgbClr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 txBox="1"/>
          <p:nvPr>
            <p:ph type="ctrTitle"/>
          </p:nvPr>
        </p:nvSpPr>
        <p:spPr>
          <a:xfrm>
            <a:off x="986118" y="735106"/>
            <a:ext cx="7540322" cy="29284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200">
                <a:solidFill>
                  <a:srgbClr val="FFFFFF"/>
                </a:solidFill>
              </a:rPr>
              <a:t>Medicina baseada em evidências</a:t>
            </a:r>
            <a:endParaRPr/>
          </a:p>
        </p:txBody>
      </p:sp>
      <p:sp>
        <p:nvSpPr>
          <p:cNvPr id="101" name="Google Shape;101;p1"/>
          <p:cNvSpPr txBox="1"/>
          <p:nvPr>
            <p:ph idx="1" type="subTitle"/>
          </p:nvPr>
        </p:nvSpPr>
        <p:spPr>
          <a:xfrm>
            <a:off x="1013011" y="4870824"/>
            <a:ext cx="7504463" cy="14582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Luis Mochizuki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/>
              <a:t>mochi@usp.br</a:t>
            </a:r>
            <a:endParaRPr/>
          </a:p>
        </p:txBody>
      </p:sp>
      <p:pic>
        <p:nvPicPr>
          <p:cNvPr id="102" name="Google Shape;102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53325" y="3375225"/>
            <a:ext cx="2622376" cy="26223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10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5234" l="27257" r="32504" t="17227"/>
          <a:stretch/>
        </p:blipFill>
        <p:spPr>
          <a:xfrm>
            <a:off x="395288" y="44450"/>
            <a:ext cx="4867275" cy="6669088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10"/>
          <p:cNvSpPr/>
          <p:nvPr/>
        </p:nvSpPr>
        <p:spPr>
          <a:xfrm>
            <a:off x="5473700" y="5262563"/>
            <a:ext cx="3419475" cy="1190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8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https://www.cebm.net/2009/06/oxford-centre-evidence-based-medicine-levels-evidence-march-2009/</a:t>
            </a:r>
            <a:r>
              <a:rPr b="0" i="0" lang="en-U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8" name="Google Shape;268;p11"/>
          <p:cNvSpPr/>
          <p:nvPr/>
        </p:nvSpPr>
        <p:spPr>
          <a:xfrm flipH="1" rot="5400000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71BEC4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1"/>
          <p:cNvSpPr/>
          <p:nvPr/>
        </p:nvSpPr>
        <p:spPr>
          <a:xfrm flipH="1" rot="5400000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BBE0E3">
                  <a:alpha val="45882"/>
                </a:srgbClr>
              </a:gs>
              <a:gs pos="100000">
                <a:srgbClr val="BBE0E3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1"/>
          <p:cNvSpPr/>
          <p:nvPr/>
        </p:nvSpPr>
        <p:spPr>
          <a:xfrm flipH="1" rot="5400000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BBE0E3">
                  <a:alpha val="28627"/>
                </a:srgbClr>
              </a:gs>
              <a:gs pos="2000">
                <a:srgbClr val="BBE0E3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11"/>
          <p:cNvSpPr/>
          <p:nvPr/>
        </p:nvSpPr>
        <p:spPr>
          <a:xfrm rot="-964587">
            <a:off x="-376302" y="969718"/>
            <a:ext cx="292526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BBE0E3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11"/>
          <p:cNvSpPr/>
          <p:nvPr/>
        </p:nvSpPr>
        <p:spPr>
          <a:xfrm flipH="1" rot="5400000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D5ECED">
                  <a:alpha val="10980"/>
                </a:srgbClr>
              </a:gs>
              <a:gs pos="100000">
                <a:srgbClr val="D5ECED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Google Shape;273;p11"/>
          <p:cNvSpPr txBox="1"/>
          <p:nvPr>
            <p:ph type="title"/>
          </p:nvPr>
        </p:nvSpPr>
        <p:spPr>
          <a:xfrm>
            <a:off x="439858" y="1683756"/>
            <a:ext cx="2336449" cy="239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</a:rPr>
              <a:t>Categorias de intervenção</a:t>
            </a:r>
            <a:endParaRPr sz="3200">
              <a:solidFill>
                <a:srgbClr val="FFFFFF"/>
              </a:solidFill>
            </a:endParaRPr>
          </a:p>
        </p:txBody>
      </p:sp>
      <p:graphicFrame>
        <p:nvGraphicFramePr>
          <p:cNvPr id="274" name="Google Shape;274;p11"/>
          <p:cNvGraphicFramePr/>
          <p:nvPr/>
        </p:nvGraphicFramePr>
        <p:xfrm>
          <a:off x="3678789" y="81416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{3E66A576-EF5F-4DCA-9DE1-5E7B9F1EFBF0}</a:tableStyleId>
              </a:tblPr>
              <a:tblGrid>
                <a:gridCol w="1434500"/>
                <a:gridCol w="3565625"/>
              </a:tblGrid>
              <a:tr h="2974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 u="none" cap="none" strike="noStrike"/>
                        <a:t>Intervenções</a:t>
                      </a:r>
                      <a:endParaRPr sz="1300"/>
                    </a:p>
                  </a:txBody>
                  <a:tcPr marT="33800" marB="33800" marR="67600" marL="67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Descrição</a:t>
                      </a:r>
                      <a:endParaRPr sz="1300"/>
                    </a:p>
                  </a:txBody>
                  <a:tcPr marT="33800" marB="33800" marR="67600" marL="67600"/>
                </a:tc>
              </a:tr>
              <a:tr h="1108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Benéficas</a:t>
                      </a:r>
                      <a:endParaRPr sz="1300"/>
                    </a:p>
                  </a:txBody>
                  <a:tcPr marT="33800" marB="33800" marR="67600" marL="67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Efetividade demonstrada por evidência clara a partir de revisões sistemáticas, ECR, ou pela melhor fonte alternativa de informação, e para as quais a expectative de danos é pequena em comparação com benefícios</a:t>
                      </a:r>
                      <a:endParaRPr sz="1300"/>
                    </a:p>
                  </a:txBody>
                  <a:tcPr marT="33800" marB="33800" marR="67600" marL="67600"/>
                </a:tc>
              </a:tr>
              <a:tr h="5002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Provavelmente benéficas</a:t>
                      </a:r>
                      <a:endParaRPr sz="1300"/>
                    </a:p>
                  </a:txBody>
                  <a:tcPr marT="33800" marB="33800" marR="67600" marL="67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Efetividade está menos bem estabelecida em comparação as classificadas como benéficas</a:t>
                      </a:r>
                      <a:endParaRPr sz="1300"/>
                    </a:p>
                  </a:txBody>
                  <a:tcPr marT="33800" marB="33800" marR="67600" marL="67600"/>
                </a:tc>
              </a:tr>
              <a:tr h="703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Contrabalanço entre benefícios e danos</a:t>
                      </a:r>
                      <a:endParaRPr sz="1300"/>
                    </a:p>
                  </a:txBody>
                  <a:tcPr marT="33800" marB="33800" marR="67600" marL="67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As quais medicos e pacientes devem pesar os efeitos benéficos e prejudiciaisde acordo com circunstâncias e prioridades individuais</a:t>
                      </a:r>
                      <a:endParaRPr sz="1300"/>
                    </a:p>
                  </a:txBody>
                  <a:tcPr marT="33800" marB="33800" marR="67600" marL="67600"/>
                </a:tc>
              </a:tr>
              <a:tr h="703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Efetividade desconhecida</a:t>
                      </a:r>
                      <a:endParaRPr sz="1300"/>
                    </a:p>
                  </a:txBody>
                  <a:tcPr marT="33800" marB="33800" marR="67600" marL="67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Para as quais há atualmente dados insuficientes ou dados de qualidade inadequada</a:t>
                      </a:r>
                      <a:endParaRPr sz="1300"/>
                    </a:p>
                  </a:txBody>
                  <a:tcPr marT="33800" marB="33800" marR="67600" marL="67600"/>
                </a:tc>
              </a:tr>
              <a:tr h="11085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Pouco provavelmente benéficas</a:t>
                      </a:r>
                      <a:endParaRPr sz="1300"/>
                    </a:p>
                  </a:txBody>
                  <a:tcPr marT="33800" marB="33800" marR="67600" marL="67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Para as quais a falta de efetividade está menos bem estabelecida em comparação com aquelas classificadas como provavelmente inefetivas ou que causam danos</a:t>
                      </a:r>
                      <a:endParaRPr sz="1300"/>
                    </a:p>
                  </a:txBody>
                  <a:tcPr marT="33800" marB="33800" marR="67600" marL="67600"/>
                </a:tc>
              </a:tr>
              <a:tr h="90577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Provavelmente inofensivas ou que causam danos</a:t>
                      </a:r>
                      <a:endParaRPr sz="1300"/>
                    </a:p>
                  </a:txBody>
                  <a:tcPr marT="33800" marB="33800" marR="67600" marL="6760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300"/>
                        <a:t>Para as quais a inefetividade ou o dano associado foi demonstrado por evidência clara</a:t>
                      </a:r>
                      <a:endParaRPr sz="1300"/>
                    </a:p>
                  </a:txBody>
                  <a:tcPr marT="33800" marB="33800" marR="67600" marL="6760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Google Shape;280;p12"/>
          <p:cNvSpPr/>
          <p:nvPr/>
        </p:nvSpPr>
        <p:spPr>
          <a:xfrm flipH="1" rot="5400000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71BEC4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12"/>
          <p:cNvSpPr/>
          <p:nvPr/>
        </p:nvSpPr>
        <p:spPr>
          <a:xfrm flipH="1" rot="5400000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BBE0E3">
                  <a:alpha val="45882"/>
                </a:srgbClr>
              </a:gs>
              <a:gs pos="100000">
                <a:srgbClr val="BBE0E3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Google Shape;282;p12"/>
          <p:cNvSpPr/>
          <p:nvPr/>
        </p:nvSpPr>
        <p:spPr>
          <a:xfrm flipH="1" rot="5400000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BBE0E3">
                  <a:alpha val="28627"/>
                </a:srgbClr>
              </a:gs>
              <a:gs pos="2000">
                <a:srgbClr val="BBE0E3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Google Shape;283;p12"/>
          <p:cNvSpPr/>
          <p:nvPr/>
        </p:nvSpPr>
        <p:spPr>
          <a:xfrm rot="-964587">
            <a:off x="-376302" y="969718"/>
            <a:ext cx="292526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BBE0E3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12"/>
          <p:cNvSpPr/>
          <p:nvPr/>
        </p:nvSpPr>
        <p:spPr>
          <a:xfrm flipH="1" rot="5400000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D5ECED">
                  <a:alpha val="10980"/>
                </a:srgbClr>
              </a:gs>
              <a:gs pos="100000">
                <a:srgbClr val="D5ECED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Google Shape;285;p12"/>
          <p:cNvSpPr txBox="1"/>
          <p:nvPr>
            <p:ph type="title"/>
          </p:nvPr>
        </p:nvSpPr>
        <p:spPr>
          <a:xfrm>
            <a:off x="439858" y="1683756"/>
            <a:ext cx="2336449" cy="239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FFFFFF"/>
                </a:solidFill>
              </a:rPr>
              <a:t>Como melhorar a prática na instituição </a:t>
            </a:r>
            <a:endParaRPr sz="3500">
              <a:solidFill>
                <a:srgbClr val="FFFFFF"/>
              </a:solidFill>
            </a:endParaRPr>
          </a:p>
        </p:txBody>
      </p:sp>
      <p:grpSp>
        <p:nvGrpSpPr>
          <p:cNvPr id="286" name="Google Shape;286;p12"/>
          <p:cNvGrpSpPr/>
          <p:nvPr/>
        </p:nvGrpSpPr>
        <p:grpSpPr>
          <a:xfrm>
            <a:off x="3678789" y="750440"/>
            <a:ext cx="5000124" cy="5453920"/>
            <a:chOff x="0" y="0"/>
            <a:chExt cx="5000124" cy="5453920"/>
          </a:xfrm>
        </p:grpSpPr>
        <p:cxnSp>
          <p:nvCxnSpPr>
            <p:cNvPr id="287" name="Google Shape;287;p12"/>
            <p:cNvCxnSpPr/>
            <p:nvPr/>
          </p:nvCxnSpPr>
          <p:spPr>
            <a:xfrm>
              <a:off x="0" y="0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5252A5"/>
                </a:gs>
                <a:gs pos="50000">
                  <a:srgbClr val="29299E"/>
                </a:gs>
                <a:gs pos="100000">
                  <a:srgbClr val="20208F"/>
                </a:gs>
              </a:gsLst>
              <a:lin ang="5400000" scaled="0"/>
            </a:gradFill>
            <a:ln cap="flat" cmpd="sng" w="9525">
              <a:solidFill>
                <a:srgbClr val="3030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88" name="Google Shape;288;p12"/>
            <p:cNvSpPr/>
            <p:nvPr/>
          </p:nvSpPr>
          <p:spPr>
            <a:xfrm>
              <a:off x="0" y="0"/>
              <a:ext cx="5000124" cy="136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9" name="Google Shape;289;p12"/>
            <p:cNvSpPr txBox="1"/>
            <p:nvPr/>
          </p:nvSpPr>
          <p:spPr>
            <a:xfrm>
              <a:off x="0" y="0"/>
              <a:ext cx="5000124" cy="136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Fornecimento automático de apoio de decisão como parte de fluxo de trabalho clínico</a:t>
              </a:r>
              <a:endParaRPr/>
            </a:p>
          </p:txBody>
        </p:sp>
        <p:cxnSp>
          <p:nvCxnSpPr>
            <p:cNvPr id="290" name="Google Shape;290;p12"/>
            <p:cNvCxnSpPr/>
            <p:nvPr/>
          </p:nvCxnSpPr>
          <p:spPr>
            <a:xfrm>
              <a:off x="0" y="1363480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5252A5"/>
                </a:gs>
                <a:gs pos="50000">
                  <a:srgbClr val="29299E"/>
                </a:gs>
                <a:gs pos="100000">
                  <a:srgbClr val="20208F"/>
                </a:gs>
              </a:gsLst>
              <a:lin ang="5400000" scaled="0"/>
            </a:gradFill>
            <a:ln cap="flat" cmpd="sng" w="9525">
              <a:solidFill>
                <a:srgbClr val="3030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91" name="Google Shape;291;p12"/>
            <p:cNvSpPr/>
            <p:nvPr/>
          </p:nvSpPr>
          <p:spPr>
            <a:xfrm>
              <a:off x="0" y="1363480"/>
              <a:ext cx="5000124" cy="136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2" name="Google Shape;292;p12"/>
            <p:cNvSpPr txBox="1"/>
            <p:nvPr/>
          </p:nvSpPr>
          <p:spPr>
            <a:xfrm>
              <a:off x="0" y="1363480"/>
              <a:ext cx="5000124" cy="136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Fornecimento de recomendações em vez de apenas avaliações</a:t>
              </a:r>
              <a:endParaRPr/>
            </a:p>
          </p:txBody>
        </p:sp>
        <p:cxnSp>
          <p:nvCxnSpPr>
            <p:cNvPr id="293" name="Google Shape;293;p12"/>
            <p:cNvCxnSpPr/>
            <p:nvPr/>
          </p:nvCxnSpPr>
          <p:spPr>
            <a:xfrm>
              <a:off x="0" y="2726960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5252A5"/>
                </a:gs>
                <a:gs pos="50000">
                  <a:srgbClr val="29299E"/>
                </a:gs>
                <a:gs pos="100000">
                  <a:srgbClr val="20208F"/>
                </a:gs>
              </a:gsLst>
              <a:lin ang="5400000" scaled="0"/>
            </a:gradFill>
            <a:ln cap="flat" cmpd="sng" w="9525">
              <a:solidFill>
                <a:srgbClr val="3030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94" name="Google Shape;294;p12"/>
            <p:cNvSpPr/>
            <p:nvPr/>
          </p:nvSpPr>
          <p:spPr>
            <a:xfrm>
              <a:off x="0" y="2726960"/>
              <a:ext cx="5000124" cy="136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5" name="Google Shape;295;p12"/>
            <p:cNvSpPr txBox="1"/>
            <p:nvPr/>
          </p:nvSpPr>
          <p:spPr>
            <a:xfrm>
              <a:off x="0" y="2726960"/>
              <a:ext cx="5000124" cy="136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Fornecimento de apoio de decisão no momento e no local de tomada de decisão</a:t>
              </a:r>
              <a:endParaRPr/>
            </a:p>
          </p:txBody>
        </p:sp>
        <p:cxnSp>
          <p:nvCxnSpPr>
            <p:cNvPr id="296" name="Google Shape;296;p12"/>
            <p:cNvCxnSpPr/>
            <p:nvPr/>
          </p:nvCxnSpPr>
          <p:spPr>
            <a:xfrm>
              <a:off x="0" y="4090440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5252A5"/>
                </a:gs>
                <a:gs pos="50000">
                  <a:srgbClr val="29299E"/>
                </a:gs>
                <a:gs pos="100000">
                  <a:srgbClr val="20208F"/>
                </a:gs>
              </a:gsLst>
              <a:lin ang="5400000" scaled="0"/>
            </a:gradFill>
            <a:ln cap="flat" cmpd="sng" w="9525">
              <a:solidFill>
                <a:srgbClr val="3030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97" name="Google Shape;297;p12"/>
            <p:cNvSpPr/>
            <p:nvPr/>
          </p:nvSpPr>
          <p:spPr>
            <a:xfrm>
              <a:off x="0" y="4090440"/>
              <a:ext cx="5000124" cy="136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8" name="Google Shape;298;p12"/>
            <p:cNvSpPr txBox="1"/>
            <p:nvPr/>
          </p:nvSpPr>
          <p:spPr>
            <a:xfrm>
              <a:off x="0" y="4090440"/>
              <a:ext cx="5000124" cy="13634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06675" lIns="106675" spcFirstLastPara="1" rIns="106675" wrap="square" tIns="10667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800"/>
                <a:buFont typeface="Arial"/>
                <a:buNone/>
              </a:pPr>
              <a:r>
                <a:rPr b="0" i="0" lang="en-US" sz="2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Apoio de decisão baseado no computador</a:t>
              </a: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Google Shape;304;p13"/>
          <p:cNvSpPr/>
          <p:nvPr/>
        </p:nvSpPr>
        <p:spPr>
          <a:xfrm flipH="1" rot="5400000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71BEC4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13"/>
          <p:cNvSpPr/>
          <p:nvPr/>
        </p:nvSpPr>
        <p:spPr>
          <a:xfrm flipH="1" rot="5400000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BBE0E3">
                  <a:alpha val="45882"/>
                </a:srgbClr>
              </a:gs>
              <a:gs pos="100000">
                <a:srgbClr val="BBE0E3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6" name="Google Shape;306;p13"/>
          <p:cNvSpPr/>
          <p:nvPr/>
        </p:nvSpPr>
        <p:spPr>
          <a:xfrm flipH="1" rot="5400000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BBE0E3">
                  <a:alpha val="28627"/>
                </a:srgbClr>
              </a:gs>
              <a:gs pos="2000">
                <a:srgbClr val="BBE0E3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7" name="Google Shape;307;p13"/>
          <p:cNvSpPr/>
          <p:nvPr/>
        </p:nvSpPr>
        <p:spPr>
          <a:xfrm rot="-964587">
            <a:off x="-376302" y="969718"/>
            <a:ext cx="292526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BBE0E3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Google Shape;308;p13"/>
          <p:cNvSpPr/>
          <p:nvPr/>
        </p:nvSpPr>
        <p:spPr>
          <a:xfrm flipH="1" rot="5400000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D5ECED">
                  <a:alpha val="10980"/>
                </a:srgbClr>
              </a:gs>
              <a:gs pos="100000">
                <a:srgbClr val="D5ECED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9" name="Google Shape;309;p13"/>
          <p:cNvSpPr txBox="1"/>
          <p:nvPr>
            <p:ph type="title"/>
          </p:nvPr>
        </p:nvSpPr>
        <p:spPr>
          <a:xfrm>
            <a:off x="439858" y="1683756"/>
            <a:ext cx="2336449" cy="239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FFFFFF"/>
                </a:solidFill>
              </a:rPr>
              <a:t>Como fazer?</a:t>
            </a:r>
            <a:endParaRPr sz="3500">
              <a:solidFill>
                <a:srgbClr val="FFFFFF"/>
              </a:solidFill>
            </a:endParaRPr>
          </a:p>
        </p:txBody>
      </p:sp>
      <p:grpSp>
        <p:nvGrpSpPr>
          <p:cNvPr id="310" name="Google Shape;310;p13"/>
          <p:cNvGrpSpPr/>
          <p:nvPr/>
        </p:nvGrpSpPr>
        <p:grpSpPr>
          <a:xfrm>
            <a:off x="3678789" y="753103"/>
            <a:ext cx="5000124" cy="5448592"/>
            <a:chOff x="0" y="2663"/>
            <a:chExt cx="5000124" cy="5448592"/>
          </a:xfrm>
        </p:grpSpPr>
        <p:cxnSp>
          <p:nvCxnSpPr>
            <p:cNvPr id="311" name="Google Shape;311;p13"/>
            <p:cNvCxnSpPr/>
            <p:nvPr/>
          </p:nvCxnSpPr>
          <p:spPr>
            <a:xfrm>
              <a:off x="0" y="2663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474747"/>
                </a:gs>
                <a:gs pos="50000">
                  <a:schemeClr val="dk2"/>
                </a:gs>
                <a:gs pos="100000">
                  <a:schemeClr val="dk2"/>
                </a:gs>
              </a:gsLst>
              <a:lin ang="5400000" scaled="0"/>
            </a:gradFill>
            <a:ln cap="flat" cmpd="sng" w="952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12" name="Google Shape;312;p13"/>
            <p:cNvSpPr/>
            <p:nvPr/>
          </p:nvSpPr>
          <p:spPr>
            <a:xfrm>
              <a:off x="0" y="2663"/>
              <a:ext cx="5000124" cy="1816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3" name="Google Shape;313;p13"/>
            <p:cNvSpPr txBox="1"/>
            <p:nvPr/>
          </p:nvSpPr>
          <p:spPr>
            <a:xfrm>
              <a:off x="0" y="2663"/>
              <a:ext cx="5000124" cy="1816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0950" lIns="140950" spcFirstLastPara="1" rIns="140950" wrap="square" tIns="14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700"/>
                <a:buFont typeface="Arial"/>
                <a:buNone/>
              </a:pPr>
              <a:r>
                <a:rPr b="0" i="0" lang="en-US" sz="3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Eficiência: relação entre recursos usados e recursos disponíveis</a:t>
              </a:r>
              <a:endPara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14" name="Google Shape;314;p13"/>
            <p:cNvCxnSpPr/>
            <p:nvPr/>
          </p:nvCxnSpPr>
          <p:spPr>
            <a:xfrm>
              <a:off x="0" y="1818861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474747"/>
                </a:gs>
                <a:gs pos="50000">
                  <a:schemeClr val="dk2"/>
                </a:gs>
                <a:gs pos="100000">
                  <a:schemeClr val="dk2"/>
                </a:gs>
              </a:gsLst>
              <a:lin ang="5400000" scaled="0"/>
            </a:gradFill>
            <a:ln cap="flat" cmpd="sng" w="952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15" name="Google Shape;315;p13"/>
            <p:cNvSpPr/>
            <p:nvPr/>
          </p:nvSpPr>
          <p:spPr>
            <a:xfrm>
              <a:off x="0" y="1818861"/>
              <a:ext cx="5000124" cy="1816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13"/>
            <p:cNvSpPr txBox="1"/>
            <p:nvPr/>
          </p:nvSpPr>
          <p:spPr>
            <a:xfrm>
              <a:off x="0" y="1818861"/>
              <a:ext cx="5000124" cy="1816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0950" lIns="140950" spcFirstLastPara="1" rIns="140950" wrap="square" tIns="14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700"/>
                <a:buFont typeface="Arial"/>
                <a:buNone/>
              </a:pPr>
              <a:r>
                <a:rPr b="0" i="0" lang="en-US" sz="3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Eficácia: atingir os objetivos</a:t>
              </a:r>
              <a:endPara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17" name="Google Shape;317;p13"/>
            <p:cNvCxnSpPr/>
            <p:nvPr/>
          </p:nvCxnSpPr>
          <p:spPr>
            <a:xfrm>
              <a:off x="0" y="3635058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474747"/>
                </a:gs>
                <a:gs pos="50000">
                  <a:schemeClr val="dk2"/>
                </a:gs>
                <a:gs pos="100000">
                  <a:schemeClr val="dk2"/>
                </a:gs>
              </a:gsLst>
              <a:lin ang="5400000" scaled="0"/>
            </a:gradFill>
            <a:ln cap="flat" cmpd="sng" w="952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18" name="Google Shape;318;p13"/>
            <p:cNvSpPr/>
            <p:nvPr/>
          </p:nvSpPr>
          <p:spPr>
            <a:xfrm>
              <a:off x="0" y="3635058"/>
              <a:ext cx="5000124" cy="1816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13"/>
            <p:cNvSpPr txBox="1"/>
            <p:nvPr/>
          </p:nvSpPr>
          <p:spPr>
            <a:xfrm>
              <a:off x="0" y="3635058"/>
              <a:ext cx="5000124" cy="181619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40950" lIns="140950" spcFirstLastPara="1" rIns="140950" wrap="square" tIns="14095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700"/>
                <a:buFont typeface="Arial"/>
                <a:buNone/>
              </a:pPr>
              <a:r>
                <a:rPr b="0" i="0" lang="en-US" sz="37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Efetividade: fazer da melhor maneira possível</a:t>
              </a:r>
              <a:endParaRPr b="0" i="0" sz="3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3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4"/>
          <p:cNvSpPr/>
          <p:nvPr/>
        </p:nvSpPr>
        <p:spPr>
          <a:xfrm>
            <a:off x="2805287" y="0"/>
            <a:ext cx="6338705" cy="685800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5" name="Google Shape;325;p14"/>
          <p:cNvSpPr/>
          <p:nvPr/>
        </p:nvSpPr>
        <p:spPr>
          <a:xfrm>
            <a:off x="7" y="0"/>
            <a:ext cx="2808883" cy="6858001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14"/>
          <p:cNvSpPr txBox="1"/>
          <p:nvPr>
            <p:ph type="title"/>
          </p:nvPr>
        </p:nvSpPr>
        <p:spPr>
          <a:xfrm>
            <a:off x="867639" y="637762"/>
            <a:ext cx="1643086" cy="55767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>
                <a:solidFill>
                  <a:schemeClr val="lt1"/>
                </a:solidFill>
              </a:rPr>
              <a:t>Competências necessárias</a:t>
            </a:r>
            <a:endParaRPr sz="1700">
              <a:solidFill>
                <a:schemeClr val="lt1"/>
              </a:solidFill>
            </a:endParaRPr>
          </a:p>
        </p:txBody>
      </p:sp>
      <p:sp>
        <p:nvSpPr>
          <p:cNvPr id="327" name="Google Shape;327;p14"/>
          <p:cNvSpPr/>
          <p:nvPr/>
        </p:nvSpPr>
        <p:spPr>
          <a:xfrm>
            <a:off x="3491049" y="643465"/>
            <a:ext cx="342900" cy="457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14"/>
          <p:cNvSpPr txBox="1"/>
          <p:nvPr>
            <p:ph idx="1" type="body"/>
          </p:nvPr>
        </p:nvSpPr>
        <p:spPr>
          <a:xfrm>
            <a:off x="3491049" y="850052"/>
            <a:ext cx="4792967" cy="53269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 sz="2100"/>
              <a:t>Pesquisar a literatura científica de forma sistemática</a:t>
            </a:r>
            <a:endParaRPr sz="2100"/>
          </a:p>
          <a:p>
            <a:pPr indent="-34290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 sz="2100"/>
              <a:t>Aplicar critérios de evidência para interpretar corretamente a literatura científica sobre as causas, prognóstico, diagnóstico, e estratégia de intervenção</a:t>
            </a:r>
            <a:endParaRPr sz="2100"/>
          </a:p>
          <a:p>
            <a:pPr indent="-34290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 sz="2100"/>
              <a:t>Observar e coletar dados da prática de forma sistemática</a:t>
            </a:r>
            <a:endParaRPr sz="2100"/>
          </a:p>
          <a:p>
            <a:pPr indent="-34290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 sz="2100"/>
              <a:t>Compreender os mecanismos biológicos da saúde/doença/exercício</a:t>
            </a:r>
            <a:endParaRPr sz="2100"/>
          </a:p>
          <a:p>
            <a:pPr indent="-34290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 sz="2100"/>
              <a:t>Perceber as necessidades emocionais do paciente/aluno/cliente</a:t>
            </a:r>
            <a:endParaRPr sz="2100"/>
          </a:p>
          <a:p>
            <a:pPr indent="-34290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</a:pPr>
            <a:r>
              <a:rPr lang="en-US" sz="2100"/>
              <a:t>Identificar e formular a pergunta/problema</a:t>
            </a:r>
            <a:endParaRPr sz="2100"/>
          </a:p>
          <a:p>
            <a:pPr indent="-209550" lvl="0" marL="342900" rtl="0" algn="l">
              <a:lnSpc>
                <a:spcPct val="90000"/>
              </a:lnSpc>
              <a:spcBef>
                <a:spcPts val="42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</a:pPr>
            <a:r>
              <a:t/>
            </a:r>
            <a:endParaRPr sz="21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32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15"/>
          <p:cNvSpPr/>
          <p:nvPr/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4" name="Google Shape;334;p15"/>
          <p:cNvSpPr/>
          <p:nvPr/>
        </p:nvSpPr>
        <p:spPr>
          <a:xfrm>
            <a:off x="0" y="0"/>
            <a:ext cx="3125454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5" name="Google Shape;335;p15"/>
          <p:cNvSpPr txBox="1"/>
          <p:nvPr>
            <p:ph type="title"/>
          </p:nvPr>
        </p:nvSpPr>
        <p:spPr>
          <a:xfrm>
            <a:off x="515125" y="1153572"/>
            <a:ext cx="24003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FFFFFF"/>
                </a:solidFill>
              </a:rPr>
              <a:t>OMS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6" name="Google Shape;336;p15"/>
          <p:cNvSpPr/>
          <p:nvPr/>
        </p:nvSpPr>
        <p:spPr>
          <a:xfrm flipH="1" rot="10800000">
            <a:off x="5662801" y="2455479"/>
            <a:ext cx="3062575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p15"/>
          <p:cNvSpPr txBox="1"/>
          <p:nvPr>
            <p:ph idx="1" type="body"/>
          </p:nvPr>
        </p:nvSpPr>
        <p:spPr>
          <a:xfrm>
            <a:off x="3335481" y="591344"/>
            <a:ext cx="5179868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adotar uma abordagem baseada na evidência da eficácia para as práticas e políticas de saúde pública e a utilizar todas metodologias quantitativas e qualitativas existentes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16"/>
          <p:cNvSpPr/>
          <p:nvPr/>
        </p:nvSpPr>
        <p:spPr>
          <a:xfrm flipH="1" rot="5400000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71BEC4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16"/>
          <p:cNvSpPr/>
          <p:nvPr/>
        </p:nvSpPr>
        <p:spPr>
          <a:xfrm flipH="1" rot="5400000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BBE0E3">
                  <a:alpha val="45882"/>
                </a:srgbClr>
              </a:gs>
              <a:gs pos="100000">
                <a:srgbClr val="BBE0E3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16"/>
          <p:cNvSpPr/>
          <p:nvPr/>
        </p:nvSpPr>
        <p:spPr>
          <a:xfrm flipH="1" rot="5400000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BBE0E3">
                  <a:alpha val="28627"/>
                </a:srgbClr>
              </a:gs>
              <a:gs pos="2000">
                <a:srgbClr val="BBE0E3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16"/>
          <p:cNvSpPr/>
          <p:nvPr/>
        </p:nvSpPr>
        <p:spPr>
          <a:xfrm rot="-964587">
            <a:off x="-376302" y="969718"/>
            <a:ext cx="292526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BBE0E3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16"/>
          <p:cNvSpPr/>
          <p:nvPr/>
        </p:nvSpPr>
        <p:spPr>
          <a:xfrm flipH="1" rot="5400000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D5ECED">
                  <a:alpha val="10980"/>
                </a:srgbClr>
              </a:gs>
              <a:gs pos="100000">
                <a:srgbClr val="D5ECED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Google Shape;348;p16"/>
          <p:cNvSpPr txBox="1"/>
          <p:nvPr>
            <p:ph type="title"/>
          </p:nvPr>
        </p:nvSpPr>
        <p:spPr>
          <a:xfrm>
            <a:off x="439858" y="1683756"/>
            <a:ext cx="2336449" cy="239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FFFFFF"/>
                </a:solidFill>
              </a:rPr>
              <a:t>Carta de Ottawa, Nutbeam (1999)</a:t>
            </a:r>
            <a:endParaRPr/>
          </a:p>
        </p:txBody>
      </p:sp>
      <p:grpSp>
        <p:nvGrpSpPr>
          <p:cNvPr id="349" name="Google Shape;349;p16"/>
          <p:cNvGrpSpPr/>
          <p:nvPr/>
        </p:nvGrpSpPr>
        <p:grpSpPr>
          <a:xfrm>
            <a:off x="3678789" y="750440"/>
            <a:ext cx="5000124" cy="5453920"/>
            <a:chOff x="0" y="0"/>
            <a:chExt cx="5000124" cy="5453920"/>
          </a:xfrm>
        </p:grpSpPr>
        <p:cxnSp>
          <p:nvCxnSpPr>
            <p:cNvPr id="350" name="Google Shape;350;p16"/>
            <p:cNvCxnSpPr/>
            <p:nvPr/>
          </p:nvCxnSpPr>
          <p:spPr>
            <a:xfrm>
              <a:off x="0" y="0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474747"/>
                </a:gs>
                <a:gs pos="50000">
                  <a:schemeClr val="dk2"/>
                </a:gs>
                <a:gs pos="100000">
                  <a:schemeClr val="dk2"/>
                </a:gs>
              </a:gsLst>
              <a:lin ang="5400000" scaled="0"/>
            </a:gradFill>
            <a:ln cap="flat" cmpd="sng" w="952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51" name="Google Shape;351;p16"/>
            <p:cNvSpPr/>
            <p:nvPr/>
          </p:nvSpPr>
          <p:spPr>
            <a:xfrm>
              <a:off x="0" y="0"/>
              <a:ext cx="5000124" cy="2726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2" name="Google Shape;352;p16"/>
            <p:cNvSpPr txBox="1"/>
            <p:nvPr/>
          </p:nvSpPr>
          <p:spPr>
            <a:xfrm>
              <a:off x="0" y="0"/>
              <a:ext cx="5000124" cy="2726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5725" lIns="125725" spcFirstLastPara="1" rIns="125725" wrap="square" tIns="1257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300"/>
                <a:buFont typeface="Arial"/>
                <a:buNone/>
              </a:pPr>
              <a:r>
                <a:rPr b="0" i="0" lang="en-US" sz="3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 promoção da saúde é eficaz quando conduz a mudanças nos determinantes da saúde</a:t>
              </a:r>
              <a:endPara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53" name="Google Shape;353;p16"/>
            <p:cNvCxnSpPr/>
            <p:nvPr/>
          </p:nvCxnSpPr>
          <p:spPr>
            <a:xfrm>
              <a:off x="0" y="2726960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474747"/>
                </a:gs>
                <a:gs pos="50000">
                  <a:schemeClr val="dk2"/>
                </a:gs>
                <a:gs pos="100000">
                  <a:schemeClr val="dk2"/>
                </a:gs>
              </a:gsLst>
              <a:lin ang="5400000" scaled="0"/>
            </a:gradFill>
            <a:ln cap="flat" cmpd="sng" w="9525">
              <a:solidFill>
                <a:schemeClr val="dk2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354" name="Google Shape;354;p16"/>
            <p:cNvSpPr/>
            <p:nvPr/>
          </p:nvSpPr>
          <p:spPr>
            <a:xfrm>
              <a:off x="0" y="2726960"/>
              <a:ext cx="5000124" cy="2726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5" name="Google Shape;355;p16"/>
            <p:cNvSpPr txBox="1"/>
            <p:nvPr/>
          </p:nvSpPr>
          <p:spPr>
            <a:xfrm>
              <a:off x="0" y="2726960"/>
              <a:ext cx="5000124" cy="272696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25725" lIns="125725" spcFirstLastPara="1" rIns="125725" wrap="square" tIns="1257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3300"/>
                <a:buFont typeface="Arial"/>
                <a:buNone/>
              </a:pPr>
              <a:r>
                <a:rPr b="0" i="0" lang="en-US" sz="3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Os determinantes da saúde são os fatores que influenciam, afetam e/ou determinam a saúde dos povos e cidadãos</a:t>
              </a:r>
              <a:endPara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http://www.poems.msu.edu/InfoMastery/Intro/Base.htm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http://www.hsl.unc.edu/lm/ebm/welcome.htm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u="sng">
                <a:solidFill>
                  <a:schemeClr val="hlink"/>
                </a:solidFill>
                <a:hlinkClick r:id="rId5"/>
              </a:rPr>
              <a:t>http://www.uic.edu/depts/lib/lhsp/resources/ebm.shtml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/>
          <p:cNvSpPr/>
          <p:nvPr/>
        </p:nvSpPr>
        <p:spPr>
          <a:xfrm rot="10800000">
            <a:off x="-1" y="-22693"/>
            <a:ext cx="9143998" cy="4374129"/>
          </a:xfrm>
          <a:prstGeom prst="rect">
            <a:avLst/>
          </a:prstGeom>
          <a:gradFill>
            <a:gsLst>
              <a:gs pos="0">
                <a:srgbClr val="71BEC4"/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2"/>
          <p:cNvSpPr/>
          <p:nvPr/>
        </p:nvSpPr>
        <p:spPr>
          <a:xfrm rot="5400000">
            <a:off x="2384720" y="-2407841"/>
            <a:ext cx="4374557" cy="9144000"/>
          </a:xfrm>
          <a:prstGeom prst="rect">
            <a:avLst/>
          </a:prstGeom>
          <a:gradFill>
            <a:gsLst>
              <a:gs pos="0">
                <a:srgbClr val="BBE0E3">
                  <a:alpha val="0"/>
                </a:srgbClr>
              </a:gs>
              <a:gs pos="40000">
                <a:srgbClr val="BBE0E3">
                  <a:alpha val="0"/>
                </a:srgbClr>
              </a:gs>
              <a:gs pos="100000">
                <a:srgbClr val="71BEC4">
                  <a:alpha val="51764"/>
                </a:srgbClr>
              </a:gs>
            </a:gsLst>
            <a:lin ang="2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2"/>
          <p:cNvSpPr/>
          <p:nvPr/>
        </p:nvSpPr>
        <p:spPr>
          <a:xfrm rot="5400000">
            <a:off x="2555756" y="-2236808"/>
            <a:ext cx="4374128" cy="8802359"/>
          </a:xfrm>
          <a:prstGeom prst="rect">
            <a:avLst/>
          </a:prstGeom>
          <a:gradFill>
            <a:gsLst>
              <a:gs pos="0">
                <a:srgbClr val="BBE0E3">
                  <a:alpha val="0"/>
                </a:srgbClr>
              </a:gs>
              <a:gs pos="17000">
                <a:srgbClr val="BBE0E3">
                  <a:alpha val="0"/>
                </a:srgbClr>
              </a:gs>
              <a:gs pos="100000">
                <a:srgbClr val="000000">
                  <a:alpha val="36862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2"/>
          <p:cNvSpPr/>
          <p:nvPr/>
        </p:nvSpPr>
        <p:spPr>
          <a:xfrm>
            <a:off x="-3" y="-22690"/>
            <a:ext cx="6406863" cy="4374126"/>
          </a:xfrm>
          <a:prstGeom prst="rect">
            <a:avLst/>
          </a:prstGeom>
          <a:gradFill>
            <a:gsLst>
              <a:gs pos="0">
                <a:srgbClr val="3C8C92">
                  <a:alpha val="0"/>
                </a:srgbClr>
              </a:gs>
              <a:gs pos="100000">
                <a:srgbClr val="000000">
                  <a:alpha val="24705"/>
                </a:srgbClr>
              </a:gs>
            </a:gsLst>
            <a:lin ang="186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2"/>
          <p:cNvSpPr/>
          <p:nvPr/>
        </p:nvSpPr>
        <p:spPr>
          <a:xfrm rot="-9091028">
            <a:off x="4459073" y="-1032053"/>
            <a:ext cx="3742610" cy="4439131"/>
          </a:xfrm>
          <a:custGeom>
            <a:rect b="b" l="l" r="r" t="t"/>
            <a:pathLst>
              <a:path extrusionOk="0" h="4439131" w="4990147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rgbClr val="BBE0E3">
                  <a:alpha val="21960"/>
                </a:srgbClr>
              </a:gs>
              <a:gs pos="87000">
                <a:srgbClr val="D5ECED">
                  <a:alpha val="1960"/>
                </a:srgbClr>
              </a:gs>
              <a:gs pos="100000">
                <a:srgbClr val="D5ECED">
                  <a:alpha val="1960"/>
                </a:srgbClr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2"/>
          <p:cNvSpPr txBox="1"/>
          <p:nvPr>
            <p:ph type="title"/>
          </p:nvPr>
        </p:nvSpPr>
        <p:spPr>
          <a:xfrm>
            <a:off x="986118" y="735106"/>
            <a:ext cx="7540322" cy="292847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 medicina baseada em evidências (MBE) é definida como o elo entre a boa pesquisa científica e a prática clínica</a:t>
            </a:r>
            <a:endParaRPr/>
          </a:p>
        </p:txBody>
      </p:sp>
      <p:sp>
        <p:nvSpPr>
          <p:cNvPr id="114" name="Google Shape;114;p2"/>
          <p:cNvSpPr txBox="1"/>
          <p:nvPr>
            <p:ph idx="1" type="body"/>
          </p:nvPr>
        </p:nvSpPr>
        <p:spPr>
          <a:xfrm>
            <a:off x="1013011" y="4870824"/>
            <a:ext cx="7504463" cy="145825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Atallah 2004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/>
          <p:nvPr/>
        </p:nvSpPr>
        <p:spPr>
          <a:xfrm>
            <a:off x="2286" y="0"/>
            <a:ext cx="9141714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3"/>
          <p:cNvSpPr/>
          <p:nvPr/>
        </p:nvSpPr>
        <p:spPr>
          <a:xfrm>
            <a:off x="0" y="0"/>
            <a:ext cx="3125454" cy="6858000"/>
          </a:xfrm>
          <a:custGeom>
            <a:rect b="b" l="l" r="r" t="t"/>
            <a:pathLst>
              <a:path extrusionOk="0" h="6858000" w="4167271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3"/>
          <p:cNvSpPr txBox="1"/>
          <p:nvPr>
            <p:ph type="title"/>
          </p:nvPr>
        </p:nvSpPr>
        <p:spPr>
          <a:xfrm>
            <a:off x="515125" y="1153572"/>
            <a:ext cx="2400300" cy="4461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</a:rPr>
              <a:t>O que é medicina baseada em evidências?</a:t>
            </a:r>
            <a:endParaRPr sz="3100">
              <a:solidFill>
                <a:srgbClr val="FFFFFF"/>
              </a:solidFill>
            </a:endParaRPr>
          </a:p>
        </p:txBody>
      </p:sp>
      <p:sp>
        <p:nvSpPr>
          <p:cNvPr id="123" name="Google Shape;123;p3"/>
          <p:cNvSpPr/>
          <p:nvPr/>
        </p:nvSpPr>
        <p:spPr>
          <a:xfrm flipH="1" rot="10800000">
            <a:off x="5662801" y="2455479"/>
            <a:ext cx="3062575" cy="4083433"/>
          </a:xfrm>
          <a:prstGeom prst="arc">
            <a:avLst>
              <a:gd fmla="val 16200000" name="adj1"/>
              <a:gd fmla="val 0" name="adj2"/>
            </a:avLst>
          </a:prstGeom>
          <a:noFill/>
          <a:ln cap="rnd" cmpd="sng" w="127000">
            <a:solidFill>
              <a:schemeClr val="accent4"/>
            </a:solidFill>
            <a:prstDash val="dash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3"/>
          <p:cNvSpPr txBox="1"/>
          <p:nvPr>
            <p:ph idx="1" type="body"/>
          </p:nvPr>
        </p:nvSpPr>
        <p:spPr>
          <a:xfrm>
            <a:off x="3335481" y="591344"/>
            <a:ext cx="5179868" cy="558561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/>
              <a:t>Proposta pelo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Dr. David Sackett</a:t>
            </a:r>
            <a:r>
              <a:rPr lang="en-US"/>
              <a:t> e colegas na McMasters University, Ontário, Canada (</a:t>
            </a:r>
            <a:r>
              <a:rPr lang="en-US" u="sng">
                <a:solidFill>
                  <a:schemeClr val="hlink"/>
                </a:solidFill>
                <a:hlinkClick r:id="rId4"/>
              </a:rPr>
              <a:t>Sackett, 1997</a:t>
            </a:r>
            <a:r>
              <a:rPr lang="en-US"/>
              <a:t>):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/>
              <a:t>"...o uso consciente, explícito e judicioso das melhores evidências atuais para decidir sobre o cuidado individual de pacientes."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4"/>
          <p:cNvSpPr/>
          <p:nvPr/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5686"/>
                </a:srgbClr>
              </a:gs>
              <a:gs pos="100000">
                <a:srgbClr val="71BEC4"/>
              </a:gs>
            </a:gsLst>
            <a:lin ang="84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4"/>
          <p:cNvSpPr/>
          <p:nvPr/>
        </p:nvSpPr>
        <p:spPr>
          <a:xfrm flipH="1" rot="10800000">
            <a:off x="6096642" y="0"/>
            <a:ext cx="3047358" cy="1576412"/>
          </a:xfrm>
          <a:prstGeom prst="rect">
            <a:avLst/>
          </a:prstGeom>
          <a:gradFill>
            <a:gsLst>
              <a:gs pos="0">
                <a:srgbClr val="3C8C92">
                  <a:alpha val="67843"/>
                </a:srgbClr>
              </a:gs>
              <a:gs pos="19000">
                <a:srgbClr val="3C8C92">
                  <a:alpha val="67843"/>
                </a:srgbClr>
              </a:gs>
              <a:gs pos="100000">
                <a:srgbClr val="BBE0E3">
                  <a:alpha val="78823"/>
                </a:srgbClr>
              </a:gs>
            </a:gsLst>
            <a:lin ang="191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4"/>
          <p:cNvSpPr/>
          <p:nvPr/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0">
                <a:srgbClr val="BBE0E3">
                  <a:alpha val="0"/>
                </a:srgbClr>
              </a:gs>
              <a:gs pos="23000">
                <a:srgbClr val="BBE0E3">
                  <a:alpha val="0"/>
                </a:srgbClr>
              </a:gs>
              <a:gs pos="99000">
                <a:srgbClr val="000000">
                  <a:alpha val="73725"/>
                </a:srgbClr>
              </a:gs>
              <a:gs pos="100000">
                <a:srgbClr val="000000">
                  <a:alpha val="73725"/>
                </a:srgbClr>
              </a:gs>
            </a:gsLst>
            <a:lin ang="20399999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4"/>
          <p:cNvSpPr txBox="1"/>
          <p:nvPr>
            <p:ph type="title"/>
          </p:nvPr>
        </p:nvSpPr>
        <p:spPr>
          <a:xfrm>
            <a:off x="1028697" y="348865"/>
            <a:ext cx="7533018" cy="8777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>
                <a:solidFill>
                  <a:srgbClr val="FFFFFF"/>
                </a:solidFill>
              </a:rPr>
              <a:t>Por que devemos mudar a prática atual?</a:t>
            </a:r>
            <a:endParaRPr sz="3200">
              <a:solidFill>
                <a:srgbClr val="FFFFFF"/>
              </a:solidFill>
            </a:endParaRPr>
          </a:p>
        </p:txBody>
      </p:sp>
      <p:grpSp>
        <p:nvGrpSpPr>
          <p:cNvPr id="135" name="Google Shape;135;p4"/>
          <p:cNvGrpSpPr/>
          <p:nvPr/>
        </p:nvGrpSpPr>
        <p:grpSpPr>
          <a:xfrm>
            <a:off x="483042" y="2544195"/>
            <a:ext cx="8195870" cy="3329571"/>
            <a:chOff x="0" y="431616"/>
            <a:chExt cx="8195870" cy="3329571"/>
          </a:xfrm>
        </p:grpSpPr>
        <p:sp>
          <p:nvSpPr>
            <p:cNvPr id="136" name="Google Shape;136;p4"/>
            <p:cNvSpPr/>
            <p:nvPr/>
          </p:nvSpPr>
          <p:spPr>
            <a:xfrm>
              <a:off x="0" y="431616"/>
              <a:ext cx="2561209" cy="1536725"/>
            </a:xfrm>
            <a:prstGeom prst="rect">
              <a:avLst/>
            </a:prstGeom>
            <a:solidFill>
              <a:srgbClr val="303099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7" name="Google Shape;137;p4"/>
            <p:cNvSpPr txBox="1"/>
            <p:nvPr/>
          </p:nvSpPr>
          <p:spPr>
            <a:xfrm>
              <a:off x="0" y="431616"/>
              <a:ext cx="2561209" cy="1536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Escolher errado por não ter uma boa evidência</a:t>
              </a:r>
              <a:endPara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4"/>
            <p:cNvSpPr/>
            <p:nvPr/>
          </p:nvSpPr>
          <p:spPr>
            <a:xfrm>
              <a:off x="2817330" y="431616"/>
              <a:ext cx="2561209" cy="1536725"/>
            </a:xfrm>
            <a:prstGeom prst="rect">
              <a:avLst/>
            </a:prstGeom>
            <a:solidFill>
              <a:schemeClr val="accent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9" name="Google Shape;139;p4"/>
            <p:cNvSpPr txBox="1"/>
            <p:nvPr/>
          </p:nvSpPr>
          <p:spPr>
            <a:xfrm>
              <a:off x="2817330" y="431616"/>
              <a:ext cx="2561209" cy="1536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Padrões de pensamento causam viés</a:t>
              </a:r>
              <a:endPara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4"/>
            <p:cNvSpPr/>
            <p:nvPr/>
          </p:nvSpPr>
          <p:spPr>
            <a:xfrm>
              <a:off x="5634661" y="431616"/>
              <a:ext cx="2561209" cy="1536725"/>
            </a:xfrm>
            <a:prstGeom prst="rect">
              <a:avLst/>
            </a:prstGeom>
            <a:solidFill>
              <a:schemeClr val="accent4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1" name="Google Shape;141;p4"/>
            <p:cNvSpPr txBox="1"/>
            <p:nvPr/>
          </p:nvSpPr>
          <p:spPr>
            <a:xfrm>
              <a:off x="5634661" y="431616"/>
              <a:ext cx="2561209" cy="1536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Grande variação na prática</a:t>
              </a:r>
              <a:endPara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" name="Google Shape;142;p4"/>
            <p:cNvSpPr/>
            <p:nvPr/>
          </p:nvSpPr>
          <p:spPr>
            <a:xfrm>
              <a:off x="0" y="2224462"/>
              <a:ext cx="2561209" cy="1536725"/>
            </a:xfrm>
            <a:prstGeom prst="rect">
              <a:avLst/>
            </a:prstGeom>
            <a:solidFill>
              <a:schemeClr val="accent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4"/>
            <p:cNvSpPr txBox="1"/>
            <p:nvPr/>
          </p:nvSpPr>
          <p:spPr>
            <a:xfrm>
              <a:off x="0" y="2224462"/>
              <a:ext cx="2561209" cy="1536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200"/>
                <a:buFont typeface="Arial"/>
                <a:buNone/>
              </a:pPr>
              <a:r>
                <a:rPr b="0" i="0" lang="en-US" sz="22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Dificuldade com o volume de conhecimento</a:t>
              </a:r>
              <a:endParaRPr b="0" i="0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4"/>
            <p:cNvSpPr/>
            <p:nvPr/>
          </p:nvSpPr>
          <p:spPr>
            <a:xfrm>
              <a:off x="2817330" y="2224462"/>
              <a:ext cx="2561209" cy="1536725"/>
            </a:xfrm>
            <a:prstGeom prst="rect">
              <a:avLst/>
            </a:prstGeom>
            <a:solidFill>
              <a:srgbClr val="2A2A8A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4"/>
            <p:cNvSpPr txBox="1"/>
            <p:nvPr/>
          </p:nvSpPr>
          <p:spPr>
            <a:xfrm>
              <a:off x="2817330" y="2224462"/>
              <a:ext cx="2561209" cy="1536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3800" lIns="83800" spcFirstLastPara="1" rIns="83800" wrap="square" tIns="83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Nosso conhecimento decai com o tempo</a:t>
              </a:r>
              <a:endParaRPr b="0" i="0" sz="2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4"/>
            <p:cNvSpPr/>
            <p:nvPr/>
          </p:nvSpPr>
          <p:spPr>
            <a:xfrm>
              <a:off x="5634661" y="2224462"/>
              <a:ext cx="2561209" cy="1536725"/>
            </a:xfrm>
            <a:prstGeom prst="rect">
              <a:avLst/>
            </a:prstGeom>
            <a:solidFill>
              <a:srgbClr val="303099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4"/>
            <p:cNvSpPr txBox="1"/>
            <p:nvPr/>
          </p:nvSpPr>
          <p:spPr>
            <a:xfrm>
              <a:off x="5634661" y="2224462"/>
              <a:ext cx="2561209" cy="15367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3800" lIns="83800" spcFirstLastPara="1" rIns="83800" wrap="square" tIns="838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200"/>
                <a:buFont typeface="Arial"/>
                <a:buNone/>
              </a:pPr>
              <a:r>
                <a:rPr b="0" i="0" lang="en-US" sz="2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Evitar </a:t>
              </a:r>
              <a:endParaRPr/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770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Arial"/>
                <a:buChar char="•"/>
              </a:pPr>
              <a:r>
                <a:rPr b="0" i="1" lang="en-US" sz="1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post hoc ergo propter hoc</a:t>
              </a:r>
              <a:r>
                <a:rPr b="0" i="0" lang="en-US" sz="1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ou “depois deste, logo por causa deste“</a:t>
              </a:r>
              <a:endParaRPr b="0" i="0" sz="1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171450" lvl="1" marL="171450" marR="0" rtl="0" algn="l">
                <a:lnSpc>
                  <a:spcPct val="90000"/>
                </a:lnSpc>
                <a:spcBef>
                  <a:spcPts val="255"/>
                </a:spcBef>
                <a:spcAft>
                  <a:spcPts val="0"/>
                </a:spcAft>
                <a:buClr>
                  <a:schemeClr val="lt1"/>
                </a:buClr>
                <a:buSzPts val="1700"/>
                <a:buFont typeface="Arial"/>
                <a:buChar char="•"/>
              </a:pPr>
              <a:r>
                <a:rPr b="0" i="0" lang="en-US" sz="1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Regredir a média</a:t>
              </a:r>
              <a:endParaRPr b="0" i="0" sz="1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5"/>
          <p:cNvSpPr/>
          <p:nvPr/>
        </p:nvSpPr>
        <p:spPr>
          <a:xfrm>
            <a:off x="0" y="0"/>
            <a:ext cx="9141713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5"/>
          <p:cNvSpPr txBox="1"/>
          <p:nvPr>
            <p:ph type="title"/>
          </p:nvPr>
        </p:nvSpPr>
        <p:spPr>
          <a:xfrm>
            <a:off x="628650" y="556995"/>
            <a:ext cx="7886700" cy="113369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/>
              <a:t>MBE requer a integração com a sabedoria clínica </a:t>
            </a:r>
            <a:endParaRPr/>
          </a:p>
        </p:txBody>
      </p:sp>
      <p:grpSp>
        <p:nvGrpSpPr>
          <p:cNvPr id="155" name="Google Shape;155;p5"/>
          <p:cNvGrpSpPr/>
          <p:nvPr/>
        </p:nvGrpSpPr>
        <p:grpSpPr>
          <a:xfrm>
            <a:off x="2395638" y="1824933"/>
            <a:ext cx="4352723" cy="4352723"/>
            <a:chOff x="1766988" y="-692"/>
            <a:chExt cx="4352723" cy="4352723"/>
          </a:xfrm>
        </p:grpSpPr>
        <p:sp>
          <p:nvSpPr>
            <p:cNvPr id="156" name="Google Shape;156;p5"/>
            <p:cNvSpPr/>
            <p:nvPr/>
          </p:nvSpPr>
          <p:spPr>
            <a:xfrm>
              <a:off x="4481989" y="96658"/>
              <a:ext cx="1540371" cy="1540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5"/>
            <p:cNvSpPr txBox="1"/>
            <p:nvPr/>
          </p:nvSpPr>
          <p:spPr>
            <a:xfrm>
              <a:off x="4481989" y="96658"/>
              <a:ext cx="1540371" cy="1540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Contexto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(paciente, família, comunidade)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para tomada de decisão</a:t>
              </a:r>
              <a:endPara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1766988" y="-692"/>
              <a:ext cx="4352723" cy="4352723"/>
            </a:xfrm>
            <a:custGeom>
              <a:rect b="b" l="l" r="r" t="t"/>
              <a:pathLst>
                <a:path extrusionOk="0" h="120000" w="120000">
                  <a:moveTo>
                    <a:pt x="112122" y="44146"/>
                  </a:moveTo>
                  <a:lnTo>
                    <a:pt x="112122" y="44146"/>
                  </a:lnTo>
                  <a:cubicBezTo>
                    <a:pt x="114593" y="52272"/>
                    <a:pt x="115131" y="60862"/>
                    <a:pt x="113691" y="69232"/>
                  </a:cubicBezTo>
                  <a:lnTo>
                    <a:pt x="118939" y="70828"/>
                  </a:lnTo>
                  <a:lnTo>
                    <a:pt x="108160" y="74649"/>
                  </a:lnTo>
                  <a:lnTo>
                    <a:pt x="100453" y="65206"/>
                  </a:lnTo>
                  <a:lnTo>
                    <a:pt x="105695" y="66800"/>
                  </a:lnTo>
                  <a:cubicBezTo>
                    <a:pt x="106703" y="60024"/>
                    <a:pt x="106192" y="53110"/>
                    <a:pt x="104199" y="46556"/>
                  </a:cubicBezTo>
                  <a:close/>
                </a:path>
              </a:pathLst>
            </a:custGeom>
            <a:solidFill>
              <a:schemeClr val="accent5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4481989" y="2714308"/>
              <a:ext cx="1540371" cy="1540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0" name="Google Shape;160;p5"/>
            <p:cNvSpPr txBox="1"/>
            <p:nvPr/>
          </p:nvSpPr>
          <p:spPr>
            <a:xfrm>
              <a:off x="4481989" y="2714308"/>
              <a:ext cx="1540371" cy="1540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Paciente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(histórico e exames)</a:t>
              </a:r>
              <a:endPara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1766988" y="-692"/>
              <a:ext cx="4352723" cy="4352723"/>
            </a:xfrm>
            <a:custGeom>
              <a:rect b="b" l="l" r="r" t="t"/>
              <a:pathLst>
                <a:path extrusionOk="0" h="120000" w="120000">
                  <a:moveTo>
                    <a:pt x="75854" y="112122"/>
                  </a:moveTo>
                  <a:cubicBezTo>
                    <a:pt x="67728" y="114593"/>
                    <a:pt x="59138" y="115131"/>
                    <a:pt x="50768" y="113691"/>
                  </a:cubicBezTo>
                  <a:lnTo>
                    <a:pt x="49172" y="118939"/>
                  </a:lnTo>
                  <a:lnTo>
                    <a:pt x="45351" y="108160"/>
                  </a:lnTo>
                  <a:lnTo>
                    <a:pt x="54794" y="100453"/>
                  </a:lnTo>
                  <a:lnTo>
                    <a:pt x="53200" y="105695"/>
                  </a:lnTo>
                  <a:lnTo>
                    <a:pt x="53200" y="105695"/>
                  </a:lnTo>
                  <a:cubicBezTo>
                    <a:pt x="59976" y="106703"/>
                    <a:pt x="66890" y="106192"/>
                    <a:pt x="73444" y="104199"/>
                  </a:cubicBezTo>
                  <a:close/>
                </a:path>
              </a:pathLst>
            </a:custGeom>
            <a:solidFill>
              <a:srgbClr val="98BBD3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1864339" y="2714308"/>
              <a:ext cx="1540371" cy="1540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3" name="Google Shape;163;p5"/>
            <p:cNvSpPr txBox="1"/>
            <p:nvPr/>
          </p:nvSpPr>
          <p:spPr>
            <a:xfrm>
              <a:off x="1864339" y="2714308"/>
              <a:ext cx="1540371" cy="1540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Crenças e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valores</a:t>
              </a:r>
              <a:endPara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1766988" y="-692"/>
              <a:ext cx="4352723" cy="4352723"/>
            </a:xfrm>
            <a:custGeom>
              <a:rect b="b" l="l" r="r" t="t"/>
              <a:pathLst>
                <a:path extrusionOk="0" h="120000" w="120000">
                  <a:moveTo>
                    <a:pt x="7878" y="75854"/>
                  </a:moveTo>
                  <a:lnTo>
                    <a:pt x="7878" y="75854"/>
                  </a:lnTo>
                  <a:cubicBezTo>
                    <a:pt x="5407" y="67728"/>
                    <a:pt x="4869" y="59138"/>
                    <a:pt x="6309" y="50768"/>
                  </a:cubicBezTo>
                  <a:lnTo>
                    <a:pt x="1061" y="49172"/>
                  </a:lnTo>
                  <a:lnTo>
                    <a:pt x="11840" y="45351"/>
                  </a:lnTo>
                  <a:lnTo>
                    <a:pt x="19547" y="54794"/>
                  </a:lnTo>
                  <a:lnTo>
                    <a:pt x="14305" y="53200"/>
                  </a:lnTo>
                  <a:lnTo>
                    <a:pt x="14305" y="53200"/>
                  </a:lnTo>
                  <a:cubicBezTo>
                    <a:pt x="13297" y="59976"/>
                    <a:pt x="13808" y="66890"/>
                    <a:pt x="15801" y="73444"/>
                  </a:cubicBezTo>
                  <a:close/>
                </a:path>
              </a:pathLst>
            </a:custGeom>
            <a:solidFill>
              <a:srgbClr val="5472BD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1864339" y="96658"/>
              <a:ext cx="1540371" cy="1540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6" name="Google Shape;166;p5"/>
            <p:cNvSpPr txBox="1"/>
            <p:nvPr/>
          </p:nvSpPr>
          <p:spPr>
            <a:xfrm>
              <a:off x="1864339" y="96658"/>
              <a:ext cx="1540371" cy="15403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2850" lIns="22850" spcFirstLastPara="1" rIns="22850" wrap="square" tIns="2285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Recursos disponíveis 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rPr b="1" i="0" lang="en-US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na comunidade</a:t>
              </a:r>
              <a:endPara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1766988" y="-692"/>
              <a:ext cx="4352723" cy="4352723"/>
            </a:xfrm>
            <a:custGeom>
              <a:rect b="b" l="l" r="r" t="t"/>
              <a:pathLst>
                <a:path extrusionOk="0" h="120000" w="120000">
                  <a:moveTo>
                    <a:pt x="44146" y="7878"/>
                  </a:moveTo>
                  <a:lnTo>
                    <a:pt x="44146" y="7878"/>
                  </a:lnTo>
                  <a:cubicBezTo>
                    <a:pt x="52272" y="5407"/>
                    <a:pt x="60862" y="4869"/>
                    <a:pt x="69232" y="6309"/>
                  </a:cubicBezTo>
                  <a:lnTo>
                    <a:pt x="70828" y="1061"/>
                  </a:lnTo>
                  <a:lnTo>
                    <a:pt x="74649" y="11840"/>
                  </a:lnTo>
                  <a:lnTo>
                    <a:pt x="65206" y="19547"/>
                  </a:lnTo>
                  <a:lnTo>
                    <a:pt x="66800" y="14305"/>
                  </a:lnTo>
                  <a:lnTo>
                    <a:pt x="66800" y="14305"/>
                  </a:lnTo>
                  <a:cubicBezTo>
                    <a:pt x="60024" y="13297"/>
                    <a:pt x="53110" y="13808"/>
                    <a:pt x="46556" y="15801"/>
                  </a:cubicBezTo>
                  <a:close/>
                </a:path>
              </a:pathLst>
            </a:custGeom>
            <a:solidFill>
              <a:srgbClr val="2F2F86"/>
            </a:solidFill>
            <a:ln cap="flat" cmpd="sng" w="12700">
              <a:solidFill>
                <a:schemeClr val="l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6"/>
          <p:cNvSpPr/>
          <p:nvPr/>
        </p:nvSpPr>
        <p:spPr>
          <a:xfrm>
            <a:off x="0" y="0"/>
            <a:ext cx="9144000" cy="19113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6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rgbClr val="FFFFFF"/>
                </a:solidFill>
              </a:rPr>
              <a:t>Clínica baseada em evidências </a:t>
            </a:r>
            <a:endParaRPr/>
          </a:p>
        </p:txBody>
      </p:sp>
      <p:sp>
        <p:nvSpPr>
          <p:cNvPr id="175" name="Google Shape;175;p6"/>
          <p:cNvSpPr txBox="1"/>
          <p:nvPr>
            <p:ph idx="1" type="body"/>
          </p:nvPr>
        </p:nvSpPr>
        <p:spPr>
          <a:xfrm>
            <a:off x="628650" y="2438400"/>
            <a:ext cx="7886700" cy="37385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/>
              <a:t>Prática clínica tradicional</a:t>
            </a:r>
            <a:endParaRPr/>
          </a:p>
          <a:p>
            <a:pPr indent="-285750" lvl="1" marL="7429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</a:pPr>
            <a:r>
              <a:rPr lang="en-US" sz="2300"/>
              <a:t>fundamenta suas intervenções nas inferências oriundas dos conhecimentos fisiopatológicos, em observações não sistematizadas e nas opiniões de autoridades</a:t>
            </a:r>
            <a:endParaRPr/>
          </a:p>
          <a:p>
            <a:pPr indent="-342900" lvl="0" marL="34290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</a:pPr>
            <a:r>
              <a:rPr lang="en-US" sz="2300"/>
              <a:t>Prática baseada em evidências</a:t>
            </a:r>
            <a:endParaRPr/>
          </a:p>
          <a:p>
            <a:pPr indent="-285750" lvl="1" marL="742950" rtl="0" algn="l"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</a:pPr>
            <a:r>
              <a:rPr lang="en-US" sz="2300"/>
              <a:t>toda intervenção clínica deve ser orientada pelas evidências obtidas a partir de experimentos científicos bem conduzidos.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7"/>
          <p:cNvSpPr/>
          <p:nvPr/>
        </p:nvSpPr>
        <p:spPr>
          <a:xfrm flipH="1" rot="5400000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71BEC4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7"/>
          <p:cNvSpPr/>
          <p:nvPr/>
        </p:nvSpPr>
        <p:spPr>
          <a:xfrm flipH="1" rot="5400000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BBE0E3">
                  <a:alpha val="45882"/>
                </a:srgbClr>
              </a:gs>
              <a:gs pos="100000">
                <a:srgbClr val="BBE0E3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"/>
          <p:cNvSpPr/>
          <p:nvPr/>
        </p:nvSpPr>
        <p:spPr>
          <a:xfrm flipH="1" rot="5400000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BBE0E3">
                  <a:alpha val="28627"/>
                </a:srgbClr>
              </a:gs>
              <a:gs pos="2000">
                <a:srgbClr val="BBE0E3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7"/>
          <p:cNvSpPr/>
          <p:nvPr/>
        </p:nvSpPr>
        <p:spPr>
          <a:xfrm rot="-964587">
            <a:off x="-376302" y="969718"/>
            <a:ext cx="292526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BBE0E3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7"/>
          <p:cNvSpPr/>
          <p:nvPr/>
        </p:nvSpPr>
        <p:spPr>
          <a:xfrm flipH="1" rot="5400000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D5ECED">
                  <a:alpha val="10980"/>
                </a:srgbClr>
              </a:gs>
              <a:gs pos="100000">
                <a:srgbClr val="D5ECED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"/>
          <p:cNvSpPr txBox="1"/>
          <p:nvPr>
            <p:ph type="title"/>
          </p:nvPr>
        </p:nvSpPr>
        <p:spPr>
          <a:xfrm>
            <a:off x="439858" y="1683756"/>
            <a:ext cx="2336449" cy="239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</a:rPr>
              <a:t>Para obter as decisões baseadas em informações</a:t>
            </a:r>
            <a:endParaRPr sz="3000">
              <a:solidFill>
                <a:srgbClr val="FFFFFF"/>
              </a:solidFill>
            </a:endParaRPr>
          </a:p>
        </p:txBody>
      </p:sp>
      <p:grpSp>
        <p:nvGrpSpPr>
          <p:cNvPr id="188" name="Google Shape;188;p7"/>
          <p:cNvGrpSpPr/>
          <p:nvPr/>
        </p:nvGrpSpPr>
        <p:grpSpPr>
          <a:xfrm>
            <a:off x="3678789" y="1329414"/>
            <a:ext cx="5000124" cy="4295970"/>
            <a:chOff x="0" y="578974"/>
            <a:chExt cx="5000124" cy="4295970"/>
          </a:xfrm>
        </p:grpSpPr>
        <p:sp>
          <p:nvSpPr>
            <p:cNvPr id="189" name="Google Shape;189;p7"/>
            <p:cNvSpPr/>
            <p:nvPr/>
          </p:nvSpPr>
          <p:spPr>
            <a:xfrm>
              <a:off x="0" y="578974"/>
              <a:ext cx="5000124" cy="81080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E1F1F2"/>
                </a:gs>
                <a:gs pos="50000">
                  <a:srgbClr val="D7EDF0"/>
                </a:gs>
                <a:gs pos="100000">
                  <a:srgbClr val="BCD2D5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0" name="Google Shape;190;p7"/>
            <p:cNvSpPr txBox="1"/>
            <p:nvPr/>
          </p:nvSpPr>
          <p:spPr>
            <a:xfrm>
              <a:off x="39580" y="618554"/>
              <a:ext cx="4920964" cy="7316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Questão clínica sobre o problema do paciente</a:t>
              </a:r>
              <a:endPara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" name="Google Shape;191;p7"/>
            <p:cNvSpPr/>
            <p:nvPr/>
          </p:nvSpPr>
          <p:spPr>
            <a:xfrm>
              <a:off x="0" y="1450264"/>
              <a:ext cx="5000124" cy="81080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B2D0DE"/>
                </a:gs>
                <a:gs pos="50000">
                  <a:srgbClr val="A5CADC"/>
                </a:gs>
                <a:gs pos="100000">
                  <a:srgbClr val="8EB3C5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7"/>
            <p:cNvSpPr txBox="1"/>
            <p:nvPr/>
          </p:nvSpPr>
          <p:spPr>
            <a:xfrm>
              <a:off x="39580" y="1489844"/>
              <a:ext cx="4920964" cy="7316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Artigos relevantes em bases de dados secundárias e em literatura primária</a:t>
              </a:r>
              <a:endPara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0" y="2321554"/>
              <a:ext cx="5000124" cy="81080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84A2CF"/>
                </a:gs>
                <a:gs pos="50000">
                  <a:srgbClr val="7097CC"/>
                </a:gs>
                <a:gs pos="100000">
                  <a:srgbClr val="5D84B9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4" name="Google Shape;194;p7"/>
            <p:cNvSpPr txBox="1"/>
            <p:nvPr/>
          </p:nvSpPr>
          <p:spPr>
            <a:xfrm>
              <a:off x="39580" y="2361134"/>
              <a:ext cx="4920964" cy="7316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Validade e utilidade desses artigos</a:t>
              </a:r>
              <a:endPara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0" y="3192845"/>
              <a:ext cx="5000124" cy="81080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B6BC2"/>
                </a:gs>
                <a:gs pos="50000">
                  <a:srgbClr val="3954BE"/>
                </a:gs>
                <a:gs pos="100000">
                  <a:srgbClr val="2C46AE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6" name="Google Shape;196;p7"/>
            <p:cNvSpPr txBox="1"/>
            <p:nvPr/>
          </p:nvSpPr>
          <p:spPr>
            <a:xfrm>
              <a:off x="39580" y="3232425"/>
              <a:ext cx="4920964" cy="7316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Relevância dessa informação para o paciente</a:t>
              </a:r>
              <a:endPara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0" y="4064135"/>
              <a:ext cx="5000124" cy="810809"/>
            </a:xfrm>
            <a:prstGeom prst="roundRect">
              <a:avLst>
                <a:gd fmla="val 16667" name="adj"/>
              </a:avLst>
            </a:prstGeom>
            <a:gradFill>
              <a:gsLst>
                <a:gs pos="0">
                  <a:srgbClr val="515193"/>
                </a:gs>
                <a:gs pos="50000">
                  <a:srgbClr val="29298A"/>
                </a:gs>
                <a:gs pos="100000">
                  <a:srgbClr val="21217D"/>
                </a:gs>
              </a:gsLst>
              <a:lin ang="5400000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7"/>
            <p:cNvSpPr txBox="1"/>
            <p:nvPr/>
          </p:nvSpPr>
          <p:spPr>
            <a:xfrm>
              <a:off x="39580" y="4103715"/>
              <a:ext cx="4920964" cy="73164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80000" lIns="80000" spcFirstLastPara="1" rIns="80000" wrap="square" tIns="80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100"/>
                <a:buFont typeface="Arial"/>
                <a:buNone/>
              </a:pPr>
              <a:r>
                <a:rPr b="0" i="0" lang="en-US" sz="21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Implementar as descobertas no cuidado do paciente </a:t>
              </a:r>
              <a:endParaRPr b="0" i="0" sz="21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8"/>
          <p:cNvSpPr/>
          <p:nvPr/>
        </p:nvSpPr>
        <p:spPr>
          <a:xfrm flipH="1" rot="5400000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71BEC4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8"/>
          <p:cNvSpPr/>
          <p:nvPr/>
        </p:nvSpPr>
        <p:spPr>
          <a:xfrm flipH="1" rot="5400000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BBE0E3">
                  <a:alpha val="45882"/>
                </a:srgbClr>
              </a:gs>
              <a:gs pos="100000">
                <a:srgbClr val="BBE0E3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8"/>
          <p:cNvSpPr/>
          <p:nvPr/>
        </p:nvSpPr>
        <p:spPr>
          <a:xfrm flipH="1" rot="5400000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BBE0E3">
                  <a:alpha val="28627"/>
                </a:srgbClr>
              </a:gs>
              <a:gs pos="2000">
                <a:srgbClr val="BBE0E3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8"/>
          <p:cNvSpPr/>
          <p:nvPr/>
        </p:nvSpPr>
        <p:spPr>
          <a:xfrm rot="-964587">
            <a:off x="-376302" y="969718"/>
            <a:ext cx="292526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BBE0E3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8"/>
          <p:cNvSpPr/>
          <p:nvPr/>
        </p:nvSpPr>
        <p:spPr>
          <a:xfrm flipH="1" rot="5400000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D5ECED">
                  <a:alpha val="10980"/>
                </a:srgbClr>
              </a:gs>
              <a:gs pos="100000">
                <a:srgbClr val="D5ECED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8"/>
          <p:cNvSpPr txBox="1"/>
          <p:nvPr>
            <p:ph type="title"/>
          </p:nvPr>
        </p:nvSpPr>
        <p:spPr>
          <a:xfrm>
            <a:off x="439858" y="1683756"/>
            <a:ext cx="2336449" cy="239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</a:rPr>
              <a:t>Para obter as decisões baseadas em informações</a:t>
            </a:r>
            <a:endParaRPr sz="3000">
              <a:solidFill>
                <a:srgbClr val="FFFFFF"/>
              </a:solidFill>
            </a:endParaRPr>
          </a:p>
        </p:txBody>
      </p:sp>
      <p:grpSp>
        <p:nvGrpSpPr>
          <p:cNvPr id="211" name="Google Shape;211;p8"/>
          <p:cNvGrpSpPr/>
          <p:nvPr/>
        </p:nvGrpSpPr>
        <p:grpSpPr>
          <a:xfrm>
            <a:off x="3678789" y="751105"/>
            <a:ext cx="5000124" cy="5452588"/>
            <a:chOff x="0" y="665"/>
            <a:chExt cx="5000124" cy="5452588"/>
          </a:xfrm>
        </p:grpSpPr>
        <p:cxnSp>
          <p:nvCxnSpPr>
            <p:cNvPr id="212" name="Google Shape;212;p8"/>
            <p:cNvCxnSpPr/>
            <p:nvPr/>
          </p:nvCxnSpPr>
          <p:spPr>
            <a:xfrm>
              <a:off x="0" y="665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5252A5"/>
                </a:gs>
                <a:gs pos="50000">
                  <a:srgbClr val="29299E"/>
                </a:gs>
                <a:gs pos="100000">
                  <a:srgbClr val="20208F"/>
                </a:gs>
              </a:gsLst>
              <a:lin ang="5400000" scaled="0"/>
            </a:gradFill>
            <a:ln cap="flat" cmpd="sng" w="9525">
              <a:solidFill>
                <a:srgbClr val="3030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13" name="Google Shape;213;p8"/>
            <p:cNvSpPr/>
            <p:nvPr/>
          </p:nvSpPr>
          <p:spPr>
            <a:xfrm>
              <a:off x="0" y="665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8"/>
            <p:cNvSpPr txBox="1"/>
            <p:nvPr/>
          </p:nvSpPr>
          <p:spPr>
            <a:xfrm>
              <a:off x="0" y="665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ria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Questão clínica sobre o problema 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ria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do paciente</a:t>
              </a:r>
              <a:endParaRPr/>
            </a:p>
          </p:txBody>
        </p:sp>
        <p:cxnSp>
          <p:nvCxnSpPr>
            <p:cNvPr id="215" name="Google Shape;215;p8"/>
            <p:cNvCxnSpPr/>
            <p:nvPr/>
          </p:nvCxnSpPr>
          <p:spPr>
            <a:xfrm>
              <a:off x="0" y="1091183"/>
              <a:ext cx="5000124" cy="0"/>
            </a:xfrm>
            <a:prstGeom prst="straightConnector1">
              <a:avLst/>
            </a:prstGeom>
            <a:gradFill>
              <a:gsLst>
                <a:gs pos="0">
                  <a:schemeClr val="accent3"/>
                </a:gs>
                <a:gs pos="50000">
                  <a:schemeClr val="accent3"/>
                </a:gs>
                <a:gs pos="100000">
                  <a:srgbClr val="E1E1E1"/>
                </a:gs>
              </a:gsLst>
              <a:lin ang="5400000" scaled="0"/>
            </a:gra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16" name="Google Shape;216;p8"/>
            <p:cNvSpPr/>
            <p:nvPr/>
          </p:nvSpPr>
          <p:spPr>
            <a:xfrm>
              <a:off x="0" y="1091183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8"/>
            <p:cNvSpPr txBox="1"/>
            <p:nvPr/>
          </p:nvSpPr>
          <p:spPr>
            <a:xfrm>
              <a:off x="0" y="1091183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ria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Artigos relevantes em bases de dados secundárias e em literatura primária</a:t>
              </a:r>
              <a:endParaRPr/>
            </a:p>
          </p:txBody>
        </p:sp>
        <p:cxnSp>
          <p:nvCxnSpPr>
            <p:cNvPr id="218" name="Google Shape;218;p8"/>
            <p:cNvCxnSpPr/>
            <p:nvPr/>
          </p:nvCxnSpPr>
          <p:spPr>
            <a:xfrm>
              <a:off x="0" y="2181701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00" scaled="0"/>
            </a:gradFill>
            <a:ln cap="flat" cmpd="sng" w="95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19" name="Google Shape;219;p8"/>
            <p:cNvSpPr/>
            <p:nvPr/>
          </p:nvSpPr>
          <p:spPr>
            <a:xfrm>
              <a:off x="0" y="2181701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8"/>
            <p:cNvSpPr txBox="1"/>
            <p:nvPr/>
          </p:nvSpPr>
          <p:spPr>
            <a:xfrm>
              <a:off x="0" y="2181701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ria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Validade e utilidade desses artigos</a:t>
              </a:r>
              <a:endParaRPr/>
            </a:p>
          </p:txBody>
        </p:sp>
        <p:cxnSp>
          <p:nvCxnSpPr>
            <p:cNvPr id="221" name="Google Shape;221;p8"/>
            <p:cNvCxnSpPr/>
            <p:nvPr/>
          </p:nvCxnSpPr>
          <p:spPr>
            <a:xfrm>
              <a:off x="0" y="3272218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E1F1F2"/>
                </a:gs>
                <a:gs pos="50000">
                  <a:srgbClr val="D7EDF0"/>
                </a:gs>
                <a:gs pos="100000">
                  <a:srgbClr val="BCD2D5"/>
                </a:gs>
              </a:gsLst>
              <a:lin ang="5400000" scaled="0"/>
            </a:gradFill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22" name="Google Shape;222;p8"/>
            <p:cNvSpPr/>
            <p:nvPr/>
          </p:nvSpPr>
          <p:spPr>
            <a:xfrm>
              <a:off x="0" y="3272218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8"/>
            <p:cNvSpPr txBox="1"/>
            <p:nvPr/>
          </p:nvSpPr>
          <p:spPr>
            <a:xfrm>
              <a:off x="0" y="3272218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ria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Relevância dessa informação para o paciente</a:t>
              </a:r>
              <a:endParaRPr/>
            </a:p>
          </p:txBody>
        </p:sp>
        <p:cxnSp>
          <p:nvCxnSpPr>
            <p:cNvPr id="224" name="Google Shape;224;p8"/>
            <p:cNvCxnSpPr/>
            <p:nvPr/>
          </p:nvCxnSpPr>
          <p:spPr>
            <a:xfrm>
              <a:off x="0" y="4362736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4F4F97"/>
                </a:gs>
                <a:gs pos="50000">
                  <a:srgbClr val="24248E"/>
                </a:gs>
                <a:gs pos="100000">
                  <a:srgbClr val="1B1B81"/>
                </a:gs>
              </a:gsLst>
              <a:lin ang="5400000" scaled="0"/>
            </a:gradFill>
            <a:ln cap="flat" cmpd="sng" w="9525">
              <a:solidFill>
                <a:srgbClr val="2A2A8A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25" name="Google Shape;225;p8"/>
            <p:cNvSpPr/>
            <p:nvPr/>
          </p:nvSpPr>
          <p:spPr>
            <a:xfrm>
              <a:off x="0" y="4362736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8"/>
            <p:cNvSpPr txBox="1"/>
            <p:nvPr/>
          </p:nvSpPr>
          <p:spPr>
            <a:xfrm>
              <a:off x="0" y="4362736"/>
              <a:ext cx="5000124" cy="10905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87625" lIns="87625" spcFirstLastPara="1" rIns="87625" wrap="square" tIns="876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ria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Implementar as descobertas no </a:t>
              </a:r>
              <a:endParaRPr/>
            </a:p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rial"/>
                <a:buNone/>
              </a:pPr>
              <a:r>
                <a:rPr b="0" i="0" lang="en-US" sz="2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cuidado do paciente</a:t>
              </a:r>
              <a:endParaRPr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Google Shape;232;p9"/>
          <p:cNvSpPr/>
          <p:nvPr/>
        </p:nvSpPr>
        <p:spPr>
          <a:xfrm flipH="1" rot="5400000">
            <a:off x="-1914813" y="1914812"/>
            <a:ext cx="6858000" cy="3028377"/>
          </a:xfrm>
          <a:prstGeom prst="rect">
            <a:avLst/>
          </a:prstGeom>
          <a:gradFill>
            <a:gsLst>
              <a:gs pos="0">
                <a:srgbClr val="000000"/>
              </a:gs>
              <a:gs pos="8000">
                <a:srgbClr val="000000"/>
              </a:gs>
              <a:gs pos="100000">
                <a:srgbClr val="71BEC4"/>
              </a:gs>
            </a:gsLst>
            <a:lin ang="30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9"/>
          <p:cNvSpPr/>
          <p:nvPr/>
        </p:nvSpPr>
        <p:spPr>
          <a:xfrm flipH="1" rot="5400000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BBE0E3">
                  <a:alpha val="45882"/>
                </a:srgbClr>
              </a:gs>
              <a:gs pos="100000">
                <a:srgbClr val="BBE0E3">
                  <a:alpha val="45882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p9"/>
          <p:cNvSpPr/>
          <p:nvPr/>
        </p:nvSpPr>
        <p:spPr>
          <a:xfrm flipH="1" rot="5400000">
            <a:off x="263195" y="4092815"/>
            <a:ext cx="2501979" cy="3028381"/>
          </a:xfrm>
          <a:prstGeom prst="rect">
            <a:avLst/>
          </a:prstGeom>
          <a:gradFill>
            <a:gsLst>
              <a:gs pos="0">
                <a:srgbClr val="BBE0E3">
                  <a:alpha val="28627"/>
                </a:srgbClr>
              </a:gs>
              <a:gs pos="2000">
                <a:srgbClr val="BBE0E3">
                  <a:alpha val="28627"/>
                </a:srgbClr>
              </a:gs>
              <a:gs pos="100000">
                <a:srgbClr val="000000">
                  <a:alpha val="29803"/>
                </a:srgbClr>
              </a:gs>
            </a:gsLst>
            <a:lin ang="7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9"/>
          <p:cNvSpPr/>
          <p:nvPr/>
        </p:nvSpPr>
        <p:spPr>
          <a:xfrm rot="-964587">
            <a:off x="-376302" y="969718"/>
            <a:ext cx="2925267" cy="4178958"/>
          </a:xfrm>
          <a:custGeom>
            <a:rect b="b" l="l" r="r" t="t"/>
            <a:pathLst>
              <a:path extrusionOk="0" h="4178958" w="3900357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0">
                <a:srgbClr val="000000">
                  <a:alpha val="0"/>
                </a:srgbClr>
              </a:gs>
              <a:gs pos="29000">
                <a:srgbClr val="000000">
                  <a:alpha val="0"/>
                </a:srgbClr>
              </a:gs>
              <a:gs pos="100000">
                <a:srgbClr val="BBE0E3">
                  <a:alpha val="42745"/>
                </a:srgbClr>
              </a:gs>
            </a:gsLst>
            <a:lin ang="18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9"/>
          <p:cNvSpPr/>
          <p:nvPr/>
        </p:nvSpPr>
        <p:spPr>
          <a:xfrm flipH="1" rot="5400000">
            <a:off x="-1914822" y="1914808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D5ECED">
                  <a:alpha val="10980"/>
                </a:srgbClr>
              </a:gs>
              <a:gs pos="100000">
                <a:srgbClr val="D5ECED">
                  <a:alpha val="10980"/>
                </a:srgbClr>
              </a:gs>
            </a:gsLst>
            <a:lin ang="7200000" scaled="0"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9"/>
          <p:cNvSpPr txBox="1"/>
          <p:nvPr>
            <p:ph type="title"/>
          </p:nvPr>
        </p:nvSpPr>
        <p:spPr>
          <a:xfrm>
            <a:off x="439858" y="1683756"/>
            <a:ext cx="2336449" cy="23963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500">
                <a:solidFill>
                  <a:srgbClr val="FFFFFF"/>
                </a:solidFill>
              </a:rPr>
              <a:t>Decisões baseadas em evidências</a:t>
            </a:r>
            <a:endParaRPr sz="3500">
              <a:solidFill>
                <a:srgbClr val="FFFFFF"/>
              </a:solidFill>
            </a:endParaRPr>
          </a:p>
        </p:txBody>
      </p:sp>
      <p:grpSp>
        <p:nvGrpSpPr>
          <p:cNvPr id="238" name="Google Shape;238;p9"/>
          <p:cNvGrpSpPr/>
          <p:nvPr/>
        </p:nvGrpSpPr>
        <p:grpSpPr>
          <a:xfrm>
            <a:off x="3678789" y="753103"/>
            <a:ext cx="5000124" cy="5448592"/>
            <a:chOff x="0" y="2663"/>
            <a:chExt cx="5000124" cy="5448592"/>
          </a:xfrm>
        </p:grpSpPr>
        <p:cxnSp>
          <p:nvCxnSpPr>
            <p:cNvPr id="239" name="Google Shape;239;p9"/>
            <p:cNvCxnSpPr/>
            <p:nvPr/>
          </p:nvCxnSpPr>
          <p:spPr>
            <a:xfrm>
              <a:off x="0" y="2663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5252A5"/>
                </a:gs>
                <a:gs pos="50000">
                  <a:srgbClr val="29299E"/>
                </a:gs>
                <a:gs pos="100000">
                  <a:srgbClr val="20208F"/>
                </a:gs>
              </a:gsLst>
              <a:lin ang="5400000" scaled="0"/>
            </a:gradFill>
            <a:ln cap="flat" cmpd="sng" w="9525">
              <a:solidFill>
                <a:srgbClr val="3030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40" name="Google Shape;240;p9"/>
            <p:cNvSpPr/>
            <p:nvPr/>
          </p:nvSpPr>
          <p:spPr>
            <a:xfrm>
              <a:off x="0" y="2663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1" name="Google Shape;241;p9"/>
            <p:cNvSpPr txBox="1"/>
            <p:nvPr/>
          </p:nvSpPr>
          <p:spPr>
            <a:xfrm>
              <a:off x="0" y="2663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300"/>
                <a:buFont typeface="Arial"/>
                <a:buNone/>
              </a:pPr>
              <a:r>
                <a:rPr b="0" i="0" lang="en-US" sz="4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Pergunta</a:t>
              </a:r>
              <a:endParaRPr/>
            </a:p>
          </p:txBody>
        </p:sp>
        <p:cxnSp>
          <p:nvCxnSpPr>
            <p:cNvPr id="242" name="Google Shape;242;p9"/>
            <p:cNvCxnSpPr/>
            <p:nvPr/>
          </p:nvCxnSpPr>
          <p:spPr>
            <a:xfrm>
              <a:off x="0" y="910762"/>
              <a:ext cx="5000124" cy="0"/>
            </a:xfrm>
            <a:prstGeom prst="straightConnector1">
              <a:avLst/>
            </a:prstGeom>
            <a:gradFill>
              <a:gsLst>
                <a:gs pos="0">
                  <a:schemeClr val="accent3"/>
                </a:gs>
                <a:gs pos="50000">
                  <a:schemeClr val="accent3"/>
                </a:gs>
                <a:gs pos="100000">
                  <a:srgbClr val="E1E1E1"/>
                </a:gs>
              </a:gsLst>
              <a:lin ang="5400000" scaled="0"/>
            </a:gradFill>
            <a:ln cap="flat" cmpd="sng" w="9525">
              <a:solidFill>
                <a:schemeClr val="accent3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43" name="Google Shape;243;p9"/>
            <p:cNvSpPr/>
            <p:nvPr/>
          </p:nvSpPr>
          <p:spPr>
            <a:xfrm>
              <a:off x="0" y="910762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4" name="Google Shape;244;p9"/>
            <p:cNvSpPr txBox="1"/>
            <p:nvPr/>
          </p:nvSpPr>
          <p:spPr>
            <a:xfrm>
              <a:off x="0" y="910762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300"/>
                <a:buFont typeface="Arial"/>
                <a:buNone/>
              </a:pPr>
              <a:r>
                <a:rPr b="0" i="0" lang="en-US" sz="4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Evidências</a:t>
              </a:r>
              <a:endParaRPr/>
            </a:p>
          </p:txBody>
        </p:sp>
        <p:cxnSp>
          <p:nvCxnSpPr>
            <p:cNvPr id="245" name="Google Shape;245;p9"/>
            <p:cNvCxnSpPr/>
            <p:nvPr/>
          </p:nvCxnSpPr>
          <p:spPr>
            <a:xfrm>
              <a:off x="0" y="1818861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474747"/>
                </a:gs>
                <a:gs pos="50000">
                  <a:schemeClr val="accent4"/>
                </a:gs>
                <a:gs pos="100000">
                  <a:schemeClr val="accent4"/>
                </a:gs>
              </a:gsLst>
              <a:lin ang="5400000" scaled="0"/>
            </a:gradFill>
            <a:ln cap="flat" cmpd="sng" w="9525">
              <a:solidFill>
                <a:schemeClr val="accent4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46" name="Google Shape;246;p9"/>
            <p:cNvSpPr/>
            <p:nvPr/>
          </p:nvSpPr>
          <p:spPr>
            <a:xfrm>
              <a:off x="0" y="1818861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7" name="Google Shape;247;p9"/>
            <p:cNvSpPr txBox="1"/>
            <p:nvPr/>
          </p:nvSpPr>
          <p:spPr>
            <a:xfrm>
              <a:off x="0" y="1818861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300"/>
                <a:buFont typeface="Arial"/>
                <a:buNone/>
              </a:pPr>
              <a:r>
                <a:rPr b="0" i="0" lang="en-US" sz="4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Pessoa</a:t>
              </a:r>
              <a:endParaRPr/>
            </a:p>
          </p:txBody>
        </p:sp>
        <p:cxnSp>
          <p:nvCxnSpPr>
            <p:cNvPr id="248" name="Google Shape;248;p9"/>
            <p:cNvCxnSpPr/>
            <p:nvPr/>
          </p:nvCxnSpPr>
          <p:spPr>
            <a:xfrm>
              <a:off x="0" y="2726960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E1F1F2"/>
                </a:gs>
                <a:gs pos="50000">
                  <a:srgbClr val="D7EDF0"/>
                </a:gs>
                <a:gs pos="100000">
                  <a:srgbClr val="BCD2D5"/>
                </a:gs>
              </a:gsLst>
              <a:lin ang="5400000" scaled="0"/>
            </a:gradFill>
            <a:ln cap="flat" cmpd="sng" w="9525">
              <a:solidFill>
                <a:schemeClr val="accent5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49" name="Google Shape;249;p9"/>
            <p:cNvSpPr/>
            <p:nvPr/>
          </p:nvSpPr>
          <p:spPr>
            <a:xfrm>
              <a:off x="0" y="2726960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0" name="Google Shape;250;p9"/>
            <p:cNvSpPr txBox="1"/>
            <p:nvPr/>
          </p:nvSpPr>
          <p:spPr>
            <a:xfrm>
              <a:off x="0" y="2726960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300"/>
                <a:buFont typeface="Arial"/>
                <a:buNone/>
              </a:pPr>
              <a:r>
                <a:rPr b="0" i="0" lang="en-US" sz="4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Contexto</a:t>
              </a:r>
              <a:endParaRPr/>
            </a:p>
          </p:txBody>
        </p:sp>
        <p:cxnSp>
          <p:nvCxnSpPr>
            <p:cNvPr id="251" name="Google Shape;251;p9"/>
            <p:cNvCxnSpPr/>
            <p:nvPr/>
          </p:nvCxnSpPr>
          <p:spPr>
            <a:xfrm>
              <a:off x="0" y="3635058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4F4F97"/>
                </a:gs>
                <a:gs pos="50000">
                  <a:srgbClr val="24248E"/>
                </a:gs>
                <a:gs pos="100000">
                  <a:srgbClr val="1B1B81"/>
                </a:gs>
              </a:gsLst>
              <a:lin ang="5400000" scaled="0"/>
            </a:gradFill>
            <a:ln cap="flat" cmpd="sng" w="9525">
              <a:solidFill>
                <a:srgbClr val="2A2A8A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52" name="Google Shape;252;p9"/>
            <p:cNvSpPr/>
            <p:nvPr/>
          </p:nvSpPr>
          <p:spPr>
            <a:xfrm>
              <a:off x="0" y="3635058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3" name="Google Shape;253;p9"/>
            <p:cNvSpPr txBox="1"/>
            <p:nvPr/>
          </p:nvSpPr>
          <p:spPr>
            <a:xfrm>
              <a:off x="0" y="3635058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300"/>
                <a:buFont typeface="Arial"/>
                <a:buNone/>
              </a:pPr>
              <a:r>
                <a:rPr b="0" i="0" lang="en-US" sz="4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Valores</a:t>
              </a:r>
              <a:endParaRPr/>
            </a:p>
          </p:txBody>
        </p:sp>
        <p:cxnSp>
          <p:nvCxnSpPr>
            <p:cNvPr id="254" name="Google Shape;254;p9"/>
            <p:cNvCxnSpPr/>
            <p:nvPr/>
          </p:nvCxnSpPr>
          <p:spPr>
            <a:xfrm>
              <a:off x="0" y="4543157"/>
              <a:ext cx="5000124" cy="0"/>
            </a:xfrm>
            <a:prstGeom prst="straightConnector1">
              <a:avLst/>
            </a:prstGeom>
            <a:gradFill>
              <a:gsLst>
                <a:gs pos="0">
                  <a:srgbClr val="5252A5"/>
                </a:gs>
                <a:gs pos="50000">
                  <a:srgbClr val="29299E"/>
                </a:gs>
                <a:gs pos="100000">
                  <a:srgbClr val="20208F"/>
                </a:gs>
              </a:gsLst>
              <a:lin ang="5400000" scaled="0"/>
            </a:gradFill>
            <a:ln cap="flat" cmpd="sng" w="9525">
              <a:solidFill>
                <a:srgbClr val="303099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  <p:sp>
          <p:nvSpPr>
            <p:cNvPr id="255" name="Google Shape;255;p9"/>
            <p:cNvSpPr/>
            <p:nvPr/>
          </p:nvSpPr>
          <p:spPr>
            <a:xfrm>
              <a:off x="0" y="4543157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6" name="Google Shape;256;p9"/>
            <p:cNvSpPr txBox="1"/>
            <p:nvPr/>
          </p:nvSpPr>
          <p:spPr>
            <a:xfrm>
              <a:off x="0" y="4543157"/>
              <a:ext cx="5000124" cy="90809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3825" lIns="163825" spcFirstLastPara="1" rIns="163825" wrap="square" tIns="1638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4300"/>
                <a:buFont typeface="Arial"/>
                <a:buNone/>
              </a:pPr>
              <a:r>
                <a:rPr b="0" i="0" lang="en-US" sz="43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Recursos</a:t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2003-08-20T21:15:02Z</dcterms:created>
  <dc:creator>mochi</dc:creator>
</cp:coreProperties>
</file>