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780" r:id="rId2"/>
    <p:sldId id="781" r:id="rId3"/>
    <p:sldId id="782" r:id="rId4"/>
    <p:sldId id="809" r:id="rId5"/>
    <p:sldId id="810" r:id="rId6"/>
    <p:sldId id="811" r:id="rId7"/>
    <p:sldId id="783" r:id="rId8"/>
    <p:sldId id="784" r:id="rId9"/>
    <p:sldId id="785" r:id="rId10"/>
    <p:sldId id="786" r:id="rId11"/>
    <p:sldId id="787" r:id="rId12"/>
    <p:sldId id="812" r:id="rId13"/>
    <p:sldId id="788" r:id="rId14"/>
    <p:sldId id="789" r:id="rId15"/>
    <p:sldId id="790" r:id="rId16"/>
    <p:sldId id="791" r:id="rId17"/>
    <p:sldId id="792" r:id="rId18"/>
    <p:sldId id="793" r:id="rId19"/>
    <p:sldId id="794" r:id="rId20"/>
    <p:sldId id="795" r:id="rId21"/>
    <p:sldId id="796" r:id="rId22"/>
    <p:sldId id="797" r:id="rId23"/>
    <p:sldId id="798" r:id="rId24"/>
    <p:sldId id="800" r:id="rId25"/>
    <p:sldId id="801" r:id="rId26"/>
    <p:sldId id="802" r:id="rId27"/>
    <p:sldId id="803" r:id="rId28"/>
    <p:sldId id="804" r:id="rId29"/>
    <p:sldId id="805" r:id="rId30"/>
    <p:sldId id="806" r:id="rId31"/>
    <p:sldId id="807" r:id="rId32"/>
  </p:sldIdLst>
  <p:sldSz cx="9144000" cy="6858000" type="screen4x3"/>
  <p:notesSz cx="6858000" cy="9144000"/>
  <p:defaultTextStyle>
    <a:defPPr>
      <a:defRPr lang="pt-PT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ecília Salvadori" initials="CS" lastIdx="1" clrIdx="0">
    <p:extLst>
      <p:ext uri="{19B8F6BF-5375-455C-9EA6-DF929625EA0E}">
        <p15:presenceInfo xmlns:p15="http://schemas.microsoft.com/office/powerpoint/2012/main" userId="d986be67ea98d97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/>
    <p:restoredTop sz="94624"/>
  </p:normalViewPr>
  <p:slideViewPr>
    <p:cSldViewPr>
      <p:cViewPr varScale="1">
        <p:scale>
          <a:sx n="90" d="100"/>
          <a:sy n="90" d="100"/>
        </p:scale>
        <p:origin x="1704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5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>
            <a:extLst>
              <a:ext uri="{FF2B5EF4-FFF2-40B4-BE49-F238E27FC236}">
                <a16:creationId xmlns:a16="http://schemas.microsoft.com/office/drawing/2014/main" id="{D61FBB87-690E-C949-A851-1C205118897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20835" name="Rectangle 3">
            <a:extLst>
              <a:ext uri="{FF2B5EF4-FFF2-40B4-BE49-F238E27FC236}">
                <a16:creationId xmlns:a16="http://schemas.microsoft.com/office/drawing/2014/main" id="{5B0E9BB8-F2D4-D140-BCE6-305DCFB8C76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20836" name="Rectangle 4">
            <a:extLst>
              <a:ext uri="{FF2B5EF4-FFF2-40B4-BE49-F238E27FC236}">
                <a16:creationId xmlns:a16="http://schemas.microsoft.com/office/drawing/2014/main" id="{5A18524F-5A62-F546-B17A-0B7546BB1B78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20837" name="Rectangle 5">
            <a:extLst>
              <a:ext uri="{FF2B5EF4-FFF2-40B4-BE49-F238E27FC236}">
                <a16:creationId xmlns:a16="http://schemas.microsoft.com/office/drawing/2014/main" id="{D6751EE4-23B7-5C47-B090-55194BD41382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pPr>
              <a:defRPr/>
            </a:pPr>
            <a:fld id="{A423F7E8-A695-4C43-9DD5-A0E2E23A6A0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>
            <a:extLst>
              <a:ext uri="{FF2B5EF4-FFF2-40B4-BE49-F238E27FC236}">
                <a16:creationId xmlns:a16="http://schemas.microsoft.com/office/drawing/2014/main" id="{E3980A5B-A87C-1844-964D-1874A2D64B3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34147" name="Rectangle 3">
            <a:extLst>
              <a:ext uri="{FF2B5EF4-FFF2-40B4-BE49-F238E27FC236}">
                <a16:creationId xmlns:a16="http://schemas.microsoft.com/office/drawing/2014/main" id="{8DE0DAD5-DEFF-B443-8162-A7E18038894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39901EF5-1302-B24C-B1D3-5204EB5F41E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4149" name="Rectangle 5">
            <a:extLst>
              <a:ext uri="{FF2B5EF4-FFF2-40B4-BE49-F238E27FC236}">
                <a16:creationId xmlns:a16="http://schemas.microsoft.com/office/drawing/2014/main" id="{DCFA2BC3-556D-B549-89CD-74CD7335B9F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noProof="0"/>
              <a:t>Clique para editar os estilos do texto mestre</a:t>
            </a:r>
          </a:p>
          <a:p>
            <a:pPr lvl="1"/>
            <a:r>
              <a:rPr lang="pt-BR" altLang="pt-BR" noProof="0"/>
              <a:t>Segundo nível</a:t>
            </a:r>
          </a:p>
          <a:p>
            <a:pPr lvl="2"/>
            <a:r>
              <a:rPr lang="pt-BR" altLang="pt-BR" noProof="0"/>
              <a:t>Terceiro nível</a:t>
            </a:r>
          </a:p>
          <a:p>
            <a:pPr lvl="3"/>
            <a:r>
              <a:rPr lang="pt-BR" altLang="pt-BR" noProof="0"/>
              <a:t>Quarto nível</a:t>
            </a:r>
          </a:p>
          <a:p>
            <a:pPr lvl="4"/>
            <a:r>
              <a:rPr lang="pt-BR" altLang="pt-BR" noProof="0"/>
              <a:t>Quinto nível</a:t>
            </a:r>
          </a:p>
        </p:txBody>
      </p:sp>
      <p:sp>
        <p:nvSpPr>
          <p:cNvPr id="134150" name="Rectangle 6">
            <a:extLst>
              <a:ext uri="{FF2B5EF4-FFF2-40B4-BE49-F238E27FC236}">
                <a16:creationId xmlns:a16="http://schemas.microsoft.com/office/drawing/2014/main" id="{EE083E2D-824B-D943-AF81-22143E201F7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34151" name="Rectangle 7">
            <a:extLst>
              <a:ext uri="{FF2B5EF4-FFF2-40B4-BE49-F238E27FC236}">
                <a16:creationId xmlns:a16="http://schemas.microsoft.com/office/drawing/2014/main" id="{9AE728FA-01FA-7544-BC07-3E9FD001C8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pPr>
              <a:defRPr/>
            </a:pPr>
            <a:fld id="{A8BF1B68-9CD2-184F-A2F6-ED74F070C34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anose="020B0600070205080204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anose="020B0600070205080204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anose="020B0600070205080204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anose="020B0600070205080204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anose="020B0600070205080204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1E2D1B3-2C05-BF4D-A960-C50A908463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3AA1B5B-F39D-FC43-A4FC-51A7ACAB0C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8218770-4177-4A48-88C0-BD7A7FAB01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E49353-A1D6-B44E-9C8D-EEBAB58A30CC}" type="slidenum">
              <a:rPr lang="pt-PT" altLang="pt-BR"/>
              <a:pPr>
                <a:defRPr/>
              </a:pPr>
              <a:t>‹nº›</a:t>
            </a:fld>
            <a:endParaRPr lang="pt-PT" altLang="pt-BR"/>
          </a:p>
        </p:txBody>
      </p:sp>
    </p:spTree>
    <p:extLst>
      <p:ext uri="{BB962C8B-B14F-4D97-AF65-F5344CB8AC3E}">
        <p14:creationId xmlns:p14="http://schemas.microsoft.com/office/powerpoint/2010/main" val="1286816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84F675C-D119-F749-83F8-FA32804F55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C91E683-F546-F941-9DB4-3A1097A9AC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1695CBD-6711-FA48-A460-BE2D489AD9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1892A0-4707-2048-91D9-1D0926EB1245}" type="slidenum">
              <a:rPr lang="pt-PT" altLang="pt-BR"/>
              <a:pPr>
                <a:defRPr/>
              </a:pPr>
              <a:t>‹nº›</a:t>
            </a:fld>
            <a:endParaRPr lang="pt-PT" altLang="pt-BR"/>
          </a:p>
        </p:txBody>
      </p:sp>
    </p:spTree>
    <p:extLst>
      <p:ext uri="{BB962C8B-B14F-4D97-AF65-F5344CB8AC3E}">
        <p14:creationId xmlns:p14="http://schemas.microsoft.com/office/powerpoint/2010/main" val="3957477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15FD59E-79A4-3244-83FC-CCB7E67D04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F731E90-2F42-5F4B-93BB-2A42A3BA45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451DF75-CE4A-3740-AEF7-F12DC998ED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ABC970-3EF7-2545-8117-C3F873291682}" type="slidenum">
              <a:rPr lang="pt-PT" altLang="pt-BR"/>
              <a:pPr>
                <a:defRPr/>
              </a:pPr>
              <a:t>‹nº›</a:t>
            </a:fld>
            <a:endParaRPr lang="pt-PT" altLang="pt-BR"/>
          </a:p>
        </p:txBody>
      </p:sp>
    </p:spTree>
    <p:extLst>
      <p:ext uri="{BB962C8B-B14F-4D97-AF65-F5344CB8AC3E}">
        <p14:creationId xmlns:p14="http://schemas.microsoft.com/office/powerpoint/2010/main" val="2671975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F6D0403-10C3-854E-87F9-04E16E717C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4F9ACE6-5306-7D40-B3F2-3D40E60DA7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1FCE04B-9BFA-9A42-8E5D-1F182623D9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C70DD1-A93D-A24B-BB59-E4411B185445}" type="slidenum">
              <a:rPr lang="pt-PT" altLang="pt-BR"/>
              <a:pPr>
                <a:defRPr/>
              </a:pPr>
              <a:t>‹nº›</a:t>
            </a:fld>
            <a:endParaRPr lang="pt-PT" altLang="pt-BR"/>
          </a:p>
        </p:txBody>
      </p:sp>
    </p:spTree>
    <p:extLst>
      <p:ext uri="{BB962C8B-B14F-4D97-AF65-F5344CB8AC3E}">
        <p14:creationId xmlns:p14="http://schemas.microsoft.com/office/powerpoint/2010/main" val="2763579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C7B860E-1E07-4A44-8CE0-A816FAE27B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F4F4F71-BE29-5F48-9263-B963550A86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740B085-F1B0-904D-BB13-83AAB76223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74CB96-AE02-BD45-ADD7-A19030DB2A18}" type="slidenum">
              <a:rPr lang="pt-PT" altLang="pt-BR"/>
              <a:pPr>
                <a:defRPr/>
              </a:pPr>
              <a:t>‹nº›</a:t>
            </a:fld>
            <a:endParaRPr lang="pt-PT" altLang="pt-BR"/>
          </a:p>
        </p:txBody>
      </p:sp>
    </p:spTree>
    <p:extLst>
      <p:ext uri="{BB962C8B-B14F-4D97-AF65-F5344CB8AC3E}">
        <p14:creationId xmlns:p14="http://schemas.microsoft.com/office/powerpoint/2010/main" val="2964123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1E2FD36-6CF7-7342-83BF-026004A3C9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9E859B-37D9-5244-83DA-085DF025D1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D3D1DEF-634D-614E-BB2E-9BA1BECE6D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AB99EE-858D-734A-AA4B-D306DB8003F6}" type="slidenum">
              <a:rPr lang="pt-PT" altLang="pt-BR"/>
              <a:pPr>
                <a:defRPr/>
              </a:pPr>
              <a:t>‹nº›</a:t>
            </a:fld>
            <a:endParaRPr lang="pt-PT" altLang="pt-BR"/>
          </a:p>
        </p:txBody>
      </p:sp>
    </p:spTree>
    <p:extLst>
      <p:ext uri="{BB962C8B-B14F-4D97-AF65-F5344CB8AC3E}">
        <p14:creationId xmlns:p14="http://schemas.microsoft.com/office/powerpoint/2010/main" val="538415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B74E893-0423-3A47-863F-85296D8880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34F7426-7DFA-7348-8779-487B2FFDBA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F47BD1E-E89F-D745-B52D-7B5241D40F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A00373-BE1C-3142-9D3E-81EE95C3513B}" type="slidenum">
              <a:rPr lang="pt-PT" altLang="pt-BR"/>
              <a:pPr>
                <a:defRPr/>
              </a:pPr>
              <a:t>‹nº›</a:t>
            </a:fld>
            <a:endParaRPr lang="pt-PT" altLang="pt-BR"/>
          </a:p>
        </p:txBody>
      </p:sp>
    </p:spTree>
    <p:extLst>
      <p:ext uri="{BB962C8B-B14F-4D97-AF65-F5344CB8AC3E}">
        <p14:creationId xmlns:p14="http://schemas.microsoft.com/office/powerpoint/2010/main" val="1297575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9C59038-D138-FE4C-AFB3-024D38B221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5BC1196-0B9B-4849-AEB3-90BDE754E8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EE90FA8-3B0E-A44D-929F-553ACF2605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CBD800-0913-8C4A-ACEB-B158E5352818}" type="slidenum">
              <a:rPr lang="pt-PT" altLang="pt-BR"/>
              <a:pPr>
                <a:defRPr/>
              </a:pPr>
              <a:t>‹nº›</a:t>
            </a:fld>
            <a:endParaRPr lang="pt-PT" altLang="pt-BR"/>
          </a:p>
        </p:txBody>
      </p:sp>
    </p:spTree>
    <p:extLst>
      <p:ext uri="{BB962C8B-B14F-4D97-AF65-F5344CB8AC3E}">
        <p14:creationId xmlns:p14="http://schemas.microsoft.com/office/powerpoint/2010/main" val="1651865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6560D58-649D-E843-B24D-5A5E81B566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6919114-67FA-E94F-9654-5AA5CDF841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3A4DF88-896B-CF49-A036-C72C822125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A1C0C7-ECDE-6240-B0B1-8A72F0BF3DCE}" type="slidenum">
              <a:rPr lang="pt-PT" altLang="pt-BR"/>
              <a:pPr>
                <a:defRPr/>
              </a:pPr>
              <a:t>‹nº›</a:t>
            </a:fld>
            <a:endParaRPr lang="pt-PT" altLang="pt-BR"/>
          </a:p>
        </p:txBody>
      </p:sp>
    </p:spTree>
    <p:extLst>
      <p:ext uri="{BB962C8B-B14F-4D97-AF65-F5344CB8AC3E}">
        <p14:creationId xmlns:p14="http://schemas.microsoft.com/office/powerpoint/2010/main" val="4226931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0E0BB7A-E6F3-794A-89C2-C1BB365DF2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CBD182-B066-A141-90F0-D976DC78A3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E7C2902-A43E-D140-9525-FD3E670464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9E8C03-CFAE-C840-A76A-53D6064C8DEE}" type="slidenum">
              <a:rPr lang="pt-PT" altLang="pt-BR"/>
              <a:pPr>
                <a:defRPr/>
              </a:pPr>
              <a:t>‹nº›</a:t>
            </a:fld>
            <a:endParaRPr lang="pt-PT" altLang="pt-BR"/>
          </a:p>
        </p:txBody>
      </p:sp>
    </p:spTree>
    <p:extLst>
      <p:ext uri="{BB962C8B-B14F-4D97-AF65-F5344CB8AC3E}">
        <p14:creationId xmlns:p14="http://schemas.microsoft.com/office/powerpoint/2010/main" val="983037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8AC352A-173A-C84C-AD9B-3C5C881CC2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E2B92CB-ED2B-6542-8393-7E47BB94CE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2A8A1E-F254-244F-9BFF-8BB3C3FA5A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C73827-FD65-5F4B-BBD3-BFEA5566DEE4}" type="slidenum">
              <a:rPr lang="pt-PT" altLang="pt-BR"/>
              <a:pPr>
                <a:defRPr/>
              </a:pPr>
              <a:t>‹nº›</a:t>
            </a:fld>
            <a:endParaRPr lang="pt-PT" altLang="pt-BR"/>
          </a:p>
        </p:txBody>
      </p:sp>
    </p:spTree>
    <p:extLst>
      <p:ext uri="{BB962C8B-B14F-4D97-AF65-F5344CB8AC3E}">
        <p14:creationId xmlns:p14="http://schemas.microsoft.com/office/powerpoint/2010/main" val="333282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99"/>
            </a:gs>
            <a:gs pos="100000">
              <a:srgbClr val="0000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BAB0AF0-CB56-3C44-ACD5-07F42E4914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ED276B4-3891-8645-AE20-4CA3138689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BR"/>
              <a:t>Clique para editar os estilos do texto mestre</a:t>
            </a:r>
          </a:p>
          <a:p>
            <a:pPr lvl="1"/>
            <a:r>
              <a:rPr lang="pt-PT" altLang="pt-BR"/>
              <a:t>Segundo nível</a:t>
            </a:r>
          </a:p>
          <a:p>
            <a:pPr lvl="2"/>
            <a:r>
              <a:rPr lang="pt-PT" altLang="pt-BR"/>
              <a:t>Terceiro nível</a:t>
            </a:r>
          </a:p>
          <a:p>
            <a:pPr lvl="3"/>
            <a:r>
              <a:rPr lang="pt-PT" altLang="pt-BR"/>
              <a:t>Quarto nível</a:t>
            </a:r>
          </a:p>
          <a:p>
            <a:pPr lvl="4"/>
            <a:r>
              <a:rPr lang="pt-PT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13D63C7-7235-AE49-B92D-AE63345BDDB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F8BC51F-21A0-3640-8751-7651AE62FF9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EBDEFD1-5E3F-604B-BE5C-EF28FC43FC0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/>
            </a:lvl1pPr>
          </a:lstStyle>
          <a:p>
            <a:pPr>
              <a:defRPr/>
            </a:pPr>
            <a:fld id="{D58DE1A7-ADC3-464F-8F67-5584E854BED4}" type="slidenum">
              <a:rPr lang="pt-PT" altLang="pt-BR"/>
              <a:pPr>
                <a:defRPr/>
              </a:pPr>
              <a:t>‹nº›</a:t>
            </a:fld>
            <a:endParaRPr lang="pt-PT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anose="020B0600070205080204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anose="020B0600070205080204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anose="020B0600070205080204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anose="020B0600070205080204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anose="020B0600070205080204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anose="020B0600070205080204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anose="020B0600070205080204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anose="020B0600070205080204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anose="020B0600070205080204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anose="020B0600070205080204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0.png"/><Relationship Id="rId7" Type="http://schemas.openxmlformats.org/officeDocument/2006/relationships/image" Target="../media/image55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4A117AD7-4CB4-6345-8DBA-AAA9D2C1F817}"/>
                  </a:ext>
                </a:extLst>
              </p:cNvPr>
              <p:cNvSpPr txBox="1"/>
              <p:nvPr/>
            </p:nvSpPr>
            <p:spPr>
              <a:xfrm>
                <a:off x="35496" y="116632"/>
                <a:ext cx="9036496" cy="30917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Repetindo </a:t>
                </a:r>
                <a:r>
                  <a:rPr lang="pt-BR">
                    <a:solidFill>
                      <a:schemeClr val="bg1"/>
                    </a:solidFill>
                  </a:rPr>
                  <a:t>brevemente o Exemplo </a:t>
                </a:r>
                <a:r>
                  <a:rPr lang="pt-BR" dirty="0">
                    <a:solidFill>
                      <a:schemeClr val="bg1"/>
                    </a:solidFill>
                  </a:rPr>
                  <a:t>22-10 </a:t>
                </a:r>
              </a:p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</m:acc>
                    <m:r>
                      <a:rPr 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𝐝</m:t>
                    </m:r>
                  </m:oMath>
                </a14:m>
                <a:r>
                  <a:rPr lang="pt-BR" dirty="0">
                    <a:solidFill>
                      <a:schemeClr val="bg1"/>
                    </a:solidFill>
                  </a:rPr>
                  <a:t>evido a uma placa carregada uniformemente </a:t>
                </a:r>
              </a:p>
              <a:p>
                <a:pPr algn="ctr"/>
                <a:endParaRPr lang="pt-BR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﻿Uma placa infinita, uniformemente carregada, feita de plástico, </a:t>
                </a:r>
              </a:p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com espessura 2</a:t>
                </a:r>
                <a:r>
                  <a:rPr lang="pt-BR" i="1" dirty="0">
                    <a:solidFill>
                      <a:schemeClr val="bg1"/>
                    </a:solidFill>
                  </a:rPr>
                  <a:t>a</a:t>
                </a:r>
                <a:r>
                  <a:rPr lang="pt-BR" dirty="0">
                    <a:solidFill>
                      <a:schemeClr val="bg1"/>
                    </a:solidFill>
                  </a:rPr>
                  <a:t>, ocupa a região entre os planos </a:t>
                </a:r>
                <a:r>
                  <a:rPr lang="pt-BR" i="1" dirty="0" err="1">
                    <a:solidFill>
                      <a:schemeClr val="bg1"/>
                    </a:solidFill>
                  </a:rPr>
                  <a:t>z</a:t>
                </a:r>
                <a:r>
                  <a:rPr lang="pt-BR" dirty="0">
                    <a:solidFill>
                      <a:schemeClr val="bg1"/>
                    </a:solidFill>
                  </a:rPr>
                  <a:t> = –</a:t>
                </a:r>
                <a:r>
                  <a:rPr lang="pt-BR" i="1" dirty="0">
                    <a:solidFill>
                      <a:schemeClr val="bg1"/>
                    </a:solidFill>
                  </a:rPr>
                  <a:t>a</a:t>
                </a:r>
                <a:r>
                  <a:rPr lang="pt-BR" dirty="0">
                    <a:solidFill>
                      <a:schemeClr val="bg1"/>
                    </a:solidFill>
                  </a:rPr>
                  <a:t> e </a:t>
                </a:r>
                <a:r>
                  <a:rPr lang="pt-BR" i="1" dirty="0" err="1">
                    <a:solidFill>
                      <a:schemeClr val="bg1"/>
                    </a:solidFill>
                  </a:rPr>
                  <a:t>z</a:t>
                </a:r>
                <a:r>
                  <a:rPr lang="pt-BR" dirty="0">
                    <a:solidFill>
                      <a:schemeClr val="bg1"/>
                    </a:solidFill>
                  </a:rPr>
                  <a:t> = +</a:t>
                </a:r>
                <a:r>
                  <a:rPr lang="pt-BR" i="1" dirty="0">
                    <a:solidFill>
                      <a:schemeClr val="bg1"/>
                    </a:solidFill>
                  </a:rPr>
                  <a:t>a</a:t>
                </a:r>
                <a:r>
                  <a:rPr lang="pt-BR" dirty="0">
                    <a:solidFill>
                      <a:schemeClr val="bg1"/>
                    </a:solidFill>
                  </a:rPr>
                  <a:t>. Determine o campo elétrico em todos os pontos devido a esta configuração de cargas. </a:t>
                </a:r>
              </a:p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A carga por unidade de volume do plástico é </a:t>
                </a:r>
                <a:r>
                  <a:rPr lang="el-GR" i="1" dirty="0">
                    <a:solidFill>
                      <a:schemeClr val="bg1"/>
                    </a:solidFill>
                  </a:rPr>
                  <a:t>ρ</a:t>
                </a:r>
                <a:r>
                  <a:rPr lang="el-GR" dirty="0">
                    <a:solidFill>
                      <a:schemeClr val="bg1"/>
                    </a:solidFill>
                  </a:rPr>
                  <a:t>. 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4A117AD7-4CB4-6345-8DBA-AAA9D2C1F8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116632"/>
                <a:ext cx="9036496" cy="3091744"/>
              </a:xfrm>
              <a:prstGeom prst="rect">
                <a:avLst/>
              </a:prstGeom>
              <a:blipFill>
                <a:blip r:embed="rId2"/>
                <a:stretch>
                  <a:fillRect t="-1224" b="-326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m 3">
            <a:extLst>
              <a:ext uri="{FF2B5EF4-FFF2-40B4-BE49-F238E27FC236}">
                <a16:creationId xmlns:a16="http://schemas.microsoft.com/office/drawing/2014/main" id="{67C16D01-6C93-364A-A878-5E665BAA44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56992"/>
            <a:ext cx="3923928" cy="32125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E0ECED11-5E49-1644-9EB5-F33A233397A9}"/>
                  </a:ext>
                </a:extLst>
              </p:cNvPr>
              <p:cNvSpPr txBox="1"/>
              <p:nvPr/>
            </p:nvSpPr>
            <p:spPr>
              <a:xfrm>
                <a:off x="4175448" y="3284984"/>
                <a:ext cx="4968552" cy="34610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Este é um caso de simetria plana onde, tipicamente, tomamos uma superfície gaussiana cilíndrica com eixo perpendicular ao plano. </a:t>
                </a:r>
              </a:p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﻿O cilindro estende-se de –</a:t>
                </a:r>
                <a:r>
                  <a:rPr lang="pt-BR" i="1" dirty="0" err="1">
                    <a:solidFill>
                      <a:schemeClr val="bg1"/>
                    </a:solidFill>
                  </a:rPr>
                  <a:t>z</a:t>
                </a:r>
                <a:r>
                  <a:rPr lang="pt-BR" dirty="0">
                    <a:solidFill>
                      <a:schemeClr val="bg1"/>
                    </a:solidFill>
                  </a:rPr>
                  <a:t> até + </a:t>
                </a:r>
                <a:r>
                  <a:rPr lang="pt-BR" i="1" dirty="0" err="1">
                    <a:solidFill>
                      <a:schemeClr val="bg1"/>
                    </a:solidFill>
                  </a:rPr>
                  <a:t>z</a:t>
                </a:r>
                <a:r>
                  <a:rPr lang="pt-BR" i="1" dirty="0">
                    <a:solidFill>
                      <a:schemeClr val="bg1"/>
                    </a:solidFill>
                  </a:rPr>
                  <a:t>.</a:t>
                </a:r>
                <a:r>
                  <a:rPr lang="pt-BR" dirty="0">
                    <a:solidFill>
                      <a:schemeClr val="bg1"/>
                    </a:solidFill>
                  </a:rPr>
                  <a:t> </a:t>
                </a:r>
              </a:p>
              <a:p>
                <a:pPr algn="ctr"/>
                <a:endParaRPr lang="pt-BR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O campo elétrico é perpendicular ao plano e, supondo a carga positiva,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</m:acc>
                    <m:r>
                      <a:rPr 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dirty="0">
                    <a:solidFill>
                      <a:schemeClr val="bg1"/>
                    </a:solidFill>
                  </a:rPr>
                  <a:t>se afasta de </a:t>
                </a:r>
                <a:r>
                  <a:rPr lang="pt-BR" i="1" dirty="0" err="1">
                    <a:solidFill>
                      <a:schemeClr val="bg1"/>
                    </a:solidFill>
                  </a:rPr>
                  <a:t>z</a:t>
                </a:r>
                <a:r>
                  <a:rPr lang="pt-BR" dirty="0">
                    <a:solidFill>
                      <a:schemeClr val="bg1"/>
                    </a:solidFill>
                  </a:rPr>
                  <a:t> = 0.</a:t>
                </a:r>
              </a:p>
            </p:txBody>
          </p:sp>
        </mc:Choice>
        <mc:Fallback xmlns="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E0ECED11-5E49-1644-9EB5-F33A233397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5448" y="3284984"/>
                <a:ext cx="4968552" cy="3461076"/>
              </a:xfrm>
              <a:prstGeom prst="rect">
                <a:avLst/>
              </a:prstGeom>
              <a:blipFill>
                <a:blip r:embed="rId4"/>
                <a:stretch>
                  <a:fillRect l="-1276" t="-1465" r="-2806" b="-329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35077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570A99EF-D502-574F-B9D3-759079774663}"/>
                  </a:ext>
                </a:extLst>
              </p:cNvPr>
              <p:cNvSpPr txBox="1"/>
              <p:nvPr/>
            </p:nvSpPr>
            <p:spPr>
              <a:xfrm>
                <a:off x="0" y="44624"/>
                <a:ext cx="9086644" cy="5064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﻿(a) Dentro da casca,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</m:acc>
                    <m:r>
                      <a:rPr lang="en-US" b="1" i="1" baseline="-2500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dirty="0">
                    <a:solidFill>
                      <a:schemeClr val="bg1"/>
                    </a:solidFill>
                  </a:rPr>
                  <a:t>é devido apenas à carga puntiforme, assim</a:t>
                </a:r>
              </a:p>
            </p:txBody>
          </p:sp>
        </mc:Choice>
        <mc:Fallback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570A99EF-D502-574F-B9D3-7590797746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4624"/>
                <a:ext cx="9086644" cy="506421"/>
              </a:xfrm>
              <a:prstGeom prst="rect">
                <a:avLst/>
              </a:prstGeom>
              <a:blipFill>
                <a:blip r:embed="rId2"/>
                <a:stretch>
                  <a:fillRect t="-2500" b="-25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m 3">
            <a:extLst>
              <a:ext uri="{FF2B5EF4-FFF2-40B4-BE49-F238E27FC236}">
                <a16:creationId xmlns:a16="http://schemas.microsoft.com/office/drawing/2014/main" id="{D4CDF944-1F4C-A040-9B97-EF273572AD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124" y="578258"/>
            <a:ext cx="1224136" cy="856895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1F36AE48-9A40-BC4E-870F-03292AD7523C}"/>
              </a:ext>
            </a:extLst>
          </p:cNvPr>
          <p:cNvSpPr txBox="1"/>
          <p:nvPr/>
        </p:nvSpPr>
        <p:spPr>
          <a:xfrm>
            <a:off x="2949240" y="629904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onde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D381FD7C-DBDC-F24D-AE21-A91E546F43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344" y="670474"/>
            <a:ext cx="3938580" cy="461665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53C2C381-6C0A-2C48-831E-16DA2170006C}"/>
              </a:ext>
            </a:extLst>
          </p:cNvPr>
          <p:cNvSpPr txBox="1"/>
          <p:nvPr/>
        </p:nvSpPr>
        <p:spPr>
          <a:xfrm>
            <a:off x="611560" y="1606481"/>
            <a:ext cx="972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assim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B29D3FC2-7FCD-3E42-AE4E-ED4B5F0773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520756"/>
            <a:ext cx="6732746" cy="85689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7624C4F3-6988-A34D-9AE1-FEF6AC0E4E15}"/>
                  </a:ext>
                </a:extLst>
              </p:cNvPr>
              <p:cNvSpPr txBox="1"/>
              <p:nvPr/>
            </p:nvSpPr>
            <p:spPr>
              <a:xfrm>
                <a:off x="132862" y="2404864"/>
                <a:ext cx="8979140" cy="8757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﻿Da figura, vemos que o campo faz um ângulo de 45</a:t>
                </a:r>
                <a14:m>
                  <m:oMath xmlns:m="http://schemas.openxmlformats.org/officeDocument/2006/math">
                    <m:r>
                      <a:rPr lang="pt-BR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pt-BR" dirty="0">
                    <a:solidFill>
                      <a:schemeClr val="bg1"/>
                    </a:solidFill>
                  </a:rPr>
                  <a:t> com o eixo </a:t>
                </a:r>
                <a:r>
                  <a:rPr lang="pt-BR" i="1" dirty="0" err="1">
                    <a:solidFill>
                      <a:schemeClr val="bg1"/>
                    </a:solidFill>
                  </a:rPr>
                  <a:t>x</a:t>
                </a:r>
                <a:r>
                  <a:rPr lang="pt-BR" dirty="0">
                    <a:solidFill>
                      <a:schemeClr val="bg1"/>
                    </a:solidFill>
                  </a:rPr>
                  <a:t>, assim, podemos expressar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</m:acc>
                    <m:r>
                      <a:rPr lang="en-US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dirty="0">
                    <a:solidFill>
                      <a:schemeClr val="bg1"/>
                    </a:solidFill>
                  </a:rPr>
                  <a:t>em termos de suas componentes</a:t>
                </a:r>
              </a:p>
            </p:txBody>
          </p:sp>
        </mc:Choice>
        <mc:Fallback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7624C4F3-6988-A34D-9AE1-FEF6AC0E4E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862" y="2404864"/>
                <a:ext cx="8979140" cy="875753"/>
              </a:xfrm>
              <a:prstGeom prst="rect">
                <a:avLst/>
              </a:prstGeom>
              <a:blipFill>
                <a:blip r:embed="rId6"/>
                <a:stretch>
                  <a:fillRect t="-4286" r="-141" b="-1571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Imagem 12">
            <a:extLst>
              <a:ext uri="{FF2B5EF4-FFF2-40B4-BE49-F238E27FC236}">
                <a16:creationId xmlns:a16="http://schemas.microsoft.com/office/drawing/2014/main" id="{706D85E6-3DA8-524A-A4FA-FEB3BA96EDF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84" y="3429000"/>
            <a:ext cx="5765800" cy="554404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33C8A2D4-BDEC-5F46-879C-6C1029BF8F5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024" y="3415752"/>
            <a:ext cx="2178376" cy="580900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FDA72BA9-CC10-0649-82BF-D204DBCFE6C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048" y="4231470"/>
            <a:ext cx="7218548" cy="2875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0930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A6CF315F-712B-3748-8AAE-48A2A302121C}"/>
              </a:ext>
            </a:extLst>
          </p:cNvPr>
          <p:cNvSpPr txBox="1"/>
          <p:nvPr/>
        </p:nvSpPr>
        <p:spPr>
          <a:xfrm>
            <a:off x="0" y="116632"/>
            <a:ext cx="903649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(</a:t>
            </a:r>
            <a:r>
              <a:rPr lang="pt-BR" dirty="0" err="1">
                <a:solidFill>
                  <a:schemeClr val="bg1"/>
                </a:solidFill>
              </a:rPr>
              <a:t>b</a:t>
            </a:r>
            <a:r>
              <a:rPr lang="pt-BR" dirty="0">
                <a:solidFill>
                  <a:schemeClr val="bg1"/>
                </a:solidFill>
              </a:rPr>
              <a:t>) ﻿Fora de perímetro da casca, o campo elétrico terá contribuição da carga puntiforme e da casca.</a:t>
            </a:r>
          </a:p>
          <a:p>
            <a:pPr algn="ctr"/>
            <a:r>
              <a:rPr lang="pt-BR" dirty="0">
                <a:solidFill>
                  <a:schemeClr val="bg1"/>
                </a:solidFill>
              </a:rPr>
              <a:t>O campo devido à casca esférica pode ser calculado, considerando como sendo uma carga puntiforme em seu centro</a:t>
            </a:r>
          </a:p>
          <a:p>
            <a:pPr algn="ctr"/>
            <a:endParaRPr lang="pt-BR" dirty="0">
              <a:solidFill>
                <a:schemeClr val="bg1"/>
              </a:solidFill>
            </a:endParaRPr>
          </a:p>
          <a:p>
            <a:r>
              <a:rPr lang="pt-BR" dirty="0">
                <a:solidFill>
                  <a:schemeClr val="bg1"/>
                </a:solidFill>
              </a:rPr>
              <a:t>                             onde</a:t>
            </a:r>
          </a:p>
          <a:p>
            <a:endParaRPr lang="pt-BR" sz="1800" dirty="0">
              <a:solidFill>
                <a:schemeClr val="bg1"/>
              </a:solidFill>
            </a:endParaRPr>
          </a:p>
          <a:p>
            <a:endParaRPr lang="pt-BR" sz="2000" dirty="0">
              <a:solidFill>
                <a:schemeClr val="bg1"/>
              </a:solidFill>
            </a:endParaRPr>
          </a:p>
          <a:p>
            <a:r>
              <a:rPr lang="pt-BR" dirty="0">
                <a:solidFill>
                  <a:schemeClr val="bg1"/>
                </a:solidFill>
              </a:rPr>
              <a:t>            portanto</a:t>
            </a:r>
            <a:endParaRPr lang="pt-BR" sz="2000" dirty="0">
              <a:solidFill>
                <a:schemeClr val="bg1"/>
              </a:solidFill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CF2FF2C6-4B72-EC4A-9EE5-5C7993CBF7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982614"/>
            <a:ext cx="5423569" cy="510282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40957C86-2805-D448-A0CA-79D30EC207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048" y="3861048"/>
            <a:ext cx="7218548" cy="2875838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AE120213-199D-7442-BE84-F9049380B0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44824"/>
            <a:ext cx="1323670" cy="871685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CD7CA604-A0BA-C54A-A03D-393160FED7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780928"/>
            <a:ext cx="6581031" cy="749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8135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A6CF315F-712B-3748-8AAE-48A2A302121C}"/>
              </a:ext>
            </a:extLst>
          </p:cNvPr>
          <p:cNvSpPr txBox="1"/>
          <p:nvPr/>
        </p:nvSpPr>
        <p:spPr>
          <a:xfrm>
            <a:off x="0" y="827127"/>
            <a:ext cx="9036496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(</a:t>
            </a:r>
            <a:r>
              <a:rPr lang="pt-BR" dirty="0" err="1">
                <a:solidFill>
                  <a:schemeClr val="bg1"/>
                </a:solidFill>
              </a:rPr>
              <a:t>b</a:t>
            </a:r>
            <a:r>
              <a:rPr lang="pt-BR" dirty="0">
                <a:solidFill>
                  <a:schemeClr val="bg1"/>
                </a:solidFill>
              </a:rPr>
              <a:t>) O campo devido à carga puntiforme é</a:t>
            </a:r>
          </a:p>
          <a:p>
            <a:endParaRPr lang="pt-BR" dirty="0">
              <a:solidFill>
                <a:schemeClr val="bg1"/>
              </a:solidFill>
            </a:endParaRPr>
          </a:p>
          <a:p>
            <a:r>
              <a:rPr lang="pt-BR" dirty="0">
                <a:solidFill>
                  <a:schemeClr val="bg1"/>
                </a:solidFill>
              </a:rPr>
              <a:t>onde</a:t>
            </a:r>
          </a:p>
          <a:p>
            <a:endParaRPr lang="pt-BR" sz="1500" dirty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  <a:p>
            <a:r>
              <a:rPr lang="pt-BR" dirty="0">
                <a:solidFill>
                  <a:schemeClr val="bg1"/>
                </a:solidFill>
              </a:rPr>
              <a:t>Assim, o módulo é 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B7D96A6A-625C-2F49-B9EE-4F2C3662CD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633536"/>
            <a:ext cx="1298818" cy="923256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5459FC50-1E9A-144B-A1A4-509B31DFB8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01" y="1556792"/>
            <a:ext cx="4072239" cy="449144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67BF8731-8A8D-8244-B21C-756A33CADA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391421"/>
            <a:ext cx="6241420" cy="749547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69041382-496F-B54F-9401-E684A3054B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60" y="3433482"/>
            <a:ext cx="7218548" cy="2875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9214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A9E79A2-7C69-5E4B-BF8F-7166BE6C84B0}"/>
              </a:ext>
            </a:extLst>
          </p:cNvPr>
          <p:cNvSpPr txBox="1"/>
          <p:nvPr/>
        </p:nvSpPr>
        <p:spPr>
          <a:xfrm>
            <a:off x="36437" y="261469"/>
            <a:ext cx="903649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Mas o campo </a:t>
            </a:r>
            <a:r>
              <a:rPr lang="pt-BR" i="1" dirty="0" err="1">
                <a:solidFill>
                  <a:schemeClr val="bg1"/>
                </a:solidFill>
              </a:rPr>
              <a:t>E</a:t>
            </a:r>
            <a:r>
              <a:rPr lang="pt-BR" i="1" baseline="-25000" dirty="0" err="1">
                <a:solidFill>
                  <a:schemeClr val="bg1"/>
                </a:solidFill>
              </a:rPr>
              <a:t>p</a:t>
            </a:r>
            <a:r>
              <a:rPr lang="pt-BR" dirty="0">
                <a:solidFill>
                  <a:schemeClr val="bg1"/>
                </a:solidFill>
              </a:rPr>
              <a:t> faz um ângulo </a:t>
            </a:r>
            <a:r>
              <a:rPr lang="el-GR" i="1" dirty="0">
                <a:solidFill>
                  <a:schemeClr val="bg1"/>
                </a:solidFill>
              </a:rPr>
              <a:t>θ</a:t>
            </a:r>
            <a:r>
              <a:rPr lang="el-GR" dirty="0">
                <a:solidFill>
                  <a:schemeClr val="bg1"/>
                </a:solidFill>
              </a:rPr>
              <a:t> </a:t>
            </a:r>
            <a:r>
              <a:rPr lang="pt-BR" dirty="0">
                <a:solidFill>
                  <a:schemeClr val="bg1"/>
                </a:solidFill>
              </a:rPr>
              <a:t>com o eixo </a:t>
            </a:r>
            <a:r>
              <a:rPr lang="pt-BR" i="1" dirty="0" err="1">
                <a:solidFill>
                  <a:schemeClr val="bg1"/>
                </a:solidFill>
              </a:rPr>
              <a:t>x</a:t>
            </a:r>
            <a:r>
              <a:rPr lang="pt-BR" dirty="0">
                <a:solidFill>
                  <a:schemeClr val="bg1"/>
                </a:solidFill>
              </a:rPr>
              <a:t>, onde </a:t>
            </a:r>
          </a:p>
          <a:p>
            <a:pPr algn="ctr"/>
            <a:endParaRPr lang="pt-BR" dirty="0">
              <a:solidFill>
                <a:schemeClr val="bg1"/>
              </a:solidFill>
            </a:endParaRPr>
          </a:p>
          <a:p>
            <a:pPr algn="ctr"/>
            <a:endParaRPr lang="pt-BR" dirty="0">
              <a:solidFill>
                <a:schemeClr val="bg1"/>
              </a:solidFill>
            </a:endParaRPr>
          </a:p>
          <a:p>
            <a:pPr algn="ctr"/>
            <a:endParaRPr lang="pt-BR" dirty="0">
              <a:solidFill>
                <a:schemeClr val="bg1"/>
              </a:solidFill>
            </a:endParaRPr>
          </a:p>
          <a:p>
            <a:pPr algn="ctr"/>
            <a:r>
              <a:rPr lang="pt-BR" dirty="0">
                <a:solidFill>
                  <a:schemeClr val="bg1"/>
                </a:solidFill>
              </a:rPr>
              <a:t>﻿Então, as componentes </a:t>
            </a:r>
            <a:r>
              <a:rPr lang="pt-BR" i="1" dirty="0" err="1">
                <a:solidFill>
                  <a:schemeClr val="bg1"/>
                </a:solidFill>
              </a:rPr>
              <a:t>x</a:t>
            </a:r>
            <a:r>
              <a:rPr lang="pt-BR" dirty="0">
                <a:solidFill>
                  <a:schemeClr val="bg1"/>
                </a:solidFill>
              </a:rPr>
              <a:t> e </a:t>
            </a:r>
            <a:r>
              <a:rPr lang="pt-BR" i="1" dirty="0" err="1">
                <a:solidFill>
                  <a:schemeClr val="bg1"/>
                </a:solidFill>
              </a:rPr>
              <a:t>y</a:t>
            </a:r>
            <a:r>
              <a:rPr lang="pt-BR" dirty="0">
                <a:solidFill>
                  <a:schemeClr val="bg1"/>
                </a:solidFill>
              </a:rPr>
              <a:t> do campo elétrico total são</a:t>
            </a:r>
          </a:p>
          <a:p>
            <a:pPr algn="ctr"/>
            <a:endParaRPr lang="pt-BR" dirty="0">
              <a:solidFill>
                <a:schemeClr val="bg1"/>
              </a:solidFill>
            </a:endParaRPr>
          </a:p>
          <a:p>
            <a:pPr algn="ctr"/>
            <a:endParaRPr lang="pt-BR" dirty="0">
              <a:solidFill>
                <a:schemeClr val="bg1"/>
              </a:solidFill>
            </a:endParaRPr>
          </a:p>
          <a:p>
            <a:pPr algn="ctr"/>
            <a:endParaRPr lang="pt-BR" dirty="0">
              <a:solidFill>
                <a:schemeClr val="bg1"/>
              </a:solidFill>
            </a:endParaRPr>
          </a:p>
          <a:p>
            <a:pPr algn="ctr"/>
            <a:endParaRPr lang="pt-BR" sz="1500" dirty="0">
              <a:solidFill>
                <a:schemeClr val="bg1"/>
              </a:solidFill>
            </a:endParaRPr>
          </a:p>
          <a:p>
            <a:r>
              <a:rPr lang="pt-BR" dirty="0">
                <a:solidFill>
                  <a:schemeClr val="bg1"/>
                </a:solidFill>
              </a:rPr>
              <a:t>                 Resultando em</a:t>
            </a:r>
          </a:p>
          <a:p>
            <a:pPr algn="ctr"/>
            <a:endParaRPr lang="pt-BR" dirty="0">
              <a:solidFill>
                <a:schemeClr val="bg1"/>
              </a:solidFill>
            </a:endParaRPr>
          </a:p>
          <a:p>
            <a:pPr algn="ctr"/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BE8D403-EC30-3248-977C-EE96D846EA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901" y="908720"/>
            <a:ext cx="5285387" cy="648072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A41AAF59-BDFC-7F47-A5FC-EF9781B815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204864"/>
            <a:ext cx="3493284" cy="478532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7BEADA65-AC8F-3343-A8D0-E756B7B58E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204864"/>
            <a:ext cx="5373961" cy="431836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BBCA9F5B-8529-6147-A1DB-5ACF00F9C3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31" y="2852936"/>
            <a:ext cx="3726576" cy="43183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4B0C3056-569A-F545-8109-52050DF9E7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817" y="2852936"/>
            <a:ext cx="4510277" cy="431835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B1FEE61C-2CD3-D54A-AA2E-B40F48FB000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391734"/>
            <a:ext cx="3219291" cy="653189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39015C90-E83F-1049-8A61-758B1CEFBF3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60" y="4221088"/>
            <a:ext cx="7218548" cy="2875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0723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EE626263-BACA-0E4B-A848-09B3D2BD59BD}"/>
                  </a:ext>
                </a:extLst>
              </p:cNvPr>
              <p:cNvSpPr txBox="1"/>
              <p:nvPr/>
            </p:nvSpPr>
            <p:spPr>
              <a:xfrm>
                <a:off x="0" y="0"/>
                <a:ext cx="9144000" cy="4016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</m:acc>
                    <m:r>
                      <a:rPr 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dirty="0">
                    <a:solidFill>
                      <a:schemeClr val="bg1"/>
                    </a:solidFill>
                  </a:rPr>
                  <a:t>﻿devido a uma esfera sólida uniformemente carregada </a:t>
                </a:r>
              </a:p>
              <a:p>
                <a:pPr algn="ctr"/>
                <a:endParaRPr lang="pt-BR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﻿Determine o campo elétrico gerado por uma esfera sólida uniformemente carregada que tem raio </a:t>
                </a:r>
                <a:r>
                  <a:rPr lang="pt-BR" i="1" dirty="0" err="1">
                    <a:solidFill>
                      <a:schemeClr val="bg1"/>
                    </a:solidFill>
                  </a:rPr>
                  <a:t>R</a:t>
                </a:r>
                <a:r>
                  <a:rPr lang="pt-BR" dirty="0">
                    <a:solidFill>
                      <a:schemeClr val="bg1"/>
                    </a:solidFill>
                  </a:rPr>
                  <a:t> e uma carga total </a:t>
                </a:r>
                <a:r>
                  <a:rPr lang="pt-BR" i="1" dirty="0" err="1">
                    <a:solidFill>
                      <a:schemeClr val="bg1"/>
                    </a:solidFill>
                  </a:rPr>
                  <a:t>Q</a:t>
                </a:r>
                <a:r>
                  <a:rPr lang="pt-BR" dirty="0">
                    <a:solidFill>
                      <a:schemeClr val="bg1"/>
                    </a:solidFill>
                  </a:rPr>
                  <a:t>, distribuída uniformemente através do volume da esfera cuja densidade de carga é </a:t>
                </a:r>
                <a:r>
                  <a:rPr lang="el-GR" i="1" dirty="0">
                    <a:solidFill>
                      <a:schemeClr val="bg1"/>
                    </a:solidFill>
                  </a:rPr>
                  <a:t>ρ</a:t>
                </a:r>
                <a:r>
                  <a:rPr lang="el-GR" dirty="0">
                    <a:solidFill>
                      <a:schemeClr val="bg1"/>
                    </a:solidFill>
                  </a:rPr>
                  <a:t> = </a:t>
                </a:r>
                <a:r>
                  <a:rPr lang="pt-BR" i="1" dirty="0" err="1">
                    <a:solidFill>
                      <a:schemeClr val="bg1"/>
                    </a:solidFill>
                  </a:rPr>
                  <a:t>Q</a:t>
                </a:r>
                <a:r>
                  <a:rPr lang="pt-BR" dirty="0">
                    <a:solidFill>
                      <a:schemeClr val="bg1"/>
                    </a:solidFill>
                  </a:rPr>
                  <a:t>/</a:t>
                </a:r>
                <a:r>
                  <a:rPr lang="pt-BR" i="1" dirty="0">
                    <a:solidFill>
                      <a:schemeClr val="bg1"/>
                    </a:solidFill>
                  </a:rPr>
                  <a:t>V</a:t>
                </a:r>
                <a:r>
                  <a:rPr lang="pt-BR" dirty="0">
                    <a:solidFill>
                      <a:schemeClr val="bg1"/>
                    </a:solidFill>
                  </a:rPr>
                  <a:t> , onde </a:t>
                </a:r>
                <a:r>
                  <a:rPr lang="pt-BR" i="1" dirty="0">
                    <a:solidFill>
                      <a:schemeClr val="bg1"/>
                    </a:solidFill>
                  </a:rPr>
                  <a:t>V</a:t>
                </a:r>
                <a:r>
                  <a:rPr lang="pt-BR" dirty="0">
                    <a:solidFill>
                      <a:schemeClr val="bg1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l-GR" dirty="0">
                    <a:solidFill>
                      <a:schemeClr val="bg1"/>
                    </a:solidFill>
                  </a:rPr>
                  <a:t>π</a:t>
                </a:r>
                <a:r>
                  <a:rPr lang="pt-BR" i="1" dirty="0">
                    <a:solidFill>
                      <a:schemeClr val="bg1"/>
                    </a:solidFill>
                  </a:rPr>
                  <a:t>R</a:t>
                </a:r>
                <a:r>
                  <a:rPr lang="pt-BR" baseline="30000" dirty="0">
                    <a:solidFill>
                      <a:schemeClr val="bg1"/>
                    </a:solidFill>
                  </a:rPr>
                  <a:t>3</a:t>
                </a:r>
                <a:r>
                  <a:rPr lang="pt-BR" dirty="0">
                    <a:solidFill>
                      <a:schemeClr val="bg1"/>
                    </a:solidFill>
                  </a:rPr>
                  <a:t> é o volume da esfera.</a:t>
                </a:r>
              </a:p>
              <a:p>
                <a:pPr algn="ctr"/>
                <a:endParaRPr lang="pt-BR" sz="2000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Este é um caso de simetria esférica onde, tipicamente, tomamos uma superfície gaussiana esférica, concêntrica à casca esférica, então</a:t>
                </a:r>
              </a:p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EE626263-BACA-0E4B-A848-09B3D2BD59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144000" cy="4016099"/>
              </a:xfrm>
              <a:prstGeom prst="rect">
                <a:avLst/>
              </a:prstGeom>
              <a:blipFill>
                <a:blip r:embed="rId2"/>
                <a:stretch>
                  <a:fillRect l="-417" r="-138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m 3">
            <a:extLst>
              <a:ext uri="{FF2B5EF4-FFF2-40B4-BE49-F238E27FC236}">
                <a16:creationId xmlns:a16="http://schemas.microsoft.com/office/drawing/2014/main" id="{64B77297-5A81-0947-94D5-EF3B968AD9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550" y="3549476"/>
            <a:ext cx="6184900" cy="326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9020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631598A5-0154-1E4B-96DD-F8D11266F2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2"/>
          <a:stretch/>
        </p:blipFill>
        <p:spPr>
          <a:xfrm>
            <a:off x="323528" y="692696"/>
            <a:ext cx="2736304" cy="37800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F1E7AD13-5975-9F4C-ADE2-44308CA2E233}"/>
              </a:ext>
            </a:extLst>
          </p:cNvPr>
          <p:cNvSpPr txBox="1"/>
          <p:nvPr/>
        </p:nvSpPr>
        <p:spPr>
          <a:xfrm>
            <a:off x="0" y="4462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Então, aplicando a lei de Gauss, temos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BD944E03-626D-2F4D-AC0D-3B1FBDFDA7E2}"/>
                  </a:ext>
                </a:extLst>
              </p:cNvPr>
              <p:cNvSpPr txBox="1"/>
              <p:nvPr/>
            </p:nvSpPr>
            <p:spPr>
              <a:xfrm>
                <a:off x="3203848" y="952946"/>
                <a:ext cx="5832648" cy="26827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Para </a:t>
                </a:r>
                <a:r>
                  <a:rPr lang="pt-BR" i="1" dirty="0" err="1">
                    <a:solidFill>
                      <a:schemeClr val="bg1"/>
                    </a:solidFill>
                  </a:rPr>
                  <a:t>r</a:t>
                </a:r>
                <a:r>
                  <a:rPr lang="pt-BR" dirty="0">
                    <a:solidFill>
                      <a:schemeClr val="bg1"/>
                    </a:solidFill>
                  </a:rPr>
                  <a:t> &gt; </a:t>
                </a:r>
                <a:r>
                  <a:rPr lang="pt-BR" i="1" dirty="0" err="1">
                    <a:solidFill>
                      <a:schemeClr val="bg1"/>
                    </a:solidFill>
                  </a:rPr>
                  <a:t>R</a:t>
                </a:r>
                <a:r>
                  <a:rPr lang="pt-BR" dirty="0">
                    <a:solidFill>
                      <a:schemeClr val="bg1"/>
                    </a:solidFill>
                  </a:rPr>
                  <a:t>, temos que  </a:t>
                </a:r>
                <a:r>
                  <a:rPr lang="pt-BR" i="1" dirty="0" err="1">
                    <a:solidFill>
                      <a:schemeClr val="bg1"/>
                    </a:solidFill>
                  </a:rPr>
                  <a:t>Q</a:t>
                </a:r>
                <a:r>
                  <a:rPr lang="pt-BR" i="1" baseline="-25000" dirty="0" err="1">
                    <a:solidFill>
                      <a:schemeClr val="bg1"/>
                    </a:solidFill>
                  </a:rPr>
                  <a:t>dentro</a:t>
                </a:r>
                <a:r>
                  <a:rPr lang="pt-BR" i="1" dirty="0">
                    <a:solidFill>
                      <a:schemeClr val="bg1"/>
                    </a:solidFill>
                  </a:rPr>
                  <a:t> = Q.</a:t>
                </a:r>
              </a:p>
              <a:p>
                <a:pPr algn="ctr"/>
                <a:endParaRPr lang="pt-BR" i="1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Para </a:t>
                </a:r>
                <a:r>
                  <a:rPr lang="pt-BR" i="1" dirty="0" err="1">
                    <a:solidFill>
                      <a:schemeClr val="bg1"/>
                    </a:solidFill>
                  </a:rPr>
                  <a:t>r</a:t>
                </a:r>
                <a:r>
                  <a:rPr lang="pt-BR" dirty="0">
                    <a:solidFill>
                      <a:schemeClr val="bg1"/>
                    </a:solidFill>
                  </a:rPr>
                  <a:t> &lt; </a:t>
                </a:r>
                <a:r>
                  <a:rPr lang="pt-BR" i="1" dirty="0" err="1">
                    <a:solidFill>
                      <a:schemeClr val="bg1"/>
                    </a:solidFill>
                  </a:rPr>
                  <a:t>R</a:t>
                </a:r>
                <a:r>
                  <a:rPr lang="pt-BR" dirty="0">
                    <a:solidFill>
                      <a:schemeClr val="bg1"/>
                    </a:solidFill>
                  </a:rPr>
                  <a:t>, temos que  </a:t>
                </a:r>
              </a:p>
              <a:p>
                <a:pPr algn="ctr"/>
                <a:endParaRPr lang="pt-BR" i="1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pt-BR" i="1" dirty="0" err="1">
                    <a:solidFill>
                      <a:schemeClr val="bg1"/>
                    </a:solidFill>
                  </a:rPr>
                  <a:t>Q</a:t>
                </a:r>
                <a:r>
                  <a:rPr lang="pt-BR" i="1" baseline="-25000" dirty="0" err="1">
                    <a:solidFill>
                      <a:schemeClr val="bg1"/>
                    </a:solidFill>
                  </a:rPr>
                  <a:t>dentro</a:t>
                </a:r>
                <a:r>
                  <a:rPr lang="pt-BR" i="1" dirty="0">
                    <a:solidFill>
                      <a:schemeClr val="bg1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𝑸</m:t>
                        </m:r>
                      </m:num>
                      <m:den>
                        <m:f>
                          <m:fPr>
                            <m:ctrlPr>
                              <a:rPr lang="pt-BR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num>
                          <m:den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pt-BR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  <m:sSup>
                          <m:sSupPr>
                            <m:ctrlPr>
                              <a:rPr lang="pt-BR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𝑹</m:t>
                            </m:r>
                          </m:e>
                          <m:sup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</m:den>
                    </m:f>
                    <m:r>
                      <a:rPr lang="pt-BR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pt-B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pt-BR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  <m:sSup>
                      <m:sSupPr>
                        <m:ctrlPr>
                          <a:rPr lang="pt-B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𝒓</m:t>
                        </m:r>
                      </m:e>
                      <m:sup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𝑸</m:t>
                    </m:r>
                    <m:f>
                      <m:fPr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𝒓</m:t>
                            </m:r>
                          </m:e>
                          <m:sup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𝑹</m:t>
                            </m:r>
                          </m:e>
                          <m:sup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</m:den>
                    </m:f>
                  </m:oMath>
                </a14:m>
                <a:endParaRPr lang="pt-BR" i="1" dirty="0">
                  <a:solidFill>
                    <a:schemeClr val="bg1"/>
                  </a:solidFill>
                </a:endParaRPr>
              </a:p>
              <a:p>
                <a:pPr algn="ctr"/>
                <a:endParaRPr lang="pt-BR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BD944E03-626D-2F4D-AC0D-3B1FBDFDA7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8" y="952946"/>
                <a:ext cx="5832648" cy="2682786"/>
              </a:xfrm>
              <a:prstGeom prst="rect">
                <a:avLst/>
              </a:prstGeom>
              <a:blipFill>
                <a:blip r:embed="rId3"/>
                <a:stretch>
                  <a:fillRect t="-141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m 6">
            <a:extLst>
              <a:ext uri="{FF2B5EF4-FFF2-40B4-BE49-F238E27FC236}">
                <a16:creationId xmlns:a16="http://schemas.microsoft.com/office/drawing/2014/main" id="{FFC8C134-E9E0-3C48-B0B4-AAAAC7E0B0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050" y="4632974"/>
            <a:ext cx="3771900" cy="210820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DFFDBF3D-E4C6-CE40-AE6A-FD1EDDFC00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037" y="3289435"/>
            <a:ext cx="2126435" cy="1975222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8CDAFA89-A6EC-3149-B68E-25958BBF7094}"/>
              </a:ext>
            </a:extLst>
          </p:cNvPr>
          <p:cNvSpPr/>
          <p:nvPr/>
        </p:nvSpPr>
        <p:spPr>
          <a:xfrm>
            <a:off x="651900" y="5264657"/>
            <a:ext cx="18181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Dessa forma</a:t>
            </a:r>
          </a:p>
        </p:txBody>
      </p:sp>
    </p:spTree>
    <p:extLst>
      <p:ext uri="{BB962C8B-B14F-4D97-AF65-F5344CB8AC3E}">
        <p14:creationId xmlns:p14="http://schemas.microsoft.com/office/powerpoint/2010/main" val="36207383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00799249-ECA9-9843-BE30-16126FFE4250}"/>
              </a:ext>
            </a:extLst>
          </p:cNvPr>
          <p:cNvSpPr txBox="1"/>
          <p:nvPr/>
        </p:nvSpPr>
        <p:spPr>
          <a:xfrm>
            <a:off x="0" y="116632"/>
            <a:ext cx="9144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﻿Gráfico de </a:t>
            </a:r>
            <a:r>
              <a:rPr lang="pt-BR" i="1" dirty="0" err="1">
                <a:solidFill>
                  <a:schemeClr val="bg1"/>
                </a:solidFill>
              </a:rPr>
              <a:t>E</a:t>
            </a:r>
            <a:r>
              <a:rPr lang="pt-BR" i="1" baseline="-25000" dirty="0" err="1">
                <a:solidFill>
                  <a:schemeClr val="bg1"/>
                </a:solidFill>
              </a:rPr>
              <a:t>r</a:t>
            </a:r>
            <a:r>
              <a:rPr lang="pt-BR" dirty="0">
                <a:solidFill>
                  <a:schemeClr val="bg1"/>
                </a:solidFill>
              </a:rPr>
              <a:t> versus </a:t>
            </a:r>
            <a:r>
              <a:rPr lang="pt-BR" i="1" dirty="0" err="1">
                <a:solidFill>
                  <a:schemeClr val="bg1"/>
                </a:solidFill>
              </a:rPr>
              <a:t>r</a:t>
            </a:r>
            <a:r>
              <a:rPr lang="pt-BR" dirty="0">
                <a:solidFill>
                  <a:schemeClr val="bg1"/>
                </a:solidFill>
              </a:rPr>
              <a:t> para uma esfera sólida uniformemente carregada que tem raio </a:t>
            </a:r>
            <a:r>
              <a:rPr lang="pt-BR" i="1" dirty="0">
                <a:solidFill>
                  <a:schemeClr val="bg1"/>
                </a:solidFill>
              </a:rPr>
              <a:t>R.</a:t>
            </a:r>
          </a:p>
          <a:p>
            <a:pPr algn="ctr"/>
            <a:endParaRPr lang="pt-BR" i="1" dirty="0">
              <a:solidFill>
                <a:schemeClr val="bg1"/>
              </a:solidFill>
            </a:endParaRPr>
          </a:p>
          <a:p>
            <a:pPr algn="ctr"/>
            <a:endParaRPr lang="pt-BR" i="1" dirty="0">
              <a:solidFill>
                <a:schemeClr val="bg1"/>
              </a:solidFill>
            </a:endParaRPr>
          </a:p>
          <a:p>
            <a:pPr algn="ctr"/>
            <a:endParaRPr lang="pt-BR" i="1" dirty="0">
              <a:solidFill>
                <a:schemeClr val="bg1"/>
              </a:solidFill>
            </a:endParaRPr>
          </a:p>
          <a:p>
            <a:pPr algn="ctr"/>
            <a:endParaRPr lang="pt-BR" i="1" dirty="0">
              <a:solidFill>
                <a:schemeClr val="bg1"/>
              </a:solidFill>
            </a:endParaRPr>
          </a:p>
          <a:p>
            <a:pPr algn="ctr"/>
            <a:endParaRPr lang="pt-BR" i="1" dirty="0">
              <a:solidFill>
                <a:schemeClr val="bg1"/>
              </a:solidFill>
            </a:endParaRPr>
          </a:p>
          <a:p>
            <a:pPr algn="ctr"/>
            <a:endParaRPr lang="pt-BR" i="1" dirty="0">
              <a:solidFill>
                <a:schemeClr val="bg1"/>
              </a:solidFill>
            </a:endParaRPr>
          </a:p>
          <a:p>
            <a:pPr algn="ctr"/>
            <a:endParaRPr lang="pt-BR" i="1" dirty="0">
              <a:solidFill>
                <a:schemeClr val="bg1"/>
              </a:solidFill>
            </a:endParaRPr>
          </a:p>
          <a:p>
            <a:pPr algn="ctr"/>
            <a:endParaRPr lang="pt-BR" i="1" dirty="0">
              <a:solidFill>
                <a:schemeClr val="bg1"/>
              </a:solidFill>
            </a:endParaRPr>
          </a:p>
          <a:p>
            <a:pPr algn="ctr"/>
            <a:endParaRPr lang="pt-BR" i="1" dirty="0">
              <a:solidFill>
                <a:schemeClr val="bg1"/>
              </a:solidFill>
            </a:endParaRPr>
          </a:p>
          <a:p>
            <a:pPr algn="ctr"/>
            <a:endParaRPr lang="pt-BR" i="1" dirty="0">
              <a:solidFill>
                <a:schemeClr val="bg1"/>
              </a:solidFill>
            </a:endParaRPr>
          </a:p>
          <a:p>
            <a:pPr algn="ctr"/>
            <a:endParaRPr lang="pt-BR" i="1" dirty="0">
              <a:solidFill>
                <a:schemeClr val="bg1"/>
              </a:solidFill>
            </a:endParaRPr>
          </a:p>
          <a:p>
            <a:pPr algn="ctr"/>
            <a:endParaRPr lang="pt-BR" i="1" dirty="0">
              <a:solidFill>
                <a:schemeClr val="bg1"/>
              </a:solidFill>
            </a:endParaRPr>
          </a:p>
          <a:p>
            <a:pPr algn="ctr"/>
            <a:endParaRPr lang="pt-BR" i="1" dirty="0">
              <a:solidFill>
                <a:schemeClr val="bg1"/>
              </a:solidFill>
            </a:endParaRPr>
          </a:p>
          <a:p>
            <a:pPr algn="ctr"/>
            <a:endParaRPr lang="pt-BR" dirty="0">
              <a:solidFill>
                <a:schemeClr val="bg1"/>
              </a:solidFill>
            </a:endParaRPr>
          </a:p>
          <a:p>
            <a:pPr algn="ctr"/>
            <a:r>
              <a:rPr lang="pt-BR" dirty="0">
                <a:solidFill>
                  <a:schemeClr val="bg1"/>
                </a:solidFill>
              </a:rPr>
              <a:t>Observe que </a:t>
            </a:r>
            <a:r>
              <a:rPr lang="pt-BR" i="1" dirty="0" err="1">
                <a:solidFill>
                  <a:schemeClr val="bg1"/>
                </a:solidFill>
              </a:rPr>
              <a:t>E</a:t>
            </a:r>
            <a:r>
              <a:rPr lang="pt-BR" i="1" baseline="-25000" dirty="0" err="1">
                <a:solidFill>
                  <a:schemeClr val="bg1"/>
                </a:solidFill>
              </a:rPr>
              <a:t>r</a:t>
            </a:r>
            <a:r>
              <a:rPr lang="pt-BR" dirty="0">
                <a:solidFill>
                  <a:schemeClr val="bg1"/>
                </a:solidFill>
              </a:rPr>
              <a:t> não apresenta descontinuidade em </a:t>
            </a:r>
            <a:r>
              <a:rPr lang="pt-BR" i="1" dirty="0" err="1">
                <a:solidFill>
                  <a:schemeClr val="bg1"/>
                </a:solidFill>
              </a:rPr>
              <a:t>r</a:t>
            </a:r>
            <a:r>
              <a:rPr lang="pt-BR" i="1" dirty="0">
                <a:solidFill>
                  <a:schemeClr val="bg1"/>
                </a:solidFill>
              </a:rPr>
              <a:t> = </a:t>
            </a:r>
            <a:r>
              <a:rPr lang="pt-BR" i="1" dirty="0" err="1">
                <a:solidFill>
                  <a:schemeClr val="bg1"/>
                </a:solidFill>
              </a:rPr>
              <a:t>R</a:t>
            </a:r>
            <a:r>
              <a:rPr lang="pt-BR" dirty="0">
                <a:solidFill>
                  <a:schemeClr val="bg1"/>
                </a:solidFill>
              </a:rPr>
              <a:t>, </a:t>
            </a:r>
          </a:p>
          <a:p>
            <a:pPr algn="ctr"/>
            <a:r>
              <a:rPr lang="pt-BR" dirty="0">
                <a:solidFill>
                  <a:schemeClr val="bg1"/>
                </a:solidFill>
              </a:rPr>
              <a:t>desde que a densidade volumétrica de cargas é finita.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BB1FDDD-16E6-294D-969F-F5EA265A05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050" y="1147269"/>
            <a:ext cx="6169899" cy="4679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1430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94EF0B53-4D3E-0B4A-99FD-67B47C1090DD}"/>
              </a:ext>
            </a:extLst>
          </p:cNvPr>
          <p:cNvSpPr txBox="1"/>
          <p:nvPr/>
        </p:nvSpPr>
        <p:spPr>
          <a:xfrm>
            <a:off x="0" y="116632"/>
            <a:ext cx="91440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Exemplo22-14</a:t>
            </a:r>
          </a:p>
          <a:p>
            <a:pPr algn="ctr"/>
            <a:r>
              <a:rPr lang="pt-BR" dirty="0">
                <a:solidFill>
                  <a:schemeClr val="bg1"/>
                </a:solidFill>
              </a:rPr>
              <a:t>﻿Campo elétrico devido a uma linha infinita de cargas</a:t>
            </a:r>
          </a:p>
          <a:p>
            <a:pPr algn="ctr"/>
            <a:endParaRPr lang="pt-BR" dirty="0">
              <a:solidFill>
                <a:schemeClr val="bg1"/>
              </a:solidFill>
            </a:endParaRPr>
          </a:p>
          <a:p>
            <a:pPr algn="ctr"/>
            <a:r>
              <a:rPr lang="pt-BR" dirty="0">
                <a:solidFill>
                  <a:schemeClr val="bg1"/>
                </a:solidFill>
              </a:rPr>
              <a:t>﻿Use a lei de Gauss para determinar o campo elétrico gerado por uma linha infinitamente longa de cargas com densidade uniforme </a:t>
            </a:r>
            <a:r>
              <a:rPr lang="el-GR" dirty="0">
                <a:solidFill>
                  <a:schemeClr val="bg1"/>
                </a:solidFill>
              </a:rPr>
              <a:t>λ. </a:t>
            </a:r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l-GR" sz="2200" dirty="0">
                <a:solidFill>
                  <a:schemeClr val="bg1"/>
                </a:solidFill>
              </a:rPr>
              <a:t>(</a:t>
            </a:r>
            <a:r>
              <a:rPr lang="pt-BR" sz="2200" dirty="0">
                <a:solidFill>
                  <a:schemeClr val="bg1"/>
                </a:solidFill>
              </a:rPr>
              <a:t>Este problema já foi resolvido no Exemplo 22-3 usando a lei de Coulomb.)</a:t>
            </a:r>
          </a:p>
          <a:p>
            <a:pPr algn="ctr"/>
            <a:endParaRPr lang="pt-BR" dirty="0">
              <a:solidFill>
                <a:schemeClr val="bg1"/>
              </a:solidFill>
            </a:endParaRPr>
          </a:p>
          <a:p>
            <a:pPr algn="ctr"/>
            <a:r>
              <a:rPr lang="pt-BR" dirty="0">
                <a:solidFill>
                  <a:schemeClr val="bg1"/>
                </a:solidFill>
              </a:rPr>
              <a:t>Este é um caso de simetria cilíndrica (ou em linha) onde, tipicamente, tomamos uma superfície gaussiana cilíndrica com eixo coincidente com a linha.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D54C1A3-A39D-B94A-AC2C-FD3EE9285B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975428"/>
            <a:ext cx="4413774" cy="2477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5045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24BDC367-BED2-8F4F-993C-58B009490266}"/>
              </a:ext>
            </a:extLst>
          </p:cNvPr>
          <p:cNvSpPr txBox="1"/>
          <p:nvPr/>
        </p:nvSpPr>
        <p:spPr>
          <a:xfrm>
            <a:off x="0" y="0"/>
            <a:ext cx="9144000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Então, calculando o fluxo do campo elétrico para a parte curva da superfície gaussiana, temos</a:t>
            </a:r>
          </a:p>
          <a:p>
            <a:pPr algn="ctr"/>
            <a:endParaRPr lang="pt-BR" dirty="0">
              <a:solidFill>
                <a:schemeClr val="bg1"/>
              </a:solidFill>
            </a:endParaRPr>
          </a:p>
          <a:p>
            <a:pPr algn="ctr"/>
            <a:endParaRPr lang="pt-BR" dirty="0">
              <a:solidFill>
                <a:schemeClr val="bg1"/>
              </a:solidFill>
            </a:endParaRPr>
          </a:p>
          <a:p>
            <a:pPr algn="ctr"/>
            <a:endParaRPr lang="pt-BR" sz="1000" dirty="0">
              <a:solidFill>
                <a:schemeClr val="bg1"/>
              </a:solidFill>
            </a:endParaRPr>
          </a:p>
          <a:p>
            <a:pPr algn="ctr"/>
            <a:r>
              <a:rPr lang="pt-BR" dirty="0">
                <a:solidFill>
                  <a:schemeClr val="bg1"/>
                </a:solidFill>
              </a:rPr>
              <a:t>e calculando o fluxo para as duas faces planas</a:t>
            </a:r>
          </a:p>
          <a:p>
            <a:pPr algn="ctr"/>
            <a:endParaRPr lang="pt-BR" dirty="0">
              <a:solidFill>
                <a:schemeClr val="bg1"/>
              </a:solidFill>
            </a:endParaRPr>
          </a:p>
          <a:p>
            <a:pPr algn="ctr"/>
            <a:endParaRPr lang="pt-BR" dirty="0">
              <a:solidFill>
                <a:schemeClr val="bg1"/>
              </a:solidFill>
            </a:endParaRPr>
          </a:p>
          <a:p>
            <a:pPr algn="ctr"/>
            <a:endParaRPr lang="pt-BR" dirty="0">
              <a:solidFill>
                <a:schemeClr val="bg1"/>
              </a:solidFill>
            </a:endParaRPr>
          </a:p>
          <a:p>
            <a:pPr algn="ctr"/>
            <a:endParaRPr lang="pt-BR" dirty="0">
              <a:solidFill>
                <a:schemeClr val="bg1"/>
              </a:solidFill>
            </a:endParaRPr>
          </a:p>
          <a:p>
            <a:pPr algn="ctr"/>
            <a:endParaRPr lang="pt-BR" dirty="0">
              <a:solidFill>
                <a:schemeClr val="bg1"/>
              </a:solidFill>
            </a:endParaRPr>
          </a:p>
          <a:p>
            <a:r>
              <a:rPr lang="pt-BR" dirty="0">
                <a:solidFill>
                  <a:schemeClr val="bg1"/>
                </a:solidFill>
              </a:rPr>
              <a:t>e, sendo                         então </a:t>
            </a:r>
          </a:p>
          <a:p>
            <a:endParaRPr lang="pt-BR" dirty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  <a:p>
            <a:r>
              <a:rPr lang="pt-BR" dirty="0">
                <a:solidFill>
                  <a:schemeClr val="bg1"/>
                </a:solidFill>
              </a:rPr>
              <a:t>Portanto                    onde 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9AEADE49-E549-1D46-BDA4-2F21492FD9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835321"/>
            <a:ext cx="3262226" cy="183142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8AC63AC0-8B27-074F-B517-41C9FD8357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843" y="908720"/>
            <a:ext cx="5153437" cy="576064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5ECE67FF-2277-0A4F-811D-A01BF08C06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799" y="2204864"/>
            <a:ext cx="3745579" cy="1116801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A797ED5E-5BEF-984C-8F82-A4A8A70C76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042" y="3597671"/>
            <a:ext cx="1662773" cy="862179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3002B2A3-278D-1744-BD78-AD7F0D5707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666563"/>
            <a:ext cx="1690813" cy="717798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ED33BDFA-4DA0-F04F-843B-C6A64BF421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869160"/>
            <a:ext cx="1251784" cy="487708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1BD56428-DB70-9345-B2E2-41660A3EBE2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921" y="4662151"/>
            <a:ext cx="1778158" cy="943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0575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66376B94-4082-3B47-9FBE-46C496EEEA92}"/>
              </a:ext>
            </a:extLst>
          </p:cNvPr>
          <p:cNvSpPr txBox="1"/>
          <p:nvPr/>
        </p:nvSpPr>
        <p:spPr>
          <a:xfrm>
            <a:off x="107504" y="116632"/>
            <a:ext cx="892899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22-5 Carga e campo em superfícies condutoras</a:t>
            </a:r>
          </a:p>
          <a:p>
            <a:pPr algn="ctr"/>
            <a:endParaRPr lang="pt-BR" dirty="0">
              <a:solidFill>
                <a:schemeClr val="bg1"/>
              </a:solidFill>
            </a:endParaRPr>
          </a:p>
          <a:p>
            <a:pPr algn="ctr"/>
            <a:r>
              <a:rPr lang="pt-BR" dirty="0">
                <a:solidFill>
                  <a:schemeClr val="bg1"/>
                </a:solidFill>
              </a:rPr>
              <a:t>Um condutor contém uma grande quantidade de carga que pode se mover livremente no seu interior. </a:t>
            </a:r>
          </a:p>
          <a:p>
            <a:pPr algn="ctr"/>
            <a:endParaRPr lang="pt-BR" dirty="0">
              <a:solidFill>
                <a:schemeClr val="bg1"/>
              </a:solidFill>
            </a:endParaRPr>
          </a:p>
          <a:p>
            <a:pPr algn="ctr"/>
            <a:r>
              <a:rPr lang="pt-BR" dirty="0">
                <a:solidFill>
                  <a:schemeClr val="bg1"/>
                </a:solidFill>
              </a:rPr>
              <a:t>Se houver um campo elétrico no interior do condutor, haverá uma força resultante nessas cargas livres, que provocará uma corrente elétrica momentânea.</a:t>
            </a:r>
          </a:p>
          <a:p>
            <a:pPr algn="ctr"/>
            <a:endParaRPr lang="pt-BR" dirty="0">
              <a:solidFill>
                <a:schemeClr val="bg1"/>
              </a:solidFill>
            </a:endParaRPr>
          </a:p>
          <a:p>
            <a:pPr algn="ctr"/>
            <a:r>
              <a:rPr lang="pt-BR" dirty="0">
                <a:solidFill>
                  <a:schemeClr val="bg1"/>
                </a:solidFill>
              </a:rPr>
              <a:t>A nova disposição das cargas livres no condutor será tal que o campo elétrico no interior do condutor se anule.</a:t>
            </a:r>
          </a:p>
          <a:p>
            <a:pPr algn="ctr"/>
            <a:endParaRPr lang="pt-BR" dirty="0">
              <a:solidFill>
                <a:schemeClr val="bg1"/>
              </a:solidFill>
            </a:endParaRPr>
          </a:p>
          <a:p>
            <a:pPr algn="ctr"/>
            <a:r>
              <a:rPr lang="pt-BR" dirty="0">
                <a:solidFill>
                  <a:schemeClr val="bg1"/>
                </a:solidFill>
              </a:rPr>
              <a:t>Dizemos, então, que o condutor estará em equilíbrio eletrostático.</a:t>
            </a:r>
          </a:p>
          <a:p>
            <a:pPr algn="ctr"/>
            <a:endParaRPr lang="pt-BR" dirty="0">
              <a:solidFill>
                <a:schemeClr val="bg1"/>
              </a:solidFill>
            </a:endParaRPr>
          </a:p>
          <a:p>
            <a:pPr algn="ctr"/>
            <a:r>
              <a:rPr lang="pt-BR" dirty="0">
                <a:solidFill>
                  <a:schemeClr val="bg1"/>
                </a:solidFill>
              </a:rPr>
              <a:t>Portanto, em equilíbrio eletrostático, o campo elétrico no interior de um condutor é zero em todos os pontos. </a:t>
            </a:r>
          </a:p>
        </p:txBody>
      </p:sp>
    </p:spTree>
    <p:extLst>
      <p:ext uri="{BB962C8B-B14F-4D97-AF65-F5344CB8AC3E}">
        <p14:creationId xmlns:p14="http://schemas.microsoft.com/office/powerpoint/2010/main" val="631799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375F6311-82BD-AE4D-AF5B-AC142F0BF169}"/>
                  </a:ext>
                </a:extLst>
              </p:cNvPr>
              <p:cNvSpPr txBox="1"/>
              <p:nvPr/>
            </p:nvSpPr>
            <p:spPr>
              <a:xfrm>
                <a:off x="107504" y="116632"/>
                <a:ext cx="8928992" cy="8757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Para a determinação do módulo de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</m:acc>
                    <m:r>
                      <a:rPr 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dirty="0">
                    <a:solidFill>
                      <a:schemeClr val="bg1"/>
                    </a:solidFill>
                  </a:rPr>
                  <a:t>, usaremos a lei de Gauss.</a:t>
                </a:r>
              </a:p>
              <a:p>
                <a:pPr algn="ctr"/>
                <a:endParaRPr lang="pt-BR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375F6311-82BD-AE4D-AF5B-AC142F0BF1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16632"/>
                <a:ext cx="8928992" cy="8757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aixaDeTexto 4">
            <a:extLst>
              <a:ext uri="{FF2B5EF4-FFF2-40B4-BE49-F238E27FC236}">
                <a16:creationId xmlns:a16="http://schemas.microsoft.com/office/drawing/2014/main" id="{9B071CD8-DEC2-9F47-A164-3D7004DEEF6C}"/>
              </a:ext>
            </a:extLst>
          </p:cNvPr>
          <p:cNvSpPr txBox="1"/>
          <p:nvPr/>
        </p:nvSpPr>
        <p:spPr>
          <a:xfrm>
            <a:off x="1115616" y="2463279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onde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6C2FF40E-F67E-4D44-908F-7A31411447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348880"/>
            <a:ext cx="1821961" cy="657930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1B2D66D9-7774-B140-9E90-CC6908EC03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15" y="3186684"/>
            <a:ext cx="4843736" cy="1466452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C61E4012-9CC4-E946-8B92-F1E7091C88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65" y="4797069"/>
            <a:ext cx="4676835" cy="809452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AC2A4A6D-C7DD-5840-A1E2-C582B99236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851" y="5796049"/>
            <a:ext cx="7927886" cy="461664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1CEE8C11-2532-7B4A-8CC6-713724DC2512}"/>
              </a:ext>
            </a:extLst>
          </p:cNvPr>
          <p:cNvSpPr txBox="1"/>
          <p:nvPr/>
        </p:nvSpPr>
        <p:spPr>
          <a:xfrm>
            <a:off x="-36512" y="5790684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Assim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06ADB102-8587-0049-9282-9FA326A185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74" y="677656"/>
            <a:ext cx="4470925" cy="1383192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BB9390F0-5F1D-BF4A-A2DA-8CBD98E07F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824" y="775832"/>
            <a:ext cx="3923928" cy="3212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609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A555D3D2-ACFB-BD41-A9B1-E29D6A5772B3}"/>
              </a:ext>
            </a:extLst>
          </p:cNvPr>
          <p:cNvSpPr txBox="1"/>
          <p:nvPr/>
        </p:nvSpPr>
        <p:spPr>
          <a:xfrm>
            <a:off x="0" y="116632"/>
            <a:ext cx="9036496" cy="6601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Podemos usar a lei de Gauss para mostrar que, para um condutor em equilíbrio eletrostático, qualquer carga elétrica resultante no condutor se aloja na superfície do condutor.</a:t>
            </a:r>
          </a:p>
          <a:p>
            <a:pPr algn="ctr"/>
            <a:endParaRPr lang="pt-BR" sz="1500" dirty="0">
              <a:solidFill>
                <a:schemeClr val="bg1"/>
              </a:solidFill>
            </a:endParaRPr>
          </a:p>
          <a:p>
            <a:pPr algn="ctr"/>
            <a:r>
              <a:rPr lang="pt-BR" dirty="0">
                <a:solidFill>
                  <a:schemeClr val="bg1"/>
                </a:solidFill>
              </a:rPr>
              <a:t>Como ilustra a figura, considere uma superfície gaussiana, qualquer, completamente dentro do material de um condutor em equilíbrio eletrostático.</a:t>
            </a:r>
          </a:p>
          <a:p>
            <a:pPr algn="ctr"/>
            <a:endParaRPr lang="pt-BR" dirty="0">
              <a:solidFill>
                <a:schemeClr val="bg1"/>
              </a:solidFill>
            </a:endParaRPr>
          </a:p>
          <a:p>
            <a:pPr algn="ctr"/>
            <a:endParaRPr lang="pt-BR" dirty="0">
              <a:solidFill>
                <a:schemeClr val="bg1"/>
              </a:solidFill>
            </a:endParaRPr>
          </a:p>
          <a:p>
            <a:pPr algn="ctr"/>
            <a:endParaRPr lang="pt-BR" dirty="0">
              <a:solidFill>
                <a:schemeClr val="bg1"/>
              </a:solidFill>
            </a:endParaRPr>
          </a:p>
          <a:p>
            <a:pPr algn="ctr"/>
            <a:endParaRPr lang="pt-BR" dirty="0">
              <a:solidFill>
                <a:schemeClr val="bg1"/>
              </a:solidFill>
            </a:endParaRPr>
          </a:p>
          <a:p>
            <a:pPr algn="ctr"/>
            <a:endParaRPr lang="pt-BR" dirty="0">
              <a:solidFill>
                <a:schemeClr val="bg1"/>
              </a:solidFill>
            </a:endParaRPr>
          </a:p>
          <a:p>
            <a:pPr algn="ctr"/>
            <a:endParaRPr lang="pt-BR" dirty="0">
              <a:solidFill>
                <a:schemeClr val="bg1"/>
              </a:solidFill>
            </a:endParaRPr>
          </a:p>
          <a:p>
            <a:pPr algn="ctr"/>
            <a:endParaRPr lang="pt-BR" dirty="0">
              <a:solidFill>
                <a:schemeClr val="bg1"/>
              </a:solidFill>
            </a:endParaRPr>
          </a:p>
          <a:p>
            <a:pPr algn="ctr"/>
            <a:r>
              <a:rPr lang="pt-BR" dirty="0">
                <a:solidFill>
                  <a:schemeClr val="bg1"/>
                </a:solidFill>
              </a:rPr>
              <a:t>O campo elétrico é zero em qualquer ponto na superfície gaussiana, pois a superfície está completamente no interior do condutor, onde o campo é zero em todos os pontos. </a:t>
            </a:r>
          </a:p>
          <a:p>
            <a:pPr algn="ctr"/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491E62B-F665-6B49-9505-527C89F6B3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800" y="2852936"/>
            <a:ext cx="34544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6001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F40C57BA-3BB8-BE47-95D5-478257251EA8}"/>
              </a:ext>
            </a:extLst>
          </p:cNvPr>
          <p:cNvSpPr/>
          <p:nvPr/>
        </p:nvSpPr>
        <p:spPr>
          <a:xfrm>
            <a:off x="0" y="262921"/>
            <a:ext cx="9144000" cy="6046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Assim, o fluxo resultante do campo elétrico através da superfície deve ser zero e, pela lei de Gauss, a carga líquida no interior da superfície deve ser zero. </a:t>
            </a:r>
          </a:p>
          <a:p>
            <a:pPr algn="ctr"/>
            <a:endParaRPr lang="pt-BR" dirty="0">
              <a:solidFill>
                <a:schemeClr val="bg1"/>
              </a:solidFill>
            </a:endParaRPr>
          </a:p>
          <a:p>
            <a:pPr algn="ctr"/>
            <a:r>
              <a:rPr lang="pt-BR" dirty="0">
                <a:solidFill>
                  <a:schemeClr val="bg1"/>
                </a:solidFill>
              </a:rPr>
              <a:t>Dessa forma, não pode haver nenhuma carga líquida no interior de qualquer superfície que esteja completamente dentro do material de um condutor. </a:t>
            </a:r>
          </a:p>
          <a:p>
            <a:pPr algn="ctr"/>
            <a:endParaRPr lang="pt-BR" dirty="0">
              <a:solidFill>
                <a:schemeClr val="bg1"/>
              </a:solidFill>
            </a:endParaRPr>
          </a:p>
          <a:p>
            <a:pPr algn="ctr"/>
            <a:endParaRPr lang="pt-BR" dirty="0">
              <a:solidFill>
                <a:schemeClr val="bg1"/>
              </a:solidFill>
            </a:endParaRPr>
          </a:p>
          <a:p>
            <a:pPr algn="ctr"/>
            <a:endParaRPr lang="pt-BR" dirty="0">
              <a:solidFill>
                <a:schemeClr val="bg1"/>
              </a:solidFill>
            </a:endParaRPr>
          </a:p>
          <a:p>
            <a:pPr algn="ctr"/>
            <a:endParaRPr lang="pt-BR" dirty="0">
              <a:solidFill>
                <a:schemeClr val="bg1"/>
              </a:solidFill>
            </a:endParaRPr>
          </a:p>
          <a:p>
            <a:pPr algn="ctr"/>
            <a:endParaRPr lang="pt-BR" dirty="0">
              <a:solidFill>
                <a:schemeClr val="bg1"/>
              </a:solidFill>
            </a:endParaRPr>
          </a:p>
          <a:p>
            <a:pPr algn="ctr"/>
            <a:endParaRPr lang="pt-BR" dirty="0">
              <a:solidFill>
                <a:schemeClr val="bg1"/>
              </a:solidFill>
            </a:endParaRPr>
          </a:p>
          <a:p>
            <a:pPr algn="ctr"/>
            <a:endParaRPr lang="pt-BR" dirty="0">
              <a:solidFill>
                <a:schemeClr val="bg1"/>
              </a:solidFill>
            </a:endParaRPr>
          </a:p>
          <a:p>
            <a:pPr algn="ctr"/>
            <a:r>
              <a:rPr lang="pt-BR" dirty="0">
                <a:solidFill>
                  <a:schemeClr val="bg1"/>
                </a:solidFill>
              </a:rPr>
              <a:t>Consequentemente, se um condutor possui uma carga resultante, ela deve residir na superfície do condutor.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562BFBF-1628-264E-88F9-9AE960176D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800" y="3095600"/>
            <a:ext cx="34544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7695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09B088EE-8769-0443-A8D7-902142AA2DE5}"/>
                  </a:ext>
                </a:extLst>
              </p:cNvPr>
              <p:cNvSpPr txBox="1"/>
              <p:nvPr/>
            </p:nvSpPr>
            <p:spPr>
              <a:xfrm>
                <a:off x="0" y="116632"/>
                <a:ext cx="9144000" cy="63803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Levando em conta que:</a:t>
                </a:r>
              </a:p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- um condutor que tenha carga resultante diferente de zero, </a:t>
                </a:r>
              </a:p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essa carga estará na superfície do condutor,</a:t>
                </a:r>
              </a:p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- em qualquer posição onde haja uma densidade volumétrica infinita de cargas, o campo elétrico será descontínuo e </a:t>
                </a:r>
                <a14:m>
                  <m:oMath xmlns:m="http://schemas.openxmlformats.org/officeDocument/2006/math">
                    <m:r>
                      <a:rPr lang="pt-BR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𝚫</m:t>
                    </m:r>
                    <m:sSub>
                      <m:sSubPr>
                        <m:ctrlPr>
                          <a:rPr lang="pt-B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𝒛</m:t>
                        </m:r>
                      </m:sub>
                    </m:sSub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𝝈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𝜺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den>
                    </m:f>
                  </m:oMath>
                </a14:m>
                <a:r>
                  <a:rPr lang="pt-BR" dirty="0">
                    <a:solidFill>
                      <a:schemeClr val="bg1"/>
                    </a:solidFill>
                  </a:rPr>
                  <a:t>,</a:t>
                </a:r>
              </a:p>
              <a:p>
                <a:pPr algn="ctr"/>
                <a:r>
                  <a:rPr lang="pt-BR" i="1" dirty="0">
                    <a:solidFill>
                      <a:schemeClr val="bg1"/>
                    </a:solidFill>
                  </a:rPr>
                  <a:t>- E</a:t>
                </a:r>
                <a:r>
                  <a:rPr lang="pt-BR" dirty="0">
                    <a:solidFill>
                      <a:schemeClr val="bg1"/>
                    </a:solidFill>
                  </a:rPr>
                  <a:t> é zero no interior do material de um condutor, </a:t>
                </a:r>
              </a:p>
              <a:p>
                <a:pPr marL="342900" indent="-342900" algn="ctr">
                  <a:buFontTx/>
                  <a:buChar char="-"/>
                </a:pPr>
                <a:endParaRPr lang="pt-BR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então o campo elétrico próximo à superfície, </a:t>
                </a:r>
              </a:p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do lado de fora de um condutor, é dado por </a:t>
                </a:r>
                <a:r>
                  <a:rPr lang="pt-BR" i="1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E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𝝈</m:t>
                        </m:r>
                      </m:num>
                      <m:den>
                        <m:sSub>
                          <m:sSubPr>
                            <m:ctrlP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𝜺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den>
                    </m:f>
                  </m:oMath>
                </a14:m>
                <a:r>
                  <a:rPr lang="pt-BR" dirty="0">
                    <a:solidFill>
                      <a:schemeClr val="bg1"/>
                    </a:solidFill>
                  </a:rPr>
                  <a:t>.</a:t>
                </a:r>
              </a:p>
              <a:p>
                <a:pPr algn="ctr"/>
                <a:endParaRPr lang="pt-BR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Além disso, na superfície de um condutor em equilíbrio eletrostático,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</m:acc>
                  </m:oMath>
                </a14:m>
                <a:r>
                  <a:rPr lang="pt-BR" dirty="0">
                    <a:solidFill>
                      <a:schemeClr val="bg1"/>
                    </a:solidFill>
                  </a:rPr>
                  <a:t> deve ser perpendicular à superfície. </a:t>
                </a:r>
              </a:p>
              <a:p>
                <a:pPr algn="ctr"/>
                <a:endParaRPr lang="pt-BR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Se o campo elétrico tivesse uma componente tangencial à superfície, a carga livre seria acelerada tangencialmente à superfície até que o equilíbrio eletrostático fosse restabelecido.</a:t>
                </a:r>
              </a:p>
            </p:txBody>
          </p:sp>
        </mc:Choice>
        <mc:Fallback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09B088EE-8769-0443-A8D7-902142AA2D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16632"/>
                <a:ext cx="9144000" cy="6380336"/>
              </a:xfrm>
              <a:prstGeom prst="rect">
                <a:avLst/>
              </a:prstGeom>
              <a:blipFill>
                <a:blip r:embed="rId2"/>
                <a:stretch>
                  <a:fillRect l="-694" t="-595" r="-1667" b="-119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91859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7620E174-24D6-414E-BEBA-98D6033497C1}"/>
                  </a:ext>
                </a:extLst>
              </p:cNvPr>
              <p:cNvSpPr txBox="1"/>
              <p:nvPr/>
            </p:nvSpPr>
            <p:spPr>
              <a:xfrm>
                <a:off x="0" y="116632"/>
                <a:ext cx="9144000" cy="71638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Exemplo 22-15    A carga na Terra</a:t>
                </a:r>
              </a:p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﻿</a:t>
                </a:r>
              </a:p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Em média, o campo elétrico na Terra é aproximadamente 100 N/C, dirigido verticalmente para baixo. </a:t>
                </a:r>
              </a:p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Determinemos qual é a carga total na superfície da Terra,</a:t>
                </a:r>
              </a:p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dados o raio da Terra é de ﻿6,37×10</a:t>
                </a:r>
                <a:r>
                  <a:rPr lang="pt-BR" baseline="30000" dirty="0">
                    <a:solidFill>
                      <a:schemeClr val="bg1"/>
                    </a:solidFill>
                  </a:rPr>
                  <a:t>6</a:t>
                </a:r>
                <a:r>
                  <a:rPr lang="pt-BR" dirty="0">
                    <a:solidFill>
                      <a:schemeClr val="bg1"/>
                    </a:solidFill>
                  </a:rPr>
                  <a:t> m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𝜺</m:t>
                        </m:r>
                      </m:e>
                      <m: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pt-BR" dirty="0">
                    <a:solidFill>
                      <a:schemeClr val="bg1"/>
                    </a:solidFill>
                  </a:rPr>
                  <a:t> = 8,85×10</a:t>
                </a:r>
                <a:r>
                  <a:rPr lang="pt-BR" baseline="30000" dirty="0">
                    <a:solidFill>
                      <a:schemeClr val="bg1"/>
                    </a:solidFill>
                  </a:rPr>
                  <a:t>-12</a:t>
                </a:r>
                <a:r>
                  <a:rPr lang="pt-BR" dirty="0">
                    <a:solidFill>
                      <a:schemeClr val="bg1"/>
                    </a:solidFill>
                  </a:rPr>
                  <a:t> C</a:t>
                </a:r>
                <a:r>
                  <a:rPr lang="pt-BR" baseline="30000" dirty="0">
                    <a:solidFill>
                      <a:schemeClr val="bg1"/>
                    </a:solidFill>
                  </a:rPr>
                  <a:t>2</a:t>
                </a:r>
                <a:r>
                  <a:rPr lang="pt-BR" dirty="0">
                    <a:solidFill>
                      <a:schemeClr val="bg1"/>
                    </a:solidFill>
                  </a:rPr>
                  <a:t>/N.m</a:t>
                </a:r>
                <a:r>
                  <a:rPr lang="pt-BR" baseline="30000" dirty="0">
                    <a:solidFill>
                      <a:schemeClr val="bg1"/>
                    </a:solidFill>
                  </a:rPr>
                  <a:t>2</a:t>
                </a:r>
                <a:r>
                  <a:rPr lang="pt-BR" dirty="0">
                    <a:solidFill>
                      <a:schemeClr val="bg1"/>
                    </a:solidFill>
                  </a:rPr>
                  <a:t>.</a:t>
                </a:r>
                <a:endParaRPr lang="pt-BR" baseline="30000" dirty="0">
                  <a:solidFill>
                    <a:schemeClr val="bg1"/>
                  </a:solidFill>
                </a:endParaRPr>
              </a:p>
              <a:p>
                <a:pPr algn="ctr"/>
                <a:endParaRPr lang="pt-BR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﻿A Terra é um condutor e, portanto, qualquer carga que ela tenha reside na sua superfície. </a:t>
                </a:r>
              </a:p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A densidade superficial de carga </a:t>
                </a:r>
                <a:r>
                  <a:rPr lang="el-GR" i="1" dirty="0">
                    <a:solidFill>
                      <a:schemeClr val="bg1"/>
                    </a:solidFill>
                  </a:rPr>
                  <a:t>σ</a:t>
                </a:r>
                <a:r>
                  <a:rPr lang="el-GR" dirty="0">
                    <a:solidFill>
                      <a:schemeClr val="bg1"/>
                    </a:solidFill>
                  </a:rPr>
                  <a:t> </a:t>
                </a:r>
                <a:r>
                  <a:rPr lang="pt-BR" dirty="0">
                    <a:solidFill>
                      <a:schemeClr val="bg1"/>
                    </a:solidFill>
                  </a:rPr>
                  <a:t>está relacionada à componente normal do campo elétrico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𝝈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𝜺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den>
                    </m:f>
                  </m:oMath>
                </a14:m>
                <a:r>
                  <a:rPr lang="pt-BR" dirty="0">
                    <a:solidFill>
                      <a:schemeClr val="bg1"/>
                    </a:solidFill>
                  </a:rPr>
                  <a:t>. </a:t>
                </a:r>
              </a:p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A carga total </a:t>
                </a:r>
                <a:r>
                  <a:rPr lang="pt-BR" i="1" dirty="0" err="1">
                    <a:solidFill>
                      <a:schemeClr val="bg1"/>
                    </a:solidFill>
                  </a:rPr>
                  <a:t>Q</a:t>
                </a:r>
                <a:r>
                  <a:rPr lang="pt-BR" dirty="0">
                    <a:solidFill>
                      <a:schemeClr val="bg1"/>
                    </a:solidFill>
                  </a:rPr>
                  <a:t> é igual à densidade de carga </a:t>
                </a:r>
                <a:r>
                  <a:rPr lang="el-GR" i="1" dirty="0">
                    <a:solidFill>
                      <a:schemeClr val="bg1"/>
                    </a:solidFill>
                  </a:rPr>
                  <a:t>σ</a:t>
                </a:r>
                <a:r>
                  <a:rPr lang="el-GR" dirty="0">
                    <a:solidFill>
                      <a:schemeClr val="bg1"/>
                    </a:solidFill>
                  </a:rPr>
                  <a:t> </a:t>
                </a:r>
                <a:r>
                  <a:rPr lang="pt-BR" dirty="0">
                    <a:solidFill>
                      <a:schemeClr val="bg1"/>
                    </a:solidFill>
                  </a:rPr>
                  <a:t>multiplicada pela área da superfície </a:t>
                </a:r>
                <a:r>
                  <a:rPr lang="pt-BR" i="1" dirty="0">
                    <a:solidFill>
                      <a:schemeClr val="bg1"/>
                    </a:solidFill>
                  </a:rPr>
                  <a:t>A</a:t>
                </a:r>
                <a:r>
                  <a:rPr lang="pt-BR" dirty="0">
                    <a:solidFill>
                      <a:schemeClr val="bg1"/>
                    </a:solidFill>
                  </a:rPr>
                  <a:t> . </a:t>
                </a:r>
              </a:p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Assim,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𝝈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𝜺</m:t>
                        </m:r>
                      </m:e>
                      <m: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pt-BR" dirty="0">
                    <a:solidFill>
                      <a:schemeClr val="bg1"/>
                    </a:solidFill>
                  </a:rPr>
                  <a:t>    onde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𝝈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𝑸</m:t>
                        </m:r>
                      </m:num>
                      <m:den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𝑹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pt-BR" dirty="0">
                    <a:solidFill>
                      <a:schemeClr val="bg1"/>
                    </a:solidFill>
                  </a:rPr>
                  <a:t>,    portanto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𝑸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  <m:sSup>
                      <m:sSup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𝑹</m:t>
                        </m:r>
                      </m:e>
                      <m:sup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  <m:sSub>
                      <m:sSubPr>
                        <m:ctrlPr>
                          <a:rPr lang="pt-B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𝜺</m:t>
                        </m:r>
                      </m:e>
                      <m: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endParaRPr lang="pt-BR" dirty="0">
                  <a:solidFill>
                    <a:schemeClr val="bg1"/>
                  </a:solidFill>
                </a:endParaRPr>
              </a:p>
              <a:p>
                <a:pPr algn="ctr"/>
                <a:endParaRPr lang="pt-BR" sz="1500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Como o campo é dirigido verticalmente para baixo, </a:t>
                </a:r>
                <a:r>
                  <a:rPr lang="pt-BR" dirty="0" err="1">
                    <a:solidFill>
                      <a:schemeClr val="bg1"/>
                    </a:solidFill>
                  </a:rPr>
                  <a:t>Q</a:t>
                </a:r>
                <a:r>
                  <a:rPr lang="pt-BR" dirty="0">
                    <a:solidFill>
                      <a:schemeClr val="bg1"/>
                    </a:solidFill>
                  </a:rPr>
                  <a:t> será negativo.</a:t>
                </a:r>
              </a:p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Então     </a:t>
                </a:r>
                <a:r>
                  <a:rPr lang="pt-BR" i="1" dirty="0" err="1">
                    <a:solidFill>
                      <a:schemeClr val="bg1"/>
                    </a:solidFill>
                  </a:rPr>
                  <a:t>Q</a:t>
                </a:r>
                <a:r>
                  <a:rPr lang="pt-BR" dirty="0">
                    <a:solidFill>
                      <a:schemeClr val="bg1"/>
                    </a:solidFill>
                  </a:rPr>
                  <a:t> = -4,51×10</a:t>
                </a:r>
                <a:r>
                  <a:rPr lang="pt-BR" baseline="30000" dirty="0">
                    <a:solidFill>
                      <a:schemeClr val="bg1"/>
                    </a:solidFill>
                  </a:rPr>
                  <a:t>5</a:t>
                </a:r>
                <a:r>
                  <a:rPr lang="pt-BR" dirty="0">
                    <a:solidFill>
                      <a:schemeClr val="bg1"/>
                    </a:solidFill>
                  </a:rPr>
                  <a:t> C</a:t>
                </a:r>
              </a:p>
              <a:p>
                <a:pPr algn="ctr"/>
                <a:endParaRPr lang="pt-BR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7620E174-24D6-414E-BEBA-98D6033497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16632"/>
                <a:ext cx="9144000" cy="7163821"/>
              </a:xfrm>
              <a:prstGeom prst="rect">
                <a:avLst/>
              </a:prstGeom>
              <a:blipFill>
                <a:blip r:embed="rId2"/>
                <a:stretch>
                  <a:fillRect l="-694" t="-531" r="-1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83117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18B8B12E-C4AB-D540-8E2C-250CFDDE6BD8}"/>
              </a:ext>
            </a:extLst>
          </p:cNvPr>
          <p:cNvSpPr txBox="1"/>
          <p:nvPr/>
        </p:nvSpPr>
        <p:spPr>
          <a:xfrm>
            <a:off x="0" y="0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﻿Consideremos agora uma carga puntiforme positiva </a:t>
            </a:r>
            <a:r>
              <a:rPr lang="pt-BR" i="1" dirty="0" err="1">
                <a:solidFill>
                  <a:schemeClr val="bg1"/>
                </a:solidFill>
              </a:rPr>
              <a:t>q</a:t>
            </a:r>
            <a:r>
              <a:rPr lang="pt-BR" dirty="0">
                <a:solidFill>
                  <a:schemeClr val="bg1"/>
                </a:solidFill>
              </a:rPr>
              <a:t> no centro de uma casca condutora esférica (figura à esquerda). </a:t>
            </a:r>
          </a:p>
          <a:p>
            <a:pPr algn="ctr"/>
            <a:r>
              <a:rPr lang="pt-BR" dirty="0">
                <a:solidFill>
                  <a:schemeClr val="bg1"/>
                </a:solidFill>
              </a:rPr>
              <a:t>Como a carga líquida deve ser zero dentro de qualquer superfície gaussiana no interior do material de um condutor, deve haver uma carga negativa –</a:t>
            </a:r>
            <a:r>
              <a:rPr lang="pt-BR" i="1" dirty="0" err="1">
                <a:solidFill>
                  <a:schemeClr val="bg1"/>
                </a:solidFill>
              </a:rPr>
              <a:t>q</a:t>
            </a:r>
            <a:r>
              <a:rPr lang="pt-BR" dirty="0">
                <a:solidFill>
                  <a:schemeClr val="bg1"/>
                </a:solidFill>
              </a:rPr>
              <a:t> induzida na superfície interna da cavidade. </a:t>
            </a:r>
          </a:p>
          <a:p>
            <a:pPr algn="ctr"/>
            <a:r>
              <a:rPr lang="pt-BR" dirty="0">
                <a:solidFill>
                  <a:schemeClr val="bg1"/>
                </a:solidFill>
              </a:rPr>
              <a:t>Na figura à direita, a carga puntiforme foi deslocada do centro da cavidade. As linhas de campo na cavidade são alteradas e a densidade superficial da carga ﻿negativa induzida na superfície interna deixa de ser uniforme. </a:t>
            </a:r>
          </a:p>
          <a:p>
            <a:pPr algn="ctr"/>
            <a:endParaRPr lang="pt-BR" dirty="0">
              <a:solidFill>
                <a:schemeClr val="bg1"/>
              </a:solidFill>
            </a:endParaRPr>
          </a:p>
          <a:p>
            <a:pPr algn="ctr"/>
            <a:endParaRPr lang="pt-BR" dirty="0">
              <a:solidFill>
                <a:schemeClr val="bg1"/>
              </a:solidFill>
            </a:endParaRPr>
          </a:p>
          <a:p>
            <a:pPr algn="ctr"/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FDEBB19-36B4-CF45-9638-A5D422AB7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7" y="3427372"/>
            <a:ext cx="3600400" cy="3390958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D63E5930-9651-1F49-A8D5-BBB2DCAE34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583" y="3356992"/>
            <a:ext cx="3600401" cy="3458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3221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4965D23-A6C9-DB4B-B981-2D8429DB9D22}"/>
              </a:ext>
            </a:extLst>
          </p:cNvPr>
          <p:cNvSpPr txBox="1"/>
          <p:nvPr/>
        </p:nvSpPr>
        <p:spPr>
          <a:xfrm>
            <a:off x="0" y="758309"/>
            <a:ext cx="903649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﻿Entretanto, a densidade superficial de carga positiva na parte externa não é alterada, ainda é uniforme, pois ela está eletricamente blindada da cavidade pelo material condutor.</a:t>
            </a:r>
          </a:p>
          <a:p>
            <a:pPr algn="ctr"/>
            <a:endParaRPr lang="pt-BR" dirty="0">
              <a:solidFill>
                <a:schemeClr val="bg1"/>
              </a:solidFill>
            </a:endParaRPr>
          </a:p>
          <a:p>
            <a:pPr algn="ctr"/>
            <a:r>
              <a:rPr lang="pt-BR" dirty="0">
                <a:solidFill>
                  <a:schemeClr val="bg1"/>
                </a:solidFill>
              </a:rPr>
              <a:t>O campo elétrico da carga puntiforme </a:t>
            </a:r>
            <a:r>
              <a:rPr lang="pt-BR" i="1" dirty="0" err="1">
                <a:solidFill>
                  <a:schemeClr val="bg1"/>
                </a:solidFill>
              </a:rPr>
              <a:t>q</a:t>
            </a:r>
            <a:r>
              <a:rPr lang="pt-BR" dirty="0">
                <a:solidFill>
                  <a:schemeClr val="bg1"/>
                </a:solidFill>
              </a:rPr>
              <a:t> e o da carga –</a:t>
            </a:r>
            <a:r>
              <a:rPr lang="pt-BR" i="1" dirty="0" err="1">
                <a:solidFill>
                  <a:schemeClr val="bg1"/>
                </a:solidFill>
              </a:rPr>
              <a:t>q</a:t>
            </a:r>
            <a:r>
              <a:rPr lang="pt-BR" dirty="0">
                <a:solidFill>
                  <a:schemeClr val="bg1"/>
                </a:solidFill>
              </a:rPr>
              <a:t> na superfície interna da cavidade se superpõem para produzir um campo que é exatamente zero em qualquer lugar do condutor.</a:t>
            </a:r>
          </a:p>
          <a:p>
            <a:pPr algn="ctr"/>
            <a:r>
              <a:rPr lang="pt-BR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pt-BR" dirty="0">
                <a:solidFill>
                  <a:schemeClr val="bg1"/>
                </a:solidFill>
              </a:rPr>
              <a:t>Isto é obviamente verdadeiro se a carga puntiforme estiver no centro da cavidade, mas isto ainda é verdadeiro mesmo que a carga esteja em qualquer outro ponto na cavidade.</a:t>
            </a:r>
          </a:p>
          <a:p>
            <a:pPr algn="ctr"/>
            <a:r>
              <a:rPr lang="pt-BR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pt-BR" dirty="0">
                <a:solidFill>
                  <a:schemeClr val="bg1"/>
                </a:solidFill>
              </a:rPr>
              <a:t>Além disso, estas afirmações são válidas mesmo que as superfícies interna e externa do condutor não sejam esféricas. </a:t>
            </a:r>
          </a:p>
        </p:txBody>
      </p:sp>
    </p:spTree>
    <p:extLst>
      <p:ext uri="{BB962C8B-B14F-4D97-AF65-F5344CB8AC3E}">
        <p14:creationId xmlns:p14="http://schemas.microsoft.com/office/powerpoint/2010/main" val="25196900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26C6279C-F758-EF45-8B48-80AEBEFD081E}"/>
              </a:ext>
            </a:extLst>
          </p:cNvPr>
          <p:cNvSpPr txBox="1"/>
          <p:nvPr/>
        </p:nvSpPr>
        <p:spPr>
          <a:xfrm>
            <a:off x="0" y="116632"/>
            <a:ext cx="9144000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﻿A figura mostra linhas de campo elétrico para </a:t>
            </a:r>
          </a:p>
          <a:p>
            <a:pPr algn="ctr"/>
            <a:r>
              <a:rPr lang="pt-BR" dirty="0">
                <a:solidFill>
                  <a:schemeClr val="bg1"/>
                </a:solidFill>
              </a:rPr>
              <a:t>um cilindro e uma placa com cargas opostas.</a:t>
            </a:r>
          </a:p>
          <a:p>
            <a:pPr algn="ctr"/>
            <a:endParaRPr lang="pt-BR" dirty="0">
              <a:solidFill>
                <a:schemeClr val="bg1"/>
              </a:solidFill>
            </a:endParaRPr>
          </a:p>
          <a:p>
            <a:pPr algn="ctr"/>
            <a:r>
              <a:rPr lang="pt-BR" dirty="0">
                <a:solidFill>
                  <a:schemeClr val="bg1"/>
                </a:solidFill>
              </a:rPr>
              <a:t>É possível observar essas linhas utilizando pequenas fibras, suspensos em óleo, que polarizam perante o campo e se alinha na direção dele.</a:t>
            </a:r>
          </a:p>
          <a:p>
            <a:pPr algn="ctr"/>
            <a:endParaRPr lang="pt-BR" dirty="0">
              <a:solidFill>
                <a:schemeClr val="bg1"/>
              </a:solidFill>
            </a:endParaRPr>
          </a:p>
          <a:p>
            <a:pPr algn="ctr"/>
            <a:r>
              <a:rPr lang="pt-BR" dirty="0">
                <a:solidFill>
                  <a:schemeClr val="bg1"/>
                </a:solidFill>
              </a:rPr>
              <a:t>Observe que as linhas de campo são normais às superfícies dos condutores e que não há linhas no interior do cilindro. </a:t>
            </a:r>
          </a:p>
          <a:p>
            <a:pPr algn="ctr"/>
            <a:r>
              <a:rPr lang="pt-BR" dirty="0">
                <a:solidFill>
                  <a:schemeClr val="bg1"/>
                </a:solidFill>
              </a:rPr>
              <a:t>A região dentro do cilindro está blindada eletricamente </a:t>
            </a:r>
          </a:p>
          <a:p>
            <a:pPr algn="ctr"/>
            <a:r>
              <a:rPr lang="pt-BR" dirty="0">
                <a:solidFill>
                  <a:schemeClr val="bg1"/>
                </a:solidFill>
              </a:rPr>
              <a:t>da região do lado de fora.</a:t>
            </a:r>
          </a:p>
          <a:p>
            <a:pPr algn="ctr"/>
            <a:endParaRPr lang="pt-BR" dirty="0">
              <a:solidFill>
                <a:schemeClr val="bg1"/>
              </a:solidFill>
            </a:endParaRPr>
          </a:p>
          <a:p>
            <a:pPr algn="ctr"/>
            <a:endParaRPr lang="pt-BR" dirty="0">
              <a:solidFill>
                <a:schemeClr val="bg1"/>
              </a:solidFill>
            </a:endParaRPr>
          </a:p>
          <a:p>
            <a:pPr algn="ctr"/>
            <a:endParaRPr lang="pt-BR" dirty="0">
              <a:solidFill>
                <a:schemeClr val="bg1"/>
              </a:solidFill>
            </a:endParaRPr>
          </a:p>
          <a:p>
            <a:pPr algn="ctr"/>
            <a:endParaRPr lang="pt-BR" dirty="0">
              <a:solidFill>
                <a:schemeClr val="bg1"/>
              </a:solidFill>
            </a:endParaRPr>
          </a:p>
          <a:p>
            <a:pPr algn="ctr"/>
            <a:endParaRPr lang="pt-BR" dirty="0">
              <a:solidFill>
                <a:schemeClr val="bg1"/>
              </a:solidFill>
            </a:endParaRPr>
          </a:p>
          <a:p>
            <a:pPr algn="ctr"/>
            <a:endParaRPr lang="pt-BR" dirty="0">
              <a:solidFill>
                <a:schemeClr val="bg1"/>
              </a:solidFill>
            </a:endParaRPr>
          </a:p>
          <a:p>
            <a:pPr algn="ctr"/>
            <a:endParaRPr lang="pt-BR" dirty="0">
              <a:solidFill>
                <a:schemeClr val="bg1"/>
              </a:solidFill>
            </a:endParaRPr>
          </a:p>
          <a:p>
            <a:pPr algn="ctr"/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FF7E876E-77D5-364C-810F-D38BF5CF41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550" y="4365104"/>
            <a:ext cx="339090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5316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0A4706C-5659-5544-905C-202E8C00EED0}"/>
              </a:ext>
            </a:extLst>
          </p:cNvPr>
          <p:cNvSpPr txBox="1"/>
          <p:nvPr/>
        </p:nvSpPr>
        <p:spPr>
          <a:xfrm>
            <a:off x="0" y="154369"/>
            <a:ext cx="91440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﻿22-6   A equivalência da Lei de Gauss e da Lei de Coulomb </a:t>
            </a:r>
          </a:p>
          <a:p>
            <a:pPr algn="ctr"/>
            <a:r>
              <a:rPr lang="pt-BR" dirty="0">
                <a:solidFill>
                  <a:schemeClr val="bg1"/>
                </a:solidFill>
              </a:rPr>
              <a:t>na eletrostática</a:t>
            </a:r>
          </a:p>
          <a:p>
            <a:pPr algn="ctr"/>
            <a:endParaRPr lang="pt-BR" dirty="0">
              <a:solidFill>
                <a:schemeClr val="bg1"/>
              </a:solidFill>
            </a:endParaRPr>
          </a:p>
          <a:p>
            <a:pPr algn="ctr"/>
            <a:r>
              <a:rPr lang="pt-BR" dirty="0">
                <a:solidFill>
                  <a:schemeClr val="bg1"/>
                </a:solidFill>
              </a:rPr>
              <a:t>﻿A lei de Gauss pode ser derivada matematicamente da </a:t>
            </a:r>
          </a:p>
          <a:p>
            <a:pPr algn="ctr"/>
            <a:r>
              <a:rPr lang="pt-BR" dirty="0">
                <a:solidFill>
                  <a:schemeClr val="bg1"/>
                </a:solidFill>
              </a:rPr>
              <a:t>lei de Coulomb para o caso da eletrostática usando o conceito de ângulo sólido. </a:t>
            </a:r>
          </a:p>
          <a:p>
            <a:pPr algn="ctr"/>
            <a:endParaRPr lang="pt-BR" dirty="0">
              <a:solidFill>
                <a:schemeClr val="bg1"/>
              </a:solidFill>
            </a:endParaRPr>
          </a:p>
          <a:p>
            <a:pPr algn="ctr"/>
            <a:r>
              <a:rPr lang="pt-BR" dirty="0">
                <a:solidFill>
                  <a:schemeClr val="bg1"/>
                </a:solidFill>
              </a:rPr>
              <a:t>Considere um elemento de área</a:t>
            </a:r>
            <a:r>
              <a:rPr lang="pt-BR" i="1" dirty="0">
                <a:solidFill>
                  <a:schemeClr val="bg1"/>
                </a:solidFill>
              </a:rPr>
              <a:t> </a:t>
            </a:r>
            <a:r>
              <a:rPr lang="el-GR" dirty="0">
                <a:solidFill>
                  <a:schemeClr val="bg1"/>
                </a:solidFill>
              </a:rPr>
              <a:t>Δ</a:t>
            </a:r>
            <a:r>
              <a:rPr lang="pt-BR" i="1" dirty="0">
                <a:solidFill>
                  <a:schemeClr val="bg1"/>
                </a:solidFill>
              </a:rPr>
              <a:t>A</a:t>
            </a:r>
            <a:r>
              <a:rPr lang="pt-BR" dirty="0">
                <a:solidFill>
                  <a:schemeClr val="bg1"/>
                </a:solidFill>
              </a:rPr>
              <a:t> em uma superfície esférica. </a:t>
            </a:r>
          </a:p>
          <a:p>
            <a:pPr algn="ctr"/>
            <a:r>
              <a:rPr lang="pt-BR" dirty="0">
                <a:solidFill>
                  <a:schemeClr val="bg1"/>
                </a:solidFill>
              </a:rPr>
              <a:t>O ângulo sólido </a:t>
            </a:r>
            <a:r>
              <a:rPr lang="el-GR" dirty="0">
                <a:solidFill>
                  <a:schemeClr val="bg1"/>
                </a:solidFill>
              </a:rPr>
              <a:t>Δ</a:t>
            </a:r>
            <a:r>
              <a:rPr lang="el-GR" i="1" dirty="0">
                <a:solidFill>
                  <a:schemeClr val="bg1"/>
                </a:solidFill>
              </a:rPr>
              <a:t>Ω</a:t>
            </a:r>
            <a:r>
              <a:rPr lang="el-GR" dirty="0">
                <a:solidFill>
                  <a:schemeClr val="bg1"/>
                </a:solidFill>
              </a:rPr>
              <a:t> </a:t>
            </a:r>
            <a:r>
              <a:rPr lang="pt-BR" dirty="0">
                <a:solidFill>
                  <a:schemeClr val="bg1"/>
                </a:solidFill>
              </a:rPr>
              <a:t>subtendido por </a:t>
            </a:r>
            <a:r>
              <a:rPr lang="el-GR" dirty="0">
                <a:solidFill>
                  <a:schemeClr val="bg1"/>
                </a:solidFill>
              </a:rPr>
              <a:t>Δ</a:t>
            </a:r>
            <a:r>
              <a:rPr lang="pt-BR" i="1" dirty="0">
                <a:solidFill>
                  <a:schemeClr val="bg1"/>
                </a:solidFill>
              </a:rPr>
              <a:t>A</a:t>
            </a:r>
            <a:r>
              <a:rPr lang="pt-BR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pt-BR" dirty="0">
                <a:solidFill>
                  <a:schemeClr val="bg1"/>
                </a:solidFill>
              </a:rPr>
              <a:t>no centro da esfera é definido como </a:t>
            </a:r>
          </a:p>
          <a:p>
            <a:pPr algn="ctr"/>
            <a:endParaRPr lang="pt-BR" dirty="0">
              <a:solidFill>
                <a:schemeClr val="bg1"/>
              </a:solidFill>
            </a:endParaRPr>
          </a:p>
          <a:p>
            <a:pPr algn="ctr"/>
            <a:endParaRPr lang="pt-BR" dirty="0">
              <a:solidFill>
                <a:schemeClr val="bg1"/>
              </a:solidFill>
            </a:endParaRPr>
          </a:p>
          <a:p>
            <a:pPr algn="ctr"/>
            <a:endParaRPr lang="pt-BR" dirty="0">
              <a:solidFill>
                <a:schemeClr val="bg1"/>
              </a:solidFill>
            </a:endParaRPr>
          </a:p>
          <a:p>
            <a:pPr algn="ctr"/>
            <a:r>
              <a:rPr lang="pt-BR" dirty="0">
                <a:solidFill>
                  <a:schemeClr val="bg1"/>
                </a:solidFill>
              </a:rPr>
              <a:t>﻿onde </a:t>
            </a:r>
            <a:r>
              <a:rPr lang="pt-BR" i="1" dirty="0" err="1">
                <a:solidFill>
                  <a:schemeClr val="bg1"/>
                </a:solidFill>
              </a:rPr>
              <a:t>r</a:t>
            </a:r>
            <a:r>
              <a:rPr lang="pt-BR" dirty="0">
                <a:solidFill>
                  <a:schemeClr val="bg1"/>
                </a:solidFill>
              </a:rPr>
              <a:t> é o raio da esfera. </a:t>
            </a:r>
          </a:p>
          <a:p>
            <a:pPr algn="ctr"/>
            <a:r>
              <a:rPr lang="pt-BR" dirty="0">
                <a:solidFill>
                  <a:schemeClr val="bg1"/>
                </a:solidFill>
              </a:rPr>
              <a:t>Como </a:t>
            </a:r>
            <a:r>
              <a:rPr lang="el-GR" dirty="0">
                <a:solidFill>
                  <a:schemeClr val="bg1"/>
                </a:solidFill>
              </a:rPr>
              <a:t>Δ</a:t>
            </a:r>
            <a:r>
              <a:rPr lang="pt-BR" i="1" dirty="0">
                <a:solidFill>
                  <a:schemeClr val="bg1"/>
                </a:solidFill>
              </a:rPr>
              <a:t>A</a:t>
            </a:r>
            <a:r>
              <a:rPr lang="pt-BR" dirty="0">
                <a:solidFill>
                  <a:schemeClr val="bg1"/>
                </a:solidFill>
              </a:rPr>
              <a:t> e </a:t>
            </a:r>
            <a:r>
              <a:rPr lang="pt-BR" i="1" dirty="0">
                <a:solidFill>
                  <a:schemeClr val="bg1"/>
                </a:solidFill>
              </a:rPr>
              <a:t>r</a:t>
            </a:r>
            <a:r>
              <a:rPr lang="pt-BR" baseline="30000" dirty="0">
                <a:solidFill>
                  <a:schemeClr val="bg1"/>
                </a:solidFill>
              </a:rPr>
              <a:t>2</a:t>
            </a:r>
            <a:r>
              <a:rPr lang="pt-BR" dirty="0">
                <a:solidFill>
                  <a:schemeClr val="bg1"/>
                </a:solidFill>
              </a:rPr>
              <a:t> têm dimensão de comprimento ao quadrado,</a:t>
            </a:r>
          </a:p>
          <a:p>
            <a:pPr algn="ctr"/>
            <a:r>
              <a:rPr lang="pt-BR" dirty="0">
                <a:solidFill>
                  <a:schemeClr val="bg1"/>
                </a:solidFill>
              </a:rPr>
              <a:t> o ângulo sólido é adimensional. </a:t>
            </a:r>
          </a:p>
          <a:p>
            <a:pPr algn="ctr"/>
            <a:r>
              <a:rPr lang="pt-BR" dirty="0">
                <a:solidFill>
                  <a:schemeClr val="bg1"/>
                </a:solidFill>
              </a:rPr>
              <a:t>A unidade de ângulo sólido no SI é o </a:t>
            </a:r>
            <a:r>
              <a:rPr lang="pt-BR" dirty="0" err="1">
                <a:solidFill>
                  <a:schemeClr val="bg1"/>
                </a:solidFill>
              </a:rPr>
              <a:t>esterorradiano</a:t>
            </a:r>
            <a:r>
              <a:rPr lang="pt-BR" dirty="0">
                <a:solidFill>
                  <a:schemeClr val="bg1"/>
                </a:solidFill>
              </a:rPr>
              <a:t> (</a:t>
            </a:r>
            <a:r>
              <a:rPr lang="pt-BR" dirty="0" err="1">
                <a:solidFill>
                  <a:schemeClr val="bg1"/>
                </a:solidFill>
              </a:rPr>
              <a:t>sr</a:t>
            </a:r>
            <a:r>
              <a:rPr lang="pt-BR" dirty="0">
                <a:solidFill>
                  <a:schemeClr val="bg1"/>
                </a:solidFill>
              </a:rPr>
              <a:t>).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5DE5903-151F-624F-93E5-B3864B4B2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861048"/>
            <a:ext cx="1512168" cy="852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9827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8E432A81-14F2-9E4F-8B66-F2490C7C0F19}"/>
              </a:ext>
            </a:extLst>
          </p:cNvPr>
          <p:cNvSpPr/>
          <p:nvPr/>
        </p:nvSpPr>
        <p:spPr>
          <a:xfrm>
            <a:off x="0" y="260648"/>
            <a:ext cx="9144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Como a área total de uma esfera é 4</a:t>
            </a:r>
            <a:r>
              <a:rPr lang="el-GR" dirty="0">
                <a:solidFill>
                  <a:schemeClr val="bg1"/>
                </a:solidFill>
              </a:rPr>
              <a:t>π</a:t>
            </a:r>
            <a:r>
              <a:rPr lang="pt-BR" dirty="0">
                <a:solidFill>
                  <a:schemeClr val="bg1"/>
                </a:solidFill>
              </a:rPr>
              <a:t>r</a:t>
            </a:r>
            <a:r>
              <a:rPr lang="pt-BR" baseline="30000" dirty="0">
                <a:solidFill>
                  <a:schemeClr val="bg1"/>
                </a:solidFill>
              </a:rPr>
              <a:t>2</a:t>
            </a:r>
            <a:r>
              <a:rPr lang="pt-BR" dirty="0">
                <a:solidFill>
                  <a:schemeClr val="bg1"/>
                </a:solidFill>
              </a:rPr>
              <a:t>, </a:t>
            </a:r>
          </a:p>
          <a:p>
            <a:pPr algn="ctr"/>
            <a:r>
              <a:rPr lang="pt-BR" dirty="0">
                <a:solidFill>
                  <a:schemeClr val="bg1"/>
                </a:solidFill>
              </a:rPr>
              <a:t>o ângulo sólido total ﻿subtendido por uma superfície esférica é</a:t>
            </a:r>
          </a:p>
          <a:p>
            <a:pPr algn="ctr"/>
            <a:endParaRPr lang="pt-BR" dirty="0">
              <a:solidFill>
                <a:schemeClr val="bg1"/>
              </a:solidFill>
            </a:endParaRPr>
          </a:p>
          <a:p>
            <a:pPr algn="ctr"/>
            <a:endParaRPr lang="pt-BR" dirty="0">
              <a:solidFill>
                <a:schemeClr val="bg1"/>
              </a:solidFill>
            </a:endParaRPr>
          </a:p>
          <a:p>
            <a:pPr algn="ctr"/>
            <a:endParaRPr lang="pt-BR" dirty="0">
              <a:solidFill>
                <a:schemeClr val="bg1"/>
              </a:solidFill>
            </a:endParaRPr>
          </a:p>
          <a:p>
            <a:pPr algn="ctr"/>
            <a:endParaRPr lang="pt-BR" dirty="0">
              <a:solidFill>
                <a:schemeClr val="bg1"/>
              </a:solidFill>
            </a:endParaRPr>
          </a:p>
          <a:p>
            <a:pPr algn="ctr"/>
            <a:r>
              <a:rPr lang="pt-BR" dirty="0">
                <a:solidFill>
                  <a:schemeClr val="bg1"/>
                </a:solidFill>
              </a:rPr>
              <a:t>﻿Há uma analogia entre ângulo sólido e o ângulo plano usual </a:t>
            </a:r>
            <a:r>
              <a:rPr lang="el-GR" dirty="0" err="1">
                <a:solidFill>
                  <a:schemeClr val="bg1"/>
                </a:solidFill>
              </a:rPr>
              <a:t>Δ</a:t>
            </a:r>
            <a:r>
              <a:rPr lang="el-GR" i="1" dirty="0" err="1">
                <a:solidFill>
                  <a:schemeClr val="bg1"/>
                </a:solidFill>
              </a:rPr>
              <a:t>θ</a:t>
            </a:r>
            <a:r>
              <a:rPr lang="el-GR" dirty="0">
                <a:solidFill>
                  <a:schemeClr val="bg1"/>
                </a:solidFill>
              </a:rPr>
              <a:t>, </a:t>
            </a:r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pt-BR" dirty="0">
                <a:solidFill>
                  <a:schemeClr val="bg1"/>
                </a:solidFill>
              </a:rPr>
              <a:t>que é definido como a razão entre o comprimento de um elemento de arco de um círculo </a:t>
            </a:r>
            <a:r>
              <a:rPr lang="el-GR" dirty="0">
                <a:solidFill>
                  <a:schemeClr val="bg1"/>
                </a:solidFill>
              </a:rPr>
              <a:t>Δ</a:t>
            </a:r>
            <a:r>
              <a:rPr lang="pt-BR" i="1" dirty="0" err="1">
                <a:solidFill>
                  <a:schemeClr val="bg1"/>
                </a:solidFill>
              </a:rPr>
              <a:t>S</a:t>
            </a:r>
            <a:r>
              <a:rPr lang="pt-BR" dirty="0">
                <a:solidFill>
                  <a:schemeClr val="bg1"/>
                </a:solidFill>
              </a:rPr>
              <a:t> e o raio do círculo: </a:t>
            </a:r>
          </a:p>
          <a:p>
            <a:pPr algn="ctr"/>
            <a:endParaRPr lang="pt-BR" dirty="0">
              <a:solidFill>
                <a:schemeClr val="bg1"/>
              </a:solidFill>
            </a:endParaRPr>
          </a:p>
          <a:p>
            <a:pPr algn="ctr"/>
            <a:endParaRPr lang="pt-BR" dirty="0">
              <a:solidFill>
                <a:schemeClr val="bg1"/>
              </a:solidFill>
            </a:endParaRPr>
          </a:p>
          <a:p>
            <a:pPr algn="ctr"/>
            <a:endParaRPr lang="pt-BR" dirty="0">
              <a:solidFill>
                <a:schemeClr val="bg1"/>
              </a:solidFill>
            </a:endParaRPr>
          </a:p>
          <a:p>
            <a:pPr algn="ctr"/>
            <a:r>
              <a:rPr lang="pt-BR" dirty="0">
                <a:solidFill>
                  <a:schemeClr val="bg1"/>
                </a:solidFill>
              </a:rPr>
              <a:t>﻿O ângulo plano total subtendido por um círculo é 2</a:t>
            </a:r>
            <a:r>
              <a:rPr lang="el-GR" dirty="0">
                <a:solidFill>
                  <a:schemeClr val="bg1"/>
                </a:solidFill>
              </a:rPr>
              <a:t>π </a:t>
            </a:r>
            <a:r>
              <a:rPr lang="pt-BR" dirty="0">
                <a:solidFill>
                  <a:schemeClr val="bg1"/>
                </a:solidFill>
              </a:rPr>
              <a:t>radianos.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042F921-AD62-354D-96E1-ABD77FB9C7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268760"/>
            <a:ext cx="3297966" cy="864096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7AB1C55A-F12A-9840-8DC4-6EB54AD992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783260"/>
            <a:ext cx="2208386" cy="797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5074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234FA0E3-53CC-B346-9F87-C378E881D642}"/>
              </a:ext>
            </a:extLst>
          </p:cNvPr>
          <p:cNvSpPr/>
          <p:nvPr/>
        </p:nvSpPr>
        <p:spPr>
          <a:xfrm>
            <a:off x="0" y="670044"/>
            <a:ext cx="9144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Na figura, o elemento de área </a:t>
            </a:r>
            <a:r>
              <a:rPr lang="el-GR" dirty="0">
                <a:solidFill>
                  <a:schemeClr val="bg1"/>
                </a:solidFill>
              </a:rPr>
              <a:t>Δ</a:t>
            </a:r>
            <a:r>
              <a:rPr lang="pt-BR" i="1" dirty="0">
                <a:solidFill>
                  <a:schemeClr val="bg1"/>
                </a:solidFill>
              </a:rPr>
              <a:t>A</a:t>
            </a:r>
            <a:r>
              <a:rPr lang="pt-BR" dirty="0">
                <a:solidFill>
                  <a:schemeClr val="bg1"/>
                </a:solidFill>
              </a:rPr>
              <a:t> não é perpendicular às linhas radiais do ponto O.</a:t>
            </a:r>
          </a:p>
          <a:p>
            <a:pPr algn="ctr"/>
            <a:r>
              <a:rPr lang="pt-BR" dirty="0">
                <a:solidFill>
                  <a:schemeClr val="bg1"/>
                </a:solidFill>
              </a:rPr>
              <a:t> O vetor unitário normal ao elemento de área forma um ângulo </a:t>
            </a:r>
            <a:r>
              <a:rPr lang="el-GR" i="1" dirty="0">
                <a:solidFill>
                  <a:schemeClr val="bg1"/>
                </a:solidFill>
              </a:rPr>
              <a:t>θ</a:t>
            </a:r>
            <a:r>
              <a:rPr lang="el-GR" dirty="0">
                <a:solidFill>
                  <a:schemeClr val="bg1"/>
                </a:solidFill>
              </a:rPr>
              <a:t> </a:t>
            </a:r>
            <a:r>
              <a:rPr lang="pt-BR" dirty="0">
                <a:solidFill>
                  <a:schemeClr val="bg1"/>
                </a:solidFill>
              </a:rPr>
              <a:t>com o vetor unitário radial.</a:t>
            </a:r>
          </a:p>
          <a:p>
            <a:pPr algn="ctr"/>
            <a:r>
              <a:rPr lang="pt-BR" dirty="0">
                <a:solidFill>
                  <a:schemeClr val="bg1"/>
                </a:solidFill>
              </a:rPr>
              <a:t>Neste caso, o ângulo sólido subtendido por </a:t>
            </a:r>
            <a:r>
              <a:rPr lang="el-GR" dirty="0">
                <a:solidFill>
                  <a:schemeClr val="bg1"/>
                </a:solidFill>
              </a:rPr>
              <a:t>Δ</a:t>
            </a:r>
            <a:r>
              <a:rPr lang="pt-BR" i="1" dirty="0">
                <a:solidFill>
                  <a:schemeClr val="bg1"/>
                </a:solidFill>
              </a:rPr>
              <a:t>A</a:t>
            </a:r>
            <a:r>
              <a:rPr lang="pt-BR" dirty="0">
                <a:solidFill>
                  <a:schemeClr val="bg1"/>
                </a:solidFill>
              </a:rPr>
              <a:t> no ponto O é</a:t>
            </a:r>
          </a:p>
          <a:p>
            <a:pPr algn="ctr"/>
            <a:endParaRPr lang="pt-BR" dirty="0">
              <a:solidFill>
                <a:schemeClr val="bg1"/>
              </a:solidFill>
            </a:endParaRPr>
          </a:p>
          <a:p>
            <a:pPr algn="ctr"/>
            <a:endParaRPr lang="pt-BR" dirty="0">
              <a:solidFill>
                <a:schemeClr val="bg1"/>
              </a:solidFill>
            </a:endParaRPr>
          </a:p>
          <a:p>
            <a:pPr algn="ctr"/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F6863AF-5044-E449-A7DC-53DF585448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7" y="2770188"/>
            <a:ext cx="3504653" cy="802828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A28797D5-1692-DB47-A2AA-7BF15261C8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263" y="3933184"/>
            <a:ext cx="4987009" cy="194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33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73B29F47-B315-5F44-9644-A1EAE60A3C7A}"/>
              </a:ext>
            </a:extLst>
          </p:cNvPr>
          <p:cNvSpPr txBox="1"/>
          <p:nvPr/>
        </p:nvSpPr>
        <p:spPr>
          <a:xfrm>
            <a:off x="985688" y="2228673"/>
            <a:ext cx="23024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Lembrando que 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03C637E-DF5D-6A40-B60A-DBD41DE4E9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20" y="2701274"/>
            <a:ext cx="3790676" cy="94766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4B45F674-18F7-DF4F-AE6C-B3364FFAEBA0}"/>
                  </a:ext>
                </a:extLst>
              </p:cNvPr>
              <p:cNvSpPr txBox="1"/>
              <p:nvPr/>
            </p:nvSpPr>
            <p:spPr>
              <a:xfrm>
                <a:off x="251520" y="3664170"/>
                <a:ext cx="909922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>
                    <a:solidFill>
                      <a:schemeClr val="bg1"/>
                    </a:solidFill>
                  </a:rPr>
                  <a:t>então,    para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pt-BR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d>
                    <m:r>
                      <a:rPr lang="pt-BR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pt-BR" dirty="0">
                    <a:solidFill>
                      <a:schemeClr val="bg1"/>
                    </a:solidFill>
                  </a:rPr>
                  <a:t>     2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US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𝝆</m:t>
                    </m:r>
                    <m:r>
                      <a:rPr lang="en-US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𝑨</m:t>
                    </m:r>
                    <m:r>
                      <a:rPr lang="en-US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en-US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  <m:r>
                      <a:rPr lang="en-US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𝜺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pt-BR" dirty="0">
                    <a:solidFill>
                      <a:schemeClr val="bg1"/>
                    </a:solidFill>
                  </a:rPr>
                  <a:t>    logo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𝝆</m:t>
                    </m:r>
                    <m:r>
                      <a:rPr 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  <m:r>
                      <a:rPr 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𝜺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endParaRPr lang="pt-BR" dirty="0">
                  <a:solidFill>
                    <a:schemeClr val="bg1"/>
                  </a:solidFill>
                </a:endParaRPr>
              </a:p>
              <a:p>
                <a:r>
                  <a:rPr lang="pt-BR" dirty="0">
                    <a:solidFill>
                      <a:schemeClr val="bg1"/>
                    </a:solidFill>
                  </a:rPr>
                  <a:t>              para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pt-B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d>
                    <m:r>
                      <a:rPr lang="pt-BR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pt-BR" dirty="0">
                    <a:solidFill>
                      <a:schemeClr val="bg1"/>
                    </a:solidFill>
                  </a:rPr>
                  <a:t>     2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𝝆</m:t>
                    </m:r>
                    <m:r>
                      <a:rPr 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𝑨</m:t>
                    </m:r>
                    <m:r>
                      <a:rPr 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d>
                      <m:dPr>
                        <m:begChr m:val="|"/>
                        <m:endChr m:val="|"/>
                        <m:ctrlPr>
                          <a:rPr lang="pt-B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d>
                    <m:r>
                      <a:rPr 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𝜺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pt-BR" dirty="0">
                    <a:solidFill>
                      <a:schemeClr val="bg1"/>
                    </a:solidFill>
                  </a:rPr>
                  <a:t>    logo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𝝆</m:t>
                    </m:r>
                    <m:d>
                      <m:dPr>
                        <m:begChr m:val="|"/>
                        <m:endChr m:val="|"/>
                        <m:ctrlPr>
                          <a:rPr lang="pt-B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d>
                    <m:r>
                      <a:rPr 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𝜺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endParaRPr lang="pt-BR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4B45F674-18F7-DF4F-AE6C-B3364FFAEB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3664170"/>
                <a:ext cx="9099229" cy="830997"/>
              </a:xfrm>
              <a:prstGeom prst="rect">
                <a:avLst/>
              </a:prstGeom>
              <a:blipFill>
                <a:blip r:embed="rId3"/>
                <a:stretch>
                  <a:fillRect l="-976" t="-6061" b="-1515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aixaDeTexto 6">
            <a:extLst>
              <a:ext uri="{FF2B5EF4-FFF2-40B4-BE49-F238E27FC236}">
                <a16:creationId xmlns:a16="http://schemas.microsoft.com/office/drawing/2014/main" id="{9CAF5174-B28A-9040-BB61-E33D0483D236}"/>
              </a:ext>
            </a:extLst>
          </p:cNvPr>
          <p:cNvSpPr txBox="1"/>
          <p:nvPr/>
        </p:nvSpPr>
        <p:spPr>
          <a:xfrm>
            <a:off x="2819039" y="4581128"/>
            <a:ext cx="33751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E, vetorialmente, temos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41093C4A-AA64-0944-A7FF-189F500F82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925" y="5214714"/>
            <a:ext cx="4739331" cy="1454646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E92184D2-480A-E541-87F9-FFE2F750E3D9}"/>
              </a:ext>
            </a:extLst>
          </p:cNvPr>
          <p:cNvSpPr txBox="1"/>
          <p:nvPr/>
        </p:nvSpPr>
        <p:spPr>
          <a:xfrm>
            <a:off x="-72516" y="127814"/>
            <a:ext cx="49325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Considerando a carga interna da  superfície gaussiana, temos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1A73DAC5-95C6-F34D-A632-9BD9742227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87" y="1120480"/>
            <a:ext cx="2036771" cy="1001960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F7353EED-C43E-BC40-BCE2-F0FF402F581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636" y="1176210"/>
            <a:ext cx="1008112" cy="890499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A443F8FA-9805-424C-A5D3-6237E9455DC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469" y="123158"/>
            <a:ext cx="3923928" cy="3212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521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5164EA98-D17E-0246-97F0-E782E1484CAE}"/>
                  </a:ext>
                </a:extLst>
              </p:cNvPr>
              <p:cNvSpPr/>
              <p:nvPr/>
            </p:nvSpPr>
            <p:spPr>
              <a:xfrm>
                <a:off x="0" y="116632"/>
                <a:ext cx="9144000" cy="34442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﻿A figura mostra uma carga puntiforme </a:t>
                </a:r>
                <a:r>
                  <a:rPr lang="pt-BR" i="1" dirty="0" err="1">
                    <a:solidFill>
                      <a:schemeClr val="bg1"/>
                    </a:solidFill>
                  </a:rPr>
                  <a:t>q</a:t>
                </a:r>
                <a:r>
                  <a:rPr lang="pt-BR" dirty="0">
                    <a:solidFill>
                      <a:schemeClr val="bg1"/>
                    </a:solidFill>
                  </a:rPr>
                  <a:t> circundada por uma superfície com formato arbitrário.</a:t>
                </a:r>
              </a:p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Para calcular o fluxo de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</m:acc>
                  </m:oMath>
                </a14:m>
                <a:r>
                  <a:rPr lang="pt-BR" dirty="0">
                    <a:solidFill>
                      <a:schemeClr val="bg1"/>
                    </a:solidFill>
                  </a:rPr>
                  <a:t> através desta superfície, precisamos determinar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</m:acc>
                  </m:oMath>
                </a14:m>
                <a:r>
                  <a:rPr lang="pt-BR" dirty="0">
                    <a:solidFill>
                      <a:schemeClr val="bg1"/>
                    </a:solidFill>
                  </a:rPr>
                  <a:t>·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pt-BR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acc>
                  </m:oMath>
                </a14:m>
                <a:r>
                  <a:rPr lang="pt-BR" dirty="0">
                    <a:solidFill>
                      <a:schemeClr val="bg1"/>
                    </a:solidFill>
                  </a:rPr>
                  <a:t> </a:t>
                </a:r>
                <a:r>
                  <a:rPr lang="el-GR" dirty="0">
                    <a:solidFill>
                      <a:schemeClr val="bg1"/>
                    </a:solidFill>
                  </a:rPr>
                  <a:t>Δ</a:t>
                </a:r>
                <a:r>
                  <a:rPr lang="pt-BR" i="1" dirty="0">
                    <a:solidFill>
                      <a:schemeClr val="bg1"/>
                    </a:solidFill>
                  </a:rPr>
                  <a:t>A</a:t>
                </a:r>
                <a:r>
                  <a:rPr lang="pt-BR" dirty="0">
                    <a:solidFill>
                      <a:schemeClr val="bg1"/>
                    </a:solidFill>
                  </a:rPr>
                  <a:t> para cada elemento de área na superfície e somar sobre toda a superfície. </a:t>
                </a:r>
              </a:p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O campo elétrico no elemento de área mostrado é dado por </a:t>
                </a:r>
              </a:p>
              <a:p>
                <a:pPr algn="ctr"/>
                <a:endParaRPr lang="pt-BR" sz="1000" dirty="0">
                  <a:solidFill>
                    <a:schemeClr val="bg1"/>
                  </a:solidFill>
                </a:endParaRPr>
              </a:p>
              <a:p>
                <a:r>
                  <a:rPr lang="pt-BR" dirty="0">
                    <a:solidFill>
                      <a:schemeClr val="bg1"/>
                    </a:solidFill>
                  </a:rPr>
                  <a:t>                                                                      Lei de Coulomb</a:t>
                </a:r>
              </a:p>
              <a:p>
                <a:pPr algn="ctr"/>
                <a:r>
                  <a:rPr lang="pt-BR" sz="1000" dirty="0">
                    <a:solidFill>
                      <a:schemeClr val="bg1"/>
                    </a:solidFill>
                  </a:rPr>
                  <a:t>  </a:t>
                </a:r>
              </a:p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﻿e, portanto, o fluxo através do elemento é </a:t>
                </a:r>
              </a:p>
            </p:txBody>
          </p:sp>
        </mc:Choice>
        <mc:Fallback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5164EA98-D17E-0246-97F0-E782E1484C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16632"/>
                <a:ext cx="9144000" cy="3444276"/>
              </a:xfrm>
              <a:prstGeom prst="rect">
                <a:avLst/>
              </a:prstGeom>
              <a:blipFill>
                <a:blip r:embed="rId2"/>
                <a:stretch>
                  <a:fillRect t="-1103" b="-294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m 3">
            <a:extLst>
              <a:ext uri="{FF2B5EF4-FFF2-40B4-BE49-F238E27FC236}">
                <a16:creationId xmlns:a16="http://schemas.microsoft.com/office/drawing/2014/main" id="{711EC6AB-1B6B-A743-810A-8841847034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249" y="4402499"/>
            <a:ext cx="4313014" cy="2444041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A18F2F88-5622-D246-8820-986FA803E4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431906"/>
            <a:ext cx="1117972" cy="725171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11455CB9-6EBA-CC4E-94BF-4F36110B12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249" y="3574364"/>
            <a:ext cx="4384265" cy="718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4124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0B673CF0-C6AC-ED4B-8B4B-4245E943866A}"/>
              </a:ext>
            </a:extLst>
          </p:cNvPr>
          <p:cNvSpPr txBox="1"/>
          <p:nvPr/>
        </p:nvSpPr>
        <p:spPr>
          <a:xfrm>
            <a:off x="0" y="1606148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﻿A soma dos fluxos através de toda a superfície é </a:t>
            </a:r>
            <a:r>
              <a:rPr lang="pt-BR" i="1" dirty="0" err="1">
                <a:solidFill>
                  <a:schemeClr val="bg1"/>
                </a:solidFill>
              </a:rPr>
              <a:t>kq</a:t>
            </a:r>
            <a:r>
              <a:rPr lang="pt-BR" dirty="0">
                <a:solidFill>
                  <a:schemeClr val="bg1"/>
                </a:solidFill>
              </a:rPr>
              <a:t> multiplicado pelo ângulo ﻿sólido total subtendido pela superfície fechada, </a:t>
            </a:r>
          </a:p>
          <a:p>
            <a:pPr algn="ctr"/>
            <a:r>
              <a:rPr lang="pt-BR" dirty="0">
                <a:solidFill>
                  <a:schemeClr val="bg1"/>
                </a:solidFill>
              </a:rPr>
              <a:t>que é igual a 4</a:t>
            </a:r>
            <a:r>
              <a:rPr lang="el-GR" dirty="0">
                <a:solidFill>
                  <a:schemeClr val="bg1"/>
                </a:solidFill>
              </a:rPr>
              <a:t>π </a:t>
            </a:r>
            <a:r>
              <a:rPr lang="pt-BR" dirty="0" err="1">
                <a:solidFill>
                  <a:schemeClr val="bg1"/>
                </a:solidFill>
              </a:rPr>
              <a:t>esterorradiano</a:t>
            </a:r>
            <a:r>
              <a:rPr lang="pt-BR" dirty="0">
                <a:solidFill>
                  <a:schemeClr val="bg1"/>
                </a:solidFill>
              </a:rPr>
              <a:t>: </a:t>
            </a:r>
          </a:p>
          <a:p>
            <a:pPr algn="ctr"/>
            <a:endParaRPr lang="pt-BR" dirty="0">
              <a:solidFill>
                <a:schemeClr val="bg1"/>
              </a:solidFill>
            </a:endParaRPr>
          </a:p>
          <a:p>
            <a:pPr algn="ctr"/>
            <a:endParaRPr lang="pt-BR" dirty="0">
              <a:solidFill>
                <a:schemeClr val="bg1"/>
              </a:solidFill>
            </a:endParaRPr>
          </a:p>
          <a:p>
            <a:pPr algn="ctr"/>
            <a:endParaRPr lang="pt-BR" dirty="0">
              <a:solidFill>
                <a:schemeClr val="bg1"/>
              </a:solidFill>
            </a:endParaRPr>
          </a:p>
          <a:p>
            <a:pPr algn="ctr"/>
            <a:r>
              <a:rPr lang="pt-BR" dirty="0">
                <a:solidFill>
                  <a:schemeClr val="bg1"/>
                </a:solidFill>
              </a:rPr>
              <a:t>﻿que é a lei de Gauss. </a:t>
            </a:r>
          </a:p>
          <a:p>
            <a:pPr algn="ctr"/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85DCF65-BA30-2C4F-80C3-D96ED9D281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067" y="2924944"/>
            <a:ext cx="5937865" cy="78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458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8C073604-4DA7-E140-A8C6-B8C7F7942B2D}"/>
              </a:ext>
            </a:extLst>
          </p:cNvPr>
          <p:cNvSpPr txBox="1"/>
          <p:nvPr/>
        </p:nvSpPr>
        <p:spPr>
          <a:xfrm>
            <a:off x="0" y="332656"/>
            <a:ext cx="91440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﻿A figura mostra o gráfico de </a:t>
            </a:r>
            <a:r>
              <a:rPr lang="pt-BR" i="1" dirty="0" err="1">
                <a:solidFill>
                  <a:schemeClr val="bg1"/>
                </a:solidFill>
              </a:rPr>
              <a:t>E</a:t>
            </a:r>
            <a:r>
              <a:rPr lang="pt-BR" i="1" baseline="-25000" dirty="0" err="1">
                <a:solidFill>
                  <a:schemeClr val="bg1"/>
                </a:solidFill>
              </a:rPr>
              <a:t>z</a:t>
            </a:r>
            <a:r>
              <a:rPr lang="pt-BR" dirty="0">
                <a:solidFill>
                  <a:schemeClr val="bg1"/>
                </a:solidFill>
              </a:rPr>
              <a:t> versus </a:t>
            </a:r>
            <a:r>
              <a:rPr lang="pt-BR" i="1" dirty="0" err="1">
                <a:solidFill>
                  <a:schemeClr val="bg1"/>
                </a:solidFill>
              </a:rPr>
              <a:t>z</a:t>
            </a:r>
            <a:r>
              <a:rPr lang="pt-BR" dirty="0">
                <a:solidFill>
                  <a:schemeClr val="bg1"/>
                </a:solidFill>
              </a:rPr>
              <a:t> para a placa infinita, com espessura 2</a:t>
            </a:r>
            <a:r>
              <a:rPr lang="pt-BR" i="1" dirty="0">
                <a:solidFill>
                  <a:schemeClr val="bg1"/>
                </a:solidFill>
              </a:rPr>
              <a:t>a</a:t>
            </a:r>
            <a:r>
              <a:rPr lang="pt-BR" dirty="0">
                <a:solidFill>
                  <a:schemeClr val="bg1"/>
                </a:solidFill>
              </a:rPr>
              <a:t>, carregada uniformemente.</a:t>
            </a:r>
          </a:p>
          <a:p>
            <a:pPr algn="ctr"/>
            <a:endParaRPr lang="pt-BR" dirty="0">
              <a:solidFill>
                <a:schemeClr val="bg1"/>
              </a:solidFill>
            </a:endParaRPr>
          </a:p>
          <a:p>
            <a:pPr algn="ctr"/>
            <a:endParaRPr lang="pt-BR" dirty="0">
              <a:solidFill>
                <a:schemeClr val="bg1"/>
              </a:solidFill>
            </a:endParaRPr>
          </a:p>
          <a:p>
            <a:pPr algn="ctr"/>
            <a:endParaRPr lang="pt-BR" dirty="0">
              <a:solidFill>
                <a:schemeClr val="bg1"/>
              </a:solidFill>
            </a:endParaRPr>
          </a:p>
          <a:p>
            <a:pPr algn="ctr"/>
            <a:endParaRPr lang="pt-BR" dirty="0">
              <a:solidFill>
                <a:schemeClr val="bg1"/>
              </a:solidFill>
            </a:endParaRPr>
          </a:p>
          <a:p>
            <a:pPr algn="ctr"/>
            <a:endParaRPr lang="pt-BR" dirty="0">
              <a:solidFill>
                <a:schemeClr val="bg1"/>
              </a:solidFill>
            </a:endParaRPr>
          </a:p>
          <a:p>
            <a:pPr algn="ctr"/>
            <a:endParaRPr lang="pt-BR" dirty="0">
              <a:solidFill>
                <a:schemeClr val="bg1"/>
              </a:solidFill>
            </a:endParaRPr>
          </a:p>
          <a:p>
            <a:pPr algn="ctr"/>
            <a:endParaRPr lang="pt-BR" dirty="0">
              <a:solidFill>
                <a:schemeClr val="bg1"/>
              </a:solidFill>
            </a:endParaRPr>
          </a:p>
          <a:p>
            <a:pPr algn="ctr"/>
            <a:endParaRPr lang="pt-BR" dirty="0">
              <a:solidFill>
                <a:schemeClr val="bg1"/>
              </a:solidFill>
            </a:endParaRPr>
          </a:p>
          <a:p>
            <a:pPr algn="ctr"/>
            <a:endParaRPr lang="pt-BR" dirty="0">
              <a:solidFill>
                <a:schemeClr val="bg1"/>
              </a:solidFill>
            </a:endParaRPr>
          </a:p>
          <a:p>
            <a:pPr algn="ctr"/>
            <a:endParaRPr lang="pt-BR" dirty="0">
              <a:solidFill>
                <a:schemeClr val="bg1"/>
              </a:solidFill>
            </a:endParaRPr>
          </a:p>
          <a:p>
            <a:pPr algn="ctr"/>
            <a:endParaRPr lang="pt-BR" dirty="0">
              <a:solidFill>
                <a:schemeClr val="bg1"/>
              </a:solidFill>
            </a:endParaRPr>
          </a:p>
          <a:p>
            <a:pPr algn="ctr"/>
            <a:endParaRPr lang="pt-BR" dirty="0">
              <a:solidFill>
                <a:schemeClr val="bg1"/>
              </a:solidFill>
            </a:endParaRPr>
          </a:p>
          <a:p>
            <a:pPr algn="ctr"/>
            <a:endParaRPr lang="pt-BR" dirty="0">
              <a:solidFill>
                <a:schemeClr val="bg1"/>
              </a:solidFill>
            </a:endParaRPr>
          </a:p>
          <a:p>
            <a:pPr algn="ctr"/>
            <a:r>
              <a:rPr lang="pt-BR" dirty="0">
                <a:solidFill>
                  <a:schemeClr val="bg1"/>
                </a:solidFill>
              </a:rPr>
              <a:t>Note que não há descontinuidade, desde que a densidade volumétrica não é infinita.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3458540-B9CA-DE49-881B-C1E3D9C5F4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50" y="1352550"/>
            <a:ext cx="323850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1795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E497DC57-5184-AA49-BE07-B61E458AAED0}"/>
                  </a:ext>
                </a:extLst>
              </p:cNvPr>
              <p:cNvSpPr txBox="1"/>
              <p:nvPr/>
            </p:nvSpPr>
            <p:spPr>
              <a:xfrm>
                <a:off x="107504" y="116632"/>
                <a:ext cx="8928992" cy="17924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Um gráfico da intensidade do campo elétrico de um plano infinito carregado uniformemente, com densidade superficial de carga </a:t>
                </a:r>
                <a14:m>
                  <m:oMath xmlns:m="http://schemas.openxmlformats.org/officeDocument/2006/math">
                    <m:r>
                      <a:rPr lang="pt-BR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𝝈</m:t>
                    </m:r>
                  </m:oMath>
                </a14:m>
                <a:endParaRPr lang="pt-BR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 </a:t>
                </a:r>
              </a:p>
              <a:p>
                <a:pPr algn="ctr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</m:acc>
                    <m:r>
                      <m:rPr>
                        <m:nor/>
                      </m:rPr>
                      <a:rPr lang="pt-BR" i="1" baseline="-25000" dirty="0">
                        <a:solidFill>
                          <a:schemeClr val="bg1"/>
                        </a:solidFill>
                      </a:rPr>
                      <m:t>z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pt-BR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𝝈</m:t>
                    </m:r>
                    <m:f>
                      <m:fPr>
                        <m:ctrlPr>
                          <a:rPr lang="pt-B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𝒛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pt-BR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𝒛</m:t>
                            </m:r>
                          </m:e>
                        </m:d>
                      </m:den>
                    </m:f>
                  </m:oMath>
                </a14:m>
                <a:r>
                  <a:rPr lang="pt-BR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pt-B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</m:acc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pt-BR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𝝈</m:t>
                        </m:r>
                      </m:num>
                      <m:den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𝜺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den>
                    </m:f>
                  </m:oMath>
                </a14:m>
                <a:r>
                  <a:rPr lang="pt-BR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𝒛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pt-BR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𝒛</m:t>
                            </m:r>
                          </m:e>
                        </m:d>
                      </m:den>
                    </m:f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pt-B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</m:acc>
                  </m:oMath>
                </a14:m>
                <a:r>
                  <a:rPr lang="pt-BR" dirty="0">
                    <a:solidFill>
                      <a:schemeClr val="bg1"/>
                    </a:solidFill>
                  </a:rPr>
                  <a:t> , desde que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  <m:sSub>
                          <m:sSubPr>
                            <m:ctrlP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𝜺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den>
                    </m:f>
                  </m:oMath>
                </a14:m>
                <a:endParaRPr lang="pt-BR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E497DC57-5184-AA49-BE07-B61E458AAE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16632"/>
                <a:ext cx="8928992" cy="1792414"/>
              </a:xfrm>
              <a:prstGeom prst="rect">
                <a:avLst/>
              </a:prstGeom>
              <a:blipFill>
                <a:blip r:embed="rId2"/>
                <a:stretch>
                  <a:fillRect t="-2113" r="-5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54FC0AA4-BAFD-7D44-8B8F-12673FE0EC54}"/>
                  </a:ext>
                </a:extLst>
              </p:cNvPr>
              <p:cNvSpPr txBox="1"/>
              <p:nvPr/>
            </p:nvSpPr>
            <p:spPr>
              <a:xfrm>
                <a:off x="5148064" y="2060848"/>
                <a:ext cx="3888432" cy="43744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﻿Note que, o campo elétrico é descontínuo em </a:t>
                </a:r>
                <a:r>
                  <a:rPr lang="pt-BR" i="1" dirty="0" err="1">
                    <a:solidFill>
                      <a:schemeClr val="bg1"/>
                    </a:solidFill>
                  </a:rPr>
                  <a:t>z</a:t>
                </a:r>
                <a:r>
                  <a:rPr lang="pt-BR" dirty="0">
                    <a:solidFill>
                      <a:schemeClr val="bg1"/>
                    </a:solidFill>
                  </a:rPr>
                  <a:t> = 0, onde há uma distribuição superficial de carga </a:t>
                </a:r>
                <a14:m>
                  <m:oMath xmlns:m="http://schemas.openxmlformats.org/officeDocument/2006/math">
                    <m:r>
                      <a:rPr lang="pt-BR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𝝈</m:t>
                    </m:r>
                  </m:oMath>
                </a14:m>
                <a:r>
                  <a:rPr lang="pt-BR" dirty="0">
                    <a:solidFill>
                      <a:schemeClr val="bg1"/>
                    </a:solidFill>
                  </a:rPr>
                  <a:t>.</a:t>
                </a:r>
              </a:p>
              <a:p>
                <a:pPr algn="ctr"/>
                <a:endParaRPr lang="pt-BR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﻿É possível mostrar que em qualquer posição onde haja uma densidade volumétrica infinita de cargas, o campo elétrico será descontínuo de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pt-BR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𝚫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𝑬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𝝈</m:t>
                        </m:r>
                      </m:num>
                      <m:den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𝜺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den>
                    </m:f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pt-BR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𝝈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𝜺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𝝈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𝜺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den>
                    </m:f>
                  </m:oMath>
                </a14:m>
                <a:r>
                  <a:rPr lang="pt-BR" dirty="0">
                    <a:solidFill>
                      <a:schemeClr val="bg1"/>
                    </a:solidFill>
                  </a:rPr>
                  <a:t>.</a:t>
                </a:r>
              </a:p>
            </p:txBody>
          </p:sp>
        </mc:Choice>
        <mc:Fallback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54FC0AA4-BAFD-7D44-8B8F-12673FE0EC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2060848"/>
                <a:ext cx="3888432" cy="4374467"/>
              </a:xfrm>
              <a:prstGeom prst="rect">
                <a:avLst/>
              </a:prstGeom>
              <a:blipFill>
                <a:blip r:embed="rId3"/>
                <a:stretch>
                  <a:fillRect l="-1623" t="-867" r="-324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agem 7">
            <a:extLst>
              <a:ext uri="{FF2B5EF4-FFF2-40B4-BE49-F238E27FC236}">
                <a16:creationId xmlns:a16="http://schemas.microsoft.com/office/drawing/2014/main" id="{35998894-FBDB-8340-9F39-4012A158AA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060848"/>
            <a:ext cx="4673600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76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1663E947-0442-294A-BB67-82236AE09464}"/>
                  </a:ext>
                </a:extLst>
              </p:cNvPr>
              <p:cNvSpPr txBox="1"/>
              <p:nvPr/>
            </p:nvSpPr>
            <p:spPr>
              <a:xfrm>
                <a:off x="0" y="836712"/>
                <a:ext cx="9144000" cy="46456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O que significa ter uma densidade volumétrica infinita de carga?</a:t>
                </a:r>
              </a:p>
              <a:p>
                <a:pPr algn="ctr"/>
                <a:endParaRPr lang="pt-BR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Considerando uma placa com densidade superficial de carga </a:t>
                </a:r>
                <a14:m>
                  <m:oMath xmlns:m="http://schemas.openxmlformats.org/officeDocument/2006/math">
                    <m:r>
                      <a:rPr lang="pt-BR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𝝈</m:t>
                    </m:r>
                  </m:oMath>
                </a14:m>
                <a:r>
                  <a:rPr lang="pt-BR" dirty="0">
                    <a:solidFill>
                      <a:schemeClr val="bg1"/>
                    </a:solidFill>
                  </a:rPr>
                  <a:t> </a:t>
                </a:r>
              </a:p>
              <a:p>
                <a:pPr algn="ctr"/>
                <a:r>
                  <a:rPr lang="pt-BR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temos que   </a:t>
                </a:r>
                <a14:m>
                  <m:oMath xmlns:m="http://schemas.openxmlformats.org/officeDocument/2006/math">
                    <m:r>
                      <a:rPr lang="pt-BR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𝝈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𝑸</m:t>
                        </m:r>
                      </m:num>
                      <m:den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</m:t>
                        </m:r>
                      </m:den>
                    </m:f>
                  </m:oMath>
                </a14:m>
                <a:r>
                  <a:rPr lang="pt-BR" dirty="0">
                    <a:solidFill>
                      <a:schemeClr val="bg1"/>
                    </a:solidFill>
                  </a:rPr>
                  <a:t>.</a:t>
                </a:r>
              </a:p>
              <a:p>
                <a:pPr algn="ctr"/>
                <a:endParaRPr lang="pt-BR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Para saber sua densidade volumétrica de carga temos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pt-BR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𝝆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𝑸</m:t>
                        </m:r>
                      </m:num>
                      <m:den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</m:t>
                        </m:r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𝚫</m:t>
                        </m:r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𝒆</m:t>
                        </m:r>
                      </m:den>
                    </m:f>
                  </m:oMath>
                </a14:m>
                <a:r>
                  <a:rPr lang="pt-BR" dirty="0">
                    <a:solidFill>
                      <a:schemeClr val="bg1"/>
                    </a:solidFill>
                  </a:rPr>
                  <a:t> onde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𝚫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𝒆</m:t>
                    </m:r>
                  </m:oMath>
                </a14:m>
                <a:r>
                  <a:rPr lang="pt-BR" dirty="0">
                    <a:solidFill>
                      <a:schemeClr val="bg1"/>
                    </a:solidFill>
                  </a:rPr>
                  <a:t> é a espessura dessa placa.</a:t>
                </a:r>
              </a:p>
              <a:p>
                <a:pPr algn="ctr"/>
                <a:endParaRPr lang="pt-BR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Mas, em uma placa muito fina,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𝚫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𝒆</m:t>
                    </m:r>
                    <m:r>
                      <a:rPr lang="en-US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⟶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endParaRPr lang="en-US" b="1" dirty="0">
                  <a:solidFill>
                    <a:schemeClr val="bg1"/>
                  </a:solidFill>
                  <a:ea typeface="Cambria Math" panose="02040503050406030204" pitchFamily="18" charset="0"/>
                </a:endParaRPr>
              </a:p>
              <a:p>
                <a:pPr algn="ctr"/>
                <a:endParaRPr lang="en-US" b="1" dirty="0">
                  <a:solidFill>
                    <a:schemeClr val="bg1"/>
                  </a:solidFill>
                  <a:ea typeface="Cambria Math" panose="02040503050406030204" pitchFamily="18" charset="0"/>
                </a:endParaRPr>
              </a:p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Assim, </a:t>
                </a:r>
                <a14:m>
                  <m:oMath xmlns:m="http://schemas.openxmlformats.org/officeDocument/2006/math">
                    <m:r>
                      <a:rPr lang="pt-BR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𝝆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𝚫</m:t>
                            </m:r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𝒆</m:t>
                            </m:r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⟶</m:t>
                            </m:r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𝑸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𝑨</m:t>
                            </m:r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𝚫</m:t>
                            </m:r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𝒆</m:t>
                            </m:r>
                          </m:den>
                        </m:f>
                      </m:e>
                    </m:func>
                    <m:r>
                      <a:rPr lang="en-US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endParaRPr lang="pt-BR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1663E947-0442-294A-BB67-82236AE094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36712"/>
                <a:ext cx="9144000" cy="4645695"/>
              </a:xfrm>
              <a:prstGeom prst="rect">
                <a:avLst/>
              </a:prstGeom>
              <a:blipFill>
                <a:blip r:embed="rId2"/>
                <a:stretch>
                  <a:fillRect t="-1090" b="-27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9521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8C84D5CC-6D02-A448-9876-6F95A353C6C0}"/>
                  </a:ext>
                </a:extLst>
              </p:cNvPr>
              <p:cNvSpPr txBox="1"/>
              <p:nvPr/>
            </p:nvSpPr>
            <p:spPr>
              <a:xfrm>
                <a:off x="0" y="116632"/>
                <a:ext cx="9120452" cy="49384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﻿Exemplo 22-11</a:t>
                </a:r>
              </a:p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﻿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</m:acc>
                    <m:r>
                      <a:rPr 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𝐝</m:t>
                    </m:r>
                  </m:oMath>
                </a14:m>
                <a:r>
                  <a:rPr lang="pt-BR" dirty="0">
                    <a:solidFill>
                      <a:schemeClr val="bg1"/>
                    </a:solidFill>
                  </a:rPr>
                  <a:t>evido a uma fina casca esférica de cargas</a:t>
                </a:r>
              </a:p>
              <a:p>
                <a:pPr algn="ctr"/>
                <a:endParaRPr lang="pt-BR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﻿Determine o campo elétrico devido a uma fina casca esférica carregada de raio </a:t>
                </a:r>
                <a:r>
                  <a:rPr lang="pt-BR" i="1" dirty="0" err="1">
                    <a:solidFill>
                      <a:schemeClr val="bg1"/>
                    </a:solidFill>
                  </a:rPr>
                  <a:t>R</a:t>
                </a:r>
                <a:r>
                  <a:rPr lang="pt-BR" dirty="0">
                    <a:solidFill>
                      <a:schemeClr val="bg1"/>
                    </a:solidFill>
                  </a:rPr>
                  <a:t> e carga total </a:t>
                </a:r>
                <a:r>
                  <a:rPr lang="pt-BR" i="1" dirty="0">
                    <a:solidFill>
                      <a:schemeClr val="bg1"/>
                    </a:solidFill>
                  </a:rPr>
                  <a:t>Q</a:t>
                </a:r>
                <a:r>
                  <a:rPr lang="pt-BR" dirty="0">
                    <a:solidFill>
                      <a:schemeClr val="bg1"/>
                    </a:solidFill>
                  </a:rPr>
                  <a:t>.</a:t>
                </a:r>
              </a:p>
              <a:p>
                <a:pPr algn="ctr"/>
                <a:endParaRPr lang="pt-BR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Este é um caso de simetria esférica onde, tipicamente, tomamos uma superfície gaussiana esférica, concêntrica à casca esférica, então</a:t>
                </a:r>
              </a:p>
              <a:p>
                <a:pPr algn="ctr"/>
                <a:endParaRPr lang="pt-BR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e, vetorialmente</a:t>
                </a:r>
              </a:p>
              <a:p>
                <a:pPr algn="ctr"/>
                <a:endParaRPr lang="pt-BR" dirty="0">
                  <a:solidFill>
                    <a:schemeClr val="bg1"/>
                  </a:solidFill>
                </a:endParaRPr>
              </a:p>
              <a:p>
                <a:pPr algn="ctr"/>
                <a:endParaRPr lang="pt-BR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onde</a:t>
                </a:r>
              </a:p>
            </p:txBody>
          </p:sp>
        </mc:Choice>
        <mc:Fallback xmlns="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8C84D5CC-6D02-A448-9876-6F95A353C6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16632"/>
                <a:ext cx="9120452" cy="4938403"/>
              </a:xfrm>
              <a:prstGeom prst="rect">
                <a:avLst/>
              </a:prstGeom>
              <a:blipFill>
                <a:blip r:embed="rId2"/>
                <a:stretch>
                  <a:fillRect l="-557" t="-769" r="-1532" b="-179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m 3">
            <a:extLst>
              <a:ext uri="{FF2B5EF4-FFF2-40B4-BE49-F238E27FC236}">
                <a16:creationId xmlns:a16="http://schemas.microsoft.com/office/drawing/2014/main" id="{F0E478BF-3D20-D447-8740-7F8E288F38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879" y="3212976"/>
            <a:ext cx="2887573" cy="2859538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E5E52BD3-6D01-9B41-A9D0-4D6E5E6374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37" y="3215386"/>
            <a:ext cx="2514600" cy="350520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CE63E8FC-ECB2-9D43-AF6B-50250D04BE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576" y="3986974"/>
            <a:ext cx="1003300" cy="50800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DC065AE5-10E2-9B4C-8B1A-3394E355D56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5013176"/>
            <a:ext cx="25781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356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2D58FF92-98D6-C140-985B-BABD8CF3E40C}"/>
              </a:ext>
            </a:extLst>
          </p:cNvPr>
          <p:cNvSpPr txBox="1"/>
          <p:nvPr/>
        </p:nvSpPr>
        <p:spPr>
          <a:xfrm>
            <a:off x="35496" y="116632"/>
            <a:ext cx="9036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﻿Um gráfico de </a:t>
            </a:r>
            <a:r>
              <a:rPr lang="pt-BR" i="1" dirty="0" err="1">
                <a:solidFill>
                  <a:schemeClr val="bg1"/>
                </a:solidFill>
              </a:rPr>
              <a:t>E</a:t>
            </a:r>
            <a:r>
              <a:rPr lang="pt-BR" i="1" baseline="-25000" dirty="0" err="1">
                <a:solidFill>
                  <a:schemeClr val="bg1"/>
                </a:solidFill>
              </a:rPr>
              <a:t>r</a:t>
            </a:r>
            <a:r>
              <a:rPr lang="pt-BR" dirty="0">
                <a:solidFill>
                  <a:schemeClr val="bg1"/>
                </a:solidFill>
              </a:rPr>
              <a:t> versus </a:t>
            </a:r>
            <a:r>
              <a:rPr lang="pt-BR" i="1" dirty="0" err="1">
                <a:solidFill>
                  <a:schemeClr val="bg1"/>
                </a:solidFill>
              </a:rPr>
              <a:t>r</a:t>
            </a:r>
            <a:r>
              <a:rPr lang="pt-BR" dirty="0">
                <a:solidFill>
                  <a:schemeClr val="bg1"/>
                </a:solidFill>
              </a:rPr>
              <a:t> para uma distribuição de cargas em uma fina casca esférica.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8A81286-C45E-324D-B575-2B0F30574C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8" y="1124744"/>
            <a:ext cx="5130800" cy="54991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4C1DD5BD-17D6-AD49-8F58-BBC81C761CFC}"/>
                  </a:ext>
                </a:extLst>
              </p:cNvPr>
              <p:cNvSpPr txBox="1"/>
              <p:nvPr/>
            </p:nvSpPr>
            <p:spPr>
              <a:xfrm>
                <a:off x="5202808" y="1379059"/>
                <a:ext cx="3869184" cy="4858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﻿O campo elétrico é descontínuo em </a:t>
                </a:r>
                <a:r>
                  <a:rPr lang="pt-BR" i="1" dirty="0" err="1">
                    <a:solidFill>
                      <a:schemeClr val="bg1"/>
                    </a:solidFill>
                  </a:rPr>
                  <a:t>r</a:t>
                </a:r>
                <a:r>
                  <a:rPr lang="pt-BR" dirty="0">
                    <a:solidFill>
                      <a:schemeClr val="bg1"/>
                    </a:solidFill>
                  </a:rPr>
                  <a:t> = </a:t>
                </a:r>
                <a:r>
                  <a:rPr lang="pt-BR" i="1" dirty="0" err="1">
                    <a:solidFill>
                      <a:schemeClr val="bg1"/>
                    </a:solidFill>
                  </a:rPr>
                  <a:t>R</a:t>
                </a:r>
                <a:r>
                  <a:rPr lang="pt-BR" dirty="0">
                    <a:solidFill>
                      <a:schemeClr val="bg1"/>
                    </a:solidFill>
                  </a:rPr>
                  <a:t> , onde há uma distribuição superficial de carga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pt-BR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𝝈</m:t>
                    </m:r>
                    <m:r>
                      <a:rPr lang="en-US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𝑸</m:t>
                        </m:r>
                      </m:num>
                      <m:den>
                        <m:r>
                          <a:rPr lang="en-US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  <m:r>
                          <a:rPr lang="en-US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  <m:sSup>
                          <m:sSupPr>
                            <m:ctrlPr>
                              <a:rPr lang="en-US" b="1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𝑹</m:t>
                            </m:r>
                          </m:e>
                          <m:sup>
                            <m:r>
                              <a:rPr lang="en-US" b="1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pt-BR" dirty="0">
                    <a:solidFill>
                      <a:schemeClr val="bg1"/>
                    </a:solidFill>
                  </a:rPr>
                  <a:t>, gerando </a:t>
                </a:r>
                <a14:m>
                  <m:oMath xmlns:m="http://schemas.openxmlformats.org/officeDocument/2006/math">
                    <m:r>
                      <a:rPr lang="pt-BR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𝚫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𝑬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𝝈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𝜺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den>
                    </m:f>
                  </m:oMath>
                </a14:m>
                <a:r>
                  <a:rPr lang="pt-BR" dirty="0">
                    <a:solidFill>
                      <a:schemeClr val="bg1"/>
                    </a:solidFill>
                  </a:rPr>
                  <a:t>.</a:t>
                </a:r>
              </a:p>
              <a:p>
                <a:pPr algn="ctr"/>
                <a:endParaRPr lang="pt-BR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﻿É possível mostrar que em qualquer posição onde haja uma densidade volumétrica infinita de cargas, o campo elétrico será descontínuo de um valor </a:t>
                </a:r>
                <a14:m>
                  <m:oMath xmlns:m="http://schemas.openxmlformats.org/officeDocument/2006/math">
                    <m:r>
                      <a:rPr lang="pt-BR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𝚫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𝑬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𝝈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𝜺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den>
                    </m:f>
                  </m:oMath>
                </a14:m>
                <a:endParaRPr lang="pt-BR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4C1DD5BD-17D6-AD49-8F58-BBC81C761C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2808" y="1379059"/>
                <a:ext cx="3869184" cy="4858253"/>
              </a:xfrm>
              <a:prstGeom prst="rect">
                <a:avLst/>
              </a:prstGeom>
              <a:blipFill>
                <a:blip r:embed="rId3"/>
                <a:stretch>
                  <a:fillRect l="-1311" t="-1044" r="-327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F2FC738C-D5CD-6B41-BA5E-4F36A9280F2F}"/>
                  </a:ext>
                </a:extLst>
              </p:cNvPr>
              <p:cNvSpPr txBox="1"/>
              <p:nvPr/>
            </p:nvSpPr>
            <p:spPr>
              <a:xfrm>
                <a:off x="1115616" y="1484784"/>
                <a:ext cx="2448272" cy="564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5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1500" b="0" dirty="0"/>
              </a:p>
            </p:txBody>
          </p:sp>
        </mc:Choice>
        <mc:Fallback xmlns="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F2FC738C-D5CD-6B41-BA5E-4F36A9280F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1484784"/>
                <a:ext cx="2448272" cy="56483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7432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F5D43BB-4633-124B-B632-1ADC5EBE35A9}"/>
              </a:ext>
            </a:extLst>
          </p:cNvPr>
          <p:cNvSpPr txBox="1"/>
          <p:nvPr/>
        </p:nvSpPr>
        <p:spPr>
          <a:xfrm>
            <a:off x="0" y="44624"/>
            <a:ext cx="9036496" cy="689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Exemplo 22-12</a:t>
            </a:r>
          </a:p>
          <a:p>
            <a:pPr algn="ctr"/>
            <a:r>
              <a:rPr lang="pt-BR" dirty="0">
                <a:solidFill>
                  <a:schemeClr val="bg1"/>
                </a:solidFill>
              </a:rPr>
              <a:t>﻿Campo elétrico devido a uma carga puntiforme e </a:t>
            </a:r>
          </a:p>
          <a:p>
            <a:pPr algn="ctr"/>
            <a:r>
              <a:rPr lang="pt-BR" dirty="0">
                <a:solidFill>
                  <a:schemeClr val="bg1"/>
                </a:solidFill>
              </a:rPr>
              <a:t>uma casca esférica carregada </a:t>
            </a:r>
          </a:p>
          <a:p>
            <a:pPr algn="ctr"/>
            <a:endParaRPr lang="pt-BR" dirty="0">
              <a:solidFill>
                <a:schemeClr val="bg1"/>
              </a:solidFill>
            </a:endParaRPr>
          </a:p>
          <a:p>
            <a:pPr algn="ctr"/>
            <a:r>
              <a:rPr lang="pt-BR" dirty="0">
                <a:solidFill>
                  <a:schemeClr val="bg1"/>
                </a:solidFill>
              </a:rPr>
              <a:t>﻿Uma casca esférica de raio </a:t>
            </a:r>
            <a:r>
              <a:rPr lang="pt-BR" i="1" dirty="0" err="1">
                <a:solidFill>
                  <a:schemeClr val="bg1"/>
                </a:solidFill>
              </a:rPr>
              <a:t>R</a:t>
            </a:r>
            <a:r>
              <a:rPr lang="pt-BR" dirty="0">
                <a:solidFill>
                  <a:schemeClr val="bg1"/>
                </a:solidFill>
              </a:rPr>
              <a:t> = 3 m tem seu centro na origem e tem uma densidade superficial de carga </a:t>
            </a:r>
            <a:r>
              <a:rPr lang="el-GR" i="1" dirty="0">
                <a:solidFill>
                  <a:schemeClr val="bg1"/>
                </a:solidFill>
              </a:rPr>
              <a:t>σ</a:t>
            </a:r>
            <a:r>
              <a:rPr lang="el-GR" dirty="0">
                <a:solidFill>
                  <a:schemeClr val="bg1"/>
                </a:solidFill>
              </a:rPr>
              <a:t> = 3 </a:t>
            </a:r>
            <a:r>
              <a:rPr lang="pt-BR" dirty="0" err="1">
                <a:solidFill>
                  <a:schemeClr val="bg1"/>
                </a:solidFill>
              </a:rPr>
              <a:t>nC</a:t>
            </a:r>
            <a:r>
              <a:rPr lang="pt-BR" dirty="0">
                <a:solidFill>
                  <a:schemeClr val="bg1"/>
                </a:solidFill>
              </a:rPr>
              <a:t>/m</a:t>
            </a:r>
            <a:r>
              <a:rPr lang="pt-BR" baseline="30000" dirty="0">
                <a:solidFill>
                  <a:schemeClr val="bg1"/>
                </a:solidFill>
              </a:rPr>
              <a:t>2</a:t>
            </a:r>
            <a:r>
              <a:rPr lang="pt-BR" dirty="0">
                <a:solidFill>
                  <a:schemeClr val="bg1"/>
                </a:solidFill>
              </a:rPr>
              <a:t> .</a:t>
            </a:r>
          </a:p>
          <a:p>
            <a:pPr algn="ctr"/>
            <a:r>
              <a:rPr lang="pt-BR" dirty="0">
                <a:solidFill>
                  <a:schemeClr val="bg1"/>
                </a:solidFill>
              </a:rPr>
              <a:t>Uma carga puntiforme </a:t>
            </a:r>
            <a:r>
              <a:rPr lang="pt-BR" i="1" dirty="0" err="1">
                <a:solidFill>
                  <a:schemeClr val="bg1"/>
                </a:solidFill>
              </a:rPr>
              <a:t>q</a:t>
            </a:r>
            <a:r>
              <a:rPr lang="pt-BR" dirty="0">
                <a:solidFill>
                  <a:schemeClr val="bg1"/>
                </a:solidFill>
              </a:rPr>
              <a:t> = 250 </a:t>
            </a:r>
            <a:r>
              <a:rPr lang="pt-BR" dirty="0" err="1">
                <a:solidFill>
                  <a:schemeClr val="bg1"/>
                </a:solidFill>
              </a:rPr>
              <a:t>nC</a:t>
            </a:r>
            <a:r>
              <a:rPr lang="pt-BR" dirty="0">
                <a:solidFill>
                  <a:schemeClr val="bg1"/>
                </a:solidFill>
              </a:rPr>
              <a:t> está no eixo </a:t>
            </a:r>
            <a:r>
              <a:rPr lang="pt-BR" i="1" dirty="0" err="1">
                <a:solidFill>
                  <a:schemeClr val="bg1"/>
                </a:solidFill>
              </a:rPr>
              <a:t>y</a:t>
            </a:r>
            <a:r>
              <a:rPr lang="pt-BR" dirty="0">
                <a:solidFill>
                  <a:schemeClr val="bg1"/>
                </a:solidFill>
              </a:rPr>
              <a:t> em </a:t>
            </a:r>
            <a:r>
              <a:rPr lang="pt-BR" i="1" dirty="0" err="1">
                <a:solidFill>
                  <a:schemeClr val="bg1"/>
                </a:solidFill>
              </a:rPr>
              <a:t>y</a:t>
            </a:r>
            <a:r>
              <a:rPr lang="pt-BR" dirty="0">
                <a:solidFill>
                  <a:schemeClr val="bg1"/>
                </a:solidFill>
              </a:rPr>
              <a:t> = 2 m. Determine o campo elétrico no eixo </a:t>
            </a:r>
            <a:r>
              <a:rPr lang="pt-BR" i="1" dirty="0" err="1">
                <a:solidFill>
                  <a:schemeClr val="bg1"/>
                </a:solidFill>
              </a:rPr>
              <a:t>x</a:t>
            </a:r>
            <a:r>
              <a:rPr lang="pt-BR" dirty="0">
                <a:solidFill>
                  <a:schemeClr val="bg1"/>
                </a:solidFill>
              </a:rPr>
              <a:t> em (a) </a:t>
            </a:r>
            <a:r>
              <a:rPr lang="pt-BR" i="1" dirty="0" err="1">
                <a:solidFill>
                  <a:schemeClr val="bg1"/>
                </a:solidFill>
              </a:rPr>
              <a:t>x</a:t>
            </a:r>
            <a:r>
              <a:rPr lang="pt-BR" dirty="0">
                <a:solidFill>
                  <a:schemeClr val="bg1"/>
                </a:solidFill>
              </a:rPr>
              <a:t> = 2 m e (</a:t>
            </a:r>
            <a:r>
              <a:rPr lang="pt-BR" dirty="0" err="1">
                <a:solidFill>
                  <a:schemeClr val="bg1"/>
                </a:solidFill>
              </a:rPr>
              <a:t>b</a:t>
            </a:r>
            <a:r>
              <a:rPr lang="pt-BR" dirty="0">
                <a:solidFill>
                  <a:schemeClr val="bg1"/>
                </a:solidFill>
              </a:rPr>
              <a:t>) </a:t>
            </a:r>
            <a:r>
              <a:rPr lang="pt-BR" i="1" dirty="0" err="1">
                <a:solidFill>
                  <a:schemeClr val="bg1"/>
                </a:solidFill>
              </a:rPr>
              <a:t>x</a:t>
            </a:r>
            <a:r>
              <a:rPr lang="pt-BR" dirty="0">
                <a:solidFill>
                  <a:schemeClr val="bg1"/>
                </a:solidFill>
              </a:rPr>
              <a:t> = 4 m.</a:t>
            </a:r>
          </a:p>
          <a:p>
            <a:pPr algn="ctr"/>
            <a:endParaRPr lang="pt-BR" dirty="0">
              <a:solidFill>
                <a:schemeClr val="bg1"/>
              </a:solidFill>
            </a:endParaRPr>
          </a:p>
          <a:p>
            <a:pPr algn="ctr"/>
            <a:endParaRPr lang="pt-BR" dirty="0">
              <a:solidFill>
                <a:schemeClr val="bg1"/>
              </a:solidFill>
            </a:endParaRPr>
          </a:p>
          <a:p>
            <a:pPr algn="ctr"/>
            <a:endParaRPr lang="pt-BR" dirty="0">
              <a:solidFill>
                <a:schemeClr val="bg1"/>
              </a:solidFill>
            </a:endParaRPr>
          </a:p>
          <a:p>
            <a:pPr algn="ctr"/>
            <a:endParaRPr lang="pt-BR" dirty="0">
              <a:solidFill>
                <a:schemeClr val="bg1"/>
              </a:solidFill>
            </a:endParaRPr>
          </a:p>
          <a:p>
            <a:pPr algn="ctr"/>
            <a:endParaRPr lang="pt-BR" dirty="0">
              <a:solidFill>
                <a:schemeClr val="bg1"/>
              </a:solidFill>
            </a:endParaRPr>
          </a:p>
          <a:p>
            <a:pPr algn="ctr"/>
            <a:endParaRPr lang="pt-BR" dirty="0">
              <a:solidFill>
                <a:schemeClr val="bg1"/>
              </a:solidFill>
            </a:endParaRPr>
          </a:p>
          <a:p>
            <a:pPr algn="ctr"/>
            <a:endParaRPr lang="pt-BR" dirty="0">
              <a:solidFill>
                <a:schemeClr val="bg1"/>
              </a:solidFill>
            </a:endParaRPr>
          </a:p>
          <a:p>
            <a:pPr algn="ctr"/>
            <a:endParaRPr lang="pt-BR" dirty="0">
              <a:solidFill>
                <a:schemeClr val="bg1"/>
              </a:solidFill>
            </a:endParaRPr>
          </a:p>
          <a:p>
            <a:pPr algn="ctr"/>
            <a:r>
              <a:rPr lang="pt-BR" sz="1000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pt-BR" dirty="0">
                <a:solidFill>
                  <a:schemeClr val="bg1"/>
                </a:solidFill>
              </a:rPr>
              <a:t>A ideia é ﻿determinar, separadamente, os campos devidos à carga puntiforme e à casca esférica, e somar os campos vetoriais.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D8DD41E-058E-5E4F-B544-6074A3ADAE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844" y="3163620"/>
            <a:ext cx="7218548" cy="2875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345577"/>
      </p:ext>
    </p:extLst>
  </p:cSld>
  <p:clrMapOvr>
    <a:masterClrMapping/>
  </p:clrMapOvr>
</p:sld>
</file>

<file path=ppt/theme/theme1.xml><?xml version="1.0" encoding="utf-8"?>
<a:theme xmlns:a="http://schemas.openxmlformats.org/drawingml/2006/main" name="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PT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PT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61524</TotalTime>
  <Words>787</Words>
  <Application>Microsoft Macintosh PowerPoint</Application>
  <PresentationFormat>Apresentação na tela (4:3)</PresentationFormat>
  <Paragraphs>290</Paragraphs>
  <Slides>31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34" baseType="lpstr">
      <vt:lpstr>Cambria Math</vt:lpstr>
      <vt:lpstr>Times New Roman</vt:lpstr>
      <vt:lpstr>Estrutura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RICARDO SALVADORE</dc:creator>
  <cp:lastModifiedBy>Cecília Salvadori</cp:lastModifiedBy>
  <cp:revision>715</cp:revision>
  <dcterms:created xsi:type="dcterms:W3CDTF">2002-01-15T15:53:22Z</dcterms:created>
  <dcterms:modified xsi:type="dcterms:W3CDTF">2020-09-22T20:48:54Z</dcterms:modified>
</cp:coreProperties>
</file>