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99" r:id="rId5"/>
    <p:sldId id="283" r:id="rId6"/>
    <p:sldId id="284" r:id="rId7"/>
    <p:sldId id="285" r:id="rId8"/>
    <p:sldId id="286" r:id="rId9"/>
    <p:sldId id="288" r:id="rId10"/>
    <p:sldId id="289" r:id="rId11"/>
    <p:sldId id="290" r:id="rId12"/>
    <p:sldId id="291" r:id="rId13"/>
    <p:sldId id="292" r:id="rId14"/>
    <p:sldId id="293" r:id="rId15"/>
    <p:sldId id="294" r:id="rId16"/>
    <p:sldId id="295" r:id="rId17"/>
    <p:sldId id="296" r:id="rId18"/>
    <p:sldId id="297" r:id="rId19"/>
    <p:sldId id="280" r:id="rId20"/>
    <p:sldId id="281" r:id="rId21"/>
    <p:sldId id="259" r:id="rId22"/>
    <p:sldId id="264" r:id="rId23"/>
    <p:sldId id="262" r:id="rId24"/>
    <p:sldId id="265" r:id="rId25"/>
    <p:sldId id="261" r:id="rId26"/>
    <p:sldId id="263" r:id="rId27"/>
    <p:sldId id="260" r:id="rId28"/>
    <p:sldId id="300" r:id="rId29"/>
    <p:sldId id="303" r:id="rId30"/>
    <p:sldId id="302" r:id="rId31"/>
    <p:sldId id="301" r:id="rId32"/>
    <p:sldId id="304" r:id="rId3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9"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9D91BE9A-956E-1244-B4E8-4D8E7D6B585C}" type="datetime1">
              <a:rPr lang="pt-BR" smtClean="0">
                <a:solidFill>
                  <a:prstClr val="black">
                    <a:tint val="75000"/>
                  </a:prstClr>
                </a:solidFill>
              </a:rPr>
              <a:pPr/>
              <a:t>15/05/2018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5460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8164B23-3667-0B43-8570-E4E396A15278}" type="datetime1">
              <a:rPr lang="pt-BR" smtClean="0">
                <a:solidFill>
                  <a:prstClr val="black">
                    <a:tint val="75000"/>
                  </a:prstClr>
                </a:solidFill>
              </a:rPr>
              <a:pPr/>
              <a:t>15/05/2018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95162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14E9409-B4C9-B541-9225-B2842352052B}" type="datetime1">
              <a:rPr lang="pt-BR" smtClean="0">
                <a:solidFill>
                  <a:prstClr val="black">
                    <a:tint val="75000"/>
                  </a:prstClr>
                </a:solidFill>
              </a:rPr>
              <a:pPr/>
              <a:t>15/05/2018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19152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58506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670791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35487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559354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714813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pt-BR">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442677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175261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19037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BD1B73B-D092-654E-98D0-70CF242727D7}" type="datetime1">
              <a:rPr lang="pt-BR" smtClean="0">
                <a:solidFill>
                  <a:prstClr val="black">
                    <a:tint val="75000"/>
                  </a:prstClr>
                </a:solidFill>
              </a:rPr>
              <a:pPr/>
              <a:t>15/05/2018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858678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680211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334393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0652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16B89EA-4CC2-D342-B435-CA0BB09B8940}" type="datetime1">
              <a:rPr lang="pt-BR" smtClean="0">
                <a:solidFill>
                  <a:prstClr val="black">
                    <a:tint val="75000"/>
                  </a:prstClr>
                </a:solidFill>
              </a:rPr>
              <a:pPr/>
              <a:t>15/05/2018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49046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4569B06-6D28-8A49-8235-0608FBDDCD89}" type="datetime1">
              <a:rPr lang="pt-BR" smtClean="0">
                <a:solidFill>
                  <a:prstClr val="black">
                    <a:tint val="75000"/>
                  </a:prstClr>
                </a:solidFill>
              </a:rPr>
              <a:pPr/>
              <a:t>15/05/2018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98309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F2A77F56-3A7B-F14F-A19D-5A2D2F939EA5}" type="datetime1">
              <a:rPr lang="pt-BR" smtClean="0">
                <a:solidFill>
                  <a:prstClr val="black">
                    <a:tint val="75000"/>
                  </a:prstClr>
                </a:solidFill>
              </a:rPr>
              <a:pPr/>
              <a:t>15/05/2018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78414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00D2E1DC-1DC3-FE41-9AB6-126D0E86D03A}" type="datetime1">
              <a:rPr lang="pt-BR" smtClean="0">
                <a:solidFill>
                  <a:prstClr val="black">
                    <a:tint val="75000"/>
                  </a:prstClr>
                </a:solidFill>
              </a:rPr>
              <a:pPr/>
              <a:t>15/05/2018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06427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C8217-851D-E840-9D98-90E6E574AA46}" type="datetime1">
              <a:rPr lang="pt-BR" smtClean="0">
                <a:solidFill>
                  <a:prstClr val="black">
                    <a:tint val="75000"/>
                  </a:prstClr>
                </a:solidFill>
              </a:rPr>
              <a:pPr/>
              <a:t>15/05/2018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65364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8D98C75-806D-774F-ADF6-670155A0FE2C}" type="datetime1">
              <a:rPr lang="pt-BR" smtClean="0">
                <a:solidFill>
                  <a:prstClr val="black">
                    <a:tint val="75000"/>
                  </a:prstClr>
                </a:solidFill>
              </a:rPr>
              <a:pPr/>
              <a:t>15/05/2018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07310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B8D503A-03CF-F54C-988C-4CCFE5FA344C}" type="datetime1">
              <a:rPr lang="pt-BR" smtClean="0">
                <a:solidFill>
                  <a:prstClr val="black">
                    <a:tint val="75000"/>
                  </a:prstClr>
                </a:solidFill>
              </a:rPr>
              <a:pPr/>
              <a:t>15/05/2018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74424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13F29551-7E5A-D747-BF04-B61942C3313C}" type="datetime1">
              <a:rPr lang="pt-BR" smtClean="0">
                <a:solidFill>
                  <a:prstClr val="black">
                    <a:tint val="75000"/>
                  </a:prstClr>
                </a:solidFill>
              </a:rPr>
              <a:pPr defTabSz="457200"/>
              <a:t>15/05/2018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0A572F-C8A3-C54A-B001-D23CF5A0A2FA}" type="slidenum">
              <a:rPr lang="en-US" smtClean="0">
                <a:solidFill>
                  <a:prstClr val="black">
                    <a:tint val="75000"/>
                  </a:prstClr>
                </a:solidFill>
              </a:rPr>
              <a:pPr defTabSz="457200"/>
              <a:t>‹nº›</a:t>
            </a:fld>
            <a:endParaRPr lang="en-US">
              <a:solidFill>
                <a:prstClr val="black">
                  <a:tint val="75000"/>
                </a:prstClr>
              </a:solidFill>
            </a:endParaRPr>
          </a:p>
        </p:txBody>
      </p:sp>
    </p:spTree>
    <p:extLst>
      <p:ext uri="{BB962C8B-B14F-4D97-AF65-F5344CB8AC3E}">
        <p14:creationId xmlns:p14="http://schemas.microsoft.com/office/powerpoint/2010/main" val="285996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7B01C-7C2F-4D9A-9271-1278179454D5}" type="datetimeFigureOut">
              <a:rPr lang="pt-BR" smtClean="0">
                <a:solidFill>
                  <a:prstClr val="black">
                    <a:tint val="75000"/>
                  </a:prstClr>
                </a:solidFill>
              </a:rPr>
              <a:pPr/>
              <a:t>15/05/2018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2665498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29700"/>
            <a:ext cx="10363200" cy="1470025"/>
          </a:xfrm>
        </p:spPr>
        <p:txBody>
          <a:bodyPr>
            <a:normAutofit fontScale="90000"/>
          </a:bodyPr>
          <a:lstStyle/>
          <a:p>
            <a:r>
              <a:rPr lang="en-US" dirty="0">
                <a:latin typeface="HP Simplified" panose="020B0606020204020204" pitchFamily="34" charset="0"/>
              </a:rPr>
              <a:t/>
            </a:r>
            <a:br>
              <a:rPr lang="en-US" dirty="0">
                <a:latin typeface="HP Simplified" panose="020B0606020204020204" pitchFamily="34" charset="0"/>
              </a:rPr>
            </a:br>
            <a:r>
              <a:rPr lang="en-US" b="1" dirty="0" err="1" smtClean="0">
                <a:latin typeface="Garamond" panose="02020404030301010803" pitchFamily="18" charset="0"/>
              </a:rPr>
              <a:t>Sociologia</a:t>
            </a:r>
            <a:r>
              <a:rPr lang="en-US" b="1" dirty="0" smtClean="0">
                <a:latin typeface="Garamond" panose="02020404030301010803" pitchFamily="18" charset="0"/>
              </a:rPr>
              <a:t> </a:t>
            </a:r>
            <a:r>
              <a:rPr lang="en-US" b="1" dirty="0">
                <a:latin typeface="Garamond" panose="02020404030301010803" pitchFamily="18" charset="0"/>
              </a:rPr>
              <a:t>da </a:t>
            </a:r>
            <a:r>
              <a:rPr lang="en-US" b="1" dirty="0" err="1" smtClean="0">
                <a:latin typeface="Garamond" panose="02020404030301010803" pitchFamily="18" charset="0"/>
              </a:rPr>
              <a:t>Violência</a:t>
            </a:r>
            <a:r>
              <a:rPr lang="en-US" b="1" dirty="0" smtClean="0">
                <a:latin typeface="Garamond" panose="02020404030301010803" pitchFamily="18" charset="0"/>
              </a:rPr>
              <a:t/>
            </a:r>
            <a:br>
              <a:rPr lang="en-US" b="1" dirty="0" smtClean="0">
                <a:latin typeface="Garamond" panose="02020404030301010803" pitchFamily="18" charset="0"/>
              </a:rPr>
            </a:br>
            <a:r>
              <a:rPr lang="en-US" sz="3600" b="1" dirty="0" err="1" smtClean="0">
                <a:latin typeface="Garamond" panose="02020404030301010803" pitchFamily="18" charset="0"/>
              </a:rPr>
              <a:t>Professora</a:t>
            </a:r>
            <a:r>
              <a:rPr lang="en-US" sz="3600" b="1" dirty="0">
                <a:latin typeface="Garamond" panose="02020404030301010803" pitchFamily="18" charset="0"/>
              </a:rPr>
              <a:t>:</a:t>
            </a:r>
            <a:r>
              <a:rPr lang="en-US" sz="3600" dirty="0">
                <a:latin typeface="Garamond" panose="02020404030301010803" pitchFamily="18" charset="0"/>
              </a:rPr>
              <a:t> Bruna </a:t>
            </a:r>
            <a:r>
              <a:rPr lang="en-US" sz="3600" dirty="0" smtClean="0">
                <a:latin typeface="Garamond" panose="02020404030301010803" pitchFamily="18" charset="0"/>
              </a:rPr>
              <a:t>Gisi</a:t>
            </a:r>
            <a:r>
              <a:rPr lang="en-US" sz="3600" dirty="0">
                <a:latin typeface="HP Simplified" panose="020B0606020204020204" pitchFamily="34" charset="0"/>
              </a:rPr>
              <a:t/>
            </a:r>
            <a:br>
              <a:rPr lang="en-US" sz="3600" dirty="0">
                <a:latin typeface="HP Simplified" panose="020B0606020204020204" pitchFamily="34" charset="0"/>
              </a:rPr>
            </a:br>
            <a:endParaRPr lang="en-US" sz="3600" dirty="0">
              <a:latin typeface="HP Simplified" panose="020B0606020204020204" pitchFamily="34" charset="0"/>
            </a:endParaRPr>
          </a:p>
        </p:txBody>
      </p:sp>
      <p:sp>
        <p:nvSpPr>
          <p:cNvPr id="3" name="Subtitle 2"/>
          <p:cNvSpPr>
            <a:spLocks noGrp="1"/>
          </p:cNvSpPr>
          <p:nvPr>
            <p:ph type="subTitle" idx="1"/>
          </p:nvPr>
        </p:nvSpPr>
        <p:spPr>
          <a:xfrm>
            <a:off x="1828800" y="3402106"/>
            <a:ext cx="8534400" cy="2191870"/>
          </a:xfrm>
        </p:spPr>
        <p:txBody>
          <a:bodyPr>
            <a:noAutofit/>
          </a:bodyPr>
          <a:lstStyle/>
          <a:p>
            <a:r>
              <a:rPr lang="pt-BR" sz="2400" b="1" u="sng" dirty="0">
                <a:solidFill>
                  <a:schemeClr val="tx1"/>
                </a:solidFill>
                <a:latin typeface="Garamond" panose="02020404030301010803" pitchFamily="18" charset="0"/>
              </a:rPr>
              <a:t>Parte II – Os produtos da regulação estatal da violência </a:t>
            </a:r>
            <a:endParaRPr lang="pt-BR" sz="2400" dirty="0">
              <a:solidFill>
                <a:schemeClr val="tx1"/>
              </a:solidFill>
              <a:latin typeface="Garamond" panose="02020404030301010803" pitchFamily="18" charset="0"/>
            </a:endParaRPr>
          </a:p>
          <a:p>
            <a:pPr lvl="0"/>
            <a:r>
              <a:rPr lang="pt-BR" sz="2400" b="1" dirty="0" smtClean="0">
                <a:solidFill>
                  <a:schemeClr val="tx1"/>
                </a:solidFill>
                <a:latin typeface="Garamond" panose="02020404030301010803" pitchFamily="18" charset="0"/>
              </a:rPr>
              <a:t>Violência e Política</a:t>
            </a:r>
          </a:p>
          <a:p>
            <a:pPr lvl="0"/>
            <a:endParaRPr lang="pt-BR" sz="2400" dirty="0">
              <a:solidFill>
                <a:schemeClr val="tx1"/>
              </a:solidFill>
              <a:latin typeface="Garamond" panose="02020404030301010803" pitchFamily="18" charset="0"/>
            </a:endParaRPr>
          </a:p>
          <a:p>
            <a:pPr lvl="0"/>
            <a:r>
              <a:rPr lang="pt-BR" sz="2400" b="1" dirty="0">
                <a:solidFill>
                  <a:schemeClr val="tx1"/>
                </a:solidFill>
                <a:latin typeface="Garamond" panose="02020404030301010803" pitchFamily="18" charset="0"/>
              </a:rPr>
              <a:t> </a:t>
            </a:r>
            <a:r>
              <a:rPr lang="pt-BR" sz="2800" b="1" dirty="0" smtClean="0">
                <a:solidFill>
                  <a:schemeClr val="tx1"/>
                </a:solidFill>
                <a:latin typeface="Garamond" panose="02020404030301010803" pitchFamily="18" charset="0"/>
              </a:rPr>
              <a:t>AULA 9 – Debate normativo sobre violência e política</a:t>
            </a:r>
            <a:endParaRPr lang="pt-BR" sz="2800" dirty="0">
              <a:solidFill>
                <a:schemeClr val="tx1"/>
              </a:solidFill>
              <a:latin typeface="Garamond" panose="02020404030301010803" pitchFamily="18" charset="0"/>
            </a:endParaRPr>
          </a:p>
        </p:txBody>
      </p:sp>
      <p:pic>
        <p:nvPicPr>
          <p:cNvPr id="4" name="Picture 3" descr="logo-Sociolog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1922" y="73198"/>
            <a:ext cx="2787299" cy="1170027"/>
          </a:xfrm>
          <a:prstGeom prst="rect">
            <a:avLst/>
          </a:prstGeom>
        </p:spPr>
      </p:pic>
      <p:pic>
        <p:nvPicPr>
          <p:cNvPr id="5" name="Picture 4" descr="Logo U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1895" y="73198"/>
            <a:ext cx="1170027" cy="1170027"/>
          </a:xfrm>
          <a:prstGeom prst="rect">
            <a:avLst/>
          </a:prstGeom>
        </p:spPr>
      </p:pic>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1214345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Fazer história</a:t>
            </a:r>
          </a:p>
          <a:p>
            <a:pPr marL="0" indent="0">
              <a:buNone/>
            </a:pPr>
            <a:r>
              <a:rPr lang="pt-BR" dirty="0" smtClean="0">
                <a:latin typeface="Garamond" panose="02020404030301010803" pitchFamily="18" charset="0"/>
              </a:rPr>
              <a:t>No período da colonização, o colono jamais deixa de ser o inimigo – opressão e exploração – o colono faz a história e sabe que faz, mas não é a historia da região que ele saqueou, é a história de sua nação no território explorado</a:t>
            </a:r>
          </a:p>
          <a:p>
            <a:pPr marL="0" indent="0">
              <a:buNone/>
            </a:pPr>
            <a:r>
              <a:rPr lang="pt-BR" dirty="0" smtClean="0">
                <a:latin typeface="Garamond" panose="02020404030301010803" pitchFamily="18" charset="0"/>
              </a:rPr>
              <a:t>O colonizado para pôr fim a imobilidade, precisa fazer a história da descolonização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429700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Efeitos de um mundo maniqueísta </a:t>
            </a:r>
          </a:p>
          <a:p>
            <a:pPr marL="0" indent="0">
              <a:buNone/>
            </a:pPr>
            <a:r>
              <a:rPr lang="pt-BR" dirty="0" smtClean="0">
                <a:latin typeface="Garamond" panose="02020404030301010803" pitchFamily="18" charset="0"/>
              </a:rPr>
              <a:t>“O indígena é um ser encurralado, o apartheid é apenas uma modalidade da compartimentação do mundo colonial. A primeira coisa que o indígena aprende é ficar no seu lugar, não ultrapassar os limites” (p. 39) </a:t>
            </a:r>
            <a:r>
              <a:rPr lang="pt-BR" dirty="0" smtClean="0">
                <a:latin typeface="Garamond" panose="02020404030301010803" pitchFamily="18" charset="0"/>
                <a:sym typeface="Wingdings" panose="05000000000000000000" pitchFamily="2" charset="2"/>
              </a:rPr>
              <a:t> agressividade</a:t>
            </a:r>
          </a:p>
          <a:p>
            <a:pPr>
              <a:buFontTx/>
              <a:buChar char="-"/>
            </a:pPr>
            <a:r>
              <a:rPr lang="pt-BR" dirty="0" smtClean="0">
                <a:latin typeface="Garamond" panose="02020404030301010803" pitchFamily="18" charset="0"/>
                <a:sym typeface="Wingdings" panose="05000000000000000000" pitchFamily="2" charset="2"/>
              </a:rPr>
              <a:t>Primeiro volta essa agressividade contra os seus – lutas tribais – autodestruição coletiva</a:t>
            </a:r>
          </a:p>
          <a:p>
            <a:pPr>
              <a:buFontTx/>
              <a:buChar char="-"/>
            </a:pPr>
            <a:r>
              <a:rPr lang="pt-BR" dirty="0" smtClean="0">
                <a:latin typeface="Garamond" panose="02020404030301010803" pitchFamily="18" charset="0"/>
                <a:sym typeface="Wingdings" panose="05000000000000000000" pitchFamily="2" charset="2"/>
              </a:rPr>
              <a:t>O colonizado se presume culpado – está inferiorizado</a:t>
            </a:r>
          </a:p>
          <a:p>
            <a:pPr>
              <a:buFontTx/>
              <a:buChar char="-"/>
            </a:pPr>
            <a:r>
              <a:rPr lang="pt-BR" dirty="0" smtClean="0">
                <a:latin typeface="Garamond" panose="02020404030301010803" pitchFamily="18" charset="0"/>
                <a:sym typeface="Wingdings" panose="05000000000000000000" pitchFamily="2" charset="2"/>
              </a:rPr>
              <a:t>A religião e os mitos são usados para inibir sua agressividade com interdições – trata-se de uma </a:t>
            </a:r>
            <a:r>
              <a:rPr lang="pt-BR" i="1" dirty="0" smtClean="0">
                <a:latin typeface="Garamond" panose="02020404030301010803" pitchFamily="18" charset="0"/>
                <a:sym typeface="Wingdings" panose="05000000000000000000" pitchFamily="2" charset="2"/>
              </a:rPr>
              <a:t>superestrutura mágica </a:t>
            </a:r>
            <a:r>
              <a:rPr lang="pt-BR" dirty="0" smtClean="0">
                <a:latin typeface="Garamond" panose="02020404030301010803" pitchFamily="18" charset="0"/>
                <a:sym typeface="Wingdings" panose="05000000000000000000" pitchFamily="2" charset="2"/>
              </a:rPr>
              <a:t>que desempenha funções precisas – tranquiliza o colonizado que não luta contra o colono porque o que importa são as estruturas míticas</a:t>
            </a:r>
          </a:p>
          <a:p>
            <a:pPr lvl="1">
              <a:buFontTx/>
              <a:buChar char="-"/>
            </a:pPr>
            <a:r>
              <a:rPr lang="pt-BR" dirty="0" smtClean="0">
                <a:latin typeface="Garamond" panose="02020404030301010803" pitchFamily="18" charset="0"/>
                <a:sym typeface="Wingdings" panose="05000000000000000000" pitchFamily="2" charset="2"/>
              </a:rPr>
              <a:t>A </a:t>
            </a:r>
            <a:r>
              <a:rPr lang="pt-BR" dirty="0">
                <a:latin typeface="Garamond" panose="02020404030301010803" pitchFamily="18" charset="0"/>
                <a:sym typeface="Wingdings" panose="05000000000000000000" pitchFamily="2" charset="2"/>
              </a:rPr>
              <a:t>situação do colonizado também deixa sua afetividade a flor da pele – que ele manifesta em danças e nas possessões – que cumprem a função de manter a estabilidade no mundo colonizado</a:t>
            </a:r>
          </a:p>
          <a:p>
            <a:pPr>
              <a:buFontTx/>
              <a:buChar char="-"/>
            </a:pPr>
            <a:r>
              <a:rPr lang="pt-BR" dirty="0" smtClean="0">
                <a:latin typeface="Garamond" panose="02020404030301010803" pitchFamily="18" charset="0"/>
                <a:sym typeface="Wingdings" panose="05000000000000000000" pitchFamily="2" charset="2"/>
              </a:rPr>
              <a:t>Mas na luta pela libertação esse povo desloca-se, reorganiza-se e concebe confrontos bem reais e imediatos</a:t>
            </a:r>
          </a:p>
          <a:p>
            <a:pPr>
              <a:buFontTx/>
              <a:buChar char="-"/>
            </a:pPr>
            <a:r>
              <a:rPr lang="pt-BR" dirty="0" smtClean="0">
                <a:latin typeface="Garamond" panose="02020404030301010803" pitchFamily="18" charset="0"/>
                <a:sym typeface="Wingdings" panose="05000000000000000000" pitchFamily="2" charset="2"/>
              </a:rPr>
              <a:t>Na luta ocorre um desapego de tais práticas – </a:t>
            </a:r>
            <a:r>
              <a:rPr lang="pt-BR" b="1" dirty="0" smtClean="0">
                <a:latin typeface="Garamond" panose="02020404030301010803" pitchFamily="18" charset="0"/>
                <a:sym typeface="Wingdings" panose="05000000000000000000" pitchFamily="2" charset="2"/>
              </a:rPr>
              <a:t>“</a:t>
            </a:r>
            <a:r>
              <a:rPr lang="pt-BR" dirty="0" smtClean="0">
                <a:latin typeface="Garamond" panose="02020404030301010803" pitchFamily="18" charset="0"/>
                <a:sym typeface="Wingdings" panose="05000000000000000000" pitchFamily="2" charset="2"/>
              </a:rPr>
              <a:t>Ao cabo de anos e anos de irrealismo, depois de se ter espojado na companhia dos mais espantosos fantasmas, o colonizado, de metralhadora portátil em punho, defronta enfim com as únicas forças que lhe negavam o ser: as do colonialismo. (...) </a:t>
            </a:r>
            <a:r>
              <a:rPr lang="pt-BR" b="1" dirty="0" smtClean="0">
                <a:latin typeface="Garamond" panose="02020404030301010803" pitchFamily="18" charset="0"/>
                <a:sym typeface="Wingdings" panose="05000000000000000000" pitchFamily="2" charset="2"/>
              </a:rPr>
              <a:t>O colonizado descobre o real e transforma-o no movimento de sua práxis, no exercício da violência, em seu projeto de libertação” </a:t>
            </a:r>
            <a:r>
              <a:rPr lang="pt-BR" dirty="0" smtClean="0">
                <a:latin typeface="Garamond" panose="02020404030301010803" pitchFamily="18" charset="0"/>
                <a:sym typeface="Wingdings" panose="05000000000000000000" pitchFamily="2" charset="2"/>
              </a:rPr>
              <a:t>(p. 44)</a:t>
            </a:r>
          </a:p>
          <a:p>
            <a:pPr marL="0" indent="0">
              <a:buNone/>
            </a:pP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544690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Tática política</a:t>
            </a:r>
          </a:p>
          <a:p>
            <a:pPr>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Quando se pode dizer que a situação está madura para um movimento de libertação nacional?</a:t>
            </a:r>
          </a:p>
          <a:p>
            <a:pPr>
              <a:buFontTx/>
              <a:buChar char="-"/>
            </a:pPr>
            <a:r>
              <a:rPr lang="pt-BR" dirty="0" smtClean="0">
                <a:latin typeface="Garamond" panose="02020404030301010803" pitchFamily="18" charset="0"/>
                <a:sym typeface="Wingdings" panose="05000000000000000000" pitchFamily="2" charset="2"/>
              </a:rPr>
              <a:t>Quais forças no período colonial propõe novas vias para a violência do colonizado?</a:t>
            </a:r>
          </a:p>
          <a:p>
            <a:pPr marL="0" indent="0">
              <a:buNone/>
            </a:pPr>
            <a:r>
              <a:rPr lang="pt-BR" i="1" dirty="0" smtClean="0">
                <a:latin typeface="Garamond" panose="02020404030301010803" pitchFamily="18" charset="0"/>
                <a:sym typeface="Wingdings" panose="05000000000000000000" pitchFamily="2" charset="2"/>
              </a:rPr>
              <a:t>1. Elites intelectuais e econômicas </a:t>
            </a:r>
          </a:p>
          <a:p>
            <a:pPr>
              <a:buFontTx/>
              <a:buChar char="-"/>
            </a:pPr>
            <a:r>
              <a:rPr lang="pt-BR" dirty="0" smtClean="0">
                <a:latin typeface="Garamond" panose="02020404030301010803" pitchFamily="18" charset="0"/>
                <a:sym typeface="Wingdings" panose="05000000000000000000" pitchFamily="2" charset="2"/>
              </a:rPr>
              <a:t>O intelectual colonizado tem vontade de assimilar o mundo colonial – coloca a sua agressividade a serviço de seus próprios interesses</a:t>
            </a:r>
          </a:p>
          <a:p>
            <a:pPr>
              <a:buFontTx/>
              <a:buChar char="-"/>
            </a:pPr>
            <a:r>
              <a:rPr lang="pt-BR" dirty="0" smtClean="0">
                <a:latin typeface="Garamond" panose="02020404030301010803" pitchFamily="18" charset="0"/>
                <a:sym typeface="Wingdings" panose="05000000000000000000" pitchFamily="2" charset="2"/>
              </a:rPr>
              <a:t>Empregam a noção de não-violência que significa pra eles que possuem os mesmos interesses que a burguesia colonialista – querem resolver o problema colonial em torno de uma mesa</a:t>
            </a:r>
          </a:p>
          <a:p>
            <a:pPr>
              <a:buFontTx/>
              <a:buChar char="-"/>
            </a:pPr>
            <a:r>
              <a:rPr lang="pt-BR" dirty="0" smtClean="0">
                <a:latin typeface="Garamond" panose="02020404030301010803" pitchFamily="18" charset="0"/>
                <a:sym typeface="Wingdings" panose="05000000000000000000" pitchFamily="2" charset="2"/>
              </a:rPr>
              <a:t>Noção de compromisso – burguesia nacional – negociação para conter a violência que ameaça a economia</a:t>
            </a:r>
          </a:p>
          <a:p>
            <a:pPr>
              <a:buFontTx/>
              <a:buChar char="-"/>
            </a:pPr>
            <a:r>
              <a:rPr lang="pt-BR" dirty="0" smtClean="0">
                <a:latin typeface="Garamond" panose="02020404030301010803" pitchFamily="18" charset="0"/>
                <a:sym typeface="Wingdings" panose="05000000000000000000" pitchFamily="2" charset="2"/>
              </a:rPr>
              <a:t>Sabe que a violência não é a melhor forma de garantir seus interesses</a:t>
            </a: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137197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a:latin typeface="Garamond" panose="02020404030301010803" pitchFamily="18" charset="0"/>
              </a:rPr>
              <a:t>Tática política</a:t>
            </a:r>
          </a:p>
          <a:p>
            <a:pPr marL="0" indent="0">
              <a:buNone/>
            </a:pPr>
            <a:r>
              <a:rPr lang="pt-BR" i="1" dirty="0" smtClean="0">
                <a:latin typeface="Garamond" panose="02020404030301010803" pitchFamily="18" charset="0"/>
                <a:sym typeface="Wingdings" panose="05000000000000000000" pitchFamily="2" charset="2"/>
              </a:rPr>
              <a:t>2. Partidos </a:t>
            </a:r>
            <a:r>
              <a:rPr lang="pt-BR" i="1" dirty="0">
                <a:latin typeface="Garamond" panose="02020404030301010803" pitchFamily="18" charset="0"/>
                <a:sym typeface="Wingdings" panose="05000000000000000000" pitchFamily="2" charset="2"/>
              </a:rPr>
              <a:t>políticos </a:t>
            </a:r>
          </a:p>
          <a:p>
            <a:pPr>
              <a:buFontTx/>
              <a:buChar char="-"/>
            </a:pPr>
            <a:r>
              <a:rPr lang="pt-BR" dirty="0">
                <a:latin typeface="Garamond" panose="02020404030301010803" pitchFamily="18" charset="0"/>
                <a:sym typeface="Wingdings" panose="05000000000000000000" pitchFamily="2" charset="2"/>
              </a:rPr>
              <a:t>As atividades dos partidos nacionais tem sido eleitoreiras – seu objetivo não é a destruição radical da ordem – querem poder concedido pela burguesia colonialista – só discutem reformas</a:t>
            </a:r>
          </a:p>
          <a:p>
            <a:pPr>
              <a:buFontTx/>
              <a:buChar char="-"/>
            </a:pPr>
            <a:r>
              <a:rPr lang="pt-BR" dirty="0">
                <a:latin typeface="Garamond" panose="02020404030301010803" pitchFamily="18" charset="0"/>
                <a:sym typeface="Wingdings" panose="05000000000000000000" pitchFamily="2" charset="2"/>
              </a:rPr>
              <a:t>Deixam o campesinato de lado, mas nos países coloniais só o campesinato é revolucionário – é o explorado que mais depressa descobre que só a violência compensa</a:t>
            </a:r>
          </a:p>
          <a:p>
            <a:pPr lvl="1">
              <a:buFontTx/>
              <a:buChar char="-"/>
            </a:pPr>
            <a:r>
              <a:rPr lang="pt-BR" b="1" dirty="0" smtClean="0">
                <a:latin typeface="Garamond" panose="02020404030301010803" pitchFamily="18" charset="0"/>
                <a:sym typeface="Wingdings" panose="05000000000000000000" pitchFamily="2" charset="2"/>
              </a:rPr>
              <a:t>Tese: O </a:t>
            </a:r>
            <a:r>
              <a:rPr lang="pt-BR" b="1" dirty="0">
                <a:latin typeface="Garamond" panose="02020404030301010803" pitchFamily="18" charset="0"/>
                <a:sym typeface="Wingdings" panose="05000000000000000000" pitchFamily="2" charset="2"/>
              </a:rPr>
              <a:t>colonialismo não é uma máquina de pensar, é a violência em estado bruto e só pode inclinar-se diante de uma violência maior</a:t>
            </a:r>
          </a:p>
          <a:p>
            <a:pPr marL="0" indent="0">
              <a:buNone/>
            </a:pPr>
            <a:r>
              <a:rPr lang="pt-BR" dirty="0" smtClean="0">
                <a:latin typeface="Garamond" panose="02020404030301010803" pitchFamily="18" charset="0"/>
              </a:rPr>
              <a:t>- Os partidos ainda assim são progressistas porque </a:t>
            </a:r>
            <a:r>
              <a:rPr lang="pt-BR" i="1" dirty="0" smtClean="0">
                <a:latin typeface="Garamond" panose="02020404030301010803" pitchFamily="18" charset="0"/>
              </a:rPr>
              <a:t>nomeiam a nação </a:t>
            </a:r>
            <a:r>
              <a:rPr lang="pt-BR" dirty="0" smtClean="0">
                <a:latin typeface="Garamond" panose="02020404030301010803" pitchFamily="18" charset="0"/>
              </a:rPr>
              <a:t>– as reivindicações dos colonizados recebem forma – tem como efeito agitar as massas e estimular a subversão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3646981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Contexto contemporâneo internacional </a:t>
            </a:r>
          </a:p>
          <a:p>
            <a:pPr>
              <a:buFontTx/>
              <a:buChar char="-"/>
            </a:pPr>
            <a:r>
              <a:rPr lang="pt-BR" dirty="0" smtClean="0">
                <a:latin typeface="Garamond" panose="02020404030301010803" pitchFamily="18" charset="0"/>
              </a:rPr>
              <a:t>Considerando que para os métodos violentos, os instrumentos são importantes – os colonizados não teriam nenhuma chance se não fosse por um elemento novo:</a:t>
            </a:r>
          </a:p>
          <a:p>
            <a:pPr lvl="1">
              <a:buFontTx/>
              <a:buChar char="-"/>
            </a:pPr>
            <a:r>
              <a:rPr lang="pt-BR" dirty="0" smtClean="0">
                <a:latin typeface="Garamond" panose="02020404030301010803" pitchFamily="18" charset="0"/>
              </a:rPr>
              <a:t>No período de desenvolvimento do capitalismo, as colônias eram fonte de matéria prima – mas se converteram em mercado, cuja população é uma clientela – a burguesia metropolitana não sustenta uma política da espada – existe uma cumplicidade objetiva entre o capitalismo e as </a:t>
            </a:r>
            <a:r>
              <a:rPr lang="pt-BR" dirty="0" smtClean="0">
                <a:latin typeface="Garamond" panose="02020404030301010803" pitchFamily="18" charset="0"/>
              </a:rPr>
              <a:t>forças </a:t>
            </a:r>
            <a:r>
              <a:rPr lang="pt-BR" dirty="0" smtClean="0">
                <a:latin typeface="Garamond" panose="02020404030301010803" pitchFamily="18" charset="0"/>
              </a:rPr>
              <a:t>violentas no território nacional</a:t>
            </a:r>
          </a:p>
          <a:p>
            <a:pPr lvl="1">
              <a:buFontTx/>
              <a:buChar char="-"/>
            </a:pPr>
            <a:r>
              <a:rPr lang="pt-BR" dirty="0" smtClean="0">
                <a:latin typeface="Garamond" panose="02020404030301010803" pitchFamily="18" charset="0"/>
              </a:rPr>
              <a:t>O que importa é que as zonas econômicas sejam protegidas – o colonialismo não tem mais interesse em massacrar todos </a:t>
            </a:r>
            <a:r>
              <a:rPr lang="pt-BR" dirty="0" smtClean="0">
                <a:latin typeface="Garamond" panose="02020404030301010803" pitchFamily="18" charset="0"/>
                <a:sym typeface="Wingdings" panose="05000000000000000000" pitchFamily="2" charset="2"/>
              </a:rPr>
              <a:t> daí a exigência feita aos partidos nacionais de garantirem soluções reformistas e pacíficas</a:t>
            </a: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827275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a:latin typeface="Garamond" panose="02020404030301010803" pitchFamily="18" charset="0"/>
              </a:rPr>
              <a:t>Contexto contemporâneo internacional </a:t>
            </a:r>
          </a:p>
          <a:p>
            <a:pPr marL="0" indent="0">
              <a:buNone/>
            </a:pPr>
            <a:r>
              <a:rPr lang="pt-BR" i="1" dirty="0" smtClean="0">
                <a:latin typeface="Garamond" panose="02020404030301010803" pitchFamily="18" charset="0"/>
              </a:rPr>
              <a:t>Guerra fria</a:t>
            </a:r>
          </a:p>
          <a:p>
            <a:pPr>
              <a:buFontTx/>
              <a:buChar char="-"/>
            </a:pPr>
            <a:r>
              <a:rPr lang="pt-BR" dirty="0" smtClean="0">
                <a:latin typeface="Garamond" panose="02020404030301010803" pitchFamily="18" charset="0"/>
              </a:rPr>
              <a:t>A violência não cessa com a luta pela libertação porque a construção nacional ainda está no quadro de competição entre capitalismo e socialismo </a:t>
            </a:r>
            <a:r>
              <a:rPr lang="pt-BR" dirty="0" smtClean="0">
                <a:latin typeface="Garamond" panose="02020404030301010803" pitchFamily="18" charset="0"/>
                <a:sym typeface="Wingdings" panose="05000000000000000000" pitchFamily="2" charset="2"/>
              </a:rPr>
              <a:t> dimensão universal das reivindicações locais</a:t>
            </a:r>
          </a:p>
          <a:p>
            <a:pPr>
              <a:buFontTx/>
              <a:buChar char="-"/>
            </a:pPr>
            <a:r>
              <a:rPr lang="pt-BR" dirty="0" smtClean="0">
                <a:latin typeface="Garamond" panose="02020404030301010803" pitchFamily="18" charset="0"/>
                <a:sym typeface="Wingdings" panose="05000000000000000000" pitchFamily="2" charset="2"/>
              </a:rPr>
              <a:t>Com o apoio dos países socialistas, os colonizados lançam-se com as armas que tem contra o colonialismo – a violência do colonizado quando inserida na dinâmica internacional, ameaça o opressor – o capitalismo só tem a perder com as guerras nacionais</a:t>
            </a:r>
          </a:p>
          <a:p>
            <a:pPr>
              <a:buFontTx/>
              <a:buChar char="-"/>
            </a:pPr>
            <a:r>
              <a:rPr lang="pt-BR" dirty="0" smtClean="0">
                <a:latin typeface="Garamond" panose="02020404030301010803" pitchFamily="18" charset="0"/>
                <a:sym typeface="Wingdings" panose="05000000000000000000" pitchFamily="2" charset="2"/>
              </a:rPr>
              <a:t>Entre a violência colonial e a violência pacifica do mundo contemporâneo há uma correspondência cúmplice, uma homogeneidade</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812917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Conclusão</a:t>
            </a:r>
            <a:r>
              <a:rPr lang="pt-BR" dirty="0">
                <a:latin typeface="Garamond" panose="02020404030301010803" pitchFamily="18" charset="0"/>
              </a:rPr>
              <a:t> </a:t>
            </a:r>
            <a:r>
              <a:rPr lang="pt-BR" dirty="0" smtClean="0">
                <a:latin typeface="Garamond" panose="02020404030301010803" pitchFamily="18" charset="0"/>
              </a:rPr>
              <a:t>– voltando ao duelo entre colonizado e colono</a:t>
            </a:r>
          </a:p>
          <a:p>
            <a:pPr>
              <a:buFontTx/>
              <a:buChar char="-"/>
            </a:pPr>
            <a:r>
              <a:rPr lang="pt-BR" dirty="0" smtClean="0">
                <a:latin typeface="Garamond" panose="02020404030301010803" pitchFamily="18" charset="0"/>
              </a:rPr>
              <a:t>trata-se de uma luta armada franca – o povo só confia nos meios violentos – o regime colonial se legitima pela força – “ou eles ou nós” – mundo maniqueísta </a:t>
            </a:r>
          </a:p>
          <a:p>
            <a:pPr>
              <a:buFontTx/>
              <a:buChar char="-"/>
            </a:pPr>
            <a:r>
              <a:rPr lang="pt-BR" dirty="0" smtClean="0">
                <a:latin typeface="Garamond" panose="02020404030301010803" pitchFamily="18" charset="0"/>
              </a:rPr>
              <a:t>A violência e a práxis absoluta – o trabalhar é trabalhar para a morte do colono</a:t>
            </a:r>
          </a:p>
          <a:p>
            <a:pPr>
              <a:buFontTx/>
              <a:buChar char="-"/>
            </a:pPr>
            <a:r>
              <a:rPr lang="pt-BR" b="1" dirty="0" smtClean="0">
                <a:latin typeface="Garamond" panose="02020404030301010803" pitchFamily="18" charset="0"/>
              </a:rPr>
              <a:t>O homem colonizado liberta-se na e pela violência</a:t>
            </a:r>
          </a:p>
          <a:p>
            <a:pPr>
              <a:buFontTx/>
              <a:buChar char="-"/>
            </a:pPr>
            <a:r>
              <a:rPr lang="pt-BR" dirty="0" smtClean="0">
                <a:latin typeface="Garamond" panose="02020404030301010803" pitchFamily="18" charset="0"/>
              </a:rPr>
              <a:t>A violência do regime colonial e a </a:t>
            </a:r>
            <a:r>
              <a:rPr lang="pt-BR" i="1" dirty="0" err="1" smtClean="0">
                <a:latin typeface="Garamond" panose="02020404030301010803" pitchFamily="18" charset="0"/>
              </a:rPr>
              <a:t>contra-violência</a:t>
            </a:r>
            <a:r>
              <a:rPr lang="pt-BR" i="1" dirty="0" smtClean="0">
                <a:latin typeface="Garamond" panose="02020404030301010803" pitchFamily="18" charset="0"/>
              </a:rPr>
              <a:t> </a:t>
            </a:r>
            <a:r>
              <a:rPr lang="pt-BR" dirty="0" smtClean="0">
                <a:latin typeface="Garamond" panose="02020404030301010803" pitchFamily="18" charset="0"/>
              </a:rPr>
              <a:t>do colonizado correspondem-se numa homogeneidade recíproca – violência proporcional</a:t>
            </a:r>
          </a:p>
          <a:p>
            <a:pPr>
              <a:buFontTx/>
              <a:buChar char="-"/>
            </a:pPr>
            <a:r>
              <a:rPr lang="pt-BR" dirty="0" smtClean="0">
                <a:latin typeface="Garamond" panose="02020404030301010803" pitchFamily="18" charset="0"/>
              </a:rPr>
              <a:t>As represálias da polícia à </a:t>
            </a:r>
            <a:r>
              <a:rPr lang="pt-BR" dirty="0" err="1" smtClean="0">
                <a:latin typeface="Garamond" panose="02020404030301010803" pitchFamily="18" charset="0"/>
              </a:rPr>
              <a:t>contra-violência</a:t>
            </a:r>
            <a:r>
              <a:rPr lang="pt-BR" dirty="0" smtClean="0">
                <a:latin typeface="Garamond" panose="02020404030301010803" pitchFamily="18" charset="0"/>
              </a:rPr>
              <a:t> a ultrapassam em terror e desmistificam o colonizado mais alienado – mostram a falsidade dos discursos sobre igualdade</a:t>
            </a:r>
          </a:p>
          <a:p>
            <a:pPr>
              <a:buFontTx/>
              <a:buChar char="-"/>
            </a:pPr>
            <a:r>
              <a:rPr lang="pt-BR" dirty="0" smtClean="0">
                <a:latin typeface="Garamond" panose="02020404030301010803" pitchFamily="18" charset="0"/>
              </a:rPr>
              <a:t>O trabalho do colono é tornar impossíveis os sonhos de liberdade do colonizado – a do colonizado é imaginar meios de aniquilar o colono – teoria do colono como “mal absoluto” – visão de que a vida só pode surgir do cadáver do colono</a:t>
            </a:r>
            <a:r>
              <a:rPr lang="pt-BR" b="1" dirty="0" smtClean="0">
                <a:latin typeface="Garamond" panose="02020404030301010803" pitchFamily="18" charset="0"/>
              </a:rPr>
              <a:t> </a:t>
            </a:r>
            <a:endParaRPr lang="pt-BR" b="1" dirty="0">
              <a:latin typeface="Garamond" panose="02020404030301010803" pitchFamily="18" charset="0"/>
            </a:endParaRPr>
          </a:p>
          <a:p>
            <a:pPr marL="457200" lvl="1" indent="0">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88731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Conclusão</a:t>
            </a:r>
            <a:endParaRPr lang="pt-BR" dirty="0" smtClean="0">
              <a:latin typeface="Garamond" panose="02020404030301010803" pitchFamily="18" charset="0"/>
            </a:endParaRPr>
          </a:p>
          <a:p>
            <a:pPr marL="0" indent="0">
              <a:buNone/>
            </a:pPr>
            <a:r>
              <a:rPr lang="pt-BR" i="1" dirty="0" smtClean="0">
                <a:latin typeface="Garamond" panose="02020404030301010803" pitchFamily="18" charset="0"/>
              </a:rPr>
              <a:t>Caráter positivo da violência do colonizado </a:t>
            </a:r>
          </a:p>
          <a:p>
            <a:pPr marL="0" indent="0">
              <a:buNone/>
            </a:pPr>
            <a:r>
              <a:rPr lang="pt-BR" i="1" dirty="0" smtClean="0">
                <a:latin typeface="Garamond" panose="02020404030301010803" pitchFamily="18" charset="0"/>
              </a:rPr>
              <a:t>Nação: </a:t>
            </a:r>
            <a:r>
              <a:rPr lang="pt-BR" dirty="0" smtClean="0">
                <a:latin typeface="Garamond" panose="02020404030301010803" pitchFamily="18" charset="0"/>
              </a:rPr>
              <a:t>a práxis violenta é totalizante – os grupos se reconhecem e a nação já é indivisa – mobiliza o povo num único sentido – cria a ideia de causa e destino comuns – facilita a construção da nação – </a:t>
            </a:r>
            <a:r>
              <a:rPr lang="pt-BR" b="1" dirty="0" smtClean="0">
                <a:latin typeface="Garamond" panose="02020404030301010803" pitchFamily="18" charset="0"/>
              </a:rPr>
              <a:t>A violência unifica o povo</a:t>
            </a:r>
          </a:p>
          <a:p>
            <a:pPr marL="0" indent="0">
              <a:buNone/>
            </a:pPr>
            <a:r>
              <a:rPr lang="pt-BR" i="1" dirty="0" smtClean="0">
                <a:latin typeface="Garamond" panose="02020404030301010803" pitchFamily="18" charset="0"/>
              </a:rPr>
              <a:t>Indivíduo: </a:t>
            </a:r>
            <a:r>
              <a:rPr lang="pt-BR" dirty="0" smtClean="0">
                <a:latin typeface="Garamond" panose="02020404030301010803" pitchFamily="18" charset="0"/>
              </a:rPr>
              <a:t>a violência desintoxica – desembaraça o complexo de inferioridade</a:t>
            </a:r>
          </a:p>
          <a:p>
            <a:pPr marL="0" indent="0">
              <a:buNone/>
            </a:pPr>
            <a:r>
              <a:rPr lang="pt-BR" b="1" dirty="0" smtClean="0">
                <a:latin typeface="Garamond" panose="02020404030301010803" pitchFamily="18" charset="0"/>
              </a:rPr>
              <a:t>A consciência do povo iluminada pela violência rebela-se contra toda pacificação – A práxis confere às massas o gosto pelo concreto e a empresa de mistificação torna-se quase impossível</a:t>
            </a:r>
          </a:p>
          <a:p>
            <a:pPr marL="0" indent="0">
              <a:buNone/>
            </a:pPr>
            <a:endParaRPr lang="pt-BR" i="1" dirty="0" smtClean="0">
              <a:latin typeface="Garamond" panose="02020404030301010803" pitchFamily="18" charset="0"/>
            </a:endParaRPr>
          </a:p>
          <a:p>
            <a:pPr marL="457200" lvl="1" indent="0">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554855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buNone/>
            </a:pPr>
            <a:r>
              <a:rPr lang="pt-BR" b="1" i="1" u="sng" dirty="0" smtClean="0">
                <a:latin typeface="Garamond" panose="02020404030301010803" pitchFamily="18" charset="0"/>
              </a:rPr>
              <a:t>Hannah Arendt</a:t>
            </a:r>
          </a:p>
          <a:p>
            <a:pPr marL="0" indent="0">
              <a:buNone/>
            </a:pPr>
            <a:r>
              <a:rPr lang="pt-BR" i="1" dirty="0" smtClean="0">
                <a:latin typeface="Garamond" panose="02020404030301010803" pitchFamily="18" charset="0"/>
              </a:rPr>
              <a:t>Nascimento:</a:t>
            </a:r>
            <a:r>
              <a:rPr lang="pt-BR" dirty="0" smtClean="0">
                <a:latin typeface="Garamond" panose="02020404030301010803" pitchFamily="18" charset="0"/>
              </a:rPr>
              <a:t> </a:t>
            </a:r>
            <a:r>
              <a:rPr lang="pt-BR" dirty="0" err="1" smtClean="0">
                <a:latin typeface="Garamond" panose="02020404030301010803" pitchFamily="18" charset="0"/>
              </a:rPr>
              <a:t>Linden</a:t>
            </a:r>
            <a:r>
              <a:rPr lang="pt-BR" dirty="0" smtClean="0">
                <a:latin typeface="Garamond" panose="02020404030301010803" pitchFamily="18" charset="0"/>
              </a:rPr>
              <a:t>/</a:t>
            </a:r>
            <a:r>
              <a:rPr lang="pt-BR" dirty="0" err="1">
                <a:latin typeface="Garamond" panose="02020404030301010803" pitchFamily="18" charset="0"/>
              </a:rPr>
              <a:t>H</a:t>
            </a:r>
            <a:r>
              <a:rPr lang="pt-BR" dirty="0" err="1" smtClean="0">
                <a:latin typeface="Garamond" panose="02020404030301010803" pitchFamily="18" charset="0"/>
              </a:rPr>
              <a:t>anover</a:t>
            </a:r>
            <a:r>
              <a:rPr lang="pt-BR" dirty="0" smtClean="0">
                <a:latin typeface="Garamond" panose="02020404030301010803" pitchFamily="18" charset="0"/>
              </a:rPr>
              <a:t> (Alemanha) em 1906 </a:t>
            </a:r>
          </a:p>
          <a:p>
            <a:pPr marL="0" indent="0">
              <a:buNone/>
            </a:pPr>
            <a:r>
              <a:rPr lang="pt-BR" i="1" dirty="0" smtClean="0">
                <a:latin typeface="Garamond" panose="02020404030301010803" pitchFamily="18" charset="0"/>
              </a:rPr>
              <a:t>Formação: </a:t>
            </a:r>
            <a:r>
              <a:rPr lang="pt-BR" dirty="0" smtClean="0">
                <a:latin typeface="Garamond" panose="02020404030301010803" pitchFamily="18" charset="0"/>
              </a:rPr>
              <a:t>Universidade de </a:t>
            </a:r>
            <a:r>
              <a:rPr lang="pt-BR" dirty="0" err="1" smtClean="0">
                <a:latin typeface="Garamond" panose="02020404030301010803" pitchFamily="18" charset="0"/>
              </a:rPr>
              <a:t>Marburg</a:t>
            </a:r>
            <a:r>
              <a:rPr lang="pt-BR" dirty="0" smtClean="0">
                <a:latin typeface="Garamond" panose="02020404030301010803" pitchFamily="18" charset="0"/>
              </a:rPr>
              <a:t> (1924); Universidade de Freiburg (1925); Universidade de Heidelberg (1926) </a:t>
            </a:r>
            <a:r>
              <a:rPr lang="pt-BR" dirty="0" smtClean="0">
                <a:latin typeface="Garamond" panose="02020404030301010803" pitchFamily="18" charset="0"/>
                <a:sym typeface="Wingdings" panose="05000000000000000000" pitchFamily="2" charset="2"/>
              </a:rPr>
              <a:t> tese em 1929</a:t>
            </a:r>
          </a:p>
          <a:p>
            <a:pPr marL="0" indent="0">
              <a:buNone/>
            </a:pPr>
            <a:r>
              <a:rPr lang="pt-BR" i="1" dirty="0" smtClean="0">
                <a:latin typeface="Garamond" panose="02020404030301010803" pitchFamily="18" charset="0"/>
                <a:sym typeface="Wingdings" panose="05000000000000000000" pitchFamily="2" charset="2"/>
              </a:rPr>
              <a:t>Fuga da Alemanha nazista: </a:t>
            </a:r>
            <a:r>
              <a:rPr lang="pt-BR" dirty="0" smtClean="0">
                <a:latin typeface="Garamond" panose="02020404030301010803" pitchFamily="18" charset="0"/>
                <a:sym typeface="Wingdings" panose="05000000000000000000" pitchFamily="2" charset="2"/>
              </a:rPr>
              <a:t>Checoslováquia (1933) - Genebra – Paris – Nova Iorque (1941) – </a:t>
            </a:r>
            <a:r>
              <a:rPr lang="pt-BR" dirty="0" smtClean="0">
                <a:latin typeface="Garamond" panose="02020404030301010803" pitchFamily="18" charset="0"/>
              </a:rPr>
              <a:t>se tornou cidadã americana em 1950.</a:t>
            </a:r>
          </a:p>
          <a:p>
            <a:pPr marL="0" indent="0">
              <a:buNone/>
            </a:pPr>
            <a:r>
              <a:rPr lang="pt-BR" i="1" dirty="0" smtClean="0">
                <a:latin typeface="Garamond" panose="02020404030301010803" pitchFamily="18" charset="0"/>
              </a:rPr>
              <a:t>Carreira: </a:t>
            </a:r>
            <a:r>
              <a:rPr lang="pt-BR" dirty="0" smtClean="0">
                <a:latin typeface="Garamond" panose="02020404030301010803" pitchFamily="18" charset="0"/>
              </a:rPr>
              <a:t>Professora visitante nas Universidade de </a:t>
            </a:r>
            <a:r>
              <a:rPr lang="pt-BR" dirty="0" err="1" smtClean="0">
                <a:latin typeface="Garamond" panose="02020404030301010803" pitchFamily="18" charset="0"/>
              </a:rPr>
              <a:t>Notre</a:t>
            </a:r>
            <a:r>
              <a:rPr lang="pt-BR" dirty="0" smtClean="0">
                <a:latin typeface="Garamond" panose="02020404030301010803" pitchFamily="18" charset="0"/>
              </a:rPr>
              <a:t> </a:t>
            </a:r>
            <a:r>
              <a:rPr lang="pt-BR" dirty="0" err="1" smtClean="0">
                <a:latin typeface="Garamond" panose="02020404030301010803" pitchFamily="18" charset="0"/>
              </a:rPr>
              <a:t>Dame</a:t>
            </a:r>
            <a:r>
              <a:rPr lang="pt-BR" dirty="0" smtClean="0">
                <a:latin typeface="Garamond" panose="02020404030301010803" pitchFamily="18" charset="0"/>
              </a:rPr>
              <a:t>; UC-Berkeley; Princeton; </a:t>
            </a:r>
            <a:r>
              <a:rPr lang="pt-BR" dirty="0" err="1" smtClean="0">
                <a:latin typeface="Garamond" panose="02020404030301010803" pitchFamily="18" charset="0"/>
              </a:rPr>
              <a:t>Northwestern</a:t>
            </a:r>
            <a:r>
              <a:rPr lang="pt-BR" dirty="0" smtClean="0">
                <a:latin typeface="Garamond" panose="02020404030301010803" pitchFamily="18" charset="0"/>
              </a:rPr>
              <a:t>; Chicago;  Professora na The New </a:t>
            </a:r>
            <a:r>
              <a:rPr lang="pt-BR" dirty="0" err="1" smtClean="0">
                <a:latin typeface="Garamond" panose="02020404030301010803" pitchFamily="18" charset="0"/>
              </a:rPr>
              <a:t>School</a:t>
            </a:r>
            <a:r>
              <a:rPr lang="pt-BR" dirty="0" smtClean="0">
                <a:latin typeface="Garamond" panose="02020404030301010803" pitchFamily="18" charset="0"/>
              </a:rPr>
              <a:t> (1967-1975)</a:t>
            </a:r>
          </a:p>
          <a:p>
            <a:pPr marL="0" indent="0">
              <a:buNone/>
            </a:pPr>
            <a:r>
              <a:rPr lang="pt-BR" i="1" dirty="0" smtClean="0">
                <a:latin typeface="Garamond" panose="02020404030301010803" pitchFamily="18" charset="0"/>
              </a:rPr>
              <a:t>Morte: </a:t>
            </a:r>
            <a:r>
              <a:rPr lang="pt-BR" dirty="0" smtClean="0">
                <a:latin typeface="Garamond" panose="02020404030301010803" pitchFamily="18" charset="0"/>
              </a:rPr>
              <a:t>1975 em Nova Iorque</a:t>
            </a:r>
            <a:endParaRPr lang="pt-BR" i="1" dirty="0" smtClean="0">
              <a:latin typeface="Garamond" panose="02020404030301010803" pitchFamily="18" charset="0"/>
            </a:endParaRPr>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3681682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b="1" i="1" u="sng" dirty="0" smtClean="0">
                <a:latin typeface="Garamond" panose="02020404030301010803" pitchFamily="18" charset="0"/>
              </a:rPr>
              <a:t>Hannah Arendt</a:t>
            </a:r>
          </a:p>
          <a:p>
            <a:pPr marL="0" indent="0">
              <a:buNone/>
            </a:pPr>
            <a:r>
              <a:rPr lang="pt-BR" b="1" dirty="0" smtClean="0">
                <a:latin typeface="Garamond" panose="02020404030301010803" pitchFamily="18" charset="0"/>
              </a:rPr>
              <a:t>O livro:</a:t>
            </a:r>
            <a:r>
              <a:rPr lang="pt-BR" dirty="0" smtClean="0">
                <a:latin typeface="Garamond" panose="02020404030301010803" pitchFamily="18" charset="0"/>
              </a:rPr>
              <a:t> “Sobre a violência” [(1969)2016]</a:t>
            </a:r>
          </a:p>
          <a:p>
            <a:pPr marL="0" indent="0">
              <a:buNone/>
            </a:pPr>
            <a:r>
              <a:rPr lang="pt-BR" i="1" u="sng" dirty="0" smtClean="0">
                <a:latin typeface="Garamond" panose="02020404030301010803" pitchFamily="18" charset="0"/>
              </a:rPr>
              <a:t>Contexto: </a:t>
            </a:r>
            <a:r>
              <a:rPr lang="pt-BR" dirty="0" smtClean="0">
                <a:latin typeface="Garamond" panose="02020404030301010803" pitchFamily="18" charset="0"/>
              </a:rPr>
              <a:t>Rebelião estudantil de 1968, guerra do Vietnã e discussão na “nova esquerda” do papel da violência na resistência à opressão (inspirados em </a:t>
            </a:r>
            <a:r>
              <a:rPr lang="pt-BR" dirty="0" err="1" smtClean="0">
                <a:latin typeface="Garamond" panose="02020404030301010803" pitchFamily="18" charset="0"/>
              </a:rPr>
              <a:t>Fanon</a:t>
            </a:r>
            <a:r>
              <a:rPr lang="pt-BR" dirty="0" smtClean="0">
                <a:latin typeface="Garamond" panose="02020404030301010803" pitchFamily="18" charset="0"/>
              </a:rPr>
              <a:t>)</a:t>
            </a:r>
          </a:p>
          <a:p>
            <a:pPr marL="0" indent="0">
              <a:buNone/>
            </a:pP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Cap. 1 </a:t>
            </a:r>
            <a:r>
              <a:rPr lang="pt-BR" dirty="0" smtClean="0">
                <a:latin typeface="Garamond" panose="02020404030301010803" pitchFamily="18" charset="0"/>
              </a:rPr>
              <a:t>– Nova experiência política do século XX – totalitarismo; multiplicação dos meios de violência pela tecnologia (bomba atômica); crítica à ‘nova esquerda’ que defende o uso da violência a partir de Marx</a:t>
            </a:r>
          </a:p>
          <a:p>
            <a:pPr marL="0" indent="0">
              <a:buNone/>
            </a:pPr>
            <a:r>
              <a:rPr lang="pt-BR" b="1" dirty="0" smtClean="0">
                <a:latin typeface="Garamond" panose="02020404030301010803" pitchFamily="18" charset="0"/>
              </a:rPr>
              <a:t>Cap. 2 </a:t>
            </a:r>
            <a:r>
              <a:rPr lang="pt-BR" dirty="0" smtClean="0">
                <a:latin typeface="Garamond" panose="02020404030301010803" pitchFamily="18" charset="0"/>
              </a:rPr>
              <a:t>– [texto lido]</a:t>
            </a:r>
          </a:p>
          <a:p>
            <a:pPr marL="0" indent="0">
              <a:buNone/>
            </a:pPr>
            <a:r>
              <a:rPr lang="pt-BR" b="1" dirty="0" smtClean="0">
                <a:latin typeface="Garamond" panose="02020404030301010803" pitchFamily="18" charset="0"/>
              </a:rPr>
              <a:t>Cap. 3 </a:t>
            </a:r>
            <a:r>
              <a:rPr lang="pt-BR" dirty="0" smtClean="0">
                <a:latin typeface="Garamond" panose="02020404030301010803" pitchFamily="18" charset="0"/>
              </a:rPr>
              <a:t>– O que explica a violência destrutiva do poder? Frustração da capacidade de agir no mundo contemporâneo (burocracia) – convite a violência pelos governantes e governados; hipocrisia – violência como meio de arrancar as máscaras da hipocrisia</a:t>
            </a:r>
            <a:endParaRPr lang="pt-BR" dirty="0">
              <a:latin typeface="Garamond" panose="02020404030301010803" pitchFamily="18" charset="0"/>
            </a:endParaRPr>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438419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b="1" i="1" u="sng" dirty="0" smtClean="0">
                <a:latin typeface="Garamond" panose="02020404030301010803" pitchFamily="18" charset="0"/>
              </a:rPr>
              <a:t>Estrutura da aula</a:t>
            </a:r>
          </a:p>
          <a:p>
            <a:pPr marL="0" indent="0">
              <a:buNone/>
            </a:pPr>
            <a:endParaRPr lang="pt-BR" b="1" i="1" u="sng" dirty="0" smtClean="0">
              <a:latin typeface="Garamond" panose="02020404030301010803" pitchFamily="18" charset="0"/>
            </a:endParaRPr>
          </a:p>
          <a:p>
            <a:pPr marL="0" indent="0">
              <a:buNone/>
            </a:pPr>
            <a:r>
              <a:rPr lang="pt-BR" b="1" dirty="0" smtClean="0">
                <a:latin typeface="Garamond" panose="02020404030301010803" pitchFamily="18" charset="0"/>
              </a:rPr>
              <a:t>Parte I – Apresentação dos textos</a:t>
            </a:r>
          </a:p>
          <a:p>
            <a:pPr marL="0" indent="0">
              <a:buNone/>
            </a:pPr>
            <a:r>
              <a:rPr lang="pt-BR" dirty="0" smtClean="0">
                <a:latin typeface="Garamond" panose="02020404030301010803" pitchFamily="18" charset="0"/>
              </a:rPr>
              <a:t>	FANON</a:t>
            </a:r>
            <a:r>
              <a:rPr lang="pt-BR" dirty="0">
                <a:latin typeface="Garamond" panose="02020404030301010803" pitchFamily="18" charset="0"/>
              </a:rPr>
              <a:t>, </a:t>
            </a:r>
            <a:r>
              <a:rPr lang="pt-BR" dirty="0" smtClean="0">
                <a:latin typeface="Garamond" panose="02020404030301010803" pitchFamily="18" charset="0"/>
              </a:rPr>
              <a:t>Frantz. </a:t>
            </a:r>
            <a:r>
              <a:rPr lang="pt-BR" i="1" dirty="0">
                <a:latin typeface="Garamond" panose="02020404030301010803" pitchFamily="18" charset="0"/>
              </a:rPr>
              <a:t>Os condenados da terra. </a:t>
            </a:r>
            <a:r>
              <a:rPr lang="pt-BR" dirty="0">
                <a:latin typeface="Garamond" panose="02020404030301010803" pitchFamily="18" charset="0"/>
              </a:rPr>
              <a:t>Rio de Janeiro: Editora Civilização 			Brasileira, 1968</a:t>
            </a:r>
            <a:r>
              <a:rPr lang="pt-BR" i="1" dirty="0">
                <a:latin typeface="Garamond" panose="02020404030301010803" pitchFamily="18" charset="0"/>
              </a:rPr>
              <a:t>. </a:t>
            </a:r>
            <a:r>
              <a:rPr lang="en-US" dirty="0">
                <a:latin typeface="Garamond" panose="02020404030301010803" pitchFamily="18" charset="0"/>
              </a:rPr>
              <a:t>[“I – Da </a:t>
            </a:r>
            <a:r>
              <a:rPr lang="en-US" dirty="0" err="1">
                <a:latin typeface="Garamond" panose="02020404030301010803" pitchFamily="18" charset="0"/>
              </a:rPr>
              <a:t>violência</a:t>
            </a:r>
            <a:r>
              <a:rPr lang="en-US" dirty="0">
                <a:latin typeface="Garamond" panose="02020404030301010803" pitchFamily="18" charset="0"/>
              </a:rPr>
              <a:t>”, pp. 23-74]</a:t>
            </a:r>
          </a:p>
          <a:p>
            <a:pPr marL="0" indent="0">
              <a:buNone/>
            </a:pPr>
            <a:r>
              <a:rPr lang="pt-BR" dirty="0" smtClean="0">
                <a:latin typeface="Garamond" panose="02020404030301010803" pitchFamily="18" charset="0"/>
              </a:rPr>
              <a:t>	ARENDT</a:t>
            </a:r>
            <a:r>
              <a:rPr lang="pt-BR" dirty="0">
                <a:latin typeface="Garamond" panose="02020404030301010803" pitchFamily="18" charset="0"/>
              </a:rPr>
              <a:t>, Hannah. </a:t>
            </a:r>
            <a:r>
              <a:rPr lang="pt-BR" i="1" dirty="0">
                <a:latin typeface="Garamond" panose="02020404030301010803" pitchFamily="18" charset="0"/>
              </a:rPr>
              <a:t>Sobre a violência.</a:t>
            </a:r>
            <a:r>
              <a:rPr lang="pt-BR" b="1" dirty="0">
                <a:latin typeface="Garamond" panose="02020404030301010803" pitchFamily="18" charset="0"/>
              </a:rPr>
              <a:t> </a:t>
            </a:r>
            <a:r>
              <a:rPr lang="pt-BR" dirty="0">
                <a:latin typeface="Garamond" panose="02020404030301010803" pitchFamily="18" charset="0"/>
              </a:rPr>
              <a:t>Rio de Janeiro: Civilização </a:t>
            </a:r>
            <a:r>
              <a:rPr lang="pt-BR" dirty="0" smtClean="0">
                <a:latin typeface="Garamond" panose="02020404030301010803" pitchFamily="18" charset="0"/>
              </a:rPr>
              <a:t>Brasileira</a:t>
            </a:r>
            <a:r>
              <a:rPr lang="pt-BR" dirty="0">
                <a:latin typeface="Garamond" panose="02020404030301010803" pitchFamily="18" charset="0"/>
              </a:rPr>
              <a:t>, 2009. </a:t>
            </a:r>
            <a:r>
              <a:rPr lang="pt-BR" dirty="0" smtClean="0">
                <a:latin typeface="Garamond" panose="02020404030301010803" pitchFamily="18" charset="0"/>
              </a:rPr>
              <a:t>		</a:t>
            </a:r>
            <a:r>
              <a:rPr lang="en-US" dirty="0" smtClean="0">
                <a:latin typeface="Garamond" panose="02020404030301010803" pitchFamily="18" charset="0"/>
              </a:rPr>
              <a:t>[</a:t>
            </a:r>
            <a:r>
              <a:rPr lang="en-US" dirty="0" err="1">
                <a:latin typeface="Garamond" panose="02020404030301010803" pitchFamily="18" charset="0"/>
              </a:rPr>
              <a:t>Capítulo</a:t>
            </a:r>
            <a:r>
              <a:rPr lang="en-US" dirty="0">
                <a:latin typeface="Garamond" panose="02020404030301010803" pitchFamily="18" charset="0"/>
              </a:rPr>
              <a:t> 2 – pp. 49-74</a:t>
            </a:r>
            <a:r>
              <a:rPr lang="en-US" dirty="0" smtClean="0">
                <a:latin typeface="Garamond" panose="02020404030301010803" pitchFamily="18" charset="0"/>
              </a:rPr>
              <a:t>]</a:t>
            </a:r>
          </a:p>
          <a:p>
            <a:pPr marL="0" indent="0">
              <a:buNone/>
            </a:pPr>
            <a:r>
              <a:rPr lang="pt-BR" dirty="0" smtClean="0">
                <a:latin typeface="Garamond" panose="02020404030301010803" pitchFamily="18" charset="0"/>
              </a:rPr>
              <a:t>	</a:t>
            </a:r>
            <a:endParaRPr lang="pt-BR" b="1" dirty="0" smtClean="0">
              <a:latin typeface="Garamond" panose="02020404030301010803" pitchFamily="18" charset="0"/>
            </a:endParaRPr>
          </a:p>
          <a:p>
            <a:pPr marL="0" indent="0">
              <a:buNone/>
            </a:pPr>
            <a:r>
              <a:rPr lang="pt-BR" b="1" dirty="0" smtClean="0">
                <a:latin typeface="Garamond" panose="02020404030301010803" pitchFamily="18" charset="0"/>
              </a:rPr>
              <a:t>Parte II – Debate sobre as dimensões normativas (dever ser) da 	relação entre 	violência e política </a:t>
            </a:r>
          </a:p>
          <a:p>
            <a:pPr marL="0" indent="0">
              <a:buNone/>
            </a:pPr>
            <a:endParaRPr lang="pt-BR" b="1" dirty="0" smtClean="0">
              <a:latin typeface="Garamond" panose="02020404030301010803" pitchFamily="18" charset="0"/>
            </a:endParaRPr>
          </a:p>
          <a:p>
            <a:pPr marL="0" indent="0">
              <a:buNone/>
            </a:pPr>
            <a:r>
              <a:rPr lang="pt-BR" b="1" dirty="0" smtClean="0">
                <a:latin typeface="Garamond" panose="02020404030301010803" pitchFamily="18" charset="0"/>
              </a:rPr>
              <a:t>Parte III – Exposição sobre teoria normativa [Marcos P. de </a:t>
            </a:r>
            <a:r>
              <a:rPr lang="pt-BR" b="1" dirty="0" err="1" smtClean="0">
                <a:latin typeface="Garamond" panose="02020404030301010803" pitchFamily="18" charset="0"/>
              </a:rPr>
              <a:t>Lucca</a:t>
            </a:r>
            <a:r>
              <a:rPr lang="pt-BR" b="1" dirty="0" smtClean="0">
                <a:latin typeface="Garamond" panose="02020404030301010803" pitchFamily="18" charset="0"/>
              </a:rPr>
              <a:t>-Silveira]</a:t>
            </a:r>
            <a:endParaRPr lang="pt-BR" b="1" dirty="0">
              <a:latin typeface="Garamond" panose="02020404030301010803" pitchFamily="18" charset="0"/>
            </a:endParaRPr>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000791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AULA 9 – Debate normativo sobre violência e </a:t>
            </a:r>
            <a:r>
              <a:rPr lang="pt-BR" sz="24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smtClean="0">
                <a:latin typeface="Garamond" panose="02020404030301010803" pitchFamily="18" charset="0"/>
              </a:rPr>
              <a:t>Hannah Arendt – “Sobre a violência”</a:t>
            </a:r>
          </a:p>
          <a:p>
            <a:pPr marL="0" indent="0">
              <a:buNone/>
            </a:pPr>
            <a:r>
              <a:rPr lang="pt-BR" b="1" dirty="0">
                <a:latin typeface="Garamond" panose="02020404030301010803" pitchFamily="18" charset="0"/>
              </a:rPr>
              <a:t>Problematização:</a:t>
            </a:r>
            <a:r>
              <a:rPr lang="pt-BR" dirty="0">
                <a:latin typeface="Garamond" panose="02020404030301010803" pitchFamily="18" charset="0"/>
              </a:rPr>
              <a:t> </a:t>
            </a:r>
            <a:endParaRPr lang="pt-BR" dirty="0" smtClean="0">
              <a:latin typeface="Garamond" panose="02020404030301010803" pitchFamily="18" charset="0"/>
            </a:endParaRPr>
          </a:p>
          <a:p>
            <a:pPr>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Poder = violência ou violência é o fundamento do poder</a:t>
            </a:r>
          </a:p>
          <a:p>
            <a:pPr marL="0" indent="0">
              <a:buNone/>
            </a:pPr>
            <a:r>
              <a:rPr lang="pt-BR" dirty="0" smtClean="0">
                <a:latin typeface="Garamond" panose="02020404030301010803" pitchFamily="18" charset="0"/>
              </a:rPr>
              <a:t>“consenso </a:t>
            </a:r>
            <a:r>
              <a:rPr lang="pt-BR" dirty="0">
                <a:latin typeface="Garamond" panose="02020404030301010803" pitchFamily="18" charset="0"/>
              </a:rPr>
              <a:t>entre teóricos da política, da esquerda à direita, no sentido de que a violência é tão somente a mais flagrante manifestação do </a:t>
            </a:r>
            <a:r>
              <a:rPr lang="pt-BR" dirty="0" smtClean="0">
                <a:latin typeface="Garamond" panose="02020404030301010803" pitchFamily="18" charset="0"/>
              </a:rPr>
              <a:t>poder. (...) o </a:t>
            </a:r>
            <a:r>
              <a:rPr lang="pt-BR" dirty="0">
                <a:latin typeface="Garamond" panose="02020404030301010803" pitchFamily="18" charset="0"/>
              </a:rPr>
              <a:t>consenso é muito estranho, pois equacionar o poder </a:t>
            </a:r>
            <a:r>
              <a:rPr lang="pt-BR" dirty="0" smtClean="0">
                <a:latin typeface="Garamond" panose="02020404030301010803" pitchFamily="18" charset="0"/>
              </a:rPr>
              <a:t>político </a:t>
            </a:r>
            <a:r>
              <a:rPr lang="pt-BR" dirty="0">
                <a:latin typeface="Garamond" panose="02020404030301010803" pitchFamily="18" charset="0"/>
              </a:rPr>
              <a:t>com a ‘organização dos meios da </a:t>
            </a:r>
            <a:r>
              <a:rPr lang="pt-BR" dirty="0" smtClean="0">
                <a:latin typeface="Garamond" panose="02020404030301010803" pitchFamily="18" charset="0"/>
              </a:rPr>
              <a:t>violência</a:t>
            </a:r>
            <a:r>
              <a:rPr lang="pt-BR" dirty="0">
                <a:latin typeface="Garamond" panose="02020404030301010803" pitchFamily="18" charset="0"/>
              </a:rPr>
              <a:t>’ só faz sentido se seguirmos a consideração de Marx, para quem o Estado era um instrumento de opressão nas </a:t>
            </a:r>
            <a:r>
              <a:rPr lang="pt-BR" dirty="0" smtClean="0">
                <a:latin typeface="Garamond" panose="02020404030301010803" pitchFamily="18" charset="0"/>
              </a:rPr>
              <a:t>mãos </a:t>
            </a:r>
            <a:r>
              <a:rPr lang="pt-BR" dirty="0">
                <a:latin typeface="Garamond" panose="02020404030301010803" pitchFamily="18" charset="0"/>
              </a:rPr>
              <a:t>da classe dominante</a:t>
            </a:r>
            <a:r>
              <a:rPr lang="pt-BR" dirty="0" smtClean="0">
                <a:latin typeface="Garamond" panose="02020404030301010803" pitchFamily="18" charset="0"/>
              </a:rPr>
              <a:t>”(p. 51) </a:t>
            </a:r>
            <a:r>
              <a:rPr lang="pt-BR" dirty="0">
                <a:latin typeface="Garamond" panose="02020404030301010803" pitchFamily="18" charset="0"/>
              </a:rPr>
              <a:t>– superestrutura meramente coercitiva, manifestação </a:t>
            </a:r>
            <a:r>
              <a:rPr lang="pt-BR" dirty="0" smtClean="0">
                <a:latin typeface="Garamond" panose="02020404030301010803" pitchFamily="18" charset="0"/>
              </a:rPr>
              <a:t>secundária </a:t>
            </a:r>
            <a:r>
              <a:rPr lang="pt-BR" dirty="0">
                <a:latin typeface="Garamond" panose="02020404030301010803" pitchFamily="18" charset="0"/>
              </a:rPr>
              <a:t>de forças </a:t>
            </a:r>
            <a:r>
              <a:rPr lang="pt-BR" dirty="0" smtClean="0">
                <a:latin typeface="Garamond" panose="02020404030301010803" pitchFamily="18" charset="0"/>
              </a:rPr>
              <a:t>subjacentes</a:t>
            </a:r>
          </a:p>
          <a:p>
            <a:pPr>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Poder = instrumento de domínio, sua essência é o comando </a:t>
            </a:r>
          </a:p>
          <a:p>
            <a:pPr marL="0" indent="0">
              <a:buNone/>
            </a:pPr>
            <a:r>
              <a:rPr lang="pt-BR" dirty="0" smtClean="0">
                <a:latin typeface="Garamond" panose="02020404030301010803" pitchFamily="18" charset="0"/>
              </a:rPr>
              <a:t>“</a:t>
            </a:r>
            <a:r>
              <a:rPr lang="pt-BR" dirty="0">
                <a:latin typeface="Garamond" panose="02020404030301010803" pitchFamily="18" charset="0"/>
              </a:rPr>
              <a:t>então não há maior poder do que aquele emergente do cano de uma </a:t>
            </a:r>
            <a:r>
              <a:rPr lang="pt-BR" dirty="0" smtClean="0">
                <a:latin typeface="Garamond" panose="02020404030301010803" pitchFamily="18" charset="0"/>
              </a:rPr>
              <a:t>arma” (p. 53).</a:t>
            </a:r>
          </a:p>
          <a:p>
            <a:pPr marL="0" indent="0">
              <a:buNone/>
            </a:pPr>
            <a:r>
              <a:rPr lang="pt-BR" dirty="0" smtClean="0">
                <a:latin typeface="Garamond" panose="02020404030301010803" pitchFamily="18" charset="0"/>
                <a:sym typeface="Wingdings" panose="05000000000000000000" pitchFamily="2" charset="2"/>
              </a:rPr>
              <a:t> Tema político fundamental: Q</a:t>
            </a:r>
            <a:r>
              <a:rPr lang="pt-BR" dirty="0" smtClean="0">
                <a:latin typeface="Garamond" panose="02020404030301010803" pitchFamily="18" charset="0"/>
              </a:rPr>
              <a:t>uem </a:t>
            </a:r>
            <a:r>
              <a:rPr lang="pt-BR" dirty="0">
                <a:latin typeface="Garamond" panose="02020404030301010803" pitchFamily="18" charset="0"/>
              </a:rPr>
              <a:t>domina </a:t>
            </a:r>
            <a:r>
              <a:rPr lang="pt-BR" dirty="0" smtClean="0">
                <a:latin typeface="Garamond" panose="02020404030301010803" pitchFamily="18" charset="0"/>
              </a:rPr>
              <a:t>quem? </a:t>
            </a:r>
            <a:endParaRPr lang="pt-BR" dirty="0">
              <a:latin typeface="Garamond" panose="02020404030301010803" pitchFamily="18" charset="0"/>
            </a:endParaRPr>
          </a:p>
          <a:p>
            <a:pPr lvl="1">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Governo como domínio do homem pelo homem</a:t>
            </a:r>
          </a:p>
          <a:p>
            <a:pPr lvl="1">
              <a:buFont typeface="Wingdings" panose="05000000000000000000" pitchFamily="2" charset="2"/>
              <a:buChar char="à"/>
            </a:pPr>
            <a:r>
              <a:rPr lang="pt-BR" dirty="0">
                <a:latin typeface="Garamond" panose="02020404030301010803" pitchFamily="18" charset="0"/>
                <a:sym typeface="Wingdings" panose="05000000000000000000" pitchFamily="2" charset="2"/>
              </a:rPr>
              <a:t> </a:t>
            </a:r>
            <a:r>
              <a:rPr lang="pt-BR" dirty="0" smtClean="0">
                <a:latin typeface="Garamond" panose="02020404030301010803" pitchFamily="18" charset="0"/>
                <a:sym typeface="Wingdings" panose="05000000000000000000" pitchFamily="2" charset="2"/>
              </a:rPr>
              <a:t>Essência da lei é</a:t>
            </a:r>
            <a:r>
              <a:rPr lang="pt-BR" dirty="0" smtClean="0">
                <a:latin typeface="Garamond" panose="02020404030301010803" pitchFamily="18" charset="0"/>
              </a:rPr>
              <a:t> o comando e a obediência</a:t>
            </a:r>
          </a:p>
          <a:p>
            <a:pPr>
              <a:buFontTx/>
              <a:buChar char="-"/>
            </a:pPr>
            <a:r>
              <a:rPr lang="pt-BR" b="1" dirty="0" smtClean="0">
                <a:latin typeface="Garamond" panose="02020404030301010803" pitchFamily="18" charset="0"/>
              </a:rPr>
              <a:t>Problema: </a:t>
            </a:r>
            <a:r>
              <a:rPr lang="pt-BR" dirty="0" smtClean="0">
                <a:solidFill>
                  <a:srgbClr val="FF0000"/>
                </a:solidFill>
                <a:latin typeface="Garamond" panose="02020404030301010803" pitchFamily="18" charset="0"/>
              </a:rPr>
              <a:t>Qual a relação entre violência e poder? / [se poder não é violência e não é domínio do homem sobre o homem] Como devemos compreender o poder?</a:t>
            </a:r>
            <a:endParaRPr lang="pt-BR" b="1" dirty="0">
              <a:solidFill>
                <a:srgbClr val="FF0000"/>
              </a:solidFill>
              <a:latin typeface="Garamond" panose="02020404030301010803" pitchFamily="18" charset="0"/>
            </a:endParaRPr>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2804748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AULA 9 – Debate normativo sobre violência e </a:t>
            </a:r>
            <a:r>
              <a:rPr lang="pt-BR" sz="24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i="1" u="sng" dirty="0" smtClean="0">
                <a:latin typeface="Garamond" panose="02020404030301010803" pitchFamily="18" charset="0"/>
              </a:rPr>
              <a:t>Hannah Arendt – “Sobre a violência”</a:t>
            </a:r>
          </a:p>
          <a:p>
            <a:pPr marL="0" indent="0" algn="just">
              <a:buNone/>
            </a:pPr>
            <a:r>
              <a:rPr lang="pt-BR" b="1" dirty="0" smtClean="0">
                <a:latin typeface="Garamond" panose="02020404030301010803" pitchFamily="18" charset="0"/>
              </a:rPr>
              <a:t>Visão alternativa de poder – Cidade-Estado Ateniense e Roma:</a:t>
            </a:r>
          </a:p>
          <a:p>
            <a:pPr marL="0" indent="0" algn="just">
              <a:buNone/>
            </a:pPr>
            <a:r>
              <a:rPr lang="pt-BR" dirty="0">
                <a:latin typeface="Garamond" panose="02020404030301010803" pitchFamily="18" charset="0"/>
              </a:rPr>
              <a:t>“um conceito de poder e de lei cuja essência não se assentava na relação mando-obediência e que não identificava poder e domínio ou lei e mando</a:t>
            </a:r>
            <a:r>
              <a:rPr lang="pt-BR" dirty="0" smtClean="0">
                <a:latin typeface="Garamond" panose="02020404030301010803" pitchFamily="18" charset="0"/>
              </a:rPr>
              <a:t>” </a:t>
            </a:r>
          </a:p>
          <a:p>
            <a:pPr marL="0" indent="0" algn="just">
              <a:buNone/>
            </a:pPr>
            <a:r>
              <a:rPr lang="pt-BR" dirty="0" smtClean="0">
                <a:latin typeface="Garamond" panose="02020404030301010803" pitchFamily="18" charset="0"/>
              </a:rPr>
              <a:t>“uma forma </a:t>
            </a:r>
            <a:r>
              <a:rPr lang="pt-BR" dirty="0">
                <a:latin typeface="Garamond" panose="02020404030301010803" pitchFamily="18" charset="0"/>
              </a:rPr>
              <a:t>de governo, uma república, em que o domínio da lei, assentado no poder do povo, poria fim ao domínio do homem sobre o </a:t>
            </a:r>
            <a:r>
              <a:rPr lang="pt-BR" dirty="0" smtClean="0">
                <a:latin typeface="Garamond" panose="02020404030301010803" pitchFamily="18" charset="0"/>
              </a:rPr>
              <a:t>homem”</a:t>
            </a:r>
          </a:p>
          <a:p>
            <a:pPr marL="0" indent="0" algn="just">
              <a:buNone/>
            </a:pPr>
            <a:r>
              <a:rPr lang="pt-BR" b="1" dirty="0" smtClean="0">
                <a:latin typeface="Garamond" panose="02020404030301010803" pitchFamily="18" charset="0"/>
                <a:sym typeface="Wingdings" panose="05000000000000000000" pitchFamily="2" charset="2"/>
              </a:rPr>
              <a:t> </a:t>
            </a:r>
            <a:r>
              <a:rPr lang="pt-BR" b="1" dirty="0" smtClean="0">
                <a:latin typeface="Garamond" panose="02020404030301010803" pitchFamily="18" charset="0"/>
              </a:rPr>
              <a:t>“</a:t>
            </a:r>
            <a:r>
              <a:rPr lang="pt-BR" b="1" dirty="0">
                <a:latin typeface="Garamond" panose="02020404030301010803" pitchFamily="18" charset="0"/>
              </a:rPr>
              <a:t>É o apoio do povo que confere poder às instituições políticas de um país e esse apoio não é mais do que a continuação do </a:t>
            </a:r>
            <a:r>
              <a:rPr lang="pt-BR" b="1" u="sng" dirty="0">
                <a:latin typeface="Garamond" panose="02020404030301010803" pitchFamily="18" charset="0"/>
              </a:rPr>
              <a:t>consentimento</a:t>
            </a:r>
            <a:r>
              <a:rPr lang="pt-BR" b="1" dirty="0">
                <a:latin typeface="Garamond" panose="02020404030301010803" pitchFamily="18" charset="0"/>
              </a:rPr>
              <a:t> que trouxe as leis à existência. Sob condições de um governo representativo, supõe-se que o povo domina aqueles que governam. Todas as instituições </a:t>
            </a:r>
            <a:r>
              <a:rPr lang="pt-BR" b="1" dirty="0" smtClean="0">
                <a:latin typeface="Garamond" panose="02020404030301010803" pitchFamily="18" charset="0"/>
              </a:rPr>
              <a:t>políticas </a:t>
            </a:r>
            <a:r>
              <a:rPr lang="pt-BR" b="1" dirty="0">
                <a:latin typeface="Garamond" panose="02020404030301010803" pitchFamily="18" charset="0"/>
              </a:rPr>
              <a:t>são manifestações e materializações do poder; elas as petrificam e decaem tão logo o poder vivo do povo deixa de sustenta-las</a:t>
            </a:r>
            <a:r>
              <a:rPr lang="pt-BR" b="1" dirty="0" smtClean="0">
                <a:latin typeface="Garamond" panose="02020404030301010803" pitchFamily="18" charset="0"/>
              </a:rPr>
              <a:t>”</a:t>
            </a:r>
            <a:r>
              <a:rPr lang="pt-BR" dirty="0">
                <a:latin typeface="Garamond" panose="02020404030301010803" pitchFamily="18" charset="0"/>
              </a:rPr>
              <a:t> (p. 57)</a:t>
            </a:r>
          </a:p>
          <a:p>
            <a:pPr marL="0" indent="0" algn="just">
              <a:buNone/>
            </a:pPr>
            <a:endParaRPr lang="pt-BR" dirty="0">
              <a:latin typeface="Garamond" panose="02020404030301010803" pitchFamily="18" charset="0"/>
            </a:endParaRPr>
          </a:p>
          <a:p>
            <a:pPr marL="0" indent="0">
              <a:buNone/>
            </a:pPr>
            <a:endParaRPr lang="pt-BR" b="1" dirty="0">
              <a:latin typeface="Garamond" panose="02020404030301010803" pitchFamily="18" charset="0"/>
            </a:endParaRPr>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3359453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u="sng" dirty="0">
                <a:latin typeface="Garamond" panose="02020404030301010803" pitchFamily="18" charset="0"/>
              </a:rPr>
              <a:t>Hannah Arendt – “Sobre a violência”</a:t>
            </a:r>
          </a:p>
          <a:p>
            <a:pPr marL="0" indent="0">
              <a:buNone/>
            </a:pPr>
            <a:r>
              <a:rPr lang="pt-BR" b="1" u="sng" dirty="0" smtClean="0">
                <a:latin typeface="Garamond" panose="02020404030301010803" pitchFamily="18" charset="0"/>
              </a:rPr>
              <a:t>Definições: </a:t>
            </a:r>
          </a:p>
          <a:p>
            <a:pPr marL="0" indent="0" algn="just">
              <a:buNone/>
            </a:pPr>
            <a:r>
              <a:rPr lang="pt-BR" b="1" dirty="0">
                <a:latin typeface="Garamond" panose="02020404030301010803" pitchFamily="18" charset="0"/>
              </a:rPr>
              <a:t>Poder: </a:t>
            </a:r>
            <a:r>
              <a:rPr lang="pt-BR" dirty="0">
                <a:latin typeface="Garamond" panose="02020404030301010803" pitchFamily="18" charset="0"/>
              </a:rPr>
              <a:t>habilidade humana para agir e para agir em concerto “o poder nunca é propriedade de um indivíduo; pertence a um grupo e permanece em existência apenas enquanto o grupo se conserva unido. Quando dizemos que alguém está “no poder”, na realidade nos referimos ao fato de que ele foi empossado por um certo número de pessoas para agir em seu nome. A partir do momento em que o grupo do qual se originara o poder desde o começo (</a:t>
            </a:r>
            <a:r>
              <a:rPr lang="pt-BR" dirty="0" err="1">
                <a:latin typeface="Garamond" panose="02020404030301010803" pitchFamily="18" charset="0"/>
              </a:rPr>
              <a:t>potestas</a:t>
            </a:r>
            <a:r>
              <a:rPr lang="pt-BR" dirty="0">
                <a:latin typeface="Garamond" panose="02020404030301010803" pitchFamily="18" charset="0"/>
              </a:rPr>
              <a:t> in populo: sem um povo ou grupo não há poder) desaparece, ‘seu poder’ também se esvanece” p. 61 – quando falamos de um ‘homem poderoso’ estamos falando metaforicamente e nos referimos na verdade a vigor</a:t>
            </a:r>
          </a:p>
          <a:p>
            <a:pPr marL="0" indent="0" algn="just">
              <a:buNone/>
            </a:pPr>
            <a:r>
              <a:rPr lang="pt-BR" b="1" dirty="0">
                <a:latin typeface="Garamond" panose="02020404030301010803" pitchFamily="18" charset="0"/>
              </a:rPr>
              <a:t>Vigor: </a:t>
            </a:r>
            <a:r>
              <a:rPr lang="pt-BR" dirty="0">
                <a:latin typeface="Garamond" panose="02020404030301010803" pitchFamily="18" charset="0"/>
              </a:rPr>
              <a:t>é uma entidade individual; é propriedade inerente a um objeto ou pessoa e pertence a seu caráter, podendo provar-se a si mesmo na relação – é independente dos demais – mesmo o que tem o maior vigor pode ser sobrepujado pelos muitos – “</a:t>
            </a:r>
            <a:r>
              <a:rPr lang="pt-BR" dirty="0" err="1">
                <a:latin typeface="Garamond" panose="02020404030301010803" pitchFamily="18" charset="0"/>
              </a:rPr>
              <a:t>È</a:t>
            </a:r>
            <a:r>
              <a:rPr lang="pt-BR" dirty="0">
                <a:latin typeface="Garamond" panose="02020404030301010803" pitchFamily="18" charset="0"/>
              </a:rPr>
              <a:t> da natureza de um grupo e de seu poder voltar-se contra a independência, a propriedade do vigor individual.</a:t>
            </a:r>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1577407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u="sng" dirty="0">
                <a:latin typeface="Garamond" panose="02020404030301010803" pitchFamily="18" charset="0"/>
              </a:rPr>
              <a:t>Hannah Arendt – “Sobre a violência”</a:t>
            </a:r>
          </a:p>
          <a:p>
            <a:pPr marL="0" indent="0">
              <a:buNone/>
            </a:pPr>
            <a:r>
              <a:rPr lang="pt-BR" b="1" u="sng" dirty="0" smtClean="0">
                <a:latin typeface="Garamond" panose="02020404030301010803" pitchFamily="18" charset="0"/>
              </a:rPr>
              <a:t>Definições:</a:t>
            </a:r>
          </a:p>
          <a:p>
            <a:pPr marL="0" indent="0" algn="just">
              <a:buNone/>
            </a:pPr>
            <a:r>
              <a:rPr lang="pt-BR" b="1" dirty="0">
                <a:latin typeface="Garamond" panose="02020404030301010803" pitchFamily="18" charset="0"/>
              </a:rPr>
              <a:t>Força: </a:t>
            </a:r>
            <a:r>
              <a:rPr lang="pt-BR" dirty="0">
                <a:latin typeface="Garamond" panose="02020404030301010803" pitchFamily="18" charset="0"/>
              </a:rPr>
              <a:t>geralmente empregamos como sinônimo de violência, mas deveria ser reservada às forças da natureza ou das </a:t>
            </a:r>
            <a:r>
              <a:rPr lang="pt-BR" dirty="0" smtClean="0">
                <a:latin typeface="Garamond" panose="02020404030301010803" pitchFamily="18" charset="0"/>
              </a:rPr>
              <a:t>circunstâncias </a:t>
            </a:r>
            <a:r>
              <a:rPr lang="pt-BR" dirty="0">
                <a:latin typeface="Garamond" panose="02020404030301010803" pitchFamily="18" charset="0"/>
              </a:rPr>
              <a:t>– “deveria indicar a energia liberada por movimentos físicos ou sociais”.</a:t>
            </a:r>
          </a:p>
          <a:p>
            <a:pPr marL="0" indent="0" algn="just">
              <a:buNone/>
            </a:pPr>
            <a:r>
              <a:rPr lang="pt-BR" b="1" dirty="0">
                <a:latin typeface="Garamond" panose="02020404030301010803" pitchFamily="18" charset="0"/>
              </a:rPr>
              <a:t>Autoridade: </a:t>
            </a:r>
            <a:r>
              <a:rPr lang="pt-BR" dirty="0">
                <a:latin typeface="Garamond" panose="02020404030301010803" pitchFamily="18" charset="0"/>
              </a:rPr>
              <a:t>pode ser investida em pessoas – algo como autoridade pessoal, do pai com o filho, do professor com os alunos – ou pode ser investida em cargos, em postos da igreja. “Sua insígnia é o reconhecimento inquestionável daqueles a quem se pede que obedeçam; nem a coerção nem a persuasão são necessárias. (Um pai pode perder a autoridade tanto ao bater em seu filho quanto ao discutir com ele, ou seja, tanto se comportando em relação a ele como um tirano quanto o tratando como um igual)” – o maior inimigo da autoridade é o desprezo.</a:t>
            </a:r>
          </a:p>
          <a:p>
            <a:pPr marL="0" indent="0" algn="just">
              <a:buNone/>
            </a:pPr>
            <a:r>
              <a:rPr lang="pt-BR" b="1" dirty="0">
                <a:latin typeface="Garamond" panose="02020404030301010803" pitchFamily="18" charset="0"/>
              </a:rPr>
              <a:t>Violência: </a:t>
            </a:r>
            <a:r>
              <a:rPr lang="pt-BR" dirty="0">
                <a:latin typeface="Garamond" panose="02020404030301010803" pitchFamily="18" charset="0"/>
              </a:rPr>
              <a:t>p. 63 – “distingue-se por seu caráter instrumental. Fenomenologicamente ela está próxima do vigor, posto que os implementos da violência, como todas as outras ferramentas, são planejados e usados com o propósito de multiplicar o vigor natural até que, em seu último estagio de desenvolvimento, possam substitui-lo”</a:t>
            </a:r>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1322717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i="1" u="sng" dirty="0">
                <a:latin typeface="Garamond" panose="02020404030301010803" pitchFamily="18" charset="0"/>
              </a:rPr>
              <a:t>Hannah Arendt – “Sobre a violência”</a:t>
            </a:r>
          </a:p>
          <a:p>
            <a:pPr marL="0" indent="0" algn="just">
              <a:buNone/>
            </a:pPr>
            <a:r>
              <a:rPr lang="pt-BR" b="1" dirty="0" smtClean="0">
                <a:latin typeface="Garamond" panose="02020404030301010803" pitchFamily="18" charset="0"/>
              </a:rPr>
              <a:t>Governos: relações poder e violência </a:t>
            </a:r>
          </a:p>
          <a:p>
            <a:pPr marL="0" indent="0" algn="just">
              <a:buNone/>
            </a:pPr>
            <a:r>
              <a:rPr lang="pt-BR" dirty="0">
                <a:latin typeface="Garamond" panose="02020404030301010803" pitchFamily="18" charset="0"/>
              </a:rPr>
              <a:t>Na mundo real é comum ter combinações: poder institucionalizado aparece sob a forma de autoridade – também é comum combinações de violência e poder, “nada menos frequente do que encontra-los em sua forma pura e, portanto, </a:t>
            </a:r>
            <a:r>
              <a:rPr lang="pt-BR" dirty="0" smtClean="0">
                <a:latin typeface="Garamond" panose="02020404030301010803" pitchFamily="18" charset="0"/>
              </a:rPr>
              <a:t>extrema”. </a:t>
            </a:r>
            <a:endParaRPr lang="pt-BR" i="1" u="sng" dirty="0" smtClean="0">
              <a:latin typeface="Garamond" panose="02020404030301010803" pitchFamily="18" charset="0"/>
            </a:endParaRPr>
          </a:p>
          <a:p>
            <a:pPr marL="0" indent="0" algn="just">
              <a:buNone/>
            </a:pPr>
            <a:r>
              <a:rPr lang="pt-BR" dirty="0">
                <a:latin typeface="Garamond" panose="02020404030301010803" pitchFamily="18" charset="0"/>
              </a:rPr>
              <a:t>“Visto que nas relações internacionais, tanto quanto nos assuntos domésticos, a violência aparece como o último recurso para conservar intacta a estrutura de poder contra contestadores individuais – o inimigo externo, o criminoso nativo – de fato é como se a violência fosse o pré-requisito do poder, e o poder, nada mais do que uma fachada, a luva de pelica que ou esconde a </a:t>
            </a:r>
            <a:r>
              <a:rPr lang="pt-BR" dirty="0" smtClean="0">
                <a:latin typeface="Garamond" panose="02020404030301010803" pitchFamily="18" charset="0"/>
              </a:rPr>
              <a:t>mão </a:t>
            </a:r>
            <a:r>
              <a:rPr lang="pt-BR" dirty="0">
                <a:latin typeface="Garamond" panose="02020404030301010803" pitchFamily="18" charset="0"/>
              </a:rPr>
              <a:t>de ferro ou </a:t>
            </a:r>
            <a:r>
              <a:rPr lang="pt-BR" dirty="0" smtClean="0">
                <a:latin typeface="Garamond" panose="02020404030301010803" pitchFamily="18" charset="0"/>
              </a:rPr>
              <a:t>mostrará </a:t>
            </a:r>
            <a:r>
              <a:rPr lang="pt-BR" dirty="0">
                <a:latin typeface="Garamond" panose="02020404030301010803" pitchFamily="18" charset="0"/>
              </a:rPr>
              <a:t>ser um tigre de papel. Observando-se a questão mais de perto, entretanto, essa noção perde muito de sua plausibilidade” </a:t>
            </a:r>
            <a:endParaRPr lang="pt-BR" i="1" u="sng" dirty="0">
              <a:latin typeface="Garamond" panose="02020404030301010803" pitchFamily="18" charset="0"/>
            </a:endParaRPr>
          </a:p>
          <a:p>
            <a:pPr marL="0" indent="0" algn="just">
              <a:buNone/>
            </a:pPr>
            <a:r>
              <a:rPr lang="pt-BR" i="1" dirty="0" smtClean="0">
                <a:latin typeface="Garamond" panose="02020404030301010803" pitchFamily="18" charset="0"/>
              </a:rPr>
              <a:t>Exemplo da revolução: </a:t>
            </a:r>
            <a:r>
              <a:rPr lang="pt-BR" dirty="0" smtClean="0">
                <a:latin typeface="Garamond" panose="02020404030301010803" pitchFamily="18" charset="0"/>
              </a:rPr>
              <a:t>onde </a:t>
            </a:r>
            <a:r>
              <a:rPr lang="pt-BR" dirty="0">
                <a:latin typeface="Garamond" panose="02020404030301010803" pitchFamily="18" charset="0"/>
              </a:rPr>
              <a:t>os comandos não são mais obedecidos, os meios de violência são inúteis e a questão dessa obediência não é decidida pela relação de mando e obediência, mas pela opinião e, por certo, pelo numero daqueles que a compartilham. Tudo depende do poder por trás da </a:t>
            </a:r>
            <a:r>
              <a:rPr lang="pt-BR" dirty="0" smtClean="0">
                <a:latin typeface="Garamond" panose="02020404030301010803" pitchFamily="18" charset="0"/>
              </a:rPr>
              <a:t>violência – as </a:t>
            </a:r>
            <a:r>
              <a:rPr lang="pt-BR" dirty="0">
                <a:latin typeface="Garamond" panose="02020404030301010803" pitchFamily="18" charset="0"/>
              </a:rPr>
              <a:t>revoluções mostram que a obediência civil às leis, governantes e instituições nada mais é do que a manifestação desse apoio e </a:t>
            </a:r>
            <a:r>
              <a:rPr lang="pt-BR" dirty="0" smtClean="0">
                <a:latin typeface="Garamond" panose="02020404030301010803" pitchFamily="18" charset="0"/>
              </a:rPr>
              <a:t>consentimento</a:t>
            </a:r>
          </a:p>
          <a:p>
            <a:pPr marL="0" indent="0" algn="just">
              <a:buNone/>
            </a:pPr>
            <a:r>
              <a:rPr lang="pt-BR" i="1" dirty="0" smtClean="0">
                <a:latin typeface="Garamond" panose="02020404030301010803" pitchFamily="18" charset="0"/>
              </a:rPr>
              <a:t>Argumento:</a:t>
            </a:r>
            <a:r>
              <a:rPr lang="pt-BR" b="1" dirty="0" smtClean="0">
                <a:latin typeface="Garamond" panose="02020404030301010803" pitchFamily="18" charset="0"/>
              </a:rPr>
              <a:t> </a:t>
            </a:r>
            <a:r>
              <a:rPr lang="pt-BR" b="1" dirty="0">
                <a:latin typeface="Garamond" panose="02020404030301010803" pitchFamily="18" charset="0"/>
              </a:rPr>
              <a:t>“Jamais existiu governo exclusivamente baseado nos meios da </a:t>
            </a:r>
            <a:r>
              <a:rPr lang="pt-BR" b="1" dirty="0" smtClean="0">
                <a:latin typeface="Garamond" panose="02020404030301010803" pitchFamily="18" charset="0"/>
              </a:rPr>
              <a:t>violência” (p. 67) </a:t>
            </a:r>
            <a:r>
              <a:rPr lang="pt-BR" dirty="0" smtClean="0">
                <a:latin typeface="Garamond" panose="02020404030301010803" pitchFamily="18" charset="0"/>
              </a:rPr>
              <a:t> </a:t>
            </a:r>
            <a:endParaRPr lang="pt-BR" dirty="0">
              <a:latin typeface="Garamond" panose="02020404030301010803" pitchFamily="18" charset="0"/>
            </a:endParaRPr>
          </a:p>
          <a:p>
            <a:pPr marL="0" indent="0" algn="just">
              <a:buNone/>
            </a:pPr>
            <a:r>
              <a:rPr lang="pt-BR" dirty="0" smtClean="0">
                <a:latin typeface="Garamond" panose="02020404030301010803" pitchFamily="18" charset="0"/>
              </a:rPr>
              <a:t>- Mesmo </a:t>
            </a:r>
            <a:r>
              <a:rPr lang="pt-BR" dirty="0">
                <a:latin typeface="Garamond" panose="02020404030301010803" pitchFamily="18" charset="0"/>
              </a:rPr>
              <a:t>o governo totalitário precisa da policia secreta e de informantes – há uma ascendência fundamental do poder sobre a violência – mesmo na escravidão é preciso a solidariedade organizada dos </a:t>
            </a:r>
            <a:r>
              <a:rPr lang="pt-BR" dirty="0" smtClean="0">
                <a:latin typeface="Garamond" panose="02020404030301010803" pitchFamily="18" charset="0"/>
              </a:rPr>
              <a:t>senhores</a:t>
            </a:r>
            <a:endParaRPr lang="pt-BR" dirty="0"/>
          </a:p>
          <a:p>
            <a:pPr marL="0" indent="0">
              <a:buNone/>
            </a:pPr>
            <a:endParaRPr lang="pt-BR" i="1" u="sng"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1990657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i="1" u="sng" dirty="0">
                <a:latin typeface="Garamond" panose="02020404030301010803" pitchFamily="18" charset="0"/>
              </a:rPr>
              <a:t>Hannah Arendt – “Sobre a violência</a:t>
            </a:r>
            <a:r>
              <a:rPr lang="pt-BR" i="1" u="sng" dirty="0" smtClean="0">
                <a:latin typeface="Garamond" panose="02020404030301010803" pitchFamily="18" charset="0"/>
              </a:rPr>
              <a:t>”</a:t>
            </a:r>
          </a:p>
          <a:p>
            <a:pPr marL="0" indent="0">
              <a:buNone/>
            </a:pPr>
            <a:r>
              <a:rPr lang="pt-BR" b="1" dirty="0" smtClean="0">
                <a:latin typeface="Garamond" panose="02020404030301010803" pitchFamily="18" charset="0"/>
              </a:rPr>
              <a:t>Diferenças entre violência e poder</a:t>
            </a:r>
          </a:p>
          <a:p>
            <a:pPr marL="0" indent="0">
              <a:buNone/>
            </a:pPr>
            <a:r>
              <a:rPr lang="pt-BR" i="1" dirty="0" smtClean="0">
                <a:latin typeface="Garamond" panose="02020404030301010803" pitchFamily="18" charset="0"/>
              </a:rPr>
              <a:t>1) Números: </a:t>
            </a:r>
          </a:p>
          <a:p>
            <a:pPr marL="0" indent="0">
              <a:buNone/>
            </a:pPr>
            <a:r>
              <a:rPr lang="pt-BR" dirty="0" smtClean="0">
                <a:latin typeface="Garamond" panose="02020404030301010803" pitchFamily="18" charset="0"/>
              </a:rPr>
              <a:t>O poder sempre depende dos números, enquanto a violência pode operar sem eles porque se assenta em implementos - “</a:t>
            </a:r>
            <a:r>
              <a:rPr lang="pt-BR" dirty="0">
                <a:latin typeface="Garamond" panose="02020404030301010803" pitchFamily="18" charset="0"/>
              </a:rPr>
              <a:t>A forma extrema de poder é Todos contra Um; a forma extrema da violência é Um contra Todos. E essa última nunca é possível sem instrumentos</a:t>
            </a:r>
            <a:r>
              <a:rPr lang="pt-BR" dirty="0" smtClean="0">
                <a:latin typeface="Garamond" panose="02020404030301010803" pitchFamily="18" charset="0"/>
              </a:rPr>
              <a:t>”</a:t>
            </a:r>
          </a:p>
          <a:p>
            <a:pPr marL="0" indent="0">
              <a:buNone/>
            </a:pPr>
            <a:r>
              <a:rPr lang="pt-BR" dirty="0" smtClean="0">
                <a:latin typeface="Garamond" panose="02020404030301010803" pitchFamily="18" charset="0"/>
              </a:rPr>
              <a:t>2) </a:t>
            </a:r>
            <a:r>
              <a:rPr lang="pt-BR" i="1" dirty="0" smtClean="0">
                <a:latin typeface="Garamond" panose="02020404030301010803" pitchFamily="18" charset="0"/>
              </a:rPr>
              <a:t>Justificação X legitimidade: </a:t>
            </a:r>
          </a:p>
          <a:p>
            <a:pPr marL="0" indent="0">
              <a:buNone/>
            </a:pPr>
            <a:r>
              <a:rPr lang="pt-BR" b="1" dirty="0">
                <a:latin typeface="Garamond" panose="02020404030301010803" pitchFamily="18" charset="0"/>
              </a:rPr>
              <a:t>A essência do governo é o poder e não a </a:t>
            </a:r>
            <a:r>
              <a:rPr lang="pt-BR" b="1" dirty="0" smtClean="0">
                <a:latin typeface="Garamond" panose="02020404030301010803" pitchFamily="18" charset="0"/>
              </a:rPr>
              <a:t>violência</a:t>
            </a:r>
            <a:r>
              <a:rPr lang="pt-BR" dirty="0" smtClean="0">
                <a:latin typeface="Garamond" panose="02020404030301010803" pitchFamily="18" charset="0"/>
              </a:rPr>
              <a:t> - “A </a:t>
            </a:r>
            <a:r>
              <a:rPr lang="pt-BR" dirty="0">
                <a:latin typeface="Garamond" panose="02020404030301010803" pitchFamily="18" charset="0"/>
              </a:rPr>
              <a:t>violência é por natureza instrumental; como todos os meios, ela sempre depende da orientação e da </a:t>
            </a:r>
            <a:r>
              <a:rPr lang="pt-BR" dirty="0" smtClean="0">
                <a:latin typeface="Garamond" panose="02020404030301010803" pitchFamily="18" charset="0"/>
              </a:rPr>
              <a:t>justificação </a:t>
            </a:r>
            <a:r>
              <a:rPr lang="pt-BR" dirty="0">
                <a:latin typeface="Garamond" panose="02020404030301010803" pitchFamily="18" charset="0"/>
              </a:rPr>
              <a:t>pelo fim que almeja. E aquilo que necessita justificação por outra coisa não pode ser a essência de </a:t>
            </a:r>
            <a:r>
              <a:rPr lang="pt-BR" dirty="0" smtClean="0">
                <a:latin typeface="Garamond" panose="02020404030301010803" pitchFamily="18" charset="0"/>
              </a:rPr>
              <a:t>nada” </a:t>
            </a:r>
            <a:r>
              <a:rPr lang="pt-BR" dirty="0">
                <a:latin typeface="Garamond" panose="02020404030301010803" pitchFamily="18" charset="0"/>
              </a:rPr>
              <a:t>– o poder, como a paz, é um fim em si </a:t>
            </a:r>
            <a:r>
              <a:rPr lang="pt-BR" dirty="0" smtClean="0">
                <a:latin typeface="Garamond" panose="02020404030301010803" pitchFamily="18" charset="0"/>
              </a:rPr>
              <a:t>mesmo</a:t>
            </a:r>
            <a:endParaRPr lang="pt-BR" dirty="0">
              <a:latin typeface="Garamond" panose="02020404030301010803" pitchFamily="18" charset="0"/>
            </a:endParaRPr>
          </a:p>
          <a:p>
            <a:pPr marL="0" indent="0">
              <a:buNone/>
            </a:pPr>
            <a:r>
              <a:rPr lang="pt-BR" dirty="0" smtClean="0">
                <a:latin typeface="Garamond" panose="02020404030301010803" pitchFamily="18" charset="0"/>
              </a:rPr>
              <a:t>“O </a:t>
            </a:r>
            <a:r>
              <a:rPr lang="pt-BR" dirty="0">
                <a:latin typeface="Garamond" panose="02020404030301010803" pitchFamily="18" charset="0"/>
              </a:rPr>
              <a:t>poder não precisa de justificação, sendo inerente à própria </a:t>
            </a:r>
            <a:r>
              <a:rPr lang="pt-BR" dirty="0" smtClean="0">
                <a:latin typeface="Garamond" panose="02020404030301010803" pitchFamily="18" charset="0"/>
              </a:rPr>
              <a:t>existência </a:t>
            </a:r>
            <a:r>
              <a:rPr lang="pt-BR" dirty="0">
                <a:latin typeface="Garamond" panose="02020404030301010803" pitchFamily="18" charset="0"/>
              </a:rPr>
              <a:t>das comunidade politicas; o que ele realmente precisa é legitimidade. (...) O poder emerge onde quer que as pessoas se unam e ajam em concerto, mas sua legitimidade deriva mais do estar junto inicial do que de qualquer ação que possa então se seguir. A legitimidade, quando desafiada, ampara-se a si mesma em um apelo ao passado, enquanto a justificação remete a um fim que jaz no futuro. A violência pode ser justificável, mas nunca será legitima</a:t>
            </a:r>
            <a:r>
              <a:rPr lang="pt-BR" dirty="0" smtClean="0">
                <a:latin typeface="Garamond" panose="02020404030301010803" pitchFamily="18" charset="0"/>
              </a:rPr>
              <a:t>” (p. 69)</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32218552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u="sng" dirty="0">
                <a:latin typeface="Garamond" panose="02020404030301010803" pitchFamily="18" charset="0"/>
              </a:rPr>
              <a:t>Hannah Arendt – “Sobre a violência”</a:t>
            </a:r>
          </a:p>
          <a:p>
            <a:pPr marL="0" indent="0" algn="just">
              <a:buNone/>
            </a:pPr>
            <a:r>
              <a:rPr lang="pt-BR" b="1" dirty="0" smtClean="0">
                <a:latin typeface="Garamond" panose="02020404030301010803" pitchFamily="18" charset="0"/>
              </a:rPr>
              <a:t>Violência X poder</a:t>
            </a:r>
          </a:p>
          <a:p>
            <a:pPr marL="0" indent="0" algn="just">
              <a:buNone/>
            </a:pPr>
            <a:r>
              <a:rPr lang="pt-BR" b="1" dirty="0" smtClean="0">
                <a:latin typeface="Garamond" panose="02020404030301010803" pitchFamily="18" charset="0"/>
              </a:rPr>
              <a:t>Tese: “Para </a:t>
            </a:r>
            <a:r>
              <a:rPr lang="pt-BR" b="1" dirty="0">
                <a:latin typeface="Garamond" panose="02020404030301010803" pitchFamily="18" charset="0"/>
              </a:rPr>
              <a:t>resumir: politicamente falando, é insuficiente dizer que poder e violência não são o mesmo. Poder e violência são opostos; onde um domina, o outro está ausente” </a:t>
            </a:r>
            <a:endParaRPr lang="pt-BR" b="1" dirty="0" smtClean="0">
              <a:latin typeface="Garamond" panose="02020404030301010803" pitchFamily="18" charset="0"/>
            </a:endParaRPr>
          </a:p>
          <a:p>
            <a:pPr marL="0" indent="0" algn="just">
              <a:buNone/>
            </a:pPr>
            <a:r>
              <a:rPr lang="pt-BR" dirty="0" smtClean="0">
                <a:latin typeface="Garamond" panose="02020404030301010803" pitchFamily="18" charset="0"/>
              </a:rPr>
              <a:t>“</a:t>
            </a:r>
            <a:r>
              <a:rPr lang="pt-BR" dirty="0">
                <a:latin typeface="Garamond" panose="02020404030301010803" pitchFamily="18" charset="0"/>
              </a:rPr>
              <a:t>A violência sempre pode destruir o poder; do cano de uma arma emerge o comando mais efetivo, resultando na mais perfeita e instantânea obediência. O que nunca emergirá daí é o poder”</a:t>
            </a:r>
          </a:p>
          <a:p>
            <a:pPr marL="0" indent="0" algn="just">
              <a:buNone/>
            </a:pPr>
            <a:r>
              <a:rPr lang="pt-BR" dirty="0" smtClean="0">
                <a:latin typeface="Garamond" panose="02020404030301010803" pitchFamily="18" charset="0"/>
              </a:rPr>
              <a:t>“</a:t>
            </a:r>
            <a:r>
              <a:rPr lang="pt-BR" dirty="0">
                <a:latin typeface="Garamond" panose="02020404030301010803" pitchFamily="18" charset="0"/>
              </a:rPr>
              <a:t>Substituir o poder pela violência pode trazer vitória, mas o preço é muito alto, pois ele não é apenas pago pelo vencido, mas também pelo vencedor, em termos de seu próprio </a:t>
            </a:r>
            <a:r>
              <a:rPr lang="pt-BR" dirty="0" smtClean="0">
                <a:latin typeface="Garamond" panose="02020404030301010803" pitchFamily="18" charset="0"/>
              </a:rPr>
              <a:t>poder”</a:t>
            </a:r>
            <a:endParaRPr lang="pt-BR" dirty="0">
              <a:latin typeface="Garamond" panose="02020404030301010803" pitchFamily="18" charset="0"/>
            </a:endParaRPr>
          </a:p>
          <a:p>
            <a:pPr marL="0" indent="0" algn="just">
              <a:buNone/>
            </a:pPr>
            <a:r>
              <a:rPr lang="pt-BR" i="1" dirty="0" smtClean="0">
                <a:latin typeface="Garamond" panose="02020404030301010803" pitchFamily="18" charset="0"/>
              </a:rPr>
              <a:t>Terror: </a:t>
            </a:r>
            <a:r>
              <a:rPr lang="pt-BR" dirty="0" smtClean="0">
                <a:latin typeface="Garamond" panose="02020404030301010803" pitchFamily="18" charset="0"/>
              </a:rPr>
              <a:t>o </a:t>
            </a:r>
            <a:r>
              <a:rPr lang="pt-BR" dirty="0">
                <a:latin typeface="Garamond" panose="02020404030301010803" pitchFamily="18" charset="0"/>
              </a:rPr>
              <a:t>domínio pela pura violência advém de onde o poder esta sendo perdido </a:t>
            </a:r>
            <a:r>
              <a:rPr lang="pt-BR" dirty="0">
                <a:latin typeface="Garamond" panose="02020404030301010803" pitchFamily="18" charset="0"/>
                <a:sym typeface="Wingdings" panose="05000000000000000000" pitchFamily="2" charset="2"/>
              </a:rPr>
              <a:t> terror - </a:t>
            </a:r>
            <a:r>
              <a:rPr lang="pt-BR" dirty="0">
                <a:latin typeface="Garamond" panose="02020404030301010803" pitchFamily="18" charset="0"/>
              </a:rPr>
              <a:t>O terror não é o </a:t>
            </a:r>
            <a:r>
              <a:rPr lang="pt-BR" dirty="0" smtClean="0">
                <a:latin typeface="Garamond" panose="02020404030301010803" pitchFamily="18" charset="0"/>
              </a:rPr>
              <a:t>mesmo </a:t>
            </a:r>
            <a:r>
              <a:rPr lang="pt-BR" dirty="0">
                <a:latin typeface="Garamond" panose="02020404030301010803" pitchFamily="18" charset="0"/>
              </a:rPr>
              <a:t>que a violência; ele é, antes, a forma de governo que advém quando a violência, tendo destruído todo o poder, em vez de abdicar, permanece com o controle total” – toda forma de oposição deve </a:t>
            </a:r>
            <a:r>
              <a:rPr lang="pt-BR" dirty="0" smtClean="0">
                <a:latin typeface="Garamond" panose="02020404030301010803" pitchFamily="18" charset="0"/>
              </a:rPr>
              <a:t>desaparecer - violência </a:t>
            </a:r>
            <a:r>
              <a:rPr lang="pt-BR" dirty="0">
                <a:latin typeface="Garamond" panose="02020404030301010803" pitchFamily="18" charset="0"/>
              </a:rPr>
              <a:t>inclusive contra amigos e </a:t>
            </a:r>
            <a:r>
              <a:rPr lang="pt-BR" dirty="0" smtClean="0">
                <a:latin typeface="Garamond" panose="02020404030301010803" pitchFamily="18" charset="0"/>
              </a:rPr>
              <a:t>apoiadores.</a:t>
            </a:r>
            <a:endParaRPr lang="pt-BR" dirty="0">
              <a:latin typeface="Garamond" panose="02020404030301010803" pitchFamily="18" charset="0"/>
            </a:endParaRPr>
          </a:p>
          <a:p>
            <a:pPr marL="0" indent="0" algn="just">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3561240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a:latin typeface="Garamond" panose="02020404030301010803" pitchFamily="18" charset="0"/>
              </a:rPr>
              <a:t>Hannah Arendt – </a:t>
            </a:r>
            <a:r>
              <a:rPr lang="pt-BR" i="1" u="sng" dirty="0" smtClean="0">
                <a:latin typeface="Garamond" panose="02020404030301010803" pitchFamily="18" charset="0"/>
              </a:rPr>
              <a:t>“Desobediência civil”</a:t>
            </a:r>
          </a:p>
          <a:p>
            <a:pPr marL="0" indent="0">
              <a:buNone/>
            </a:pPr>
            <a:r>
              <a:rPr lang="pt-BR" b="1" dirty="0" smtClean="0">
                <a:latin typeface="Garamond" panose="02020404030301010803" pitchFamily="18" charset="0"/>
              </a:rPr>
              <a:t>Problema 1:</a:t>
            </a:r>
            <a:r>
              <a:rPr lang="pt-BR" dirty="0" smtClean="0">
                <a:latin typeface="Garamond" panose="02020404030301010803" pitchFamily="18" charset="0"/>
              </a:rPr>
              <a:t> desvendar teoricamente o verdadeiro caráter do fenômeno da desobediência civil</a:t>
            </a:r>
          </a:p>
          <a:p>
            <a:pPr marL="0" indent="0">
              <a:buNone/>
            </a:pPr>
            <a:r>
              <a:rPr lang="pt-BR" b="1" i="1" dirty="0" smtClean="0">
                <a:latin typeface="Garamond" panose="02020404030301010803" pitchFamily="18" charset="0"/>
              </a:rPr>
              <a:t>Problematização: </a:t>
            </a:r>
            <a:r>
              <a:rPr lang="pt-BR" dirty="0" smtClean="0">
                <a:latin typeface="Garamond" panose="02020404030301010803" pitchFamily="18" charset="0"/>
              </a:rPr>
              <a:t>“Sempre que os juristas procuram justificar a desobediência civil em termos de moral e legalidade, interpretam sua causa à imagem ou do objetor de consciência ou do homem que testa a constitucionalidade de um estatuto” (p. 54) – é preciso distinguir objetor de consciência e contestador civil:</a:t>
            </a:r>
          </a:p>
          <a:p>
            <a:pPr>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O contestador civil nunca é um único individuo, é uma minoria organizada com identidade de interesses e que compartilham a decisão de ir contra a política de governo mesmo que ela seja apoiada pela maioria – envolve compromisso mútuo</a:t>
            </a:r>
          </a:p>
          <a:p>
            <a:pPr>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O objetor de consciência mobiliza argumentos de consciência individual, imperativos morais – se fosse isso, a DC se tornaria uma filosofia subjetiva, exclusivamente pessoal – de modo que qualquer individuo possa contestar</a:t>
            </a:r>
          </a:p>
          <a:p>
            <a:pPr lvl="1">
              <a:buFont typeface="Wingdings" panose="05000000000000000000" pitchFamily="2" charset="2"/>
              <a:buChar char="à"/>
            </a:pPr>
            <a:r>
              <a:rPr lang="pt-BR" dirty="0" err="1" smtClean="0">
                <a:latin typeface="Garamond" panose="02020404030301010803" pitchFamily="18" charset="0"/>
                <a:sym typeface="Wingdings" panose="05000000000000000000" pitchFamily="2" charset="2"/>
              </a:rPr>
              <a:t>Thoreau</a:t>
            </a:r>
            <a:r>
              <a:rPr lang="pt-BR" dirty="0" smtClean="0">
                <a:latin typeface="Garamond" panose="02020404030301010803" pitchFamily="18" charset="0"/>
                <a:sym typeface="Wingdings" panose="05000000000000000000" pitchFamily="2" charset="2"/>
              </a:rPr>
              <a:t> – se recusou a pagar impostos a um governo que permite a escravidão – não debate no campo da moral do cidadão em relação à lei, mas da consciência individual e do compromisso moral da consciência – conflito entre o homem bom e o bom cidadão – entre moralidade e política</a:t>
            </a:r>
          </a:p>
          <a:p>
            <a:pPr lvl="1">
              <a:buFont typeface="Wingdings" panose="05000000000000000000" pitchFamily="2" charset="2"/>
              <a:buChar char="à"/>
            </a:pPr>
            <a:r>
              <a:rPr lang="pt-BR" b="1" dirty="0" smtClean="0">
                <a:latin typeface="Garamond" panose="02020404030301010803" pitchFamily="18" charset="0"/>
                <a:sym typeface="Wingdings" panose="05000000000000000000" pitchFamily="2" charset="2"/>
              </a:rPr>
              <a:t>No nível da moralidade individual o problema da desobediência civil é intratável – </a:t>
            </a:r>
            <a:r>
              <a:rPr lang="pt-BR" dirty="0" smtClean="0">
                <a:latin typeface="Garamond" panose="02020404030301010803" pitchFamily="18" charset="0"/>
                <a:sym typeface="Wingdings" panose="05000000000000000000" pitchFamily="2" charset="2"/>
              </a:rPr>
              <a:t>as deliberações da consciência são apolíticas e puramente subjetivas </a:t>
            </a:r>
            <a:endParaRPr lang="pt-BR" b="1" dirty="0">
              <a:latin typeface="Garamond" panose="02020404030301010803" pitchFamily="18" charset="0"/>
            </a:endParaRPr>
          </a:p>
          <a:p>
            <a:pPr marL="0" indent="0" algn="just">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2376253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u="sng" dirty="0">
                <a:latin typeface="Garamond" panose="02020404030301010803" pitchFamily="18" charset="0"/>
              </a:rPr>
              <a:t>Hannah Arendt – </a:t>
            </a:r>
            <a:r>
              <a:rPr lang="pt-BR" i="1" u="sng" dirty="0" smtClean="0">
                <a:latin typeface="Garamond" panose="02020404030301010803" pitchFamily="18" charset="0"/>
              </a:rPr>
              <a:t>“Desobediência civil”</a:t>
            </a:r>
          </a:p>
          <a:p>
            <a:pPr marL="0" indent="0">
              <a:buNone/>
            </a:pPr>
            <a:r>
              <a:rPr lang="pt-BR" b="1" dirty="0" smtClean="0">
                <a:latin typeface="Garamond" panose="02020404030301010803" pitchFamily="18" charset="0"/>
              </a:rPr>
              <a:t>Desobediência civil X desobediência criminosa</a:t>
            </a:r>
          </a:p>
          <a:p>
            <a:pPr marL="0" indent="0" algn="just">
              <a:buNone/>
            </a:pPr>
            <a:r>
              <a:rPr lang="pt-BR" dirty="0">
                <a:latin typeface="Garamond" panose="02020404030301010803" pitchFamily="18" charset="0"/>
              </a:rPr>
              <a:t> </a:t>
            </a:r>
            <a:r>
              <a:rPr lang="pt-BR" dirty="0" smtClean="0">
                <a:latin typeface="Garamond" panose="02020404030301010803" pitchFamily="18" charset="0"/>
              </a:rPr>
              <a:t>- Não se deve identificar as duas formas de desobediência: </a:t>
            </a:r>
            <a:r>
              <a:rPr lang="pt-BR" dirty="0">
                <a:latin typeface="Garamond" panose="02020404030301010803" pitchFamily="18" charset="0"/>
              </a:rPr>
              <a:t>enquanto a desobediência civil pode ser indicação de perda significativa da autoridade da lei (ainda que raramente seja sua causa) a desobediência criminosa não é mais que a consequência inevitável da desastrosa erosão da competência e do poder </a:t>
            </a:r>
            <a:r>
              <a:rPr lang="pt-BR" dirty="0" smtClean="0">
                <a:latin typeface="Garamond" panose="02020404030301010803" pitchFamily="18" charset="0"/>
              </a:rPr>
              <a:t>policial</a:t>
            </a:r>
          </a:p>
          <a:p>
            <a:pPr marL="0" indent="0" algn="just">
              <a:buNone/>
            </a:pPr>
            <a:r>
              <a:rPr lang="pt-BR" dirty="0" smtClean="0">
                <a:latin typeface="Garamond" panose="02020404030301010803" pitchFamily="18" charset="0"/>
              </a:rPr>
              <a:t>- A desobediência aberta da lei executada em público não tem a ver com a clandestina – enquanto o transgressor age em beneficio próprio, o contestador civil age para o bem do grupo, desafia a lei como forma de </a:t>
            </a:r>
            <a:r>
              <a:rPr lang="pt-BR" b="1" dirty="0" smtClean="0">
                <a:latin typeface="Garamond" panose="02020404030301010803" pitchFamily="18" charset="0"/>
              </a:rPr>
              <a:t>dissenso </a:t>
            </a:r>
            <a:r>
              <a:rPr lang="pt-BR" dirty="0" smtClean="0">
                <a:latin typeface="Garamond" panose="02020404030301010803" pitchFamily="18" charset="0"/>
              </a:rPr>
              <a:t>e não para conseguir vantagens </a:t>
            </a:r>
          </a:p>
          <a:p>
            <a:pPr marL="0" indent="0" algn="just">
              <a:buNone/>
            </a:pPr>
            <a:r>
              <a:rPr lang="pt-BR" b="1" dirty="0" smtClean="0">
                <a:latin typeface="Garamond" panose="02020404030301010803" pitchFamily="18" charset="0"/>
              </a:rPr>
              <a:t>Tese 1: </a:t>
            </a:r>
            <a:r>
              <a:rPr lang="pt-BR" b="1" dirty="0">
                <a:latin typeface="Garamond" panose="02020404030301010803" pitchFamily="18" charset="0"/>
              </a:rPr>
              <a:t>A desobediência civil aparece quando um </a:t>
            </a:r>
            <a:r>
              <a:rPr lang="pt-BR" b="1" dirty="0" smtClean="0">
                <a:latin typeface="Garamond" panose="02020404030301010803" pitchFamily="18" charset="0"/>
              </a:rPr>
              <a:t>número </a:t>
            </a:r>
            <a:r>
              <a:rPr lang="pt-BR" b="1" dirty="0">
                <a:latin typeface="Garamond" panose="02020404030301010803" pitchFamily="18" charset="0"/>
              </a:rPr>
              <a:t>significativo de </a:t>
            </a:r>
            <a:r>
              <a:rPr lang="pt-BR" b="1" dirty="0" smtClean="0">
                <a:latin typeface="Garamond" panose="02020404030301010803" pitchFamily="18" charset="0"/>
              </a:rPr>
              <a:t>cidadãos </a:t>
            </a:r>
            <a:r>
              <a:rPr lang="pt-BR" b="1" dirty="0">
                <a:latin typeface="Garamond" panose="02020404030301010803" pitchFamily="18" charset="0"/>
              </a:rPr>
              <a:t>se convence de que, ou os canais </a:t>
            </a:r>
            <a:r>
              <a:rPr lang="pt-BR" b="1" dirty="0" smtClean="0">
                <a:latin typeface="Garamond" panose="02020404030301010803" pitchFamily="18" charset="0"/>
              </a:rPr>
              <a:t>normais </a:t>
            </a:r>
            <a:r>
              <a:rPr lang="pt-BR" b="1" dirty="0">
                <a:latin typeface="Garamond" panose="02020404030301010803" pitchFamily="18" charset="0"/>
              </a:rPr>
              <a:t>para a mudança já não funcionam, e que as queixas não serão ouvidas nem terão qualquer efeito, ou então, o governo está em vias de efetuar mudanças e se envolve e persiste em modos de agir cuja legalidade e constitucionalidade estão expostas a graves </a:t>
            </a:r>
            <a:r>
              <a:rPr lang="pt-BR" b="1" dirty="0" smtClean="0">
                <a:latin typeface="Garamond" panose="02020404030301010803" pitchFamily="18" charset="0"/>
              </a:rPr>
              <a:t>dúvidas</a:t>
            </a:r>
            <a:r>
              <a:rPr lang="pt-BR" dirty="0">
                <a:latin typeface="Garamond" panose="02020404030301010803" pitchFamily="18" charset="0"/>
              </a:rPr>
              <a:t> </a:t>
            </a:r>
            <a:r>
              <a:rPr lang="pt-BR" dirty="0" smtClean="0">
                <a:latin typeface="Garamond" panose="02020404030301010803" pitchFamily="18" charset="0"/>
              </a:rPr>
              <a:t>- </a:t>
            </a:r>
            <a:r>
              <a:rPr lang="pt-BR" b="1" dirty="0" smtClean="0">
                <a:latin typeface="Garamond" panose="02020404030301010803" pitchFamily="18" charset="0"/>
              </a:rPr>
              <a:t>pode </a:t>
            </a:r>
            <a:r>
              <a:rPr lang="pt-BR" b="1" dirty="0">
                <a:latin typeface="Garamond" panose="02020404030301010803" pitchFamily="18" charset="0"/>
              </a:rPr>
              <a:t>servir tanto para mudanças necessárias e desejadas quanto para preservação e restauração necessária do status quo</a:t>
            </a:r>
            <a:endParaRPr lang="pt-BR" dirty="0">
              <a:latin typeface="Garamond" panose="02020404030301010803" pitchFamily="18" charset="0"/>
            </a:endParaRPr>
          </a:p>
          <a:p>
            <a:pPr marL="0" indent="0" algn="just">
              <a:buNone/>
            </a:pP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68962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i="1" u="sng" dirty="0">
                <a:latin typeface="Garamond" panose="02020404030301010803" pitchFamily="18" charset="0"/>
              </a:rPr>
              <a:t>Hannah Arendt – </a:t>
            </a:r>
            <a:r>
              <a:rPr lang="pt-BR" i="1" u="sng" dirty="0" smtClean="0">
                <a:latin typeface="Garamond" panose="02020404030301010803" pitchFamily="18" charset="0"/>
              </a:rPr>
              <a:t>“Desobediência civil”</a:t>
            </a:r>
          </a:p>
          <a:p>
            <a:pPr marL="0" indent="0">
              <a:buNone/>
            </a:pPr>
            <a:r>
              <a:rPr lang="pt-BR" b="1" dirty="0" smtClean="0">
                <a:latin typeface="Garamond" panose="02020404030301010803" pitchFamily="18" charset="0"/>
              </a:rPr>
              <a:t>Desobediência civil e a não-violência – mudança pela lei </a:t>
            </a:r>
          </a:p>
          <a:p>
            <a:pPr>
              <a:buFontTx/>
              <a:buChar char="-"/>
            </a:pPr>
            <a:r>
              <a:rPr lang="pt-BR" b="1" dirty="0" smtClean="0">
                <a:latin typeface="Garamond" panose="02020404030301010803" pitchFamily="18" charset="0"/>
              </a:rPr>
              <a:t>Segunda </a:t>
            </a:r>
            <a:r>
              <a:rPr lang="pt-BR" b="1" dirty="0">
                <a:latin typeface="Garamond" panose="02020404030301010803" pitchFamily="18" charset="0"/>
              </a:rPr>
              <a:t>característica necessária da DC é a </a:t>
            </a:r>
            <a:r>
              <a:rPr lang="pt-BR" b="1" dirty="0" smtClean="0">
                <a:latin typeface="Garamond" panose="02020404030301010803" pitchFamily="18" charset="0"/>
              </a:rPr>
              <a:t>não-violência </a:t>
            </a:r>
            <a:r>
              <a:rPr lang="pt-BR" b="1" dirty="0">
                <a:latin typeface="Garamond" panose="02020404030301010803" pitchFamily="18" charset="0"/>
              </a:rPr>
              <a:t>– desobediência civil não é revolução – o contestador aceita enquanto o revolucionário rejeita a estrutura da autoridade estabelecida e a legitimidade do sistema de </a:t>
            </a:r>
            <a:r>
              <a:rPr lang="pt-BR" b="1" dirty="0" smtClean="0">
                <a:latin typeface="Garamond" panose="02020404030301010803" pitchFamily="18" charset="0"/>
              </a:rPr>
              <a:t>leis</a:t>
            </a:r>
          </a:p>
          <a:p>
            <a:pPr lvl="1">
              <a:buFontTx/>
              <a:buChar char="-"/>
            </a:pPr>
            <a:r>
              <a:rPr lang="pt-BR" dirty="0" smtClean="0">
                <a:latin typeface="Garamond" panose="02020404030301010803" pitchFamily="18" charset="0"/>
              </a:rPr>
              <a:t>mas </a:t>
            </a:r>
            <a:r>
              <a:rPr lang="pt-BR" dirty="0">
                <a:latin typeface="Garamond" panose="02020404030301010803" pitchFamily="18" charset="0"/>
              </a:rPr>
              <a:t>essa não é uma distinção </a:t>
            </a:r>
            <a:r>
              <a:rPr lang="pt-BR" dirty="0" smtClean="0">
                <a:latin typeface="Garamond" panose="02020404030301010803" pitchFamily="18" charset="0"/>
              </a:rPr>
              <a:t>tão simples..:</a:t>
            </a:r>
          </a:p>
          <a:p>
            <a:pPr marL="0" indent="0">
              <a:buNone/>
            </a:pPr>
            <a:r>
              <a:rPr lang="pt-BR" dirty="0" smtClean="0">
                <a:latin typeface="Garamond" panose="02020404030301010803" pitchFamily="18" charset="0"/>
              </a:rPr>
              <a:t>- </a:t>
            </a:r>
            <a:r>
              <a:rPr lang="pt-BR" dirty="0">
                <a:latin typeface="Garamond" panose="02020404030301010803" pitchFamily="18" charset="0"/>
              </a:rPr>
              <a:t>E</a:t>
            </a:r>
            <a:r>
              <a:rPr lang="pt-BR" dirty="0" smtClean="0">
                <a:latin typeface="Garamond" panose="02020404030301010803" pitchFamily="18" charset="0"/>
              </a:rPr>
              <a:t>m </a:t>
            </a:r>
            <a:r>
              <a:rPr lang="pt-BR" dirty="0">
                <a:latin typeface="Garamond" panose="02020404030301010803" pitchFamily="18" charset="0"/>
              </a:rPr>
              <a:t>razão das rápidas mudanças e pelo desafio que essas mudanças </a:t>
            </a:r>
            <a:r>
              <a:rPr lang="pt-BR" dirty="0" smtClean="0">
                <a:latin typeface="Garamond" panose="02020404030301010803" pitchFamily="18" charset="0"/>
              </a:rPr>
              <a:t>impõem </a:t>
            </a:r>
            <a:r>
              <a:rPr lang="pt-BR" dirty="0">
                <a:latin typeface="Garamond" panose="02020404030301010803" pitchFamily="18" charset="0"/>
              </a:rPr>
              <a:t>à</a:t>
            </a:r>
            <a:r>
              <a:rPr lang="pt-BR" dirty="0" smtClean="0">
                <a:latin typeface="Garamond" panose="02020404030301010803" pitchFamily="18" charset="0"/>
              </a:rPr>
              <a:t> </a:t>
            </a:r>
            <a:r>
              <a:rPr lang="pt-BR" dirty="0">
                <a:latin typeface="Garamond" panose="02020404030301010803" pitchFamily="18" charset="0"/>
              </a:rPr>
              <a:t>ordem legal, atualmente é sustentado que a mudança pode ser efetuada pela lei – ainda que a lei possa legalizar uma mudança, a mudança em si </a:t>
            </a:r>
            <a:r>
              <a:rPr lang="pt-BR" dirty="0">
                <a:latin typeface="Garamond" panose="02020404030301010803" pitchFamily="18" charset="0"/>
              </a:rPr>
              <a:t>é</a:t>
            </a:r>
            <a:r>
              <a:rPr lang="pt-BR" dirty="0" smtClean="0">
                <a:latin typeface="Garamond" panose="02020404030301010803" pitchFamily="18" charset="0"/>
              </a:rPr>
              <a:t> </a:t>
            </a:r>
            <a:r>
              <a:rPr lang="pt-BR" dirty="0">
                <a:latin typeface="Garamond" panose="02020404030301010803" pitchFamily="18" charset="0"/>
              </a:rPr>
              <a:t>sempre resultado de ação </a:t>
            </a:r>
            <a:r>
              <a:rPr lang="pt-BR" dirty="0" err="1">
                <a:latin typeface="Garamond" panose="02020404030301010803" pitchFamily="18" charset="0"/>
              </a:rPr>
              <a:t>extra-legal</a:t>
            </a:r>
            <a:r>
              <a:rPr lang="pt-BR" dirty="0">
                <a:latin typeface="Garamond" panose="02020404030301010803" pitchFamily="18" charset="0"/>
              </a:rPr>
              <a:t> </a:t>
            </a:r>
            <a:endParaRPr lang="pt-BR" dirty="0" smtClean="0">
              <a:latin typeface="Garamond" panose="02020404030301010803" pitchFamily="18" charset="0"/>
            </a:endParaRPr>
          </a:p>
          <a:p>
            <a:pPr>
              <a:buFontTx/>
              <a:buChar char="-"/>
            </a:pPr>
            <a:r>
              <a:rPr lang="pt-BR" i="1" dirty="0" smtClean="0">
                <a:latin typeface="Garamond" panose="02020404030301010803" pitchFamily="18" charset="0"/>
              </a:rPr>
              <a:t>Exemplo:</a:t>
            </a:r>
            <a:r>
              <a:rPr lang="pt-BR" dirty="0" smtClean="0">
                <a:latin typeface="Garamond" panose="02020404030301010803" pitchFamily="18" charset="0"/>
              </a:rPr>
              <a:t> legislação </a:t>
            </a:r>
            <a:r>
              <a:rPr lang="pt-BR" dirty="0">
                <a:latin typeface="Garamond" panose="02020404030301010803" pitchFamily="18" charset="0"/>
              </a:rPr>
              <a:t>trabalhista foi precedida por décadas de desobediência as vezes violenta </a:t>
            </a:r>
            <a:r>
              <a:rPr lang="pt-BR" dirty="0" smtClean="0">
                <a:latin typeface="Garamond" panose="02020404030301010803" pitchFamily="18" charset="0"/>
              </a:rPr>
              <a:t>às </a:t>
            </a:r>
            <a:r>
              <a:rPr lang="pt-BR" dirty="0">
                <a:latin typeface="Garamond" panose="02020404030301010803" pitchFamily="18" charset="0"/>
              </a:rPr>
              <a:t>leis – importância da desobediência civil para mudança – exemplo do movimento pelos direitos civis: a corte agiu quando o movimento (</a:t>
            </a:r>
            <a:r>
              <a:rPr lang="pt-BR" dirty="0" smtClean="0">
                <a:latin typeface="Garamond" panose="02020404030301010803" pitchFamily="18" charset="0"/>
              </a:rPr>
              <a:t>que </a:t>
            </a:r>
            <a:r>
              <a:rPr lang="pt-BR" dirty="0">
                <a:latin typeface="Garamond" panose="02020404030301010803" pitchFamily="18" charset="0"/>
              </a:rPr>
              <a:t>era de desobediência civil) tinha acarretado em </a:t>
            </a:r>
            <a:r>
              <a:rPr lang="pt-BR" dirty="0" smtClean="0">
                <a:latin typeface="Garamond" panose="02020404030301010803" pitchFamily="18" charset="0"/>
              </a:rPr>
              <a:t>drástica </a:t>
            </a:r>
            <a:r>
              <a:rPr lang="pt-BR" dirty="0">
                <a:latin typeface="Garamond" panose="02020404030301010803" pitchFamily="18" charset="0"/>
              </a:rPr>
              <a:t>mudança de atitudes tanto de brancos quanto de </a:t>
            </a:r>
            <a:r>
              <a:rPr lang="pt-BR" dirty="0" smtClean="0">
                <a:latin typeface="Garamond" panose="02020404030301010803" pitchFamily="18" charset="0"/>
              </a:rPr>
              <a:t>negros</a:t>
            </a:r>
          </a:p>
          <a:p>
            <a:pPr>
              <a:buFontTx/>
              <a:buChar char="-"/>
            </a:pPr>
            <a:r>
              <a:rPr lang="pt-BR" dirty="0" smtClean="0">
                <a:latin typeface="Garamond" panose="02020404030301010803" pitchFamily="18" charset="0"/>
              </a:rPr>
              <a:t>Mudanças rápidas </a:t>
            </a:r>
            <a:r>
              <a:rPr lang="pt-BR" dirty="0" smtClean="0">
                <a:latin typeface="Garamond" panose="02020404030301010803" pitchFamily="18" charset="0"/>
                <a:sym typeface="Wingdings" panose="05000000000000000000" pitchFamily="2" charset="2"/>
              </a:rPr>
              <a:t> importância da DC para a democracia – daí a necessidade de entender a compatibilidade da DC com a lei – para poder “determinar se as instituições da liberdade são ou não são bastante flexíveis para sobreviverem ao violento ataque da mudança sem guerra civil nem revolução” (p. 74)</a:t>
            </a:r>
            <a:endParaRPr lang="pt-BR" dirty="0">
              <a:latin typeface="Garamond" panose="02020404030301010803" pitchFamily="18" charset="0"/>
            </a:endParaRPr>
          </a:p>
          <a:p>
            <a:pPr marL="0" indent="0">
              <a:buNone/>
            </a:pPr>
            <a:endParaRPr lang="pt-BR" b="1" dirty="0">
              <a:latin typeface="Garamond" panose="02020404030301010803" pitchFamily="18" charset="0"/>
            </a:endParaRPr>
          </a:p>
          <a:p>
            <a:pPr marL="0" indent="0" algn="just">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788626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 AULA 9 – Debate normativo sobre violência e 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i="1" u="sng" dirty="0" err="1" smtClean="0">
                <a:latin typeface="Garamond" panose="02020404030301010803" pitchFamily="18" charset="0"/>
              </a:rPr>
              <a:t>Retomano</a:t>
            </a:r>
            <a:r>
              <a:rPr lang="pt-BR" i="1" u="sng" dirty="0" smtClean="0">
                <a:latin typeface="Garamond" panose="02020404030301010803" pitchFamily="18" charset="0"/>
              </a:rPr>
              <a:t> o argumento do C. </a:t>
            </a:r>
            <a:r>
              <a:rPr lang="pt-BR" i="1" u="sng" dirty="0" err="1" smtClean="0">
                <a:latin typeface="Garamond" panose="02020404030301010803" pitchFamily="18" charset="0"/>
              </a:rPr>
              <a:t>Tilly</a:t>
            </a:r>
            <a:endParaRPr lang="pt-BR" i="1" u="sng" dirty="0" smtClean="0">
              <a:latin typeface="Garamond" panose="02020404030301010803" pitchFamily="18" charset="0"/>
            </a:endParaRPr>
          </a:p>
          <a:p>
            <a:pPr>
              <a:buFont typeface="Wingdings" panose="05000000000000000000" pitchFamily="2" charset="2"/>
              <a:buChar char="à"/>
            </a:pPr>
            <a:r>
              <a:rPr lang="pt-BR" b="1" dirty="0" smtClean="0">
                <a:latin typeface="Garamond" panose="02020404030301010803" pitchFamily="18" charset="0"/>
                <a:sym typeface="Wingdings" panose="05000000000000000000" pitchFamily="2" charset="2"/>
              </a:rPr>
              <a:t>Como os modelos de regimes ajudam a explicar a variação na violência coletiva?</a:t>
            </a:r>
            <a:endParaRPr lang="pt-BR" i="1" dirty="0" smtClean="0">
              <a:latin typeface="Garamond" panose="02020404030301010803" pitchFamily="18" charset="0"/>
              <a:sym typeface="Wingdings" panose="05000000000000000000" pitchFamily="2" charset="2"/>
            </a:endParaRPr>
          </a:p>
          <a:p>
            <a:pPr marL="0" indent="0">
              <a:buNone/>
            </a:pPr>
            <a:r>
              <a:rPr lang="pt-BR" i="1" dirty="0" smtClean="0">
                <a:latin typeface="Garamond" panose="02020404030301010803" pitchFamily="18" charset="0"/>
                <a:sym typeface="Wingdings" panose="05000000000000000000" pitchFamily="2" charset="2"/>
              </a:rPr>
              <a:t>Regime não democrático com baixa capacidade: </a:t>
            </a:r>
            <a:r>
              <a:rPr lang="pt-BR" dirty="0" smtClean="0">
                <a:latin typeface="Garamond" panose="02020404030301010803" pitchFamily="18" charset="0"/>
                <a:sym typeface="Wingdings" panose="05000000000000000000" pitchFamily="2" charset="2"/>
              </a:rPr>
              <a:t>tiranos mesquinhos usando coerção livremente; oficiais do governo empregando punições violentas quando conseguem pegar seus inimigos e meios de violência amplamente distribuídos entre atores políticos.</a:t>
            </a:r>
            <a:endParaRPr lang="pt-BR" i="1" dirty="0" smtClean="0">
              <a:latin typeface="Garamond" panose="02020404030301010803" pitchFamily="18" charset="0"/>
              <a:sym typeface="Wingdings" panose="05000000000000000000" pitchFamily="2" charset="2"/>
            </a:endParaRPr>
          </a:p>
          <a:p>
            <a:pPr marL="0" indent="0">
              <a:buNone/>
            </a:pPr>
            <a:r>
              <a:rPr lang="pt-BR" i="1" dirty="0" smtClean="0">
                <a:latin typeface="Garamond" panose="02020404030301010803" pitchFamily="18" charset="0"/>
                <a:sym typeface="Wingdings" panose="05000000000000000000" pitchFamily="2" charset="2"/>
              </a:rPr>
              <a:t>Regime  não democrático com alta capacidade: </a:t>
            </a:r>
            <a:r>
              <a:rPr lang="pt-BR" dirty="0" smtClean="0">
                <a:latin typeface="Garamond" panose="02020404030301010803" pitchFamily="18" charset="0"/>
                <a:sym typeface="Wingdings" panose="05000000000000000000" pitchFamily="2" charset="2"/>
              </a:rPr>
              <a:t>ameaças difundidas de violência por agentes do governo, envolvimento frequente de agentes do governo na violência coletiva que ocorrer, mas muita variação na frequência real de violência coletiva, dependendo da abertura ou fechamento das oportunidades para dissenso. Violência visível tende a transmitir o alto risco da contestação. </a:t>
            </a:r>
            <a:endParaRPr lang="pt-BR" i="1" dirty="0" smtClean="0">
              <a:latin typeface="Garamond" panose="02020404030301010803" pitchFamily="18" charset="0"/>
              <a:sym typeface="Wingdings" panose="05000000000000000000" pitchFamily="2" charset="2"/>
            </a:endParaRPr>
          </a:p>
          <a:p>
            <a:pPr marL="0" indent="0">
              <a:buNone/>
            </a:pPr>
            <a:r>
              <a:rPr lang="pt-BR" i="1" dirty="0" smtClean="0">
                <a:latin typeface="Garamond" panose="02020404030301010803" pitchFamily="18" charset="0"/>
                <a:sym typeface="Wingdings" panose="05000000000000000000" pitchFamily="2" charset="2"/>
              </a:rPr>
              <a:t>Regime democrático com alta capacidade: </a:t>
            </a:r>
            <a:r>
              <a:rPr lang="pt-BR" dirty="0" smtClean="0">
                <a:latin typeface="Garamond" panose="02020404030301010803" pitchFamily="18" charset="0"/>
                <a:sym typeface="Wingdings" panose="05000000000000000000" pitchFamily="2" charset="2"/>
              </a:rPr>
              <a:t>baixos níveis de violência nas reivindicações rotineiras e emprego muito seletivo – e raro – de meios de violência por agentes do governo. Mas espera-se também amplo envolvimento de agentes do governo na violência coletiva que ocorre. O efeito é ampliar o efeito político da violência quando ocorre; cada dano dramatiza riscos políticos significativos, muito mais do que em locais em que a violência coletiva é mais frequente. </a:t>
            </a:r>
            <a:endParaRPr lang="pt-BR" i="1" dirty="0">
              <a:latin typeface="Garamond" panose="02020404030301010803" pitchFamily="18" charset="0"/>
              <a:sym typeface="Wingdings" panose="05000000000000000000" pitchFamily="2" charset="2"/>
            </a:endParaRPr>
          </a:p>
          <a:p>
            <a:pPr marL="0" indent="0">
              <a:buNone/>
            </a:pPr>
            <a:r>
              <a:rPr lang="pt-BR" i="1" dirty="0" smtClean="0">
                <a:latin typeface="Garamond" panose="02020404030301010803" pitchFamily="18" charset="0"/>
                <a:sym typeface="Wingdings" panose="05000000000000000000" pitchFamily="2" charset="2"/>
              </a:rPr>
              <a:t>Regime democrático com baixa capacidade: </a:t>
            </a:r>
            <a:r>
              <a:rPr lang="pt-BR" dirty="0" smtClean="0">
                <a:latin typeface="Garamond" panose="02020404030301010803" pitchFamily="18" charset="0"/>
                <a:sym typeface="Wingdings" panose="05000000000000000000" pitchFamily="2" charset="2"/>
              </a:rPr>
              <a:t>Menor envolvimento dos oficiais do governo em repressão violenta, mas espiral </a:t>
            </a:r>
            <a:r>
              <a:rPr lang="pt-BR" dirty="0" err="1" smtClean="0">
                <a:latin typeface="Garamond" panose="02020404030301010803" pitchFamily="18" charset="0"/>
                <a:sym typeface="Wingdings" panose="05000000000000000000" pitchFamily="2" charset="2"/>
              </a:rPr>
              <a:t>frenquente</a:t>
            </a:r>
            <a:r>
              <a:rPr lang="pt-BR" dirty="0" smtClean="0">
                <a:latin typeface="Garamond" panose="02020404030301010803" pitchFamily="18" charset="0"/>
                <a:sym typeface="Wingdings" panose="05000000000000000000" pitchFamily="2" charset="2"/>
              </a:rPr>
              <a:t> de conflitos inicialmente não violentos em violentos porque os agentes do governo não servem como aplicadores efetivos dos acordo ou repressores da escalada. </a:t>
            </a:r>
            <a:endParaRPr lang="pt-BR" i="1" dirty="0" smtClean="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790234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u="sng" dirty="0">
                <a:latin typeface="Garamond" panose="02020404030301010803" pitchFamily="18" charset="0"/>
              </a:rPr>
              <a:t>Hannah Arendt – </a:t>
            </a:r>
            <a:r>
              <a:rPr lang="pt-BR" i="1" u="sng" dirty="0" smtClean="0">
                <a:latin typeface="Garamond" panose="02020404030301010803" pitchFamily="18" charset="0"/>
              </a:rPr>
              <a:t>“Desobediência civil”</a:t>
            </a:r>
          </a:p>
          <a:p>
            <a:pPr marL="0" indent="0">
              <a:buNone/>
            </a:pPr>
            <a:r>
              <a:rPr lang="pt-BR" b="1" dirty="0" smtClean="0">
                <a:latin typeface="Garamond" panose="02020404030301010803" pitchFamily="18" charset="0"/>
              </a:rPr>
              <a:t>Problema 2: Com que conceito de lei a desobediência coletiva é compatível?</a:t>
            </a:r>
          </a:p>
          <a:p>
            <a:pPr marL="0" indent="0" algn="just">
              <a:buNone/>
            </a:pPr>
            <a:r>
              <a:rPr lang="pt-BR" b="1" dirty="0" smtClean="0">
                <a:latin typeface="Garamond" panose="02020404030301010803" pitchFamily="18" charset="0"/>
              </a:rPr>
              <a:t>Tese 2: A DC é americana em origem e substancia – está em conformidade com o espírito das leis americanas: a revolução americana trouxe um novo conceito de lei formado não com teoria, mas a partir das experiências dos primeiros colonos</a:t>
            </a:r>
          </a:p>
          <a:p>
            <a:pPr algn="just">
              <a:buFontTx/>
              <a:buChar char="-"/>
            </a:pPr>
            <a:r>
              <a:rPr lang="pt-BR" dirty="0" smtClean="0">
                <a:latin typeface="Garamond" panose="02020404030301010803" pitchFamily="18" charset="0"/>
              </a:rPr>
              <a:t>O </a:t>
            </a:r>
            <a:r>
              <a:rPr lang="pt-BR" dirty="0">
                <a:latin typeface="Garamond" panose="02020404030301010803" pitchFamily="18" charset="0"/>
              </a:rPr>
              <a:t>compromisso moral do cidadão em obedecer às leis, tradicionalmente </a:t>
            </a:r>
            <a:r>
              <a:rPr lang="pt-BR" dirty="0" smtClean="0">
                <a:latin typeface="Garamond" panose="02020404030301010803" pitchFamily="18" charset="0"/>
              </a:rPr>
              <a:t>provém </a:t>
            </a:r>
            <a:r>
              <a:rPr lang="pt-BR" dirty="0">
                <a:latin typeface="Garamond" panose="02020404030301010803" pitchFamily="18" charset="0"/>
              </a:rPr>
              <a:t>da suposição de que ele, ou deu seu consentimento a elas ou foi o próprio legislador; sob o domínio da </a:t>
            </a:r>
            <a:r>
              <a:rPr lang="pt-BR" dirty="0" smtClean="0">
                <a:latin typeface="Garamond" panose="02020404030301010803" pitchFamily="18" charset="0"/>
              </a:rPr>
              <a:t>lei, </a:t>
            </a:r>
            <a:r>
              <a:rPr lang="pt-BR" dirty="0">
                <a:latin typeface="Garamond" panose="02020404030301010803" pitchFamily="18" charset="0"/>
              </a:rPr>
              <a:t>o homem não </a:t>
            </a:r>
            <a:r>
              <a:rPr lang="pt-BR" dirty="0" smtClean="0">
                <a:latin typeface="Garamond" panose="02020404030301010803" pitchFamily="18" charset="0"/>
              </a:rPr>
              <a:t>está </a:t>
            </a:r>
            <a:r>
              <a:rPr lang="pt-BR" dirty="0">
                <a:latin typeface="Garamond" panose="02020404030301010803" pitchFamily="18" charset="0"/>
              </a:rPr>
              <a:t>sujeito a vontade alheia, está obedecendo a si mesmo  - e o resultado é que cada pessoa é ao mesmo tempo seu próprio senhor e </a:t>
            </a:r>
            <a:r>
              <a:rPr lang="pt-BR" dirty="0" smtClean="0">
                <a:latin typeface="Garamond" panose="02020404030301010803" pitchFamily="18" charset="0"/>
              </a:rPr>
              <a:t>escravo</a:t>
            </a:r>
          </a:p>
          <a:p>
            <a:pPr algn="just">
              <a:buFontTx/>
              <a:buChar char="-"/>
            </a:pPr>
            <a:r>
              <a:rPr lang="pt-BR" dirty="0" smtClean="0">
                <a:latin typeface="Garamond" panose="02020404030301010803" pitchFamily="18" charset="0"/>
              </a:rPr>
              <a:t>O consentimento no caso do espírito da lei norte-americana envolve o apoio ativo e participação contínua de todos nos assuntos de interesse público</a:t>
            </a:r>
          </a:p>
          <a:p>
            <a:pPr algn="just">
              <a:buFontTx/>
              <a:buChar char="-"/>
            </a:pPr>
            <a:r>
              <a:rPr lang="pt-BR" dirty="0" smtClean="0">
                <a:latin typeface="Garamond" panose="02020404030301010803" pitchFamily="18" charset="0"/>
              </a:rPr>
              <a:t>Tipos de contrato social: teocrático; social vertical; e social horizontal</a:t>
            </a:r>
            <a:endParaRPr lang="pt-BR" dirty="0">
              <a:latin typeface="Garamond" panose="02020404030301010803" pitchFamily="18" charset="0"/>
            </a:endParaRPr>
          </a:p>
          <a:p>
            <a:pPr marL="0" indent="0" algn="just">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p14="http://schemas.microsoft.com/office/powerpoint/2010/main" val="3016727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u="sng" dirty="0">
                <a:latin typeface="Garamond" panose="02020404030301010803" pitchFamily="18" charset="0"/>
              </a:rPr>
              <a:t>Hannah Arendt – </a:t>
            </a:r>
            <a:r>
              <a:rPr lang="pt-BR" i="1" u="sng" dirty="0" smtClean="0">
                <a:latin typeface="Garamond" panose="02020404030301010803" pitchFamily="18" charset="0"/>
              </a:rPr>
              <a:t>“Desobediência civil”</a:t>
            </a:r>
          </a:p>
          <a:p>
            <a:pPr marL="0" indent="0">
              <a:buNone/>
            </a:pPr>
            <a:r>
              <a:rPr lang="pt-BR" b="1" dirty="0" smtClean="0">
                <a:latin typeface="Garamond" panose="02020404030301010803" pitchFamily="18" charset="0"/>
              </a:rPr>
              <a:t>Problema 2: Com que conceito de lei a desobediência coletiva é compatível?</a:t>
            </a:r>
          </a:p>
          <a:p>
            <a:pPr marL="0" indent="0" algn="just">
              <a:buNone/>
            </a:pPr>
            <a:r>
              <a:rPr lang="pt-BR" dirty="0" smtClean="0">
                <a:latin typeface="Garamond" panose="02020404030301010803" pitchFamily="18" charset="0"/>
              </a:rPr>
              <a:t>- Situação fatual: </a:t>
            </a:r>
            <a:r>
              <a:rPr lang="pt-BR" dirty="0">
                <a:latin typeface="Garamond" panose="02020404030301010803" pitchFamily="18" charset="0"/>
              </a:rPr>
              <a:t>nascer implica algum consentimento, conformação às regras do </a:t>
            </a:r>
            <a:r>
              <a:rPr lang="pt-BR" dirty="0" smtClean="0">
                <a:latin typeface="Garamond" panose="02020404030301010803" pitchFamily="18" charset="0"/>
              </a:rPr>
              <a:t>jogo, </a:t>
            </a:r>
            <a:r>
              <a:rPr lang="pt-BR" dirty="0">
                <a:latin typeface="Garamond" panose="02020404030301010803" pitchFamily="18" charset="0"/>
              </a:rPr>
              <a:t>mas vivemos sob um </a:t>
            </a:r>
            <a:r>
              <a:rPr lang="pt-BR" i="1" dirty="0">
                <a:latin typeface="Garamond" panose="02020404030301010803" pitchFamily="18" charset="0"/>
              </a:rPr>
              <a:t>consentimento tácito </a:t>
            </a:r>
            <a:r>
              <a:rPr lang="pt-BR" dirty="0">
                <a:latin typeface="Garamond" panose="02020404030301010803" pitchFamily="18" charset="0"/>
              </a:rPr>
              <a:t>que não é exatamente </a:t>
            </a:r>
            <a:r>
              <a:rPr lang="pt-BR" dirty="0" smtClean="0">
                <a:latin typeface="Garamond" panose="02020404030301010803" pitchFamily="18" charset="0"/>
              </a:rPr>
              <a:t>voluntário </a:t>
            </a:r>
            <a:r>
              <a:rPr lang="pt-BR" dirty="0">
                <a:latin typeface="Garamond" panose="02020404030301010803" pitchFamily="18" charset="0"/>
              </a:rPr>
              <a:t>– No entanto, seria possível chama-lo de voluntario se a criança </a:t>
            </a:r>
            <a:r>
              <a:rPr lang="pt-BR" dirty="0" smtClean="0">
                <a:latin typeface="Garamond" panose="02020404030301010803" pitchFamily="18" charset="0"/>
              </a:rPr>
              <a:t>nascesse </a:t>
            </a:r>
            <a:r>
              <a:rPr lang="pt-BR" dirty="0">
                <a:latin typeface="Garamond" panose="02020404030301010803" pitchFamily="18" charset="0"/>
              </a:rPr>
              <a:t>em uma comunidade na qual a </a:t>
            </a:r>
            <a:r>
              <a:rPr lang="pt-BR" b="1" dirty="0">
                <a:latin typeface="Garamond" panose="02020404030301010803" pitchFamily="18" charset="0"/>
              </a:rPr>
              <a:t>dissidência é uma possibilidade legal de facto </a:t>
            </a:r>
            <a:r>
              <a:rPr lang="pt-BR" dirty="0">
                <a:latin typeface="Garamond" panose="02020404030301010803" pitchFamily="18" charset="0"/>
              </a:rPr>
              <a:t>quando ela for adulta – dissidência implica em </a:t>
            </a:r>
            <a:r>
              <a:rPr lang="pt-BR" dirty="0" smtClean="0">
                <a:latin typeface="Garamond" panose="02020404030301010803" pitchFamily="18" charset="0"/>
              </a:rPr>
              <a:t>consentimento e </a:t>
            </a:r>
            <a:r>
              <a:rPr lang="pt-BR" dirty="0">
                <a:latin typeface="Garamond" panose="02020404030301010803" pitchFamily="18" charset="0"/>
              </a:rPr>
              <a:t>é a marca do governo livre – “quem sabe que pode divergir sabe também que de certo modo está consentindo quando não diverge</a:t>
            </a:r>
            <a:r>
              <a:rPr lang="pt-BR" dirty="0" smtClean="0">
                <a:latin typeface="Garamond" panose="02020404030301010803" pitchFamily="18" charset="0"/>
              </a:rPr>
              <a:t>”</a:t>
            </a:r>
          </a:p>
          <a:p>
            <a:pPr marL="0" indent="0" algn="just">
              <a:buNone/>
            </a:pPr>
            <a:r>
              <a:rPr lang="pt-BR" dirty="0">
                <a:latin typeface="Garamond" panose="02020404030301010803" pitchFamily="18" charset="0"/>
              </a:rPr>
              <a:t>	</a:t>
            </a:r>
            <a:r>
              <a:rPr lang="pt-BR" dirty="0" smtClean="0">
                <a:latin typeface="Garamond" panose="02020404030301010803" pitchFamily="18" charset="0"/>
              </a:rPr>
              <a:t>consentimento geral não é consentimento com as leis com leis especificas </a:t>
            </a:r>
          </a:p>
          <a:p>
            <a:pPr marL="0" indent="0" algn="just">
              <a:buNone/>
            </a:pPr>
            <a:r>
              <a:rPr lang="pt-BR" dirty="0">
                <a:latin typeface="Garamond" panose="02020404030301010803" pitchFamily="18" charset="0"/>
              </a:rPr>
              <a:t>O consentimento e o direito de divergir </a:t>
            </a:r>
            <a:r>
              <a:rPr lang="pt-BR" dirty="0" smtClean="0">
                <a:latin typeface="Garamond" panose="02020404030301010803" pitchFamily="18" charset="0"/>
              </a:rPr>
              <a:t>são </a:t>
            </a:r>
            <a:r>
              <a:rPr lang="pt-BR" dirty="0">
                <a:latin typeface="Garamond" panose="02020404030301010803" pitchFamily="18" charset="0"/>
              </a:rPr>
              <a:t>os princípios inspiradores e organizadores </a:t>
            </a:r>
            <a:r>
              <a:rPr lang="pt-BR" dirty="0" smtClean="0">
                <a:latin typeface="Garamond" panose="02020404030301010803" pitchFamily="18" charset="0"/>
              </a:rPr>
              <a:t>da </a:t>
            </a:r>
            <a:r>
              <a:rPr lang="pt-BR" dirty="0">
                <a:latin typeface="Garamond" panose="02020404030301010803" pitchFamily="18" charset="0"/>
              </a:rPr>
              <a:t>ação que </a:t>
            </a:r>
            <a:r>
              <a:rPr lang="pt-BR" dirty="0" smtClean="0">
                <a:latin typeface="Garamond" panose="02020404030301010803" pitchFamily="18" charset="0"/>
              </a:rPr>
              <a:t>ensinou </a:t>
            </a:r>
            <a:r>
              <a:rPr lang="pt-BR" dirty="0">
                <a:latin typeface="Garamond" panose="02020404030301010803" pitchFamily="18" charset="0"/>
              </a:rPr>
              <a:t>os habitantes a se </a:t>
            </a:r>
            <a:r>
              <a:rPr lang="pt-BR" dirty="0" smtClean="0">
                <a:latin typeface="Garamond" panose="02020404030301010803" pitchFamily="18" charset="0"/>
              </a:rPr>
              <a:t>associarem: </a:t>
            </a:r>
            <a:r>
              <a:rPr lang="pt-BR" dirty="0">
                <a:latin typeface="Garamond" panose="02020404030301010803" pitchFamily="18" charset="0"/>
              </a:rPr>
              <a:t>surgimento das associações </a:t>
            </a:r>
            <a:r>
              <a:rPr lang="pt-BR" dirty="0" smtClean="0">
                <a:latin typeface="Garamond" panose="02020404030301010803" pitchFamily="18" charset="0"/>
              </a:rPr>
              <a:t>voluntárias nos EUA - </a:t>
            </a:r>
            <a:r>
              <a:rPr lang="pt-BR" dirty="0">
                <a:latin typeface="Garamond" panose="02020404030301010803" pitchFamily="18" charset="0"/>
              </a:rPr>
              <a:t>Os contestadores civis não são mais do que a derradeira forma de associação </a:t>
            </a:r>
            <a:r>
              <a:rPr lang="pt-BR" dirty="0" smtClean="0">
                <a:latin typeface="Garamond" panose="02020404030301010803" pitchFamily="18" charset="0"/>
              </a:rPr>
              <a:t>voluntária afinada </a:t>
            </a:r>
            <a:r>
              <a:rPr lang="pt-BR" dirty="0">
                <a:latin typeface="Garamond" panose="02020404030301010803" pitchFamily="18" charset="0"/>
              </a:rPr>
              <a:t>com as antigas tradições dos EUA – </a:t>
            </a:r>
            <a:r>
              <a:rPr lang="pt-BR" dirty="0" smtClean="0">
                <a:latin typeface="Garamond" panose="02020404030301010803" pitchFamily="18" charset="0"/>
              </a:rPr>
              <a:t>assim como a liberdade </a:t>
            </a:r>
            <a:r>
              <a:rPr lang="pt-BR" dirty="0">
                <a:latin typeface="Garamond" panose="02020404030301010803" pitchFamily="18" charset="0"/>
              </a:rPr>
              <a:t>de </a:t>
            </a:r>
            <a:r>
              <a:rPr lang="pt-BR" dirty="0" smtClean="0">
                <a:latin typeface="Garamond" panose="02020404030301010803" pitchFamily="18" charset="0"/>
              </a:rPr>
              <a:t>associação, é a garantia </a:t>
            </a:r>
            <a:r>
              <a:rPr lang="pt-BR" dirty="0">
                <a:latin typeface="Garamond" panose="02020404030301010803" pitchFamily="18" charset="0"/>
              </a:rPr>
              <a:t>contra a tirania da maioria </a:t>
            </a:r>
          </a:p>
          <a:p>
            <a:pPr marL="0" indent="0" algn="just">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209780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b="1" i="1" u="sng" dirty="0" smtClean="0">
                <a:latin typeface="Garamond" panose="02020404030301010803" pitchFamily="18" charset="0"/>
              </a:rPr>
              <a:t>Frantz </a:t>
            </a:r>
            <a:r>
              <a:rPr lang="pt-BR" b="1" i="1" u="sng" dirty="0" err="1" smtClean="0">
                <a:latin typeface="Garamond" panose="02020404030301010803" pitchFamily="18" charset="0"/>
              </a:rPr>
              <a:t>Fanon</a:t>
            </a:r>
            <a:endParaRPr lang="pt-BR" b="1" i="1" u="sng" dirty="0" smtClean="0">
              <a:latin typeface="Garamond" panose="02020404030301010803" pitchFamily="18" charset="0"/>
            </a:endParaRPr>
          </a:p>
          <a:p>
            <a:pPr marL="0" indent="0">
              <a:buNone/>
            </a:pPr>
            <a:r>
              <a:rPr lang="pt-BR" i="1" dirty="0" smtClean="0">
                <a:latin typeface="Garamond" panose="02020404030301010803" pitchFamily="18" charset="0"/>
              </a:rPr>
              <a:t>Nascimento: </a:t>
            </a:r>
            <a:r>
              <a:rPr lang="pt-BR" dirty="0" smtClean="0">
                <a:latin typeface="Garamond" panose="02020404030301010803" pitchFamily="18" charset="0"/>
              </a:rPr>
              <a:t>1925 em Fort-de-France (Martinica – região administrativa da França) – França (1947) – Argélia (1953)</a:t>
            </a:r>
          </a:p>
          <a:p>
            <a:pPr marL="0" indent="0">
              <a:buNone/>
            </a:pPr>
            <a:r>
              <a:rPr lang="pt-BR" i="1" dirty="0" smtClean="0">
                <a:latin typeface="Garamond" panose="02020404030301010803" pitchFamily="18" charset="0"/>
              </a:rPr>
              <a:t>Formação: </a:t>
            </a:r>
            <a:r>
              <a:rPr lang="pt-BR" dirty="0" smtClean="0">
                <a:latin typeface="Garamond" panose="02020404030301010803" pitchFamily="18" charset="0"/>
              </a:rPr>
              <a:t>Medicina e psiquiatria na Universidade de Lyon; tese de doutorado rejeitada, publicada em livro - “Pele negra, máscaras brancas”</a:t>
            </a:r>
          </a:p>
          <a:p>
            <a:pPr marL="0" indent="0">
              <a:buNone/>
            </a:pPr>
            <a:r>
              <a:rPr lang="pt-BR" i="1" dirty="0" smtClean="0">
                <a:latin typeface="Garamond" panose="02020404030301010803" pitchFamily="18" charset="0"/>
              </a:rPr>
              <a:t>Atuação política: </a:t>
            </a:r>
            <a:r>
              <a:rPr lang="pt-BR" dirty="0" smtClean="0">
                <a:latin typeface="Garamond" panose="02020404030301010803" pitchFamily="18" charset="0"/>
              </a:rPr>
              <a:t>Frente de Libertação Nacional da Argélia</a:t>
            </a:r>
            <a:endParaRPr lang="pt-BR" i="1" dirty="0" smtClean="0">
              <a:latin typeface="Garamond" panose="02020404030301010803" pitchFamily="18" charset="0"/>
            </a:endParaRPr>
          </a:p>
          <a:p>
            <a:pPr marL="0" indent="0">
              <a:buNone/>
            </a:pPr>
            <a:r>
              <a:rPr lang="pt-BR" i="1" dirty="0" smtClean="0">
                <a:latin typeface="Garamond" panose="02020404030301010803" pitchFamily="18" charset="0"/>
              </a:rPr>
              <a:t>Morte: </a:t>
            </a:r>
            <a:r>
              <a:rPr lang="pt-BR" dirty="0" smtClean="0">
                <a:latin typeface="Garamond" panose="02020404030301010803" pitchFamily="18" charset="0"/>
              </a:rPr>
              <a:t>1961 em Maryland (EUA)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Livro:</a:t>
            </a:r>
            <a:r>
              <a:rPr lang="pt-BR" dirty="0" smtClean="0">
                <a:latin typeface="Garamond" panose="02020404030301010803" pitchFamily="18" charset="0"/>
              </a:rPr>
              <a:t> </a:t>
            </a:r>
            <a:r>
              <a:rPr lang="pt-BR" i="1" dirty="0" smtClean="0">
                <a:latin typeface="Garamond" panose="02020404030301010803" pitchFamily="18" charset="0"/>
              </a:rPr>
              <a:t>“Os condenados da terra” </a:t>
            </a:r>
            <a:r>
              <a:rPr lang="pt-BR" dirty="0" smtClean="0">
                <a:latin typeface="Garamond" panose="02020404030301010803" pitchFamily="18" charset="0"/>
              </a:rPr>
              <a:t>(1961)</a:t>
            </a:r>
          </a:p>
          <a:p>
            <a:pPr marL="0" indent="0">
              <a:buNone/>
            </a:pPr>
            <a:r>
              <a:rPr lang="pt-BR" dirty="0" smtClean="0">
                <a:latin typeface="Garamond" panose="02020404030301010803" pitchFamily="18" charset="0"/>
              </a:rPr>
              <a:t>[Censurado pelo governo francês; influenciou muitos movimentos de libertação nacional e muitos líderes revolucionários; teve impacto no movimento Black Power nos EUA]</a:t>
            </a:r>
          </a:p>
          <a:p>
            <a:pPr marL="0" indent="0">
              <a:buNone/>
            </a:pPr>
            <a:r>
              <a:rPr lang="pt-BR" dirty="0" smtClean="0">
                <a:latin typeface="Garamond" panose="02020404030301010803" pitchFamily="18" charset="0"/>
              </a:rPr>
              <a:t>[Prefácio do Jean P. Sartre]</a:t>
            </a:r>
          </a:p>
          <a:p>
            <a:pPr marL="514350" indent="-514350">
              <a:buAutoNum type="arabicPeriod"/>
            </a:pPr>
            <a:r>
              <a:rPr lang="pt-BR" dirty="0" smtClean="0">
                <a:latin typeface="Garamond" panose="02020404030301010803" pitchFamily="18" charset="0"/>
              </a:rPr>
              <a:t>Da violência </a:t>
            </a:r>
          </a:p>
          <a:p>
            <a:pPr marL="514350" indent="-514350">
              <a:buAutoNum type="arabicPeriod"/>
            </a:pPr>
            <a:r>
              <a:rPr lang="pt-BR" dirty="0" smtClean="0">
                <a:latin typeface="Garamond" panose="02020404030301010803" pitchFamily="18" charset="0"/>
              </a:rPr>
              <a:t>Grandeza e Fraqueza da espontaneidade</a:t>
            </a:r>
          </a:p>
          <a:p>
            <a:pPr marL="514350" indent="-514350">
              <a:buAutoNum type="arabicPeriod"/>
            </a:pPr>
            <a:r>
              <a:rPr lang="pt-BR" dirty="0" smtClean="0">
                <a:latin typeface="Garamond" panose="02020404030301010803" pitchFamily="18" charset="0"/>
              </a:rPr>
              <a:t>Desventuras da consciência nacional</a:t>
            </a:r>
          </a:p>
          <a:p>
            <a:pPr marL="514350" indent="-514350">
              <a:buAutoNum type="arabicPeriod"/>
            </a:pPr>
            <a:r>
              <a:rPr lang="pt-BR" dirty="0" smtClean="0">
                <a:latin typeface="Garamond" panose="02020404030301010803" pitchFamily="18" charset="0"/>
              </a:rPr>
              <a:t>Sobre a cultura nacional</a:t>
            </a:r>
          </a:p>
          <a:p>
            <a:pPr marL="514350" indent="-514350">
              <a:buAutoNum type="arabicPeriod"/>
            </a:pPr>
            <a:r>
              <a:rPr lang="pt-BR" dirty="0" smtClean="0">
                <a:latin typeface="Garamond" panose="02020404030301010803" pitchFamily="18" charset="0"/>
              </a:rPr>
              <a:t>Guerra colonial e perturbações mentais </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4088380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Descolonização</a:t>
            </a:r>
          </a:p>
          <a:p>
            <a:pPr marL="0" indent="0">
              <a:buNone/>
            </a:pPr>
            <a:r>
              <a:rPr lang="pt-BR" b="1" i="1" dirty="0" smtClean="0">
                <a:latin typeface="Garamond" panose="02020404030301010803" pitchFamily="18" charset="0"/>
              </a:rPr>
              <a:t>Tese: </a:t>
            </a:r>
            <a:r>
              <a:rPr lang="pt-BR" b="1" dirty="0" smtClean="0">
                <a:latin typeface="Garamond" panose="02020404030301010803" pitchFamily="18" charset="0"/>
              </a:rPr>
              <a:t>“a descolonização é sempre um fenômeno violento” (p. 25)</a:t>
            </a:r>
          </a:p>
          <a:p>
            <a:pPr>
              <a:buFontTx/>
              <a:buChar char="-"/>
            </a:pPr>
            <a:r>
              <a:rPr lang="pt-BR" dirty="0" smtClean="0">
                <a:latin typeface="Garamond" panose="02020404030301010803" pitchFamily="18" charset="0"/>
              </a:rPr>
              <a:t>É uma transformação exigida e querida pelos colonizados: “A necessidade da transformação existe em estado bruto, impetuoso e coativo, na consciência e na vida dos homens e mulheres colonizados” </a:t>
            </a:r>
          </a:p>
          <a:p>
            <a:pPr>
              <a:buFontTx/>
              <a:buChar char="-"/>
            </a:pPr>
            <a:r>
              <a:rPr lang="pt-BR" dirty="0" smtClean="0">
                <a:latin typeface="Garamond" panose="02020404030301010803" pitchFamily="18" charset="0"/>
              </a:rPr>
              <a:t>Não é o resultado de uma operação mágica/natural, mas de um </a:t>
            </a:r>
            <a:r>
              <a:rPr lang="pt-BR" i="1" dirty="0" smtClean="0">
                <a:latin typeface="Garamond" panose="02020404030301010803" pitchFamily="18" charset="0"/>
              </a:rPr>
              <a:t>processo histórico</a:t>
            </a:r>
            <a:r>
              <a:rPr lang="pt-BR" dirty="0" smtClean="0">
                <a:latin typeface="Garamond" panose="02020404030301010803" pitchFamily="18" charset="0"/>
              </a:rPr>
              <a:t>.</a:t>
            </a:r>
          </a:p>
          <a:p>
            <a:pPr>
              <a:buFontTx/>
              <a:buChar char="-"/>
            </a:pPr>
            <a:r>
              <a:rPr lang="pt-BR" dirty="0" smtClean="0">
                <a:latin typeface="Garamond" panose="02020404030301010803" pitchFamily="18" charset="0"/>
              </a:rPr>
              <a:t>Trata-se do encontro em </a:t>
            </a:r>
            <a:r>
              <a:rPr lang="pt-BR" i="1" dirty="0" smtClean="0">
                <a:latin typeface="Garamond" panose="02020404030301010803" pitchFamily="18" charset="0"/>
              </a:rPr>
              <a:t>duas forças antagônicas </a:t>
            </a:r>
            <a:r>
              <a:rPr lang="pt-BR" dirty="0" smtClean="0">
                <a:latin typeface="Garamond" panose="02020404030301010803" pitchFamily="18" charset="0"/>
              </a:rPr>
              <a:t>que “extraem sua originalidade precisamente dessa espécie de substantificação que segrega e alimenta a situação colonial” (p. 26)</a:t>
            </a:r>
          </a:p>
          <a:p>
            <a:pPr lvl="1">
              <a:buFontTx/>
              <a:buChar char="-"/>
            </a:pPr>
            <a:r>
              <a:rPr lang="pt-BR" dirty="0" smtClean="0">
                <a:latin typeface="Garamond" panose="02020404030301010803" pitchFamily="18" charset="0"/>
              </a:rPr>
              <a:t>Seu primeiro confronto se desenrolou sob o signo da violência e pela exploração do colonizado pelo colono</a:t>
            </a:r>
          </a:p>
          <a:p>
            <a:pPr lvl="1">
              <a:buFontTx/>
              <a:buChar char="-"/>
            </a:pPr>
            <a:r>
              <a:rPr lang="pt-BR" dirty="0" smtClean="0">
                <a:latin typeface="Garamond" panose="02020404030301010803" pitchFamily="18" charset="0"/>
              </a:rPr>
              <a:t>“É o colono que fez e continua a fazer o colonizado”</a:t>
            </a:r>
          </a:p>
          <a:p>
            <a:pPr>
              <a:buFontTx/>
              <a:buChar char="-"/>
            </a:pPr>
            <a:r>
              <a:rPr lang="pt-BR" dirty="0" smtClean="0">
                <a:latin typeface="Garamond" panose="02020404030301010803" pitchFamily="18" charset="0"/>
              </a:rPr>
              <a:t>Modifica o ser – é uma criação de homens novos – “A coisa colonizada se faz no processo mesmo pelo qual se liberta”. Pode ser definida pela frase “os últimos serão os primeiros” – o que só se realiza pela violência. </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775374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O mundo colonial é um mundo dividido</a:t>
            </a:r>
          </a:p>
          <a:p>
            <a:pPr>
              <a:buFontTx/>
              <a:buChar char="-"/>
            </a:pPr>
            <a:r>
              <a:rPr lang="pt-BR" dirty="0" smtClean="0">
                <a:latin typeface="Garamond" panose="02020404030301010803" pitchFamily="18" charset="0"/>
              </a:rPr>
              <a:t>É um mundo dividido em dois e a linha divisória são os quartéis e as delegacias</a:t>
            </a:r>
          </a:p>
          <a:p>
            <a:pPr>
              <a:buFontTx/>
              <a:buChar char="-"/>
            </a:pPr>
            <a:r>
              <a:rPr lang="pt-BR" dirty="0" smtClean="0">
                <a:latin typeface="Garamond" panose="02020404030301010803" pitchFamily="18" charset="0"/>
              </a:rPr>
              <a:t>Diferente dos países capitalistas, nos países colonizados, o contato direto é com o soldado – “o aconselham a coronhadas ou com explosões de napalm, a não se mexer” (p. 28) o intermediário do poder utiliza uma linguagem da pura violência;</a:t>
            </a:r>
          </a:p>
          <a:p>
            <a:pPr>
              <a:buFontTx/>
              <a:buChar char="-"/>
            </a:pPr>
            <a:r>
              <a:rPr lang="pt-BR" dirty="0" smtClean="0">
                <a:latin typeface="Garamond" panose="02020404030301010803" pitchFamily="18" charset="0"/>
              </a:rPr>
              <a:t>Há uma divisão e oposição entre a cidade do colonizado e a cidade do colono – cidade de brancos, estrangeiros X cidade indígena, negra – essa última é uma cidade faminta, “ajoelhada”.</a:t>
            </a:r>
          </a:p>
          <a:p>
            <a:pPr>
              <a:buFontTx/>
              <a:buChar char="-"/>
            </a:pPr>
            <a:r>
              <a:rPr lang="pt-BR" dirty="0" smtClean="0">
                <a:latin typeface="Garamond" panose="02020404030301010803" pitchFamily="18" charset="0"/>
              </a:rPr>
              <a:t>Esse mundo cindido é habitado por </a:t>
            </a:r>
            <a:r>
              <a:rPr lang="pt-BR" i="1" dirty="0" smtClean="0">
                <a:latin typeface="Garamond" panose="02020404030301010803" pitchFamily="18" charset="0"/>
              </a:rPr>
              <a:t>espécies diferentes </a:t>
            </a:r>
            <a:r>
              <a:rPr lang="pt-BR" dirty="0" smtClean="0">
                <a:latin typeface="Garamond" panose="02020404030301010803" pitchFamily="18" charset="0"/>
              </a:rPr>
              <a:t>– “o que retalha o mundo colonial é pertencer ou não a tal espécie/raça” – o que caracteriza a “classe dirigente” não é o dinheiro ou a  propriedade, mas ser de fora, estrangeiro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607641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a:latin typeface="Garamond" panose="02020404030301010803" pitchFamily="18" charset="0"/>
              </a:rPr>
              <a:t>O mundo colonial é um mundo </a:t>
            </a:r>
            <a:r>
              <a:rPr lang="pt-BR" b="1" dirty="0" smtClean="0">
                <a:latin typeface="Garamond" panose="02020404030301010803" pitchFamily="18" charset="0"/>
              </a:rPr>
              <a:t>maniqueísta</a:t>
            </a:r>
          </a:p>
          <a:p>
            <a:pPr>
              <a:buFontTx/>
              <a:buChar char="-"/>
            </a:pPr>
            <a:r>
              <a:rPr lang="pt-BR" dirty="0" smtClean="0">
                <a:latin typeface="Garamond" panose="02020404030301010803" pitchFamily="18" charset="0"/>
              </a:rPr>
              <a:t>A violência que fez o mundo colonial, que ritmou a destruição das formas sociais indígenas, dos sistemas de referências, será reivindicada e assumida pelo colonizado</a:t>
            </a:r>
          </a:p>
          <a:p>
            <a:pPr>
              <a:buFontTx/>
              <a:buChar char="-"/>
            </a:pPr>
            <a:r>
              <a:rPr lang="pt-BR" dirty="0" smtClean="0">
                <a:latin typeface="Garamond" panose="02020404030301010803" pitchFamily="18" charset="0"/>
              </a:rPr>
              <a:t>A discussão no mundo colonial não é o confronto racional entre pontos de vista, não é um discurso sobre o universal, mas a afirmação de uma singularidade admitida como absoluta</a:t>
            </a:r>
          </a:p>
          <a:p>
            <a:pPr>
              <a:buFontTx/>
              <a:buChar char="-"/>
            </a:pPr>
            <a:r>
              <a:rPr lang="pt-BR" dirty="0" smtClean="0">
                <a:latin typeface="Garamond" panose="02020404030301010803" pitchFamily="18" charset="0"/>
                <a:sym typeface="Wingdings" panose="05000000000000000000" pitchFamily="2" charset="2"/>
              </a:rPr>
              <a:t>O mundo colonial é maniqueísta: o colono faz do colonizado uma espécie de “mal absoluto” – como caracterizado não somente pela ausência de valores, mas como negação dos valores (evidenciado pelos mitos) – chega a desumanizar o colonizado, animaliza-o</a:t>
            </a:r>
          </a:p>
          <a:p>
            <a:pPr lvl="1">
              <a:buFontTx/>
              <a:buChar char="-"/>
            </a:pPr>
            <a:r>
              <a:rPr lang="pt-BR" dirty="0" smtClean="0">
                <a:latin typeface="Garamond" panose="02020404030301010803" pitchFamily="18" charset="0"/>
                <a:sym typeface="Wingdings" panose="05000000000000000000" pitchFamily="2" charset="2"/>
              </a:rPr>
              <a:t>No momento em que o colonizado descobre sua humanidade “começa a polir as armas para fazê-la triunfar” (p. 32)</a:t>
            </a:r>
            <a:endParaRPr lang="pt-BR" dirty="0">
              <a:latin typeface="Garamond" panose="02020404030301010803" pitchFamily="18" charset="0"/>
              <a:sym typeface="Wingdings" panose="05000000000000000000" pitchFamily="2" charset="2"/>
            </a:endParaRPr>
          </a:p>
          <a:p>
            <a:pPr marL="0" indent="0">
              <a:buNone/>
            </a:pPr>
            <a:r>
              <a:rPr lang="pt-BR" dirty="0" smtClean="0">
                <a:latin typeface="Garamond" panose="02020404030301010803" pitchFamily="18" charset="0"/>
              </a:rPr>
              <a:t>“</a:t>
            </a:r>
            <a:r>
              <a:rPr lang="pt-BR" dirty="0">
                <a:latin typeface="Garamond" panose="02020404030301010803" pitchFamily="18" charset="0"/>
              </a:rPr>
              <a:t>Então o colonizado descobre que sua vida, sua respiração, as pulsações de seu coração são as mesmas do colono. Descobre que a pele de colono não vale mais do que uma pele indígena. Essa descoberta introduz um abalo essencial no mundo. Dela decorre toda a nova e revolucionaria segurança do colonizado” </a:t>
            </a:r>
            <a:r>
              <a:rPr lang="pt-BR" dirty="0" smtClean="0">
                <a:latin typeface="Garamond" panose="02020404030301010803" pitchFamily="18" charset="0"/>
              </a:rPr>
              <a:t>(34) - </a:t>
            </a:r>
            <a:r>
              <a:rPr lang="pt-BR" dirty="0">
                <a:latin typeface="Garamond" panose="02020404030301010803" pitchFamily="18" charset="0"/>
              </a:rPr>
              <a:t>a presença do colono deixa de intimidar – </a:t>
            </a:r>
            <a:r>
              <a:rPr lang="pt-BR" b="1" dirty="0">
                <a:latin typeface="Garamond" panose="02020404030301010803" pitchFamily="18" charset="0"/>
              </a:rPr>
              <a:t>A descolonização unifica o mundo colonial exaltando a heterogeneidade – </a:t>
            </a:r>
            <a:r>
              <a:rPr lang="pt-BR" dirty="0">
                <a:latin typeface="Garamond" panose="02020404030301010803" pitchFamily="18" charset="0"/>
              </a:rPr>
              <a:t>exige que os últimos sejam os primeiros </a:t>
            </a:r>
          </a:p>
          <a:p>
            <a:pPr marL="457200" lvl="1" indent="0">
              <a:buNone/>
            </a:pPr>
            <a:endParaRPr lang="pt-BR" dirty="0" smtClean="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8849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Valores ocidentais e intelectuais colonizados </a:t>
            </a:r>
          </a:p>
          <a:p>
            <a:pPr>
              <a:buFontTx/>
              <a:buChar char="-"/>
            </a:pPr>
            <a:r>
              <a:rPr lang="pt-BR" dirty="0" smtClean="0">
                <a:latin typeface="Garamond" panose="02020404030301010803" pitchFamily="18" charset="0"/>
              </a:rPr>
              <a:t>Na descolonização apela-se para a “razão” do colonizado; propõem-se manter os valores ocidentais seguros </a:t>
            </a:r>
          </a:p>
          <a:p>
            <a:pPr>
              <a:buFontTx/>
              <a:buChar char="-"/>
            </a:pPr>
            <a:r>
              <a:rPr lang="pt-BR" dirty="0" smtClean="0">
                <a:latin typeface="Garamond" panose="02020404030301010803" pitchFamily="18" charset="0"/>
              </a:rPr>
              <a:t>A violência com que se afirmou a supremacia dos valores brancos faz rir a evocação de tais valores – os colonos pedem ao colonizado que reconheça essa supremacia: “No contexto colonial, o colono só dar por findo seu trabalho de desancamento do colonizado quanto este último reconhece em voz alta e inteligível a supremacia dos valores brancos” (p. 32).</a:t>
            </a:r>
          </a:p>
          <a:p>
            <a:pPr>
              <a:buFontTx/>
              <a:buChar char="-"/>
            </a:pPr>
            <a:r>
              <a:rPr lang="pt-BR" dirty="0" smtClean="0">
                <a:latin typeface="Garamond" panose="02020404030301010803" pitchFamily="18" charset="0"/>
              </a:rPr>
              <a:t>Esse processo é dissimulado porque no período de descolonização alguns intelectuais colonizados estabelecem diálogo com a burguesia colonialista – nesse período essa burguesia busca contato com as “elites nacionais”</a:t>
            </a:r>
          </a:p>
          <a:p>
            <a:pPr>
              <a:buFontTx/>
              <a:buChar char="-"/>
            </a:pPr>
            <a:r>
              <a:rPr lang="pt-BR" dirty="0">
                <a:latin typeface="Garamond" panose="02020404030301010803" pitchFamily="18" charset="0"/>
              </a:rPr>
              <a:t>O</a:t>
            </a:r>
            <a:r>
              <a:rPr lang="pt-BR" dirty="0" smtClean="0">
                <a:latin typeface="Garamond" panose="02020404030301010803" pitchFamily="18" charset="0"/>
              </a:rPr>
              <a:t> valor para a população colonizada é o mais concreto – a terra para assegurar o pão – nunca ouviu falar do ideal de dignidade humana, só viu que podiam prende-lo e mata-lo impunimente – para ele ser moralista é impor silêncio ao colono</a:t>
            </a:r>
          </a:p>
          <a:p>
            <a:pPr>
              <a:buFontTx/>
              <a:buChar char="-"/>
            </a:pPr>
            <a:r>
              <a:rPr lang="pt-BR" dirty="0" smtClean="0">
                <a:latin typeface="Garamond" panose="02020404030301010803" pitchFamily="18" charset="0"/>
              </a:rPr>
              <a:t>Já o intelectual segue o colonialista no plano do universal abstrato – quer que colono e colonizado possam viver em paz</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706060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800" b="1" dirty="0">
                <a:latin typeface="Garamond" panose="02020404030301010803" pitchFamily="18" charset="0"/>
              </a:rPr>
              <a:t>Sociologia da Violência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AULA 9 – Debate normativo sobre violência e </a:t>
            </a:r>
            <a:r>
              <a:rPr lang="pt-BR" sz="2800" b="1" dirty="0" smtClean="0">
                <a:latin typeface="Garamond" panose="02020404030301010803" pitchFamily="18" charset="0"/>
              </a:rPr>
              <a:t>política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u="sng" dirty="0" smtClean="0">
                <a:latin typeface="Garamond" panose="02020404030301010803" pitchFamily="18" charset="0"/>
              </a:rPr>
              <a:t>Frantz </a:t>
            </a:r>
            <a:r>
              <a:rPr lang="pt-BR" i="1" u="sng" dirty="0" err="1" smtClean="0">
                <a:latin typeface="Garamond" panose="02020404030301010803" pitchFamily="18" charset="0"/>
              </a:rPr>
              <a:t>Fanon</a:t>
            </a:r>
            <a:r>
              <a:rPr lang="pt-BR" i="1" u="sng" dirty="0" smtClean="0">
                <a:latin typeface="Garamond" panose="02020404030301010803" pitchFamily="18" charset="0"/>
              </a:rPr>
              <a:t> – “Da violência”</a:t>
            </a:r>
          </a:p>
          <a:p>
            <a:pPr marL="0" indent="0">
              <a:buNone/>
            </a:pPr>
            <a:r>
              <a:rPr lang="pt-BR" b="1" dirty="0" smtClean="0">
                <a:latin typeface="Garamond" panose="02020404030301010803" pitchFamily="18" charset="0"/>
              </a:rPr>
              <a:t>Intelectuais colonizados e a luta pela libertação </a:t>
            </a:r>
          </a:p>
          <a:p>
            <a:pPr>
              <a:buFontTx/>
              <a:buChar char="-"/>
            </a:pPr>
            <a:r>
              <a:rPr lang="pt-BR" dirty="0" smtClean="0">
                <a:latin typeface="Garamond" panose="02020404030301010803" pitchFamily="18" charset="0"/>
              </a:rPr>
              <a:t>Onde houve luta de libertação, os intelectuais se voltam às bases populares, retomam o contato com seu povo e percebem que o que a burguesia colonialista diz é falso: os valores da pessoa humana, o Belo, o individualismo </a:t>
            </a:r>
            <a:r>
              <a:rPr lang="pt-BR" dirty="0" smtClean="0">
                <a:latin typeface="Garamond" panose="02020404030301010803" pitchFamily="18" charset="0"/>
                <a:sym typeface="Wingdings" panose="05000000000000000000" pitchFamily="2" charset="2"/>
              </a:rPr>
              <a:t> percebe que o interesse de cada um é o interesse de todos</a:t>
            </a:r>
          </a:p>
          <a:p>
            <a:pPr lvl="1">
              <a:buFontTx/>
              <a:buChar char="-"/>
            </a:pPr>
            <a:r>
              <a:rPr lang="pt-BR" dirty="0" smtClean="0">
                <a:latin typeface="Garamond" panose="02020404030301010803" pitchFamily="18" charset="0"/>
                <a:sym typeface="Wingdings" panose="05000000000000000000" pitchFamily="2" charset="2"/>
              </a:rPr>
              <a:t>Quando o intelectual milita com o povo é desarmado por sua honestidade – “Mas o felá, o desempregado, o faminto, não se gaba de ter a verdade. Não diz que é a verdade, porque o é em seu próprio ser”</a:t>
            </a:r>
          </a:p>
          <a:p>
            <a:pPr lvl="1">
              <a:buFontTx/>
              <a:buChar char="-"/>
            </a:pPr>
            <a:r>
              <a:rPr lang="pt-BR" dirty="0" smtClean="0">
                <a:latin typeface="Garamond" panose="02020404030301010803" pitchFamily="18" charset="0"/>
                <a:sym typeface="Wingdings" panose="05000000000000000000" pitchFamily="2" charset="2"/>
              </a:rPr>
              <a:t>Os intelectuais nesse momento são oportunistas, no início privilegia o detalhe e esquece o objetivo da luta, não vê o todo – já o povo adota posições mais eficazes</a:t>
            </a:r>
          </a:p>
          <a:p>
            <a:pPr lvl="1">
              <a:buFontTx/>
              <a:buChar char="-"/>
            </a:pPr>
            <a:r>
              <a:rPr lang="pt-BR" dirty="0" smtClean="0">
                <a:latin typeface="Garamond" panose="02020404030301010803" pitchFamily="18" charset="0"/>
                <a:sym typeface="Wingdings" panose="05000000000000000000" pitchFamily="2" charset="2"/>
              </a:rPr>
              <a:t>No seio do povo, a verdade pertence aos nacionais – autêntico é o que participa do fim do regime colonial e arruína os estrangeiros </a:t>
            </a:r>
          </a:p>
          <a:p>
            <a:pPr marL="0" indent="0">
              <a:buNone/>
            </a:pPr>
            <a:r>
              <a:rPr lang="pt-BR" dirty="0" smtClean="0">
                <a:latin typeface="Garamond" panose="02020404030301010803" pitchFamily="18" charset="0"/>
                <a:sym typeface="Wingdings" panose="05000000000000000000" pitchFamily="2" charset="2"/>
              </a:rPr>
              <a:t>- Já quando há descolonização sem lutas pela libertação – as autoridades nacionais, aliados do colonialismo se interessam somente em nacionalizar o roubo da população</a:t>
            </a: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794564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TotalTime>
  <Words>5196</Words>
  <Application>Microsoft Office PowerPoint</Application>
  <PresentationFormat>Widescreen</PresentationFormat>
  <Paragraphs>272</Paragraphs>
  <Slides>31</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31</vt:i4>
      </vt:variant>
    </vt:vector>
  </HeadingPairs>
  <TitlesOfParts>
    <vt:vector size="39" baseType="lpstr">
      <vt:lpstr>Arial</vt:lpstr>
      <vt:lpstr>Calibri</vt:lpstr>
      <vt:lpstr>Calibri Light</vt:lpstr>
      <vt:lpstr>Garamond</vt:lpstr>
      <vt:lpstr>HP Simplified</vt:lpstr>
      <vt:lpstr>Wingdings</vt:lpstr>
      <vt:lpstr>Office Theme</vt:lpstr>
      <vt:lpstr>1_Tema do Office</vt:lpstr>
      <vt:lpstr> Sociologia da Violência Professora: Bruna Gisi </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lpstr>Sociologia da Violência   AULA 9 – Debate normativo sobre violência e política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Sociologia da Violência Professora: Bruna Gisi </dc:title>
  <dc:creator>bruna gisi</dc:creator>
  <cp:lastModifiedBy>Bruna Gisi Martins de Almeida</cp:lastModifiedBy>
  <cp:revision>43</cp:revision>
  <dcterms:created xsi:type="dcterms:W3CDTF">2018-05-12T13:54:46Z</dcterms:created>
  <dcterms:modified xsi:type="dcterms:W3CDTF">2018-05-15T20:56:31Z</dcterms:modified>
</cp:coreProperties>
</file>