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59" r:id="rId3"/>
    <p:sldId id="312" r:id="rId4"/>
    <p:sldId id="314" r:id="rId5"/>
    <p:sldId id="315"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13"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3" r:id="rId54"/>
    <p:sldId id="292" r:id="rId55"/>
    <p:sldId id="294" r:id="rId56"/>
    <p:sldId id="295" r:id="rId57"/>
    <p:sldId id="296" r:id="rId58"/>
    <p:sldId id="297" r:id="rId59"/>
    <p:sldId id="298" r:id="rId60"/>
    <p:sldId id="299" r:id="rId61"/>
    <p:sldId id="300" r:id="rId62"/>
    <p:sldId id="301" r:id="rId63"/>
    <p:sldId id="302" r:id="rId64"/>
    <p:sldId id="303" r:id="rId65"/>
    <p:sldId id="304" r:id="rId66"/>
    <p:sldId id="306" r:id="rId67"/>
    <p:sldId id="307" r:id="rId68"/>
    <p:sldId id="308" r:id="rId69"/>
    <p:sldId id="309" r:id="rId70"/>
    <p:sldId id="310" r:id="rId71"/>
    <p:sldId id="311" r:id="rId72"/>
    <p:sldId id="276" r:id="rId7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0" autoAdjust="0"/>
  </p:normalViewPr>
  <p:slideViewPr>
    <p:cSldViewPr>
      <p:cViewPr varScale="1">
        <p:scale>
          <a:sx n="101" d="100"/>
          <a:sy n="101" d="100"/>
        </p:scale>
        <p:origin x="18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EA0B07-889E-46AC-89F3-E656981A4FC7}" type="datetimeFigureOut">
              <a:rPr lang="pt-BR" smtClean="0"/>
              <a:t>29/09/2023</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BF7EA-B5B0-44A5-B729-034CE28714E1}" type="slidenum">
              <a:rPr lang="pt-BR" smtClean="0"/>
              <a:t>‹nº›</a:t>
            </a:fld>
            <a:endParaRPr lang="pt-BR"/>
          </a:p>
        </p:txBody>
      </p:sp>
    </p:spTree>
    <p:extLst>
      <p:ext uri="{BB962C8B-B14F-4D97-AF65-F5344CB8AC3E}">
        <p14:creationId xmlns:p14="http://schemas.microsoft.com/office/powerpoint/2010/main" val="129500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3094" name="Rectangle 22">
            <a:extLst>
              <a:ext uri="{FF2B5EF4-FFF2-40B4-BE49-F238E27FC236}">
                <a16:creationId xmlns:a16="http://schemas.microsoft.com/office/drawing/2014/main" id="{4FAA1391-A2DA-3403-FF59-429F7A8ADD58}"/>
              </a:ext>
            </a:extLst>
          </p:cNvPr>
          <p:cNvSpPr>
            <a:spLocks noChangeArrowheads="1"/>
          </p:cNvSpPr>
          <p:nvPr/>
        </p:nvSpPr>
        <p:spPr bwMode="gray">
          <a:xfrm>
            <a:off x="3132138" y="3716338"/>
            <a:ext cx="5400675" cy="14414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091" name="Rectangle 19">
            <a:extLst>
              <a:ext uri="{FF2B5EF4-FFF2-40B4-BE49-F238E27FC236}">
                <a16:creationId xmlns:a16="http://schemas.microsoft.com/office/drawing/2014/main" id="{51F29B74-2C30-FCB1-C410-7043C22ACA0A}"/>
              </a:ext>
            </a:extLst>
          </p:cNvPr>
          <p:cNvSpPr>
            <a:spLocks noChangeArrowheads="1"/>
          </p:cNvSpPr>
          <p:nvPr/>
        </p:nvSpPr>
        <p:spPr bwMode="gray">
          <a:xfrm>
            <a:off x="1600200" y="3716338"/>
            <a:ext cx="1724025" cy="14414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pic>
        <p:nvPicPr>
          <p:cNvPr id="3093" name="Picture 21">
            <a:extLst>
              <a:ext uri="{FF2B5EF4-FFF2-40B4-BE49-F238E27FC236}">
                <a16:creationId xmlns:a16="http://schemas.microsoft.com/office/drawing/2014/main" id="{F9E27499-691A-4BF9-9E76-B1AB73376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609725" y="0"/>
            <a:ext cx="7045325" cy="3716338"/>
          </a:xfrm>
          <a:prstGeom prst="rect">
            <a:avLst/>
          </a:prstGeom>
          <a:noFill/>
          <a:extLst>
            <a:ext uri="{909E8E84-426E-40DD-AFC4-6F175D3DCCD1}">
              <a14:hiddenFill xmlns:a14="http://schemas.microsoft.com/office/drawing/2010/main">
                <a:solidFill>
                  <a:srgbClr val="FFFFFF"/>
                </a:solidFill>
              </a14:hiddenFill>
            </a:ext>
          </a:extLst>
        </p:spPr>
      </p:pic>
      <p:sp>
        <p:nvSpPr>
          <p:cNvPr id="3089" name="Rectangle 17">
            <a:extLst>
              <a:ext uri="{FF2B5EF4-FFF2-40B4-BE49-F238E27FC236}">
                <a16:creationId xmlns:a16="http://schemas.microsoft.com/office/drawing/2014/main" id="{0EEB97A8-EBE7-85DB-453A-18F9756457D4}"/>
              </a:ext>
            </a:extLst>
          </p:cNvPr>
          <p:cNvSpPr>
            <a:spLocks noChangeArrowheads="1"/>
          </p:cNvSpPr>
          <p:nvPr/>
        </p:nvSpPr>
        <p:spPr bwMode="gray">
          <a:xfrm>
            <a:off x="8534400" y="0"/>
            <a:ext cx="609600" cy="6858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075" name="Rectangle 3">
            <a:extLst>
              <a:ext uri="{FF2B5EF4-FFF2-40B4-BE49-F238E27FC236}">
                <a16:creationId xmlns:a16="http://schemas.microsoft.com/office/drawing/2014/main" id="{C92A10A8-9AEE-ADA4-7ED0-A835B5BE397C}"/>
              </a:ext>
            </a:extLst>
          </p:cNvPr>
          <p:cNvSpPr>
            <a:spLocks noGrp="1" noChangeArrowheads="1"/>
          </p:cNvSpPr>
          <p:nvPr>
            <p:ph type="subTitle" idx="1"/>
          </p:nvPr>
        </p:nvSpPr>
        <p:spPr bwMode="gray">
          <a:xfrm>
            <a:off x="1600200" y="5229225"/>
            <a:ext cx="6858000" cy="381000"/>
          </a:xfrm>
        </p:spPr>
        <p:txBody>
          <a:bodyPr/>
          <a:lstStyle>
            <a:lvl1pPr marL="0" indent="0" algn="ctr">
              <a:buFont typeface="Wingdings" panose="05000000000000000000" pitchFamily="2" charset="2"/>
              <a:buNone/>
              <a:defRPr sz="2400">
                <a:solidFill>
                  <a:schemeClr val="hlink"/>
                </a:solidFill>
              </a:defRPr>
            </a:lvl1pPr>
          </a:lstStyle>
          <a:p>
            <a:pPr lvl="0"/>
            <a:r>
              <a:rPr lang="en-US" altLang="pt-BR" noProof="0"/>
              <a:t>Click to edit Master subtitle style</a:t>
            </a:r>
          </a:p>
        </p:txBody>
      </p:sp>
      <p:sp>
        <p:nvSpPr>
          <p:cNvPr id="3076" name="Rectangle 4">
            <a:extLst>
              <a:ext uri="{FF2B5EF4-FFF2-40B4-BE49-F238E27FC236}">
                <a16:creationId xmlns:a16="http://schemas.microsoft.com/office/drawing/2014/main" id="{82FF19E2-D1AA-A7C3-67EA-EEAD1B34B24D}"/>
              </a:ext>
            </a:extLst>
          </p:cNvPr>
          <p:cNvSpPr>
            <a:spLocks noGrp="1" noChangeArrowheads="1"/>
          </p:cNvSpPr>
          <p:nvPr>
            <p:ph type="dt" sz="half" idx="2"/>
          </p:nvPr>
        </p:nvSpPr>
        <p:spPr bwMode="gray">
          <a:xfrm>
            <a:off x="457200" y="6553200"/>
            <a:ext cx="2133600" cy="1682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accent2"/>
                </a:solidFill>
                <a:latin typeface="+mn-lt"/>
              </a:defRPr>
            </a:lvl1pPr>
          </a:lstStyle>
          <a:p>
            <a:endParaRPr lang="en-US" altLang="pt-BR"/>
          </a:p>
        </p:txBody>
      </p:sp>
      <p:sp>
        <p:nvSpPr>
          <p:cNvPr id="3077" name="Rectangle 5">
            <a:extLst>
              <a:ext uri="{FF2B5EF4-FFF2-40B4-BE49-F238E27FC236}">
                <a16:creationId xmlns:a16="http://schemas.microsoft.com/office/drawing/2014/main" id="{3F51952E-2690-6211-464B-7CBA98DF1D88}"/>
              </a:ext>
            </a:extLst>
          </p:cNvPr>
          <p:cNvSpPr>
            <a:spLocks noGrp="1" noChangeArrowheads="1"/>
          </p:cNvSpPr>
          <p:nvPr>
            <p:ph type="ftr" sz="quarter" idx="3"/>
          </p:nvPr>
        </p:nvSpPr>
        <p:spPr bwMode="gray">
          <a:xfrm>
            <a:off x="3124200" y="6553200"/>
            <a:ext cx="2895600" cy="168275"/>
          </a:xfrm>
        </p:spPr>
        <p:txBody>
          <a:bodyPr/>
          <a:lstStyle>
            <a:lvl1pPr algn="ctr">
              <a:defRPr/>
            </a:lvl1pPr>
          </a:lstStyle>
          <a:p>
            <a:endParaRPr lang="en-US" altLang="pt-BR"/>
          </a:p>
        </p:txBody>
      </p:sp>
      <p:sp>
        <p:nvSpPr>
          <p:cNvPr id="3078" name="Rectangle 6">
            <a:extLst>
              <a:ext uri="{FF2B5EF4-FFF2-40B4-BE49-F238E27FC236}">
                <a16:creationId xmlns:a16="http://schemas.microsoft.com/office/drawing/2014/main" id="{681D5D8C-EB6B-1A9B-1828-305D590B499F}"/>
              </a:ext>
            </a:extLst>
          </p:cNvPr>
          <p:cNvSpPr>
            <a:spLocks noGrp="1" noChangeArrowheads="1"/>
          </p:cNvSpPr>
          <p:nvPr>
            <p:ph type="sldNum" sz="quarter" idx="4"/>
          </p:nvPr>
        </p:nvSpPr>
        <p:spPr bwMode="gray">
          <a:xfrm>
            <a:off x="6324600" y="6553200"/>
            <a:ext cx="2133600" cy="168275"/>
          </a:xfrm>
        </p:spPr>
        <p:txBody>
          <a:bodyPr/>
          <a:lstStyle>
            <a:lvl1pPr algn="r">
              <a:defRPr/>
            </a:lvl1pPr>
          </a:lstStyle>
          <a:p>
            <a:fld id="{6E8AC860-9058-4DC0-8C19-6EB443E65B51}" type="slidenum">
              <a:rPr lang="en-US" altLang="pt-BR"/>
              <a:pPr/>
              <a:t>‹nº›</a:t>
            </a:fld>
            <a:endParaRPr lang="en-US" altLang="pt-BR"/>
          </a:p>
        </p:txBody>
      </p:sp>
      <p:sp>
        <p:nvSpPr>
          <p:cNvPr id="3095" name="AutoShape 23">
            <a:extLst>
              <a:ext uri="{FF2B5EF4-FFF2-40B4-BE49-F238E27FC236}">
                <a16:creationId xmlns:a16="http://schemas.microsoft.com/office/drawing/2014/main" id="{18ADF644-A310-BD72-D11E-20AAC99C12A5}"/>
              </a:ext>
            </a:extLst>
          </p:cNvPr>
          <p:cNvSpPr>
            <a:spLocks noChangeArrowheads="1"/>
          </p:cNvSpPr>
          <p:nvPr/>
        </p:nvSpPr>
        <p:spPr bwMode="gray">
          <a:xfrm rot="-16200000">
            <a:off x="8058150" y="4164013"/>
            <a:ext cx="1420813" cy="503237"/>
          </a:xfrm>
          <a:prstGeom prst="triangle">
            <a:avLst>
              <a:gd name="adj" fmla="val 500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074" name="Rectangle 2">
            <a:extLst>
              <a:ext uri="{FF2B5EF4-FFF2-40B4-BE49-F238E27FC236}">
                <a16:creationId xmlns:a16="http://schemas.microsoft.com/office/drawing/2014/main" id="{658C49B0-12D3-6593-C563-96D92E96B5F5}"/>
              </a:ext>
            </a:extLst>
          </p:cNvPr>
          <p:cNvSpPr>
            <a:spLocks noGrp="1" noChangeArrowheads="1"/>
          </p:cNvSpPr>
          <p:nvPr>
            <p:ph type="ctrTitle"/>
          </p:nvPr>
        </p:nvSpPr>
        <p:spPr bwMode="gray">
          <a:xfrm>
            <a:off x="1676400" y="3908425"/>
            <a:ext cx="6858000" cy="1012825"/>
          </a:xfrm>
        </p:spPr>
        <p:txBody>
          <a:bodyPr/>
          <a:lstStyle>
            <a:lvl1pPr>
              <a:defRPr sz="4000">
                <a:solidFill>
                  <a:schemeClr val="bg1"/>
                </a:solidFill>
              </a:defRPr>
            </a:lvl1pPr>
          </a:lstStyle>
          <a:p>
            <a:pPr lvl="0"/>
            <a:r>
              <a:rPr lang="en-US" altLang="pt-BR" noProof="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FFE7B-4A2E-7D7E-03A7-3CFFB918F77A}"/>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236A466-DEFD-3D5E-BA54-03ADA6FBC0A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Rodapé 3">
            <a:extLst>
              <a:ext uri="{FF2B5EF4-FFF2-40B4-BE49-F238E27FC236}">
                <a16:creationId xmlns:a16="http://schemas.microsoft.com/office/drawing/2014/main" id="{6DF192B6-9D4D-1504-C3E7-601EC1318F94}"/>
              </a:ext>
            </a:extLst>
          </p:cNvPr>
          <p:cNvSpPr>
            <a:spLocks noGrp="1"/>
          </p:cNvSpPr>
          <p:nvPr>
            <p:ph type="ftr" sz="quarter" idx="10"/>
          </p:nvPr>
        </p:nvSpPr>
        <p:spPr/>
        <p:txBody>
          <a:bodyPr/>
          <a:lstStyle>
            <a:lvl1pPr>
              <a:defRPr/>
            </a:lvl1pPr>
          </a:lstStyle>
          <a:p>
            <a:r>
              <a:rPr lang="en-US" altLang="pt-BR"/>
              <a:t>Company Logo</a:t>
            </a:r>
          </a:p>
        </p:txBody>
      </p:sp>
      <p:sp>
        <p:nvSpPr>
          <p:cNvPr id="5" name="Espaço Reservado para Número de Slide 4">
            <a:extLst>
              <a:ext uri="{FF2B5EF4-FFF2-40B4-BE49-F238E27FC236}">
                <a16:creationId xmlns:a16="http://schemas.microsoft.com/office/drawing/2014/main" id="{AFCE293E-4400-0F61-9C72-2AC8362247C5}"/>
              </a:ext>
            </a:extLst>
          </p:cNvPr>
          <p:cNvSpPr>
            <a:spLocks noGrp="1"/>
          </p:cNvSpPr>
          <p:nvPr>
            <p:ph type="sldNum" sz="quarter" idx="11"/>
          </p:nvPr>
        </p:nvSpPr>
        <p:spPr/>
        <p:txBody>
          <a:bodyPr/>
          <a:lstStyle>
            <a:lvl1pPr>
              <a:defRPr/>
            </a:lvl1pPr>
          </a:lstStyle>
          <a:p>
            <a:fld id="{F8BC7B20-311D-4BF6-AFE9-6F30F9529E9D}" type="slidenum">
              <a:rPr lang="en-US" altLang="pt-BR"/>
              <a:pPr/>
              <a:t>‹nº›</a:t>
            </a:fld>
            <a:endParaRPr lang="en-US" altLang="pt-BR"/>
          </a:p>
        </p:txBody>
      </p:sp>
    </p:spTree>
    <p:extLst>
      <p:ext uri="{BB962C8B-B14F-4D97-AF65-F5344CB8AC3E}">
        <p14:creationId xmlns:p14="http://schemas.microsoft.com/office/powerpoint/2010/main" val="760465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4ACF729-0E1A-C085-8813-68972B9ED2FF}"/>
              </a:ext>
            </a:extLst>
          </p:cNvPr>
          <p:cNvSpPr>
            <a:spLocks noGrp="1"/>
          </p:cNvSpPr>
          <p:nvPr>
            <p:ph type="title" orient="vert"/>
          </p:nvPr>
        </p:nvSpPr>
        <p:spPr>
          <a:xfrm>
            <a:off x="6838950" y="122238"/>
            <a:ext cx="2076450" cy="6202362"/>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9201E3B-E9C2-E299-C7AE-9317B7F7D88F}"/>
              </a:ext>
            </a:extLst>
          </p:cNvPr>
          <p:cNvSpPr>
            <a:spLocks noGrp="1"/>
          </p:cNvSpPr>
          <p:nvPr>
            <p:ph type="body" orient="vert" idx="1"/>
          </p:nvPr>
        </p:nvSpPr>
        <p:spPr>
          <a:xfrm>
            <a:off x="609600" y="122238"/>
            <a:ext cx="6076950" cy="6202362"/>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Rodapé 3">
            <a:extLst>
              <a:ext uri="{FF2B5EF4-FFF2-40B4-BE49-F238E27FC236}">
                <a16:creationId xmlns:a16="http://schemas.microsoft.com/office/drawing/2014/main" id="{7B13BC7C-F5CB-A56C-15B8-7C716C6769F9}"/>
              </a:ext>
            </a:extLst>
          </p:cNvPr>
          <p:cNvSpPr>
            <a:spLocks noGrp="1"/>
          </p:cNvSpPr>
          <p:nvPr>
            <p:ph type="ftr" sz="quarter" idx="10"/>
          </p:nvPr>
        </p:nvSpPr>
        <p:spPr/>
        <p:txBody>
          <a:bodyPr/>
          <a:lstStyle>
            <a:lvl1pPr>
              <a:defRPr/>
            </a:lvl1pPr>
          </a:lstStyle>
          <a:p>
            <a:r>
              <a:rPr lang="en-US" altLang="pt-BR"/>
              <a:t>Company Logo</a:t>
            </a:r>
          </a:p>
        </p:txBody>
      </p:sp>
      <p:sp>
        <p:nvSpPr>
          <p:cNvPr id="5" name="Espaço Reservado para Número de Slide 4">
            <a:extLst>
              <a:ext uri="{FF2B5EF4-FFF2-40B4-BE49-F238E27FC236}">
                <a16:creationId xmlns:a16="http://schemas.microsoft.com/office/drawing/2014/main" id="{95445C6C-678F-1C39-15EC-440D89515253}"/>
              </a:ext>
            </a:extLst>
          </p:cNvPr>
          <p:cNvSpPr>
            <a:spLocks noGrp="1"/>
          </p:cNvSpPr>
          <p:nvPr>
            <p:ph type="sldNum" sz="quarter" idx="11"/>
          </p:nvPr>
        </p:nvSpPr>
        <p:spPr/>
        <p:txBody>
          <a:bodyPr/>
          <a:lstStyle>
            <a:lvl1pPr>
              <a:defRPr/>
            </a:lvl1pPr>
          </a:lstStyle>
          <a:p>
            <a:fld id="{942B80D1-F913-47E1-978D-C653AA483D09}" type="slidenum">
              <a:rPr lang="en-US" altLang="pt-BR"/>
              <a:pPr/>
              <a:t>‹nº›</a:t>
            </a:fld>
            <a:endParaRPr lang="en-US" altLang="pt-BR"/>
          </a:p>
        </p:txBody>
      </p:sp>
    </p:spTree>
    <p:extLst>
      <p:ext uri="{BB962C8B-B14F-4D97-AF65-F5344CB8AC3E}">
        <p14:creationId xmlns:p14="http://schemas.microsoft.com/office/powerpoint/2010/main" val="387632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55FE00-CAC7-6B5C-6B12-3DAB64EB96D6}"/>
              </a:ext>
            </a:extLst>
          </p:cNvPr>
          <p:cNvSpPr>
            <a:spLocks noGrp="1"/>
          </p:cNvSpPr>
          <p:nvPr>
            <p:ph type="title"/>
          </p:nvPr>
        </p:nvSpPr>
        <p:spPr>
          <a:xfrm>
            <a:off x="609600" y="122238"/>
            <a:ext cx="8305800" cy="563562"/>
          </a:xfrm>
        </p:spPr>
        <p:txBody>
          <a:bodyPr/>
          <a:lstStyle/>
          <a:p>
            <a:r>
              <a:rPr lang="pt-BR"/>
              <a:t>Clique para editar o título Mestre</a:t>
            </a:r>
          </a:p>
        </p:txBody>
      </p:sp>
      <p:sp>
        <p:nvSpPr>
          <p:cNvPr id="3" name="Espaço Reservado para Tabela 2">
            <a:extLst>
              <a:ext uri="{FF2B5EF4-FFF2-40B4-BE49-F238E27FC236}">
                <a16:creationId xmlns:a16="http://schemas.microsoft.com/office/drawing/2014/main" id="{563FF7A0-1891-A064-8D16-2B33E52EFE22}"/>
              </a:ext>
            </a:extLst>
          </p:cNvPr>
          <p:cNvSpPr>
            <a:spLocks noGrp="1"/>
          </p:cNvSpPr>
          <p:nvPr>
            <p:ph type="tbl" idx="1"/>
          </p:nvPr>
        </p:nvSpPr>
        <p:spPr>
          <a:xfrm>
            <a:off x="685800" y="1076325"/>
            <a:ext cx="8123238" cy="5248275"/>
          </a:xfrm>
        </p:spPr>
        <p:txBody>
          <a:bodyPr/>
          <a:lstStyle/>
          <a:p>
            <a:endParaRPr lang="pt-BR"/>
          </a:p>
        </p:txBody>
      </p:sp>
      <p:sp>
        <p:nvSpPr>
          <p:cNvPr id="4" name="Espaço Reservado para Rodapé 3">
            <a:extLst>
              <a:ext uri="{FF2B5EF4-FFF2-40B4-BE49-F238E27FC236}">
                <a16:creationId xmlns:a16="http://schemas.microsoft.com/office/drawing/2014/main" id="{3F360046-6D52-F8E4-8B8B-10FDC03AA00A}"/>
              </a:ext>
            </a:extLst>
          </p:cNvPr>
          <p:cNvSpPr>
            <a:spLocks noGrp="1"/>
          </p:cNvSpPr>
          <p:nvPr>
            <p:ph type="ftr" sz="quarter" idx="10"/>
          </p:nvPr>
        </p:nvSpPr>
        <p:spPr>
          <a:xfrm>
            <a:off x="6096000" y="6461125"/>
            <a:ext cx="2895600" cy="320675"/>
          </a:xfrm>
        </p:spPr>
        <p:txBody>
          <a:bodyPr/>
          <a:lstStyle>
            <a:lvl1pPr>
              <a:defRPr/>
            </a:lvl1pPr>
          </a:lstStyle>
          <a:p>
            <a:r>
              <a:rPr lang="en-US" altLang="pt-BR"/>
              <a:t>Company Logo</a:t>
            </a:r>
          </a:p>
        </p:txBody>
      </p:sp>
      <p:sp>
        <p:nvSpPr>
          <p:cNvPr id="5" name="Espaço Reservado para Número de Slide 4">
            <a:extLst>
              <a:ext uri="{FF2B5EF4-FFF2-40B4-BE49-F238E27FC236}">
                <a16:creationId xmlns:a16="http://schemas.microsoft.com/office/drawing/2014/main" id="{5C5793E0-79CB-A4BA-6CDB-D9B70BFDA596}"/>
              </a:ext>
            </a:extLst>
          </p:cNvPr>
          <p:cNvSpPr>
            <a:spLocks noGrp="1"/>
          </p:cNvSpPr>
          <p:nvPr>
            <p:ph type="sldNum" sz="quarter" idx="11"/>
          </p:nvPr>
        </p:nvSpPr>
        <p:spPr>
          <a:xfrm>
            <a:off x="3810000" y="6461125"/>
            <a:ext cx="2133600" cy="320675"/>
          </a:xfrm>
        </p:spPr>
        <p:txBody>
          <a:bodyPr/>
          <a:lstStyle>
            <a:lvl1pPr>
              <a:defRPr/>
            </a:lvl1pPr>
          </a:lstStyle>
          <a:p>
            <a:fld id="{C372CE9D-933D-476D-91A9-7BD4E6CAC57D}" type="slidenum">
              <a:rPr lang="en-US" altLang="pt-BR"/>
              <a:pPr/>
              <a:t>‹nº›</a:t>
            </a:fld>
            <a:endParaRPr lang="en-US" altLang="pt-BR"/>
          </a:p>
        </p:txBody>
      </p:sp>
    </p:spTree>
    <p:extLst>
      <p:ext uri="{BB962C8B-B14F-4D97-AF65-F5344CB8AC3E}">
        <p14:creationId xmlns:p14="http://schemas.microsoft.com/office/powerpoint/2010/main" val="364795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87BF0E-30ED-AE29-7238-1EEE213A670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301993F-6674-DA0A-D531-8DA6DC95F0E2}"/>
              </a:ext>
            </a:extLst>
          </p:cNvPr>
          <p:cNvSpPr>
            <a:spLocks noGrp="1"/>
          </p:cNvSpPr>
          <p:nvPr>
            <p:ph idx="1"/>
          </p:nvPr>
        </p:nvSpPr>
        <p:spPr/>
        <p:txBody>
          <a:bodyPr/>
          <a:lstStyle>
            <a:lvl1pPr marL="0" indent="0">
              <a:buNone/>
              <a:defRPr/>
            </a:lvl1pPr>
          </a:lstStyle>
          <a:p>
            <a:pPr lvl="0"/>
            <a:r>
              <a:rPr lang="pt-BR" dirty="0"/>
              <a:t>Clique para editar os estilos de texto Mestres</a:t>
            </a:r>
          </a:p>
        </p:txBody>
      </p:sp>
      <p:sp>
        <p:nvSpPr>
          <p:cNvPr id="4" name="Espaço Reservado para Rodapé 3">
            <a:extLst>
              <a:ext uri="{FF2B5EF4-FFF2-40B4-BE49-F238E27FC236}">
                <a16:creationId xmlns:a16="http://schemas.microsoft.com/office/drawing/2014/main" id="{3F8B4847-A853-54BA-BE16-D1F4D2727CC2}"/>
              </a:ext>
            </a:extLst>
          </p:cNvPr>
          <p:cNvSpPr>
            <a:spLocks noGrp="1"/>
          </p:cNvSpPr>
          <p:nvPr>
            <p:ph type="ftr" sz="quarter" idx="10"/>
          </p:nvPr>
        </p:nvSpPr>
        <p:spPr/>
        <p:txBody>
          <a:bodyPr/>
          <a:lstStyle>
            <a:lvl1pPr>
              <a:defRPr/>
            </a:lvl1pPr>
          </a:lstStyle>
          <a:p>
            <a:r>
              <a:rPr lang="en-US" altLang="pt-BR"/>
              <a:t>Company Logo</a:t>
            </a:r>
          </a:p>
        </p:txBody>
      </p:sp>
      <p:sp>
        <p:nvSpPr>
          <p:cNvPr id="5" name="Espaço Reservado para Número de Slide 4">
            <a:extLst>
              <a:ext uri="{FF2B5EF4-FFF2-40B4-BE49-F238E27FC236}">
                <a16:creationId xmlns:a16="http://schemas.microsoft.com/office/drawing/2014/main" id="{72A6073F-50A0-74FE-415C-F0807DC2A01A}"/>
              </a:ext>
            </a:extLst>
          </p:cNvPr>
          <p:cNvSpPr>
            <a:spLocks noGrp="1"/>
          </p:cNvSpPr>
          <p:nvPr>
            <p:ph type="sldNum" sz="quarter" idx="11"/>
          </p:nvPr>
        </p:nvSpPr>
        <p:spPr/>
        <p:txBody>
          <a:bodyPr/>
          <a:lstStyle>
            <a:lvl1pPr>
              <a:defRPr/>
            </a:lvl1pPr>
          </a:lstStyle>
          <a:p>
            <a:fld id="{707C04CB-4F53-453E-8C45-EA6A88F2CAA0}" type="slidenum">
              <a:rPr lang="en-US" altLang="pt-BR"/>
              <a:pPr/>
              <a:t>‹nº›</a:t>
            </a:fld>
            <a:endParaRPr lang="en-US" altLang="pt-BR"/>
          </a:p>
        </p:txBody>
      </p:sp>
    </p:spTree>
    <p:extLst>
      <p:ext uri="{BB962C8B-B14F-4D97-AF65-F5344CB8AC3E}">
        <p14:creationId xmlns:p14="http://schemas.microsoft.com/office/powerpoint/2010/main" val="103484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5408A9-4194-D541-DD42-EDF9AA25E768}"/>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795B810-D7EA-44AF-CCE4-0557E626E2A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
        <p:nvSpPr>
          <p:cNvPr id="4" name="Espaço Reservado para Rodapé 3">
            <a:extLst>
              <a:ext uri="{FF2B5EF4-FFF2-40B4-BE49-F238E27FC236}">
                <a16:creationId xmlns:a16="http://schemas.microsoft.com/office/drawing/2014/main" id="{32D94ABE-EEC1-3AD4-930C-BD873A87D415}"/>
              </a:ext>
            </a:extLst>
          </p:cNvPr>
          <p:cNvSpPr>
            <a:spLocks noGrp="1"/>
          </p:cNvSpPr>
          <p:nvPr>
            <p:ph type="ftr" sz="quarter" idx="10"/>
          </p:nvPr>
        </p:nvSpPr>
        <p:spPr/>
        <p:txBody>
          <a:bodyPr/>
          <a:lstStyle>
            <a:lvl1pPr>
              <a:defRPr/>
            </a:lvl1pPr>
          </a:lstStyle>
          <a:p>
            <a:r>
              <a:rPr lang="en-US" altLang="pt-BR"/>
              <a:t>Company Logo</a:t>
            </a:r>
          </a:p>
        </p:txBody>
      </p:sp>
      <p:sp>
        <p:nvSpPr>
          <p:cNvPr id="5" name="Espaço Reservado para Número de Slide 4">
            <a:extLst>
              <a:ext uri="{FF2B5EF4-FFF2-40B4-BE49-F238E27FC236}">
                <a16:creationId xmlns:a16="http://schemas.microsoft.com/office/drawing/2014/main" id="{2A9870A0-BBD7-94FA-EB6D-E5BC03E0206F}"/>
              </a:ext>
            </a:extLst>
          </p:cNvPr>
          <p:cNvSpPr>
            <a:spLocks noGrp="1"/>
          </p:cNvSpPr>
          <p:nvPr>
            <p:ph type="sldNum" sz="quarter" idx="11"/>
          </p:nvPr>
        </p:nvSpPr>
        <p:spPr/>
        <p:txBody>
          <a:bodyPr/>
          <a:lstStyle>
            <a:lvl1pPr>
              <a:defRPr/>
            </a:lvl1pPr>
          </a:lstStyle>
          <a:p>
            <a:fld id="{E93013DA-F53D-4A97-85AE-3353227AD6E5}" type="slidenum">
              <a:rPr lang="en-US" altLang="pt-BR"/>
              <a:pPr/>
              <a:t>‹nº›</a:t>
            </a:fld>
            <a:endParaRPr lang="en-US" altLang="pt-BR"/>
          </a:p>
        </p:txBody>
      </p:sp>
    </p:spTree>
    <p:extLst>
      <p:ext uri="{BB962C8B-B14F-4D97-AF65-F5344CB8AC3E}">
        <p14:creationId xmlns:p14="http://schemas.microsoft.com/office/powerpoint/2010/main" val="353024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17429B-E713-21F0-8595-DBB77736AE5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BFEDFAA-1F03-190C-F145-BCB01B8D3309}"/>
              </a:ext>
            </a:extLst>
          </p:cNvPr>
          <p:cNvSpPr>
            <a:spLocks noGrp="1"/>
          </p:cNvSpPr>
          <p:nvPr>
            <p:ph sz="half" idx="1"/>
          </p:nvPr>
        </p:nvSpPr>
        <p:spPr>
          <a:xfrm>
            <a:off x="685800" y="1076325"/>
            <a:ext cx="3984625" cy="524827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13163B9-AFD6-BC0B-DACF-3BA26ACA2E8F}"/>
              </a:ext>
            </a:extLst>
          </p:cNvPr>
          <p:cNvSpPr>
            <a:spLocks noGrp="1"/>
          </p:cNvSpPr>
          <p:nvPr>
            <p:ph sz="half" idx="2"/>
          </p:nvPr>
        </p:nvSpPr>
        <p:spPr>
          <a:xfrm>
            <a:off x="4822825" y="1076325"/>
            <a:ext cx="3986213" cy="524827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Rodapé 4">
            <a:extLst>
              <a:ext uri="{FF2B5EF4-FFF2-40B4-BE49-F238E27FC236}">
                <a16:creationId xmlns:a16="http://schemas.microsoft.com/office/drawing/2014/main" id="{49A03CE5-AF82-49D4-5DBD-002B8B4F695C}"/>
              </a:ext>
            </a:extLst>
          </p:cNvPr>
          <p:cNvSpPr>
            <a:spLocks noGrp="1"/>
          </p:cNvSpPr>
          <p:nvPr>
            <p:ph type="ftr" sz="quarter" idx="10"/>
          </p:nvPr>
        </p:nvSpPr>
        <p:spPr/>
        <p:txBody>
          <a:bodyPr/>
          <a:lstStyle>
            <a:lvl1pPr>
              <a:defRPr/>
            </a:lvl1pPr>
          </a:lstStyle>
          <a:p>
            <a:r>
              <a:rPr lang="en-US" altLang="pt-BR"/>
              <a:t>Company Logo</a:t>
            </a:r>
          </a:p>
        </p:txBody>
      </p:sp>
      <p:sp>
        <p:nvSpPr>
          <p:cNvPr id="6" name="Espaço Reservado para Número de Slide 5">
            <a:extLst>
              <a:ext uri="{FF2B5EF4-FFF2-40B4-BE49-F238E27FC236}">
                <a16:creationId xmlns:a16="http://schemas.microsoft.com/office/drawing/2014/main" id="{1F9DB9EC-BF55-AEBA-FC3E-B077045CD475}"/>
              </a:ext>
            </a:extLst>
          </p:cNvPr>
          <p:cNvSpPr>
            <a:spLocks noGrp="1"/>
          </p:cNvSpPr>
          <p:nvPr>
            <p:ph type="sldNum" sz="quarter" idx="11"/>
          </p:nvPr>
        </p:nvSpPr>
        <p:spPr/>
        <p:txBody>
          <a:bodyPr/>
          <a:lstStyle>
            <a:lvl1pPr>
              <a:defRPr/>
            </a:lvl1pPr>
          </a:lstStyle>
          <a:p>
            <a:fld id="{1B5DC742-4D5F-405C-AD5B-2211505CF1CB}" type="slidenum">
              <a:rPr lang="en-US" altLang="pt-BR"/>
              <a:pPr/>
              <a:t>‹nº›</a:t>
            </a:fld>
            <a:endParaRPr lang="en-US" altLang="pt-BR"/>
          </a:p>
        </p:txBody>
      </p:sp>
    </p:spTree>
    <p:extLst>
      <p:ext uri="{BB962C8B-B14F-4D97-AF65-F5344CB8AC3E}">
        <p14:creationId xmlns:p14="http://schemas.microsoft.com/office/powerpoint/2010/main" val="2494948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482E36-0F17-86D8-A5A6-3EE3598C412E}"/>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67BB6E14-5933-7BA2-8B6E-8EFECA50BC5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16FFAB0-071B-D5B7-75E6-7F0EA4EA7BE3}"/>
              </a:ext>
            </a:extLst>
          </p:cNvPr>
          <p:cNvSpPr>
            <a:spLocks noGrp="1"/>
          </p:cNvSpPr>
          <p:nvPr>
            <p:ph sz="half" idx="2"/>
          </p:nvPr>
        </p:nvSpPr>
        <p:spPr>
          <a:xfrm>
            <a:off x="630238" y="2505075"/>
            <a:ext cx="386873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997DA24-B869-5DAF-A294-C0F9E913063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1AC05BD-E7C6-A0D1-1789-7F7DDDBDFCDC}"/>
              </a:ext>
            </a:extLst>
          </p:cNvPr>
          <p:cNvSpPr>
            <a:spLocks noGrp="1"/>
          </p:cNvSpPr>
          <p:nvPr>
            <p:ph sz="quarter" idx="4"/>
          </p:nvPr>
        </p:nvSpPr>
        <p:spPr>
          <a:xfrm>
            <a:off x="4629150" y="2505075"/>
            <a:ext cx="38877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Rodapé 6">
            <a:extLst>
              <a:ext uri="{FF2B5EF4-FFF2-40B4-BE49-F238E27FC236}">
                <a16:creationId xmlns:a16="http://schemas.microsoft.com/office/drawing/2014/main" id="{301DC9EE-1C65-4E0F-539D-504279E9665D}"/>
              </a:ext>
            </a:extLst>
          </p:cNvPr>
          <p:cNvSpPr>
            <a:spLocks noGrp="1"/>
          </p:cNvSpPr>
          <p:nvPr>
            <p:ph type="ftr" sz="quarter" idx="10"/>
          </p:nvPr>
        </p:nvSpPr>
        <p:spPr/>
        <p:txBody>
          <a:bodyPr/>
          <a:lstStyle>
            <a:lvl1pPr>
              <a:defRPr/>
            </a:lvl1pPr>
          </a:lstStyle>
          <a:p>
            <a:r>
              <a:rPr lang="en-US" altLang="pt-BR"/>
              <a:t>Company Logo</a:t>
            </a:r>
          </a:p>
        </p:txBody>
      </p:sp>
      <p:sp>
        <p:nvSpPr>
          <p:cNvPr id="8" name="Espaço Reservado para Número de Slide 7">
            <a:extLst>
              <a:ext uri="{FF2B5EF4-FFF2-40B4-BE49-F238E27FC236}">
                <a16:creationId xmlns:a16="http://schemas.microsoft.com/office/drawing/2014/main" id="{E91C9A6A-2882-064A-C8BA-29D1F649F132}"/>
              </a:ext>
            </a:extLst>
          </p:cNvPr>
          <p:cNvSpPr>
            <a:spLocks noGrp="1"/>
          </p:cNvSpPr>
          <p:nvPr>
            <p:ph type="sldNum" sz="quarter" idx="11"/>
          </p:nvPr>
        </p:nvSpPr>
        <p:spPr/>
        <p:txBody>
          <a:bodyPr/>
          <a:lstStyle>
            <a:lvl1pPr>
              <a:defRPr/>
            </a:lvl1pPr>
          </a:lstStyle>
          <a:p>
            <a:fld id="{F79E017C-04B0-4C35-9515-E1767F1C53CC}" type="slidenum">
              <a:rPr lang="en-US" altLang="pt-BR"/>
              <a:pPr/>
              <a:t>‹nº›</a:t>
            </a:fld>
            <a:endParaRPr lang="en-US" altLang="pt-BR"/>
          </a:p>
        </p:txBody>
      </p:sp>
    </p:spTree>
    <p:extLst>
      <p:ext uri="{BB962C8B-B14F-4D97-AF65-F5344CB8AC3E}">
        <p14:creationId xmlns:p14="http://schemas.microsoft.com/office/powerpoint/2010/main" val="2665330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B536D-2A5A-9EB4-EAC7-BA23DCF6C762}"/>
              </a:ext>
            </a:extLst>
          </p:cNvPr>
          <p:cNvSpPr>
            <a:spLocks noGrp="1"/>
          </p:cNvSpPr>
          <p:nvPr>
            <p:ph type="title"/>
          </p:nvPr>
        </p:nvSpPr>
        <p:spPr/>
        <p:txBody>
          <a:bodyPr/>
          <a:lstStyle/>
          <a:p>
            <a:r>
              <a:rPr lang="pt-BR"/>
              <a:t>Clique para editar o título Mestre</a:t>
            </a:r>
          </a:p>
        </p:txBody>
      </p:sp>
      <p:sp>
        <p:nvSpPr>
          <p:cNvPr id="3" name="Espaço Reservado para Rodapé 2">
            <a:extLst>
              <a:ext uri="{FF2B5EF4-FFF2-40B4-BE49-F238E27FC236}">
                <a16:creationId xmlns:a16="http://schemas.microsoft.com/office/drawing/2014/main" id="{87BCDC33-E657-BF50-C1A0-C45618AB9509}"/>
              </a:ext>
            </a:extLst>
          </p:cNvPr>
          <p:cNvSpPr>
            <a:spLocks noGrp="1"/>
          </p:cNvSpPr>
          <p:nvPr>
            <p:ph type="ftr" sz="quarter" idx="10"/>
          </p:nvPr>
        </p:nvSpPr>
        <p:spPr/>
        <p:txBody>
          <a:bodyPr/>
          <a:lstStyle>
            <a:lvl1pPr>
              <a:defRPr/>
            </a:lvl1pPr>
          </a:lstStyle>
          <a:p>
            <a:r>
              <a:rPr lang="en-US" altLang="pt-BR"/>
              <a:t>Company Logo</a:t>
            </a:r>
          </a:p>
        </p:txBody>
      </p:sp>
      <p:sp>
        <p:nvSpPr>
          <p:cNvPr id="4" name="Espaço Reservado para Número de Slide 3">
            <a:extLst>
              <a:ext uri="{FF2B5EF4-FFF2-40B4-BE49-F238E27FC236}">
                <a16:creationId xmlns:a16="http://schemas.microsoft.com/office/drawing/2014/main" id="{F9CCF651-D737-D0E0-B1AD-C823830DF000}"/>
              </a:ext>
            </a:extLst>
          </p:cNvPr>
          <p:cNvSpPr>
            <a:spLocks noGrp="1"/>
          </p:cNvSpPr>
          <p:nvPr>
            <p:ph type="sldNum" sz="quarter" idx="11"/>
          </p:nvPr>
        </p:nvSpPr>
        <p:spPr/>
        <p:txBody>
          <a:bodyPr/>
          <a:lstStyle>
            <a:lvl1pPr>
              <a:defRPr/>
            </a:lvl1pPr>
          </a:lstStyle>
          <a:p>
            <a:fld id="{A44D68D5-0D0C-4CCB-8B8A-6BE965D1167B}" type="slidenum">
              <a:rPr lang="en-US" altLang="pt-BR"/>
              <a:pPr/>
              <a:t>‹nº›</a:t>
            </a:fld>
            <a:endParaRPr lang="en-US" altLang="pt-BR"/>
          </a:p>
        </p:txBody>
      </p:sp>
    </p:spTree>
    <p:extLst>
      <p:ext uri="{BB962C8B-B14F-4D97-AF65-F5344CB8AC3E}">
        <p14:creationId xmlns:p14="http://schemas.microsoft.com/office/powerpoint/2010/main" val="229664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0B5A96-E62F-9330-91FF-EE22C96E59F9}"/>
              </a:ext>
            </a:extLst>
          </p:cNvPr>
          <p:cNvSpPr>
            <a:spLocks noGrp="1"/>
          </p:cNvSpPr>
          <p:nvPr>
            <p:ph type="ftr" sz="quarter" idx="10"/>
          </p:nvPr>
        </p:nvSpPr>
        <p:spPr/>
        <p:txBody>
          <a:bodyPr/>
          <a:lstStyle>
            <a:lvl1pPr>
              <a:defRPr/>
            </a:lvl1pPr>
          </a:lstStyle>
          <a:p>
            <a:r>
              <a:rPr lang="en-US" altLang="pt-BR"/>
              <a:t>Company Logo</a:t>
            </a:r>
          </a:p>
        </p:txBody>
      </p:sp>
      <p:sp>
        <p:nvSpPr>
          <p:cNvPr id="3" name="Espaço Reservado para Número de Slide 2">
            <a:extLst>
              <a:ext uri="{FF2B5EF4-FFF2-40B4-BE49-F238E27FC236}">
                <a16:creationId xmlns:a16="http://schemas.microsoft.com/office/drawing/2014/main" id="{59EFC92E-24DE-B41B-B2CF-931BA14E11DD}"/>
              </a:ext>
            </a:extLst>
          </p:cNvPr>
          <p:cNvSpPr>
            <a:spLocks noGrp="1"/>
          </p:cNvSpPr>
          <p:nvPr>
            <p:ph type="sldNum" sz="quarter" idx="11"/>
          </p:nvPr>
        </p:nvSpPr>
        <p:spPr/>
        <p:txBody>
          <a:bodyPr/>
          <a:lstStyle>
            <a:lvl1pPr>
              <a:defRPr/>
            </a:lvl1pPr>
          </a:lstStyle>
          <a:p>
            <a:fld id="{ABA5BEED-3CC4-4412-A040-2EBE265633BD}" type="slidenum">
              <a:rPr lang="en-US" altLang="pt-BR"/>
              <a:pPr/>
              <a:t>‹nº›</a:t>
            </a:fld>
            <a:endParaRPr lang="en-US" altLang="pt-BR"/>
          </a:p>
        </p:txBody>
      </p:sp>
    </p:spTree>
    <p:extLst>
      <p:ext uri="{BB962C8B-B14F-4D97-AF65-F5344CB8AC3E}">
        <p14:creationId xmlns:p14="http://schemas.microsoft.com/office/powerpoint/2010/main" val="210045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56BBE-4F96-5F4E-4B6B-F19FDDAB8FFB}"/>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DA9C95DA-B697-F389-90B1-50F74EF822A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AC62984-DB1C-00BA-3D1B-A1D1EFACED7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Rodapé 4">
            <a:extLst>
              <a:ext uri="{FF2B5EF4-FFF2-40B4-BE49-F238E27FC236}">
                <a16:creationId xmlns:a16="http://schemas.microsoft.com/office/drawing/2014/main" id="{D6717E0A-4633-71F7-36E4-E9D56BD6CBE2}"/>
              </a:ext>
            </a:extLst>
          </p:cNvPr>
          <p:cNvSpPr>
            <a:spLocks noGrp="1"/>
          </p:cNvSpPr>
          <p:nvPr>
            <p:ph type="ftr" sz="quarter" idx="10"/>
          </p:nvPr>
        </p:nvSpPr>
        <p:spPr/>
        <p:txBody>
          <a:bodyPr/>
          <a:lstStyle>
            <a:lvl1pPr>
              <a:defRPr/>
            </a:lvl1pPr>
          </a:lstStyle>
          <a:p>
            <a:r>
              <a:rPr lang="en-US" altLang="pt-BR"/>
              <a:t>Company Logo</a:t>
            </a:r>
          </a:p>
        </p:txBody>
      </p:sp>
      <p:sp>
        <p:nvSpPr>
          <p:cNvPr id="6" name="Espaço Reservado para Número de Slide 5">
            <a:extLst>
              <a:ext uri="{FF2B5EF4-FFF2-40B4-BE49-F238E27FC236}">
                <a16:creationId xmlns:a16="http://schemas.microsoft.com/office/drawing/2014/main" id="{4EA9C5F6-3EC8-22C0-F62F-D87D29AFF1F5}"/>
              </a:ext>
            </a:extLst>
          </p:cNvPr>
          <p:cNvSpPr>
            <a:spLocks noGrp="1"/>
          </p:cNvSpPr>
          <p:nvPr>
            <p:ph type="sldNum" sz="quarter" idx="11"/>
          </p:nvPr>
        </p:nvSpPr>
        <p:spPr/>
        <p:txBody>
          <a:bodyPr/>
          <a:lstStyle>
            <a:lvl1pPr>
              <a:defRPr/>
            </a:lvl1pPr>
          </a:lstStyle>
          <a:p>
            <a:fld id="{E53F3FD8-25E8-4D2C-B9C2-0B9F23D62E53}" type="slidenum">
              <a:rPr lang="en-US" altLang="pt-BR"/>
              <a:pPr/>
              <a:t>‹nº›</a:t>
            </a:fld>
            <a:endParaRPr lang="en-US" altLang="pt-BR"/>
          </a:p>
        </p:txBody>
      </p:sp>
    </p:spTree>
    <p:extLst>
      <p:ext uri="{BB962C8B-B14F-4D97-AF65-F5344CB8AC3E}">
        <p14:creationId xmlns:p14="http://schemas.microsoft.com/office/powerpoint/2010/main" val="322282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2B77DC-5C8B-3AB1-9B34-E7AC2AD111BD}"/>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57B47A1-772E-C7B7-98F4-97F58A7029C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E86619C-E366-1822-A4C2-BEC14F3C483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Rodapé 4">
            <a:extLst>
              <a:ext uri="{FF2B5EF4-FFF2-40B4-BE49-F238E27FC236}">
                <a16:creationId xmlns:a16="http://schemas.microsoft.com/office/drawing/2014/main" id="{2FFC8E04-0B54-4EC9-A813-A975EA738964}"/>
              </a:ext>
            </a:extLst>
          </p:cNvPr>
          <p:cNvSpPr>
            <a:spLocks noGrp="1"/>
          </p:cNvSpPr>
          <p:nvPr>
            <p:ph type="ftr" sz="quarter" idx="10"/>
          </p:nvPr>
        </p:nvSpPr>
        <p:spPr/>
        <p:txBody>
          <a:bodyPr/>
          <a:lstStyle>
            <a:lvl1pPr>
              <a:defRPr/>
            </a:lvl1pPr>
          </a:lstStyle>
          <a:p>
            <a:r>
              <a:rPr lang="en-US" altLang="pt-BR"/>
              <a:t>Company Logo</a:t>
            </a:r>
          </a:p>
        </p:txBody>
      </p:sp>
      <p:sp>
        <p:nvSpPr>
          <p:cNvPr id="6" name="Espaço Reservado para Número de Slide 5">
            <a:extLst>
              <a:ext uri="{FF2B5EF4-FFF2-40B4-BE49-F238E27FC236}">
                <a16:creationId xmlns:a16="http://schemas.microsoft.com/office/drawing/2014/main" id="{8F75E4C9-6413-1225-B33A-69C5B949DA89}"/>
              </a:ext>
            </a:extLst>
          </p:cNvPr>
          <p:cNvSpPr>
            <a:spLocks noGrp="1"/>
          </p:cNvSpPr>
          <p:nvPr>
            <p:ph type="sldNum" sz="quarter" idx="11"/>
          </p:nvPr>
        </p:nvSpPr>
        <p:spPr/>
        <p:txBody>
          <a:bodyPr/>
          <a:lstStyle>
            <a:lvl1pPr>
              <a:defRPr/>
            </a:lvl1pPr>
          </a:lstStyle>
          <a:p>
            <a:fld id="{FC8DA42C-D184-42E0-9126-F7A760DAAF88}" type="slidenum">
              <a:rPr lang="en-US" altLang="pt-BR"/>
              <a:pPr/>
              <a:t>‹nº›</a:t>
            </a:fld>
            <a:endParaRPr lang="en-US" altLang="pt-BR"/>
          </a:p>
        </p:txBody>
      </p:sp>
    </p:spTree>
    <p:extLst>
      <p:ext uri="{BB962C8B-B14F-4D97-AF65-F5344CB8AC3E}">
        <p14:creationId xmlns:p14="http://schemas.microsoft.com/office/powerpoint/2010/main" val="862079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a:extLst>
              <a:ext uri="{FF2B5EF4-FFF2-40B4-BE49-F238E27FC236}">
                <a16:creationId xmlns:a16="http://schemas.microsoft.com/office/drawing/2014/main" id="{27BB5DB7-EDC7-5405-5778-255E56632E13}"/>
              </a:ext>
            </a:extLst>
          </p:cNvPr>
          <p:cNvSpPr>
            <a:spLocks noChangeArrowheads="1"/>
          </p:cNvSpPr>
          <p:nvPr/>
        </p:nvSpPr>
        <p:spPr bwMode="gray">
          <a:xfrm>
            <a:off x="0" y="-9525"/>
            <a:ext cx="9144000" cy="847725"/>
          </a:xfrm>
          <a:prstGeom prst="rect">
            <a:avLst/>
          </a:prstGeom>
          <a:gradFill rotWithShape="1">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040" name="Rectangle 16">
            <a:extLst>
              <a:ext uri="{FF2B5EF4-FFF2-40B4-BE49-F238E27FC236}">
                <a16:creationId xmlns:a16="http://schemas.microsoft.com/office/drawing/2014/main" id="{10BC0ADA-2BD7-25FC-7C81-0C92F8B25D0F}"/>
              </a:ext>
            </a:extLst>
          </p:cNvPr>
          <p:cNvSpPr>
            <a:spLocks noChangeArrowheads="1"/>
          </p:cNvSpPr>
          <p:nvPr/>
        </p:nvSpPr>
        <p:spPr bwMode="gray">
          <a:xfrm>
            <a:off x="8964613" y="836613"/>
            <a:ext cx="179387" cy="5832475"/>
          </a:xfrm>
          <a:prstGeom prst="rect">
            <a:avLst/>
          </a:prstGeom>
          <a:gradFill rotWithShape="1">
            <a:gsLst>
              <a:gs pos="0">
                <a:schemeClr val="accent2"/>
              </a:gs>
              <a:gs pos="100000">
                <a:schemeClr val="tx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041" name="Rectangle 17">
            <a:extLst>
              <a:ext uri="{FF2B5EF4-FFF2-40B4-BE49-F238E27FC236}">
                <a16:creationId xmlns:a16="http://schemas.microsoft.com/office/drawing/2014/main" id="{8831386D-CD07-8C2A-68DE-42B4FADACFA5}"/>
              </a:ext>
            </a:extLst>
          </p:cNvPr>
          <p:cNvSpPr>
            <a:spLocks noChangeArrowheads="1"/>
          </p:cNvSpPr>
          <p:nvPr/>
        </p:nvSpPr>
        <p:spPr bwMode="gray">
          <a:xfrm>
            <a:off x="0" y="836613"/>
            <a:ext cx="611188" cy="6034087"/>
          </a:xfrm>
          <a:prstGeom prst="rect">
            <a:avLst/>
          </a:prstGeom>
          <a:gradFill rotWithShape="1">
            <a:gsLst>
              <a:gs pos="0">
                <a:schemeClr val="accent1"/>
              </a:gs>
              <a:gs pos="100000">
                <a:schemeClr val="tx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042" name="Rectangle 18">
            <a:extLst>
              <a:ext uri="{FF2B5EF4-FFF2-40B4-BE49-F238E27FC236}">
                <a16:creationId xmlns:a16="http://schemas.microsoft.com/office/drawing/2014/main" id="{C4F364EE-D290-CA99-E778-76F2ACDC4618}"/>
              </a:ext>
            </a:extLst>
          </p:cNvPr>
          <p:cNvSpPr>
            <a:spLocks noChangeArrowheads="1"/>
          </p:cNvSpPr>
          <p:nvPr/>
        </p:nvSpPr>
        <p:spPr bwMode="gray">
          <a:xfrm>
            <a:off x="611188" y="6467475"/>
            <a:ext cx="8532812" cy="4048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027" name="Rectangle 3">
            <a:extLst>
              <a:ext uri="{FF2B5EF4-FFF2-40B4-BE49-F238E27FC236}">
                <a16:creationId xmlns:a16="http://schemas.microsoft.com/office/drawing/2014/main" id="{0B4D0C87-5490-F086-2FBC-0340D255518B}"/>
              </a:ext>
            </a:extLst>
          </p:cNvPr>
          <p:cNvSpPr>
            <a:spLocks noGrp="1" noChangeArrowheads="1"/>
          </p:cNvSpPr>
          <p:nvPr>
            <p:ph type="body" idx="1"/>
          </p:nvPr>
        </p:nvSpPr>
        <p:spPr bwMode="auto">
          <a:xfrm>
            <a:off x="685800" y="1076325"/>
            <a:ext cx="8123238"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Click to edit Master text styles</a:t>
            </a:r>
          </a:p>
          <a:p>
            <a:pPr lvl="1"/>
            <a:r>
              <a:rPr lang="en-US" altLang="pt-BR"/>
              <a:t>Second level</a:t>
            </a:r>
          </a:p>
          <a:p>
            <a:pPr lvl="2"/>
            <a:r>
              <a:rPr lang="en-US" altLang="pt-BR"/>
              <a:t>Third level</a:t>
            </a:r>
          </a:p>
          <a:p>
            <a:pPr lvl="3"/>
            <a:r>
              <a:rPr lang="en-US" altLang="pt-BR"/>
              <a:t>Fourth level</a:t>
            </a:r>
          </a:p>
          <a:p>
            <a:pPr lvl="4"/>
            <a:r>
              <a:rPr lang="en-US" altLang="pt-BR"/>
              <a:t>Fifth level</a:t>
            </a:r>
          </a:p>
        </p:txBody>
      </p:sp>
      <p:sp>
        <p:nvSpPr>
          <p:cNvPr id="1029" name="Rectangle 5">
            <a:extLst>
              <a:ext uri="{FF2B5EF4-FFF2-40B4-BE49-F238E27FC236}">
                <a16:creationId xmlns:a16="http://schemas.microsoft.com/office/drawing/2014/main" id="{27AE9A92-6C35-A9E1-CC59-C27EACD5ED4D}"/>
              </a:ext>
            </a:extLst>
          </p:cNvPr>
          <p:cNvSpPr>
            <a:spLocks noGrp="1" noChangeArrowheads="1"/>
          </p:cNvSpPr>
          <p:nvPr>
            <p:ph type="ftr" sz="quarter" idx="3"/>
          </p:nvPr>
        </p:nvSpPr>
        <p:spPr bwMode="auto">
          <a:xfrm>
            <a:off x="6096000" y="6461125"/>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accent2"/>
                </a:solidFill>
                <a:latin typeface="+mn-lt"/>
              </a:defRPr>
            </a:lvl1pPr>
          </a:lstStyle>
          <a:p>
            <a:r>
              <a:rPr lang="en-US" altLang="pt-BR"/>
              <a:t>Company Logo</a:t>
            </a:r>
          </a:p>
        </p:txBody>
      </p:sp>
      <p:sp>
        <p:nvSpPr>
          <p:cNvPr id="1030" name="Rectangle 6">
            <a:extLst>
              <a:ext uri="{FF2B5EF4-FFF2-40B4-BE49-F238E27FC236}">
                <a16:creationId xmlns:a16="http://schemas.microsoft.com/office/drawing/2014/main" id="{C36C3496-2103-09DF-A89F-C92759B54933}"/>
              </a:ext>
            </a:extLst>
          </p:cNvPr>
          <p:cNvSpPr>
            <a:spLocks noGrp="1" noChangeArrowheads="1"/>
          </p:cNvSpPr>
          <p:nvPr>
            <p:ph type="sldNum" sz="quarter" idx="4"/>
          </p:nvPr>
        </p:nvSpPr>
        <p:spPr bwMode="auto">
          <a:xfrm>
            <a:off x="3810000" y="646112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chemeClr val="accent2"/>
                </a:solidFill>
                <a:latin typeface="+mn-lt"/>
              </a:defRPr>
            </a:lvl1pPr>
          </a:lstStyle>
          <a:p>
            <a:fld id="{03BDB997-8298-4B7B-BC82-42C8BF105AE9}" type="slidenum">
              <a:rPr lang="en-US" altLang="pt-BR"/>
              <a:pPr/>
              <a:t>‹nº›</a:t>
            </a:fld>
            <a:endParaRPr lang="en-US" altLang="pt-BR"/>
          </a:p>
        </p:txBody>
      </p:sp>
      <p:sp>
        <p:nvSpPr>
          <p:cNvPr id="1026" name="Rectangle 2">
            <a:extLst>
              <a:ext uri="{FF2B5EF4-FFF2-40B4-BE49-F238E27FC236}">
                <a16:creationId xmlns:a16="http://schemas.microsoft.com/office/drawing/2014/main" id="{229657BF-1598-6878-0B83-03B7EF9DB1A0}"/>
              </a:ext>
            </a:extLst>
          </p:cNvPr>
          <p:cNvSpPr>
            <a:spLocks noGrp="1" noChangeArrowheads="1"/>
          </p:cNvSpPr>
          <p:nvPr>
            <p:ph type="title"/>
          </p:nvPr>
        </p:nvSpPr>
        <p:spPr bwMode="white">
          <a:xfrm>
            <a:off x="609600" y="122238"/>
            <a:ext cx="83058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a:t>Click to edit Master title style</a:t>
            </a:r>
          </a:p>
        </p:txBody>
      </p:sp>
      <p:pic>
        <p:nvPicPr>
          <p:cNvPr id="1044" name="Picture 20">
            <a:extLst>
              <a:ext uri="{FF2B5EF4-FFF2-40B4-BE49-F238E27FC236}">
                <a16:creationId xmlns:a16="http://schemas.microsoft.com/office/drawing/2014/main" id="{5AC88205-1367-0361-A916-501279CB307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763"/>
            <a:ext cx="596900" cy="841376"/>
          </a:xfrm>
          <a:prstGeom prst="rect">
            <a:avLst/>
          </a:prstGeom>
          <a:noFill/>
          <a:extLst>
            <a:ext uri="{909E8E84-426E-40DD-AFC4-6F175D3DCCD1}">
              <a14:hiddenFill xmlns:a14="http://schemas.microsoft.com/office/drawing/2010/main">
                <a:solidFill>
                  <a:srgbClr val="FFFFFF"/>
                </a:solidFill>
              </a14:hiddenFill>
            </a:ext>
          </a:extLst>
        </p:spPr>
      </p:pic>
      <p:sp>
        <p:nvSpPr>
          <p:cNvPr id="1045" name="Text Box 21">
            <a:extLst>
              <a:ext uri="{FF2B5EF4-FFF2-40B4-BE49-F238E27FC236}">
                <a16:creationId xmlns:a16="http://schemas.microsoft.com/office/drawing/2014/main" id="{63868FD0-4CF6-7351-E330-B2F146C4AFE6}"/>
              </a:ext>
            </a:extLst>
          </p:cNvPr>
          <p:cNvSpPr txBox="1">
            <a:spLocks noChangeArrowheads="1"/>
          </p:cNvSpPr>
          <p:nvPr/>
        </p:nvSpPr>
        <p:spPr bwMode="auto">
          <a:xfrm rot="16200000">
            <a:off x="-598487" y="5419725"/>
            <a:ext cx="19923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pt-BR" sz="1200">
                <a:solidFill>
                  <a:schemeClr val="accent2"/>
                </a:solidFill>
                <a:latin typeface="Verdana" panose="020B0604030504040204" pitchFamily="34" charset="0"/>
              </a:rPr>
              <a:t>www.themegallery.com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Verdana" panose="020B0604030504040204" pitchFamily="34" charset="0"/>
        </a:defRPr>
      </a:lvl2pPr>
      <a:lvl3pPr algn="ctr" rtl="0" fontAlgn="base">
        <a:spcBef>
          <a:spcPct val="0"/>
        </a:spcBef>
        <a:spcAft>
          <a:spcPct val="0"/>
        </a:spcAft>
        <a:defRPr sz="3200" b="1">
          <a:solidFill>
            <a:schemeClr val="tx2"/>
          </a:solidFill>
          <a:latin typeface="Verdana" panose="020B0604030504040204" pitchFamily="34" charset="0"/>
        </a:defRPr>
      </a:lvl3pPr>
      <a:lvl4pPr algn="ctr" rtl="0" fontAlgn="base">
        <a:spcBef>
          <a:spcPct val="0"/>
        </a:spcBef>
        <a:spcAft>
          <a:spcPct val="0"/>
        </a:spcAft>
        <a:defRPr sz="3200" b="1">
          <a:solidFill>
            <a:schemeClr val="tx2"/>
          </a:solidFill>
          <a:latin typeface="Verdana" panose="020B0604030504040204" pitchFamily="34" charset="0"/>
        </a:defRPr>
      </a:lvl4pPr>
      <a:lvl5pPr algn="ctr" rtl="0" fontAlgn="base">
        <a:spcBef>
          <a:spcPct val="0"/>
        </a:spcBef>
        <a:spcAft>
          <a:spcPct val="0"/>
        </a:spcAft>
        <a:defRPr sz="3200" b="1">
          <a:solidFill>
            <a:schemeClr val="tx2"/>
          </a:solidFill>
          <a:latin typeface="Verdana" panose="020B0604030504040204" pitchFamily="34" charset="0"/>
        </a:defRPr>
      </a:lvl5pPr>
      <a:lvl6pPr marL="457200" algn="ctr" rtl="0" fontAlgn="base">
        <a:spcBef>
          <a:spcPct val="0"/>
        </a:spcBef>
        <a:spcAft>
          <a:spcPct val="0"/>
        </a:spcAft>
        <a:defRPr sz="3200" b="1">
          <a:solidFill>
            <a:schemeClr val="tx2"/>
          </a:solidFill>
          <a:latin typeface="Verdana" panose="020B0604030504040204" pitchFamily="34" charset="0"/>
        </a:defRPr>
      </a:lvl6pPr>
      <a:lvl7pPr marL="914400" algn="ctr" rtl="0" fontAlgn="base">
        <a:spcBef>
          <a:spcPct val="0"/>
        </a:spcBef>
        <a:spcAft>
          <a:spcPct val="0"/>
        </a:spcAft>
        <a:defRPr sz="3200" b="1">
          <a:solidFill>
            <a:schemeClr val="tx2"/>
          </a:solidFill>
          <a:latin typeface="Verdana" panose="020B0604030504040204" pitchFamily="34" charset="0"/>
        </a:defRPr>
      </a:lvl7pPr>
      <a:lvl8pPr marL="1371600" algn="ctr" rtl="0" fontAlgn="base">
        <a:spcBef>
          <a:spcPct val="0"/>
        </a:spcBef>
        <a:spcAft>
          <a:spcPct val="0"/>
        </a:spcAft>
        <a:defRPr sz="3200" b="1">
          <a:solidFill>
            <a:schemeClr val="tx2"/>
          </a:solidFill>
          <a:latin typeface="Verdana" panose="020B0604030504040204" pitchFamily="34" charset="0"/>
        </a:defRPr>
      </a:lvl8pPr>
      <a:lvl9pPr marL="1828800" algn="ctr" rtl="0" fontAlgn="base">
        <a:spcBef>
          <a:spcPct val="0"/>
        </a:spcBef>
        <a:spcAft>
          <a:spcPct val="0"/>
        </a:spcAft>
        <a:defRPr sz="3200" b="1">
          <a:solidFill>
            <a:schemeClr val="tx2"/>
          </a:solidFill>
          <a:latin typeface="Verdana" panose="020B0604030504040204" pitchFamily="34" charset="0"/>
        </a:defRPr>
      </a:lvl9pPr>
    </p:titleStyle>
    <p:bodyStyle>
      <a:lvl1pPr marL="342900" indent="-342900" algn="l" rtl="0" fontAlgn="base">
        <a:spcBef>
          <a:spcPct val="20000"/>
        </a:spcBef>
        <a:spcAft>
          <a:spcPct val="0"/>
        </a:spcAft>
        <a:buClr>
          <a:schemeClr val="hlink"/>
        </a:buClr>
        <a:buFont typeface="Wingdings" panose="05000000000000000000" pitchFamily="2" charset="2"/>
        <a:buChar char="v"/>
        <a:defRPr sz="2800" b="1" kern="1200">
          <a:solidFill>
            <a:schemeClr val="accent2"/>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7.jpeg"/></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7.jpe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7.jpeg"/></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7.jpeg"/></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7.jpeg"/></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7.jpeg"/></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EE45AC-6B21-EB3F-A7FA-B12E16C32646}"/>
              </a:ext>
            </a:extLst>
          </p:cNvPr>
          <p:cNvSpPr>
            <a:spLocks noGrp="1" noChangeArrowheads="1"/>
          </p:cNvSpPr>
          <p:nvPr>
            <p:ph type="ctrTitle"/>
          </p:nvPr>
        </p:nvSpPr>
        <p:spPr>
          <a:xfrm>
            <a:off x="1600200" y="3908425"/>
            <a:ext cx="6934200" cy="1012825"/>
          </a:xfrm>
        </p:spPr>
        <p:txBody>
          <a:bodyPr/>
          <a:lstStyle/>
          <a:p>
            <a:r>
              <a:rPr lang="en-US" altLang="pt-BR" sz="1800" dirty="0" err="1">
                <a:effectLst>
                  <a:outerShdw blurRad="38100" dist="38100" dir="2700000" algn="tl">
                    <a:srgbClr val="000000">
                      <a:alpha val="43137"/>
                    </a:srgbClr>
                  </a:outerShdw>
                </a:effectLst>
              </a:rPr>
              <a:t>Processos</a:t>
            </a:r>
            <a:r>
              <a:rPr lang="en-US" altLang="pt-BR" sz="1800" dirty="0">
                <a:effectLst>
                  <a:outerShdw blurRad="38100" dist="38100" dir="2700000" algn="tl">
                    <a:srgbClr val="000000">
                      <a:alpha val="43137"/>
                    </a:srgbClr>
                  </a:outerShdw>
                </a:effectLst>
              </a:rPr>
              <a:t> </a:t>
            </a:r>
            <a:r>
              <a:rPr lang="en-US" altLang="pt-BR" sz="1800" dirty="0" err="1">
                <a:effectLst>
                  <a:outerShdw blurRad="38100" dist="38100" dir="2700000" algn="tl">
                    <a:srgbClr val="000000">
                      <a:alpha val="43137"/>
                    </a:srgbClr>
                  </a:outerShdw>
                </a:effectLst>
              </a:rPr>
              <a:t>Industriais</a:t>
            </a:r>
            <a:r>
              <a:rPr lang="en-US" altLang="pt-BR" sz="1800" dirty="0">
                <a:effectLst>
                  <a:outerShdw blurRad="38100" dist="38100" dir="2700000" algn="tl">
                    <a:srgbClr val="000000">
                      <a:alpha val="43137"/>
                    </a:srgbClr>
                  </a:outerShdw>
                </a:effectLst>
              </a:rPr>
              <a:t> </a:t>
            </a:r>
            <a:r>
              <a:rPr lang="en-US" altLang="pt-BR" sz="1800" dirty="0" err="1">
                <a:effectLst>
                  <a:outerShdw blurRad="38100" dist="38100" dir="2700000" algn="tl">
                    <a:srgbClr val="000000">
                      <a:alpha val="43137"/>
                    </a:srgbClr>
                  </a:outerShdw>
                </a:effectLst>
              </a:rPr>
              <a:t>Inorgânicos</a:t>
            </a:r>
            <a:r>
              <a:rPr lang="en-US" altLang="pt-BR" sz="1800" dirty="0">
                <a:effectLst>
                  <a:outerShdw blurRad="38100" dist="38100" dir="2700000" algn="tl">
                    <a:srgbClr val="000000">
                      <a:alpha val="43137"/>
                    </a:srgbClr>
                  </a:outerShdw>
                </a:effectLst>
              </a:rPr>
              <a:t> e </a:t>
            </a:r>
            <a:r>
              <a:rPr lang="en-US" altLang="pt-BR" sz="1800" dirty="0" err="1">
                <a:effectLst>
                  <a:outerShdw blurRad="38100" dist="38100" dir="2700000" algn="tl">
                    <a:srgbClr val="000000">
                      <a:alpha val="43137"/>
                    </a:srgbClr>
                  </a:outerShdw>
                </a:effectLst>
              </a:rPr>
              <a:t>Orgânicos</a:t>
            </a:r>
            <a:br>
              <a:rPr lang="en-US" altLang="pt-BR" sz="1800" dirty="0">
                <a:effectLst>
                  <a:outerShdw blurRad="38100" dist="38100" dir="2700000" algn="tl">
                    <a:srgbClr val="000000">
                      <a:alpha val="43137"/>
                    </a:srgbClr>
                  </a:outerShdw>
                </a:effectLst>
              </a:rPr>
            </a:br>
            <a:br>
              <a:rPr lang="en-US" altLang="pt-BR" sz="1800" dirty="0">
                <a:effectLst>
                  <a:outerShdw blurRad="38100" dist="38100" dir="2700000" algn="tl">
                    <a:srgbClr val="000000">
                      <a:alpha val="43137"/>
                    </a:srgbClr>
                  </a:outerShdw>
                </a:effectLst>
              </a:rPr>
            </a:br>
            <a:r>
              <a:rPr lang="en-US" altLang="pt-BR" sz="1800" dirty="0">
                <a:effectLst>
                  <a:outerShdw blurRad="38100" dist="38100" dir="2700000" algn="tl">
                    <a:srgbClr val="000000">
                      <a:alpha val="43137"/>
                    </a:srgbClr>
                  </a:outerShdw>
                </a:effectLst>
              </a:rPr>
              <a:t>Aula 13 – </a:t>
            </a:r>
            <a:r>
              <a:rPr lang="en-US" altLang="pt-BR" sz="1800" dirty="0" err="1">
                <a:effectLst>
                  <a:outerShdw blurRad="38100" dist="38100" dir="2700000" algn="tl">
                    <a:srgbClr val="000000">
                      <a:alpha val="43137"/>
                    </a:srgbClr>
                  </a:outerShdw>
                </a:effectLst>
              </a:rPr>
              <a:t>Indústria</a:t>
            </a:r>
            <a:r>
              <a:rPr lang="en-US" altLang="pt-BR" sz="1800" dirty="0">
                <a:effectLst>
                  <a:outerShdw blurRad="38100" dist="38100" dir="2700000" algn="tl">
                    <a:srgbClr val="000000">
                      <a:alpha val="43137"/>
                    </a:srgbClr>
                  </a:outerShdw>
                </a:effectLst>
              </a:rPr>
              <a:t> do </a:t>
            </a:r>
            <a:r>
              <a:rPr lang="en-US" altLang="pt-BR" sz="1800" dirty="0" err="1">
                <a:effectLst>
                  <a:outerShdw blurRad="38100" dist="38100" dir="2700000" algn="tl">
                    <a:srgbClr val="000000">
                      <a:alpha val="43137"/>
                    </a:srgbClr>
                  </a:outerShdw>
                </a:effectLst>
              </a:rPr>
              <a:t>Papel</a:t>
            </a:r>
            <a:r>
              <a:rPr lang="en-US" altLang="pt-BR" sz="1800" dirty="0">
                <a:effectLst>
                  <a:outerShdw blurRad="38100" dist="38100" dir="2700000" algn="tl">
                    <a:srgbClr val="000000">
                      <a:alpha val="43137"/>
                    </a:srgbClr>
                  </a:outerShdw>
                </a:effectLst>
              </a:rPr>
              <a:t> e </a:t>
            </a:r>
            <a:r>
              <a:rPr lang="en-US" altLang="pt-BR" sz="1800" dirty="0" err="1">
                <a:effectLst>
                  <a:outerShdw blurRad="38100" dist="38100" dir="2700000" algn="tl">
                    <a:srgbClr val="000000">
                      <a:alpha val="43137"/>
                    </a:srgbClr>
                  </a:outerShdw>
                </a:effectLst>
              </a:rPr>
              <a:t>Celulose</a:t>
            </a:r>
            <a:r>
              <a:rPr lang="en-US" altLang="pt-BR" sz="1800" dirty="0">
                <a:effectLst>
                  <a:outerShdw blurRad="38100" dist="38100" dir="2700000" algn="tl">
                    <a:srgbClr val="000000">
                      <a:alpha val="43137"/>
                    </a:srgbClr>
                  </a:outerShdw>
                </a:effectLst>
              </a:rPr>
              <a:t> – </a:t>
            </a:r>
            <a:r>
              <a:rPr lang="en-US" altLang="pt-BR" sz="1800" dirty="0" err="1">
                <a:effectLst>
                  <a:outerShdw blurRad="38100" dist="38100" dir="2700000" algn="tl">
                    <a:srgbClr val="000000">
                      <a:alpha val="43137"/>
                    </a:srgbClr>
                  </a:outerShdw>
                </a:effectLst>
              </a:rPr>
              <a:t>Parte</a:t>
            </a:r>
            <a:r>
              <a:rPr lang="en-US" altLang="pt-BR" sz="1800" dirty="0">
                <a:effectLst>
                  <a:outerShdw blurRad="38100" dist="38100" dir="2700000" algn="tl">
                    <a:srgbClr val="000000">
                      <a:alpha val="43137"/>
                    </a:srgbClr>
                  </a:outerShdw>
                </a:effectLst>
              </a:rPr>
              <a:t> 2</a:t>
            </a:r>
          </a:p>
        </p:txBody>
      </p:sp>
      <p:sp>
        <p:nvSpPr>
          <p:cNvPr id="2051" name="Rectangle 3">
            <a:extLst>
              <a:ext uri="{FF2B5EF4-FFF2-40B4-BE49-F238E27FC236}">
                <a16:creationId xmlns:a16="http://schemas.microsoft.com/office/drawing/2014/main" id="{ECC156C4-1270-766D-3231-1FE15ACEDBDF}"/>
              </a:ext>
            </a:extLst>
          </p:cNvPr>
          <p:cNvSpPr>
            <a:spLocks noGrp="1" noChangeArrowheads="1"/>
          </p:cNvSpPr>
          <p:nvPr>
            <p:ph type="subTitle" idx="1"/>
          </p:nvPr>
        </p:nvSpPr>
        <p:spPr/>
        <p:txBody>
          <a:bodyPr/>
          <a:lstStyle/>
          <a:p>
            <a:pPr>
              <a:lnSpc>
                <a:spcPct val="90000"/>
              </a:lnSpc>
            </a:pPr>
            <a:r>
              <a:rPr lang="en-US" altLang="pt-BR" sz="2000" dirty="0"/>
              <a:t>Prof. Dr. Sergio A. S. Machado</a:t>
            </a:r>
          </a:p>
        </p:txBody>
      </p:sp>
      <p:pic>
        <p:nvPicPr>
          <p:cNvPr id="2053" name="Picture 5" descr="Cinco empresas do setor de papel e celulose figuram em lista da Forbes">
            <a:extLst>
              <a:ext uri="{FF2B5EF4-FFF2-40B4-BE49-F238E27FC236}">
                <a16:creationId xmlns:a16="http://schemas.microsoft.com/office/drawing/2014/main" id="{5FA23F78-C970-2F7A-3EAE-E6AA7BBBE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698765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descr="Forma&#10;&#10;Descrição gerada automaticamente">
            <a:extLst>
              <a:ext uri="{FF2B5EF4-FFF2-40B4-BE49-F238E27FC236}">
                <a16:creationId xmlns:a16="http://schemas.microsoft.com/office/drawing/2014/main" id="{816D5EF8-A561-3F52-C16B-1B765EE013C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 y="169862"/>
            <a:ext cx="1469334" cy="1455930"/>
          </a:xfrm>
          <a:prstGeom prst="rect">
            <a:avLst/>
          </a:prstGeom>
        </p:spPr>
      </p:pic>
      <p:pic>
        <p:nvPicPr>
          <p:cNvPr id="16" name="Imagem 15" descr="Forma&#10;&#10;Descrição gerada automaticamente">
            <a:extLst>
              <a:ext uri="{FF2B5EF4-FFF2-40B4-BE49-F238E27FC236}">
                <a16:creationId xmlns:a16="http://schemas.microsoft.com/office/drawing/2014/main" id="{56241823-2509-1386-5BAE-136C42D58E2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 y="1828800"/>
            <a:ext cx="1469334" cy="1455930"/>
          </a:xfrm>
          <a:prstGeom prst="rect">
            <a:avLst/>
          </a:prstGeom>
        </p:spPr>
      </p:pic>
      <p:pic>
        <p:nvPicPr>
          <p:cNvPr id="17" name="Imagem 16" descr="Forma&#10;&#10;Descrição gerada automaticamente">
            <a:extLst>
              <a:ext uri="{FF2B5EF4-FFF2-40B4-BE49-F238E27FC236}">
                <a16:creationId xmlns:a16="http://schemas.microsoft.com/office/drawing/2014/main" id="{C7AD4060-733E-6653-F93E-EA58CF746B2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 y="3577750"/>
            <a:ext cx="1469334" cy="1455930"/>
          </a:xfrm>
          <a:prstGeom prst="rect">
            <a:avLst/>
          </a:prstGeom>
        </p:spPr>
      </p:pic>
      <p:pic>
        <p:nvPicPr>
          <p:cNvPr id="18" name="Imagem 17" descr="Forma&#10;&#10;Descrição gerada automaticamente">
            <a:extLst>
              <a:ext uri="{FF2B5EF4-FFF2-40B4-BE49-F238E27FC236}">
                <a16:creationId xmlns:a16="http://schemas.microsoft.com/office/drawing/2014/main" id="{6E2164AA-9EEC-E703-7F66-BE22CF84BE2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97" y="5237355"/>
            <a:ext cx="1469334" cy="14559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10</a:t>
            </a:fld>
            <a:endParaRPr lang="en-US" altLang="pt-BR" sz="2000" b="1"/>
          </a:p>
        </p:txBody>
      </p:sp>
      <p:pic>
        <p:nvPicPr>
          <p:cNvPr id="6" name="Imagem 5">
            <a:extLst>
              <a:ext uri="{FF2B5EF4-FFF2-40B4-BE49-F238E27FC236}">
                <a16:creationId xmlns:a16="http://schemas.microsoft.com/office/drawing/2014/main" id="{B7D3E72F-780B-BF37-11ED-2C8616ED895C}"/>
              </a:ext>
            </a:extLst>
          </p:cNvPr>
          <p:cNvPicPr>
            <a:picLocks noChangeAspect="1"/>
          </p:cNvPicPr>
          <p:nvPr/>
        </p:nvPicPr>
        <p:blipFill rotWithShape="1">
          <a:blip r:embed="rId5"/>
          <a:srcRect b="6249"/>
          <a:stretch/>
        </p:blipFill>
        <p:spPr>
          <a:xfrm>
            <a:off x="1447800" y="941233"/>
            <a:ext cx="6911695" cy="5078567"/>
          </a:xfrm>
          <a:prstGeom prst="rect">
            <a:avLst/>
          </a:prstGeom>
        </p:spPr>
      </p:pic>
    </p:spTree>
    <p:extLst>
      <p:ext uri="{BB962C8B-B14F-4D97-AF65-F5344CB8AC3E}">
        <p14:creationId xmlns:p14="http://schemas.microsoft.com/office/powerpoint/2010/main" val="723298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Por volta do século V, na região da América Central, os povos asteca e maia também desenvolveram seus suportes apropriados e duráveis para a escrita, os quais eram feitos a partir do vidoeiro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Betula</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alba L. e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Betulanigra</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L.) e da casca da figueira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Ficus</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sp.), sendo denominados de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huun</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e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amate</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(Figura 3).</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11</a:t>
            </a:fld>
            <a:endParaRPr lang="en-US" altLang="pt-BR" sz="2000" b="1"/>
          </a:p>
        </p:txBody>
      </p:sp>
    </p:spTree>
    <p:extLst>
      <p:ext uri="{BB962C8B-B14F-4D97-AF65-F5344CB8AC3E}">
        <p14:creationId xmlns:p14="http://schemas.microsoft.com/office/powerpoint/2010/main" val="104814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12</a:t>
            </a:fld>
            <a:endParaRPr lang="en-US" altLang="pt-BR" sz="2000" b="1"/>
          </a:p>
        </p:txBody>
      </p:sp>
      <p:pic>
        <p:nvPicPr>
          <p:cNvPr id="6" name="Imagem 5">
            <a:extLst>
              <a:ext uri="{FF2B5EF4-FFF2-40B4-BE49-F238E27FC236}">
                <a16:creationId xmlns:a16="http://schemas.microsoft.com/office/drawing/2014/main" id="{C848B62F-89E6-F64D-EFC8-6D64FFE33282}"/>
              </a:ext>
            </a:extLst>
          </p:cNvPr>
          <p:cNvPicPr>
            <a:picLocks noChangeAspect="1"/>
          </p:cNvPicPr>
          <p:nvPr/>
        </p:nvPicPr>
        <p:blipFill>
          <a:blip r:embed="rId5"/>
          <a:stretch>
            <a:fillRect/>
          </a:stretch>
        </p:blipFill>
        <p:spPr>
          <a:xfrm>
            <a:off x="762000" y="1066800"/>
            <a:ext cx="7948176" cy="5202300"/>
          </a:xfrm>
          <a:prstGeom prst="rect">
            <a:avLst/>
          </a:prstGeom>
        </p:spPr>
      </p:pic>
    </p:spTree>
    <p:extLst>
      <p:ext uri="{BB962C8B-B14F-4D97-AF65-F5344CB8AC3E}">
        <p14:creationId xmlns:p14="http://schemas.microsoft.com/office/powerpoint/2010/main" val="1544034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As entrecascas destas árvores são separadas da casca e raspadas. A fibra é hidratada em água podendo adicionar cinzas vegetais ou carbonato de cálcio.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Na sequência, as fibras são dispostas em uma armação e maceradas para que se abram.</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13</a:t>
            </a:fld>
            <a:endParaRPr lang="en-US" altLang="pt-BR" sz="2000" b="1"/>
          </a:p>
        </p:txBody>
      </p:sp>
    </p:spTree>
    <p:extLst>
      <p:ext uri="{BB962C8B-B14F-4D97-AF65-F5344CB8AC3E}">
        <p14:creationId xmlns:p14="http://schemas.microsoft.com/office/powerpoint/2010/main" val="371094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7" y="1194703"/>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As fibras são dispostas lado a lado ou perpendicularmente e ao serem maceradas sobrepõem-se umas às outras, formando um entrelaçamento, dando origem às folhas.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 papiro e o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amate</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apesar de serem feitos com fibras vegetais, diferem do papel que conhecemos, pois a sua produção mantém as fibras inteiras sem a separação da celulose. Assim, eles apresentam uma maior similaridade com as fibras têxteis</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14</a:t>
            </a:fld>
            <a:endParaRPr lang="en-US" altLang="pt-BR" sz="2000" b="1"/>
          </a:p>
        </p:txBody>
      </p:sp>
    </p:spTree>
    <p:extLst>
      <p:ext uri="{BB962C8B-B14F-4D97-AF65-F5344CB8AC3E}">
        <p14:creationId xmlns:p14="http://schemas.microsoft.com/office/powerpoint/2010/main" val="256286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 papel da forma como é conhecido nos dias atuais surgiu por volta de 105 d.C. (século II) na China, e historiadores atribuem o invento ao chinês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Ts’aiLun</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O processo de fabricação se dava pelo cozimento das fibras vegetais não lenhosas, principalmente o algodão, e a pasta formada era peneirada e encaminhada para um processo de secagem, obtendo então o papel.</a:t>
            </a: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15</a:t>
            </a:fld>
            <a:endParaRPr lang="en-US" altLang="pt-BR" sz="2000" b="1"/>
          </a:p>
        </p:txBody>
      </p:sp>
    </p:spTree>
    <p:extLst>
      <p:ext uri="{BB962C8B-B14F-4D97-AF65-F5344CB8AC3E}">
        <p14:creationId xmlns:p14="http://schemas.microsoft.com/office/powerpoint/2010/main" val="1753275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 papel era de boa qualidade e o monopólio de sua produção ocorreu até o ano 751 d.C., quando o exército árabe atacou a cidade de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Samarkanda</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de domínio dos chineses.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Os presos foram levados para Bagdá e forçados a produzir papel. Mas somente no século XI a técnica de produção de papel foi levada pelos árabes à Espanha e, consequentemente, ao Ocidente.</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16</a:t>
            </a:fld>
            <a:endParaRPr lang="en-US" altLang="pt-BR" sz="2000" b="1"/>
          </a:p>
        </p:txBody>
      </p:sp>
    </p:spTree>
    <p:extLst>
      <p:ext uri="{BB962C8B-B14F-4D97-AF65-F5344CB8AC3E}">
        <p14:creationId xmlns:p14="http://schemas.microsoft.com/office/powerpoint/2010/main" val="2024028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1905000"/>
            <a:ext cx="7535862" cy="3408362"/>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Com a revolução industrial, bem como com o surgimento dos meios de comunicação impressos (livros, jornais e revistas), o consumo de papel aumentou de forma significativa, fazendo com que houvesse um grande avanço na área.</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17</a:t>
            </a:fld>
            <a:endParaRPr lang="en-US" altLang="pt-BR" sz="2000" b="1"/>
          </a:p>
        </p:txBody>
      </p:sp>
    </p:spTree>
    <p:extLst>
      <p:ext uri="{BB962C8B-B14F-4D97-AF65-F5344CB8AC3E}">
        <p14:creationId xmlns:p14="http://schemas.microsoft.com/office/powerpoint/2010/main" val="2364300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Assim, importantes tecnologias surgiram a partir do século XVIII, as quais permitiram a fabricação de papel a partir de madeiras, aumentando significativamente a capacidade de produção devido à maior disponibilidade dessas matérias-primas dos que as tradicionais fibras utilizadas.</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18</a:t>
            </a:fld>
            <a:endParaRPr lang="en-US" altLang="pt-BR" sz="2000" b="1"/>
          </a:p>
        </p:txBody>
      </p:sp>
    </p:spTree>
    <p:extLst>
      <p:ext uri="{BB962C8B-B14F-4D97-AF65-F5344CB8AC3E}">
        <p14:creationId xmlns:p14="http://schemas.microsoft.com/office/powerpoint/2010/main" val="1016007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07169" y="120422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No início do século XIX, com a descoberta do cloro, processos de branqueamento fizeram com que aumentasse a quantidade de materiais que poderiam ser utilizados na fabricação de papel, amenizando a constante escassez de outras matérias-primas.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Além disso, os equipamentos foram modernizados e atingiram elevado grau de automação e produtividade.</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19</a:t>
            </a:fld>
            <a:endParaRPr lang="en-US" altLang="pt-BR" sz="2000" b="1"/>
          </a:p>
        </p:txBody>
      </p:sp>
    </p:spTree>
    <p:extLst>
      <p:ext uri="{BB962C8B-B14F-4D97-AF65-F5344CB8AC3E}">
        <p14:creationId xmlns:p14="http://schemas.microsoft.com/office/powerpoint/2010/main" val="393660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7" y="1002506"/>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Desde os tempos mais remotos, o homem se expressa por meio de desenhos e símbolos gravados nos mais diferentes materiais e superfícies, tais como rochas, ossos, pedra, madeira ou argila (Figura 1). </a:t>
            </a:r>
          </a:p>
          <a:p>
            <a:pPr algn="just">
              <a:lnSpc>
                <a:spcPct val="80000"/>
              </a:lnSpc>
            </a:pPr>
            <a:endParaRPr lang="pt-BR" altLang="pt-BR" sz="29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a:t>
            </a:fld>
            <a:endParaRPr lang="en-US" altLang="pt-BR" sz="2000" b="1"/>
          </a:p>
        </p:txBody>
      </p:sp>
      <p:pic>
        <p:nvPicPr>
          <p:cNvPr id="5" name="Imagem 4">
            <a:extLst>
              <a:ext uri="{FF2B5EF4-FFF2-40B4-BE49-F238E27FC236}">
                <a16:creationId xmlns:a16="http://schemas.microsoft.com/office/drawing/2014/main" id="{25ACE5D8-E7C8-5257-AADA-83D70BF5D754}"/>
              </a:ext>
            </a:extLst>
          </p:cNvPr>
          <p:cNvPicPr>
            <a:picLocks noChangeAspect="1"/>
          </p:cNvPicPr>
          <p:nvPr/>
        </p:nvPicPr>
        <p:blipFill>
          <a:blip r:embed="rId5"/>
          <a:stretch>
            <a:fillRect/>
          </a:stretch>
        </p:blipFill>
        <p:spPr>
          <a:xfrm>
            <a:off x="1600200" y="3747323"/>
            <a:ext cx="6553200" cy="267570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 indústria de celulose e papel no Brasil teve desenvolvimento tardio, datando de 1808 com a chegada da família real e de toda a corte portuguesa, impondo a necessidade de progresso em várias áreas, resultando na criação de instituições, como a Casa da Moeda e o Banco do Brasil, e de iniciativas na área cultural, como a Biblioteca Real e a Academia Real de Belas Artes.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20</a:t>
            </a:fld>
            <a:endParaRPr lang="en-US" altLang="pt-BR" sz="2000" b="1"/>
          </a:p>
        </p:txBody>
      </p:sp>
    </p:spTree>
    <p:extLst>
      <p:ext uri="{BB962C8B-B14F-4D97-AF65-F5344CB8AC3E}">
        <p14:creationId xmlns:p14="http://schemas.microsoft.com/office/powerpoint/2010/main" val="3099541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Dessa forma, essas instituições geravam maior demanda por tipografias, inclusive para a impressão e a divulgação dos documentos reais oficiais e de jornais.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Frei José Maurício da Conceição Velloso teve então permissão para inaugurar uma fábrica de papel no Brasil, utilizando a embira, arbusto do qual se extrai uma fibra muito resistente, como matéria-prima para a extração da celulose.</a:t>
            </a:r>
            <a:br>
              <a:rPr lang="en-US" altLang="pt-BR" sz="2900" dirty="0"/>
            </a:br>
            <a:endParaRPr lang="en-US" altLang="pt-BR" sz="2900" dirty="0"/>
          </a:p>
          <a:p>
            <a:pPr lvl="1" algn="just">
              <a:lnSpc>
                <a:spcPct val="80000"/>
              </a:lnSpc>
            </a:pPr>
            <a:r>
              <a:rPr lang="en-US" altLang="pt-BR" sz="2900" dirty="0"/>
              <a:t> </a:t>
            </a:r>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21</a:t>
            </a:fld>
            <a:endParaRPr lang="en-US" altLang="pt-BR" sz="2000" b="1"/>
          </a:p>
        </p:txBody>
      </p:sp>
    </p:spTree>
    <p:extLst>
      <p:ext uri="{BB962C8B-B14F-4D97-AF65-F5344CB8AC3E}">
        <p14:creationId xmlns:p14="http://schemas.microsoft.com/office/powerpoint/2010/main" val="2597596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Há indícios de que alguns pioneiros tentaram aproveitar a presença da família real no Brasil e suas necessidades e instalar manufaturas de papéis, mas foi em 1837 que André Gaillard abriu uma fábrica de papel no Rio de Janeiro com máquinas importadas da França, e, em 1841, outra fábrica foi inaugurada na freguesia do Engenho Velho/RJ pelo escultor Zeferino Ferraz.</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22</a:t>
            </a:fld>
            <a:endParaRPr lang="en-US" altLang="pt-BR" sz="2000" b="1"/>
          </a:p>
        </p:txBody>
      </p:sp>
    </p:spTree>
    <p:extLst>
      <p:ext uri="{BB962C8B-B14F-4D97-AF65-F5344CB8AC3E}">
        <p14:creationId xmlns:p14="http://schemas.microsoft.com/office/powerpoint/2010/main" val="686465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07169" y="876520"/>
            <a:ext cx="7855831"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Ambas as fábricas produziam papel de baixa qualidade, o qual era utilizado apenas para pacotes e embalagens.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Mesmo com recursos para melhorar a qualidade do papel, esses empreendedores estrangeiros não conseguiram por falta de mão de obra especializada.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Outras fábricas foram instaladas, mas somente no fim século XIX a demanda de papéis no Brasil começou a ser suprida.</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23</a:t>
            </a:fld>
            <a:endParaRPr lang="en-US" altLang="pt-BR" sz="2000" b="1"/>
          </a:p>
        </p:txBody>
      </p:sp>
    </p:spTree>
    <p:extLst>
      <p:ext uri="{BB962C8B-B14F-4D97-AF65-F5344CB8AC3E}">
        <p14:creationId xmlns:p14="http://schemas.microsoft.com/office/powerpoint/2010/main" val="1384726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14400" y="1981200"/>
            <a:ext cx="7723187" cy="3179762"/>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No início do século XX, teve início a utilização do eucalipto como matéria-prima para a celulose, mas foi somente entre 1957 e 1958 que ocorreu a produção industrial massiva de celulose de eucalipto no Brasil.</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24</a:t>
            </a:fld>
            <a:endParaRPr lang="en-US" altLang="pt-BR" sz="2000" b="1"/>
          </a:p>
        </p:txBody>
      </p:sp>
    </p:spTree>
    <p:extLst>
      <p:ext uri="{BB962C8B-B14F-4D97-AF65-F5344CB8AC3E}">
        <p14:creationId xmlns:p14="http://schemas.microsoft.com/office/powerpoint/2010/main" val="3020363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07169" y="914400"/>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Atualmente, são produzidos no Brasil desde o papel cartão, papéis de imprimir e escrever, de imprensa, papéis para fins sanitários, como toalhas e papéis higiênicos, até papéis especiais, como papel-moeda, filtros de café, autoadesivos, papéis metalizados, etc..</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Isso torna o Brasil um dos grandes produtores mundiais de papel, além de ser pioneiro no cultivo de eucalipto para fabricação de papel, o que o torna destaque na exportação de celulose de fibra curta.</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25</a:t>
            </a:fld>
            <a:endParaRPr lang="en-US" altLang="pt-BR" sz="2000" b="1"/>
          </a:p>
        </p:txBody>
      </p:sp>
    </p:spTree>
    <p:extLst>
      <p:ext uri="{BB962C8B-B14F-4D97-AF65-F5344CB8AC3E}">
        <p14:creationId xmlns:p14="http://schemas.microsoft.com/office/powerpoint/2010/main" val="1395337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26</a:t>
            </a:fld>
            <a:endParaRPr lang="en-US" altLang="pt-BR" sz="2000" b="1"/>
          </a:p>
        </p:txBody>
      </p:sp>
      <p:sp>
        <p:nvSpPr>
          <p:cNvPr id="2" name="Rectangle 3">
            <a:extLst>
              <a:ext uri="{FF2B5EF4-FFF2-40B4-BE49-F238E27FC236}">
                <a16:creationId xmlns:a16="http://schemas.microsoft.com/office/drawing/2014/main" id="{E7949E22-7F36-6532-D61A-27FE18AC3432}"/>
              </a:ext>
            </a:extLst>
          </p:cNvPr>
          <p:cNvSpPr txBox="1">
            <a:spLocks noChangeArrowheads="1"/>
          </p:cNvSpPr>
          <p:nvPr/>
        </p:nvSpPr>
        <p:spPr bwMode="auto">
          <a:xfrm>
            <a:off x="762000" y="2514600"/>
            <a:ext cx="4038600"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hlink"/>
              </a:buClr>
              <a:buFont typeface="Wingdings" panose="05000000000000000000" pitchFamily="2" charset="2"/>
              <a:buNone/>
              <a:defRPr sz="2800" b="1" kern="1200">
                <a:solidFill>
                  <a:schemeClr val="accent2"/>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Planta da família das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Cyperaceas</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 papiro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Cyperus</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papyrus</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possui caules triangulares, altos e flexíveis (Figura), com os quais se podem produzir papel.</a:t>
            </a: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pic>
        <p:nvPicPr>
          <p:cNvPr id="6" name="Imagem 5">
            <a:extLst>
              <a:ext uri="{FF2B5EF4-FFF2-40B4-BE49-F238E27FC236}">
                <a16:creationId xmlns:a16="http://schemas.microsoft.com/office/drawing/2014/main" id="{84A6AC86-3C46-A028-1482-25C6940619E9}"/>
              </a:ext>
            </a:extLst>
          </p:cNvPr>
          <p:cNvPicPr>
            <a:picLocks noChangeAspect="1"/>
          </p:cNvPicPr>
          <p:nvPr/>
        </p:nvPicPr>
        <p:blipFill>
          <a:blip r:embed="rId5"/>
          <a:stretch>
            <a:fillRect/>
          </a:stretch>
        </p:blipFill>
        <p:spPr>
          <a:xfrm>
            <a:off x="4933467" y="2543175"/>
            <a:ext cx="3932140" cy="3171825"/>
          </a:xfrm>
          <a:prstGeom prst="rect">
            <a:avLst/>
          </a:prstGeom>
        </p:spPr>
      </p:pic>
    </p:spTree>
    <p:extLst>
      <p:ext uri="{BB962C8B-B14F-4D97-AF65-F5344CB8AC3E}">
        <p14:creationId xmlns:p14="http://schemas.microsoft.com/office/powerpoint/2010/main" val="741023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27</a:t>
            </a:fld>
            <a:endParaRPr lang="en-US" altLang="pt-BR" sz="2000" b="1"/>
          </a:p>
        </p:txBody>
      </p:sp>
      <p:sp>
        <p:nvSpPr>
          <p:cNvPr id="2" name="Rectangle 3">
            <a:extLst>
              <a:ext uri="{FF2B5EF4-FFF2-40B4-BE49-F238E27FC236}">
                <a16:creationId xmlns:a16="http://schemas.microsoft.com/office/drawing/2014/main" id="{E7949E22-7F36-6532-D61A-27FE18AC3432}"/>
              </a:ext>
            </a:extLst>
          </p:cNvPr>
          <p:cNvSpPr txBox="1">
            <a:spLocks noChangeArrowheads="1"/>
          </p:cNvSpPr>
          <p:nvPr/>
        </p:nvSpPr>
        <p:spPr bwMode="auto">
          <a:xfrm>
            <a:off x="990600" y="2005013"/>
            <a:ext cx="7723187"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hlink"/>
              </a:buClr>
              <a:buFont typeface="Wingdings" panose="05000000000000000000" pitchFamily="2" charset="2"/>
              <a:buNone/>
              <a:defRPr sz="2800" b="1" kern="1200">
                <a:solidFill>
                  <a:schemeClr val="accent2"/>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Para tal, utiliza-se a parte interna, branca e com aspecto esponjoso do caule. O processo de produção do papiro foi desenvolvido por volta de 3.700 a.C. e permanece até a atualidade.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 processo se inicia com o corte do caule na medida do tamanho do papel final (Figura), visto que cada fração desse caule corresponde a uma parte da trama do papel.</a:t>
            </a: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Tree>
    <p:extLst>
      <p:ext uri="{BB962C8B-B14F-4D97-AF65-F5344CB8AC3E}">
        <p14:creationId xmlns:p14="http://schemas.microsoft.com/office/powerpoint/2010/main" val="2157928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28</a:t>
            </a:fld>
            <a:endParaRPr lang="en-US" altLang="pt-BR" sz="2000" b="1"/>
          </a:p>
        </p:txBody>
      </p:sp>
      <p:pic>
        <p:nvPicPr>
          <p:cNvPr id="6" name="Imagem 5">
            <a:extLst>
              <a:ext uri="{FF2B5EF4-FFF2-40B4-BE49-F238E27FC236}">
                <a16:creationId xmlns:a16="http://schemas.microsoft.com/office/drawing/2014/main" id="{13C09081-E564-7E41-0E37-A6BA4959DBD3}"/>
              </a:ext>
            </a:extLst>
          </p:cNvPr>
          <p:cNvPicPr>
            <a:picLocks noChangeAspect="1"/>
          </p:cNvPicPr>
          <p:nvPr/>
        </p:nvPicPr>
        <p:blipFill rotWithShape="1">
          <a:blip r:embed="rId5"/>
          <a:srcRect t="4434" r="3817" b="2531"/>
          <a:stretch/>
        </p:blipFill>
        <p:spPr>
          <a:xfrm>
            <a:off x="2247900" y="1905000"/>
            <a:ext cx="5105400" cy="4419600"/>
          </a:xfrm>
          <a:prstGeom prst="rect">
            <a:avLst/>
          </a:prstGeom>
        </p:spPr>
      </p:pic>
    </p:spTree>
    <p:extLst>
      <p:ext uri="{BB962C8B-B14F-4D97-AF65-F5344CB8AC3E}">
        <p14:creationId xmlns:p14="http://schemas.microsoft.com/office/powerpoint/2010/main" val="2895901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29</a:t>
            </a:fld>
            <a:endParaRPr lang="en-US" altLang="pt-BR" sz="2000" b="1"/>
          </a:p>
        </p:txBody>
      </p:sp>
      <p:sp>
        <p:nvSpPr>
          <p:cNvPr id="2" name="Rectangle 3">
            <a:extLst>
              <a:ext uri="{FF2B5EF4-FFF2-40B4-BE49-F238E27FC236}">
                <a16:creationId xmlns:a16="http://schemas.microsoft.com/office/drawing/2014/main" id="{E7949E22-7F36-6532-D61A-27FE18AC3432}"/>
              </a:ext>
            </a:extLst>
          </p:cNvPr>
          <p:cNvSpPr txBox="1">
            <a:spLocks noChangeArrowheads="1"/>
          </p:cNvSpPr>
          <p:nvPr/>
        </p:nvSpPr>
        <p:spPr bwMode="auto">
          <a:xfrm>
            <a:off x="990600" y="2005013"/>
            <a:ext cx="7723187"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hlink"/>
              </a:buClr>
              <a:buFont typeface="Wingdings" panose="05000000000000000000" pitchFamily="2" charset="2"/>
              <a:buNone/>
              <a:defRPr sz="2800" b="1" kern="1200">
                <a:solidFill>
                  <a:schemeClr val="accent2"/>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Neste exemplo, foram cortados pedaços de 10 cm, mas esse tamanho pode variar dependendo das dimensões desejadas na folha de papiro.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Como a casca do caule não tem resistência, essa foi removida, e o descascamento foi feito com o auxílio de uma régua.</a:t>
            </a: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Tree>
    <p:extLst>
      <p:ext uri="{BB962C8B-B14F-4D97-AF65-F5344CB8AC3E}">
        <p14:creationId xmlns:p14="http://schemas.microsoft.com/office/powerpoint/2010/main" val="2825741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790575" y="1143000"/>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Por exemplo, pinturas ou inscrições em rochas e cavernas que datam de até 60 mil anos ainda hoje são encontradas em diversas regiões do mundo.</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a:t>
            </a:fld>
            <a:endParaRPr lang="en-US" altLang="pt-BR" sz="2000" b="1"/>
          </a:p>
        </p:txBody>
      </p:sp>
      <p:pic>
        <p:nvPicPr>
          <p:cNvPr id="2" name="Imagem 1">
            <a:extLst>
              <a:ext uri="{FF2B5EF4-FFF2-40B4-BE49-F238E27FC236}">
                <a16:creationId xmlns:a16="http://schemas.microsoft.com/office/drawing/2014/main" id="{61150C2F-D376-671D-FDE2-5CA5E5DDE2A4}"/>
              </a:ext>
            </a:extLst>
          </p:cNvPr>
          <p:cNvPicPr>
            <a:picLocks noChangeAspect="1"/>
          </p:cNvPicPr>
          <p:nvPr/>
        </p:nvPicPr>
        <p:blipFill>
          <a:blip r:embed="rId5"/>
          <a:stretch>
            <a:fillRect/>
          </a:stretch>
        </p:blipFill>
        <p:spPr>
          <a:xfrm>
            <a:off x="1600200" y="3747323"/>
            <a:ext cx="6553200" cy="2675702"/>
          </a:xfrm>
          <a:prstGeom prst="rect">
            <a:avLst/>
          </a:prstGeom>
        </p:spPr>
      </p:pic>
    </p:spTree>
    <p:extLst>
      <p:ext uri="{BB962C8B-B14F-4D97-AF65-F5344CB8AC3E}">
        <p14:creationId xmlns:p14="http://schemas.microsoft.com/office/powerpoint/2010/main" val="3658928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30</a:t>
            </a:fld>
            <a:endParaRPr lang="en-US" altLang="pt-BR" sz="2000" b="1"/>
          </a:p>
        </p:txBody>
      </p:sp>
      <p:sp>
        <p:nvSpPr>
          <p:cNvPr id="2" name="Rectangle 3">
            <a:extLst>
              <a:ext uri="{FF2B5EF4-FFF2-40B4-BE49-F238E27FC236}">
                <a16:creationId xmlns:a16="http://schemas.microsoft.com/office/drawing/2014/main" id="{E7949E22-7F36-6532-D61A-27FE18AC3432}"/>
              </a:ext>
            </a:extLst>
          </p:cNvPr>
          <p:cNvSpPr txBox="1">
            <a:spLocks noChangeArrowheads="1"/>
          </p:cNvSpPr>
          <p:nvPr/>
        </p:nvSpPr>
        <p:spPr bwMode="auto">
          <a:xfrm>
            <a:off x="762000" y="2133600"/>
            <a:ext cx="8077200"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hlink"/>
              </a:buClr>
              <a:buFont typeface="Wingdings" panose="05000000000000000000" pitchFamily="2" charset="2"/>
              <a:buNone/>
              <a:defRPr sz="2800" b="1" kern="1200">
                <a:solidFill>
                  <a:schemeClr val="accent2"/>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Para remover o excesso de água, após o descascamento os caules foram batidos com um martelo de madeira e, em seguida, prensados com rolo de madeira (Figura). </a:t>
            </a:r>
          </a:p>
          <a:p>
            <a:pPr algn="just">
              <a:lnSpc>
                <a:spcPct val="80000"/>
              </a:lnSpc>
            </a:pPr>
            <a:endParaRPr lang="pt-BR" altLang="pt-BR" sz="105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Após o processo de prensagem os caules sofrem uma visível alteração de coloração (Figura).</a:t>
            </a: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pic>
        <p:nvPicPr>
          <p:cNvPr id="6" name="Imagem 5">
            <a:extLst>
              <a:ext uri="{FF2B5EF4-FFF2-40B4-BE49-F238E27FC236}">
                <a16:creationId xmlns:a16="http://schemas.microsoft.com/office/drawing/2014/main" id="{CEC77CF9-2E01-77C8-CD6B-B245A765F667}"/>
              </a:ext>
            </a:extLst>
          </p:cNvPr>
          <p:cNvPicPr>
            <a:picLocks noChangeAspect="1"/>
          </p:cNvPicPr>
          <p:nvPr/>
        </p:nvPicPr>
        <p:blipFill>
          <a:blip r:embed="rId5"/>
          <a:stretch>
            <a:fillRect/>
          </a:stretch>
        </p:blipFill>
        <p:spPr>
          <a:xfrm>
            <a:off x="2921005" y="4727563"/>
            <a:ext cx="3862376" cy="1733562"/>
          </a:xfrm>
          <a:prstGeom prst="rect">
            <a:avLst/>
          </a:prstGeom>
        </p:spPr>
      </p:pic>
    </p:spTree>
    <p:extLst>
      <p:ext uri="{BB962C8B-B14F-4D97-AF65-F5344CB8AC3E}">
        <p14:creationId xmlns:p14="http://schemas.microsoft.com/office/powerpoint/2010/main" val="4050039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31</a:t>
            </a:fld>
            <a:endParaRPr lang="en-US" altLang="pt-BR" sz="2000" b="1"/>
          </a:p>
        </p:txBody>
      </p:sp>
      <p:sp>
        <p:nvSpPr>
          <p:cNvPr id="2" name="Rectangle 3">
            <a:extLst>
              <a:ext uri="{FF2B5EF4-FFF2-40B4-BE49-F238E27FC236}">
                <a16:creationId xmlns:a16="http://schemas.microsoft.com/office/drawing/2014/main" id="{E7949E22-7F36-6532-D61A-27FE18AC3432}"/>
              </a:ext>
            </a:extLst>
          </p:cNvPr>
          <p:cNvSpPr txBox="1">
            <a:spLocks noChangeArrowheads="1"/>
          </p:cNvSpPr>
          <p:nvPr/>
        </p:nvSpPr>
        <p:spPr bwMode="auto">
          <a:xfrm>
            <a:off x="990600" y="2005013"/>
            <a:ext cx="7723187"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hlink"/>
              </a:buClr>
              <a:buFont typeface="Wingdings" panose="05000000000000000000" pitchFamily="2" charset="2"/>
              <a:buNone/>
              <a:defRPr sz="2800" b="1" kern="1200">
                <a:solidFill>
                  <a:schemeClr val="accent2"/>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Imediatamente após a prensagem, os caules foram imersos em um recipiente contento água potável (Figura), permanecendo nesse recipiente por um período de 7 dias, com troca diária da água para a remoção do açúcar.</a:t>
            </a: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pic>
        <p:nvPicPr>
          <p:cNvPr id="6" name="Imagem 5">
            <a:extLst>
              <a:ext uri="{FF2B5EF4-FFF2-40B4-BE49-F238E27FC236}">
                <a16:creationId xmlns:a16="http://schemas.microsoft.com/office/drawing/2014/main" id="{3A4460C6-62E3-B416-7667-423952664EE9}"/>
              </a:ext>
            </a:extLst>
          </p:cNvPr>
          <p:cNvPicPr>
            <a:picLocks noChangeAspect="1"/>
          </p:cNvPicPr>
          <p:nvPr/>
        </p:nvPicPr>
        <p:blipFill>
          <a:blip r:embed="rId5"/>
          <a:stretch>
            <a:fillRect/>
          </a:stretch>
        </p:blipFill>
        <p:spPr>
          <a:xfrm>
            <a:off x="3228974" y="4190999"/>
            <a:ext cx="3552825" cy="2233451"/>
          </a:xfrm>
          <a:prstGeom prst="rect">
            <a:avLst/>
          </a:prstGeom>
        </p:spPr>
      </p:pic>
    </p:spTree>
    <p:extLst>
      <p:ext uri="{BB962C8B-B14F-4D97-AF65-F5344CB8AC3E}">
        <p14:creationId xmlns:p14="http://schemas.microsoft.com/office/powerpoint/2010/main" val="1181488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32</a:t>
            </a:fld>
            <a:endParaRPr lang="en-US" altLang="pt-BR" sz="2000" b="1"/>
          </a:p>
        </p:txBody>
      </p:sp>
      <p:sp>
        <p:nvSpPr>
          <p:cNvPr id="2" name="Rectangle 3">
            <a:extLst>
              <a:ext uri="{FF2B5EF4-FFF2-40B4-BE49-F238E27FC236}">
                <a16:creationId xmlns:a16="http://schemas.microsoft.com/office/drawing/2014/main" id="{E7949E22-7F36-6532-D61A-27FE18AC3432}"/>
              </a:ext>
            </a:extLst>
          </p:cNvPr>
          <p:cNvSpPr txBox="1">
            <a:spLocks noChangeArrowheads="1"/>
          </p:cNvSpPr>
          <p:nvPr/>
        </p:nvSpPr>
        <p:spPr bwMode="auto">
          <a:xfrm>
            <a:off x="990600" y="2005013"/>
            <a:ext cx="7723187"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hlink"/>
              </a:buClr>
              <a:buFont typeface="Wingdings" panose="05000000000000000000" pitchFamily="2" charset="2"/>
              <a:buNone/>
              <a:defRPr sz="2800" b="1" kern="1200">
                <a:solidFill>
                  <a:schemeClr val="accent2"/>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Note que para a obtenção de folhas de papiro branqueadas, nessa etapa pode ser adicionada solução de hipoclorito de sódio, podendo ser usada água sanitária comercial, ou peróxido de hidrogênio, podendo ser usada água oxigenada, para branquear o caule.</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Como neste exemplo não foram adicionados esses agentes branqueadores, a folha de papiro obtida no final do processo apresentou uma coloração marrom escura.</a:t>
            </a: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Tree>
    <p:extLst>
      <p:ext uri="{BB962C8B-B14F-4D97-AF65-F5344CB8AC3E}">
        <p14:creationId xmlns:p14="http://schemas.microsoft.com/office/powerpoint/2010/main" val="1714301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33</a:t>
            </a:fld>
            <a:endParaRPr lang="en-US" altLang="pt-BR" sz="2000" b="1"/>
          </a:p>
        </p:txBody>
      </p:sp>
      <p:sp>
        <p:nvSpPr>
          <p:cNvPr id="2" name="Rectangle 3">
            <a:extLst>
              <a:ext uri="{FF2B5EF4-FFF2-40B4-BE49-F238E27FC236}">
                <a16:creationId xmlns:a16="http://schemas.microsoft.com/office/drawing/2014/main" id="{E7949E22-7F36-6532-D61A-27FE18AC3432}"/>
              </a:ext>
            </a:extLst>
          </p:cNvPr>
          <p:cNvSpPr txBox="1">
            <a:spLocks noChangeArrowheads="1"/>
          </p:cNvSpPr>
          <p:nvPr/>
        </p:nvSpPr>
        <p:spPr bwMode="auto">
          <a:xfrm>
            <a:off x="990599" y="2362200"/>
            <a:ext cx="7723187"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hlink"/>
              </a:buClr>
              <a:buFont typeface="Wingdings" panose="05000000000000000000" pitchFamily="2" charset="2"/>
              <a:buNone/>
              <a:defRPr sz="2800" b="1" kern="1200">
                <a:solidFill>
                  <a:schemeClr val="accent2"/>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Decorrido o tempo, a água de cada caule foi removida manualmente (Figura) para seguir à montagem do papel.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 processo de montagem ocorreu sob uma manta de feltro, onde foi colocada uma fibra na vertical seguida por uma na horizontal (Figuras), repetindo essa etapa até montar uma folha de papel (Figura).</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Tree>
    <p:extLst>
      <p:ext uri="{BB962C8B-B14F-4D97-AF65-F5344CB8AC3E}">
        <p14:creationId xmlns:p14="http://schemas.microsoft.com/office/powerpoint/2010/main" val="1124458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34</a:t>
            </a:fld>
            <a:endParaRPr lang="en-US" altLang="pt-BR" sz="2000" b="1"/>
          </a:p>
        </p:txBody>
      </p:sp>
      <p:pic>
        <p:nvPicPr>
          <p:cNvPr id="6" name="Imagem 5">
            <a:extLst>
              <a:ext uri="{FF2B5EF4-FFF2-40B4-BE49-F238E27FC236}">
                <a16:creationId xmlns:a16="http://schemas.microsoft.com/office/drawing/2014/main" id="{461E7EBD-C9E2-00FB-D232-11F8246107F0}"/>
              </a:ext>
            </a:extLst>
          </p:cNvPr>
          <p:cNvPicPr>
            <a:picLocks noChangeAspect="1"/>
          </p:cNvPicPr>
          <p:nvPr/>
        </p:nvPicPr>
        <p:blipFill>
          <a:blip r:embed="rId5"/>
          <a:stretch>
            <a:fillRect/>
          </a:stretch>
        </p:blipFill>
        <p:spPr>
          <a:xfrm>
            <a:off x="2514600" y="1905000"/>
            <a:ext cx="4631738" cy="4449237"/>
          </a:xfrm>
          <a:prstGeom prst="rect">
            <a:avLst/>
          </a:prstGeom>
        </p:spPr>
      </p:pic>
    </p:spTree>
    <p:extLst>
      <p:ext uri="{BB962C8B-B14F-4D97-AF65-F5344CB8AC3E}">
        <p14:creationId xmlns:p14="http://schemas.microsoft.com/office/powerpoint/2010/main" val="3337235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35</a:t>
            </a:fld>
            <a:endParaRPr lang="en-US" altLang="pt-BR" sz="2000" b="1"/>
          </a:p>
        </p:txBody>
      </p:sp>
      <p:sp>
        <p:nvSpPr>
          <p:cNvPr id="2" name="Rectangle 3">
            <a:extLst>
              <a:ext uri="{FF2B5EF4-FFF2-40B4-BE49-F238E27FC236}">
                <a16:creationId xmlns:a16="http://schemas.microsoft.com/office/drawing/2014/main" id="{E7949E22-7F36-6532-D61A-27FE18AC3432}"/>
              </a:ext>
            </a:extLst>
          </p:cNvPr>
          <p:cNvSpPr txBox="1">
            <a:spLocks noChangeArrowheads="1"/>
          </p:cNvSpPr>
          <p:nvPr/>
        </p:nvSpPr>
        <p:spPr bwMode="auto">
          <a:xfrm>
            <a:off x="631031" y="1797050"/>
            <a:ext cx="8153399"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hlink"/>
              </a:buClr>
              <a:buFont typeface="Wingdings" panose="05000000000000000000" pitchFamily="2" charset="2"/>
              <a:buNone/>
              <a:defRPr sz="2800" b="1" kern="1200">
                <a:solidFill>
                  <a:schemeClr val="accent2"/>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Após a montagem, as tramas foram cobertas com manta de feltro (Figura) e levadas para prensagem em prensa mecânica manual por um período de 7 a 10 dias, trocando o feltro diariamente para evitar o surgimento de fungos na folha de papel.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Decorrido este tempo, a manta contendo o papel foi levada à secagem em temperatura ambiente e à sombra (Figura), após a qual, por não estar perfeitamente plana (Figura), foi prensada por um período de 24 h, obtendo-se, assim, o papel final (Figura).</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Tree>
    <p:extLst>
      <p:ext uri="{BB962C8B-B14F-4D97-AF65-F5344CB8AC3E}">
        <p14:creationId xmlns:p14="http://schemas.microsoft.com/office/powerpoint/2010/main" val="2519445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910011"/>
            <a:ext cx="7723187" cy="741362"/>
          </a:xfrm>
        </p:spPr>
        <p:txBody>
          <a:bodyPr/>
          <a:lstStyle/>
          <a:p>
            <a:pPr algn="ctr">
              <a:lnSpc>
                <a:spcPct val="80000"/>
              </a:lnSpc>
            </a:pP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Produção de folha de papel a partir de fibras de Papiro(</a:t>
            </a:r>
            <a:r>
              <a:rPr lang="pt-BR" altLang="pt-BR" b="0" dirty="0" err="1">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Cyperuspapyrus</a:t>
            </a:r>
            <a:r>
              <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t>
            </a:r>
          </a:p>
          <a:p>
            <a:pPr algn="ctr">
              <a:lnSpc>
                <a:spcPct val="80000"/>
              </a:lnSpc>
            </a:pPr>
            <a:endPar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36</a:t>
            </a:fld>
            <a:endParaRPr lang="en-US" altLang="pt-BR" sz="2000" b="1"/>
          </a:p>
        </p:txBody>
      </p:sp>
      <p:pic>
        <p:nvPicPr>
          <p:cNvPr id="6" name="Imagem 5">
            <a:extLst>
              <a:ext uri="{FF2B5EF4-FFF2-40B4-BE49-F238E27FC236}">
                <a16:creationId xmlns:a16="http://schemas.microsoft.com/office/drawing/2014/main" id="{C694908E-7E9C-07BF-3CB3-67D4844E9901}"/>
              </a:ext>
            </a:extLst>
          </p:cNvPr>
          <p:cNvPicPr>
            <a:picLocks noChangeAspect="1"/>
          </p:cNvPicPr>
          <p:nvPr/>
        </p:nvPicPr>
        <p:blipFill>
          <a:blip r:embed="rId5"/>
          <a:stretch>
            <a:fillRect/>
          </a:stretch>
        </p:blipFill>
        <p:spPr>
          <a:xfrm>
            <a:off x="3238500" y="2001755"/>
            <a:ext cx="3308536" cy="4108988"/>
          </a:xfrm>
          <a:prstGeom prst="rect">
            <a:avLst/>
          </a:prstGeom>
        </p:spPr>
      </p:pic>
    </p:spTree>
    <p:extLst>
      <p:ext uri="{BB962C8B-B14F-4D97-AF65-F5344CB8AC3E}">
        <p14:creationId xmlns:p14="http://schemas.microsoft.com/office/powerpoint/2010/main" val="3819514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just">
              <a:lnSpc>
                <a:spcPct val="80000"/>
              </a:lnSpc>
            </a:pPr>
            <a:r>
              <a:rPr lang="en-US" altLang="pt-BR" b="0" dirty="0">
                <a:solidFill>
                  <a:schemeClr val="tx1"/>
                </a:solidFill>
              </a:rPr>
              <a:t>	</a:t>
            </a: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Indústria de Celulose e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i="1"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Características da Celulose e Aplicações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As propriedades do papel e da celulose dependem do processo industrial utilizado e segundo a classificação adotada pela Indústria de Papel Simão, existem três tipos diferentes de celulose para produção de papel, com características e usos diversos, conforme listado na Tabela 8.</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37</a:t>
            </a:fld>
            <a:endParaRPr lang="en-US" altLang="pt-BR" sz="2000" b="1"/>
          </a:p>
        </p:txBody>
      </p:sp>
    </p:spTree>
    <p:extLst>
      <p:ext uri="{BB962C8B-B14F-4D97-AF65-F5344CB8AC3E}">
        <p14:creationId xmlns:p14="http://schemas.microsoft.com/office/powerpoint/2010/main" val="3872880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38</a:t>
            </a:fld>
            <a:endParaRPr lang="en-US" altLang="pt-BR" sz="2000" b="1"/>
          </a:p>
        </p:txBody>
      </p:sp>
      <p:pic>
        <p:nvPicPr>
          <p:cNvPr id="6" name="Imagem 5">
            <a:extLst>
              <a:ext uri="{FF2B5EF4-FFF2-40B4-BE49-F238E27FC236}">
                <a16:creationId xmlns:a16="http://schemas.microsoft.com/office/drawing/2014/main" id="{AC3496DE-1A9F-83C9-32DF-9BC61DBA3850}"/>
              </a:ext>
            </a:extLst>
          </p:cNvPr>
          <p:cNvPicPr>
            <a:picLocks noChangeAspect="1"/>
          </p:cNvPicPr>
          <p:nvPr/>
        </p:nvPicPr>
        <p:blipFill>
          <a:blip r:embed="rId5"/>
          <a:stretch>
            <a:fillRect/>
          </a:stretch>
        </p:blipFill>
        <p:spPr>
          <a:xfrm>
            <a:off x="609600" y="1143000"/>
            <a:ext cx="8282710" cy="5157159"/>
          </a:xfrm>
          <a:prstGeom prst="rect">
            <a:avLst/>
          </a:prstGeom>
        </p:spPr>
      </p:pic>
    </p:spTree>
    <p:extLst>
      <p:ext uri="{BB962C8B-B14F-4D97-AF65-F5344CB8AC3E}">
        <p14:creationId xmlns:p14="http://schemas.microsoft.com/office/powerpoint/2010/main" val="4237008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just">
              <a:lnSpc>
                <a:spcPct val="80000"/>
              </a:lnSpc>
            </a:pPr>
            <a:r>
              <a:rPr lang="en-US" altLang="pt-BR" b="0" dirty="0">
                <a:solidFill>
                  <a:schemeClr val="tx1"/>
                </a:solidFill>
              </a:rPr>
              <a:t>	</a:t>
            </a:r>
            <a:r>
              <a:rPr lang="pt-BR" altLang="pt-BR" sz="3200" b="0"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1. Fabricação do papel</a:t>
            </a:r>
            <a:endParaRPr lang="pt-BR" altLang="pt-BR" b="0" dirty="0">
              <a:solidFill>
                <a:srgbClr val="0070C0"/>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ctr">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PAPEL = FIBRAS + ADITIVOS</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39</a:t>
            </a:fld>
            <a:endParaRPr lang="en-US" altLang="pt-BR" sz="2000" b="1"/>
          </a:p>
        </p:txBody>
      </p:sp>
      <p:pic>
        <p:nvPicPr>
          <p:cNvPr id="1026" name="Picture 2" descr="A evolução da tecnologia para a indústria de papel | Samech Vedações">
            <a:extLst>
              <a:ext uri="{FF2B5EF4-FFF2-40B4-BE49-F238E27FC236}">
                <a16:creationId xmlns:a16="http://schemas.microsoft.com/office/drawing/2014/main" id="{BA5A4CED-D6C5-2FE8-DFC6-94D8F5DD5B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895600"/>
            <a:ext cx="5562600" cy="312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948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38200" y="1712914"/>
            <a:ext cx="7723187" cy="3865562"/>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Com o avanço de sua capacidade cognitiva e do domínio dos instrumentos, o homem desenvolveu tecnologias que possibilitaram a criação de materiais mais refinados para utilizar como suporte para se expressar feitos a partir de peles e couros, barro cozido (cerâmica), metal, cascas de árvores e outras fibras vegetais.</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a:t>
            </a:fld>
            <a:endParaRPr lang="en-US" altLang="pt-BR" sz="2000" b="1"/>
          </a:p>
        </p:txBody>
      </p:sp>
    </p:spTree>
    <p:extLst>
      <p:ext uri="{BB962C8B-B14F-4D97-AF65-F5344CB8AC3E}">
        <p14:creationId xmlns:p14="http://schemas.microsoft.com/office/powerpoint/2010/main" val="770856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just">
              <a:lnSpc>
                <a:spcPct val="80000"/>
              </a:lnSpc>
            </a:pPr>
            <a:r>
              <a:rPr lang="en-US" altLang="pt-BR" b="0" dirty="0">
                <a:solidFill>
                  <a:schemeClr val="tx1"/>
                </a:solidFill>
              </a:rPr>
              <a:t>	</a:t>
            </a:r>
            <a:r>
              <a:rPr lang="pt-BR" altLang="pt-BR" b="0"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ADITIVOS</a:t>
            </a:r>
          </a:p>
          <a:p>
            <a:pPr algn="just">
              <a:lnSpc>
                <a:spcPct val="80000"/>
              </a:lnSpc>
            </a:pPr>
            <a:endParaRPr lang="pt-BR" altLang="pt-BR" b="0" dirty="0">
              <a:solidFill>
                <a:srgbClr val="0070C0"/>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Propriedades conferidas pelos aditivos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marL="2524125" indent="-457200">
              <a:lnSpc>
                <a:spcPct val="80000"/>
              </a:lnSpc>
              <a:buFont typeface="Wingdings" panose="05000000000000000000" pitchFamily="2" charset="2"/>
              <a:buChar char="ü"/>
            </a:pP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Colagem</a:t>
            </a:r>
          </a:p>
          <a:p>
            <a:pPr marL="2524125" indent="-457200">
              <a:lnSpc>
                <a:spcPct val="80000"/>
              </a:lnSpc>
              <a:buFont typeface="Wingdings" panose="05000000000000000000" pitchFamily="2" charset="2"/>
              <a:buChar char="ü"/>
            </a:pP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Cor</a:t>
            </a:r>
          </a:p>
          <a:p>
            <a:pPr marL="2524125" indent="-457200">
              <a:lnSpc>
                <a:spcPct val="80000"/>
              </a:lnSpc>
              <a:buFont typeface="Wingdings" panose="05000000000000000000" pitchFamily="2" charset="2"/>
              <a:buChar char="ü"/>
            </a:pP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Impermeabilização a vapor d'água</a:t>
            </a:r>
          </a:p>
          <a:p>
            <a:pPr marL="2524125" indent="-457200">
              <a:lnSpc>
                <a:spcPct val="80000"/>
              </a:lnSpc>
              <a:buFont typeface="Wingdings" panose="05000000000000000000" pitchFamily="2" charset="2"/>
              <a:buChar char="ü"/>
            </a:pP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Impermeabilização a odores</a:t>
            </a:r>
          </a:p>
          <a:p>
            <a:pPr marL="2524125" indent="-457200">
              <a:lnSpc>
                <a:spcPct val="80000"/>
              </a:lnSpc>
              <a:buFont typeface="Wingdings" panose="05000000000000000000" pitchFamily="2" charset="2"/>
              <a:buChar char="ü"/>
            </a:pP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Resistência à umidade</a:t>
            </a:r>
          </a:p>
          <a:p>
            <a:pPr marL="2524125" indent="-457200">
              <a:lnSpc>
                <a:spcPct val="80000"/>
              </a:lnSpc>
              <a:buFont typeface="Wingdings" panose="05000000000000000000" pitchFamily="2" charset="2"/>
              <a:buChar char="ü"/>
            </a:pP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Resistência mecânica</a:t>
            </a:r>
          </a:p>
          <a:p>
            <a:pPr marL="2524125" indent="-457200">
              <a:lnSpc>
                <a:spcPct val="80000"/>
              </a:lnSpc>
              <a:buFont typeface="Wingdings" panose="05000000000000000000" pitchFamily="2" charset="2"/>
              <a:buChar char="ü"/>
            </a:pP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Opacidade</a:t>
            </a:r>
          </a:p>
          <a:p>
            <a:pPr marL="2524125" indent="-457200">
              <a:lnSpc>
                <a:spcPct val="80000"/>
              </a:lnSpc>
              <a:buFont typeface="Wingdings" panose="05000000000000000000" pitchFamily="2" charset="2"/>
              <a:buChar char="ü"/>
            </a:pP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Transparência</a:t>
            </a:r>
          </a:p>
          <a:p>
            <a:pPr marL="2524125" indent="-457200">
              <a:lnSpc>
                <a:spcPct val="80000"/>
              </a:lnSpc>
              <a:buFont typeface="Wingdings" panose="05000000000000000000" pitchFamily="2" charset="2"/>
              <a:buChar char="ü"/>
            </a:pP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Brilho</a:t>
            </a:r>
          </a:p>
          <a:p>
            <a:pPr marL="2524125" indent="-457200">
              <a:lnSpc>
                <a:spcPct val="80000"/>
              </a:lnSpc>
              <a:buFont typeface="Wingdings" panose="05000000000000000000" pitchFamily="2" charset="2"/>
              <a:buChar char="ü"/>
            </a:pP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Alvura</a:t>
            </a: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40</a:t>
            </a:fld>
            <a:endParaRPr lang="en-US" altLang="pt-BR" sz="2000" b="1"/>
          </a:p>
        </p:txBody>
      </p:sp>
    </p:spTree>
    <p:extLst>
      <p:ext uri="{BB962C8B-B14F-4D97-AF65-F5344CB8AC3E}">
        <p14:creationId xmlns:p14="http://schemas.microsoft.com/office/powerpoint/2010/main" val="1198047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just">
              <a:lnSpc>
                <a:spcPct val="80000"/>
              </a:lnSpc>
            </a:pPr>
            <a:r>
              <a:rPr lang="en-US" altLang="pt-BR" b="0" dirty="0">
                <a:solidFill>
                  <a:schemeClr val="tx1"/>
                </a:solidFill>
              </a:rPr>
              <a:t>	</a:t>
            </a:r>
            <a:r>
              <a:rPr lang="pt-BR" altLang="pt-BR" b="0"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Tipos de aditivos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Carga mineral: </a:t>
            </a:r>
          </a:p>
          <a:p>
            <a:pPr algn="just">
              <a:lnSpc>
                <a:spcPct val="80000"/>
              </a:lnSpc>
            </a:pPr>
            <a:endParaRPr lang="pt-BR" altLang="pt-BR" sz="16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Caulim, talco e dióxido de titânio, têm efeitos positivos no melhoramento da:</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marL="2238375" indent="-180975"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Opacidade</a:t>
            </a:r>
          </a:p>
          <a:p>
            <a:pPr marL="2238375" indent="-180975"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Alvura</a:t>
            </a:r>
          </a:p>
          <a:p>
            <a:pPr marL="2238375" indent="-180975"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Lisura</a:t>
            </a:r>
          </a:p>
          <a:p>
            <a:pPr marL="2238375" indent="-180975"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Maciez</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41</a:t>
            </a:fld>
            <a:endParaRPr lang="en-US" altLang="pt-BR" sz="2000" b="1"/>
          </a:p>
        </p:txBody>
      </p:sp>
      <p:pic>
        <p:nvPicPr>
          <p:cNvPr id="2050" name="Picture 2" descr="Caulim (dicionário) | Mercado Negro Antiguidades">
            <a:extLst>
              <a:ext uri="{FF2B5EF4-FFF2-40B4-BE49-F238E27FC236}">
                <a16:creationId xmlns:a16="http://schemas.microsoft.com/office/drawing/2014/main" id="{101C456D-645C-A989-FA98-4595442D2E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8621" y="4038600"/>
            <a:ext cx="2399241" cy="179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42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7" y="1066800"/>
            <a:ext cx="7723187" cy="4852987"/>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Cola: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Breu saponificado, apresenta os efeitos: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Aumenta a retenção de fibras e cargas</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Previne o espalhamento de tintas</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Resistência à penetração de umidade</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Sulfato de alumínio:</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É adicionado após a cola, para precipitar a cola sobre a fibra</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42</a:t>
            </a:fld>
            <a:endParaRPr lang="en-US" altLang="pt-BR" sz="2000" b="1"/>
          </a:p>
        </p:txBody>
      </p:sp>
    </p:spTree>
    <p:extLst>
      <p:ext uri="{BB962C8B-B14F-4D97-AF65-F5344CB8AC3E}">
        <p14:creationId xmlns:p14="http://schemas.microsoft.com/office/powerpoint/2010/main" val="927083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762000" y="838420"/>
            <a:ext cx="7723187" cy="4852987"/>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Amido (milho ou mandioca):</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É adicionado na massa normalmente cozida, tendo como efeitos:</a:t>
            </a:r>
          </a:p>
          <a:p>
            <a:pPr algn="just">
              <a:lnSpc>
                <a:spcPct val="80000"/>
              </a:lnSpc>
            </a:pPr>
            <a:endParaRPr lang="pt-BR" altLang="pt-BR" sz="11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Aumentar a retenção de finos</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Melhorar a união entre as fibras</a:t>
            </a:r>
          </a:p>
          <a:p>
            <a:pPr marL="457200" indent="-457200" algn="just">
              <a:lnSpc>
                <a:spcPct val="80000"/>
              </a:lnSpc>
              <a:buFont typeface="Wingdings" panose="05000000000000000000" pitchFamily="2" charset="2"/>
              <a:buChar char="ü"/>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Corantes:</a:t>
            </a:r>
          </a:p>
          <a:p>
            <a:pPr algn="just">
              <a:lnSpc>
                <a:spcPct val="80000"/>
              </a:lnSpc>
            </a:pPr>
            <a:endParaRPr lang="pt-BR" altLang="pt-BR" sz="105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Melhoram a alvura</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Tingem o papel</a:t>
            </a:r>
          </a:p>
          <a:p>
            <a:pPr marL="457200" indent="-457200" algn="just">
              <a:lnSpc>
                <a:spcPct val="80000"/>
              </a:lnSpc>
              <a:buFont typeface="Wingdings" panose="05000000000000000000" pitchFamily="2" charset="2"/>
              <a:buChar char="ü"/>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Aditivos diversos: Preservativos, auxiliares de retenção, antiespumantes, plastificantes.</a:t>
            </a: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43</a:t>
            </a:fld>
            <a:endParaRPr lang="en-US" altLang="pt-BR" sz="2000" b="1"/>
          </a:p>
        </p:txBody>
      </p:sp>
    </p:spTree>
    <p:extLst>
      <p:ext uri="{BB962C8B-B14F-4D97-AF65-F5344CB8AC3E}">
        <p14:creationId xmlns:p14="http://schemas.microsoft.com/office/powerpoint/2010/main" val="1633014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44</a:t>
            </a:fld>
            <a:endParaRPr lang="en-US" altLang="pt-BR" sz="2000" b="1"/>
          </a:p>
        </p:txBody>
      </p:sp>
      <p:pic>
        <p:nvPicPr>
          <p:cNvPr id="3074" name="Picture 2" descr="Conheça 11 problemas críticos da indústria de papel e celulose e como ...">
            <a:extLst>
              <a:ext uri="{FF2B5EF4-FFF2-40B4-BE49-F238E27FC236}">
                <a16:creationId xmlns:a16="http://schemas.microsoft.com/office/drawing/2014/main" id="{16F88359-77B8-FE2A-3A28-B93D5EC6D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257300"/>
            <a:ext cx="8115613"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865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just">
              <a:lnSpc>
                <a:spcPct val="80000"/>
              </a:lnSpc>
            </a:pPr>
            <a:r>
              <a:rPr lang="en-US" altLang="pt-BR" b="0" dirty="0">
                <a:solidFill>
                  <a:schemeClr val="tx1"/>
                </a:solidFill>
              </a:rPr>
              <a:t>	</a:t>
            </a:r>
            <a:r>
              <a:rPr lang="pt-BR" altLang="pt-BR" b="0" dirty="0">
                <a:solidFill>
                  <a:srgbClr val="0070C0"/>
                </a:solidFill>
                <a:latin typeface="ADLaM Display" panose="020F0502020204030204" pitchFamily="2" charset="0"/>
                <a:ea typeface="ADLaM Display" panose="020F0502020204030204" pitchFamily="2" charset="0"/>
                <a:cs typeface="ADLaM Display" panose="020F0502020204030204" pitchFamily="2" charset="0"/>
              </a:rPr>
              <a:t>EQUIPAMENTOS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DESAGREGADOR</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Um tipo de liquidificador gigante, para desintegração do carregamento inicial do material fibroso, com soda caustica.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 volume útil varia entre 6 a 18 m</a:t>
            </a:r>
            <a:r>
              <a:rPr lang="pt-BR" altLang="pt-BR" b="0" baseline="3000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3</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sendo equipado com motor de até 250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Hp</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a:t>
            </a: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45</a:t>
            </a:fld>
            <a:endParaRPr lang="en-US" altLang="pt-BR" sz="2000" b="1"/>
          </a:p>
        </p:txBody>
      </p:sp>
    </p:spTree>
    <p:extLst>
      <p:ext uri="{BB962C8B-B14F-4D97-AF65-F5344CB8AC3E}">
        <p14:creationId xmlns:p14="http://schemas.microsoft.com/office/powerpoint/2010/main" val="1378293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46</a:t>
            </a:fld>
            <a:endParaRPr lang="en-US" altLang="pt-BR" sz="2000" b="1"/>
          </a:p>
        </p:txBody>
      </p:sp>
      <p:pic>
        <p:nvPicPr>
          <p:cNvPr id="4098" name="Picture 2" descr="Máquina De Pasta De Papel,Máquina De Papel Desagregador,Polpa De Papel ...">
            <a:extLst>
              <a:ext uri="{FF2B5EF4-FFF2-40B4-BE49-F238E27FC236}">
                <a16:creationId xmlns:a16="http://schemas.microsoft.com/office/drawing/2014/main" id="{17D2FE94-2394-F27E-0315-1345C5A71E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990600"/>
            <a:ext cx="6084094" cy="522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520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SEPARADOR CENTRÍFUGO</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Tem a finalidade de separar as partículas pesadas.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DESPASTILHADOR</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Um tipo de pré-refinador, que tem o objetivo de complementar o trabalho do desagregador, desmanchando os pequenos grumos de fibras.</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47</a:t>
            </a:fld>
            <a:endParaRPr lang="en-US" altLang="pt-BR" sz="2000" b="1"/>
          </a:p>
        </p:txBody>
      </p:sp>
    </p:spTree>
    <p:extLst>
      <p:ext uri="{BB962C8B-B14F-4D97-AF65-F5344CB8AC3E}">
        <p14:creationId xmlns:p14="http://schemas.microsoft.com/office/powerpoint/2010/main" val="996039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38200" y="1371600"/>
            <a:ext cx="7723187" cy="4852987"/>
          </a:xfrm>
        </p:spPr>
        <p:txBody>
          <a:body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REFINADOR</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Equipamento utilizado para hidratar a fibra, cortar e desfibrilar o material em processamento, facilitando o posterior entrelaçamento entre as fibras.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TANQUE DA SEÇAO DE FORMAÇÃO (MESA PLANA)</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Um tanque onde o material desfibrado recebe a adição da cola.</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48</a:t>
            </a:fld>
            <a:endParaRPr lang="en-US" altLang="pt-BR" sz="2000" b="1"/>
          </a:p>
        </p:txBody>
      </p:sp>
    </p:spTree>
    <p:extLst>
      <p:ext uri="{BB962C8B-B14F-4D97-AF65-F5344CB8AC3E}">
        <p14:creationId xmlns:p14="http://schemas.microsoft.com/office/powerpoint/2010/main" val="678177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49</a:t>
            </a:fld>
            <a:endParaRPr lang="en-US" altLang="pt-BR" sz="2000" b="1"/>
          </a:p>
        </p:txBody>
      </p:sp>
      <p:pic>
        <p:nvPicPr>
          <p:cNvPr id="1026" name="Picture 2" descr="A importância da Refinação na fabricação do Papel.">
            <a:extLst>
              <a:ext uri="{FF2B5EF4-FFF2-40B4-BE49-F238E27FC236}">
                <a16:creationId xmlns:a16="http://schemas.microsoft.com/office/drawing/2014/main" id="{3AC81E3F-280A-2516-74F9-AB56FDD39C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143000"/>
            <a:ext cx="38608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137F5A2-5FDA-CD64-1383-D07B4193D229}"/>
              </a:ext>
            </a:extLst>
          </p:cNvPr>
          <p:cNvSpPr txBox="1"/>
          <p:nvPr/>
        </p:nvSpPr>
        <p:spPr>
          <a:xfrm>
            <a:off x="1066800" y="4086004"/>
            <a:ext cx="2362200" cy="313932"/>
          </a:xfrm>
          <a:prstGeom prst="rect">
            <a:avLst/>
          </a:prstGeom>
          <a:noFill/>
        </p:spPr>
        <p:txBody>
          <a:bodyPr wrap="square" rtlCol="0">
            <a:spAutoFit/>
          </a:body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REFINADOR</a:t>
            </a:r>
          </a:p>
        </p:txBody>
      </p:sp>
      <p:pic>
        <p:nvPicPr>
          <p:cNvPr id="1028" name="Picture 4" descr="Seções de Formação | Metal Service">
            <a:extLst>
              <a:ext uri="{FF2B5EF4-FFF2-40B4-BE49-F238E27FC236}">
                <a16:creationId xmlns:a16="http://schemas.microsoft.com/office/drawing/2014/main" id="{22864CC4-47A9-4E52-D697-ED6EE1C09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4173115"/>
            <a:ext cx="4743718" cy="210502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6F81B6BB-E875-BC63-5EBA-CFA911CD9F27}"/>
              </a:ext>
            </a:extLst>
          </p:cNvPr>
          <p:cNvSpPr txBox="1"/>
          <p:nvPr/>
        </p:nvSpPr>
        <p:spPr>
          <a:xfrm>
            <a:off x="5505718" y="3528465"/>
            <a:ext cx="3276600" cy="923330"/>
          </a:xfrm>
          <a:prstGeom prst="rect">
            <a:avLst/>
          </a:prstGeom>
          <a:noFill/>
        </p:spPr>
        <p:txBody>
          <a:bodyPr wrap="square" rtlCol="0">
            <a:spAutoFit/>
          </a:bodyPr>
          <a:lstStyle/>
          <a:p>
            <a:pPr algn="just"/>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TANQUE DA SEÇAO DE FORMAÇÃO (MESA PLANA)</a:t>
            </a:r>
          </a:p>
          <a:p>
            <a:pPr algn="just"/>
            <a:endParaRPr lang="pt-BR" dirty="0"/>
          </a:p>
        </p:txBody>
      </p:sp>
    </p:spTree>
    <p:extLst>
      <p:ext uri="{BB962C8B-B14F-4D97-AF65-F5344CB8AC3E}">
        <p14:creationId xmlns:p14="http://schemas.microsoft.com/office/powerpoint/2010/main" val="133403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Há cerca de 3.700 a.C. na região do Egito o homem desenvolveu o papiro como suporte de escrita entre outras utilizações.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Outro exemplo, são os pergaminhos, cuja invenção é creditada aos Persas, aproximadamente em 200 a.C. (no reinado de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Eumenes</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II de Pérgamo), que eram feitos de peles de animais tratadas e que foram utilizadas para a escrita dos habitantes daquela região.</a:t>
            </a: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a:t>
            </a:fld>
            <a:endParaRPr lang="en-US" altLang="pt-BR" sz="2000" b="1"/>
          </a:p>
        </p:txBody>
      </p:sp>
    </p:spTree>
    <p:extLst>
      <p:ext uri="{BB962C8B-B14F-4D97-AF65-F5344CB8AC3E}">
        <p14:creationId xmlns:p14="http://schemas.microsoft.com/office/powerpoint/2010/main" val="2209173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762000" y="1002506"/>
            <a:ext cx="7723187" cy="4852987"/>
          </a:xfrm>
        </p:spPr>
        <p:txBody>
          <a:body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CAIXA DE NÍVEL</a:t>
            </a:r>
          </a:p>
          <a:p>
            <a:pPr algn="just">
              <a:lnSpc>
                <a:spcPct val="80000"/>
              </a:lnSpc>
            </a:pPr>
            <a:endParaRPr lang="pt-BR" altLang="pt-BR" sz="18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Dosador da quantidade de massa ideal para a formação de papel, onde também, são adicionados os outros aditivos, como por exemplo, o sulfato de alumínio.</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SEPARADOR CENTRÍFUGO</a:t>
            </a:r>
          </a:p>
          <a:p>
            <a:pPr algn="just">
              <a:lnSpc>
                <a:spcPct val="80000"/>
              </a:lnSpc>
            </a:pPr>
            <a:endParaRPr lang="pt-BR" altLang="pt-BR" sz="18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Equipamento utilizado para eliminar as impurezas leves do processo, como pequenos grãos de areia.</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DEPURADOR VERTICAL</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50</a:t>
            </a:fld>
            <a:endParaRPr lang="en-US" altLang="pt-BR" sz="2000" b="1"/>
          </a:p>
        </p:txBody>
      </p:sp>
    </p:spTree>
    <p:extLst>
      <p:ext uri="{BB962C8B-B14F-4D97-AF65-F5344CB8AC3E}">
        <p14:creationId xmlns:p14="http://schemas.microsoft.com/office/powerpoint/2010/main" val="988907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51</a:t>
            </a:fld>
            <a:endParaRPr lang="en-US" altLang="pt-BR" sz="2000" b="1"/>
          </a:p>
        </p:txBody>
      </p:sp>
      <p:pic>
        <p:nvPicPr>
          <p:cNvPr id="2050" name="Picture 2" descr="Separador centrifugo - Marcentric">
            <a:extLst>
              <a:ext uri="{FF2B5EF4-FFF2-40B4-BE49-F238E27FC236}">
                <a16:creationId xmlns:a16="http://schemas.microsoft.com/office/drawing/2014/main" id="{F0F97694-3CF8-34FE-048F-96E1F66A3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99060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purador Vertical - Mazzer Equipamentos Industriais - Sertãozinho, SP">
            <a:extLst>
              <a:ext uri="{FF2B5EF4-FFF2-40B4-BE49-F238E27FC236}">
                <a16:creationId xmlns:a16="http://schemas.microsoft.com/office/drawing/2014/main" id="{C4526C69-20CE-C344-5E80-4F0904251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2260600"/>
            <a:ext cx="3602347" cy="4171949"/>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9DD60105-65D3-11B8-9243-9EF276C4FB2A}"/>
              </a:ext>
            </a:extLst>
          </p:cNvPr>
          <p:cNvSpPr txBox="1"/>
          <p:nvPr/>
        </p:nvSpPr>
        <p:spPr>
          <a:xfrm>
            <a:off x="5736431" y="1828800"/>
            <a:ext cx="3124199" cy="646331"/>
          </a:xfrm>
          <a:prstGeom prst="rect">
            <a:avLst/>
          </a:prstGeom>
          <a:noFill/>
        </p:spPr>
        <p:txBody>
          <a:bodyPr wrap="square" rtlCol="0">
            <a:spAutoFit/>
          </a:bodyPr>
          <a:lstStyle/>
          <a:p>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DEPURADOR VERTICAL</a:t>
            </a:r>
          </a:p>
          <a:p>
            <a:endParaRPr lang="pt-BR" dirty="0"/>
          </a:p>
        </p:txBody>
      </p:sp>
      <p:sp>
        <p:nvSpPr>
          <p:cNvPr id="7" name="CaixaDeTexto 6">
            <a:extLst>
              <a:ext uri="{FF2B5EF4-FFF2-40B4-BE49-F238E27FC236}">
                <a16:creationId xmlns:a16="http://schemas.microsoft.com/office/drawing/2014/main" id="{D4B6F865-A02C-1518-0A7A-33DA3247A51F}"/>
              </a:ext>
            </a:extLst>
          </p:cNvPr>
          <p:cNvSpPr txBox="1"/>
          <p:nvPr/>
        </p:nvSpPr>
        <p:spPr>
          <a:xfrm>
            <a:off x="1066800" y="4375149"/>
            <a:ext cx="4581524" cy="313932"/>
          </a:xfrm>
          <a:prstGeom prst="rect">
            <a:avLst/>
          </a:prstGeom>
          <a:noFill/>
        </p:spPr>
        <p:txBody>
          <a:bodyPr wrap="square">
            <a:spAutoFit/>
          </a:body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SEPARADOR CENTRÍFUGO</a:t>
            </a:r>
          </a:p>
        </p:txBody>
      </p:sp>
    </p:spTree>
    <p:extLst>
      <p:ext uri="{BB962C8B-B14F-4D97-AF65-F5344CB8AC3E}">
        <p14:creationId xmlns:p14="http://schemas.microsoft.com/office/powerpoint/2010/main" val="3608699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07169" y="1828800"/>
            <a:ext cx="7723187" cy="3484562"/>
          </a:xfrm>
        </p:spPr>
        <p:txBody>
          <a:bodyPr/>
          <a:lstStyle/>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SEÇÃO DE FORMAÇÃO (MESA PLANA)</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Na mesa plana ocorre a formação do papel, pelo aumento da consistência do material obtido após passagem no depurador vertical, da ordem de 0,3 a 1,5 % para uma consistência de 18 a 22 % de sólidos, por desaguamento e ocorrência de ligações químicas.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52</a:t>
            </a:fld>
            <a:endParaRPr lang="en-US" altLang="pt-BR" sz="2000" b="1"/>
          </a:p>
        </p:txBody>
      </p:sp>
    </p:spTree>
    <p:extLst>
      <p:ext uri="{BB962C8B-B14F-4D97-AF65-F5344CB8AC3E}">
        <p14:creationId xmlns:p14="http://schemas.microsoft.com/office/powerpoint/2010/main" val="782226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CARREGAMENTO INICIAL DO DESAGREGADOR</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marL="1000125"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Material fibroso (celulose, pasta mecânica, aparas);</a:t>
            </a:r>
          </a:p>
          <a:p>
            <a:pPr marL="1000125"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Água de diluição;</a:t>
            </a:r>
          </a:p>
          <a:p>
            <a:pPr marL="1000125"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Soda Caustica, até pH entre 8 a 10;</a:t>
            </a:r>
          </a:p>
          <a:p>
            <a:pPr marL="542925"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 mistura é formulada, de acordo, com o tipo de papel a ser fabricado.</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53</a:t>
            </a:fld>
            <a:endParaRPr lang="en-US" altLang="pt-BR" sz="2000" b="1"/>
          </a:p>
        </p:txBody>
      </p:sp>
    </p:spTree>
    <p:extLst>
      <p:ext uri="{BB962C8B-B14F-4D97-AF65-F5344CB8AC3E}">
        <p14:creationId xmlns:p14="http://schemas.microsoft.com/office/powerpoint/2010/main" val="4078016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b="0" dirty="0">
                <a:solidFill>
                  <a:srgbClr val="00B0F0"/>
                </a:solidFill>
                <a:latin typeface="ADLaM Display" panose="020F0502020204030204" pitchFamily="2" charset="0"/>
                <a:ea typeface="ADLaM Display" panose="020F0502020204030204" pitchFamily="2" charset="0"/>
                <a:cs typeface="ADLaM Display" panose="020F0502020204030204" pitchFamily="2" charset="0"/>
              </a:rPr>
              <a:t>DESCRIÇÃO DO PROCESSO</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 carregamento é desintegrado, por aproximadamente 20 min e em seguida é descarregado para o tanque pulmão, tendo a massa neste estágio, uma consistência de 6 a 7% de material fibroso.</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54</a:t>
            </a:fld>
            <a:endParaRPr lang="en-US" altLang="pt-BR" sz="2000" b="1"/>
          </a:p>
        </p:txBody>
      </p:sp>
    </p:spTree>
    <p:extLst>
      <p:ext uri="{BB962C8B-B14F-4D97-AF65-F5344CB8AC3E}">
        <p14:creationId xmlns:p14="http://schemas.microsoft.com/office/powerpoint/2010/main" val="645746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Este material é bombeado para o separador centrifugo onde as partículas pesadas - como pedras, grampos, arruelas -  são separadas.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Do separador, o material dentro das especificações é transferido para o pré-refinador, desmanchando, neste estágio, os pequenos grumos de fibras ainda existentes.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Em seguida, é realizada a transferência do material pré-refinado, para o refinador.</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55</a:t>
            </a:fld>
            <a:endParaRPr lang="en-US" altLang="pt-BR" sz="2000" b="1"/>
          </a:p>
        </p:txBody>
      </p:sp>
    </p:spTree>
    <p:extLst>
      <p:ext uri="{BB962C8B-B14F-4D97-AF65-F5344CB8AC3E}">
        <p14:creationId xmlns:p14="http://schemas.microsoft.com/office/powerpoint/2010/main" val="813687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O material refinado é transferido para um outro tanque (tanque da mesa plana), onde é adicionada a cola (breu saponificado)</a:t>
            </a:r>
            <a:r>
              <a:rPr lang="en-US"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56</a:t>
            </a:fld>
            <a:endParaRPr lang="en-US" altLang="pt-BR" sz="2000" b="1"/>
          </a:p>
        </p:txBody>
      </p:sp>
      <p:pic>
        <p:nvPicPr>
          <p:cNvPr id="2" name="Picture 4" descr="Seções de Formação | Metal Service">
            <a:extLst>
              <a:ext uri="{FF2B5EF4-FFF2-40B4-BE49-F238E27FC236}">
                <a16:creationId xmlns:a16="http://schemas.microsoft.com/office/drawing/2014/main" id="{68054F67-56CF-876B-C8A1-79AD8A333B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124200"/>
            <a:ext cx="5620196" cy="249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1263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7" y="1716991"/>
            <a:ext cx="7723187" cy="3865562"/>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Do tanque, a massa é bombeada para uma caixa de nível, onde é adicionado o sulfato de alumínio para precipitar a cola de breu, fazendo com que a mesma venha aderir na fibra, conferindo uma maior resistência à folha de papel que será formada.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Também, nessa caixa de nível, outros aditivos podem ser adicionados.</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57</a:t>
            </a:fld>
            <a:endParaRPr lang="en-US" altLang="pt-BR" sz="2000" b="1"/>
          </a:p>
        </p:txBody>
      </p:sp>
    </p:spTree>
    <p:extLst>
      <p:ext uri="{BB962C8B-B14F-4D97-AF65-F5344CB8AC3E}">
        <p14:creationId xmlns:p14="http://schemas.microsoft.com/office/powerpoint/2010/main" val="1129122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38200" y="2053011"/>
            <a:ext cx="7723187" cy="3027362"/>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Da caixa de nível, a massa é dosada na bomba de diluição, que está adicionando água no processo.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Nesta fase, a consistência da pasta é reduzida para 1 a 2%.</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 massa diluída é bombeada para outro separador, para retirada das partículas leves.</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58</a:t>
            </a:fld>
            <a:endParaRPr lang="en-US" altLang="pt-BR" sz="2000" b="1"/>
          </a:p>
        </p:txBody>
      </p:sp>
    </p:spTree>
    <p:extLst>
      <p:ext uri="{BB962C8B-B14F-4D97-AF65-F5344CB8AC3E}">
        <p14:creationId xmlns:p14="http://schemas.microsoft.com/office/powerpoint/2010/main" val="27022768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1600200"/>
            <a:ext cx="7723187" cy="4170361"/>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O material de aceite é injetado na sucção da bomba de mistura, que também está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succionando</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água do processo, reduzindo a consistência da massa para 0,3 a 1,5 %.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 massa passa, finalmente por um depurador vertical, separando as impurezas remanescentes, sendo o material enviado a caixa de entrada da mesa plana.</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59</a:t>
            </a:fld>
            <a:endParaRPr lang="en-US" altLang="pt-BR" sz="2000" b="1"/>
          </a:p>
        </p:txBody>
      </p:sp>
    </p:spTree>
    <p:extLst>
      <p:ext uri="{BB962C8B-B14F-4D97-AF65-F5344CB8AC3E}">
        <p14:creationId xmlns:p14="http://schemas.microsoft.com/office/powerpoint/2010/main" val="3917685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No entanto, apesar de sua menor resistência, foram materiais desenvolvidos a partir de fibras vegetais que se consagraram como suporte para a escrita, devido a sua maior leveza e praticidade.</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a:t>
            </a:fld>
            <a:endParaRPr lang="en-US" altLang="pt-BR" sz="2000" b="1"/>
          </a:p>
        </p:txBody>
      </p:sp>
    </p:spTree>
    <p:extLst>
      <p:ext uri="{BB962C8B-B14F-4D97-AF65-F5344CB8AC3E}">
        <p14:creationId xmlns:p14="http://schemas.microsoft.com/office/powerpoint/2010/main" val="386988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07169" y="1447800"/>
            <a:ext cx="7723187" cy="4852987"/>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O material rejeitado no depurador, após passar por uma peneira vibratória é retornado ao tanque da mesa plana, para reprocessamento.</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Toda a água do processo é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recirculada</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através da bomba de diluição e da bomba de mistura.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 excedente é devolvido ao desagregador.</a:t>
            </a:r>
            <a:r>
              <a:rPr lang="en-US" altLang="pt-BR" b="0" dirty="0">
                <a:solidFill>
                  <a:schemeClr val="tx1"/>
                </a:solidFill>
              </a:rPr>
              <a:t> </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60</a:t>
            </a:fld>
            <a:endParaRPr lang="en-US" altLang="pt-BR" sz="2000" b="1"/>
          </a:p>
        </p:txBody>
      </p:sp>
    </p:spTree>
    <p:extLst>
      <p:ext uri="{BB962C8B-B14F-4D97-AF65-F5344CB8AC3E}">
        <p14:creationId xmlns:p14="http://schemas.microsoft.com/office/powerpoint/2010/main" val="1618441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ctr">
              <a:lnSpc>
                <a:spcPct val="80000"/>
              </a:lnSpc>
            </a:pPr>
            <a:r>
              <a:rPr lang="en-US" altLang="pt-BR" b="0" dirty="0">
                <a:solidFill>
                  <a:schemeClr val="tx1"/>
                </a:solidFill>
              </a:rPr>
              <a:t>	</a:t>
            </a:r>
            <a:r>
              <a:rPr lang="en-US" altLang="pt-BR" b="0" dirty="0" err="1">
                <a:solidFill>
                  <a:srgbClr val="00B0F0"/>
                </a:solidFill>
                <a:latin typeface="ADLaM Display" panose="020F0502020204030204" pitchFamily="2" charset="0"/>
                <a:ea typeface="ADLaM Display" panose="020F0502020204030204" pitchFamily="2" charset="0"/>
                <a:cs typeface="ADLaM Display" panose="020F0502020204030204" pitchFamily="2" charset="0"/>
              </a:rPr>
              <a:t>Máquina</a:t>
            </a:r>
            <a:r>
              <a:rPr lang="en-US" altLang="pt-BR" b="0" dirty="0">
                <a:solidFill>
                  <a:srgbClr val="00B0F0"/>
                </a:solidFill>
                <a:latin typeface="ADLaM Display" panose="020F0502020204030204" pitchFamily="2" charset="0"/>
                <a:ea typeface="ADLaM Display" panose="020F0502020204030204" pitchFamily="2" charset="0"/>
                <a:cs typeface="ADLaM Display" panose="020F0502020204030204" pitchFamily="2" charset="0"/>
              </a:rPr>
              <a:t> de </a:t>
            </a:r>
            <a:r>
              <a:rPr lang="en-US" altLang="pt-BR" b="0" dirty="0" err="1">
                <a:solidFill>
                  <a:srgbClr val="00B0F0"/>
                </a:solidFill>
                <a:latin typeface="ADLaM Display" panose="020F0502020204030204" pitchFamily="2" charset="0"/>
                <a:ea typeface="ADLaM Display" panose="020F0502020204030204" pitchFamily="2" charset="0"/>
                <a:cs typeface="ADLaM Display" panose="020F0502020204030204" pitchFamily="2" charset="0"/>
              </a:rPr>
              <a:t>Papel</a:t>
            </a:r>
            <a:r>
              <a:rPr lang="en-US" altLang="pt-BR" b="0" dirty="0">
                <a:solidFill>
                  <a:srgbClr val="00B0F0"/>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61</a:t>
            </a:fld>
            <a:endParaRPr lang="en-US" altLang="pt-BR" sz="2000" b="1"/>
          </a:p>
        </p:txBody>
      </p:sp>
      <p:pic>
        <p:nvPicPr>
          <p:cNvPr id="3074" name="Picture 2" descr="Maquinas de Papel y Partes – NeotekInc">
            <a:extLst>
              <a:ext uri="{FF2B5EF4-FFF2-40B4-BE49-F238E27FC236}">
                <a16:creationId xmlns:a16="http://schemas.microsoft.com/office/drawing/2014/main" id="{F32D341C-569E-AEFC-4EE9-100C46514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057400"/>
            <a:ext cx="5321386"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12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762000" y="1002506"/>
            <a:ext cx="7723187" cy="4852987"/>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As máquinas de papel são constituídas por várias seções independentes, cada seção com sua característica própria e com funções definidas.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Seção de Formação</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Seção de Prensagem</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Seção de Secagem</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Seção de Enrolamento ou Corte</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Seção de Acionamento</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Seção de Poços e Fundações</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Seção de Tratamentos de Superfície e Aplicações.</a:t>
            </a:r>
          </a:p>
          <a:p>
            <a:pPr marL="457200" indent="-457200" algn="just">
              <a:lnSpc>
                <a:spcPct val="80000"/>
              </a:lnSpc>
              <a:buFont typeface="Wingdings" panose="05000000000000000000" pitchFamily="2" charset="2"/>
              <a:buChar char="ü"/>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62</a:t>
            </a:fld>
            <a:endParaRPr lang="en-US" altLang="pt-BR" sz="2000" b="1"/>
          </a:p>
        </p:txBody>
      </p:sp>
    </p:spTree>
    <p:extLst>
      <p:ext uri="{BB962C8B-B14F-4D97-AF65-F5344CB8AC3E}">
        <p14:creationId xmlns:p14="http://schemas.microsoft.com/office/powerpoint/2010/main" val="538902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1741489"/>
            <a:ext cx="7723187" cy="3865562"/>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Das seções que constituem uma máquina para fabricação de papel, infere-se sua função no processo produtivo: </a:t>
            </a:r>
            <a:r>
              <a:rPr lang="pt-BR" altLang="pt-BR" b="0" dirty="0">
                <a:solidFill>
                  <a:schemeClr val="tx2">
                    <a:lumMod val="75000"/>
                  </a:schemeClr>
                </a:solidFill>
                <a:latin typeface="ADLaM Display" panose="020F0502020204030204" pitchFamily="2" charset="0"/>
                <a:ea typeface="ADLaM Display" panose="020F0502020204030204" pitchFamily="2" charset="0"/>
                <a:cs typeface="ADLaM Display" panose="020F0502020204030204" pitchFamily="2" charset="0"/>
              </a:rPr>
              <a:t>retirar a água na qual encontram-se os componentes do papel (fibras, minerais, colas, aditivos)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de forma a produzir uma folha de largura determinada, comprimento indefinido, espessura especificados com aplicação eventual de tratamentos superficiais seja por alisamento, seja por deposição de tintas, amidos, etc.</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63</a:t>
            </a:fld>
            <a:endParaRPr lang="en-US" altLang="pt-BR" sz="2000" b="1"/>
          </a:p>
        </p:txBody>
      </p:sp>
    </p:spTree>
    <p:extLst>
      <p:ext uri="{BB962C8B-B14F-4D97-AF65-F5344CB8AC3E}">
        <p14:creationId xmlns:p14="http://schemas.microsoft.com/office/powerpoint/2010/main" val="4272146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14400" y="2235623"/>
            <a:ext cx="7723187" cy="2570162"/>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A retirada da água, que é usada como veículo para os componentes do produto, é efetuada progressivamente, inicialmente por gravidade, em seguida por sucção e prensagem e finalmente por evaporação, respectivamente nas seções de formação, prensas e baterias de secagem.</a:t>
            </a: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64</a:t>
            </a:fld>
            <a:endParaRPr lang="en-US" altLang="pt-BR" sz="2000" b="1"/>
          </a:p>
        </p:txBody>
      </p:sp>
    </p:spTree>
    <p:extLst>
      <p:ext uri="{BB962C8B-B14F-4D97-AF65-F5344CB8AC3E}">
        <p14:creationId xmlns:p14="http://schemas.microsoft.com/office/powerpoint/2010/main" val="290912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65</a:t>
            </a:fld>
            <a:endParaRPr lang="en-US" altLang="pt-BR" sz="2000" b="1"/>
          </a:p>
        </p:txBody>
      </p:sp>
      <p:pic>
        <p:nvPicPr>
          <p:cNvPr id="6" name="Imagem 5">
            <a:extLst>
              <a:ext uri="{FF2B5EF4-FFF2-40B4-BE49-F238E27FC236}">
                <a16:creationId xmlns:a16="http://schemas.microsoft.com/office/drawing/2014/main" id="{A9C9C1B2-1BB1-ECD5-610D-93E734A085D9}"/>
              </a:ext>
            </a:extLst>
          </p:cNvPr>
          <p:cNvPicPr>
            <a:picLocks noChangeAspect="1"/>
          </p:cNvPicPr>
          <p:nvPr/>
        </p:nvPicPr>
        <p:blipFill rotWithShape="1">
          <a:blip r:embed="rId5"/>
          <a:srcRect l="15000" r="18332"/>
          <a:stretch/>
        </p:blipFill>
        <p:spPr>
          <a:xfrm>
            <a:off x="914400" y="1219200"/>
            <a:ext cx="7959564" cy="4876800"/>
          </a:xfrm>
          <a:prstGeom prst="rect">
            <a:avLst/>
          </a:prstGeom>
        </p:spPr>
      </p:pic>
    </p:spTree>
    <p:extLst>
      <p:ext uri="{BB962C8B-B14F-4D97-AF65-F5344CB8AC3E}">
        <p14:creationId xmlns:p14="http://schemas.microsoft.com/office/powerpoint/2010/main" val="752442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just">
              <a:lnSpc>
                <a:spcPct val="80000"/>
              </a:lnSpc>
            </a:pPr>
            <a:r>
              <a:rPr lang="en-US" altLang="pt-BR" b="0" dirty="0">
                <a:solidFill>
                  <a:schemeClr val="tx1"/>
                </a:solidFill>
              </a:rPr>
              <a:t>	</a:t>
            </a:r>
            <a:r>
              <a:rPr lang="pt-BR" altLang="pt-BR" b="0" dirty="0">
                <a:solidFill>
                  <a:srgbClr val="00B0F0"/>
                </a:solidFill>
                <a:latin typeface="ADLaM Display" panose="020F0502020204030204" pitchFamily="2" charset="0"/>
                <a:ea typeface="ADLaM Display" panose="020F0502020204030204" pitchFamily="2" charset="0"/>
                <a:cs typeface="ADLaM Display" panose="020F0502020204030204" pitchFamily="2" charset="0"/>
              </a:rPr>
              <a:t>Reciclagem de Papel</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Efeitos Positivos da Reciclagem de Papel</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Segundo dados levantados pelo Green Peace, a reciclagem de papel tem efeitos positivos, não apenas em termos, da redução da poluição provocada pelas indústrias de papel e celulose, como também, pode ocasionar, um aumento na economia do processo, como descrito abaixo:</a:t>
            </a:r>
            <a:r>
              <a:rPr lang="en-US" altLang="pt-BR" b="0" dirty="0">
                <a:solidFill>
                  <a:schemeClr val="tx1"/>
                </a:solidFill>
              </a:rPr>
              <a:t> </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66</a:t>
            </a:fld>
            <a:endParaRPr lang="en-US" altLang="pt-BR" sz="2000" b="1"/>
          </a:p>
        </p:txBody>
      </p:sp>
    </p:spTree>
    <p:extLst>
      <p:ext uri="{BB962C8B-B14F-4D97-AF65-F5344CB8AC3E}">
        <p14:creationId xmlns:p14="http://schemas.microsoft.com/office/powerpoint/2010/main" val="1208137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Redução de 74% da poluição do ar</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Redução de 35% da poluição da água</a:t>
            </a:r>
          </a:p>
          <a:p>
            <a:pPr marL="457200" indent="-457200" algn="just">
              <a:lnSpc>
                <a:spcPct val="80000"/>
              </a:lnSpc>
              <a:buFont typeface="Wingdings" panose="05000000000000000000" pitchFamily="2" charset="2"/>
              <a:buChar char="ü"/>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Redução dos gastos operacionais em 64%</a:t>
            </a:r>
          </a:p>
          <a:p>
            <a:pPr marL="457200" indent="-457200" algn="just">
              <a:lnSpc>
                <a:spcPct val="80000"/>
              </a:lnSpc>
              <a:buFont typeface="Wingdings" panose="05000000000000000000" pitchFamily="2" charset="2"/>
              <a:buChar char="ü"/>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Esses dados foram confirmados pelo IPT, onde ficou demonstrado que a reciclagem pode reduzir o consumo de energia do processo em aproximadamente 50 %. Segundo esta mesma fonte, reciclar 500 mil toneladas de papel equivale a uma economia de 40 mil toneladas de petróleo.</a:t>
            </a: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67</a:t>
            </a:fld>
            <a:endParaRPr lang="en-US" altLang="pt-BR" sz="2000" b="1"/>
          </a:p>
        </p:txBody>
      </p:sp>
    </p:spTree>
    <p:extLst>
      <p:ext uri="{BB962C8B-B14F-4D97-AF65-F5344CB8AC3E}">
        <p14:creationId xmlns:p14="http://schemas.microsoft.com/office/powerpoint/2010/main" val="1362397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846138" y="1392238"/>
            <a:ext cx="7723187" cy="4852987"/>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No Brasil, a produção de papel reciclado é da ordem de 30,3% do total produzido, dos quais:</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80% 		é destinado para papel de 				embalagem,</a:t>
            </a:r>
          </a:p>
          <a:p>
            <a:pP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18 % 		para fins sanitários,</a:t>
            </a:r>
          </a:p>
          <a:p>
            <a:pPr>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02% 		para papel de impressão.</a:t>
            </a: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68</a:t>
            </a:fld>
            <a:endParaRPr lang="en-US" altLang="pt-BR" sz="2000" b="1"/>
          </a:p>
        </p:txBody>
      </p:sp>
    </p:spTree>
    <p:extLst>
      <p:ext uri="{BB962C8B-B14F-4D97-AF65-F5344CB8AC3E}">
        <p14:creationId xmlns:p14="http://schemas.microsoft.com/office/powerpoint/2010/main" val="27847457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14400" y="1712914"/>
            <a:ext cx="7723187" cy="4017962"/>
          </a:xfrm>
        </p:spPr>
        <p:txBody>
          <a:bodyPr/>
          <a:lstStyle/>
          <a:p>
            <a:pPr algn="just">
              <a:lnSpc>
                <a:spcPct val="80000"/>
              </a:lnSpc>
            </a:pPr>
            <a:r>
              <a:rPr lang="en-US" altLang="pt-BR" b="0" dirty="0">
                <a:solidFill>
                  <a:schemeClr val="tx1"/>
                </a:solidFill>
              </a:rPr>
              <a:t>	</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Estes dados são bem inferiores, quando comparados com outros países, mais preocupados com a questão do meio ambiente, como por exemplo, Canadá, Alemanha, Reino Unido, e de países que não possuem disponibilidade de matéria prima, como Taiwan e Coréia do Sul, conforme pode ser melhor observado na tabela abaixo, que relaciona a produção total de papel e porcentagem de papel reciclado de diversos países.</a:t>
            </a:r>
            <a:endParaRPr lang="en-US"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en-US" altLang="pt-BR" b="0" dirty="0">
                <a:solidFill>
                  <a:schemeClr val="tx1"/>
                </a:solidFill>
              </a:rPr>
              <a:t> </a:t>
            </a: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69</a:t>
            </a:fld>
            <a:endParaRPr lang="en-US" altLang="pt-BR" sz="2000" b="1"/>
          </a:p>
        </p:txBody>
      </p:sp>
    </p:spTree>
    <p:extLst>
      <p:ext uri="{BB962C8B-B14F-4D97-AF65-F5344CB8AC3E}">
        <p14:creationId xmlns:p14="http://schemas.microsoft.com/office/powerpoint/2010/main" val="873004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07169" y="1002506"/>
            <a:ext cx="7723187" cy="4852987"/>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Por volta do ano 3.700 a.C., os egípcios produziram os primeiros suportes a partir do caule de uma planta da família das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cyperaceas</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Cyperus</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papyrus</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com nome popular de papiro, de caules triangulares, altos e flexíveis, que era muito encontrada às margens do rio Nilo.</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7</a:t>
            </a:fld>
            <a:endParaRPr lang="en-US" altLang="pt-BR" sz="2000" b="1"/>
          </a:p>
        </p:txBody>
      </p:sp>
    </p:spTree>
    <p:extLst>
      <p:ext uri="{BB962C8B-B14F-4D97-AF65-F5344CB8AC3E}">
        <p14:creationId xmlns:p14="http://schemas.microsoft.com/office/powerpoint/2010/main" val="3794774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70</a:t>
            </a:fld>
            <a:endParaRPr lang="en-US" altLang="pt-BR" sz="2000" b="1"/>
          </a:p>
        </p:txBody>
      </p:sp>
      <p:pic>
        <p:nvPicPr>
          <p:cNvPr id="6" name="Imagem 5">
            <a:extLst>
              <a:ext uri="{FF2B5EF4-FFF2-40B4-BE49-F238E27FC236}">
                <a16:creationId xmlns:a16="http://schemas.microsoft.com/office/drawing/2014/main" id="{42862DAC-0CB4-3467-CE80-BF6F6D4BDB53}"/>
              </a:ext>
            </a:extLst>
          </p:cNvPr>
          <p:cNvPicPr>
            <a:picLocks noChangeAspect="1"/>
          </p:cNvPicPr>
          <p:nvPr/>
        </p:nvPicPr>
        <p:blipFill>
          <a:blip r:embed="rId5"/>
          <a:stretch>
            <a:fillRect/>
          </a:stretch>
        </p:blipFill>
        <p:spPr>
          <a:xfrm>
            <a:off x="670989" y="1174201"/>
            <a:ext cx="8073483" cy="4951141"/>
          </a:xfrm>
          <a:prstGeom prst="rect">
            <a:avLst/>
          </a:prstGeom>
        </p:spPr>
      </p:pic>
    </p:spTree>
    <p:extLst>
      <p:ext uri="{BB962C8B-B14F-4D97-AF65-F5344CB8AC3E}">
        <p14:creationId xmlns:p14="http://schemas.microsoft.com/office/powerpoint/2010/main" val="33240580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71</a:t>
            </a:fld>
            <a:endParaRPr lang="en-US" altLang="pt-BR" sz="2000" b="1"/>
          </a:p>
        </p:txBody>
      </p:sp>
      <p:pic>
        <p:nvPicPr>
          <p:cNvPr id="6" name="Imagem 5">
            <a:extLst>
              <a:ext uri="{FF2B5EF4-FFF2-40B4-BE49-F238E27FC236}">
                <a16:creationId xmlns:a16="http://schemas.microsoft.com/office/drawing/2014/main" id="{8F4A849E-F878-0D31-0FBA-4B45E123BA50}"/>
              </a:ext>
            </a:extLst>
          </p:cNvPr>
          <p:cNvPicPr>
            <a:picLocks noChangeAspect="1"/>
          </p:cNvPicPr>
          <p:nvPr/>
        </p:nvPicPr>
        <p:blipFill>
          <a:blip r:embed="rId5"/>
          <a:stretch>
            <a:fillRect/>
          </a:stretch>
        </p:blipFill>
        <p:spPr>
          <a:xfrm>
            <a:off x="949954" y="876520"/>
            <a:ext cx="7637618" cy="5505450"/>
          </a:xfrm>
          <a:prstGeom prst="rect">
            <a:avLst/>
          </a:prstGeom>
        </p:spPr>
      </p:pic>
    </p:spTree>
    <p:extLst>
      <p:ext uri="{BB962C8B-B14F-4D97-AF65-F5344CB8AC3E}">
        <p14:creationId xmlns:p14="http://schemas.microsoft.com/office/powerpoint/2010/main" val="1342588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a:extLst>
              <a:ext uri="{FF2B5EF4-FFF2-40B4-BE49-F238E27FC236}">
                <a16:creationId xmlns:a16="http://schemas.microsoft.com/office/drawing/2014/main" id="{9C3D15D8-0F9E-A484-42A0-F391E7A382F5}"/>
              </a:ext>
            </a:extLst>
          </p:cNvPr>
          <p:cNvSpPr txBox="1">
            <a:spLocks noChangeArrowheads="1"/>
          </p:cNvSpPr>
          <p:nvPr/>
        </p:nvSpPr>
        <p:spPr bwMode="auto">
          <a:xfrm>
            <a:off x="1981200" y="5195888"/>
            <a:ext cx="548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pt-BR" b="1">
                <a:solidFill>
                  <a:schemeClr val="hlink"/>
                </a:solidFill>
                <a:latin typeface="Verdana" panose="020B0604030504040204" pitchFamily="34" charset="0"/>
              </a:rPr>
              <a:t>www.themegallery.com</a:t>
            </a:r>
          </a:p>
        </p:txBody>
      </p:sp>
      <p:sp>
        <p:nvSpPr>
          <p:cNvPr id="87045" name="WordArt 5">
            <a:extLst>
              <a:ext uri="{FF2B5EF4-FFF2-40B4-BE49-F238E27FC236}">
                <a16:creationId xmlns:a16="http://schemas.microsoft.com/office/drawing/2014/main" id="{D47C6406-66FA-1346-8223-CD9A1A81251F}"/>
              </a:ext>
            </a:extLst>
          </p:cNvPr>
          <p:cNvSpPr>
            <a:spLocks noChangeArrowheads="1" noChangeShapeType="1" noTextEdit="1"/>
          </p:cNvSpPr>
          <p:nvPr/>
        </p:nvSpPr>
        <p:spPr bwMode="gray">
          <a:xfrm>
            <a:off x="1835150" y="4038600"/>
            <a:ext cx="5556250" cy="758825"/>
          </a:xfrm>
          <a:prstGeom prst="rect">
            <a:avLst/>
          </a:prstGeom>
        </p:spPr>
        <p:txBody>
          <a:bodyPr wrap="none" fromWordArt="1">
            <a:prstTxWarp prst="textDeflate">
              <a:avLst>
                <a:gd name="adj" fmla="val 0"/>
              </a:avLst>
            </a:prstTxWarp>
          </a:bodyPr>
          <a:lstStyle/>
          <a:p>
            <a:pPr algn="ctr"/>
            <a:r>
              <a:rPr lang="pt-BR" sz="3600" b="1" kern="10">
                <a:ln w="19050">
                  <a:solidFill>
                    <a:schemeClr val="bg1"/>
                  </a:solidFill>
                  <a:round/>
                  <a:headEnd/>
                  <a:tailEnd/>
                </a:ln>
                <a:gradFill rotWithShape="1">
                  <a:gsLst>
                    <a:gs pos="0">
                      <a:schemeClr val="accent2"/>
                    </a:gs>
                    <a:gs pos="100000">
                      <a:schemeClr val="tx2"/>
                    </a:gs>
                  </a:gsLst>
                  <a:lin ang="0" scaled="1"/>
                </a:gradFill>
                <a:effectLst>
                  <a:outerShdw dist="63500" dir="2212194" algn="ctr" rotWithShape="0">
                    <a:srgbClr val="868686">
                      <a:alpha val="50000"/>
                    </a:srgbClr>
                  </a:outerShdw>
                </a:effectLst>
                <a:cs typeface="Arial" panose="020B0604020202020204" pitchFamily="34" charset="0"/>
              </a:rPr>
              <a:t>Thank You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7045"/>
                                        </p:tgtEl>
                                        <p:attrNameLst>
                                          <p:attrName>style.visibility</p:attrName>
                                        </p:attrNameLst>
                                      </p:cBhvr>
                                      <p:to>
                                        <p:strVal val="visible"/>
                                      </p:to>
                                    </p:set>
                                    <p:anim calcmode="lin" valueType="num">
                                      <p:cBhvr>
                                        <p:cTn id="7" dur="500" fill="hold"/>
                                        <p:tgtEl>
                                          <p:spTgt spid="87045"/>
                                        </p:tgtEl>
                                        <p:attrNameLst>
                                          <p:attrName>ppt_w</p:attrName>
                                        </p:attrNameLst>
                                      </p:cBhvr>
                                      <p:tavLst>
                                        <p:tav tm="0">
                                          <p:val>
                                            <p:fltVal val="0"/>
                                          </p:val>
                                        </p:tav>
                                        <p:tav tm="100000">
                                          <p:val>
                                            <p:strVal val="#ppt_w"/>
                                          </p:val>
                                        </p:tav>
                                      </p:tavLst>
                                    </p:anim>
                                    <p:anim calcmode="lin" valueType="num">
                                      <p:cBhvr>
                                        <p:cTn id="8" dur="500" fill="hold"/>
                                        <p:tgtEl>
                                          <p:spTgt spid="87045"/>
                                        </p:tgtEl>
                                        <p:attrNameLst>
                                          <p:attrName>ppt_h</p:attrName>
                                        </p:attrNameLst>
                                      </p:cBhvr>
                                      <p:tavLst>
                                        <p:tav tm="0">
                                          <p:val>
                                            <p:fltVal val="0"/>
                                          </p:val>
                                        </p:tav>
                                        <p:tav tm="100000">
                                          <p:val>
                                            <p:strVal val="#ppt_h"/>
                                          </p:val>
                                        </p:tav>
                                      </p:tavLst>
                                    </p:anim>
                                    <p:animEffect transition="in" filter="fade">
                                      <p:cBhvr>
                                        <p:cTn id="9" dur="5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8</a:t>
            </a:fld>
            <a:endParaRPr lang="en-US" altLang="pt-BR" sz="2000" b="1"/>
          </a:p>
        </p:txBody>
      </p:sp>
      <p:pic>
        <p:nvPicPr>
          <p:cNvPr id="1026" name="Picture 2" descr="Portal de Luz: Papiro Como fazer o Papel do Antigo Egito">
            <a:extLst>
              <a:ext uri="{FF2B5EF4-FFF2-40B4-BE49-F238E27FC236}">
                <a16:creationId xmlns:a16="http://schemas.microsoft.com/office/drawing/2014/main" id="{676F162F-0F5E-8A67-9AB6-47E0095CC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866" y="1104900"/>
            <a:ext cx="5803794" cy="46482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4FAB4663-7D06-E5FF-E67A-B2096BDBFB4D}"/>
              </a:ext>
            </a:extLst>
          </p:cNvPr>
          <p:cNvSpPr txBox="1"/>
          <p:nvPr/>
        </p:nvSpPr>
        <p:spPr>
          <a:xfrm>
            <a:off x="2133600" y="5819524"/>
            <a:ext cx="5974589" cy="400110"/>
          </a:xfrm>
          <a:prstGeom prst="rect">
            <a:avLst/>
          </a:prstGeom>
          <a:noFill/>
        </p:spPr>
        <p:txBody>
          <a:bodyPr wrap="square">
            <a:spAutoFit/>
          </a:bodyPr>
          <a:lstStyle/>
          <a:p>
            <a:r>
              <a:rPr lang="pt-BR" altLang="pt-BR" sz="2000"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Cyperus</a:t>
            </a: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a:t>
            </a:r>
            <a:r>
              <a:rPr lang="pt-BR" altLang="pt-BR" sz="2000"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papyrus</a:t>
            </a:r>
            <a:r>
              <a:rPr lang="pt-BR" altLang="pt-BR" sz="20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nome popular de papiro</a:t>
            </a:r>
            <a:endParaRPr lang="pt-BR" sz="2000" dirty="0"/>
          </a:p>
        </p:txBody>
      </p:sp>
    </p:spTree>
    <p:extLst>
      <p:ext uri="{BB962C8B-B14F-4D97-AF65-F5344CB8AC3E}">
        <p14:creationId xmlns:p14="http://schemas.microsoft.com/office/powerpoint/2010/main" val="1084840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98CE874D-63B7-62D4-51C2-E777F515C4E9}"/>
              </a:ext>
            </a:extLst>
          </p:cNvPr>
          <p:cNvGrpSpPr/>
          <p:nvPr/>
        </p:nvGrpSpPr>
        <p:grpSpPr>
          <a:xfrm>
            <a:off x="762000" y="-14489"/>
            <a:ext cx="8396598" cy="852910"/>
            <a:chOff x="762000" y="-14489"/>
            <a:chExt cx="8396598" cy="852910"/>
          </a:xfrm>
        </p:grpSpPr>
        <p:pic>
          <p:nvPicPr>
            <p:cNvPr id="69637" name="Picture 5" descr="Papel e Celulose | Veolia Water Technologies">
              <a:extLst>
                <a:ext uri="{FF2B5EF4-FFF2-40B4-BE49-F238E27FC236}">
                  <a16:creationId xmlns:a16="http://schemas.microsoft.com/office/drawing/2014/main" id="{643798DD-DBF1-F5B4-23FA-27FC0A673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88"/>
              <a:ext cx="2495550"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印尼富东建设有限公司（PT.INDO FUDONG KONSTRUKSI）_印尼富东建设有限公司（PT.INDO FUDONG ...">
              <a:extLst>
                <a:ext uri="{FF2B5EF4-FFF2-40B4-BE49-F238E27FC236}">
                  <a16:creationId xmlns:a16="http://schemas.microsoft.com/office/drawing/2014/main" id="{181D1811-B6DA-481D-3A2A-4BCDDA26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931" y="-14488"/>
              <a:ext cx="3017664" cy="852909"/>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Jindal Scholarships - Jindal Management Scholarship, Scholarships ...">
              <a:extLst>
                <a:ext uri="{FF2B5EF4-FFF2-40B4-BE49-F238E27FC236}">
                  <a16:creationId xmlns:a16="http://schemas.microsoft.com/office/drawing/2014/main" id="{D9E753F6-61F2-1363-AD14-CAFCC2C5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398" y="-14489"/>
              <a:ext cx="3124200" cy="852909"/>
            </a:xfrm>
            <a:prstGeom prst="rect">
              <a:avLst/>
            </a:prstGeom>
            <a:noFill/>
            <a:extLst>
              <a:ext uri="{909E8E84-426E-40DD-AFC4-6F175D3DCCD1}">
                <a14:hiddenFill xmlns:a14="http://schemas.microsoft.com/office/drawing/2010/main">
                  <a:solidFill>
                    <a:srgbClr val="FFFFFF"/>
                  </a:solidFill>
                </a14:hiddenFill>
              </a:ext>
            </a:extLst>
          </p:spPr>
        </p:pic>
      </p:grpSp>
      <p:sp>
        <p:nvSpPr>
          <p:cNvPr id="69635" name="Rectangle 3">
            <a:extLst>
              <a:ext uri="{FF2B5EF4-FFF2-40B4-BE49-F238E27FC236}">
                <a16:creationId xmlns:a16="http://schemas.microsoft.com/office/drawing/2014/main" id="{1642EA38-6C28-2FA4-FE07-4A3909D36B4A}"/>
              </a:ext>
            </a:extLst>
          </p:cNvPr>
          <p:cNvSpPr>
            <a:spLocks noGrp="1" noChangeArrowheads="1"/>
          </p:cNvSpPr>
          <p:nvPr>
            <p:ph type="body" idx="1"/>
          </p:nvPr>
        </p:nvSpPr>
        <p:spPr>
          <a:xfrm>
            <a:off x="990600" y="1712914"/>
            <a:ext cx="7723187" cy="3789362"/>
          </a:xfrm>
        </p:spPr>
        <p:txBody>
          <a:bodyPr/>
          <a:lstStyle/>
          <a:p>
            <a:pPr algn="ctr">
              <a:lnSpc>
                <a:spcPct val="80000"/>
              </a:lnSpc>
            </a:pPr>
            <a:r>
              <a:rPr lang="pt-BR" altLang="pt-BR" sz="3600"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rPr>
              <a:t>A origem do Papel</a:t>
            </a:r>
            <a:endParaRPr lang="pt-BR" altLang="pt-BR" b="0" dirty="0">
              <a:solidFill>
                <a:schemeClr val="accent1">
                  <a:lumMod val="75000"/>
                </a:schemeClr>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O papiro, planta obtida de lugares quentes, deu origem à palavra papel (do latim: </a:t>
            </a:r>
            <a:r>
              <a:rPr lang="pt-BR" altLang="pt-BR" b="0" dirty="0" err="1">
                <a:solidFill>
                  <a:schemeClr val="tx1"/>
                </a:solidFill>
                <a:latin typeface="ADLaM Display" panose="020F0502020204030204" pitchFamily="2" charset="0"/>
                <a:ea typeface="ADLaM Display" panose="020F0502020204030204" pitchFamily="2" charset="0"/>
                <a:cs typeface="ADLaM Display" panose="020F0502020204030204" pitchFamily="2" charset="0"/>
              </a:rPr>
              <a:t>papyrus</a:t>
            </a: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conhecido hoje. </a:t>
            </a:r>
          </a:p>
          <a:p>
            <a:pPr algn="just">
              <a:lnSpc>
                <a:spcPct val="80000"/>
              </a:lnSpc>
            </a:pPr>
            <a:endPar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endParaRPr>
          </a:p>
          <a:p>
            <a:pPr algn="just">
              <a:lnSpc>
                <a:spcPct val="80000"/>
              </a:lnSpc>
            </a:pPr>
            <a:r>
              <a:rPr lang="pt-BR" altLang="pt-BR"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	Na Figura 2 é apresentada uma imagem de uma folha feita com fibras de papiro.</a:t>
            </a:r>
          </a:p>
          <a:p>
            <a:pPr algn="just">
              <a:lnSpc>
                <a:spcPct val="80000"/>
              </a:lnSpc>
            </a:pPr>
            <a:br>
              <a:rPr lang="en-US" altLang="pt-BR" sz="2900" dirty="0"/>
            </a:br>
            <a:endParaRPr lang="en-US" altLang="pt-BR" sz="2900" dirty="0"/>
          </a:p>
          <a:p>
            <a:pPr lvl="1" algn="just">
              <a:lnSpc>
                <a:spcPct val="80000"/>
              </a:lnSpc>
            </a:pPr>
            <a:endParaRPr lang="en-US" altLang="pt-BR" sz="2900" dirty="0"/>
          </a:p>
        </p:txBody>
      </p:sp>
      <p:sp>
        <p:nvSpPr>
          <p:cNvPr id="3" name="Espaço Reservado para Número de Slide 2">
            <a:extLst>
              <a:ext uri="{FF2B5EF4-FFF2-40B4-BE49-F238E27FC236}">
                <a16:creationId xmlns:a16="http://schemas.microsoft.com/office/drawing/2014/main" id="{B6D8E374-5ECE-7051-4FD9-F67A48891A31}"/>
              </a:ext>
            </a:extLst>
          </p:cNvPr>
          <p:cNvSpPr>
            <a:spLocks noGrp="1"/>
          </p:cNvSpPr>
          <p:nvPr>
            <p:ph type="sldNum" sz="quarter" idx="11"/>
          </p:nvPr>
        </p:nvSpPr>
        <p:spPr>
          <a:xfrm>
            <a:off x="3640931" y="6461125"/>
            <a:ext cx="2133600" cy="320675"/>
          </a:xfrm>
        </p:spPr>
        <p:txBody>
          <a:bodyPr/>
          <a:lstStyle/>
          <a:p>
            <a:fld id="{707C04CB-4F53-453E-8C45-EA6A88F2CAA0}" type="slidenum">
              <a:rPr lang="en-US" altLang="pt-BR" sz="2000" b="1" smtClean="0"/>
              <a:pPr/>
              <a:t>9</a:t>
            </a:fld>
            <a:endParaRPr lang="en-US" altLang="pt-BR" sz="2000" b="1"/>
          </a:p>
        </p:txBody>
      </p:sp>
    </p:spTree>
    <p:extLst>
      <p:ext uri="{BB962C8B-B14F-4D97-AF65-F5344CB8AC3E}">
        <p14:creationId xmlns:p14="http://schemas.microsoft.com/office/powerpoint/2010/main" val="4045649951"/>
      </p:ext>
    </p:extLst>
  </p:cSld>
  <p:clrMapOvr>
    <a:masterClrMapping/>
  </p:clrMapOvr>
</p:sld>
</file>

<file path=ppt/theme/theme1.xml><?xml version="1.0" encoding="utf-8"?>
<a:theme xmlns:a="http://schemas.openxmlformats.org/drawingml/2006/main" name="sample">
  <a:themeElements>
    <a:clrScheme name="sample 3">
      <a:dk1>
        <a:srgbClr val="000000"/>
      </a:dk1>
      <a:lt1>
        <a:srgbClr val="FEF9E2"/>
      </a:lt1>
      <a:dk2>
        <a:srgbClr val="DDC981"/>
      </a:dk2>
      <a:lt2>
        <a:srgbClr val="808080"/>
      </a:lt2>
      <a:accent1>
        <a:srgbClr val="D3A553"/>
      </a:accent1>
      <a:accent2>
        <a:srgbClr val="7C4D36"/>
      </a:accent2>
      <a:accent3>
        <a:srgbClr val="FEFBEE"/>
      </a:accent3>
      <a:accent4>
        <a:srgbClr val="000000"/>
      </a:accent4>
      <a:accent5>
        <a:srgbClr val="E6CFB3"/>
      </a:accent5>
      <a:accent6>
        <a:srgbClr val="704530"/>
      </a:accent6>
      <a:hlink>
        <a:srgbClr val="9B9D53"/>
      </a:hlink>
      <a:folHlink>
        <a:srgbClr val="6D9DB5"/>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mple 1">
        <a:dk1>
          <a:srgbClr val="000000"/>
        </a:dk1>
        <a:lt1>
          <a:srgbClr val="FFFFFF"/>
        </a:lt1>
        <a:dk2>
          <a:srgbClr val="7EBAF0"/>
        </a:dk2>
        <a:lt2>
          <a:srgbClr val="B2B2B2"/>
        </a:lt2>
        <a:accent1>
          <a:srgbClr val="4F97D9"/>
        </a:accent1>
        <a:accent2>
          <a:srgbClr val="3F51AD"/>
        </a:accent2>
        <a:accent3>
          <a:srgbClr val="FFFFFF"/>
        </a:accent3>
        <a:accent4>
          <a:srgbClr val="000000"/>
        </a:accent4>
        <a:accent5>
          <a:srgbClr val="B2C9E9"/>
        </a:accent5>
        <a:accent6>
          <a:srgbClr val="38499C"/>
        </a:accent6>
        <a:hlink>
          <a:srgbClr val="69B58F"/>
        </a:hlink>
        <a:folHlink>
          <a:srgbClr val="878FA5"/>
        </a:folHlink>
      </a:clrScheme>
      <a:clrMap bg1="lt1" tx1="dk1" bg2="lt2" tx2="dk2" accent1="accent1" accent2="accent2" accent3="accent3" accent4="accent4" accent5="accent5" accent6="accent6" hlink="hlink" folHlink="folHlink"/>
    </a:extraClrScheme>
    <a:extraClrScheme>
      <a:clrScheme name="sample 2">
        <a:dk1>
          <a:srgbClr val="000000"/>
        </a:dk1>
        <a:lt1>
          <a:srgbClr val="FEF9E2"/>
        </a:lt1>
        <a:dk2>
          <a:srgbClr val="A4E4B9"/>
        </a:dk2>
        <a:lt2>
          <a:srgbClr val="B2B2B2"/>
        </a:lt2>
        <a:accent1>
          <a:srgbClr val="58BEAB"/>
        </a:accent1>
        <a:accent2>
          <a:srgbClr val="377F75"/>
        </a:accent2>
        <a:accent3>
          <a:srgbClr val="FEFBEE"/>
        </a:accent3>
        <a:accent4>
          <a:srgbClr val="000000"/>
        </a:accent4>
        <a:accent5>
          <a:srgbClr val="B4DBD2"/>
        </a:accent5>
        <a:accent6>
          <a:srgbClr val="317269"/>
        </a:accent6>
        <a:hlink>
          <a:srgbClr val="5F4AAE"/>
        </a:hlink>
        <a:folHlink>
          <a:srgbClr val="D38259"/>
        </a:folHlink>
      </a:clrScheme>
      <a:clrMap bg1="lt1" tx1="dk1" bg2="lt2" tx2="dk2" accent1="accent1" accent2="accent2" accent3="accent3" accent4="accent4" accent5="accent5" accent6="accent6" hlink="hlink" folHlink="folHlink"/>
    </a:extraClrScheme>
    <a:extraClrScheme>
      <a:clrScheme name="sample 3">
        <a:dk1>
          <a:srgbClr val="000000"/>
        </a:dk1>
        <a:lt1>
          <a:srgbClr val="FEF9E2"/>
        </a:lt1>
        <a:dk2>
          <a:srgbClr val="DDC981"/>
        </a:dk2>
        <a:lt2>
          <a:srgbClr val="808080"/>
        </a:lt2>
        <a:accent1>
          <a:srgbClr val="D3A553"/>
        </a:accent1>
        <a:accent2>
          <a:srgbClr val="7C4D36"/>
        </a:accent2>
        <a:accent3>
          <a:srgbClr val="FEFBEE"/>
        </a:accent3>
        <a:accent4>
          <a:srgbClr val="000000"/>
        </a:accent4>
        <a:accent5>
          <a:srgbClr val="E6CFB3"/>
        </a:accent5>
        <a:accent6>
          <a:srgbClr val="704530"/>
        </a:accent6>
        <a:hlink>
          <a:srgbClr val="9B9D53"/>
        </a:hlink>
        <a:folHlink>
          <a:srgbClr val="6D9DB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738</TotalTime>
  <Words>3463</Words>
  <Application>Microsoft Office PowerPoint</Application>
  <PresentationFormat>Apresentação na tela (4:3)</PresentationFormat>
  <Paragraphs>437</Paragraphs>
  <Slides>72</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72</vt:i4>
      </vt:variant>
    </vt:vector>
  </HeadingPairs>
  <TitlesOfParts>
    <vt:vector size="78" baseType="lpstr">
      <vt:lpstr>ADLaM Display</vt:lpstr>
      <vt:lpstr>Arial</vt:lpstr>
      <vt:lpstr>Calibri</vt:lpstr>
      <vt:lpstr>Verdana</vt:lpstr>
      <vt:lpstr>Wingdings</vt:lpstr>
      <vt:lpstr>sample</vt:lpstr>
      <vt:lpstr>Processos Industriais Inorgânicos e Orgânicos  Aula 13 – Indústria do Papel e Celulose – Parte 2</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Guilddesign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Sung Ha, Park</dc:creator>
  <cp:lastModifiedBy>Sergio A S Machado</cp:lastModifiedBy>
  <cp:revision>72</cp:revision>
  <dcterms:created xsi:type="dcterms:W3CDTF">2004-08-26T06:30:40Z</dcterms:created>
  <dcterms:modified xsi:type="dcterms:W3CDTF">2023-09-29T18:28:45Z</dcterms:modified>
</cp:coreProperties>
</file>