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572" r:id="rId2"/>
    <p:sldId id="977" r:id="rId3"/>
    <p:sldId id="573" r:id="rId4"/>
    <p:sldId id="1007" r:id="rId5"/>
    <p:sldId id="978" r:id="rId6"/>
    <p:sldId id="979" r:id="rId7"/>
    <p:sldId id="980" r:id="rId8"/>
    <p:sldId id="938" r:id="rId9"/>
    <p:sldId id="939" r:id="rId10"/>
    <p:sldId id="940" r:id="rId11"/>
    <p:sldId id="941" r:id="rId12"/>
    <p:sldId id="943" r:id="rId13"/>
    <p:sldId id="944" r:id="rId14"/>
    <p:sldId id="945" r:id="rId15"/>
    <p:sldId id="951" r:id="rId16"/>
    <p:sldId id="952" r:id="rId17"/>
    <p:sldId id="953" r:id="rId18"/>
    <p:sldId id="954" r:id="rId19"/>
    <p:sldId id="955" r:id="rId20"/>
    <p:sldId id="966" r:id="rId21"/>
    <p:sldId id="967" r:id="rId22"/>
    <p:sldId id="957" r:id="rId23"/>
    <p:sldId id="958" r:id="rId24"/>
    <p:sldId id="959" r:id="rId25"/>
    <p:sldId id="960" r:id="rId26"/>
    <p:sldId id="961" r:id="rId27"/>
    <p:sldId id="962" r:id="rId28"/>
    <p:sldId id="964" r:id="rId29"/>
    <p:sldId id="965" r:id="rId30"/>
    <p:sldId id="968" r:id="rId31"/>
    <p:sldId id="969" r:id="rId32"/>
    <p:sldId id="970" r:id="rId33"/>
    <p:sldId id="971" r:id="rId34"/>
    <p:sldId id="973" r:id="rId35"/>
    <p:sldId id="981" r:id="rId36"/>
    <p:sldId id="974" r:id="rId37"/>
    <p:sldId id="982" r:id="rId38"/>
    <p:sldId id="983" r:id="rId39"/>
    <p:sldId id="984" r:id="rId40"/>
    <p:sldId id="985" r:id="rId41"/>
    <p:sldId id="986" r:id="rId42"/>
    <p:sldId id="987" r:id="rId43"/>
    <p:sldId id="988" r:id="rId44"/>
    <p:sldId id="989" r:id="rId45"/>
    <p:sldId id="990" r:id="rId46"/>
    <p:sldId id="991" r:id="rId47"/>
    <p:sldId id="992" r:id="rId48"/>
    <p:sldId id="993" r:id="rId49"/>
    <p:sldId id="994" r:id="rId50"/>
    <p:sldId id="995" r:id="rId51"/>
    <p:sldId id="996" r:id="rId52"/>
    <p:sldId id="997" r:id="rId53"/>
    <p:sldId id="998" r:id="rId54"/>
    <p:sldId id="1000" r:id="rId55"/>
    <p:sldId id="1001" r:id="rId56"/>
    <p:sldId id="1002" r:id="rId57"/>
    <p:sldId id="1003" r:id="rId58"/>
    <p:sldId id="1004" r:id="rId59"/>
    <p:sldId id="1005" r:id="rId60"/>
    <p:sldId id="1006" r:id="rId61"/>
    <p:sldId id="976" r:id="rId62"/>
    <p:sldId id="999" r:id="rId63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CC99"/>
    <a:srgbClr val="00CCFF"/>
    <a:srgbClr val="000099"/>
    <a:srgbClr val="336699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62" y="7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386A9E-C4E6-45BB-92EF-D8116240AC7A}" type="datetimeFigureOut">
              <a:rPr lang="pt-BR"/>
              <a:pPr>
                <a:defRPr/>
              </a:pPr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E65549B-763A-491C-A913-12DD6BFC10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6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1CC3A5C-3662-409C-99F9-F8EBBF211433}" type="datetimeFigureOut">
              <a:rPr lang="pt-BR"/>
              <a:pPr>
                <a:defRPr/>
              </a:pPr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500BA12-5362-4594-A4FC-F86D2AA0AE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410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675CF-E3D9-4052-ACBA-70024836B3B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3E148-AAB2-478C-8D25-0A1658CCA0C3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ADAFD-2235-408A-AA49-5A42F6C87896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1E81-797B-4DD9-9FC1-C9DC097E6D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685800"/>
            <a:ext cx="5141912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BE551-3F9F-4F9D-9F08-6C10B8FA340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AB86-700A-422B-B451-1B84D2CD3E39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BE551-3F9F-4F9D-9F08-6C10B8FA3400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560A-E0EC-4F8B-B37B-9AC9580DC7D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F4D1B-F77D-4E52-B580-BDB6F0AEB82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364C3-4123-47C0-A190-00048AE977CD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29E0-3F0D-4521-979A-23967B2F99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9C354-873A-42B0-89B1-D90FA8EE77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CF1B-C56E-47B7-AFBA-26D2DF8BA8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403E-DE26-4383-ABEA-C6881B1D24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3289-134C-4AA7-AE31-EAECBD9278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14350" y="274639"/>
            <a:ext cx="92583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14350" y="625157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7372350" y="6248400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ECE2-55FD-4A0B-B153-2303023DBF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>
          <a:xfrm>
            <a:off x="3514725" y="6248400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297DA-3152-45D5-B149-595FC62185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93A1-CF3D-4E25-B02E-AE44A0E69D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D7217-8858-4CE7-9067-A427BB795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6837-3D5C-4F40-B32A-5A43E1A57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4A9F-F500-47F7-93D9-4FF1B19026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AD70-A110-4571-A97C-6791169B34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3EEE-9EA8-4C1C-A71A-F5401C3A81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7C06-6674-4570-9579-905E714458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336699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750C88C-4DFC-4631-9D58-5CF3C995DF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5" r:id="rId13"/>
    <p:sldLayoutId id="21474838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•"/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–"/>
        <a:defRPr sz="28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8938" y="2879725"/>
            <a:ext cx="9258300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pt-BR" sz="4800"/>
              <a:t>Estudo de Caso-Controle</a:t>
            </a:r>
          </a:p>
        </p:txBody>
      </p:sp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1844896" y="4333386"/>
            <a:ext cx="5913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José Leopoldo Ferreira Antunes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leopoldo@usp.br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646238" y="317500"/>
            <a:ext cx="753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Estudo de Caso Controle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7608888" y="2668588"/>
            <a:ext cx="1795462" cy="6381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CASOS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7323138" y="4792663"/>
            <a:ext cx="2374900" cy="650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CONTROLES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848448" y="3577598"/>
            <a:ext cx="2665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Duas amostras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9787" t="21277" r="61144" b="19291"/>
          <a:stretch>
            <a:fillRect/>
          </a:stretch>
        </p:blipFill>
        <p:spPr bwMode="auto">
          <a:xfrm>
            <a:off x="950369" y="968390"/>
            <a:ext cx="3268494" cy="57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614488" y="317500"/>
            <a:ext cx="760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>
                <a:solidFill>
                  <a:srgbClr val="800000"/>
                </a:solidFill>
                <a:latin typeface="Comic Sans MS" charset="0"/>
                <a:cs typeface="Comic Sans MS" charset="0"/>
              </a:rPr>
              <a:t>Estudo de Caso Controle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7127875" y="13557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latin typeface="Arial" charset="0"/>
              </a:rPr>
              <a:t>Doença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9438" y="1152525"/>
            <a:ext cx="6278562" cy="4530725"/>
            <a:chOff x="270" y="987"/>
            <a:chExt cx="3516" cy="2854"/>
          </a:xfrm>
        </p:grpSpPr>
        <p:sp>
          <p:nvSpPr>
            <p:cNvPr id="23568" name="Line 5"/>
            <p:cNvSpPr>
              <a:spLocks noChangeShapeType="1"/>
            </p:cNvSpPr>
            <p:nvPr/>
          </p:nvSpPr>
          <p:spPr bwMode="auto">
            <a:xfrm flipH="1">
              <a:off x="1941" y="2002"/>
              <a:ext cx="1845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6"/>
            <p:cNvSpPr>
              <a:spLocks noChangeShapeType="1"/>
            </p:cNvSpPr>
            <p:nvPr/>
          </p:nvSpPr>
          <p:spPr bwMode="auto">
            <a:xfrm flipH="1" flipV="1">
              <a:off x="1653" y="1696"/>
              <a:ext cx="314" cy="30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7"/>
            <p:cNvSpPr>
              <a:spLocks noChangeShapeType="1"/>
            </p:cNvSpPr>
            <p:nvPr/>
          </p:nvSpPr>
          <p:spPr bwMode="auto">
            <a:xfrm flipH="1">
              <a:off x="1654" y="2019"/>
              <a:ext cx="305" cy="262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8"/>
            <p:cNvSpPr>
              <a:spLocks noChangeShapeType="1"/>
            </p:cNvSpPr>
            <p:nvPr/>
          </p:nvSpPr>
          <p:spPr bwMode="auto">
            <a:xfrm flipH="1">
              <a:off x="1967" y="3260"/>
              <a:ext cx="1780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9"/>
            <p:cNvSpPr>
              <a:spLocks noChangeShapeType="1"/>
            </p:cNvSpPr>
            <p:nvPr/>
          </p:nvSpPr>
          <p:spPr bwMode="auto">
            <a:xfrm flipH="1" flipV="1">
              <a:off x="1679" y="2954"/>
              <a:ext cx="314" cy="30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0"/>
            <p:cNvSpPr>
              <a:spLocks noChangeShapeType="1"/>
            </p:cNvSpPr>
            <p:nvPr/>
          </p:nvSpPr>
          <p:spPr bwMode="auto">
            <a:xfrm flipH="1">
              <a:off x="1680" y="3277"/>
              <a:ext cx="305" cy="262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Oval 11"/>
            <p:cNvSpPr>
              <a:spLocks noChangeArrowheads="1"/>
            </p:cNvSpPr>
            <p:nvPr/>
          </p:nvSpPr>
          <p:spPr bwMode="auto">
            <a:xfrm flipH="1">
              <a:off x="677" y="1418"/>
              <a:ext cx="915" cy="428"/>
            </a:xfrm>
            <a:prstGeom prst="ellipse">
              <a:avLst/>
            </a:prstGeom>
            <a:solidFill>
              <a:srgbClr val="FF33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pt-BR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Exposto</a:t>
              </a:r>
            </a:p>
          </p:txBody>
        </p:sp>
        <p:sp>
          <p:nvSpPr>
            <p:cNvPr id="289804" name="Oval 12"/>
            <p:cNvSpPr>
              <a:spLocks noChangeArrowheads="1"/>
            </p:cNvSpPr>
            <p:nvPr/>
          </p:nvSpPr>
          <p:spPr bwMode="auto">
            <a:xfrm flipH="1">
              <a:off x="685" y="2122"/>
              <a:ext cx="915" cy="428"/>
            </a:xfrm>
            <a:prstGeom prst="ellipse">
              <a:avLst/>
            </a:prstGeom>
            <a:solidFill>
              <a:srgbClr val="FF33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Não Exposto</a:t>
              </a:r>
            </a:p>
          </p:txBody>
        </p:sp>
        <p:sp>
          <p:nvSpPr>
            <p:cNvPr id="289805" name="Oval 13"/>
            <p:cNvSpPr>
              <a:spLocks noChangeArrowheads="1"/>
            </p:cNvSpPr>
            <p:nvPr/>
          </p:nvSpPr>
          <p:spPr bwMode="auto">
            <a:xfrm flipH="1">
              <a:off x="721" y="2691"/>
              <a:ext cx="917" cy="428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1" hangingPunct="1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pt-BR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Exposto</a:t>
              </a:r>
            </a:p>
          </p:txBody>
        </p:sp>
        <p:sp>
          <p:nvSpPr>
            <p:cNvPr id="289806" name="Oval 14"/>
            <p:cNvSpPr>
              <a:spLocks noChangeArrowheads="1"/>
            </p:cNvSpPr>
            <p:nvPr/>
          </p:nvSpPr>
          <p:spPr bwMode="auto">
            <a:xfrm flipH="1">
              <a:off x="729" y="3413"/>
              <a:ext cx="917" cy="428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Não Exposto</a:t>
              </a:r>
            </a:p>
          </p:txBody>
        </p:sp>
        <p:sp>
          <p:nvSpPr>
            <p:cNvPr id="289807" name="Text Box 15"/>
            <p:cNvSpPr txBox="1">
              <a:spLocks noChangeArrowheads="1"/>
            </p:cNvSpPr>
            <p:nvPr/>
          </p:nvSpPr>
          <p:spPr bwMode="auto">
            <a:xfrm flipH="1">
              <a:off x="270" y="987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Exposição</a:t>
              </a:r>
            </a:p>
          </p:txBody>
        </p:sp>
      </p:grp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6699250" y="2401888"/>
            <a:ext cx="1797050" cy="6381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CASOS</a:t>
            </a:r>
          </a:p>
        </p:txBody>
      </p:sp>
      <p:sp>
        <p:nvSpPr>
          <p:cNvPr id="289809" name="Text Box 17"/>
          <p:cNvSpPr txBox="1">
            <a:spLocks noChangeArrowheads="1"/>
          </p:cNvSpPr>
          <p:nvPr/>
        </p:nvSpPr>
        <p:spPr bwMode="auto">
          <a:xfrm>
            <a:off x="6699250" y="4378325"/>
            <a:ext cx="2374900" cy="650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CONTROLES</a:t>
            </a:r>
          </a:p>
        </p:txBody>
      </p: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4232275" y="3590925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Para Trás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52488" y="6102350"/>
            <a:ext cx="8861425" cy="388938"/>
            <a:chOff x="368" y="3888"/>
            <a:chExt cx="4962" cy="245"/>
          </a:xfrm>
        </p:grpSpPr>
        <p:sp>
          <p:nvSpPr>
            <p:cNvPr id="23566" name="Line 20"/>
            <p:cNvSpPr>
              <a:spLocks noChangeShapeType="1"/>
            </p:cNvSpPr>
            <p:nvPr/>
          </p:nvSpPr>
          <p:spPr bwMode="auto">
            <a:xfrm>
              <a:off x="468" y="4133"/>
              <a:ext cx="486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Text Box 21"/>
            <p:cNvSpPr txBox="1">
              <a:spLocks noChangeArrowheads="1"/>
            </p:cNvSpPr>
            <p:nvPr/>
          </p:nvSpPr>
          <p:spPr bwMode="auto">
            <a:xfrm>
              <a:off x="368" y="3888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Tempo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294688" y="5216525"/>
            <a:ext cx="1471612" cy="1204913"/>
            <a:chOff x="688" y="3294"/>
            <a:chExt cx="824" cy="759"/>
          </a:xfrm>
        </p:grpSpPr>
        <p:sp>
          <p:nvSpPr>
            <p:cNvPr id="12299" name="Line 23"/>
            <p:cNvSpPr>
              <a:spLocks noChangeShapeType="1"/>
            </p:cNvSpPr>
            <p:nvPr/>
          </p:nvSpPr>
          <p:spPr bwMode="auto">
            <a:xfrm>
              <a:off x="1095" y="3656"/>
              <a:ext cx="0" cy="397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9816" name="Text Box 24"/>
            <p:cNvSpPr txBox="1">
              <a:spLocks noChangeArrowheads="1"/>
            </p:cNvSpPr>
            <p:nvPr/>
          </p:nvSpPr>
          <p:spPr bwMode="auto">
            <a:xfrm>
              <a:off x="688" y="3294"/>
              <a:ext cx="8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Início do Estudo</a:t>
              </a:r>
            </a:p>
          </p:txBody>
        </p:sp>
      </p:grpSp>
      <p:sp>
        <p:nvSpPr>
          <p:cNvPr id="289817" name="Text Box 25"/>
          <p:cNvSpPr txBox="1">
            <a:spLocks noChangeArrowheads="1"/>
          </p:cNvSpPr>
          <p:nvPr/>
        </p:nvSpPr>
        <p:spPr bwMode="auto">
          <a:xfrm>
            <a:off x="3941763" y="60340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Retrospectivo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5486400"/>
            <a:ext cx="8683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>
            <a:spLocks noChangeArrowheads="1"/>
          </p:cNvSpPr>
          <p:nvPr/>
        </p:nvSpPr>
        <p:spPr bwMode="auto">
          <a:xfrm rot="2626620">
            <a:off x="9294231" y="4982831"/>
            <a:ext cx="1041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dirty="0">
                <a:solidFill>
                  <a:schemeClr val="bg1"/>
                </a:solidFill>
                <a:latin typeface="Arial" charset="0"/>
              </a:rPr>
              <a:t>Pesquisador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0" grpId="0"/>
      <p:bldP spid="289817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71550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Comic Sans MS" charset="0"/>
                <a:cs typeface="Comic Sans MS" charset="0"/>
              </a:rPr>
              <a:t>Vantagens: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50000"/>
              </a:lnSpc>
              <a:spcAft>
                <a:spcPts val="1200"/>
              </a:spcAft>
              <a:buClr>
                <a:srgbClr val="BA0000"/>
              </a:buClr>
              <a:buFont typeface="Wingdings" charset="0"/>
              <a:buChar char="ü"/>
            </a:pPr>
            <a:r>
              <a:rPr lang="pt-BR" dirty="0">
                <a:latin typeface="Arial" charset="0"/>
                <a:cs typeface="Arial" charset="0"/>
              </a:rPr>
              <a:t>Capaz de estudar doenças raras</a:t>
            </a:r>
          </a:p>
          <a:p>
            <a:pPr marL="533400" indent="-533400" eaLnBrk="1" hangingPunct="1">
              <a:lnSpc>
                <a:spcPct val="150000"/>
              </a:lnSpc>
              <a:spcAft>
                <a:spcPts val="1200"/>
              </a:spcAft>
              <a:buClr>
                <a:srgbClr val="BA0000"/>
              </a:buClr>
              <a:buFont typeface="Wingdings" charset="0"/>
              <a:buChar char="ü"/>
            </a:pPr>
            <a:r>
              <a:rPr lang="pt-BR" dirty="0">
                <a:latin typeface="Arial" charset="0"/>
                <a:cs typeface="Arial" charset="0"/>
              </a:rPr>
              <a:t>Mais barato e rápido que  coorte</a:t>
            </a:r>
          </a:p>
          <a:p>
            <a:pPr marL="533400" indent="-533400" eaLnBrk="1" hangingPunct="1">
              <a:lnSpc>
                <a:spcPct val="150000"/>
              </a:lnSpc>
              <a:buClr>
                <a:srgbClr val="BA0000"/>
              </a:buClr>
              <a:buFont typeface="Wingdings" charset="0"/>
              <a:buChar char="ü"/>
            </a:pPr>
            <a:r>
              <a:rPr lang="pt-BR" dirty="0">
                <a:latin typeface="Arial" charset="0"/>
                <a:cs typeface="Arial" charset="0"/>
              </a:rPr>
              <a:t>Necessita menos indivíduos para detectar diferenças entre grupos que outros desenhos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0225" indent="-530225" eaLnBrk="1" hangingPunct="1">
              <a:lnSpc>
                <a:spcPct val="150000"/>
              </a:lnSpc>
              <a:spcAft>
                <a:spcPts val="1200"/>
              </a:spcAft>
              <a:buClr>
                <a:srgbClr val="BA0000"/>
              </a:buClr>
              <a:buFont typeface="Wingdings" charset="0"/>
              <a:buChar char="ü"/>
            </a:pPr>
            <a:r>
              <a:rPr lang="pt-BR">
                <a:latin typeface="Arial" charset="0"/>
                <a:cs typeface="Arial" charset="0"/>
              </a:rPr>
              <a:t>Bom para avaliar doenças com longo período de latência</a:t>
            </a:r>
          </a:p>
          <a:p>
            <a:pPr marL="530225" indent="-530225" eaLnBrk="1" hangingPunct="1">
              <a:lnSpc>
                <a:spcPct val="150000"/>
              </a:lnSpc>
              <a:buClr>
                <a:srgbClr val="BA0000"/>
              </a:buClr>
              <a:buFont typeface="Wingdings" charset="0"/>
              <a:buChar char="ü"/>
            </a:pPr>
            <a:r>
              <a:rPr lang="pt-BR">
                <a:latin typeface="Arial" charset="0"/>
                <a:cs typeface="Arial" charset="0"/>
              </a:rPr>
              <a:t>Permite explorar simultaneamente múltiplas exposições com possível associação com a doença em estudo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71550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Comic Sans MS" charset="0"/>
                <a:cs typeface="Comic Sans MS" charset="0"/>
              </a:rPr>
              <a:t>Vantagens: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443038"/>
            <a:ext cx="9258300" cy="4683125"/>
          </a:xfrm>
        </p:spPr>
        <p:txBody>
          <a:bodyPr rtlCol="0">
            <a:normAutofit lnSpcReduction="10000"/>
          </a:bodyPr>
          <a:lstStyle/>
          <a:p>
            <a:pPr marL="530225" indent="-530225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BA0000"/>
              </a:buClr>
              <a:buFont typeface="Wingdings" charset="2"/>
              <a:buChar char="ü"/>
              <a:defRPr/>
            </a:pPr>
            <a:r>
              <a:rPr lang="pt-BR" dirty="0">
                <a:latin typeface="Arial"/>
                <a:ea typeface="+mn-ea"/>
                <a:cs typeface="Arial"/>
              </a:rPr>
              <a:t>Mais sujeito a erros e vieses metodológicos: 	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lembrança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seleção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registro de informação sobre exposição</a:t>
            </a:r>
          </a:p>
          <a:p>
            <a:pPr marL="533400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BA0000"/>
              </a:buClr>
              <a:buFont typeface="Wingdings" charset="2"/>
              <a:buChar char="ü"/>
              <a:defRPr/>
            </a:pPr>
            <a:r>
              <a:rPr lang="pt-BR" dirty="0">
                <a:latin typeface="Arial"/>
                <a:ea typeface="+mn-ea"/>
                <a:cs typeface="Arial"/>
              </a:rPr>
              <a:t>Ineficiente para exposição rara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71550"/>
          </a:xfrm>
        </p:spPr>
        <p:txBody>
          <a:bodyPr/>
          <a:lstStyle/>
          <a:p>
            <a:pPr eaLnBrk="1" hangingPunct="1"/>
            <a:r>
              <a:rPr lang="pt-BR" sz="3600" b="1">
                <a:latin typeface="Comic Sans MS" charset="0"/>
                <a:cs typeface="Comic Sans MS" charset="0"/>
              </a:rPr>
              <a:t>Desvantagens: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71463"/>
            <a:ext cx="8743950" cy="1143000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Comic Sans MS" charset="0"/>
                <a:cs typeface="Comic Sans MS" charset="0"/>
              </a:rPr>
              <a:t>Definição e seleção dos casos: 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2525713" y="1720850"/>
            <a:ext cx="7144283" cy="41148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pt-BR" dirty="0">
                <a:latin typeface="Arial" charset="0"/>
                <a:cs typeface="Arial" charset="0"/>
              </a:rPr>
              <a:t>É importante uma definição adequada da doença. Estabelecer critérios precisos para os diagnósticos.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30363"/>
            <a:ext cx="1620838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1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1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10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1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0075" y="457201"/>
            <a:ext cx="9172575" cy="557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spcBef>
                <a:spcPct val="50000"/>
              </a:spcBef>
              <a:buClr>
                <a:srgbClr val="66FF33"/>
              </a:buClr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pt-BR" sz="3200" b="1" dirty="0">
                <a:solidFill>
                  <a:srgbClr val="FFFF00"/>
                </a:solidFill>
                <a:latin typeface="Comic Sans MS"/>
                <a:cs typeface="Comic Sans MS"/>
              </a:rPr>
              <a:t>Casos incidentes </a:t>
            </a:r>
            <a:r>
              <a:rPr lang="pt-BR" sz="3200" b="1" dirty="0" err="1">
                <a:solidFill>
                  <a:srgbClr val="FFFF00"/>
                </a:solidFill>
                <a:latin typeface="Comic Sans MS"/>
                <a:cs typeface="Comic Sans MS"/>
              </a:rPr>
              <a:t>X</a:t>
            </a:r>
            <a:r>
              <a:rPr lang="pt-BR" sz="3200" b="1" dirty="0">
                <a:solidFill>
                  <a:srgbClr val="FFFF00"/>
                </a:solidFill>
                <a:latin typeface="Comic Sans MS"/>
                <a:cs typeface="Comic Sans MS"/>
              </a:rPr>
              <a:t> casos prevalentes</a:t>
            </a:r>
            <a:endParaRPr lang="pt-BR" sz="32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5000"/>
              </a:lnSpc>
              <a:spcBef>
                <a:spcPct val="50000"/>
              </a:spcBef>
              <a:spcAft>
                <a:spcPts val="1200"/>
              </a:spcAft>
              <a:buClr>
                <a:srgbClr val="BA0000"/>
              </a:buClr>
              <a:buFont typeface="Wingdings" charset="2"/>
              <a:buChar char="Ø"/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Casos incidentes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: casos novos que aparecem dentro de um período fixo de tempo.</a:t>
            </a:r>
            <a:endParaRPr lang="pt-B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BA0000"/>
              </a:buClr>
              <a:buFont typeface="Wingdings" charset="2"/>
              <a:buChar char="Ø"/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Casos prevalentes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: todos os casos com a doença em estudo em um ponto no tempo (ou em um período curto de tempo). Incluem pacientes que podem ser diferentes em relação à exposição, se comparados com os casos novos (incidentes). Os casos prevalentes podem ter mudado os seus hábitos (ou </a:t>
            </a:r>
            <a:r>
              <a:rPr lang="ja-JP" altLang="pt-BR" dirty="0">
                <a:solidFill>
                  <a:schemeClr val="bg1"/>
                </a:solidFill>
                <a:latin typeface="Arial" charset="0"/>
                <a:cs typeface="Arial" charset="0"/>
              </a:rPr>
              <a:t>“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exposições</a:t>
            </a:r>
            <a:r>
              <a:rPr lang="ja-JP" altLang="pt-BR" dirty="0">
                <a:solidFill>
                  <a:schemeClr val="bg1"/>
                </a:solidFill>
                <a:latin typeface="Arial" charset="0"/>
                <a:cs typeface="Arial" charset="0"/>
              </a:rPr>
              <a:t>”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  <a:r>
              <a:rPr lang="pt-BR" i="1" dirty="0">
                <a:solidFill>
                  <a:schemeClr val="bg1"/>
                </a:solidFill>
                <a:latin typeface="Arial" charset="0"/>
                <a:cs typeface="Arial" charset="0"/>
              </a:rPr>
              <a:t>por causa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 da doença. </a:t>
            </a:r>
            <a:endParaRPr lang="pt-BR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9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27911" y="1294158"/>
            <a:ext cx="9172575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BA0000"/>
              </a:buClr>
              <a:buFont typeface="Wingdings" charset="2"/>
              <a:buChar char="Ø"/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estudo </a:t>
            </a:r>
            <a:r>
              <a:rPr lang="ja-JP" alt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‘</a:t>
            </a: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baseado em hospital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: casos são selecionados dentre todos os pacientes do hospital que preenchem os critérios de definição de caso.</a:t>
            </a:r>
            <a:endParaRPr lang="pt-B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BA0000"/>
              </a:buClr>
              <a:buFont typeface="Wingdings" charset="2"/>
              <a:buChar char="Ø"/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estudo </a:t>
            </a:r>
            <a:r>
              <a:rPr lang="ja-JP" alt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‘</a:t>
            </a: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baseado na população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: casos são selecionados de uma população definida em um período fixo de tempo. Em geral, estes estudos são mais fáceis de interpretar mas mais difíceis de conduzir.</a:t>
            </a:r>
            <a:endParaRPr lang="pt-B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marL="2338388">
              <a:lnSpc>
                <a:spcPct val="125000"/>
              </a:lnSpc>
              <a:spcBef>
                <a:spcPct val="50000"/>
              </a:spcBef>
              <a:defRPr/>
            </a:pPr>
            <a:r>
              <a:rPr lang="pt-BR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Importante</a:t>
            </a: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r>
              <a:rPr lang="pt-BR" dirty="0">
                <a:latin typeface="Arial" charset="0"/>
                <a:cs typeface="Arial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 considerar se os casos selecionados são representativos de todos os casos da população.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endParaRPr lang="pt-BR" dirty="0"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4350" y="274638"/>
            <a:ext cx="9258300" cy="9715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pt-BR" sz="3600" b="1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Fontes de casos: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072" y="5036175"/>
            <a:ext cx="1654676" cy="12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208088"/>
            <a:ext cx="9174163" cy="5357812"/>
          </a:xfrm>
        </p:spPr>
        <p:txBody>
          <a:bodyPr rtlCol="0">
            <a:noAutofit/>
          </a:bodyPr>
          <a:lstStyle/>
          <a:p>
            <a:pPr marL="1976438" indent="-1976438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dirty="0">
                <a:latin typeface="Arial"/>
                <a:ea typeface="+mn-ea"/>
                <a:cs typeface="Arial"/>
              </a:rPr>
              <a:t>Idealmente: Inclusão de todos os casos da população de estudo</a:t>
            </a:r>
          </a:p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b="1" dirty="0">
                <a:latin typeface="Arial"/>
                <a:ea typeface="+mn-ea"/>
                <a:cs typeface="Arial"/>
              </a:rPr>
              <a:t>Casos novos com a doença</a:t>
            </a:r>
          </a:p>
          <a:p>
            <a:pPr eaLnBrk="1" fontAlgn="auto" hangingPunct="1">
              <a:lnSpc>
                <a:spcPct val="190000"/>
              </a:lnSpc>
              <a:spcBef>
                <a:spcPts val="72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dirty="0">
                <a:latin typeface="Arial"/>
                <a:ea typeface="+mn-ea"/>
                <a:cs typeface="Arial"/>
              </a:rPr>
              <a:t>				</a:t>
            </a:r>
            <a:r>
              <a:rPr lang="pt-BR" sz="2400" dirty="0">
                <a:latin typeface="Arial"/>
                <a:ea typeface="+mn-ea"/>
                <a:cs typeface="Arial"/>
              </a:rPr>
              <a:t>Sem atenção médica</a:t>
            </a:r>
          </a:p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dirty="0">
                <a:latin typeface="Arial"/>
                <a:ea typeface="+mn-ea"/>
                <a:cs typeface="Arial"/>
              </a:rPr>
              <a:t>				</a:t>
            </a:r>
            <a:r>
              <a:rPr lang="pt-BR" sz="2400" dirty="0">
                <a:latin typeface="Arial"/>
                <a:ea typeface="+mn-ea"/>
                <a:cs typeface="Arial"/>
              </a:rPr>
              <a:t>Não diagnosticado ou mal diagnosticado</a:t>
            </a:r>
          </a:p>
          <a:p>
            <a:pPr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dirty="0">
                <a:latin typeface="Arial"/>
                <a:ea typeface="+mn-ea"/>
                <a:cs typeface="Arial"/>
              </a:rPr>
              <a:t>				</a:t>
            </a:r>
            <a:r>
              <a:rPr lang="pt-BR" sz="2400" dirty="0">
                <a:latin typeface="Arial"/>
                <a:ea typeface="+mn-ea"/>
                <a:cs typeface="Arial"/>
              </a:rPr>
              <a:t>Morte ou remissão antes do diagnóstico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pt-BR" sz="2800" b="1" dirty="0">
                <a:latin typeface="Arial"/>
                <a:ea typeface="+mn-ea"/>
                <a:cs typeface="Arial"/>
              </a:rPr>
              <a:t>Casos disponíveis para estudo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597025" y="3282950"/>
            <a:ext cx="514350" cy="679450"/>
          </a:xfrm>
          <a:prstGeom prst="rect">
            <a:avLst/>
          </a:prstGeom>
          <a:solidFill>
            <a:srgbClr val="FF0000">
              <a:alpha val="9097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833563" y="5046663"/>
            <a:ext cx="39687" cy="5032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1795463" y="4576763"/>
            <a:ext cx="112712" cy="5508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706563" y="3960813"/>
            <a:ext cx="273050" cy="600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" name="AutoShape 8"/>
          <p:cNvCxnSpPr>
            <a:cxnSpLocks noChangeShapeType="1"/>
          </p:cNvCxnSpPr>
          <p:nvPr/>
        </p:nvCxnSpPr>
        <p:spPr bwMode="auto">
          <a:xfrm>
            <a:off x="755650" y="38877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7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pt-BR" sz="3600" b="1" dirty="0">
                <a:latin typeface="Comic Sans MS" charset="0"/>
                <a:cs typeface="Comic Sans MS" charset="0"/>
              </a:rPr>
              <a:t>Seleção de casos</a:t>
            </a:r>
          </a:p>
        </p:txBody>
      </p:sp>
    </p:spTree>
    <p:extLst>
      <p:ext uri="{BB962C8B-B14F-4D97-AF65-F5344CB8AC3E}">
        <p14:creationId xmlns:p14="http://schemas.microsoft.com/office/powerpoint/2010/main" val="224941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99360" y="1555364"/>
            <a:ext cx="9259293" cy="462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FF00"/>
                </a:solidFill>
                <a:latin typeface="Arial"/>
                <a:cs typeface="Arial"/>
              </a:rPr>
              <a:t>Definição de controles</a:t>
            </a:r>
            <a:endParaRPr lang="pt-BR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Devem preencher os mesmos critérios definidos para os casos com exceção daqueles que se referem à doença.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FF00"/>
                </a:solidFill>
                <a:latin typeface="Arial"/>
                <a:cs typeface="Arial"/>
              </a:rPr>
              <a:t>Fonte de controles</a:t>
            </a:r>
            <a:endParaRPr lang="pt-BR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A fonte de controles deve ser a mesma que a fonte de casos.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4699" y="485272"/>
            <a:ext cx="7452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FF00"/>
                </a:solidFill>
                <a:latin typeface="Comic Sans MS"/>
                <a:cs typeface="Comic Sans MS"/>
              </a:rPr>
              <a:t>Definição e seleção de controles</a:t>
            </a:r>
            <a:endParaRPr lang="pt-BR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885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20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1951" y="1700809"/>
            <a:ext cx="394335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Algoritmo para a classificação dos tipos de pesquisa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4" name="Picture 4" descr="cap1fig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513065" y="1"/>
            <a:ext cx="577393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1"/>
            <a:ext cx="47148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69086"/>
            <a:ext cx="2357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9194" y="4458448"/>
            <a:ext cx="2197094" cy="22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pt-BR" sz="4800"/>
              <a:t>Seleção de controles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01850"/>
            <a:ext cx="9772650" cy="4756150"/>
          </a:xfrm>
        </p:spPr>
        <p:txBody>
          <a:bodyPr/>
          <a:lstStyle/>
          <a:p>
            <a:pPr>
              <a:defRPr/>
            </a:pPr>
            <a:r>
              <a:rPr lang="pt-BR" sz="3600"/>
              <a:t>Objetivo é encontrar pessoas que representem a mesma população que originou os casos</a:t>
            </a:r>
          </a:p>
          <a:p>
            <a:pPr lvl="1">
              <a:defRPr/>
            </a:pPr>
            <a:r>
              <a:rPr lang="pt-BR"/>
              <a:t>escolher aqueles que, </a:t>
            </a:r>
            <a:r>
              <a:rPr lang="pt-BR">
                <a:solidFill>
                  <a:srgbClr val="FFFFCC"/>
                </a:solidFill>
              </a:rPr>
              <a:t>se ficassem doentes</a:t>
            </a:r>
            <a:r>
              <a:rPr lang="pt-BR"/>
              <a:t>, seriam escolhidos como caso. </a:t>
            </a:r>
          </a:p>
          <a:p>
            <a:pPr lvl="1">
              <a:defRPr/>
            </a:pPr>
            <a:r>
              <a:rPr lang="pt-BR"/>
              <a:t>Isso deve ser feito </a:t>
            </a:r>
            <a:r>
              <a:rPr lang="pt-BR">
                <a:solidFill>
                  <a:srgbClr val="FFFFCC"/>
                </a:solidFill>
              </a:rPr>
              <a:t>independente da exposição.</a:t>
            </a:r>
            <a:endParaRPr lang="pt-BR" sz="3200">
              <a:solidFill>
                <a:srgbClr val="FFFFCC"/>
              </a:solidFill>
            </a:endParaRPr>
          </a:p>
          <a:p>
            <a:pPr>
              <a:lnSpc>
                <a:spcPct val="190000"/>
              </a:lnSpc>
              <a:defRPr/>
            </a:pPr>
            <a:endParaRPr lang="pt-BR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615950"/>
            <a:ext cx="9258300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pt-BR" sz="4800"/>
              <a:t>Estratégias de s</a:t>
            </a:r>
            <a:r>
              <a:rPr lang="pt-BR"/>
              <a:t>eleção de controles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760538"/>
            <a:ext cx="9772650" cy="4522787"/>
          </a:xfrm>
        </p:spPr>
        <p:txBody>
          <a:bodyPr/>
          <a:lstStyle/>
          <a:p>
            <a:pPr>
              <a:spcBef>
                <a:spcPct val="80000"/>
              </a:spcBef>
              <a:defRPr/>
            </a:pPr>
            <a:r>
              <a:rPr lang="pt-BR"/>
              <a:t>Amostrar casos e controles da mesma forma</a:t>
            </a:r>
          </a:p>
          <a:p>
            <a:pPr>
              <a:lnSpc>
                <a:spcPct val="50000"/>
              </a:lnSpc>
              <a:spcBef>
                <a:spcPct val="80000"/>
              </a:spcBef>
              <a:buFontTx/>
              <a:buNone/>
              <a:defRPr/>
            </a:pPr>
            <a:r>
              <a:rPr lang="pt-BR"/>
              <a:t>		(hospital, clínica,etc)</a:t>
            </a:r>
          </a:p>
          <a:p>
            <a:pPr>
              <a:spcBef>
                <a:spcPct val="80000"/>
              </a:spcBef>
              <a:defRPr/>
            </a:pPr>
            <a:r>
              <a:rPr lang="pt-BR"/>
              <a:t>Pareamento</a:t>
            </a:r>
          </a:p>
          <a:p>
            <a:pPr>
              <a:spcBef>
                <a:spcPct val="80000"/>
              </a:spcBef>
              <a:defRPr/>
            </a:pPr>
            <a:r>
              <a:rPr lang="pt-BR"/>
              <a:t>Usar 2 ou mais fontes de controles</a:t>
            </a:r>
          </a:p>
          <a:p>
            <a:pPr>
              <a:spcBef>
                <a:spcPct val="80000"/>
              </a:spcBef>
              <a:defRPr/>
            </a:pPr>
            <a:r>
              <a:rPr lang="pt-BR"/>
              <a:t>Usar amostra populacional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442913"/>
            <a:ext cx="9258300" cy="97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pt-BR" sz="3600" b="1" dirty="0">
                <a:latin typeface="Comic Sans MS" charset="0"/>
                <a:cs typeface="Comic Sans MS" charset="0"/>
              </a:rPr>
              <a:t>Estratégias de seleção de controles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760538"/>
            <a:ext cx="9215437" cy="4522787"/>
          </a:xfrm>
        </p:spPr>
        <p:txBody>
          <a:bodyPr/>
          <a:lstStyle/>
          <a:p>
            <a:pPr marL="533400" indent="-533400" eaLnBrk="1" hangingPunct="1">
              <a:spcBef>
                <a:spcPct val="80000"/>
              </a:spcBef>
              <a:buClr>
                <a:srgbClr val="009E00"/>
              </a:buClr>
              <a:buFont typeface="Wingdings" charset="0"/>
              <a:buChar char="Ø"/>
            </a:pPr>
            <a:r>
              <a:rPr lang="pt-BR" sz="3000" dirty="0">
                <a:solidFill>
                  <a:srgbClr val="FFFF00"/>
                </a:solidFill>
                <a:latin typeface="Arial" charset="0"/>
                <a:cs typeface="Arial" charset="0"/>
              </a:rPr>
              <a:t>Depende de como os casos foram selecionados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533" y="2730847"/>
            <a:ext cx="4248486" cy="200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6013" y="3881733"/>
            <a:ext cx="4127879" cy="272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28227" y="1606719"/>
            <a:ext cx="9086850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defRPr/>
            </a:pPr>
            <a:r>
              <a:rPr lang="pt-BR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Casos:</a:t>
            </a:r>
            <a:r>
              <a:rPr lang="pt-BR" b="1" dirty="0">
                <a:solidFill>
                  <a:srgbClr val="BA0000"/>
                </a:solidFill>
                <a:latin typeface="Arial" charset="0"/>
                <a:cs typeface="Arial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amostra de base populacional de casos incidentes em um período específico de tempo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ts val="2040"/>
              </a:spcBef>
              <a:defRPr/>
            </a:pPr>
            <a:r>
              <a:rPr lang="pt-BR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Controles</a:t>
            </a: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r>
              <a:rPr lang="pt-BR" dirty="0">
                <a:latin typeface="Arial" charset="0"/>
                <a:cs typeface="Arial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selecionados desta mesma população durante o mesmo período de tempo</a:t>
            </a:r>
            <a:endParaRPr lang="pt-B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  <a:cs typeface="Arial" charset="0"/>
              </a:rPr>
              <a:t> </a:t>
            </a:r>
            <a:endParaRPr lang="pt-BR" dirty="0">
              <a:latin typeface="Arial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169" y="701728"/>
            <a:ext cx="19459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omic Sans MS"/>
                <a:cs typeface="Comic Sans MS"/>
              </a:rPr>
              <a:t>Quando...</a:t>
            </a:r>
            <a:endParaRPr lang="en-US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32832" y="2705464"/>
            <a:ext cx="611999" cy="719999"/>
          </a:xfrm>
          <a:prstGeom prst="downArrow">
            <a:avLst/>
          </a:prstGeom>
          <a:solidFill>
            <a:srgbClr val="00B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6624" y="4621335"/>
            <a:ext cx="3007268" cy="19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2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537" y="1362518"/>
            <a:ext cx="8962788" cy="436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Casos</a:t>
            </a: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r>
              <a:rPr lang="pt-BR" dirty="0">
                <a:latin typeface="Arial" charset="0"/>
                <a:cs typeface="Arial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recrutados entre os pacientes admitidos em um hospital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Controles</a:t>
            </a: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r>
              <a:rPr lang="pt-BR" dirty="0">
                <a:latin typeface="Arial" charset="0"/>
                <a:cs typeface="Arial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vai depender da natureza da doença ou condição.</a:t>
            </a:r>
            <a:endParaRPr lang="pt-B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Clr>
                <a:srgbClr val="BA0000"/>
              </a:buClr>
              <a:buFont typeface="Wingdings" charset="2"/>
              <a:buChar char="§"/>
              <a:defRPr/>
            </a:pP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todos os casos são graves o suficiente para terminar em um hospital: controles podem ser da mesma população que originou os casos.</a:t>
            </a:r>
            <a:endParaRPr lang="pt-BR" dirty="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Clr>
                <a:srgbClr val="BA0000"/>
              </a:buClr>
              <a:buFont typeface="Wingdings" charset="2"/>
              <a:buChar char="§"/>
              <a:defRPr/>
            </a:pP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nem todos os casos vão para o hospital (ex.: só vão casos mais graves):  os controles devem ser recrutados em hospital</a:t>
            </a:r>
            <a:r>
              <a:rPr lang="pt-BR" dirty="0">
                <a:latin typeface="Arial" charset="0"/>
                <a:cs typeface="Arial" charset="0"/>
              </a:rPr>
              <a:t>.</a:t>
            </a:r>
            <a:endParaRPr lang="pt-BR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169" y="514138"/>
            <a:ext cx="19459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omic Sans MS"/>
                <a:cs typeface="Comic Sans MS"/>
              </a:rPr>
              <a:t>Quando...</a:t>
            </a:r>
            <a:endParaRPr lang="en-US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32832" y="1998388"/>
            <a:ext cx="575999" cy="647999"/>
          </a:xfrm>
          <a:prstGeom prst="downArrow">
            <a:avLst/>
          </a:prstGeom>
          <a:solidFill>
            <a:srgbClr val="BA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2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dirty="0">
                <a:latin typeface="Comic Sans MS" charset="0"/>
                <a:cs typeface="Comic Sans MS" charset="0"/>
              </a:rPr>
              <a:t>Outras fontes de controles: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512888"/>
            <a:ext cx="92583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dirty="0">
                <a:solidFill>
                  <a:srgbClr val="FFFF00"/>
                </a:solidFill>
                <a:latin typeface="Arial" charset="0"/>
                <a:cs typeface="Arial" charset="0"/>
              </a:rPr>
              <a:t>Grupos especiais:</a:t>
            </a:r>
          </a:p>
          <a:p>
            <a:pPr marL="895350" lvl="1" indent="-438150" eaLnBrk="1" hangingPunct="1">
              <a:lnSpc>
                <a:spcPct val="150000"/>
              </a:lnSpc>
              <a:spcAft>
                <a:spcPts val="600"/>
              </a:spcAft>
              <a:buFont typeface="Wingdings" charset="0"/>
              <a:buChar char="§"/>
            </a:pP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Amigos, parentes, vizinhos, esposos, etc.</a:t>
            </a:r>
          </a:p>
          <a:p>
            <a:pPr marL="457200" lvl="1" indent="0" eaLnBrk="1" hangingPunct="1">
              <a:lnSpc>
                <a:spcPct val="150000"/>
              </a:lnSpc>
              <a:spcAft>
                <a:spcPts val="600"/>
              </a:spcAft>
              <a:buNone/>
            </a:pPr>
            <a:endParaRPr lang="pt-BR" sz="1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u="sng" dirty="0">
                <a:solidFill>
                  <a:srgbClr val="FFFF00"/>
                </a:solidFill>
                <a:latin typeface="Arial" charset="0"/>
                <a:cs typeface="Arial" charset="0"/>
              </a:rPr>
              <a:t>Vantagem</a:t>
            </a:r>
            <a:r>
              <a:rPr lang="pt-BR" dirty="0">
                <a:solidFill>
                  <a:srgbClr val="FFFF00"/>
                </a:solidFill>
                <a:latin typeface="Arial" charset="0"/>
                <a:cs typeface="Arial" charset="0"/>
              </a:rPr>
              <a:t>: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Pode-se controlar fatores de confusão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pt-BR" u="sng" dirty="0">
                <a:solidFill>
                  <a:srgbClr val="FFFF00"/>
                </a:solidFill>
                <a:latin typeface="Arial" charset="0"/>
                <a:cs typeface="Arial" charset="0"/>
              </a:rPr>
              <a:t>Desvantagem</a:t>
            </a:r>
            <a:r>
              <a:rPr lang="pt-BR" dirty="0">
                <a:solidFill>
                  <a:srgbClr val="FFFF00"/>
                </a:solidFill>
                <a:latin typeface="Arial" charset="0"/>
                <a:cs typeface="Arial" charset="0"/>
              </a:rPr>
              <a:t>: 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Tendem a ter mesma exposição de interesse que os casos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193534"/>
            <a:ext cx="8743950" cy="827999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Comic Sans MS"/>
                <a:cs typeface="Comic Sans MS"/>
              </a:rPr>
              <a:t>Quantos casos?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07090"/>
            <a:ext cx="8743950" cy="50768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pt-BR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Quando:</a:t>
            </a:r>
          </a:p>
          <a:p>
            <a:pPr marL="808038" lvl="1" indent="-350838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existem muitos casos e controles </a:t>
            </a:r>
          </a:p>
          <a:p>
            <a:pPr marL="808038" lvl="1" indent="-350838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o custo para obter informação nos dois grupos é  semelhante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accent3"/>
                </a:solidFill>
                <a:latin typeface="Arial"/>
                <a:ea typeface="+mn-ea"/>
                <a:cs typeface="Arial"/>
                <a:sym typeface="Wingdings" charset="0"/>
              </a:rPr>
              <a:t> </a:t>
            </a:r>
            <a:r>
              <a:rPr lang="pt-BR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1:1</a:t>
            </a:r>
          </a:p>
          <a:p>
            <a:pPr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Quando: </a:t>
            </a:r>
          </a:p>
          <a:p>
            <a:pPr marL="808038" lvl="1" indent="-350838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os casos são poucos</a:t>
            </a:r>
          </a:p>
          <a:p>
            <a:pPr marL="808038" lvl="1" indent="-350838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pt-BR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o custo é muito grande para obter informações dos casos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rgbClr val="FFFF00"/>
                </a:solidFill>
                <a:latin typeface="Arial"/>
                <a:ea typeface="+mn-ea"/>
                <a:cs typeface="Arial"/>
                <a:sym typeface="Wingdings" charset="0"/>
              </a:rPr>
              <a:t></a:t>
            </a:r>
            <a:r>
              <a:rPr lang="pt-BR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mais controles aumenta o poder do estudo</a:t>
            </a:r>
            <a:endParaRPr lang="pt-BR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58227" y="3648583"/>
            <a:ext cx="8743950" cy="262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Arial"/>
                <a:cs typeface="Arial"/>
              </a:rPr>
              <a:t>Variáveis comumente usadas para pareamento: idade, sexo, local de residência, situação socioeconômica.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endParaRPr lang="pt-BR" dirty="0">
              <a:solidFill>
                <a:schemeClr val="bg1"/>
              </a:solidFill>
              <a:cs typeface="Times New Roman" charset="0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4000" dirty="0">
                <a:solidFill>
                  <a:srgbClr val="FFFF00"/>
                </a:solidFill>
                <a:latin typeface="Arial" charset="0"/>
                <a:cs typeface="Times New Roman" charset="0"/>
                <a:sym typeface="Monotype Sorts" charset="0"/>
              </a:rPr>
              <a:t></a:t>
            </a:r>
            <a:r>
              <a:rPr lang="pt-BR" dirty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  <a:r>
              <a:rPr lang="pt-BR" sz="2800" dirty="0">
                <a:solidFill>
                  <a:srgbClr val="FFFF00"/>
                </a:solidFill>
                <a:latin typeface="Arial" charset="0"/>
                <a:cs typeface="Arial" charset="0"/>
              </a:rPr>
              <a:t>As características escolhidas para pareamento são os potenciais </a:t>
            </a:r>
            <a:r>
              <a:rPr lang="pt-BR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fatores de</a:t>
            </a:r>
            <a:r>
              <a:rPr lang="pt-BR" sz="28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pt-BR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confusão</a:t>
            </a:r>
            <a:r>
              <a:rPr lang="pt-BR" sz="2800" dirty="0">
                <a:solidFill>
                  <a:srgbClr val="FFFF00"/>
                </a:solidFill>
                <a:latin typeface="Arial" charset="0"/>
                <a:cs typeface="Arial" charset="0"/>
              </a:rPr>
              <a:t>. </a:t>
            </a:r>
            <a:endParaRPr lang="pt-BR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8470" y="586284"/>
            <a:ext cx="245812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FF00"/>
                </a:solidFill>
                <a:latin typeface="Comic Sans MS"/>
                <a:cs typeface="Comic Sans MS"/>
              </a:rPr>
              <a:t>Pareamento</a:t>
            </a:r>
            <a:endParaRPr lang="pt-BR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298" y="1386315"/>
            <a:ext cx="8241146" cy="2037369"/>
          </a:xfrm>
          <a:prstGeom prst="rect">
            <a:avLst/>
          </a:prstGeom>
          <a:ln w="28575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dirty="0">
                <a:solidFill>
                  <a:schemeClr val="accent3"/>
                </a:solidFill>
                <a:latin typeface="Arial"/>
                <a:cs typeface="Arial"/>
              </a:rPr>
              <a:t>Procedimento em que um ou mais controles são recrutados para cada caso baseado na similaridade de certas características diferentes daquelas que estão em estudo.</a:t>
            </a:r>
          </a:p>
        </p:txBody>
      </p:sp>
    </p:spTree>
    <p:extLst>
      <p:ext uri="{BB962C8B-B14F-4D97-AF65-F5344CB8AC3E}">
        <p14:creationId xmlns:p14="http://schemas.microsoft.com/office/powerpoint/2010/main" val="197546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42501" y="1355932"/>
            <a:ext cx="9172575" cy="48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009E00"/>
              </a:buClr>
              <a:buFont typeface="Arial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entrevista pessoal</a:t>
            </a:r>
          </a:p>
          <a:p>
            <a:pPr marL="457200" indent="-457200" algn="just">
              <a:spcBef>
                <a:spcPct val="50000"/>
              </a:spcBef>
              <a:buClr>
                <a:srgbClr val="009E00"/>
              </a:buClr>
              <a:buFont typeface="Arial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exame médico</a:t>
            </a:r>
          </a:p>
          <a:p>
            <a:pPr marL="457200" indent="-457200" algn="just">
              <a:spcBef>
                <a:spcPct val="50000"/>
              </a:spcBef>
              <a:buClr>
                <a:srgbClr val="009E00"/>
              </a:buClr>
              <a:buFont typeface="Arial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registros ocupacionais ou outros</a:t>
            </a:r>
          </a:p>
          <a:p>
            <a:pPr marL="457200" indent="-457200" algn="just">
              <a:spcBef>
                <a:spcPct val="50000"/>
              </a:spcBef>
              <a:buClr>
                <a:srgbClr val="009E00"/>
              </a:buClr>
              <a:buFont typeface="Arial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amostras biológicas</a:t>
            </a:r>
          </a:p>
          <a:p>
            <a:pPr marL="457200" indent="-457200" algn="just">
              <a:spcBef>
                <a:spcPct val="50000"/>
              </a:spcBef>
              <a:buClr>
                <a:srgbClr val="009E00"/>
              </a:buClr>
              <a:buFont typeface="Arial"/>
              <a:buChar char="•"/>
              <a:defRPr/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medida direta do ambiente</a:t>
            </a:r>
          </a:p>
          <a:p>
            <a:pPr algn="just">
              <a:spcBef>
                <a:spcPct val="50000"/>
              </a:spcBef>
              <a:defRPr/>
            </a:pPr>
            <a:endParaRPr lang="pt-BR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dirty="0">
                <a:solidFill>
                  <a:srgbClr val="FFFF00"/>
                </a:solidFill>
                <a:latin typeface="Arial"/>
                <a:cs typeface="Arial"/>
              </a:rPr>
              <a:t>A informação não pode ser influenciada pelo fato de o indivíduo ser um caso ou um controle.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7716" y="444912"/>
            <a:ext cx="79380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Comic Sans MS"/>
                <a:cs typeface="Comic Sans MS"/>
              </a:rPr>
              <a:t>Fontes de informação sobre exposição: </a:t>
            </a:r>
            <a:endParaRPr lang="en-US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4210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88925"/>
            <a:ext cx="8743950" cy="1143000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Comic Sans MS" charset="0"/>
                <a:cs typeface="Comic Sans MS" charset="0"/>
              </a:rPr>
              <a:t>Avaliação da exposição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987675" y="1547813"/>
            <a:ext cx="6854825" cy="4238625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É importante definir a parte (o período) da história de exposição da pessoa que é relevante para a etiologia da doença </a:t>
            </a:r>
          </a:p>
        </p:txBody>
      </p:sp>
      <p:pic>
        <p:nvPicPr>
          <p:cNvPr id="39939" name="Picture 1" descr="574372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241550"/>
            <a:ext cx="16176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8689" cy="58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14400" y="6015703"/>
            <a:ext cx="895481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Morris JN. Uses of epidemiology.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Epidemiol</a:t>
            </a:r>
            <a:r>
              <a:rPr lang="en-US" b="1" dirty="0"/>
              <a:t> 2007;36:1165-72.</a:t>
            </a:r>
            <a:endParaRPr lang="pt-BR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88925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pt-BR"/>
              <a:t>Avaliação da exposição 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1435100"/>
            <a:ext cx="9786937" cy="4902200"/>
          </a:xfrm>
        </p:spPr>
        <p:txBody>
          <a:bodyPr/>
          <a:lstStyle/>
          <a:p>
            <a:pPr>
              <a:defRPr/>
            </a:pPr>
            <a:r>
              <a:rPr lang="pt-BR" sz="3600"/>
              <a:t>O procedimento para obter informação deve ser </a:t>
            </a:r>
            <a:r>
              <a:rPr lang="pt-BR" sz="3600">
                <a:solidFill>
                  <a:srgbClr val="FFFFCC"/>
                </a:solidFill>
              </a:rPr>
              <a:t>o mais semelhante possível</a:t>
            </a:r>
            <a:r>
              <a:rPr lang="pt-BR" sz="3600"/>
              <a:t> para casos e controles.</a:t>
            </a:r>
          </a:p>
          <a:p>
            <a:pPr>
              <a:spcBef>
                <a:spcPct val="70000"/>
              </a:spcBef>
              <a:defRPr/>
            </a:pPr>
            <a:r>
              <a:rPr lang="pt-BR" sz="3600"/>
              <a:t>Os entrevistadores (coletores da informação) devem tanto quanto possível </a:t>
            </a:r>
            <a:r>
              <a:rPr lang="pt-BR" sz="3600">
                <a:solidFill>
                  <a:srgbClr val="FFFFCC"/>
                </a:solidFill>
              </a:rPr>
              <a:t>desconhecer a hipótese testada</a:t>
            </a:r>
            <a:r>
              <a:rPr lang="pt-BR" sz="360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92" y="692150"/>
            <a:ext cx="3825171" cy="36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CaixaDeTexto 2"/>
          <p:cNvSpPr txBox="1">
            <a:spLocks noChangeArrowheads="1"/>
          </p:cNvSpPr>
          <p:nvPr/>
        </p:nvSpPr>
        <p:spPr bwMode="auto">
          <a:xfrm>
            <a:off x="1093788" y="3644900"/>
            <a:ext cx="477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charset="0"/>
              </a:rPr>
              <a:t>Análise dos dados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9711" y="1600200"/>
            <a:ext cx="8528050" cy="4708525"/>
          </a:xfrm>
        </p:spPr>
        <p:txBody>
          <a:bodyPr rtlCol="0">
            <a:normAutofit/>
          </a:bodyPr>
          <a:lstStyle/>
          <a:p>
            <a:pPr marL="444500" indent="-444500" eaLnBrk="1" fontAlgn="auto" hangingPunct="1">
              <a:lnSpc>
                <a:spcPct val="140000"/>
              </a:lnSpc>
              <a:spcBef>
                <a:spcPct val="100000"/>
              </a:spcBef>
              <a:spcAft>
                <a:spcPts val="1200"/>
              </a:spcAft>
              <a:buClr>
                <a:srgbClr val="BA0000"/>
              </a:buClr>
              <a:buSzPct val="90000"/>
              <a:buFont typeface="Wingdings" charset="2"/>
              <a:buChar char="q"/>
              <a:defRPr/>
            </a:pPr>
            <a:r>
              <a:rPr lang="pt-BR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+mn-ea"/>
                <a:cs typeface="Arial"/>
              </a:rPr>
              <a:t>Em estudos de caso controle, não é possível calcular a incidência da doença, pois começamos o estudo com pessoas doentes e não doentes. </a:t>
            </a:r>
          </a:p>
          <a:p>
            <a:pPr marL="444500" indent="-444500" eaLnBrk="1" fontAlgn="auto" hangingPunct="1">
              <a:lnSpc>
                <a:spcPct val="140000"/>
              </a:lnSpc>
              <a:spcBef>
                <a:spcPct val="100000"/>
              </a:spcBef>
              <a:spcAft>
                <a:spcPts val="0"/>
              </a:spcAft>
              <a:buClr>
                <a:srgbClr val="BA0000"/>
              </a:buClr>
              <a:buSzPct val="90000"/>
              <a:buFont typeface="Wingdings" charset="2"/>
              <a:buChar char="q"/>
              <a:defRPr/>
            </a:pPr>
            <a:r>
              <a:rPr lang="pt-BR" sz="280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A medida de associação usada é a razão de chances ou </a:t>
            </a:r>
            <a:r>
              <a:rPr lang="pt-BR" sz="2800" i="1" dirty="0" err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odds</a:t>
            </a:r>
            <a:r>
              <a:rPr lang="pt-BR" sz="2800" i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2800" i="1" dirty="0" err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ratio</a:t>
            </a:r>
            <a:r>
              <a:rPr lang="pt-BR" sz="2800" i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.</a:t>
            </a:r>
            <a:endParaRPr lang="pt-BR" sz="2800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447" y="514129"/>
            <a:ext cx="3955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FF00"/>
                </a:solidFill>
                <a:latin typeface="Comic Sans MS"/>
                <a:cs typeface="Comic Sans MS"/>
              </a:rPr>
              <a:t>Análise de dados</a:t>
            </a:r>
            <a:endParaRPr lang="pt-BR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 l="34622" t="21085" r="19244" b="15504"/>
          <a:stretch>
            <a:fillRect/>
          </a:stretch>
        </p:blipFill>
        <p:spPr bwMode="auto">
          <a:xfrm>
            <a:off x="978194" y="92417"/>
            <a:ext cx="8750595" cy="676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686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02029" y="3261248"/>
            <a:ext cx="4358715" cy="1702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687047" y="3584930"/>
            <a:ext cx="2816424" cy="981076"/>
            <a:chOff x="2016" y="3064"/>
            <a:chExt cx="1577" cy="618"/>
          </a:xfrm>
        </p:grpSpPr>
        <p:sp>
          <p:nvSpPr>
            <p:cNvPr id="27653" name="Rectangle 18"/>
            <p:cNvSpPr>
              <a:spLocks noChangeArrowheads="1"/>
            </p:cNvSpPr>
            <p:nvPr/>
          </p:nvSpPr>
          <p:spPr bwMode="auto">
            <a:xfrm>
              <a:off x="2016" y="3064"/>
              <a:ext cx="157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>
              <a:off x="2618" y="3369"/>
              <a:ext cx="43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3319" y="3369"/>
              <a:ext cx="247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Rectangle 7"/>
            <p:cNvSpPr>
              <a:spLocks noChangeArrowheads="1"/>
            </p:cNvSpPr>
            <p:nvPr/>
          </p:nvSpPr>
          <p:spPr bwMode="auto">
            <a:xfrm>
              <a:off x="2054" y="3243"/>
              <a:ext cx="27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RC</a:t>
              </a:r>
              <a:endParaRPr lang="pt-BR"/>
            </a:p>
          </p:txBody>
        </p:sp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2648" y="3076"/>
              <a:ext cx="9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a</a:t>
              </a:r>
              <a:endParaRPr lang="pt-BR"/>
            </a:p>
          </p:txBody>
        </p:sp>
        <p:sp>
          <p:nvSpPr>
            <p:cNvPr id="27658" name="Rectangle 9"/>
            <p:cNvSpPr>
              <a:spLocks noChangeArrowheads="1"/>
            </p:cNvSpPr>
            <p:nvPr/>
          </p:nvSpPr>
          <p:spPr bwMode="auto">
            <a:xfrm>
              <a:off x="2922" y="3076"/>
              <a:ext cx="9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c</a:t>
              </a:r>
              <a:endParaRPr lang="pt-BR"/>
            </a:p>
          </p:txBody>
        </p:sp>
        <p:sp>
          <p:nvSpPr>
            <p:cNvPr id="27659" name="Rectangle 10"/>
            <p:cNvSpPr>
              <a:spLocks noChangeArrowheads="1"/>
            </p:cNvSpPr>
            <p:nvPr/>
          </p:nvSpPr>
          <p:spPr bwMode="auto">
            <a:xfrm>
              <a:off x="2638" y="3401"/>
              <a:ext cx="10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 dirty="0" err="1"/>
                <a:t>b</a:t>
              </a:r>
              <a:endParaRPr lang="pt-BR" dirty="0"/>
            </a:p>
          </p:txBody>
        </p:sp>
        <p:sp>
          <p:nvSpPr>
            <p:cNvPr id="27660" name="Rectangle 11"/>
            <p:cNvSpPr>
              <a:spLocks noChangeArrowheads="1"/>
            </p:cNvSpPr>
            <p:nvPr/>
          </p:nvSpPr>
          <p:spPr bwMode="auto">
            <a:xfrm>
              <a:off x="2919" y="3401"/>
              <a:ext cx="10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d</a:t>
              </a:r>
              <a:endParaRPr lang="pt-BR"/>
            </a:p>
          </p:txBody>
        </p:sp>
        <p:sp>
          <p:nvSpPr>
            <p:cNvPr id="27661" name="Rectangle 12"/>
            <p:cNvSpPr>
              <a:spLocks noChangeArrowheads="1"/>
            </p:cNvSpPr>
            <p:nvPr/>
          </p:nvSpPr>
          <p:spPr bwMode="auto">
            <a:xfrm>
              <a:off x="3331" y="3076"/>
              <a:ext cx="19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ad</a:t>
              </a:r>
              <a:endParaRPr lang="pt-BR"/>
            </a:p>
          </p:txBody>
        </p:sp>
        <p:sp>
          <p:nvSpPr>
            <p:cNvPr id="27662" name="Rectangle 13"/>
            <p:cNvSpPr>
              <a:spLocks noChangeArrowheads="1"/>
            </p:cNvSpPr>
            <p:nvPr/>
          </p:nvSpPr>
          <p:spPr bwMode="auto">
            <a:xfrm>
              <a:off x="3338" y="3401"/>
              <a:ext cx="19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bc</a:t>
              </a:r>
              <a:endParaRPr lang="pt-BR"/>
            </a:p>
          </p:txBody>
        </p:sp>
        <p:sp>
          <p:nvSpPr>
            <p:cNvPr id="27663" name="Rectangle 14"/>
            <p:cNvSpPr>
              <a:spLocks noChangeArrowheads="1"/>
            </p:cNvSpPr>
            <p:nvPr/>
          </p:nvSpPr>
          <p:spPr bwMode="auto">
            <a:xfrm>
              <a:off x="2423" y="3216"/>
              <a:ext cx="11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 dirty="0">
                  <a:latin typeface="Symbol" charset="0"/>
                </a:rPr>
                <a:t>=</a:t>
              </a:r>
              <a:endParaRPr lang="pt-BR" dirty="0"/>
            </a:p>
          </p:txBody>
        </p:sp>
        <p:sp>
          <p:nvSpPr>
            <p:cNvPr id="27664" name="Rectangle 15"/>
            <p:cNvSpPr>
              <a:spLocks noChangeArrowheads="1"/>
            </p:cNvSpPr>
            <p:nvPr/>
          </p:nvSpPr>
          <p:spPr bwMode="auto">
            <a:xfrm>
              <a:off x="3123" y="3216"/>
              <a:ext cx="11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>
                  <a:latin typeface="Symbol" charset="0"/>
                </a:rPr>
                <a:t>=</a:t>
              </a:r>
              <a:endParaRPr lang="pt-BR"/>
            </a:p>
          </p:txBody>
        </p:sp>
        <p:sp>
          <p:nvSpPr>
            <p:cNvPr id="27665" name="Rectangle 16"/>
            <p:cNvSpPr>
              <a:spLocks noChangeArrowheads="1"/>
            </p:cNvSpPr>
            <p:nvPr/>
          </p:nvSpPr>
          <p:spPr bwMode="auto">
            <a:xfrm>
              <a:off x="2807" y="3076"/>
              <a:ext cx="5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 dirty="0"/>
                <a:t>/</a:t>
              </a:r>
              <a:endParaRPr lang="pt-BR" dirty="0"/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2803" y="3401"/>
              <a:ext cx="5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900"/>
                <a:t>/</a:t>
              </a:r>
              <a:endParaRPr lang="pt-BR"/>
            </a:p>
          </p:txBody>
        </p:sp>
      </p:grp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742659" y="1426598"/>
            <a:ext cx="91725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Razão de chances de exposição = chance de exposição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 entre os casos : </a:t>
            </a: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chance de exposição</a:t>
            </a:r>
            <a:r>
              <a:rPr lang="pt-BR" dirty="0">
                <a:solidFill>
                  <a:schemeClr val="bg1"/>
                </a:solidFill>
                <a:latin typeface="Arial" charset="0"/>
                <a:cs typeface="Arial" charset="0"/>
              </a:rPr>
              <a:t> entre os controles</a:t>
            </a:r>
            <a:endParaRPr lang="pt-BR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71525" y="280988"/>
            <a:ext cx="8743950" cy="9715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pt-BR" sz="3600" b="1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OR (produtos cruzados): </a:t>
            </a:r>
          </a:p>
        </p:txBody>
      </p:sp>
    </p:spTree>
    <p:extLst>
      <p:ext uri="{BB962C8B-B14F-4D97-AF65-F5344CB8AC3E}">
        <p14:creationId xmlns:p14="http://schemas.microsoft.com/office/powerpoint/2010/main" val="1809047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44549" y="3933056"/>
            <a:ext cx="9835116" cy="2592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i="1" dirty="0"/>
              <a:t>ODDS RATIO (OR)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561" y="1981202"/>
            <a:ext cx="8054975" cy="18970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sz="2800" i="1" dirty="0"/>
              <a:t>ODDS</a:t>
            </a:r>
            <a:r>
              <a:rPr lang="pt-BR" sz="2800" dirty="0"/>
              <a:t> (CHANCE) = RAZÃO DA chance DE UM EVENTO OCORRER PELA chance DO EVENTO NÃO OCORRER</a:t>
            </a:r>
          </a:p>
          <a:p>
            <a:pPr>
              <a:defRPr/>
            </a:pPr>
            <a:endParaRPr lang="pt-BR" sz="28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44498" y="4090249"/>
          <a:ext cx="4573873" cy="66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2247840" imgH="393480" progId="">
                  <p:embed/>
                </p:oleObj>
              </mc:Choice>
              <mc:Fallback>
                <p:oleObj name="Equação" r:id="rId3" imgW="224784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98" y="4090249"/>
                        <a:ext cx="4573873" cy="662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2"/>
          <p:cNvGraphicFramePr>
            <a:graphicFrameLocks noChangeAspect="1"/>
          </p:cNvGraphicFramePr>
          <p:nvPr/>
        </p:nvGraphicFramePr>
        <p:xfrm>
          <a:off x="4796983" y="4618962"/>
          <a:ext cx="50323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2539800" imgH="393480" progId="">
                  <p:embed/>
                </p:oleObj>
              </mc:Choice>
              <mc:Fallback>
                <p:oleObj name="Equação" r:id="rId5" imgW="253980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983" y="4618962"/>
                        <a:ext cx="503237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2"/>
          <p:cNvGraphicFramePr>
            <a:graphicFrameLocks noChangeAspect="1"/>
          </p:cNvGraphicFramePr>
          <p:nvPr/>
        </p:nvGraphicFramePr>
        <p:xfrm>
          <a:off x="688005" y="5445225"/>
          <a:ext cx="427732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2158920" imgH="393480" progId="">
                  <p:embed/>
                </p:oleObj>
              </mc:Choice>
              <mc:Fallback>
                <p:oleObj name="Equação" r:id="rId7" imgW="215892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05" y="5445225"/>
                        <a:ext cx="427732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2"/>
          <p:cNvGraphicFramePr>
            <a:graphicFrameLocks noChangeAspect="1"/>
          </p:cNvGraphicFramePr>
          <p:nvPr/>
        </p:nvGraphicFramePr>
        <p:xfrm>
          <a:off x="6115608" y="5373217"/>
          <a:ext cx="29432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9" imgW="1485720" imgH="393480" progId="">
                  <p:embed/>
                </p:oleObj>
              </mc:Choice>
              <mc:Fallback>
                <p:oleObj name="Equação" r:id="rId9" imgW="148572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8" y="5373217"/>
                        <a:ext cx="2943225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71550"/>
          </a:xfrm>
        </p:spPr>
        <p:txBody>
          <a:bodyPr/>
          <a:lstStyle/>
          <a:p>
            <a:pPr eaLnBrk="1" hangingPunct="1"/>
            <a:r>
              <a:rPr lang="pt-BR" sz="3600" b="1" i="1" dirty="0">
                <a:latin typeface="Comic Sans MS" charset="0"/>
                <a:cs typeface="Comic Sans MS" charset="0"/>
              </a:rPr>
              <a:t>ODDS RATIO (OR)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85484" y="1354156"/>
            <a:ext cx="9258300" cy="49663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>
                <a:solidFill>
                  <a:srgbClr val="FFFF00"/>
                </a:solidFill>
                <a:latin typeface="Arial" charset="0"/>
                <a:cs typeface="Arial" charset="0"/>
              </a:rPr>
              <a:t>SE OR = 1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t-BR" sz="2400" dirty="0">
                <a:latin typeface="Arial" charset="0"/>
                <a:cs typeface="Arial" charset="0"/>
              </a:rPr>
              <a:t>	</a:t>
            </a:r>
            <a:r>
              <a:rPr lang="pt-BR" sz="2200" dirty="0">
                <a:latin typeface="Arial" charset="0"/>
                <a:cs typeface="Arial" charset="0"/>
              </a:rPr>
              <a:t>Chance de exposição entre casos é igual à chance de exposição entre controles: não há associação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400" dirty="0">
                <a:solidFill>
                  <a:srgbClr val="FFFF00"/>
                </a:solidFill>
                <a:latin typeface="Arial" charset="0"/>
                <a:cs typeface="Arial" charset="0"/>
              </a:rPr>
              <a:t>SE OR &gt; 1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t-BR" sz="2400" dirty="0">
                <a:latin typeface="Arial" charset="0"/>
                <a:cs typeface="Arial" charset="0"/>
              </a:rPr>
              <a:t>	</a:t>
            </a:r>
            <a:r>
              <a:rPr lang="pt-BR" sz="2200" dirty="0">
                <a:latin typeface="Arial" charset="0"/>
                <a:cs typeface="Arial" charset="0"/>
              </a:rPr>
              <a:t>Chance de exposição entre casos é maior que chance de exposição entre controles: associação positiva, possivelmente causal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400" dirty="0">
                <a:solidFill>
                  <a:srgbClr val="FFFF00"/>
                </a:solidFill>
                <a:latin typeface="Arial" charset="0"/>
                <a:cs typeface="Arial" charset="0"/>
              </a:rPr>
              <a:t>SE OR &lt; 1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t-BR" sz="2400" dirty="0">
                <a:latin typeface="Arial" charset="0"/>
                <a:cs typeface="Arial" charset="0"/>
              </a:rPr>
              <a:t>	</a:t>
            </a:r>
            <a:r>
              <a:rPr lang="pt-BR" sz="2200" dirty="0">
                <a:latin typeface="Arial" charset="0"/>
                <a:cs typeface="Arial" charset="0"/>
              </a:rPr>
              <a:t>Chance de exposição entre casos é menor que chance de exposição entre controles: associação negativa, possivelmente protetora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5104" t="12500" r="13020" b="8333"/>
          <a:stretch>
            <a:fillRect/>
          </a:stretch>
        </p:blipFill>
        <p:spPr bwMode="auto">
          <a:xfrm>
            <a:off x="80368" y="103014"/>
            <a:ext cx="10126301" cy="65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000"/>
          <a:stretch>
            <a:fillRect/>
          </a:stretch>
        </p:blipFill>
        <p:spPr bwMode="auto">
          <a:xfrm>
            <a:off x="0" y="76600"/>
            <a:ext cx="10287000" cy="67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4166"/>
          <a:stretch>
            <a:fillRect/>
          </a:stretch>
        </p:blipFill>
        <p:spPr bwMode="auto">
          <a:xfrm>
            <a:off x="27144" y="81608"/>
            <a:ext cx="10179524" cy="67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James J Schlessel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65" y="2072448"/>
            <a:ext cx="2667000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ffectLst/>
              </a:rPr>
              <a:t>Estudo de Caso Controle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Uma investigação de 2 grupos de pessoas selecionadas com base na </a:t>
            </a:r>
            <a:r>
              <a:rPr lang="pt-BR" dirty="0">
                <a:solidFill>
                  <a:srgbClr val="FFFFCC"/>
                </a:solidFill>
              </a:rPr>
              <a:t>presença ou ausência de doença</a:t>
            </a:r>
            <a:r>
              <a:rPr lang="pt-BR" dirty="0"/>
              <a:t>, para avaliar frequência relativa de expostos e não expostos.</a:t>
            </a:r>
          </a:p>
          <a:p>
            <a:pPr>
              <a:buFontTx/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393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5938" t="17500" r="34375" b="20000"/>
          <a:stretch>
            <a:fillRect/>
          </a:stretch>
        </p:blipFill>
        <p:spPr bwMode="auto">
          <a:xfrm>
            <a:off x="321469" y="428626"/>
            <a:ext cx="458093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80368" y="6215063"/>
            <a:ext cx="1012626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 dirty="0">
                <a:solidFill>
                  <a:srgbClr val="FFFF00"/>
                </a:solidFill>
              </a:rPr>
              <a:t>http://www.iarc.fr/en/content/download/19801/121082/file/SP32.pdf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28605"/>
            <a:ext cx="4902397" cy="5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Norman-Bres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4334" y="2907838"/>
            <a:ext cx="1496728" cy="1806052"/>
          </a:xfrm>
          <a:prstGeom prst="rect">
            <a:avLst/>
          </a:prstGeom>
          <a:noFill/>
        </p:spPr>
      </p:pic>
      <p:pic>
        <p:nvPicPr>
          <p:cNvPr id="7" name="Picture 8" descr="Nick Day"/>
          <p:cNvPicPr>
            <a:picLocks noChangeAspect="1" noChangeArrowheads="1"/>
          </p:cNvPicPr>
          <p:nvPr/>
        </p:nvPicPr>
        <p:blipFill>
          <a:blip r:embed="rId6" cstate="print"/>
          <a:srcRect l="7693" r="4400"/>
          <a:stretch>
            <a:fillRect/>
          </a:stretch>
        </p:blipFill>
        <p:spPr bwMode="auto">
          <a:xfrm>
            <a:off x="709448" y="2936534"/>
            <a:ext cx="1250973" cy="177883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78372" y="5033271"/>
            <a:ext cx="252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Nicholas Day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17077" y="5060731"/>
            <a:ext cx="244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Norman </a:t>
            </a:r>
            <a:r>
              <a:rPr lang="pt-BR" b="1" dirty="0" err="1">
                <a:solidFill>
                  <a:schemeClr val="bg1"/>
                </a:solidFill>
              </a:rPr>
              <a:t>Breslow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000"/>
          <a:stretch>
            <a:fillRect/>
          </a:stretch>
        </p:blipFill>
        <p:spPr bwMode="auto">
          <a:xfrm>
            <a:off x="0" y="76600"/>
            <a:ext cx="10287000" cy="67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000"/>
          <a:stretch>
            <a:fillRect/>
          </a:stretch>
        </p:blipFill>
        <p:spPr bwMode="auto">
          <a:xfrm>
            <a:off x="36" y="76602"/>
            <a:ext cx="10287000" cy="67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541" b="4166"/>
          <a:stretch>
            <a:fillRect/>
          </a:stretch>
        </p:blipFill>
        <p:spPr bwMode="auto">
          <a:xfrm>
            <a:off x="-1" y="-24"/>
            <a:ext cx="10225586" cy="678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000"/>
          <a:stretch>
            <a:fillRect/>
          </a:stretch>
        </p:blipFill>
        <p:spPr bwMode="auto">
          <a:xfrm>
            <a:off x="0" y="1"/>
            <a:ext cx="10287000" cy="67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833" r="13541" b="5000"/>
          <a:stretch>
            <a:fillRect/>
          </a:stretch>
        </p:blipFill>
        <p:spPr bwMode="auto">
          <a:xfrm>
            <a:off x="1" y="94238"/>
            <a:ext cx="10287000" cy="669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000"/>
          <a:stretch>
            <a:fillRect/>
          </a:stretch>
        </p:blipFill>
        <p:spPr bwMode="auto">
          <a:xfrm>
            <a:off x="0" y="76600"/>
            <a:ext cx="10287000" cy="670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833" r="13020" b="5000"/>
          <a:stretch>
            <a:fillRect/>
          </a:stretch>
        </p:blipFill>
        <p:spPr bwMode="auto">
          <a:xfrm>
            <a:off x="0" y="70948"/>
            <a:ext cx="10287000" cy="66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833" r="13541" b="5000"/>
          <a:stretch>
            <a:fillRect/>
          </a:stretch>
        </p:blipFill>
        <p:spPr bwMode="auto">
          <a:xfrm>
            <a:off x="0" y="94238"/>
            <a:ext cx="10287000" cy="669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541" b="5000"/>
          <a:stretch>
            <a:fillRect/>
          </a:stretch>
        </p:blipFill>
        <p:spPr bwMode="auto">
          <a:xfrm>
            <a:off x="-1" y="71888"/>
            <a:ext cx="10220167" cy="67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104" t="10833" r="14583" b="10833"/>
          <a:stretch>
            <a:fillRect/>
          </a:stretch>
        </p:blipFill>
        <p:spPr bwMode="auto">
          <a:xfrm>
            <a:off x="0" y="188641"/>
            <a:ext cx="10287000" cy="636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 l="51183" t="9234" r="29552" b="49926"/>
          <a:stretch>
            <a:fillRect/>
          </a:stretch>
        </p:blipFill>
        <p:spPr bwMode="auto">
          <a:xfrm>
            <a:off x="444978" y="332656"/>
            <a:ext cx="4293477" cy="505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51183" t="49234" r="29552" b="4478"/>
          <a:stretch>
            <a:fillRect/>
          </a:stretch>
        </p:blipFill>
        <p:spPr bwMode="auto">
          <a:xfrm>
            <a:off x="5872581" y="404665"/>
            <a:ext cx="3807423" cy="508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298" y="5715249"/>
            <a:ext cx="9914743" cy="769441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b="1" dirty="0">
                <a:solidFill>
                  <a:srgbClr val="000000"/>
                </a:solidFill>
              </a:rPr>
              <a:t>Toporcov TN, Antunes JLF, Tavares MR. Fat food habitual intake and risk of oral cancer. Oral </a:t>
            </a:r>
            <a:r>
              <a:rPr lang="en-US" sz="2200" b="1" dirty="0" err="1">
                <a:solidFill>
                  <a:srgbClr val="000000"/>
                </a:solidFill>
              </a:rPr>
              <a:t>Oncol</a:t>
            </a:r>
            <a:r>
              <a:rPr lang="en-US" sz="2200" b="1" dirty="0">
                <a:solidFill>
                  <a:srgbClr val="000000"/>
                </a:solidFill>
              </a:rPr>
              <a:t> 2004; 40:925-31.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298" y="5971928"/>
            <a:ext cx="9914743" cy="769441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b="1" dirty="0">
                <a:solidFill>
                  <a:srgbClr val="000000"/>
                </a:solidFill>
              </a:rPr>
              <a:t>Toporcov TN, Antunes JLF, Tavares MR. Fat food habitual intake and risk of oral cancer. Oral </a:t>
            </a:r>
            <a:r>
              <a:rPr lang="en-US" sz="2200" b="1" dirty="0" err="1">
                <a:solidFill>
                  <a:srgbClr val="000000"/>
                </a:solidFill>
              </a:rPr>
              <a:t>Oncol</a:t>
            </a:r>
            <a:r>
              <a:rPr lang="en-US" sz="2200" b="1" dirty="0">
                <a:solidFill>
                  <a:srgbClr val="000000"/>
                </a:solidFill>
              </a:rPr>
              <a:t> 2004; 40:925-31.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 l="13384" t="11440" r="10492" b="11281"/>
          <a:stretch>
            <a:fillRect/>
          </a:stretch>
        </p:blipFill>
        <p:spPr bwMode="auto">
          <a:xfrm>
            <a:off x="0" y="0"/>
            <a:ext cx="10287000" cy="58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12334" t="10600" r="12592" b="33120"/>
          <a:stretch>
            <a:fillRect/>
          </a:stretch>
        </p:blipFill>
        <p:spPr bwMode="auto">
          <a:xfrm>
            <a:off x="0" y="0"/>
            <a:ext cx="10287000" cy="42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12200" t="50840" r="12726" b="14720"/>
          <a:stretch>
            <a:fillRect/>
          </a:stretch>
        </p:blipFill>
        <p:spPr bwMode="auto">
          <a:xfrm>
            <a:off x="0" y="4236294"/>
            <a:ext cx="10287000" cy="26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2" y="260648"/>
            <a:ext cx="10246638" cy="541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Maria Gabriela Haye Biazev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135" y="2348880"/>
            <a:ext cx="2769932" cy="33123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411752" y="5733256"/>
            <a:ext cx="287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M.G.H.</a:t>
            </a:r>
            <a:r>
              <a:rPr lang="pt-BR" sz="2800" b="1" dirty="0"/>
              <a:t> Biazevic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0717" y="1880591"/>
            <a:ext cx="953813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Condição</a:t>
            </a:r>
            <a:r>
              <a:rPr lang="en-US" sz="4000" b="1" dirty="0"/>
              <a:t> </a:t>
            </a:r>
            <a:r>
              <a:rPr lang="en-US" sz="4000" b="1" dirty="0" err="1"/>
              <a:t>socioeconômica</a:t>
            </a:r>
            <a:r>
              <a:rPr lang="en-US" sz="4000" b="1" dirty="0"/>
              <a:t>: </a:t>
            </a:r>
            <a:r>
              <a:rPr lang="en-US" sz="4000" b="1" dirty="0" err="1"/>
              <a:t>renda</a:t>
            </a:r>
            <a:endParaRPr lang="en-US" sz="4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1951" y="332657"/>
            <a:ext cx="955690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Características</a:t>
            </a:r>
            <a:r>
              <a:rPr lang="en-US" sz="4000" b="1" dirty="0"/>
              <a:t> </a:t>
            </a:r>
            <a:r>
              <a:rPr lang="en-US" sz="4000" b="1" dirty="0" err="1"/>
              <a:t>demográficas</a:t>
            </a:r>
            <a:r>
              <a:rPr lang="en-US" sz="4000" b="1" dirty="0"/>
              <a:t>:</a:t>
            </a:r>
          </a:p>
          <a:p>
            <a:pPr algn="ctr"/>
            <a:r>
              <a:rPr lang="en-US" sz="4000" b="1" dirty="0" err="1"/>
              <a:t>idade</a:t>
            </a:r>
            <a:r>
              <a:rPr lang="en-US" sz="4000" b="1" dirty="0"/>
              <a:t> e </a:t>
            </a:r>
            <a:r>
              <a:rPr lang="en-US" sz="4000" b="1" dirty="0" err="1"/>
              <a:t>sexo</a:t>
            </a:r>
            <a:endParaRPr lang="en-US" sz="4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1951" y="2681626"/>
            <a:ext cx="9525373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Características</a:t>
            </a:r>
            <a:r>
              <a:rPr lang="en-US" sz="4000" b="1" dirty="0"/>
              <a:t> </a:t>
            </a:r>
            <a:r>
              <a:rPr lang="en-US" sz="4000" b="1" dirty="0" err="1"/>
              <a:t>comportamentais</a:t>
            </a:r>
            <a:endParaRPr lang="en-US" sz="4000" b="1" dirty="0"/>
          </a:p>
          <a:p>
            <a:pPr algn="ctr"/>
            <a:r>
              <a:rPr lang="en-US" sz="4000" b="1" dirty="0" err="1"/>
              <a:t>Consumo</a:t>
            </a:r>
            <a:r>
              <a:rPr lang="en-US" sz="4000" b="1" dirty="0"/>
              <a:t> de </a:t>
            </a:r>
            <a:r>
              <a:rPr lang="en-US" sz="4000" b="1" dirty="0" err="1"/>
              <a:t>tabaco</a:t>
            </a:r>
            <a:r>
              <a:rPr lang="en-US" sz="4000" b="1" dirty="0"/>
              <a:t> e </a:t>
            </a:r>
            <a:r>
              <a:rPr lang="en-US" sz="4000" b="1" dirty="0" err="1"/>
              <a:t>álcool</a:t>
            </a:r>
            <a:endParaRPr lang="en-US" sz="4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1952" y="4193794"/>
            <a:ext cx="955690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Características</a:t>
            </a:r>
            <a:r>
              <a:rPr lang="en-US" sz="4000" b="1" dirty="0"/>
              <a:t> </a:t>
            </a:r>
            <a:r>
              <a:rPr lang="en-US" sz="4000" b="1" dirty="0" err="1"/>
              <a:t>comportamentais</a:t>
            </a:r>
            <a:r>
              <a:rPr lang="en-US" sz="4000" b="1" dirty="0"/>
              <a:t> </a:t>
            </a:r>
            <a:r>
              <a:rPr lang="en-US" sz="4000" b="1" dirty="0" err="1"/>
              <a:t>proximais</a:t>
            </a:r>
            <a:r>
              <a:rPr lang="en-US" sz="4000" b="1" dirty="0"/>
              <a:t>: </a:t>
            </a:r>
            <a:r>
              <a:rPr lang="en-US" sz="4000" b="1" dirty="0" err="1"/>
              <a:t>hábitos</a:t>
            </a:r>
            <a:r>
              <a:rPr lang="en-US" sz="4000" b="1" dirty="0"/>
              <a:t> </a:t>
            </a:r>
            <a:r>
              <a:rPr lang="en-US" sz="4000" b="1" dirty="0" err="1"/>
              <a:t>nutricionais</a:t>
            </a:r>
            <a:endParaRPr lang="en-US" sz="4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1950" y="5745450"/>
            <a:ext cx="958843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Consumo</a:t>
            </a:r>
            <a:r>
              <a:rPr lang="en-US" sz="4000" b="1" dirty="0"/>
              <a:t> </a:t>
            </a:r>
            <a:r>
              <a:rPr lang="en-US" sz="4000" b="1" dirty="0" err="1"/>
              <a:t>cumulativo</a:t>
            </a:r>
            <a:r>
              <a:rPr lang="en-US" sz="4000" b="1" dirty="0"/>
              <a:t> de café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0244138" cy="60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2607" t="31333" r="23625" b="21111"/>
          <a:stretch>
            <a:fillRect/>
          </a:stretch>
        </p:blipFill>
        <p:spPr bwMode="auto">
          <a:xfrm>
            <a:off x="0" y="3429001"/>
            <a:ext cx="10244138" cy="33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068" t="27111" r="29485" b="13188"/>
          <a:stretch>
            <a:fillRect/>
          </a:stretch>
        </p:blipFill>
        <p:spPr bwMode="auto">
          <a:xfrm>
            <a:off x="0" y="25400"/>
            <a:ext cx="10244138" cy="6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068" t="27111" r="29485" b="13188"/>
          <a:stretch>
            <a:fillRect/>
          </a:stretch>
        </p:blipFill>
        <p:spPr bwMode="auto">
          <a:xfrm>
            <a:off x="0" y="25400"/>
            <a:ext cx="10244138" cy="6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 rot="19204119">
            <a:off x="2229884" y="2967336"/>
            <a:ext cx="582723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Plausibilidade?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on Gor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42" y="3861048"/>
            <a:ext cx="2143125" cy="126682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20942" y="5013176"/>
            <a:ext cx="22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Leon </a:t>
            </a:r>
            <a:r>
              <a:rPr lang="pt-BR" sz="2800" b="1" dirty="0" err="1">
                <a:solidFill>
                  <a:schemeClr val="bg1"/>
                </a:solidFill>
              </a:rPr>
              <a:t>Gordis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eon Gordis - Epidemiology"/>
          <p:cNvPicPr>
            <a:picLocks noChangeAspect="1" noChangeArrowheads="1"/>
          </p:cNvPicPr>
          <p:nvPr/>
        </p:nvPicPr>
        <p:blipFill>
          <a:blip r:embed="rId4" cstate="print"/>
          <a:srcRect l="14849" r="15333"/>
          <a:stretch>
            <a:fillRect/>
          </a:stretch>
        </p:blipFill>
        <p:spPr bwMode="auto">
          <a:xfrm>
            <a:off x="120942" y="980729"/>
            <a:ext cx="2106234" cy="268154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b="1682"/>
          <a:stretch>
            <a:fillRect/>
          </a:stretch>
        </p:blipFill>
        <p:spPr bwMode="auto">
          <a:xfrm>
            <a:off x="2308185" y="332656"/>
            <a:ext cx="779025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6355" y="6000963"/>
            <a:ext cx="9103649" cy="830997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</a:rPr>
              <a:t>Gordis</a:t>
            </a:r>
            <a:r>
              <a:rPr lang="en-US" b="1" dirty="0">
                <a:solidFill>
                  <a:srgbClr val="000000"/>
                </a:solidFill>
              </a:rPr>
              <a:t> L. Epidemiology. 3</a:t>
            </a:r>
            <a:r>
              <a:rPr lang="en-US" b="1" baseline="30000" dirty="0">
                <a:solidFill>
                  <a:srgbClr val="000000"/>
                </a:solidFill>
              </a:rPr>
              <a:t>rd</a:t>
            </a:r>
            <a:r>
              <a:rPr lang="en-US" b="1" dirty="0">
                <a:solidFill>
                  <a:srgbClr val="000000"/>
                </a:solidFill>
              </a:rPr>
              <a:t> ed. Philadelphia, Pennsylvania: Elsevier Saunders: 2004.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833"/>
          <a:stretch>
            <a:fillRect/>
          </a:stretch>
        </p:blipFill>
        <p:spPr bwMode="auto">
          <a:xfrm>
            <a:off x="0" y="142386"/>
            <a:ext cx="10287000" cy="66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6203" r="21140" b="19657"/>
          <a:stretch>
            <a:fillRect/>
          </a:stretch>
        </p:blipFill>
        <p:spPr bwMode="auto">
          <a:xfrm>
            <a:off x="0" y="0"/>
            <a:ext cx="10287000" cy="42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1560786" y="6027003"/>
            <a:ext cx="8479427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http://whqlibdoc.who.int/publications/2010/9788572888394_por.pdf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367048" y="4110289"/>
            <a:ext cx="5904186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R. Bonita; R. </a:t>
            </a:r>
            <a:r>
              <a:rPr lang="pt-BR" b="1" dirty="0" err="1">
                <a:solidFill>
                  <a:schemeClr val="bg1"/>
                </a:solidFill>
              </a:rPr>
              <a:t>Beaglehole</a:t>
            </a:r>
            <a:r>
              <a:rPr lang="pt-BR" b="1" dirty="0">
                <a:solidFill>
                  <a:schemeClr val="bg1"/>
                </a:solidFill>
              </a:rPr>
              <a:t>; T. </a:t>
            </a:r>
            <a:r>
              <a:rPr lang="pt-BR" b="1" dirty="0" err="1">
                <a:solidFill>
                  <a:schemeClr val="bg1"/>
                </a:solidFill>
              </a:rPr>
              <a:t>Kjellström</a:t>
            </a:r>
            <a:r>
              <a:rPr lang="pt-BR" b="1" dirty="0">
                <a:solidFill>
                  <a:schemeClr val="bg1"/>
                </a:solidFill>
              </a:rPr>
              <a:t>. </a:t>
            </a:r>
            <a:r>
              <a:rPr lang="pt-BR" sz="3200" b="1" dirty="0">
                <a:solidFill>
                  <a:schemeClr val="bg1"/>
                </a:solidFill>
              </a:rPr>
              <a:t>Epidemiologia Básica</a:t>
            </a:r>
            <a:r>
              <a:rPr lang="pt-BR" b="1" dirty="0">
                <a:solidFill>
                  <a:schemeClr val="bg1"/>
                </a:solidFill>
              </a:rPr>
              <a:t>. São Paulo: Ed. Santos, 2010. 2ª ed. ISBN: 9788572888394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sydney.edu.au/law/events/2010/Jun/cancer_control_oration_10062010/Robinson_Bonita_Dean_Beaglehole.jpg"/>
          <p:cNvPicPr>
            <a:picLocks noChangeAspect="1" noChangeArrowheads="1"/>
          </p:cNvPicPr>
          <p:nvPr/>
        </p:nvPicPr>
        <p:blipFill>
          <a:blip r:embed="rId3" cstate="print"/>
          <a:srcRect l="21393" t="31929" r="52121"/>
          <a:stretch>
            <a:fillRect/>
          </a:stretch>
        </p:blipFill>
        <p:spPr bwMode="auto">
          <a:xfrm>
            <a:off x="1" y="4509120"/>
            <a:ext cx="1534616" cy="2348880"/>
          </a:xfrm>
          <a:prstGeom prst="rect">
            <a:avLst/>
          </a:prstGeom>
          <a:noFill/>
        </p:spPr>
      </p:pic>
      <p:pic>
        <p:nvPicPr>
          <p:cNvPr id="8" name="Picture 2" descr="Epidemiologia Básica - R. Bonita - R. Beaglehole - T. Kjellströ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1822131" cy="20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ydney.edu.au/law/events/2010/Jun/cancer_control_oration_10062010/Robinson_Bonita_Dean_Beaglehole.jpg"/>
          <p:cNvPicPr>
            <a:picLocks noChangeAspect="1" noChangeArrowheads="1"/>
          </p:cNvPicPr>
          <p:nvPr/>
        </p:nvPicPr>
        <p:blipFill>
          <a:blip r:embed="rId3" cstate="print"/>
          <a:srcRect l="74365" t="16725" b="27018"/>
          <a:stretch>
            <a:fillRect/>
          </a:stretch>
        </p:blipFill>
        <p:spPr bwMode="auto">
          <a:xfrm>
            <a:off x="2748037" y="3721285"/>
            <a:ext cx="1542663" cy="201622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450798" y="5409235"/>
            <a:ext cx="307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Ruth Bonita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                  Robert </a:t>
            </a:r>
            <a:r>
              <a:rPr lang="pt-BR" sz="1600" b="1" dirty="0" err="1">
                <a:solidFill>
                  <a:schemeClr val="bg1"/>
                </a:solidFill>
              </a:rPr>
              <a:t>Beaglehole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36575"/>
            <a:ext cx="74771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7086600" y="2265363"/>
            <a:ext cx="1890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6000" b="1">
                <a:solidFill>
                  <a:srgbClr val="FF0000"/>
                </a:solidFill>
                <a:latin typeface="Lucida Handwriting" charset="0"/>
                <a:cs typeface="Lucida Handwriting" charset="0"/>
              </a:rPr>
              <a:t>FIM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650" y="-109537"/>
            <a:ext cx="8743950" cy="1143001"/>
          </a:xfrm>
        </p:spPr>
        <p:txBody>
          <a:bodyPr/>
          <a:lstStyle/>
          <a:p>
            <a:pPr>
              <a:defRPr/>
            </a:pPr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100" y="733425"/>
            <a:ext cx="9994899" cy="4114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pt-BR" sz="2800" b="1" dirty="0"/>
              <a:t>O que caracteriza um estudo de caso-controle?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800" b="1" dirty="0"/>
              <a:t>Qual o melhor delineamento de estudo para uma doença rara? E para uma exposição rara?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800" b="1" dirty="0"/>
              <a:t>Quais as vantagens e desvantagens de um estudo de caso-controle?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800" b="1" dirty="0"/>
              <a:t>O que é </a:t>
            </a:r>
            <a:r>
              <a:rPr lang="pt-BR" sz="2800" b="1" i="1" dirty="0" err="1"/>
              <a:t>Odds</a:t>
            </a:r>
            <a:r>
              <a:rPr lang="pt-BR" sz="2800" b="1" i="1" dirty="0"/>
              <a:t> </a:t>
            </a:r>
            <a:r>
              <a:rPr lang="pt-BR" sz="2800" b="1" i="1" dirty="0" err="1"/>
              <a:t>ratio</a:t>
            </a:r>
            <a:r>
              <a:rPr lang="pt-BR" sz="2800" b="1" i="1" dirty="0"/>
              <a:t> </a:t>
            </a:r>
            <a:r>
              <a:rPr lang="pt-BR" sz="2800" b="1" dirty="0"/>
              <a:t>e para que serve essa medida?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 err="1"/>
              <a:t>Calcule</a:t>
            </a:r>
            <a:r>
              <a:rPr lang="en-US" sz="2800" b="1" dirty="0"/>
              <a:t> o OR de </a:t>
            </a:r>
            <a:r>
              <a:rPr lang="en-US" sz="2800" b="1" dirty="0" err="1"/>
              <a:t>baixo</a:t>
            </a:r>
            <a:r>
              <a:rPr lang="en-US" sz="2800" b="1" dirty="0"/>
              <a:t> peso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en-US" sz="2800" b="1" dirty="0" err="1"/>
              <a:t>nascer</a:t>
            </a:r>
            <a:r>
              <a:rPr lang="en-US" sz="2800" b="1" dirty="0"/>
              <a:t> </a:t>
            </a:r>
            <a:r>
              <a:rPr lang="en-US" sz="2800" b="1" dirty="0" err="1"/>
              <a:t>estar</a:t>
            </a:r>
            <a:r>
              <a:rPr lang="en-US" sz="2800" b="1" dirty="0"/>
              <a:t> </a:t>
            </a:r>
            <a:r>
              <a:rPr lang="en-US" sz="2800" b="1" dirty="0" err="1"/>
              <a:t>associado</a:t>
            </a:r>
            <a:r>
              <a:rPr lang="en-US" sz="2800" b="1" dirty="0"/>
              <a:t> à </a:t>
            </a:r>
            <a:r>
              <a:rPr lang="en-US" sz="2800" b="1" dirty="0" err="1"/>
              <a:t>ocorrência</a:t>
            </a:r>
            <a:r>
              <a:rPr lang="en-US" sz="2800" b="1" dirty="0"/>
              <a:t>  de pneumonia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infância</a:t>
            </a:r>
            <a:r>
              <a:rPr lang="en-US" sz="2800" b="1" dirty="0"/>
              <a:t> e </a:t>
            </a:r>
            <a:r>
              <a:rPr lang="en-US" sz="2800" b="1" dirty="0" err="1"/>
              <a:t>interprete</a:t>
            </a:r>
            <a:r>
              <a:rPr lang="en-US" sz="2800" b="1" dirty="0"/>
              <a:t> o </a:t>
            </a:r>
            <a:r>
              <a:rPr lang="en-US" sz="2800" b="1" dirty="0" err="1"/>
              <a:t>resultado</a:t>
            </a:r>
            <a:r>
              <a:rPr lang="en-US" sz="2800" b="1" dirty="0"/>
              <a:t>.</a:t>
            </a:r>
            <a:endParaRPr lang="pt-BR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79526" y="5248275"/>
          <a:ext cx="793673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Sem pneumonia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pt-BR" sz="2400" b="1" dirty="0"/>
                        <a:t>Baixo peso: 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Baixo peso: 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583" t="10000" r="13020" b="5833"/>
          <a:stretch>
            <a:fillRect/>
          </a:stretch>
        </p:blipFill>
        <p:spPr bwMode="auto">
          <a:xfrm>
            <a:off x="0" y="71415"/>
            <a:ext cx="10287000" cy="66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6027545" y="5500703"/>
            <a:ext cx="144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1569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79" y="4149081"/>
            <a:ext cx="6932082" cy="24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78A52BC-6CA4-CADE-2C18-01AA886AD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462" y="5500703"/>
            <a:ext cx="1066800" cy="4191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42D1B5-8427-3A05-3F36-0AB5DBD82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354" y="6038033"/>
            <a:ext cx="579159" cy="21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1975" y="1176338"/>
            <a:ext cx="92583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pt-BR" sz="4800" b="1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Estudo de Caso-Controle</a:t>
            </a: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859088"/>
            <a:ext cx="3281362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409825"/>
            <a:ext cx="26177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971550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Comic Sans MS" charset="0"/>
                <a:cs typeface="Comic Sans MS" charset="0"/>
              </a:rPr>
              <a:t>Estudo de Caso-Controle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70025"/>
            <a:ext cx="9258300" cy="3739313"/>
          </a:xfrm>
        </p:spPr>
        <p:txBody>
          <a:bodyPr rtlCol="0">
            <a:normAutofit fontScale="92500"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t-BR" sz="2800" dirty="0">
                <a:latin typeface="Arial" charset="0"/>
                <a:cs typeface="Arial" charset="0"/>
              </a:rPr>
              <a:t>Estudo observacional que compara um grupo de pessoas que sofrem de uma doença ou condição particular </a:t>
            </a:r>
            <a:r>
              <a:rPr lang="pt-BR" sz="2800" dirty="0">
                <a:solidFill>
                  <a:srgbClr val="FFFF00"/>
                </a:solidFill>
                <a:latin typeface="Arial" charset="0"/>
                <a:cs typeface="Arial" charset="0"/>
              </a:rPr>
              <a:t>(casos) </a:t>
            </a:r>
            <a:r>
              <a:rPr lang="pt-BR" sz="2800" dirty="0">
                <a:latin typeface="Arial" charset="0"/>
                <a:cs typeface="Arial" charset="0"/>
              </a:rPr>
              <a:t>com um grupo de pessoas que não sofrem daquela doença ou condição </a:t>
            </a:r>
            <a:r>
              <a:rPr lang="pt-BR" sz="2800" dirty="0">
                <a:solidFill>
                  <a:srgbClr val="FFFF00"/>
                </a:solidFill>
                <a:latin typeface="Arial" charset="0"/>
                <a:cs typeface="Arial" charset="0"/>
              </a:rPr>
              <a:t>(controles)</a:t>
            </a:r>
            <a:r>
              <a:rPr lang="pt-BR" sz="2800" dirty="0">
                <a:latin typeface="Arial" charset="0"/>
                <a:cs typeface="Arial" charset="0"/>
              </a:rPr>
              <a:t>.</a:t>
            </a:r>
            <a:endParaRPr lang="pt-BR" sz="2800" dirty="0">
              <a:latin typeface="Arial" charset="0"/>
              <a:cs typeface="Times New Roman" charset="0"/>
            </a:endParaRPr>
          </a:p>
          <a:p>
            <a:pPr marL="0" indent="0" algn="just">
              <a:lnSpc>
                <a:spcPct val="125000"/>
              </a:lnSpc>
              <a:spcBef>
                <a:spcPct val="50000"/>
              </a:spcBef>
              <a:buNone/>
              <a:defRPr/>
            </a:pPr>
            <a:r>
              <a:rPr lang="pt-BR" sz="2800" dirty="0">
                <a:latin typeface="Arial" charset="0"/>
                <a:cs typeface="Arial" charset="0"/>
              </a:rPr>
              <a:t>As prevalências de exposição a um determinado fator são então medidas nos dois grupos e comparadas. 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80848"/>
            <a:ext cx="17589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5084723"/>
            <a:ext cx="1301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1402</Words>
  <Application>Microsoft Office PowerPoint</Application>
  <PresentationFormat>Slides de 35 mm</PresentationFormat>
  <Paragraphs>218</Paragraphs>
  <Slides>62</Slides>
  <Notes>35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2" baseType="lpstr">
      <vt:lpstr>Arial</vt:lpstr>
      <vt:lpstr>Bookman Old Style</vt:lpstr>
      <vt:lpstr>Calibri</vt:lpstr>
      <vt:lpstr>Comic Sans MS</vt:lpstr>
      <vt:lpstr>Lucida Handwriting</vt:lpstr>
      <vt:lpstr>Symbol</vt:lpstr>
      <vt:lpstr>Times New Roman</vt:lpstr>
      <vt:lpstr>Wingdings</vt:lpstr>
      <vt:lpstr>Design padrão</vt:lpstr>
      <vt:lpstr>Equação</vt:lpstr>
      <vt:lpstr>Estudo de Caso-Controle</vt:lpstr>
      <vt:lpstr>Apresentação do PowerPoint</vt:lpstr>
      <vt:lpstr>Apresentação do PowerPoint</vt:lpstr>
      <vt:lpstr>Estudo de Caso Controle</vt:lpstr>
      <vt:lpstr>Apresentação do PowerPoint</vt:lpstr>
      <vt:lpstr>Apresentação do PowerPoint</vt:lpstr>
      <vt:lpstr>Apresentação do PowerPoint</vt:lpstr>
      <vt:lpstr>Estudo de Caso-Controle</vt:lpstr>
      <vt:lpstr>Estudo de Caso-Controle</vt:lpstr>
      <vt:lpstr>Apresentação do PowerPoint</vt:lpstr>
      <vt:lpstr>Apresentação do PowerPoint</vt:lpstr>
      <vt:lpstr>Vantagens:</vt:lpstr>
      <vt:lpstr>Vantagens:</vt:lpstr>
      <vt:lpstr>Desvantagens:</vt:lpstr>
      <vt:lpstr>Definição e seleção dos casos: </vt:lpstr>
      <vt:lpstr>Apresentação do PowerPoint</vt:lpstr>
      <vt:lpstr>Apresentação do PowerPoint</vt:lpstr>
      <vt:lpstr>Seleção de casos</vt:lpstr>
      <vt:lpstr>Apresentação do PowerPoint</vt:lpstr>
      <vt:lpstr>Seleção de controles</vt:lpstr>
      <vt:lpstr>Estratégias de seleção de controles</vt:lpstr>
      <vt:lpstr>Estratégias de seleção de controles</vt:lpstr>
      <vt:lpstr>Apresentação do PowerPoint</vt:lpstr>
      <vt:lpstr>Apresentação do PowerPoint</vt:lpstr>
      <vt:lpstr>Outras fontes de controles:</vt:lpstr>
      <vt:lpstr>Quantos casos?</vt:lpstr>
      <vt:lpstr>Apresentação do PowerPoint</vt:lpstr>
      <vt:lpstr>Apresentação do PowerPoint</vt:lpstr>
      <vt:lpstr>Avaliação da exposição </vt:lpstr>
      <vt:lpstr>Avaliação da exposição </vt:lpstr>
      <vt:lpstr>Apresentação do PowerPoint</vt:lpstr>
      <vt:lpstr>Apresentação do PowerPoint</vt:lpstr>
      <vt:lpstr>Apresentação do PowerPoint</vt:lpstr>
      <vt:lpstr>Apresentação do PowerPoint</vt:lpstr>
      <vt:lpstr>ODDS RATIO (OR)</vt:lpstr>
      <vt:lpstr>ODDS RATIO (OR)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</vt:vector>
  </TitlesOfParts>
  <Company>famerp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MEASLES ANTIBODIES IN CHILDREN FROM MOTHERS OF PRE-VACCINATION AND VACCINATION ERAS: DO THEY INFLUENCE THE OPTIMAL AGE FOR VACCINATION?</dc:title>
  <dc:creator>famerp</dc:creator>
  <cp:lastModifiedBy>Jose Leopoldo Ferreira Antunes</cp:lastModifiedBy>
  <cp:revision>128</cp:revision>
  <dcterms:created xsi:type="dcterms:W3CDTF">2001-06-27T11:08:56Z</dcterms:created>
  <dcterms:modified xsi:type="dcterms:W3CDTF">2023-05-11T14:15:59Z</dcterms:modified>
</cp:coreProperties>
</file>