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79"/>
  </p:notesMasterIdLst>
  <p:sldIdLst>
    <p:sldId id="256" r:id="rId5"/>
    <p:sldId id="257" r:id="rId6"/>
    <p:sldId id="258" r:id="rId7"/>
    <p:sldId id="259" r:id="rId8"/>
    <p:sldId id="260" r:id="rId9"/>
    <p:sldId id="322"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18" r:id="rId58"/>
    <p:sldId id="319" r:id="rId59"/>
    <p:sldId id="320" r:id="rId60"/>
    <p:sldId id="321" r:id="rId61"/>
    <p:sldId id="309" r:id="rId62"/>
    <p:sldId id="310" r:id="rId63"/>
    <p:sldId id="311" r:id="rId64"/>
    <p:sldId id="312" r:id="rId65"/>
    <p:sldId id="313" r:id="rId66"/>
    <p:sldId id="314" r:id="rId67"/>
    <p:sldId id="315" r:id="rId68"/>
    <p:sldId id="316" r:id="rId69"/>
    <p:sldId id="317" r:id="rId70"/>
    <p:sldId id="323" r:id="rId71"/>
    <p:sldId id="324" r:id="rId72"/>
    <p:sldId id="325" r:id="rId73"/>
    <p:sldId id="326" r:id="rId74"/>
    <p:sldId id="327" r:id="rId75"/>
    <p:sldId id="328" r:id="rId76"/>
    <p:sldId id="329" r:id="rId77"/>
    <p:sldId id="330" r:id="rId7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D67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54" autoAdjust="0"/>
    <p:restoredTop sz="94660"/>
  </p:normalViewPr>
  <p:slideViewPr>
    <p:cSldViewPr>
      <p:cViewPr varScale="1">
        <p:scale>
          <a:sx n="107" d="100"/>
          <a:sy n="107" d="100"/>
        </p:scale>
        <p:origin x="201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CC2EE-2E86-45D1-919A-FF64930FDFA9}" type="datetimeFigureOut">
              <a:rPr lang="pt-BR" smtClean="0"/>
              <a:t>09/07/2023</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58577D-85EB-46CD-8DB8-9BB09EF70F0E}" type="slidenum">
              <a:rPr lang="pt-BR" smtClean="0"/>
              <a:t>‹nº›</a:t>
            </a:fld>
            <a:endParaRPr lang="pt-BR"/>
          </a:p>
        </p:txBody>
      </p:sp>
    </p:spTree>
    <p:extLst>
      <p:ext uri="{BB962C8B-B14F-4D97-AF65-F5344CB8AC3E}">
        <p14:creationId xmlns:p14="http://schemas.microsoft.com/office/powerpoint/2010/main" val="1805942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836712"/>
            <a:ext cx="7772400" cy="1470025"/>
          </a:xfrm>
        </p:spPr>
        <p:txBody>
          <a:bodyPr>
            <a:scene3d>
              <a:camera prst="orthographicFront"/>
              <a:lightRig rig="glow" dir="tl">
                <a:rot lat="0" lon="0" rev="5400000"/>
              </a:lightRig>
            </a:scene3d>
            <a:sp3d contourW="12700">
              <a:bevelT w="25400" h="25400"/>
              <a:contourClr>
                <a:schemeClr val="accent6">
                  <a:shade val="73000"/>
                </a:schemeClr>
              </a:contourClr>
            </a:sp3d>
          </a:bodyPr>
          <a:lstStyle>
            <a:lvl1pPr>
              <a:defRPr b="1" cap="none" spc="0">
                <a:ln w="11430">
                  <a:solidFill>
                    <a:sysClr val="windowText" lastClr="000000"/>
                  </a:solidFill>
                </a:ln>
                <a:solidFill>
                  <a:srgbClr val="FFC000"/>
                </a:solidFill>
                <a:effectLst>
                  <a:outerShdw blurRad="80000" dist="40000" dir="5040000" algn="tl">
                    <a:srgbClr val="000000">
                      <a:alpha val="30000"/>
                    </a:srgbClr>
                  </a:outerShdw>
                </a:effectLst>
                <a:latin typeface="Century Gothic" pitchFamily="34" charset="0"/>
              </a:defRPr>
            </a:lvl1pPr>
          </a:lstStyle>
          <a:p>
            <a:r>
              <a:rPr lang="pt-BR"/>
              <a:t>Clique para editar o título Mestre</a:t>
            </a:r>
            <a:endParaRPr lang="es-ES" dirty="0"/>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s-ES"/>
          </a:p>
        </p:txBody>
      </p:sp>
      <p:sp>
        <p:nvSpPr>
          <p:cNvPr id="4" name="3 Marcador de fecha"/>
          <p:cNvSpPr>
            <a:spLocks noGrp="1"/>
          </p:cNvSpPr>
          <p:nvPr>
            <p:ph type="dt" sz="half" idx="10"/>
          </p:nvPr>
        </p:nvSpPr>
        <p:spPr/>
        <p:txBody>
          <a:bodyPr/>
          <a:lstStyle/>
          <a:p>
            <a:fld id="{A5F32FAC-FDFB-4620-82DA-7F1E383348DB}" type="datetime1">
              <a:rPr lang="es-ES" smtClean="0"/>
              <a:t>09/07/2023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a:t>Clique para editar o título Mestre</a:t>
            </a:r>
            <a:endParaRPr lang="es-ES"/>
          </a:p>
        </p:txBody>
      </p:sp>
      <p:sp>
        <p:nvSpPr>
          <p:cNvPr id="3" name="2 Marcador de texto vertical"/>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3 Marcador de fecha"/>
          <p:cNvSpPr>
            <a:spLocks noGrp="1"/>
          </p:cNvSpPr>
          <p:nvPr>
            <p:ph type="dt" sz="half" idx="10"/>
          </p:nvPr>
        </p:nvSpPr>
        <p:spPr/>
        <p:txBody>
          <a:bodyPr/>
          <a:lstStyle/>
          <a:p>
            <a:fld id="{62D8943D-CA9A-4910-B838-A9ABEF912535}" type="datetime1">
              <a:rPr lang="es-ES" smtClean="0"/>
              <a:t>09/07/2023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pt-BR"/>
              <a:t>Clique para editar o título Mestre</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3 Marcador de fecha"/>
          <p:cNvSpPr>
            <a:spLocks noGrp="1"/>
          </p:cNvSpPr>
          <p:nvPr>
            <p:ph type="dt" sz="half" idx="10"/>
          </p:nvPr>
        </p:nvSpPr>
        <p:spPr/>
        <p:txBody>
          <a:bodyPr/>
          <a:lstStyle/>
          <a:p>
            <a:fld id="{E130D6E7-FF3D-4FC2-BE7D-0F30EC96E323}" type="datetime1">
              <a:rPr lang="es-ES" smtClean="0"/>
              <a:t>09/07/2023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a:t>Clique para editar o título Mestre</a:t>
            </a:r>
            <a:endParaRPr lang="es-ES"/>
          </a:p>
        </p:txBody>
      </p:sp>
      <p:sp>
        <p:nvSpPr>
          <p:cNvPr id="3" name="2 Marcador de contenido"/>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3 Marcador de fecha"/>
          <p:cNvSpPr>
            <a:spLocks noGrp="1"/>
          </p:cNvSpPr>
          <p:nvPr>
            <p:ph type="dt" sz="half" idx="10"/>
          </p:nvPr>
        </p:nvSpPr>
        <p:spPr/>
        <p:txBody>
          <a:bodyPr/>
          <a:lstStyle/>
          <a:p>
            <a:fld id="{D5469FED-61C8-419B-A7D1-906AB73B1E92}" type="datetime1">
              <a:rPr lang="es-ES" smtClean="0"/>
              <a:t>09/07/2023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
        <p:nvSpPr>
          <p:cNvPr id="7" name="Oval 13"/>
          <p:cNvSpPr>
            <a:spLocks noChangeArrowheads="1"/>
          </p:cNvSpPr>
          <p:nvPr userDrawn="1"/>
        </p:nvSpPr>
        <p:spPr bwMode="auto">
          <a:xfrm>
            <a:off x="-3492896" y="-243408"/>
            <a:ext cx="16994188" cy="3311525"/>
          </a:xfrm>
          <a:prstGeom prst="ellipse">
            <a:avLst/>
          </a:prstGeom>
          <a:gradFill rotWithShape="1">
            <a:gsLst>
              <a:gs pos="0">
                <a:schemeClr val="bg1">
                  <a:alpha val="63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8" name="Oval 13"/>
          <p:cNvSpPr>
            <a:spLocks noChangeArrowheads="1"/>
          </p:cNvSpPr>
          <p:nvPr userDrawn="1"/>
        </p:nvSpPr>
        <p:spPr bwMode="auto">
          <a:xfrm>
            <a:off x="-2988840" y="-747464"/>
            <a:ext cx="16994188" cy="3311525"/>
          </a:xfrm>
          <a:prstGeom prst="ellipse">
            <a:avLst/>
          </a:prstGeom>
          <a:gradFill rotWithShape="1">
            <a:gsLst>
              <a:gs pos="0">
                <a:schemeClr val="bg1">
                  <a:alpha val="63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9" name="Oval 13"/>
          <p:cNvSpPr>
            <a:spLocks noChangeArrowheads="1"/>
          </p:cNvSpPr>
          <p:nvPr userDrawn="1"/>
        </p:nvSpPr>
        <p:spPr bwMode="auto">
          <a:xfrm>
            <a:off x="-2531640" y="-290264"/>
            <a:ext cx="16994188" cy="5447456"/>
          </a:xfrm>
          <a:prstGeom prst="ellipse">
            <a:avLst/>
          </a:prstGeom>
          <a:gradFill rotWithShape="1">
            <a:gsLst>
              <a:gs pos="0">
                <a:schemeClr val="bg1">
                  <a:alpha val="63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0" name="Oval 13"/>
          <p:cNvSpPr>
            <a:spLocks noChangeArrowheads="1"/>
          </p:cNvSpPr>
          <p:nvPr userDrawn="1"/>
        </p:nvSpPr>
        <p:spPr bwMode="auto">
          <a:xfrm>
            <a:off x="-2379240" y="-137864"/>
            <a:ext cx="16994188" cy="5447456"/>
          </a:xfrm>
          <a:prstGeom prst="ellipse">
            <a:avLst/>
          </a:prstGeom>
          <a:gradFill rotWithShape="1">
            <a:gsLst>
              <a:gs pos="0">
                <a:schemeClr val="bg1">
                  <a:alpha val="63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1" name="Oval 13"/>
          <p:cNvSpPr>
            <a:spLocks noChangeArrowheads="1"/>
          </p:cNvSpPr>
          <p:nvPr userDrawn="1"/>
        </p:nvSpPr>
        <p:spPr bwMode="auto">
          <a:xfrm>
            <a:off x="-2268760" y="-2043608"/>
            <a:ext cx="16994188" cy="5447456"/>
          </a:xfrm>
          <a:prstGeom prst="ellipse">
            <a:avLst/>
          </a:prstGeom>
          <a:gradFill rotWithShape="1">
            <a:gsLst>
              <a:gs pos="0">
                <a:schemeClr val="bg1">
                  <a:alpha val="63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2" name="Oval 13"/>
          <p:cNvSpPr>
            <a:spLocks noChangeArrowheads="1"/>
          </p:cNvSpPr>
          <p:nvPr userDrawn="1"/>
        </p:nvSpPr>
        <p:spPr bwMode="auto">
          <a:xfrm>
            <a:off x="-2268760" y="1052736"/>
            <a:ext cx="16994188" cy="5447456"/>
          </a:xfrm>
          <a:prstGeom prst="ellipse">
            <a:avLst/>
          </a:prstGeom>
          <a:gradFill rotWithShape="1">
            <a:gsLst>
              <a:gs pos="0">
                <a:schemeClr val="bg1">
                  <a:alpha val="63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
        <p:nvSpPr>
          <p:cNvPr id="13" name="Oval 13"/>
          <p:cNvSpPr>
            <a:spLocks noChangeArrowheads="1"/>
          </p:cNvSpPr>
          <p:nvPr userDrawn="1"/>
        </p:nvSpPr>
        <p:spPr bwMode="auto">
          <a:xfrm>
            <a:off x="-2226840" y="14536"/>
            <a:ext cx="16994188" cy="5447456"/>
          </a:xfrm>
          <a:prstGeom prst="ellipse">
            <a:avLst/>
          </a:prstGeom>
          <a:gradFill rotWithShape="1">
            <a:gsLst>
              <a:gs pos="0">
                <a:schemeClr val="bg1">
                  <a:alpha val="63000"/>
                </a:schemeClr>
              </a:gs>
              <a:gs pos="100000">
                <a:schemeClr val="bg1">
                  <a:gamma/>
                  <a:shade val="46275"/>
                  <a:invGamma/>
                  <a:alpha val="0"/>
                </a:schemeClr>
              </a:gs>
            </a:gsLst>
            <a:path path="shape">
              <a:fillToRect l="50000" t="50000" r="50000" b="50000"/>
            </a:path>
          </a:gradFill>
          <a:ln w="9525">
            <a:noFill/>
            <a:round/>
            <a:headEnd/>
            <a:tailEnd/>
          </a:ln>
          <a:effectLst/>
        </p:spPr>
        <p:txBody>
          <a:bodyPr wrap="none" anchor="ctr"/>
          <a:lstStyle>
            <a:defPPr>
              <a:defRPr lang="zh-CN"/>
            </a:defPPr>
            <a:lvl1pPr algn="l" rtl="0" fontAlgn="base">
              <a:spcBef>
                <a:spcPct val="0"/>
              </a:spcBef>
              <a:spcAft>
                <a:spcPct val="0"/>
              </a:spcAft>
              <a:defRPr kern="1200">
                <a:solidFill>
                  <a:schemeClr val="tx1"/>
                </a:solidFill>
                <a:latin typeface="Arial" charset="0"/>
                <a:ea typeface="宋体" pitchFamily="2" charset="-122"/>
                <a:cs typeface="+mn-cs"/>
              </a:defRPr>
            </a:lvl1pPr>
            <a:lvl2pPr marL="457200" algn="l" rtl="0" fontAlgn="base">
              <a:spcBef>
                <a:spcPct val="0"/>
              </a:spcBef>
              <a:spcAft>
                <a:spcPct val="0"/>
              </a:spcAft>
              <a:defRPr kern="1200">
                <a:solidFill>
                  <a:schemeClr val="tx1"/>
                </a:solidFill>
                <a:latin typeface="Arial" charset="0"/>
                <a:ea typeface="宋体" pitchFamily="2" charset="-122"/>
                <a:cs typeface="+mn-cs"/>
              </a:defRPr>
            </a:lvl2pPr>
            <a:lvl3pPr marL="914400" algn="l" rtl="0" fontAlgn="base">
              <a:spcBef>
                <a:spcPct val="0"/>
              </a:spcBef>
              <a:spcAft>
                <a:spcPct val="0"/>
              </a:spcAft>
              <a:defRPr kern="1200">
                <a:solidFill>
                  <a:schemeClr val="tx1"/>
                </a:solidFill>
                <a:latin typeface="Arial" charset="0"/>
                <a:ea typeface="宋体" pitchFamily="2" charset="-122"/>
                <a:cs typeface="+mn-cs"/>
              </a:defRPr>
            </a:lvl3pPr>
            <a:lvl4pPr marL="1371600" algn="l" rtl="0" fontAlgn="base">
              <a:spcBef>
                <a:spcPct val="0"/>
              </a:spcBef>
              <a:spcAft>
                <a:spcPct val="0"/>
              </a:spcAft>
              <a:defRPr kern="1200">
                <a:solidFill>
                  <a:schemeClr val="tx1"/>
                </a:solidFill>
                <a:latin typeface="Arial" charset="0"/>
                <a:ea typeface="宋体" pitchFamily="2" charset="-122"/>
                <a:cs typeface="+mn-cs"/>
              </a:defRPr>
            </a:lvl4pPr>
            <a:lvl5pPr marL="1828800" algn="l" rtl="0" fontAlgn="base">
              <a:spcBef>
                <a:spcPct val="0"/>
              </a:spcBef>
              <a:spcAft>
                <a:spcPct val="0"/>
              </a:spcAft>
              <a:defRPr kern="1200">
                <a:solidFill>
                  <a:schemeClr val="tx1"/>
                </a:solidFill>
                <a:latin typeface="Arial" charset="0"/>
                <a:ea typeface="宋体" pitchFamily="2" charset="-122"/>
                <a:cs typeface="+mn-cs"/>
              </a:defRPr>
            </a:lvl5pPr>
            <a:lvl6pPr marL="2286000" algn="l" defTabSz="914400" rtl="0" eaLnBrk="1" latinLnBrk="0" hangingPunct="1">
              <a:defRPr kern="1200">
                <a:solidFill>
                  <a:schemeClr val="tx1"/>
                </a:solidFill>
                <a:latin typeface="Arial" charset="0"/>
                <a:ea typeface="宋体" pitchFamily="2" charset="-122"/>
                <a:cs typeface="+mn-cs"/>
              </a:defRPr>
            </a:lvl6pPr>
            <a:lvl7pPr marL="2743200" algn="l" defTabSz="914400" rtl="0" eaLnBrk="1" latinLnBrk="0" hangingPunct="1">
              <a:defRPr kern="1200">
                <a:solidFill>
                  <a:schemeClr val="tx1"/>
                </a:solidFill>
                <a:latin typeface="Arial" charset="0"/>
                <a:ea typeface="宋体" pitchFamily="2" charset="-122"/>
                <a:cs typeface="+mn-cs"/>
              </a:defRPr>
            </a:lvl7pPr>
            <a:lvl8pPr marL="3200400" algn="l" defTabSz="914400" rtl="0" eaLnBrk="1" latinLnBrk="0" hangingPunct="1">
              <a:defRPr kern="1200">
                <a:solidFill>
                  <a:schemeClr val="tx1"/>
                </a:solidFill>
                <a:latin typeface="Arial" charset="0"/>
                <a:ea typeface="宋体" pitchFamily="2" charset="-122"/>
                <a:cs typeface="+mn-cs"/>
              </a:defRPr>
            </a:lvl8pPr>
            <a:lvl9pPr marL="3657600" algn="l" defTabSz="914400" rtl="0" eaLnBrk="1" latinLnBrk="0" hangingPunct="1">
              <a:defRPr kern="1200">
                <a:solidFill>
                  <a:schemeClr val="tx1"/>
                </a:solidFill>
                <a:latin typeface="Arial" charset="0"/>
                <a:ea typeface="宋体" pitchFamily="2" charset="-122"/>
                <a:cs typeface="+mn-cs"/>
              </a:defRPr>
            </a:lvl9pPr>
          </a:lstStyle>
          <a:p>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pt-BR"/>
              <a:t>Clique para editar o título Mestre</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3 Marcador de fecha"/>
          <p:cNvSpPr>
            <a:spLocks noGrp="1"/>
          </p:cNvSpPr>
          <p:nvPr>
            <p:ph type="dt" sz="half" idx="10"/>
          </p:nvPr>
        </p:nvSpPr>
        <p:spPr/>
        <p:txBody>
          <a:bodyPr/>
          <a:lstStyle/>
          <a:p>
            <a:fld id="{C4D6B63E-B9FE-4C6D-AB71-26F081FBE99B}" type="datetime1">
              <a:rPr lang="es-ES" smtClean="0"/>
              <a:t>09/07/2023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a:t>Clique para editar o título Mestre</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5" name="4 Marcador de fecha"/>
          <p:cNvSpPr>
            <a:spLocks noGrp="1"/>
          </p:cNvSpPr>
          <p:nvPr>
            <p:ph type="dt" sz="half" idx="10"/>
          </p:nvPr>
        </p:nvSpPr>
        <p:spPr/>
        <p:txBody>
          <a:bodyPr/>
          <a:lstStyle/>
          <a:p>
            <a:fld id="{902DF1C7-16E9-47EB-8A6C-D940E6AC1338}" type="datetime1">
              <a:rPr lang="es-ES" smtClean="0"/>
              <a:t>09/07/2023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pt-BR"/>
              <a:t>Clique para editar o título Mestre</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7" name="6 Marcador de fecha"/>
          <p:cNvSpPr>
            <a:spLocks noGrp="1"/>
          </p:cNvSpPr>
          <p:nvPr>
            <p:ph type="dt" sz="half" idx="10"/>
          </p:nvPr>
        </p:nvSpPr>
        <p:spPr/>
        <p:txBody>
          <a:bodyPr/>
          <a:lstStyle/>
          <a:p>
            <a:fld id="{7499E089-CA39-4CB0-9FB9-8A47085B664B}" type="datetime1">
              <a:rPr lang="es-ES" smtClean="0"/>
              <a:t>09/07/2023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pt-BR"/>
              <a:t>Clique para editar o título Mestre</a:t>
            </a:r>
            <a:endParaRPr lang="es-ES"/>
          </a:p>
        </p:txBody>
      </p:sp>
      <p:sp>
        <p:nvSpPr>
          <p:cNvPr id="3" name="2 Marcador de fecha"/>
          <p:cNvSpPr>
            <a:spLocks noGrp="1"/>
          </p:cNvSpPr>
          <p:nvPr>
            <p:ph type="dt" sz="half" idx="10"/>
          </p:nvPr>
        </p:nvSpPr>
        <p:spPr/>
        <p:txBody>
          <a:bodyPr/>
          <a:lstStyle/>
          <a:p>
            <a:fld id="{6570F455-EC87-4F5D-A817-2D7C29D2300B}" type="datetime1">
              <a:rPr lang="es-ES" smtClean="0"/>
              <a:t>09/07/2023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5974AA4-9BE4-4FAA-9AA1-C3AF59B2BDD7}" type="datetime1">
              <a:rPr lang="es-ES" smtClean="0"/>
              <a:t>09/07/2023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4 Marcador de fecha"/>
          <p:cNvSpPr>
            <a:spLocks noGrp="1"/>
          </p:cNvSpPr>
          <p:nvPr>
            <p:ph type="dt" sz="half" idx="10"/>
          </p:nvPr>
        </p:nvSpPr>
        <p:spPr/>
        <p:txBody>
          <a:bodyPr/>
          <a:lstStyle/>
          <a:p>
            <a:fld id="{427E0FA6-EA75-429F-9757-1F6AC4B64045}" type="datetime1">
              <a:rPr lang="es-ES" smtClean="0"/>
              <a:t>09/07/2023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4 Marcador de fecha"/>
          <p:cNvSpPr>
            <a:spLocks noGrp="1"/>
          </p:cNvSpPr>
          <p:nvPr>
            <p:ph type="dt" sz="half" idx="10"/>
          </p:nvPr>
        </p:nvSpPr>
        <p:spPr/>
        <p:txBody>
          <a:bodyPr/>
          <a:lstStyle/>
          <a:p>
            <a:fld id="{32E51D8C-6BB5-436D-A854-EAA2E1638665}" type="datetime1">
              <a:rPr lang="es-ES" smtClean="0"/>
              <a:t>09/07/2023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9435697-F09A-4996-8FB1-11CBCDE16E6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http://www.videosydiversion.com/wp-content/uploads/2006/06/tormenta-electrica.jpg"/>
          <p:cNvPicPr>
            <a:picLocks noChangeAspect="1" noChangeArrowheads="1"/>
          </p:cNvPicPr>
          <p:nvPr userDrawn="1"/>
        </p:nvPicPr>
        <p:blipFill>
          <a:blip r:embed="rId13" cstate="print"/>
          <a:srcRect/>
          <a:stretch>
            <a:fillRect/>
          </a:stretch>
        </p:blipFill>
        <p:spPr bwMode="auto">
          <a:xfrm>
            <a:off x="0" y="0"/>
            <a:ext cx="9144000" cy="6857999"/>
          </a:xfrm>
          <a:prstGeom prst="rect">
            <a:avLst/>
          </a:prstGeom>
          <a:noFill/>
        </p:spPr>
      </p:pic>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Autofit/>
            <a:scene3d>
              <a:camera prst="orthographicFront"/>
              <a:lightRig rig="glow" dir="tl">
                <a:rot lat="0" lon="0" rev="5400000"/>
              </a:lightRig>
            </a:scene3d>
            <a:sp3d contourW="12700">
              <a:bevelT w="25400" h="25400"/>
              <a:contourClr>
                <a:schemeClr val="accent6">
                  <a:shade val="73000"/>
                </a:schemeClr>
              </a:contourClr>
            </a:sp3d>
          </a:bodyPr>
          <a:lstStyle/>
          <a:p>
            <a:r>
              <a:rPr lang="es-ES" dirty="0"/>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F6A77-792A-40E7-AD9C-A11834E94520}" type="datetime1">
              <a:rPr lang="es-ES" smtClean="0"/>
              <a:t>09/07/2023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5697-F09A-4996-8FB1-11CBCDE16E69}" type="slidenum">
              <a:rPr lang="es-ES" smtClean="0"/>
              <a:pPr/>
              <a:t>‹nº›</a:t>
            </a:fld>
            <a:endParaRPr lang="es-E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700" b="1" kern="1200" cap="none" spc="0">
          <a:ln w="11430">
            <a:solidFill>
              <a:sysClr val="windowText" lastClr="000000"/>
            </a:solidFill>
          </a:ln>
          <a:solidFill>
            <a:srgbClr val="FFC000"/>
          </a:solidFill>
          <a:effectLst>
            <a:outerShdw blurRad="80000" dist="40000" dir="5040000" algn="tl">
              <a:srgbClr val="000000">
                <a:alpha val="30000"/>
              </a:srgbClr>
            </a:outerShdw>
          </a:effectLst>
          <a:latin typeface="Arial Black" pitchFamily="34" charset="0"/>
          <a:ea typeface="+mj-ea"/>
          <a:cs typeface="+mj-cs"/>
        </a:defRPr>
      </a:lvl1pPr>
    </p:titleStyle>
    <p:bodyStyle>
      <a:lvl1pPr marL="342900" indent="-342900" algn="just" defTabSz="914400" rtl="0" eaLnBrk="1" latinLnBrk="0" hangingPunct="1">
        <a:spcBef>
          <a:spcPct val="20000"/>
        </a:spcBef>
        <a:buFont typeface="Arial" pitchFamily="34" charset="0"/>
        <a:buChar char="•"/>
        <a:defRPr sz="2700" kern="1200">
          <a:solidFill>
            <a:schemeClr val="tx1"/>
          </a:solidFill>
          <a:latin typeface="Century Gothic" pitchFamily="34" charset="0"/>
          <a:ea typeface="+mn-ea"/>
          <a:cs typeface="+mn-cs"/>
        </a:defRPr>
      </a:lvl1pPr>
      <a:lvl2pPr marL="742950" indent="-285750" algn="just" defTabSz="914400" rtl="0" eaLnBrk="1" latinLnBrk="0" hangingPunct="1">
        <a:spcBef>
          <a:spcPct val="20000"/>
        </a:spcBef>
        <a:buFont typeface="Arial" pitchFamily="34" charset="0"/>
        <a:buChar char="–"/>
        <a:defRPr sz="2500" kern="1200">
          <a:solidFill>
            <a:schemeClr val="tx1"/>
          </a:solidFill>
          <a:latin typeface="Century Gothic" pitchFamily="34" charset="0"/>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Century Gothic" pitchFamily="34" charset="0"/>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980728"/>
            <a:ext cx="7772400" cy="1470025"/>
          </a:xfrm>
        </p:spPr>
        <p:txBody>
          <a:bodyPr/>
          <a:lstStyle/>
          <a:p>
            <a:r>
              <a:rPr lang="es-VE" sz="4400" dirty="0"/>
              <a:t>INTRODUÇÃO À QUÍMICA</a:t>
            </a:r>
            <a:br>
              <a:rPr lang="es-VE" sz="4400" dirty="0"/>
            </a:br>
            <a:r>
              <a:rPr lang="es-VE" sz="4400" dirty="0"/>
              <a:t>AULA 11</a:t>
            </a:r>
            <a:endParaRPr lang="es-ES" sz="4400" dirty="0"/>
          </a:p>
        </p:txBody>
      </p:sp>
      <p:sp>
        <p:nvSpPr>
          <p:cNvPr id="3" name="2 Subtítulo"/>
          <p:cNvSpPr>
            <a:spLocks noGrp="1"/>
          </p:cNvSpPr>
          <p:nvPr>
            <p:ph type="subTitle" idx="1"/>
          </p:nvPr>
        </p:nvSpPr>
        <p:spPr>
          <a:xfrm>
            <a:off x="1371600" y="3068960"/>
            <a:ext cx="6400800" cy="2569840"/>
          </a:xfrm>
        </p:spPr>
        <p:txBody>
          <a:bodyPr>
            <a:normAutofit lnSpcReduction="10000"/>
          </a:bodyPr>
          <a:lstStyle/>
          <a:p>
            <a:r>
              <a:rPr lang="es-ES" sz="4100" dirty="0"/>
              <a:t>SOLUÇÕES</a:t>
            </a:r>
          </a:p>
          <a:p>
            <a:endParaRPr lang="es-ES" dirty="0"/>
          </a:p>
          <a:p>
            <a:r>
              <a:rPr lang="es-ES" dirty="0"/>
              <a:t>Prof. Dr. Sergio A. Spinola Machado</a:t>
            </a:r>
          </a:p>
          <a:p>
            <a:endParaRPr lang="es-ES" dirty="0"/>
          </a:p>
          <a:p>
            <a:r>
              <a:rPr lang="es-ES" dirty="0"/>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lnSpcReduction="10000"/>
          </a:bodyPr>
          <a:lstStyle/>
          <a:p>
            <a:pPr marL="0" indent="0">
              <a:buNone/>
            </a:pPr>
            <a:r>
              <a:rPr lang="pt-BR" b="1" dirty="0"/>
              <a:t>	O contato entre o vapor e o empacotamento favorece a condensação do componente menos volátil. </a:t>
            </a:r>
          </a:p>
          <a:p>
            <a:pPr marL="0" indent="0">
              <a:buNone/>
            </a:pPr>
            <a:endParaRPr lang="pt-BR" b="1" dirty="0"/>
          </a:p>
          <a:p>
            <a:pPr marL="0" indent="0">
              <a:buNone/>
            </a:pPr>
            <a:r>
              <a:rPr lang="pt-BR" b="1" dirty="0"/>
              <a:t>	A coluna é mais fria no topo do que no fundo. No momento em que o vapor atinge o topo da coluna, praticamente todos os gases do componente menos volátil se condensou e caiu de volta na coluna. </a:t>
            </a:r>
          </a:p>
          <a:p>
            <a:pPr marL="0" indent="0">
              <a:buNone/>
            </a:pPr>
            <a:endParaRPr lang="pt-BR" b="1" dirty="0"/>
          </a:p>
          <a:p>
            <a:pPr marL="0" indent="0">
              <a:buNone/>
            </a:pPr>
            <a:r>
              <a:rPr lang="pt-BR" b="1" dirty="0"/>
              <a:t>	O componente mais volátil de todos vai para o condensador, onde é liquefeito e entregue como um destilado altamente enriquecido no frasco de coleta. Quanto mais longa a coluna ou maior o empacotamento, mais eficiente é a separação.</a:t>
            </a:r>
            <a:r>
              <a:rPr lang="pt-BR" dirty="0"/>
              <a:t> </a:t>
            </a:r>
            <a:endParaRPr lang="es-ES"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10</a:t>
            </a:fld>
            <a:endParaRPr lang="es-ES" dirty="0"/>
          </a:p>
        </p:txBody>
      </p:sp>
    </p:spTree>
    <p:extLst>
      <p:ext uri="{BB962C8B-B14F-4D97-AF65-F5344CB8AC3E}">
        <p14:creationId xmlns:p14="http://schemas.microsoft.com/office/powerpoint/2010/main" val="397571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buNone/>
            </a:pPr>
            <a:r>
              <a:rPr lang="pt-BR" b="1" dirty="0"/>
              <a:t>ELEVAÇÃO DO PONTO DE EBULIÇÃO</a:t>
            </a:r>
            <a:endParaRPr lang="pt-BR" dirty="0"/>
          </a:p>
          <a:p>
            <a:endParaRPr lang="pt-BR" dirty="0"/>
          </a:p>
          <a:p>
            <a:pPr marL="0" indent="0">
              <a:buNone/>
            </a:pPr>
            <a:r>
              <a:rPr lang="pt-BR" b="1" dirty="0"/>
              <a:t>	Lembre-se de que o ponto de ebulição de um líquido é a temperatura na qual sua pressão de vapor é igual à pressão aplicada em sua superfície. </a:t>
            </a:r>
          </a:p>
          <a:p>
            <a:pPr marL="0" indent="0">
              <a:buNone/>
            </a:pPr>
            <a:endParaRPr lang="pt-BR" b="1" dirty="0"/>
          </a:p>
          <a:p>
            <a:pPr marL="0" indent="0">
              <a:buNone/>
            </a:pPr>
            <a:r>
              <a:rPr lang="pt-BR" b="1" dirty="0"/>
              <a:t>	Para líquidos em recipientes abertos, esta é a pressão atmosférica. </a:t>
            </a:r>
          </a:p>
          <a:p>
            <a:pPr marL="0" indent="0">
              <a:buNone/>
            </a:pPr>
            <a:endParaRPr lang="pt-BR" b="1" dirty="0"/>
          </a:p>
          <a:p>
            <a:pPr marL="0" indent="0">
              <a:buNone/>
            </a:pPr>
            <a:r>
              <a:rPr lang="pt-BR" b="1" dirty="0"/>
              <a:t>	Vimos que a pressão de vapor de um solvente em uma dada temperatura é reduzida pela presença de um soluto não volátil. </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11</a:t>
            </a:fld>
            <a:endParaRPr lang="es-ES" dirty="0"/>
          </a:p>
        </p:txBody>
      </p:sp>
    </p:spTree>
    <p:extLst>
      <p:ext uri="{BB962C8B-B14F-4D97-AF65-F5344CB8AC3E}">
        <p14:creationId xmlns:p14="http://schemas.microsoft.com/office/powerpoint/2010/main" val="5643812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buNone/>
            </a:pPr>
            <a:r>
              <a:rPr lang="pt-BR" b="1" dirty="0"/>
              <a:t>	Tal solução deve ser aquecido a uma temperatura mais alta do que o solvente puro para o valor da pressão de vapor do solvente igualar ao da pressão atmosférica. </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12</a:t>
            </a:fld>
            <a:endParaRPr lang="es-ES" dirty="0"/>
          </a:p>
        </p:txBody>
      </p:sp>
      <p:pic>
        <p:nvPicPr>
          <p:cNvPr id="4" name="Imagem 3">
            <a:extLst>
              <a:ext uri="{FF2B5EF4-FFF2-40B4-BE49-F238E27FC236}">
                <a16:creationId xmlns:a16="http://schemas.microsoft.com/office/drawing/2014/main" id="{10D12E9F-B900-2731-7299-FE1EAE7F51B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0"/>
            <a:ext cx="4896544" cy="3833014"/>
          </a:xfrm>
          <a:prstGeom prst="rect">
            <a:avLst/>
          </a:prstGeom>
          <a:noFill/>
          <a:ln>
            <a:noFill/>
          </a:ln>
        </p:spPr>
      </p:pic>
      <p:sp>
        <p:nvSpPr>
          <p:cNvPr id="2" name="Retângulo 1">
            <a:extLst>
              <a:ext uri="{FF2B5EF4-FFF2-40B4-BE49-F238E27FC236}">
                <a16:creationId xmlns:a16="http://schemas.microsoft.com/office/drawing/2014/main" id="{21BF1481-6DE1-DACE-E511-F962C4F11D5D}"/>
              </a:ext>
            </a:extLst>
          </p:cNvPr>
          <p:cNvSpPr/>
          <p:nvPr/>
        </p:nvSpPr>
        <p:spPr>
          <a:xfrm>
            <a:off x="5100901" y="2557227"/>
            <a:ext cx="3693016" cy="3416320"/>
          </a:xfrm>
          <a:prstGeom prst="rect">
            <a:avLst/>
          </a:prstGeom>
        </p:spPr>
        <p:txBody>
          <a:bodyPr wrap="square">
            <a:spAutoFit/>
          </a:bodyPr>
          <a:lstStyle/>
          <a:p>
            <a:pPr marL="457200" indent="457200" algn="just"/>
            <a:r>
              <a:rPr lang="pt-BR" b="1" dirty="0">
                <a:latin typeface="JansonText-Bold"/>
                <a:ea typeface="Corbel" panose="020B0503020204020204" pitchFamily="34" charset="0"/>
                <a:cs typeface="JansonText-Bold"/>
              </a:rPr>
              <a:t>Figura 14-14: Como um soluto não volátil reduz a pressão de vapor de um solvente, o ponto de ebulição de uma solução é maior e o ponto de congelamento é menor do que os pontos para o solvente puro. A magnitude da elevação do ponto de ebulição, </a:t>
            </a:r>
            <a:r>
              <a:rPr lang="pt-BR" b="1" dirty="0">
                <a:latin typeface="Arial" panose="020B0604020202020204" pitchFamily="34" charset="0"/>
                <a:ea typeface="Corbel" panose="020B0503020204020204" pitchFamily="34" charset="0"/>
              </a:rPr>
              <a:t>∆</a:t>
            </a:r>
            <a:r>
              <a:rPr lang="pt-BR" b="1" dirty="0">
                <a:latin typeface="JansonText-Bold"/>
                <a:ea typeface="Corbel" panose="020B0503020204020204" pitchFamily="34" charset="0"/>
                <a:cs typeface="JansonText-Bold"/>
              </a:rPr>
              <a:t>T</a:t>
            </a:r>
            <a:r>
              <a:rPr lang="pt-BR" b="1" baseline="-25000" dirty="0">
                <a:latin typeface="JansonText-Bold"/>
                <a:ea typeface="Corbel" panose="020B0503020204020204" pitchFamily="34" charset="0"/>
                <a:cs typeface="JansonText-Bold"/>
              </a:rPr>
              <a:t>b</a:t>
            </a:r>
            <a:r>
              <a:rPr lang="pt-BR" b="1" dirty="0">
                <a:latin typeface="JansonText-Bold"/>
                <a:ea typeface="Corbel" panose="020B0503020204020204" pitchFamily="34" charset="0"/>
                <a:cs typeface="JansonText-Bold"/>
              </a:rPr>
              <a:t>, é menor que a magnitude da diminuição do ponto de congelamento, </a:t>
            </a:r>
            <a:r>
              <a:rPr lang="pt-BR" b="1" dirty="0">
                <a:latin typeface="Arial" panose="020B0604020202020204" pitchFamily="34" charset="0"/>
                <a:ea typeface="Corbel" panose="020B0503020204020204" pitchFamily="34" charset="0"/>
              </a:rPr>
              <a:t>∆</a:t>
            </a:r>
            <a:r>
              <a:rPr lang="pt-BR" b="1" dirty="0">
                <a:latin typeface="JansonText-Bold"/>
                <a:ea typeface="Corbel" panose="020B0503020204020204" pitchFamily="34" charset="0"/>
                <a:cs typeface="JansonText-Bold"/>
              </a:rPr>
              <a:t>T</a:t>
            </a:r>
            <a:r>
              <a:rPr lang="pt-BR" b="1" baseline="-25000" dirty="0">
                <a:latin typeface="JansonText-Bold"/>
                <a:ea typeface="Corbel" panose="020B0503020204020204" pitchFamily="34" charset="0"/>
                <a:cs typeface="JansonText-Bold"/>
              </a:rPr>
              <a:t>f</a:t>
            </a:r>
            <a:r>
              <a:rPr lang="pt-BR" b="1" dirty="0">
                <a:latin typeface="JansonText-Bold"/>
                <a:ea typeface="Corbel" panose="020B0503020204020204" pitchFamily="34" charset="0"/>
                <a:cs typeface="JansonText-Bold"/>
              </a:rPr>
              <a:t>.</a:t>
            </a:r>
            <a:endParaRPr lang="pt-B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485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lstStyle/>
          <a:p>
            <a:pPr marL="0" indent="0">
              <a:buNone/>
            </a:pPr>
            <a:r>
              <a:rPr lang="pt-BR" b="1" dirty="0"/>
              <a:t>	Segundo a Lei de </a:t>
            </a:r>
            <a:r>
              <a:rPr lang="pt-BR" b="1" dirty="0" err="1"/>
              <a:t>Raoult</a:t>
            </a:r>
            <a:r>
              <a:rPr lang="pt-BR" b="1" dirty="0"/>
              <a:t>, a elevação do ponto de ebulição de um solvente causada pela presença de um soluto não volátil e não ionizado é proporcional ao número de moles de soluto dissolvido em uma determinada massa de solvente.</a:t>
            </a:r>
          </a:p>
          <a:p>
            <a:pPr marL="0" indent="0">
              <a:buNone/>
            </a:pPr>
            <a:endParaRPr lang="pt-BR" b="1" dirty="0"/>
          </a:p>
          <a:p>
            <a:pPr marL="0" indent="0">
              <a:buNone/>
            </a:pPr>
            <a:r>
              <a:rPr lang="pt-BR" b="1" dirty="0"/>
              <a:t> Matematicamente, isso é expresso como</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13</a:t>
            </a:fld>
            <a:endParaRPr lang="es-ES" dirty="0"/>
          </a:p>
        </p:txBody>
      </p:sp>
      <p:pic>
        <p:nvPicPr>
          <p:cNvPr id="4" name="Imagem 3">
            <a:extLst>
              <a:ext uri="{FF2B5EF4-FFF2-40B4-BE49-F238E27FC236}">
                <a16:creationId xmlns:a16="http://schemas.microsoft.com/office/drawing/2014/main" id="{95181071-E8DC-7BEE-CD94-496140C42E3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4581128"/>
            <a:ext cx="5463607" cy="792088"/>
          </a:xfrm>
          <a:prstGeom prst="rect">
            <a:avLst/>
          </a:prstGeom>
          <a:noFill/>
          <a:ln>
            <a:noFill/>
          </a:ln>
        </p:spPr>
      </p:pic>
    </p:spTree>
    <p:extLst>
      <p:ext uri="{BB962C8B-B14F-4D97-AF65-F5344CB8AC3E}">
        <p14:creationId xmlns:p14="http://schemas.microsoft.com/office/powerpoint/2010/main" val="3871275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buNone/>
            </a:pPr>
            <a:r>
              <a:rPr lang="pt-BR" b="1" dirty="0"/>
              <a:t>	O termo </a:t>
            </a:r>
            <a:r>
              <a:rPr lang="pt-BR" b="1" dirty="0">
                <a:sym typeface="Symbol" pitchFamily="2" charset="2"/>
              </a:rPr>
              <a:t></a:t>
            </a:r>
            <a:r>
              <a:rPr lang="pt-BR" b="1" dirty="0"/>
              <a:t>T</a:t>
            </a:r>
            <a:r>
              <a:rPr lang="pt-BR" b="1" baseline="-25000" dirty="0"/>
              <a:t>b</a:t>
            </a:r>
            <a:r>
              <a:rPr lang="pt-BR" b="1" dirty="0"/>
              <a:t> representa a elevação do ponto de ebulição do solvente, ou seja, o ponto de ebulição da solução menos o ponto de ebulição do solvente puro. </a:t>
            </a:r>
          </a:p>
          <a:p>
            <a:pPr marL="0" indent="0">
              <a:buNone/>
            </a:pPr>
            <a:endParaRPr lang="pt-BR" b="1" dirty="0"/>
          </a:p>
          <a:p>
            <a:pPr marL="0" indent="0">
              <a:buNone/>
            </a:pPr>
            <a:r>
              <a:rPr lang="pt-BR" b="1" dirty="0"/>
              <a:t>O m é a molalidade do soluto, e K</a:t>
            </a:r>
            <a:r>
              <a:rPr lang="pt-BR" b="1" baseline="-25000" dirty="0"/>
              <a:t>b</a:t>
            </a:r>
            <a:r>
              <a:rPr lang="pt-BR" b="1" dirty="0"/>
              <a:t> é uma constante de proporcionalidade chamada </a:t>
            </a:r>
            <a:r>
              <a:rPr lang="pt-BR" b="1" i="1" dirty="0">
                <a:solidFill>
                  <a:srgbClr val="FFC000"/>
                </a:solidFill>
              </a:rPr>
              <a:t>constante de elevação do ponto de ebulição </a:t>
            </a:r>
            <a:r>
              <a:rPr lang="pt-BR" b="1" i="1" dirty="0" err="1">
                <a:solidFill>
                  <a:srgbClr val="FFC000"/>
                </a:solidFill>
              </a:rPr>
              <a:t>molal</a:t>
            </a:r>
            <a:r>
              <a:rPr lang="pt-BR" b="1" i="1" dirty="0"/>
              <a:t>. </a:t>
            </a:r>
          </a:p>
          <a:p>
            <a:pPr marL="0" indent="0">
              <a:buNone/>
            </a:pPr>
            <a:endParaRPr lang="pt-BR" dirty="0"/>
          </a:p>
          <a:p>
            <a:pPr marL="0" indent="0">
              <a:buNone/>
            </a:pPr>
            <a:r>
              <a:rPr lang="pt-BR" b="1" dirty="0"/>
              <a:t>Esta constante é diferente para cada solvente e não depende do soluto (Tabela 14-2).</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14</a:t>
            </a:fld>
            <a:endParaRPr lang="es-ES" dirty="0"/>
          </a:p>
        </p:txBody>
      </p:sp>
    </p:spTree>
    <p:extLst>
      <p:ext uri="{BB962C8B-B14F-4D97-AF65-F5344CB8AC3E}">
        <p14:creationId xmlns:p14="http://schemas.microsoft.com/office/powerpoint/2010/main" val="4042128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lstStyle/>
          <a:p>
            <a:pPr marL="0" indent="0">
              <a:buNone/>
            </a:pPr>
            <a:r>
              <a:rPr lang="pt-BR" b="1" dirty="0"/>
              <a:t>	K</a:t>
            </a:r>
            <a:r>
              <a:rPr lang="pt-BR" b="1" baseline="-25000" dirty="0"/>
              <a:t>b</a:t>
            </a:r>
            <a:r>
              <a:rPr lang="pt-BR" b="1" dirty="0"/>
              <a:t> corresponde à mudança no ponto de ebulição produzida por uma solução ideal um </a:t>
            </a:r>
            <a:r>
              <a:rPr lang="pt-BR" b="1" dirty="0" err="1"/>
              <a:t>molal</a:t>
            </a:r>
            <a:r>
              <a:rPr lang="pt-BR" b="1" dirty="0"/>
              <a:t> por um não-eletrólito não volátil. As unidades de K</a:t>
            </a:r>
            <a:r>
              <a:rPr lang="pt-BR" b="1" baseline="-25000" dirty="0"/>
              <a:t>b</a:t>
            </a:r>
            <a:r>
              <a:rPr lang="pt-BR" b="1" dirty="0"/>
              <a:t> são °C/</a:t>
            </a:r>
            <a:r>
              <a:rPr lang="pt-BR" b="1" i="1" dirty="0"/>
              <a:t>m</a:t>
            </a:r>
            <a:r>
              <a:rPr lang="pt-BR" b="1" dirty="0"/>
              <a:t>.</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15</a:t>
            </a:fld>
            <a:endParaRPr lang="es-ES" dirty="0"/>
          </a:p>
        </p:txBody>
      </p:sp>
      <p:pic>
        <p:nvPicPr>
          <p:cNvPr id="4" name="Imagem 3">
            <a:extLst>
              <a:ext uri="{FF2B5EF4-FFF2-40B4-BE49-F238E27FC236}">
                <a16:creationId xmlns:a16="http://schemas.microsoft.com/office/drawing/2014/main" id="{39F7A9B2-C230-B73D-D4FA-38035FD83DC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7901623" cy="3168352"/>
          </a:xfrm>
          <a:prstGeom prst="rect">
            <a:avLst/>
          </a:prstGeom>
          <a:noFill/>
          <a:ln>
            <a:noFill/>
          </a:ln>
        </p:spPr>
      </p:pic>
    </p:spTree>
    <p:extLst>
      <p:ext uri="{BB962C8B-B14F-4D97-AF65-F5344CB8AC3E}">
        <p14:creationId xmlns:p14="http://schemas.microsoft.com/office/powerpoint/2010/main" val="1887604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lstStyle/>
          <a:p>
            <a:pPr marL="0" indent="0">
              <a:buNone/>
            </a:pPr>
            <a:r>
              <a:rPr lang="pt-BR" b="1" dirty="0">
                <a:solidFill>
                  <a:srgbClr val="11D670"/>
                </a:solidFill>
              </a:rPr>
              <a:t>EXEMPLO 14-7 Elevação do Ponto de Ebulição</a:t>
            </a:r>
            <a:endParaRPr lang="pt-BR" dirty="0">
              <a:solidFill>
                <a:srgbClr val="11D670"/>
              </a:solidFill>
            </a:endParaRPr>
          </a:p>
          <a:p>
            <a:pPr marL="0" indent="0">
              <a:buNone/>
            </a:pPr>
            <a:r>
              <a:rPr lang="pt-BR" b="1" dirty="0"/>
              <a:t> </a:t>
            </a:r>
            <a:endParaRPr lang="pt-BR" dirty="0"/>
          </a:p>
          <a:p>
            <a:pPr marL="0" indent="0">
              <a:buNone/>
            </a:pPr>
            <a:r>
              <a:rPr lang="pt-BR" b="1" dirty="0"/>
              <a:t>	Preveja o ponto de ebulição da solução de sacarose 1,25 m no Exemplo 14-2.</a:t>
            </a:r>
            <a:endParaRPr lang="pt-BR" dirty="0"/>
          </a:p>
          <a:p>
            <a:pPr marL="0" indent="0">
              <a:buNone/>
            </a:pPr>
            <a:endParaRPr lang="pt-BR" dirty="0"/>
          </a:p>
          <a:p>
            <a:pPr marL="0" indent="0">
              <a:buNone/>
            </a:pPr>
            <a:r>
              <a:rPr lang="pt-BR" b="1" dirty="0"/>
              <a:t>Plano</a:t>
            </a:r>
            <a:endParaRPr lang="pt-BR" dirty="0"/>
          </a:p>
          <a:p>
            <a:pPr marL="0" indent="0">
              <a:buNone/>
            </a:pPr>
            <a:endParaRPr lang="pt-BR" dirty="0"/>
          </a:p>
          <a:p>
            <a:pPr marL="0" indent="0">
              <a:buNone/>
            </a:pPr>
            <a:r>
              <a:rPr lang="pt-BR" b="1" dirty="0"/>
              <a:t>	Primeiro encontramos o aumento do ponto de ebulição a partir da relação </a:t>
            </a:r>
            <a:r>
              <a:rPr lang="pt-BR" b="1" dirty="0">
                <a:sym typeface="Symbol" pitchFamily="2" charset="2"/>
              </a:rPr>
              <a:t></a:t>
            </a:r>
            <a:r>
              <a:rPr lang="pt-BR" b="1" dirty="0"/>
              <a:t>T</a:t>
            </a:r>
            <a:r>
              <a:rPr lang="pt-BR" b="1" baseline="-25000" dirty="0"/>
              <a:t>b </a:t>
            </a:r>
            <a:r>
              <a:rPr lang="pt-BR" b="1" dirty="0"/>
              <a:t>= </a:t>
            </a:r>
            <a:r>
              <a:rPr lang="pt-BR" b="1" dirty="0" err="1"/>
              <a:t>K</a:t>
            </a:r>
            <a:r>
              <a:rPr lang="pt-BR" b="1" baseline="-25000" dirty="0" err="1"/>
              <a:t>b</a:t>
            </a:r>
            <a:r>
              <a:rPr lang="pt-BR" b="1" dirty="0" err="1"/>
              <a:t>m</a:t>
            </a:r>
            <a:r>
              <a:rPr lang="pt-BR" b="1" dirty="0"/>
              <a:t>. O ponto de ebulição é maior por esta quantidade do que o ponto de ebulição normal da água pura.</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16</a:t>
            </a:fld>
            <a:endParaRPr lang="es-ES" dirty="0"/>
          </a:p>
        </p:txBody>
      </p:sp>
    </p:spTree>
    <p:extLst>
      <p:ext uri="{BB962C8B-B14F-4D97-AF65-F5344CB8AC3E}">
        <p14:creationId xmlns:p14="http://schemas.microsoft.com/office/powerpoint/2010/main" val="13301138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a:bodyPr>
          <a:lstStyle/>
          <a:p>
            <a:pPr marL="0" indent="0">
              <a:buNone/>
            </a:pPr>
            <a:r>
              <a:rPr lang="pt-BR" b="1" dirty="0"/>
              <a:t>Solução</a:t>
            </a:r>
            <a:endParaRPr lang="pt-BR" dirty="0"/>
          </a:p>
          <a:p>
            <a:pPr marL="0" indent="0">
              <a:buNone/>
            </a:pPr>
            <a:r>
              <a:rPr lang="pt-BR" b="1" dirty="0"/>
              <a:t> </a:t>
            </a:r>
            <a:endParaRPr lang="pt-BR" dirty="0"/>
          </a:p>
          <a:p>
            <a:pPr marL="0" indent="0">
              <a:buNone/>
            </a:pPr>
            <a:r>
              <a:rPr lang="pt-BR" b="1" dirty="0"/>
              <a:t>Da Tabela 14-2, K</a:t>
            </a:r>
            <a:r>
              <a:rPr lang="pt-BR" b="1" baseline="-25000" dirty="0"/>
              <a:t>b</a:t>
            </a:r>
            <a:r>
              <a:rPr lang="pt-BR" b="1" dirty="0"/>
              <a:t> para H</a:t>
            </a:r>
            <a:r>
              <a:rPr lang="pt-BR" b="1" baseline="-25000" dirty="0"/>
              <a:t>2</a:t>
            </a:r>
            <a:r>
              <a:rPr lang="pt-BR" b="1" dirty="0"/>
              <a:t>O = 0,512 °C/m, então</a:t>
            </a:r>
            <a:endParaRPr lang="pt-BR" dirty="0"/>
          </a:p>
          <a:p>
            <a:pPr marL="0" indent="0">
              <a:buNone/>
            </a:pPr>
            <a:endParaRPr lang="pt-BR" dirty="0"/>
          </a:p>
          <a:p>
            <a:pPr marL="0" indent="0" algn="ctr">
              <a:buNone/>
            </a:pPr>
            <a:r>
              <a:rPr lang="pt-BR" b="1" dirty="0"/>
              <a:t>∆T</a:t>
            </a:r>
            <a:r>
              <a:rPr lang="pt-BR" b="1" baseline="-25000" dirty="0"/>
              <a:t>b</a:t>
            </a:r>
            <a:r>
              <a:rPr lang="pt-BR" b="1" dirty="0"/>
              <a:t> = (0,512°C/m)(1,25m) = 0,640°C</a:t>
            </a:r>
            <a:endParaRPr lang="pt-BR" dirty="0"/>
          </a:p>
          <a:p>
            <a:pPr marL="0" indent="0">
              <a:buNone/>
            </a:pPr>
            <a:endParaRPr lang="pt-BR" dirty="0"/>
          </a:p>
          <a:p>
            <a:pPr marL="0" indent="0">
              <a:buNone/>
            </a:pPr>
            <a:r>
              <a:rPr lang="pt-BR" b="1" dirty="0"/>
              <a:t>	A solução ferveria a uma temperatura 0,640°C mais alta do que a água pura. </a:t>
            </a:r>
          </a:p>
          <a:p>
            <a:pPr marL="0" indent="0">
              <a:buNone/>
            </a:pPr>
            <a:endParaRPr lang="pt-BR" b="1" dirty="0"/>
          </a:p>
          <a:p>
            <a:pPr marL="0" indent="0">
              <a:buNone/>
            </a:pPr>
            <a:r>
              <a:rPr lang="pt-BR" b="1" dirty="0"/>
              <a:t>	O ponto de ebulição normal da água pura é exatamente 100°C, então a 1,00 </a:t>
            </a:r>
            <a:r>
              <a:rPr lang="pt-BR" b="1" dirty="0" err="1"/>
              <a:t>atm</a:t>
            </a:r>
            <a:r>
              <a:rPr lang="pt-BR" b="1" dirty="0"/>
              <a:t> esta solução é prevista ferver a 100°C + 0,640°C = 100,640°C.</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17</a:t>
            </a:fld>
            <a:endParaRPr lang="es-ES" dirty="0"/>
          </a:p>
        </p:txBody>
      </p:sp>
    </p:spTree>
    <p:extLst>
      <p:ext uri="{BB962C8B-B14F-4D97-AF65-F5344CB8AC3E}">
        <p14:creationId xmlns:p14="http://schemas.microsoft.com/office/powerpoint/2010/main" val="20617641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lstStyle/>
          <a:p>
            <a:pPr marL="0" indent="0">
              <a:buNone/>
            </a:pPr>
            <a:r>
              <a:rPr lang="pt-BR" b="1" dirty="0"/>
              <a:t>DIMINUIÇÃO DO PONTO DE CONGELAMENTO</a:t>
            </a:r>
            <a:endParaRPr lang="pt-BR" dirty="0"/>
          </a:p>
          <a:p>
            <a:pPr marL="0" indent="0">
              <a:buNone/>
            </a:pPr>
            <a:r>
              <a:rPr lang="pt-BR" b="1" dirty="0"/>
              <a:t> </a:t>
            </a:r>
            <a:endParaRPr lang="pt-BR" dirty="0"/>
          </a:p>
          <a:p>
            <a:pPr marL="0" indent="0">
              <a:buNone/>
            </a:pPr>
            <a:r>
              <a:rPr lang="pt-BR" b="1" dirty="0"/>
              <a:t>	Moléculas de líquidos se movem mais lentamente e se aproximam mais quando a temperatura é reduzida. </a:t>
            </a:r>
          </a:p>
          <a:p>
            <a:pPr marL="0" indent="0">
              <a:buNone/>
            </a:pPr>
            <a:endParaRPr lang="pt-BR" b="1" dirty="0"/>
          </a:p>
          <a:p>
            <a:pPr marL="0" indent="0">
              <a:buNone/>
            </a:pPr>
            <a:r>
              <a:rPr lang="pt-BR" b="1" dirty="0"/>
              <a:t>	O ponto de congelamento de um líquido é a temperatura na qual as forças de atração entre as moléculas são grandes o suficiente para superar suas energias cinéticas e assim causar uma mudança de fase do estado líquido para o estado sólido.</a:t>
            </a:r>
            <a:r>
              <a:rPr lang="pt-BR" dirty="0"/>
              <a:t> </a:t>
            </a:r>
            <a:endParaRPr lang="es-ES"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18</a:t>
            </a:fld>
            <a:endParaRPr lang="es-ES" dirty="0"/>
          </a:p>
        </p:txBody>
      </p:sp>
    </p:spTree>
    <p:extLst>
      <p:ext uri="{BB962C8B-B14F-4D97-AF65-F5344CB8AC3E}">
        <p14:creationId xmlns:p14="http://schemas.microsoft.com/office/powerpoint/2010/main" val="636082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lnSpcReduction="20000"/>
          </a:bodyPr>
          <a:lstStyle/>
          <a:p>
            <a:pPr marL="0" indent="0">
              <a:buNone/>
            </a:pPr>
            <a:r>
              <a:rPr lang="pt-BR" b="1" dirty="0"/>
              <a:t>	A rigor, o ponto de congelamento (fusão) de uma substância é a temperatura na qual as fases líquido e sólido estão em equilíbrio. </a:t>
            </a:r>
          </a:p>
          <a:p>
            <a:pPr marL="0" indent="0">
              <a:buNone/>
            </a:pPr>
            <a:endParaRPr lang="pt-BR" b="1" dirty="0"/>
          </a:p>
          <a:p>
            <a:pPr marL="0" indent="0">
              <a:buNone/>
            </a:pPr>
            <a:r>
              <a:rPr lang="pt-BR" b="1" dirty="0"/>
              <a:t>	Quando uma solução diluída congela, é o solvente que começa a solidificar primeiro, deixando o soluto em uma solução mais concentrada. </a:t>
            </a:r>
          </a:p>
          <a:p>
            <a:pPr marL="0" indent="0">
              <a:buNone/>
            </a:pPr>
            <a:endParaRPr lang="pt-BR" b="1" dirty="0"/>
          </a:p>
          <a:p>
            <a:pPr marL="0" indent="0">
              <a:buNone/>
            </a:pPr>
            <a:r>
              <a:rPr lang="pt-BR" b="1" dirty="0"/>
              <a:t>	Moléculas de solvente em solução são um pouco mais separadas umas das outras (por causa das partículas de soluto) do que no solvente puro.</a:t>
            </a:r>
          </a:p>
          <a:p>
            <a:pPr marL="0" indent="0">
              <a:buNone/>
            </a:pPr>
            <a:endParaRPr lang="pt-BR" b="1" dirty="0"/>
          </a:p>
          <a:p>
            <a:pPr marL="0" indent="0">
              <a:buNone/>
            </a:pPr>
            <a:r>
              <a:rPr lang="pt-BR" b="1" dirty="0"/>
              <a:t>	Assim, a temperatura de uma solução deve ser reduzida abaixo do ponto de congelamento do solvente puro para congelá-lo.</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19</a:t>
            </a:fld>
            <a:endParaRPr lang="es-ES" dirty="0"/>
          </a:p>
        </p:txBody>
      </p:sp>
    </p:spTree>
    <p:extLst>
      <p:ext uri="{BB962C8B-B14F-4D97-AF65-F5344CB8AC3E}">
        <p14:creationId xmlns:p14="http://schemas.microsoft.com/office/powerpoint/2010/main" val="2132981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lnSpcReduction="10000"/>
          </a:bodyPr>
          <a:lstStyle/>
          <a:p>
            <a:pPr marL="457200" indent="0" algn="just">
              <a:buNone/>
            </a:pPr>
            <a:r>
              <a:rPr lang="pt-BR" sz="2800" b="1" dirty="0">
                <a:effectLst/>
                <a:latin typeface="JansonText-Bold"/>
                <a:ea typeface="Corbel" panose="020B0503020204020204" pitchFamily="34" charset="0"/>
                <a:cs typeface="JansonText-Bold"/>
              </a:rPr>
              <a:t>DESTILAÇÃO FRACIONADA</a:t>
            </a:r>
            <a:endParaRPr lang="pt-BR" sz="2800" dirty="0">
              <a:effectLst/>
              <a:latin typeface="Times New Roman" panose="02020603050405020304" pitchFamily="18" charset="0"/>
              <a:ea typeface="Times New Roman" panose="02020603050405020304" pitchFamily="18" charset="0"/>
            </a:endParaRPr>
          </a:p>
          <a:p>
            <a:pPr marL="457200" indent="0" algn="just">
              <a:buNone/>
            </a:pPr>
            <a:endParaRPr lang="pt-BR" sz="2800" dirty="0">
              <a:effectLst/>
              <a:latin typeface="Times New Roman" panose="02020603050405020304" pitchFamily="18" charset="0"/>
              <a:ea typeface="Times New Roman" panose="02020603050405020304" pitchFamily="18" charset="0"/>
            </a:endParaRPr>
          </a:p>
          <a:p>
            <a:pPr marL="0" indent="0">
              <a:buNone/>
            </a:pPr>
            <a:r>
              <a:rPr lang="pt-BR" sz="2800" b="1" dirty="0">
                <a:effectLst/>
                <a:latin typeface="JansonText-Bold"/>
                <a:ea typeface="Corbel" panose="020B0503020204020204" pitchFamily="34" charset="0"/>
                <a:cs typeface="JansonText-Bold"/>
              </a:rPr>
              <a:t>Na Seção 13-8 descrevemos a destilação simples como um processo no qual uma solução líquida pode ser separada em componentes voláteis e não voláteis. Mas a separação de componentes voláteis não é muito eficiente por este método. </a:t>
            </a:r>
          </a:p>
          <a:p>
            <a:pPr marL="0" indent="0">
              <a:buNone/>
            </a:pPr>
            <a:endParaRPr lang="pt-BR" sz="2800" b="1" dirty="0">
              <a:latin typeface="JansonText-Bold"/>
              <a:ea typeface="Corbel" panose="020B0503020204020204" pitchFamily="34" charset="0"/>
              <a:cs typeface="JansonText-Bold"/>
            </a:endParaRPr>
          </a:p>
          <a:p>
            <a:pPr marL="0" indent="0">
              <a:buNone/>
            </a:pPr>
            <a:r>
              <a:rPr lang="pt-BR" sz="2800" b="1" dirty="0">
                <a:effectLst/>
                <a:latin typeface="JansonText-Bold"/>
                <a:ea typeface="Corbel" panose="020B0503020204020204" pitchFamily="34" charset="0"/>
                <a:cs typeface="JansonText-Bold"/>
              </a:rPr>
              <a:t>Considere a destilação simples de uma solução líquida composta por dois componentes voláteis. Se a temperatura aumentar lentamente, a solução começa a ferver quando a soma das pressões de vapor dos componentes atinge a pressão aplicada na superfície da solução. </a:t>
            </a:r>
            <a:endParaRPr lang="es-ES" sz="36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a:t>
            </a:fld>
            <a:endParaRPr lang="es-E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75856" y="1052736"/>
            <a:ext cx="5338936" cy="3960440"/>
          </a:xfrm>
        </p:spPr>
        <p:txBody>
          <a:bodyPr/>
          <a:lstStyle/>
          <a:p>
            <a:pPr marL="0" indent="0">
              <a:buNone/>
            </a:pPr>
            <a:r>
              <a:rPr lang="pt-BR" b="1" dirty="0"/>
              <a:t>	Quando uma solução congela, o solvente solidifica como a substância pura. Para esta foto, um corante foi adicionado. Como o soluto congela ao longo da parede do tubo de ensaio, a concentração do corante aumenta próximo ao centro.</a:t>
            </a:r>
            <a:endParaRPr lang="pt-BR"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20</a:t>
            </a:fld>
            <a:endParaRPr lang="es-ES" dirty="0"/>
          </a:p>
        </p:txBody>
      </p:sp>
      <p:pic>
        <p:nvPicPr>
          <p:cNvPr id="4" name="Imagem 3" descr="Imagem em preto e branco&#10;&#10;Descrição gerada automaticamente com confiança média">
            <a:extLst>
              <a:ext uri="{FF2B5EF4-FFF2-40B4-BE49-F238E27FC236}">
                <a16:creationId xmlns:a16="http://schemas.microsoft.com/office/drawing/2014/main" id="{44C761BA-7D3C-61F7-355F-844C347E2D72}"/>
              </a:ext>
            </a:extLst>
          </p:cNvPr>
          <p:cNvPicPr>
            <a:picLocks noChangeAspect="1"/>
          </p:cNvPicPr>
          <p:nvPr/>
        </p:nvPicPr>
        <p:blipFill>
          <a:blip r:embed="rId2"/>
          <a:stretch>
            <a:fillRect/>
          </a:stretch>
        </p:blipFill>
        <p:spPr>
          <a:xfrm>
            <a:off x="251520" y="486206"/>
            <a:ext cx="2952328" cy="5577020"/>
          </a:xfrm>
          <a:prstGeom prst="rect">
            <a:avLst/>
          </a:prstGeom>
        </p:spPr>
      </p:pic>
    </p:spTree>
    <p:extLst>
      <p:ext uri="{BB962C8B-B14F-4D97-AF65-F5344CB8AC3E}">
        <p14:creationId xmlns:p14="http://schemas.microsoft.com/office/powerpoint/2010/main" val="2413573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lgn="just">
              <a:buNone/>
            </a:pPr>
            <a:r>
              <a:rPr lang="pt-BR" sz="2800" b="1" dirty="0">
                <a:effectLst/>
                <a:latin typeface="JansonText-Bold"/>
                <a:ea typeface="Corbel" panose="020B0503020204020204" pitchFamily="34" charset="0"/>
                <a:cs typeface="JansonText-Bold"/>
              </a:rPr>
              <a:t>	Descobriu-se que as diminuições do ponto de congelamento de soluções de não eletrólitos são iguais às </a:t>
            </a:r>
            <a:r>
              <a:rPr lang="pt-BR" sz="2800" b="1" dirty="0" err="1">
                <a:effectLst/>
                <a:latin typeface="JansonText-Bold"/>
                <a:ea typeface="Corbel" panose="020B0503020204020204" pitchFamily="34" charset="0"/>
                <a:cs typeface="JansonText-Bold"/>
              </a:rPr>
              <a:t>molalidades</a:t>
            </a:r>
            <a:r>
              <a:rPr lang="pt-BR" sz="2800" b="1" dirty="0">
                <a:effectLst/>
                <a:latin typeface="JansonText-Bold"/>
                <a:ea typeface="Corbel" panose="020B0503020204020204" pitchFamily="34" charset="0"/>
                <a:cs typeface="JansonText-Bold"/>
              </a:rPr>
              <a:t> do soluto vezes uma constante de proporcionalidade chamada </a:t>
            </a:r>
            <a:r>
              <a:rPr lang="pt-BR" sz="2800" b="1" dirty="0">
                <a:solidFill>
                  <a:srgbClr val="FFC000"/>
                </a:solidFill>
                <a:effectLst/>
                <a:latin typeface="JansonText-Bold"/>
                <a:ea typeface="Corbel" panose="020B0503020204020204" pitchFamily="34" charset="0"/>
                <a:cs typeface="JansonText-Bold"/>
              </a:rPr>
              <a:t>constante de diminuição </a:t>
            </a:r>
            <a:r>
              <a:rPr lang="pt-BR" sz="2800" b="1" dirty="0" err="1">
                <a:solidFill>
                  <a:srgbClr val="FFC000"/>
                </a:solidFill>
                <a:effectLst/>
                <a:latin typeface="JansonText-Bold"/>
                <a:ea typeface="Corbel" panose="020B0503020204020204" pitchFamily="34" charset="0"/>
                <a:cs typeface="JansonText-Bold"/>
              </a:rPr>
              <a:t>molal</a:t>
            </a:r>
            <a:r>
              <a:rPr lang="pt-BR" sz="2800" b="1" dirty="0">
                <a:solidFill>
                  <a:srgbClr val="FFC000"/>
                </a:solidFill>
                <a:effectLst/>
                <a:latin typeface="JansonText-Bold"/>
                <a:ea typeface="Corbel" panose="020B0503020204020204" pitchFamily="34" charset="0"/>
                <a:cs typeface="JansonText-Bold"/>
              </a:rPr>
              <a:t> do ponto de congelamento</a:t>
            </a:r>
            <a:r>
              <a:rPr lang="pt-BR" sz="2800" b="1" dirty="0">
                <a:effectLst/>
                <a:latin typeface="JansonText-Bold"/>
                <a:ea typeface="Corbel" panose="020B0503020204020204" pitchFamily="34" charset="0"/>
                <a:cs typeface="JansonText-Bold"/>
              </a:rPr>
              <a:t>,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a:t>
            </a:r>
            <a:endParaRPr lang="pt-BR" sz="2800" dirty="0">
              <a:effectLst/>
              <a:latin typeface="Times New Roman" panose="02020603050405020304" pitchFamily="18" charset="0"/>
              <a:ea typeface="Times New Roman" panose="02020603050405020304" pitchFamily="18" charset="0"/>
            </a:endParaRPr>
          </a:p>
          <a:p>
            <a:pPr marL="45720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ctr">
              <a:buNone/>
            </a:pPr>
            <a:r>
              <a:rPr lang="pt-BR" sz="2800" b="1" dirty="0">
                <a:effectLst/>
                <a:latin typeface="Arial" panose="020B0604020202020204" pitchFamily="34" charset="0"/>
                <a:ea typeface="Corbel" panose="020B0503020204020204" pitchFamily="34" charset="0"/>
              </a:rPr>
              <a:t>∆</a:t>
            </a:r>
            <a:r>
              <a:rPr lang="pt-BR" sz="2800" b="1" dirty="0">
                <a:effectLst/>
                <a:latin typeface="JansonText-Bold"/>
                <a:ea typeface="Corbel" panose="020B0503020204020204" pitchFamily="34" charset="0"/>
                <a:cs typeface="JansonText-Bold"/>
              </a:rPr>
              <a:t>T</a:t>
            </a:r>
            <a:r>
              <a:rPr lang="pt-BR" sz="2800" b="1" baseline="-25000" dirty="0">
                <a:effectLst/>
                <a:latin typeface="JansonText-Bold"/>
                <a:ea typeface="Corbel" panose="020B0503020204020204" pitchFamily="34" charset="0"/>
                <a:cs typeface="JansonText-Bold"/>
              </a:rPr>
              <a:t>f </a:t>
            </a:r>
            <a:r>
              <a:rPr lang="pt-BR" sz="2800" b="1" dirty="0">
                <a:effectLst/>
                <a:latin typeface="JansonText-Bold"/>
                <a:ea typeface="Corbel" panose="020B0503020204020204" pitchFamily="34" charset="0"/>
                <a:cs typeface="JansonText-Bold"/>
              </a:rPr>
              <a:t>=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err="1">
                <a:effectLst/>
                <a:latin typeface="JansonText-Bold"/>
                <a:ea typeface="Corbel" panose="020B0503020204020204" pitchFamily="34" charset="0"/>
                <a:cs typeface="JansonText-Bold"/>
              </a:rPr>
              <a:t>m</a:t>
            </a:r>
            <a:endParaRPr lang="pt-BR" sz="2800" dirty="0">
              <a:effectLst/>
              <a:latin typeface="Times New Roman" panose="02020603050405020304" pitchFamily="18" charset="0"/>
              <a:ea typeface="Times New Roman" panose="02020603050405020304" pitchFamily="18" charset="0"/>
            </a:endParaRPr>
          </a:p>
          <a:p>
            <a:pPr marL="45720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Os valores de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para alguns solventes são dados na Tabela 14-2. Cada um é numericamente igual à diminuição do ponto de congelamento de uma solução ideal um </a:t>
            </a:r>
            <a:r>
              <a:rPr lang="pt-BR" sz="2800" b="1" dirty="0" err="1">
                <a:effectLst/>
                <a:latin typeface="JansonText-Bold"/>
                <a:ea typeface="Corbel" panose="020B0503020204020204" pitchFamily="34" charset="0"/>
                <a:cs typeface="JansonText-Bold"/>
              </a:rPr>
              <a:t>molal</a:t>
            </a:r>
            <a:r>
              <a:rPr lang="pt-BR" sz="2800" b="1" dirty="0">
                <a:effectLst/>
                <a:latin typeface="JansonText-Bold"/>
                <a:ea typeface="Corbel" panose="020B0503020204020204" pitchFamily="34" charset="0"/>
                <a:cs typeface="JansonText-Bold"/>
              </a:rPr>
              <a:t> de um não eletrólito naquele solvente.</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21</a:t>
            </a:fld>
            <a:endParaRPr lang="es-ES" dirty="0"/>
          </a:p>
        </p:txBody>
      </p:sp>
    </p:spTree>
    <p:extLst>
      <p:ext uri="{BB962C8B-B14F-4D97-AF65-F5344CB8AC3E}">
        <p14:creationId xmlns:p14="http://schemas.microsoft.com/office/powerpoint/2010/main" val="964889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lnSpcReduction="10000"/>
          </a:bodyPr>
          <a:lstStyle/>
          <a:p>
            <a:pPr marL="0" indent="0" algn="just">
              <a:buNone/>
            </a:pPr>
            <a:r>
              <a:rPr lang="pt-BR" sz="2800" b="1" dirty="0">
                <a:solidFill>
                  <a:srgbClr val="11D670"/>
                </a:solidFill>
                <a:effectLst/>
                <a:latin typeface="JansonText-Bold"/>
                <a:ea typeface="Corbel" panose="020B0503020204020204" pitchFamily="34" charset="0"/>
                <a:cs typeface="JansonText-Bold"/>
              </a:rPr>
              <a:t>EXEMPLO 14-8 Diminuição do Ponto de Congelamento</a:t>
            </a:r>
            <a:endParaRPr lang="pt-BR" sz="2800" dirty="0">
              <a:solidFill>
                <a:srgbClr val="11D670"/>
              </a:solidFill>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Quando 15,0 gramas de álcool etílico, C</a:t>
            </a:r>
            <a:r>
              <a:rPr lang="pt-BR" sz="2800" b="1" baseline="-25000" dirty="0">
                <a:effectLst/>
                <a:latin typeface="JansonText-Bold"/>
                <a:ea typeface="Corbel" panose="020B0503020204020204" pitchFamily="34" charset="0"/>
                <a:cs typeface="JansonText-Bold"/>
              </a:rPr>
              <a:t>2</a:t>
            </a:r>
            <a:r>
              <a:rPr lang="pt-BR" sz="2800" b="1" dirty="0">
                <a:effectLst/>
                <a:latin typeface="JansonText-Bold"/>
                <a:ea typeface="Corbel" panose="020B0503020204020204" pitchFamily="34" charset="0"/>
                <a:cs typeface="JansonText-Bold"/>
              </a:rPr>
              <a:t>H</a:t>
            </a:r>
            <a:r>
              <a:rPr lang="pt-BR" sz="2800" b="1" baseline="-25000" dirty="0">
                <a:effectLst/>
                <a:latin typeface="JansonText-Bold"/>
                <a:ea typeface="Corbel" panose="020B0503020204020204" pitchFamily="34" charset="0"/>
                <a:cs typeface="JansonText-Bold"/>
              </a:rPr>
              <a:t>5</a:t>
            </a:r>
            <a:r>
              <a:rPr lang="pt-BR" sz="2800" b="1" dirty="0">
                <a:effectLst/>
                <a:latin typeface="JansonText-Bold"/>
                <a:ea typeface="Corbel" panose="020B0503020204020204" pitchFamily="34" charset="0"/>
                <a:cs typeface="JansonText-Bold"/>
              </a:rPr>
              <a:t>OH, são dissolvidos em 750 gramas de ácido fórmico, o ponto de congelamento da solução é 7,20°C. O ponto de congelamento do ácido fórmico puro é 8,40°C. Avalie o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para ácido fórmico.</a:t>
            </a:r>
            <a:endParaRPr lang="pt-BR" sz="2800" dirty="0">
              <a:effectLst/>
              <a:latin typeface="Times New Roman" panose="02020603050405020304" pitchFamily="18" charset="0"/>
              <a:ea typeface="Times New Roman" panose="02020603050405020304" pitchFamily="18" charset="0"/>
            </a:endParaRPr>
          </a:p>
          <a:p>
            <a:pPr marL="0" indent="0" algn="just">
              <a:buNone/>
            </a:pP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Plano</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A molalidade e a diminuição do ponto de congelamento são calculadas primeiro. Então resolvemos a equação </a:t>
            </a:r>
            <a:r>
              <a:rPr lang="pt-BR" sz="2800" b="1" dirty="0">
                <a:effectLst/>
                <a:latin typeface="Arial" panose="020B0604020202020204" pitchFamily="34" charset="0"/>
                <a:ea typeface="Corbel" panose="020B0503020204020204" pitchFamily="34" charset="0"/>
              </a:rPr>
              <a:t>∆</a:t>
            </a:r>
            <a:r>
              <a:rPr lang="pt-BR" sz="2800" b="1" dirty="0">
                <a:effectLst/>
                <a:latin typeface="JansonText-Bold"/>
                <a:ea typeface="Corbel" panose="020B0503020204020204" pitchFamily="34" charset="0"/>
                <a:cs typeface="JansonText-Bold"/>
              </a:rPr>
              <a:t>T</a:t>
            </a:r>
            <a:r>
              <a:rPr lang="pt-BR" sz="2800" b="1" baseline="-25000" dirty="0">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err="1">
                <a:effectLst/>
                <a:latin typeface="JansonText-Bold"/>
                <a:ea typeface="Corbel" panose="020B0503020204020204" pitchFamily="34" charset="0"/>
                <a:cs typeface="JansonText-Bold"/>
              </a:rPr>
              <a:t>m</a:t>
            </a:r>
            <a:r>
              <a:rPr lang="pt-BR" sz="2800" b="1" dirty="0">
                <a:effectLst/>
                <a:latin typeface="JansonText-Bold"/>
                <a:ea typeface="Corbel" panose="020B0503020204020204" pitchFamily="34" charset="0"/>
                <a:cs typeface="JansonText-Bold"/>
              </a:rPr>
              <a:t> para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e substituímos os valores para m e </a:t>
            </a:r>
            <a:r>
              <a:rPr lang="pt-BR" sz="2800" b="1" dirty="0">
                <a:effectLst/>
                <a:latin typeface="Arial" panose="020B0604020202020204" pitchFamily="34" charset="0"/>
                <a:ea typeface="Corbel" panose="020B0503020204020204" pitchFamily="34" charset="0"/>
              </a:rPr>
              <a:t>∆</a:t>
            </a:r>
            <a:r>
              <a:rPr lang="pt-BR" sz="2800" b="1" dirty="0">
                <a:effectLst/>
                <a:latin typeface="JansonText-Bold"/>
                <a:ea typeface="Corbel" panose="020B0503020204020204" pitchFamily="34" charset="0"/>
                <a:cs typeface="JansonText-Bold"/>
              </a:rPr>
              <a:t>T</a:t>
            </a:r>
            <a:r>
              <a:rPr lang="pt-BR" sz="2800" b="1" baseline="-25000" dirty="0">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22</a:t>
            </a:fld>
            <a:endParaRPr lang="es-ES" dirty="0"/>
          </a:p>
        </p:txBody>
      </p:sp>
    </p:spTree>
    <p:extLst>
      <p:ext uri="{BB962C8B-B14F-4D97-AF65-F5344CB8AC3E}">
        <p14:creationId xmlns:p14="http://schemas.microsoft.com/office/powerpoint/2010/main" val="32355184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23</a:t>
            </a:fld>
            <a:endParaRPr lang="es-ES" dirty="0"/>
          </a:p>
        </p:txBody>
      </p:sp>
      <p:pic>
        <p:nvPicPr>
          <p:cNvPr id="4" name="Imagem 3" descr="Interface gráfica do usuário, Aplicativo, Word&#10;&#10;Descrição gerada automaticamente">
            <a:extLst>
              <a:ext uri="{FF2B5EF4-FFF2-40B4-BE49-F238E27FC236}">
                <a16:creationId xmlns:a16="http://schemas.microsoft.com/office/drawing/2014/main" id="{FD695ED8-F3B2-E3AB-10FE-0FFA88F4C53A}"/>
              </a:ext>
            </a:extLst>
          </p:cNvPr>
          <p:cNvPicPr>
            <a:picLocks noChangeAspect="1"/>
          </p:cNvPicPr>
          <p:nvPr/>
        </p:nvPicPr>
        <p:blipFill>
          <a:blip r:embed="rId2"/>
          <a:stretch>
            <a:fillRect/>
          </a:stretch>
        </p:blipFill>
        <p:spPr>
          <a:xfrm>
            <a:off x="340937" y="1340768"/>
            <a:ext cx="8462126" cy="2376264"/>
          </a:xfrm>
          <a:prstGeom prst="rect">
            <a:avLst/>
          </a:prstGeom>
        </p:spPr>
      </p:pic>
    </p:spTree>
    <p:extLst>
      <p:ext uri="{BB962C8B-B14F-4D97-AF65-F5344CB8AC3E}">
        <p14:creationId xmlns:p14="http://schemas.microsoft.com/office/powerpoint/2010/main" val="2065899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lnSpcReduction="10000"/>
          </a:bodyPr>
          <a:lstStyle/>
          <a:p>
            <a:pPr marL="0" indent="0" algn="just">
              <a:buNone/>
            </a:pPr>
            <a:r>
              <a:rPr lang="pt-BR" sz="2800" b="1" dirty="0">
                <a:solidFill>
                  <a:srgbClr val="11D670"/>
                </a:solidFill>
                <a:effectLst/>
                <a:latin typeface="JansonText-Bold"/>
                <a:ea typeface="Corbel" panose="020B0503020204020204" pitchFamily="34" charset="0"/>
                <a:cs typeface="JansonText-Bold"/>
              </a:rPr>
              <a:t>EXEMPLO 14-9 Depressão do Ponto de Congelamento</a:t>
            </a:r>
            <a:endParaRPr lang="pt-BR" sz="2800" dirty="0">
              <a:solidFill>
                <a:srgbClr val="11D670"/>
              </a:solidFill>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Calcule o ponto de congelamento da solução de sacarose 1,25 m no Exemplo 14-2.</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Plano</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Primeiro encontramos a diminuição do ponto de congelamento a partir da relação </a:t>
            </a:r>
            <a:r>
              <a:rPr lang="pt-BR" sz="2800" b="1" dirty="0">
                <a:effectLst/>
                <a:latin typeface="Arial" panose="020B0604020202020204" pitchFamily="34" charset="0"/>
                <a:ea typeface="Corbel" panose="020B0503020204020204" pitchFamily="34" charset="0"/>
              </a:rPr>
              <a:t>∆</a:t>
            </a:r>
            <a:r>
              <a:rPr lang="pt-BR" sz="2800" b="1" dirty="0">
                <a:effectLst/>
                <a:latin typeface="JansonText-Bold"/>
                <a:ea typeface="Corbel" panose="020B0503020204020204" pitchFamily="34" charset="0"/>
                <a:cs typeface="JansonText-Bold"/>
              </a:rPr>
              <a:t>Tf =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m.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A temperatura em que a solução congela é menor do que o ponto de congelamento da água pura por esta quantidade.</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24</a:t>
            </a:fld>
            <a:endParaRPr lang="es-ES" dirty="0"/>
          </a:p>
        </p:txBody>
      </p:sp>
    </p:spTree>
    <p:extLst>
      <p:ext uri="{BB962C8B-B14F-4D97-AF65-F5344CB8AC3E}">
        <p14:creationId xmlns:p14="http://schemas.microsoft.com/office/powerpoint/2010/main" val="3213570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Solução:</a:t>
            </a:r>
          </a:p>
          <a:p>
            <a:pPr marL="0" indent="0" algn="just">
              <a:buNone/>
            </a:pPr>
            <a:endParaRPr lang="pt-BR" sz="2800" b="1" dirty="0">
              <a:latin typeface="JansonText-Bold"/>
              <a:ea typeface="Times New Roman" panose="02020603050405020304" pitchFamily="18" charset="0"/>
            </a:endParaRPr>
          </a:p>
          <a:p>
            <a:pPr marL="0" indent="0" algn="just">
              <a:buNone/>
            </a:pPr>
            <a:endParaRPr lang="pt-BR" sz="2800" b="1" dirty="0">
              <a:effectLst/>
              <a:latin typeface="JansonText-Bold"/>
              <a:ea typeface="Times New Roman" panose="02020603050405020304" pitchFamily="18" charset="0"/>
            </a:endParaRPr>
          </a:p>
          <a:p>
            <a:pPr marL="0" indent="0" algn="just">
              <a:buNone/>
            </a:pPr>
            <a:endParaRPr lang="pt-BR" sz="2800" b="1" dirty="0">
              <a:latin typeface="JansonText-Bold"/>
              <a:ea typeface="Times New Roman" panose="02020603050405020304" pitchFamily="18" charset="0"/>
            </a:endParaRPr>
          </a:p>
          <a:p>
            <a:pPr marL="0" indent="0" algn="just">
              <a:buNone/>
            </a:pPr>
            <a:endParaRPr lang="pt-BR" sz="2800" b="1" dirty="0">
              <a:effectLst/>
              <a:latin typeface="JansonText-Bold"/>
              <a:ea typeface="Times New Roman" panose="02020603050405020304" pitchFamily="18" charset="0"/>
            </a:endParaRPr>
          </a:p>
          <a:p>
            <a:pPr marL="0" indent="0" algn="just">
              <a:buNone/>
            </a:pPr>
            <a:r>
              <a:rPr lang="pt-BR" sz="2800" b="1" dirty="0">
                <a:latin typeface="JansonText-Bold"/>
                <a:ea typeface="Times New Roman" panose="02020603050405020304" pitchFamily="18" charset="0"/>
              </a:rPr>
              <a:t>A solução congela na temperatura de 2,32 </a:t>
            </a:r>
            <a:r>
              <a:rPr lang="pt-BR" sz="2800" b="1" baseline="30000" dirty="0" err="1">
                <a:latin typeface="JansonText-Bold"/>
                <a:ea typeface="Times New Roman" panose="02020603050405020304" pitchFamily="18" charset="0"/>
              </a:rPr>
              <a:t>o</a:t>
            </a:r>
            <a:r>
              <a:rPr lang="pt-BR" sz="2800" b="1" dirty="0" err="1">
                <a:latin typeface="JansonText-Bold"/>
                <a:ea typeface="Times New Roman" panose="02020603050405020304" pitchFamily="18" charset="0"/>
              </a:rPr>
              <a:t>C</a:t>
            </a:r>
            <a:r>
              <a:rPr lang="pt-BR" sz="2800" b="1" dirty="0">
                <a:latin typeface="JansonText-Bold"/>
                <a:ea typeface="Times New Roman" panose="02020603050405020304" pitchFamily="18" charset="0"/>
              </a:rPr>
              <a:t> abaixo do ponto de congelamento da água pura, ou</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25</a:t>
            </a:fld>
            <a:endParaRPr lang="es-ES" dirty="0"/>
          </a:p>
        </p:txBody>
      </p:sp>
      <p:pic>
        <p:nvPicPr>
          <p:cNvPr id="4" name="Imagem 3">
            <a:extLst>
              <a:ext uri="{FF2B5EF4-FFF2-40B4-BE49-F238E27FC236}">
                <a16:creationId xmlns:a16="http://schemas.microsoft.com/office/drawing/2014/main" id="{9C64C913-6A7C-9266-A123-9968417C07F2}"/>
              </a:ext>
            </a:extLst>
          </p:cNvPr>
          <p:cNvPicPr>
            <a:picLocks noChangeAspect="1"/>
          </p:cNvPicPr>
          <p:nvPr/>
        </p:nvPicPr>
        <p:blipFill rotWithShape="1">
          <a:blip r:embed="rId2">
            <a:extLst>
              <a:ext uri="{28A0092B-C50C-407E-A947-70E740481C1C}">
                <a14:useLocalDpi xmlns:a14="http://schemas.microsoft.com/office/drawing/2010/main" val="0"/>
              </a:ext>
            </a:extLst>
          </a:blip>
          <a:srcRect r="24766" b="56000"/>
          <a:stretch/>
        </p:blipFill>
        <p:spPr bwMode="auto">
          <a:xfrm>
            <a:off x="473428" y="1633885"/>
            <a:ext cx="8197143" cy="1008112"/>
          </a:xfrm>
          <a:prstGeom prst="rect">
            <a:avLst/>
          </a:prstGeom>
          <a:noFill/>
          <a:ln>
            <a:noFill/>
          </a:ln>
        </p:spPr>
      </p:pic>
      <p:pic>
        <p:nvPicPr>
          <p:cNvPr id="5" name="Imagem 4">
            <a:extLst>
              <a:ext uri="{FF2B5EF4-FFF2-40B4-BE49-F238E27FC236}">
                <a16:creationId xmlns:a16="http://schemas.microsoft.com/office/drawing/2014/main" id="{941975F9-1CD1-28E0-3D55-FD8E314BD27D}"/>
              </a:ext>
            </a:extLst>
          </p:cNvPr>
          <p:cNvPicPr>
            <a:picLocks noChangeAspect="1"/>
          </p:cNvPicPr>
          <p:nvPr/>
        </p:nvPicPr>
        <p:blipFill rotWithShape="1">
          <a:blip r:embed="rId2">
            <a:extLst>
              <a:ext uri="{28A0092B-C50C-407E-A947-70E740481C1C}">
                <a14:useLocalDpi xmlns:a14="http://schemas.microsoft.com/office/drawing/2010/main" val="0"/>
              </a:ext>
            </a:extLst>
          </a:blip>
          <a:srcRect l="26917" t="64282" r="18409"/>
          <a:stretch/>
        </p:blipFill>
        <p:spPr bwMode="auto">
          <a:xfrm>
            <a:off x="1187624" y="4653136"/>
            <a:ext cx="6575457" cy="903306"/>
          </a:xfrm>
          <a:prstGeom prst="rect">
            <a:avLst/>
          </a:prstGeom>
          <a:noFill/>
          <a:ln>
            <a:noFill/>
          </a:ln>
        </p:spPr>
      </p:pic>
    </p:spTree>
    <p:extLst>
      <p:ext uri="{BB962C8B-B14F-4D97-AF65-F5344CB8AC3E}">
        <p14:creationId xmlns:p14="http://schemas.microsoft.com/office/powerpoint/2010/main" val="7317543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	Você pode estar familiarizado com vários exemplos dos efeitos que estudamos. A água do mar não congela na mesma temperatura em que a água doce congela, porque a água do mar contém maior concentrações de solutos, principalmente solutos iônicos.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Espalhar sais solúveis como o cloreto de sódio, </a:t>
            </a:r>
            <a:r>
              <a:rPr lang="pt-BR" sz="2800" b="1" dirty="0" err="1">
                <a:effectLst/>
                <a:latin typeface="JansonText-Bold"/>
                <a:ea typeface="Corbel" panose="020B0503020204020204" pitchFamily="34" charset="0"/>
                <a:cs typeface="JansonText-Bold"/>
              </a:rPr>
              <a:t>NaCl</a:t>
            </a:r>
            <a:r>
              <a:rPr lang="pt-BR" sz="2800" b="1" dirty="0">
                <a:effectLst/>
                <a:latin typeface="JansonText-Bold"/>
                <a:ea typeface="Corbel" panose="020B0503020204020204" pitchFamily="34" charset="0"/>
                <a:cs typeface="JansonText-Bold"/>
              </a:rPr>
              <a:t>, ou cloreto de cálcio, CaCl</a:t>
            </a:r>
            <a:r>
              <a:rPr lang="pt-BR" sz="2800" b="1" baseline="-25000" dirty="0">
                <a:effectLst/>
                <a:latin typeface="JansonText-Bold"/>
                <a:ea typeface="Corbel" panose="020B0503020204020204" pitchFamily="34" charset="0"/>
                <a:cs typeface="JansonText-Bold"/>
              </a:rPr>
              <a:t>2</a:t>
            </a:r>
            <a:r>
              <a:rPr lang="pt-BR" sz="2800" b="1" dirty="0">
                <a:effectLst/>
                <a:latin typeface="JansonText-Bold"/>
                <a:ea typeface="Corbel" panose="020B0503020204020204" pitchFamily="34" charset="0"/>
                <a:cs typeface="JansonText-Bold"/>
              </a:rPr>
              <a:t>, em uma estrada gelada abaixa o ponto de congelamento do gelo, fazendo com que o gelo derreta.</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26</a:t>
            </a:fld>
            <a:endParaRPr lang="es-ES" dirty="0"/>
          </a:p>
        </p:txBody>
      </p:sp>
    </p:spTree>
    <p:extLst>
      <p:ext uri="{BB962C8B-B14F-4D97-AF65-F5344CB8AC3E}">
        <p14:creationId xmlns:p14="http://schemas.microsoft.com/office/powerpoint/2010/main" val="3499283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41797"/>
            <a:ext cx="8229600" cy="4392488"/>
          </a:xfrm>
        </p:spPr>
        <p:txBody>
          <a:bodyPr>
            <a:normAutofit/>
          </a:bodyPr>
          <a:lstStyle/>
          <a:p>
            <a:pPr marL="0" indent="0">
              <a:buNone/>
            </a:pPr>
            <a:r>
              <a:rPr lang="pt-BR" sz="2800" b="1" dirty="0">
                <a:effectLst/>
                <a:latin typeface="JansonText-Bold"/>
                <a:ea typeface="Corbel" panose="020B0503020204020204" pitchFamily="34" charset="0"/>
                <a:cs typeface="JansonText-Bold"/>
              </a:rPr>
              <a:t>	Uma aplicação familiar é a adição de anticongelante “permanente”, principalmente etilenoglicol, HOCH</a:t>
            </a:r>
            <a:r>
              <a:rPr lang="pt-BR" sz="2800" b="1" baseline="-25000" dirty="0">
                <a:effectLst/>
                <a:latin typeface="JansonText-Bold"/>
                <a:ea typeface="Corbel" panose="020B0503020204020204" pitchFamily="34" charset="0"/>
                <a:cs typeface="JansonText-Bold"/>
              </a:rPr>
              <a:t>2</a:t>
            </a:r>
            <a:r>
              <a:rPr lang="pt-BR" sz="2800" b="1" dirty="0">
                <a:effectLst/>
                <a:latin typeface="JansonText-Bold"/>
                <a:ea typeface="Corbel" panose="020B0503020204020204" pitchFamily="34" charset="0"/>
                <a:cs typeface="JansonText-Bold"/>
              </a:rPr>
              <a:t>CH</a:t>
            </a:r>
            <a:r>
              <a:rPr lang="pt-BR" sz="2800" b="1" baseline="-25000" dirty="0">
                <a:effectLst/>
                <a:latin typeface="JansonText-Bold"/>
                <a:ea typeface="Corbel" panose="020B0503020204020204" pitchFamily="34" charset="0"/>
                <a:cs typeface="JansonText-Bold"/>
              </a:rPr>
              <a:t>2</a:t>
            </a:r>
            <a:r>
              <a:rPr lang="pt-BR" sz="2800" b="1" dirty="0">
                <a:effectLst/>
                <a:latin typeface="JansonText-Bold"/>
                <a:ea typeface="Corbel" panose="020B0503020204020204" pitchFamily="34" charset="0"/>
                <a:cs typeface="JansonText-Bold"/>
              </a:rPr>
              <a:t>OH, à água em um radiador de automóvel. </a:t>
            </a:r>
          </a:p>
          <a:p>
            <a:pPr marL="0" indent="0">
              <a:buNone/>
            </a:pPr>
            <a:endParaRPr lang="pt-BR" sz="2800" b="1" dirty="0">
              <a:latin typeface="JansonText-Bold"/>
              <a:ea typeface="Corbel" panose="020B0503020204020204" pitchFamily="34" charset="0"/>
              <a:cs typeface="JansonText-Bold"/>
            </a:endParaRPr>
          </a:p>
          <a:p>
            <a:pPr marL="0" indent="0">
              <a:buNone/>
            </a:pPr>
            <a:r>
              <a:rPr lang="pt-BR" sz="2800" b="1" dirty="0">
                <a:effectLst/>
                <a:latin typeface="JansonText-Bold"/>
                <a:ea typeface="Corbel" panose="020B0503020204020204" pitchFamily="34" charset="0"/>
                <a:cs typeface="JansonText-Bold"/>
              </a:rPr>
              <a:t>	Como o ponto de ebulição da solução é aumentado, a adição de um soluto anticongelante de inverno também ajuda a proteger contra a perda do líquido de arrefecimento no verão por “fervura”.</a:t>
            </a:r>
            <a:endParaRPr lang="es-ES" sz="36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27</a:t>
            </a:fld>
            <a:endParaRPr lang="es-ES" dirty="0"/>
          </a:p>
        </p:txBody>
      </p:sp>
    </p:spTree>
    <p:extLst>
      <p:ext uri="{BB962C8B-B14F-4D97-AF65-F5344CB8AC3E}">
        <p14:creationId xmlns:p14="http://schemas.microsoft.com/office/powerpoint/2010/main" val="40595332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buNone/>
            </a:pPr>
            <a:r>
              <a:rPr lang="pt-BR" sz="2800" b="1" dirty="0">
                <a:effectLst/>
                <a:latin typeface="JansonText-Bold"/>
                <a:ea typeface="Corbel" panose="020B0503020204020204" pitchFamily="34" charset="0"/>
                <a:cs typeface="JansonText-Bold"/>
              </a:rPr>
              <a:t>	As quantidades pelas quais o ponto de congelamento e o ponto de ebulição variam depende da concentração de etilenoglicol na solução. </a:t>
            </a:r>
          </a:p>
          <a:p>
            <a:pPr marL="0" indent="0">
              <a:buNone/>
            </a:pPr>
            <a:endParaRPr lang="pt-BR" sz="2800" b="1" dirty="0">
              <a:latin typeface="JansonText-Bold"/>
              <a:ea typeface="Corbel" panose="020B0503020204020204" pitchFamily="34" charset="0"/>
              <a:cs typeface="JansonText-Bold"/>
            </a:endParaRPr>
          </a:p>
          <a:p>
            <a:pPr marL="0" indent="0">
              <a:buNone/>
            </a:pPr>
            <a:r>
              <a:rPr lang="pt-BR" sz="2800" b="1" dirty="0">
                <a:effectLst/>
                <a:latin typeface="JansonText-Bold"/>
                <a:ea typeface="Corbel" panose="020B0503020204020204" pitchFamily="34" charset="0"/>
                <a:cs typeface="JansonText-Bold"/>
              </a:rPr>
              <a:t>	A adição de muito etilenoglicol é contraproducente, no entanto. </a:t>
            </a:r>
          </a:p>
          <a:p>
            <a:pPr marL="0" indent="0">
              <a:buNone/>
            </a:pPr>
            <a:endParaRPr lang="pt-BR" sz="2800" b="1" dirty="0">
              <a:latin typeface="JansonText-Bold"/>
              <a:ea typeface="Corbel" panose="020B0503020204020204" pitchFamily="34" charset="0"/>
              <a:cs typeface="JansonText-Bold"/>
            </a:endParaRPr>
          </a:p>
          <a:p>
            <a:pPr marL="0" indent="0">
              <a:buNone/>
            </a:pPr>
            <a:r>
              <a:rPr lang="pt-BR" sz="2800" b="1" dirty="0">
                <a:effectLst/>
                <a:latin typeface="JansonText-Bold"/>
                <a:ea typeface="Corbel" panose="020B0503020204020204" pitchFamily="34" charset="0"/>
                <a:cs typeface="JansonText-Bold"/>
              </a:rPr>
              <a:t>	O ponto de congelamento do etilenoglicol puro é cerca de 12°C. Uma solução que é principalmente etilenoglicol teria um ponto de congelamento um pouco mais baixo devido à presença de água como soluto.</a:t>
            </a:r>
            <a:endParaRPr lang="es-ES" sz="36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28</a:t>
            </a:fld>
            <a:endParaRPr lang="es-ES" dirty="0"/>
          </a:p>
        </p:txBody>
      </p:sp>
    </p:spTree>
    <p:extLst>
      <p:ext uri="{BB962C8B-B14F-4D97-AF65-F5344CB8AC3E}">
        <p14:creationId xmlns:p14="http://schemas.microsoft.com/office/powerpoint/2010/main" val="6969702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buNone/>
            </a:pPr>
            <a:r>
              <a:rPr lang="pt-BR" sz="2800" b="1" dirty="0">
                <a:effectLst/>
                <a:latin typeface="JansonText-Bold"/>
                <a:ea typeface="Corbel" panose="020B0503020204020204" pitchFamily="34" charset="0"/>
                <a:cs typeface="JansonText-Bold"/>
              </a:rPr>
              <a:t>	A maioria dos rótulos anticongelantes recomenda uma mistura 50/50 por volume (</a:t>
            </a:r>
            <a:r>
              <a:rPr lang="pt-BR" sz="2800" b="1" dirty="0" err="1">
                <a:effectLst/>
                <a:latin typeface="JansonText-Bold"/>
                <a:ea typeface="Corbel" panose="020B0503020204020204" pitchFamily="34" charset="0"/>
                <a:cs typeface="JansonText-Bold"/>
              </a:rPr>
              <a:t>f</a:t>
            </a:r>
            <a:r>
              <a:rPr lang="pt-BR" sz="2800" b="1" baseline="-25000" dirty="0" err="1">
                <a:effectLst/>
                <a:latin typeface="JansonText-Bold"/>
                <a:ea typeface="Corbel" panose="020B0503020204020204" pitchFamily="34" charset="0"/>
                <a:cs typeface="JansonText-Bold"/>
              </a:rPr>
              <a:t>p</a:t>
            </a:r>
            <a:r>
              <a:rPr lang="pt-BR" sz="2800" b="1" dirty="0">
                <a:effectLst/>
                <a:latin typeface="JansonText-Bold"/>
                <a:ea typeface="Corbel" panose="020B0503020204020204" pitchFamily="34" charset="0"/>
                <a:cs typeface="JansonText-Bold"/>
              </a:rPr>
              <a:t> 34°F, </a:t>
            </a:r>
            <a:r>
              <a:rPr lang="pt-BR" sz="2800" b="1" dirty="0" err="1">
                <a:effectLst/>
                <a:latin typeface="JansonText-Bold"/>
                <a:ea typeface="Corbel" panose="020B0503020204020204" pitchFamily="34" charset="0"/>
                <a:cs typeface="JansonText-Bold"/>
              </a:rPr>
              <a:t>b</a:t>
            </a:r>
            <a:r>
              <a:rPr lang="pt-BR" sz="2800" b="1" baseline="-25000" dirty="0" err="1">
                <a:effectLst/>
                <a:latin typeface="JansonText-Bold"/>
                <a:ea typeface="Corbel" panose="020B0503020204020204" pitchFamily="34" charset="0"/>
                <a:cs typeface="JansonText-Bold"/>
              </a:rPr>
              <a:t>p</a:t>
            </a:r>
            <a:r>
              <a:rPr lang="pt-BR" sz="2800" b="1" dirty="0">
                <a:effectLst/>
                <a:latin typeface="JansonText-Bold"/>
                <a:ea typeface="Corbel" panose="020B0503020204020204" pitchFamily="34" charset="0"/>
                <a:cs typeface="JansonText-Bold"/>
              </a:rPr>
              <a:t> 265°F com uma pressão de 15 </a:t>
            </a:r>
            <a:r>
              <a:rPr lang="pt-BR" sz="2800" b="1" dirty="0" err="1">
                <a:effectLst/>
                <a:latin typeface="JansonText-Bold"/>
                <a:ea typeface="Corbel" panose="020B0503020204020204" pitchFamily="34" charset="0"/>
                <a:cs typeface="JansonText-Bold"/>
              </a:rPr>
              <a:t>psi</a:t>
            </a:r>
            <a:r>
              <a:rPr lang="pt-BR" sz="2800" b="1" dirty="0">
                <a:effectLst/>
                <a:latin typeface="JansonText-Bold"/>
                <a:ea typeface="Corbel" panose="020B0503020204020204" pitchFamily="34" charset="0"/>
                <a:cs typeface="JansonText-Bold"/>
              </a:rPr>
              <a:t> no radiador), e citam o limite de proteção possível com uma mistura 70/30 por volume de água e anticongelante (</a:t>
            </a:r>
            <a:r>
              <a:rPr lang="pt-BR" sz="2800" b="1" dirty="0" err="1">
                <a:effectLst/>
                <a:latin typeface="JansonText-Bold"/>
                <a:ea typeface="Corbel" panose="020B0503020204020204" pitchFamily="34" charset="0"/>
                <a:cs typeface="JansonText-Bold"/>
              </a:rPr>
              <a:t>f</a:t>
            </a:r>
            <a:r>
              <a:rPr lang="pt-BR" sz="2800" b="1" baseline="-25000" dirty="0" err="1">
                <a:effectLst/>
                <a:latin typeface="JansonText-Bold"/>
                <a:ea typeface="Corbel" panose="020B0503020204020204" pitchFamily="34" charset="0"/>
                <a:cs typeface="JansonText-Bold"/>
              </a:rPr>
              <a:t>p</a:t>
            </a:r>
            <a:r>
              <a:rPr lang="pt-BR" sz="2800" b="1" dirty="0">
                <a:effectLst/>
                <a:latin typeface="JansonText-Bold"/>
                <a:ea typeface="Corbel" panose="020B0503020204020204" pitchFamily="34" charset="0"/>
                <a:cs typeface="JansonText-Bold"/>
              </a:rPr>
              <a:t> 84°F, </a:t>
            </a:r>
            <a:r>
              <a:rPr lang="pt-BR" sz="2800" b="1" dirty="0" err="1">
                <a:effectLst/>
                <a:latin typeface="JansonText-Bold"/>
                <a:ea typeface="Corbel" panose="020B0503020204020204" pitchFamily="34" charset="0"/>
                <a:cs typeface="JansonText-Bold"/>
              </a:rPr>
              <a:t>b</a:t>
            </a:r>
            <a:r>
              <a:rPr lang="pt-BR" sz="2800" b="1" baseline="-25000" dirty="0" err="1">
                <a:effectLst/>
                <a:latin typeface="JansonText-Bold"/>
                <a:ea typeface="Corbel" panose="020B0503020204020204" pitchFamily="34" charset="0"/>
                <a:cs typeface="JansonText-Bold"/>
              </a:rPr>
              <a:t>p</a:t>
            </a:r>
            <a:r>
              <a:rPr lang="pt-BR" sz="2800" b="1" dirty="0">
                <a:effectLst/>
                <a:latin typeface="JansonText-Bold"/>
                <a:ea typeface="Corbel" panose="020B0503020204020204" pitchFamily="34" charset="0"/>
                <a:cs typeface="JansonText-Bold"/>
              </a:rPr>
              <a:t> 276°F com uma pressão de 15 </a:t>
            </a:r>
            <a:r>
              <a:rPr lang="pt-BR" sz="2800" b="1" dirty="0" err="1">
                <a:effectLst/>
                <a:latin typeface="JansonText-Bold"/>
                <a:ea typeface="Corbel" panose="020B0503020204020204" pitchFamily="34" charset="0"/>
                <a:cs typeface="JansonText-Bold"/>
              </a:rPr>
              <a:t>psi</a:t>
            </a:r>
            <a:r>
              <a:rPr lang="pt-BR" sz="2800" b="1" dirty="0">
                <a:effectLst/>
                <a:latin typeface="JansonText-Bold"/>
                <a:ea typeface="Corbel" panose="020B0503020204020204" pitchFamily="34" charset="0"/>
                <a:cs typeface="JansonText-Bold"/>
              </a:rPr>
              <a:t>).</a:t>
            </a:r>
            <a:endParaRPr lang="es-ES" sz="36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29</a:t>
            </a:fld>
            <a:endParaRPr lang="es-ES" dirty="0"/>
          </a:p>
        </p:txBody>
      </p:sp>
      <p:pic>
        <p:nvPicPr>
          <p:cNvPr id="1026" name="Picture 2" descr="Ver a imagem de origem">
            <a:extLst>
              <a:ext uri="{FF2B5EF4-FFF2-40B4-BE49-F238E27FC236}">
                <a16:creationId xmlns:a16="http://schemas.microsoft.com/office/drawing/2014/main" id="{A7D2A274-3C9A-CE26-2F5D-6AD7F4384340}"/>
              </a:ext>
            </a:extLst>
          </p:cNvPr>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15816" y="3179307"/>
            <a:ext cx="3148459" cy="3148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41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buNone/>
            </a:pPr>
            <a:r>
              <a:rPr lang="pt-BR" sz="2800" b="1" dirty="0">
                <a:effectLst/>
                <a:latin typeface="JansonText-Bold"/>
                <a:ea typeface="Corbel" panose="020B0503020204020204" pitchFamily="34" charset="0"/>
                <a:cs typeface="JansonText-Bold"/>
              </a:rPr>
              <a:t>Ambos os componentes exercem pressões de vapor, então ambos são levados para a fase vapor. O destilado resultante é mais rico </a:t>
            </a:r>
            <a:r>
              <a:rPr lang="pt-BR" sz="2800" b="1" dirty="0">
                <a:latin typeface="JansonText-Bold"/>
                <a:ea typeface="Corbel" panose="020B0503020204020204" pitchFamily="34" charset="0"/>
                <a:cs typeface="JansonText-Bold"/>
              </a:rPr>
              <a:t>no componente mais volátil que </a:t>
            </a:r>
            <a:r>
              <a:rPr lang="pt-BR" sz="2800" b="1" dirty="0">
                <a:effectLst/>
                <a:latin typeface="JansonText-Bold"/>
                <a:ea typeface="Corbel" panose="020B0503020204020204" pitchFamily="34" charset="0"/>
                <a:cs typeface="JansonText-Bold"/>
              </a:rPr>
              <a:t>o líquido original.</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a:t>
            </a:fld>
            <a:endParaRPr lang="es-ES" dirty="0"/>
          </a:p>
        </p:txBody>
      </p:sp>
      <p:pic>
        <p:nvPicPr>
          <p:cNvPr id="1026" name="Picture 2" descr="Ver a imagem de origem">
            <a:extLst>
              <a:ext uri="{FF2B5EF4-FFF2-40B4-BE49-F238E27FC236}">
                <a16:creationId xmlns:a16="http://schemas.microsoft.com/office/drawing/2014/main" id="{94BF7C8B-28B9-C5F4-C6A8-2FAAC9EE1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5736" y="2636912"/>
            <a:ext cx="6732527" cy="3456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1929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lgn="ctr">
              <a:buNone/>
            </a:pPr>
            <a:r>
              <a:rPr lang="pt-BR" sz="2400" b="1" dirty="0">
                <a:solidFill>
                  <a:srgbClr val="FFC000"/>
                </a:solidFill>
                <a:effectLst/>
                <a:latin typeface="JansonText-Bold"/>
                <a:ea typeface="Corbel" panose="020B0503020204020204" pitchFamily="34" charset="0"/>
                <a:cs typeface="JansonText-Bold"/>
              </a:rPr>
              <a:t>DETERMINAÇÃO DO PESO MOLECULAR POR DIMINUIÇÃO DO PONTO DE CONGELAMENTO OU ELEVAÇÃO DO PONTO DE EBULIÇÃO</a:t>
            </a:r>
            <a:endParaRPr lang="pt-BR" sz="2400" dirty="0">
              <a:solidFill>
                <a:srgbClr val="FFC000"/>
              </a:solidFill>
              <a:effectLst/>
              <a:latin typeface="Times New Roman" panose="02020603050405020304" pitchFamily="18" charset="0"/>
              <a:ea typeface="Times New Roman" panose="02020603050405020304" pitchFamily="18" charset="0"/>
            </a:endParaRPr>
          </a:p>
          <a:p>
            <a:pPr marL="0" indent="0" algn="just">
              <a:buNone/>
            </a:pPr>
            <a:r>
              <a:rPr lang="pt-BR" sz="1800" b="1" dirty="0">
                <a:effectLst/>
                <a:latin typeface="JansonText-Bold"/>
                <a:ea typeface="Corbel" panose="020B0503020204020204" pitchFamily="34" charset="0"/>
                <a:cs typeface="JansonText-Bold"/>
              </a:rPr>
              <a:t> </a:t>
            </a:r>
            <a:endParaRPr lang="pt-BR" sz="1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As propriedades coligativas da diminuição do ponto de congelamento e, em menor grau, da elevação ponto de ebulição são úteis na determinação de pesos moleculares de solutos.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Os solutos devem ser não volátil na faixa de temperatura da investigação se formos determinar as elevações do ponto de ebulição. Vamos restringir nossa discussão sobre a determinação do peso molecular de não eletrólitos.</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30</a:t>
            </a:fld>
            <a:endParaRPr lang="es-ES" dirty="0"/>
          </a:p>
        </p:txBody>
      </p:sp>
    </p:spTree>
    <p:extLst>
      <p:ext uri="{BB962C8B-B14F-4D97-AF65-F5344CB8AC3E}">
        <p14:creationId xmlns:p14="http://schemas.microsoft.com/office/powerpoint/2010/main" val="10030886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a:bodyPr>
          <a:lstStyle/>
          <a:p>
            <a:pPr marL="0" indent="0" algn="just">
              <a:buNone/>
            </a:pPr>
            <a:r>
              <a:rPr lang="pt-BR" sz="2400" b="1" dirty="0">
                <a:solidFill>
                  <a:srgbClr val="11D670"/>
                </a:solidFill>
                <a:effectLst/>
                <a:latin typeface="JansonText-Bold"/>
                <a:ea typeface="Corbel" panose="020B0503020204020204" pitchFamily="34" charset="0"/>
                <a:cs typeface="JansonText-Bold"/>
              </a:rPr>
              <a:t>EXEMPLO 14-10 Peso molecular de uma propriedade coligativa</a:t>
            </a:r>
            <a:endParaRPr lang="pt-BR" sz="2400" dirty="0">
              <a:solidFill>
                <a:srgbClr val="11D670"/>
              </a:solidFill>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Uma amostra de 1,20 gramas de um composto covalente desconhecido é dissolvida em 50,0 gramas de benzeno. A solução congela a 4,92°C. Calcule o peso molecular do composto.</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Plano</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Para calcular o peso molecular do composto desconhecido, encontramos o número de moles equivalentes a 1,20 gramas do composto. Primeiro usamos os dados de ponto de congelamento para encontrar a molalidade da solução. A molalidade relaciona o número de moles de soluto e a massa do solvente (conhecido), então isso nos permite calcular o número de moles do desconhecido.</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31</a:t>
            </a:fld>
            <a:endParaRPr lang="es-ES" dirty="0"/>
          </a:p>
        </p:txBody>
      </p:sp>
    </p:spTree>
    <p:extLst>
      <p:ext uri="{BB962C8B-B14F-4D97-AF65-F5344CB8AC3E}">
        <p14:creationId xmlns:p14="http://schemas.microsoft.com/office/powerpoint/2010/main" val="1525206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Solução</a:t>
            </a:r>
            <a:endParaRPr lang="pt-BR" sz="2800" dirty="0">
              <a:effectLst/>
              <a:latin typeface="Times New Roman" panose="02020603050405020304" pitchFamily="18" charset="0"/>
              <a:ea typeface="Times New Roman" panose="02020603050405020304" pitchFamily="18" charset="0"/>
            </a:endParaRPr>
          </a:p>
          <a:p>
            <a:pPr marL="0" indent="0" algn="just"/>
            <a:endParaRPr lang="pt-BR" sz="1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Da Tabela 14-2, obtemos o ponto de congelamento do benzeno puro que é 5,48 </a:t>
            </a:r>
            <a:r>
              <a:rPr lang="pt-BR" sz="2800" b="1" baseline="30000" dirty="0" err="1">
                <a:effectLst/>
                <a:latin typeface="JansonText-Bold"/>
                <a:ea typeface="Corbel" panose="020B0503020204020204" pitchFamily="34" charset="0"/>
                <a:cs typeface="JansonText-Bold"/>
              </a:rPr>
              <a:t>o</a:t>
            </a:r>
            <a:r>
              <a:rPr lang="pt-BR" sz="2800" b="1" dirty="0" err="1">
                <a:effectLst/>
                <a:latin typeface="JansonText-Bold"/>
                <a:ea typeface="Corbel" panose="020B0503020204020204" pitchFamily="34" charset="0"/>
                <a:cs typeface="JansonText-Bold"/>
              </a:rPr>
              <a:t>C</a:t>
            </a:r>
            <a:r>
              <a:rPr lang="pt-BR" sz="2800" b="1" dirty="0">
                <a:effectLst/>
                <a:latin typeface="JansonText-Bold"/>
                <a:ea typeface="Corbel" panose="020B0503020204020204" pitchFamily="34" charset="0"/>
                <a:cs typeface="JansonText-Bold"/>
              </a:rPr>
              <a:t> e </a:t>
            </a:r>
            <a:r>
              <a:rPr lang="pt-BR" sz="2800" b="1" dirty="0" err="1">
                <a:effectLst/>
                <a:latin typeface="JansonText-Bold"/>
                <a:ea typeface="Corbel" panose="020B0503020204020204" pitchFamily="34" charset="0"/>
                <a:cs typeface="JansonText-Bold"/>
              </a:rPr>
              <a:t>K</a:t>
            </a:r>
            <a:r>
              <a:rPr lang="pt-BR" sz="2800" b="1" baseline="-25000" dirty="0" err="1">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que é 5,12 </a:t>
            </a:r>
            <a:r>
              <a:rPr lang="pt-BR" sz="2800" b="1" baseline="30000" dirty="0" err="1">
                <a:effectLst/>
                <a:latin typeface="JansonText-Bold"/>
                <a:ea typeface="Corbel" panose="020B0503020204020204" pitchFamily="34" charset="0"/>
                <a:cs typeface="JansonText-Bold"/>
              </a:rPr>
              <a:t>o</a:t>
            </a:r>
            <a:r>
              <a:rPr lang="pt-BR" sz="2800" b="1" dirty="0" err="1">
                <a:effectLst/>
                <a:latin typeface="JansonText-Bold"/>
                <a:ea typeface="Corbel" panose="020B0503020204020204" pitchFamily="34" charset="0"/>
                <a:cs typeface="JansonText-Bold"/>
              </a:rPr>
              <a:t>C</a:t>
            </a:r>
            <a:r>
              <a:rPr lang="pt-BR" sz="2800" b="1" dirty="0">
                <a:effectLst/>
                <a:latin typeface="JansonText-Bold"/>
                <a:ea typeface="Corbel" panose="020B0503020204020204" pitchFamily="34" charset="0"/>
                <a:cs typeface="JansonText-Bold"/>
              </a:rPr>
              <a:t>/m</a:t>
            </a:r>
          </a:p>
          <a:p>
            <a:pPr marL="0" indent="0" algn="just">
              <a:buNone/>
            </a:pPr>
            <a:endParaRPr lang="pt-BR" sz="2800" b="1" dirty="0">
              <a:latin typeface="JansonText-Bold"/>
              <a:ea typeface="Times New Roman" panose="02020603050405020304" pitchFamily="18" charset="0"/>
            </a:endParaRPr>
          </a:p>
          <a:p>
            <a:pPr marL="0" indent="0" algn="just">
              <a:buNone/>
            </a:pPr>
            <a:endParaRPr lang="pt-BR" sz="2800" b="1" dirty="0">
              <a:effectLst/>
              <a:latin typeface="JansonText-Bold"/>
              <a:ea typeface="Times New Roman" panose="02020603050405020304" pitchFamily="18" charset="0"/>
            </a:endParaRPr>
          </a:p>
          <a:p>
            <a:pPr marL="0" indent="0" algn="just">
              <a:buNone/>
            </a:pPr>
            <a:endParaRPr lang="pt-BR" sz="2800" b="1" dirty="0">
              <a:latin typeface="JansonText-Bold"/>
              <a:ea typeface="Times New Roman" panose="02020603050405020304" pitchFamily="18" charset="0"/>
            </a:endParaRPr>
          </a:p>
          <a:p>
            <a:pPr marL="0" indent="0">
              <a:buNone/>
            </a:pPr>
            <a:r>
              <a:rPr lang="pt-BR" sz="2400" b="1" dirty="0">
                <a:effectLst/>
                <a:latin typeface="JansonText-Bold"/>
                <a:ea typeface="Corbel" panose="020B0503020204020204" pitchFamily="34" charset="0"/>
                <a:cs typeface="JansonText-Bold"/>
              </a:rPr>
              <a:t>	</a:t>
            </a:r>
            <a:r>
              <a:rPr lang="pt-BR" sz="2800" b="1" dirty="0">
                <a:effectLst/>
                <a:latin typeface="JansonText-Bold"/>
                <a:ea typeface="Corbel" panose="020B0503020204020204" pitchFamily="34" charset="0"/>
                <a:cs typeface="JansonText-Bold"/>
              </a:rPr>
              <a:t>A molalidade é o número de moles de soluto por quilograma de benzeno, então o número de moles de soluto em 50,0 g (0,0500 kg) de benzeno pode ser calculado.</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32</a:t>
            </a:fld>
            <a:endParaRPr lang="es-ES" dirty="0"/>
          </a:p>
        </p:txBody>
      </p:sp>
      <p:pic>
        <p:nvPicPr>
          <p:cNvPr id="4" name="Imagem 3" descr="Uma imagem contendo Texto&#10;&#10;Descrição gerada automaticamente">
            <a:extLst>
              <a:ext uri="{FF2B5EF4-FFF2-40B4-BE49-F238E27FC236}">
                <a16:creationId xmlns:a16="http://schemas.microsoft.com/office/drawing/2014/main" id="{3BD9479D-E6E9-BA9D-24AB-0E3B61E7886A}"/>
              </a:ext>
            </a:extLst>
          </p:cNvPr>
          <p:cNvPicPr>
            <a:picLocks noChangeAspect="1"/>
          </p:cNvPicPr>
          <p:nvPr/>
        </p:nvPicPr>
        <p:blipFill>
          <a:blip r:embed="rId2"/>
          <a:stretch>
            <a:fillRect/>
          </a:stretch>
        </p:blipFill>
        <p:spPr>
          <a:xfrm>
            <a:off x="2555776" y="2832536"/>
            <a:ext cx="4176464" cy="1192928"/>
          </a:xfrm>
          <a:prstGeom prst="rect">
            <a:avLst/>
          </a:prstGeom>
        </p:spPr>
      </p:pic>
    </p:spTree>
    <p:extLst>
      <p:ext uri="{BB962C8B-B14F-4D97-AF65-F5344CB8AC3E}">
        <p14:creationId xmlns:p14="http://schemas.microsoft.com/office/powerpoint/2010/main" val="36558201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33</a:t>
            </a:fld>
            <a:endParaRPr lang="es-ES" dirty="0"/>
          </a:p>
        </p:txBody>
      </p:sp>
      <p:pic>
        <p:nvPicPr>
          <p:cNvPr id="7" name="Imagem 6" descr="Interface gráfica do usuário, Texto, Aplicativo&#10;&#10;Descrição gerada automaticamente">
            <a:extLst>
              <a:ext uri="{FF2B5EF4-FFF2-40B4-BE49-F238E27FC236}">
                <a16:creationId xmlns:a16="http://schemas.microsoft.com/office/drawing/2014/main" id="{696D09A8-0475-6777-9482-A415E9621FB4}"/>
              </a:ext>
            </a:extLst>
          </p:cNvPr>
          <p:cNvPicPr>
            <a:picLocks noChangeAspect="1"/>
          </p:cNvPicPr>
          <p:nvPr/>
        </p:nvPicPr>
        <p:blipFill>
          <a:blip r:embed="rId2"/>
          <a:stretch>
            <a:fillRect/>
          </a:stretch>
        </p:blipFill>
        <p:spPr>
          <a:xfrm>
            <a:off x="154406" y="2060848"/>
            <a:ext cx="8793292" cy="2448272"/>
          </a:xfrm>
          <a:prstGeom prst="rect">
            <a:avLst/>
          </a:prstGeom>
        </p:spPr>
      </p:pic>
    </p:spTree>
    <p:extLst>
      <p:ext uri="{BB962C8B-B14F-4D97-AF65-F5344CB8AC3E}">
        <p14:creationId xmlns:p14="http://schemas.microsoft.com/office/powerpoint/2010/main" val="35559372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lgn="just">
              <a:buNone/>
            </a:pPr>
            <a:r>
              <a:rPr lang="pt-BR" sz="2800" b="1" dirty="0">
                <a:solidFill>
                  <a:srgbClr val="11D670"/>
                </a:solidFill>
                <a:effectLst/>
                <a:latin typeface="JansonText-Bold"/>
                <a:ea typeface="Corbel" panose="020B0503020204020204" pitchFamily="34" charset="0"/>
                <a:cs typeface="JansonText-Bold"/>
              </a:rPr>
              <a:t>EXEMPLO 14-11 Peso molecular a partir de uma propriedade coligativa</a:t>
            </a:r>
            <a:endParaRPr lang="pt-BR" sz="2800" dirty="0">
              <a:solidFill>
                <a:srgbClr val="11D670"/>
              </a:solidFill>
              <a:effectLst/>
              <a:latin typeface="Times New Roman" panose="02020603050405020304" pitchFamily="18" charset="0"/>
              <a:ea typeface="Times New Roman" panose="02020603050405020304" pitchFamily="18" charset="0"/>
            </a:endParaRPr>
          </a:p>
          <a:p>
            <a:pPr marL="0" indent="0" algn="just"/>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Tanto a cânfora (C</a:t>
            </a:r>
            <a:r>
              <a:rPr lang="pt-BR" sz="2800" b="1" baseline="-25000" dirty="0">
                <a:effectLst/>
                <a:latin typeface="JansonText-Bold"/>
                <a:ea typeface="Corbel" panose="020B0503020204020204" pitchFamily="34" charset="0"/>
                <a:cs typeface="JansonText-Bold"/>
              </a:rPr>
              <a:t>10</a:t>
            </a:r>
            <a:r>
              <a:rPr lang="pt-BR" sz="2800" b="1" dirty="0">
                <a:effectLst/>
                <a:latin typeface="JansonText-Bold"/>
                <a:ea typeface="Corbel" panose="020B0503020204020204" pitchFamily="34" charset="0"/>
                <a:cs typeface="JansonText-Bold"/>
              </a:rPr>
              <a:t>H</a:t>
            </a:r>
            <a:r>
              <a:rPr lang="pt-BR" sz="2800" b="1" baseline="-25000" dirty="0">
                <a:effectLst/>
                <a:latin typeface="JansonText-Bold"/>
                <a:ea typeface="Corbel" panose="020B0503020204020204" pitchFamily="34" charset="0"/>
                <a:cs typeface="JansonText-Bold"/>
              </a:rPr>
              <a:t>16</a:t>
            </a:r>
            <a:r>
              <a:rPr lang="pt-BR" sz="2800" b="1" dirty="0">
                <a:effectLst/>
                <a:latin typeface="JansonText-Bold"/>
                <a:ea typeface="Corbel" panose="020B0503020204020204" pitchFamily="34" charset="0"/>
                <a:cs typeface="JansonText-Bold"/>
              </a:rPr>
              <a:t>O, peso molecular = 152 g/mol) ou naftaleno (C</a:t>
            </a:r>
            <a:r>
              <a:rPr lang="pt-BR" sz="2800" b="1" baseline="-25000" dirty="0">
                <a:effectLst/>
                <a:latin typeface="JansonText-Bold"/>
                <a:ea typeface="Corbel" panose="020B0503020204020204" pitchFamily="34" charset="0"/>
                <a:cs typeface="JansonText-Bold"/>
              </a:rPr>
              <a:t>10</a:t>
            </a:r>
            <a:r>
              <a:rPr lang="pt-BR" sz="2800" b="1" dirty="0">
                <a:effectLst/>
                <a:latin typeface="JansonText-Bold"/>
                <a:ea typeface="Corbel" panose="020B0503020204020204" pitchFamily="34" charset="0"/>
                <a:cs typeface="JansonText-Bold"/>
              </a:rPr>
              <a:t>H</a:t>
            </a:r>
            <a:r>
              <a:rPr lang="pt-BR" sz="2800" b="1" baseline="-25000" dirty="0">
                <a:effectLst/>
                <a:latin typeface="JansonText-Bold"/>
                <a:ea typeface="Corbel" panose="020B0503020204020204" pitchFamily="34" charset="0"/>
                <a:cs typeface="JansonText-Bold"/>
              </a:rPr>
              <a:t>8</a:t>
            </a:r>
            <a:r>
              <a:rPr lang="pt-BR" sz="2800" b="1" dirty="0">
                <a:effectLst/>
                <a:latin typeface="JansonText-Bold"/>
                <a:ea typeface="Corbel" panose="020B0503020204020204" pitchFamily="34" charset="0"/>
                <a:cs typeface="JansonText-Bold"/>
              </a:rPr>
              <a:t>, peso molecular = 128 g/mol) pode ser usado para fazer bolas de naftalina.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Uma amostra de 5,2 gramas de naftalina foi dissolvida em 100 gramas de álcool etílico, e a solução resultante tinha um ponto de ebulição de 78,90°C. As bolas de naftalina eram feitas de cânfora ou naftaleno? O álcool etílico puro tem um ponto de ebulição de 78,41°C; seu Kb = 1,22°C/m.</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34</a:t>
            </a:fld>
            <a:endParaRPr lang="es-ES" dirty="0"/>
          </a:p>
        </p:txBody>
      </p:sp>
    </p:spTree>
    <p:extLst>
      <p:ext uri="{BB962C8B-B14F-4D97-AF65-F5344CB8AC3E}">
        <p14:creationId xmlns:p14="http://schemas.microsoft.com/office/powerpoint/2010/main" val="3864808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8229600" cy="3384376"/>
          </a:xfrm>
        </p:spPr>
        <p:txBody>
          <a:bodyPr/>
          <a:lstStyle/>
          <a:p>
            <a:pPr marL="0" indent="0" algn="just">
              <a:buNone/>
            </a:pPr>
            <a:r>
              <a:rPr lang="pt-BR" sz="2800" b="1" dirty="0">
                <a:effectLst/>
                <a:latin typeface="JansonText-Bold"/>
                <a:ea typeface="Corbel" panose="020B0503020204020204" pitchFamily="34" charset="0"/>
                <a:cs typeface="JansonText-Bold"/>
              </a:rPr>
              <a:t>Plano</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Podemos distinguir entre as duas possibilidades determinando o peso molecular do soluto desconhecido. Fazemos isso pelo método mostrado no Exemplo 14-10, exceto que agora usamos os dados de ponto de ebulição observados</a:t>
            </a:r>
            <a:r>
              <a:rPr lang="pt-BR" sz="1800" b="1" dirty="0">
                <a:effectLst/>
                <a:latin typeface="JansonText-Bold"/>
                <a:ea typeface="Corbel" panose="020B0503020204020204" pitchFamily="34" charset="0"/>
                <a:cs typeface="JansonText-Bold"/>
              </a:rPr>
              <a:t>.</a:t>
            </a:r>
            <a:endParaRPr lang="pt-BR" sz="1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35</a:t>
            </a:fld>
            <a:endParaRPr lang="es-ES" dirty="0"/>
          </a:p>
        </p:txBody>
      </p:sp>
    </p:spTree>
    <p:extLst>
      <p:ext uri="{BB962C8B-B14F-4D97-AF65-F5344CB8AC3E}">
        <p14:creationId xmlns:p14="http://schemas.microsoft.com/office/powerpoint/2010/main" val="3631654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Solução</a:t>
            </a:r>
            <a:endParaRPr lang="pt-BR" sz="2800" dirty="0">
              <a:effectLst/>
              <a:latin typeface="Times New Roman" panose="02020603050405020304" pitchFamily="18" charset="0"/>
              <a:ea typeface="Times New Roman" panose="02020603050405020304" pitchFamily="18" charset="0"/>
            </a:endParaRPr>
          </a:p>
          <a:p>
            <a:pPr marL="0" indent="0" algn="just">
              <a:buNone/>
            </a:pP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A elevação do ponto de ebulição observada é</a:t>
            </a:r>
          </a:p>
          <a:p>
            <a:pPr marL="0" indent="0" algn="just">
              <a:buNone/>
            </a:pPr>
            <a:endParaRPr lang="pt-BR" sz="2800" b="1" dirty="0">
              <a:latin typeface="JansonText-Bold"/>
              <a:ea typeface="Times New Roman" panose="02020603050405020304" pitchFamily="18" charset="0"/>
            </a:endParaRPr>
          </a:p>
          <a:p>
            <a:pPr marL="0" indent="0" algn="just">
              <a:buNone/>
            </a:pPr>
            <a:endParaRPr lang="pt-BR" sz="2800" b="1" dirty="0">
              <a:effectLst/>
              <a:latin typeface="JansonText-Bold"/>
              <a:ea typeface="Times New Roman" panose="02020603050405020304" pitchFamily="18" charset="0"/>
            </a:endParaRPr>
          </a:p>
          <a:p>
            <a:pPr marL="0" indent="0">
              <a:buNone/>
            </a:pPr>
            <a:endParaRPr lang="pt-BR" sz="2400" b="1" dirty="0">
              <a:effectLst/>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Usando </a:t>
            </a:r>
            <a:r>
              <a:rPr lang="pt-BR" sz="2400" b="1" dirty="0">
                <a:effectLst/>
                <a:latin typeface="JansonText-Bold"/>
                <a:ea typeface="Corbel" panose="020B0503020204020204" pitchFamily="34" charset="0"/>
                <a:cs typeface="JansonText-Bold"/>
                <a:sym typeface="Symbol" panose="05050102010706020507" pitchFamily="18" charset="2"/>
              </a:rPr>
              <a:t></a:t>
            </a:r>
            <a:r>
              <a:rPr lang="pt-BR" sz="2400" b="1" dirty="0">
                <a:effectLst/>
                <a:latin typeface="JansonText-Bold"/>
                <a:ea typeface="Corbel" panose="020B0503020204020204" pitchFamily="34" charset="0"/>
                <a:cs typeface="JansonText-Bold"/>
              </a:rPr>
              <a:t>T</a:t>
            </a:r>
            <a:r>
              <a:rPr lang="pt-BR" sz="2400" b="1" baseline="-25000" dirty="0">
                <a:effectLst/>
                <a:latin typeface="JansonText-Bold"/>
                <a:ea typeface="Corbel" panose="020B0503020204020204" pitchFamily="34" charset="0"/>
                <a:cs typeface="JansonText-Bold"/>
              </a:rPr>
              <a:t>b</a:t>
            </a:r>
            <a:r>
              <a:rPr lang="pt-BR" sz="2400" b="1" dirty="0">
                <a:effectLst/>
                <a:latin typeface="JansonText-Bold"/>
                <a:ea typeface="Corbel" panose="020B0503020204020204" pitchFamily="34" charset="0"/>
                <a:cs typeface="JansonText-Bold"/>
              </a:rPr>
              <a:t> = 0,49°C e K</a:t>
            </a:r>
            <a:r>
              <a:rPr lang="pt-BR" sz="2400" b="1" baseline="-25000" dirty="0">
                <a:effectLst/>
                <a:latin typeface="JansonText-Bold"/>
                <a:ea typeface="Corbel" panose="020B0503020204020204" pitchFamily="34" charset="0"/>
                <a:cs typeface="JansonText-Bold"/>
              </a:rPr>
              <a:t>b </a:t>
            </a:r>
            <a:r>
              <a:rPr lang="pt-BR" sz="2400" b="1" dirty="0">
                <a:effectLst/>
                <a:latin typeface="JansonText-Bold"/>
                <a:ea typeface="Corbel" panose="020B0503020204020204" pitchFamily="34" charset="0"/>
                <a:cs typeface="JansonText-Bold"/>
              </a:rPr>
              <a:t>= 1,22°C/m, podemos encontrar a molalidade da solução.</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36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36</a:t>
            </a:fld>
            <a:endParaRPr lang="es-ES" dirty="0"/>
          </a:p>
        </p:txBody>
      </p:sp>
      <p:pic>
        <p:nvPicPr>
          <p:cNvPr id="4" name="Imagem 3">
            <a:extLst>
              <a:ext uri="{FF2B5EF4-FFF2-40B4-BE49-F238E27FC236}">
                <a16:creationId xmlns:a16="http://schemas.microsoft.com/office/drawing/2014/main" id="{59176721-F473-64F6-E39C-99282A107A8B}"/>
              </a:ext>
            </a:extLst>
          </p:cNvPr>
          <p:cNvPicPr>
            <a:picLocks noChangeAspect="1"/>
          </p:cNvPicPr>
          <p:nvPr/>
        </p:nvPicPr>
        <p:blipFill>
          <a:blip r:embed="rId2"/>
          <a:stretch>
            <a:fillRect/>
          </a:stretch>
        </p:blipFill>
        <p:spPr>
          <a:xfrm>
            <a:off x="489216" y="2276872"/>
            <a:ext cx="7825846" cy="648072"/>
          </a:xfrm>
          <a:prstGeom prst="rect">
            <a:avLst/>
          </a:prstGeom>
        </p:spPr>
      </p:pic>
      <p:pic>
        <p:nvPicPr>
          <p:cNvPr id="5" name="Imagem 4" descr="Uma imagem contendo Texto&#10;&#10;Descrição gerada automaticamente">
            <a:extLst>
              <a:ext uri="{FF2B5EF4-FFF2-40B4-BE49-F238E27FC236}">
                <a16:creationId xmlns:a16="http://schemas.microsoft.com/office/drawing/2014/main" id="{CF48104C-B39D-16F9-8A6A-C2F064C92F61}"/>
              </a:ext>
            </a:extLst>
          </p:cNvPr>
          <p:cNvPicPr>
            <a:picLocks noChangeAspect="1"/>
          </p:cNvPicPr>
          <p:nvPr/>
        </p:nvPicPr>
        <p:blipFill>
          <a:blip r:embed="rId3"/>
          <a:stretch>
            <a:fillRect/>
          </a:stretch>
        </p:blipFill>
        <p:spPr>
          <a:xfrm>
            <a:off x="1907704" y="4725144"/>
            <a:ext cx="4826478" cy="792088"/>
          </a:xfrm>
          <a:prstGeom prst="rect">
            <a:avLst/>
          </a:prstGeom>
        </p:spPr>
      </p:pic>
    </p:spTree>
    <p:extLst>
      <p:ext uri="{BB962C8B-B14F-4D97-AF65-F5344CB8AC3E}">
        <p14:creationId xmlns:p14="http://schemas.microsoft.com/office/powerpoint/2010/main" val="3232152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6381328"/>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O número de moles de soluto em 100 g (0,1000 kg) de solvente usado é</a:t>
            </a: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b="1" dirty="0">
              <a:latin typeface="JansonText-Bold"/>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O peso molecular do soluto é a sua massa dividida pelo número de moles.</a:t>
            </a: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buNone/>
            </a:pPr>
            <a:r>
              <a:rPr lang="pt-BR" sz="2400" b="1" dirty="0">
                <a:effectLst/>
                <a:latin typeface="JansonText-Bold"/>
                <a:ea typeface="Corbel" panose="020B0503020204020204" pitchFamily="34" charset="0"/>
                <a:cs typeface="JansonText-Bold"/>
              </a:rPr>
              <a:t>O valor 130 g/mol para o peso molecular indica que o naftaleno foi usado para fazer essas bolas de naftalina.</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33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37</a:t>
            </a:fld>
            <a:endParaRPr lang="es-ES" dirty="0"/>
          </a:p>
        </p:txBody>
      </p:sp>
      <p:pic>
        <p:nvPicPr>
          <p:cNvPr id="4" name="Imagem 3">
            <a:extLst>
              <a:ext uri="{FF2B5EF4-FFF2-40B4-BE49-F238E27FC236}">
                <a16:creationId xmlns:a16="http://schemas.microsoft.com/office/drawing/2014/main" id="{E6F5E99C-BAA7-D8DA-A757-CCDF08AF9A80}"/>
              </a:ext>
            </a:extLst>
          </p:cNvPr>
          <p:cNvPicPr>
            <a:picLocks noChangeAspect="1"/>
          </p:cNvPicPr>
          <p:nvPr/>
        </p:nvPicPr>
        <p:blipFill>
          <a:blip r:embed="rId2"/>
          <a:stretch>
            <a:fillRect/>
          </a:stretch>
        </p:blipFill>
        <p:spPr>
          <a:xfrm>
            <a:off x="1547664" y="1484784"/>
            <a:ext cx="6422401" cy="720080"/>
          </a:xfrm>
          <a:prstGeom prst="rect">
            <a:avLst/>
          </a:prstGeom>
        </p:spPr>
      </p:pic>
      <p:pic>
        <p:nvPicPr>
          <p:cNvPr id="5" name="Imagem 4" descr="Uma imagem contendo Texto&#10;&#10;Descrição gerada automaticamente">
            <a:extLst>
              <a:ext uri="{FF2B5EF4-FFF2-40B4-BE49-F238E27FC236}">
                <a16:creationId xmlns:a16="http://schemas.microsoft.com/office/drawing/2014/main" id="{BB4F39CE-6E45-68B3-743C-6AE7A04F0B7F}"/>
              </a:ext>
            </a:extLst>
          </p:cNvPr>
          <p:cNvPicPr>
            <a:picLocks noChangeAspect="1"/>
          </p:cNvPicPr>
          <p:nvPr/>
        </p:nvPicPr>
        <p:blipFill>
          <a:blip r:embed="rId3"/>
          <a:stretch>
            <a:fillRect/>
          </a:stretch>
        </p:blipFill>
        <p:spPr>
          <a:xfrm>
            <a:off x="2483768" y="3451312"/>
            <a:ext cx="3868002" cy="720080"/>
          </a:xfrm>
          <a:prstGeom prst="rect">
            <a:avLst/>
          </a:prstGeom>
        </p:spPr>
      </p:pic>
    </p:spTree>
    <p:extLst>
      <p:ext uri="{BB962C8B-B14F-4D97-AF65-F5344CB8AC3E}">
        <p14:creationId xmlns:p14="http://schemas.microsoft.com/office/powerpoint/2010/main" val="2762311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lgn="just">
              <a:buNone/>
            </a:pPr>
            <a:r>
              <a:rPr lang="pt-BR" sz="2800" b="1" dirty="0">
                <a:solidFill>
                  <a:srgbClr val="FFC000"/>
                </a:solidFill>
                <a:effectLst/>
                <a:latin typeface="JansonText-Bold"/>
                <a:ea typeface="Corbel" panose="020B0503020204020204" pitchFamily="34" charset="0"/>
                <a:cs typeface="JansonText-Bold"/>
              </a:rPr>
              <a:t>PROPRIEDADES COLIGATIVAS E DISSOCIAÇÃO DE ELETRÓLITOS</a:t>
            </a:r>
            <a:endParaRPr lang="pt-BR" sz="2800" dirty="0">
              <a:solidFill>
                <a:srgbClr val="FFC000"/>
              </a:solidFill>
              <a:effectLst/>
              <a:latin typeface="Times New Roman" panose="02020603050405020304" pitchFamily="18" charset="0"/>
              <a:ea typeface="Times New Roman" panose="02020603050405020304" pitchFamily="18" charset="0"/>
            </a:endParaRPr>
          </a:p>
          <a:p>
            <a:pPr marL="45720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buNone/>
            </a:pPr>
            <a:r>
              <a:rPr lang="pt-BR" sz="2800" b="1" dirty="0">
                <a:effectLst/>
                <a:latin typeface="JansonText-Bold"/>
                <a:ea typeface="Corbel" panose="020B0503020204020204" pitchFamily="34" charset="0"/>
                <a:cs typeface="JansonText-Bold"/>
              </a:rPr>
              <a:t>	Como enfatizamos, as propriedades coligativas dependem do número de partículas de soluto em uma determinada massa de solvente. </a:t>
            </a:r>
          </a:p>
          <a:p>
            <a:pPr marL="0" indent="0">
              <a:buNone/>
            </a:pPr>
            <a:endParaRPr lang="pt-BR" sz="2800" b="1" dirty="0">
              <a:latin typeface="JansonText-Bold"/>
              <a:ea typeface="Corbel" panose="020B0503020204020204" pitchFamily="34" charset="0"/>
              <a:cs typeface="JansonText-Bold"/>
            </a:endParaRPr>
          </a:p>
          <a:p>
            <a:pPr marL="0" indent="0">
              <a:buNone/>
            </a:pPr>
            <a:r>
              <a:rPr lang="pt-BR" sz="2800" b="1" dirty="0">
                <a:effectLst/>
                <a:latin typeface="JansonText-Bold"/>
                <a:ea typeface="Corbel" panose="020B0503020204020204" pitchFamily="34" charset="0"/>
                <a:cs typeface="JansonText-Bold"/>
              </a:rPr>
              <a:t>	Uma solução aquosa 0,100 </a:t>
            </a:r>
            <a:r>
              <a:rPr lang="pt-BR" sz="2800" b="1" dirty="0" err="1">
                <a:effectLst/>
                <a:latin typeface="JansonText-Bold"/>
                <a:ea typeface="Corbel" panose="020B0503020204020204" pitchFamily="34" charset="0"/>
                <a:cs typeface="JansonText-Bold"/>
              </a:rPr>
              <a:t>molal</a:t>
            </a:r>
            <a:r>
              <a:rPr lang="pt-BR" sz="2800" b="1" dirty="0">
                <a:effectLst/>
                <a:latin typeface="JansonText-Bold"/>
                <a:ea typeface="Corbel" panose="020B0503020204020204" pitchFamily="34" charset="0"/>
                <a:cs typeface="JansonText-Bold"/>
              </a:rPr>
              <a:t> de um composto covalente que não ioniza dá uma diminuição do ponto de congelamento de 0,186°C. Se a dissociação fosse completa 0,100 m </a:t>
            </a:r>
            <a:r>
              <a:rPr lang="pt-BR" sz="2800" b="1" dirty="0" err="1">
                <a:effectLst/>
                <a:latin typeface="JansonText-Bold"/>
                <a:ea typeface="Corbel" panose="020B0503020204020204" pitchFamily="34" charset="0"/>
                <a:cs typeface="JansonText-Bold"/>
              </a:rPr>
              <a:t>KBr</a:t>
            </a:r>
            <a:r>
              <a:rPr lang="pt-BR" sz="2800" b="1" dirty="0">
                <a:effectLst/>
                <a:latin typeface="JansonText-Bold"/>
                <a:ea typeface="Corbel" panose="020B0503020204020204" pitchFamily="34" charset="0"/>
                <a:cs typeface="JansonText-Bold"/>
              </a:rPr>
              <a:t> teria uma molalidade efetiva de 0,200 m (ou seja, 0,100 m K</a:t>
            </a:r>
            <a:r>
              <a:rPr lang="pt-BR" sz="2800" b="1" baseline="30000" dirty="0">
                <a:effectLst/>
                <a:latin typeface="JansonText-Bold"/>
                <a:ea typeface="Corbel" panose="020B0503020204020204" pitchFamily="34" charset="0"/>
                <a:cs typeface="JansonText-Bold"/>
              </a:rPr>
              <a:t>+</a:t>
            </a:r>
            <a:r>
              <a:rPr lang="pt-BR" sz="2800" b="1" dirty="0">
                <a:effectLst/>
                <a:latin typeface="JansonText-Bold"/>
                <a:ea typeface="Corbel" panose="020B0503020204020204" pitchFamily="34" charset="0"/>
                <a:cs typeface="JansonText-Bold"/>
              </a:rPr>
              <a:t> + 0,100 m Br</a:t>
            </a:r>
            <a:r>
              <a:rPr lang="pt-BR" sz="2800" b="1" baseline="30000" dirty="0">
                <a:effectLst/>
                <a:latin typeface="JansonText-Bold"/>
                <a:ea typeface="Corbel" panose="020B0503020204020204" pitchFamily="34" charset="0"/>
                <a:cs typeface="JansonText-Bold"/>
              </a:rPr>
              <a:t>-</a:t>
            </a:r>
            <a:r>
              <a:rPr lang="pt-BR" sz="2800" b="1" dirty="0">
                <a:effectLst/>
                <a:latin typeface="JansonText-Bold"/>
                <a:ea typeface="Corbel" panose="020B0503020204020204" pitchFamily="34" charset="0"/>
                <a:cs typeface="JansonText-Bold"/>
              </a:rPr>
              <a:t>). </a:t>
            </a:r>
            <a:endParaRPr lang="es-ES" sz="36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38</a:t>
            </a:fld>
            <a:endParaRPr lang="es-ES" dirty="0"/>
          </a:p>
        </p:txBody>
      </p:sp>
    </p:spTree>
    <p:extLst>
      <p:ext uri="{BB962C8B-B14F-4D97-AF65-F5344CB8AC3E}">
        <p14:creationId xmlns:p14="http://schemas.microsoft.com/office/powerpoint/2010/main" val="3863379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	Assim, podemos prever que uma solução de 0,100 </a:t>
            </a:r>
            <a:r>
              <a:rPr lang="pt-BR" sz="2800" b="1" dirty="0" err="1">
                <a:effectLst/>
                <a:latin typeface="JansonText-Bold"/>
                <a:ea typeface="Corbel" panose="020B0503020204020204" pitchFamily="34" charset="0"/>
                <a:cs typeface="JansonText-Bold"/>
              </a:rPr>
              <a:t>molal</a:t>
            </a:r>
            <a:r>
              <a:rPr lang="pt-BR" sz="2800" b="1" dirty="0">
                <a:effectLst/>
                <a:latin typeface="JansonText-Bold"/>
                <a:ea typeface="Corbel" panose="020B0503020204020204" pitchFamily="34" charset="0"/>
                <a:cs typeface="JansonText-Bold"/>
              </a:rPr>
              <a:t> desse eletrólito forte 1:1 teria uma diminuição do ponto de congelamento de 2 x 0,186°C, ou 0,372°C. De fato, a diminuição observada é apenas 0,349°C. Este valor para </a:t>
            </a:r>
            <a:r>
              <a:rPr lang="pt-BR" sz="2800" b="1" dirty="0">
                <a:effectLst/>
                <a:latin typeface="JansonText-Bold"/>
                <a:ea typeface="Corbel" panose="020B0503020204020204" pitchFamily="34" charset="0"/>
                <a:cs typeface="JansonText-Bold"/>
                <a:sym typeface="Symbol" panose="05050102010706020507" pitchFamily="18" charset="2"/>
              </a:rPr>
              <a:t></a:t>
            </a:r>
            <a:r>
              <a:rPr lang="pt-BR" sz="2800" b="1" dirty="0">
                <a:effectLst/>
                <a:latin typeface="JansonText-Bold"/>
                <a:ea typeface="Corbel" panose="020B0503020204020204" pitchFamily="34" charset="0"/>
                <a:cs typeface="JansonText-Bold"/>
              </a:rPr>
              <a:t>T</a:t>
            </a:r>
            <a:r>
              <a:rPr lang="pt-BR" sz="2800" b="1" baseline="-25000" dirty="0">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é cerca de 6% menor do que esperávamos para uma molaridade de 0,200 m.</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a:p>
            <a:pPr marL="0" indent="0">
              <a:buNone/>
            </a:pPr>
            <a:r>
              <a:rPr lang="pt-BR" sz="2800" b="1" dirty="0">
                <a:effectLst/>
                <a:latin typeface="JansonText-Bold"/>
                <a:ea typeface="Corbel" panose="020B0503020204020204" pitchFamily="34" charset="0"/>
                <a:cs typeface="JansonText-Bold"/>
              </a:rPr>
              <a:t>	Numa solução iônica, as partículas de soluto não estão distribuídas aleatoriamente. Pelo contrário, cada íon positivo tem mais íons negativos do que positivos perto dele. </a:t>
            </a:r>
            <a:endParaRPr lang="es-ES" sz="36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39</a:t>
            </a:fld>
            <a:endParaRPr lang="es-ES" dirty="0"/>
          </a:p>
        </p:txBody>
      </p:sp>
    </p:spTree>
    <p:extLst>
      <p:ext uri="{BB962C8B-B14F-4D97-AF65-F5344CB8AC3E}">
        <p14:creationId xmlns:p14="http://schemas.microsoft.com/office/powerpoint/2010/main" val="2791346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836712"/>
            <a:ext cx="8229600" cy="410445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	À medida que a mistura de líquidos voláteis é destilada, as composições do líquido e do vapor, bem como o ponto de ebulição da solução, mudam continuamente.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Sob pressão constante, podemos representar essas quantidades em um diagrama de ponto de ebulição, Figura 14-12. </a:t>
            </a:r>
          </a:p>
          <a:p>
            <a:pPr marL="0" indent="0" algn="just">
              <a:buNone/>
            </a:pPr>
            <a:endParaRPr lang="pt-BR" sz="2800" b="1" dirty="0">
              <a:effectLst/>
              <a:latin typeface="JansonText-Bold"/>
              <a:ea typeface="Corbel" panose="020B0503020204020204" pitchFamily="34" charset="0"/>
              <a:cs typeface="JansonText-Bold"/>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a:t>
            </a:fld>
            <a:endParaRPr lang="es-ES" dirty="0"/>
          </a:p>
        </p:txBody>
      </p:sp>
    </p:spTree>
    <p:extLst>
      <p:ext uri="{BB962C8B-B14F-4D97-AF65-F5344CB8AC3E}">
        <p14:creationId xmlns:p14="http://schemas.microsoft.com/office/powerpoint/2010/main" val="19930539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	As interações elétricas resultantes fazem com que a solução se comporte de forma não ideal. Alguns dos íons sofrem </a:t>
            </a:r>
            <a:r>
              <a:rPr lang="pt-BR" sz="2800" b="1" dirty="0">
                <a:solidFill>
                  <a:srgbClr val="0070C0"/>
                </a:solidFill>
                <a:effectLst/>
                <a:latin typeface="JansonText-Bold"/>
                <a:ea typeface="Corbel" panose="020B0503020204020204" pitchFamily="34" charset="0"/>
                <a:cs typeface="JansonText-Bold"/>
              </a:rPr>
              <a:t>associação</a:t>
            </a:r>
            <a:r>
              <a:rPr lang="pt-BR" sz="2800" b="1" dirty="0">
                <a:effectLst/>
                <a:latin typeface="JansonText-Bold"/>
                <a:ea typeface="Corbel" panose="020B0503020204020204" pitchFamily="34" charset="0"/>
                <a:cs typeface="JansonText-Bold"/>
              </a:rPr>
              <a:t> em solução (Figura 14-15). Em algum instante, algum íon K</a:t>
            </a:r>
            <a:r>
              <a:rPr lang="pt-BR" sz="2800" b="1" baseline="30000" dirty="0">
                <a:effectLst/>
                <a:latin typeface="JansonText-Bold"/>
                <a:ea typeface="Corbel" panose="020B0503020204020204" pitchFamily="34" charset="0"/>
                <a:cs typeface="JansonText-Bold"/>
              </a:rPr>
              <a:t>+</a:t>
            </a:r>
            <a:r>
              <a:rPr lang="pt-BR" sz="2800" b="1" dirty="0">
                <a:effectLst/>
                <a:latin typeface="JansonText-Bold"/>
                <a:ea typeface="Corbel" panose="020B0503020204020204" pitchFamily="34" charset="0"/>
                <a:cs typeface="JansonText-Bold"/>
              </a:rPr>
              <a:t> e Br</a:t>
            </a:r>
            <a:r>
              <a:rPr lang="pt-BR" sz="2800" b="1" baseline="30000" dirty="0">
                <a:effectLst/>
                <a:latin typeface="JansonText-Bold"/>
                <a:ea typeface="Corbel" panose="020B0503020204020204" pitchFamily="34" charset="0"/>
                <a:cs typeface="JansonText-Bold"/>
              </a:rPr>
              <a:t>-</a:t>
            </a:r>
            <a:r>
              <a:rPr lang="pt-BR" sz="2800" b="1" dirty="0">
                <a:effectLst/>
                <a:latin typeface="JansonText-Bold"/>
                <a:ea typeface="Corbel" panose="020B0503020204020204" pitchFamily="34" charset="0"/>
                <a:cs typeface="JansonText-Bold"/>
              </a:rPr>
              <a:t> colidem e "grudam juntos."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Durante o breve tempo em que estão em contato, eles se comportam como uma única partícula. Isso tende a reduzir a molalidade efetiva. A diminuição do ponto de congelamento (</a:t>
            </a:r>
            <a:r>
              <a:rPr lang="pt-BR" sz="2800" b="1" dirty="0">
                <a:effectLst/>
                <a:latin typeface="JansonText-Bold"/>
                <a:ea typeface="Corbel" panose="020B0503020204020204" pitchFamily="34" charset="0"/>
                <a:cs typeface="JansonText-Bold"/>
                <a:sym typeface="Symbol" panose="05050102010706020507" pitchFamily="18" charset="2"/>
              </a:rPr>
              <a:t></a:t>
            </a:r>
            <a:r>
              <a:rPr lang="pt-BR" sz="2800" b="1" dirty="0">
                <a:effectLst/>
                <a:latin typeface="JansonText-Bold"/>
                <a:ea typeface="Corbel" panose="020B0503020204020204" pitchFamily="34" charset="0"/>
                <a:cs typeface="JansonText-Bold"/>
              </a:rPr>
              <a:t>T</a:t>
            </a:r>
            <a:r>
              <a:rPr lang="pt-BR" sz="2800" b="1" baseline="-25000" dirty="0">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é, portanto, reduzida (assim como a elevação do ponto de ebulição (</a:t>
            </a:r>
            <a:r>
              <a:rPr lang="pt-BR" sz="2800" b="1" dirty="0">
                <a:effectLst/>
                <a:latin typeface="JansonText-Bold"/>
                <a:ea typeface="Corbel" panose="020B0503020204020204" pitchFamily="34" charset="0"/>
                <a:cs typeface="JansonText-Bold"/>
                <a:sym typeface="Symbol" panose="05050102010706020507" pitchFamily="18" charset="2"/>
              </a:rPr>
              <a:t></a:t>
            </a:r>
            <a:r>
              <a:rPr lang="pt-BR" sz="2800" b="1" dirty="0">
                <a:effectLst/>
                <a:latin typeface="JansonText-Bold"/>
                <a:ea typeface="Corbel" panose="020B0503020204020204" pitchFamily="34" charset="0"/>
                <a:cs typeface="JansonText-Bold"/>
              </a:rPr>
              <a:t>T</a:t>
            </a:r>
            <a:r>
              <a:rPr lang="pt-BR" sz="2800" b="1" baseline="-25000" dirty="0">
                <a:effectLst/>
                <a:latin typeface="JansonText-Bold"/>
                <a:ea typeface="Corbel" panose="020B0503020204020204" pitchFamily="34" charset="0"/>
                <a:cs typeface="JansonText-Bold"/>
              </a:rPr>
              <a:t>b</a:t>
            </a:r>
            <a:r>
              <a:rPr lang="pt-BR" sz="2800" b="1" dirty="0">
                <a:effectLst/>
                <a:latin typeface="JansonText-Bold"/>
                <a:ea typeface="Corbel" panose="020B0503020204020204" pitchFamily="34" charset="0"/>
                <a:cs typeface="JansonText-Bold"/>
              </a:rPr>
              <a:t>) e a diminuição da pressão de vapor).</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40</a:t>
            </a:fld>
            <a:endParaRPr lang="es-ES" dirty="0"/>
          </a:p>
        </p:txBody>
      </p:sp>
    </p:spTree>
    <p:extLst>
      <p:ext uri="{BB962C8B-B14F-4D97-AF65-F5344CB8AC3E}">
        <p14:creationId xmlns:p14="http://schemas.microsoft.com/office/powerpoint/2010/main" val="41501443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053968" y="1268760"/>
            <a:ext cx="3819048" cy="4248472"/>
          </a:xfrm>
        </p:spPr>
        <p:txBody>
          <a:bodyPr>
            <a:normAutofit/>
          </a:bodyPr>
          <a:lstStyle/>
          <a:p>
            <a:pPr marL="0" indent="0" algn="just">
              <a:buNone/>
            </a:pPr>
            <a:r>
              <a:rPr lang="pt-BR" sz="2400" b="1" i="1" dirty="0">
                <a:effectLst/>
                <a:latin typeface="JansonText-Bold"/>
                <a:ea typeface="Corbel" panose="020B0503020204020204" pitchFamily="34" charset="0"/>
                <a:cs typeface="JansonText-Bold"/>
              </a:rPr>
              <a:t>Figura 14-15: Representação das várias espécies que podem estar presente em uma solução de </a:t>
            </a:r>
            <a:r>
              <a:rPr lang="pt-BR" sz="2400" b="1" i="1" dirty="0" err="1">
                <a:effectLst/>
                <a:latin typeface="JansonText-Bold"/>
                <a:ea typeface="Corbel" panose="020B0503020204020204" pitchFamily="34" charset="0"/>
                <a:cs typeface="JansonText-Bold"/>
              </a:rPr>
              <a:t>KBr</a:t>
            </a:r>
            <a:r>
              <a:rPr lang="pt-BR" sz="2400" b="1" i="1" dirty="0">
                <a:effectLst/>
                <a:latin typeface="JansonText-Bold"/>
                <a:ea typeface="Corbel" panose="020B0503020204020204" pitchFamily="34" charset="0"/>
                <a:cs typeface="JansonText-Bold"/>
              </a:rPr>
              <a:t> em água. Isso explicaria valores inesperados para suas propriedades coligativas, com a diminuição do ponto de congelamento.</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41</a:t>
            </a:fld>
            <a:endParaRPr lang="es-ES" dirty="0"/>
          </a:p>
        </p:txBody>
      </p:sp>
      <p:pic>
        <p:nvPicPr>
          <p:cNvPr id="4" name="Imagem 3" descr="Uma imagem contendo Interface gráfica do usuário&#10;&#10;Descrição gerada automaticamente">
            <a:extLst>
              <a:ext uri="{FF2B5EF4-FFF2-40B4-BE49-F238E27FC236}">
                <a16:creationId xmlns:a16="http://schemas.microsoft.com/office/drawing/2014/main" id="{8DF3FE95-21F3-8ED5-C0F9-56AFD4C05437}"/>
              </a:ext>
            </a:extLst>
          </p:cNvPr>
          <p:cNvPicPr>
            <a:picLocks noChangeAspect="1"/>
          </p:cNvPicPr>
          <p:nvPr/>
        </p:nvPicPr>
        <p:blipFill>
          <a:blip r:embed="rId2"/>
          <a:stretch>
            <a:fillRect/>
          </a:stretch>
        </p:blipFill>
        <p:spPr>
          <a:xfrm>
            <a:off x="270984" y="908720"/>
            <a:ext cx="4533880" cy="4608512"/>
          </a:xfrm>
          <a:prstGeom prst="rect">
            <a:avLst/>
          </a:prstGeom>
        </p:spPr>
      </p:pic>
    </p:spTree>
    <p:extLst>
      <p:ext uri="{BB962C8B-B14F-4D97-AF65-F5344CB8AC3E}">
        <p14:creationId xmlns:p14="http://schemas.microsoft.com/office/powerpoint/2010/main" val="10471216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lnSpcReduction="10000"/>
          </a:bodyPr>
          <a:lstStyle/>
          <a:p>
            <a:pPr marL="0" indent="0" algn="just">
              <a:buNone/>
            </a:pPr>
            <a:r>
              <a:rPr lang="pt-BR" sz="2800" b="1" dirty="0">
                <a:effectLst/>
                <a:latin typeface="JansonText-Bold"/>
                <a:ea typeface="Corbel" panose="020B0503020204020204" pitchFamily="34" charset="0"/>
                <a:cs typeface="JansonText-Bold"/>
              </a:rPr>
              <a:t>	Espera-se que uma solução (mais concentrada) de 1,00 m de </a:t>
            </a:r>
            <a:r>
              <a:rPr lang="pt-BR" sz="2800" b="1" dirty="0" err="1">
                <a:effectLst/>
                <a:latin typeface="JansonText-Bold"/>
                <a:ea typeface="Corbel" panose="020B0503020204020204" pitchFamily="34" charset="0"/>
                <a:cs typeface="JansonText-Bold"/>
              </a:rPr>
              <a:t>KBr</a:t>
            </a:r>
            <a:r>
              <a:rPr lang="pt-BR" sz="2800" b="1" dirty="0">
                <a:effectLst/>
                <a:latin typeface="JansonText-Bold"/>
                <a:ea typeface="Corbel" panose="020B0503020204020204" pitchFamily="34" charset="0"/>
                <a:cs typeface="JansonText-Bold"/>
              </a:rPr>
              <a:t> tenha uma diminuição do ponto de congelamento de 2 x 1,86°C = 3,72°C, mas a diminuição observada é de apenas 3,29°C.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Esse valor para </a:t>
            </a:r>
            <a:r>
              <a:rPr lang="pt-BR" sz="2800" b="1" dirty="0">
                <a:effectLst/>
                <a:latin typeface="JansonText-Bold"/>
                <a:ea typeface="Corbel" panose="020B0503020204020204" pitchFamily="34" charset="0"/>
                <a:cs typeface="JansonText-Bold"/>
                <a:sym typeface="Symbol" panose="05050102010706020507" pitchFamily="18" charset="2"/>
              </a:rPr>
              <a:t></a:t>
            </a:r>
            <a:r>
              <a:rPr lang="pt-BR" sz="2800" b="1" dirty="0">
                <a:effectLst/>
                <a:latin typeface="JansonText-Bold"/>
                <a:ea typeface="Corbel" panose="020B0503020204020204" pitchFamily="34" charset="0"/>
                <a:cs typeface="JansonText-Bold"/>
              </a:rPr>
              <a:t>T</a:t>
            </a:r>
            <a:r>
              <a:rPr lang="pt-BR" sz="2800" b="1" baseline="-25000" dirty="0">
                <a:effectLst/>
                <a:latin typeface="JansonText-Bold"/>
                <a:ea typeface="Corbel" panose="020B0503020204020204" pitchFamily="34" charset="0"/>
                <a:cs typeface="JansonText-Bold"/>
              </a:rPr>
              <a:t>f</a:t>
            </a:r>
            <a:r>
              <a:rPr lang="pt-BR" sz="2800" b="1" dirty="0">
                <a:effectLst/>
                <a:latin typeface="JansonText-Bold"/>
                <a:ea typeface="Corbel" panose="020B0503020204020204" pitchFamily="34" charset="0"/>
                <a:cs typeface="JansonText-Bold"/>
              </a:rPr>
              <a:t> é cerca de 11% menor do que esperávamos. Vemos um desvio maior da diminuição prevista (ignorando a associação iônica) na solução mais concentrada.</a:t>
            </a:r>
          </a:p>
          <a:p>
            <a:pPr marL="0" indent="0" algn="just">
              <a:buNone/>
            </a:pP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Isso ocorre porque os íons estão mais próximos e colidem com mais frequência nas soluções mais concentradas. Consequentemente, a associação iônica é maior. </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42</a:t>
            </a:fld>
            <a:endParaRPr lang="es-ES" dirty="0"/>
          </a:p>
        </p:txBody>
      </p:sp>
    </p:spTree>
    <p:extLst>
      <p:ext uri="{BB962C8B-B14F-4D97-AF65-F5344CB8AC3E}">
        <p14:creationId xmlns:p14="http://schemas.microsoft.com/office/powerpoint/2010/main" val="2872776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Uma medida da extensão da dissociação (ou ionização) de um eletrólito em água é o fator de </a:t>
            </a:r>
            <a:r>
              <a:rPr lang="pt-BR" sz="2800" b="1" dirty="0" err="1">
                <a:solidFill>
                  <a:srgbClr val="FFC000"/>
                </a:solidFill>
                <a:effectLst/>
                <a:latin typeface="JansonText-Bold"/>
                <a:ea typeface="Corbel" panose="020B0503020204020204" pitchFamily="34" charset="0"/>
                <a:cs typeface="JansonText-Bold"/>
              </a:rPr>
              <a:t>van’t</a:t>
            </a:r>
            <a:r>
              <a:rPr lang="pt-BR" sz="2800" b="1" dirty="0">
                <a:solidFill>
                  <a:srgbClr val="FFC000"/>
                </a:solidFill>
                <a:effectLst/>
                <a:latin typeface="JansonText-Bold"/>
                <a:ea typeface="Corbel" panose="020B0503020204020204" pitchFamily="34" charset="0"/>
                <a:cs typeface="JansonText-Bold"/>
              </a:rPr>
              <a:t> </a:t>
            </a:r>
            <a:r>
              <a:rPr lang="pt-BR" sz="2800" b="1" dirty="0" err="1">
                <a:solidFill>
                  <a:srgbClr val="FFC000"/>
                </a:solidFill>
                <a:effectLst/>
                <a:latin typeface="JansonText-Bold"/>
                <a:ea typeface="Corbel" panose="020B0503020204020204" pitchFamily="34" charset="0"/>
                <a:cs typeface="JansonText-Bold"/>
              </a:rPr>
              <a:t>Hoff</a:t>
            </a:r>
            <a:r>
              <a:rPr lang="pt-BR" sz="2800" b="1" dirty="0">
                <a:solidFill>
                  <a:srgbClr val="FFC000"/>
                </a:solidFill>
                <a:effectLst/>
                <a:latin typeface="JansonText-Bold"/>
                <a:ea typeface="Corbel" panose="020B0503020204020204" pitchFamily="34" charset="0"/>
                <a:cs typeface="JansonText-Bold"/>
              </a:rPr>
              <a:t>, i, </a:t>
            </a:r>
            <a:r>
              <a:rPr lang="pt-BR" sz="2800" b="1" dirty="0">
                <a:effectLst/>
                <a:latin typeface="JansonText-Bold"/>
                <a:ea typeface="Corbel" panose="020B0503020204020204" pitchFamily="34" charset="0"/>
                <a:cs typeface="JansonText-Bold"/>
              </a:rPr>
              <a:t>para a solução.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Esta é a relação da propriedade coligativa real com o valor que seria observado se não ocorresse dissociação.</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43</a:t>
            </a:fld>
            <a:endParaRPr lang="es-ES" dirty="0"/>
          </a:p>
        </p:txBody>
      </p:sp>
      <p:pic>
        <p:nvPicPr>
          <p:cNvPr id="4" name="Imagem 3" descr="Texto&#10;&#10;Descrição gerada automaticamente">
            <a:extLst>
              <a:ext uri="{FF2B5EF4-FFF2-40B4-BE49-F238E27FC236}">
                <a16:creationId xmlns:a16="http://schemas.microsoft.com/office/drawing/2014/main" id="{06950342-4713-42AC-D18F-8E992F87EA3F}"/>
              </a:ext>
            </a:extLst>
          </p:cNvPr>
          <p:cNvPicPr>
            <a:picLocks noChangeAspect="1"/>
          </p:cNvPicPr>
          <p:nvPr/>
        </p:nvPicPr>
        <p:blipFill>
          <a:blip r:embed="rId2"/>
          <a:stretch>
            <a:fillRect/>
          </a:stretch>
        </p:blipFill>
        <p:spPr>
          <a:xfrm>
            <a:off x="1403648" y="4437112"/>
            <a:ext cx="6523078" cy="1080120"/>
          </a:xfrm>
          <a:prstGeom prst="rect">
            <a:avLst/>
          </a:prstGeom>
        </p:spPr>
      </p:pic>
    </p:spTree>
    <p:extLst>
      <p:ext uri="{BB962C8B-B14F-4D97-AF65-F5344CB8AC3E}">
        <p14:creationId xmlns:p14="http://schemas.microsoft.com/office/powerpoint/2010/main" val="41909353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	O valor ideal, ou limite, de i para uma solução de </a:t>
            </a:r>
            <a:r>
              <a:rPr lang="pt-BR" sz="2800" b="1" dirty="0" err="1">
                <a:effectLst/>
                <a:latin typeface="JansonText-Bold"/>
                <a:ea typeface="Corbel" panose="020B0503020204020204" pitchFamily="34" charset="0"/>
                <a:cs typeface="JansonText-Bold"/>
              </a:rPr>
              <a:t>KBr</a:t>
            </a:r>
            <a:r>
              <a:rPr lang="pt-BR" sz="2800" b="1" dirty="0">
                <a:effectLst/>
                <a:latin typeface="JansonText-Bold"/>
                <a:ea typeface="Corbel" panose="020B0503020204020204" pitchFamily="34" charset="0"/>
                <a:cs typeface="JansonText-Bold"/>
              </a:rPr>
              <a:t> seria 2, e o valor para um eletrólito 2:1 como o Na</a:t>
            </a:r>
            <a:r>
              <a:rPr lang="pt-BR" sz="2800" b="1" baseline="-25000" dirty="0">
                <a:effectLst/>
                <a:latin typeface="JansonText-Bold"/>
                <a:ea typeface="Corbel" panose="020B0503020204020204" pitchFamily="34" charset="0"/>
                <a:cs typeface="JansonText-Bold"/>
              </a:rPr>
              <a:t>2</a:t>
            </a:r>
            <a:r>
              <a:rPr lang="pt-BR" sz="2800" b="1" dirty="0">
                <a:effectLst/>
                <a:latin typeface="JansonText-Bold"/>
                <a:ea typeface="Corbel" panose="020B0503020204020204" pitchFamily="34" charset="0"/>
                <a:cs typeface="JansonText-Bold"/>
              </a:rPr>
              <a:t>SO</a:t>
            </a:r>
            <a:r>
              <a:rPr lang="pt-BR" sz="2800" b="1" baseline="-25000" dirty="0">
                <a:effectLst/>
                <a:latin typeface="JansonText-Bold"/>
                <a:ea typeface="Corbel" panose="020B0503020204020204" pitchFamily="34" charset="0"/>
                <a:cs typeface="JansonText-Bold"/>
              </a:rPr>
              <a:t>4</a:t>
            </a:r>
            <a:r>
              <a:rPr lang="pt-BR" sz="2800" b="1" dirty="0">
                <a:effectLst/>
                <a:latin typeface="JansonText-Bold"/>
                <a:ea typeface="Corbel" panose="020B0503020204020204" pitchFamily="34" charset="0"/>
                <a:cs typeface="JansonText-Bold"/>
              </a:rPr>
              <a:t> seria 3; esses valores se aplicariam a soluções infinitamente diluídas na qual não ocorre nenhuma associação apreciável de íons. Para soluções de </a:t>
            </a:r>
            <a:r>
              <a:rPr lang="pt-BR" sz="2800" b="1" dirty="0" err="1">
                <a:effectLst/>
                <a:latin typeface="JansonText-Bold"/>
                <a:ea typeface="Corbel" panose="020B0503020204020204" pitchFamily="34" charset="0"/>
                <a:cs typeface="JansonText-Bold"/>
              </a:rPr>
              <a:t>KBr</a:t>
            </a:r>
            <a:r>
              <a:rPr lang="pt-BR" sz="2800" b="1" dirty="0">
                <a:effectLst/>
                <a:latin typeface="JansonText-Bold"/>
                <a:ea typeface="Corbel" panose="020B0503020204020204" pitchFamily="34" charset="0"/>
                <a:cs typeface="JansonText-Bold"/>
              </a:rPr>
              <a:t> 0,10 m e 1,0 m, i é </a:t>
            </a:r>
            <a:r>
              <a:rPr lang="pt-BR" sz="2800" b="1" i="1" dirty="0">
                <a:effectLst/>
                <a:latin typeface="JansonText-Bold"/>
                <a:ea typeface="Corbel" panose="020B0503020204020204" pitchFamily="34" charset="0"/>
                <a:cs typeface="JansonText-Bold"/>
              </a:rPr>
              <a:t>menor</a:t>
            </a:r>
            <a:r>
              <a:rPr lang="pt-BR" sz="2800" b="1" dirty="0">
                <a:effectLst/>
                <a:latin typeface="JansonText-Bold"/>
                <a:ea typeface="Corbel" panose="020B0503020204020204" pitchFamily="34" charset="0"/>
                <a:cs typeface="JansonText-Bold"/>
              </a:rPr>
              <a:t> que 2.</a:t>
            </a: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44</a:t>
            </a:fld>
            <a:endParaRPr lang="es-ES" dirty="0"/>
          </a:p>
        </p:txBody>
      </p:sp>
      <p:pic>
        <p:nvPicPr>
          <p:cNvPr id="4" name="Imagem 3">
            <a:extLst>
              <a:ext uri="{FF2B5EF4-FFF2-40B4-BE49-F238E27FC236}">
                <a16:creationId xmlns:a16="http://schemas.microsoft.com/office/drawing/2014/main" id="{15E53155-8020-80D0-A245-5AF28914CB71}"/>
              </a:ext>
            </a:extLst>
          </p:cNvPr>
          <p:cNvPicPr>
            <a:picLocks noChangeAspect="1"/>
          </p:cNvPicPr>
          <p:nvPr/>
        </p:nvPicPr>
        <p:blipFill>
          <a:blip r:embed="rId2"/>
          <a:stretch>
            <a:fillRect/>
          </a:stretch>
        </p:blipFill>
        <p:spPr>
          <a:xfrm>
            <a:off x="409090" y="3645024"/>
            <a:ext cx="8277710" cy="1008112"/>
          </a:xfrm>
          <a:prstGeom prst="rect">
            <a:avLst/>
          </a:prstGeom>
        </p:spPr>
      </p:pic>
    </p:spTree>
    <p:extLst>
      <p:ext uri="{BB962C8B-B14F-4D97-AF65-F5344CB8AC3E}">
        <p14:creationId xmlns:p14="http://schemas.microsoft.com/office/powerpoint/2010/main" val="34594906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	A Tabela 14-3 lista os valores reais e ideais de i para soluções de alguns eletrólitos fortes, com base nas medições de diminuições do ponto de congelamento. </a:t>
            </a:r>
          </a:p>
          <a:p>
            <a:pPr marL="0" indent="0" algn="just">
              <a:buNone/>
            </a:pP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Muitos eletrólitos fracos são bastante solúveis em água, mas ionizam-se apenas ligeiramente. A porcentagem de ionização e valor i para um eletrólito fraco em solução também podem ser determinados a partir de dados de diminuição do ponto de congelamento (Exemplo 14-12).</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45</a:t>
            </a:fld>
            <a:endParaRPr lang="es-ES" dirty="0"/>
          </a:p>
        </p:txBody>
      </p:sp>
    </p:spTree>
    <p:extLst>
      <p:ext uri="{BB962C8B-B14F-4D97-AF65-F5344CB8AC3E}">
        <p14:creationId xmlns:p14="http://schemas.microsoft.com/office/powerpoint/2010/main" val="28259528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46</a:t>
            </a:fld>
            <a:endParaRPr lang="es-ES" dirty="0"/>
          </a:p>
        </p:txBody>
      </p:sp>
      <p:pic>
        <p:nvPicPr>
          <p:cNvPr id="7" name="Imagem 6" descr="Interface gráfica do usuário, Tabela&#10;&#10;Descrição gerada automaticamente">
            <a:extLst>
              <a:ext uri="{FF2B5EF4-FFF2-40B4-BE49-F238E27FC236}">
                <a16:creationId xmlns:a16="http://schemas.microsoft.com/office/drawing/2014/main" id="{C6E91F62-6515-649D-4B34-81D707C914E6}"/>
              </a:ext>
            </a:extLst>
          </p:cNvPr>
          <p:cNvPicPr>
            <a:picLocks noChangeAspect="1"/>
          </p:cNvPicPr>
          <p:nvPr/>
        </p:nvPicPr>
        <p:blipFill>
          <a:blip r:embed="rId2"/>
          <a:stretch>
            <a:fillRect/>
          </a:stretch>
        </p:blipFill>
        <p:spPr>
          <a:xfrm>
            <a:off x="539552" y="1052736"/>
            <a:ext cx="7593319" cy="4536504"/>
          </a:xfrm>
          <a:prstGeom prst="rect">
            <a:avLst/>
          </a:prstGeom>
        </p:spPr>
      </p:pic>
    </p:spTree>
    <p:extLst>
      <p:ext uri="{BB962C8B-B14F-4D97-AF65-F5344CB8AC3E}">
        <p14:creationId xmlns:p14="http://schemas.microsoft.com/office/powerpoint/2010/main" val="36160320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a:bodyPr>
          <a:lstStyle/>
          <a:p>
            <a:pPr marL="0" indent="0" algn="just">
              <a:buNone/>
            </a:pPr>
            <a:r>
              <a:rPr lang="pt-BR" sz="2800" b="1" dirty="0">
                <a:solidFill>
                  <a:srgbClr val="11D670"/>
                </a:solidFill>
                <a:effectLst/>
                <a:latin typeface="JansonText-Bold"/>
                <a:ea typeface="Corbel" panose="020B0503020204020204" pitchFamily="34" charset="0"/>
                <a:cs typeface="JansonText-Bold"/>
              </a:rPr>
              <a:t>EXEMPLO 14-12 Propriedade coligativa e eletrólitos fracos</a:t>
            </a:r>
            <a:endParaRPr lang="pt-BR" sz="2800" dirty="0">
              <a:solidFill>
                <a:srgbClr val="11D670"/>
              </a:solidFill>
              <a:effectLst/>
              <a:latin typeface="Times New Roman" panose="02020603050405020304" pitchFamily="18" charset="0"/>
              <a:ea typeface="Times New Roman" panose="02020603050405020304" pitchFamily="18" charset="0"/>
            </a:endParaRPr>
          </a:p>
          <a:p>
            <a:pPr marL="0" indent="0" algn="just">
              <a:buNone/>
            </a:pPr>
            <a:endParaRPr lang="pt-BR" sz="2800" dirty="0">
              <a:effectLst/>
              <a:latin typeface="Times New Roman" panose="02020603050405020304" pitchFamily="18" charset="0"/>
              <a:ea typeface="Times New Roman" panose="02020603050405020304" pitchFamily="18" charset="0"/>
            </a:endParaRPr>
          </a:p>
          <a:p>
            <a:pPr marL="0" indent="0" algn="just">
              <a:buNone/>
            </a:pPr>
            <a:r>
              <a:rPr lang="pt-BR" sz="2800" b="1" dirty="0">
                <a:effectLst/>
                <a:latin typeface="JansonText-Bold"/>
                <a:ea typeface="Corbel" panose="020B0503020204020204" pitchFamily="34" charset="0"/>
                <a:cs typeface="JansonText-Bold"/>
              </a:rPr>
              <a:t>	O ácido lático, C</a:t>
            </a:r>
            <a:r>
              <a:rPr lang="pt-BR" sz="2800" b="1" baseline="-25000" dirty="0">
                <a:effectLst/>
                <a:latin typeface="JansonText-Bold"/>
                <a:ea typeface="Corbel" panose="020B0503020204020204" pitchFamily="34" charset="0"/>
                <a:cs typeface="JansonText-Bold"/>
              </a:rPr>
              <a:t>2</a:t>
            </a:r>
            <a:r>
              <a:rPr lang="pt-BR" sz="2800" b="1" dirty="0">
                <a:effectLst/>
                <a:latin typeface="JansonText-Bold"/>
                <a:ea typeface="Corbel" panose="020B0503020204020204" pitchFamily="34" charset="0"/>
                <a:cs typeface="JansonText-Bold"/>
              </a:rPr>
              <a:t>H</a:t>
            </a:r>
            <a:r>
              <a:rPr lang="pt-BR" sz="2800" b="1" baseline="-25000" dirty="0">
                <a:effectLst/>
                <a:latin typeface="JansonText-Bold"/>
                <a:ea typeface="Corbel" panose="020B0503020204020204" pitchFamily="34" charset="0"/>
                <a:cs typeface="JansonText-Bold"/>
              </a:rPr>
              <a:t>4</a:t>
            </a:r>
            <a:r>
              <a:rPr lang="pt-BR" sz="2800" b="1" dirty="0">
                <a:effectLst/>
                <a:latin typeface="JansonText-Bold"/>
                <a:ea typeface="Corbel" panose="020B0503020204020204" pitchFamily="34" charset="0"/>
                <a:cs typeface="JansonText-Bold"/>
              </a:rPr>
              <a:t>(OH)COOH, é encontrado no leite azedo. Também é formado nos músculos durante atividade física intensa e é responsável pela dor sentida durante o exercício extenuante. Ele é um ácido </a:t>
            </a:r>
            <a:r>
              <a:rPr lang="pt-BR" sz="2800" b="1" dirty="0" err="1">
                <a:effectLst/>
                <a:latin typeface="JansonText-Bold"/>
                <a:ea typeface="Corbel" panose="020B0503020204020204" pitchFamily="34" charset="0"/>
                <a:cs typeface="JansonText-Bold"/>
              </a:rPr>
              <a:t>monoprótico</a:t>
            </a:r>
            <a:r>
              <a:rPr lang="pt-BR" sz="2800" b="1" dirty="0">
                <a:effectLst/>
                <a:latin typeface="JansonText-Bold"/>
                <a:ea typeface="Corbel" panose="020B0503020204020204" pitchFamily="34" charset="0"/>
                <a:cs typeface="JansonText-Bold"/>
              </a:rPr>
              <a:t> fraco e, portanto, um eletrólito fraco.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O ponto de congelamento de uma solução aquosa 0,0100 m de ácido lático é -0,0206°C. Calcule (a) o valor de i e (b) a porcentagem ionização na solução.</a:t>
            </a:r>
            <a:endParaRPr lang="pt-BR" sz="2800" dirty="0">
              <a:effectLst/>
              <a:latin typeface="Times New Roman" panose="02020603050405020304" pitchFamily="18" charset="0"/>
              <a:ea typeface="Times New Roman" panose="02020603050405020304" pitchFamily="18" charset="0"/>
            </a:endParaRPr>
          </a:p>
          <a:p>
            <a:pPr marL="0" indent="0" algn="just"/>
            <a:r>
              <a:rPr lang="pt-BR" sz="2800" b="1" dirty="0">
                <a:effectLst/>
                <a:latin typeface="JansonText-Bold"/>
                <a:ea typeface="Corbel" panose="020B0503020204020204" pitchFamily="34" charset="0"/>
                <a:cs typeface="JansonText-Bold"/>
              </a:rPr>
              <a:t> </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47</a:t>
            </a:fld>
            <a:endParaRPr lang="es-ES" dirty="0"/>
          </a:p>
        </p:txBody>
      </p:sp>
    </p:spTree>
    <p:extLst>
      <p:ext uri="{BB962C8B-B14F-4D97-AF65-F5344CB8AC3E}">
        <p14:creationId xmlns:p14="http://schemas.microsoft.com/office/powerpoint/2010/main" val="42387427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Plano para (a)</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Para avaliar o fator de </a:t>
            </a:r>
            <a:r>
              <a:rPr lang="pt-BR" sz="2400" b="1" dirty="0" err="1">
                <a:effectLst/>
                <a:latin typeface="JansonText-Bold"/>
                <a:ea typeface="Corbel" panose="020B0503020204020204" pitchFamily="34" charset="0"/>
                <a:cs typeface="JansonText-Bold"/>
              </a:rPr>
              <a:t>van’t</a:t>
            </a:r>
            <a:r>
              <a:rPr lang="pt-BR" sz="2400" b="1" dirty="0">
                <a:effectLst/>
                <a:latin typeface="JansonText-Bold"/>
                <a:ea typeface="Corbel" panose="020B0503020204020204" pitchFamily="34" charset="0"/>
                <a:cs typeface="JansonText-Bold"/>
              </a:rPr>
              <a:t> </a:t>
            </a:r>
            <a:r>
              <a:rPr lang="pt-BR" sz="2400" b="1" dirty="0" err="1">
                <a:effectLst/>
                <a:latin typeface="JansonText-Bold"/>
                <a:ea typeface="Corbel" panose="020B0503020204020204" pitchFamily="34" charset="0"/>
                <a:cs typeface="JansonText-Bold"/>
              </a:rPr>
              <a:t>Hoff</a:t>
            </a:r>
            <a:r>
              <a:rPr lang="pt-BR" sz="2400" b="1" dirty="0">
                <a:effectLst/>
                <a:latin typeface="JansonText-Bold"/>
                <a:ea typeface="Corbel" panose="020B0503020204020204" pitchFamily="34" charset="0"/>
                <a:cs typeface="JansonText-Bold"/>
              </a:rPr>
              <a:t>, i, primeiro calculamos </a:t>
            </a:r>
            <a:r>
              <a:rPr lang="pt-BR" sz="2400" b="1" dirty="0" err="1">
                <a:effectLst/>
                <a:latin typeface="JansonText-Bold"/>
                <a:ea typeface="Corbel" panose="020B0503020204020204" pitchFamily="34" charset="0"/>
                <a:cs typeface="JansonText-Bold"/>
              </a:rPr>
              <a:t>m</a:t>
            </a:r>
            <a:r>
              <a:rPr lang="pt-BR" sz="2400" b="1" baseline="-25000" dirty="0" err="1">
                <a:effectLst/>
                <a:latin typeface="JansonText-Bold"/>
                <a:ea typeface="Corbel" panose="020B0503020204020204" pitchFamily="34" charset="0"/>
                <a:cs typeface="JansonText-Bold"/>
              </a:rPr>
              <a:t>efetivo</a:t>
            </a:r>
            <a:r>
              <a:rPr lang="pt-BR" sz="2400" b="1" dirty="0">
                <a:effectLst/>
                <a:latin typeface="JansonText-Bold"/>
                <a:ea typeface="Corbel" panose="020B0503020204020204" pitchFamily="34" charset="0"/>
                <a:cs typeface="JansonText-Bold"/>
              </a:rPr>
              <a:t> a partir da diminuição do ponto de congelamento observado e </a:t>
            </a:r>
            <a:r>
              <a:rPr lang="pt-BR" sz="2400" b="1" dirty="0" err="1">
                <a:effectLst/>
                <a:latin typeface="JansonText-Bold"/>
                <a:ea typeface="Corbel" panose="020B0503020204020204" pitchFamily="34" charset="0"/>
                <a:cs typeface="JansonText-Bold"/>
              </a:rPr>
              <a:t>K</a:t>
            </a:r>
            <a:r>
              <a:rPr lang="pt-BR" sz="2400" b="1" baseline="-25000" dirty="0" err="1">
                <a:effectLst/>
                <a:latin typeface="JansonText-Bold"/>
                <a:ea typeface="Corbel" panose="020B0503020204020204" pitchFamily="34" charset="0"/>
                <a:cs typeface="JansonText-Bold"/>
              </a:rPr>
              <a:t>f</a:t>
            </a:r>
            <a:r>
              <a:rPr lang="pt-BR" sz="2400" b="1" dirty="0">
                <a:effectLst/>
                <a:latin typeface="JansonText-Bold"/>
                <a:ea typeface="Corbel" panose="020B0503020204020204" pitchFamily="34" charset="0"/>
                <a:cs typeface="JansonText-Bold"/>
              </a:rPr>
              <a:t> para água; então comparamos </a:t>
            </a:r>
            <a:r>
              <a:rPr lang="pt-BR" sz="2400" b="1" dirty="0" err="1">
                <a:effectLst/>
                <a:latin typeface="JansonText-Bold"/>
                <a:ea typeface="Corbel" panose="020B0503020204020204" pitchFamily="34" charset="0"/>
                <a:cs typeface="JansonText-Bold"/>
              </a:rPr>
              <a:t>m</a:t>
            </a:r>
            <a:r>
              <a:rPr lang="pt-BR" sz="2400" b="1" baseline="-25000" dirty="0" err="1">
                <a:effectLst/>
                <a:latin typeface="JansonText-Bold"/>
                <a:ea typeface="Corbel" panose="020B0503020204020204" pitchFamily="34" charset="0"/>
                <a:cs typeface="JansonText-Bold"/>
              </a:rPr>
              <a:t>efetivo</a:t>
            </a:r>
            <a:r>
              <a:rPr lang="pt-BR" sz="2400" b="1" dirty="0">
                <a:effectLst/>
                <a:latin typeface="JansonText-Bold"/>
                <a:ea typeface="Corbel" panose="020B0503020204020204" pitchFamily="34" charset="0"/>
                <a:cs typeface="JansonText-Bold"/>
              </a:rPr>
              <a:t> e </a:t>
            </a:r>
            <a:r>
              <a:rPr lang="pt-BR" sz="2400" b="1" dirty="0" err="1">
                <a:effectLst/>
                <a:latin typeface="JansonText-Bold"/>
                <a:ea typeface="Corbel" panose="020B0503020204020204" pitchFamily="34" charset="0"/>
                <a:cs typeface="JansonText-Bold"/>
              </a:rPr>
              <a:t>m</a:t>
            </a:r>
            <a:r>
              <a:rPr lang="pt-BR" sz="2400" b="1" baseline="-25000" dirty="0" err="1">
                <a:effectLst/>
                <a:latin typeface="JansonText-Bold"/>
                <a:ea typeface="Corbel" panose="020B0503020204020204" pitchFamily="34" charset="0"/>
                <a:cs typeface="JansonText-Bold"/>
              </a:rPr>
              <a:t>observado</a:t>
            </a:r>
            <a:r>
              <a:rPr lang="pt-BR" sz="2400" b="1" dirty="0">
                <a:effectLst/>
                <a:latin typeface="JansonText-Bold"/>
                <a:ea typeface="Corbel" panose="020B0503020204020204" pitchFamily="34" charset="0"/>
                <a:cs typeface="JansonText-Bold"/>
              </a:rPr>
              <a:t> para encontrar i.</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latin typeface="Times New Roman" panose="02020603050405020304" pitchFamily="18" charset="0"/>
              <a:ea typeface="Corbel" panose="020B0503020204020204" pitchFamily="34" charset="0"/>
            </a:endParaRPr>
          </a:p>
          <a:p>
            <a:pPr marL="0" indent="0" algn="just">
              <a:buNone/>
            </a:pPr>
            <a:r>
              <a:rPr lang="pt-BR" sz="2400" b="1" dirty="0">
                <a:effectLst/>
                <a:latin typeface="JansonText-Bold"/>
                <a:ea typeface="Corbel" panose="020B0503020204020204" pitchFamily="34" charset="0"/>
                <a:cs typeface="JansonText-Bold"/>
              </a:rPr>
              <a:t>Solução para (a)</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48</a:t>
            </a:fld>
            <a:endParaRPr lang="es-ES" dirty="0"/>
          </a:p>
        </p:txBody>
      </p:sp>
      <p:pic>
        <p:nvPicPr>
          <p:cNvPr id="4" name="Imagem 3" descr="Interface gráfica do usuário, Texto&#10;&#10;Descrição gerada automaticamente">
            <a:extLst>
              <a:ext uri="{FF2B5EF4-FFF2-40B4-BE49-F238E27FC236}">
                <a16:creationId xmlns:a16="http://schemas.microsoft.com/office/drawing/2014/main" id="{B951A7BC-22A7-AFAB-5089-BC5AC5C3B19B}"/>
              </a:ext>
            </a:extLst>
          </p:cNvPr>
          <p:cNvPicPr>
            <a:picLocks noChangeAspect="1"/>
          </p:cNvPicPr>
          <p:nvPr/>
        </p:nvPicPr>
        <p:blipFill>
          <a:blip r:embed="rId2"/>
          <a:stretch>
            <a:fillRect/>
          </a:stretch>
        </p:blipFill>
        <p:spPr>
          <a:xfrm>
            <a:off x="1763688" y="3956571"/>
            <a:ext cx="5321031" cy="2232248"/>
          </a:xfrm>
          <a:prstGeom prst="rect">
            <a:avLst/>
          </a:prstGeom>
        </p:spPr>
      </p:pic>
    </p:spTree>
    <p:extLst>
      <p:ext uri="{BB962C8B-B14F-4D97-AF65-F5344CB8AC3E}">
        <p14:creationId xmlns:p14="http://schemas.microsoft.com/office/powerpoint/2010/main" val="15145592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lgn="just">
              <a:buNone/>
            </a:pPr>
            <a:r>
              <a:rPr lang="pt-BR" sz="2400" b="1" dirty="0">
                <a:effectLst/>
                <a:latin typeface="JansonText-Bold"/>
                <a:ea typeface="Corbel" panose="020B0503020204020204" pitchFamily="34" charset="0"/>
                <a:cs typeface="JansonText-Bold"/>
              </a:rPr>
              <a:t>Plano para (b)</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A porcentagem de ionização é dada por</a:t>
            </a: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b="1" dirty="0">
              <a:latin typeface="JansonText-Bold"/>
              <a:ea typeface="Times New Roman" panose="02020603050405020304" pitchFamily="18" charset="0"/>
            </a:endParaRPr>
          </a:p>
          <a:p>
            <a:pPr marL="0" indent="0">
              <a:buNone/>
            </a:pPr>
            <a:r>
              <a:rPr lang="pt-BR" sz="2400" b="1" dirty="0">
                <a:effectLst/>
                <a:latin typeface="JansonText-Bold"/>
                <a:ea typeface="Corbel" panose="020B0503020204020204" pitchFamily="34" charset="0"/>
                <a:cs typeface="JansonText-Bold"/>
              </a:rPr>
              <a:t>A diminuição do ponto de congelamento é causada pela </a:t>
            </a:r>
            <a:r>
              <a:rPr lang="pt-BR" sz="2400" b="1" dirty="0" err="1">
                <a:effectLst/>
                <a:latin typeface="JansonText-Bold"/>
                <a:ea typeface="Corbel" panose="020B0503020204020204" pitchFamily="34" charset="0"/>
                <a:cs typeface="JansonText-Bold"/>
              </a:rPr>
              <a:t>m</a:t>
            </a:r>
            <a:r>
              <a:rPr lang="pt-BR" sz="2400" b="1" baseline="-25000" dirty="0" err="1">
                <a:effectLst/>
                <a:latin typeface="JansonText-Bold"/>
                <a:ea typeface="Corbel" panose="020B0503020204020204" pitchFamily="34" charset="0"/>
                <a:cs typeface="JansonText-Bold"/>
              </a:rPr>
              <a:t>efetiva</a:t>
            </a:r>
            <a:r>
              <a:rPr lang="pt-BR" sz="2400" b="1" dirty="0">
                <a:effectLst/>
                <a:latin typeface="JansonText-Bold"/>
                <a:ea typeface="Corbel" panose="020B0503020204020204" pitchFamily="34" charset="0"/>
                <a:cs typeface="JansonText-Bold"/>
              </a:rPr>
              <a:t>, a concentração total de todas as espécies - neste caso, a soma das concentrações de HA, H</a:t>
            </a:r>
            <a:r>
              <a:rPr lang="pt-BR" sz="2400" b="1" baseline="30000" dirty="0">
                <a:effectLst/>
                <a:latin typeface="JansonText-Bold"/>
                <a:ea typeface="Corbel" panose="020B0503020204020204" pitchFamily="34" charset="0"/>
                <a:cs typeface="JansonText-Bold"/>
              </a:rPr>
              <a:t>+</a:t>
            </a:r>
            <a:r>
              <a:rPr lang="pt-BR" sz="2400" b="1" dirty="0">
                <a:effectLst/>
                <a:latin typeface="JansonText-Bold"/>
                <a:ea typeface="Corbel" panose="020B0503020204020204" pitchFamily="34" charset="0"/>
                <a:cs typeface="JansonText-Bold"/>
              </a:rPr>
              <a:t> e A</a:t>
            </a:r>
            <a:r>
              <a:rPr lang="pt-BR" sz="2400" b="1" baseline="30000" dirty="0">
                <a:effectLst/>
                <a:latin typeface="JansonText-Bold"/>
                <a:ea typeface="Corbel" panose="020B0503020204020204" pitchFamily="34" charset="0"/>
                <a:cs typeface="JansonText-Bold"/>
              </a:rPr>
              <a:t>-</a:t>
            </a:r>
            <a:r>
              <a:rPr lang="pt-BR" sz="2400" b="1" dirty="0">
                <a:effectLst/>
                <a:latin typeface="JansonText-Bold"/>
                <a:ea typeface="Corbel" panose="020B0503020204020204" pitchFamily="34" charset="0"/>
                <a:cs typeface="JansonText-Bold"/>
              </a:rPr>
              <a:t>. Sabemos o valor de </a:t>
            </a:r>
            <a:r>
              <a:rPr lang="pt-BR" sz="2400" b="1" dirty="0" err="1">
                <a:effectLst/>
                <a:latin typeface="JansonText-Bold"/>
                <a:ea typeface="Corbel" panose="020B0503020204020204" pitchFamily="34" charset="0"/>
                <a:cs typeface="JansonText-Bold"/>
              </a:rPr>
              <a:t>m</a:t>
            </a:r>
            <a:r>
              <a:rPr lang="pt-BR" sz="2400" b="1" baseline="-25000" dirty="0" err="1">
                <a:effectLst/>
                <a:latin typeface="JansonText-Bold"/>
                <a:ea typeface="Corbel" panose="020B0503020204020204" pitchFamily="34" charset="0"/>
                <a:cs typeface="JansonText-Bold"/>
              </a:rPr>
              <a:t>efetiva</a:t>
            </a:r>
            <a:r>
              <a:rPr lang="pt-BR" sz="2400" b="1" dirty="0">
                <a:effectLst/>
                <a:latin typeface="JansonText-Bold"/>
                <a:ea typeface="Corbel" panose="020B0503020204020204" pitchFamily="34" charset="0"/>
                <a:cs typeface="JansonText-Bold"/>
              </a:rPr>
              <a:t> da parte (a). Assim, precisamos construir uma expressão para a molalidade efetiva em termos da quantidade de ácido lático que ioniza. Representamos a molalidade do ácido lático que ioniza como uma incógnita, x, e escrevemos as concentrações de todas as espécies em termos desta variável desconhecida.</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49</a:t>
            </a:fld>
            <a:endParaRPr lang="es-ES" dirty="0"/>
          </a:p>
        </p:txBody>
      </p:sp>
      <p:pic>
        <p:nvPicPr>
          <p:cNvPr id="4" name="Imagem 3">
            <a:extLst>
              <a:ext uri="{FF2B5EF4-FFF2-40B4-BE49-F238E27FC236}">
                <a16:creationId xmlns:a16="http://schemas.microsoft.com/office/drawing/2014/main" id="{38CB3C94-76CF-3A18-0E16-373CDEF3E67A}"/>
              </a:ext>
            </a:extLst>
          </p:cNvPr>
          <p:cNvPicPr>
            <a:picLocks noChangeAspect="1"/>
          </p:cNvPicPr>
          <p:nvPr/>
        </p:nvPicPr>
        <p:blipFill>
          <a:blip r:embed="rId2"/>
          <a:stretch>
            <a:fillRect/>
          </a:stretch>
        </p:blipFill>
        <p:spPr>
          <a:xfrm>
            <a:off x="468648" y="1916832"/>
            <a:ext cx="8018926" cy="792088"/>
          </a:xfrm>
          <a:prstGeom prst="rect">
            <a:avLst/>
          </a:prstGeom>
        </p:spPr>
      </p:pic>
    </p:spTree>
    <p:extLst>
      <p:ext uri="{BB962C8B-B14F-4D97-AF65-F5344CB8AC3E}">
        <p14:creationId xmlns:p14="http://schemas.microsoft.com/office/powerpoint/2010/main" val="3556603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3861048"/>
            <a:ext cx="8229600" cy="2232248"/>
          </a:xfrm>
        </p:spPr>
        <p:txBody>
          <a:bodyPr>
            <a:normAutofit fontScale="85000" lnSpcReduction="10000"/>
          </a:bodyPr>
          <a:lstStyle/>
          <a:p>
            <a:pPr marL="0" indent="0">
              <a:buNone/>
            </a:pPr>
            <a:r>
              <a:rPr lang="pt-BR" sz="1800" b="1" i="1" dirty="0">
                <a:effectLst/>
                <a:latin typeface="JansonText-Bold"/>
                <a:ea typeface="Corbel" panose="020B0503020204020204" pitchFamily="34" charset="0"/>
                <a:cs typeface="JansonText-Bold"/>
              </a:rPr>
              <a:t>Figura 14-12 - Diagrama de ponto de ebulição para uma solução de dois líquidos voláteis, A e B. A curva inferior representa o ponto de ebulição de uma mistura líquida com a composição indicada. A curva superior representa a composição do vapor em equilíbrio com a mistura líquida em ebulição na temperatura indicada. O líquido puro A ferve a uma temperatura inferior à do líquido puro B; portanto, A é o líquido mais volátil nesta ilustração. Suponha que começamos com uma mistura equimolar ideal (X</a:t>
            </a:r>
            <a:r>
              <a:rPr lang="pt-BR" sz="1800" b="1" i="1" baseline="-25000" dirty="0">
                <a:effectLst/>
                <a:latin typeface="JansonText-Bold"/>
                <a:ea typeface="Corbel" panose="020B0503020204020204" pitchFamily="34" charset="0"/>
                <a:cs typeface="JansonText-Bold"/>
              </a:rPr>
              <a:t>A</a:t>
            </a:r>
            <a:r>
              <a:rPr lang="pt-BR" sz="1800" b="1" i="1" dirty="0">
                <a:effectLst/>
                <a:latin typeface="JansonText-Bold"/>
                <a:ea typeface="Corbel" panose="020B0503020204020204" pitchFamily="34" charset="0"/>
                <a:cs typeface="JansonText-Bold"/>
              </a:rPr>
              <a:t> = X</a:t>
            </a:r>
            <a:r>
              <a:rPr lang="pt-BR" sz="1800" b="1" i="1" baseline="-25000" dirty="0">
                <a:effectLst/>
                <a:latin typeface="JansonText-Bold"/>
                <a:ea typeface="Corbel" panose="020B0503020204020204" pitchFamily="34" charset="0"/>
                <a:cs typeface="JansonText-Bold"/>
              </a:rPr>
              <a:t>B</a:t>
            </a:r>
            <a:r>
              <a:rPr lang="pt-BR" sz="1800" b="1" i="1" dirty="0">
                <a:effectLst/>
                <a:latin typeface="JansonText-Bold"/>
                <a:ea typeface="Corbel" panose="020B0503020204020204" pitchFamily="34" charset="0"/>
                <a:cs typeface="JansonText-Bold"/>
              </a:rPr>
              <a:t> = 0,5) dos líquidos A e B. O ponto P representa a temperatura na qual esta solução ferve, T</a:t>
            </a:r>
            <a:r>
              <a:rPr lang="pt-BR" sz="1800" b="1" i="1" baseline="-25000" dirty="0">
                <a:effectLst/>
                <a:latin typeface="JansonText-Bold"/>
                <a:ea typeface="Corbel" panose="020B0503020204020204" pitchFamily="34" charset="0"/>
                <a:cs typeface="JansonText-Bold"/>
              </a:rPr>
              <a:t>1</a:t>
            </a:r>
            <a:r>
              <a:rPr lang="pt-BR" sz="1800" b="1" i="1" dirty="0">
                <a:effectLst/>
                <a:latin typeface="JansonText-Bold"/>
                <a:ea typeface="Corbel" panose="020B0503020204020204" pitchFamily="34" charset="0"/>
                <a:cs typeface="JansonText-Bold"/>
              </a:rPr>
              <a:t>. O vapor que está presente neste equilíbrio é indicado pelo ponto Q (X</a:t>
            </a:r>
            <a:r>
              <a:rPr lang="pt-BR" sz="1800" b="1" i="1" baseline="-25000" dirty="0">
                <a:effectLst/>
                <a:latin typeface="JansonText-Bold"/>
                <a:ea typeface="Corbel" panose="020B0503020204020204" pitchFamily="34" charset="0"/>
                <a:cs typeface="JansonText-Bold"/>
              </a:rPr>
              <a:t>A</a:t>
            </a:r>
            <a:r>
              <a:rPr lang="pt-BR" sz="1800" b="1" i="1" dirty="0">
                <a:effectLst/>
                <a:latin typeface="JansonText-Bold"/>
                <a:ea typeface="Corbel" panose="020B0503020204020204" pitchFamily="34" charset="0"/>
                <a:cs typeface="JansonText-Bold"/>
              </a:rPr>
              <a:t> </a:t>
            </a:r>
            <a:r>
              <a:rPr lang="pt-BR" sz="1800" b="1" i="1" dirty="0">
                <a:effectLst/>
                <a:latin typeface="JansonText-Bold"/>
                <a:ea typeface="Corbel" panose="020B0503020204020204" pitchFamily="34" charset="0"/>
                <a:cs typeface="JansonText-Bold"/>
                <a:sym typeface="Symbol" panose="05050102010706020507" pitchFamily="18" charset="2"/>
              </a:rPr>
              <a:t></a:t>
            </a:r>
            <a:r>
              <a:rPr lang="pt-BR" sz="1800" b="1" i="1" dirty="0">
                <a:effectLst/>
                <a:latin typeface="JansonText-Bold"/>
                <a:ea typeface="Corbel" panose="020B0503020204020204" pitchFamily="34" charset="0"/>
                <a:cs typeface="JansonText-Bold"/>
              </a:rPr>
              <a:t> 0,8). A condensação desse vapor à temperatura T</a:t>
            </a:r>
            <a:r>
              <a:rPr lang="pt-BR" sz="1800" b="1" i="1" baseline="-25000" dirty="0">
                <a:effectLst/>
                <a:latin typeface="JansonText-Bold"/>
                <a:ea typeface="Corbel" panose="020B0503020204020204" pitchFamily="34" charset="0"/>
                <a:cs typeface="JansonText-Bold"/>
              </a:rPr>
              <a:t>2</a:t>
            </a:r>
            <a:r>
              <a:rPr lang="pt-BR" sz="1800" b="1" i="1" dirty="0">
                <a:effectLst/>
                <a:latin typeface="JansonText-Bold"/>
                <a:ea typeface="Corbel" panose="020B0503020204020204" pitchFamily="34" charset="0"/>
                <a:cs typeface="JansonText-Bold"/>
              </a:rPr>
              <a:t> dá um líquido da mesma composição (ponto R). Neste ponto, descrevemos um passo de uma destilação simples. O líquido em ebulição no ponto R está em equilíbrio com o vapor de composição indicada pelo ponto S (X</a:t>
            </a:r>
            <a:r>
              <a:rPr lang="pt-BR" sz="1800" b="1" i="1" baseline="-25000" dirty="0">
                <a:effectLst/>
                <a:latin typeface="JansonText-Bold"/>
                <a:ea typeface="Corbel" panose="020B0503020204020204" pitchFamily="34" charset="0"/>
                <a:cs typeface="JansonText-Bold"/>
              </a:rPr>
              <a:t>A</a:t>
            </a:r>
            <a:r>
              <a:rPr lang="pt-BR" sz="1800" b="1" i="1" dirty="0">
                <a:effectLst/>
                <a:latin typeface="JansonText-Bold"/>
                <a:ea typeface="Corbel" panose="020B0503020204020204" pitchFamily="34" charset="0"/>
                <a:cs typeface="JansonText-Bold"/>
              </a:rPr>
              <a:t> &gt; 0,95), e assim por diante.</a:t>
            </a:r>
            <a:endParaRPr lang="pt-BR" sz="1800" dirty="0">
              <a:effectLst/>
              <a:latin typeface="Times New Roman" panose="02020603050405020304" pitchFamily="18" charset="0"/>
              <a:ea typeface="Times New Roman" panose="02020603050405020304" pitchFamily="18" charset="0"/>
            </a:endParaRPr>
          </a:p>
          <a:p>
            <a:pPr marL="0" indent="0">
              <a:buNone/>
            </a:pPr>
            <a:endParaRPr lang="es-ES"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a:t>
            </a:fld>
            <a:endParaRPr lang="es-ES" dirty="0"/>
          </a:p>
        </p:txBody>
      </p:sp>
      <p:pic>
        <p:nvPicPr>
          <p:cNvPr id="4" name="Imagem 3" descr="Gráfico, Gráfico de linhas&#10;&#10;Descrição gerada automaticamente">
            <a:extLst>
              <a:ext uri="{FF2B5EF4-FFF2-40B4-BE49-F238E27FC236}">
                <a16:creationId xmlns:a16="http://schemas.microsoft.com/office/drawing/2014/main" id="{965918D1-5A7B-AD69-9145-82B967533C11}"/>
              </a:ext>
            </a:extLst>
          </p:cNvPr>
          <p:cNvPicPr>
            <a:picLocks noChangeAspect="1"/>
          </p:cNvPicPr>
          <p:nvPr/>
        </p:nvPicPr>
        <p:blipFill rotWithShape="1">
          <a:blip r:embed="rId2"/>
          <a:srcRect l="14375" t="7558" r="9826"/>
          <a:stretch/>
        </p:blipFill>
        <p:spPr>
          <a:xfrm>
            <a:off x="2699792" y="103413"/>
            <a:ext cx="4176465" cy="3652921"/>
          </a:xfrm>
          <a:prstGeom prst="rect">
            <a:avLst/>
          </a:prstGeom>
        </p:spPr>
      </p:pic>
    </p:spTree>
    <p:extLst>
      <p:ext uri="{BB962C8B-B14F-4D97-AF65-F5344CB8AC3E}">
        <p14:creationId xmlns:p14="http://schemas.microsoft.com/office/powerpoint/2010/main" val="394087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88640"/>
            <a:ext cx="8229600" cy="5544616"/>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Solução para (b)</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É sempre útil anotar (1) os valores das concentrações iniciais; (2) mudanças nas concentrações devido à reação; e (3) concentrações finais, como mostrado aqui. Os coeficientes da equação são todos um, então a razão da reação deve ser 1:1:1.</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895350" indent="0" algn="just">
              <a:buNone/>
            </a:pPr>
            <a:r>
              <a:rPr lang="pt-BR" sz="2400" b="1" dirty="0">
                <a:effectLst/>
                <a:latin typeface="JansonText-Bold"/>
                <a:ea typeface="Corbel" panose="020B0503020204020204" pitchFamily="34" charset="0"/>
                <a:cs typeface="JansonText-Bold"/>
              </a:rPr>
              <a:t>Seja x = molalidade do ácido lático que ioniza; então</a:t>
            </a:r>
            <a:endParaRPr lang="pt-BR" sz="2400" dirty="0">
              <a:effectLst/>
              <a:latin typeface="Times New Roman" panose="02020603050405020304" pitchFamily="18" charset="0"/>
              <a:ea typeface="Times New Roman" panose="02020603050405020304" pitchFamily="18" charset="0"/>
            </a:endParaRPr>
          </a:p>
          <a:p>
            <a:pPr marL="895350" indent="0" algn="just">
              <a:buNone/>
            </a:pPr>
            <a:r>
              <a:rPr lang="pt-BR" sz="2400" b="1" dirty="0">
                <a:effectLst/>
                <a:latin typeface="JansonText-Bold"/>
                <a:ea typeface="Corbel" panose="020B0503020204020204" pitchFamily="34" charset="0"/>
                <a:cs typeface="JansonText-Bold"/>
              </a:rPr>
              <a:t>         x = molalidade de íons H</a:t>
            </a:r>
            <a:r>
              <a:rPr lang="pt-BR" sz="2400" b="1" baseline="30000" dirty="0">
                <a:effectLst/>
                <a:latin typeface="JansonText-Bold"/>
                <a:ea typeface="Corbel" panose="020B0503020204020204" pitchFamily="34" charset="0"/>
                <a:cs typeface="JansonText-Bold"/>
              </a:rPr>
              <a:t>+</a:t>
            </a:r>
            <a:r>
              <a:rPr lang="pt-BR" sz="2400" b="1" dirty="0">
                <a:effectLst/>
                <a:latin typeface="JansonText-Bold"/>
                <a:ea typeface="Corbel" panose="020B0503020204020204" pitchFamily="34" charset="0"/>
                <a:cs typeface="JansonText-Bold"/>
              </a:rPr>
              <a:t> e lactato que foram   		    formados</a:t>
            </a:r>
            <a:endParaRPr lang="pt-BR" sz="2400" dirty="0">
              <a:effectLst/>
              <a:latin typeface="Times New Roman" panose="02020603050405020304" pitchFamily="18" charset="0"/>
              <a:ea typeface="Times New Roman" panose="02020603050405020304" pitchFamily="18" charset="0"/>
            </a:endParaRPr>
          </a:p>
          <a:p>
            <a:pPr marL="45720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50</a:t>
            </a:fld>
            <a:endParaRPr lang="es-ES" dirty="0"/>
          </a:p>
        </p:txBody>
      </p:sp>
      <p:pic>
        <p:nvPicPr>
          <p:cNvPr id="4" name="Imagem 3" descr="Texto&#10;&#10;Descrição gerada automaticamente">
            <a:extLst>
              <a:ext uri="{FF2B5EF4-FFF2-40B4-BE49-F238E27FC236}">
                <a16:creationId xmlns:a16="http://schemas.microsoft.com/office/drawing/2014/main" id="{F3E42F79-1DCA-B89D-34E0-3A934E4C0F86}"/>
              </a:ext>
            </a:extLst>
          </p:cNvPr>
          <p:cNvPicPr>
            <a:picLocks noChangeAspect="1"/>
          </p:cNvPicPr>
          <p:nvPr/>
        </p:nvPicPr>
        <p:blipFill>
          <a:blip r:embed="rId2"/>
          <a:stretch>
            <a:fillRect/>
          </a:stretch>
        </p:blipFill>
        <p:spPr>
          <a:xfrm>
            <a:off x="1619672" y="4471249"/>
            <a:ext cx="6127340" cy="1261983"/>
          </a:xfrm>
          <a:prstGeom prst="rect">
            <a:avLst/>
          </a:prstGeom>
        </p:spPr>
      </p:pic>
    </p:spTree>
    <p:extLst>
      <p:ext uri="{BB962C8B-B14F-4D97-AF65-F5344CB8AC3E}">
        <p14:creationId xmlns:p14="http://schemas.microsoft.com/office/powerpoint/2010/main" val="15341747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400" b="1" dirty="0">
                <a:latin typeface="JansonText-Bold"/>
                <a:ea typeface="Corbel" panose="020B0503020204020204" pitchFamily="34" charset="0"/>
                <a:cs typeface="JansonText-Bold"/>
              </a:rPr>
              <a:t>A</a:t>
            </a:r>
            <a:r>
              <a:rPr lang="pt-BR" sz="2400" b="1" dirty="0">
                <a:effectLst/>
                <a:latin typeface="JansonText-Bold"/>
                <a:ea typeface="Corbel" panose="020B0503020204020204" pitchFamily="34" charset="0"/>
                <a:cs typeface="JansonText-Bold"/>
              </a:rPr>
              <a:t> </a:t>
            </a:r>
            <a:r>
              <a:rPr lang="pt-BR" sz="2400" b="1" dirty="0" err="1">
                <a:effectLst/>
                <a:latin typeface="JansonText-Bold"/>
                <a:ea typeface="Corbel" panose="020B0503020204020204" pitchFamily="34" charset="0"/>
                <a:cs typeface="JansonText-Bold"/>
              </a:rPr>
              <a:t>m</a:t>
            </a:r>
            <a:r>
              <a:rPr lang="pt-BR" sz="2400" b="1" baseline="-25000" dirty="0" err="1">
                <a:effectLst/>
                <a:latin typeface="JansonText-Bold"/>
                <a:ea typeface="Corbel" panose="020B0503020204020204" pitchFamily="34" charset="0"/>
                <a:cs typeface="JansonText-Bold"/>
              </a:rPr>
              <a:t>efetiva</a:t>
            </a:r>
            <a:r>
              <a:rPr lang="pt-BR" sz="2400" b="1" dirty="0">
                <a:effectLst/>
                <a:latin typeface="JansonText-Bold"/>
                <a:ea typeface="Corbel" panose="020B0503020204020204" pitchFamily="34" charset="0"/>
                <a:cs typeface="JansonText-Bold"/>
              </a:rPr>
              <a:t> é igual à soma das </a:t>
            </a:r>
            <a:r>
              <a:rPr lang="pt-BR" sz="2400" b="1" dirty="0" err="1">
                <a:effectLst/>
                <a:latin typeface="JansonText-Bold"/>
                <a:ea typeface="Corbel" panose="020B0503020204020204" pitchFamily="34" charset="0"/>
                <a:cs typeface="JansonText-Bold"/>
              </a:rPr>
              <a:t>molalidades</a:t>
            </a:r>
            <a:r>
              <a:rPr lang="pt-BR" sz="2400" b="1" dirty="0">
                <a:effectLst/>
                <a:latin typeface="JansonText-Bold"/>
                <a:ea typeface="Corbel" panose="020B0503020204020204" pitchFamily="34" charset="0"/>
                <a:cs typeface="JansonText-Bold"/>
              </a:rPr>
              <a:t> de todas as partículas de soluto.</a:t>
            </a: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buNone/>
            </a:pPr>
            <a:r>
              <a:rPr lang="pt-BR" sz="2400" b="1" dirty="0">
                <a:effectLst/>
                <a:latin typeface="JansonText-Bold"/>
                <a:ea typeface="Corbel" panose="020B0503020204020204" pitchFamily="34" charset="0"/>
                <a:cs typeface="JansonText-Bold"/>
              </a:rPr>
              <a:t>Isso deve ser igual ao valor de </a:t>
            </a:r>
            <a:r>
              <a:rPr lang="pt-BR" sz="2400" b="1" dirty="0" err="1">
                <a:effectLst/>
                <a:latin typeface="JansonText-Bold"/>
                <a:ea typeface="Corbel" panose="020B0503020204020204" pitchFamily="34" charset="0"/>
                <a:cs typeface="JansonText-Bold"/>
              </a:rPr>
              <a:t>m</a:t>
            </a:r>
            <a:r>
              <a:rPr lang="pt-BR" sz="2400" b="1" baseline="-25000" dirty="0" err="1">
                <a:effectLst/>
                <a:latin typeface="JansonText-Bold"/>
                <a:ea typeface="Corbel" panose="020B0503020204020204" pitchFamily="34" charset="0"/>
                <a:cs typeface="JansonText-Bold"/>
              </a:rPr>
              <a:t>efetiva</a:t>
            </a:r>
            <a:r>
              <a:rPr lang="pt-BR" sz="2400" b="1" dirty="0">
                <a:effectLst/>
                <a:latin typeface="JansonText-Bold"/>
                <a:ea typeface="Corbel" panose="020B0503020204020204" pitchFamily="34" charset="0"/>
                <a:cs typeface="JansonText-Bold"/>
              </a:rPr>
              <a:t> calculado anteriormente, 0,0111 m.</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51</a:t>
            </a:fld>
            <a:endParaRPr lang="es-ES" dirty="0"/>
          </a:p>
        </p:txBody>
      </p:sp>
      <p:pic>
        <p:nvPicPr>
          <p:cNvPr id="4" name="Imagem 3" descr="Tela de computador com texto preto sobre fundo branco&#10;&#10;Descrição gerada automaticamente com confiança baixa">
            <a:extLst>
              <a:ext uri="{FF2B5EF4-FFF2-40B4-BE49-F238E27FC236}">
                <a16:creationId xmlns:a16="http://schemas.microsoft.com/office/drawing/2014/main" id="{0F6C2E68-5D75-12F3-1BE3-EE7136A08158}"/>
              </a:ext>
            </a:extLst>
          </p:cNvPr>
          <p:cNvPicPr>
            <a:picLocks noChangeAspect="1"/>
          </p:cNvPicPr>
          <p:nvPr/>
        </p:nvPicPr>
        <p:blipFill>
          <a:blip r:embed="rId2"/>
          <a:stretch>
            <a:fillRect/>
          </a:stretch>
        </p:blipFill>
        <p:spPr>
          <a:xfrm>
            <a:off x="859789" y="1628800"/>
            <a:ext cx="7453915" cy="936104"/>
          </a:xfrm>
          <a:prstGeom prst="rect">
            <a:avLst/>
          </a:prstGeom>
        </p:spPr>
      </p:pic>
      <p:pic>
        <p:nvPicPr>
          <p:cNvPr id="5" name="Imagem 4" descr="Texto&#10;&#10;Descrição gerada automaticamente com confiança média">
            <a:extLst>
              <a:ext uri="{FF2B5EF4-FFF2-40B4-BE49-F238E27FC236}">
                <a16:creationId xmlns:a16="http://schemas.microsoft.com/office/drawing/2014/main" id="{1553CDFD-58F2-F65D-7CA4-1C46340F0588}"/>
              </a:ext>
            </a:extLst>
          </p:cNvPr>
          <p:cNvPicPr>
            <a:picLocks noChangeAspect="1"/>
          </p:cNvPicPr>
          <p:nvPr/>
        </p:nvPicPr>
        <p:blipFill>
          <a:blip r:embed="rId3"/>
          <a:stretch>
            <a:fillRect/>
          </a:stretch>
        </p:blipFill>
        <p:spPr>
          <a:xfrm>
            <a:off x="971599" y="4149080"/>
            <a:ext cx="7542281" cy="1080120"/>
          </a:xfrm>
          <a:prstGeom prst="rect">
            <a:avLst/>
          </a:prstGeom>
        </p:spPr>
      </p:pic>
    </p:spTree>
    <p:extLst>
      <p:ext uri="{BB962C8B-B14F-4D97-AF65-F5344CB8AC3E}">
        <p14:creationId xmlns:p14="http://schemas.microsoft.com/office/powerpoint/2010/main" val="1973002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800" b="1" dirty="0">
                <a:effectLst/>
                <a:latin typeface="JansonText-Bold"/>
                <a:ea typeface="Corbel" panose="020B0503020204020204" pitchFamily="34" charset="0"/>
                <a:cs typeface="JansonText-Bold"/>
              </a:rPr>
              <a:t>Podemos agora calcular a porcentagem de ionização</a:t>
            </a:r>
          </a:p>
          <a:p>
            <a:pPr marL="0" indent="0" algn="just">
              <a:buNone/>
            </a:pPr>
            <a:endParaRPr lang="pt-BR" sz="2800" b="1" dirty="0">
              <a:latin typeface="JansonText-Bold"/>
              <a:ea typeface="Times New Roman" panose="02020603050405020304" pitchFamily="18" charset="0"/>
            </a:endParaRPr>
          </a:p>
          <a:p>
            <a:pPr marL="0" indent="0" algn="just">
              <a:buNone/>
            </a:pPr>
            <a:endParaRPr lang="pt-BR" sz="2800" b="1" dirty="0">
              <a:effectLst/>
              <a:latin typeface="JansonText-Bold"/>
              <a:ea typeface="Times New Roman" panose="02020603050405020304" pitchFamily="18" charset="0"/>
            </a:endParaRPr>
          </a:p>
          <a:p>
            <a:pPr marL="0" indent="0" algn="just">
              <a:buNone/>
            </a:pPr>
            <a:endParaRPr lang="pt-BR" sz="2800" b="1" dirty="0">
              <a:latin typeface="JansonText-Bold"/>
              <a:ea typeface="Times New Roman" panose="02020603050405020304" pitchFamily="18" charset="0"/>
            </a:endParaRPr>
          </a:p>
          <a:p>
            <a:pPr marL="0" indent="0" algn="just">
              <a:buNone/>
            </a:pPr>
            <a:endParaRPr lang="pt-BR" sz="3600" b="1" dirty="0">
              <a:effectLst/>
              <a:latin typeface="JansonText-Bold"/>
              <a:ea typeface="Times New Roman" panose="02020603050405020304" pitchFamily="18" charset="0"/>
            </a:endParaRPr>
          </a:p>
          <a:p>
            <a:pPr marL="0" indent="0">
              <a:buNone/>
            </a:pPr>
            <a:r>
              <a:rPr lang="pt-BR" sz="2800" b="1" dirty="0">
                <a:effectLst/>
                <a:latin typeface="JansonText-Bold"/>
                <a:ea typeface="Corbel" panose="020B0503020204020204" pitchFamily="34" charset="0"/>
                <a:cs typeface="JansonText-Bold"/>
              </a:rPr>
              <a:t>	Este experimento mostra que em soluções de 0,0100 m, apenas 11% do ácido lático foi convertido em íons H</a:t>
            </a:r>
            <a:r>
              <a:rPr lang="pt-BR" sz="2800" b="1" baseline="30000" dirty="0">
                <a:effectLst/>
                <a:latin typeface="JansonText-Bold"/>
                <a:ea typeface="Corbel" panose="020B0503020204020204" pitchFamily="34" charset="0"/>
                <a:cs typeface="JansonText-Bold"/>
              </a:rPr>
              <a:t>+</a:t>
            </a:r>
            <a:r>
              <a:rPr lang="pt-BR" sz="2800" b="1" dirty="0">
                <a:effectLst/>
                <a:latin typeface="JansonText-Bold"/>
                <a:ea typeface="Corbel" panose="020B0503020204020204" pitchFamily="34" charset="0"/>
                <a:cs typeface="JansonText-Bold"/>
              </a:rPr>
              <a:t> e íons C</a:t>
            </a:r>
            <a:r>
              <a:rPr lang="pt-BR" sz="2800" b="1" baseline="-25000" dirty="0">
                <a:effectLst/>
                <a:latin typeface="JansonText-Bold"/>
                <a:ea typeface="Corbel" panose="020B0503020204020204" pitchFamily="34" charset="0"/>
                <a:cs typeface="JansonText-Bold"/>
              </a:rPr>
              <a:t>2</a:t>
            </a:r>
            <a:r>
              <a:rPr lang="pt-BR" sz="2800" b="1" dirty="0">
                <a:effectLst/>
                <a:latin typeface="JansonText-Bold"/>
                <a:ea typeface="Corbel" panose="020B0503020204020204" pitchFamily="34" charset="0"/>
                <a:cs typeface="JansonText-Bold"/>
              </a:rPr>
              <a:t>H</a:t>
            </a:r>
            <a:r>
              <a:rPr lang="pt-BR" sz="2800" b="1" baseline="-25000" dirty="0">
                <a:effectLst/>
                <a:latin typeface="JansonText-Bold"/>
                <a:ea typeface="Corbel" panose="020B0503020204020204" pitchFamily="34" charset="0"/>
                <a:cs typeface="JansonText-Bold"/>
              </a:rPr>
              <a:t>4</a:t>
            </a:r>
            <a:r>
              <a:rPr lang="pt-BR" sz="2800" b="1" dirty="0">
                <a:effectLst/>
                <a:latin typeface="JansonText-Bold"/>
                <a:ea typeface="Corbel" panose="020B0503020204020204" pitchFamily="34" charset="0"/>
                <a:cs typeface="JansonText-Bold"/>
              </a:rPr>
              <a:t>(OH)COO</a:t>
            </a:r>
            <a:r>
              <a:rPr lang="pt-BR" sz="2800" b="1" baseline="30000" dirty="0">
                <a:effectLst/>
                <a:latin typeface="JansonText-Bold"/>
                <a:ea typeface="Corbel" panose="020B0503020204020204" pitchFamily="34" charset="0"/>
                <a:cs typeface="JansonText-Bold"/>
              </a:rPr>
              <a:t>-</a:t>
            </a:r>
            <a:r>
              <a:rPr lang="pt-BR" sz="2800" b="1" dirty="0">
                <a:effectLst/>
                <a:latin typeface="JansonText-Bold"/>
                <a:ea typeface="Corbel" panose="020B0503020204020204" pitchFamily="34" charset="0"/>
                <a:cs typeface="JansonText-Bold"/>
              </a:rPr>
              <a:t>. O restante, 89%, existe como moléculas não ionizadas.</a:t>
            </a:r>
            <a:endParaRPr lang="pt-BR" sz="2800" dirty="0">
              <a:effectLst/>
              <a:latin typeface="Times New Roman" panose="02020603050405020304" pitchFamily="18" charset="0"/>
              <a:ea typeface="Times New Roman" panose="02020603050405020304" pitchFamily="18" charset="0"/>
            </a:endParaRPr>
          </a:p>
          <a:p>
            <a:pPr marL="0" indent="0" algn="just">
              <a:buNone/>
            </a:pP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52</a:t>
            </a:fld>
            <a:endParaRPr lang="es-ES" dirty="0"/>
          </a:p>
        </p:txBody>
      </p:sp>
      <p:pic>
        <p:nvPicPr>
          <p:cNvPr id="4" name="Imagem 3">
            <a:extLst>
              <a:ext uri="{FF2B5EF4-FFF2-40B4-BE49-F238E27FC236}">
                <a16:creationId xmlns:a16="http://schemas.microsoft.com/office/drawing/2014/main" id="{FF8F486C-4038-635D-DD3E-6B2B4ABDB243}"/>
              </a:ext>
            </a:extLst>
          </p:cNvPr>
          <p:cNvPicPr>
            <a:picLocks noChangeAspect="1"/>
          </p:cNvPicPr>
          <p:nvPr/>
        </p:nvPicPr>
        <p:blipFill>
          <a:blip r:embed="rId2"/>
          <a:stretch>
            <a:fillRect/>
          </a:stretch>
        </p:blipFill>
        <p:spPr>
          <a:xfrm>
            <a:off x="1187624" y="1772816"/>
            <a:ext cx="6404554" cy="792088"/>
          </a:xfrm>
          <a:prstGeom prst="rect">
            <a:avLst/>
          </a:prstGeom>
        </p:spPr>
      </p:pic>
    </p:spTree>
    <p:extLst>
      <p:ext uri="{BB962C8B-B14F-4D97-AF65-F5344CB8AC3E}">
        <p14:creationId xmlns:p14="http://schemas.microsoft.com/office/powerpoint/2010/main" val="30589629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457200" indent="0" algn="just">
              <a:buNone/>
            </a:pPr>
            <a:r>
              <a:rPr lang="pt-BR" sz="2400" b="1" dirty="0">
                <a:solidFill>
                  <a:srgbClr val="FFC000"/>
                </a:solidFill>
                <a:effectLst/>
                <a:latin typeface="JansonText-Bold"/>
                <a:ea typeface="Corbel" panose="020B0503020204020204" pitchFamily="34" charset="0"/>
                <a:cs typeface="JansonText-Bold"/>
              </a:rPr>
              <a:t>PRESSÃO OSMÓTICA</a:t>
            </a:r>
            <a:endParaRPr lang="pt-BR" sz="2400" dirty="0">
              <a:solidFill>
                <a:srgbClr val="FFC000"/>
              </a:solidFill>
              <a:effectLst/>
              <a:latin typeface="Times New Roman" panose="02020603050405020304" pitchFamily="18" charset="0"/>
              <a:ea typeface="Times New Roman" panose="02020603050405020304" pitchFamily="18" charset="0"/>
            </a:endParaRPr>
          </a:p>
          <a:p>
            <a:pPr marL="45720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buNone/>
            </a:pPr>
            <a:r>
              <a:rPr lang="pt-BR" sz="2400" b="1" dirty="0">
                <a:effectLst/>
                <a:latin typeface="JansonText-Bold"/>
                <a:ea typeface="Corbel" panose="020B0503020204020204" pitchFamily="34" charset="0"/>
                <a:cs typeface="JansonText-Bold"/>
              </a:rPr>
              <a:t>	A </a:t>
            </a:r>
            <a:r>
              <a:rPr lang="pt-BR" sz="2400" b="1" dirty="0">
                <a:solidFill>
                  <a:srgbClr val="11D670"/>
                </a:solidFill>
                <a:effectLst/>
                <a:latin typeface="JansonText-Bold"/>
                <a:ea typeface="Corbel" panose="020B0503020204020204" pitchFamily="34" charset="0"/>
                <a:cs typeface="JansonText-Bold"/>
              </a:rPr>
              <a:t>osmose</a:t>
            </a:r>
            <a:r>
              <a:rPr lang="pt-BR" sz="2400" b="1" dirty="0">
                <a:effectLst/>
                <a:latin typeface="JansonText-Bold"/>
                <a:ea typeface="Corbel" panose="020B0503020204020204" pitchFamily="34" charset="0"/>
                <a:cs typeface="JansonText-Bold"/>
              </a:rPr>
              <a:t> é o processo espontâneo pelo qual as moléculas do solvente passam através de uma membrana semipermeável de uma solução de menor concentração de soluto para uma solução de maior concentração de soluto. </a:t>
            </a:r>
          </a:p>
          <a:p>
            <a:pPr marL="0" indent="0">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	Uma </a:t>
            </a:r>
            <a:r>
              <a:rPr lang="pt-BR" sz="2400" b="1" dirty="0">
                <a:solidFill>
                  <a:srgbClr val="11D670"/>
                </a:solidFill>
                <a:effectLst/>
                <a:latin typeface="JansonText-Bold"/>
                <a:ea typeface="Corbel" panose="020B0503020204020204" pitchFamily="34" charset="0"/>
                <a:cs typeface="JansonText-Bold"/>
              </a:rPr>
              <a:t>membrana semipermeável</a:t>
            </a:r>
            <a:r>
              <a:rPr lang="pt-BR" sz="2400" b="1" dirty="0">
                <a:effectLst/>
                <a:latin typeface="JansonText-Bold"/>
                <a:ea typeface="Corbel" panose="020B0503020204020204" pitchFamily="34" charset="0"/>
                <a:cs typeface="JansonText-Bold"/>
              </a:rPr>
              <a:t> (por exemplo, celofane) separa as duas soluções. Moléculas de solvente podem passar através da membrana em qualquer direção, mas a velocidade na qual eles passam para a solução mais concentrada é maior do que a velocidade na direção oposta.</a:t>
            </a:r>
            <a:endParaRPr lang="es-ES" sz="32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53</a:t>
            </a:fld>
            <a:endParaRPr lang="es-ES" dirty="0"/>
          </a:p>
        </p:txBody>
      </p:sp>
    </p:spTree>
    <p:extLst>
      <p:ext uri="{BB962C8B-B14F-4D97-AF65-F5344CB8AC3E}">
        <p14:creationId xmlns:p14="http://schemas.microsoft.com/office/powerpoint/2010/main" val="6598632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54</a:t>
            </a:fld>
            <a:endParaRPr lang="es-ES" dirty="0"/>
          </a:p>
        </p:txBody>
      </p:sp>
      <p:pic>
        <p:nvPicPr>
          <p:cNvPr id="1026" name="Picture 2" descr="Ver a imagem de origem">
            <a:extLst>
              <a:ext uri="{FF2B5EF4-FFF2-40B4-BE49-F238E27FC236}">
                <a16:creationId xmlns:a16="http://schemas.microsoft.com/office/drawing/2014/main" id="{C8374853-E3D8-F25C-C457-4F0638ADCB9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5616" y="692696"/>
            <a:ext cx="7143750" cy="4095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25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buNone/>
            </a:pPr>
            <a:r>
              <a:rPr lang="pt-BR" sz="2400" b="1" dirty="0">
                <a:effectLst/>
                <a:latin typeface="JansonText-Bold"/>
                <a:ea typeface="Corbel" panose="020B0503020204020204" pitchFamily="34" charset="0"/>
                <a:cs typeface="JansonText-Bold"/>
              </a:rPr>
              <a:t>	A diferença inicial entre as duas velocidades é diretamente proporcional à diferença de concentração entre as duas soluções. As partículas do solvente continuam a passar através da membrana (Figura 14-16a). </a:t>
            </a:r>
          </a:p>
          <a:p>
            <a:pPr marL="0" indent="0">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	A coluna de líquido continua a subir até que a pressão hidrostática devido ao peso da solução na coluna é suficiente para forçar as moléculas do solvente de volta através da membrana na mesma velocidade na qual eles entram do lado diluído. </a:t>
            </a:r>
          </a:p>
          <a:p>
            <a:pPr marL="0" indent="0">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	A pressão exercida nesta condição é chamada de </a:t>
            </a:r>
            <a:r>
              <a:rPr lang="pt-BR" sz="2400" b="1" dirty="0">
                <a:solidFill>
                  <a:srgbClr val="11D670"/>
                </a:solidFill>
                <a:effectLst/>
                <a:latin typeface="JansonText-Bold"/>
                <a:ea typeface="Corbel" panose="020B0503020204020204" pitchFamily="34" charset="0"/>
                <a:cs typeface="JansonText-Bold"/>
              </a:rPr>
              <a:t>pressão osmótica da solução</a:t>
            </a:r>
            <a:r>
              <a:rPr lang="pt-BR" sz="2400" b="1" dirty="0">
                <a:effectLst/>
                <a:latin typeface="JansonText-Bold"/>
                <a:ea typeface="Corbel" panose="020B0503020204020204" pitchFamily="34" charset="0"/>
                <a:cs typeface="JansonText-Bold"/>
              </a:rPr>
              <a:t>.</a:t>
            </a:r>
            <a:endParaRPr lang="es-ES" sz="32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55</a:t>
            </a:fld>
            <a:endParaRPr lang="es-ES" dirty="0"/>
          </a:p>
        </p:txBody>
      </p:sp>
    </p:spTree>
    <p:extLst>
      <p:ext uri="{BB962C8B-B14F-4D97-AF65-F5344CB8AC3E}">
        <p14:creationId xmlns:p14="http://schemas.microsoft.com/office/powerpoint/2010/main" val="3047636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56</a:t>
            </a:fld>
            <a:endParaRPr lang="es-ES" dirty="0"/>
          </a:p>
        </p:txBody>
      </p:sp>
      <p:pic>
        <p:nvPicPr>
          <p:cNvPr id="7" name="Imagem 6">
            <a:extLst>
              <a:ext uri="{FF2B5EF4-FFF2-40B4-BE49-F238E27FC236}">
                <a16:creationId xmlns:a16="http://schemas.microsoft.com/office/drawing/2014/main" id="{3BAF7FDC-AB0E-7CC5-9ADF-24FD925F58A5}"/>
              </a:ext>
            </a:extLst>
          </p:cNvPr>
          <p:cNvPicPr>
            <a:picLocks noChangeAspect="1"/>
          </p:cNvPicPr>
          <p:nvPr/>
        </p:nvPicPr>
        <p:blipFill>
          <a:blip r:embed="rId2">
            <a:lum bright="-20000" contrast="40000"/>
            <a:extLst>
              <a:ext uri="{28A0092B-C50C-407E-A947-70E740481C1C}">
                <a14:useLocalDpi xmlns:a14="http://schemas.microsoft.com/office/drawing/2010/main" val="0"/>
              </a:ext>
            </a:extLst>
          </a:blip>
          <a:srcRect/>
          <a:stretch>
            <a:fillRect/>
          </a:stretch>
        </p:blipFill>
        <p:spPr bwMode="auto">
          <a:xfrm>
            <a:off x="1835696" y="620688"/>
            <a:ext cx="6383655" cy="5375275"/>
          </a:xfrm>
          <a:prstGeom prst="rect">
            <a:avLst/>
          </a:prstGeom>
          <a:noFill/>
          <a:ln>
            <a:noFill/>
          </a:ln>
        </p:spPr>
      </p:pic>
    </p:spTree>
    <p:extLst>
      <p:ext uri="{BB962C8B-B14F-4D97-AF65-F5344CB8AC3E}">
        <p14:creationId xmlns:p14="http://schemas.microsoft.com/office/powerpoint/2010/main" val="2028357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57</a:t>
            </a:fld>
            <a:endParaRPr lang="es-ES" dirty="0"/>
          </a:p>
        </p:txBody>
      </p:sp>
      <p:pic>
        <p:nvPicPr>
          <p:cNvPr id="7" name="Imagem 6">
            <a:extLst>
              <a:ext uri="{FF2B5EF4-FFF2-40B4-BE49-F238E27FC236}">
                <a16:creationId xmlns:a16="http://schemas.microsoft.com/office/drawing/2014/main" id="{12BE7C80-A578-FE9D-3C84-8E8FC6BBA7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44306" y="908720"/>
            <a:ext cx="7533909" cy="3384376"/>
          </a:xfrm>
          <a:prstGeom prst="rect">
            <a:avLst/>
          </a:prstGeom>
          <a:noFill/>
          <a:ln>
            <a:noFill/>
          </a:ln>
        </p:spPr>
      </p:pic>
      <p:sp>
        <p:nvSpPr>
          <p:cNvPr id="8" name="CaixaDeTexto 7">
            <a:extLst>
              <a:ext uri="{FF2B5EF4-FFF2-40B4-BE49-F238E27FC236}">
                <a16:creationId xmlns:a16="http://schemas.microsoft.com/office/drawing/2014/main" id="{36DE9819-D86B-B5C5-2A7C-91D48164BF89}"/>
              </a:ext>
            </a:extLst>
          </p:cNvPr>
          <p:cNvSpPr txBox="1"/>
          <p:nvPr/>
        </p:nvSpPr>
        <p:spPr>
          <a:xfrm>
            <a:off x="539552" y="4365104"/>
            <a:ext cx="7943418" cy="1477328"/>
          </a:xfrm>
          <a:prstGeom prst="rect">
            <a:avLst/>
          </a:prstGeom>
          <a:noFill/>
        </p:spPr>
        <p:txBody>
          <a:bodyPr wrap="square">
            <a:spAutoFit/>
          </a:bodyPr>
          <a:lstStyle/>
          <a:p>
            <a:pPr algn="just"/>
            <a:r>
              <a:rPr lang="pt-BR" sz="1800" b="1" i="1" dirty="0">
                <a:effectLst/>
                <a:latin typeface="JansonText-Bold"/>
                <a:ea typeface="Corbel" panose="020B0503020204020204" pitchFamily="34" charset="0"/>
                <a:cs typeface="JansonText-Bold"/>
              </a:rPr>
              <a:t>Figura 14-16 (a) Aparelho de laboratório para demonstração da osmose. A imagem acima dá alguns detalhes do processo, que é análogo à transferência de solvente em uma solução através do espaço acima deles (b). Em (a) as partículas do soluto não podem passar pela membrana semipermeável. Em (b) as partículas de soluto não podem passar pela fase de vapor porque não são voláteis.</a:t>
            </a:r>
            <a:endParaRPr lang="pt-B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2457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r>
              <a:rPr lang="pt-BR" sz="2400" b="1" dirty="0">
                <a:solidFill>
                  <a:schemeClr val="bg1"/>
                </a:solidFill>
                <a:effectLst/>
                <a:highlight>
                  <a:srgbClr val="FFFF00"/>
                </a:highlight>
                <a:latin typeface="JansonText-Bold"/>
                <a:ea typeface="Corbel" panose="020B0503020204020204" pitchFamily="34" charset="0"/>
                <a:cs typeface="JansonText-Bold"/>
              </a:rPr>
              <a:t>A pressão osmótica depende do número, e não do tipo, de partículas de soluto em solução; é, portanto, uma propriedade coligativa.</a:t>
            </a:r>
          </a:p>
          <a:p>
            <a:endParaRPr lang="pt-BR" sz="2400" b="1" dirty="0">
              <a:solidFill>
                <a:schemeClr val="bg1"/>
              </a:solidFill>
              <a:highlight>
                <a:srgbClr val="FFFF00"/>
              </a:highlight>
              <a:latin typeface="JansonText-Bold"/>
            </a:endParaRPr>
          </a:p>
          <a:p>
            <a:pPr marL="0" indent="0">
              <a:buNone/>
            </a:pPr>
            <a:r>
              <a:rPr lang="pt-BR" sz="2400" b="1" dirty="0">
                <a:effectLst/>
                <a:latin typeface="JansonText-Bold"/>
                <a:ea typeface="Corbel" panose="020B0503020204020204" pitchFamily="34" charset="0"/>
                <a:cs typeface="JansonText-Bold"/>
              </a:rPr>
              <a:t>A pressão osmótica de uma determinada solução aquosa pode ser medida com um aparelho como o representado na Figura 14-16a. </a:t>
            </a:r>
          </a:p>
          <a:p>
            <a:pPr marL="0" indent="0">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	A solução de interesse é colocada dentro de um tubo de vidro (cardo) que tem uma membrana firmemente presa na parte inferior. </a:t>
            </a:r>
          </a:p>
          <a:p>
            <a:pPr marL="0" indent="0">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	Esta parte do tubo de cardo e sua membrana são então imersos em um recipiente de água pura. </a:t>
            </a:r>
            <a:endParaRPr lang="es-ES" sz="4000" dirty="0">
              <a:solidFill>
                <a:schemeClr val="bg1"/>
              </a:solidFill>
              <a:highlight>
                <a:srgbClr val="FFFF00"/>
              </a:highlight>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58</a:t>
            </a:fld>
            <a:endParaRPr lang="es-ES" dirty="0"/>
          </a:p>
        </p:txBody>
      </p:sp>
    </p:spTree>
    <p:extLst>
      <p:ext uri="{BB962C8B-B14F-4D97-AF65-F5344CB8AC3E}">
        <p14:creationId xmlns:p14="http://schemas.microsoft.com/office/powerpoint/2010/main" val="18461134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	Como o tempo, a altura da solução no tubo aumenta até que a pressão que ela exerce apenas contrabalança a pressão osmótica. </a:t>
            </a: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Alternativamente, podemos ver a pressão osmótica como a pressão externa exatamente suficiente para evitar a osmose. A pressão necessária (Figura 14-17) é igual à pressão osmótica da solução.</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59</a:t>
            </a:fld>
            <a:endParaRPr lang="es-ES" dirty="0"/>
          </a:p>
        </p:txBody>
      </p:sp>
      <p:pic>
        <p:nvPicPr>
          <p:cNvPr id="4" name="Imagem 3" descr="Diagrama&#10;&#10;Descrição gerada automaticamente">
            <a:extLst>
              <a:ext uri="{FF2B5EF4-FFF2-40B4-BE49-F238E27FC236}">
                <a16:creationId xmlns:a16="http://schemas.microsoft.com/office/drawing/2014/main" id="{364DA60D-1939-DF16-CB9B-A9D516FF000E}"/>
              </a:ext>
            </a:extLst>
          </p:cNvPr>
          <p:cNvPicPr>
            <a:picLocks noChangeAspect="1"/>
          </p:cNvPicPr>
          <p:nvPr/>
        </p:nvPicPr>
        <p:blipFill>
          <a:blip r:embed="rId2"/>
          <a:stretch>
            <a:fillRect/>
          </a:stretch>
        </p:blipFill>
        <p:spPr>
          <a:xfrm>
            <a:off x="971600" y="3775293"/>
            <a:ext cx="2952328" cy="2499374"/>
          </a:xfrm>
          <a:prstGeom prst="rect">
            <a:avLst/>
          </a:prstGeom>
        </p:spPr>
      </p:pic>
      <p:sp>
        <p:nvSpPr>
          <p:cNvPr id="7" name="CaixaDeTexto 6">
            <a:extLst>
              <a:ext uri="{FF2B5EF4-FFF2-40B4-BE49-F238E27FC236}">
                <a16:creationId xmlns:a16="http://schemas.microsoft.com/office/drawing/2014/main" id="{262ED59F-5CD0-BB54-E2AB-C263ED4B093F}"/>
              </a:ext>
            </a:extLst>
          </p:cNvPr>
          <p:cNvSpPr txBox="1"/>
          <p:nvPr/>
        </p:nvSpPr>
        <p:spPr>
          <a:xfrm>
            <a:off x="4271675" y="4077072"/>
            <a:ext cx="3768080" cy="1754326"/>
          </a:xfrm>
          <a:prstGeom prst="rect">
            <a:avLst/>
          </a:prstGeom>
          <a:noFill/>
        </p:spPr>
        <p:txBody>
          <a:bodyPr wrap="square">
            <a:spAutoFit/>
          </a:bodyPr>
          <a:lstStyle/>
          <a:p>
            <a:pPr algn="just"/>
            <a:r>
              <a:rPr lang="pt-BR" sz="1800" b="1" dirty="0">
                <a:effectLst/>
                <a:latin typeface="JansonText-Bold"/>
                <a:ea typeface="Corbel" panose="020B0503020204020204" pitchFamily="34" charset="0"/>
                <a:cs typeface="JansonText-Bold"/>
              </a:rPr>
              <a:t>Figura 14-17 A pressão que é apenas o suficiente para evitar o fluxo de solvente do lado do solvente puro através da membrana semipermeável para o lado da solução é uma medida da pressão osmótica da solução.</a:t>
            </a:r>
            <a:endParaRPr lang="pt-BR"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35182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95831"/>
            <a:ext cx="5410944" cy="5544616"/>
          </a:xfrm>
        </p:spPr>
        <p:txBody>
          <a:bodyPr>
            <a:normAutofit lnSpcReduction="10000"/>
          </a:bodyPr>
          <a:lstStyle/>
          <a:p>
            <a:pPr marL="0" indent="0" algn="just">
              <a:buNone/>
            </a:pPr>
            <a:r>
              <a:rPr lang="pt-BR" sz="2800" b="1" dirty="0">
                <a:latin typeface="JansonText-Bold"/>
                <a:ea typeface="Corbel" panose="020B0503020204020204" pitchFamily="34" charset="0"/>
                <a:cs typeface="JansonText-Bold"/>
              </a:rPr>
              <a:t>Neste</a:t>
            </a:r>
            <a:r>
              <a:rPr lang="pt-BR" sz="2800" b="1" dirty="0">
                <a:effectLst/>
                <a:latin typeface="JansonText-Bold"/>
                <a:ea typeface="Corbel" panose="020B0503020204020204" pitchFamily="34" charset="0"/>
                <a:cs typeface="JansonText-Bold"/>
              </a:rPr>
              <a:t> diagrama a curva inferior representa o ponto de ebulição de uma mistura líquida com a composição indicada.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A curva superior representa a composição do vapor em equilíbrio com a mistura líquida em ebulição na temperatura indicada.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Os interceptos nos dois eixos verticais mostram os pontos de ebulição dos dois líquidos puros. </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a:t>
            </a:fld>
            <a:endParaRPr lang="es-ES" dirty="0"/>
          </a:p>
        </p:txBody>
      </p:sp>
      <p:pic>
        <p:nvPicPr>
          <p:cNvPr id="4" name="Imagem 3" descr="Gráfico, Gráfico de linhas&#10;&#10;Descrição gerada automaticamente">
            <a:extLst>
              <a:ext uri="{FF2B5EF4-FFF2-40B4-BE49-F238E27FC236}">
                <a16:creationId xmlns:a16="http://schemas.microsoft.com/office/drawing/2014/main" id="{866B1C56-0539-B961-DC45-123DE9A48EF1}"/>
              </a:ext>
            </a:extLst>
          </p:cNvPr>
          <p:cNvPicPr>
            <a:picLocks noChangeAspect="1"/>
          </p:cNvPicPr>
          <p:nvPr/>
        </p:nvPicPr>
        <p:blipFill rotWithShape="1">
          <a:blip r:embed="rId2"/>
          <a:srcRect l="14375" t="7558" r="9826"/>
          <a:stretch/>
        </p:blipFill>
        <p:spPr>
          <a:xfrm>
            <a:off x="6084168" y="1916832"/>
            <a:ext cx="2799162" cy="2448272"/>
          </a:xfrm>
          <a:prstGeom prst="rect">
            <a:avLst/>
          </a:prstGeom>
        </p:spPr>
      </p:pic>
    </p:spTree>
    <p:extLst>
      <p:ext uri="{BB962C8B-B14F-4D97-AF65-F5344CB8AC3E}">
        <p14:creationId xmlns:p14="http://schemas.microsoft.com/office/powerpoint/2010/main" val="31263407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lnSpcReduction="10000"/>
          </a:bodyPr>
          <a:lstStyle/>
          <a:p>
            <a:pPr marL="0" indent="0" algn="just">
              <a:buNone/>
            </a:pPr>
            <a:r>
              <a:rPr lang="pt-BR" sz="2400" b="1" dirty="0">
                <a:effectLst/>
                <a:latin typeface="JansonText-Bold"/>
                <a:ea typeface="Corbel" panose="020B0503020204020204" pitchFamily="34" charset="0"/>
                <a:cs typeface="JansonText-Bold"/>
              </a:rPr>
              <a:t>	Como as moléculas de um gás ideal, as partículas de soluto são amplamente separadas em soluções muito diluídas e não interagem significativamente entre si. Para soluções muito diluídas, a pressão osmótica segue a equação:</a:t>
            </a: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buNone/>
            </a:pPr>
            <a:r>
              <a:rPr lang="pt-BR" sz="2400" b="1" dirty="0">
                <a:effectLst/>
                <a:latin typeface="JansonText-Bold"/>
                <a:ea typeface="Corbel" panose="020B0503020204020204" pitchFamily="34" charset="0"/>
                <a:cs typeface="JansonText-Bold"/>
              </a:rPr>
              <a:t>Nesta equação n é o número de moles do soluto em um volume V (em litros) da solução. </a:t>
            </a:r>
          </a:p>
          <a:p>
            <a:pPr marL="0" indent="0">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As outras quantidades têm o mesmo significado que na lei dos gases ideais. O termo n/V é um termo de concentração. Em termos de molaridade, M</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60</a:t>
            </a:fld>
            <a:endParaRPr lang="es-ES" dirty="0"/>
          </a:p>
        </p:txBody>
      </p:sp>
      <p:pic>
        <p:nvPicPr>
          <p:cNvPr id="4" name="Imagem 3" descr="Texto, Quadro de comunicações&#10;&#10;Descrição gerada automaticamente">
            <a:extLst>
              <a:ext uri="{FF2B5EF4-FFF2-40B4-BE49-F238E27FC236}">
                <a16:creationId xmlns:a16="http://schemas.microsoft.com/office/drawing/2014/main" id="{7285A822-24DA-8408-3E97-E73E9E8F226F}"/>
              </a:ext>
            </a:extLst>
          </p:cNvPr>
          <p:cNvPicPr>
            <a:picLocks noChangeAspect="1"/>
          </p:cNvPicPr>
          <p:nvPr/>
        </p:nvPicPr>
        <p:blipFill rotWithShape="1">
          <a:blip r:embed="rId2"/>
          <a:srcRect t="10729"/>
          <a:stretch/>
        </p:blipFill>
        <p:spPr bwMode="auto">
          <a:xfrm>
            <a:off x="3305518" y="2132856"/>
            <a:ext cx="2532964" cy="10081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0282767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1916832"/>
            <a:ext cx="8229600" cy="3960440"/>
          </a:xfrm>
        </p:spPr>
        <p:txBody>
          <a:bodyPr>
            <a:normAutofit/>
          </a:bodyPr>
          <a:lstStyle/>
          <a:p>
            <a:pPr marL="0" indent="0">
              <a:buNone/>
            </a:pPr>
            <a:r>
              <a:rPr lang="pt-BR" sz="2400" b="1" dirty="0">
                <a:effectLst/>
                <a:latin typeface="JansonText-Bold"/>
                <a:ea typeface="Corbel" panose="020B0503020204020204" pitchFamily="34" charset="0"/>
                <a:cs typeface="JansonText-Bold"/>
              </a:rPr>
              <a:t>	A pressão osmótica aumenta com o aumento da temperatura porque T afeta o número de colisões solvente-membrana por unidade de tempo. </a:t>
            </a:r>
          </a:p>
          <a:p>
            <a:pPr marL="0" indent="0">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	Também aumenta com o aumento da molaridade pois a molaridade afeta a diferença no número de moléculas de solvente que atingem a membrana dos dois lados e porque um M mais alto leva a um impulso mais forte para equalizar a diferença de concentração por diluição e para aumentar a desordem na solução. </a:t>
            </a:r>
            <a:endParaRPr lang="es-ES" sz="32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61</a:t>
            </a:fld>
            <a:endParaRPr lang="es-ES" dirty="0"/>
          </a:p>
        </p:txBody>
      </p:sp>
      <p:pic>
        <p:nvPicPr>
          <p:cNvPr id="4" name="Imagem 3">
            <a:extLst>
              <a:ext uri="{FF2B5EF4-FFF2-40B4-BE49-F238E27FC236}">
                <a16:creationId xmlns:a16="http://schemas.microsoft.com/office/drawing/2014/main" id="{11B98382-E57E-112F-9D33-B55DDA993641}"/>
              </a:ext>
            </a:extLst>
          </p:cNvPr>
          <p:cNvPicPr>
            <a:picLocks noChangeAspect="1"/>
          </p:cNvPicPr>
          <p:nvPr/>
        </p:nvPicPr>
        <p:blipFill>
          <a:blip r:embed="rId2"/>
          <a:stretch>
            <a:fillRect/>
          </a:stretch>
        </p:blipFill>
        <p:spPr>
          <a:xfrm>
            <a:off x="2483768" y="706239"/>
            <a:ext cx="3676332" cy="731515"/>
          </a:xfrm>
          <a:prstGeom prst="rect">
            <a:avLst/>
          </a:prstGeom>
        </p:spPr>
      </p:pic>
    </p:spTree>
    <p:extLst>
      <p:ext uri="{BB962C8B-B14F-4D97-AF65-F5344CB8AC3E}">
        <p14:creationId xmlns:p14="http://schemas.microsoft.com/office/powerpoint/2010/main" val="29620974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	Para soluções aquosas diluídas, a molaridade é aproximadamente igual à molalidade (porque a densidade da solução é quase 1 kg/L), então:</a:t>
            </a:r>
          </a:p>
          <a:p>
            <a:pPr marL="0" indent="0" algn="just">
              <a:buNone/>
            </a:pPr>
            <a:endParaRPr lang="pt-BR" sz="2400" b="1" dirty="0">
              <a:latin typeface="JansonText-Bold"/>
              <a:ea typeface="Corbel" panose="020B0503020204020204" pitchFamily="34" charset="0"/>
              <a:cs typeface="JansonText-Bold"/>
            </a:endParaRPr>
          </a:p>
          <a:p>
            <a:pPr marL="0" indent="0" algn="just">
              <a:buNone/>
            </a:pPr>
            <a:endParaRPr lang="pt-BR" sz="2400" b="1" dirty="0">
              <a:effectLst/>
              <a:latin typeface="JansonText-Bold"/>
              <a:ea typeface="Corbel" panose="020B0503020204020204" pitchFamily="34" charset="0"/>
              <a:cs typeface="JansonText-Bold"/>
            </a:endParaRPr>
          </a:p>
          <a:p>
            <a:pPr marL="0" indent="0" algn="just">
              <a:buNone/>
            </a:pPr>
            <a:endParaRPr lang="pt-BR" sz="2400" b="1" dirty="0">
              <a:latin typeface="JansonText-Bold"/>
              <a:ea typeface="Corbel" panose="020B0503020204020204" pitchFamily="34" charset="0"/>
              <a:cs typeface="JansonText-Bold"/>
            </a:endParaRPr>
          </a:p>
          <a:p>
            <a:pPr marL="0" indent="0" algn="just">
              <a:buNone/>
            </a:pPr>
            <a:endParaRPr lang="pt-BR" sz="2400" b="1" dirty="0">
              <a:latin typeface="JansonText-Bold"/>
              <a:ea typeface="Corbel" panose="020B0503020204020204" pitchFamily="34" charset="0"/>
              <a:cs typeface="JansonText-Bold"/>
            </a:endParaRPr>
          </a:p>
          <a:p>
            <a:pPr marL="0" indent="0">
              <a:buNone/>
            </a:pPr>
            <a:r>
              <a:rPr lang="pt-BR" sz="2400" b="1" dirty="0">
                <a:effectLst/>
                <a:latin typeface="JansonText-Bold"/>
                <a:ea typeface="Corbel" panose="020B0503020204020204" pitchFamily="34" charset="0"/>
                <a:cs typeface="JansonText-Bold"/>
              </a:rPr>
              <a:t>	As pressões osmóticas são forças muito significativas. Por exemplo, uma solução 1,00 </a:t>
            </a:r>
            <a:r>
              <a:rPr lang="pt-BR" sz="2400" b="1" dirty="0" err="1">
                <a:effectLst/>
                <a:latin typeface="JansonText-Bold"/>
                <a:ea typeface="Corbel" panose="020B0503020204020204" pitchFamily="34" charset="0"/>
                <a:cs typeface="JansonText-Bold"/>
              </a:rPr>
              <a:t>molal</a:t>
            </a:r>
            <a:r>
              <a:rPr lang="pt-BR" sz="2400" b="1" dirty="0">
                <a:effectLst/>
                <a:latin typeface="JansonText-Bold"/>
                <a:ea typeface="Corbel" panose="020B0503020204020204" pitchFamily="34" charset="0"/>
                <a:cs typeface="JansonText-Bold"/>
              </a:rPr>
              <a:t> de um não eletrólito em água a 0°C produz uma pressão osmótica de equilíbrio de aproximadamente 22,4 atmosferas (330 </a:t>
            </a:r>
            <a:r>
              <a:rPr lang="pt-BR" sz="2400" b="1" dirty="0" err="1">
                <a:effectLst/>
                <a:latin typeface="JansonText-Bold"/>
                <a:ea typeface="Corbel" panose="020B0503020204020204" pitchFamily="34" charset="0"/>
                <a:cs typeface="JansonText-Bold"/>
              </a:rPr>
              <a:t>psi</a:t>
            </a:r>
            <a:r>
              <a:rPr lang="pt-BR" sz="2400" b="1" dirty="0">
                <a:effectLst/>
                <a:latin typeface="JansonText-Bold"/>
                <a:ea typeface="Corbel" panose="020B0503020204020204" pitchFamily="34" charset="0"/>
                <a:cs typeface="JansonText-Bold"/>
              </a:rPr>
              <a:t>).</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b="1" dirty="0">
              <a:effectLst/>
              <a:latin typeface="JansonText-Bold"/>
              <a:ea typeface="Corbel" panose="020B0503020204020204" pitchFamily="34" charset="0"/>
              <a:cs typeface="JansonText-Bold"/>
            </a:endParaRP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62</a:t>
            </a:fld>
            <a:endParaRPr lang="es-ES" dirty="0"/>
          </a:p>
        </p:txBody>
      </p:sp>
      <p:pic>
        <p:nvPicPr>
          <p:cNvPr id="4" name="Imagem 3">
            <a:extLst>
              <a:ext uri="{FF2B5EF4-FFF2-40B4-BE49-F238E27FC236}">
                <a16:creationId xmlns:a16="http://schemas.microsoft.com/office/drawing/2014/main" id="{E9E45B98-2826-47B0-41AA-0ADB01234C7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204864"/>
            <a:ext cx="6456869" cy="720080"/>
          </a:xfrm>
          <a:prstGeom prst="rect">
            <a:avLst/>
          </a:prstGeom>
          <a:noFill/>
          <a:ln>
            <a:noFill/>
          </a:ln>
        </p:spPr>
      </p:pic>
    </p:spTree>
    <p:extLst>
      <p:ext uri="{BB962C8B-B14F-4D97-AF65-F5344CB8AC3E}">
        <p14:creationId xmlns:p14="http://schemas.microsoft.com/office/powerpoint/2010/main" val="5622221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400" b="1" dirty="0">
                <a:solidFill>
                  <a:srgbClr val="11D670"/>
                </a:solidFill>
                <a:effectLst/>
                <a:latin typeface="JansonText-Bold"/>
                <a:ea typeface="Corbel" panose="020B0503020204020204" pitchFamily="34" charset="0"/>
                <a:cs typeface="JansonText-Bold"/>
              </a:rPr>
              <a:t>EXEMPLO 14-13 Cálculo da Pressão Osmótica</a:t>
            </a:r>
            <a:endParaRPr lang="pt-BR" sz="2400" dirty="0">
              <a:solidFill>
                <a:srgbClr val="11D670"/>
              </a:solidFill>
              <a:effectLst/>
              <a:latin typeface="Times New Roman" panose="02020603050405020304" pitchFamily="18" charset="0"/>
              <a:ea typeface="Times New Roman" panose="02020603050405020304" pitchFamily="18" charset="0"/>
            </a:endParaRPr>
          </a:p>
          <a:p>
            <a:pPr indent="0" algn="just">
              <a:buNone/>
            </a:pPr>
            <a:endParaRPr lang="pt-BR" sz="2400" dirty="0">
              <a:latin typeface="Times New Roman" panose="02020603050405020304" pitchFamily="18" charset="0"/>
              <a:ea typeface="Corbel" panose="020B0503020204020204" pitchFamily="34" charset="0"/>
            </a:endParaRPr>
          </a:p>
          <a:p>
            <a:pPr marL="0" indent="0" algn="just">
              <a:buNone/>
            </a:pPr>
            <a:r>
              <a:rPr lang="pt-BR" sz="2400" b="1" dirty="0">
                <a:effectLst/>
                <a:latin typeface="JansonText-Bold"/>
                <a:ea typeface="Corbel" panose="020B0503020204020204" pitchFamily="34" charset="0"/>
                <a:cs typeface="JansonText-Bold"/>
              </a:rPr>
              <a:t>	Que pressão osmótica a solução de sacarose 1,25 m no Exemplo 14-2 exibiria a 25°C? A densidade desta solução é 1,34 g/</a:t>
            </a:r>
            <a:r>
              <a:rPr lang="pt-BR" sz="2400" b="1" dirty="0" err="1">
                <a:effectLst/>
                <a:latin typeface="JansonText-Bold"/>
                <a:ea typeface="Corbel" panose="020B0503020204020204" pitchFamily="34" charset="0"/>
                <a:cs typeface="JansonText-Bold"/>
              </a:rPr>
              <a:t>mL</a:t>
            </a:r>
            <a:r>
              <a:rPr lang="pt-BR" sz="2400" b="1" dirty="0">
                <a:effectLst/>
                <a:latin typeface="JansonText-Bold"/>
                <a:ea typeface="Corbel" panose="020B0503020204020204" pitchFamily="34" charset="0"/>
                <a:cs typeface="JansonText-Bold"/>
              </a:rPr>
              <a:t>.</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Plano</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Notamos que a aproximação M </a:t>
            </a:r>
            <a:r>
              <a:rPr lang="pt-BR" sz="2400" b="1" dirty="0">
                <a:effectLst/>
                <a:latin typeface="JansonText-Bold"/>
                <a:ea typeface="Corbel" panose="020B0503020204020204" pitchFamily="34" charset="0"/>
                <a:cs typeface="JansonText-Bold"/>
                <a:sym typeface="Symbol" panose="05050102010706020507" pitchFamily="18" charset="2"/>
              </a:rPr>
              <a:t></a:t>
            </a:r>
            <a:r>
              <a:rPr lang="pt-BR" sz="2400" b="1" dirty="0">
                <a:effectLst/>
                <a:latin typeface="JansonText-Bold"/>
                <a:ea typeface="Corbel" panose="020B0503020204020204" pitchFamily="34" charset="0"/>
                <a:cs typeface="JansonText-Bold"/>
              </a:rPr>
              <a:t> m não é muito boa para esta solução, pois a densidade desta solução é bem diferente de 1 g/</a:t>
            </a:r>
            <a:r>
              <a:rPr lang="pt-BR" sz="2400" b="1" dirty="0" err="1">
                <a:effectLst/>
                <a:latin typeface="JansonText-Bold"/>
                <a:ea typeface="Corbel" panose="020B0503020204020204" pitchFamily="34" charset="0"/>
                <a:cs typeface="JansonText-Bold"/>
              </a:rPr>
              <a:t>mL</a:t>
            </a:r>
            <a:r>
              <a:rPr lang="pt-BR" sz="2400" b="1" dirty="0">
                <a:effectLst/>
                <a:latin typeface="JansonText-Bold"/>
                <a:ea typeface="Corbel" panose="020B0503020204020204" pitchFamily="34" charset="0"/>
                <a:cs typeface="JansonText-Bold"/>
              </a:rPr>
              <a:t> ou kg/L. Assim, devemos primeiro encontrar a molaridade de sacarose e, em seguida, usar a relação </a:t>
            </a:r>
            <a:r>
              <a:rPr lang="pt-BR" sz="2400" b="1" dirty="0">
                <a:effectLst/>
                <a:latin typeface="Calibri" panose="020F0502020204030204" pitchFamily="34" charset="0"/>
                <a:ea typeface="Corbel" panose="020B0503020204020204" pitchFamily="34" charset="0"/>
              </a:rPr>
              <a:t>π</a:t>
            </a:r>
            <a:r>
              <a:rPr lang="pt-BR" sz="2400" b="1" dirty="0">
                <a:effectLst/>
                <a:latin typeface="JansonText-Bold"/>
                <a:ea typeface="Corbel" panose="020B0503020204020204" pitchFamily="34" charset="0"/>
                <a:cs typeface="JansonText-Bold"/>
              </a:rPr>
              <a:t> = MRT.</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63</a:t>
            </a:fld>
            <a:endParaRPr lang="es-ES" dirty="0"/>
          </a:p>
        </p:txBody>
      </p:sp>
    </p:spTree>
    <p:extLst>
      <p:ext uri="{BB962C8B-B14F-4D97-AF65-F5344CB8AC3E}">
        <p14:creationId xmlns:p14="http://schemas.microsoft.com/office/powerpoint/2010/main" val="22414974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02024"/>
            <a:ext cx="8229600" cy="5544616"/>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Solução:</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Lembre-se do Exemplo 14-2 que há 50,0 g de sacarose (0,146 mol) em 117 g de H2O que dá 167 g de solução. O volume desta solução é:</a:t>
            </a: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b="1" dirty="0">
              <a:latin typeface="JansonText-Bold"/>
              <a:ea typeface="Times New Roman" panose="02020603050405020304" pitchFamily="18" charset="0"/>
            </a:endParaRPr>
          </a:p>
          <a:p>
            <a:pPr marL="0" indent="0">
              <a:buNone/>
            </a:pPr>
            <a:r>
              <a:rPr lang="pt-BR" sz="2400" b="1" dirty="0">
                <a:effectLst/>
                <a:latin typeface="JansonText-Bold"/>
                <a:ea typeface="Corbel" panose="020B0503020204020204" pitchFamily="34" charset="0"/>
                <a:cs typeface="JansonText-Bold"/>
              </a:rPr>
              <a:t>Assim, a molaridade da sacarose na solução é:</a:t>
            </a: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a:p>
            <a:pPr marL="0" indent="0" algn="just">
              <a:buNone/>
            </a:pP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64</a:t>
            </a:fld>
            <a:endParaRPr lang="es-ES" dirty="0"/>
          </a:p>
        </p:txBody>
      </p:sp>
      <p:pic>
        <p:nvPicPr>
          <p:cNvPr id="4" name="Imagem 3" descr="Gráfico de caixa estreita&#10;&#10;Descrição gerada automaticamente com confiança média">
            <a:extLst>
              <a:ext uri="{FF2B5EF4-FFF2-40B4-BE49-F238E27FC236}">
                <a16:creationId xmlns:a16="http://schemas.microsoft.com/office/drawing/2014/main" id="{FE7D8A2E-CADA-13A4-2F59-494E4D3FE1D0}"/>
              </a:ext>
            </a:extLst>
          </p:cNvPr>
          <p:cNvPicPr>
            <a:picLocks noChangeAspect="1"/>
          </p:cNvPicPr>
          <p:nvPr/>
        </p:nvPicPr>
        <p:blipFill>
          <a:blip r:embed="rId2"/>
          <a:stretch>
            <a:fillRect/>
          </a:stretch>
        </p:blipFill>
        <p:spPr>
          <a:xfrm>
            <a:off x="1619672" y="2420888"/>
            <a:ext cx="6367695" cy="1008112"/>
          </a:xfrm>
          <a:prstGeom prst="rect">
            <a:avLst/>
          </a:prstGeom>
        </p:spPr>
      </p:pic>
      <p:pic>
        <p:nvPicPr>
          <p:cNvPr id="5" name="Imagem 4" descr="Uma imagem contendo Esquemático&#10;&#10;Descrição gerada automaticamente">
            <a:extLst>
              <a:ext uri="{FF2B5EF4-FFF2-40B4-BE49-F238E27FC236}">
                <a16:creationId xmlns:a16="http://schemas.microsoft.com/office/drawing/2014/main" id="{3F907E63-DB3C-8655-95CF-C55D822DADA8}"/>
              </a:ext>
            </a:extLst>
          </p:cNvPr>
          <p:cNvPicPr>
            <a:picLocks noChangeAspect="1"/>
          </p:cNvPicPr>
          <p:nvPr/>
        </p:nvPicPr>
        <p:blipFill>
          <a:blip r:embed="rId3"/>
          <a:stretch>
            <a:fillRect/>
          </a:stretch>
        </p:blipFill>
        <p:spPr>
          <a:xfrm>
            <a:off x="2483768" y="4365104"/>
            <a:ext cx="4680520" cy="738336"/>
          </a:xfrm>
          <a:prstGeom prst="rect">
            <a:avLst/>
          </a:prstGeom>
        </p:spPr>
      </p:pic>
    </p:spTree>
    <p:extLst>
      <p:ext uri="{BB962C8B-B14F-4D97-AF65-F5344CB8AC3E}">
        <p14:creationId xmlns:p14="http://schemas.microsoft.com/office/powerpoint/2010/main" val="354943801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628800"/>
            <a:ext cx="8229600" cy="576064"/>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	Agora podemos calcular a pressão osmótica.</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65</a:t>
            </a:fld>
            <a:endParaRPr lang="es-ES" dirty="0"/>
          </a:p>
        </p:txBody>
      </p:sp>
      <p:pic>
        <p:nvPicPr>
          <p:cNvPr id="4" name="Imagem 3">
            <a:extLst>
              <a:ext uri="{FF2B5EF4-FFF2-40B4-BE49-F238E27FC236}">
                <a16:creationId xmlns:a16="http://schemas.microsoft.com/office/drawing/2014/main" id="{BF9FB744-7B21-2C4D-A8AB-B92A86267B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3016"/>
            <a:ext cx="7262934" cy="1008112"/>
          </a:xfrm>
          <a:prstGeom prst="rect">
            <a:avLst/>
          </a:prstGeom>
          <a:noFill/>
          <a:ln>
            <a:noFill/>
          </a:ln>
        </p:spPr>
      </p:pic>
    </p:spTree>
    <p:extLst>
      <p:ext uri="{BB962C8B-B14F-4D97-AF65-F5344CB8AC3E}">
        <p14:creationId xmlns:p14="http://schemas.microsoft.com/office/powerpoint/2010/main" val="2076734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tabLst>
                <a:tab pos="0" algn="l"/>
              </a:tabLst>
            </a:pPr>
            <a:r>
              <a:rPr lang="pt-BR" sz="2400" b="1" dirty="0">
                <a:effectLst/>
                <a:latin typeface="JansonText-Bold"/>
                <a:ea typeface="Corbel" panose="020B0503020204020204" pitchFamily="34" charset="0"/>
                <a:cs typeface="JansonText-Bold"/>
              </a:rPr>
              <a:t>		Vamos comparar os valores calculados das quatro propriedades coligativas para a solução de sacarose 1,25 m:</a:t>
            </a:r>
            <a:endParaRPr lang="pt-BR" sz="2400" dirty="0">
              <a:effectLst/>
              <a:latin typeface="Times New Roman" panose="02020603050405020304" pitchFamily="18" charset="0"/>
              <a:ea typeface="Times New Roman" panose="02020603050405020304" pitchFamily="18" charset="0"/>
            </a:endParaRPr>
          </a:p>
          <a:p>
            <a:pPr indent="0" algn="just">
              <a:buNone/>
            </a:pPr>
            <a:endParaRPr lang="pt-BR" sz="2400" b="1" dirty="0">
              <a:effectLst/>
              <a:latin typeface="JansonText-Bold"/>
              <a:ea typeface="Corbel" panose="020B0503020204020204" pitchFamily="34" charset="0"/>
              <a:cs typeface="JansonText-Bold"/>
            </a:endParaRPr>
          </a:p>
          <a:p>
            <a:pPr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895350" indent="0" algn="just">
              <a:buNone/>
            </a:pPr>
            <a:r>
              <a:rPr lang="pt-BR" sz="2400" b="1" dirty="0">
                <a:effectLst/>
                <a:latin typeface="JansonText-Bold"/>
                <a:ea typeface="Corbel" panose="020B0503020204020204" pitchFamily="34" charset="0"/>
                <a:cs typeface="JansonText-Bold"/>
              </a:rPr>
              <a:t>- redução da pressão de vapor 0,524 torr (Exemplo 14-4)</a:t>
            </a:r>
            <a:endParaRPr lang="pt-BR" sz="2400" dirty="0">
              <a:effectLst/>
              <a:latin typeface="Times New Roman" panose="02020603050405020304" pitchFamily="18" charset="0"/>
              <a:ea typeface="Times New Roman" panose="02020603050405020304" pitchFamily="18" charset="0"/>
            </a:endParaRPr>
          </a:p>
          <a:p>
            <a:pPr marL="895350" indent="0" algn="just">
              <a:buNone/>
            </a:pPr>
            <a:r>
              <a:rPr lang="pt-BR" sz="2400" b="1" dirty="0">
                <a:effectLst/>
                <a:latin typeface="JansonText-Bold"/>
                <a:ea typeface="Corbel" panose="020B0503020204020204" pitchFamily="34" charset="0"/>
                <a:cs typeface="JansonText-Bold"/>
              </a:rPr>
              <a:t>- elevação do ponto de ebulição 0,640°C (Exemplo 14-7)</a:t>
            </a:r>
            <a:endParaRPr lang="pt-BR" sz="2400" dirty="0">
              <a:effectLst/>
              <a:latin typeface="Times New Roman" panose="02020603050405020304" pitchFamily="18" charset="0"/>
              <a:ea typeface="Times New Roman" panose="02020603050405020304" pitchFamily="18" charset="0"/>
            </a:endParaRPr>
          </a:p>
          <a:p>
            <a:pPr marL="895350" indent="0" algn="just">
              <a:buNone/>
            </a:pPr>
            <a:r>
              <a:rPr lang="pt-BR" sz="2400" b="1" dirty="0">
                <a:effectLst/>
                <a:latin typeface="JansonText-Bold"/>
                <a:ea typeface="Corbel" panose="020B0503020204020204" pitchFamily="34" charset="0"/>
                <a:cs typeface="JansonText-Bold"/>
              </a:rPr>
              <a:t>- diminuição do ponto de congelamento 2,32°C (Exemplo 14-9)</a:t>
            </a:r>
            <a:endParaRPr lang="pt-BR" sz="2400" dirty="0">
              <a:effectLst/>
              <a:latin typeface="Times New Roman" panose="02020603050405020304" pitchFamily="18" charset="0"/>
              <a:ea typeface="Times New Roman" panose="02020603050405020304" pitchFamily="18" charset="0"/>
            </a:endParaRPr>
          </a:p>
          <a:p>
            <a:pPr marL="895350" indent="0" algn="just">
              <a:buNone/>
            </a:pPr>
            <a:r>
              <a:rPr lang="pt-BR" sz="2400" b="1" dirty="0">
                <a:effectLst/>
                <a:latin typeface="JansonText-Bold"/>
                <a:ea typeface="Corbel" panose="020B0503020204020204" pitchFamily="34" charset="0"/>
                <a:cs typeface="JansonText-Bold"/>
              </a:rPr>
              <a:t>- pressão osmótica 28,6 </a:t>
            </a:r>
            <a:r>
              <a:rPr lang="pt-BR" sz="2400" b="1" dirty="0" err="1">
                <a:effectLst/>
                <a:latin typeface="JansonText-Bold"/>
                <a:ea typeface="Corbel" panose="020B0503020204020204" pitchFamily="34" charset="0"/>
                <a:cs typeface="JansonText-Bold"/>
              </a:rPr>
              <a:t>atm</a:t>
            </a:r>
            <a:r>
              <a:rPr lang="pt-BR" sz="2400" b="1" dirty="0">
                <a:effectLst/>
                <a:latin typeface="JansonText-Bold"/>
                <a:ea typeface="Corbel" panose="020B0503020204020204" pitchFamily="34" charset="0"/>
                <a:cs typeface="JansonText-Bold"/>
              </a:rPr>
              <a:t> (Exemplo 14-13)</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66</a:t>
            </a:fld>
            <a:endParaRPr lang="es-ES" dirty="0"/>
          </a:p>
        </p:txBody>
      </p:sp>
    </p:spTree>
    <p:extLst>
      <p:ext uri="{BB962C8B-B14F-4D97-AF65-F5344CB8AC3E}">
        <p14:creationId xmlns:p14="http://schemas.microsoft.com/office/powerpoint/2010/main" val="1835480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476672"/>
            <a:ext cx="8363272" cy="6120680"/>
          </a:xfrm>
        </p:spPr>
        <p:txBody>
          <a:bodyPr>
            <a:normAutofit fontScale="92500"/>
          </a:bodyPr>
          <a:lstStyle/>
          <a:p>
            <a:pPr marL="0" indent="0" algn="just">
              <a:buNone/>
            </a:pPr>
            <a:r>
              <a:rPr lang="pt-BR" sz="2400" b="1" dirty="0">
                <a:effectLst/>
                <a:latin typeface="JansonText-Bold"/>
                <a:ea typeface="Corbel" panose="020B0503020204020204" pitchFamily="34" charset="0"/>
                <a:cs typeface="JansonText-Bold"/>
              </a:rPr>
              <a:t>O primeiro deles é tão pequeno que é difícil de medir com precisão. </a:t>
            </a:r>
          </a:p>
          <a:p>
            <a:pPr marL="0" indent="0" algn="just">
              <a:buNone/>
            </a:pPr>
            <a:endParaRPr lang="pt-BR" sz="2400" b="1" dirty="0">
              <a:effectLst/>
              <a:latin typeface="JansonText-Bold"/>
              <a:ea typeface="Corbel" panose="020B0503020204020204" pitchFamily="34" charset="0"/>
              <a:cs typeface="JansonText-Bold"/>
            </a:endParaRPr>
          </a:p>
          <a:p>
            <a:pPr marL="0" indent="0" algn="just">
              <a:buNone/>
            </a:pPr>
            <a:r>
              <a:rPr lang="pt-BR" sz="2400" b="1" dirty="0">
                <a:effectLst/>
                <a:latin typeface="JansonText-Bold"/>
                <a:ea typeface="Corbel" panose="020B0503020204020204" pitchFamily="34" charset="0"/>
                <a:cs typeface="JansonText-Bold"/>
              </a:rPr>
              <a:t>Mesmo esta pequena redução da pressão de vapor é suficiente para aumentar o ponto de ebulição em uma quantidade que poderia ser medido, embora com dificuldade. </a:t>
            </a:r>
          </a:p>
          <a:p>
            <a:pPr marL="0" indent="0" algn="just">
              <a:buNone/>
            </a:pPr>
            <a:endParaRPr lang="pt-BR" sz="2400" b="1" dirty="0">
              <a:effectLst/>
              <a:latin typeface="JansonText-Bold"/>
              <a:ea typeface="Corbel" panose="020B0503020204020204" pitchFamily="34" charset="0"/>
              <a:cs typeface="JansonText-Bold"/>
            </a:endParaRPr>
          </a:p>
          <a:p>
            <a:pPr marL="0" indent="0" algn="just">
              <a:buNone/>
            </a:pPr>
            <a:r>
              <a:rPr lang="pt-BR" sz="2400" b="1" dirty="0">
                <a:effectLst/>
                <a:latin typeface="JansonText-Bold"/>
                <a:ea typeface="Corbel" panose="020B0503020204020204" pitchFamily="34" charset="0"/>
                <a:cs typeface="JansonText-Bold"/>
              </a:rPr>
              <a:t>A diminuição do ponto de congelamento é maior, mas ainda não poderia ser medido com muita precisão sem um aparelho especial. </a:t>
            </a:r>
          </a:p>
          <a:p>
            <a:pPr marL="0" indent="0" algn="just">
              <a:buNone/>
            </a:pPr>
            <a:endParaRPr lang="pt-BR" sz="2400" b="1" dirty="0">
              <a:latin typeface="JansonText-Bold"/>
              <a:ea typeface="Corbel" panose="020B0503020204020204" pitchFamily="34" charset="0"/>
              <a:cs typeface="JansonText-Bold"/>
            </a:endParaRPr>
          </a:p>
          <a:p>
            <a:pPr marL="0" indent="0" algn="just">
              <a:buNone/>
            </a:pPr>
            <a:r>
              <a:rPr lang="pt-BR" sz="2400" b="1" dirty="0">
                <a:effectLst/>
                <a:latin typeface="JansonText-Bold"/>
                <a:ea typeface="Corbel" panose="020B0503020204020204" pitchFamily="34" charset="0"/>
                <a:cs typeface="JansonText-Bold"/>
              </a:rPr>
              <a:t>A pressão osmótica, por outro lado, é tão grande que pode ser medido com muito mais precisão. Desta forma, a pressão osmótica é frequentemente a mais facilmente medida das quatro propriedades coligativas, especialmente quando soluções muito diluídas são usadas.</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3200" b="1" dirty="0">
                <a:effectLst/>
                <a:latin typeface="JansonText-Bold"/>
                <a:ea typeface="Corbel" panose="020B0503020204020204" pitchFamily="34" charset="0"/>
                <a:cs typeface="JansonText-Bold"/>
              </a:rPr>
              <a:t> </a:t>
            </a:r>
            <a:endParaRPr lang="pt-BR" sz="3200" dirty="0">
              <a:effectLst/>
              <a:latin typeface="Times New Roman" panose="02020603050405020304" pitchFamily="18" charset="0"/>
              <a:ea typeface="Times New Roman" panose="02020603050405020304" pitchFamily="18" charset="0"/>
            </a:endParaRPr>
          </a:p>
          <a:p>
            <a:pPr marL="0" indent="0" algn="just">
              <a:buNone/>
            </a:pPr>
            <a:r>
              <a:rPr lang="pt-BR" sz="3200" b="1" dirty="0">
                <a:effectLst/>
                <a:latin typeface="JansonText-Bold"/>
                <a:ea typeface="Corbel" panose="020B0503020204020204" pitchFamily="34" charset="0"/>
                <a:cs typeface="JansonText-Bold"/>
              </a:rPr>
              <a:t> </a:t>
            </a:r>
            <a:endParaRPr lang="pt-BR" sz="32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67</a:t>
            </a:fld>
            <a:endParaRPr lang="es-ES" dirty="0"/>
          </a:p>
        </p:txBody>
      </p:sp>
    </p:spTree>
    <p:extLst>
      <p:ext uri="{BB962C8B-B14F-4D97-AF65-F5344CB8AC3E}">
        <p14:creationId xmlns:p14="http://schemas.microsoft.com/office/powerpoint/2010/main" val="2843660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472608"/>
          </a:xfrm>
        </p:spPr>
        <p:txBody>
          <a:bodyPr>
            <a:normAutofit lnSpcReduction="10000"/>
          </a:bodyPr>
          <a:lstStyle/>
          <a:p>
            <a:pPr marL="0" indent="0" algn="just">
              <a:buNone/>
            </a:pPr>
            <a:r>
              <a:rPr lang="pt-BR" sz="2800" b="1" dirty="0">
                <a:effectLst/>
                <a:latin typeface="JansonText-Bold"/>
                <a:ea typeface="Corbel" panose="020B0503020204020204" pitchFamily="34" charset="0"/>
                <a:cs typeface="JansonText-Bold"/>
              </a:rPr>
              <a:t>O uso de medidas de pressão osmótica para a determinação de pesos moleculares tem várias vantagens. </a:t>
            </a:r>
          </a:p>
          <a:p>
            <a:pPr marL="0" indent="0" algn="just">
              <a:buNone/>
            </a:pPr>
            <a:endParaRPr lang="pt-BR" sz="2800" b="1" dirty="0">
              <a:effectLst/>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Mesmo soluções muito diluídas fornecem pressões osmóticas facilmente mensuráveis.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Este método, portanto, é útil na determinação dos pesos moleculares de (1) substâncias muito caras, (2) substâncias que só podem ser preparadas em pequenas quantidades, e (3) substâncias de peso molecular muito alto que não são muito solúveis. </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68</a:t>
            </a:fld>
            <a:endParaRPr lang="es-ES" dirty="0"/>
          </a:p>
        </p:txBody>
      </p:sp>
    </p:spTree>
    <p:extLst>
      <p:ext uri="{BB962C8B-B14F-4D97-AF65-F5344CB8AC3E}">
        <p14:creationId xmlns:p14="http://schemas.microsoft.com/office/powerpoint/2010/main" val="15745817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4040" y="2132856"/>
            <a:ext cx="8229600" cy="2592288"/>
          </a:xfrm>
        </p:spPr>
        <p:txBody>
          <a:bodyPr>
            <a:normAutofit lnSpcReduction="10000"/>
          </a:bodyPr>
          <a:lstStyle/>
          <a:p>
            <a:pPr marL="0" indent="0" algn="just">
              <a:buNone/>
              <a:tabLst>
                <a:tab pos="0" algn="l"/>
              </a:tabLst>
            </a:pPr>
            <a:r>
              <a:rPr lang="pt-BR" sz="2400" b="1" dirty="0">
                <a:effectLst/>
                <a:latin typeface="JansonText-Bold"/>
                <a:ea typeface="Corbel" panose="020B0503020204020204" pitchFamily="34" charset="0"/>
                <a:cs typeface="JansonText-Bold"/>
              </a:rPr>
              <a:t>		 Como os materiais de alto peso molecular são muitas vezes difíceis e, em alguns casos, impossíveis, de se obter em alto estado de pureza, as determinações de seus pesos moleculares não são tão precisas como gostaríamos. No entanto, as pressões osmóticas fornecem um método muito útil de estimar este tipo de pesos moleculares.  </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69</a:t>
            </a:fld>
            <a:endParaRPr lang="es-ES" dirty="0"/>
          </a:p>
        </p:txBody>
      </p:sp>
    </p:spTree>
    <p:extLst>
      <p:ext uri="{BB962C8B-B14F-4D97-AF65-F5344CB8AC3E}">
        <p14:creationId xmlns:p14="http://schemas.microsoft.com/office/powerpoint/2010/main" val="328922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fontScale="92500" lnSpcReduction="10000"/>
          </a:bodyPr>
          <a:lstStyle/>
          <a:p>
            <a:pPr marL="0" indent="0" algn="just">
              <a:buNone/>
            </a:pPr>
            <a:r>
              <a:rPr lang="pt-BR" sz="2800" b="1" dirty="0">
                <a:effectLst/>
                <a:latin typeface="JansonText-Bold"/>
                <a:ea typeface="Corbel" panose="020B0503020204020204" pitchFamily="34" charset="0"/>
                <a:cs typeface="JansonText-Bold"/>
              </a:rPr>
              <a:t>	A partir do diagrama de ponto de ebulição na Figura 14-12, vemos que dois ou mais líquidos não podem ser completamente separados uns dos outros por uma única etapa de destilação.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O vapor coletado em qualquer temperatura de ebulição é sempre enriquecido do componente mais volátil (A); no entanto, a qualquer temperatura o vapor ainda contém ambos os componentes. </a:t>
            </a:r>
          </a:p>
          <a:p>
            <a:pPr marL="0" indent="0" algn="just">
              <a:buNone/>
            </a:pPr>
            <a:endParaRPr lang="pt-BR" sz="2800" b="1" dirty="0">
              <a:latin typeface="JansonText-Bold"/>
              <a:ea typeface="Corbel" panose="020B0503020204020204" pitchFamily="34" charset="0"/>
              <a:cs typeface="JansonText-Bold"/>
            </a:endParaRPr>
          </a:p>
          <a:p>
            <a:pPr marL="0" indent="0" algn="just">
              <a:buNone/>
            </a:pPr>
            <a:r>
              <a:rPr lang="pt-BR" sz="2800" b="1" dirty="0">
                <a:effectLst/>
                <a:latin typeface="JansonText-Bold"/>
                <a:ea typeface="Corbel" panose="020B0503020204020204" pitchFamily="34" charset="0"/>
                <a:cs typeface="JansonText-Bold"/>
              </a:rPr>
              <a:t>	Uma série de destilações simples forneceria destilados cada vez mais ricos em um dos componentes, mas as destilações repetidas seriam muito tediosas.</a:t>
            </a:r>
            <a:endParaRPr lang="pt-BR" sz="28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7</a:t>
            </a:fld>
            <a:endParaRPr lang="es-ES" dirty="0"/>
          </a:p>
        </p:txBody>
      </p:sp>
    </p:spTree>
    <p:extLst>
      <p:ext uri="{BB962C8B-B14F-4D97-AF65-F5344CB8AC3E}">
        <p14:creationId xmlns:p14="http://schemas.microsoft.com/office/powerpoint/2010/main" val="1425230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pPr>
            <a:r>
              <a:rPr lang="pt-BR" sz="2400" b="1" dirty="0">
                <a:solidFill>
                  <a:srgbClr val="11D670"/>
                </a:solidFill>
                <a:effectLst/>
                <a:latin typeface="JansonText-Bold"/>
                <a:ea typeface="Corbel" panose="020B0503020204020204" pitchFamily="34" charset="0"/>
                <a:cs typeface="JansonText-Bold"/>
              </a:rPr>
              <a:t>EXEMPLO 14-14 Peso Molecular da Pressão Osmótica</a:t>
            </a:r>
            <a:endParaRPr lang="pt-BR" sz="2400" dirty="0">
              <a:solidFill>
                <a:srgbClr val="11D670"/>
              </a:solidFill>
              <a:effectLst/>
              <a:latin typeface="Times New Roman" panose="02020603050405020304" pitchFamily="18" charset="0"/>
              <a:ea typeface="Times New Roman" panose="02020603050405020304" pitchFamily="18" charset="0"/>
            </a:endParaRPr>
          </a:p>
          <a:p>
            <a:pPr indent="0" algn="just">
              <a:buNone/>
            </a:pPr>
            <a:endParaRPr lang="pt-BR" sz="2400" dirty="0">
              <a:latin typeface="Times New Roman" panose="02020603050405020304" pitchFamily="18" charset="0"/>
              <a:ea typeface="Corbel" panose="020B0503020204020204" pitchFamily="34" charset="0"/>
            </a:endParaRPr>
          </a:p>
          <a:p>
            <a:pPr indent="0" algn="just">
              <a:buNone/>
            </a:pPr>
            <a:endParaRPr lang="pt-BR" sz="2400" dirty="0">
              <a:latin typeface="Times New Roman" panose="02020603050405020304" pitchFamily="18" charset="0"/>
              <a:ea typeface="Corbel" panose="020B0503020204020204" pitchFamily="34" charset="0"/>
            </a:endParaRPr>
          </a:p>
          <a:p>
            <a:pPr marL="0" indent="0" algn="just">
              <a:buNone/>
            </a:pPr>
            <a:r>
              <a:rPr lang="pt-BR" sz="2400" b="1" dirty="0">
                <a:effectLst/>
                <a:latin typeface="JansonText-Bold"/>
                <a:ea typeface="Corbel" panose="020B0503020204020204" pitchFamily="34" charset="0"/>
                <a:cs typeface="JansonText-Bold"/>
              </a:rPr>
              <a:t>	A pepsina é uma enzima presente no trato digestivo humano. Uma solução de uma amostra de 0,500 gramas de pepsina purificada em 30,0 </a:t>
            </a:r>
            <a:r>
              <a:rPr lang="pt-BR" sz="2400" b="1" dirty="0" err="1">
                <a:effectLst/>
                <a:latin typeface="JansonText-Bold"/>
                <a:ea typeface="Corbel" panose="020B0503020204020204" pitchFamily="34" charset="0"/>
                <a:cs typeface="JansonText-Bold"/>
              </a:rPr>
              <a:t>mL</a:t>
            </a:r>
            <a:r>
              <a:rPr lang="pt-BR" sz="2400" b="1" dirty="0">
                <a:effectLst/>
                <a:latin typeface="JansonText-Bold"/>
                <a:ea typeface="Corbel" panose="020B0503020204020204" pitchFamily="34" charset="0"/>
                <a:cs typeface="JansonText-Bold"/>
              </a:rPr>
              <a:t> de solução aquosa exibe uma pressão osmótica de 8,92 torr a 27,0°C. Estime o peso molecular da pepsina.</a:t>
            </a:r>
            <a:endParaRPr lang="pt-BR" sz="2400" dirty="0">
              <a:effectLst/>
              <a:latin typeface="Times New Roman" panose="02020603050405020304" pitchFamily="18" charset="0"/>
              <a:ea typeface="Times New Roman" panose="02020603050405020304" pitchFamily="18" charset="0"/>
            </a:endParaRPr>
          </a:p>
          <a:p>
            <a:pPr indent="0" algn="just">
              <a:buNone/>
            </a:pPr>
            <a:r>
              <a:rPr lang="pt-BR" sz="3200" b="1" dirty="0">
                <a:effectLst/>
                <a:latin typeface="JansonText-Bold"/>
                <a:ea typeface="Corbel" panose="020B0503020204020204" pitchFamily="34" charset="0"/>
                <a:cs typeface="JansonText-Bold"/>
              </a:rPr>
              <a:t> </a:t>
            </a:r>
            <a:endParaRPr lang="pt-BR" sz="3200" dirty="0">
              <a:effectLst/>
              <a:latin typeface="Times New Roman" panose="02020603050405020304" pitchFamily="18" charset="0"/>
              <a:ea typeface="Times New Roman" panose="02020603050405020304" pitchFamily="18" charset="0"/>
            </a:endParaRPr>
          </a:p>
          <a:p>
            <a:pPr marL="0" indent="0" algn="just">
              <a:buNone/>
            </a:pPr>
            <a:r>
              <a:rPr lang="pt-BR" sz="3200" b="1" dirty="0">
                <a:effectLst/>
                <a:latin typeface="JansonText-Bold"/>
                <a:ea typeface="Corbel" panose="020B0503020204020204" pitchFamily="34" charset="0"/>
                <a:cs typeface="JansonText-Bold"/>
              </a:rPr>
              <a:t> </a:t>
            </a:r>
            <a:endParaRPr lang="pt-BR" sz="32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70</a:t>
            </a:fld>
            <a:endParaRPr lang="es-ES" dirty="0"/>
          </a:p>
        </p:txBody>
      </p:sp>
    </p:spTree>
    <p:extLst>
      <p:ext uri="{BB962C8B-B14F-4D97-AF65-F5344CB8AC3E}">
        <p14:creationId xmlns:p14="http://schemas.microsoft.com/office/powerpoint/2010/main" val="18099506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980728"/>
            <a:ext cx="8229600" cy="4176464"/>
          </a:xfrm>
        </p:spPr>
        <p:txBody>
          <a:bodyPr>
            <a:normAutofit lnSpcReduction="10000"/>
          </a:bodyPr>
          <a:lstStyle/>
          <a:p>
            <a:pPr marL="0" indent="0" algn="just">
              <a:buNone/>
            </a:pPr>
            <a:r>
              <a:rPr lang="pt-BR" sz="2400" b="1" dirty="0">
                <a:effectLst/>
                <a:latin typeface="JansonText-Bold"/>
                <a:ea typeface="Corbel" panose="020B0503020204020204" pitchFamily="34" charset="0"/>
                <a:cs typeface="JansonText-Bold"/>
              </a:rPr>
              <a:t> Plano</a:t>
            </a:r>
            <a:endParaRPr lang="pt-BR" sz="2400" dirty="0">
              <a:latin typeface="Times New Roman" panose="02020603050405020304" pitchFamily="18" charset="0"/>
              <a:ea typeface="Corbel" panose="020B0503020204020204" pitchFamily="34"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Como fizemos em determinações de peso molecular anteriormente, devemos primeiro encontrar n, o número de moles que 0,500 gramas de pepsina representam. </a:t>
            </a:r>
          </a:p>
          <a:p>
            <a:pPr marL="0" indent="0" algn="just">
              <a:buNone/>
            </a:pPr>
            <a:endParaRPr lang="pt-BR" sz="2400" b="1" dirty="0">
              <a:latin typeface="JansonText-Bold"/>
              <a:ea typeface="Corbel" panose="020B0503020204020204" pitchFamily="34" charset="0"/>
              <a:cs typeface="JansonText-Bold"/>
            </a:endParaRPr>
          </a:p>
          <a:p>
            <a:pPr marL="0" indent="0" algn="just">
              <a:buNone/>
            </a:pPr>
            <a:r>
              <a:rPr lang="pt-BR" sz="2400" b="1" dirty="0">
                <a:effectLst/>
                <a:latin typeface="JansonText-Bold"/>
                <a:ea typeface="Corbel" panose="020B0503020204020204" pitchFamily="34" charset="0"/>
                <a:cs typeface="JansonText-Bold"/>
              </a:rPr>
              <a:t>	Começamos com a equação </a:t>
            </a:r>
            <a:r>
              <a:rPr lang="pt-BR" sz="2400" b="1" dirty="0">
                <a:effectLst/>
                <a:latin typeface="Calibri" panose="020F0502020204030204" pitchFamily="34" charset="0"/>
                <a:ea typeface="Corbel" panose="020B0503020204020204" pitchFamily="34" charset="0"/>
              </a:rPr>
              <a:t>π</a:t>
            </a:r>
            <a:r>
              <a:rPr lang="pt-BR" sz="2400" b="1" dirty="0">
                <a:effectLst/>
                <a:latin typeface="JansonText-Bold"/>
                <a:ea typeface="Corbel" panose="020B0503020204020204" pitchFamily="34" charset="0"/>
                <a:cs typeface="JansonText-Bold"/>
              </a:rPr>
              <a:t> = MRT. A molaridade da pepsina é igual ao número de moles de pepsina por litro de solução, n/V. Substituímos isso por M e resolvemos para n.</a:t>
            </a:r>
            <a:endParaRPr lang="pt-BR" sz="2400" dirty="0">
              <a:effectLst/>
              <a:latin typeface="Times New Roman" panose="02020603050405020304" pitchFamily="18" charset="0"/>
              <a:ea typeface="Times New Roman" panose="02020603050405020304" pitchFamily="18" charset="0"/>
            </a:endParaRPr>
          </a:p>
          <a:p>
            <a:pPr marL="0" indent="0" algn="just">
              <a:buNone/>
              <a:tabLst>
                <a:tab pos="0" algn="l"/>
              </a:tabLst>
            </a:pPr>
            <a:r>
              <a:rPr lang="pt-BR" sz="3200" b="1" dirty="0">
                <a:effectLst/>
                <a:latin typeface="JansonText-Bold"/>
                <a:ea typeface="Corbel" panose="020B0503020204020204" pitchFamily="34" charset="0"/>
                <a:cs typeface="JansonText-Bold"/>
              </a:rPr>
              <a:t> </a:t>
            </a:r>
            <a:endParaRPr lang="pt-BR" sz="32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71</a:t>
            </a:fld>
            <a:endParaRPr lang="es-ES" dirty="0"/>
          </a:p>
        </p:txBody>
      </p:sp>
    </p:spTree>
    <p:extLst>
      <p:ext uri="{BB962C8B-B14F-4D97-AF65-F5344CB8AC3E}">
        <p14:creationId xmlns:p14="http://schemas.microsoft.com/office/powerpoint/2010/main" val="12204343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199" y="428179"/>
            <a:ext cx="8229600" cy="5544616"/>
          </a:xfrm>
        </p:spPr>
        <p:txBody>
          <a:bodyPr>
            <a:normAutofit/>
          </a:bodyPr>
          <a:lstStyle/>
          <a:p>
            <a:pPr marL="0" indent="0" algn="just">
              <a:buNone/>
              <a:tabLst>
                <a:tab pos="0" algn="l"/>
              </a:tabLst>
            </a:pPr>
            <a:r>
              <a:rPr lang="pt-BR" sz="2400" b="1" dirty="0">
                <a:effectLst/>
                <a:latin typeface="JansonText-Bold"/>
                <a:ea typeface="Corbel" panose="020B0503020204020204" pitchFamily="34" charset="0"/>
                <a:cs typeface="JansonText-Bold"/>
              </a:rPr>
              <a:t>Solução:</a:t>
            </a:r>
          </a:p>
          <a:p>
            <a:pPr marL="0" indent="0" algn="just">
              <a:buNone/>
              <a:tabLst>
                <a:tab pos="0" algn="l"/>
              </a:tabLst>
            </a:pPr>
            <a:endParaRPr lang="pt-BR" sz="2400" b="1" dirty="0">
              <a:latin typeface="JansonText-Bold"/>
              <a:ea typeface="Corbel" panose="020B0503020204020204" pitchFamily="34" charset="0"/>
              <a:cs typeface="JansonText-Bold"/>
            </a:endParaRPr>
          </a:p>
          <a:p>
            <a:pPr marL="0" indent="0" algn="just">
              <a:buNone/>
              <a:tabLst>
                <a:tab pos="0" algn="l"/>
              </a:tabLst>
            </a:pPr>
            <a:endParaRPr lang="pt-BR" sz="2400" b="1" dirty="0">
              <a:effectLst/>
              <a:latin typeface="JansonText-Bold"/>
              <a:ea typeface="Corbel" panose="020B0503020204020204" pitchFamily="34" charset="0"/>
              <a:cs typeface="JansonText-Bold"/>
            </a:endParaRPr>
          </a:p>
          <a:p>
            <a:pPr marL="0" indent="0" algn="just">
              <a:buNone/>
              <a:tabLst>
                <a:tab pos="0" algn="l"/>
              </a:tabLst>
            </a:pPr>
            <a:endParaRPr lang="pt-BR" sz="2400" b="1" dirty="0">
              <a:latin typeface="JansonText-Bold"/>
              <a:ea typeface="Corbel" panose="020B0503020204020204" pitchFamily="34" charset="0"/>
              <a:cs typeface="JansonText-Bold"/>
            </a:endParaRPr>
          </a:p>
          <a:p>
            <a:pPr marL="0" indent="0" algn="just">
              <a:buNone/>
              <a:tabLst>
                <a:tab pos="0" algn="l"/>
              </a:tabLst>
            </a:pPr>
            <a:endParaRPr lang="pt-BR" sz="2400" b="1" dirty="0">
              <a:effectLst/>
              <a:latin typeface="JansonText-Bold"/>
              <a:ea typeface="Corbel" panose="020B0503020204020204" pitchFamily="34" charset="0"/>
              <a:cs typeface="JansonText-Bold"/>
            </a:endParaRPr>
          </a:p>
          <a:p>
            <a:pPr marL="0" indent="0">
              <a:buNone/>
              <a:tabLst>
                <a:tab pos="0" algn="l"/>
              </a:tabLst>
            </a:pPr>
            <a:r>
              <a:rPr lang="pt-BR" sz="2400" b="1" dirty="0">
                <a:effectLst/>
                <a:latin typeface="JansonText-Bold"/>
                <a:ea typeface="Corbel" panose="020B0503020204020204" pitchFamily="34" charset="0"/>
                <a:cs typeface="JansonText-Bold"/>
              </a:rPr>
              <a:t>Convertemos 8,92 torr em atmosferas para ser consistente com as unidades de R.</a:t>
            </a:r>
            <a:endParaRPr lang="pt-BR" sz="2400" dirty="0">
              <a:effectLst/>
              <a:latin typeface="Times New Roman" panose="02020603050405020304" pitchFamily="18" charset="0"/>
              <a:ea typeface="Times New Roman" panose="02020603050405020304" pitchFamily="18" charset="0"/>
            </a:endParaRPr>
          </a:p>
          <a:p>
            <a:pPr marL="0" indent="0" algn="just">
              <a:buNone/>
              <a:tabLst>
                <a:tab pos="0" algn="l"/>
              </a:tabLst>
            </a:pPr>
            <a:endParaRPr lang="pt-BR" sz="3200" b="1" dirty="0">
              <a:effectLst/>
              <a:latin typeface="JansonText-Bold"/>
              <a:ea typeface="Corbel" panose="020B0503020204020204" pitchFamily="34" charset="0"/>
              <a:cs typeface="JansonText-Bold"/>
            </a:endParaRPr>
          </a:p>
          <a:p>
            <a:pPr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72</a:t>
            </a:fld>
            <a:endParaRPr lang="es-ES" dirty="0"/>
          </a:p>
        </p:txBody>
      </p:sp>
      <p:pic>
        <p:nvPicPr>
          <p:cNvPr id="4" name="Imagem 3" descr="Texto&#10;&#10;Descrição gerada automaticamente">
            <a:extLst>
              <a:ext uri="{FF2B5EF4-FFF2-40B4-BE49-F238E27FC236}">
                <a16:creationId xmlns:a16="http://schemas.microsoft.com/office/drawing/2014/main" id="{3B96948A-DD83-0854-7D15-BD98A490D151}"/>
              </a:ext>
            </a:extLst>
          </p:cNvPr>
          <p:cNvPicPr>
            <a:picLocks noChangeAspect="1"/>
          </p:cNvPicPr>
          <p:nvPr/>
        </p:nvPicPr>
        <p:blipFill>
          <a:blip r:embed="rId2"/>
          <a:stretch>
            <a:fillRect/>
          </a:stretch>
        </p:blipFill>
        <p:spPr>
          <a:xfrm>
            <a:off x="1403647" y="1268760"/>
            <a:ext cx="5913657" cy="1080120"/>
          </a:xfrm>
          <a:prstGeom prst="rect">
            <a:avLst/>
          </a:prstGeom>
        </p:spPr>
      </p:pic>
      <p:pic>
        <p:nvPicPr>
          <p:cNvPr id="5" name="Imagem 4" descr="Uma imagem contendo Word&#10;&#10;Descrição gerada automaticamente">
            <a:extLst>
              <a:ext uri="{FF2B5EF4-FFF2-40B4-BE49-F238E27FC236}">
                <a16:creationId xmlns:a16="http://schemas.microsoft.com/office/drawing/2014/main" id="{EBA5E755-28E5-9DDB-3178-9B4C10AB6397}"/>
              </a:ext>
            </a:extLst>
          </p:cNvPr>
          <p:cNvPicPr>
            <a:picLocks noChangeAspect="1"/>
          </p:cNvPicPr>
          <p:nvPr/>
        </p:nvPicPr>
        <p:blipFill>
          <a:blip r:embed="rId3"/>
          <a:stretch>
            <a:fillRect/>
          </a:stretch>
        </p:blipFill>
        <p:spPr>
          <a:xfrm>
            <a:off x="575726" y="4077072"/>
            <a:ext cx="7992547" cy="1512168"/>
          </a:xfrm>
          <a:prstGeom prst="rect">
            <a:avLst/>
          </a:prstGeom>
        </p:spPr>
      </p:pic>
    </p:spTree>
    <p:extLst>
      <p:ext uri="{BB962C8B-B14F-4D97-AF65-F5344CB8AC3E}">
        <p14:creationId xmlns:p14="http://schemas.microsoft.com/office/powerpoint/2010/main" val="404604887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268760"/>
            <a:ext cx="8229600" cy="4464496"/>
          </a:xfrm>
        </p:spPr>
        <p:txBody>
          <a:bodyPr>
            <a:normAutofit/>
          </a:bodyPr>
          <a:lstStyle/>
          <a:p>
            <a:pPr marL="0" indent="0" algn="just">
              <a:buNone/>
            </a:pPr>
            <a:r>
              <a:rPr lang="pt-BR" sz="2400" b="1" dirty="0">
                <a:effectLst/>
                <a:latin typeface="JansonText-Bold"/>
                <a:ea typeface="Corbel" panose="020B0503020204020204" pitchFamily="34" charset="0"/>
                <a:cs typeface="JansonText-Bold"/>
              </a:rPr>
              <a:t> 	Assim, 0,500 g de pepsina é 1,43x10</a:t>
            </a:r>
            <a:r>
              <a:rPr lang="pt-BR" sz="2400" b="1" baseline="30000" dirty="0">
                <a:effectLst/>
                <a:latin typeface="JansonText-Bold"/>
                <a:ea typeface="Corbel" panose="020B0503020204020204" pitchFamily="34" charset="0"/>
                <a:cs typeface="JansonText-Bold"/>
              </a:rPr>
              <a:t>-5</a:t>
            </a:r>
            <a:r>
              <a:rPr lang="pt-BR" sz="2400" b="1" dirty="0">
                <a:effectLst/>
                <a:latin typeface="JansonText-Bold"/>
                <a:ea typeface="Corbel" panose="020B0503020204020204" pitchFamily="34" charset="0"/>
                <a:cs typeface="JansonText-Bold"/>
              </a:rPr>
              <a:t> mol. Agora estimamos seu peso molecular.</a:t>
            </a: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b="1" dirty="0">
              <a:latin typeface="JansonText-Bold"/>
              <a:ea typeface="Times New Roman" panose="02020603050405020304" pitchFamily="18" charset="0"/>
            </a:endParaRPr>
          </a:p>
          <a:p>
            <a:pPr marL="0" indent="0" algn="just">
              <a:buNone/>
            </a:pPr>
            <a:endParaRPr lang="pt-BR" sz="2400" b="1" dirty="0">
              <a:effectLst/>
              <a:latin typeface="JansonText-Bold"/>
              <a:ea typeface="Times New Roman" panose="02020603050405020304" pitchFamily="18" charset="0"/>
            </a:endParaRPr>
          </a:p>
          <a:p>
            <a:pPr marL="0" indent="0" algn="just">
              <a:buNone/>
            </a:pPr>
            <a:endParaRPr lang="pt-BR" sz="2400" b="1" dirty="0">
              <a:latin typeface="JansonText-Bold"/>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O peso molecular da pepsina é de aproximadamente 35.000 </a:t>
            </a:r>
            <a:r>
              <a:rPr lang="pt-BR" sz="2400" b="1" dirty="0" err="1">
                <a:effectLst/>
                <a:latin typeface="JansonText-Bold"/>
                <a:ea typeface="Corbel" panose="020B0503020204020204" pitchFamily="34" charset="0"/>
                <a:cs typeface="JansonText-Bold"/>
              </a:rPr>
              <a:t>amu</a:t>
            </a:r>
            <a:r>
              <a:rPr lang="pt-BR" sz="2400" b="1" dirty="0">
                <a:effectLst/>
                <a:latin typeface="JansonText-Bold"/>
                <a:ea typeface="Corbel" panose="020B0503020204020204" pitchFamily="34" charset="0"/>
                <a:cs typeface="JansonText-Bold"/>
              </a:rPr>
              <a:t>. Isso é típico de proteínas de médio porte.</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73</a:t>
            </a:fld>
            <a:endParaRPr lang="es-ES" dirty="0"/>
          </a:p>
        </p:txBody>
      </p:sp>
      <p:pic>
        <p:nvPicPr>
          <p:cNvPr id="4" name="Imagem 3">
            <a:extLst>
              <a:ext uri="{FF2B5EF4-FFF2-40B4-BE49-F238E27FC236}">
                <a16:creationId xmlns:a16="http://schemas.microsoft.com/office/drawing/2014/main" id="{AE302327-50A3-428E-F201-A0DCF5B43B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2636912"/>
            <a:ext cx="7107374" cy="1008112"/>
          </a:xfrm>
          <a:prstGeom prst="rect">
            <a:avLst/>
          </a:prstGeom>
          <a:noFill/>
          <a:ln>
            <a:noFill/>
          </a:ln>
        </p:spPr>
      </p:pic>
    </p:spTree>
    <p:extLst>
      <p:ext uri="{BB962C8B-B14F-4D97-AF65-F5344CB8AC3E}">
        <p14:creationId xmlns:p14="http://schemas.microsoft.com/office/powerpoint/2010/main" val="1163272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lgn="just">
              <a:buNone/>
              <a:tabLst>
                <a:tab pos="0" algn="l"/>
              </a:tabLst>
            </a:pPr>
            <a:r>
              <a:rPr lang="pt-BR" sz="2400" b="1" dirty="0">
                <a:effectLst/>
                <a:latin typeface="JansonText-Bold"/>
                <a:ea typeface="Corbel" panose="020B0503020204020204" pitchFamily="34" charset="0"/>
                <a:cs typeface="JansonText-Bold"/>
              </a:rPr>
              <a:t>		</a:t>
            </a:r>
          </a:p>
          <a:p>
            <a:pPr marL="0" indent="0" algn="just">
              <a:buNone/>
              <a:tabLst>
                <a:tab pos="0" algn="l"/>
              </a:tabLst>
            </a:pPr>
            <a:endParaRPr lang="pt-BR" sz="2400" b="1" dirty="0">
              <a:latin typeface="JansonText-Bold"/>
              <a:ea typeface="Corbel" panose="020B0503020204020204" pitchFamily="34" charset="0"/>
              <a:cs typeface="JansonText-Bold"/>
            </a:endParaRPr>
          </a:p>
          <a:p>
            <a:pPr marL="0" indent="0" algn="just">
              <a:buNone/>
              <a:tabLst>
                <a:tab pos="0" algn="l"/>
              </a:tabLst>
            </a:pPr>
            <a:endParaRPr lang="pt-BR" sz="2400" b="1" dirty="0">
              <a:effectLst/>
              <a:latin typeface="JansonText-Bold"/>
              <a:ea typeface="Corbel" panose="020B0503020204020204" pitchFamily="34" charset="0"/>
              <a:cs typeface="JansonText-Bold"/>
            </a:endParaRPr>
          </a:p>
          <a:p>
            <a:pPr marL="0" indent="0" algn="just">
              <a:buNone/>
              <a:tabLst>
                <a:tab pos="0" algn="l"/>
              </a:tabLst>
            </a:pPr>
            <a:endParaRPr lang="pt-BR" sz="2400" b="1" dirty="0">
              <a:latin typeface="JansonText-Bold"/>
              <a:ea typeface="Corbel" panose="020B0503020204020204" pitchFamily="34" charset="0"/>
              <a:cs typeface="JansonText-Bold"/>
            </a:endParaRPr>
          </a:p>
          <a:p>
            <a:pPr marL="0" indent="0" algn="ctr">
              <a:buNone/>
              <a:tabLst>
                <a:tab pos="0" algn="l"/>
              </a:tabLst>
            </a:pPr>
            <a:r>
              <a:rPr lang="pt-BR" sz="4000" b="1" dirty="0">
                <a:solidFill>
                  <a:srgbClr val="11D670"/>
                </a:solidFill>
                <a:effectLst/>
                <a:latin typeface="JansonText-Bold"/>
                <a:ea typeface="Corbel" panose="020B0503020204020204" pitchFamily="34" charset="0"/>
                <a:cs typeface="JansonText-Bold"/>
              </a:rPr>
              <a:t>OBRIGADO!</a:t>
            </a:r>
          </a:p>
          <a:p>
            <a:pPr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a:p>
            <a:pPr marL="0" indent="0" algn="just">
              <a:buNone/>
            </a:pPr>
            <a:r>
              <a:rPr lang="pt-BR" sz="2400" b="1" dirty="0">
                <a:effectLst/>
                <a:latin typeface="JansonText-Bold"/>
                <a:ea typeface="Corbel" panose="020B0503020204020204" pitchFamily="34" charset="0"/>
                <a:cs typeface="JansonText-Bold"/>
              </a:rPr>
              <a:t> </a:t>
            </a:r>
            <a:endParaRPr lang="pt-BR" sz="2400"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74</a:t>
            </a:fld>
            <a:endParaRPr lang="es-ES" dirty="0"/>
          </a:p>
        </p:txBody>
      </p:sp>
    </p:spTree>
    <p:extLst>
      <p:ext uri="{BB962C8B-B14F-4D97-AF65-F5344CB8AC3E}">
        <p14:creationId xmlns:p14="http://schemas.microsoft.com/office/powerpoint/2010/main" val="4227037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8229600" cy="5544616"/>
          </a:xfrm>
        </p:spPr>
        <p:txBody>
          <a:bodyPr>
            <a:normAutofit/>
          </a:bodyPr>
          <a:lstStyle/>
          <a:p>
            <a:pPr marL="0" indent="0">
              <a:buNone/>
            </a:pPr>
            <a:r>
              <a:rPr lang="pt-BR" sz="2800" b="1" dirty="0">
                <a:effectLst/>
                <a:latin typeface="JansonText-Bold"/>
                <a:ea typeface="Corbel" panose="020B0503020204020204" pitchFamily="34" charset="0"/>
                <a:cs typeface="JansonText-Bold"/>
              </a:rPr>
              <a:t>	As destilações repetidas podem ser evitadas usando a </a:t>
            </a:r>
            <a:r>
              <a:rPr lang="pt-BR" sz="2800" b="1" dirty="0">
                <a:solidFill>
                  <a:srgbClr val="C00000"/>
                </a:solidFill>
                <a:effectLst/>
                <a:latin typeface="JansonText-Bold"/>
                <a:ea typeface="Corbel" panose="020B0503020204020204" pitchFamily="34" charset="0"/>
                <a:cs typeface="JansonText-Bold"/>
              </a:rPr>
              <a:t>destilação fracionada</a:t>
            </a:r>
            <a:r>
              <a:rPr lang="pt-BR" sz="2800" b="1" dirty="0">
                <a:effectLst/>
                <a:latin typeface="JansonText-Bold"/>
                <a:ea typeface="Corbel" panose="020B0503020204020204" pitchFamily="34" charset="0"/>
                <a:cs typeface="JansonText-Bold"/>
              </a:rPr>
              <a:t>. Uma </a:t>
            </a:r>
            <a:r>
              <a:rPr lang="pt-BR" sz="2800" b="1" i="1" dirty="0">
                <a:effectLst/>
                <a:latin typeface="JansonText-Bold"/>
                <a:ea typeface="Corbel" panose="020B0503020204020204" pitchFamily="34" charset="0"/>
                <a:cs typeface="JansonText-Bold"/>
              </a:rPr>
              <a:t>coluna de fracionamento</a:t>
            </a:r>
            <a:r>
              <a:rPr lang="pt-BR" sz="2800" b="1" dirty="0">
                <a:effectLst/>
                <a:latin typeface="JansonText-Bold"/>
                <a:ea typeface="Corbel" panose="020B0503020204020204" pitchFamily="34" charset="0"/>
                <a:cs typeface="JansonText-Bold"/>
              </a:rPr>
              <a:t> é inserida acima da solução e anexada ao condensador, conforme mostrado na Figura 14-13. </a:t>
            </a:r>
          </a:p>
          <a:p>
            <a:pPr marL="0" indent="0">
              <a:buNone/>
            </a:pPr>
            <a:endParaRPr lang="pt-BR" sz="2800" b="1" dirty="0">
              <a:latin typeface="JansonText-Bold"/>
              <a:ea typeface="Corbel" panose="020B0503020204020204" pitchFamily="34" charset="0"/>
              <a:cs typeface="JansonText-Bold"/>
            </a:endParaRPr>
          </a:p>
          <a:p>
            <a:pPr marL="0" indent="0">
              <a:buNone/>
            </a:pPr>
            <a:r>
              <a:rPr lang="pt-BR" sz="2800" b="1" dirty="0">
                <a:effectLst/>
                <a:latin typeface="JansonText-Bold"/>
                <a:ea typeface="Corbel" panose="020B0503020204020204" pitchFamily="34" charset="0"/>
                <a:cs typeface="JansonText-Bold"/>
              </a:rPr>
              <a:t>	A coluna é construída de modo que tenha uma grande área de superfície ou é empacotada com muitas pequenas contas de vidro ou outro material com uma grande área de superfície. Estes empacotamentos fornecem superfícies em que a condensação pode ocorrer. </a:t>
            </a:r>
            <a:endParaRPr lang="es-ES" sz="3600" dirty="0"/>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8</a:t>
            </a:fld>
            <a:endParaRPr lang="es-ES" dirty="0"/>
          </a:p>
        </p:txBody>
      </p:sp>
    </p:spTree>
    <p:extLst>
      <p:ext uri="{BB962C8B-B14F-4D97-AF65-F5344CB8AC3E}">
        <p14:creationId xmlns:p14="http://schemas.microsoft.com/office/powerpoint/2010/main" val="2650406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4688" y="4509120"/>
            <a:ext cx="8147248" cy="1674400"/>
          </a:xfrm>
        </p:spPr>
        <p:txBody>
          <a:bodyPr>
            <a:normAutofit/>
          </a:bodyPr>
          <a:lstStyle/>
          <a:p>
            <a:pPr marL="0" indent="0" algn="just">
              <a:buNone/>
            </a:pPr>
            <a:r>
              <a:rPr lang="pt-BR" sz="2400" b="1" i="1" dirty="0">
                <a:effectLst/>
                <a:latin typeface="JansonText-Bold"/>
                <a:ea typeface="Corbel" panose="020B0503020204020204" pitchFamily="34" charset="0"/>
                <a:cs typeface="JansonText-Bold"/>
              </a:rPr>
              <a:t>Figura 14-13: Um aparelho de destilação fracionário. A fase vapor ascendente na coluna está em equilíbrio com a fase líquida que se condensou e está fluindo lentamente de volta para baixo na coluna.</a:t>
            </a:r>
            <a:endParaRPr lang="pt-BR" sz="2400" i="1" dirty="0">
              <a:effectLst/>
              <a:latin typeface="Times New Roman" panose="02020603050405020304" pitchFamily="18" charset="0"/>
              <a:ea typeface="Times New Roman" panose="02020603050405020304" pitchFamily="18" charset="0"/>
            </a:endParaRPr>
          </a:p>
        </p:txBody>
      </p:sp>
      <p:sp>
        <p:nvSpPr>
          <p:cNvPr id="6" name="Espaço Reservado para Número de Slide 5">
            <a:extLst>
              <a:ext uri="{FF2B5EF4-FFF2-40B4-BE49-F238E27FC236}">
                <a16:creationId xmlns:a16="http://schemas.microsoft.com/office/drawing/2014/main" id="{D602C6DA-2915-3FF2-0012-32F87BD07C01}"/>
              </a:ext>
            </a:extLst>
          </p:cNvPr>
          <p:cNvSpPr>
            <a:spLocks noGrp="1"/>
          </p:cNvSpPr>
          <p:nvPr>
            <p:ph type="sldNum" sz="quarter" idx="12"/>
          </p:nvPr>
        </p:nvSpPr>
        <p:spPr/>
        <p:txBody>
          <a:bodyPr/>
          <a:lstStyle/>
          <a:p>
            <a:fld id="{49435697-F09A-4996-8FB1-11CBCDE16E69}" type="slidenum">
              <a:rPr lang="es-ES" sz="2800" smtClean="0"/>
              <a:pPr/>
              <a:t>9</a:t>
            </a:fld>
            <a:endParaRPr lang="es-ES" dirty="0"/>
          </a:p>
        </p:txBody>
      </p:sp>
      <p:pic>
        <p:nvPicPr>
          <p:cNvPr id="2050" name="Picture 2" descr="Ver a imagem de origem">
            <a:extLst>
              <a:ext uri="{FF2B5EF4-FFF2-40B4-BE49-F238E27FC236}">
                <a16:creationId xmlns:a16="http://schemas.microsoft.com/office/drawing/2014/main" id="{6A2DE979-90E0-8605-E387-90EAEF761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191" y="136524"/>
            <a:ext cx="5830127" cy="4372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1633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PCommandLine xmlns="e5d022ff-4ce9-4922-b5a4-f245e35e2aac" xsi:nil="true"/>
    <UACurrentWords xmlns="e5d022ff-4ce9-4922-b5a4-f245e35e2aac" xsi:nil="true"/>
    <TPApplication xmlns="e5d022ff-4ce9-4922-b5a4-f245e35e2aac" xsi:nil="true"/>
    <AssetId xmlns="e5d022ff-4ce9-4922-b5a4-f245e35e2aac">TP102558309</AssetId>
    <DirectSourceMarket xmlns="e5d022ff-4ce9-4922-b5a4-f245e35e2aac" xsi:nil="true"/>
    <NumericId xmlns="e5d022ff-4ce9-4922-b5a4-f245e35e2aac" xsi:nil="true"/>
    <OOCacheId xmlns="e5d022ff-4ce9-4922-b5a4-f245e35e2aac">88435a13-2cad-4b01-81fe-a9ee3b0a7c9d</OOCacheId>
    <AcquiredFrom xmlns="e5d022ff-4ce9-4922-b5a4-f245e35e2aac">Internal MS</AcquiredFrom>
    <IsSearchable xmlns="e5d022ff-4ce9-4922-b5a4-f245e35e2aac">false</IsSearchable>
    <Downloads xmlns="e5d022ff-4ce9-4922-b5a4-f245e35e2aac">0</Downloads>
    <ApprovalStatus xmlns="e5d022ff-4ce9-4922-b5a4-f245e35e2aac">ApprovedAutomatic</ApprovalStatus>
    <AssetStart xmlns="e5d022ff-4ce9-4922-b5a4-f245e35e2aac">2011-02-24T13:08:16+00:00</AssetStart>
    <CrawlForDependencies xmlns="e5d022ff-4ce9-4922-b5a4-f245e35e2aac">false</CrawlForDependencies>
    <EditorialTags xmlns="e5d022ff-4ce9-4922-b5a4-f245e35e2aac" xsi:nil="true"/>
    <TPExecutable xmlns="e5d022ff-4ce9-4922-b5a4-f245e35e2aac" xsi:nil="true"/>
    <LastHandOff xmlns="e5d022ff-4ce9-4922-b5a4-f245e35e2aac" xsi:nil="true"/>
    <LastModifiedDateTime xmlns="e5d022ff-4ce9-4922-b5a4-f245e35e2aac" xsi:nil="true"/>
    <LastPublishResultLookup xmlns="e5d022ff-4ce9-4922-b5a4-f245e35e2aac" xsi:nil="true"/>
    <VoteCount xmlns="e5d022ff-4ce9-4922-b5a4-f245e35e2aac" xsi:nil="true"/>
    <CSXUpdate xmlns="e5d022ff-4ce9-4922-b5a4-f245e35e2aac">false</CSXUpdate>
    <AssetExpire xmlns="e5d022ff-4ce9-4922-b5a4-f245e35e2aac">2100-01-01T00:00:00+00:00</AssetExpire>
    <APEditor xmlns="e5d022ff-4ce9-4922-b5a4-f245e35e2aac">
      <UserInfo>
        <DisplayName/>
        <AccountId xsi:nil="true"/>
        <AccountType/>
      </UserInfo>
    </APEditor>
    <MachineTranslated xmlns="e5d022ff-4ce9-4922-b5a4-f245e35e2aac">false</MachineTranslated>
    <Manager xmlns="e5d022ff-4ce9-4922-b5a4-f245e35e2aac" xsi:nil="true"/>
    <OriginAsset xmlns="e5d022ff-4ce9-4922-b5a4-f245e35e2aac" xsi:nil="true"/>
    <ArtSampleDocs xmlns="e5d022ff-4ce9-4922-b5a4-f245e35e2aac" xsi:nil="true"/>
    <ThumbnailAssetId xmlns="e5d022ff-4ce9-4922-b5a4-f245e35e2aac" xsi:nil="true"/>
    <TrustLevel xmlns="e5d022ff-4ce9-4922-b5a4-f245e35e2aac">2 Community Trusted</TrustLevel>
    <UALocComments xmlns="e5d022ff-4ce9-4922-b5a4-f245e35e2aac" xsi:nil="true"/>
    <BugNumber xmlns="e5d022ff-4ce9-4922-b5a4-f245e35e2aac" xsi:nil="true"/>
    <TPNamespace xmlns="e5d022ff-4ce9-4922-b5a4-f245e35e2aac" xsi:nil="true"/>
    <BusinessGroup xmlns="e5d022ff-4ce9-4922-b5a4-f245e35e2aac" xsi:nil="true"/>
    <TimesCloned xmlns="e5d022ff-4ce9-4922-b5a4-f245e35e2aac" xsi:nil="true"/>
    <TPAppVersion xmlns="e5d022ff-4ce9-4922-b5a4-f245e35e2aac" xsi:nil="true"/>
    <OpenTemplate xmlns="e5d022ff-4ce9-4922-b5a4-f245e35e2aac">true</OpenTemplate>
    <CSXSubmissionDate xmlns="e5d022ff-4ce9-4922-b5a4-f245e35e2aac">2011-02-24T13:08:16+00:00</CSXSubmissionDate>
    <CSXHash xmlns="e5d022ff-4ce9-4922-b5a4-f245e35e2aac">gZA9tBt3urnx90z7NilltOs0YGQNYP/fJZ3J4rCbGJo=</CSXHash>
    <DSATActionTaken xmlns="e5d022ff-4ce9-4922-b5a4-f245e35e2aac" xsi:nil="true"/>
    <ParentAssetId xmlns="e5d022ff-4ce9-4922-b5a4-f245e35e2aac">TC102558310</ParentAssetId>
    <OriginalSourceMarket xmlns="e5d022ff-4ce9-4922-b5a4-f245e35e2aac" xsi:nil="true"/>
    <MarketSpecific xmlns="e5d022ff-4ce9-4922-b5a4-f245e35e2aac" xsi:nil="true"/>
    <SourceTitle xmlns="e5d022ff-4ce9-4922-b5a4-f245e35e2aac" xsi:nil="true"/>
    <UANotes xmlns="e5d022ff-4ce9-4922-b5a4-f245e35e2aac" xsi:nil="true"/>
    <ClipArtFilename xmlns="e5d022ff-4ce9-4922-b5a4-f245e35e2aac" xsi:nil="true"/>
    <IntlLocPriority xmlns="e5d022ff-4ce9-4922-b5a4-f245e35e2aac" xsi:nil="true"/>
    <Provider xmlns="e5d022ff-4ce9-4922-b5a4-f245e35e2aac" xsi:nil="true"/>
    <TPClientViewer xmlns="e5d022ff-4ce9-4922-b5a4-f245e35e2aac" xsi:nil="true"/>
    <IntlLangReview xmlns="e5d022ff-4ce9-4922-b5a4-f245e35e2aac" xsi:nil="true"/>
    <OutputCachingOn xmlns="e5d022ff-4ce9-4922-b5a4-f245e35e2aac">false</OutputCachingOn>
    <ContentItem xmlns="e5d022ff-4ce9-4922-b5a4-f245e35e2aac" xsi:nil="true"/>
    <IsDeleted xmlns="e5d022ff-4ce9-4922-b5a4-f245e35e2aac">false</IsDeleted>
    <EditorialStatus xmlns="e5d022ff-4ce9-4922-b5a4-f245e35e2aac">Complete</EditorialStatus>
    <HandoffToMSDN xmlns="e5d022ff-4ce9-4922-b5a4-f245e35e2aac" xsi:nil="true"/>
    <ShowIn xmlns="e5d022ff-4ce9-4922-b5a4-f245e35e2aac">Show everywhere</ShowIn>
    <UALocRecommendation xmlns="e5d022ff-4ce9-4922-b5a4-f245e35e2aac">Localize</UALocRecommendation>
    <LegacyData xmlns="e5d022ff-4ce9-4922-b5a4-f245e35e2aac" xsi:nil="true"/>
    <TPLaunchHelpLink xmlns="e5d022ff-4ce9-4922-b5a4-f245e35e2aac" xsi:nil="true"/>
    <Milestone xmlns="e5d022ff-4ce9-4922-b5a4-f245e35e2aac" xsi:nil="true"/>
    <Providers xmlns="e5d022ff-4ce9-4922-b5a4-f245e35e2aac">1|PN101970577| | </Providers>
    <PublishStatusLookup xmlns="e5d022ff-4ce9-4922-b5a4-f245e35e2aac">
      <Value>280842</Value>
      <Value>428743</Value>
    </PublishStatusLookup>
    <APAuthor xmlns="e5d022ff-4ce9-4922-b5a4-f245e35e2aac">
      <UserInfo>
        <DisplayName/>
        <AccountId>544</AccountId>
        <AccountType/>
      </UserInfo>
    </APAuthor>
    <APDescription xmlns="e5d022ff-4ce9-4922-b5a4-f245e35e2aac" xsi:nil="true"/>
    <IntlLangReviewer xmlns="e5d022ff-4ce9-4922-b5a4-f245e35e2aac" xsi:nil="true"/>
    <UAProjectedTotalWords xmlns="e5d022ff-4ce9-4922-b5a4-f245e35e2aac" xsi:nil="true"/>
    <AssetType xmlns="e5d022ff-4ce9-4922-b5a4-f245e35e2aac" xsi:nil="true"/>
    <IntlLangReviewDate xmlns="e5d022ff-4ce9-4922-b5a4-f245e35e2aac" xsi:nil="true"/>
    <TPFriendlyName xmlns="e5d022ff-4ce9-4922-b5a4-f245e35e2aac" xsi:nil="true"/>
    <PrimaryImageGen xmlns="e5d022ff-4ce9-4922-b5a4-f245e35e2aac">true</PrimaryImageGen>
    <TPInstallLocation xmlns="e5d022ff-4ce9-4922-b5a4-f245e35e2aac" xsi:nil="true"/>
    <PlannedPubDate xmlns="e5d022ff-4ce9-4922-b5a4-f245e35e2aac" xsi:nil="true"/>
    <PolicheckWords xmlns="e5d022ff-4ce9-4922-b5a4-f245e35e2aac" xsi:nil="true"/>
    <SubmitterId xmlns="e5d022ff-4ce9-4922-b5a4-f245e35e2aac">S-1-10-0-6-35757-842399744</SubmitterId>
    <TemplateStatus xmlns="e5d022ff-4ce9-4922-b5a4-f245e35e2aac" xsi:nil="true"/>
    <CSXSubmissionMarket xmlns="e5d022ff-4ce9-4922-b5a4-f245e35e2aac">2</CSXSubmissionMarket>
    <Markets xmlns="e5d022ff-4ce9-4922-b5a4-f245e35e2aac">
      <Value>2</Value>
    </Markets>
    <PublishTargets xmlns="e5d022ff-4ce9-4922-b5a4-f245e35e2aac">OfficeOnline</PublishTargets>
    <ApprovalLog xmlns="e5d022ff-4ce9-4922-b5a4-f245e35e2aac" xsi:nil="true"/>
    <BlockPublish xmlns="e5d022ff-4ce9-4922-b5a4-f245e35e2aac" xsi:nil="true"/>
    <TPComponent xmlns="e5d022ff-4ce9-4922-b5a4-f245e35e2aac" xsi:nil="true"/>
    <FriendlyTitle xmlns="e5d022ff-4ce9-4922-b5a4-f245e35e2aac" xsi:nil="true"/>
    <TPLaunchHelpLinkType xmlns="e5d022ff-4ce9-4922-b5a4-f245e35e2aac">Template</TPLaunchHelpLinkType>
    <TemplateTemplateType xmlns="e5d022ff-4ce9-4922-b5a4-f245e35e2aac">PowerPoint 12 Default</TemplateTemplateType>
    <LocOverallPublishStatusLookup xmlns="e5d022ff-4ce9-4922-b5a4-f245e35e2aac" xsi:nil="true"/>
    <LocOverallHandbackStatusLookup xmlns="e5d022ff-4ce9-4922-b5a4-f245e35e2aac" xsi:nil="true"/>
    <InternalTagsTaxHTField0 xmlns="e5d022ff-4ce9-4922-b5a4-f245e35e2aac">
      <Terms xmlns="http://schemas.microsoft.com/office/infopath/2007/PartnerControls"/>
    </InternalTagsTaxHTField0>
    <LocComments xmlns="e5d022ff-4ce9-4922-b5a4-f245e35e2aac" xsi:nil="true"/>
    <RecommendationsModifier xmlns="e5d022ff-4ce9-4922-b5a4-f245e35e2aac" xsi:nil="true"/>
    <LocOverallPreviewStatusLookup xmlns="e5d022ff-4ce9-4922-b5a4-f245e35e2aac" xsi:nil="true"/>
    <LocLastLocAttemptVersionLookup xmlns="e5d022ff-4ce9-4922-b5a4-f245e35e2aac">750</LocLastLocAttemptVersionLookup>
    <LocLastLocAttemptVersionTypeLookup xmlns="e5d022ff-4ce9-4922-b5a4-f245e35e2aac" xsi:nil="true"/>
    <LocManualTestRequired xmlns="e5d022ff-4ce9-4922-b5a4-f245e35e2aac" xsi:nil="true"/>
    <LocProcessedForHandoffsLookup xmlns="e5d022ff-4ce9-4922-b5a4-f245e35e2aac" xsi:nil="true"/>
    <LocalizationTagsTaxHTField0 xmlns="e5d022ff-4ce9-4922-b5a4-f245e35e2aac">
      <Terms xmlns="http://schemas.microsoft.com/office/infopath/2007/PartnerControls"/>
    </LocalizationTagsTaxHTField0>
    <ScenarioTagsTaxHTField0 xmlns="e5d022ff-4ce9-4922-b5a4-f245e35e2aac">
      <Terms xmlns="http://schemas.microsoft.com/office/infopath/2007/PartnerControls"/>
    </ScenarioTagsTaxHTField0>
    <LocPublishedLinkedAssetsLookup xmlns="e5d022ff-4ce9-4922-b5a4-f245e35e2aac" xsi:nil="true"/>
    <LocNewPublishedVersionLookup xmlns="e5d022ff-4ce9-4922-b5a4-f245e35e2aac" xsi:nil="true"/>
    <LocProcessedForMarketsLookup xmlns="e5d022ff-4ce9-4922-b5a4-f245e35e2aac" xsi:nil="true"/>
    <LocRecommendedHandoff xmlns="e5d022ff-4ce9-4922-b5a4-f245e35e2aac" xsi:nil="true"/>
    <FeatureTagsTaxHTField0 xmlns="e5d022ff-4ce9-4922-b5a4-f245e35e2aac">
      <Terms xmlns="http://schemas.microsoft.com/office/infopath/2007/PartnerControls"/>
    </FeatureTagsTaxHTField0>
    <LocOverallLocStatusLookup xmlns="e5d022ff-4ce9-4922-b5a4-f245e35e2aac" xsi:nil="true"/>
    <TaxCatchAll xmlns="e5d022ff-4ce9-4922-b5a4-f245e35e2aac"/>
    <LocPublishedDependentAssetsLookup xmlns="e5d022ff-4ce9-4922-b5a4-f245e35e2aac" xsi:nil="true"/>
    <CampaignTagsTaxHTField0 xmlns="e5d022ff-4ce9-4922-b5a4-f245e35e2aac">
      <Terms xmlns="http://schemas.microsoft.com/office/infopath/2007/PartnerControls"/>
    </CampaignTagsTaxHTField0>
    <OriginalRelease xmlns="e5d022ff-4ce9-4922-b5a4-f245e35e2aac">14</OriginalRelease>
    <LocMarketGroupTiers2 xmlns="e5d022ff-4ce9-4922-b5a4-f245e35e2aa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2057737089D604C8995D725789FFFFD0400C05BDBFCDB0BE84BA6AEC1D1A4F5E4CE" ma:contentTypeVersion="56" ma:contentTypeDescription="Create a new document." ma:contentTypeScope="" ma:versionID="c5c786f17e9890b7d2875e0bb647f603">
  <xsd:schema xmlns:xsd="http://www.w3.org/2001/XMLSchema" xmlns:xs="http://www.w3.org/2001/XMLSchema" xmlns:p="http://schemas.microsoft.com/office/2006/metadata/properties" xmlns:ns2="e5d022ff-4ce9-4922-b5a4-f245e35e2aac" targetNamespace="http://schemas.microsoft.com/office/2006/metadata/properties" ma:root="true" ma:fieldsID="3dddc4782ba87b44f6678511fd2b89e9" ns2:_="">
    <xsd:import namespace="e5d022ff-4ce9-4922-b5a4-f245e35e2aa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d022ff-4ce9-4922-b5a4-f245e35e2aa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ae2f8e70-a23c-4d77-9ad6-ea38e2352880}"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5E053CDA-25E6-45C3-8DB3-AEDB8C2D0B9A}" ma:internalName="CSXSubmissionMarket" ma:readOnly="false" ma:showField="MarketName" ma:web="e5d022ff-4ce9-4922-b5a4-f245e35e2aac">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0e79027b-5c14-42ce-a448-02002c169e4a}"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E1DF242F-2A85-4892-885C-E072ACF78A23}" ma:internalName="InProjectListLookup" ma:readOnly="true" ma:showField="InProjectList"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e822bdd4-da07-482e-8962-d405657c171a}"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E1DF242F-2A85-4892-885C-E072ACF78A23}" ma:internalName="LastCompleteVersionLookup" ma:readOnly="true" ma:showField="LastCompleteVersion"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E1DF242F-2A85-4892-885C-E072ACF78A23}" ma:internalName="LastPreviewErrorLookup" ma:readOnly="true" ma:showField="LastPreviewError"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E1DF242F-2A85-4892-885C-E072ACF78A23}" ma:internalName="LastPreviewResultLookup" ma:readOnly="true" ma:showField="LastPreviewResult"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E1DF242F-2A85-4892-885C-E072ACF78A23}" ma:internalName="LastPreviewAttemptDateLookup" ma:readOnly="true" ma:showField="LastPreviewAttemptDate"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E1DF242F-2A85-4892-885C-E072ACF78A23}" ma:internalName="LastPreviewedByLookup" ma:readOnly="true" ma:showField="LastPreviewedBy"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E1DF242F-2A85-4892-885C-E072ACF78A23}" ma:internalName="LastPreviewTimeLookup" ma:readOnly="true" ma:showField="LastPreviewTime"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E1DF242F-2A85-4892-885C-E072ACF78A23}" ma:internalName="LastPreviewVersionLookup" ma:readOnly="true" ma:showField="LastPreviewVersion"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E1DF242F-2A85-4892-885C-E072ACF78A23}" ma:internalName="LastPublishErrorLookup" ma:readOnly="true" ma:showField="LastPublishError"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E1DF242F-2A85-4892-885C-E072ACF78A23}" ma:internalName="LastPublishResultLookup" ma:readOnly="true" ma:showField="LastPublishResult"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E1DF242F-2A85-4892-885C-E072ACF78A23}" ma:internalName="LastPublishAttemptDateLookup" ma:readOnly="true" ma:showField="LastPublishAttemptDate"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E1DF242F-2A85-4892-885C-E072ACF78A23}" ma:internalName="LastPublishedByLookup" ma:readOnly="true" ma:showField="LastPublishedBy"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E1DF242F-2A85-4892-885C-E072ACF78A23}" ma:internalName="LastPublishTimeLookup" ma:readOnly="true" ma:showField="LastPublishTime"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E1DF242F-2A85-4892-885C-E072ACF78A23}" ma:internalName="LastPublishVersionLookup" ma:readOnly="true" ma:showField="LastPublishVersion"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D8789D1B-66E7-4538-930C-3B8C6A9D68AA}" ma:internalName="LocLastLocAttemptVersionLookup" ma:readOnly="false" ma:showField="LastLocAttemptVersion" ma:web="e5d022ff-4ce9-4922-b5a4-f245e35e2aac">
      <xsd:simpleType>
        <xsd:restriction base="dms:Lookup"/>
      </xsd:simpleType>
    </xsd:element>
    <xsd:element name="LocLastLocAttemptVersionTypeLookup" ma:index="71" nillable="true" ma:displayName="Loc Last Loc Attempt Version Type" ma:default="" ma:list="{D8789D1B-66E7-4538-930C-3B8C6A9D68AA}" ma:internalName="LocLastLocAttemptVersionTypeLookup" ma:readOnly="true" ma:showField="LastLocAttemptVersionType" ma:web="e5d022ff-4ce9-4922-b5a4-f245e35e2aac">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D8789D1B-66E7-4538-930C-3B8C6A9D68AA}" ma:internalName="LocNewPublishedVersionLookup" ma:readOnly="true" ma:showField="NewPublishedVersion" ma:web="e5d022ff-4ce9-4922-b5a4-f245e35e2aac">
      <xsd:simpleType>
        <xsd:restriction base="dms:Lookup"/>
      </xsd:simpleType>
    </xsd:element>
    <xsd:element name="LocOverallHandbackStatusLookup" ma:index="75" nillable="true" ma:displayName="Loc Overall Handback Status" ma:default="" ma:list="{D8789D1B-66E7-4538-930C-3B8C6A9D68AA}" ma:internalName="LocOverallHandbackStatusLookup" ma:readOnly="true" ma:showField="OverallHandbackStatus" ma:web="e5d022ff-4ce9-4922-b5a4-f245e35e2aac">
      <xsd:simpleType>
        <xsd:restriction base="dms:Lookup"/>
      </xsd:simpleType>
    </xsd:element>
    <xsd:element name="LocOverallLocStatusLookup" ma:index="76" nillable="true" ma:displayName="Loc Overall Localize Status" ma:default="" ma:list="{D8789D1B-66E7-4538-930C-3B8C6A9D68AA}" ma:internalName="LocOverallLocStatusLookup" ma:readOnly="true" ma:showField="OverallLocStatus" ma:web="e5d022ff-4ce9-4922-b5a4-f245e35e2aac">
      <xsd:simpleType>
        <xsd:restriction base="dms:Lookup"/>
      </xsd:simpleType>
    </xsd:element>
    <xsd:element name="LocOverallPreviewStatusLookup" ma:index="77" nillable="true" ma:displayName="Loc Overall Preview Status" ma:default="" ma:list="{D8789D1B-66E7-4538-930C-3B8C6A9D68AA}" ma:internalName="LocOverallPreviewStatusLookup" ma:readOnly="true" ma:showField="OverallPreviewStatus" ma:web="e5d022ff-4ce9-4922-b5a4-f245e35e2aac">
      <xsd:simpleType>
        <xsd:restriction base="dms:Lookup"/>
      </xsd:simpleType>
    </xsd:element>
    <xsd:element name="LocOverallPublishStatusLookup" ma:index="78" nillable="true" ma:displayName="Loc Overall Publish Status" ma:default="" ma:list="{D8789D1B-66E7-4538-930C-3B8C6A9D68AA}" ma:internalName="LocOverallPublishStatusLookup" ma:readOnly="true" ma:showField="OverallPublishStatus" ma:web="e5d022ff-4ce9-4922-b5a4-f245e35e2aac">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D8789D1B-66E7-4538-930C-3B8C6A9D68AA}" ma:internalName="LocProcessedForHandoffsLookup" ma:readOnly="true" ma:showField="ProcessedForHandoffs" ma:web="e5d022ff-4ce9-4922-b5a4-f245e35e2aac">
      <xsd:simpleType>
        <xsd:restriction base="dms:Lookup"/>
      </xsd:simpleType>
    </xsd:element>
    <xsd:element name="LocProcessedForMarketsLookup" ma:index="81" nillable="true" ma:displayName="Loc Processed For Markets" ma:default="" ma:list="{D8789D1B-66E7-4538-930C-3B8C6A9D68AA}" ma:internalName="LocProcessedForMarketsLookup" ma:readOnly="true" ma:showField="ProcessedForMarkets" ma:web="e5d022ff-4ce9-4922-b5a4-f245e35e2aac">
      <xsd:simpleType>
        <xsd:restriction base="dms:Lookup"/>
      </xsd:simpleType>
    </xsd:element>
    <xsd:element name="LocPublishedDependentAssetsLookup" ma:index="82" nillable="true" ma:displayName="Loc Published Dependent Assets" ma:default="" ma:list="{D8789D1B-66E7-4538-930C-3B8C6A9D68AA}" ma:internalName="LocPublishedDependentAssetsLookup" ma:readOnly="true" ma:showField="PublishedDependentAssets" ma:web="e5d022ff-4ce9-4922-b5a4-f245e35e2aac">
      <xsd:simpleType>
        <xsd:restriction base="dms:Lookup"/>
      </xsd:simpleType>
    </xsd:element>
    <xsd:element name="LocPublishedLinkedAssetsLookup" ma:index="83" nillable="true" ma:displayName="Loc Published Linked Assets" ma:default="" ma:list="{D8789D1B-66E7-4538-930C-3B8C6A9D68AA}" ma:internalName="LocPublishedLinkedAssetsLookup" ma:readOnly="true" ma:showField="PublishedLinkedAssets" ma:web="e5d022ff-4ce9-4922-b5a4-f245e35e2aac">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63236a87-6c6d-4a5b-9fe1-c805ecae0bb8}"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5E053CDA-25E6-45C3-8DB3-AEDB8C2D0B9A}" ma:internalName="Markets" ma:readOnly="false" ma:showField="MarketName"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E1DF242F-2A85-4892-885C-E072ACF78A23}" ma:internalName="NumOfRatingsLookup" ma:readOnly="true" ma:showField="NumOfRatings"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E1DF242F-2A85-4892-885C-E072ACF78A23}" ma:internalName="PublishStatusLookup" ma:readOnly="false" ma:showField="PublishStatus"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67a15031-dfad-40a3-960d-7cc941d4a98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2f397b98-bdf6-47da-a1ac-484548f5e091}" ma:internalName="TaxCatchAll" ma:showField="CatchAllData"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2f397b98-bdf6-47da-a1ac-484548f5e091}" ma:internalName="TaxCatchAllLabel" ma:readOnly="true" ma:showField="CatchAllDataLabel" ma:web="e5d022ff-4ce9-4922-b5a4-f245e35e2aac">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9919E2F-0AF5-412E-A8F1-80C5613669F9}">
  <ds:schemaRefs>
    <ds:schemaRef ds:uri="http://schemas.microsoft.com/office/2006/metadata/properties"/>
    <ds:schemaRef ds:uri="http://schemas.microsoft.com/office/infopath/2007/PartnerControls"/>
    <ds:schemaRef ds:uri="e5d022ff-4ce9-4922-b5a4-f245e35e2aac"/>
  </ds:schemaRefs>
</ds:datastoreItem>
</file>

<file path=customXml/itemProps2.xml><?xml version="1.0" encoding="utf-8"?>
<ds:datastoreItem xmlns:ds="http://schemas.openxmlformats.org/officeDocument/2006/customXml" ds:itemID="{79407D60-A954-4AA5-961B-41376A9527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d022ff-4ce9-4922-b5a4-f245e35e2a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4D42EA-89B9-4C1C-BFB3-E1DCAF36E8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Tormenta</Template>
  <TotalTime>278</TotalTime>
  <Words>4907</Words>
  <Application>Microsoft Office PowerPoint</Application>
  <PresentationFormat>Apresentação na tela (4:3)</PresentationFormat>
  <Paragraphs>417</Paragraphs>
  <Slides>74</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74</vt:i4>
      </vt:variant>
    </vt:vector>
  </HeadingPairs>
  <TitlesOfParts>
    <vt:vector size="81" baseType="lpstr">
      <vt:lpstr>Arial</vt:lpstr>
      <vt:lpstr>Arial Black</vt:lpstr>
      <vt:lpstr>Calibri</vt:lpstr>
      <vt:lpstr>Century Gothic</vt:lpstr>
      <vt:lpstr>JansonText-Bold</vt:lpstr>
      <vt:lpstr>Times New Roman</vt:lpstr>
      <vt:lpstr>Tema de Office</vt:lpstr>
      <vt:lpstr>INTRODUÇÃO À QUÍMICA AULA 11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QUÍMICA AULA 11</dc:title>
  <dc:creator>Sergio Antonio Spinola Machado</dc:creator>
  <cp:lastModifiedBy>Sergio A S Machado</cp:lastModifiedBy>
  <cp:revision>8</cp:revision>
  <dcterms:created xsi:type="dcterms:W3CDTF">2022-06-09T14:20:16Z</dcterms:created>
  <dcterms:modified xsi:type="dcterms:W3CDTF">2023-07-09T12:51:20Z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0x01010062057737089D604C8995D725789FFFFD0400C05BDBFCDB0BE84BA6AEC1D1A4F5E4CE</vt:lpwstr>
  </property>
  <property fmtid="{D5CDD505-2E9C-101B-9397-08002B2CF9AE}" pid="3" name="ImageGenCounter">
    <vt:i4>0</vt:i4>
  </property>
  <property fmtid="{D5CDD505-2E9C-101B-9397-08002B2CF9AE}" pid="4" name="ImageGenStatus">
    <vt:i4>0</vt:i4>
  </property>
  <property fmtid="{D5CDD505-2E9C-101B-9397-08002B2CF9AE}" pid="5" name="PolicheckStatus">
    <vt:i4>3</vt:i4>
  </property>
  <property fmtid="{D5CDD505-2E9C-101B-9397-08002B2CF9AE}" pid="6" name="Applications">
    <vt:lpwstr>53;#;#407;#</vt:lpwstr>
  </property>
  <property fmtid="{D5CDD505-2E9C-101B-9397-08002B2CF9AE}" pid="7" name="PolicheckCounter">
    <vt:i4>1</vt:i4>
  </property>
  <property fmtid="{D5CDD505-2E9C-101B-9397-08002B2CF9AE}" pid="8" name="ImageGenTimestamp">
    <vt:filetime>2011-02-24T13:08:16Z</vt:filetime>
  </property>
  <property fmtid="{D5CDD505-2E9C-101B-9397-08002B2CF9AE}" pid="9" name="PolicheckTimestamp">
    <vt:filetime>2011-04-27T18:03:39Z</vt:filetime>
  </property>
</Properties>
</file>