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charts/chart2.xml" ContentType="application/vnd.openxmlformats-officedocument.drawingml.chart+xml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charts/chart3.xml" ContentType="application/vnd.openxmlformats-officedocument.drawingml.chart+xml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notesSlides/notesSlide2.xml" ContentType="application/vnd.openxmlformats-officedocument.presentationml.notesSlide+xml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9" r:id="rId1"/>
  </p:sldMasterIdLst>
  <p:notesMasterIdLst>
    <p:notesMasterId r:id="rId63"/>
  </p:notesMasterIdLst>
  <p:handoutMasterIdLst>
    <p:handoutMasterId r:id="rId64"/>
  </p:handoutMasterIdLst>
  <p:sldIdLst>
    <p:sldId id="256" r:id="rId2"/>
    <p:sldId id="301" r:id="rId3"/>
    <p:sldId id="302" r:id="rId4"/>
    <p:sldId id="303" r:id="rId5"/>
    <p:sldId id="304" r:id="rId6"/>
    <p:sldId id="315" r:id="rId7"/>
    <p:sldId id="326" r:id="rId8"/>
    <p:sldId id="337" r:id="rId9"/>
    <p:sldId id="338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14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60" r:id="rId39"/>
    <p:sldId id="310" r:id="rId40"/>
    <p:sldId id="359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71" r:id="rId50"/>
    <p:sldId id="375" r:id="rId51"/>
    <p:sldId id="369" r:id="rId52"/>
    <p:sldId id="372" r:id="rId53"/>
    <p:sldId id="376" r:id="rId54"/>
    <p:sldId id="373" r:id="rId55"/>
    <p:sldId id="374" r:id="rId56"/>
    <p:sldId id="377" r:id="rId57"/>
    <p:sldId id="378" r:id="rId58"/>
    <p:sldId id="379" r:id="rId59"/>
    <p:sldId id="380" r:id="rId60"/>
    <p:sldId id="381" r:id="rId61"/>
    <p:sldId id="325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8F"/>
    <a:srgbClr val="410041"/>
    <a:srgbClr val="0C3A0E"/>
    <a:srgbClr val="800101"/>
    <a:srgbClr val="9C0101"/>
    <a:srgbClr val="C40202"/>
    <a:srgbClr val="FF0000"/>
    <a:srgbClr val="7C564C"/>
    <a:srgbClr val="D0DF19"/>
    <a:srgbClr val="AF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58" autoAdjust="0"/>
  </p:normalViewPr>
  <p:slideViewPr>
    <p:cSldViewPr snapToGrid="0" snapToObjects="1">
      <p:cViewPr>
        <p:scale>
          <a:sx n="116" d="100"/>
          <a:sy n="116" d="100"/>
        </p:scale>
        <p:origin x="-1256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liChemin:Documents:PAE%201%20SEM%202015:REVISAO%20S-N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liChemin:Documents:PAE%201%20SEM%202015:REVISAO%20S-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liChemin:Documents:PAE%201%20SEM%202015:REVISAO%20S-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9614525796216"/>
          <c:y val="0.0388059701492537"/>
          <c:w val="0.76380236052583"/>
          <c:h val="0.775084733811259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0.16463307758172"/>
                  <c:y val="-0.284075449524033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200"/>
                  </a:pPr>
                  <a:endParaRPr lang="en-US"/>
                </a:p>
              </c:txPr>
            </c:trendlineLbl>
          </c:trendline>
          <c:xVal>
            <c:numRef>
              <c:f>'EX91'!$B$2:$B$7</c:f>
              <c:numCache>
                <c:formatCode>General</c:formatCode>
                <c:ptCount val="6"/>
                <c:pt idx="0">
                  <c:v>222.0</c:v>
                </c:pt>
                <c:pt idx="1">
                  <c:v>992.0</c:v>
                </c:pt>
                <c:pt idx="2">
                  <c:v>6004.0</c:v>
                </c:pt>
                <c:pt idx="3">
                  <c:v>14130.0</c:v>
                </c:pt>
                <c:pt idx="4">
                  <c:v>43860.0</c:v>
                </c:pt>
                <c:pt idx="5">
                  <c:v>132150.0</c:v>
                </c:pt>
              </c:numCache>
            </c:numRef>
          </c:xVal>
          <c:yVal>
            <c:numRef>
              <c:f>'EX91'!$A$2:$A$7</c:f>
              <c:numCache>
                <c:formatCode>General</c:formatCode>
                <c:ptCount val="6"/>
                <c:pt idx="0">
                  <c:v>948.0</c:v>
                </c:pt>
                <c:pt idx="1">
                  <c:v>834.0</c:v>
                </c:pt>
                <c:pt idx="2">
                  <c:v>703.0</c:v>
                </c:pt>
                <c:pt idx="3">
                  <c:v>631.0</c:v>
                </c:pt>
                <c:pt idx="4">
                  <c:v>579.0</c:v>
                </c:pt>
                <c:pt idx="5">
                  <c:v>524.0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3185672"/>
        <c:axId val="-2083184024"/>
      </c:scatterChart>
      <c:valAx>
        <c:axId val="-2083185672"/>
        <c:scaling>
          <c:logBase val="10.0"/>
          <c:orientation val="minMax"/>
          <c:min val="10.0"/>
        </c:scaling>
        <c:delete val="0"/>
        <c:axPos val="b"/>
        <c:numFmt formatCode="0.00E+00" sourceLinked="0"/>
        <c:majorTickMark val="out"/>
        <c:minorTickMark val="none"/>
        <c:tickLblPos val="nextTo"/>
        <c:crossAx val="-2083184024"/>
        <c:crosses val="autoZero"/>
        <c:crossBetween val="midCat"/>
      </c:valAx>
      <c:valAx>
        <c:axId val="-2083184024"/>
        <c:scaling>
          <c:logBase val="10.0"/>
          <c:orientation val="minMax"/>
          <c:max val="3000.0"/>
          <c:min val="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3185672"/>
        <c:crosses val="autoZero"/>
        <c:crossBetween val="midCat"/>
        <c:minorUnit val="50.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-0.0423750156230471"/>
                  <c:y val="-0.40909460932768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'P94'!$B$2:$B$8</c:f>
              <c:numCache>
                <c:formatCode>General</c:formatCode>
                <c:ptCount val="7"/>
                <c:pt idx="0">
                  <c:v>257.0</c:v>
                </c:pt>
                <c:pt idx="1">
                  <c:v>1494.0</c:v>
                </c:pt>
                <c:pt idx="2">
                  <c:v>6749.0</c:v>
                </c:pt>
                <c:pt idx="3">
                  <c:v>19090.0</c:v>
                </c:pt>
                <c:pt idx="4">
                  <c:v>36930.0</c:v>
                </c:pt>
                <c:pt idx="5">
                  <c:v>321500.0</c:v>
                </c:pt>
                <c:pt idx="6">
                  <c:v>2.451E6</c:v>
                </c:pt>
              </c:numCache>
            </c:numRef>
          </c:xVal>
          <c:yVal>
            <c:numRef>
              <c:f>'P94'!$A$2:$A$8</c:f>
              <c:numCache>
                <c:formatCode>General</c:formatCode>
                <c:ptCount val="7"/>
                <c:pt idx="0">
                  <c:v>524.0</c:v>
                </c:pt>
                <c:pt idx="1">
                  <c:v>459.0</c:v>
                </c:pt>
                <c:pt idx="2">
                  <c:v>410.0</c:v>
                </c:pt>
                <c:pt idx="3">
                  <c:v>352.0</c:v>
                </c:pt>
                <c:pt idx="4">
                  <c:v>315.0</c:v>
                </c:pt>
                <c:pt idx="5">
                  <c:v>270.0</c:v>
                </c:pt>
                <c:pt idx="6">
                  <c:v>241.0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1711176"/>
        <c:axId val="2029550840"/>
      </c:scatterChart>
      <c:valAx>
        <c:axId val="-2081711176"/>
        <c:scaling>
          <c:logBase val="10.0"/>
          <c:orientation val="minMax"/>
        </c:scaling>
        <c:delete val="0"/>
        <c:axPos val="b"/>
        <c:numFmt formatCode="0.00E+00" sourceLinked="0"/>
        <c:majorTickMark val="out"/>
        <c:minorTickMark val="none"/>
        <c:tickLblPos val="nextTo"/>
        <c:crossAx val="2029550840"/>
        <c:crosses val="autoZero"/>
        <c:crossBetween val="midCat"/>
      </c:valAx>
      <c:valAx>
        <c:axId val="2029550840"/>
        <c:scaling>
          <c:logBase val="10.0"/>
          <c:orientation val="minMax"/>
          <c:max val="3000.0"/>
          <c:min val="1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17111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'P94'!$D$2:$D$8</c:f>
              <c:numCache>
                <c:formatCode>0.000</c:formatCode>
                <c:ptCount val="7"/>
                <c:pt idx="0">
                  <c:v>2.409933123331295</c:v>
                </c:pt>
                <c:pt idx="1">
                  <c:v>3.17435059747938</c:v>
                </c:pt>
                <c:pt idx="2">
                  <c:v>3.829239428141389</c:v>
                </c:pt>
                <c:pt idx="3">
                  <c:v>4.280805928393666</c:v>
                </c:pt>
                <c:pt idx="4">
                  <c:v>4.567379307650977</c:v>
                </c:pt>
                <c:pt idx="5">
                  <c:v>5.507180977260229</c:v>
                </c:pt>
                <c:pt idx="6">
                  <c:v>6.38934331125208</c:v>
                </c:pt>
              </c:numCache>
            </c:numRef>
          </c:xVal>
          <c:yVal>
            <c:numRef>
              <c:f>'P94'!$C$2:$C$8</c:f>
              <c:numCache>
                <c:formatCode>0.000</c:formatCode>
                <c:ptCount val="7"/>
                <c:pt idx="0">
                  <c:v>2.719331286983726</c:v>
                </c:pt>
                <c:pt idx="1">
                  <c:v>2.66181268553726</c:v>
                </c:pt>
                <c:pt idx="2">
                  <c:v>2.612783856719735</c:v>
                </c:pt>
                <c:pt idx="3">
                  <c:v>2.546542663478124</c:v>
                </c:pt>
                <c:pt idx="4">
                  <c:v>2.4983105537896</c:v>
                </c:pt>
                <c:pt idx="5">
                  <c:v>2.431363764158987</c:v>
                </c:pt>
                <c:pt idx="6">
                  <c:v>2.382017042574868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1856008"/>
        <c:axId val="-2081853048"/>
      </c:scatterChart>
      <c:valAx>
        <c:axId val="-2081856008"/>
        <c:scaling>
          <c:orientation val="minMax"/>
        </c:scaling>
        <c:delete val="0"/>
        <c:axPos val="b"/>
        <c:numFmt formatCode="0.000" sourceLinked="1"/>
        <c:majorTickMark val="out"/>
        <c:minorTickMark val="none"/>
        <c:tickLblPos val="nextTo"/>
        <c:crossAx val="-2081853048"/>
        <c:crosses val="autoZero"/>
        <c:crossBetween val="midCat"/>
      </c:valAx>
      <c:valAx>
        <c:axId val="-2081853048"/>
        <c:scaling>
          <c:orientation val="minMax"/>
        </c:scaling>
        <c:delete val="0"/>
        <c:axPos val="l"/>
        <c:majorGridlines/>
        <c:numFmt formatCode="0.000" sourceLinked="1"/>
        <c:majorTickMark val="out"/>
        <c:minorTickMark val="none"/>
        <c:tickLblPos val="nextTo"/>
        <c:crossAx val="-208185600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Relationship Id="rId3" Type="http://schemas.openxmlformats.org/officeDocument/2006/relationships/image" Target="../media/image3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Relationship Id="rId2" Type="http://schemas.openxmlformats.org/officeDocument/2006/relationships/image" Target="../media/image4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Relationship Id="rId2" Type="http://schemas.openxmlformats.org/officeDocument/2006/relationships/image" Target="../media/image6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Relationship Id="rId2" Type="http://schemas.openxmlformats.org/officeDocument/2006/relationships/image" Target="../media/image7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Relationship Id="rId2" Type="http://schemas.openxmlformats.org/officeDocument/2006/relationships/image" Target="../media/image78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9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Relationship Id="rId2" Type="http://schemas.openxmlformats.org/officeDocument/2006/relationships/image" Target="../media/image80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Relationship Id="rId2" Type="http://schemas.openxmlformats.org/officeDocument/2006/relationships/image" Target="../media/image8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9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Relationship Id="rId2" Type="http://schemas.openxmlformats.org/officeDocument/2006/relationships/image" Target="../media/image85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Relationship Id="rId2" Type="http://schemas.openxmlformats.org/officeDocument/2006/relationships/image" Target="../media/image8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0.02414</cdr:x>
      <cdr:y>0.3232</cdr:y>
    </cdr:from>
    <cdr:to>
      <cdr:x>0.08171</cdr:x>
      <cdr:y>0.67394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477315" y="2172110"/>
          <a:ext cx="1663718" cy="385633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 err="1"/>
            <a:t>Log</a:t>
          </a:r>
          <a:r>
            <a:rPr lang="en-US" sz="1800" baseline="0" dirty="0" err="1"/>
            <a:t>σa</a:t>
          </a:r>
          <a:r>
            <a:rPr lang="en-US" sz="1800" baseline="0" dirty="0"/>
            <a:t> (</a:t>
          </a:r>
          <a:r>
            <a:rPr lang="en-US" sz="1800" baseline="0" dirty="0" err="1"/>
            <a:t>MPa</a:t>
          </a:r>
          <a:r>
            <a:rPr lang="en-US" sz="1800" baseline="0" dirty="0"/>
            <a:t>)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0.39751</cdr:x>
      <cdr:y>0.89254</cdr:y>
    </cdr:from>
    <cdr:to>
      <cdr:x>0.68109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62696" y="4233719"/>
          <a:ext cx="1899562" cy="5097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 err="1"/>
            <a:t>Log</a:t>
          </a:r>
          <a:r>
            <a:rPr lang="en-US" sz="1800" baseline="0" dirty="0" err="1"/>
            <a:t>Nf</a:t>
          </a:r>
          <a:r>
            <a:rPr lang="en-US" sz="1800" baseline="0" dirty="0"/>
            <a:t> (</a:t>
          </a:r>
          <a:r>
            <a:rPr lang="en-US" sz="1800" baseline="0" dirty="0" err="1"/>
            <a:t>ciclos</a:t>
          </a:r>
          <a:r>
            <a:rPr lang="en-US" sz="1800" baseline="0" dirty="0"/>
            <a:t>)</a:t>
          </a:r>
          <a:endParaRPr lang="en-US" sz="1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76AB8-BDDD-D34F-B038-9D7307F6AA0F}" type="datetime1">
              <a:rPr lang="pt-BR" smtClean="0"/>
              <a:t>22/04/15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35227-14E9-564A-9667-AA5F49FA8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27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2DEC7-C88E-D042-ACD0-777C2DC29398}" type="datetime1">
              <a:rPr lang="pt-BR" smtClean="0"/>
              <a:t>22/04/15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F8128-7FAA-F748-BE62-211E1A3ED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6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F8128-7FAA-F748-BE62-211E1A3ED1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17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F8128-7FAA-F748-BE62-211E1A3ED19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884-3EB5-B544-BD8E-C4AA57206A6E}" type="datetime1">
              <a:rPr lang="pt-BR" smtClean="0"/>
              <a:t>22/04/15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80A8-7576-284C-A130-05120FB20EB2}" type="datetime1">
              <a:rPr lang="pt-BR" smtClean="0"/>
              <a:t>22/04/15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BD50-A2F8-774E-8C27-D09BA502DEF0}" type="datetime1">
              <a:rPr lang="pt-BR" smtClean="0"/>
              <a:t>22/04/15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03B9C-B855-2348-9331-69F38E405442}" type="datetime1">
              <a:rPr lang="pt-BR" smtClean="0"/>
              <a:t>22/04/15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448C-A904-8B48-A789-C85E80D6F6E4}" type="datetime1">
              <a:rPr lang="pt-BR" smtClean="0"/>
              <a:t>22/04/15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32B0D-58C7-3842-BF8F-9EA90C2C4477}" type="datetime1">
              <a:rPr lang="pt-BR" smtClean="0"/>
              <a:t>22/04/15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4ADC-80EE-ED4C-9581-08B81A3C0D01}" type="datetime1">
              <a:rPr lang="pt-BR" smtClean="0"/>
              <a:t>22/04/15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E7E8-9012-AC44-BCC9-90BE415A0794}" type="datetime1">
              <a:rPr lang="pt-BR" smtClean="0"/>
              <a:t>22/04/15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0CD8-BE94-5340-8AA4-D9FE6EAB9263}" type="datetime1">
              <a:rPr lang="pt-BR" smtClean="0"/>
              <a:t>22/04/15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1F9C-1AE6-6F4B-BCF6-452BC16323AC}" type="datetime1">
              <a:rPr lang="pt-BR" smtClean="0"/>
              <a:t>22/04/15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C434-6415-8643-89C7-8549A3FF2665}" type="datetime1">
              <a:rPr lang="pt-BR" smtClean="0"/>
              <a:t>22/04/15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F78681A-3EFD-1E48-A899-BF465D5FE2F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F974AE1-4BF9-EE44-97C5-050FC8D3DDC6}" type="datetime1">
              <a:rPr lang="pt-BR" smtClean="0"/>
              <a:t>22/04/15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25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2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2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28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29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3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3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3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3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37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3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28.e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29.emf"/><Relationship Id="rId7" Type="http://schemas.openxmlformats.org/officeDocument/2006/relationships/oleObject" Target="../embeddings/oleObject34.bin"/><Relationship Id="rId8" Type="http://schemas.openxmlformats.org/officeDocument/2006/relationships/image" Target="../media/image39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31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40.e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41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4" Type="http://schemas.openxmlformats.org/officeDocument/2006/relationships/image" Target="../media/image42.emf"/><Relationship Id="rId5" Type="http://schemas.openxmlformats.org/officeDocument/2006/relationships/oleObject" Target="../embeddings/oleObject39.bin"/><Relationship Id="rId6" Type="http://schemas.openxmlformats.org/officeDocument/2006/relationships/image" Target="../media/image43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44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7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oleObject" Target="../embeddings/oleObject41.bin"/><Relationship Id="rId5" Type="http://schemas.openxmlformats.org/officeDocument/2006/relationships/image" Target="../media/image45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4" Type="http://schemas.openxmlformats.org/officeDocument/2006/relationships/image" Target="../media/image48.emf"/><Relationship Id="rId5" Type="http://schemas.openxmlformats.org/officeDocument/2006/relationships/oleObject" Target="../embeddings/oleObject43.bin"/><Relationship Id="rId6" Type="http://schemas.openxmlformats.org/officeDocument/2006/relationships/image" Target="../media/image49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4" Type="http://schemas.openxmlformats.org/officeDocument/2006/relationships/image" Target="../media/image50.emf"/><Relationship Id="rId5" Type="http://schemas.openxmlformats.org/officeDocument/2006/relationships/oleObject" Target="../embeddings/oleObject45.bin"/><Relationship Id="rId6" Type="http://schemas.openxmlformats.org/officeDocument/2006/relationships/image" Target="../media/image51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4" Type="http://schemas.openxmlformats.org/officeDocument/2006/relationships/image" Target="../media/image52.emf"/><Relationship Id="rId5" Type="http://schemas.openxmlformats.org/officeDocument/2006/relationships/oleObject" Target="../embeddings/oleObject47.bin"/><Relationship Id="rId6" Type="http://schemas.openxmlformats.org/officeDocument/2006/relationships/image" Target="../media/image53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4" Type="http://schemas.openxmlformats.org/officeDocument/2006/relationships/image" Target="../media/image54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4" Type="http://schemas.openxmlformats.org/officeDocument/2006/relationships/image" Target="../media/image55.emf"/><Relationship Id="rId5" Type="http://schemas.openxmlformats.org/officeDocument/2006/relationships/oleObject" Target="../embeddings/oleObject50.bin"/><Relationship Id="rId6" Type="http://schemas.openxmlformats.org/officeDocument/2006/relationships/image" Target="../media/image56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2.emf"/><Relationship Id="rId9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4" Type="http://schemas.openxmlformats.org/officeDocument/2006/relationships/image" Target="../media/image57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4" Type="http://schemas.openxmlformats.org/officeDocument/2006/relationships/image" Target="../media/image58.emf"/><Relationship Id="rId5" Type="http://schemas.openxmlformats.org/officeDocument/2006/relationships/oleObject" Target="../embeddings/oleObject53.bin"/><Relationship Id="rId6" Type="http://schemas.openxmlformats.org/officeDocument/2006/relationships/image" Target="../media/image59.emf"/><Relationship Id="rId7" Type="http://schemas.openxmlformats.org/officeDocument/2006/relationships/oleObject" Target="../embeddings/oleObject54.bin"/><Relationship Id="rId8" Type="http://schemas.openxmlformats.org/officeDocument/2006/relationships/image" Target="../media/image60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4" Type="http://schemas.openxmlformats.org/officeDocument/2006/relationships/image" Target="../media/image61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4" Type="http://schemas.openxmlformats.org/officeDocument/2006/relationships/image" Target="../media/image62.emf"/><Relationship Id="rId5" Type="http://schemas.openxmlformats.org/officeDocument/2006/relationships/oleObject" Target="../embeddings/oleObject57.bin"/><Relationship Id="rId6" Type="http://schemas.openxmlformats.org/officeDocument/2006/relationships/image" Target="../media/image63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4" Type="http://schemas.openxmlformats.org/officeDocument/2006/relationships/image" Target="../media/image64.emf"/><Relationship Id="rId5" Type="http://schemas.openxmlformats.org/officeDocument/2006/relationships/oleObject" Target="../embeddings/oleObject59.bin"/><Relationship Id="rId6" Type="http://schemas.openxmlformats.org/officeDocument/2006/relationships/image" Target="../media/image65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4" Type="http://schemas.openxmlformats.org/officeDocument/2006/relationships/image" Target="../media/image66.emf"/><Relationship Id="rId5" Type="http://schemas.openxmlformats.org/officeDocument/2006/relationships/oleObject" Target="../embeddings/oleObject61.bin"/><Relationship Id="rId6" Type="http://schemas.openxmlformats.org/officeDocument/2006/relationships/image" Target="../media/image67.emf"/><Relationship Id="rId7" Type="http://schemas.openxmlformats.org/officeDocument/2006/relationships/oleObject" Target="../embeddings/oleObject62.bin"/><Relationship Id="rId8" Type="http://schemas.openxmlformats.org/officeDocument/2006/relationships/image" Target="../media/image68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4" Type="http://schemas.openxmlformats.org/officeDocument/2006/relationships/image" Target="../media/image69.emf"/><Relationship Id="rId5" Type="http://schemas.openxmlformats.org/officeDocument/2006/relationships/oleObject" Target="../embeddings/oleObject64.bin"/><Relationship Id="rId6" Type="http://schemas.openxmlformats.org/officeDocument/2006/relationships/image" Target="../media/image70.emf"/><Relationship Id="rId7" Type="http://schemas.openxmlformats.org/officeDocument/2006/relationships/oleObject" Target="../embeddings/oleObject65.bin"/><Relationship Id="rId8" Type="http://schemas.openxmlformats.org/officeDocument/2006/relationships/image" Target="../media/image71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4" Type="http://schemas.openxmlformats.org/officeDocument/2006/relationships/image" Target="../media/image72.emf"/><Relationship Id="rId5" Type="http://schemas.openxmlformats.org/officeDocument/2006/relationships/oleObject" Target="../embeddings/oleObject67.bin"/><Relationship Id="rId6" Type="http://schemas.openxmlformats.org/officeDocument/2006/relationships/image" Target="../media/image73.emf"/><Relationship Id="rId7" Type="http://schemas.openxmlformats.org/officeDocument/2006/relationships/oleObject" Target="../embeddings/oleObject68.bin"/><Relationship Id="rId8" Type="http://schemas.openxmlformats.org/officeDocument/2006/relationships/image" Target="../media/image74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1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5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1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4" Type="http://schemas.openxmlformats.org/officeDocument/2006/relationships/image" Target="../media/image75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4" Type="http://schemas.openxmlformats.org/officeDocument/2006/relationships/image" Target="../media/image76.emf"/><Relationship Id="rId5" Type="http://schemas.openxmlformats.org/officeDocument/2006/relationships/oleObject" Target="../embeddings/oleObject71.bin"/><Relationship Id="rId6" Type="http://schemas.openxmlformats.org/officeDocument/2006/relationships/image" Target="../media/image77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4" Type="http://schemas.openxmlformats.org/officeDocument/2006/relationships/image" Target="../media/image77.emf"/><Relationship Id="rId5" Type="http://schemas.openxmlformats.org/officeDocument/2006/relationships/oleObject" Target="../embeddings/oleObject73.bin"/><Relationship Id="rId6" Type="http://schemas.openxmlformats.org/officeDocument/2006/relationships/image" Target="../media/image78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75.bin"/><Relationship Id="rId6" Type="http://schemas.openxmlformats.org/officeDocument/2006/relationships/image" Target="../media/image39.e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76.bin"/><Relationship Id="rId5" Type="http://schemas.openxmlformats.org/officeDocument/2006/relationships/image" Target="../media/image79.emf"/><Relationship Id="rId6" Type="http://schemas.openxmlformats.org/officeDocument/2006/relationships/oleObject" Target="../embeddings/oleObject77.bin"/><Relationship Id="rId7" Type="http://schemas.openxmlformats.org/officeDocument/2006/relationships/image" Target="../media/image80.emf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4" Type="http://schemas.openxmlformats.org/officeDocument/2006/relationships/image" Target="../media/image81.emf"/><Relationship Id="rId5" Type="http://schemas.openxmlformats.org/officeDocument/2006/relationships/oleObject" Target="../embeddings/oleObject79.bin"/><Relationship Id="rId6" Type="http://schemas.openxmlformats.org/officeDocument/2006/relationships/image" Target="../media/image82.emf"/><Relationship Id="rId1" Type="http://schemas.openxmlformats.org/officeDocument/2006/relationships/vmlDrawing" Target="../drawings/vmlDrawing38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4" Type="http://schemas.openxmlformats.org/officeDocument/2006/relationships/image" Target="../media/image83.emf"/><Relationship Id="rId1" Type="http://schemas.openxmlformats.org/officeDocument/2006/relationships/vmlDrawing" Target="../drawings/vmlDrawing39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82.bin"/><Relationship Id="rId6" Type="http://schemas.openxmlformats.org/officeDocument/2006/relationships/image" Target="../media/image39.emf"/><Relationship Id="rId1" Type="http://schemas.openxmlformats.org/officeDocument/2006/relationships/vmlDrawing" Target="../drawings/vmlDrawing40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4" Type="http://schemas.openxmlformats.org/officeDocument/2006/relationships/image" Target="../media/image84.emf"/><Relationship Id="rId5" Type="http://schemas.openxmlformats.org/officeDocument/2006/relationships/oleObject" Target="../embeddings/oleObject84.bin"/><Relationship Id="rId6" Type="http://schemas.openxmlformats.org/officeDocument/2006/relationships/image" Target="../media/image85.emf"/><Relationship Id="rId1" Type="http://schemas.openxmlformats.org/officeDocument/2006/relationships/vmlDrawing" Target="../drawings/vmlDrawing4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4" Type="http://schemas.openxmlformats.org/officeDocument/2006/relationships/image" Target="../media/image86.emf"/><Relationship Id="rId5" Type="http://schemas.openxmlformats.org/officeDocument/2006/relationships/oleObject" Target="../embeddings/oleObject86.bin"/><Relationship Id="rId6" Type="http://schemas.openxmlformats.org/officeDocument/2006/relationships/image" Target="../media/image87.emf"/><Relationship Id="rId1" Type="http://schemas.openxmlformats.org/officeDocument/2006/relationships/vmlDrawing" Target="../drawings/vmlDrawing42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2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23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2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5530251"/>
            <a:ext cx="4148667" cy="904268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Monitor: Aline Chemin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Prof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. Dr. Cassius </a:t>
            </a:r>
            <a:r>
              <a:rPr lang="en-US" dirty="0" err="1" smtClean="0">
                <a:solidFill>
                  <a:schemeClr val="tx1"/>
                </a:solidFill>
                <a:latin typeface="Arial"/>
                <a:cs typeface="Arial"/>
              </a:rPr>
              <a:t>Ruchert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 descr="EES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7887" cy="1425221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29110" y="193347"/>
            <a:ext cx="5190225" cy="1231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 err="1" smtClean="0">
                <a:solidFill>
                  <a:schemeClr val="tx1"/>
                </a:solidFill>
                <a:latin typeface="+mj-lt"/>
                <a:cs typeface="Arial"/>
              </a:rPr>
              <a:t>Universidade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Arial"/>
              </a:rPr>
              <a:t> de São Paulo</a:t>
            </a:r>
          </a:p>
          <a:p>
            <a:pPr>
              <a:spcBef>
                <a:spcPts val="0"/>
              </a:spcBef>
            </a:pPr>
            <a:r>
              <a:rPr lang="en-US" sz="1600" dirty="0" err="1" smtClean="0">
                <a:solidFill>
                  <a:schemeClr val="tx1"/>
                </a:solidFill>
                <a:latin typeface="+mj-lt"/>
                <a:cs typeface="Arial"/>
              </a:rPr>
              <a:t>Escola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Arial"/>
              </a:rPr>
              <a:t> de Engenharia de São Carlos</a:t>
            </a:r>
          </a:p>
          <a:p>
            <a:pPr>
              <a:spcBef>
                <a:spcPts val="0"/>
              </a:spcBef>
            </a:pPr>
            <a:r>
              <a:rPr lang="en-US" sz="1600" dirty="0" err="1" smtClean="0">
                <a:solidFill>
                  <a:schemeClr val="tx1"/>
                </a:solidFill>
                <a:latin typeface="+mj-lt"/>
                <a:cs typeface="Arial"/>
              </a:rPr>
              <a:t>Departamento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Arial"/>
              </a:rPr>
              <a:t> de Engenharia de </a:t>
            </a:r>
            <a:r>
              <a:rPr lang="en-US" sz="1600" dirty="0" err="1" smtClean="0">
                <a:solidFill>
                  <a:schemeClr val="tx1"/>
                </a:solidFill>
                <a:latin typeface="+mj-lt"/>
                <a:cs typeface="Arial"/>
              </a:rPr>
              <a:t>Materiais</a:t>
            </a:r>
            <a:endParaRPr lang="en-US" sz="1600" dirty="0" smtClean="0">
              <a:solidFill>
                <a:schemeClr val="tx1"/>
              </a:solidFill>
              <a:latin typeface="+mj-lt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600" dirty="0" err="1" smtClean="0">
                <a:solidFill>
                  <a:schemeClr val="tx1"/>
                </a:solidFill>
                <a:latin typeface="+mj-lt"/>
                <a:cs typeface="Arial"/>
              </a:rPr>
              <a:t>Comportamento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Arial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/>
              </a:rPr>
              <a:t>M</a:t>
            </a:r>
            <a:r>
              <a:rPr lang="en-US" sz="1600" dirty="0" err="1" smtClean="0">
                <a:solidFill>
                  <a:schemeClr val="tx1"/>
                </a:solidFill>
                <a:latin typeface="+mj-lt"/>
                <a:cs typeface="Arial"/>
              </a:rPr>
              <a:t>ecânico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Arial"/>
              </a:rPr>
              <a:t> dos </a:t>
            </a:r>
            <a:r>
              <a:rPr lang="en-US" sz="1600" dirty="0" err="1" smtClean="0">
                <a:solidFill>
                  <a:schemeClr val="tx1"/>
                </a:solidFill>
                <a:latin typeface="+mj-lt"/>
                <a:cs typeface="Arial"/>
              </a:rPr>
              <a:t>Materiais</a:t>
            </a:r>
            <a:endParaRPr lang="en-US" sz="1600" dirty="0" smtClean="0">
              <a:solidFill>
                <a:schemeClr val="tx1"/>
              </a:solidFill>
              <a:latin typeface="+mj-lt"/>
              <a:cs typeface="Arial"/>
            </a:endParaRPr>
          </a:p>
          <a:p>
            <a:pPr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+mj-lt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2888" y="3125139"/>
            <a:ext cx="8255000" cy="718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i="1" dirty="0" err="1" smtClean="0">
                <a:latin typeface="Arial"/>
                <a:cs typeface="Arial"/>
              </a:rPr>
              <a:t>Revisão</a:t>
            </a:r>
            <a:r>
              <a:rPr lang="en-US" sz="3800" b="1" i="1" dirty="0" smtClean="0">
                <a:latin typeface="Arial"/>
                <a:cs typeface="Arial"/>
              </a:rPr>
              <a:t>: S-N e </a:t>
            </a:r>
            <a:r>
              <a:rPr lang="en-US" sz="3800" b="1" i="1" dirty="0" err="1" smtClean="0">
                <a:latin typeface="Arial"/>
                <a:cs typeface="Arial"/>
              </a:rPr>
              <a:t>ε</a:t>
            </a:r>
            <a:r>
              <a:rPr lang="en-US" sz="3800" b="1" i="1" dirty="0" smtClean="0">
                <a:latin typeface="Arial"/>
                <a:cs typeface="Arial"/>
              </a:rPr>
              <a:t>-N</a:t>
            </a:r>
          </a:p>
        </p:txBody>
      </p:sp>
      <p:pic>
        <p:nvPicPr>
          <p:cNvPr id="8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46" y="0"/>
            <a:ext cx="1997119" cy="131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2939479" y="6434519"/>
            <a:ext cx="3250432" cy="4234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chemeClr val="tx1"/>
                </a:solidFill>
                <a:latin typeface="+mj-lt"/>
                <a:cs typeface="Arial"/>
              </a:rPr>
              <a:t>2/2014</a:t>
            </a:r>
            <a:endParaRPr lang="en-US" sz="1800" dirty="0">
              <a:solidFill>
                <a:schemeClr val="tx1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2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just"/>
            <a:r>
              <a:rPr lang="en-US" sz="2000" dirty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x9.1 – </a:t>
            </a:r>
            <a:r>
              <a:rPr lang="en-US" sz="2000" dirty="0" err="1" smtClean="0">
                <a:latin typeface="Arial"/>
                <a:cs typeface="Arial"/>
              </a:rPr>
              <a:t>Alguns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valores</a:t>
            </a:r>
            <a:r>
              <a:rPr lang="en-US" sz="2000" dirty="0" smtClean="0">
                <a:latin typeface="Arial"/>
                <a:cs typeface="Arial"/>
              </a:rPr>
              <a:t> de </a:t>
            </a:r>
            <a:r>
              <a:rPr lang="en-US" sz="2000" dirty="0" err="1" smtClean="0">
                <a:latin typeface="Arial"/>
                <a:cs typeface="Arial"/>
              </a:rPr>
              <a:t>tensão</a:t>
            </a:r>
            <a:r>
              <a:rPr lang="en-US" sz="2000" dirty="0" smtClean="0">
                <a:latin typeface="Arial"/>
                <a:cs typeface="Arial"/>
              </a:rPr>
              <a:t> e </a:t>
            </a:r>
            <a:r>
              <a:rPr lang="en-US" sz="2000" dirty="0" err="1" smtClean="0">
                <a:latin typeface="Arial"/>
                <a:cs typeface="Arial"/>
              </a:rPr>
              <a:t>ciclos</a:t>
            </a:r>
            <a:r>
              <a:rPr lang="en-US" sz="2000" dirty="0" smtClean="0">
                <a:latin typeface="Arial"/>
                <a:cs typeface="Arial"/>
              </a:rPr>
              <a:t> de </a:t>
            </a:r>
            <a:r>
              <a:rPr lang="en-US" sz="2000" dirty="0" err="1" smtClean="0">
                <a:latin typeface="Arial"/>
                <a:cs typeface="Arial"/>
              </a:rPr>
              <a:t>carga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correspondentes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para</a:t>
            </a:r>
            <a:r>
              <a:rPr lang="en-US" sz="2000" dirty="0" smtClean="0">
                <a:latin typeface="Arial"/>
                <a:cs typeface="Arial"/>
              </a:rPr>
              <a:t> um </a:t>
            </a:r>
            <a:r>
              <a:rPr lang="en-US" sz="2000" dirty="0" err="1" smtClean="0">
                <a:latin typeface="Arial"/>
                <a:cs typeface="Arial"/>
              </a:rPr>
              <a:t>aço</a:t>
            </a:r>
            <a:r>
              <a:rPr lang="en-US" sz="2000" dirty="0" smtClean="0">
                <a:latin typeface="Arial"/>
                <a:cs typeface="Arial"/>
              </a:rPr>
              <a:t> AISI4340 </a:t>
            </a:r>
            <a:r>
              <a:rPr lang="en-US" sz="2000" dirty="0" err="1" smtClean="0">
                <a:latin typeface="Arial"/>
                <a:cs typeface="Arial"/>
              </a:rPr>
              <a:t>são</a:t>
            </a:r>
            <a:r>
              <a:rPr lang="en-US" sz="2000" dirty="0" smtClean="0">
                <a:latin typeface="Arial"/>
                <a:cs typeface="Arial"/>
              </a:rPr>
              <a:t> dados </a:t>
            </a:r>
            <a:r>
              <a:rPr lang="en-US" sz="2000" dirty="0" err="1" smtClean="0">
                <a:latin typeface="Arial"/>
                <a:cs typeface="Arial"/>
              </a:rPr>
              <a:t>na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tabela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abaixo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 err="1" smtClean="0">
                <a:latin typeface="Arial"/>
                <a:cs typeface="Arial"/>
              </a:rPr>
              <a:t>Os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ensaios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foram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realizados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em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corpos</a:t>
            </a:r>
            <a:r>
              <a:rPr lang="en-US" sz="2000" dirty="0" smtClean="0">
                <a:latin typeface="Arial"/>
                <a:cs typeface="Arial"/>
              </a:rPr>
              <a:t> de </a:t>
            </a:r>
            <a:r>
              <a:rPr lang="en-US" sz="2000" dirty="0" err="1" smtClean="0">
                <a:latin typeface="Arial"/>
                <a:cs typeface="Arial"/>
              </a:rPr>
              <a:t>prova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sem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entalhe</a:t>
            </a:r>
            <a:r>
              <a:rPr lang="en-US" sz="2000" dirty="0" smtClean="0">
                <a:latin typeface="Arial"/>
                <a:cs typeface="Arial"/>
              </a:rPr>
              <a:t> e com </a:t>
            </a:r>
            <a:r>
              <a:rPr lang="en-US" sz="2000" dirty="0" err="1" smtClean="0">
                <a:latin typeface="Arial"/>
                <a:cs typeface="Arial"/>
              </a:rPr>
              <a:t>σm</a:t>
            </a:r>
            <a:r>
              <a:rPr lang="en-US" sz="2000" dirty="0" smtClean="0">
                <a:latin typeface="Arial"/>
                <a:cs typeface="Arial"/>
              </a:rPr>
              <a:t>=0</a:t>
            </a:r>
            <a:endParaRPr lang="en-US" sz="2000" dirty="0">
              <a:latin typeface="Arial"/>
              <a:cs typeface="Arial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47890"/>
              </p:ext>
            </p:extLst>
          </p:nvPr>
        </p:nvGraphicFramePr>
        <p:xfrm>
          <a:off x="348874" y="2018134"/>
          <a:ext cx="2430184" cy="3450335"/>
        </p:xfrm>
        <a:graphic>
          <a:graphicData uri="http://schemas.openxmlformats.org/drawingml/2006/table">
            <a:tbl>
              <a:tblPr/>
              <a:tblGrid>
                <a:gridCol w="1215092"/>
                <a:gridCol w="1215092"/>
              </a:tblGrid>
              <a:tr h="49290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σa, MPa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Nf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ciclos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929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29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29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6004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29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14130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29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43860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29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132150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32864" y="2629163"/>
            <a:ext cx="52355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 smtClean="0">
                <a:latin typeface="Arial"/>
                <a:cs typeface="Arial"/>
              </a:rPr>
              <a:t>Coloque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os</a:t>
            </a:r>
            <a:r>
              <a:rPr lang="en-US" sz="2000" dirty="0" smtClean="0">
                <a:latin typeface="Arial"/>
                <a:cs typeface="Arial"/>
              </a:rPr>
              <a:t> dados </a:t>
            </a:r>
            <a:r>
              <a:rPr lang="en-US" sz="2000" dirty="0" err="1" smtClean="0">
                <a:latin typeface="Arial"/>
                <a:cs typeface="Arial"/>
              </a:rPr>
              <a:t>em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coordenadas</a:t>
            </a:r>
            <a:r>
              <a:rPr lang="en-US" sz="2000" dirty="0" smtClean="0">
                <a:latin typeface="Arial"/>
                <a:cs typeface="Arial"/>
              </a:rPr>
              <a:t> log-log, determine </a:t>
            </a:r>
            <a:r>
              <a:rPr lang="en-US" sz="2000" dirty="0" err="1" smtClean="0">
                <a:latin typeface="Arial"/>
                <a:cs typeface="Arial"/>
              </a:rPr>
              <a:t>valores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aproximados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para</a:t>
            </a:r>
            <a:r>
              <a:rPr lang="en-US" sz="2000" dirty="0" smtClean="0">
                <a:latin typeface="Arial"/>
                <a:cs typeface="Arial"/>
              </a:rPr>
              <a:t> as </a:t>
            </a:r>
            <a:r>
              <a:rPr lang="en-US" sz="2000" dirty="0" err="1" smtClean="0">
                <a:latin typeface="Arial"/>
                <a:cs typeface="Arial"/>
              </a:rPr>
              <a:t>constantes</a:t>
            </a:r>
            <a:r>
              <a:rPr lang="en-US" sz="2000" dirty="0" smtClean="0">
                <a:latin typeface="Arial"/>
                <a:cs typeface="Arial"/>
              </a:rPr>
              <a:t> A e B.</a:t>
            </a:r>
          </a:p>
          <a:p>
            <a:pPr marL="342900" indent="-342900" algn="just">
              <a:buAutoNum type="alphaLcParenR"/>
            </a:pPr>
            <a:endParaRPr lang="en-US" sz="2000" dirty="0">
              <a:latin typeface="Arial"/>
              <a:cs typeface="Arial"/>
            </a:endParaRPr>
          </a:p>
          <a:p>
            <a:pPr marL="342900" indent="-342900" algn="just">
              <a:buAutoNum type="alphaLcParenR"/>
            </a:pPr>
            <a:r>
              <a:rPr lang="en-US" sz="2000" dirty="0" err="1" smtClean="0">
                <a:latin typeface="Arial"/>
                <a:cs typeface="Arial"/>
              </a:rPr>
              <a:t>Obtenha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valores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refinados</a:t>
            </a:r>
            <a:r>
              <a:rPr lang="en-US" sz="2000" dirty="0" smtClean="0">
                <a:latin typeface="Arial"/>
                <a:cs typeface="Arial"/>
              </a:rPr>
              <a:t> A e B, </a:t>
            </a:r>
            <a:r>
              <a:rPr lang="en-US" sz="2000" dirty="0" err="1" smtClean="0">
                <a:latin typeface="Arial"/>
                <a:cs typeface="Arial"/>
              </a:rPr>
              <a:t>usando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os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minimos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quadrados</a:t>
            </a:r>
            <a:endParaRPr lang="en-US" sz="2000" dirty="0" smtClean="0">
              <a:latin typeface="Arial"/>
              <a:cs typeface="Arial"/>
            </a:endParaRPr>
          </a:p>
          <a:p>
            <a:pPr algn="just"/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08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471" y="302985"/>
            <a:ext cx="8322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 smtClean="0">
                <a:latin typeface="Arial"/>
                <a:cs typeface="Arial"/>
              </a:rPr>
              <a:t>Coloque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os</a:t>
            </a:r>
            <a:r>
              <a:rPr lang="en-US" sz="2000" dirty="0" smtClean="0">
                <a:latin typeface="Arial"/>
                <a:cs typeface="Arial"/>
              </a:rPr>
              <a:t> dados </a:t>
            </a:r>
            <a:r>
              <a:rPr lang="en-US" sz="2000" dirty="0" err="1" smtClean="0">
                <a:latin typeface="Arial"/>
                <a:cs typeface="Arial"/>
              </a:rPr>
              <a:t>em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coordenadas</a:t>
            </a:r>
            <a:r>
              <a:rPr lang="en-US" sz="2000" dirty="0" smtClean="0">
                <a:latin typeface="Arial"/>
                <a:cs typeface="Arial"/>
              </a:rPr>
              <a:t> log-log, determine </a:t>
            </a:r>
            <a:r>
              <a:rPr lang="en-US" sz="2000" dirty="0" err="1" smtClean="0">
                <a:latin typeface="Arial"/>
                <a:cs typeface="Arial"/>
              </a:rPr>
              <a:t>valores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aproximados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para</a:t>
            </a:r>
            <a:r>
              <a:rPr lang="en-US" sz="2000" dirty="0" smtClean="0">
                <a:latin typeface="Arial"/>
                <a:cs typeface="Arial"/>
              </a:rPr>
              <a:t> as </a:t>
            </a:r>
            <a:r>
              <a:rPr lang="en-US" sz="2000" dirty="0" err="1" smtClean="0">
                <a:latin typeface="Arial"/>
                <a:cs typeface="Arial"/>
              </a:rPr>
              <a:t>constantes</a:t>
            </a:r>
            <a:r>
              <a:rPr lang="en-US" sz="2000" dirty="0" smtClean="0">
                <a:latin typeface="Arial"/>
                <a:cs typeface="Arial"/>
              </a:rPr>
              <a:t> A e B.</a:t>
            </a:r>
          </a:p>
        </p:txBody>
      </p:sp>
      <p:graphicFrame>
        <p:nvGraphicFramePr>
          <p:cNvPr id="9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971634"/>
              </p:ext>
            </p:extLst>
          </p:nvPr>
        </p:nvGraphicFramePr>
        <p:xfrm>
          <a:off x="776288" y="1296988"/>
          <a:ext cx="2734888" cy="4919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9" name="Equation" r:id="rId3" imgW="1765300" imgH="3175000" progId="Equation.3">
                  <p:embed/>
                </p:oleObj>
              </mc:Choice>
              <mc:Fallback>
                <p:oleObj name="Equation" r:id="rId3" imgW="1765300" imgH="317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6288" y="1296988"/>
                        <a:ext cx="2734888" cy="49196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240881"/>
              </p:ext>
            </p:extLst>
          </p:nvPr>
        </p:nvGraphicFramePr>
        <p:xfrm>
          <a:off x="5130800" y="2255838"/>
          <a:ext cx="2462861" cy="3152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0" name="Equation" r:id="rId5" imgW="1358900" imgH="1739900" progId="Equation.3">
                  <p:embed/>
                </p:oleObj>
              </mc:Choice>
              <mc:Fallback>
                <p:oleObj name="Equation" r:id="rId5" imgW="1358900" imgH="173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30800" y="2255838"/>
                        <a:ext cx="2462861" cy="3152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425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4746067"/>
              </p:ext>
            </p:extLst>
          </p:nvPr>
        </p:nvGraphicFramePr>
        <p:xfrm>
          <a:off x="851647" y="1301750"/>
          <a:ext cx="6698503" cy="474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374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9335" y="223633"/>
            <a:ext cx="8247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/>
                <a:cs typeface="Arial"/>
              </a:rPr>
              <a:t>b) </a:t>
            </a:r>
            <a:r>
              <a:rPr lang="en-US" sz="2000" dirty="0" err="1" smtClean="0">
                <a:latin typeface="Arial"/>
                <a:cs typeface="Arial"/>
              </a:rPr>
              <a:t>Obtenha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valores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refinados</a:t>
            </a:r>
            <a:r>
              <a:rPr lang="en-US" sz="2000" dirty="0" smtClean="0">
                <a:latin typeface="Arial"/>
                <a:cs typeface="Arial"/>
              </a:rPr>
              <a:t> A e B, </a:t>
            </a:r>
            <a:r>
              <a:rPr lang="en-US" sz="2000" dirty="0" err="1" smtClean="0">
                <a:latin typeface="Arial"/>
                <a:cs typeface="Arial"/>
              </a:rPr>
              <a:t>usando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os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minimos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quadrados</a:t>
            </a:r>
            <a:endParaRPr lang="en-US" sz="2000" dirty="0" smtClean="0">
              <a:latin typeface="Arial"/>
              <a:cs typeface="Arial"/>
            </a:endParaRPr>
          </a:p>
          <a:p>
            <a:pPr algn="just"/>
            <a:endParaRPr lang="en-US" sz="2000" dirty="0">
              <a:latin typeface="Arial"/>
              <a:cs typeface="Arial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258947"/>
              </p:ext>
            </p:extLst>
          </p:nvPr>
        </p:nvGraphicFramePr>
        <p:xfrm>
          <a:off x="324597" y="1852893"/>
          <a:ext cx="7893050" cy="342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9" name="Equation" r:id="rId3" imgW="3632200" imgH="1676400" progId="Equation.3">
                  <p:embed/>
                </p:oleObj>
              </mc:Choice>
              <mc:Fallback>
                <p:oleObj name="Equation" r:id="rId3" imgW="3632200" imgH="167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4597" y="1852893"/>
                        <a:ext cx="7893050" cy="3421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82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4200"/>
            <a:ext cx="7620000" cy="581212"/>
          </a:xfrm>
        </p:spPr>
        <p:txBody>
          <a:bodyPr/>
          <a:lstStyle/>
          <a:p>
            <a:pPr marL="114300" indent="0" algn="ctr">
              <a:buNone/>
            </a:pPr>
            <a:r>
              <a:rPr lang="en-US" b="1" dirty="0" err="1" smtClean="0"/>
              <a:t>Método</a:t>
            </a:r>
            <a:r>
              <a:rPr lang="en-US" b="1" dirty="0" smtClean="0"/>
              <a:t> dos </a:t>
            </a:r>
            <a:r>
              <a:rPr lang="en-US" b="1" dirty="0" err="1" smtClean="0"/>
              <a:t>Mínimos</a:t>
            </a:r>
            <a:r>
              <a:rPr lang="en-US" b="1" dirty="0" smtClean="0"/>
              <a:t> </a:t>
            </a:r>
            <a:r>
              <a:rPr lang="en-US" b="1" dirty="0" err="1" smtClean="0"/>
              <a:t>Quadrados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458884"/>
              </p:ext>
            </p:extLst>
          </p:nvPr>
        </p:nvGraphicFramePr>
        <p:xfrm>
          <a:off x="272397" y="2142471"/>
          <a:ext cx="1804427" cy="1762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9" name="Equation" r:id="rId3" imgW="635000" imgH="660400" progId="Equation.3">
                  <p:embed/>
                </p:oleObj>
              </mc:Choice>
              <mc:Fallback>
                <p:oleObj name="Equation" r:id="rId3" imgW="6350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397" y="2142471"/>
                        <a:ext cx="1804427" cy="1762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137374"/>
              </p:ext>
            </p:extLst>
          </p:nvPr>
        </p:nvGraphicFramePr>
        <p:xfrm>
          <a:off x="3695700" y="1576388"/>
          <a:ext cx="3535363" cy="197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0" name="Equation" r:id="rId5" imgW="1549400" imgH="939800" progId="Equation.3">
                  <p:embed/>
                </p:oleObj>
              </mc:Choice>
              <mc:Fallback>
                <p:oleObj name="Equation" r:id="rId5" imgW="1549400" imgH="939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5700" y="1576388"/>
                        <a:ext cx="3535363" cy="19732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745238"/>
              </p:ext>
            </p:extLst>
          </p:nvPr>
        </p:nvGraphicFramePr>
        <p:xfrm>
          <a:off x="3816350" y="3894138"/>
          <a:ext cx="3294063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1" name="Equation" r:id="rId7" imgW="1739900" imgH="939800" progId="Equation.3">
                  <p:embed/>
                </p:oleObj>
              </mc:Choice>
              <mc:Fallback>
                <p:oleObj name="Equation" r:id="rId7" imgW="1739900" imgH="939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6350" y="3894138"/>
                        <a:ext cx="3294063" cy="1778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63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324778"/>
              </p:ext>
            </p:extLst>
          </p:nvPr>
        </p:nvGraphicFramePr>
        <p:xfrm>
          <a:off x="312364" y="501463"/>
          <a:ext cx="3779837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5" name="Equation" r:id="rId3" imgW="1739900" imgH="393700" progId="Equation.3">
                  <p:embed/>
                </p:oleObj>
              </mc:Choice>
              <mc:Fallback>
                <p:oleObj name="Equation" r:id="rId3" imgW="1739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364" y="501463"/>
                        <a:ext cx="3779837" cy="80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085940"/>
              </p:ext>
            </p:extLst>
          </p:nvPr>
        </p:nvGraphicFramePr>
        <p:xfrm>
          <a:off x="1067924" y="2506012"/>
          <a:ext cx="6268196" cy="3210487"/>
        </p:xfrm>
        <a:graphic>
          <a:graphicData uri="http://schemas.openxmlformats.org/drawingml/2006/table">
            <a:tbl>
              <a:tblPr/>
              <a:tblGrid>
                <a:gridCol w="1429588"/>
                <a:gridCol w="1429588"/>
                <a:gridCol w="1627532"/>
                <a:gridCol w="1781488"/>
              </a:tblGrid>
              <a:tr h="458641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σa, MPa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Nf, ciclos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log σa, MPa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log NF, </a:t>
                      </a:r>
                      <a:r>
                        <a:rPr lang="en-US" sz="18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ciclos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5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2,977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2,346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2,921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2,997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3,778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14130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43860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2,763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4,642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6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132150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2,719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5,121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2471" y="1703294"/>
            <a:ext cx="134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Passo</a:t>
            </a:r>
            <a:r>
              <a:rPr lang="en-US" sz="2400" b="1" dirty="0" smtClean="0">
                <a:latin typeface="Arial"/>
                <a:cs typeface="Arial"/>
              </a:rPr>
              <a:t> 1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14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2545"/>
              </p:ext>
            </p:extLst>
          </p:nvPr>
        </p:nvGraphicFramePr>
        <p:xfrm>
          <a:off x="448235" y="1804135"/>
          <a:ext cx="7470587" cy="2682240"/>
        </p:xfrm>
        <a:graphic>
          <a:graphicData uri="http://schemas.openxmlformats.org/drawingml/2006/table">
            <a:tbl>
              <a:tblPr/>
              <a:tblGrid>
                <a:gridCol w="2779059"/>
                <a:gridCol w="2362568"/>
                <a:gridCol w="1164480"/>
                <a:gridCol w="1164480"/>
              </a:tblGrid>
              <a:tr h="30862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Método dos Mínimos Quadrados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470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8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x(log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σa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MPa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y (log NF, ciclos)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x.y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xˆ2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308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2,977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2,346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6,985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8,861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08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2,921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2,997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8,753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8,533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08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2,847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3,778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10,757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8,105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08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11,621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7,840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08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2,763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4,642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12,825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7,632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08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2,719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5,121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13,926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7,395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706030"/>
              </p:ext>
            </p:extLst>
          </p:nvPr>
        </p:nvGraphicFramePr>
        <p:xfrm>
          <a:off x="448233" y="4706460"/>
          <a:ext cx="7470588" cy="670560"/>
        </p:xfrm>
        <a:graphic>
          <a:graphicData uri="http://schemas.openxmlformats.org/drawingml/2006/table">
            <a:tbl>
              <a:tblPr/>
              <a:tblGrid>
                <a:gridCol w="3260545"/>
                <a:gridCol w="1881083"/>
                <a:gridCol w="1164480"/>
                <a:gridCol w="116448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17,027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23,035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64,866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48,367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Σx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Σy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Σxy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Σxˆ2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300" y="239076"/>
            <a:ext cx="134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Passo</a:t>
            </a:r>
            <a:r>
              <a:rPr lang="en-US" sz="2400" b="1" dirty="0" smtClean="0">
                <a:latin typeface="Arial"/>
                <a:cs typeface="Arial"/>
              </a:rPr>
              <a:t> 2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23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789420"/>
              </p:ext>
            </p:extLst>
          </p:nvPr>
        </p:nvGraphicFramePr>
        <p:xfrm>
          <a:off x="194236" y="1351425"/>
          <a:ext cx="8172824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8" name="Equation" r:id="rId3" imgW="4368800" imgH="939800" progId="Equation.3">
                  <p:embed/>
                </p:oleObj>
              </mc:Choice>
              <mc:Fallback>
                <p:oleObj name="Equation" r:id="rId3" imgW="43688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236" y="1351425"/>
                        <a:ext cx="8172824" cy="1973263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667640"/>
              </p:ext>
            </p:extLst>
          </p:nvPr>
        </p:nvGraphicFramePr>
        <p:xfrm>
          <a:off x="455613" y="4049713"/>
          <a:ext cx="7648575" cy="199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9" name="Equation" r:id="rId5" imgW="4800600" imgH="939800" progId="Equation.3">
                  <p:embed/>
                </p:oleObj>
              </mc:Choice>
              <mc:Fallback>
                <p:oleObj name="Equation" r:id="rId5" imgW="48006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4049713"/>
                        <a:ext cx="7648575" cy="19954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300" y="239076"/>
            <a:ext cx="134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Passo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06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300" y="239076"/>
            <a:ext cx="134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Passo</a:t>
            </a:r>
            <a:r>
              <a:rPr lang="en-US" sz="2400" b="1" dirty="0" smtClean="0">
                <a:latin typeface="Arial"/>
                <a:cs typeface="Arial"/>
              </a:rPr>
              <a:t> 4</a:t>
            </a:r>
            <a:endParaRPr lang="en-US" sz="2400" b="1" dirty="0">
              <a:latin typeface="Arial"/>
              <a:cs typeface="Arial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156853"/>
              </p:ext>
            </p:extLst>
          </p:nvPr>
        </p:nvGraphicFramePr>
        <p:xfrm>
          <a:off x="715963" y="1404938"/>
          <a:ext cx="4983162" cy="210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18" name="Equation" r:id="rId3" imgW="2374900" imgH="1066800" progId="Equation.3">
                  <p:embed/>
                </p:oleObj>
              </mc:Choice>
              <mc:Fallback>
                <p:oleObj name="Equation" r:id="rId3" imgW="2374900" imgH="1066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963" y="1404938"/>
                        <a:ext cx="4983162" cy="210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062564"/>
              </p:ext>
            </p:extLst>
          </p:nvPr>
        </p:nvGraphicFramePr>
        <p:xfrm>
          <a:off x="715963" y="4693443"/>
          <a:ext cx="6715125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19" name="Equation" r:id="rId5" imgW="3200400" imgH="215900" progId="Equation.3">
                  <p:embed/>
                </p:oleObj>
              </mc:Choice>
              <mc:Fallback>
                <p:oleObj name="Equation" r:id="rId5" imgW="3200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5963" y="4693443"/>
                        <a:ext cx="6715125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3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sz="2200" dirty="0" smtClean="0">
                <a:latin typeface="Arial"/>
                <a:cs typeface="Arial"/>
              </a:rPr>
              <a:t>9.4. </a:t>
            </a:r>
            <a:r>
              <a:rPr lang="en-US" sz="2200" dirty="0" err="1">
                <a:latin typeface="Arial"/>
                <a:cs typeface="Arial"/>
              </a:rPr>
              <a:t>Aço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laminado</a:t>
            </a:r>
            <a:r>
              <a:rPr lang="en-US" sz="2200" dirty="0">
                <a:latin typeface="Arial"/>
                <a:cs typeface="Arial"/>
              </a:rPr>
              <a:t> a </a:t>
            </a:r>
            <a:r>
              <a:rPr lang="en-US" sz="2200" dirty="0" err="1">
                <a:latin typeface="Arial"/>
                <a:cs typeface="Arial"/>
              </a:rPr>
              <a:t>quente</a:t>
            </a:r>
            <a:r>
              <a:rPr lang="en-US" sz="2200" dirty="0">
                <a:latin typeface="Arial"/>
                <a:cs typeface="Arial"/>
              </a:rPr>
              <a:t> e </a:t>
            </a:r>
            <a:r>
              <a:rPr lang="en-US" sz="2200" dirty="0" err="1">
                <a:latin typeface="Arial"/>
                <a:cs typeface="Arial"/>
              </a:rPr>
              <a:t>normalizado</a:t>
            </a:r>
            <a:r>
              <a:rPr lang="en-US" sz="2200" dirty="0">
                <a:latin typeface="Arial"/>
                <a:cs typeface="Arial"/>
              </a:rPr>
              <a:t> AISI 1045 </a:t>
            </a:r>
            <a:r>
              <a:rPr lang="en-US" sz="2200" dirty="0" err="1">
                <a:latin typeface="Arial"/>
                <a:cs typeface="Arial"/>
              </a:rPr>
              <a:t>possui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uma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curva</a:t>
            </a:r>
            <a:r>
              <a:rPr lang="en-US" sz="2200" dirty="0">
                <a:latin typeface="Arial"/>
                <a:cs typeface="Arial"/>
              </a:rPr>
              <a:t> S-N e </a:t>
            </a:r>
            <a:r>
              <a:rPr lang="en-US" sz="2200" dirty="0" err="1">
                <a:latin typeface="Arial"/>
                <a:cs typeface="Arial"/>
              </a:rPr>
              <a:t>alguns</a:t>
            </a:r>
            <a:r>
              <a:rPr lang="en-US" sz="2200" dirty="0">
                <a:latin typeface="Arial"/>
                <a:cs typeface="Arial"/>
              </a:rPr>
              <a:t> dados </a:t>
            </a:r>
            <a:r>
              <a:rPr lang="en-US" sz="2200" dirty="0" err="1">
                <a:latin typeface="Arial"/>
                <a:cs typeface="Arial"/>
              </a:rPr>
              <a:t>para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amostras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sem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entalhe</a:t>
            </a:r>
            <a:r>
              <a:rPr lang="en-US" sz="2200" dirty="0">
                <a:latin typeface="Arial"/>
                <a:cs typeface="Arial"/>
              </a:rPr>
              <a:t> sob </a:t>
            </a:r>
            <a:r>
              <a:rPr lang="en-US" sz="2200" dirty="0" err="1">
                <a:latin typeface="Arial"/>
                <a:cs typeface="Arial"/>
              </a:rPr>
              <a:t>carregamento</a:t>
            </a:r>
            <a:r>
              <a:rPr lang="en-US" sz="2200" dirty="0">
                <a:latin typeface="Arial"/>
                <a:cs typeface="Arial"/>
              </a:rPr>
              <a:t> axial com </a:t>
            </a:r>
            <a:r>
              <a:rPr lang="en-US" sz="2200" dirty="0" err="1">
                <a:latin typeface="Arial"/>
                <a:cs typeface="Arial"/>
              </a:rPr>
              <a:t>tensão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média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igual</a:t>
            </a:r>
            <a:r>
              <a:rPr lang="en-US" sz="2200" dirty="0">
                <a:latin typeface="Arial"/>
                <a:cs typeface="Arial"/>
              </a:rPr>
              <a:t> zero, </a:t>
            </a:r>
            <a:r>
              <a:rPr lang="en-US" sz="2200" dirty="0" err="1">
                <a:latin typeface="Arial"/>
                <a:cs typeface="Arial"/>
              </a:rPr>
              <a:t>são</a:t>
            </a:r>
            <a:r>
              <a:rPr lang="en-US" sz="2200" dirty="0">
                <a:latin typeface="Arial"/>
                <a:cs typeface="Arial"/>
              </a:rPr>
              <a:t> dados </a:t>
            </a:r>
            <a:r>
              <a:rPr lang="en-US" sz="2200" dirty="0" err="1">
                <a:latin typeface="Arial"/>
                <a:cs typeface="Arial"/>
              </a:rPr>
              <a:t>abaixo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681223"/>
              </p:ext>
            </p:extLst>
          </p:nvPr>
        </p:nvGraphicFramePr>
        <p:xfrm>
          <a:off x="123480" y="2506067"/>
          <a:ext cx="2838339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608"/>
                <a:gridCol w="1504731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 smtClean="0">
                          <a:latin typeface="Arial"/>
                          <a:cs typeface="Arial"/>
                        </a:rPr>
                        <a:t>σa</a:t>
                      </a:r>
                      <a:r>
                        <a:rPr lang="en-US" sz="2200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2200" dirty="0" err="1" smtClean="0">
                          <a:latin typeface="Arial"/>
                          <a:cs typeface="Arial"/>
                        </a:rPr>
                        <a:t>MPa</a:t>
                      </a:r>
                      <a:endParaRPr lang="en-US" sz="22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/>
                          <a:cs typeface="Arial"/>
                        </a:rPr>
                        <a:t>Nf</a:t>
                      </a:r>
                      <a:r>
                        <a:rPr lang="en-US" sz="2200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2200" dirty="0" err="1" smtClean="0">
                          <a:latin typeface="Arial"/>
                          <a:cs typeface="Arial"/>
                        </a:rPr>
                        <a:t>ciclos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524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257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459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1494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410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6749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352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19090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315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36930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270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321500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241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/>
                          <a:cs typeface="Arial"/>
                        </a:rPr>
                        <a:t>2451000</a:t>
                      </a:r>
                      <a:endParaRPr lang="en-US" sz="2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61820" y="2698922"/>
            <a:ext cx="5399418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200" dirty="0" err="1" smtClean="0">
                <a:latin typeface="Arial"/>
                <a:cs typeface="Arial"/>
              </a:rPr>
              <a:t>Coloque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os</a:t>
            </a:r>
            <a:r>
              <a:rPr lang="en-US" sz="2200" dirty="0" smtClean="0">
                <a:latin typeface="Arial"/>
                <a:cs typeface="Arial"/>
              </a:rPr>
              <a:t> dados </a:t>
            </a:r>
            <a:r>
              <a:rPr lang="en-US" sz="2200" dirty="0" err="1" smtClean="0">
                <a:latin typeface="Arial"/>
                <a:cs typeface="Arial"/>
              </a:rPr>
              <a:t>em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coordenadas</a:t>
            </a:r>
            <a:r>
              <a:rPr lang="en-US" sz="2200" dirty="0" smtClean="0">
                <a:latin typeface="Arial"/>
                <a:cs typeface="Arial"/>
              </a:rPr>
              <a:t> log-log, determine </a:t>
            </a:r>
            <a:r>
              <a:rPr lang="en-US" sz="2200" dirty="0" err="1" smtClean="0">
                <a:latin typeface="Arial"/>
                <a:cs typeface="Arial"/>
              </a:rPr>
              <a:t>valores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aproximados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para</a:t>
            </a:r>
            <a:r>
              <a:rPr lang="en-US" sz="2200" dirty="0" smtClean="0">
                <a:latin typeface="Arial"/>
                <a:cs typeface="Arial"/>
              </a:rPr>
              <a:t> as </a:t>
            </a:r>
            <a:r>
              <a:rPr lang="en-US" sz="2200" dirty="0" err="1" smtClean="0">
                <a:latin typeface="Arial"/>
                <a:cs typeface="Arial"/>
              </a:rPr>
              <a:t>constantes</a:t>
            </a:r>
            <a:r>
              <a:rPr lang="en-US" sz="2200" dirty="0" smtClean="0">
                <a:latin typeface="Arial"/>
                <a:cs typeface="Arial"/>
              </a:rPr>
              <a:t> A e B.</a:t>
            </a:r>
          </a:p>
          <a:p>
            <a:pPr marL="342900" indent="-342900" algn="just">
              <a:buAutoNum type="alphaLcParenR"/>
            </a:pPr>
            <a:endParaRPr lang="en-US" sz="2200" dirty="0">
              <a:latin typeface="Arial"/>
              <a:cs typeface="Arial"/>
            </a:endParaRPr>
          </a:p>
          <a:p>
            <a:pPr marL="342900" indent="-342900" algn="just">
              <a:buAutoNum type="alphaLcParenR"/>
            </a:pPr>
            <a:r>
              <a:rPr lang="en-US" sz="2200" dirty="0" err="1" smtClean="0">
                <a:latin typeface="Arial"/>
                <a:cs typeface="Arial"/>
              </a:rPr>
              <a:t>Obtenha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valores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refinados</a:t>
            </a:r>
            <a:r>
              <a:rPr lang="en-US" sz="2200" dirty="0" smtClean="0">
                <a:latin typeface="Arial"/>
                <a:cs typeface="Arial"/>
              </a:rPr>
              <a:t> A e B, </a:t>
            </a:r>
            <a:r>
              <a:rPr lang="en-US" sz="2200" dirty="0" err="1" smtClean="0">
                <a:latin typeface="Arial"/>
                <a:cs typeface="Arial"/>
              </a:rPr>
              <a:t>usando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os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minimos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quadrados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para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gerar</a:t>
            </a:r>
            <a:r>
              <a:rPr lang="en-US" sz="2200" dirty="0" smtClean="0">
                <a:latin typeface="Arial"/>
                <a:cs typeface="Arial"/>
              </a:rPr>
              <a:t>  </a:t>
            </a:r>
            <a:r>
              <a:rPr lang="en-US" sz="2200" dirty="0" err="1" smtClean="0">
                <a:latin typeface="Arial"/>
                <a:cs typeface="Arial"/>
              </a:rPr>
              <a:t>σa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vs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Nf</a:t>
            </a:r>
            <a:r>
              <a:rPr lang="en-US" sz="2200" dirty="0" smtClean="0">
                <a:latin typeface="Arial"/>
                <a:cs typeface="Arial"/>
              </a:rPr>
              <a:t> e </a:t>
            </a:r>
            <a:r>
              <a:rPr lang="en-US" sz="2200" dirty="0" err="1" smtClean="0">
                <a:latin typeface="Arial"/>
                <a:cs typeface="Arial"/>
              </a:rPr>
              <a:t>então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calcule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σ`f</a:t>
            </a:r>
            <a:r>
              <a:rPr lang="en-US" sz="2200" dirty="0" smtClean="0">
                <a:latin typeface="Arial"/>
                <a:cs typeface="Arial"/>
              </a:rPr>
              <a:t> e b.</a:t>
            </a:r>
          </a:p>
          <a:p>
            <a:pPr algn="just"/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0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36"/>
            <a:ext cx="7620000" cy="700385"/>
          </a:xfrm>
        </p:spPr>
        <p:txBody>
          <a:bodyPr/>
          <a:lstStyle/>
          <a:p>
            <a:pPr algn="ctr"/>
            <a:r>
              <a:rPr lang="en-US" sz="3200" dirty="0" err="1" smtClean="0">
                <a:latin typeface="Arial"/>
                <a:cs typeface="Arial"/>
              </a:rPr>
              <a:t>Descrição</a:t>
            </a:r>
            <a:r>
              <a:rPr lang="en-US" sz="3200" dirty="0" smtClean="0">
                <a:latin typeface="Arial"/>
                <a:cs typeface="Arial"/>
              </a:rPr>
              <a:t> do </a:t>
            </a:r>
            <a:r>
              <a:rPr lang="en-US" sz="3200" dirty="0" err="1" smtClean="0">
                <a:latin typeface="Arial"/>
                <a:cs typeface="Arial"/>
              </a:rPr>
              <a:t>ciclo</a:t>
            </a:r>
            <a:r>
              <a:rPr lang="en-US" sz="3200" dirty="0" smtClean="0">
                <a:latin typeface="Arial"/>
                <a:cs typeface="Arial"/>
              </a:rPr>
              <a:t> de </a:t>
            </a:r>
            <a:r>
              <a:rPr lang="en-US" sz="3200" dirty="0" err="1" smtClean="0">
                <a:latin typeface="Arial"/>
                <a:cs typeface="Arial"/>
              </a:rPr>
              <a:t>Carregamento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5" y="759477"/>
            <a:ext cx="8419362" cy="1421668"/>
          </a:xfrm>
        </p:spPr>
        <p:txBody>
          <a:bodyPr>
            <a:noAutofit/>
          </a:bodyPr>
          <a:lstStyle/>
          <a:p>
            <a:pPr marL="114300" indent="0" algn="just">
              <a:buNone/>
            </a:pPr>
            <a:r>
              <a:rPr lang="en-US" sz="2000" dirty="0" err="1" smtClean="0">
                <a:latin typeface="Arial"/>
                <a:cs typeface="Arial"/>
              </a:rPr>
              <a:t>Podem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ser</a:t>
            </a:r>
            <a:r>
              <a:rPr lang="en-US" sz="2000" dirty="0" smtClean="0">
                <a:latin typeface="Arial"/>
                <a:cs typeface="Arial"/>
              </a:rPr>
              <a:t> de </a:t>
            </a:r>
            <a:r>
              <a:rPr lang="en-US" sz="2000" dirty="0" err="1" smtClean="0">
                <a:latin typeface="Arial"/>
                <a:cs typeface="Arial"/>
              </a:rPr>
              <a:t>natureza</a:t>
            </a:r>
            <a:r>
              <a:rPr lang="en-US" sz="2000" dirty="0" smtClean="0">
                <a:latin typeface="Arial"/>
                <a:cs typeface="Arial"/>
              </a:rPr>
              <a:t> axial (</a:t>
            </a:r>
            <a:r>
              <a:rPr lang="en-US" sz="2000" dirty="0" err="1" smtClean="0">
                <a:latin typeface="Arial"/>
                <a:cs typeface="Arial"/>
              </a:rPr>
              <a:t>tração-compressão</a:t>
            </a:r>
            <a:r>
              <a:rPr lang="en-US" sz="2000" dirty="0" smtClean="0">
                <a:latin typeface="Arial"/>
                <a:cs typeface="Arial"/>
              </a:rPr>
              <a:t>), de </a:t>
            </a:r>
            <a:r>
              <a:rPr lang="en-US" sz="2000" dirty="0" err="1" smtClean="0">
                <a:latin typeface="Arial"/>
                <a:cs typeface="Arial"/>
              </a:rPr>
              <a:t>flexão</a:t>
            </a:r>
            <a:r>
              <a:rPr lang="en-US" sz="2000" dirty="0" smtClean="0">
                <a:latin typeface="Arial"/>
                <a:cs typeface="Arial"/>
              </a:rPr>
              <a:t>  (</a:t>
            </a:r>
            <a:r>
              <a:rPr lang="en-US" sz="2000" dirty="0" err="1" smtClean="0">
                <a:latin typeface="Arial"/>
                <a:cs typeface="Arial"/>
              </a:rPr>
              <a:t>flexão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 err="1" smtClean="0">
                <a:latin typeface="Arial"/>
                <a:cs typeface="Arial"/>
              </a:rPr>
              <a:t>ou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torcional</a:t>
            </a:r>
            <a:r>
              <a:rPr lang="en-US" sz="2000" dirty="0" smtClean="0">
                <a:latin typeface="Arial"/>
                <a:cs typeface="Arial"/>
              </a:rPr>
              <a:t> (</a:t>
            </a:r>
            <a:r>
              <a:rPr lang="en-US" sz="2000" dirty="0" err="1" smtClean="0">
                <a:latin typeface="Arial"/>
                <a:cs typeface="Arial"/>
              </a:rPr>
              <a:t>torção</a:t>
            </a:r>
            <a:r>
              <a:rPr lang="en-US" sz="2000" dirty="0" smtClean="0">
                <a:latin typeface="Arial"/>
                <a:cs typeface="Arial"/>
              </a:rPr>
              <a:t>).</a:t>
            </a:r>
          </a:p>
          <a:p>
            <a:pPr marL="114300" indent="0" algn="just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114300" indent="0" algn="ctr">
              <a:buNone/>
            </a:pPr>
            <a:r>
              <a:rPr lang="en-US" sz="2000" dirty="0" err="1" smtClean="0">
                <a:latin typeface="Arial"/>
                <a:cs typeface="Arial"/>
              </a:rPr>
              <a:t>Parâmetros</a:t>
            </a:r>
            <a:r>
              <a:rPr lang="en-US" sz="2000" dirty="0" smtClean="0">
                <a:latin typeface="Arial"/>
                <a:cs typeface="Arial"/>
              </a:rPr>
              <a:t> dos </a:t>
            </a:r>
            <a:r>
              <a:rPr lang="en-US" sz="2000" dirty="0" err="1" smtClean="0">
                <a:latin typeface="Arial"/>
                <a:cs typeface="Arial"/>
              </a:rPr>
              <a:t>Ciclos</a:t>
            </a:r>
            <a:r>
              <a:rPr lang="en-US" sz="2000" dirty="0" smtClean="0">
                <a:latin typeface="Arial"/>
                <a:cs typeface="Arial"/>
              </a:rPr>
              <a:t> de </a:t>
            </a:r>
            <a:r>
              <a:rPr lang="en-US" sz="2000" dirty="0" err="1" smtClean="0">
                <a:latin typeface="Arial"/>
                <a:cs typeface="Arial"/>
              </a:rPr>
              <a:t>Fadiga</a:t>
            </a:r>
            <a:r>
              <a:rPr lang="en-US" sz="2000" dirty="0" smtClean="0">
                <a:latin typeface="Arial"/>
                <a:cs typeface="Arial"/>
              </a:rPr>
              <a:t>: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2</a:t>
            </a:fld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418279" y="2293689"/>
            <a:ext cx="7493406" cy="3589800"/>
            <a:chOff x="583794" y="2455400"/>
            <a:chExt cx="7493406" cy="3589800"/>
          </a:xfrm>
        </p:grpSpPr>
        <p:pic>
          <p:nvPicPr>
            <p:cNvPr id="6" name="Picture 5" descr="Gráfico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94" y="2455400"/>
              <a:ext cx="7290246" cy="358980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1046540" y="4009563"/>
              <a:ext cx="7030660" cy="11758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3361464" y="3136214"/>
              <a:ext cx="11758" cy="885107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775911" y="3136214"/>
              <a:ext cx="888909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316068" y="2744287"/>
              <a:ext cx="570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σ</a:t>
              </a:r>
              <a:r>
                <a:rPr lang="en-US" baseline="-25000" dirty="0" smtClean="0"/>
                <a:t>max</a:t>
              </a:r>
              <a:endParaRPr lang="en-US" baseline="-250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3373222" y="3061812"/>
              <a:ext cx="632163" cy="54438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924611" y="2744287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σ</a:t>
              </a:r>
              <a:r>
                <a:rPr lang="en-US" baseline="-25000" dirty="0" smtClean="0"/>
                <a:t>a</a:t>
              </a:r>
              <a:endParaRPr lang="en-US" baseline="-250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669819" y="3136214"/>
              <a:ext cx="0" cy="1730694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50250" y="3136214"/>
              <a:ext cx="839133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50250" y="4866908"/>
              <a:ext cx="848306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686738" y="3136214"/>
              <a:ext cx="585108" cy="742168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098556" y="2793314"/>
              <a:ext cx="489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Δσ</a:t>
              </a:r>
              <a:endParaRPr lang="en-US" baseline="-25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18826" y="3635457"/>
              <a:ext cx="48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σ</a:t>
              </a:r>
              <a:r>
                <a:rPr lang="en-US" baseline="-25000" dirty="0"/>
                <a:t>m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2433276" y="4866908"/>
              <a:ext cx="849186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886770" y="4461281"/>
              <a:ext cx="546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σ</a:t>
              </a:r>
              <a:r>
                <a:rPr lang="en-US" baseline="-25000" dirty="0" smtClean="0"/>
                <a:t>min</a:t>
              </a:r>
              <a:endParaRPr lang="en-US" baseline="-25000"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64106" y="6092984"/>
            <a:ext cx="7801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σ</a:t>
            </a:r>
            <a:r>
              <a:rPr lang="en-US" baseline="-25000" dirty="0" smtClean="0"/>
              <a:t>max</a:t>
            </a:r>
            <a:r>
              <a:rPr lang="en-US" dirty="0" smtClean="0"/>
              <a:t>: </a:t>
            </a:r>
            <a:r>
              <a:rPr lang="en-US" dirty="0" err="1" smtClean="0"/>
              <a:t>Tensão</a:t>
            </a:r>
            <a:r>
              <a:rPr lang="en-US" dirty="0" smtClean="0"/>
              <a:t> </a:t>
            </a:r>
            <a:r>
              <a:rPr lang="en-US" dirty="0" err="1" smtClean="0"/>
              <a:t>máxima</a:t>
            </a:r>
            <a:r>
              <a:rPr lang="en-US" dirty="0" smtClean="0"/>
              <a:t>                σ</a:t>
            </a:r>
            <a:r>
              <a:rPr lang="en-US" baseline="-25000" dirty="0" smtClean="0"/>
              <a:t>min</a:t>
            </a:r>
            <a:r>
              <a:rPr lang="en-US" dirty="0" smtClean="0"/>
              <a:t>: </a:t>
            </a:r>
            <a:r>
              <a:rPr lang="en-US" dirty="0" err="1" smtClean="0"/>
              <a:t>Tensão</a:t>
            </a:r>
            <a:r>
              <a:rPr lang="en-US" dirty="0" smtClean="0"/>
              <a:t> </a:t>
            </a:r>
            <a:r>
              <a:rPr lang="en-US" dirty="0" err="1" smtClean="0"/>
              <a:t>mínima</a:t>
            </a:r>
            <a:r>
              <a:rPr lang="en-US" dirty="0" smtClean="0"/>
              <a:t>               Δσ</a:t>
            </a:r>
            <a:r>
              <a:rPr lang="en-US" dirty="0"/>
              <a:t>: </a:t>
            </a:r>
            <a:r>
              <a:rPr lang="en-US" dirty="0" err="1"/>
              <a:t>Intervalo</a:t>
            </a:r>
            <a:r>
              <a:rPr lang="en-US" dirty="0"/>
              <a:t> de </a:t>
            </a:r>
            <a:r>
              <a:rPr lang="en-US" dirty="0" err="1" smtClean="0"/>
              <a:t>tensão</a:t>
            </a:r>
            <a:r>
              <a:rPr lang="en-US" dirty="0" smtClean="0"/>
              <a:t> </a:t>
            </a:r>
            <a:endParaRPr lang="en-US" baseline="-25000" dirty="0"/>
          </a:p>
          <a:p>
            <a:r>
              <a:rPr lang="en-US" dirty="0" smtClean="0"/>
              <a:t>σ</a:t>
            </a:r>
            <a:r>
              <a:rPr lang="en-US" baseline="-25000" dirty="0" smtClean="0"/>
              <a:t>a</a:t>
            </a:r>
            <a:r>
              <a:rPr lang="en-US" dirty="0" smtClean="0"/>
              <a:t>: Amplitude de </a:t>
            </a:r>
            <a:r>
              <a:rPr lang="en-US" dirty="0" err="1" smtClean="0"/>
              <a:t>tensão</a:t>
            </a:r>
            <a:r>
              <a:rPr lang="en-US" baseline="-25000" dirty="0" smtClean="0"/>
              <a:t> </a:t>
            </a:r>
            <a:r>
              <a:rPr lang="en-US" dirty="0" smtClean="0"/>
              <a:t>          σ</a:t>
            </a:r>
            <a:r>
              <a:rPr lang="en-US" baseline="-25000" dirty="0" smtClean="0"/>
              <a:t>m</a:t>
            </a:r>
            <a:r>
              <a:rPr lang="en-US" dirty="0" smtClean="0"/>
              <a:t>: </a:t>
            </a:r>
            <a:r>
              <a:rPr lang="en-US" dirty="0" err="1" smtClean="0"/>
              <a:t>Tensão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endParaRPr lang="en-US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9763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20</a:t>
            </a:fld>
            <a:endParaRPr lang="en-US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45520" y="415925"/>
            <a:ext cx="8229600" cy="117570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 algn="just">
              <a:buClrTx/>
              <a:buFont typeface="Arial" pitchFamily="34" charset="0"/>
              <a:buAutoNum type="alphaLcParenR"/>
            </a:pPr>
            <a:r>
              <a:rPr lang="en-US" dirty="0" err="1" smtClean="0"/>
              <a:t>Coloque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dados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coordenadas</a:t>
            </a:r>
            <a:r>
              <a:rPr lang="en-US" dirty="0" smtClean="0"/>
              <a:t> log-log, determine </a:t>
            </a:r>
            <a:r>
              <a:rPr lang="en-US" dirty="0" err="1" smtClean="0"/>
              <a:t>valores</a:t>
            </a:r>
            <a:r>
              <a:rPr lang="en-US" dirty="0" smtClean="0"/>
              <a:t> </a:t>
            </a:r>
            <a:r>
              <a:rPr lang="en-US" dirty="0" err="1" smtClean="0"/>
              <a:t>aproximados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as </a:t>
            </a:r>
            <a:r>
              <a:rPr lang="en-US" dirty="0" err="1" smtClean="0"/>
              <a:t>constantes</a:t>
            </a:r>
            <a:r>
              <a:rPr lang="en-US" dirty="0" smtClean="0"/>
              <a:t> A e B.</a:t>
            </a:r>
          </a:p>
          <a:p>
            <a:pPr marL="0" indent="0" algn="just">
              <a:buFont typeface="Arial" pitchFamily="34" charset="0"/>
              <a:buNone/>
            </a:pPr>
            <a:endParaRPr lang="en-US" dirty="0"/>
          </a:p>
        </p:txBody>
      </p:sp>
      <p:graphicFrame>
        <p:nvGraphicFramePr>
          <p:cNvPr id="7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738776"/>
              </p:ext>
            </p:extLst>
          </p:nvPr>
        </p:nvGraphicFramePr>
        <p:xfrm>
          <a:off x="1047248" y="1363683"/>
          <a:ext cx="2815855" cy="49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4" name="Equation" r:id="rId3" imgW="1790700" imgH="3175000" progId="Equation.3">
                  <p:embed/>
                </p:oleObj>
              </mc:Choice>
              <mc:Fallback>
                <p:oleObj name="Equation" r:id="rId3" imgW="1790700" imgH="317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7248" y="1363683"/>
                        <a:ext cx="2815855" cy="499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176445"/>
              </p:ext>
            </p:extLst>
          </p:nvPr>
        </p:nvGraphicFramePr>
        <p:xfrm>
          <a:off x="5243409" y="2142987"/>
          <a:ext cx="1780806" cy="293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5" name="Equation" r:id="rId5" imgW="1054100" imgH="1739900" progId="Equation.3">
                  <p:embed/>
                </p:oleObj>
              </mc:Choice>
              <mc:Fallback>
                <p:oleObj name="Equation" r:id="rId5" imgW="1054100" imgH="173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43409" y="2142987"/>
                        <a:ext cx="1780806" cy="293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43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190280"/>
              </p:ext>
            </p:extLst>
          </p:nvPr>
        </p:nvGraphicFramePr>
        <p:xfrm>
          <a:off x="701289" y="1365250"/>
          <a:ext cx="6954357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74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2708" y="462291"/>
            <a:ext cx="79979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200" dirty="0" err="1">
                <a:latin typeface="Arial"/>
                <a:cs typeface="Arial"/>
              </a:rPr>
              <a:t>Obtenha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valores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refinados</a:t>
            </a:r>
            <a:r>
              <a:rPr lang="en-US" sz="2200" dirty="0">
                <a:latin typeface="Arial"/>
                <a:cs typeface="Arial"/>
              </a:rPr>
              <a:t> A e B, </a:t>
            </a:r>
            <a:r>
              <a:rPr lang="en-US" sz="2200" dirty="0" err="1">
                <a:latin typeface="Arial"/>
                <a:cs typeface="Arial"/>
              </a:rPr>
              <a:t>usando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os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minimos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quadrados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para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gerar</a:t>
            </a:r>
            <a:r>
              <a:rPr lang="en-US" sz="2200" dirty="0">
                <a:latin typeface="Arial"/>
                <a:cs typeface="Arial"/>
              </a:rPr>
              <a:t>  </a:t>
            </a:r>
            <a:r>
              <a:rPr lang="en-US" sz="2200" dirty="0" err="1">
                <a:latin typeface="Arial"/>
                <a:cs typeface="Arial"/>
              </a:rPr>
              <a:t>σa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vs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Nf</a:t>
            </a:r>
            <a:r>
              <a:rPr lang="en-US" sz="2200" dirty="0">
                <a:latin typeface="Arial"/>
                <a:cs typeface="Arial"/>
              </a:rPr>
              <a:t> e </a:t>
            </a:r>
            <a:r>
              <a:rPr lang="en-US" sz="2200" dirty="0" err="1">
                <a:latin typeface="Arial"/>
                <a:cs typeface="Arial"/>
              </a:rPr>
              <a:t>então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calcule</a:t>
            </a:r>
            <a:r>
              <a:rPr lang="en-US" sz="2200" dirty="0">
                <a:latin typeface="Arial"/>
                <a:cs typeface="Arial"/>
              </a:rPr>
              <a:t>, </a:t>
            </a:r>
            <a:r>
              <a:rPr lang="en-US" sz="2200" dirty="0" err="1">
                <a:latin typeface="Arial"/>
                <a:cs typeface="Arial"/>
              </a:rPr>
              <a:t>σ`f</a:t>
            </a:r>
            <a:r>
              <a:rPr lang="en-US" sz="2200" dirty="0">
                <a:latin typeface="Arial"/>
                <a:cs typeface="Arial"/>
              </a:rPr>
              <a:t> e b.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229942"/>
              </p:ext>
            </p:extLst>
          </p:nvPr>
        </p:nvGraphicFramePr>
        <p:xfrm>
          <a:off x="550863" y="1843368"/>
          <a:ext cx="7091312" cy="3096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2" name="Equation" r:id="rId3" imgW="3378200" imgH="1473200" progId="Equation.3">
                  <p:embed/>
                </p:oleObj>
              </mc:Choice>
              <mc:Fallback>
                <p:oleObj name="Equation" r:id="rId3" imgW="3378200" imgH="147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863" y="1843368"/>
                        <a:ext cx="7091312" cy="3096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92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23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584200"/>
            <a:ext cx="7620000" cy="581212"/>
          </a:xfrm>
        </p:spPr>
        <p:txBody>
          <a:bodyPr/>
          <a:lstStyle/>
          <a:p>
            <a:pPr marL="114300" indent="0" algn="ctr">
              <a:buNone/>
            </a:pPr>
            <a:r>
              <a:rPr lang="en-US" b="1" dirty="0" err="1" smtClean="0"/>
              <a:t>Método</a:t>
            </a:r>
            <a:r>
              <a:rPr lang="en-US" b="1" dirty="0" smtClean="0"/>
              <a:t> dos </a:t>
            </a:r>
            <a:r>
              <a:rPr lang="en-US" b="1" dirty="0" err="1" smtClean="0"/>
              <a:t>Mínimos</a:t>
            </a:r>
            <a:r>
              <a:rPr lang="en-US" b="1" dirty="0" smtClean="0"/>
              <a:t> </a:t>
            </a:r>
            <a:r>
              <a:rPr lang="en-US" b="1" dirty="0" err="1" smtClean="0"/>
              <a:t>Quadrados</a:t>
            </a:r>
            <a:endParaRPr lang="en-US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795301"/>
              </p:ext>
            </p:extLst>
          </p:nvPr>
        </p:nvGraphicFramePr>
        <p:xfrm>
          <a:off x="272397" y="2142471"/>
          <a:ext cx="1804427" cy="1762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5" name="Equation" r:id="rId3" imgW="635000" imgH="660400" progId="Equation.3">
                  <p:embed/>
                </p:oleObj>
              </mc:Choice>
              <mc:Fallback>
                <p:oleObj name="Equation" r:id="rId3" imgW="6350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397" y="2142471"/>
                        <a:ext cx="1804427" cy="1762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495601"/>
              </p:ext>
            </p:extLst>
          </p:nvPr>
        </p:nvGraphicFramePr>
        <p:xfrm>
          <a:off x="3695700" y="1576388"/>
          <a:ext cx="3535363" cy="197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6" name="Equation" r:id="rId5" imgW="1549400" imgH="939800" progId="Equation.3">
                  <p:embed/>
                </p:oleObj>
              </mc:Choice>
              <mc:Fallback>
                <p:oleObj name="Equation" r:id="rId5" imgW="15494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5700" y="1576388"/>
                        <a:ext cx="3535363" cy="19732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73009"/>
              </p:ext>
            </p:extLst>
          </p:nvPr>
        </p:nvGraphicFramePr>
        <p:xfrm>
          <a:off x="3816350" y="3894138"/>
          <a:ext cx="3294063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7" name="Equation" r:id="rId7" imgW="1739900" imgH="939800" progId="Equation.3">
                  <p:embed/>
                </p:oleObj>
              </mc:Choice>
              <mc:Fallback>
                <p:oleObj name="Equation" r:id="rId7" imgW="17399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6350" y="3894138"/>
                        <a:ext cx="3294063" cy="1778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70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13632"/>
              </p:ext>
            </p:extLst>
          </p:nvPr>
        </p:nvGraphicFramePr>
        <p:xfrm>
          <a:off x="312364" y="501463"/>
          <a:ext cx="3779837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9" name="Equation" r:id="rId3" imgW="1739900" imgH="393700" progId="Equation.3">
                  <p:embed/>
                </p:oleObj>
              </mc:Choice>
              <mc:Fallback>
                <p:oleObj name="Equation" r:id="rId3" imgW="1739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364" y="501463"/>
                        <a:ext cx="3779837" cy="80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471" y="1703294"/>
            <a:ext cx="134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Passo</a:t>
            </a:r>
            <a:r>
              <a:rPr lang="en-US" sz="2400" b="1" dirty="0" smtClean="0">
                <a:latin typeface="Arial"/>
                <a:cs typeface="Arial"/>
              </a:rPr>
              <a:t> 1</a:t>
            </a:r>
            <a:endParaRPr lang="en-US" sz="2400" b="1" dirty="0">
              <a:latin typeface="Arial"/>
              <a:cs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794600"/>
              </p:ext>
            </p:extLst>
          </p:nvPr>
        </p:nvGraphicFramePr>
        <p:xfrm>
          <a:off x="1990617" y="2704920"/>
          <a:ext cx="4959440" cy="334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115"/>
                <a:gridCol w="1231538"/>
                <a:gridCol w="1514460"/>
                <a:gridCol w="1148327"/>
              </a:tblGrid>
              <a:tr h="4175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latin typeface="Arial"/>
                          <a:cs typeface="Arial"/>
                        </a:rPr>
                        <a:t>σa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MPa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Nf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ciclos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LOG </a:t>
                      </a: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σa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6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MPa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LOG </a:t>
                      </a:r>
                      <a:r>
                        <a:rPr lang="en-US" sz="16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Nf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4175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524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257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2,72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2,41</a:t>
                      </a:r>
                    </a:p>
                  </a:txBody>
                  <a:tcPr marL="12700" marR="12700" marT="12700" marB="0" anchor="b"/>
                </a:tc>
              </a:tr>
              <a:tr h="4175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459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1494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2,66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3,17</a:t>
                      </a:r>
                    </a:p>
                  </a:txBody>
                  <a:tcPr marL="12700" marR="12700" marT="12700" marB="0" anchor="b"/>
                </a:tc>
              </a:tr>
              <a:tr h="4175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410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6749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2,61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3,83</a:t>
                      </a:r>
                    </a:p>
                  </a:txBody>
                  <a:tcPr marL="12700" marR="12700" marT="12700" marB="0" anchor="b"/>
                </a:tc>
              </a:tr>
              <a:tr h="4175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352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19090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2,55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4,28</a:t>
                      </a:r>
                    </a:p>
                  </a:txBody>
                  <a:tcPr marL="12700" marR="12700" marT="12700" marB="0" anchor="b"/>
                </a:tc>
              </a:tr>
              <a:tr h="4175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315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36930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2,50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4,57</a:t>
                      </a:r>
                    </a:p>
                  </a:txBody>
                  <a:tcPr marL="12700" marR="12700" marT="12700" marB="0" anchor="b"/>
                </a:tc>
              </a:tr>
              <a:tr h="4175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270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321500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2,43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5,51</a:t>
                      </a:r>
                    </a:p>
                  </a:txBody>
                  <a:tcPr marL="12700" marR="12700" marT="12700" marB="0" anchor="b"/>
                </a:tc>
              </a:tr>
              <a:tr h="4175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241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2451000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2,38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6,39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98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300" y="239076"/>
            <a:ext cx="134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Passo</a:t>
            </a:r>
            <a:r>
              <a:rPr lang="en-US" sz="2400" b="1" dirty="0" smtClean="0">
                <a:latin typeface="Arial"/>
                <a:cs typeface="Arial"/>
              </a:rPr>
              <a:t> 2</a:t>
            </a:r>
            <a:endParaRPr lang="en-US" sz="2400" b="1" dirty="0">
              <a:latin typeface="Arial"/>
              <a:cs typeface="Arial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927427"/>
              </p:ext>
            </p:extLst>
          </p:nvPr>
        </p:nvGraphicFramePr>
        <p:xfrm>
          <a:off x="952546" y="1728832"/>
          <a:ext cx="6473784" cy="3281318"/>
        </p:xfrm>
        <a:graphic>
          <a:graphicData uri="http://schemas.openxmlformats.org/drawingml/2006/table">
            <a:tbl>
              <a:tblPr/>
              <a:tblGrid>
                <a:gridCol w="2053617"/>
                <a:gridCol w="1877593"/>
                <a:gridCol w="1271287"/>
                <a:gridCol w="1271287"/>
              </a:tblGrid>
              <a:tr h="30955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Método dos Mínimos Quadrados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470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x(log σa, MPa)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y (log NF, ciclos)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x.y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xˆ2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3714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2,719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2,410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6,553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7,395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714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2,662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3,174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8,450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7,085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714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2,613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3,829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10,005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6,827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714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2,547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4,281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10,901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6,485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714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2,498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4,567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11,411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6,242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714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2,431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5,507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13,390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5,912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714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2,382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6,389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15,220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5,674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183231"/>
              </p:ext>
            </p:extLst>
          </p:nvPr>
        </p:nvGraphicFramePr>
        <p:xfrm>
          <a:off x="952546" y="5309040"/>
          <a:ext cx="6473784" cy="736159"/>
        </p:xfrm>
        <a:graphic>
          <a:graphicData uri="http://schemas.openxmlformats.org/drawingml/2006/table">
            <a:tbl>
              <a:tblPr firstRow="1" bandRow="1"/>
              <a:tblGrid>
                <a:gridCol w="2053617"/>
                <a:gridCol w="1877593"/>
                <a:gridCol w="1271287"/>
                <a:gridCol w="1271287"/>
              </a:tblGrid>
              <a:tr h="389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17,852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30,158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75,929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45,619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</a:tr>
              <a:tr h="346428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Σx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Σy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Σxy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Σxˆ2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5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565765"/>
              </p:ext>
            </p:extLst>
          </p:nvPr>
        </p:nvGraphicFramePr>
        <p:xfrm>
          <a:off x="204788" y="1350963"/>
          <a:ext cx="8150225" cy="197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00" name="Equation" r:id="rId3" imgW="4356100" imgH="939800" progId="Equation.3">
                  <p:embed/>
                </p:oleObj>
              </mc:Choice>
              <mc:Fallback>
                <p:oleObj name="Equation" r:id="rId3" imgW="43561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1350963"/>
                        <a:ext cx="8150225" cy="197326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817029"/>
              </p:ext>
            </p:extLst>
          </p:nvPr>
        </p:nvGraphicFramePr>
        <p:xfrm>
          <a:off x="455613" y="4049713"/>
          <a:ext cx="7646987" cy="199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01" name="Equation" r:id="rId5" imgW="4800600" imgH="939800" progId="Equation.3">
                  <p:embed/>
                </p:oleObj>
              </mc:Choice>
              <mc:Fallback>
                <p:oleObj name="Equation" r:id="rId5" imgW="48006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4049713"/>
                        <a:ext cx="7646987" cy="19954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300" y="239076"/>
            <a:ext cx="134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Passo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1217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300" y="239076"/>
            <a:ext cx="134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Passo</a:t>
            </a:r>
            <a:r>
              <a:rPr lang="en-US" sz="2400" b="1" dirty="0" smtClean="0">
                <a:latin typeface="Arial"/>
                <a:cs typeface="Arial"/>
              </a:rPr>
              <a:t> 4</a:t>
            </a:r>
            <a:endParaRPr lang="en-US" sz="2400" b="1" dirty="0">
              <a:latin typeface="Arial"/>
              <a:cs typeface="Arial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443932"/>
              </p:ext>
            </p:extLst>
          </p:nvPr>
        </p:nvGraphicFramePr>
        <p:xfrm>
          <a:off x="715963" y="1404938"/>
          <a:ext cx="4983162" cy="210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4" name="Equation" r:id="rId3" imgW="2374900" imgH="1066800" progId="Equation.3">
                  <p:embed/>
                </p:oleObj>
              </mc:Choice>
              <mc:Fallback>
                <p:oleObj name="Equation" r:id="rId3" imgW="2374900" imgH="1066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963" y="1404938"/>
                        <a:ext cx="4983162" cy="210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446631"/>
              </p:ext>
            </p:extLst>
          </p:nvPr>
        </p:nvGraphicFramePr>
        <p:xfrm>
          <a:off x="849313" y="4692650"/>
          <a:ext cx="6448425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5" name="Equation" r:id="rId5" imgW="3073400" imgH="215900" progId="Equation.3">
                  <p:embed/>
                </p:oleObj>
              </mc:Choice>
              <mc:Fallback>
                <p:oleObj name="Equation" r:id="rId5" imgW="3073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9313" y="4692650"/>
                        <a:ext cx="6448425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209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300" y="239076"/>
            <a:ext cx="134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Passo</a:t>
            </a:r>
            <a:r>
              <a:rPr lang="en-US" sz="2400" b="1" dirty="0" smtClean="0">
                <a:latin typeface="Arial"/>
                <a:cs typeface="Arial"/>
              </a:rPr>
              <a:t> 4</a:t>
            </a:r>
            <a:endParaRPr lang="en-US" sz="2400" b="1" dirty="0">
              <a:latin typeface="Arial"/>
              <a:cs typeface="Arial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158440"/>
              </p:ext>
            </p:extLst>
          </p:nvPr>
        </p:nvGraphicFramePr>
        <p:xfrm>
          <a:off x="2302772" y="1686191"/>
          <a:ext cx="3130550" cy="359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1" name="Equation" r:id="rId3" imgW="1536700" imgH="1765300" progId="Equation.3">
                  <p:embed/>
                </p:oleObj>
              </mc:Choice>
              <mc:Fallback>
                <p:oleObj name="Equation" r:id="rId3" imgW="1536700" imgH="176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2772" y="1686191"/>
                        <a:ext cx="3130550" cy="3597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891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5851742"/>
              </p:ext>
            </p:extLst>
          </p:nvPr>
        </p:nvGraphicFramePr>
        <p:xfrm>
          <a:off x="881987" y="1377950"/>
          <a:ext cx="6579263" cy="447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66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46" y="140244"/>
            <a:ext cx="67269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indent="0" algn="ctr">
              <a:buNone/>
            </a:pPr>
            <a:r>
              <a:rPr lang="en-US" sz="2600" dirty="0" err="1" smtClean="0">
                <a:latin typeface="Arial"/>
                <a:cs typeface="Arial"/>
              </a:rPr>
              <a:t>Cálculo</a:t>
            </a:r>
            <a:r>
              <a:rPr lang="en-US" sz="2600" dirty="0" smtClean="0">
                <a:latin typeface="Arial"/>
                <a:cs typeface="Arial"/>
              </a:rPr>
              <a:t> dos </a:t>
            </a:r>
            <a:r>
              <a:rPr lang="en-US" sz="2600" dirty="0" err="1">
                <a:latin typeface="Arial"/>
                <a:cs typeface="Arial"/>
              </a:rPr>
              <a:t>p</a:t>
            </a:r>
            <a:r>
              <a:rPr lang="en-US" sz="2600" dirty="0" err="1" smtClean="0">
                <a:latin typeface="Arial"/>
                <a:cs typeface="Arial"/>
              </a:rPr>
              <a:t>arâmetros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dos </a:t>
            </a:r>
            <a:r>
              <a:rPr lang="en-US" sz="2600" dirty="0" err="1" smtClean="0">
                <a:latin typeface="Arial"/>
                <a:cs typeface="Arial"/>
              </a:rPr>
              <a:t>ciclos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de </a:t>
            </a:r>
            <a:r>
              <a:rPr lang="en-US" sz="2600" dirty="0" err="1">
                <a:latin typeface="Arial"/>
                <a:cs typeface="Arial"/>
              </a:rPr>
              <a:t>f</a:t>
            </a:r>
            <a:r>
              <a:rPr lang="en-US" sz="2600" dirty="0" err="1" smtClean="0">
                <a:latin typeface="Arial"/>
                <a:cs typeface="Arial"/>
              </a:rPr>
              <a:t>adiga</a:t>
            </a:r>
            <a:endParaRPr lang="en-US" sz="2600" dirty="0">
              <a:latin typeface="Arial"/>
              <a:cs typeface="Arial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092338"/>
              </p:ext>
            </p:extLst>
          </p:nvPr>
        </p:nvGraphicFramePr>
        <p:xfrm>
          <a:off x="4474723" y="2331581"/>
          <a:ext cx="2137260" cy="817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4" name="Equation" r:id="rId3" imgW="1028700" imgH="393700" progId="Equation.3">
                  <p:embed/>
                </p:oleObj>
              </mc:Choice>
              <mc:Fallback>
                <p:oleObj name="Equation" r:id="rId3" imgW="1028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4723" y="2331581"/>
                        <a:ext cx="2137260" cy="817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198945"/>
              </p:ext>
            </p:extLst>
          </p:nvPr>
        </p:nvGraphicFramePr>
        <p:xfrm>
          <a:off x="4307192" y="996612"/>
          <a:ext cx="2304791" cy="870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5" name="Equation" r:id="rId5" imgW="1041400" imgH="393700" progId="Equation.3">
                  <p:embed/>
                </p:oleObj>
              </mc:Choice>
              <mc:Fallback>
                <p:oleObj name="Equation" r:id="rId5" imgW="1041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07192" y="996612"/>
                        <a:ext cx="2304791" cy="870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950267"/>
              </p:ext>
            </p:extLst>
          </p:nvPr>
        </p:nvGraphicFramePr>
        <p:xfrm>
          <a:off x="5059958" y="4848044"/>
          <a:ext cx="1062996" cy="78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6" name="Equation" r:id="rId7" imgW="584200" imgH="431800" progId="Equation.3">
                  <p:embed/>
                </p:oleObj>
              </mc:Choice>
              <mc:Fallback>
                <p:oleObj name="Equation" r:id="rId7" imgW="584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59958" y="4848044"/>
                        <a:ext cx="1062996" cy="785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974573"/>
              </p:ext>
            </p:extLst>
          </p:nvPr>
        </p:nvGraphicFramePr>
        <p:xfrm>
          <a:off x="5166366" y="5823321"/>
          <a:ext cx="983949" cy="835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7" name="Equation" r:id="rId9" imgW="508000" imgH="431800" progId="Equation.3">
                  <p:embed/>
                </p:oleObj>
              </mc:Choice>
              <mc:Fallback>
                <p:oleObj name="Equation" r:id="rId9" imgW="508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66366" y="5823321"/>
                        <a:ext cx="983949" cy="835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51439"/>
              </p:ext>
            </p:extLst>
          </p:nvPr>
        </p:nvGraphicFramePr>
        <p:xfrm>
          <a:off x="4628903" y="3751902"/>
          <a:ext cx="1985942" cy="409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8" name="Equation" r:id="rId11" imgW="1041400" imgH="215900" progId="Equation.3">
                  <p:embed/>
                </p:oleObj>
              </mc:Choice>
              <mc:Fallback>
                <p:oleObj name="Equation" r:id="rId11" imgW="1041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28903" y="3751902"/>
                        <a:ext cx="1985942" cy="409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374606" y="1101479"/>
            <a:ext cx="19412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latin typeface="Arial"/>
                <a:cs typeface="Arial"/>
              </a:rPr>
              <a:t>Tensão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média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4410" y="2517967"/>
            <a:ext cx="2769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Amplitude </a:t>
            </a:r>
            <a:r>
              <a:rPr lang="en-US" sz="2200" dirty="0">
                <a:latin typeface="Arial"/>
                <a:cs typeface="Arial"/>
              </a:rPr>
              <a:t>de </a:t>
            </a:r>
            <a:r>
              <a:rPr lang="en-US" sz="2200" dirty="0" err="1">
                <a:latin typeface="Arial"/>
                <a:cs typeface="Arial"/>
              </a:rPr>
              <a:t>tensão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9472" y="3753761"/>
            <a:ext cx="25844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latin typeface="Arial"/>
                <a:cs typeface="Arial"/>
              </a:rPr>
              <a:t>Intervalo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de </a:t>
            </a:r>
            <a:r>
              <a:rPr lang="en-US" sz="2200" dirty="0" err="1">
                <a:latin typeface="Arial"/>
                <a:cs typeface="Arial"/>
              </a:rPr>
              <a:t>tensão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77700" y="4906612"/>
            <a:ext cx="23178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latin typeface="Arial"/>
                <a:cs typeface="Arial"/>
              </a:rPr>
              <a:t>Razão</a:t>
            </a:r>
            <a:r>
              <a:rPr lang="en-US" sz="2200" dirty="0" smtClean="0">
                <a:latin typeface="Arial"/>
                <a:cs typeface="Arial"/>
              </a:rPr>
              <a:t> de </a:t>
            </a:r>
            <a:r>
              <a:rPr lang="en-US" sz="2200" dirty="0" err="1" smtClean="0">
                <a:latin typeface="Arial"/>
                <a:cs typeface="Arial"/>
              </a:rPr>
              <a:t>tensão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19472" y="6038930"/>
            <a:ext cx="28351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latin typeface="Arial"/>
                <a:cs typeface="Arial"/>
              </a:rPr>
              <a:t>Razão</a:t>
            </a:r>
            <a:r>
              <a:rPr lang="en-US" sz="2200" dirty="0" smtClean="0">
                <a:latin typeface="Arial"/>
                <a:cs typeface="Arial"/>
              </a:rPr>
              <a:t> de amplitudes</a:t>
            </a: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4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599" t="11939"/>
          <a:stretch/>
        </p:blipFill>
        <p:spPr>
          <a:xfrm>
            <a:off x="200508" y="2183621"/>
            <a:ext cx="4327631" cy="3861579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7471" y="107895"/>
            <a:ext cx="761930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0" dirty="0" err="1" smtClean="0"/>
              <a:t>Fator</a:t>
            </a:r>
            <a:r>
              <a:rPr lang="en-US" sz="3200" b="0" dirty="0" smtClean="0"/>
              <a:t> de </a:t>
            </a:r>
            <a:r>
              <a:rPr lang="en-US" sz="3200" b="0" dirty="0" err="1" smtClean="0"/>
              <a:t>Segurança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para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curva</a:t>
            </a:r>
            <a:r>
              <a:rPr lang="en-US" sz="3200" b="0" dirty="0" smtClean="0"/>
              <a:t> S-N </a:t>
            </a:r>
            <a:endParaRPr lang="en-US" sz="3200" b="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113476"/>
              </p:ext>
            </p:extLst>
          </p:nvPr>
        </p:nvGraphicFramePr>
        <p:xfrm>
          <a:off x="4949899" y="1880157"/>
          <a:ext cx="3481635" cy="3870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8" name="Equation" r:id="rId4" imgW="1524000" imgH="1562100" progId="Equation.3">
                  <p:embed/>
                </p:oleObj>
              </mc:Choice>
              <mc:Fallback>
                <p:oleObj name="Equation" r:id="rId4" imgW="1524000" imgH="156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49899" y="1880157"/>
                        <a:ext cx="3481635" cy="3870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86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8758" y="123490"/>
            <a:ext cx="8167199" cy="1517138"/>
          </a:xfrm>
        </p:spPr>
        <p:txBody>
          <a:bodyPr/>
          <a:lstStyle/>
          <a:p>
            <a:pPr algn="just"/>
            <a:r>
              <a:rPr lang="en-US" sz="2200" dirty="0" smtClean="0">
                <a:latin typeface="Arial"/>
                <a:cs typeface="Arial"/>
              </a:rPr>
              <a:t>EX9.2. Para o </a:t>
            </a:r>
            <a:r>
              <a:rPr lang="en-US" sz="2200" dirty="0" err="1" smtClean="0">
                <a:latin typeface="Arial"/>
                <a:cs typeface="Arial"/>
              </a:rPr>
              <a:t>aço</a:t>
            </a:r>
            <a:r>
              <a:rPr lang="en-US" sz="2200" dirty="0" smtClean="0">
                <a:latin typeface="Arial"/>
                <a:cs typeface="Arial"/>
              </a:rPr>
              <a:t> AISI da </a:t>
            </a:r>
            <a:r>
              <a:rPr lang="en-US" sz="2200" dirty="0" err="1" smtClean="0">
                <a:latin typeface="Arial"/>
                <a:cs typeface="Arial"/>
              </a:rPr>
              <a:t>Tabela</a:t>
            </a:r>
            <a:r>
              <a:rPr lang="en-US" sz="2200" dirty="0" smtClean="0">
                <a:latin typeface="Arial"/>
                <a:cs typeface="Arial"/>
              </a:rPr>
              <a:t> 9.1, a amplitude de </a:t>
            </a:r>
            <a:r>
              <a:rPr lang="en-US" sz="2200" dirty="0" err="1" smtClean="0">
                <a:latin typeface="Arial"/>
                <a:cs typeface="Arial"/>
              </a:rPr>
              <a:t>tensão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é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σa</a:t>
            </a:r>
            <a:r>
              <a:rPr lang="en-US" sz="2200" dirty="0" smtClean="0">
                <a:latin typeface="Arial"/>
                <a:cs typeface="Arial"/>
              </a:rPr>
              <a:t>=500MPa </a:t>
            </a:r>
            <a:r>
              <a:rPr lang="en-US" sz="2200" dirty="0" err="1" smtClean="0">
                <a:latin typeface="Arial"/>
                <a:cs typeface="Arial"/>
              </a:rPr>
              <a:t>será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aplicada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em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serviço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para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smtClean="0">
                <a:latin typeface="Arial"/>
                <a:cs typeface="Arial"/>
              </a:rPr>
              <a:t>N=2000 </a:t>
            </a:r>
            <a:r>
              <a:rPr lang="en-US" sz="2200" dirty="0" err="1" smtClean="0">
                <a:latin typeface="Arial"/>
                <a:cs typeface="Arial"/>
              </a:rPr>
              <a:t>ciclos</a:t>
            </a:r>
            <a:r>
              <a:rPr lang="en-US" sz="2200" dirty="0" smtClean="0">
                <a:latin typeface="Arial"/>
                <a:cs typeface="Arial"/>
              </a:rPr>
              <a:t>. </a:t>
            </a:r>
            <a:r>
              <a:rPr lang="en-US" sz="2200" dirty="0" err="1" smtClean="0">
                <a:latin typeface="Arial"/>
                <a:cs typeface="Arial"/>
              </a:rPr>
              <a:t>Quais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são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os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fatores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smtClean="0">
                <a:latin typeface="Arial"/>
                <a:cs typeface="Arial"/>
              </a:rPr>
              <a:t>de </a:t>
            </a:r>
            <a:r>
              <a:rPr lang="en-US" sz="2200" dirty="0" err="1" smtClean="0">
                <a:latin typeface="Arial"/>
                <a:cs typeface="Arial"/>
              </a:rPr>
              <a:t>segurança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para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tensão</a:t>
            </a:r>
            <a:r>
              <a:rPr lang="en-US" sz="2200" dirty="0" smtClean="0">
                <a:latin typeface="Arial"/>
                <a:cs typeface="Arial"/>
              </a:rPr>
              <a:t> e </a:t>
            </a:r>
            <a:r>
              <a:rPr lang="en-US" sz="2200" dirty="0" err="1" smtClean="0">
                <a:latin typeface="Arial"/>
                <a:cs typeface="Arial"/>
              </a:rPr>
              <a:t>vida</a:t>
            </a:r>
            <a:r>
              <a:rPr lang="en-US" sz="2200" dirty="0" smtClean="0">
                <a:latin typeface="Arial"/>
                <a:cs typeface="Arial"/>
              </a:rPr>
              <a:t>? </a:t>
            </a: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79" y="1640628"/>
            <a:ext cx="49911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640" y="418246"/>
            <a:ext cx="7620000" cy="657868"/>
          </a:xfrm>
        </p:spPr>
        <p:txBody>
          <a:bodyPr/>
          <a:lstStyle/>
          <a:p>
            <a:r>
              <a:rPr lang="en-US" dirty="0" err="1" smtClean="0">
                <a:latin typeface="Arial"/>
                <a:cs typeface="Arial"/>
              </a:rPr>
              <a:t>Calcular</a:t>
            </a:r>
            <a:r>
              <a:rPr lang="en-US" dirty="0" smtClean="0">
                <a:latin typeface="Arial"/>
                <a:cs typeface="Arial"/>
              </a:rPr>
              <a:t> o </a:t>
            </a:r>
            <a:r>
              <a:rPr lang="en-US" dirty="0" err="1" smtClean="0">
                <a:latin typeface="Arial"/>
                <a:cs typeface="Arial"/>
              </a:rPr>
              <a:t>fator</a:t>
            </a:r>
            <a:r>
              <a:rPr lang="en-US" dirty="0" smtClean="0">
                <a:latin typeface="Arial"/>
                <a:cs typeface="Arial"/>
              </a:rPr>
              <a:t> de </a:t>
            </a:r>
            <a:r>
              <a:rPr lang="en-US" dirty="0" err="1" smtClean="0">
                <a:latin typeface="Arial"/>
                <a:cs typeface="Arial"/>
              </a:rPr>
              <a:t>segurança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para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vida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334011"/>
              </p:ext>
            </p:extLst>
          </p:nvPr>
        </p:nvGraphicFramePr>
        <p:xfrm>
          <a:off x="386640" y="1898881"/>
          <a:ext cx="2541557" cy="375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8" name="Equation" r:id="rId3" imgW="990600" imgH="1460500" progId="Equation.3">
                  <p:embed/>
                </p:oleObj>
              </mc:Choice>
              <mc:Fallback>
                <p:oleObj name="Equation" r:id="rId3" imgW="990600" imgH="146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640" y="1898881"/>
                        <a:ext cx="2541557" cy="3750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58958"/>
              </p:ext>
            </p:extLst>
          </p:nvPr>
        </p:nvGraphicFramePr>
        <p:xfrm>
          <a:off x="4802188" y="2992438"/>
          <a:ext cx="17383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9" name="Equation" r:id="rId5" imgW="660400" imgH="406400" progId="Equation.3">
                  <p:embed/>
                </p:oleObj>
              </mc:Choice>
              <mc:Fallback>
                <p:oleObj name="Equation" r:id="rId5" imgW="660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02188" y="2992438"/>
                        <a:ext cx="1738312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305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086950"/>
              </p:ext>
            </p:extLst>
          </p:nvPr>
        </p:nvGraphicFramePr>
        <p:xfrm>
          <a:off x="533777" y="702664"/>
          <a:ext cx="6749758" cy="2896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2" name="Equation" r:id="rId3" imgW="2870200" imgH="1231900" progId="Equation.3">
                  <p:embed/>
                </p:oleObj>
              </mc:Choice>
              <mc:Fallback>
                <p:oleObj name="Equation" r:id="rId3" imgW="2870200" imgH="1231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777" y="702664"/>
                        <a:ext cx="6749758" cy="2896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729412"/>
              </p:ext>
            </p:extLst>
          </p:nvPr>
        </p:nvGraphicFramePr>
        <p:xfrm>
          <a:off x="1701800" y="4491038"/>
          <a:ext cx="4699000" cy="155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3" name="Equation" r:id="rId5" imgW="1841500" imgH="609600" progId="Equation.3">
                  <p:embed/>
                </p:oleObj>
              </mc:Choice>
              <mc:Fallback>
                <p:oleObj name="Equation" r:id="rId5" imgW="18415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01800" y="4491038"/>
                        <a:ext cx="4699000" cy="1554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710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34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6640" y="418246"/>
            <a:ext cx="7620000" cy="657868"/>
          </a:xfrm>
        </p:spPr>
        <p:txBody>
          <a:bodyPr/>
          <a:lstStyle/>
          <a:p>
            <a:r>
              <a:rPr lang="en-US" dirty="0" err="1" smtClean="0">
                <a:latin typeface="Arial"/>
                <a:cs typeface="Arial"/>
              </a:rPr>
              <a:t>Calcular</a:t>
            </a:r>
            <a:r>
              <a:rPr lang="en-US" dirty="0" smtClean="0">
                <a:latin typeface="Arial"/>
                <a:cs typeface="Arial"/>
              </a:rPr>
              <a:t> o </a:t>
            </a:r>
            <a:r>
              <a:rPr lang="en-US" dirty="0" err="1" smtClean="0">
                <a:latin typeface="Arial"/>
                <a:cs typeface="Arial"/>
              </a:rPr>
              <a:t>fator</a:t>
            </a:r>
            <a:r>
              <a:rPr lang="en-US" dirty="0" smtClean="0">
                <a:latin typeface="Arial"/>
                <a:cs typeface="Arial"/>
              </a:rPr>
              <a:t> de </a:t>
            </a:r>
            <a:r>
              <a:rPr lang="en-US" dirty="0" err="1" smtClean="0">
                <a:latin typeface="Arial"/>
                <a:cs typeface="Arial"/>
              </a:rPr>
              <a:t>segurança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para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tensão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104212"/>
              </p:ext>
            </p:extLst>
          </p:nvPr>
        </p:nvGraphicFramePr>
        <p:xfrm>
          <a:off x="1056950" y="1359471"/>
          <a:ext cx="6686008" cy="176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6" name="Equation" r:id="rId3" imgW="2552700" imgH="673100" progId="Equation.3">
                  <p:embed/>
                </p:oleObj>
              </mc:Choice>
              <mc:Fallback>
                <p:oleObj name="Equation" r:id="rId3" imgW="25527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6950" y="1359471"/>
                        <a:ext cx="6686008" cy="1763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743580"/>
              </p:ext>
            </p:extLst>
          </p:nvPr>
        </p:nvGraphicFramePr>
        <p:xfrm>
          <a:off x="1517650" y="3419873"/>
          <a:ext cx="4503738" cy="2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7" name="Equation" r:id="rId5" imgW="1765300" imgH="1117600" progId="Equation.3">
                  <p:embed/>
                </p:oleObj>
              </mc:Choice>
              <mc:Fallback>
                <p:oleObj name="Equation" r:id="rId5" imgW="1765300" imgH="1117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17650" y="3419873"/>
                        <a:ext cx="4503738" cy="284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9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8" y="274637"/>
            <a:ext cx="7936082" cy="3888675"/>
          </a:xfrm>
        </p:spPr>
        <p:txBody>
          <a:bodyPr/>
          <a:lstStyle/>
          <a:p>
            <a:pPr algn="just"/>
            <a:r>
              <a:rPr lang="en-US" sz="2200" dirty="0" smtClean="0">
                <a:latin typeface="Arial"/>
                <a:cs typeface="Arial"/>
              </a:rPr>
              <a:t>P9.10: </a:t>
            </a:r>
            <a:r>
              <a:rPr lang="en-US" sz="2200" dirty="0" err="1" smtClean="0">
                <a:latin typeface="Arial"/>
                <a:cs typeface="Arial"/>
              </a:rPr>
              <a:t>Levando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em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consideração</a:t>
            </a:r>
            <a:r>
              <a:rPr lang="en-US" sz="2200" dirty="0" smtClean="0">
                <a:latin typeface="Arial"/>
                <a:cs typeface="Arial"/>
              </a:rPr>
              <a:t> o Ex 9.2, a </a:t>
            </a:r>
            <a:r>
              <a:rPr lang="en-US" sz="2200" dirty="0" err="1" smtClean="0">
                <a:latin typeface="Arial"/>
                <a:cs typeface="Arial"/>
              </a:rPr>
              <a:t>vida</a:t>
            </a:r>
            <a:r>
              <a:rPr lang="en-US" sz="2200" dirty="0" smtClean="0">
                <a:latin typeface="Arial"/>
                <a:cs typeface="Arial"/>
              </a:rPr>
              <a:t> de 1,94*10</a:t>
            </a:r>
            <a:r>
              <a:rPr lang="en-US" sz="2200" baseline="30000" dirty="0" smtClean="0">
                <a:latin typeface="Arial"/>
                <a:cs typeface="Arial"/>
              </a:rPr>
              <a:t>5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ciclos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é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calculada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para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uma</a:t>
            </a:r>
            <a:r>
              <a:rPr lang="en-US" sz="2200" dirty="0" smtClean="0">
                <a:latin typeface="Arial"/>
                <a:cs typeface="Arial"/>
              </a:rPr>
              <a:t> amplitude de </a:t>
            </a:r>
            <a:r>
              <a:rPr lang="en-US" sz="2200" dirty="0" err="1" smtClean="0">
                <a:latin typeface="Arial"/>
                <a:cs typeface="Arial"/>
              </a:rPr>
              <a:t>tensão</a:t>
            </a:r>
            <a:r>
              <a:rPr lang="en-US" sz="2200" dirty="0" smtClean="0">
                <a:latin typeface="Arial"/>
                <a:cs typeface="Arial"/>
              </a:rPr>
              <a:t> de 500MPa. Para </a:t>
            </a:r>
            <a:r>
              <a:rPr lang="en-US" sz="2200" dirty="0" err="1" smtClean="0">
                <a:latin typeface="Arial"/>
                <a:cs typeface="Arial"/>
              </a:rPr>
              <a:t>assegurar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que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não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ocorra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falha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sugeriu</a:t>
            </a:r>
            <a:r>
              <a:rPr lang="en-US" sz="2200" dirty="0" smtClean="0">
                <a:latin typeface="Arial"/>
                <a:cs typeface="Arial"/>
              </a:rPr>
              <a:t>-se trocar o </a:t>
            </a:r>
            <a:r>
              <a:rPr lang="en-US" sz="2200" dirty="0" err="1" smtClean="0">
                <a:latin typeface="Arial"/>
                <a:cs typeface="Arial"/>
              </a:rPr>
              <a:t>componente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quando</a:t>
            </a:r>
            <a:r>
              <a:rPr lang="en-US" sz="2200" dirty="0" smtClean="0">
                <a:latin typeface="Arial"/>
                <a:cs typeface="Arial"/>
              </a:rPr>
              <a:t> o </a:t>
            </a:r>
            <a:r>
              <a:rPr lang="en-US" sz="2200" dirty="0" err="1" smtClean="0">
                <a:latin typeface="Arial"/>
                <a:cs typeface="Arial"/>
              </a:rPr>
              <a:t>número</a:t>
            </a:r>
            <a:r>
              <a:rPr lang="en-US" sz="2200" dirty="0" smtClean="0">
                <a:latin typeface="Arial"/>
                <a:cs typeface="Arial"/>
              </a:rPr>
              <a:t> de </a:t>
            </a:r>
            <a:r>
              <a:rPr lang="en-US" sz="2200" dirty="0" err="1" smtClean="0">
                <a:latin typeface="Arial"/>
                <a:cs typeface="Arial"/>
              </a:rPr>
              <a:t>ciclos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atingir</a:t>
            </a:r>
            <a:r>
              <a:rPr lang="en-US" sz="2200" dirty="0" smtClean="0">
                <a:latin typeface="Arial"/>
                <a:cs typeface="Arial"/>
              </a:rPr>
              <a:t> 1/3 da </a:t>
            </a:r>
            <a:r>
              <a:rPr lang="en-US" sz="2200" dirty="0" err="1" smtClean="0">
                <a:latin typeface="Arial"/>
                <a:cs typeface="Arial"/>
              </a:rPr>
              <a:t>vida</a:t>
            </a:r>
            <a:r>
              <a:rPr lang="en-US" sz="2200" dirty="0" smtClean="0">
                <a:latin typeface="Arial"/>
                <a:cs typeface="Arial"/>
              </a:rPr>
              <a:t>.</a:t>
            </a:r>
            <a:br>
              <a:rPr lang="en-US" sz="2200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/>
            </a:r>
            <a:br>
              <a:rPr lang="en-US" sz="2200" dirty="0" smtClean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/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a) </a:t>
            </a:r>
            <a:r>
              <a:rPr lang="en-US" sz="2200" dirty="0" err="1" smtClean="0">
                <a:latin typeface="Arial"/>
                <a:cs typeface="Arial"/>
              </a:rPr>
              <a:t>Quais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os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fatores</a:t>
            </a:r>
            <a:r>
              <a:rPr lang="en-US" sz="2200" dirty="0" smtClean="0">
                <a:latin typeface="Arial"/>
                <a:cs typeface="Arial"/>
              </a:rPr>
              <a:t> de </a:t>
            </a:r>
            <a:r>
              <a:rPr lang="en-US" sz="2200" dirty="0" err="1" smtClean="0">
                <a:latin typeface="Arial"/>
                <a:cs typeface="Arial"/>
              </a:rPr>
              <a:t>segurança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para</a:t>
            </a:r>
            <a:r>
              <a:rPr lang="en-US" sz="2200" dirty="0" smtClean="0">
                <a:latin typeface="Arial"/>
                <a:cs typeface="Arial"/>
              </a:rPr>
              <a:t> a </a:t>
            </a:r>
            <a:r>
              <a:rPr lang="en-US" sz="2200" dirty="0" err="1" smtClean="0">
                <a:latin typeface="Arial"/>
                <a:cs typeface="Arial"/>
              </a:rPr>
              <a:t>vida</a:t>
            </a:r>
            <a:r>
              <a:rPr lang="en-US" sz="2200" dirty="0" smtClean="0">
                <a:latin typeface="Arial"/>
                <a:cs typeface="Arial"/>
              </a:rPr>
              <a:t> e </a:t>
            </a:r>
            <a:r>
              <a:rPr lang="en-US" sz="2200" dirty="0" err="1" smtClean="0">
                <a:latin typeface="Arial"/>
                <a:cs typeface="Arial"/>
              </a:rPr>
              <a:t>para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tensão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correspondentes</a:t>
            </a:r>
            <a:r>
              <a:rPr lang="en-US" sz="2200" dirty="0" smtClean="0">
                <a:latin typeface="Arial"/>
                <a:cs typeface="Arial"/>
              </a:rPr>
              <a:t> a </a:t>
            </a:r>
            <a:r>
              <a:rPr lang="en-US" sz="2200" dirty="0" err="1" smtClean="0">
                <a:latin typeface="Arial"/>
                <a:cs typeface="Arial"/>
              </a:rPr>
              <a:t>sugestão</a:t>
            </a:r>
            <a:r>
              <a:rPr lang="en-US" sz="2200" dirty="0" smtClean="0">
                <a:latin typeface="Arial"/>
                <a:cs typeface="Arial"/>
              </a:rPr>
              <a:t>?</a:t>
            </a:r>
            <a:br>
              <a:rPr lang="en-US" sz="2200" dirty="0" smtClean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/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b) A </a:t>
            </a:r>
            <a:r>
              <a:rPr lang="en-US" sz="2200" dirty="0" err="1" smtClean="0">
                <a:latin typeface="Arial"/>
                <a:cs typeface="Arial"/>
              </a:rPr>
              <a:t>sugestão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é</a:t>
            </a:r>
            <a:r>
              <a:rPr lang="en-US" sz="2200" dirty="0" smtClean="0">
                <a:latin typeface="Arial"/>
                <a:cs typeface="Arial"/>
              </a:rPr>
              <a:t> boa? </a:t>
            </a:r>
            <a:r>
              <a:rPr lang="en-US" sz="2200" dirty="0" err="1" smtClean="0">
                <a:latin typeface="Arial"/>
                <a:cs typeface="Arial"/>
              </a:rPr>
              <a:t>Explique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brevemente</a:t>
            </a:r>
            <a:r>
              <a:rPr lang="en-US" sz="2200" dirty="0" smtClean="0">
                <a:latin typeface="Arial"/>
                <a:cs typeface="Arial"/>
              </a:rPr>
              <a:t>.</a:t>
            </a:r>
            <a:br>
              <a:rPr lang="en-US" sz="2200" dirty="0" smtClean="0">
                <a:latin typeface="Arial"/>
                <a:cs typeface="Arial"/>
              </a:rPr>
            </a:br>
            <a:endParaRPr lang="en-US" sz="2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0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36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63160" y="1046321"/>
            <a:ext cx="7620000" cy="657868"/>
          </a:xfrm>
        </p:spPr>
        <p:txBody>
          <a:bodyPr/>
          <a:lstStyle/>
          <a:p>
            <a:r>
              <a:rPr lang="en-US" dirty="0" err="1" smtClean="0">
                <a:latin typeface="Arial"/>
                <a:cs typeface="Arial"/>
              </a:rPr>
              <a:t>Calcular</a:t>
            </a:r>
            <a:r>
              <a:rPr lang="en-US" dirty="0" smtClean="0">
                <a:latin typeface="Arial"/>
                <a:cs typeface="Arial"/>
              </a:rPr>
              <a:t> o </a:t>
            </a:r>
            <a:r>
              <a:rPr lang="en-US" dirty="0" err="1" smtClean="0">
                <a:latin typeface="Arial"/>
                <a:cs typeface="Arial"/>
              </a:rPr>
              <a:t>fator</a:t>
            </a:r>
            <a:r>
              <a:rPr lang="en-US" dirty="0" smtClean="0">
                <a:latin typeface="Arial"/>
                <a:cs typeface="Arial"/>
              </a:rPr>
              <a:t> de </a:t>
            </a:r>
            <a:r>
              <a:rPr lang="en-US" dirty="0" err="1" smtClean="0">
                <a:latin typeface="Arial"/>
                <a:cs typeface="Arial"/>
              </a:rPr>
              <a:t>segurança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para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vida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920001"/>
              </p:ext>
            </p:extLst>
          </p:nvPr>
        </p:nvGraphicFramePr>
        <p:xfrm>
          <a:off x="254061" y="1704189"/>
          <a:ext cx="8013898" cy="4764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8" name="Equation" r:id="rId3" imgW="3365500" imgH="2006600" progId="Equation.3">
                  <p:embed/>
                </p:oleObj>
              </mc:Choice>
              <mc:Fallback>
                <p:oleObj name="Equation" r:id="rId3" imgW="3365500" imgH="200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061" y="1704189"/>
                        <a:ext cx="8013898" cy="4764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6251"/>
            <a:ext cx="85317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/>
                <a:cs typeface="Arial"/>
              </a:rPr>
              <a:t>a) </a:t>
            </a:r>
            <a:r>
              <a:rPr lang="en-US" sz="2200" dirty="0" err="1">
                <a:latin typeface="Arial"/>
                <a:cs typeface="Arial"/>
              </a:rPr>
              <a:t>Quais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os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fatores</a:t>
            </a:r>
            <a:r>
              <a:rPr lang="en-US" sz="2200" dirty="0">
                <a:latin typeface="Arial"/>
                <a:cs typeface="Arial"/>
              </a:rPr>
              <a:t> de </a:t>
            </a:r>
            <a:r>
              <a:rPr lang="en-US" sz="2200" dirty="0" err="1">
                <a:latin typeface="Arial"/>
                <a:cs typeface="Arial"/>
              </a:rPr>
              <a:t>segurança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para</a:t>
            </a:r>
            <a:r>
              <a:rPr lang="en-US" sz="2200" dirty="0">
                <a:latin typeface="Arial"/>
                <a:cs typeface="Arial"/>
              </a:rPr>
              <a:t> a </a:t>
            </a:r>
            <a:r>
              <a:rPr lang="en-US" sz="2200" dirty="0" err="1">
                <a:latin typeface="Arial"/>
                <a:cs typeface="Arial"/>
              </a:rPr>
              <a:t>vida</a:t>
            </a:r>
            <a:r>
              <a:rPr lang="en-US" sz="2200" dirty="0">
                <a:latin typeface="Arial"/>
                <a:cs typeface="Arial"/>
              </a:rPr>
              <a:t> e </a:t>
            </a:r>
            <a:r>
              <a:rPr lang="en-US" sz="2200" dirty="0" err="1">
                <a:latin typeface="Arial"/>
                <a:cs typeface="Arial"/>
              </a:rPr>
              <a:t>para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tensão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correspondentes</a:t>
            </a:r>
            <a:r>
              <a:rPr lang="en-US" sz="2200" dirty="0">
                <a:latin typeface="Arial"/>
                <a:cs typeface="Arial"/>
              </a:rPr>
              <a:t> a </a:t>
            </a:r>
            <a:r>
              <a:rPr lang="en-US" sz="2200" dirty="0" err="1">
                <a:latin typeface="Arial"/>
                <a:cs typeface="Arial"/>
              </a:rPr>
              <a:t>sugestão</a:t>
            </a:r>
            <a:r>
              <a:rPr lang="en-US" sz="2200" dirty="0">
                <a:latin typeface="Arial"/>
                <a:cs typeface="Arial"/>
              </a:rPr>
              <a:t>?</a:t>
            </a:r>
            <a:br>
              <a:rPr lang="en-US" sz="2200" dirty="0">
                <a:latin typeface="Arial"/>
                <a:cs typeface="Arial"/>
              </a:rPr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1521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37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4960" y="400605"/>
            <a:ext cx="7620000" cy="657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latin typeface="Arial"/>
                <a:cs typeface="Arial"/>
              </a:rPr>
              <a:t>Calcular</a:t>
            </a:r>
            <a:r>
              <a:rPr lang="en-US" dirty="0" smtClean="0">
                <a:latin typeface="Arial"/>
                <a:cs typeface="Arial"/>
              </a:rPr>
              <a:t> o </a:t>
            </a:r>
            <a:r>
              <a:rPr lang="en-US" dirty="0" err="1" smtClean="0">
                <a:latin typeface="Arial"/>
                <a:cs typeface="Arial"/>
              </a:rPr>
              <a:t>fator</a:t>
            </a:r>
            <a:r>
              <a:rPr lang="en-US" dirty="0" smtClean="0">
                <a:latin typeface="Arial"/>
                <a:cs typeface="Arial"/>
              </a:rPr>
              <a:t> de </a:t>
            </a:r>
            <a:r>
              <a:rPr lang="en-US" dirty="0" err="1" smtClean="0">
                <a:latin typeface="Arial"/>
                <a:cs typeface="Arial"/>
              </a:rPr>
              <a:t>segurança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para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tensão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441866"/>
              </p:ext>
            </p:extLst>
          </p:nvPr>
        </p:nvGraphicFramePr>
        <p:xfrm>
          <a:off x="1076024" y="2761951"/>
          <a:ext cx="5918501" cy="387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4" name="Equation" r:id="rId3" imgW="2717800" imgH="1689100" progId="Equation.3">
                  <p:embed/>
                </p:oleObj>
              </mc:Choice>
              <mc:Fallback>
                <p:oleObj name="Equation" r:id="rId3" imgW="2717800" imgH="168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6024" y="2761951"/>
                        <a:ext cx="5918501" cy="387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051131"/>
              </p:ext>
            </p:extLst>
          </p:nvPr>
        </p:nvGraphicFramePr>
        <p:xfrm>
          <a:off x="2511448" y="1058473"/>
          <a:ext cx="3986213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5" name="Equation" r:id="rId5" imgW="1562100" imgH="482600" progId="Equation.3">
                  <p:embed/>
                </p:oleObj>
              </mc:Choice>
              <mc:Fallback>
                <p:oleObj name="Equation" r:id="rId5" imgW="1562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1448" y="1058473"/>
                        <a:ext cx="3986213" cy="1228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855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3950" y="268238"/>
            <a:ext cx="80156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/>
                <a:cs typeface="Arial"/>
              </a:rPr>
              <a:t>b) A </a:t>
            </a:r>
            <a:r>
              <a:rPr lang="en-US" sz="2200" dirty="0" err="1">
                <a:latin typeface="Arial"/>
                <a:cs typeface="Arial"/>
              </a:rPr>
              <a:t>sugestão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é</a:t>
            </a:r>
            <a:r>
              <a:rPr lang="en-US" sz="2200" dirty="0">
                <a:latin typeface="Arial"/>
                <a:cs typeface="Arial"/>
              </a:rPr>
              <a:t> boa? </a:t>
            </a:r>
            <a:r>
              <a:rPr lang="en-US" sz="2200" dirty="0" err="1">
                <a:latin typeface="Arial"/>
                <a:cs typeface="Arial"/>
              </a:rPr>
              <a:t>Explique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brevemente</a:t>
            </a:r>
            <a:r>
              <a:rPr lang="en-US" sz="2200" dirty="0">
                <a:latin typeface="Arial"/>
                <a:cs typeface="Arial"/>
              </a:rPr>
              <a:t>.</a:t>
            </a:r>
            <a:br>
              <a:rPr lang="en-US" sz="2200" dirty="0">
                <a:latin typeface="Arial"/>
                <a:cs typeface="Arial"/>
              </a:rPr>
            </a:br>
            <a:endParaRPr lang="en-US" sz="2200" dirty="0" smtClean="0">
              <a:latin typeface="Arial"/>
              <a:cs typeface="Arial"/>
            </a:endParaRPr>
          </a:p>
          <a:p>
            <a:pPr algn="just"/>
            <a:endParaRPr lang="en-US" sz="2200" dirty="0">
              <a:latin typeface="Arial"/>
              <a:cs typeface="Arial"/>
            </a:endParaRPr>
          </a:p>
          <a:p>
            <a:pPr algn="just"/>
            <a:r>
              <a:rPr lang="en-US" sz="2200" dirty="0" smtClean="0">
                <a:latin typeface="Arial"/>
                <a:cs typeface="Arial"/>
              </a:rPr>
              <a:t>R= </a:t>
            </a:r>
            <a:r>
              <a:rPr lang="en-US" sz="2200" dirty="0" err="1" smtClean="0">
                <a:latin typeface="Arial"/>
                <a:cs typeface="Arial"/>
              </a:rPr>
              <a:t>Não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é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uma</a:t>
            </a:r>
            <a:r>
              <a:rPr lang="en-US" sz="2200" dirty="0" smtClean="0">
                <a:latin typeface="Arial"/>
                <a:cs typeface="Arial"/>
              </a:rPr>
              <a:t> boa </a:t>
            </a:r>
            <a:r>
              <a:rPr lang="en-US" sz="2200" dirty="0" err="1" smtClean="0">
                <a:latin typeface="Arial"/>
                <a:cs typeface="Arial"/>
              </a:rPr>
              <a:t>sugestão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porque</a:t>
            </a:r>
            <a:r>
              <a:rPr lang="en-US" sz="2200" dirty="0">
                <a:latin typeface="Arial"/>
                <a:cs typeface="Arial"/>
              </a:rPr>
              <a:t>:</a:t>
            </a:r>
            <a:endParaRPr lang="en-US" sz="2200" dirty="0" smtClean="0">
              <a:latin typeface="Arial"/>
              <a:cs typeface="Arial"/>
            </a:endParaRPr>
          </a:p>
          <a:p>
            <a:pPr algn="just"/>
            <a:r>
              <a:rPr lang="en-US" sz="2200" dirty="0" smtClean="0">
                <a:latin typeface="Arial"/>
                <a:cs typeface="Arial"/>
              </a:rPr>
              <a:t> 1 - o </a:t>
            </a:r>
            <a:r>
              <a:rPr lang="en-US" sz="2200" dirty="0" err="1" smtClean="0">
                <a:latin typeface="Arial"/>
                <a:cs typeface="Arial"/>
              </a:rPr>
              <a:t>fator</a:t>
            </a:r>
            <a:r>
              <a:rPr lang="en-US" sz="2200" dirty="0" smtClean="0">
                <a:latin typeface="Arial"/>
                <a:cs typeface="Arial"/>
              </a:rPr>
              <a:t> de </a:t>
            </a:r>
            <a:r>
              <a:rPr lang="en-US" sz="2200" dirty="0" err="1" smtClean="0">
                <a:latin typeface="Arial"/>
                <a:cs typeface="Arial"/>
              </a:rPr>
              <a:t>segurança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calculado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em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ciclos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é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menor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que</a:t>
            </a:r>
            <a:r>
              <a:rPr lang="en-US" sz="2200" dirty="0" smtClean="0">
                <a:latin typeface="Arial"/>
                <a:cs typeface="Arial"/>
              </a:rPr>
              <a:t> o </a:t>
            </a:r>
            <a:r>
              <a:rPr lang="en-US" sz="2200" dirty="0" err="1" smtClean="0">
                <a:latin typeface="Arial"/>
                <a:cs typeface="Arial"/>
              </a:rPr>
              <a:t>admitido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para</a:t>
            </a:r>
            <a:r>
              <a:rPr lang="en-US" sz="2200" dirty="0" smtClean="0">
                <a:latin typeface="Arial"/>
                <a:cs typeface="Arial"/>
              </a:rPr>
              <a:t> X</a:t>
            </a:r>
            <a:r>
              <a:rPr lang="en-US" sz="2200" baseline="-25000" dirty="0">
                <a:latin typeface="Arial"/>
                <a:cs typeface="Arial"/>
              </a:rPr>
              <a:t>N</a:t>
            </a:r>
            <a:r>
              <a:rPr lang="en-US" sz="2200" dirty="0" smtClean="0">
                <a:latin typeface="Arial"/>
                <a:cs typeface="Arial"/>
              </a:rPr>
              <a:t>=5 a 20 </a:t>
            </a:r>
            <a:r>
              <a:rPr lang="en-US" sz="2200" dirty="0" err="1" smtClean="0">
                <a:latin typeface="Arial"/>
                <a:cs typeface="Arial"/>
              </a:rPr>
              <a:t>ou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mais</a:t>
            </a:r>
            <a:r>
              <a:rPr lang="en-US" sz="2200" dirty="0" smtClean="0">
                <a:latin typeface="Arial"/>
                <a:cs typeface="Arial"/>
              </a:rPr>
              <a:t>.</a:t>
            </a:r>
          </a:p>
          <a:p>
            <a:pPr algn="just"/>
            <a:endParaRPr lang="en-US" sz="2200" dirty="0">
              <a:latin typeface="Arial"/>
              <a:cs typeface="Arial"/>
            </a:endParaRPr>
          </a:p>
          <a:p>
            <a:pPr algn="just"/>
            <a:r>
              <a:rPr lang="en-US" sz="2200" dirty="0" smtClean="0">
                <a:latin typeface="Arial"/>
                <a:cs typeface="Arial"/>
              </a:rPr>
              <a:t>2 – Para X</a:t>
            </a:r>
            <a:r>
              <a:rPr lang="en-US" sz="2200" baseline="-25000" dirty="0" smtClean="0">
                <a:latin typeface="Arial"/>
                <a:cs typeface="Arial"/>
              </a:rPr>
              <a:t>S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smtClean="0">
                <a:latin typeface="Arial"/>
                <a:cs typeface="Arial"/>
              </a:rPr>
              <a:t>o </a:t>
            </a:r>
            <a:r>
              <a:rPr lang="en-US" sz="2200" dirty="0" err="1" smtClean="0">
                <a:latin typeface="Arial"/>
                <a:cs typeface="Arial"/>
              </a:rPr>
              <a:t>fator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calculado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também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é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próximo</a:t>
            </a:r>
            <a:r>
              <a:rPr lang="en-US" sz="2200" dirty="0" smtClean="0">
                <a:latin typeface="Arial"/>
                <a:cs typeface="Arial"/>
              </a:rPr>
              <a:t> do </a:t>
            </a:r>
            <a:r>
              <a:rPr lang="en-US" sz="2200" dirty="0" err="1" smtClean="0">
                <a:latin typeface="Arial"/>
                <a:cs typeface="Arial"/>
              </a:rPr>
              <a:t>mínimo</a:t>
            </a:r>
            <a:r>
              <a:rPr lang="en-US" sz="2200" dirty="0" smtClean="0">
                <a:latin typeface="Arial"/>
                <a:cs typeface="Arial"/>
              </a:rPr>
              <a:t>. X</a:t>
            </a:r>
            <a:r>
              <a:rPr lang="en-US" sz="2200" baseline="-25000" dirty="0" smtClean="0">
                <a:latin typeface="Arial"/>
                <a:cs typeface="Arial"/>
              </a:rPr>
              <a:t>S</a:t>
            </a:r>
            <a:r>
              <a:rPr lang="en-US" sz="2200" dirty="0" smtClean="0">
                <a:latin typeface="Arial"/>
                <a:cs typeface="Arial"/>
              </a:rPr>
              <a:t>=1,5 a 3.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2764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39</a:t>
            </a:fld>
            <a:endParaRPr lang="en-US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-32140" y="3594413"/>
            <a:ext cx="5596163" cy="2617660"/>
            <a:chOff x="1242" y="1968"/>
            <a:chExt cx="4070" cy="2129"/>
          </a:xfrm>
        </p:grpSpPr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1242" y="1968"/>
              <a:ext cx="4070" cy="2129"/>
              <a:chOff x="1242" y="1968"/>
              <a:chExt cx="4070" cy="2129"/>
            </a:xfrm>
          </p:grpSpPr>
          <p:sp>
            <p:nvSpPr>
              <p:cNvPr id="9" name="Line 14"/>
              <p:cNvSpPr>
                <a:spLocks noChangeShapeType="1"/>
              </p:cNvSpPr>
              <p:nvPr/>
            </p:nvSpPr>
            <p:spPr bwMode="auto">
              <a:xfrm>
                <a:off x="1530" y="3834"/>
                <a:ext cx="240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0" name="Line 15"/>
              <p:cNvSpPr>
                <a:spLocks noChangeShapeType="1"/>
              </p:cNvSpPr>
              <p:nvPr/>
            </p:nvSpPr>
            <p:spPr bwMode="auto">
              <a:xfrm flipV="1">
                <a:off x="1530" y="1968"/>
                <a:ext cx="0" cy="18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Text Box 16"/>
              <p:cNvSpPr txBox="1">
                <a:spLocks noChangeArrowheads="1"/>
              </p:cNvSpPr>
              <p:nvPr/>
            </p:nvSpPr>
            <p:spPr bwMode="auto">
              <a:xfrm>
                <a:off x="1530" y="3822"/>
                <a:ext cx="2365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600" dirty="0" err="1"/>
                  <a:t>Número</a:t>
                </a:r>
                <a:r>
                  <a:rPr lang="en-US" sz="1600" dirty="0"/>
                  <a:t> de </a:t>
                </a:r>
                <a:r>
                  <a:rPr lang="en-US" sz="1600" dirty="0" err="1"/>
                  <a:t>ciclos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para</a:t>
                </a:r>
                <a:r>
                  <a:rPr lang="en-US" sz="1600" dirty="0"/>
                  <a:t> </a:t>
                </a:r>
                <a:r>
                  <a:rPr lang="en-US" sz="1600" dirty="0" err="1"/>
                  <a:t>falhar</a:t>
                </a:r>
                <a:r>
                  <a:rPr lang="en-US" sz="1600" dirty="0"/>
                  <a:t>, N</a:t>
                </a:r>
              </a:p>
            </p:txBody>
          </p:sp>
          <p:sp>
            <p:nvSpPr>
              <p:cNvPr id="12" name="Text Box 17"/>
              <p:cNvSpPr txBox="1">
                <a:spLocks noChangeArrowheads="1"/>
              </p:cNvSpPr>
              <p:nvPr/>
            </p:nvSpPr>
            <p:spPr bwMode="auto">
              <a:xfrm rot="16200000">
                <a:off x="580" y="2961"/>
                <a:ext cx="1569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600" dirty="0" err="1"/>
                  <a:t>TEnsão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Alternada</a:t>
                </a:r>
                <a:endParaRPr lang="en-US" sz="1600" dirty="0"/>
              </a:p>
            </p:txBody>
          </p: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880" y="2234"/>
                <a:ext cx="209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600" b="0">
                    <a:latin typeface="Times" charset="0"/>
                  </a:rPr>
                  <a:t>*</a:t>
                </a:r>
              </a:p>
            </p:txBody>
          </p:sp>
          <p:sp>
            <p:nvSpPr>
              <p:cNvPr id="14" name="Text Box 19"/>
              <p:cNvSpPr txBox="1">
                <a:spLocks noChangeArrowheads="1"/>
              </p:cNvSpPr>
              <p:nvPr/>
            </p:nvSpPr>
            <p:spPr bwMode="auto">
              <a:xfrm>
                <a:off x="2833" y="3094"/>
                <a:ext cx="209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600" b="0">
                    <a:latin typeface="Times" charset="0"/>
                  </a:rPr>
                  <a:t>*</a:t>
                </a:r>
              </a:p>
            </p:txBody>
          </p:sp>
          <p:sp>
            <p:nvSpPr>
              <p:cNvPr id="15" name="Text Box 20"/>
              <p:cNvSpPr txBox="1">
                <a:spLocks noChangeArrowheads="1"/>
              </p:cNvSpPr>
              <p:nvPr/>
            </p:nvSpPr>
            <p:spPr bwMode="auto">
              <a:xfrm>
                <a:off x="2357" y="2709"/>
                <a:ext cx="209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600" b="0" dirty="0">
                    <a:latin typeface="Times" charset="0"/>
                  </a:rPr>
                  <a:t>*</a:t>
                </a:r>
              </a:p>
            </p:txBody>
          </p:sp>
          <p:sp>
            <p:nvSpPr>
              <p:cNvPr id="16" name="Text Box 21"/>
              <p:cNvSpPr txBox="1">
                <a:spLocks noChangeArrowheads="1"/>
              </p:cNvSpPr>
              <p:nvPr/>
            </p:nvSpPr>
            <p:spPr bwMode="auto">
              <a:xfrm>
                <a:off x="2557" y="2916"/>
                <a:ext cx="209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600" b="0">
                    <a:latin typeface="Times" charset="0"/>
                  </a:rPr>
                  <a:t>*</a:t>
                </a:r>
              </a:p>
            </p:txBody>
          </p:sp>
          <p:sp>
            <p:nvSpPr>
              <p:cNvPr id="17" name="Text Box 22"/>
              <p:cNvSpPr txBox="1">
                <a:spLocks noChangeArrowheads="1"/>
              </p:cNvSpPr>
              <p:nvPr/>
            </p:nvSpPr>
            <p:spPr bwMode="auto">
              <a:xfrm>
                <a:off x="1730" y="2027"/>
                <a:ext cx="209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600" b="0" dirty="0">
                    <a:latin typeface="Times" charset="0"/>
                  </a:rPr>
                  <a:t>*</a:t>
                </a:r>
              </a:p>
            </p:txBody>
          </p:sp>
          <p:grpSp>
            <p:nvGrpSpPr>
              <p:cNvPr id="18" name="Group 23"/>
              <p:cNvGrpSpPr>
                <a:grpSpLocks/>
              </p:cNvGrpSpPr>
              <p:nvPr/>
            </p:nvGrpSpPr>
            <p:grpSpPr bwMode="auto">
              <a:xfrm>
                <a:off x="3329" y="3211"/>
                <a:ext cx="445" cy="423"/>
                <a:chOff x="4166" y="2880"/>
                <a:chExt cx="853" cy="686"/>
              </a:xfrm>
            </p:grpSpPr>
            <p:grpSp>
              <p:nvGrpSpPr>
                <p:cNvPr id="30" name="Group 24"/>
                <p:cNvGrpSpPr>
                  <a:grpSpLocks/>
                </p:cNvGrpSpPr>
                <p:nvPr/>
              </p:nvGrpSpPr>
              <p:grpSpPr bwMode="auto">
                <a:xfrm>
                  <a:off x="4216" y="3024"/>
                  <a:ext cx="372" cy="446"/>
                  <a:chOff x="3870" y="2758"/>
                  <a:chExt cx="372" cy="446"/>
                </a:xfrm>
              </p:grpSpPr>
              <p:sp>
                <p:nvSpPr>
                  <p:cNvPr id="49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70" y="2758"/>
                    <a:ext cx="372" cy="4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/>
                    <a:r>
                      <a:rPr lang="en-US" sz="1600" b="0">
                        <a:latin typeface="Times" charset="0"/>
                        <a:sym typeface="Symbol" charset="0"/>
                      </a:rPr>
                      <a:t></a:t>
                    </a:r>
                    <a:endParaRPr lang="en-US" sz="1600" b="0">
                      <a:latin typeface="Times" charset="0"/>
                    </a:endParaRPr>
                  </a:p>
                </p:txBody>
              </p:sp>
              <p:sp>
                <p:nvSpPr>
                  <p:cNvPr id="50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2832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</p:grpSp>
            <p:grpSp>
              <p:nvGrpSpPr>
                <p:cNvPr id="31" name="Group 27"/>
                <p:cNvGrpSpPr>
                  <a:grpSpLocks/>
                </p:cNvGrpSpPr>
                <p:nvPr/>
              </p:nvGrpSpPr>
              <p:grpSpPr bwMode="auto">
                <a:xfrm>
                  <a:off x="4551" y="3120"/>
                  <a:ext cx="372" cy="446"/>
                  <a:chOff x="3869" y="2758"/>
                  <a:chExt cx="372" cy="446"/>
                </a:xfrm>
              </p:grpSpPr>
              <p:sp>
                <p:nvSpPr>
                  <p:cNvPr id="47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69" y="2758"/>
                    <a:ext cx="372" cy="4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/>
                    <a:r>
                      <a:rPr lang="en-US" sz="1600" b="0">
                        <a:latin typeface="Times" charset="0"/>
                        <a:sym typeface="Symbol" charset="0"/>
                      </a:rPr>
                      <a:t></a:t>
                    </a:r>
                    <a:endParaRPr lang="en-US" sz="1600" b="0">
                      <a:latin typeface="Times" charset="0"/>
                    </a:endParaRPr>
                  </a:p>
                </p:txBody>
              </p:sp>
              <p:sp>
                <p:nvSpPr>
                  <p:cNvPr id="48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2832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</p:grpSp>
            <p:grpSp>
              <p:nvGrpSpPr>
                <p:cNvPr id="32" name="Group 30"/>
                <p:cNvGrpSpPr>
                  <a:grpSpLocks/>
                </p:cNvGrpSpPr>
                <p:nvPr/>
              </p:nvGrpSpPr>
              <p:grpSpPr bwMode="auto">
                <a:xfrm>
                  <a:off x="4166" y="3073"/>
                  <a:ext cx="372" cy="446"/>
                  <a:chOff x="3868" y="2759"/>
                  <a:chExt cx="372" cy="446"/>
                </a:xfrm>
              </p:grpSpPr>
              <p:sp>
                <p:nvSpPr>
                  <p:cNvPr id="45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68" y="2759"/>
                    <a:ext cx="372" cy="4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/>
                    <a:r>
                      <a:rPr lang="en-US" sz="1600" b="0">
                        <a:latin typeface="Times" charset="0"/>
                        <a:sym typeface="Symbol" charset="0"/>
                      </a:rPr>
                      <a:t></a:t>
                    </a:r>
                    <a:endParaRPr lang="en-US" sz="1600" b="0">
                      <a:latin typeface="Times" charset="0"/>
                    </a:endParaRPr>
                  </a:p>
                </p:txBody>
              </p:sp>
              <p:sp>
                <p:nvSpPr>
                  <p:cNvPr id="46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2832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</p:grpSp>
            <p:grpSp>
              <p:nvGrpSpPr>
                <p:cNvPr id="33" name="Group 33"/>
                <p:cNvGrpSpPr>
                  <a:grpSpLocks/>
                </p:cNvGrpSpPr>
                <p:nvPr/>
              </p:nvGrpSpPr>
              <p:grpSpPr bwMode="auto">
                <a:xfrm>
                  <a:off x="4551" y="2880"/>
                  <a:ext cx="372" cy="447"/>
                  <a:chOff x="3869" y="2758"/>
                  <a:chExt cx="372" cy="447"/>
                </a:xfrm>
              </p:grpSpPr>
              <p:sp>
                <p:nvSpPr>
                  <p:cNvPr id="43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69" y="2758"/>
                    <a:ext cx="372" cy="4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/>
                    <a:r>
                      <a:rPr lang="en-US" sz="1600" b="0">
                        <a:latin typeface="Times" charset="0"/>
                        <a:sym typeface="Symbol" charset="0"/>
                      </a:rPr>
                      <a:t></a:t>
                    </a:r>
                    <a:endParaRPr lang="en-US" sz="1600" b="0">
                      <a:latin typeface="Times" charset="0"/>
                    </a:endParaRPr>
                  </a:p>
                </p:txBody>
              </p:sp>
              <p:sp>
                <p:nvSpPr>
                  <p:cNvPr id="44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2832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</p:grpSp>
            <p:grpSp>
              <p:nvGrpSpPr>
                <p:cNvPr id="34" name="Group 36"/>
                <p:cNvGrpSpPr>
                  <a:grpSpLocks/>
                </p:cNvGrpSpPr>
                <p:nvPr/>
              </p:nvGrpSpPr>
              <p:grpSpPr bwMode="auto">
                <a:xfrm>
                  <a:off x="4264" y="2880"/>
                  <a:ext cx="372" cy="447"/>
                  <a:chOff x="3870" y="2758"/>
                  <a:chExt cx="372" cy="447"/>
                </a:xfrm>
              </p:grpSpPr>
              <p:sp>
                <p:nvSpPr>
                  <p:cNvPr id="41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70" y="2758"/>
                    <a:ext cx="372" cy="4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/>
                    <a:r>
                      <a:rPr lang="en-US" sz="1600" b="0">
                        <a:latin typeface="Times" charset="0"/>
                        <a:sym typeface="Symbol" charset="0"/>
                      </a:rPr>
                      <a:t></a:t>
                    </a:r>
                    <a:endParaRPr lang="en-US" sz="1600" b="0">
                      <a:latin typeface="Times" charset="0"/>
                    </a:endParaRPr>
                  </a:p>
                </p:txBody>
              </p:sp>
              <p:sp>
                <p:nvSpPr>
                  <p:cNvPr id="42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2832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</p:grpSp>
            <p:grpSp>
              <p:nvGrpSpPr>
                <p:cNvPr id="35" name="Group 39"/>
                <p:cNvGrpSpPr>
                  <a:grpSpLocks/>
                </p:cNvGrpSpPr>
                <p:nvPr/>
              </p:nvGrpSpPr>
              <p:grpSpPr bwMode="auto">
                <a:xfrm>
                  <a:off x="4360" y="2976"/>
                  <a:ext cx="372" cy="447"/>
                  <a:chOff x="3870" y="2758"/>
                  <a:chExt cx="372" cy="447"/>
                </a:xfrm>
              </p:grpSpPr>
              <p:sp>
                <p:nvSpPr>
                  <p:cNvPr id="39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70" y="2758"/>
                    <a:ext cx="372" cy="4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/>
                    <a:r>
                      <a:rPr lang="en-US" sz="1600" b="0">
                        <a:latin typeface="Times" charset="0"/>
                        <a:sym typeface="Symbol" charset="0"/>
                      </a:rPr>
                      <a:t></a:t>
                    </a:r>
                    <a:endParaRPr lang="en-US" sz="1600" b="0">
                      <a:latin typeface="Times" charset="0"/>
                    </a:endParaRPr>
                  </a:p>
                </p:txBody>
              </p:sp>
              <p:sp>
                <p:nvSpPr>
                  <p:cNvPr id="40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2832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</p:grpSp>
            <p:grpSp>
              <p:nvGrpSpPr>
                <p:cNvPr id="36" name="Group 42"/>
                <p:cNvGrpSpPr>
                  <a:grpSpLocks/>
                </p:cNvGrpSpPr>
                <p:nvPr/>
              </p:nvGrpSpPr>
              <p:grpSpPr bwMode="auto">
                <a:xfrm>
                  <a:off x="4647" y="2976"/>
                  <a:ext cx="372" cy="447"/>
                  <a:chOff x="3869" y="2758"/>
                  <a:chExt cx="372" cy="447"/>
                </a:xfrm>
              </p:grpSpPr>
              <p:sp>
                <p:nvSpPr>
                  <p:cNvPr id="37" name="Text 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69" y="2758"/>
                    <a:ext cx="372" cy="4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/>
                    <a:r>
                      <a:rPr lang="en-US" sz="1600" b="0">
                        <a:latin typeface="Times" charset="0"/>
                        <a:sym typeface="Symbol" charset="0"/>
                      </a:rPr>
                      <a:t></a:t>
                    </a:r>
                    <a:endParaRPr lang="en-US" sz="1600" b="0">
                      <a:latin typeface="Times" charset="0"/>
                    </a:endParaRPr>
                  </a:p>
                </p:txBody>
              </p:sp>
              <p:sp>
                <p:nvSpPr>
                  <p:cNvPr id="38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2832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</p:grpSp>
          </p:grpSp>
          <p:sp>
            <p:nvSpPr>
              <p:cNvPr id="19" name="Line 45"/>
              <p:cNvSpPr>
                <a:spLocks noChangeShapeType="1"/>
              </p:cNvSpPr>
              <p:nvPr/>
            </p:nvSpPr>
            <p:spPr bwMode="auto">
              <a:xfrm>
                <a:off x="1655" y="2057"/>
                <a:ext cx="1403" cy="127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Line 46"/>
              <p:cNvSpPr>
                <a:spLocks noChangeShapeType="1"/>
              </p:cNvSpPr>
              <p:nvPr/>
            </p:nvSpPr>
            <p:spPr bwMode="auto">
              <a:xfrm>
                <a:off x="3058" y="3330"/>
                <a:ext cx="8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Text Box 47"/>
              <p:cNvSpPr txBox="1">
                <a:spLocks noChangeArrowheads="1"/>
              </p:cNvSpPr>
              <p:nvPr/>
            </p:nvSpPr>
            <p:spPr bwMode="auto">
              <a:xfrm>
                <a:off x="2156" y="2560"/>
                <a:ext cx="209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600" b="0">
                    <a:latin typeface="Times" charset="0"/>
                  </a:rPr>
                  <a:t>*</a:t>
                </a:r>
              </a:p>
            </p:txBody>
          </p:sp>
          <p:sp>
            <p:nvSpPr>
              <p:cNvPr id="22" name="Line 48"/>
              <p:cNvSpPr>
                <a:spLocks noChangeShapeType="1"/>
              </p:cNvSpPr>
              <p:nvPr/>
            </p:nvSpPr>
            <p:spPr bwMode="auto">
              <a:xfrm>
                <a:off x="3259" y="3330"/>
                <a:ext cx="0" cy="5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Line 49"/>
              <p:cNvSpPr>
                <a:spLocks noChangeShapeType="1"/>
              </p:cNvSpPr>
              <p:nvPr/>
            </p:nvSpPr>
            <p:spPr bwMode="auto">
              <a:xfrm>
                <a:off x="1664" y="2268"/>
                <a:ext cx="1296" cy="12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4" name="Line 50"/>
              <p:cNvSpPr>
                <a:spLocks noChangeShapeType="1"/>
              </p:cNvSpPr>
              <p:nvPr/>
            </p:nvSpPr>
            <p:spPr bwMode="auto">
              <a:xfrm>
                <a:off x="3008" y="3564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5" name="Line 51"/>
              <p:cNvSpPr>
                <a:spLocks noChangeShapeType="1"/>
              </p:cNvSpPr>
              <p:nvPr/>
            </p:nvSpPr>
            <p:spPr bwMode="auto">
              <a:xfrm>
                <a:off x="3776" y="356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6" name="Line 52"/>
              <p:cNvSpPr>
                <a:spLocks noChangeShapeType="1"/>
              </p:cNvSpPr>
              <p:nvPr/>
            </p:nvSpPr>
            <p:spPr bwMode="auto">
              <a:xfrm flipH="1">
                <a:off x="2240" y="2268"/>
                <a:ext cx="33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7" name="Text Box 53"/>
              <p:cNvSpPr txBox="1">
                <a:spLocks noChangeArrowheads="1"/>
              </p:cNvSpPr>
              <p:nvPr/>
            </p:nvSpPr>
            <p:spPr bwMode="auto">
              <a:xfrm>
                <a:off x="2614" y="2131"/>
                <a:ext cx="1801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600" dirty="0"/>
                  <a:t>Para </a:t>
                </a:r>
                <a:r>
                  <a:rPr lang="en-US" sz="1600" dirty="0" err="1"/>
                  <a:t>tensão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média</a:t>
                </a:r>
                <a:r>
                  <a:rPr lang="en-US" sz="1600" dirty="0"/>
                  <a:t> zero</a:t>
                </a:r>
              </a:p>
            </p:txBody>
          </p:sp>
          <p:sp>
            <p:nvSpPr>
              <p:cNvPr id="28" name="Text Box 54"/>
              <p:cNvSpPr txBox="1">
                <a:spLocks noChangeArrowheads="1"/>
              </p:cNvSpPr>
              <p:nvPr/>
            </p:nvSpPr>
            <p:spPr bwMode="auto">
              <a:xfrm>
                <a:off x="3152" y="2556"/>
                <a:ext cx="2160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600" dirty="0"/>
                  <a:t>Para </a:t>
                </a:r>
                <a:r>
                  <a:rPr lang="en-US" sz="1600" dirty="0" err="1"/>
                  <a:t>tensão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média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positiva</a:t>
                </a:r>
                <a:endParaRPr lang="en-US" sz="1600" dirty="0"/>
              </a:p>
            </p:txBody>
          </p:sp>
          <p:sp>
            <p:nvSpPr>
              <p:cNvPr id="29" name="Line 55"/>
              <p:cNvSpPr>
                <a:spLocks noChangeShapeType="1"/>
              </p:cNvSpPr>
              <p:nvPr/>
            </p:nvSpPr>
            <p:spPr bwMode="auto">
              <a:xfrm flipH="1">
                <a:off x="2624" y="2796"/>
                <a:ext cx="48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7" name="Text Box 56"/>
            <p:cNvSpPr txBox="1">
              <a:spLocks noChangeArrowheads="1"/>
            </p:cNvSpPr>
            <p:nvPr/>
          </p:nvSpPr>
          <p:spPr bwMode="auto">
            <a:xfrm>
              <a:off x="2928" y="3264"/>
              <a:ext cx="344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600"/>
                <a:t>S</a:t>
              </a:r>
              <a:r>
                <a:rPr lang="en-US" sz="1600" baseline="-25000"/>
                <a:t>e1</a:t>
              </a:r>
              <a:endParaRPr lang="en-US" sz="1600"/>
            </a:p>
          </p:txBody>
        </p:sp>
        <p:sp>
          <p:nvSpPr>
            <p:cNvPr id="8" name="Text Box 57"/>
            <p:cNvSpPr txBox="1">
              <a:spLocks noChangeArrowheads="1"/>
            </p:cNvSpPr>
            <p:nvPr/>
          </p:nvSpPr>
          <p:spPr bwMode="auto">
            <a:xfrm>
              <a:off x="3935" y="3551"/>
              <a:ext cx="344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600" dirty="0"/>
                <a:t>S</a:t>
              </a:r>
              <a:r>
                <a:rPr lang="en-US" sz="1600" baseline="-25000" dirty="0"/>
                <a:t>e2</a:t>
              </a:r>
              <a:endParaRPr lang="en-US" sz="1600" dirty="0"/>
            </a:p>
          </p:txBody>
        </p:sp>
      </p:grpSp>
      <p:sp>
        <p:nvSpPr>
          <p:cNvPr id="5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040" y="8078"/>
            <a:ext cx="77724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b="0" dirty="0" err="1">
                <a:solidFill>
                  <a:schemeClr val="tx1"/>
                </a:solidFill>
                <a:latin typeface="Arial" charset="0"/>
                <a:cs typeface="+mj-cs"/>
              </a:rPr>
              <a:t>Efeito</a:t>
            </a:r>
            <a:r>
              <a:rPr lang="en-US" sz="3200" b="0" dirty="0">
                <a:solidFill>
                  <a:schemeClr val="tx1"/>
                </a:solidFill>
                <a:latin typeface="Arial" charset="0"/>
                <a:cs typeface="+mj-cs"/>
              </a:rPr>
              <a:t> da </a:t>
            </a:r>
            <a:r>
              <a:rPr lang="en-US" sz="3200" b="0" dirty="0" err="1">
                <a:solidFill>
                  <a:schemeClr val="tx1"/>
                </a:solidFill>
                <a:latin typeface="Arial" charset="0"/>
                <a:cs typeface="+mj-cs"/>
              </a:rPr>
              <a:t>Tensão</a:t>
            </a:r>
            <a:r>
              <a:rPr lang="en-US" sz="3200" b="0" dirty="0">
                <a:solidFill>
                  <a:schemeClr val="tx1"/>
                </a:solidFill>
                <a:latin typeface="Arial" charset="0"/>
                <a:cs typeface="+mj-cs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" charset="0"/>
                <a:cs typeface="+mj-cs"/>
              </a:rPr>
              <a:t>Média</a:t>
            </a:r>
            <a:endParaRPr lang="en-US" sz="3200" b="0" dirty="0">
              <a:solidFill>
                <a:schemeClr val="tx1"/>
              </a:solidFill>
              <a:latin typeface="Arial" charset="0"/>
              <a:cs typeface="+mj-cs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87959" y="815821"/>
            <a:ext cx="2986709" cy="2008614"/>
            <a:chOff x="458630" y="974349"/>
            <a:chExt cx="5706563" cy="3422290"/>
          </a:xfrm>
        </p:grpSpPr>
        <p:pic>
          <p:nvPicPr>
            <p:cNvPr id="54" name="Picture 53" descr="Gráfico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91"/>
            <a:stretch/>
          </p:blipFill>
          <p:spPr>
            <a:xfrm>
              <a:off x="458630" y="974349"/>
              <a:ext cx="5706563" cy="3422290"/>
            </a:xfrm>
            <a:prstGeom prst="rect">
              <a:avLst/>
            </a:prstGeom>
          </p:spPr>
        </p:pic>
        <p:cxnSp>
          <p:nvCxnSpPr>
            <p:cNvPr id="55" name="Straight Connector 54"/>
            <p:cNvCxnSpPr>
              <a:endCxn id="54" idx="3"/>
            </p:cNvCxnSpPr>
            <p:nvPr/>
          </p:nvCxnSpPr>
          <p:spPr>
            <a:xfrm>
              <a:off x="959139" y="2655283"/>
              <a:ext cx="5206054" cy="3021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4442000" y="815821"/>
            <a:ext cx="3073105" cy="2137655"/>
            <a:chOff x="583794" y="2455400"/>
            <a:chExt cx="6096222" cy="3589800"/>
          </a:xfrm>
        </p:grpSpPr>
        <p:pic>
          <p:nvPicPr>
            <p:cNvPr id="58" name="Picture 57" descr="Gráfico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074"/>
            <a:stretch/>
          </p:blipFill>
          <p:spPr>
            <a:xfrm>
              <a:off x="583794" y="2455400"/>
              <a:ext cx="5535199" cy="3589800"/>
            </a:xfrm>
            <a:prstGeom prst="rect">
              <a:avLst/>
            </a:prstGeom>
          </p:spPr>
        </p:pic>
        <p:cxnSp>
          <p:nvCxnSpPr>
            <p:cNvPr id="59" name="Straight Connector 58"/>
            <p:cNvCxnSpPr/>
            <p:nvPr/>
          </p:nvCxnSpPr>
          <p:spPr>
            <a:xfrm>
              <a:off x="1046540" y="4021321"/>
              <a:ext cx="5072453" cy="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3361464" y="3136214"/>
              <a:ext cx="11758" cy="885107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3373222" y="3061812"/>
              <a:ext cx="632163" cy="54438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924610" y="2744286"/>
              <a:ext cx="873916" cy="62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σ</a:t>
              </a:r>
              <a:r>
                <a:rPr lang="en-US" baseline="-25000" dirty="0" smtClean="0"/>
                <a:t>a</a:t>
              </a:r>
              <a:endParaRPr lang="en-US" baseline="-250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52563" y="4663537"/>
              <a:ext cx="1427453" cy="62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σ</a:t>
              </a:r>
              <a:r>
                <a:rPr lang="en-US" baseline="-25000" dirty="0" smtClean="0"/>
                <a:t>m</a:t>
              </a:r>
              <a:r>
                <a:rPr lang="en-US" dirty="0" smtClean="0"/>
                <a:t>≠0</a:t>
              </a:r>
              <a:endParaRPr lang="en-US" dirty="0"/>
            </a:p>
          </p:txBody>
        </p:sp>
      </p:grpSp>
      <p:cxnSp>
        <p:nvCxnSpPr>
          <p:cNvPr id="65" name="Straight Arrow Connector 64"/>
          <p:cNvCxnSpPr/>
          <p:nvPr/>
        </p:nvCxnSpPr>
        <p:spPr>
          <a:xfrm flipH="1">
            <a:off x="3054261" y="1269951"/>
            <a:ext cx="5927" cy="52706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3060188" y="1225646"/>
            <a:ext cx="318673" cy="324168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338143" y="1036566"/>
            <a:ext cx="44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σ</a:t>
            </a:r>
            <a:r>
              <a:rPr lang="en-US" baseline="-25000" dirty="0" smtClean="0"/>
              <a:t>a</a:t>
            </a:r>
            <a:endParaRPr lang="en-US" baseline="-25000" dirty="0"/>
          </a:p>
        </p:txBody>
      </p:sp>
      <p:sp>
        <p:nvSpPr>
          <p:cNvPr id="68" name="TextBox 67"/>
          <p:cNvSpPr txBox="1"/>
          <p:nvPr/>
        </p:nvSpPr>
        <p:spPr>
          <a:xfrm>
            <a:off x="2842798" y="2029123"/>
            <a:ext cx="71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m</a:t>
            </a:r>
            <a:r>
              <a:rPr lang="en-US" dirty="0" smtClean="0"/>
              <a:t>=0</a:t>
            </a:r>
            <a:endParaRPr lang="en-US" baseline="-25000" dirty="0"/>
          </a:p>
        </p:txBody>
      </p:sp>
      <p:sp>
        <p:nvSpPr>
          <p:cNvPr id="69" name="TextBox 68"/>
          <p:cNvSpPr txBox="1"/>
          <p:nvPr/>
        </p:nvSpPr>
        <p:spPr>
          <a:xfrm>
            <a:off x="5692764" y="4899105"/>
            <a:ext cx="2747852" cy="10156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solidFill>
                  <a:schemeClr val="bg1"/>
                </a:solidFill>
              </a:rPr>
              <a:t>Aumentar</a:t>
            </a:r>
            <a:r>
              <a:rPr lang="en-US" sz="2000" dirty="0" smtClean="0">
                <a:solidFill>
                  <a:schemeClr val="bg1"/>
                </a:solidFill>
              </a:rPr>
              <a:t> o valor da  </a:t>
            </a:r>
            <a:r>
              <a:rPr lang="en-US" sz="2000" dirty="0" err="1" smtClean="0">
                <a:solidFill>
                  <a:schemeClr val="bg1"/>
                </a:solidFill>
              </a:rPr>
              <a:t>tensão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média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diminui</a:t>
            </a:r>
            <a:r>
              <a:rPr lang="en-US" sz="2000" dirty="0" smtClean="0">
                <a:solidFill>
                  <a:schemeClr val="bg1"/>
                </a:solidFill>
              </a:rPr>
              <a:t> a </a:t>
            </a:r>
            <a:r>
              <a:rPr lang="en-US" sz="2000" dirty="0" err="1" smtClean="0">
                <a:solidFill>
                  <a:schemeClr val="bg1"/>
                </a:solidFill>
              </a:rPr>
              <a:t>vida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fadiga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0" name="Left Arrow 69"/>
          <p:cNvSpPr/>
          <p:nvPr/>
        </p:nvSpPr>
        <p:spPr>
          <a:xfrm>
            <a:off x="4143670" y="5251598"/>
            <a:ext cx="1420353" cy="397362"/>
          </a:xfrm>
          <a:prstGeom prst="leftArrow">
            <a:avLst/>
          </a:prstGeom>
          <a:solidFill>
            <a:srgbClr val="800101"/>
          </a:solidFill>
          <a:ln>
            <a:solidFill>
              <a:srgbClr val="9C01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4</a:t>
            </a:fld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3476" y="283984"/>
            <a:ext cx="710881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0" dirty="0" err="1"/>
              <a:t>Carregamentos</a:t>
            </a:r>
            <a:r>
              <a:rPr lang="en-US" sz="2600" b="0" dirty="0"/>
              <a:t> </a:t>
            </a:r>
            <a:r>
              <a:rPr lang="en-US" sz="2600" b="0" dirty="0" err="1" smtClean="0"/>
              <a:t>completamente</a:t>
            </a:r>
            <a:r>
              <a:rPr lang="en-US" sz="2600" b="0" dirty="0" smtClean="0"/>
              <a:t> </a:t>
            </a:r>
            <a:r>
              <a:rPr lang="en-US" sz="2600" b="0" dirty="0" err="1" smtClean="0"/>
              <a:t>reversos</a:t>
            </a:r>
            <a:endParaRPr lang="en-US" sz="2600" b="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633395"/>
              </p:ext>
            </p:extLst>
          </p:nvPr>
        </p:nvGraphicFramePr>
        <p:xfrm>
          <a:off x="458630" y="4692168"/>
          <a:ext cx="2894351" cy="895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7" name="Equation" r:id="rId3" imgW="1270000" imgH="393700" progId="Equation.3">
                  <p:embed/>
                </p:oleObj>
              </mc:Choice>
              <mc:Fallback>
                <p:oleObj name="Equation" r:id="rId3" imgW="1270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8630" y="4692168"/>
                        <a:ext cx="2894351" cy="895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978139"/>
              </p:ext>
            </p:extLst>
          </p:nvPr>
        </p:nvGraphicFramePr>
        <p:xfrm>
          <a:off x="782845" y="5648960"/>
          <a:ext cx="196215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8" name="Equation" r:id="rId5" imgW="876300" imgH="431800" progId="Equation.3">
                  <p:embed/>
                </p:oleObj>
              </mc:Choice>
              <mc:Fallback>
                <p:oleObj name="Equation" r:id="rId5" imgW="876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2845" y="5648960"/>
                        <a:ext cx="1962150" cy="96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377792"/>
              </p:ext>
            </p:extLst>
          </p:nvPr>
        </p:nvGraphicFramePr>
        <p:xfrm>
          <a:off x="5201929" y="5140057"/>
          <a:ext cx="1571731" cy="905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9" name="Equation" r:id="rId7" imgW="749300" imgH="431800" progId="Equation.3">
                  <p:embed/>
                </p:oleObj>
              </mc:Choice>
              <mc:Fallback>
                <p:oleObj name="Equation" r:id="rId7" imgW="749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01929" y="5140057"/>
                        <a:ext cx="1571731" cy="905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58630" y="974349"/>
            <a:ext cx="7567452" cy="3422290"/>
            <a:chOff x="458630" y="974349"/>
            <a:chExt cx="7567452" cy="3422290"/>
          </a:xfrm>
        </p:grpSpPr>
        <p:pic>
          <p:nvPicPr>
            <p:cNvPr id="7" name="Picture 6" descr="Gráfico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30" y="974349"/>
              <a:ext cx="7567452" cy="3422290"/>
            </a:xfrm>
            <a:prstGeom prst="rect">
              <a:avLst/>
            </a:prstGeom>
          </p:spPr>
        </p:pic>
        <p:cxnSp>
          <p:nvCxnSpPr>
            <p:cNvPr id="15" name="Straight Connector 14"/>
            <p:cNvCxnSpPr>
              <a:endCxn id="7" idx="3"/>
            </p:cNvCxnSpPr>
            <p:nvPr/>
          </p:nvCxnSpPr>
          <p:spPr>
            <a:xfrm>
              <a:off x="959138" y="2655283"/>
              <a:ext cx="7066944" cy="3021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892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" y="49316"/>
            <a:ext cx="7620000" cy="530145"/>
          </a:xfrm>
        </p:spPr>
        <p:txBody>
          <a:bodyPr/>
          <a:lstStyle/>
          <a:p>
            <a:r>
              <a:rPr lang="en-US" sz="2600" dirty="0" err="1" smtClean="0">
                <a:latin typeface="Arial"/>
                <a:cs typeface="Arial"/>
              </a:rPr>
              <a:t>Efeito</a:t>
            </a:r>
            <a:r>
              <a:rPr lang="en-US" sz="2600" dirty="0" smtClean="0">
                <a:latin typeface="Arial"/>
                <a:cs typeface="Arial"/>
              </a:rPr>
              <a:t> da </a:t>
            </a:r>
            <a:r>
              <a:rPr lang="en-US" sz="2600" dirty="0" err="1" smtClean="0">
                <a:latin typeface="Arial"/>
                <a:cs typeface="Arial"/>
              </a:rPr>
              <a:t>tensão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en-US" sz="2600" dirty="0" err="1" smtClean="0">
                <a:latin typeface="Arial"/>
                <a:cs typeface="Arial"/>
              </a:rPr>
              <a:t>média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75" y="665764"/>
            <a:ext cx="8149919" cy="2293193"/>
          </a:xfrm>
        </p:spPr>
        <p:txBody>
          <a:bodyPr>
            <a:noAutofit/>
          </a:bodyPr>
          <a:lstStyle/>
          <a:p>
            <a:pPr algn="just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Para </a:t>
            </a:r>
            <a:r>
              <a:rPr lang="en-US" dirty="0" err="1" smtClean="0">
                <a:latin typeface="Arial"/>
                <a:cs typeface="Arial"/>
              </a:rPr>
              <a:t>levar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consideração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tensão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média</a:t>
            </a:r>
            <a:r>
              <a:rPr lang="en-US" dirty="0" smtClean="0">
                <a:latin typeface="Arial"/>
                <a:cs typeface="Arial"/>
              </a:rPr>
              <a:t> no </a:t>
            </a:r>
            <a:r>
              <a:rPr lang="en-US" dirty="0" err="1" smtClean="0">
                <a:latin typeface="Arial"/>
                <a:cs typeface="Arial"/>
              </a:rPr>
              <a:t>cálculo</a:t>
            </a:r>
            <a:r>
              <a:rPr lang="en-US" dirty="0" smtClean="0">
                <a:latin typeface="Arial"/>
                <a:cs typeface="Arial"/>
              </a:rPr>
              <a:t> da </a:t>
            </a:r>
            <a:r>
              <a:rPr lang="en-US" dirty="0" err="1" smtClean="0">
                <a:latin typeface="Arial"/>
                <a:cs typeface="Arial"/>
              </a:rPr>
              <a:t>vida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fadiga</a:t>
            </a:r>
            <a:r>
              <a:rPr lang="en-US" dirty="0" smtClean="0">
                <a:latin typeface="Arial"/>
                <a:cs typeface="Arial"/>
              </a:rPr>
              <a:t> a amplitude de </a:t>
            </a:r>
            <a:r>
              <a:rPr lang="en-US" dirty="0" err="1" smtClean="0">
                <a:latin typeface="Arial"/>
                <a:cs typeface="Arial"/>
              </a:rPr>
              <a:t>tensão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baseline="-25000" dirty="0" err="1" smtClean="0">
                <a:latin typeface="Arial"/>
                <a:cs typeface="Arial"/>
              </a:rPr>
              <a:t>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terá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nomenclatura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baseline="-25000" dirty="0" err="1" smtClean="0">
                <a:latin typeface="Arial"/>
                <a:cs typeface="Arial"/>
              </a:rPr>
              <a:t>ar</a:t>
            </a:r>
            <a:r>
              <a:rPr lang="en-US" dirty="0">
                <a:latin typeface="Arial"/>
                <a:cs typeface="Arial"/>
              </a:rPr>
              <a:t>;</a:t>
            </a:r>
            <a:endParaRPr lang="en-US" dirty="0" smtClean="0">
              <a:latin typeface="Arial"/>
              <a:cs typeface="Arial"/>
            </a:endParaRPr>
          </a:p>
          <a:p>
            <a:pPr algn="just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Para 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baseline="-25000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=0 o valor de 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baseline="-25000" dirty="0" err="1" smtClean="0">
                <a:latin typeface="Arial"/>
                <a:cs typeface="Arial"/>
              </a:rPr>
              <a:t>ar</a:t>
            </a:r>
            <a:r>
              <a:rPr lang="en-US" baseline="-25000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igual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baseline="-25000" dirty="0" err="1" smtClean="0">
                <a:latin typeface="Arial"/>
                <a:cs typeface="Arial"/>
              </a:rPr>
              <a:t>a</a:t>
            </a:r>
            <a:r>
              <a:rPr lang="en-US" baseline="-25000" dirty="0" smtClean="0">
                <a:latin typeface="Arial"/>
                <a:cs typeface="Arial"/>
              </a:rPr>
              <a:t>;</a:t>
            </a:r>
          </a:p>
          <a:p>
            <a:pPr algn="just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Para σ</a:t>
            </a:r>
            <a:r>
              <a:rPr lang="en-US" baseline="-25000" dirty="0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≠0, </a:t>
            </a:r>
            <a:r>
              <a:rPr lang="en-US" dirty="0" err="1" smtClean="0">
                <a:latin typeface="Arial"/>
                <a:cs typeface="Arial"/>
              </a:rPr>
              <a:t>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necessário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correções</a:t>
            </a:r>
            <a:r>
              <a:rPr lang="en-US" dirty="0" smtClean="0">
                <a:latin typeface="Arial"/>
                <a:cs typeface="Arial"/>
              </a:rPr>
              <a:t> e </a:t>
            </a:r>
            <a:r>
              <a:rPr lang="en-US" dirty="0" err="1" smtClean="0">
                <a:latin typeface="Arial"/>
                <a:cs typeface="Arial"/>
              </a:rPr>
              <a:t>podem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ser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feitas</a:t>
            </a:r>
            <a:r>
              <a:rPr lang="en-US" dirty="0" smtClean="0">
                <a:latin typeface="Arial"/>
                <a:cs typeface="Arial"/>
              </a:rPr>
              <a:t> de </a:t>
            </a:r>
            <a:r>
              <a:rPr lang="en-US" dirty="0" err="1" smtClean="0">
                <a:latin typeface="Arial"/>
                <a:cs typeface="Arial"/>
              </a:rPr>
              <a:t>acordo</a:t>
            </a:r>
            <a:r>
              <a:rPr lang="en-US" dirty="0" smtClean="0">
                <a:latin typeface="Arial"/>
                <a:cs typeface="Arial"/>
              </a:rPr>
              <a:t> com as </a:t>
            </a:r>
            <a:r>
              <a:rPr lang="en-US" dirty="0" err="1" smtClean="0">
                <a:latin typeface="Arial"/>
                <a:cs typeface="Arial"/>
              </a:rPr>
              <a:t>equações</a:t>
            </a:r>
            <a:r>
              <a:rPr lang="en-US" dirty="0" smtClean="0">
                <a:latin typeface="Arial"/>
                <a:cs typeface="Arial"/>
              </a:rPr>
              <a:t>:</a:t>
            </a:r>
          </a:p>
          <a:p>
            <a:pPr marL="114300" indent="0" algn="just">
              <a:buNone/>
            </a:pPr>
            <a:endParaRPr lang="en-US" baseline="-25000" dirty="0" smtClean="0">
              <a:latin typeface="Arial"/>
              <a:cs typeface="Arial"/>
            </a:endParaRPr>
          </a:p>
          <a:p>
            <a:pPr algn="just">
              <a:buFont typeface="Wingdings" charset="2"/>
              <a:buChar char="ü"/>
            </a:pPr>
            <a:endParaRPr lang="en-US" baseline="-25000" dirty="0">
              <a:latin typeface="Arial"/>
              <a:cs typeface="Arial"/>
            </a:endParaRPr>
          </a:p>
          <a:p>
            <a:pPr algn="just">
              <a:buFont typeface="Wingdings" charset="2"/>
              <a:buChar char="ü"/>
            </a:pPr>
            <a:endParaRPr lang="en-US" dirty="0">
              <a:latin typeface="Arial"/>
              <a:cs typeface="Arial"/>
            </a:endParaRPr>
          </a:p>
          <a:p>
            <a:pPr marL="114300" indent="0" algn="just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477462"/>
              </p:ext>
            </p:extLst>
          </p:nvPr>
        </p:nvGraphicFramePr>
        <p:xfrm>
          <a:off x="1035159" y="3581274"/>
          <a:ext cx="3317218" cy="2463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8" name="Equation" r:id="rId3" imgW="1778000" imgH="1181100" progId="Equation.3">
                  <p:embed/>
                </p:oleObj>
              </mc:Choice>
              <mc:Fallback>
                <p:oleObj name="Equation" r:id="rId3" imgW="1778000" imgH="1181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5159" y="3581274"/>
                        <a:ext cx="3317218" cy="2463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4068795" y="5636631"/>
            <a:ext cx="998704" cy="12329"/>
          </a:xfrm>
          <a:prstGeom prst="straightConnector1">
            <a:avLst/>
          </a:prstGeom>
          <a:ln>
            <a:solidFill>
              <a:srgbClr val="9C010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75741" y="5156069"/>
            <a:ext cx="31332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σm≥0, </a:t>
            </a:r>
            <a:r>
              <a:rPr lang="en-US" sz="2200" dirty="0" err="1" smtClean="0">
                <a:latin typeface="Arial"/>
                <a:cs typeface="Arial"/>
              </a:rPr>
              <a:t>ou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seja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só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pode</a:t>
            </a:r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err="1" smtClean="0">
                <a:latin typeface="Arial"/>
                <a:cs typeface="Arial"/>
              </a:rPr>
              <a:t>ser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usada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para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tensões</a:t>
            </a:r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err="1" smtClean="0">
                <a:latin typeface="Arial"/>
                <a:cs typeface="Arial"/>
              </a:rPr>
              <a:t>médias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trativas</a:t>
            </a:r>
            <a:r>
              <a:rPr lang="en-US" sz="2200" dirty="0" smtClean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8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075456"/>
              </p:ext>
            </p:extLst>
          </p:nvPr>
        </p:nvGraphicFramePr>
        <p:xfrm>
          <a:off x="258924" y="3405974"/>
          <a:ext cx="5618040" cy="2087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" name="Equation" r:id="rId3" imgW="3441700" imgH="1143000" progId="Equation.3">
                  <p:embed/>
                </p:oleObj>
              </mc:Choice>
              <mc:Fallback>
                <p:oleObj name="Equation" r:id="rId3" imgW="344170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924" y="3405974"/>
                        <a:ext cx="5618040" cy="2087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032631"/>
              </p:ext>
            </p:extLst>
          </p:nvPr>
        </p:nvGraphicFramePr>
        <p:xfrm>
          <a:off x="694445" y="267328"/>
          <a:ext cx="6274282" cy="1145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Equation" r:id="rId5" imgW="3187700" imgH="520700" progId="Equation.3">
                  <p:embed/>
                </p:oleObj>
              </mc:Choice>
              <mc:Fallback>
                <p:oleObj name="Equation" r:id="rId5" imgW="31877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445" y="267328"/>
                        <a:ext cx="6274282" cy="11454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8924" y="1617650"/>
            <a:ext cx="81129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ü"/>
            </a:pPr>
            <a:r>
              <a:rPr lang="en-US" sz="2200" dirty="0" smtClean="0">
                <a:latin typeface="Arial"/>
                <a:cs typeface="Arial"/>
              </a:rPr>
              <a:t>Para </a:t>
            </a:r>
            <a:r>
              <a:rPr lang="en-US" sz="2200" dirty="0" err="1" smtClean="0">
                <a:latin typeface="Arial"/>
                <a:cs typeface="Arial"/>
              </a:rPr>
              <a:t>aços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os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valores</a:t>
            </a:r>
            <a:r>
              <a:rPr lang="en-US" sz="2200" dirty="0" smtClean="0">
                <a:latin typeface="Arial"/>
                <a:cs typeface="Arial"/>
              </a:rPr>
              <a:t> de </a:t>
            </a:r>
            <a:r>
              <a:rPr lang="en-US" sz="2400" dirty="0" err="1" smtClean="0">
                <a:latin typeface="Arial"/>
                <a:cs typeface="Arial"/>
              </a:rPr>
              <a:t>σ</a:t>
            </a:r>
            <a:r>
              <a:rPr lang="en-US" sz="2400" baseline="30000" dirty="0" err="1" smtClean="0">
                <a:latin typeface="Arial"/>
                <a:cs typeface="Arial"/>
              </a:rPr>
              <a:t>`</a:t>
            </a:r>
            <a:r>
              <a:rPr lang="en-US" sz="2400" baseline="-25000" dirty="0" err="1" smtClean="0">
                <a:latin typeface="Arial"/>
                <a:cs typeface="Arial"/>
              </a:rPr>
              <a:t>f</a:t>
            </a:r>
            <a:r>
              <a:rPr lang="en-US" sz="2400" dirty="0" smtClean="0">
                <a:latin typeface="Arial"/>
                <a:cs typeface="Arial"/>
              </a:rPr>
              <a:t> e </a:t>
            </a:r>
            <a:r>
              <a:rPr lang="en-US" sz="2400" dirty="0" err="1" smtClean="0">
                <a:latin typeface="Arial"/>
                <a:cs typeface="Arial"/>
              </a:rPr>
              <a:t>σ</a:t>
            </a:r>
            <a:r>
              <a:rPr lang="en-US" sz="2400" baseline="-25000" dirty="0" err="1" smtClean="0">
                <a:latin typeface="Arial"/>
                <a:cs typeface="Arial"/>
              </a:rPr>
              <a:t>fB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são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muito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próximos</a:t>
            </a:r>
            <a:r>
              <a:rPr lang="en-US" sz="2200" dirty="0" smtClean="0">
                <a:latin typeface="Arial"/>
                <a:cs typeface="Arial"/>
              </a:rPr>
              <a:t>, </a:t>
            </a:r>
            <a:r>
              <a:rPr lang="en-US" sz="2200" dirty="0" err="1" smtClean="0">
                <a:latin typeface="Arial"/>
                <a:cs typeface="Arial"/>
              </a:rPr>
              <a:t>podendo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considerar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l-GR" sz="2200" dirty="0">
                <a:latin typeface="Arial"/>
                <a:cs typeface="Arial"/>
              </a:rPr>
              <a:t>σ`</a:t>
            </a:r>
            <a:r>
              <a:rPr lang="el-GR" sz="2200" baseline="-25000" dirty="0" smtClean="0">
                <a:latin typeface="Arial"/>
                <a:cs typeface="Arial"/>
              </a:rPr>
              <a:t>f</a:t>
            </a:r>
            <a:r>
              <a:rPr lang="el-GR" sz="2200" dirty="0" smtClean="0">
                <a:latin typeface="Arial"/>
                <a:cs typeface="Arial"/>
              </a:rPr>
              <a:t> </a:t>
            </a:r>
            <a:r>
              <a:rPr lang="el-GR" sz="2200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l-GR" sz="2200" dirty="0" smtClean="0">
                <a:latin typeface="Arial"/>
                <a:cs typeface="Arial"/>
              </a:rPr>
              <a:t> σ</a:t>
            </a:r>
            <a:r>
              <a:rPr lang="el-GR" sz="2200" baseline="-25000" dirty="0" smtClean="0">
                <a:latin typeface="Arial"/>
                <a:cs typeface="Arial"/>
              </a:rPr>
              <a:t>fB</a:t>
            </a:r>
            <a:r>
              <a:rPr lang="el-GR" sz="2200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ü"/>
            </a:pPr>
            <a:r>
              <a:rPr lang="el-GR" sz="2200" dirty="0" smtClean="0">
                <a:latin typeface="Arial"/>
                <a:cs typeface="Arial"/>
              </a:rPr>
              <a:t>Para alumínio e ligas os valores de 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baseline="30000" dirty="0" err="1">
                <a:latin typeface="Arial"/>
                <a:cs typeface="Arial"/>
              </a:rPr>
              <a:t>`</a:t>
            </a:r>
            <a:r>
              <a:rPr lang="en-US" sz="2000" baseline="-25000" dirty="0" err="1">
                <a:latin typeface="Arial"/>
                <a:cs typeface="Arial"/>
              </a:rPr>
              <a:t>f</a:t>
            </a:r>
            <a:r>
              <a:rPr lang="en-US" sz="2000" dirty="0">
                <a:latin typeface="Arial"/>
                <a:cs typeface="Arial"/>
              </a:rPr>
              <a:t> e 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baseline="-25000" dirty="0" err="1" smtClean="0">
                <a:latin typeface="Arial"/>
                <a:cs typeface="Arial"/>
              </a:rPr>
              <a:t>fB</a:t>
            </a:r>
            <a:r>
              <a:rPr lang="en-US" sz="2000" baseline="-25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diferentes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en-US" sz="2200" dirty="0" smtClean="0"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81265" y="3799612"/>
            <a:ext cx="998704" cy="12329"/>
          </a:xfrm>
          <a:prstGeom prst="straightConnector1">
            <a:avLst/>
          </a:prstGeom>
          <a:ln>
            <a:solidFill>
              <a:srgbClr val="9C010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76964" y="5061621"/>
            <a:ext cx="998704" cy="12329"/>
          </a:xfrm>
          <a:prstGeom prst="straightConnector1">
            <a:avLst/>
          </a:prstGeom>
          <a:ln>
            <a:solidFill>
              <a:srgbClr val="9C010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094562" y="3613666"/>
            <a:ext cx="102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σmax</a:t>
            </a:r>
            <a:r>
              <a:rPr lang="en-US" dirty="0">
                <a:latin typeface="Arial"/>
                <a:cs typeface="Arial"/>
              </a:rPr>
              <a:t>&gt;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094562" y="4889284"/>
            <a:ext cx="102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σmax</a:t>
            </a:r>
            <a:r>
              <a:rPr lang="en-US" dirty="0" smtClean="0">
                <a:latin typeface="Arial"/>
                <a:cs typeface="Arial"/>
              </a:rPr>
              <a:t>&gt;0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061452"/>
              </p:ext>
            </p:extLst>
          </p:nvPr>
        </p:nvGraphicFramePr>
        <p:xfrm>
          <a:off x="357331" y="6006972"/>
          <a:ext cx="1803400" cy="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Equation" r:id="rId7" imgW="1104900" imgH="139700" progId="Equation.3">
                  <p:embed/>
                </p:oleObj>
              </mc:Choice>
              <mc:Fallback>
                <p:oleObj name="Equation" r:id="rId7" imgW="11049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31" y="6006972"/>
                        <a:ext cx="1803400" cy="255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95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45" y="274638"/>
            <a:ext cx="8137590" cy="1698000"/>
          </a:xfrm>
        </p:spPr>
        <p:txBody>
          <a:bodyPr/>
          <a:lstStyle/>
          <a:p>
            <a:pPr algn="just"/>
            <a:r>
              <a:rPr lang="en-US" sz="2200" dirty="0" smtClean="0">
                <a:latin typeface="Arial"/>
                <a:cs typeface="Arial"/>
              </a:rPr>
              <a:t>P9.1. Um </a:t>
            </a:r>
            <a:r>
              <a:rPr lang="en-US" sz="2200" dirty="0" err="1" smtClean="0">
                <a:latin typeface="Arial"/>
                <a:cs typeface="Arial"/>
              </a:rPr>
              <a:t>aço</a:t>
            </a:r>
            <a:r>
              <a:rPr lang="en-US" sz="2200" dirty="0" smtClean="0">
                <a:latin typeface="Arial"/>
                <a:cs typeface="Arial"/>
              </a:rPr>
              <a:t> AISI 4142, </a:t>
            </a:r>
            <a:r>
              <a:rPr lang="en-US" sz="2200" dirty="0" err="1" smtClean="0">
                <a:latin typeface="Arial"/>
                <a:cs typeface="Arial"/>
              </a:rPr>
              <a:t>tratado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termicamente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para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obter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uma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dureza</a:t>
            </a:r>
            <a:r>
              <a:rPr lang="en-US" sz="2200" dirty="0" smtClean="0">
                <a:latin typeface="Arial"/>
                <a:cs typeface="Arial"/>
              </a:rPr>
              <a:t> 450 HB </a:t>
            </a:r>
            <a:r>
              <a:rPr lang="en-US" sz="2200" dirty="0" err="1" smtClean="0">
                <a:latin typeface="Arial"/>
                <a:cs typeface="Arial"/>
              </a:rPr>
              <a:t>está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sujeito</a:t>
            </a:r>
            <a:r>
              <a:rPr lang="en-US" sz="2200" dirty="0" smtClean="0">
                <a:latin typeface="Arial"/>
                <a:cs typeface="Arial"/>
              </a:rPr>
              <a:t> a um </a:t>
            </a:r>
            <a:r>
              <a:rPr lang="en-US" sz="2200" dirty="0" err="1" smtClean="0">
                <a:latin typeface="Arial"/>
                <a:cs typeface="Arial"/>
              </a:rPr>
              <a:t>carregamento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cíclico</a:t>
            </a:r>
            <a:r>
              <a:rPr lang="en-US" sz="2200" dirty="0" smtClean="0">
                <a:latin typeface="Arial"/>
                <a:cs typeface="Arial"/>
              </a:rPr>
              <a:t> a </a:t>
            </a:r>
            <a:r>
              <a:rPr lang="en-US" sz="2200" dirty="0" err="1" smtClean="0">
                <a:latin typeface="Arial"/>
                <a:cs typeface="Arial"/>
              </a:rPr>
              <a:t>uma</a:t>
            </a:r>
            <a:r>
              <a:rPr lang="en-US" sz="2200" dirty="0" smtClean="0">
                <a:latin typeface="Arial"/>
                <a:cs typeface="Arial"/>
              </a:rPr>
              <a:t> amplitude </a:t>
            </a:r>
            <a:r>
              <a:rPr lang="en-US" sz="2200" dirty="0" err="1" smtClean="0">
                <a:latin typeface="Arial"/>
                <a:cs typeface="Arial"/>
              </a:rPr>
              <a:t>tensão</a:t>
            </a:r>
            <a:r>
              <a:rPr lang="en-US" sz="2200" dirty="0" smtClean="0">
                <a:latin typeface="Arial"/>
                <a:cs typeface="Arial"/>
              </a:rPr>
              <a:t> de 800MPa. </a:t>
            </a:r>
            <a:r>
              <a:rPr lang="en-US" sz="2200" dirty="0" err="1" smtClean="0">
                <a:latin typeface="Arial"/>
                <a:cs typeface="Arial"/>
              </a:rPr>
              <a:t>Usando</a:t>
            </a:r>
            <a:r>
              <a:rPr lang="en-US" sz="2200" dirty="0" smtClean="0">
                <a:latin typeface="Arial"/>
                <a:cs typeface="Arial"/>
              </a:rPr>
              <a:t> a </a:t>
            </a:r>
            <a:r>
              <a:rPr lang="en-US" sz="2200" dirty="0" err="1" smtClean="0">
                <a:latin typeface="Arial"/>
                <a:cs typeface="Arial"/>
              </a:rPr>
              <a:t>equação</a:t>
            </a:r>
            <a:r>
              <a:rPr lang="en-US" sz="2200" dirty="0" smtClean="0">
                <a:latin typeface="Arial"/>
                <a:cs typeface="Arial"/>
              </a:rPr>
              <a:t> de Morrow, </a:t>
            </a:r>
            <a:r>
              <a:rPr lang="en-US" sz="2200" dirty="0" err="1" smtClean="0">
                <a:latin typeface="Arial"/>
                <a:cs typeface="Arial"/>
              </a:rPr>
              <a:t>estime</a:t>
            </a:r>
            <a:r>
              <a:rPr lang="en-US" sz="2200" dirty="0" smtClean="0">
                <a:latin typeface="Arial"/>
                <a:cs typeface="Arial"/>
              </a:rPr>
              <a:t> a </a:t>
            </a:r>
            <a:r>
              <a:rPr lang="en-US" sz="2200" dirty="0" err="1" smtClean="0">
                <a:latin typeface="Arial"/>
                <a:cs typeface="Arial"/>
              </a:rPr>
              <a:t>vida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Nf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para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uma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tensão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média</a:t>
            </a:r>
            <a:r>
              <a:rPr lang="en-US" sz="2200" dirty="0" smtClean="0">
                <a:latin typeface="Arial"/>
                <a:cs typeface="Arial"/>
              </a:rPr>
              <a:t> de (a) 0, (b) 200MPa </a:t>
            </a:r>
            <a:r>
              <a:rPr lang="en-US" sz="2200" dirty="0" err="1" smtClean="0">
                <a:latin typeface="Arial"/>
                <a:cs typeface="Arial"/>
              </a:rPr>
              <a:t>em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tração</a:t>
            </a:r>
            <a:r>
              <a:rPr lang="en-US" sz="2200" dirty="0" smtClean="0">
                <a:latin typeface="Arial"/>
                <a:cs typeface="Arial"/>
              </a:rPr>
              <a:t>, (c) 200MPa </a:t>
            </a:r>
            <a:r>
              <a:rPr lang="en-US" sz="2200" dirty="0" err="1" smtClean="0">
                <a:latin typeface="Arial"/>
                <a:cs typeface="Arial"/>
              </a:rPr>
              <a:t>em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compressão</a:t>
            </a:r>
            <a:r>
              <a:rPr lang="en-US" sz="2200" dirty="0" smtClean="0">
                <a:latin typeface="Arial"/>
                <a:cs typeface="Arial"/>
              </a:rPr>
              <a:t>.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42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84945" y="2256205"/>
            <a:ext cx="8137591" cy="2934262"/>
            <a:chOff x="184945" y="2256205"/>
            <a:chExt cx="8137591" cy="29342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r="7802" b="79206"/>
            <a:stretch/>
          </p:blipFill>
          <p:spPr>
            <a:xfrm>
              <a:off x="184945" y="2256205"/>
              <a:ext cx="8137590" cy="176304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48540" r="8235" b="42755"/>
            <a:stretch/>
          </p:blipFill>
          <p:spPr>
            <a:xfrm>
              <a:off x="184946" y="4198019"/>
              <a:ext cx="8137590" cy="992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39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>
                <a:latin typeface="Arial"/>
                <a:cs typeface="Arial"/>
              </a:rPr>
              <a:t>(a) </a:t>
            </a:r>
            <a:r>
              <a:rPr lang="en-US" sz="2200" dirty="0" err="1" smtClean="0">
                <a:latin typeface="Arial"/>
                <a:cs typeface="Arial"/>
              </a:rPr>
              <a:t>σm</a:t>
            </a:r>
            <a:r>
              <a:rPr lang="en-US" sz="2200" dirty="0" smtClean="0">
                <a:latin typeface="Arial"/>
                <a:cs typeface="Arial"/>
              </a:rPr>
              <a:t>=0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57373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"/>
                <a:cs typeface="Arial"/>
              </a:rPr>
              <a:t>Para </a:t>
            </a:r>
            <a:r>
              <a:rPr lang="en-US" dirty="0" err="1">
                <a:latin typeface="Arial"/>
                <a:cs typeface="Arial"/>
              </a:rPr>
              <a:t>σm</a:t>
            </a:r>
            <a:r>
              <a:rPr lang="en-US" dirty="0">
                <a:latin typeface="Arial"/>
                <a:cs typeface="Arial"/>
              </a:rPr>
              <a:t>=</a:t>
            </a:r>
            <a:r>
              <a:rPr lang="en-US" dirty="0" smtClean="0">
                <a:latin typeface="Arial"/>
                <a:cs typeface="Arial"/>
              </a:rPr>
              <a:t>0 </a:t>
            </a:r>
            <a:r>
              <a:rPr lang="en-US" dirty="0" err="1" smtClean="0">
                <a:latin typeface="Arial"/>
                <a:cs typeface="Arial"/>
              </a:rPr>
              <a:t>σa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dirty="0" err="1" smtClean="0">
                <a:latin typeface="Arial"/>
                <a:cs typeface="Arial"/>
              </a:rPr>
              <a:t>σar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então</a:t>
            </a:r>
            <a:endParaRPr lang="en-US" dirty="0" smtClean="0">
              <a:latin typeface="Arial"/>
              <a:cs typeface="Arial"/>
            </a:endParaRPr>
          </a:p>
          <a:p>
            <a:pPr marL="114300" indent="0">
              <a:buNone/>
            </a:pP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081583"/>
              </p:ext>
            </p:extLst>
          </p:nvPr>
        </p:nvGraphicFramePr>
        <p:xfrm>
          <a:off x="3049510" y="2734148"/>
          <a:ext cx="2660650" cy="288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4" name="Equation" r:id="rId3" imgW="1435100" imgH="1498600" progId="Equation.3">
                  <p:embed/>
                </p:oleObj>
              </mc:Choice>
              <mc:Fallback>
                <p:oleObj name="Equation" r:id="rId3" imgW="1435100" imgH="149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9510" y="2734148"/>
                        <a:ext cx="2660650" cy="288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28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44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sz="2200" dirty="0" smtClean="0">
                <a:latin typeface="Arial"/>
                <a:cs typeface="Arial"/>
              </a:rPr>
              <a:t>(a) </a:t>
            </a:r>
            <a:r>
              <a:rPr lang="en-US" sz="2200" dirty="0" err="1" smtClean="0">
                <a:latin typeface="Arial"/>
                <a:cs typeface="Arial"/>
              </a:rPr>
              <a:t>σm</a:t>
            </a:r>
            <a:r>
              <a:rPr lang="en-US" sz="2200" dirty="0" smtClean="0">
                <a:latin typeface="Arial"/>
                <a:cs typeface="Arial"/>
              </a:rPr>
              <a:t>=200MPa (</a:t>
            </a:r>
            <a:r>
              <a:rPr lang="en-US" sz="2200" dirty="0" err="1" smtClean="0">
                <a:latin typeface="Arial"/>
                <a:cs typeface="Arial"/>
              </a:rPr>
              <a:t>tração</a:t>
            </a:r>
            <a:r>
              <a:rPr lang="en-US" sz="2200" dirty="0" smtClean="0">
                <a:latin typeface="Arial"/>
                <a:cs typeface="Arial"/>
              </a:rPr>
              <a:t>)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7886536" cy="1002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latin typeface="Arial"/>
                <a:cs typeface="Arial"/>
              </a:rPr>
              <a:t>Como σm≠0 e </a:t>
            </a:r>
            <a:r>
              <a:rPr lang="en-US" dirty="0" err="1" smtClean="0">
                <a:latin typeface="Arial"/>
                <a:cs typeface="Arial"/>
              </a:rPr>
              <a:t>portanto</a:t>
            </a:r>
            <a:r>
              <a:rPr lang="en-US" dirty="0" smtClean="0">
                <a:latin typeface="Arial"/>
                <a:cs typeface="Arial"/>
              </a:rPr>
              <a:t>,  </a:t>
            </a:r>
            <a:r>
              <a:rPr lang="en-US" dirty="0" err="1" smtClean="0">
                <a:latin typeface="Arial"/>
                <a:cs typeface="Arial"/>
              </a:rPr>
              <a:t>σa≠σar</a:t>
            </a:r>
            <a:r>
              <a:rPr lang="en-US" dirty="0">
                <a:latin typeface="Arial"/>
                <a:cs typeface="Arial"/>
              </a:rPr>
              <a:t>,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preciso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calcular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σar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marL="114300" indent="0" algn="just">
              <a:buNone/>
            </a:pPr>
            <a:r>
              <a:rPr lang="en-US" b="1" dirty="0" err="1" smtClean="0">
                <a:latin typeface="Arial"/>
                <a:cs typeface="Arial"/>
              </a:rPr>
              <a:t>Passo</a:t>
            </a:r>
            <a:r>
              <a:rPr lang="en-US" b="1" dirty="0" smtClean="0">
                <a:latin typeface="Arial"/>
                <a:cs typeface="Arial"/>
              </a:rPr>
              <a:t> 1</a:t>
            </a: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marL="114300" indent="0" algn="just">
              <a:buNone/>
            </a:pPr>
            <a:endParaRPr lang="en-US" dirty="0" smtClean="0">
              <a:latin typeface="Arial"/>
              <a:cs typeface="Arial"/>
            </a:endParaRPr>
          </a:p>
          <a:p>
            <a:pPr marL="114300" indent="0" algn="just">
              <a:buFont typeface="Arial" pitchFamily="34" charset="0"/>
              <a:buNone/>
            </a:pP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825479"/>
              </p:ext>
            </p:extLst>
          </p:nvPr>
        </p:nvGraphicFramePr>
        <p:xfrm>
          <a:off x="2524008" y="2382326"/>
          <a:ext cx="3555095" cy="1554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8" name="Equation" r:id="rId3" imgW="2565400" imgH="1003300" progId="Equation.3">
                  <p:embed/>
                </p:oleObj>
              </mc:Choice>
              <mc:Fallback>
                <p:oleObj name="Equation" r:id="rId3" imgW="2565400" imgH="1003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008" y="2382326"/>
                        <a:ext cx="3555095" cy="15545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629194"/>
              </p:ext>
            </p:extLst>
          </p:nvPr>
        </p:nvGraphicFramePr>
        <p:xfrm>
          <a:off x="2922248" y="4543425"/>
          <a:ext cx="2562225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9" name="Equation" r:id="rId5" imgW="1498600" imgH="1244600" progId="Equation.3">
                  <p:embed/>
                </p:oleObj>
              </mc:Choice>
              <mc:Fallback>
                <p:oleObj name="Equation" r:id="rId5" imgW="1498600" imgH="1244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22248" y="4543425"/>
                        <a:ext cx="2562225" cy="2211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01781" y="4381844"/>
            <a:ext cx="125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Arial"/>
                <a:cs typeface="Arial"/>
              </a:rPr>
              <a:t>Passo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smtClean="0">
                <a:latin typeface="Arial"/>
                <a:cs typeface="Arial"/>
              </a:rPr>
              <a:t>2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918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45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49974" y="704562"/>
            <a:ext cx="42113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(c)</a:t>
            </a:r>
            <a:r>
              <a:rPr lang="en-US" sz="2200" b="1" dirty="0" err="1" smtClean="0">
                <a:latin typeface="Arial"/>
                <a:cs typeface="Arial"/>
              </a:rPr>
              <a:t>σm</a:t>
            </a:r>
            <a:r>
              <a:rPr lang="en-US" sz="2200" b="1" dirty="0" smtClean="0">
                <a:latin typeface="Arial"/>
                <a:cs typeface="Arial"/>
              </a:rPr>
              <a:t>=-200MPa (</a:t>
            </a:r>
            <a:r>
              <a:rPr lang="en-US" sz="2200" b="1" dirty="0" err="1" smtClean="0">
                <a:latin typeface="Arial"/>
                <a:cs typeface="Arial"/>
              </a:rPr>
              <a:t>compressão</a:t>
            </a:r>
            <a:r>
              <a:rPr lang="en-US" sz="2200" b="1" dirty="0" smtClean="0">
                <a:latin typeface="Arial"/>
                <a:cs typeface="Arial"/>
              </a:rPr>
              <a:t>)</a:t>
            </a:r>
            <a:endParaRPr lang="en-US" sz="2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7939012" cy="929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latin typeface="Arial"/>
                <a:cs typeface="Arial"/>
              </a:rPr>
              <a:t>Como σm≠0 e </a:t>
            </a:r>
            <a:r>
              <a:rPr lang="en-US" dirty="0" err="1" smtClean="0">
                <a:latin typeface="Arial"/>
                <a:cs typeface="Arial"/>
              </a:rPr>
              <a:t>portanto</a:t>
            </a:r>
            <a:r>
              <a:rPr lang="en-US" dirty="0" smtClean="0">
                <a:latin typeface="Arial"/>
                <a:cs typeface="Arial"/>
              </a:rPr>
              <a:t>,  </a:t>
            </a:r>
            <a:r>
              <a:rPr lang="en-US" dirty="0" err="1" smtClean="0">
                <a:latin typeface="Arial"/>
                <a:cs typeface="Arial"/>
              </a:rPr>
              <a:t>σa≠σar</a:t>
            </a:r>
            <a:r>
              <a:rPr lang="en-US" dirty="0">
                <a:latin typeface="Arial"/>
                <a:cs typeface="Arial"/>
              </a:rPr>
              <a:t>,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preciso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calcular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σar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marL="114300" indent="0" algn="just">
              <a:buNone/>
            </a:pPr>
            <a:r>
              <a:rPr lang="en-US" b="1" dirty="0" err="1" smtClean="0">
                <a:latin typeface="Arial"/>
                <a:cs typeface="Arial"/>
              </a:rPr>
              <a:t>Passo</a:t>
            </a:r>
            <a:r>
              <a:rPr lang="en-US" b="1" dirty="0" smtClean="0">
                <a:latin typeface="Arial"/>
                <a:cs typeface="Arial"/>
              </a:rPr>
              <a:t> 1</a:t>
            </a: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marL="114300" indent="0" algn="just">
              <a:buNone/>
            </a:pPr>
            <a:endParaRPr lang="en-US" dirty="0" smtClean="0">
              <a:latin typeface="Arial"/>
              <a:cs typeface="Arial"/>
            </a:endParaRPr>
          </a:p>
          <a:p>
            <a:pPr marL="114300" indent="0" algn="just">
              <a:buFont typeface="Arial" pitchFamily="34" charset="0"/>
              <a:buNone/>
            </a:pP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838370"/>
              </p:ext>
            </p:extLst>
          </p:nvPr>
        </p:nvGraphicFramePr>
        <p:xfrm>
          <a:off x="2849195" y="2290309"/>
          <a:ext cx="3695700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4" name="Equation" r:id="rId3" imgW="2667000" imgH="1028700" progId="Equation.3">
                  <p:embed/>
                </p:oleObj>
              </mc:Choice>
              <mc:Fallback>
                <p:oleObj name="Equation" r:id="rId3" imgW="2667000" imgH="1028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9195" y="2290309"/>
                        <a:ext cx="3695700" cy="159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884385"/>
              </p:ext>
            </p:extLst>
          </p:nvPr>
        </p:nvGraphicFramePr>
        <p:xfrm>
          <a:off x="3447245" y="4543266"/>
          <a:ext cx="2432050" cy="221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5" name="Equation" r:id="rId5" imgW="1422400" imgH="1244600" progId="Equation.3">
                  <p:embed/>
                </p:oleObj>
              </mc:Choice>
              <mc:Fallback>
                <p:oleObj name="Equation" r:id="rId5" imgW="1422400" imgH="1244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47245" y="4543266"/>
                        <a:ext cx="2432050" cy="2211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701781" y="4470792"/>
            <a:ext cx="125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Arial"/>
                <a:cs typeface="Arial"/>
              </a:rPr>
              <a:t>Passo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smtClean="0">
                <a:latin typeface="Arial"/>
                <a:cs typeface="Arial"/>
              </a:rPr>
              <a:t>2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649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46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9475" y="319201"/>
            <a:ext cx="8287349" cy="885157"/>
          </a:xfrm>
        </p:spPr>
        <p:txBody>
          <a:bodyPr>
            <a:noAutofit/>
          </a:bodyPr>
          <a:lstStyle/>
          <a:p>
            <a:pPr marL="114300" indent="0" algn="just">
              <a:buNone/>
            </a:pPr>
            <a:r>
              <a:rPr lang="en-US" dirty="0" smtClean="0">
                <a:latin typeface="Arial"/>
                <a:cs typeface="Arial"/>
              </a:rPr>
              <a:t>P9.22. </a:t>
            </a:r>
            <a:r>
              <a:rPr lang="en-US" dirty="0" err="1" smtClean="0">
                <a:latin typeface="Arial"/>
                <a:cs typeface="Arial"/>
              </a:rPr>
              <a:t>Considere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mesmo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parâmetros</a:t>
            </a:r>
            <a:r>
              <a:rPr lang="en-US" dirty="0" smtClean="0">
                <a:latin typeface="Arial"/>
                <a:cs typeface="Arial"/>
              </a:rPr>
              <a:t> do </a:t>
            </a:r>
            <a:r>
              <a:rPr lang="en-US" dirty="0" err="1" smtClean="0">
                <a:latin typeface="Arial"/>
                <a:cs typeface="Arial"/>
              </a:rPr>
              <a:t>exercicio</a:t>
            </a:r>
            <a:r>
              <a:rPr lang="en-US" dirty="0" smtClean="0">
                <a:latin typeface="Arial"/>
                <a:cs typeface="Arial"/>
              </a:rPr>
              <a:t> P9.21 e </a:t>
            </a:r>
            <a:r>
              <a:rPr lang="en-US" dirty="0" err="1" smtClean="0">
                <a:latin typeface="Arial"/>
                <a:cs typeface="Arial"/>
              </a:rPr>
              <a:t>calcule</a:t>
            </a:r>
            <a:r>
              <a:rPr lang="en-US" dirty="0" smtClean="0">
                <a:latin typeface="Arial"/>
                <a:cs typeface="Arial"/>
              </a:rPr>
              <a:t> a visa </a:t>
            </a:r>
            <a:r>
              <a:rPr lang="en-US" dirty="0" err="1" smtClean="0">
                <a:latin typeface="Arial"/>
                <a:cs typeface="Arial"/>
              </a:rPr>
              <a:t>usando</a:t>
            </a:r>
            <a:r>
              <a:rPr lang="en-US" dirty="0" smtClean="0">
                <a:latin typeface="Arial"/>
                <a:cs typeface="Arial"/>
              </a:rPr>
              <a:t> SWT.</a:t>
            </a:r>
          </a:p>
          <a:p>
            <a:pPr marL="114300" indent="0" algn="just">
              <a:buNone/>
            </a:pP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9195" y="1455738"/>
            <a:ext cx="7620000" cy="460287"/>
          </a:xfrm>
        </p:spPr>
        <p:txBody>
          <a:bodyPr/>
          <a:lstStyle/>
          <a:p>
            <a:r>
              <a:rPr lang="en-US" sz="2200" dirty="0" smtClean="0">
                <a:latin typeface="Arial"/>
                <a:cs typeface="Arial"/>
              </a:rPr>
              <a:t>(a) </a:t>
            </a:r>
            <a:r>
              <a:rPr lang="en-US" sz="2200" dirty="0" err="1" smtClean="0">
                <a:latin typeface="Arial"/>
                <a:cs typeface="Arial"/>
              </a:rPr>
              <a:t>σm</a:t>
            </a:r>
            <a:r>
              <a:rPr lang="en-US" sz="2200" dirty="0" smtClean="0">
                <a:latin typeface="Arial"/>
                <a:cs typeface="Arial"/>
              </a:rPr>
              <a:t>=0</a:t>
            </a:r>
            <a:endParaRPr lang="en-US" sz="2200" dirty="0">
              <a:latin typeface="Arial"/>
              <a:cs typeface="Arial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375882"/>
              </p:ext>
            </p:extLst>
          </p:nvPr>
        </p:nvGraphicFramePr>
        <p:xfrm>
          <a:off x="5798265" y="2523332"/>
          <a:ext cx="1989138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26" name="Equation" r:id="rId3" imgW="1219200" imgH="711200" progId="Equation.3">
                  <p:embed/>
                </p:oleObj>
              </mc:Choice>
              <mc:Fallback>
                <p:oleObj name="Equation" r:id="rId3" imgW="12192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8265" y="2523332"/>
                        <a:ext cx="1989138" cy="129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399513"/>
              </p:ext>
            </p:extLst>
          </p:nvPr>
        </p:nvGraphicFramePr>
        <p:xfrm>
          <a:off x="1320973" y="2621873"/>
          <a:ext cx="18034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27" name="Equation" r:id="rId5" imgW="1104900" imgH="596900" progId="Equation.3">
                  <p:embed/>
                </p:oleObj>
              </mc:Choice>
              <mc:Fallback>
                <p:oleObj name="Equation" r:id="rId5" imgW="11049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973" y="2621873"/>
                        <a:ext cx="1803400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49195" y="2092445"/>
            <a:ext cx="125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Arial"/>
                <a:cs typeface="Arial"/>
              </a:rPr>
              <a:t>Passo</a:t>
            </a:r>
            <a:r>
              <a:rPr lang="en-US" sz="2200" b="1" dirty="0">
                <a:latin typeface="Arial"/>
                <a:cs typeface="Arial"/>
              </a:rPr>
              <a:t> 1</a:t>
            </a:r>
            <a:endParaRPr lang="en-US" sz="2200" dirty="0"/>
          </a:p>
        </p:txBody>
      </p:sp>
      <p:sp>
        <p:nvSpPr>
          <p:cNvPr id="11" name="Rectangle 10"/>
          <p:cNvSpPr/>
          <p:nvPr/>
        </p:nvSpPr>
        <p:spPr>
          <a:xfrm>
            <a:off x="5284568" y="2092445"/>
            <a:ext cx="125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Arial"/>
                <a:cs typeface="Arial"/>
              </a:rPr>
              <a:t>Passo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smtClean="0">
                <a:latin typeface="Arial"/>
                <a:cs typeface="Arial"/>
              </a:rPr>
              <a:t>2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249195" y="4239269"/>
            <a:ext cx="125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Arial"/>
                <a:cs typeface="Arial"/>
              </a:rPr>
              <a:t>Passo</a:t>
            </a:r>
            <a:r>
              <a:rPr lang="en-US" sz="2200" b="1" dirty="0">
                <a:latin typeface="Arial"/>
                <a:cs typeface="Arial"/>
              </a:rPr>
              <a:t> 3</a:t>
            </a:r>
            <a:endParaRPr lang="en-US" sz="22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842579"/>
              </p:ext>
            </p:extLst>
          </p:nvPr>
        </p:nvGraphicFramePr>
        <p:xfrm>
          <a:off x="3237974" y="4454713"/>
          <a:ext cx="2259013" cy="221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28" name="Equation" r:id="rId7" imgW="1320800" imgH="1244600" progId="Equation.3">
                  <p:embed/>
                </p:oleObj>
              </mc:Choice>
              <mc:Fallback>
                <p:oleObj name="Equation" r:id="rId7" imgW="1320800" imgH="1244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37974" y="4454713"/>
                        <a:ext cx="2259013" cy="2211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41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47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9195" y="250937"/>
            <a:ext cx="7620000" cy="460287"/>
          </a:xfrm>
        </p:spPr>
        <p:txBody>
          <a:bodyPr/>
          <a:lstStyle/>
          <a:p>
            <a:r>
              <a:rPr lang="en-US" sz="2200" dirty="0" smtClean="0">
                <a:latin typeface="Arial"/>
                <a:cs typeface="Arial"/>
              </a:rPr>
              <a:t>(b) </a:t>
            </a:r>
            <a:r>
              <a:rPr lang="en-US" sz="2200" dirty="0" err="1" smtClean="0">
                <a:latin typeface="Arial"/>
                <a:cs typeface="Arial"/>
              </a:rPr>
              <a:t>σm</a:t>
            </a:r>
            <a:r>
              <a:rPr lang="en-US" sz="2200" dirty="0" smtClean="0">
                <a:latin typeface="Arial"/>
                <a:cs typeface="Arial"/>
              </a:rPr>
              <a:t>=200MPa</a:t>
            </a:r>
            <a:endParaRPr lang="en-US" sz="2200" dirty="0">
              <a:latin typeface="Arial"/>
              <a:cs typeface="Arial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2829"/>
              </p:ext>
            </p:extLst>
          </p:nvPr>
        </p:nvGraphicFramePr>
        <p:xfrm>
          <a:off x="5797550" y="1649413"/>
          <a:ext cx="1989138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47" name="Equation" r:id="rId3" imgW="1219200" imgH="723900" progId="Equation.3">
                  <p:embed/>
                </p:oleObj>
              </mc:Choice>
              <mc:Fallback>
                <p:oleObj name="Equation" r:id="rId3" imgW="12192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7550" y="1649413"/>
                        <a:ext cx="1989138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515425"/>
              </p:ext>
            </p:extLst>
          </p:nvPr>
        </p:nvGraphicFramePr>
        <p:xfrm>
          <a:off x="1270000" y="1758950"/>
          <a:ext cx="190658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48" name="Equation" r:id="rId5" imgW="1168400" imgH="596900" progId="Equation.3">
                  <p:embed/>
                </p:oleObj>
              </mc:Choice>
              <mc:Fallback>
                <p:oleObj name="Equation" r:id="rId5" imgW="11684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0" y="1758950"/>
                        <a:ext cx="1906588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49195" y="1229046"/>
            <a:ext cx="125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Arial"/>
                <a:cs typeface="Arial"/>
              </a:rPr>
              <a:t>Passo</a:t>
            </a:r>
            <a:r>
              <a:rPr lang="en-US" sz="2200" b="1" dirty="0">
                <a:latin typeface="Arial"/>
                <a:cs typeface="Arial"/>
              </a:rPr>
              <a:t> 1</a:t>
            </a: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5284568" y="1229046"/>
            <a:ext cx="125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Arial"/>
                <a:cs typeface="Arial"/>
              </a:rPr>
              <a:t>Passo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smtClean="0">
                <a:latin typeface="Arial"/>
                <a:cs typeface="Arial"/>
              </a:rPr>
              <a:t>2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249195" y="4025158"/>
            <a:ext cx="125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Arial"/>
                <a:cs typeface="Arial"/>
              </a:rPr>
              <a:t>Passo</a:t>
            </a:r>
            <a:r>
              <a:rPr lang="en-US" sz="2200" b="1" dirty="0">
                <a:latin typeface="Arial"/>
                <a:cs typeface="Arial"/>
              </a:rPr>
              <a:t> 3</a:t>
            </a:r>
            <a:endParaRPr lang="en-US" sz="22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081925"/>
              </p:ext>
            </p:extLst>
          </p:nvPr>
        </p:nvGraphicFramePr>
        <p:xfrm>
          <a:off x="3163559" y="4349703"/>
          <a:ext cx="2454275" cy="221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49" name="Equation" r:id="rId7" imgW="1435100" imgH="1244600" progId="Equation.3">
                  <p:embed/>
                </p:oleObj>
              </mc:Choice>
              <mc:Fallback>
                <p:oleObj name="Equation" r:id="rId7" imgW="1435100" imgH="1244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63559" y="4349703"/>
                        <a:ext cx="2454275" cy="2211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483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236358"/>
              </p:ext>
            </p:extLst>
          </p:nvPr>
        </p:nvGraphicFramePr>
        <p:xfrm>
          <a:off x="5797550" y="1516356"/>
          <a:ext cx="1989138" cy="132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8" name="Equation" r:id="rId3" imgW="1219200" imgH="723900" progId="Equation.3">
                  <p:embed/>
                </p:oleObj>
              </mc:Choice>
              <mc:Fallback>
                <p:oleObj name="Equation" r:id="rId3" imgW="12192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7550" y="1516356"/>
                        <a:ext cx="1989138" cy="132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390021"/>
              </p:ext>
            </p:extLst>
          </p:nvPr>
        </p:nvGraphicFramePr>
        <p:xfrm>
          <a:off x="1270000" y="1625893"/>
          <a:ext cx="190658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9" name="Equation" r:id="rId5" imgW="1168400" imgH="596900" progId="Equation.3">
                  <p:embed/>
                </p:oleObj>
              </mc:Choice>
              <mc:Fallback>
                <p:oleObj name="Equation" r:id="rId5" imgW="11684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0" y="1625893"/>
                        <a:ext cx="1906588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49195" y="1095788"/>
            <a:ext cx="125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Arial"/>
                <a:cs typeface="Arial"/>
              </a:rPr>
              <a:t>Passo</a:t>
            </a:r>
            <a:r>
              <a:rPr lang="en-US" sz="2200" b="1" dirty="0">
                <a:latin typeface="Arial"/>
                <a:cs typeface="Arial"/>
              </a:rPr>
              <a:t> 1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5284568" y="1095788"/>
            <a:ext cx="125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Arial"/>
                <a:cs typeface="Arial"/>
              </a:rPr>
              <a:t>Passo</a:t>
            </a:r>
            <a:r>
              <a:rPr lang="en-US" sz="2200" b="1" dirty="0">
                <a:latin typeface="Arial"/>
                <a:cs typeface="Arial"/>
              </a:rPr>
              <a:t> </a:t>
            </a:r>
            <a:r>
              <a:rPr lang="en-US" sz="2200" b="1" dirty="0" smtClean="0">
                <a:latin typeface="Arial"/>
                <a:cs typeface="Arial"/>
              </a:rPr>
              <a:t>2</a:t>
            </a: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249195" y="3242612"/>
            <a:ext cx="125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Arial"/>
                <a:cs typeface="Arial"/>
              </a:rPr>
              <a:t>Passo</a:t>
            </a:r>
            <a:r>
              <a:rPr lang="en-US" sz="2200" b="1" dirty="0">
                <a:latin typeface="Arial"/>
                <a:cs typeface="Arial"/>
              </a:rPr>
              <a:t> 3</a:t>
            </a:r>
            <a:endParaRPr lang="en-US" sz="22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389402"/>
              </p:ext>
            </p:extLst>
          </p:nvPr>
        </p:nvGraphicFramePr>
        <p:xfrm>
          <a:off x="3262087" y="4070996"/>
          <a:ext cx="2454275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70" name="Equation" r:id="rId7" imgW="1435100" imgH="1244600" progId="Equation.3">
                  <p:embed/>
                </p:oleObj>
              </mc:Choice>
              <mc:Fallback>
                <p:oleObj name="Equation" r:id="rId7" imgW="1435100" imgH="1244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62087" y="4070996"/>
                        <a:ext cx="2454275" cy="2211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9195" y="250937"/>
            <a:ext cx="7620000" cy="460287"/>
          </a:xfrm>
        </p:spPr>
        <p:txBody>
          <a:bodyPr/>
          <a:lstStyle/>
          <a:p>
            <a:r>
              <a:rPr lang="en-US" sz="2200" dirty="0" smtClean="0">
                <a:latin typeface="Arial"/>
                <a:cs typeface="Arial"/>
              </a:rPr>
              <a:t>(b) </a:t>
            </a:r>
            <a:r>
              <a:rPr lang="en-US" sz="2200" dirty="0" err="1" smtClean="0">
                <a:latin typeface="Arial"/>
                <a:cs typeface="Arial"/>
              </a:rPr>
              <a:t>σm</a:t>
            </a:r>
            <a:r>
              <a:rPr lang="en-US" sz="2200" dirty="0" smtClean="0">
                <a:latin typeface="Arial"/>
                <a:cs typeface="Arial"/>
              </a:rPr>
              <a:t>=-200MPa</a:t>
            </a: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67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49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398" y="2280149"/>
            <a:ext cx="8010364" cy="1143000"/>
          </a:xfrm>
        </p:spPr>
        <p:txBody>
          <a:bodyPr/>
          <a:lstStyle/>
          <a:p>
            <a:pPr algn="ctr"/>
            <a:r>
              <a:rPr lang="en-US" sz="3800" b="1" dirty="0" err="1" smtClean="0">
                <a:solidFill>
                  <a:schemeClr val="tx1"/>
                </a:solidFill>
                <a:latin typeface="Arial"/>
                <a:cs typeface="Arial"/>
              </a:rPr>
              <a:t>Método</a:t>
            </a:r>
            <a:r>
              <a:rPr lang="en-US" sz="38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800" b="1" dirty="0" err="1" smtClean="0">
                <a:solidFill>
                  <a:schemeClr val="tx1"/>
                </a:solidFill>
                <a:latin typeface="Arial"/>
                <a:cs typeface="Arial"/>
              </a:rPr>
              <a:t>ε</a:t>
            </a:r>
            <a:r>
              <a:rPr lang="en-US" sz="3800" b="1" dirty="0" smtClean="0">
                <a:solidFill>
                  <a:schemeClr val="tx1"/>
                </a:solidFill>
                <a:latin typeface="Arial"/>
                <a:cs typeface="Arial"/>
              </a:rPr>
              <a:t>-N (</a:t>
            </a:r>
            <a:r>
              <a:rPr lang="en-US" sz="3800" b="1" dirty="0" err="1" smtClean="0">
                <a:solidFill>
                  <a:schemeClr val="tx1"/>
                </a:solidFill>
                <a:latin typeface="Arial"/>
                <a:cs typeface="Arial"/>
              </a:rPr>
              <a:t>Deformação</a:t>
            </a:r>
            <a:r>
              <a:rPr lang="en-US" sz="3800" b="1" dirty="0" smtClean="0">
                <a:solidFill>
                  <a:schemeClr val="tx1"/>
                </a:solidFill>
                <a:latin typeface="Arial"/>
                <a:cs typeface="Arial"/>
              </a:rPr>
              <a:t> – Vida)</a:t>
            </a:r>
            <a:endParaRPr lang="en-US" sz="38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08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5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555281"/>
            <a:ext cx="5334000" cy="2672013"/>
            <a:chOff x="0" y="555281"/>
            <a:chExt cx="5334000" cy="2836142"/>
          </a:xfrm>
        </p:grpSpPr>
        <p:pic>
          <p:nvPicPr>
            <p:cNvPr id="6" name="Picture 5" descr="Gráfico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76"/>
            <a:stretch/>
          </p:blipFill>
          <p:spPr>
            <a:xfrm>
              <a:off x="0" y="555281"/>
              <a:ext cx="5229412" cy="2836142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399641" y="2791012"/>
              <a:ext cx="4934359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092824" y="4168496"/>
            <a:ext cx="5334000" cy="2546124"/>
            <a:chOff x="3150191" y="4034027"/>
            <a:chExt cx="4869265" cy="2546124"/>
          </a:xfrm>
        </p:grpSpPr>
        <p:pic>
          <p:nvPicPr>
            <p:cNvPr id="7" name="Picture 6" descr="Gráfico4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92"/>
            <a:stretch/>
          </p:blipFill>
          <p:spPr>
            <a:xfrm>
              <a:off x="3150191" y="4034027"/>
              <a:ext cx="4673698" cy="2546124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545733" y="4345139"/>
              <a:ext cx="4473723" cy="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34112" y="92720"/>
            <a:ext cx="382303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600" b="0" dirty="0" err="1"/>
              <a:t>Carregamento</a:t>
            </a:r>
            <a:r>
              <a:rPr lang="en-US" sz="2600" b="0" dirty="0"/>
              <a:t> 0 -</a:t>
            </a:r>
            <a:r>
              <a:rPr lang="en-US" sz="2600" b="0" dirty="0" err="1"/>
              <a:t>Tração</a:t>
            </a:r>
            <a:endParaRPr lang="en-US" sz="2600" b="0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377722" y="3770781"/>
            <a:ext cx="47804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600" b="0"/>
              <a:t>Carregamento 0 - Compressão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762697"/>
              </p:ext>
            </p:extLst>
          </p:nvPr>
        </p:nvGraphicFramePr>
        <p:xfrm>
          <a:off x="5878513" y="1047750"/>
          <a:ext cx="17907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6" name="Equation" r:id="rId5" imgW="800100" imgH="431800" progId="Equation.3">
                  <p:embed/>
                </p:oleObj>
              </mc:Choice>
              <mc:Fallback>
                <p:oleObj name="Equation" r:id="rId5" imgW="800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78513" y="1047750"/>
                        <a:ext cx="1790700" cy="96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248743"/>
              </p:ext>
            </p:extLst>
          </p:nvPr>
        </p:nvGraphicFramePr>
        <p:xfrm>
          <a:off x="6203950" y="2014538"/>
          <a:ext cx="1465263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7" name="Equation" r:id="rId7" imgW="698500" imgH="431800" progId="Equation.3">
                  <p:embed/>
                </p:oleObj>
              </mc:Choice>
              <mc:Fallback>
                <p:oleObj name="Equation" r:id="rId7" imgW="698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03950" y="2014538"/>
                        <a:ext cx="1465263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459324"/>
              </p:ext>
            </p:extLst>
          </p:nvPr>
        </p:nvGraphicFramePr>
        <p:xfrm>
          <a:off x="942275" y="4623008"/>
          <a:ext cx="1849438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8" name="Equation" r:id="rId9" imgW="825500" imgH="431800" progId="Equation.3">
                  <p:embed/>
                </p:oleObj>
              </mc:Choice>
              <mc:Fallback>
                <p:oleObj name="Equation" r:id="rId9" imgW="825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42275" y="4623008"/>
                        <a:ext cx="1849438" cy="96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213495"/>
              </p:ext>
            </p:extLst>
          </p:nvPr>
        </p:nvGraphicFramePr>
        <p:xfrm>
          <a:off x="1105555" y="5759580"/>
          <a:ext cx="1463675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9" name="Equation" r:id="rId11" imgW="698500" imgH="431800" progId="Equation.3">
                  <p:embed/>
                </p:oleObj>
              </mc:Choice>
              <mc:Fallback>
                <p:oleObj name="Equation" r:id="rId11" imgW="698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05555" y="5759580"/>
                        <a:ext cx="1463675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5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50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5162" y="417739"/>
            <a:ext cx="8134082" cy="145449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err="1" smtClean="0">
                <a:latin typeface="Arial"/>
                <a:cs typeface="Arial"/>
              </a:rPr>
              <a:t>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possível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determininar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curva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tensão-deformação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cíclica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σa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– </a:t>
            </a:r>
            <a:r>
              <a:rPr lang="en-US" dirty="0" err="1" smtClean="0">
                <a:latin typeface="Arial"/>
                <a:cs typeface="Arial"/>
              </a:rPr>
              <a:t>εa</a:t>
            </a:r>
            <a:r>
              <a:rPr lang="en-US" dirty="0" smtClean="0">
                <a:latin typeface="Arial"/>
                <a:cs typeface="Arial"/>
              </a:rPr>
              <a:t>) e a </a:t>
            </a:r>
            <a:r>
              <a:rPr lang="en-US" dirty="0" err="1" smtClean="0">
                <a:latin typeface="Arial"/>
                <a:cs typeface="Arial"/>
              </a:rPr>
              <a:t>cuva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deformação</a:t>
            </a:r>
            <a:r>
              <a:rPr lang="en-US" dirty="0" smtClean="0">
                <a:latin typeface="Arial"/>
                <a:cs typeface="Arial"/>
              </a:rPr>
              <a:t> –</a:t>
            </a:r>
            <a:r>
              <a:rPr lang="en-US" dirty="0" err="1" smtClean="0">
                <a:latin typeface="Arial"/>
                <a:cs typeface="Arial"/>
              </a:rPr>
              <a:t>vida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ε</a:t>
            </a:r>
            <a:r>
              <a:rPr lang="en-US" dirty="0" smtClean="0">
                <a:latin typeface="Arial"/>
                <a:cs typeface="Arial"/>
              </a:rPr>
              <a:t>-N);</a:t>
            </a: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algn="just"/>
            <a:r>
              <a:rPr lang="en-US" dirty="0" smtClean="0">
                <a:latin typeface="Arial"/>
                <a:cs typeface="Arial"/>
              </a:rPr>
              <a:t>A </a:t>
            </a:r>
            <a:r>
              <a:rPr lang="en-US" dirty="0" err="1" smtClean="0">
                <a:latin typeface="Arial"/>
                <a:cs typeface="Arial"/>
              </a:rPr>
              <a:t>curva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b="1" u="sng" dirty="0" err="1">
                <a:latin typeface="Arial"/>
                <a:cs typeface="Arial"/>
              </a:rPr>
              <a:t>tensão-deformação</a:t>
            </a:r>
            <a:r>
              <a:rPr lang="en-US" b="1" u="sng" dirty="0">
                <a:latin typeface="Arial"/>
                <a:cs typeface="Arial"/>
              </a:rPr>
              <a:t> </a:t>
            </a:r>
            <a:r>
              <a:rPr lang="en-US" b="1" u="sng" dirty="0" err="1">
                <a:latin typeface="Arial"/>
                <a:cs typeface="Arial"/>
              </a:rPr>
              <a:t>cíclica</a:t>
            </a:r>
            <a:r>
              <a:rPr lang="en-US" b="1" u="sng" dirty="0">
                <a:latin typeface="Arial"/>
                <a:cs typeface="Arial"/>
              </a:rPr>
              <a:t> (</a:t>
            </a:r>
            <a:r>
              <a:rPr lang="en-US" b="1" u="sng" dirty="0" err="1">
                <a:latin typeface="Arial"/>
                <a:cs typeface="Arial"/>
              </a:rPr>
              <a:t>σa</a:t>
            </a:r>
            <a:r>
              <a:rPr lang="en-US" b="1" u="sng" dirty="0">
                <a:latin typeface="Arial"/>
                <a:cs typeface="Arial"/>
              </a:rPr>
              <a:t> – </a:t>
            </a:r>
            <a:r>
              <a:rPr lang="en-US" b="1" u="sng" dirty="0" err="1">
                <a:latin typeface="Arial"/>
                <a:cs typeface="Arial"/>
              </a:rPr>
              <a:t>εa</a:t>
            </a:r>
            <a:r>
              <a:rPr lang="en-US" b="1" u="sng" dirty="0" smtClean="0">
                <a:latin typeface="Arial"/>
                <a:cs typeface="Arial"/>
              </a:rPr>
              <a:t>)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é</a:t>
            </a:r>
            <a:r>
              <a:rPr lang="en-US" dirty="0" smtClean="0">
                <a:latin typeface="Arial"/>
                <a:cs typeface="Arial"/>
              </a:rPr>
              <a:t> dada </a:t>
            </a:r>
            <a:r>
              <a:rPr lang="en-US" dirty="0" err="1" smtClean="0">
                <a:latin typeface="Arial"/>
                <a:cs typeface="Arial"/>
              </a:rPr>
              <a:t>por</a:t>
            </a:r>
            <a:r>
              <a:rPr lang="en-US" dirty="0" smtClean="0">
                <a:latin typeface="Arial"/>
                <a:cs typeface="Arial"/>
              </a:rPr>
              <a:t>:</a:t>
            </a:r>
          </a:p>
          <a:p>
            <a:pPr algn="just"/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659972"/>
              </p:ext>
            </p:extLst>
          </p:nvPr>
        </p:nvGraphicFramePr>
        <p:xfrm>
          <a:off x="2500313" y="2434759"/>
          <a:ext cx="3411402" cy="3630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2" name="Equation" r:id="rId3" imgW="1803400" imgH="1917700" progId="Equation.3">
                  <p:embed/>
                </p:oleObj>
              </mc:Choice>
              <mc:Fallback>
                <p:oleObj name="Equation" r:id="rId3" imgW="1803400" imgH="191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0313" y="2434759"/>
                        <a:ext cx="3411402" cy="3630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10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162" y="417739"/>
            <a:ext cx="8134082" cy="819466"/>
          </a:xfrm>
        </p:spPr>
        <p:txBody>
          <a:bodyPr>
            <a:normAutofit/>
          </a:bodyPr>
          <a:lstStyle/>
          <a:p>
            <a:pPr algn="just"/>
            <a:r>
              <a:rPr lang="en-US" sz="2000" dirty="0" smtClean="0">
                <a:latin typeface="Arial"/>
                <a:cs typeface="Arial"/>
              </a:rPr>
              <a:t>A amplitude de </a:t>
            </a:r>
            <a:r>
              <a:rPr lang="en-US" sz="2000" dirty="0" err="1" smtClean="0">
                <a:latin typeface="Arial"/>
                <a:cs typeface="Arial"/>
              </a:rPr>
              <a:t>deformação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pode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ser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dividida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em</a:t>
            </a:r>
            <a:r>
              <a:rPr lang="en-US" sz="2000" dirty="0" smtClean="0">
                <a:latin typeface="Arial"/>
                <a:cs typeface="Arial"/>
              </a:rPr>
              <a:t> parte </a:t>
            </a:r>
            <a:r>
              <a:rPr lang="en-US" sz="2000" dirty="0" err="1" smtClean="0">
                <a:latin typeface="Arial"/>
                <a:cs typeface="Arial"/>
              </a:rPr>
              <a:t>plástica</a:t>
            </a:r>
            <a:r>
              <a:rPr lang="en-US" sz="2000" dirty="0" smtClean="0">
                <a:latin typeface="Arial"/>
                <a:cs typeface="Arial"/>
              </a:rPr>
              <a:t> e </a:t>
            </a:r>
            <a:r>
              <a:rPr lang="en-US" sz="2000" dirty="0" err="1" smtClean="0">
                <a:latin typeface="Arial"/>
                <a:cs typeface="Arial"/>
              </a:rPr>
              <a:t>elástica</a:t>
            </a:r>
            <a:r>
              <a:rPr lang="en-US" sz="2000" dirty="0" smtClean="0">
                <a:latin typeface="Arial"/>
                <a:cs typeface="Arial"/>
              </a:rPr>
              <a:t>:</a:t>
            </a:r>
          </a:p>
          <a:p>
            <a:pPr algn="just"/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709475"/>
              </p:ext>
            </p:extLst>
          </p:nvPr>
        </p:nvGraphicFramePr>
        <p:xfrm>
          <a:off x="2057400" y="1360248"/>
          <a:ext cx="4397375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2" name="Equation" r:id="rId3" imgW="2362200" imgH="977900" progId="Equation.3">
                  <p:embed/>
                </p:oleObj>
              </mc:Choice>
              <mc:Fallback>
                <p:oleObj name="Equation" r:id="rId3" imgW="2362200" imgH="977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7400" y="1360248"/>
                        <a:ext cx="4397375" cy="182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327562" y="3404478"/>
            <a:ext cx="8134082" cy="5794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just">
              <a:buNone/>
            </a:pPr>
            <a:r>
              <a:rPr lang="en-US" dirty="0" smtClean="0">
                <a:latin typeface="Arial"/>
                <a:cs typeface="Arial"/>
              </a:rPr>
              <a:t>b e c </a:t>
            </a:r>
            <a:r>
              <a:rPr lang="en-US" dirty="0" err="1" smtClean="0">
                <a:latin typeface="Arial"/>
                <a:cs typeface="Arial"/>
              </a:rPr>
              <a:t>são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inclinações</a:t>
            </a:r>
            <a:r>
              <a:rPr lang="en-US" dirty="0" smtClean="0">
                <a:latin typeface="Arial"/>
                <a:cs typeface="Arial"/>
              </a:rPr>
              <a:t> da </a:t>
            </a:r>
            <a:r>
              <a:rPr lang="en-US" dirty="0" err="1" smtClean="0">
                <a:latin typeface="Arial"/>
                <a:cs typeface="Arial"/>
              </a:rPr>
              <a:t>reta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determinadas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uma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curva</a:t>
            </a:r>
            <a:r>
              <a:rPr lang="en-US" dirty="0" smtClean="0">
                <a:latin typeface="Arial"/>
                <a:cs typeface="Arial"/>
              </a:rPr>
              <a:t> log – log.</a:t>
            </a:r>
          </a:p>
          <a:p>
            <a:pPr algn="just"/>
            <a:endParaRPr lang="en-US" dirty="0"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8529" y="4291323"/>
            <a:ext cx="8363115" cy="5794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 </a:t>
            </a:r>
            <a:r>
              <a:rPr lang="en-US" dirty="0" err="1" smtClean="0">
                <a:latin typeface="Arial"/>
                <a:cs typeface="Arial"/>
              </a:rPr>
              <a:t>combinação</a:t>
            </a:r>
            <a:r>
              <a:rPr lang="en-US" dirty="0" smtClean="0">
                <a:latin typeface="Arial"/>
                <a:cs typeface="Arial"/>
              </a:rPr>
              <a:t> das </a:t>
            </a:r>
            <a:r>
              <a:rPr lang="en-US" dirty="0" err="1" smtClean="0">
                <a:latin typeface="Arial"/>
                <a:cs typeface="Arial"/>
              </a:rPr>
              <a:t>duas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partes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resulta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equação</a:t>
            </a:r>
            <a:r>
              <a:rPr lang="en-US" dirty="0" smtClean="0">
                <a:latin typeface="Arial"/>
                <a:cs typeface="Arial"/>
              </a:rPr>
              <a:t> da </a:t>
            </a:r>
            <a:r>
              <a:rPr lang="en-US" b="1" u="sng" dirty="0" err="1" smtClean="0">
                <a:latin typeface="Arial"/>
                <a:cs typeface="Arial"/>
              </a:rPr>
              <a:t>deformação-vida</a:t>
            </a:r>
            <a:r>
              <a:rPr lang="en-US" b="1" u="sng" dirty="0" smtClean="0">
                <a:latin typeface="Arial"/>
                <a:cs typeface="Arial"/>
              </a:rPr>
              <a:t> (</a:t>
            </a:r>
            <a:r>
              <a:rPr lang="en-US" b="1" u="sng" dirty="0" err="1" smtClean="0">
                <a:latin typeface="Arial"/>
                <a:cs typeface="Arial"/>
              </a:rPr>
              <a:t>ε</a:t>
            </a:r>
            <a:r>
              <a:rPr lang="en-US" b="1" u="sng" dirty="0" smtClean="0">
                <a:latin typeface="Arial"/>
                <a:cs typeface="Arial"/>
              </a:rPr>
              <a:t>-N)</a:t>
            </a:r>
            <a:r>
              <a:rPr lang="en-US" dirty="0" smtClean="0">
                <a:latin typeface="Arial"/>
                <a:cs typeface="Arial"/>
              </a:rPr>
              <a:t>:</a:t>
            </a:r>
          </a:p>
          <a:p>
            <a:pPr algn="just"/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96873"/>
              </p:ext>
            </p:extLst>
          </p:nvPr>
        </p:nvGraphicFramePr>
        <p:xfrm>
          <a:off x="2236374" y="5209878"/>
          <a:ext cx="3589560" cy="877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3" name="Equation" r:id="rId5" imgW="1663700" imgH="406400" progId="Equation.3">
                  <p:embed/>
                </p:oleObj>
              </mc:Choice>
              <mc:Fallback>
                <p:oleObj name="Equation" r:id="rId5" imgW="1663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6374" y="5209878"/>
                        <a:ext cx="3589560" cy="877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3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671" y="417739"/>
            <a:ext cx="7620000" cy="2001927"/>
          </a:xfrm>
        </p:spPr>
        <p:txBody>
          <a:bodyPr/>
          <a:lstStyle/>
          <a:p>
            <a:pPr marL="114300" indent="0" algn="just">
              <a:buNone/>
            </a:pPr>
            <a:r>
              <a:rPr lang="en-US" dirty="0" smtClean="0"/>
              <a:t>Ex 14.1.</a:t>
            </a:r>
          </a:p>
          <a:p>
            <a:pPr marL="114300" indent="0" algn="just">
              <a:buNone/>
            </a:pPr>
            <a:r>
              <a:rPr lang="en-US" dirty="0" smtClean="0"/>
              <a:t>A </a:t>
            </a:r>
            <a:r>
              <a:rPr lang="en-US" dirty="0" err="1" smtClean="0"/>
              <a:t>tabela</a:t>
            </a:r>
            <a:r>
              <a:rPr lang="en-US" dirty="0" smtClean="0"/>
              <a:t> E14.1 </a:t>
            </a:r>
            <a:r>
              <a:rPr lang="en-US" dirty="0" err="1" smtClean="0"/>
              <a:t>mostra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dados de </a:t>
            </a:r>
            <a:r>
              <a:rPr lang="en-US" dirty="0" err="1" smtClean="0"/>
              <a:t>ensaios</a:t>
            </a:r>
            <a:r>
              <a:rPr lang="en-US" dirty="0" smtClean="0"/>
              <a:t> de </a:t>
            </a:r>
            <a:r>
              <a:rPr lang="en-US" dirty="0" err="1" smtClean="0"/>
              <a:t>fadiga</a:t>
            </a:r>
            <a:r>
              <a:rPr lang="en-US" dirty="0" smtClean="0"/>
              <a:t> de </a:t>
            </a:r>
            <a:r>
              <a:rPr lang="en-US" dirty="0" err="1" smtClean="0"/>
              <a:t>deformação</a:t>
            </a:r>
            <a:r>
              <a:rPr lang="en-US" dirty="0" smtClean="0"/>
              <a:t> </a:t>
            </a:r>
            <a:r>
              <a:rPr lang="en-US" dirty="0" err="1" smtClean="0"/>
              <a:t>completamente</a:t>
            </a:r>
            <a:r>
              <a:rPr lang="en-US" dirty="0" smtClean="0"/>
              <a:t> </a:t>
            </a:r>
            <a:r>
              <a:rPr lang="en-US" dirty="0" err="1" smtClean="0"/>
              <a:t>reversa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um </a:t>
            </a:r>
            <a:r>
              <a:rPr lang="en-US" dirty="0" err="1" smtClean="0"/>
              <a:t>aço</a:t>
            </a:r>
            <a:r>
              <a:rPr lang="en-US" dirty="0" smtClean="0"/>
              <a:t> RQC – 100. O </a:t>
            </a:r>
            <a:r>
              <a:rPr lang="en-US" dirty="0" err="1" smtClean="0"/>
              <a:t>módulo</a:t>
            </a:r>
            <a:r>
              <a:rPr lang="en-US" dirty="0" smtClean="0"/>
              <a:t> de </a:t>
            </a:r>
            <a:r>
              <a:rPr lang="en-US" dirty="0" err="1" smtClean="0"/>
              <a:t>elasticidade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E=200GPa, e </a:t>
            </a:r>
            <a:r>
              <a:rPr lang="en-US" dirty="0" err="1" smtClean="0">
                <a:latin typeface="Arial"/>
                <a:cs typeface="Arial"/>
              </a:rPr>
              <a:t>σa</a:t>
            </a:r>
            <a:r>
              <a:rPr lang="en-US" dirty="0" smtClean="0">
                <a:latin typeface="Arial"/>
                <a:cs typeface="Arial"/>
              </a:rPr>
              <a:t> e </a:t>
            </a:r>
            <a:r>
              <a:rPr lang="en-US" dirty="0" err="1" smtClean="0">
                <a:latin typeface="Arial"/>
                <a:cs typeface="Arial"/>
              </a:rPr>
              <a:t>εa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são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medidos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próximo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Nf</a:t>
            </a:r>
            <a:r>
              <a:rPr lang="en-US" dirty="0" smtClean="0">
                <a:latin typeface="Arial"/>
                <a:cs typeface="Arial"/>
              </a:rPr>
              <a:t>/2. Determine as </a:t>
            </a:r>
            <a:r>
              <a:rPr lang="en-US" dirty="0" err="1" smtClean="0">
                <a:latin typeface="Arial"/>
                <a:cs typeface="Arial"/>
              </a:rPr>
              <a:t>constantes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para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curva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b="1" u="sng" dirty="0" err="1" smtClean="0">
                <a:latin typeface="Arial"/>
                <a:cs typeface="Arial"/>
              </a:rPr>
              <a:t>ε</a:t>
            </a:r>
            <a:r>
              <a:rPr lang="en-US" b="1" u="sng" dirty="0" smtClean="0">
                <a:latin typeface="Arial"/>
                <a:cs typeface="Arial"/>
              </a:rPr>
              <a:t>-N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marL="114300" indent="0" algn="just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825060"/>
              </p:ext>
            </p:extLst>
          </p:nvPr>
        </p:nvGraphicFramePr>
        <p:xfrm>
          <a:off x="1129885" y="3027782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/>
                          <a:cs typeface="Arial"/>
                        </a:rPr>
                        <a:t>εa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/>
                          <a:cs typeface="Arial"/>
                        </a:rPr>
                        <a:t>σa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, (</a:t>
                      </a:r>
                      <a:r>
                        <a:rPr lang="en-US" dirty="0" err="1" smtClean="0">
                          <a:latin typeface="Arial"/>
                          <a:cs typeface="Arial"/>
                        </a:rPr>
                        <a:t>MPa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/>
                          <a:cs typeface="Arial"/>
                        </a:rPr>
                        <a:t>εpa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0,0202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0,01695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0,0100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0,00705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0,0045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0,00193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0,0030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0,00064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22250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0,0023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(0,00010)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110000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0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842597"/>
              </p:ext>
            </p:extLst>
          </p:nvPr>
        </p:nvGraphicFramePr>
        <p:xfrm>
          <a:off x="3539141" y="828685"/>
          <a:ext cx="3589560" cy="877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9" name="Equation" r:id="rId3" imgW="1663700" imgH="406400" progId="Equation.3">
                  <p:embed/>
                </p:oleObj>
              </mc:Choice>
              <mc:Fallback>
                <p:oleObj name="Equation" r:id="rId3" imgW="1663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39141" y="828685"/>
                        <a:ext cx="3589560" cy="877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911949" y="1093168"/>
            <a:ext cx="1287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Arial"/>
                <a:cs typeface="Arial"/>
              </a:rPr>
              <a:t> </a:t>
            </a:r>
            <a:r>
              <a:rPr lang="en-US" u="sng" dirty="0" err="1">
                <a:latin typeface="Arial"/>
                <a:cs typeface="Arial"/>
              </a:rPr>
              <a:t>curva</a:t>
            </a:r>
            <a:r>
              <a:rPr lang="en-US" u="sng" dirty="0">
                <a:latin typeface="Arial"/>
                <a:cs typeface="Arial"/>
              </a:rPr>
              <a:t> </a:t>
            </a:r>
            <a:r>
              <a:rPr lang="en-US" u="sng" dirty="0" err="1">
                <a:latin typeface="Arial"/>
                <a:cs typeface="Arial"/>
              </a:rPr>
              <a:t>ε</a:t>
            </a:r>
            <a:r>
              <a:rPr lang="en-US" u="sng" dirty="0">
                <a:latin typeface="Arial"/>
                <a:cs typeface="Arial"/>
              </a:rPr>
              <a:t>-</a:t>
            </a:r>
            <a:r>
              <a:rPr lang="en-US" u="sng" dirty="0" smtClean="0">
                <a:latin typeface="Arial"/>
                <a:cs typeface="Arial"/>
              </a:rPr>
              <a:t>N:</a:t>
            </a:r>
            <a:endParaRPr lang="en-US" u="sng" dirty="0"/>
          </a:p>
        </p:txBody>
      </p:sp>
      <p:sp>
        <p:nvSpPr>
          <p:cNvPr id="7" name="Rectangle 6"/>
          <p:cNvSpPr/>
          <p:nvPr/>
        </p:nvSpPr>
        <p:spPr>
          <a:xfrm>
            <a:off x="2133939" y="2297204"/>
            <a:ext cx="4099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Determine as </a:t>
            </a:r>
            <a:r>
              <a:rPr lang="en-US" dirty="0" err="1" smtClean="0">
                <a:latin typeface="Arial"/>
                <a:cs typeface="Arial"/>
              </a:rPr>
              <a:t>constantes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σ’f</a:t>
            </a:r>
            <a:r>
              <a:rPr lang="en-US" dirty="0" smtClean="0">
                <a:latin typeface="Arial"/>
                <a:cs typeface="Arial"/>
              </a:rPr>
              <a:t>, b, </a:t>
            </a:r>
            <a:r>
              <a:rPr lang="en-US" dirty="0" err="1" smtClean="0">
                <a:latin typeface="Arial"/>
                <a:cs typeface="Arial"/>
              </a:rPr>
              <a:t>ε’f</a:t>
            </a:r>
            <a:r>
              <a:rPr lang="en-US" dirty="0" smtClean="0">
                <a:latin typeface="Arial"/>
                <a:cs typeface="Arial"/>
              </a:rPr>
              <a:t> e 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5500" y="112121"/>
            <a:ext cx="1275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Resolução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8838" y="535024"/>
            <a:ext cx="116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PASSO 1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128838" y="2040567"/>
            <a:ext cx="116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PASSO 2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128838" y="3178352"/>
            <a:ext cx="116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PASSO 3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1718483" y="3521418"/>
            <a:ext cx="5832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As </a:t>
            </a:r>
            <a:r>
              <a:rPr lang="en-US" dirty="0" err="1" smtClean="0">
                <a:latin typeface="Arial"/>
                <a:cs typeface="Arial"/>
              </a:rPr>
              <a:t>constantes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σ’f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e b </a:t>
            </a:r>
            <a:r>
              <a:rPr lang="en-US" dirty="0" err="1" smtClean="0">
                <a:latin typeface="Arial"/>
                <a:cs typeface="Arial"/>
              </a:rPr>
              <a:t>são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determinadas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pela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equação</a:t>
            </a:r>
            <a:r>
              <a:rPr lang="en-US" dirty="0" smtClean="0">
                <a:latin typeface="Arial"/>
                <a:cs typeface="Arial"/>
              </a:rPr>
              <a:t>: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529179"/>
              </p:ext>
            </p:extLst>
          </p:nvPr>
        </p:nvGraphicFramePr>
        <p:xfrm>
          <a:off x="1297021" y="4084568"/>
          <a:ext cx="6392301" cy="2435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0" name="Equation" r:id="rId5" imgW="3975100" imgH="1612900" progId="Equation.3">
                  <p:embed/>
                </p:oleObj>
              </mc:Choice>
              <mc:Fallback>
                <p:oleObj name="Equation" r:id="rId5" imgW="3975100" imgH="161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7021" y="4084568"/>
                        <a:ext cx="6392301" cy="2435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885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54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024" y="112712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PASSO 4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173963" y="551648"/>
            <a:ext cx="300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Calcular</a:t>
            </a:r>
            <a:r>
              <a:rPr lang="en-US" dirty="0" smtClean="0">
                <a:latin typeface="Arial"/>
                <a:cs typeface="Arial"/>
              </a:rPr>
              <a:t> o log das </a:t>
            </a:r>
            <a:r>
              <a:rPr lang="en-US" dirty="0" err="1" smtClean="0">
                <a:latin typeface="Arial"/>
                <a:cs typeface="Arial"/>
              </a:rPr>
              <a:t>variáveis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115236"/>
              </p:ext>
            </p:extLst>
          </p:nvPr>
        </p:nvGraphicFramePr>
        <p:xfrm>
          <a:off x="2999648" y="1081742"/>
          <a:ext cx="437904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867"/>
                <a:gridCol w="1171395"/>
                <a:gridCol w="1138553"/>
                <a:gridCol w="9962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>
                          <a:latin typeface="Arial"/>
                          <a:cs typeface="Arial"/>
                        </a:rPr>
                        <a:t>εa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>
                          <a:latin typeface="Arial"/>
                          <a:cs typeface="Arial"/>
                        </a:rPr>
                        <a:t>σa</a:t>
                      </a:r>
                      <a:r>
                        <a:rPr lang="en-US" sz="1700" dirty="0" smtClean="0">
                          <a:latin typeface="Arial"/>
                          <a:cs typeface="Arial"/>
                        </a:rPr>
                        <a:t>, (</a:t>
                      </a:r>
                      <a:r>
                        <a:rPr lang="en-US" sz="1700" dirty="0" err="1" smtClean="0">
                          <a:latin typeface="Arial"/>
                          <a:cs typeface="Arial"/>
                        </a:rPr>
                        <a:t>MPa</a:t>
                      </a:r>
                      <a:r>
                        <a:rPr lang="en-US" sz="170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>
                          <a:latin typeface="Arial"/>
                          <a:cs typeface="Arial"/>
                        </a:rPr>
                        <a:t>εpa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Nf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0,0202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631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0,01695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227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0,0100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574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0,00705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1030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0,0045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505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0,00193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6450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0,0030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472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0,00064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22250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0,0023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455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(0,00010)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110000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980308"/>
              </p:ext>
            </p:extLst>
          </p:nvPr>
        </p:nvGraphicFramePr>
        <p:xfrm>
          <a:off x="7552966" y="1063584"/>
          <a:ext cx="825500" cy="2225041"/>
        </p:xfrm>
        <a:graphic>
          <a:graphicData uri="http://schemas.openxmlformats.org/drawingml/2006/table">
            <a:tbl>
              <a:tblPr/>
              <a:tblGrid>
                <a:gridCol w="825500"/>
              </a:tblGrid>
              <a:tr h="4352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2Nf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0497A"/>
                    </a:solidFill>
                  </a:tcPr>
                </a:tc>
              </a:tr>
              <a:tr h="38302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</a:tr>
              <a:tr h="35168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2060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</a:tr>
              <a:tr h="35168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12900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</a:tr>
              <a:tr h="35168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44500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</a:tr>
              <a:tr h="35168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220000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368630"/>
              </p:ext>
            </p:extLst>
          </p:nvPr>
        </p:nvGraphicFramePr>
        <p:xfrm>
          <a:off x="457200" y="4103265"/>
          <a:ext cx="7620001" cy="1568175"/>
        </p:xfrm>
        <a:graphic>
          <a:graphicData uri="http://schemas.openxmlformats.org/drawingml/2006/table">
            <a:tbl>
              <a:tblPr/>
              <a:tblGrid>
                <a:gridCol w="1190242"/>
                <a:gridCol w="1337488"/>
                <a:gridCol w="1386570"/>
                <a:gridCol w="1398841"/>
                <a:gridCol w="2306860"/>
              </a:tblGrid>
              <a:tr h="3067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y (log2Nf)</a:t>
                      </a:r>
                    </a:p>
                  </a:txBody>
                  <a:tcPr marL="12271" marR="12271" marT="122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47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7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x (logσa)</a:t>
                      </a:r>
                    </a:p>
                  </a:txBody>
                  <a:tcPr marL="12271" marR="12271" marT="122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47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xy</a:t>
                      </a:r>
                    </a:p>
                  </a:txBody>
                  <a:tcPr marL="12271" marR="12271" marT="122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47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xˆ2</a:t>
                      </a:r>
                    </a:p>
                  </a:txBody>
                  <a:tcPr marL="12271" marR="12271" marT="122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47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Numero de pontos</a:t>
                      </a:r>
                    </a:p>
                  </a:txBody>
                  <a:tcPr marL="12271" marR="12271" marT="122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4706"/>
                    </a:solidFill>
                  </a:tcPr>
                </a:tc>
              </a:tr>
              <a:tr h="2699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2,657055853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2,800029359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7,439834397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7,840164413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2478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3,31386722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2,758911892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9,142667684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7,61159483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2478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4,11058971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2,703291378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11,11212172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7,307784275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2478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4,648360011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2,673941999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12,42944506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7,149965812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2478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5,342422681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2,658011397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14,20022037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7,065024585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457426"/>
              </p:ext>
            </p:extLst>
          </p:nvPr>
        </p:nvGraphicFramePr>
        <p:xfrm>
          <a:off x="457200" y="5791364"/>
          <a:ext cx="7620001" cy="698366"/>
        </p:xfrm>
        <a:graphic>
          <a:graphicData uri="http://schemas.openxmlformats.org/drawingml/2006/table">
            <a:tbl>
              <a:tblPr/>
              <a:tblGrid>
                <a:gridCol w="1392948"/>
                <a:gridCol w="1324662"/>
                <a:gridCol w="1423191"/>
                <a:gridCol w="1412243"/>
                <a:gridCol w="2066957"/>
              </a:tblGrid>
              <a:tr h="226131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Σy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Σx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Σxy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Σxˆ2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</a:tr>
              <a:tr h="4422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20,07229548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13,59418603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54,32428923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36,97453391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271" marR="12271" marT="122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519138"/>
              </p:ext>
            </p:extLst>
          </p:nvPr>
        </p:nvGraphicFramePr>
        <p:xfrm>
          <a:off x="120424" y="780913"/>
          <a:ext cx="2711691" cy="1513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8" name="Equation" r:id="rId3" imgW="1549400" imgH="939800" progId="Equation.3">
                  <p:embed/>
                </p:oleObj>
              </mc:Choice>
              <mc:Fallback>
                <p:oleObj name="Equation" r:id="rId3" imgW="15494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24" y="780913"/>
                        <a:ext cx="2711691" cy="151353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626061"/>
              </p:ext>
            </p:extLst>
          </p:nvPr>
        </p:nvGraphicFramePr>
        <p:xfrm>
          <a:off x="120424" y="2421791"/>
          <a:ext cx="2711691" cy="1374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9" name="Equation" r:id="rId5" imgW="1739900" imgH="939800" progId="Equation.3">
                  <p:embed/>
                </p:oleObj>
              </mc:Choice>
              <mc:Fallback>
                <p:oleObj name="Equation" r:id="rId5" imgW="17399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24" y="2421791"/>
                        <a:ext cx="2711691" cy="137490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03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55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024" y="112712"/>
            <a:ext cx="116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PASSO 5</a:t>
            </a:r>
            <a:endParaRPr lang="en-US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185480"/>
              </p:ext>
            </p:extLst>
          </p:nvPr>
        </p:nvGraphicFramePr>
        <p:xfrm>
          <a:off x="128073" y="1175784"/>
          <a:ext cx="8214014" cy="159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0" name="Equation" r:id="rId4" imgW="4813300" imgH="939800" progId="Equation.3">
                  <p:embed/>
                </p:oleObj>
              </mc:Choice>
              <mc:Fallback>
                <p:oleObj name="Equation" r:id="rId4" imgW="48133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073" y="1175784"/>
                        <a:ext cx="8214014" cy="159424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319030"/>
              </p:ext>
            </p:extLst>
          </p:nvPr>
        </p:nvGraphicFramePr>
        <p:xfrm>
          <a:off x="31024" y="4049713"/>
          <a:ext cx="8203359" cy="1599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1" name="Equation" r:id="rId6" imgW="5422900" imgH="939800" progId="Equation.3">
                  <p:embed/>
                </p:oleObj>
              </mc:Choice>
              <mc:Fallback>
                <p:oleObj name="Equation" r:id="rId6" imgW="54229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24" y="4049713"/>
                        <a:ext cx="8203359" cy="159924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72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56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024" y="112712"/>
            <a:ext cx="116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PASSO 6</a:t>
            </a:r>
            <a:endParaRPr lang="en-US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582782"/>
              </p:ext>
            </p:extLst>
          </p:nvPr>
        </p:nvGraphicFramePr>
        <p:xfrm>
          <a:off x="927100" y="1584401"/>
          <a:ext cx="6423025" cy="165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4" name="Equation" r:id="rId3" imgW="3060700" imgH="838200" progId="Equation.3">
                  <p:embed/>
                </p:oleObj>
              </mc:Choice>
              <mc:Fallback>
                <p:oleObj name="Equation" r:id="rId3" imgW="30607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7100" y="1584401"/>
                        <a:ext cx="6423025" cy="165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624679"/>
              </p:ext>
            </p:extLst>
          </p:nvPr>
        </p:nvGraphicFramePr>
        <p:xfrm>
          <a:off x="927100" y="3993128"/>
          <a:ext cx="4818186" cy="1032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5" name="Equation" r:id="rId5" imgW="2451100" imgH="558800" progId="Equation.3">
                  <p:embed/>
                </p:oleObj>
              </mc:Choice>
              <mc:Fallback>
                <p:oleObj name="Equation" r:id="rId5" imgW="24511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7100" y="3993128"/>
                        <a:ext cx="4818186" cy="1032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253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57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024" y="112712"/>
            <a:ext cx="116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PASSO 7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576164" y="1682034"/>
            <a:ext cx="5832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As </a:t>
            </a:r>
            <a:r>
              <a:rPr lang="en-US" dirty="0" err="1" smtClean="0">
                <a:latin typeface="Arial"/>
                <a:cs typeface="Arial"/>
              </a:rPr>
              <a:t>constantes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ε’f</a:t>
            </a:r>
            <a:r>
              <a:rPr lang="en-US" dirty="0" smtClean="0">
                <a:latin typeface="Arial"/>
                <a:cs typeface="Arial"/>
              </a:rPr>
              <a:t> e c </a:t>
            </a:r>
            <a:r>
              <a:rPr lang="en-US" dirty="0" err="1" smtClean="0">
                <a:latin typeface="Arial"/>
                <a:cs typeface="Arial"/>
              </a:rPr>
              <a:t>são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determinadas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pela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equação</a:t>
            </a:r>
            <a:r>
              <a:rPr lang="en-US" dirty="0" smtClean="0">
                <a:latin typeface="Arial"/>
                <a:cs typeface="Arial"/>
              </a:rPr>
              <a:t>: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957895"/>
              </p:ext>
            </p:extLst>
          </p:nvPr>
        </p:nvGraphicFramePr>
        <p:xfrm>
          <a:off x="1374775" y="2713038"/>
          <a:ext cx="5697538" cy="284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3" name="Equation" r:id="rId3" imgW="3060700" imgH="1524000" progId="Equation.3">
                  <p:embed/>
                </p:oleObj>
              </mc:Choice>
              <mc:Fallback>
                <p:oleObj name="Equation" r:id="rId3" imgW="3060700" imgH="152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4775" y="2713038"/>
                        <a:ext cx="5697538" cy="284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407629" y="297378"/>
            <a:ext cx="352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Determine as </a:t>
            </a:r>
            <a:r>
              <a:rPr lang="en-US" dirty="0" err="1" smtClean="0">
                <a:latin typeface="Arial"/>
                <a:cs typeface="Arial"/>
              </a:rPr>
              <a:t>constantes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ε’f</a:t>
            </a:r>
            <a:r>
              <a:rPr lang="en-US" dirty="0" smtClean="0">
                <a:latin typeface="Arial"/>
                <a:cs typeface="Arial"/>
              </a:rPr>
              <a:t> e c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024" y="1312702"/>
            <a:ext cx="116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PASSO 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41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58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024" y="112712"/>
            <a:ext cx="116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PASSO 9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743240" y="182316"/>
            <a:ext cx="300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Calcular</a:t>
            </a:r>
            <a:r>
              <a:rPr lang="en-US" dirty="0" smtClean="0">
                <a:latin typeface="Arial"/>
                <a:cs typeface="Arial"/>
              </a:rPr>
              <a:t> o log das </a:t>
            </a:r>
            <a:r>
              <a:rPr lang="en-US" dirty="0" err="1" smtClean="0">
                <a:latin typeface="Arial"/>
                <a:cs typeface="Arial"/>
              </a:rPr>
              <a:t>variáveis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488657"/>
              </p:ext>
            </p:extLst>
          </p:nvPr>
        </p:nvGraphicFramePr>
        <p:xfrm>
          <a:off x="120424" y="551648"/>
          <a:ext cx="2711691" cy="1513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6" name="Equation" r:id="rId3" imgW="1549400" imgH="939800" progId="Equation.3">
                  <p:embed/>
                </p:oleObj>
              </mc:Choice>
              <mc:Fallback>
                <p:oleObj name="Equation" r:id="rId3" imgW="15494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24" y="551648"/>
                        <a:ext cx="2711691" cy="151353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571685"/>
              </p:ext>
            </p:extLst>
          </p:nvPr>
        </p:nvGraphicFramePr>
        <p:xfrm>
          <a:off x="120424" y="2202816"/>
          <a:ext cx="2711691" cy="1374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7" name="Equation" r:id="rId5" imgW="1739900" imgH="939800" progId="Equation.3">
                  <p:embed/>
                </p:oleObj>
              </mc:Choice>
              <mc:Fallback>
                <p:oleObj name="Equation" r:id="rId5" imgW="17399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24" y="2202816"/>
                        <a:ext cx="2711691" cy="137490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493683"/>
              </p:ext>
            </p:extLst>
          </p:nvPr>
        </p:nvGraphicFramePr>
        <p:xfrm>
          <a:off x="3659315" y="800892"/>
          <a:ext cx="2463800" cy="1851660"/>
        </p:xfrm>
        <a:graphic>
          <a:graphicData uri="http://schemas.openxmlformats.org/drawingml/2006/table">
            <a:tbl>
              <a:tblPr/>
              <a:tblGrid>
                <a:gridCol w="1320800"/>
                <a:gridCol w="1143000"/>
              </a:tblGrid>
              <a:tr h="54610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εpa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Nf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9DD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0,01695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0,00705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0,00193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0,00064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22250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110000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585079"/>
              </p:ext>
            </p:extLst>
          </p:nvPr>
        </p:nvGraphicFramePr>
        <p:xfrm>
          <a:off x="6624198" y="831820"/>
          <a:ext cx="825500" cy="1851660"/>
        </p:xfrm>
        <a:graphic>
          <a:graphicData uri="http://schemas.openxmlformats.org/drawingml/2006/table">
            <a:tbl>
              <a:tblPr/>
              <a:tblGrid>
                <a:gridCol w="825500"/>
              </a:tblGrid>
              <a:tr h="546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2Nf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0497A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2060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12900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44500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220000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797916"/>
              </p:ext>
            </p:extLst>
          </p:nvPr>
        </p:nvGraphicFramePr>
        <p:xfrm>
          <a:off x="747572" y="3828963"/>
          <a:ext cx="7620001" cy="1798320"/>
        </p:xfrm>
        <a:graphic>
          <a:graphicData uri="http://schemas.openxmlformats.org/drawingml/2006/table">
            <a:tbl>
              <a:tblPr/>
              <a:tblGrid>
                <a:gridCol w="1312985"/>
                <a:gridCol w="1500554"/>
                <a:gridCol w="1793631"/>
                <a:gridCol w="1348154"/>
                <a:gridCol w="1664677"/>
              </a:tblGrid>
              <a:tr h="5181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y (log2Nf)</a:t>
                      </a:r>
                    </a:p>
                  </a:txBody>
                  <a:tcPr marL="11723" marR="11723" marT="11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47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x (logεa)</a:t>
                      </a:r>
                    </a:p>
                  </a:txBody>
                  <a:tcPr marL="11723" marR="11723" marT="11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47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xy</a:t>
                      </a:r>
                    </a:p>
                  </a:txBody>
                  <a:tcPr marL="11723" marR="11723" marT="11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47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xˆ2</a:t>
                      </a:r>
                    </a:p>
                  </a:txBody>
                  <a:tcPr marL="11723" marR="11723" marT="11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47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Numero de pontos</a:t>
                      </a:r>
                    </a:p>
                  </a:txBody>
                  <a:tcPr marL="11723" marR="11723" marT="11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4706"/>
                    </a:solidFill>
                  </a:tcPr>
                </a:tc>
              </a:tr>
              <a:tr h="2579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2,657055853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-1,770830297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-4,705195006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3,135839942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3,31386722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-2,151810883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-7,13081555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4,630290076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4,11058971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-2,714442691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-11,15796019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7,368199123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4,648360011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-3,193820026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-14,84602529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10,20048636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5,342422681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-21,36969072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111045"/>
              </p:ext>
            </p:extLst>
          </p:nvPr>
        </p:nvGraphicFramePr>
        <p:xfrm>
          <a:off x="747572" y="5774397"/>
          <a:ext cx="7620001" cy="541606"/>
        </p:xfrm>
        <a:graphic>
          <a:graphicData uri="http://schemas.openxmlformats.org/drawingml/2006/table">
            <a:tbl>
              <a:tblPr/>
              <a:tblGrid>
                <a:gridCol w="1312985"/>
                <a:gridCol w="1500554"/>
                <a:gridCol w="1793631"/>
                <a:gridCol w="1348154"/>
                <a:gridCol w="1664677"/>
              </a:tblGrid>
              <a:tr h="264942">
                <a:tc>
                  <a:txBody>
                    <a:bodyPr/>
                    <a:lstStyle/>
                    <a:p>
                      <a:pPr algn="ctr" fontAlgn="b"/>
                      <a:r>
                        <a:rPr lang="el-GR" sz="17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Σy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7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Σx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7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Σxy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7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Σxˆ2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</a:tr>
              <a:tr h="2649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20,07229548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-13,8309039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-59,20968677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41,3348155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1723" marR="11723" marT="11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3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59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303551"/>
              </p:ext>
            </p:extLst>
          </p:nvPr>
        </p:nvGraphicFramePr>
        <p:xfrm>
          <a:off x="341313" y="1176338"/>
          <a:ext cx="7978775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2" name="Equation" r:id="rId3" imgW="5892800" imgH="939800" progId="Equation.3">
                  <p:embed/>
                </p:oleObj>
              </mc:Choice>
              <mc:Fallback>
                <p:oleObj name="Equation" r:id="rId3" imgW="58928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3" y="1176338"/>
                        <a:ext cx="7978775" cy="159385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808496"/>
              </p:ext>
            </p:extLst>
          </p:nvPr>
        </p:nvGraphicFramePr>
        <p:xfrm>
          <a:off x="142875" y="4049713"/>
          <a:ext cx="8191500" cy="159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3" name="Equation" r:id="rId5" imgW="6794500" imgH="939800" progId="Equation.3">
                  <p:embed/>
                </p:oleObj>
              </mc:Choice>
              <mc:Fallback>
                <p:oleObj name="Equation" r:id="rId5" imgW="67945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4049713"/>
                        <a:ext cx="8191500" cy="15986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1024" y="112712"/>
            <a:ext cx="1296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PASSO 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646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398" y="473611"/>
            <a:ext cx="8010364" cy="1143000"/>
          </a:xfrm>
        </p:spPr>
        <p:txBody>
          <a:bodyPr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Arial"/>
                <a:cs typeface="Arial"/>
              </a:rPr>
              <a:t>Método</a:t>
            </a:r>
            <a:r>
              <a:rPr lang="en-US" sz="4800" b="1" dirty="0" smtClean="0">
                <a:solidFill>
                  <a:schemeClr val="tx1"/>
                </a:solidFill>
                <a:latin typeface="Arial"/>
                <a:cs typeface="Arial"/>
              </a:rPr>
              <a:t> S-N (</a:t>
            </a:r>
            <a:r>
              <a:rPr lang="en-US" sz="4800" b="1" dirty="0" err="1" smtClean="0">
                <a:solidFill>
                  <a:schemeClr val="tx1"/>
                </a:solidFill>
                <a:latin typeface="Arial"/>
                <a:cs typeface="Arial"/>
              </a:rPr>
              <a:t>Tensão</a:t>
            </a:r>
            <a:r>
              <a:rPr lang="en-US" sz="4800" b="1" dirty="0" smtClean="0">
                <a:solidFill>
                  <a:schemeClr val="tx1"/>
                </a:solidFill>
                <a:latin typeface="Arial"/>
                <a:cs typeface="Arial"/>
              </a:rPr>
              <a:t> – Vida)</a:t>
            </a:r>
            <a:endParaRPr lang="en-US" sz="48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6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66889" y="1960762"/>
            <a:ext cx="7699380" cy="4240801"/>
            <a:chOff x="466889" y="1960762"/>
            <a:chExt cx="7699380" cy="4240801"/>
          </a:xfrm>
        </p:grpSpPr>
        <p:grpSp>
          <p:nvGrpSpPr>
            <p:cNvPr id="5" name="Group 38"/>
            <p:cNvGrpSpPr>
              <a:grpSpLocks/>
            </p:cNvGrpSpPr>
            <p:nvPr/>
          </p:nvGrpSpPr>
          <p:grpSpPr bwMode="auto">
            <a:xfrm>
              <a:off x="466889" y="1960762"/>
              <a:ext cx="7699380" cy="4240801"/>
              <a:chOff x="240" y="297"/>
              <a:chExt cx="5909" cy="2782"/>
            </a:xfrm>
          </p:grpSpPr>
          <p:sp>
            <p:nvSpPr>
              <p:cNvPr id="6" name="Text Box 22"/>
              <p:cNvSpPr txBox="1">
                <a:spLocks noChangeArrowheads="1"/>
              </p:cNvSpPr>
              <p:nvPr/>
            </p:nvSpPr>
            <p:spPr bwMode="auto">
              <a:xfrm>
                <a:off x="2016" y="864"/>
                <a:ext cx="123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000"/>
                  <a:t>Vida Total</a:t>
                </a:r>
              </a:p>
            </p:txBody>
          </p: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240" y="297"/>
                <a:ext cx="5909" cy="2782"/>
                <a:chOff x="240" y="297"/>
                <a:chExt cx="5909" cy="2782"/>
              </a:xfrm>
            </p:grpSpPr>
            <p:sp>
              <p:nvSpPr>
                <p:cNvPr id="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076" y="1390"/>
                  <a:ext cx="1033" cy="4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2000" dirty="0"/>
                    <a:t>Vida de </a:t>
                  </a:r>
                </a:p>
                <a:p>
                  <a:r>
                    <a:rPr lang="en-US" sz="2000" dirty="0" err="1"/>
                    <a:t>Propagação</a:t>
                  </a:r>
                  <a:endParaRPr lang="en-US" sz="2000" dirty="0"/>
                </a:p>
              </p:txBody>
            </p:sp>
            <p:grpSp>
              <p:nvGrpSpPr>
                <p:cNvPr id="9" name="Group 36"/>
                <p:cNvGrpSpPr>
                  <a:grpSpLocks/>
                </p:cNvGrpSpPr>
                <p:nvPr/>
              </p:nvGrpSpPr>
              <p:grpSpPr bwMode="auto">
                <a:xfrm>
                  <a:off x="240" y="297"/>
                  <a:ext cx="5909" cy="2782"/>
                  <a:chOff x="240" y="283"/>
                  <a:chExt cx="5909" cy="2782"/>
                </a:xfrm>
              </p:grpSpPr>
              <p:sp>
                <p:nvSpPr>
                  <p:cNvPr id="1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807" y="2268"/>
                    <a:ext cx="329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240" y="283"/>
                    <a:ext cx="5909" cy="2782"/>
                    <a:chOff x="240" y="283"/>
                    <a:chExt cx="5909" cy="2782"/>
                  </a:xfrm>
                </p:grpSpPr>
                <p:sp>
                  <p:nvSpPr>
                    <p:cNvPr id="12" name="Line 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6" y="384"/>
                      <a:ext cx="0" cy="240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" name="Line 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6" y="2793"/>
                      <a:ext cx="424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7" y="1214"/>
                      <a:ext cx="0" cy="146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527" y="753"/>
                      <a:ext cx="2384" cy="1846"/>
                    </a:xfrm>
                    <a:custGeom>
                      <a:avLst/>
                      <a:gdLst>
                        <a:gd name="T0" fmla="*/ 0 w 2778"/>
                        <a:gd name="T1" fmla="*/ 1516 h 2244"/>
                        <a:gd name="T2" fmla="*/ 177 w 2778"/>
                        <a:gd name="T3" fmla="*/ 1516 h 2244"/>
                        <a:gd name="T4" fmla="*/ 423 w 2778"/>
                        <a:gd name="T5" fmla="*/ 1510 h 2244"/>
                        <a:gd name="T6" fmla="*/ 751 w 2778"/>
                        <a:gd name="T7" fmla="*/ 1463 h 2244"/>
                        <a:gd name="T8" fmla="*/ 1027 w 2778"/>
                        <a:gd name="T9" fmla="*/ 1396 h 2244"/>
                        <a:gd name="T10" fmla="*/ 1354 w 2778"/>
                        <a:gd name="T11" fmla="*/ 1250 h 2244"/>
                        <a:gd name="T12" fmla="*/ 1544 w 2778"/>
                        <a:gd name="T13" fmla="*/ 1102 h 2244"/>
                        <a:gd name="T14" fmla="*/ 1697 w 2778"/>
                        <a:gd name="T15" fmla="*/ 902 h 2244"/>
                        <a:gd name="T16" fmla="*/ 1783 w 2778"/>
                        <a:gd name="T17" fmla="*/ 735 h 2244"/>
                        <a:gd name="T18" fmla="*/ 1864 w 2778"/>
                        <a:gd name="T19" fmla="*/ 567 h 2244"/>
                        <a:gd name="T20" fmla="*/ 1980 w 2778"/>
                        <a:gd name="T21" fmla="*/ 249 h 2244"/>
                        <a:gd name="T22" fmla="*/ 2046 w 2778"/>
                        <a:gd name="T23" fmla="*/ 0 h 224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2778"/>
                        <a:gd name="T37" fmla="*/ 0 h 2244"/>
                        <a:gd name="T38" fmla="*/ 2778 w 2778"/>
                        <a:gd name="T39" fmla="*/ 2244 h 224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2778" h="2244">
                          <a:moveTo>
                            <a:pt x="0" y="2240"/>
                          </a:moveTo>
                          <a:cubicBezTo>
                            <a:pt x="76" y="2244"/>
                            <a:pt x="144" y="2241"/>
                            <a:pt x="240" y="2240"/>
                          </a:cubicBezTo>
                          <a:cubicBezTo>
                            <a:pt x="335" y="2238"/>
                            <a:pt x="445" y="2244"/>
                            <a:pt x="575" y="2231"/>
                          </a:cubicBezTo>
                          <a:cubicBezTo>
                            <a:pt x="705" y="2218"/>
                            <a:pt x="883" y="2189"/>
                            <a:pt x="1020" y="2162"/>
                          </a:cubicBezTo>
                          <a:cubicBezTo>
                            <a:pt x="1156" y="2134"/>
                            <a:pt x="1258" y="2115"/>
                            <a:pt x="1395" y="2063"/>
                          </a:cubicBezTo>
                          <a:cubicBezTo>
                            <a:pt x="1531" y="2010"/>
                            <a:pt x="1722" y="1918"/>
                            <a:pt x="1839" y="1846"/>
                          </a:cubicBezTo>
                          <a:cubicBezTo>
                            <a:pt x="1955" y="1773"/>
                            <a:pt x="2018" y="1713"/>
                            <a:pt x="2096" y="1628"/>
                          </a:cubicBezTo>
                          <a:cubicBezTo>
                            <a:pt x="2173" y="1542"/>
                            <a:pt x="2249" y="1422"/>
                            <a:pt x="2304" y="1332"/>
                          </a:cubicBezTo>
                          <a:cubicBezTo>
                            <a:pt x="2358" y="1241"/>
                            <a:pt x="2384" y="1167"/>
                            <a:pt x="2422" y="1085"/>
                          </a:cubicBezTo>
                          <a:cubicBezTo>
                            <a:pt x="2459" y="1002"/>
                            <a:pt x="2486" y="957"/>
                            <a:pt x="2531" y="838"/>
                          </a:cubicBezTo>
                          <a:cubicBezTo>
                            <a:pt x="2575" y="718"/>
                            <a:pt x="2646" y="507"/>
                            <a:pt x="2688" y="368"/>
                          </a:cubicBezTo>
                          <a:cubicBezTo>
                            <a:pt x="2729" y="228"/>
                            <a:pt x="2759" y="76"/>
                            <a:pt x="2778" y="0"/>
                          </a:cubicBezTo>
                        </a:path>
                      </a:pathLst>
                    </a:cu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" name="Text Box 1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6" y="1390"/>
                      <a:ext cx="800" cy="4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2000" dirty="0"/>
                        <a:t>Vida de </a:t>
                      </a:r>
                    </a:p>
                    <a:p>
                      <a:r>
                        <a:rPr lang="en-US" sz="2000" dirty="0" err="1"/>
                        <a:t>Iniciação</a:t>
                      </a:r>
                      <a:endParaRPr lang="en-US" sz="2000" dirty="0"/>
                    </a:p>
                  </p:txBody>
                </p:sp>
                <p:sp>
                  <p:nvSpPr>
                    <p:cNvPr id="17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7" y="779"/>
                      <a:ext cx="0" cy="17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" name="Line 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96" y="1490"/>
                      <a:ext cx="28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1490"/>
                      <a:ext cx="28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" name="Line 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27" y="1490"/>
                      <a:ext cx="535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92" y="1490"/>
                      <a:ext cx="825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" name="Line 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96" y="976"/>
                      <a:ext cx="127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96" y="740"/>
                      <a:ext cx="4079" cy="0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chemeClr val="tx1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-344" y="1128"/>
                      <a:ext cx="1933" cy="2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l"/>
                      <a:r>
                        <a:rPr lang="en-US" sz="1600" dirty="0" err="1"/>
                        <a:t>Tamanho</a:t>
                      </a:r>
                      <a:r>
                        <a:rPr lang="en-US" sz="1600" dirty="0"/>
                        <a:t> da </a:t>
                      </a:r>
                      <a:r>
                        <a:rPr lang="en-US" sz="1600" dirty="0" err="1"/>
                        <a:t>trinca</a:t>
                      </a:r>
                      <a:r>
                        <a:rPr lang="en-US" sz="1600" dirty="0"/>
                        <a:t>, mm</a:t>
                      </a:r>
                    </a:p>
                  </p:txBody>
                </p:sp>
                <p:sp>
                  <p:nvSpPr>
                    <p:cNvPr id="25" name="Text Box 2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1" y="513"/>
                      <a:ext cx="116" cy="2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l"/>
                      <a:endParaRPr lang="pt-BR" sz="2000"/>
                    </a:p>
                  </p:txBody>
                </p:sp>
                <p:sp>
                  <p:nvSpPr>
                    <p:cNvPr id="26" name="Text Box 2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0" y="2507"/>
                      <a:ext cx="504" cy="2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l"/>
                      <a:r>
                        <a:rPr lang="en-US" sz="1600" dirty="0"/>
                        <a:t>0,254</a:t>
                      </a:r>
                    </a:p>
                  </p:txBody>
                </p:sp>
                <p:sp>
                  <p:nvSpPr>
                    <p:cNvPr id="27" name="Text 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4" y="2130"/>
                      <a:ext cx="421" cy="2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l"/>
                      <a:r>
                        <a:rPr lang="en-US" sz="1600" dirty="0"/>
                        <a:t>1,32</a:t>
                      </a:r>
                    </a:p>
                  </p:txBody>
                </p:sp>
                <p:sp>
                  <p:nvSpPr>
                    <p:cNvPr id="28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92" y="2320"/>
                      <a:ext cx="0" cy="2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" name="Line 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92" y="2437"/>
                      <a:ext cx="165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" name="Text Box 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50" y="2417"/>
                      <a:ext cx="1999" cy="2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l"/>
                      <a:r>
                        <a:rPr lang="en-US" sz="1800" dirty="0" err="1"/>
                        <a:t>Limite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smtClean="0"/>
                        <a:t>de </a:t>
                      </a:r>
                      <a:r>
                        <a:rPr lang="en-US" sz="1800" dirty="0" err="1" smtClean="0"/>
                        <a:t>Segurança</a:t>
                      </a:r>
                      <a:endParaRPr lang="en-US" sz="1800" dirty="0"/>
                    </a:p>
                  </p:txBody>
                </p:sp>
                <p:sp>
                  <p:nvSpPr>
                    <p:cNvPr id="31" name="Text Box 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77" y="2803"/>
                      <a:ext cx="3822" cy="2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Tempo (</a:t>
                      </a:r>
                      <a:r>
                        <a:rPr lang="en-US" sz="2000" dirty="0" err="1"/>
                        <a:t>horas</a:t>
                      </a:r>
                      <a:r>
                        <a:rPr lang="en-US" sz="2000" dirty="0"/>
                        <a:t> de </a:t>
                      </a:r>
                      <a:r>
                        <a:rPr lang="en-US" sz="2000" dirty="0" err="1"/>
                        <a:t>vôo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ciclos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dias</a:t>
                      </a:r>
                      <a:r>
                        <a:rPr lang="en-US" sz="2000" dirty="0"/>
                        <a:t>)</a:t>
                      </a:r>
                    </a:p>
                  </p:txBody>
                </p:sp>
                <p:sp>
                  <p:nvSpPr>
                    <p:cNvPr id="32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3" y="970"/>
                      <a:ext cx="18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8" y="478"/>
                      <a:ext cx="303" cy="2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9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l" eaLnBrk="1" hangingPunct="1"/>
                      <a:r>
                        <a:rPr lang="en-US" sz="2000"/>
                        <a:t>a</a:t>
                      </a:r>
                      <a:r>
                        <a:rPr lang="en-US" sz="2000" baseline="-25000"/>
                        <a:t>cr</a:t>
                      </a:r>
                      <a:endParaRPr lang="en-US" sz="2000"/>
                    </a:p>
                  </p:txBody>
                </p:sp>
              </p:grpSp>
            </p:grpSp>
          </p:grpSp>
        </p:grpSp>
        <p:sp>
          <p:nvSpPr>
            <p:cNvPr id="34" name="Rectangle 33"/>
            <p:cNvSpPr/>
            <p:nvPr/>
          </p:nvSpPr>
          <p:spPr>
            <a:xfrm>
              <a:off x="1191353" y="3206174"/>
              <a:ext cx="2255479" cy="2548748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16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60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652193"/>
              </p:ext>
            </p:extLst>
          </p:nvPr>
        </p:nvGraphicFramePr>
        <p:xfrm>
          <a:off x="1090438" y="907130"/>
          <a:ext cx="5345113" cy="161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2" name="Equation" r:id="rId3" imgW="2870200" imgH="863600" progId="Equation.3">
                  <p:embed/>
                </p:oleObj>
              </mc:Choice>
              <mc:Fallback>
                <p:oleObj name="Equation" r:id="rId3" imgW="28702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0438" y="907130"/>
                        <a:ext cx="5345113" cy="1611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49884"/>
              </p:ext>
            </p:extLst>
          </p:nvPr>
        </p:nvGraphicFramePr>
        <p:xfrm>
          <a:off x="992188" y="3908425"/>
          <a:ext cx="57292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3" name="Equation" r:id="rId5" imgW="2654300" imgH="241300" progId="Equation.3">
                  <p:embed/>
                </p:oleObj>
              </mc:Choice>
              <mc:Fallback>
                <p:oleObj name="Equation" r:id="rId5" imgW="2654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188" y="3908425"/>
                        <a:ext cx="5729287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1024" y="112712"/>
            <a:ext cx="1283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PASSO 11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82225" y="3556363"/>
            <a:ext cx="1287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Arial"/>
                <a:cs typeface="Arial"/>
              </a:rPr>
              <a:t> </a:t>
            </a:r>
            <a:r>
              <a:rPr lang="en-US" u="sng" dirty="0" err="1">
                <a:latin typeface="Arial"/>
                <a:cs typeface="Arial"/>
              </a:rPr>
              <a:t>curva</a:t>
            </a:r>
            <a:r>
              <a:rPr lang="en-US" u="sng" dirty="0">
                <a:latin typeface="Arial"/>
                <a:cs typeface="Arial"/>
              </a:rPr>
              <a:t> </a:t>
            </a:r>
            <a:r>
              <a:rPr lang="en-US" u="sng" dirty="0" err="1">
                <a:latin typeface="Arial"/>
                <a:cs typeface="Arial"/>
              </a:rPr>
              <a:t>ε</a:t>
            </a:r>
            <a:r>
              <a:rPr lang="en-US" u="sng" dirty="0">
                <a:latin typeface="Arial"/>
                <a:cs typeface="Arial"/>
              </a:rPr>
              <a:t>-</a:t>
            </a:r>
            <a:r>
              <a:rPr lang="en-US" u="sng" dirty="0" smtClean="0">
                <a:latin typeface="Arial"/>
                <a:cs typeface="Arial"/>
              </a:rPr>
              <a:t>N: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4854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61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1424" y="2378021"/>
            <a:ext cx="8010364" cy="1426632"/>
          </a:xfrm>
        </p:spPr>
        <p:txBody>
          <a:bodyPr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Arial"/>
                <a:cs typeface="Arial"/>
              </a:rPr>
              <a:t>OBRIGADA!!</a:t>
            </a:r>
            <a:endParaRPr lang="en-US" sz="42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5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6853"/>
            <a:ext cx="7620000" cy="3457145"/>
          </a:xfrm>
        </p:spPr>
        <p:txBody>
          <a:bodyPr/>
          <a:lstStyle/>
          <a:p>
            <a:pPr marL="114300" indent="0" algn="ctr">
              <a:buNone/>
            </a:pPr>
            <a:r>
              <a:rPr lang="en-US" b="1" dirty="0" err="1" smtClean="0">
                <a:latin typeface="Arial"/>
                <a:cs typeface="Arial"/>
              </a:rPr>
              <a:t>Alguns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pontos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importantes</a:t>
            </a:r>
            <a:endParaRPr lang="en-US" b="1" dirty="0" smtClean="0">
              <a:latin typeface="Arial"/>
              <a:cs typeface="Arial"/>
            </a:endParaRP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algn="just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baseline="-25000" dirty="0" err="1" smtClean="0">
                <a:latin typeface="Arial"/>
                <a:cs typeface="Arial"/>
              </a:rPr>
              <a:t>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é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tensão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em</a:t>
            </a:r>
            <a:r>
              <a:rPr lang="en-US" dirty="0" smtClean="0">
                <a:latin typeface="Arial"/>
                <a:cs typeface="Arial"/>
              </a:rPr>
              <a:t> 1 </a:t>
            </a:r>
            <a:r>
              <a:rPr lang="en-US" dirty="0" err="1" smtClean="0">
                <a:latin typeface="Arial"/>
                <a:cs typeface="Arial"/>
              </a:rPr>
              <a:t>ponto</a:t>
            </a:r>
            <a:r>
              <a:rPr lang="en-US" dirty="0" smtClean="0">
                <a:latin typeface="Arial"/>
                <a:cs typeface="Arial"/>
              </a:rPr>
              <a:t> e S</a:t>
            </a:r>
            <a:r>
              <a:rPr lang="en-US" baseline="-25000" dirty="0" smtClean="0">
                <a:latin typeface="Arial"/>
                <a:cs typeface="Arial"/>
              </a:rPr>
              <a:t>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é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tensão</a:t>
            </a:r>
            <a:r>
              <a:rPr lang="en-US" dirty="0" smtClean="0">
                <a:latin typeface="Arial"/>
                <a:cs typeface="Arial"/>
              </a:rPr>
              <a:t> nominal</a:t>
            </a:r>
          </a:p>
          <a:p>
            <a:pPr marL="114300" indent="0" algn="just">
              <a:buNone/>
            </a:pPr>
            <a:endParaRPr lang="en-US" dirty="0">
              <a:latin typeface="Arial"/>
              <a:cs typeface="Arial"/>
            </a:endParaRPr>
          </a:p>
          <a:p>
            <a:pPr marL="114300" indent="0" algn="just">
              <a:buNone/>
            </a:pPr>
            <a:r>
              <a:rPr lang="en-US" i="1" dirty="0" smtClean="0">
                <a:latin typeface="Arial"/>
                <a:cs typeface="Arial"/>
              </a:rPr>
              <a:t>S</a:t>
            </a:r>
            <a:r>
              <a:rPr lang="en-US" i="1" baseline="-25000" dirty="0" smtClean="0">
                <a:latin typeface="Arial"/>
                <a:cs typeface="Arial"/>
              </a:rPr>
              <a:t>a</a:t>
            </a:r>
            <a:r>
              <a:rPr lang="en-US" i="1" dirty="0" smtClean="0">
                <a:latin typeface="Arial"/>
                <a:cs typeface="Arial"/>
              </a:rPr>
              <a:t> - </a:t>
            </a:r>
            <a:r>
              <a:rPr lang="en-US" i="1" dirty="0" err="1" smtClean="0">
                <a:latin typeface="Arial"/>
                <a:cs typeface="Arial"/>
              </a:rPr>
              <a:t>Tensão</a:t>
            </a:r>
            <a:r>
              <a:rPr lang="en-US" i="1" dirty="0" smtClean="0">
                <a:latin typeface="Arial"/>
                <a:cs typeface="Arial"/>
              </a:rPr>
              <a:t> nominal: </a:t>
            </a:r>
          </a:p>
          <a:p>
            <a:pPr marL="114300" indent="0" algn="just">
              <a:buNone/>
            </a:pPr>
            <a:endParaRPr lang="en-US" baseline="-25000" dirty="0">
              <a:latin typeface="Arial"/>
              <a:cs typeface="Arial"/>
            </a:endParaRPr>
          </a:p>
          <a:p>
            <a:pPr algn="just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A </a:t>
            </a:r>
            <a:r>
              <a:rPr lang="en-US" dirty="0" err="1" smtClean="0">
                <a:latin typeface="Arial"/>
                <a:cs typeface="Arial"/>
              </a:rPr>
              <a:t>tensão</a:t>
            </a:r>
            <a:r>
              <a:rPr lang="en-US" dirty="0" smtClean="0">
                <a:latin typeface="Arial"/>
                <a:cs typeface="Arial"/>
              </a:rPr>
              <a:t> nominal </a:t>
            </a:r>
            <a:r>
              <a:rPr lang="en-US" dirty="0" err="1" smtClean="0">
                <a:latin typeface="Arial"/>
                <a:cs typeface="Arial"/>
              </a:rPr>
              <a:t>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calculada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partir</a:t>
            </a:r>
            <a:r>
              <a:rPr lang="en-US" dirty="0" smtClean="0">
                <a:latin typeface="Arial"/>
                <a:cs typeface="Arial"/>
              </a:rPr>
              <a:t> da </a:t>
            </a:r>
            <a:r>
              <a:rPr lang="en-US" dirty="0" err="1" smtClean="0">
                <a:latin typeface="Arial"/>
                <a:cs typeface="Arial"/>
              </a:rPr>
              <a:t>força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ou</a:t>
            </a:r>
            <a:r>
              <a:rPr lang="en-US" dirty="0" smtClean="0">
                <a:latin typeface="Arial"/>
                <a:cs typeface="Arial"/>
              </a:rPr>
              <a:t> do </a:t>
            </a:r>
            <a:r>
              <a:rPr lang="en-US" dirty="0" err="1" smtClean="0">
                <a:latin typeface="Arial"/>
                <a:cs typeface="Arial"/>
              </a:rPr>
              <a:t>momento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ou</a:t>
            </a:r>
            <a:r>
              <a:rPr lang="en-US" dirty="0" smtClean="0">
                <a:latin typeface="Arial"/>
                <a:cs typeface="Arial"/>
              </a:rPr>
              <a:t> da </a:t>
            </a:r>
            <a:r>
              <a:rPr lang="en-US" dirty="0" err="1" smtClean="0">
                <a:latin typeface="Arial"/>
                <a:cs typeface="Arial"/>
              </a:rPr>
              <a:t>combinação</a:t>
            </a:r>
            <a:r>
              <a:rPr lang="en-US" dirty="0" smtClean="0">
                <a:latin typeface="Arial"/>
                <a:cs typeface="Arial"/>
              </a:rPr>
              <a:t> de ambos.</a:t>
            </a:r>
          </a:p>
          <a:p>
            <a:pPr marL="114300" indent="0" algn="just">
              <a:buNone/>
            </a:pPr>
            <a:endParaRPr lang="en-US" dirty="0">
              <a:latin typeface="Arial"/>
              <a:cs typeface="Arial"/>
            </a:endParaRPr>
          </a:p>
          <a:p>
            <a:pPr algn="just">
              <a:buFont typeface="Wingdings" charset="2"/>
              <a:buChar char="ü"/>
            </a:pPr>
            <a:endParaRPr lang="en-US" dirty="0" smtClean="0">
              <a:latin typeface="Arial"/>
              <a:cs typeface="Arial"/>
            </a:endParaRPr>
          </a:p>
          <a:p>
            <a:pPr algn="just">
              <a:buFont typeface="Wingdings" charset="2"/>
              <a:buChar char="ü"/>
            </a:pPr>
            <a:endParaRPr lang="en-US" u="sng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5395"/>
            <a:ext cx="7620000" cy="5866089"/>
          </a:xfrm>
        </p:spPr>
        <p:txBody>
          <a:bodyPr>
            <a:normAutofit/>
          </a:bodyPr>
          <a:lstStyle/>
          <a:p>
            <a:pPr algn="just"/>
            <a:r>
              <a:rPr lang="en-US" dirty="0" err="1" smtClean="0">
                <a:latin typeface="Arial"/>
                <a:cs typeface="Arial"/>
              </a:rPr>
              <a:t>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ensaios</a:t>
            </a:r>
            <a:r>
              <a:rPr lang="en-US" dirty="0" smtClean="0">
                <a:latin typeface="Arial"/>
                <a:cs typeface="Arial"/>
              </a:rPr>
              <a:t> de </a:t>
            </a:r>
            <a:r>
              <a:rPr lang="en-US" dirty="0" err="1" smtClean="0">
                <a:latin typeface="Arial"/>
                <a:cs typeface="Arial"/>
              </a:rPr>
              <a:t>fadiga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para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gerar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uma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curva</a:t>
            </a:r>
            <a:r>
              <a:rPr lang="en-US" dirty="0" smtClean="0">
                <a:latin typeface="Arial"/>
                <a:cs typeface="Arial"/>
              </a:rPr>
              <a:t> S-N </a:t>
            </a:r>
            <a:r>
              <a:rPr lang="en-US" dirty="0" err="1" smtClean="0">
                <a:latin typeface="Arial"/>
                <a:cs typeface="Arial"/>
              </a:rPr>
              <a:t>podem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ser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realizados</a:t>
            </a:r>
            <a:r>
              <a:rPr lang="en-US" dirty="0" smtClean="0">
                <a:latin typeface="Arial"/>
                <a:cs typeface="Arial"/>
              </a:rPr>
              <a:t> com 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baseline="-25000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=0 </a:t>
            </a:r>
            <a:r>
              <a:rPr lang="en-US" dirty="0" err="1" smtClean="0">
                <a:latin typeface="Arial"/>
                <a:cs typeface="Arial"/>
              </a:rPr>
              <a:t>ou</a:t>
            </a:r>
            <a:r>
              <a:rPr lang="en-US" dirty="0" smtClean="0">
                <a:latin typeface="Arial"/>
                <a:cs typeface="Arial"/>
              </a:rPr>
              <a:t> σ</a:t>
            </a:r>
            <a:r>
              <a:rPr lang="en-US" baseline="-25000" dirty="0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≠0.</a:t>
            </a: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algn="just">
              <a:buFont typeface="Wingdings" charset="2"/>
              <a:buChar char="ü"/>
            </a:pPr>
            <a:r>
              <a:rPr lang="en-US" dirty="0" err="1" smtClean="0">
                <a:latin typeface="Arial"/>
                <a:cs typeface="Arial"/>
              </a:rPr>
              <a:t>Os</a:t>
            </a:r>
            <a:r>
              <a:rPr lang="en-US" dirty="0" smtClean="0">
                <a:latin typeface="Arial"/>
                <a:cs typeface="Arial"/>
              </a:rPr>
              <a:t> dados </a:t>
            </a:r>
            <a:r>
              <a:rPr lang="en-US" dirty="0" err="1" smtClean="0">
                <a:latin typeface="Arial"/>
                <a:cs typeface="Arial"/>
              </a:rPr>
              <a:t>são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colocados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escala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logarítmica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porque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ciclos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mudam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drasticamente</a:t>
            </a:r>
            <a:r>
              <a:rPr lang="en-US" dirty="0" smtClean="0">
                <a:latin typeface="Arial"/>
                <a:cs typeface="Arial"/>
              </a:rPr>
              <a:t> com a </a:t>
            </a:r>
            <a:r>
              <a:rPr lang="en-US" dirty="0" err="1" smtClean="0">
                <a:latin typeface="Arial"/>
                <a:cs typeface="Arial"/>
              </a:rPr>
              <a:t>mudança</a:t>
            </a:r>
            <a:r>
              <a:rPr lang="en-US" dirty="0" smtClean="0">
                <a:latin typeface="Arial"/>
                <a:cs typeface="Arial"/>
              </a:rPr>
              <a:t> do </a:t>
            </a:r>
            <a:r>
              <a:rPr lang="en-US" dirty="0" err="1" smtClean="0">
                <a:latin typeface="Arial"/>
                <a:cs typeface="Arial"/>
              </a:rPr>
              <a:t>nível</a:t>
            </a:r>
            <a:r>
              <a:rPr lang="en-US" dirty="0" smtClean="0">
                <a:latin typeface="Arial"/>
                <a:cs typeface="Arial"/>
              </a:rPr>
              <a:t> de </a:t>
            </a:r>
            <a:r>
              <a:rPr lang="en-US" dirty="0" err="1" smtClean="0">
                <a:latin typeface="Arial"/>
                <a:cs typeface="Arial"/>
              </a:rPr>
              <a:t>tensão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algn="just">
              <a:buFont typeface="Wingdings" charset="2"/>
              <a:buChar char="ü"/>
            </a:pPr>
            <a:endParaRPr lang="en-US" dirty="0">
              <a:latin typeface="Arial"/>
              <a:cs typeface="Arial"/>
            </a:endParaRPr>
          </a:p>
          <a:p>
            <a:pPr algn="just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A </a:t>
            </a:r>
            <a:r>
              <a:rPr lang="en-US" dirty="0" err="1" smtClean="0">
                <a:latin typeface="Arial"/>
                <a:cs typeface="Arial"/>
              </a:rPr>
              <a:t>equação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escala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logarítica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para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determinar</a:t>
            </a:r>
            <a:r>
              <a:rPr lang="en-US" dirty="0" smtClean="0">
                <a:latin typeface="Arial"/>
                <a:cs typeface="Arial"/>
              </a:rPr>
              <a:t> o </a:t>
            </a:r>
            <a:r>
              <a:rPr lang="en-US" dirty="0" err="1" smtClean="0">
                <a:latin typeface="Arial"/>
                <a:cs typeface="Arial"/>
              </a:rPr>
              <a:t>número</a:t>
            </a:r>
            <a:r>
              <a:rPr lang="en-US" dirty="0" smtClean="0">
                <a:latin typeface="Arial"/>
                <a:cs typeface="Arial"/>
              </a:rPr>
              <a:t> de </a:t>
            </a:r>
            <a:r>
              <a:rPr lang="en-US" dirty="0" err="1" smtClean="0">
                <a:latin typeface="Arial"/>
                <a:cs typeface="Arial"/>
              </a:rPr>
              <a:t>ciclos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função</a:t>
            </a:r>
            <a:r>
              <a:rPr lang="en-US" dirty="0" smtClean="0">
                <a:latin typeface="Arial"/>
                <a:cs typeface="Arial"/>
              </a:rPr>
              <a:t> da </a:t>
            </a:r>
            <a:r>
              <a:rPr lang="en-US" dirty="0" err="1" smtClean="0">
                <a:latin typeface="Arial"/>
                <a:cs typeface="Arial"/>
              </a:rPr>
              <a:t>tensão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é</a:t>
            </a:r>
            <a:r>
              <a:rPr lang="en-US" dirty="0" smtClean="0">
                <a:latin typeface="Arial"/>
                <a:cs typeface="Arial"/>
              </a:rPr>
              <a:t>:</a:t>
            </a:r>
          </a:p>
          <a:p>
            <a:pPr algn="just">
              <a:buFont typeface="Wingdings" charset="2"/>
              <a:buChar char="ü"/>
            </a:pPr>
            <a:endParaRPr lang="en-US" dirty="0">
              <a:latin typeface="Arial"/>
              <a:cs typeface="Arial"/>
            </a:endParaRPr>
          </a:p>
          <a:p>
            <a:pPr marL="114300" indent="0" algn="just">
              <a:buNone/>
            </a:pPr>
            <a:endParaRPr lang="en-US" dirty="0" smtClean="0">
              <a:latin typeface="Arial"/>
              <a:cs typeface="Arial"/>
            </a:endParaRPr>
          </a:p>
          <a:p>
            <a:pPr marL="114300" indent="0" algn="just">
              <a:buNone/>
            </a:pPr>
            <a:endParaRPr lang="en-US" dirty="0" smtClean="0">
              <a:latin typeface="Arial"/>
              <a:cs typeface="Arial"/>
            </a:endParaRPr>
          </a:p>
          <a:p>
            <a:pPr marL="114300" indent="0" algn="just">
              <a:buNone/>
            </a:pPr>
            <a:r>
              <a:rPr lang="en-US" dirty="0" err="1" smtClean="0">
                <a:latin typeface="Arial"/>
                <a:cs typeface="Arial"/>
              </a:rPr>
              <a:t>também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pode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ser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representada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por</a:t>
            </a:r>
            <a:r>
              <a:rPr lang="en-US" dirty="0" smtClean="0">
                <a:latin typeface="Arial"/>
                <a:cs typeface="Arial"/>
              </a:rPr>
              <a:t>:</a:t>
            </a:r>
          </a:p>
          <a:p>
            <a:pPr marL="114300" indent="0" algn="just">
              <a:buNone/>
            </a:pPr>
            <a:endParaRPr lang="en-US" dirty="0" smtClean="0">
              <a:latin typeface="Arial"/>
              <a:cs typeface="Arial"/>
            </a:endParaRPr>
          </a:p>
          <a:p>
            <a:pPr marL="114300" indent="0" algn="just">
              <a:buNone/>
            </a:pPr>
            <a:endParaRPr lang="en-US" dirty="0">
              <a:latin typeface="Arial"/>
              <a:cs typeface="Arial"/>
            </a:endParaRPr>
          </a:p>
          <a:p>
            <a:pPr marL="114300" indent="0" algn="just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291475"/>
              </p:ext>
            </p:extLst>
          </p:nvPr>
        </p:nvGraphicFramePr>
        <p:xfrm>
          <a:off x="3387351" y="4154136"/>
          <a:ext cx="1752413" cy="563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2" name="Equation" r:id="rId3" imgW="711200" imgH="228600" progId="Equation.3">
                  <p:embed/>
                </p:oleObj>
              </mc:Choice>
              <mc:Fallback>
                <p:oleObj name="Equation" r:id="rId3" imgW="711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87351" y="4154136"/>
                        <a:ext cx="1752413" cy="563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98634"/>
              </p:ext>
            </p:extLst>
          </p:nvPr>
        </p:nvGraphicFramePr>
        <p:xfrm>
          <a:off x="3276836" y="5686988"/>
          <a:ext cx="24098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3" name="Equation" r:id="rId5" imgW="977900" imgH="254000" progId="Equation.3">
                  <p:embed/>
                </p:oleObj>
              </mc:Choice>
              <mc:Fallback>
                <p:oleObj name="Equation" r:id="rId5" imgW="9779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6836" y="5686988"/>
                        <a:ext cx="2409825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06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8681A-3EFD-1E48-A899-BF465D5FE2F9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2710" y="359074"/>
            <a:ext cx="823907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just">
              <a:buNone/>
            </a:pPr>
            <a:r>
              <a:rPr lang="en-US" sz="2200" dirty="0" err="1">
                <a:latin typeface="Arial"/>
                <a:cs typeface="Arial"/>
              </a:rPr>
              <a:t>onde</a:t>
            </a:r>
            <a:r>
              <a:rPr lang="en-US" sz="2200" dirty="0">
                <a:latin typeface="Arial"/>
                <a:cs typeface="Arial"/>
              </a:rPr>
              <a:t> </a:t>
            </a:r>
          </a:p>
          <a:p>
            <a:pPr marL="114300" indent="0" algn="just">
              <a:buNone/>
            </a:pPr>
            <a:r>
              <a:rPr lang="en-US" sz="2200" dirty="0">
                <a:latin typeface="Arial"/>
                <a:cs typeface="Arial"/>
              </a:rPr>
              <a:t>         </a:t>
            </a:r>
          </a:p>
          <a:p>
            <a:pPr marL="114300" indent="0" algn="just">
              <a:buNone/>
            </a:pPr>
            <a:r>
              <a:rPr lang="en-US" sz="2200" dirty="0">
                <a:latin typeface="Arial"/>
                <a:cs typeface="Arial"/>
              </a:rPr>
              <a:t>                     </a:t>
            </a:r>
          </a:p>
          <a:p>
            <a:pPr marL="114300" indent="0" algn="just">
              <a:buNone/>
            </a:pPr>
            <a:r>
              <a:rPr lang="en-US" sz="2200" dirty="0">
                <a:latin typeface="Arial"/>
                <a:cs typeface="Arial"/>
              </a:rPr>
              <a:t>       </a:t>
            </a:r>
            <a:endParaRPr lang="en-US" sz="2200" dirty="0" smtClean="0">
              <a:latin typeface="Arial"/>
              <a:cs typeface="Arial"/>
            </a:endParaRPr>
          </a:p>
          <a:p>
            <a:pPr marL="114300" indent="0" algn="just">
              <a:buNone/>
            </a:pPr>
            <a:r>
              <a:rPr lang="en-US" sz="2200" dirty="0" smtClean="0">
                <a:latin typeface="Arial"/>
                <a:cs typeface="Arial"/>
              </a:rPr>
              <a:t>           </a:t>
            </a:r>
            <a:r>
              <a:rPr lang="en-US" sz="2200" dirty="0" err="1" smtClean="0">
                <a:latin typeface="Arial"/>
                <a:cs typeface="Arial"/>
              </a:rPr>
              <a:t>é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tensão</a:t>
            </a:r>
            <a:r>
              <a:rPr lang="en-US" sz="2200" dirty="0">
                <a:latin typeface="Arial"/>
                <a:cs typeface="Arial"/>
              </a:rPr>
              <a:t> de </a:t>
            </a:r>
            <a:r>
              <a:rPr lang="en-US" sz="2200" dirty="0" err="1">
                <a:latin typeface="Arial"/>
                <a:cs typeface="Arial"/>
              </a:rPr>
              <a:t>fratura</a:t>
            </a:r>
            <a:r>
              <a:rPr lang="en-US" sz="2200" dirty="0">
                <a:latin typeface="Arial"/>
                <a:cs typeface="Arial"/>
              </a:rPr>
              <a:t> </a:t>
            </a:r>
            <a:endParaRPr lang="en-US" sz="2200" dirty="0" smtClean="0">
              <a:latin typeface="Arial"/>
              <a:cs typeface="Arial"/>
            </a:endParaRPr>
          </a:p>
          <a:p>
            <a:pPr marL="114300" indent="0" algn="just">
              <a:buNone/>
            </a:pPr>
            <a:endParaRPr lang="en-US" sz="2200" dirty="0">
              <a:latin typeface="Arial"/>
              <a:cs typeface="Arial"/>
            </a:endParaRPr>
          </a:p>
          <a:p>
            <a:endParaRPr lang="en-US" sz="24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ü"/>
            </a:pPr>
            <a:r>
              <a:rPr lang="en-US" sz="2400" dirty="0"/>
              <a:t>Se </a:t>
            </a:r>
            <a:r>
              <a:rPr lang="en-US" sz="2400" dirty="0" err="1"/>
              <a:t>os</a:t>
            </a:r>
            <a:r>
              <a:rPr lang="en-US" sz="2400" dirty="0"/>
              <a:t> dados S-N </a:t>
            </a:r>
            <a:r>
              <a:rPr lang="en-US" sz="2400" dirty="0" err="1"/>
              <a:t>formam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reta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escala</a:t>
            </a:r>
            <a:r>
              <a:rPr lang="en-US" sz="2400" dirty="0"/>
              <a:t> Log – Linear: </a:t>
            </a:r>
          </a:p>
          <a:p>
            <a:pPr marL="457200" indent="-342900" algn="just">
              <a:buClr>
                <a:schemeClr val="accent1">
                  <a:lumMod val="75000"/>
                </a:schemeClr>
              </a:buClr>
              <a:buFont typeface="Wingdings" charset="2"/>
              <a:buChar char="ü"/>
            </a:pPr>
            <a:endParaRPr lang="en-US" sz="2200" dirty="0" smtClean="0">
              <a:latin typeface="Arial"/>
              <a:cs typeface="Arial"/>
            </a:endParaRPr>
          </a:p>
          <a:p>
            <a:pPr marL="457200" indent="-342900" algn="just">
              <a:buClr>
                <a:schemeClr val="accent1">
                  <a:lumMod val="75000"/>
                </a:schemeClr>
              </a:buClr>
              <a:buFont typeface="Wingdings" charset="2"/>
              <a:buChar char="ü"/>
            </a:pPr>
            <a:endParaRPr lang="en-US" sz="2200" dirty="0">
              <a:latin typeface="Arial"/>
              <a:cs typeface="Arial"/>
            </a:endParaRPr>
          </a:p>
          <a:p>
            <a:pPr marL="114300" algn="just">
              <a:buClr>
                <a:schemeClr val="accent1">
                  <a:lumMod val="75000"/>
                </a:schemeClr>
              </a:buClr>
            </a:pPr>
            <a:r>
              <a:rPr lang="en-US" sz="2200" dirty="0" smtClean="0">
                <a:latin typeface="Arial"/>
                <a:cs typeface="Arial"/>
              </a:rPr>
              <a:t> </a:t>
            </a:r>
            <a:endParaRPr lang="en-US" sz="2200" dirty="0">
              <a:latin typeface="Arial"/>
              <a:cs typeface="Arial"/>
            </a:endParaRPr>
          </a:p>
          <a:p>
            <a:pPr marL="114300" indent="0" algn="just">
              <a:buNone/>
            </a:pPr>
            <a:endParaRPr lang="en-US" sz="2200" dirty="0"/>
          </a:p>
        </p:txBody>
      </p:sp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839250"/>
              </p:ext>
            </p:extLst>
          </p:nvPr>
        </p:nvGraphicFramePr>
        <p:xfrm>
          <a:off x="1537253" y="300078"/>
          <a:ext cx="2188854" cy="631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2" name="Equation" r:id="rId3" imgW="1104900" imgH="317500" progId="Equation.3">
                  <p:embed/>
                </p:oleObj>
              </mc:Choice>
              <mc:Fallback>
                <p:oleObj name="Equation" r:id="rId3" imgW="1104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7253" y="300078"/>
                        <a:ext cx="2188854" cy="631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044586"/>
              </p:ext>
            </p:extLst>
          </p:nvPr>
        </p:nvGraphicFramePr>
        <p:xfrm>
          <a:off x="339939" y="1421586"/>
          <a:ext cx="507945" cy="677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3" name="Equation" r:id="rId5" imgW="203200" imgH="254000" progId="Equation.3">
                  <p:embed/>
                </p:oleObj>
              </mc:Choice>
              <mc:Fallback>
                <p:oleObj name="Equation" r:id="rId5" imgW="203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9939" y="1421586"/>
                        <a:ext cx="507945" cy="677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926858"/>
              </p:ext>
            </p:extLst>
          </p:nvPr>
        </p:nvGraphicFramePr>
        <p:xfrm>
          <a:off x="2143125" y="3851275"/>
          <a:ext cx="3473450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4" name="Equation" r:id="rId7" imgW="1752600" imgH="571500" progId="Equation.3">
                  <p:embed/>
                </p:oleObj>
              </mc:Choice>
              <mc:Fallback>
                <p:oleObj name="Equation" r:id="rId7" imgW="17526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43125" y="3851275"/>
                        <a:ext cx="3473450" cy="113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91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>
    <a:lnDef>
      <a:spPr>
        <a:ln>
          <a:headEnd type="arrow"/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6406</TotalTime>
  <Words>1802</Words>
  <Application>Microsoft Macintosh PowerPoint</Application>
  <PresentationFormat>On-screen Show (4:3)</PresentationFormat>
  <Paragraphs>590</Paragraphs>
  <Slides>61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Adjacency</vt:lpstr>
      <vt:lpstr>Equation</vt:lpstr>
      <vt:lpstr>PowerPoint Presentation</vt:lpstr>
      <vt:lpstr>Descrição do ciclo de Carregamento</vt:lpstr>
      <vt:lpstr>PowerPoint Presentation</vt:lpstr>
      <vt:lpstr>PowerPoint Presentation</vt:lpstr>
      <vt:lpstr>PowerPoint Presentation</vt:lpstr>
      <vt:lpstr>Método S-N (Tensão – Vida)</vt:lpstr>
      <vt:lpstr>PowerPoint Presentation</vt:lpstr>
      <vt:lpstr>PowerPoint Presentation</vt:lpstr>
      <vt:lpstr>PowerPoint Presentation</vt:lpstr>
      <vt:lpstr>Ex9.1 – Alguns valores de tensão e ciclos de carga correspondentes para um aço AISI4340 são dados na tabela abaixo. Os ensaios foram realizados em corpos de prova sem entalhe e com σm=0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9.4. Aço laminado a quente e normalizado AISI 1045 possui uma curva S-N e alguns dados para amostras sem entalhe sob carregamento axial com tensão média igual zero, são dados abaixo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EX9.2. Para o aço AISI da Tabela 9.1, a amplitude de tensão é σa=500MPa será aplicada em serviço para N=2000 ciclos. Quais são os fatores de segurança para tensão e vida? </vt:lpstr>
      <vt:lpstr>PowerPoint Presentation</vt:lpstr>
      <vt:lpstr>PowerPoint Presentation</vt:lpstr>
      <vt:lpstr>PowerPoint Presentation</vt:lpstr>
      <vt:lpstr>P9.10: Levando em consideração o Ex 9.2, a vida de 1,94*105 ciclos é calculada para uma amplitude de tensão de 500MPa. Para assegurar que não ocorra falha, sugeriu-se trocar o componente quando o número de ciclos atingir 1/3 da vida.   a) Quais os fatores de segurança para a vida e para tensão correspondentes a sugestão?  b) A sugestão é boa? Explique brevemente. </vt:lpstr>
      <vt:lpstr>PowerPoint Presentation</vt:lpstr>
      <vt:lpstr>PowerPoint Presentation</vt:lpstr>
      <vt:lpstr>PowerPoint Presentation</vt:lpstr>
      <vt:lpstr>Efeito da Tensão Média</vt:lpstr>
      <vt:lpstr>Efeito da tensão média</vt:lpstr>
      <vt:lpstr>PowerPoint Presentation</vt:lpstr>
      <vt:lpstr>P9.1. Um aço AISI 4142, tratado termicamente para obter uma dureza 450 HB está sujeito a um carregamento cíclico a uma amplitude tensão de 800MPa. Usando a equação de Morrow, estime a vida Nf para uma tensão média de (a) 0, (b) 200MPa em tração, (c) 200MPa em compressão.</vt:lpstr>
      <vt:lpstr>(a) σm=0</vt:lpstr>
      <vt:lpstr>(a) σm=200MPa (tração)</vt:lpstr>
      <vt:lpstr>PowerPoint Presentation</vt:lpstr>
      <vt:lpstr>(a) σm=0</vt:lpstr>
      <vt:lpstr>(b) σm=200MPa</vt:lpstr>
      <vt:lpstr>(b) σm=-200MPa</vt:lpstr>
      <vt:lpstr>Método ε-N (Deformação – Vida)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OBRIGADA!!</vt:lpstr>
    </vt:vector>
  </TitlesOfParts>
  <Company>Chemin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Equações de crescimento de trinca e Modelos de retardo</dc:title>
  <dc:creator>Aline Chemin</dc:creator>
  <cp:lastModifiedBy>Aline Chemin</cp:lastModifiedBy>
  <cp:revision>458</cp:revision>
  <dcterms:created xsi:type="dcterms:W3CDTF">2014-03-26T12:57:46Z</dcterms:created>
  <dcterms:modified xsi:type="dcterms:W3CDTF">2015-04-22T18:58:15Z</dcterms:modified>
</cp:coreProperties>
</file>