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952" y="-1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574612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07c3e161e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707c3e161e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9e960bbf49_2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9e960bbf49_2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70a131ff51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70a131ff51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9e960bbf49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9e960bbf49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70babe7af9_5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70babe7af9_5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9e960bbf49_2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9e960bbf49_2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9e960bbf49_2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9e960bbf49_2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9f98367e08_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9f98367e08_2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a4dc3e6680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a4dc3e6680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9e960bbf49_2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9e960bbf49_2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9e960bbf49_2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9e960bbf49_2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9e960bbf49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9e960bbf49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a4dc3e668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a4dc3e668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9e960bbf49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9e960bbf49_0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9e960bbf49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9e960bbf49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9f98367e08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9f98367e08_1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704675" y="-232625"/>
            <a:ext cx="7994100" cy="4113900"/>
          </a:xfrm>
          <a:prstGeom prst="roundRect">
            <a:avLst>
              <a:gd name="adj" fmla="val 16667"/>
            </a:avLst>
          </a:prstGeom>
          <a:solidFill>
            <a:schemeClr val="lt2">
              <a:alpha val="606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5413900" y="2822600"/>
            <a:ext cx="2913300" cy="2610000"/>
          </a:xfrm>
          <a:prstGeom prst="roundRect">
            <a:avLst>
              <a:gd name="adj" fmla="val 16667"/>
            </a:avLst>
          </a:prstGeom>
          <a:solidFill>
            <a:schemeClr val="accent3">
              <a:alpha val="528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7898825" y="407700"/>
            <a:ext cx="2111400" cy="1952400"/>
          </a:xfrm>
          <a:prstGeom prst="roundRect">
            <a:avLst>
              <a:gd name="adj" fmla="val 16667"/>
            </a:avLst>
          </a:prstGeom>
          <a:solidFill>
            <a:schemeClr val="accent3">
              <a:alpha val="528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 rot="896">
            <a:off x="1043701" y="907800"/>
            <a:ext cx="6904200" cy="20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Font typeface="Thasadith"/>
              <a:buNone/>
              <a:defRPr sz="5200">
                <a:latin typeface="Thasadith"/>
                <a:ea typeface="Thasadith"/>
                <a:cs typeface="Thasadith"/>
                <a:sym typeface="Thasadith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Font typeface="Thasadith"/>
              <a:buNone/>
              <a:defRPr sz="5200">
                <a:latin typeface="Thasadith"/>
                <a:ea typeface="Thasadith"/>
                <a:cs typeface="Thasadith"/>
                <a:sym typeface="Thasadith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Font typeface="Thasadith"/>
              <a:buNone/>
              <a:defRPr sz="5200">
                <a:latin typeface="Thasadith"/>
                <a:ea typeface="Thasadith"/>
                <a:cs typeface="Thasadith"/>
                <a:sym typeface="Thasadith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Font typeface="Thasadith"/>
              <a:buNone/>
              <a:defRPr sz="5200">
                <a:latin typeface="Thasadith"/>
                <a:ea typeface="Thasadith"/>
                <a:cs typeface="Thasadith"/>
                <a:sym typeface="Thasadith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Font typeface="Thasadith"/>
              <a:buNone/>
              <a:defRPr sz="5200">
                <a:latin typeface="Thasadith"/>
                <a:ea typeface="Thasadith"/>
                <a:cs typeface="Thasadith"/>
                <a:sym typeface="Thasadith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Font typeface="Thasadith"/>
              <a:buNone/>
              <a:defRPr sz="5200">
                <a:latin typeface="Thasadith"/>
                <a:ea typeface="Thasadith"/>
                <a:cs typeface="Thasadith"/>
                <a:sym typeface="Thasadith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Font typeface="Thasadith"/>
              <a:buNone/>
              <a:defRPr sz="5200">
                <a:latin typeface="Thasadith"/>
                <a:ea typeface="Thasadith"/>
                <a:cs typeface="Thasadith"/>
                <a:sym typeface="Thasadith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Font typeface="Thasadith"/>
              <a:buNone/>
              <a:defRPr sz="5200">
                <a:latin typeface="Thasadith"/>
                <a:ea typeface="Thasadith"/>
                <a:cs typeface="Thasadith"/>
                <a:sym typeface="Thasadith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 rot="1416">
            <a:off x="5456962" y="3940825"/>
            <a:ext cx="2913300" cy="7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picture">
  <p:cSld name="CUSTOM_12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3905250" y="402050"/>
            <a:ext cx="5990400" cy="3117900"/>
          </a:xfrm>
          <a:prstGeom prst="roundRect">
            <a:avLst>
              <a:gd name="adj" fmla="val 13861"/>
            </a:avLst>
          </a:prstGeom>
          <a:solidFill>
            <a:schemeClr val="lt2">
              <a:alpha val="603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title"/>
          </p:nvPr>
        </p:nvSpPr>
        <p:spPr>
          <a:xfrm>
            <a:off x="4213400" y="997550"/>
            <a:ext cx="3739800" cy="1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title" idx="2"/>
          </p:nvPr>
        </p:nvSpPr>
        <p:spPr>
          <a:xfrm>
            <a:off x="637750" y="540000"/>
            <a:ext cx="3325500" cy="7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title" hasCustomPrompt="1"/>
          </p:nvPr>
        </p:nvSpPr>
        <p:spPr>
          <a:xfrm rot="121">
            <a:off x="345816" y="2356616"/>
            <a:ext cx="8520600" cy="123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6" name="Google Shape;56;p12"/>
          <p:cNvSpPr txBox="1">
            <a:spLocks noGrp="1"/>
          </p:cNvSpPr>
          <p:nvPr>
            <p:ph type="subTitle" idx="1"/>
          </p:nvPr>
        </p:nvSpPr>
        <p:spPr>
          <a:xfrm flipH="1">
            <a:off x="3482150" y="1567376"/>
            <a:ext cx="21798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9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/>
          <p:nvPr/>
        </p:nvSpPr>
        <p:spPr>
          <a:xfrm>
            <a:off x="7091100" y="1841410"/>
            <a:ext cx="3395100" cy="2385600"/>
          </a:xfrm>
          <a:prstGeom prst="roundRect">
            <a:avLst>
              <a:gd name="adj" fmla="val 13861"/>
            </a:avLst>
          </a:prstGeom>
          <a:solidFill>
            <a:schemeClr val="lt2">
              <a:alpha val="603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3"/>
          <p:cNvSpPr/>
          <p:nvPr/>
        </p:nvSpPr>
        <p:spPr>
          <a:xfrm>
            <a:off x="-1309250" y="1841410"/>
            <a:ext cx="3395100" cy="2385600"/>
          </a:xfrm>
          <a:prstGeom prst="roundRect">
            <a:avLst>
              <a:gd name="adj" fmla="val 13861"/>
            </a:avLst>
          </a:prstGeom>
          <a:solidFill>
            <a:schemeClr val="accent3">
              <a:alpha val="73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3"/>
          <p:cNvSpPr/>
          <p:nvPr/>
        </p:nvSpPr>
        <p:spPr>
          <a:xfrm>
            <a:off x="7743900" y="-40925"/>
            <a:ext cx="1514400" cy="1058100"/>
          </a:xfrm>
          <a:prstGeom prst="roundRect">
            <a:avLst>
              <a:gd name="adj" fmla="val 16667"/>
            </a:avLst>
          </a:prstGeom>
          <a:solidFill>
            <a:schemeClr val="lt2">
              <a:alpha val="2527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title" hasCustomPrompt="1"/>
          </p:nvPr>
        </p:nvSpPr>
        <p:spPr>
          <a:xfrm flipH="1">
            <a:off x="7371856" y="2213414"/>
            <a:ext cx="1209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500"/>
              <a:buNone/>
              <a:defRPr sz="6000" b="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5500">
                <a:latin typeface="Thasadith"/>
                <a:ea typeface="Thasadith"/>
                <a:cs typeface="Thasadith"/>
                <a:sym typeface="Thasadith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5500">
                <a:latin typeface="Thasadith"/>
                <a:ea typeface="Thasadith"/>
                <a:cs typeface="Thasadith"/>
                <a:sym typeface="Thasadith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5500">
                <a:latin typeface="Thasadith"/>
                <a:ea typeface="Thasadith"/>
                <a:cs typeface="Thasadith"/>
                <a:sym typeface="Thasadith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5500">
                <a:latin typeface="Thasadith"/>
                <a:ea typeface="Thasadith"/>
                <a:cs typeface="Thasadith"/>
                <a:sym typeface="Thasadith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5500">
                <a:latin typeface="Thasadith"/>
                <a:ea typeface="Thasadith"/>
                <a:cs typeface="Thasadith"/>
                <a:sym typeface="Thasadith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5500">
                <a:latin typeface="Thasadith"/>
                <a:ea typeface="Thasadith"/>
                <a:cs typeface="Thasadith"/>
                <a:sym typeface="Thasadith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5500">
                <a:latin typeface="Thasadith"/>
                <a:ea typeface="Thasadith"/>
                <a:cs typeface="Thasadith"/>
                <a:sym typeface="Thasadith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5500">
                <a:latin typeface="Thasadith"/>
                <a:ea typeface="Thasadith"/>
                <a:cs typeface="Thasadith"/>
                <a:sym typeface="Thasadith"/>
              </a:defRPr>
            </a:lvl9pPr>
          </a:lstStyle>
          <a:p>
            <a:r>
              <a:t>xx%</a:t>
            </a:r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1"/>
          </p:nvPr>
        </p:nvSpPr>
        <p:spPr>
          <a:xfrm flipH="1">
            <a:off x="2078142" y="2477830"/>
            <a:ext cx="22194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2"/>
          </p:nvPr>
        </p:nvSpPr>
        <p:spPr>
          <a:xfrm>
            <a:off x="4937908" y="2477830"/>
            <a:ext cx="21570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title" idx="3"/>
          </p:nvPr>
        </p:nvSpPr>
        <p:spPr>
          <a:xfrm>
            <a:off x="4171050" y="344700"/>
            <a:ext cx="43452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4"/>
          </p:nvPr>
        </p:nvSpPr>
        <p:spPr>
          <a:xfrm flipH="1">
            <a:off x="2078142" y="3439460"/>
            <a:ext cx="22194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5"/>
          </p:nvPr>
        </p:nvSpPr>
        <p:spPr>
          <a:xfrm>
            <a:off x="5052207" y="3439460"/>
            <a:ext cx="20427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6"/>
          </p:nvPr>
        </p:nvSpPr>
        <p:spPr>
          <a:xfrm flipH="1">
            <a:off x="2078080" y="1905938"/>
            <a:ext cx="3130200" cy="74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hasadith"/>
              <a:buNone/>
              <a:defRPr sz="2400" b="1">
                <a:latin typeface="Marvel"/>
                <a:ea typeface="Marvel"/>
                <a:cs typeface="Marvel"/>
                <a:sym typeface="Marve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7"/>
          </p:nvPr>
        </p:nvSpPr>
        <p:spPr>
          <a:xfrm>
            <a:off x="4937982" y="1905938"/>
            <a:ext cx="2157000" cy="74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hasadith"/>
              <a:buNone/>
              <a:defRPr sz="2400" b="1">
                <a:latin typeface="Marvel"/>
                <a:ea typeface="Marvel"/>
                <a:cs typeface="Marvel"/>
                <a:sym typeface="Marve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8"/>
          </p:nvPr>
        </p:nvSpPr>
        <p:spPr>
          <a:xfrm flipH="1">
            <a:off x="2078080" y="3156197"/>
            <a:ext cx="31302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hasadith"/>
              <a:buNone/>
              <a:defRPr sz="2400" b="1">
                <a:latin typeface="Marvel"/>
                <a:ea typeface="Marvel"/>
                <a:cs typeface="Marvel"/>
                <a:sym typeface="Marve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9"/>
          </p:nvPr>
        </p:nvSpPr>
        <p:spPr>
          <a:xfrm>
            <a:off x="5156980" y="3156197"/>
            <a:ext cx="19380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hasadith"/>
              <a:buNone/>
              <a:defRPr sz="2400" b="1">
                <a:latin typeface="Marvel"/>
                <a:ea typeface="Marvel"/>
                <a:cs typeface="Marvel"/>
                <a:sym typeface="Marve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13" hasCustomPrompt="1"/>
          </p:nvPr>
        </p:nvSpPr>
        <p:spPr>
          <a:xfrm>
            <a:off x="430634" y="3188375"/>
            <a:ext cx="1323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500"/>
              <a:buNone/>
              <a:defRPr sz="60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5500">
                <a:latin typeface="Thasadith"/>
                <a:ea typeface="Thasadith"/>
                <a:cs typeface="Thasadith"/>
                <a:sym typeface="Thasadit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5500">
                <a:latin typeface="Thasadith"/>
                <a:ea typeface="Thasadith"/>
                <a:cs typeface="Thasadith"/>
                <a:sym typeface="Thasadit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5500">
                <a:latin typeface="Thasadith"/>
                <a:ea typeface="Thasadith"/>
                <a:cs typeface="Thasadith"/>
                <a:sym typeface="Thasadit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5500">
                <a:latin typeface="Thasadith"/>
                <a:ea typeface="Thasadith"/>
                <a:cs typeface="Thasadith"/>
                <a:sym typeface="Thasadit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5500">
                <a:latin typeface="Thasadith"/>
                <a:ea typeface="Thasadith"/>
                <a:cs typeface="Thasadith"/>
                <a:sym typeface="Thasadit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5500">
                <a:latin typeface="Thasadith"/>
                <a:ea typeface="Thasadith"/>
                <a:cs typeface="Thasadith"/>
                <a:sym typeface="Thasadit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5500">
                <a:latin typeface="Thasadith"/>
                <a:ea typeface="Thasadith"/>
                <a:cs typeface="Thasadith"/>
                <a:sym typeface="Thasadit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5500">
                <a:latin typeface="Thasadith"/>
                <a:ea typeface="Thasadith"/>
                <a:cs typeface="Thasadith"/>
                <a:sym typeface="Thasadith"/>
              </a:defRPr>
            </a:lvl9pPr>
          </a:lstStyle>
          <a:p>
            <a:r>
              <a:t>xx%</a:t>
            </a:r>
          </a:p>
        </p:txBody>
      </p:sp>
      <p:sp>
        <p:nvSpPr>
          <p:cNvPr id="72" name="Google Shape;72;p13"/>
          <p:cNvSpPr txBox="1">
            <a:spLocks noGrp="1"/>
          </p:cNvSpPr>
          <p:nvPr>
            <p:ph type="title" idx="14" hasCustomPrompt="1"/>
          </p:nvPr>
        </p:nvSpPr>
        <p:spPr>
          <a:xfrm flipH="1">
            <a:off x="7371856" y="3188375"/>
            <a:ext cx="1323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500"/>
              <a:buNone/>
              <a:defRPr sz="6000" b="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5500">
                <a:latin typeface="Thasadith"/>
                <a:ea typeface="Thasadith"/>
                <a:cs typeface="Thasadith"/>
                <a:sym typeface="Thasadith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5500">
                <a:latin typeface="Thasadith"/>
                <a:ea typeface="Thasadith"/>
                <a:cs typeface="Thasadith"/>
                <a:sym typeface="Thasadith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5500">
                <a:latin typeface="Thasadith"/>
                <a:ea typeface="Thasadith"/>
                <a:cs typeface="Thasadith"/>
                <a:sym typeface="Thasadith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5500">
                <a:latin typeface="Thasadith"/>
                <a:ea typeface="Thasadith"/>
                <a:cs typeface="Thasadith"/>
                <a:sym typeface="Thasadith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5500">
                <a:latin typeface="Thasadith"/>
                <a:ea typeface="Thasadith"/>
                <a:cs typeface="Thasadith"/>
                <a:sym typeface="Thasadith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5500">
                <a:latin typeface="Thasadith"/>
                <a:ea typeface="Thasadith"/>
                <a:cs typeface="Thasadith"/>
                <a:sym typeface="Thasadith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5500">
                <a:latin typeface="Thasadith"/>
                <a:ea typeface="Thasadith"/>
                <a:cs typeface="Thasadith"/>
                <a:sym typeface="Thasadith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5500">
                <a:latin typeface="Thasadith"/>
                <a:ea typeface="Thasadith"/>
                <a:cs typeface="Thasadith"/>
                <a:sym typeface="Thasadith"/>
              </a:defRPr>
            </a:lvl9pPr>
          </a:lstStyle>
          <a:p>
            <a:r>
              <a:t>xx%</a:t>
            </a:r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15" hasCustomPrompt="1"/>
          </p:nvPr>
        </p:nvSpPr>
        <p:spPr>
          <a:xfrm>
            <a:off x="430634" y="2213414"/>
            <a:ext cx="1323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500"/>
              <a:buNone/>
              <a:defRPr sz="60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5500">
                <a:latin typeface="Thasadith"/>
                <a:ea typeface="Thasadith"/>
                <a:cs typeface="Thasadith"/>
                <a:sym typeface="Thasadit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5500">
                <a:latin typeface="Thasadith"/>
                <a:ea typeface="Thasadith"/>
                <a:cs typeface="Thasadith"/>
                <a:sym typeface="Thasadit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5500">
                <a:latin typeface="Thasadith"/>
                <a:ea typeface="Thasadith"/>
                <a:cs typeface="Thasadith"/>
                <a:sym typeface="Thasadit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5500">
                <a:latin typeface="Thasadith"/>
                <a:ea typeface="Thasadith"/>
                <a:cs typeface="Thasadith"/>
                <a:sym typeface="Thasadit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5500">
                <a:latin typeface="Thasadith"/>
                <a:ea typeface="Thasadith"/>
                <a:cs typeface="Thasadith"/>
                <a:sym typeface="Thasadit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5500">
                <a:latin typeface="Thasadith"/>
                <a:ea typeface="Thasadith"/>
                <a:cs typeface="Thasadith"/>
                <a:sym typeface="Thasadit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5500">
                <a:latin typeface="Thasadith"/>
                <a:ea typeface="Thasadith"/>
                <a:cs typeface="Thasadith"/>
                <a:sym typeface="Thasadit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5500">
                <a:latin typeface="Thasadith"/>
                <a:ea typeface="Thasadith"/>
                <a:cs typeface="Thasadith"/>
                <a:sym typeface="Thasadith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1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/>
          <p:nvPr/>
        </p:nvSpPr>
        <p:spPr>
          <a:xfrm>
            <a:off x="7743900" y="-40925"/>
            <a:ext cx="1514400" cy="1058100"/>
          </a:xfrm>
          <a:prstGeom prst="roundRect">
            <a:avLst>
              <a:gd name="adj" fmla="val 16667"/>
            </a:avLst>
          </a:prstGeom>
          <a:solidFill>
            <a:schemeClr val="lt2">
              <a:alpha val="2527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ctrTitle"/>
          </p:nvPr>
        </p:nvSpPr>
        <p:spPr>
          <a:xfrm flipH="1">
            <a:off x="4329625" y="1159009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subTitle" idx="1"/>
          </p:nvPr>
        </p:nvSpPr>
        <p:spPr>
          <a:xfrm flipH="1">
            <a:off x="4329625" y="1574383"/>
            <a:ext cx="20034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ctrTitle" idx="2"/>
          </p:nvPr>
        </p:nvSpPr>
        <p:spPr>
          <a:xfrm flipH="1">
            <a:off x="5520250" y="3259548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ubTitle" idx="3"/>
          </p:nvPr>
        </p:nvSpPr>
        <p:spPr>
          <a:xfrm flipH="1">
            <a:off x="5520250" y="3686221"/>
            <a:ext cx="24399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ctrTitle" idx="4"/>
          </p:nvPr>
        </p:nvSpPr>
        <p:spPr>
          <a:xfrm flipH="1">
            <a:off x="4939225" y="2230130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subTitle" idx="5"/>
          </p:nvPr>
        </p:nvSpPr>
        <p:spPr>
          <a:xfrm flipH="1">
            <a:off x="4939225" y="2651881"/>
            <a:ext cx="20034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title" idx="6"/>
          </p:nvPr>
        </p:nvSpPr>
        <p:spPr>
          <a:xfrm>
            <a:off x="5427350" y="356124"/>
            <a:ext cx="3097800" cy="9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1_1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/>
          <p:nvPr/>
        </p:nvSpPr>
        <p:spPr>
          <a:xfrm>
            <a:off x="7743900" y="-40925"/>
            <a:ext cx="1514400" cy="1058100"/>
          </a:xfrm>
          <a:prstGeom prst="roundRect">
            <a:avLst>
              <a:gd name="adj" fmla="val 16667"/>
            </a:avLst>
          </a:prstGeom>
          <a:solidFill>
            <a:schemeClr val="lt2">
              <a:alpha val="2527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5"/>
          <p:cNvSpPr txBox="1">
            <a:spLocks noGrp="1"/>
          </p:cNvSpPr>
          <p:nvPr>
            <p:ph type="subTitle" idx="1"/>
          </p:nvPr>
        </p:nvSpPr>
        <p:spPr>
          <a:xfrm flipH="1">
            <a:off x="5108325" y="2292100"/>
            <a:ext cx="3041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subTitle" idx="2"/>
          </p:nvPr>
        </p:nvSpPr>
        <p:spPr>
          <a:xfrm flipH="1">
            <a:off x="872325" y="2286475"/>
            <a:ext cx="3101100" cy="105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title"/>
          </p:nvPr>
        </p:nvSpPr>
        <p:spPr>
          <a:xfrm>
            <a:off x="3842525" y="354225"/>
            <a:ext cx="46749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subTitle" idx="3"/>
          </p:nvPr>
        </p:nvSpPr>
        <p:spPr>
          <a:xfrm flipH="1">
            <a:off x="5170232" y="3921525"/>
            <a:ext cx="1649700" cy="63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hasadith"/>
              <a:buNone/>
              <a:defRPr sz="2400">
                <a:latin typeface="Marvel"/>
                <a:ea typeface="Marvel"/>
                <a:cs typeface="Marvel"/>
                <a:sym typeface="Marve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hasadith"/>
              <a:buNone/>
              <a:defRPr sz="3000">
                <a:latin typeface="Thasadith"/>
                <a:ea typeface="Thasadith"/>
                <a:cs typeface="Thasadith"/>
                <a:sym typeface="Thasadit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hasadith"/>
              <a:buNone/>
              <a:defRPr sz="3000">
                <a:latin typeface="Thasadith"/>
                <a:ea typeface="Thasadith"/>
                <a:cs typeface="Thasadith"/>
                <a:sym typeface="Thasadit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hasadith"/>
              <a:buNone/>
              <a:defRPr sz="3000">
                <a:latin typeface="Thasadith"/>
                <a:ea typeface="Thasadith"/>
                <a:cs typeface="Thasadith"/>
                <a:sym typeface="Thasadit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hasadith"/>
              <a:buNone/>
              <a:defRPr sz="3000">
                <a:latin typeface="Thasadith"/>
                <a:ea typeface="Thasadith"/>
                <a:cs typeface="Thasadith"/>
                <a:sym typeface="Thasadit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hasadith"/>
              <a:buNone/>
              <a:defRPr sz="3000">
                <a:latin typeface="Thasadith"/>
                <a:ea typeface="Thasadith"/>
                <a:cs typeface="Thasadith"/>
                <a:sym typeface="Thasadit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hasadith"/>
              <a:buNone/>
              <a:defRPr sz="3000">
                <a:latin typeface="Thasadith"/>
                <a:ea typeface="Thasadith"/>
                <a:cs typeface="Thasadith"/>
                <a:sym typeface="Thasadit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hasadith"/>
              <a:buNone/>
              <a:defRPr sz="3000">
                <a:latin typeface="Thasadith"/>
                <a:ea typeface="Thasadith"/>
                <a:cs typeface="Thasadith"/>
                <a:sym typeface="Thasadit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hasadith"/>
              <a:buNone/>
              <a:defRPr sz="3000">
                <a:latin typeface="Thasadith"/>
                <a:ea typeface="Thasadith"/>
                <a:cs typeface="Thasadith"/>
                <a:sym typeface="Thasadith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ubTitle" idx="4"/>
          </p:nvPr>
        </p:nvSpPr>
        <p:spPr>
          <a:xfrm flipH="1">
            <a:off x="2291625" y="3921514"/>
            <a:ext cx="1681800" cy="63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hasadith"/>
              <a:buNone/>
              <a:defRPr sz="2400">
                <a:latin typeface="Marvel"/>
                <a:ea typeface="Marvel"/>
                <a:cs typeface="Marvel"/>
                <a:sym typeface="Marve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hasadith"/>
              <a:buNone/>
              <a:defRPr sz="3000">
                <a:latin typeface="Thasadith"/>
                <a:ea typeface="Thasadith"/>
                <a:cs typeface="Thasadith"/>
                <a:sym typeface="Thasadit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hasadith"/>
              <a:buNone/>
              <a:defRPr sz="3000">
                <a:latin typeface="Thasadith"/>
                <a:ea typeface="Thasadith"/>
                <a:cs typeface="Thasadith"/>
                <a:sym typeface="Thasadit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hasadith"/>
              <a:buNone/>
              <a:defRPr sz="3000">
                <a:latin typeface="Thasadith"/>
                <a:ea typeface="Thasadith"/>
                <a:cs typeface="Thasadith"/>
                <a:sym typeface="Thasadit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hasadith"/>
              <a:buNone/>
              <a:defRPr sz="3000">
                <a:latin typeface="Thasadith"/>
                <a:ea typeface="Thasadith"/>
                <a:cs typeface="Thasadith"/>
                <a:sym typeface="Thasadit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hasadith"/>
              <a:buNone/>
              <a:defRPr sz="3000">
                <a:latin typeface="Thasadith"/>
                <a:ea typeface="Thasadith"/>
                <a:cs typeface="Thasadith"/>
                <a:sym typeface="Thasadit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hasadith"/>
              <a:buNone/>
              <a:defRPr sz="3000">
                <a:latin typeface="Thasadith"/>
                <a:ea typeface="Thasadith"/>
                <a:cs typeface="Thasadith"/>
                <a:sym typeface="Thasadit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hasadith"/>
              <a:buNone/>
              <a:defRPr sz="3000">
                <a:latin typeface="Thasadith"/>
                <a:ea typeface="Thasadith"/>
                <a:cs typeface="Thasadith"/>
                <a:sym typeface="Thasadit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hasadith"/>
              <a:buNone/>
              <a:defRPr sz="3000">
                <a:latin typeface="Thasadith"/>
                <a:ea typeface="Thasadith"/>
                <a:cs typeface="Thasadith"/>
                <a:sym typeface="Thasadith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CUSTOM_2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/>
          <p:nvPr/>
        </p:nvSpPr>
        <p:spPr>
          <a:xfrm>
            <a:off x="-123750" y="-40925"/>
            <a:ext cx="1514400" cy="1058100"/>
          </a:xfrm>
          <a:prstGeom prst="roundRect">
            <a:avLst>
              <a:gd name="adj" fmla="val 16667"/>
            </a:avLst>
          </a:prstGeom>
          <a:solidFill>
            <a:schemeClr val="lt2">
              <a:alpha val="2527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ctrTitle"/>
          </p:nvPr>
        </p:nvSpPr>
        <p:spPr>
          <a:xfrm flipH="1">
            <a:off x="6605688" y="2489339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subTitle" idx="1"/>
          </p:nvPr>
        </p:nvSpPr>
        <p:spPr>
          <a:xfrm flipH="1">
            <a:off x="6404388" y="2911450"/>
            <a:ext cx="19632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ctrTitle" idx="2"/>
          </p:nvPr>
        </p:nvSpPr>
        <p:spPr>
          <a:xfrm flipH="1">
            <a:off x="977706" y="2489339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ubTitle" idx="3"/>
          </p:nvPr>
        </p:nvSpPr>
        <p:spPr>
          <a:xfrm flipH="1">
            <a:off x="877501" y="2911450"/>
            <a:ext cx="17610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ctrTitle" idx="4"/>
          </p:nvPr>
        </p:nvSpPr>
        <p:spPr>
          <a:xfrm flipH="1">
            <a:off x="3664356" y="2489339"/>
            <a:ext cx="1815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subTitle" idx="5"/>
          </p:nvPr>
        </p:nvSpPr>
        <p:spPr>
          <a:xfrm flipH="1">
            <a:off x="3664351" y="2911450"/>
            <a:ext cx="18153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title" idx="6"/>
          </p:nvPr>
        </p:nvSpPr>
        <p:spPr>
          <a:xfrm>
            <a:off x="603525" y="355646"/>
            <a:ext cx="3393600" cy="7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3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/>
          <p:nvPr/>
        </p:nvSpPr>
        <p:spPr>
          <a:xfrm>
            <a:off x="-123750" y="-40925"/>
            <a:ext cx="1514400" cy="1058100"/>
          </a:xfrm>
          <a:prstGeom prst="roundRect">
            <a:avLst>
              <a:gd name="adj" fmla="val 16667"/>
            </a:avLst>
          </a:prstGeom>
          <a:solidFill>
            <a:schemeClr val="lt2">
              <a:alpha val="2527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ctrTitle"/>
          </p:nvPr>
        </p:nvSpPr>
        <p:spPr>
          <a:xfrm flipH="1">
            <a:off x="6196038" y="1526811"/>
            <a:ext cx="18240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subTitle" idx="1"/>
          </p:nvPr>
        </p:nvSpPr>
        <p:spPr>
          <a:xfrm flipH="1">
            <a:off x="6050688" y="2114681"/>
            <a:ext cx="2114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ctrTitle" idx="2"/>
          </p:nvPr>
        </p:nvSpPr>
        <p:spPr>
          <a:xfrm flipH="1">
            <a:off x="3817913" y="1526811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subTitle" idx="3"/>
          </p:nvPr>
        </p:nvSpPr>
        <p:spPr>
          <a:xfrm flipH="1">
            <a:off x="3540863" y="2114681"/>
            <a:ext cx="2114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ctrTitle" idx="4"/>
          </p:nvPr>
        </p:nvSpPr>
        <p:spPr>
          <a:xfrm flipH="1">
            <a:off x="6327738" y="3137772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subTitle" idx="5"/>
          </p:nvPr>
        </p:nvSpPr>
        <p:spPr>
          <a:xfrm flipH="1">
            <a:off x="6050688" y="3730243"/>
            <a:ext cx="2114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ctrTitle" idx="6"/>
          </p:nvPr>
        </p:nvSpPr>
        <p:spPr>
          <a:xfrm flipH="1">
            <a:off x="1255663" y="1670211"/>
            <a:ext cx="1560600" cy="43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subTitle" idx="7"/>
          </p:nvPr>
        </p:nvSpPr>
        <p:spPr>
          <a:xfrm flipH="1">
            <a:off x="978613" y="2114680"/>
            <a:ext cx="2114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ctrTitle" idx="8"/>
          </p:nvPr>
        </p:nvSpPr>
        <p:spPr>
          <a:xfrm flipH="1">
            <a:off x="3817913" y="3137772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subTitle" idx="9"/>
          </p:nvPr>
        </p:nvSpPr>
        <p:spPr>
          <a:xfrm flipH="1">
            <a:off x="3540863" y="3730243"/>
            <a:ext cx="2114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ctrTitle" idx="13"/>
          </p:nvPr>
        </p:nvSpPr>
        <p:spPr>
          <a:xfrm flipH="1">
            <a:off x="1255664" y="3137780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subTitle" idx="14"/>
          </p:nvPr>
        </p:nvSpPr>
        <p:spPr>
          <a:xfrm flipH="1">
            <a:off x="978613" y="3730257"/>
            <a:ext cx="2114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title" idx="15"/>
          </p:nvPr>
        </p:nvSpPr>
        <p:spPr>
          <a:xfrm>
            <a:off x="594650" y="355650"/>
            <a:ext cx="2463000" cy="6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numbers">
  <p:cSld name="CUSTOM_4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/>
          <p:nvPr/>
        </p:nvSpPr>
        <p:spPr>
          <a:xfrm>
            <a:off x="-123750" y="-40925"/>
            <a:ext cx="1514400" cy="1058100"/>
          </a:xfrm>
          <a:prstGeom prst="roundRect">
            <a:avLst>
              <a:gd name="adj" fmla="val 16667"/>
            </a:avLst>
          </a:prstGeom>
          <a:solidFill>
            <a:schemeClr val="lt2">
              <a:alpha val="2527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title" hasCustomPrompt="1"/>
          </p:nvPr>
        </p:nvSpPr>
        <p:spPr>
          <a:xfrm>
            <a:off x="616850" y="3390750"/>
            <a:ext cx="3414600" cy="82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17" name="Google Shape;117;p18"/>
          <p:cNvSpPr txBox="1">
            <a:spLocks noGrp="1"/>
          </p:cNvSpPr>
          <p:nvPr>
            <p:ph type="title" idx="2" hasCustomPrompt="1"/>
          </p:nvPr>
        </p:nvSpPr>
        <p:spPr>
          <a:xfrm>
            <a:off x="2152775" y="1767150"/>
            <a:ext cx="3545700" cy="9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18" name="Google Shape;118;p18"/>
          <p:cNvSpPr txBox="1">
            <a:spLocks noGrp="1"/>
          </p:cNvSpPr>
          <p:nvPr>
            <p:ph type="subTitle" idx="1"/>
          </p:nvPr>
        </p:nvSpPr>
        <p:spPr>
          <a:xfrm flipH="1">
            <a:off x="4628375" y="3234752"/>
            <a:ext cx="2289300" cy="11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400">
                <a:latin typeface="Marvel"/>
                <a:ea typeface="Marvel"/>
                <a:cs typeface="Marvel"/>
                <a:sym typeface="Marve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subTitle" idx="3"/>
          </p:nvPr>
        </p:nvSpPr>
        <p:spPr>
          <a:xfrm flipH="1">
            <a:off x="5925775" y="1739777"/>
            <a:ext cx="2289300" cy="11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400">
                <a:latin typeface="Marvel"/>
                <a:ea typeface="Marvel"/>
                <a:cs typeface="Marvel"/>
                <a:sym typeface="Marve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title" idx="4"/>
          </p:nvPr>
        </p:nvSpPr>
        <p:spPr>
          <a:xfrm>
            <a:off x="603525" y="355646"/>
            <a:ext cx="3393600" cy="7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 1">
  <p:cSld name="CUSTOM_10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/>
          <p:nvPr/>
        </p:nvSpPr>
        <p:spPr>
          <a:xfrm>
            <a:off x="-123750" y="-40925"/>
            <a:ext cx="1514400" cy="1058100"/>
          </a:xfrm>
          <a:prstGeom prst="roundRect">
            <a:avLst>
              <a:gd name="adj" fmla="val 16667"/>
            </a:avLst>
          </a:prstGeom>
          <a:solidFill>
            <a:schemeClr val="lt2">
              <a:alpha val="2527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subTitle" idx="1"/>
          </p:nvPr>
        </p:nvSpPr>
        <p:spPr>
          <a:xfrm flipH="1">
            <a:off x="623531" y="1232948"/>
            <a:ext cx="1797000" cy="11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9"/>
          <p:cNvSpPr txBox="1">
            <a:spLocks noGrp="1"/>
          </p:cNvSpPr>
          <p:nvPr>
            <p:ph type="title"/>
          </p:nvPr>
        </p:nvSpPr>
        <p:spPr>
          <a:xfrm>
            <a:off x="594657" y="355641"/>
            <a:ext cx="3155400" cy="12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>
  <p:cSld name="CUSTOM_13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/>
          <p:nvPr/>
        </p:nvSpPr>
        <p:spPr>
          <a:xfrm>
            <a:off x="-123750" y="-40925"/>
            <a:ext cx="1514400" cy="1058100"/>
          </a:xfrm>
          <a:prstGeom prst="roundRect">
            <a:avLst>
              <a:gd name="adj" fmla="val 16667"/>
            </a:avLst>
          </a:prstGeom>
          <a:solidFill>
            <a:schemeClr val="lt2">
              <a:alpha val="2527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0"/>
          <p:cNvSpPr/>
          <p:nvPr/>
        </p:nvSpPr>
        <p:spPr>
          <a:xfrm>
            <a:off x="-549925" y="1709125"/>
            <a:ext cx="2855100" cy="2553900"/>
          </a:xfrm>
          <a:prstGeom prst="roundRect">
            <a:avLst>
              <a:gd name="adj" fmla="val 7857"/>
            </a:avLst>
          </a:prstGeom>
          <a:solidFill>
            <a:schemeClr val="accent3">
              <a:alpha val="73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0"/>
          <p:cNvSpPr txBox="1">
            <a:spLocks noGrp="1"/>
          </p:cNvSpPr>
          <p:nvPr>
            <p:ph type="body" idx="1"/>
          </p:nvPr>
        </p:nvSpPr>
        <p:spPr>
          <a:xfrm>
            <a:off x="2305135" y="1433350"/>
            <a:ext cx="5140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 Light"/>
              <a:buChar char="●"/>
              <a:defRPr sz="1400"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11150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29" name="Google Shape;129;p20"/>
          <p:cNvSpPr txBox="1">
            <a:spLocks noGrp="1"/>
          </p:cNvSpPr>
          <p:nvPr>
            <p:ph type="title"/>
          </p:nvPr>
        </p:nvSpPr>
        <p:spPr>
          <a:xfrm>
            <a:off x="613650" y="356124"/>
            <a:ext cx="3097800" cy="9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780750" y="-221900"/>
            <a:ext cx="1514400" cy="1979700"/>
          </a:xfrm>
          <a:prstGeom prst="roundRect">
            <a:avLst>
              <a:gd name="adj" fmla="val 16667"/>
            </a:avLst>
          </a:prstGeom>
          <a:solidFill>
            <a:schemeClr val="lt2">
              <a:alpha val="2527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/>
          <p:nvPr/>
        </p:nvSpPr>
        <p:spPr>
          <a:xfrm>
            <a:off x="5124450" y="4016925"/>
            <a:ext cx="4476000" cy="149100"/>
          </a:xfrm>
          <a:prstGeom prst="roundRect">
            <a:avLst>
              <a:gd name="adj" fmla="val 50000"/>
            </a:avLst>
          </a:prstGeom>
          <a:solidFill>
            <a:schemeClr val="accent3">
              <a:alpha val="73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808100" y="2227200"/>
            <a:ext cx="36159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 flipH="1">
            <a:off x="5803800" y="3069000"/>
            <a:ext cx="2620200" cy="15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 idx="2" hasCustomPrompt="1"/>
          </p:nvPr>
        </p:nvSpPr>
        <p:spPr>
          <a:xfrm>
            <a:off x="-77106" y="440775"/>
            <a:ext cx="3230100" cy="123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CUSTOM_15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/>
          <p:nvPr/>
        </p:nvSpPr>
        <p:spPr>
          <a:xfrm>
            <a:off x="-479225" y="1792700"/>
            <a:ext cx="3395100" cy="2385600"/>
          </a:xfrm>
          <a:prstGeom prst="roundRect">
            <a:avLst>
              <a:gd name="adj" fmla="val 13861"/>
            </a:avLst>
          </a:prstGeom>
          <a:solidFill>
            <a:schemeClr val="accent3">
              <a:alpha val="73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1"/>
          <p:cNvSpPr/>
          <p:nvPr/>
        </p:nvSpPr>
        <p:spPr>
          <a:xfrm>
            <a:off x="-123750" y="-40925"/>
            <a:ext cx="1514400" cy="1058100"/>
          </a:xfrm>
          <a:prstGeom prst="roundRect">
            <a:avLst>
              <a:gd name="adj" fmla="val 16667"/>
            </a:avLst>
          </a:prstGeom>
          <a:solidFill>
            <a:schemeClr val="lt2">
              <a:alpha val="2527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1"/>
          <p:cNvSpPr txBox="1">
            <a:spLocks noGrp="1"/>
          </p:cNvSpPr>
          <p:nvPr>
            <p:ph type="body" idx="1"/>
          </p:nvPr>
        </p:nvSpPr>
        <p:spPr>
          <a:xfrm>
            <a:off x="2585266" y="2021066"/>
            <a:ext cx="5375700" cy="27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400"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11150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34" name="Google Shape;134;p21"/>
          <p:cNvSpPr txBox="1">
            <a:spLocks noGrp="1"/>
          </p:cNvSpPr>
          <p:nvPr>
            <p:ph type="title"/>
          </p:nvPr>
        </p:nvSpPr>
        <p:spPr>
          <a:xfrm>
            <a:off x="594651" y="355650"/>
            <a:ext cx="5888100" cy="12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SECTION_TITLE_AND_DESCRIPTION_1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2"/>
          <p:cNvSpPr/>
          <p:nvPr/>
        </p:nvSpPr>
        <p:spPr>
          <a:xfrm>
            <a:off x="-282050" y="1834150"/>
            <a:ext cx="3911100" cy="3598500"/>
          </a:xfrm>
          <a:prstGeom prst="roundRect">
            <a:avLst>
              <a:gd name="adj" fmla="val 16667"/>
            </a:avLst>
          </a:prstGeom>
          <a:solidFill>
            <a:schemeClr val="accent3">
              <a:alpha val="528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2"/>
          <p:cNvSpPr/>
          <p:nvPr/>
        </p:nvSpPr>
        <p:spPr>
          <a:xfrm>
            <a:off x="4105275" y="-232625"/>
            <a:ext cx="7013100" cy="2514300"/>
          </a:xfrm>
          <a:prstGeom prst="roundRect">
            <a:avLst>
              <a:gd name="adj" fmla="val 16667"/>
            </a:avLst>
          </a:prstGeom>
          <a:solidFill>
            <a:schemeClr val="lt2">
              <a:alpha val="606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2"/>
          <p:cNvSpPr/>
          <p:nvPr/>
        </p:nvSpPr>
        <p:spPr>
          <a:xfrm>
            <a:off x="2552700" y="4356550"/>
            <a:ext cx="1971600" cy="1076100"/>
          </a:xfrm>
          <a:prstGeom prst="roundRect">
            <a:avLst>
              <a:gd name="adj" fmla="val 16667"/>
            </a:avLst>
          </a:prstGeom>
          <a:solidFill>
            <a:schemeClr val="lt2">
              <a:alpha val="606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2"/>
          <p:cNvSpPr txBox="1">
            <a:spLocks noGrp="1"/>
          </p:cNvSpPr>
          <p:nvPr>
            <p:ph type="subTitle" idx="1"/>
          </p:nvPr>
        </p:nvSpPr>
        <p:spPr>
          <a:xfrm>
            <a:off x="614730" y="2131575"/>
            <a:ext cx="2505900" cy="14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40" name="Google Shape;140;p22"/>
          <p:cNvSpPr txBox="1">
            <a:spLocks noGrp="1"/>
          </p:cNvSpPr>
          <p:nvPr>
            <p:ph type="title"/>
          </p:nvPr>
        </p:nvSpPr>
        <p:spPr>
          <a:xfrm>
            <a:off x="5420751" y="422799"/>
            <a:ext cx="3097800" cy="9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1" name="Google Shape;141;p22"/>
          <p:cNvSpPr txBox="1"/>
          <p:nvPr/>
        </p:nvSpPr>
        <p:spPr>
          <a:xfrm>
            <a:off x="5732218" y="3504375"/>
            <a:ext cx="2768700" cy="9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CREDITS: This presentation template was created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Assistant"/>
                <a:ea typeface="Assistant"/>
                <a:cs typeface="Assistant"/>
                <a:sym typeface="Assistant"/>
                <a:hlinkClick r:id="rId2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, including icons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Assistant"/>
                <a:ea typeface="Assistant"/>
                <a:cs typeface="Assistant"/>
                <a:sym typeface="Assistant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, and infographics &amp; images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Assistant"/>
                <a:ea typeface="Assistant"/>
                <a:cs typeface="Assistant"/>
                <a:sym typeface="Assistant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endParaRPr sz="1000" b="1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7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3"/>
          <p:cNvSpPr/>
          <p:nvPr/>
        </p:nvSpPr>
        <p:spPr>
          <a:xfrm>
            <a:off x="7743900" y="-40925"/>
            <a:ext cx="1514400" cy="1058100"/>
          </a:xfrm>
          <a:prstGeom prst="roundRect">
            <a:avLst>
              <a:gd name="adj" fmla="val 16667"/>
            </a:avLst>
          </a:prstGeom>
          <a:solidFill>
            <a:schemeClr val="lt2">
              <a:alpha val="2527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3"/>
          <p:cNvSpPr txBox="1">
            <a:spLocks noGrp="1"/>
          </p:cNvSpPr>
          <p:nvPr>
            <p:ph type="title"/>
          </p:nvPr>
        </p:nvSpPr>
        <p:spPr>
          <a:xfrm>
            <a:off x="4171050" y="344700"/>
            <a:ext cx="43452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6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4064375" y="3780725"/>
            <a:ext cx="5877000" cy="966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/>
          <p:nvPr/>
        </p:nvSpPr>
        <p:spPr>
          <a:xfrm>
            <a:off x="-219000" y="1904250"/>
            <a:ext cx="2558400" cy="1335000"/>
          </a:xfrm>
          <a:prstGeom prst="roundRect">
            <a:avLst>
              <a:gd name="adj" fmla="val 16667"/>
            </a:avLst>
          </a:prstGeom>
          <a:solidFill>
            <a:schemeClr val="lt2">
              <a:alpha val="2527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000575" y="1587725"/>
            <a:ext cx="4276800" cy="278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Font typeface="Raleway Thin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1115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670850" y="2302053"/>
            <a:ext cx="3155400" cy="80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ctrTitle"/>
          </p:nvPr>
        </p:nvSpPr>
        <p:spPr>
          <a:xfrm flipH="1">
            <a:off x="5623705" y="1995919"/>
            <a:ext cx="1560600" cy="4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ubTitle" idx="1"/>
          </p:nvPr>
        </p:nvSpPr>
        <p:spPr>
          <a:xfrm flipH="1">
            <a:off x="5623768" y="2402167"/>
            <a:ext cx="2516100" cy="170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ctrTitle" idx="2"/>
          </p:nvPr>
        </p:nvSpPr>
        <p:spPr>
          <a:xfrm flipH="1">
            <a:off x="1702544" y="1995914"/>
            <a:ext cx="1817700" cy="4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3"/>
          </p:nvPr>
        </p:nvSpPr>
        <p:spPr>
          <a:xfrm flipH="1">
            <a:off x="1004132" y="2402167"/>
            <a:ext cx="2516100" cy="170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title" idx="4"/>
          </p:nvPr>
        </p:nvSpPr>
        <p:spPr>
          <a:xfrm>
            <a:off x="5427350" y="356124"/>
            <a:ext cx="3097800" cy="9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>
            <a:off x="-123750" y="-40925"/>
            <a:ext cx="1514400" cy="1058100"/>
          </a:xfrm>
          <a:prstGeom prst="roundRect">
            <a:avLst>
              <a:gd name="adj" fmla="val 16667"/>
            </a:avLst>
          </a:prstGeom>
          <a:solidFill>
            <a:schemeClr val="lt2">
              <a:alpha val="2527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594657" y="355641"/>
            <a:ext cx="3155400" cy="12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/>
          <p:nvPr/>
        </p:nvSpPr>
        <p:spPr>
          <a:xfrm>
            <a:off x="-123750" y="-40925"/>
            <a:ext cx="1514400" cy="1058100"/>
          </a:xfrm>
          <a:prstGeom prst="roundRect">
            <a:avLst>
              <a:gd name="adj" fmla="val 16667"/>
            </a:avLst>
          </a:prstGeom>
          <a:solidFill>
            <a:schemeClr val="lt2">
              <a:alpha val="2527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ubTitle" idx="1"/>
          </p:nvPr>
        </p:nvSpPr>
        <p:spPr>
          <a:xfrm flipH="1">
            <a:off x="624750" y="1321800"/>
            <a:ext cx="7704000" cy="33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594657" y="355641"/>
            <a:ext cx="3155400" cy="12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/>
          <p:nvPr/>
        </p:nvSpPr>
        <p:spPr>
          <a:xfrm flipH="1">
            <a:off x="1860825" y="-83950"/>
            <a:ext cx="7823400" cy="4096500"/>
          </a:xfrm>
          <a:prstGeom prst="roundRect">
            <a:avLst>
              <a:gd name="adj" fmla="val 16667"/>
            </a:avLst>
          </a:prstGeom>
          <a:solidFill>
            <a:schemeClr val="lt2">
              <a:alpha val="606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8"/>
          <p:cNvSpPr/>
          <p:nvPr/>
        </p:nvSpPr>
        <p:spPr>
          <a:xfrm flipH="1">
            <a:off x="-355425" y="2689375"/>
            <a:ext cx="2915400" cy="1835400"/>
          </a:xfrm>
          <a:prstGeom prst="roundRect">
            <a:avLst>
              <a:gd name="adj" fmla="val 16667"/>
            </a:avLst>
          </a:prstGeom>
          <a:solidFill>
            <a:schemeClr val="accent3">
              <a:alpha val="528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8"/>
          <p:cNvSpPr/>
          <p:nvPr/>
        </p:nvSpPr>
        <p:spPr>
          <a:xfrm rot="-5400000" flipH="1">
            <a:off x="6573275" y="4327150"/>
            <a:ext cx="2111400" cy="1952400"/>
          </a:xfrm>
          <a:prstGeom prst="roundRect">
            <a:avLst>
              <a:gd name="adj" fmla="val 16667"/>
            </a:avLst>
          </a:prstGeom>
          <a:solidFill>
            <a:schemeClr val="accent3">
              <a:alpha val="528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2961225" y="997550"/>
            <a:ext cx="3739800" cy="1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 txBox="1">
            <a:spLocks noGrp="1"/>
          </p:cNvSpPr>
          <p:nvPr>
            <p:ph type="subTitle" idx="1"/>
          </p:nvPr>
        </p:nvSpPr>
        <p:spPr>
          <a:xfrm>
            <a:off x="614730" y="2131575"/>
            <a:ext cx="2505900" cy="14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5420751" y="422799"/>
            <a:ext cx="3097800" cy="9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/>
          <p:nvPr/>
        </p:nvSpPr>
        <p:spPr>
          <a:xfrm>
            <a:off x="-123750" y="-40925"/>
            <a:ext cx="1514400" cy="1058100"/>
          </a:xfrm>
          <a:prstGeom prst="roundRect">
            <a:avLst>
              <a:gd name="adj" fmla="val 16667"/>
            </a:avLst>
          </a:prstGeom>
          <a:solidFill>
            <a:schemeClr val="lt2">
              <a:alpha val="2527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ubTitle" idx="1"/>
          </p:nvPr>
        </p:nvSpPr>
        <p:spPr>
          <a:xfrm flipH="1">
            <a:off x="609580" y="1236280"/>
            <a:ext cx="2237100" cy="254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title"/>
          </p:nvPr>
        </p:nvSpPr>
        <p:spPr>
          <a:xfrm>
            <a:off x="594651" y="355645"/>
            <a:ext cx="25581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2400" b="1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2400" b="1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2400" b="1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2400" b="1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2400" b="1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2400" b="1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2400" b="1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2400" b="1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2400" b="1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ssistant ExtraLight"/>
              <a:buChar char="●"/>
              <a:defRPr sz="1800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 ExtraLight"/>
              <a:buChar char="○"/>
              <a:defRPr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ExtraLight"/>
              <a:buChar char="■"/>
              <a:defRPr sz="1200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ExtraLight"/>
              <a:buChar char="●"/>
              <a:defRPr sz="1200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ExtraLight"/>
              <a:buChar char="○"/>
              <a:defRPr sz="1200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ExtraLight"/>
              <a:buChar char="■"/>
              <a:defRPr sz="1200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ExtraLight"/>
              <a:buChar char="●"/>
              <a:defRPr sz="1200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ExtraLight"/>
              <a:buChar char="○"/>
              <a:defRPr sz="1200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Assistant ExtraLight"/>
              <a:buChar char="■"/>
              <a:defRPr sz="1200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hyperlink" Target="https://www.ibb.unesp.br/Home/ensino/departamentos/microbiologiaeimunologia/aula-mycobacterium--veterinaria.pdf" TargetMode="External"/><Relationship Id="rId12" Type="http://schemas.openxmlformats.org/officeDocument/2006/relationships/hyperlink" Target="https://www.nature.com/articles/s41598-019-46731-6%23Sec11" TargetMode="Externa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agencia.fiocruz.br/estudo-apresenta-t%C3%A9cnicas-de-tipagem-em-cepas-de-m-tuberculosis" TargetMode="External"/><Relationship Id="rId4" Type="http://schemas.openxmlformats.org/officeDocument/2006/relationships/hyperlink" Target="https://www.microbiologyresearch.org/content/mycobacterium-tuberculosis" TargetMode="External"/><Relationship Id="rId5" Type="http://schemas.openxmlformats.org/officeDocument/2006/relationships/hyperlink" Target="http://www.microbiologia.ufrj.br/portal/index.php/en/graduacao-2/informe-da-graduacao/438-tuberculose-panorama-geral-e-a-situacao-no-brasil" TargetMode="External"/><Relationship Id="rId6" Type="http://schemas.openxmlformats.org/officeDocument/2006/relationships/hyperlink" Target="https://portal.fiocruz.br/taxonomia-geral-doencas-relacionadas/tubercuolse" TargetMode="External"/><Relationship Id="rId7" Type="http://schemas.openxmlformats.org/officeDocument/2006/relationships/hyperlink" Target="https://www.saude.pr.gov.br/Pagina/Tuberculose" TargetMode="External"/><Relationship Id="rId8" Type="http://schemas.openxmlformats.org/officeDocument/2006/relationships/hyperlink" Target="http://www.sopterj.com.br/wp-content/themes/_sopterj_redesign_2017/_revista/2012/n_01/02.pdf" TargetMode="External"/><Relationship Id="rId9" Type="http://schemas.openxmlformats.org/officeDocument/2006/relationships/hyperlink" Target="https://www.saudedireta.com.br/docsupload/13404591932.pdf" TargetMode="External"/><Relationship Id="rId10" Type="http://schemas.openxmlformats.org/officeDocument/2006/relationships/hyperlink" Target="https://www.medicinanet.com.br/conteudos/biblioteca/4043/2_etiologia_transmissao_e_patogenese.htm%23:~:text=A%20tuberculose%20%C3%A9%20uma%20doen%C3%A7a,ou%20falar%20em%20voz%20alta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6"/>
          <p:cNvSpPr txBox="1">
            <a:spLocks noGrp="1"/>
          </p:cNvSpPr>
          <p:nvPr>
            <p:ph type="subTitle" idx="1"/>
          </p:nvPr>
        </p:nvSpPr>
        <p:spPr>
          <a:xfrm rot="1416">
            <a:off x="1043687" y="2726675"/>
            <a:ext cx="2913300" cy="7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BMM0160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Microbiologia Básica</a:t>
            </a:r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ctrTitle"/>
          </p:nvPr>
        </p:nvSpPr>
        <p:spPr>
          <a:xfrm rot="896">
            <a:off x="1043700" y="907800"/>
            <a:ext cx="6904200" cy="16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/>
              <a:t>TUBERCULOSE</a:t>
            </a:r>
            <a:endParaRPr sz="6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0" i="1"/>
              <a:t>Mycobacterium tuberculosis</a:t>
            </a:r>
            <a:endParaRPr sz="3000" b="0" i="1"/>
          </a:p>
        </p:txBody>
      </p:sp>
      <p:sp>
        <p:nvSpPr>
          <p:cNvPr id="153" name="Google Shape;153;p26"/>
          <p:cNvSpPr txBox="1">
            <a:spLocks noGrp="1"/>
          </p:cNvSpPr>
          <p:nvPr>
            <p:ph type="subTitle" idx="1"/>
          </p:nvPr>
        </p:nvSpPr>
        <p:spPr>
          <a:xfrm rot="1303">
            <a:off x="5729900" y="3420825"/>
            <a:ext cx="2375400" cy="153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latin typeface="Assistant"/>
                <a:ea typeface="Assistant"/>
                <a:cs typeface="Assistant"/>
                <a:sym typeface="Assistant"/>
              </a:rPr>
              <a:t>Farmácia Integral 2020</a:t>
            </a:r>
            <a:endParaRPr sz="1400" b="1">
              <a:latin typeface="Assistant"/>
              <a:ea typeface="Assistant"/>
              <a:cs typeface="Assistant"/>
              <a:sym typeface="Assistan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Abelardo Ferreira 	11283021</a:t>
            </a:r>
            <a:endParaRPr sz="14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Beatriz Cerdá 	11245286</a:t>
            </a:r>
            <a:endParaRPr sz="14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Carolina Emoto 	11245373</a:t>
            </a:r>
            <a:endParaRPr sz="14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Luiz Felipe Tronco 	11245230</a:t>
            </a:r>
            <a:endParaRPr sz="1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5"/>
          <p:cNvSpPr txBox="1">
            <a:spLocks noGrp="1"/>
          </p:cNvSpPr>
          <p:nvPr>
            <p:ph type="title"/>
          </p:nvPr>
        </p:nvSpPr>
        <p:spPr>
          <a:xfrm>
            <a:off x="594646" y="355650"/>
            <a:ext cx="4844100" cy="12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Manifestações Clínicas</a:t>
            </a:r>
            <a:endParaRPr b="1"/>
          </a:p>
        </p:txBody>
      </p:sp>
      <p:sp>
        <p:nvSpPr>
          <p:cNvPr id="250" name="Google Shape;250;p35"/>
          <p:cNvSpPr txBox="1">
            <a:spLocks noGrp="1"/>
          </p:cNvSpPr>
          <p:nvPr>
            <p:ph type="subTitle" idx="1"/>
          </p:nvPr>
        </p:nvSpPr>
        <p:spPr>
          <a:xfrm flipH="1">
            <a:off x="457975" y="1335150"/>
            <a:ext cx="7704000" cy="263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 sz="1900"/>
              <a:t>Tosse com catarro por mais de 3 semanas;</a:t>
            </a:r>
            <a:endParaRPr sz="19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 sz="1900"/>
              <a:t>Febre baixa;</a:t>
            </a:r>
            <a:endParaRPr sz="19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 sz="1900"/>
              <a:t>Sudorese noturna;</a:t>
            </a:r>
            <a:endParaRPr sz="19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 sz="1900"/>
              <a:t>Emagrecimento;</a:t>
            </a:r>
            <a:endParaRPr sz="19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 sz="1900"/>
              <a:t>Fadiga;</a:t>
            </a:r>
            <a:endParaRPr sz="19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 sz="1900"/>
              <a:t>Falta de Apetite;</a:t>
            </a:r>
            <a:endParaRPr sz="19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 sz="1900"/>
              <a:t>Palidez;</a:t>
            </a:r>
            <a:endParaRPr sz="19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 sz="1900"/>
              <a:t>Rouquidão.</a:t>
            </a:r>
            <a:endParaRPr sz="1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1" name="Google Shape;25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8600" y="2142000"/>
            <a:ext cx="3870574" cy="238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6"/>
          <p:cNvSpPr txBox="1">
            <a:spLocks noGrp="1"/>
          </p:cNvSpPr>
          <p:nvPr>
            <p:ph type="title" idx="6"/>
          </p:nvPr>
        </p:nvSpPr>
        <p:spPr>
          <a:xfrm>
            <a:off x="752875" y="274900"/>
            <a:ext cx="2445000" cy="7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/>
              <a:t>Epidemiologia</a:t>
            </a:r>
            <a:endParaRPr sz="3400"/>
          </a:p>
        </p:txBody>
      </p:sp>
      <p:sp>
        <p:nvSpPr>
          <p:cNvPr id="257" name="Google Shape;257;p36"/>
          <p:cNvSpPr/>
          <p:nvPr/>
        </p:nvSpPr>
        <p:spPr>
          <a:xfrm>
            <a:off x="494749" y="1418375"/>
            <a:ext cx="4143000" cy="3067200"/>
          </a:xfrm>
          <a:prstGeom prst="roundRect">
            <a:avLst>
              <a:gd name="adj" fmla="val 16667"/>
            </a:avLst>
          </a:prstGeom>
          <a:solidFill>
            <a:srgbClr val="86E0BA">
              <a:alpha val="960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36"/>
          <p:cNvSpPr txBox="1">
            <a:spLocks noGrp="1"/>
          </p:cNvSpPr>
          <p:nvPr>
            <p:ph type="subTitle" idx="3"/>
          </p:nvPr>
        </p:nvSpPr>
        <p:spPr>
          <a:xfrm flipH="1">
            <a:off x="405050" y="2038476"/>
            <a:ext cx="4143000" cy="23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800">
                <a:solidFill>
                  <a:srgbClr val="FFFFFF"/>
                </a:solidFill>
              </a:rPr>
              <a:t>Pobreza;</a:t>
            </a:r>
            <a:endParaRPr sz="1800">
              <a:solidFill>
                <a:srgbClr val="FFFFFF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800">
                <a:solidFill>
                  <a:srgbClr val="FFFFFF"/>
                </a:solidFill>
              </a:rPr>
              <a:t>Baixa escolaridade;</a:t>
            </a:r>
            <a:endParaRPr sz="1800">
              <a:solidFill>
                <a:srgbClr val="FFFFFF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800">
                <a:solidFill>
                  <a:srgbClr val="FFFFFF"/>
                </a:solidFill>
              </a:rPr>
              <a:t>Situações de confinamento (prisão);</a:t>
            </a:r>
            <a:endParaRPr sz="1800">
              <a:solidFill>
                <a:srgbClr val="FFFFFF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800">
                <a:solidFill>
                  <a:srgbClr val="FFFFFF"/>
                </a:solidFill>
              </a:rPr>
              <a:t>Pessoas vivendo em situação de rua;</a:t>
            </a:r>
            <a:endParaRPr sz="1800">
              <a:solidFill>
                <a:srgbClr val="FFFFFF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800">
                <a:solidFill>
                  <a:srgbClr val="FFFFFF"/>
                </a:solidFill>
              </a:rPr>
              <a:t>Abuso de drogas;</a:t>
            </a:r>
            <a:endParaRPr sz="1800">
              <a:solidFill>
                <a:srgbClr val="FFFFFF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800">
                <a:solidFill>
                  <a:srgbClr val="FFFFFF"/>
                </a:solidFill>
              </a:rPr>
              <a:t>Indivíduos marginalizados, com difícil acesso aos serviços de saúde.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259" name="Google Shape;259;p36"/>
          <p:cNvSpPr txBox="1">
            <a:spLocks noGrp="1"/>
          </p:cNvSpPr>
          <p:nvPr>
            <p:ph type="ctrTitle" idx="2"/>
          </p:nvPr>
        </p:nvSpPr>
        <p:spPr>
          <a:xfrm flipH="1">
            <a:off x="1528851" y="1506625"/>
            <a:ext cx="1895400" cy="62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Fatores de Risco</a:t>
            </a:r>
            <a:endParaRPr sz="2400"/>
          </a:p>
        </p:txBody>
      </p:sp>
      <p:sp>
        <p:nvSpPr>
          <p:cNvPr id="260" name="Google Shape;260;p36"/>
          <p:cNvSpPr txBox="1">
            <a:spLocks noGrp="1"/>
          </p:cNvSpPr>
          <p:nvPr>
            <p:ph type="ctrTitle" idx="2"/>
          </p:nvPr>
        </p:nvSpPr>
        <p:spPr>
          <a:xfrm flipH="1">
            <a:off x="6605706" y="2022458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lt1"/>
                </a:solidFill>
              </a:rPr>
              <a:t>03</a:t>
            </a:r>
            <a:endParaRPr sz="4800">
              <a:solidFill>
                <a:schemeClr val="lt1"/>
              </a:solidFill>
            </a:endParaRPr>
          </a:p>
        </p:txBody>
      </p:sp>
      <p:sp>
        <p:nvSpPr>
          <p:cNvPr id="261" name="Google Shape;261;p36"/>
          <p:cNvSpPr/>
          <p:nvPr/>
        </p:nvSpPr>
        <p:spPr>
          <a:xfrm>
            <a:off x="4163150" y="436225"/>
            <a:ext cx="4418400" cy="21639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FFFFFF"/>
              </a:solidFill>
              <a:latin typeface="Assistant ExtraLight"/>
              <a:ea typeface="Assistant ExtraLight"/>
              <a:cs typeface="Assistant ExtraLight"/>
              <a:sym typeface="Assistant ExtraLigh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Assistant ExtraLight"/>
              <a:ea typeface="Assistant ExtraLight"/>
              <a:cs typeface="Assistant ExtraLight"/>
              <a:sym typeface="Assistant Extra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latin typeface="Marvel"/>
              <a:ea typeface="Marvel"/>
              <a:cs typeface="Marvel"/>
              <a:sym typeface="Marvel"/>
            </a:endParaRPr>
          </a:p>
        </p:txBody>
      </p:sp>
      <p:sp>
        <p:nvSpPr>
          <p:cNvPr id="262" name="Google Shape;262;p36"/>
          <p:cNvSpPr txBox="1"/>
          <p:nvPr/>
        </p:nvSpPr>
        <p:spPr>
          <a:xfrm>
            <a:off x="4163150" y="852538"/>
            <a:ext cx="4418400" cy="16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 ExtraLight"/>
              <a:buChar char="●"/>
            </a:pPr>
            <a:r>
              <a:rPr lang="en" sz="1600">
                <a:solidFill>
                  <a:srgbClr val="FFFFFF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rPr>
              <a:t>HIV - maior fator de risco conhecido para o desenvolvimento da tuberculose ativa, tendo uma interação sinérgica  na qual cada um acentua a progressão do outro;</a:t>
            </a:r>
            <a:endParaRPr sz="1600">
              <a:solidFill>
                <a:srgbClr val="FFFFFF"/>
              </a:solidFill>
              <a:latin typeface="Assistant ExtraLight"/>
              <a:ea typeface="Assistant ExtraLight"/>
              <a:cs typeface="Assistant ExtraLight"/>
              <a:sym typeface="Assistant ExtraLigh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 ExtraLight"/>
              <a:buChar char="●"/>
            </a:pPr>
            <a:r>
              <a:rPr lang="en" sz="1600">
                <a:solidFill>
                  <a:srgbClr val="FFFFFF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rPr>
              <a:t>Diabetes mellitus;</a:t>
            </a:r>
            <a:endParaRPr sz="1600">
              <a:solidFill>
                <a:srgbClr val="FFFFFF"/>
              </a:solidFill>
              <a:latin typeface="Assistant ExtraLight"/>
              <a:ea typeface="Assistant ExtraLight"/>
              <a:cs typeface="Assistant ExtraLight"/>
              <a:sym typeface="Assistant ExtraLight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 ExtraLight"/>
              <a:buChar char="●"/>
            </a:pPr>
            <a:r>
              <a:rPr lang="en" sz="1600">
                <a:solidFill>
                  <a:srgbClr val="FFFFFF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rPr>
              <a:t>Insuficiência renal.</a:t>
            </a:r>
            <a:endParaRPr sz="1500">
              <a:latin typeface="Assistant ExtraLight"/>
              <a:ea typeface="Assistant ExtraLight"/>
              <a:cs typeface="Assistant ExtraLight"/>
              <a:sym typeface="Assistant ExtraLight"/>
            </a:endParaRPr>
          </a:p>
        </p:txBody>
      </p:sp>
      <p:sp>
        <p:nvSpPr>
          <p:cNvPr id="263" name="Google Shape;263;p36"/>
          <p:cNvSpPr txBox="1"/>
          <p:nvPr/>
        </p:nvSpPr>
        <p:spPr>
          <a:xfrm>
            <a:off x="4478750" y="449650"/>
            <a:ext cx="3787200" cy="4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100" b="1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rPr>
              <a:t>Associação com outras doenças</a:t>
            </a:r>
            <a:endParaRPr>
              <a:latin typeface="Assistant ExtraLight"/>
              <a:ea typeface="Assistant ExtraLight"/>
              <a:cs typeface="Assistant ExtraLight"/>
              <a:sym typeface="Assistant ExtraLight"/>
            </a:endParaRPr>
          </a:p>
        </p:txBody>
      </p:sp>
      <p:pic>
        <p:nvPicPr>
          <p:cNvPr id="264" name="Google Shape;264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4596" y="2600125"/>
            <a:ext cx="4001702" cy="216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7"/>
          <p:cNvSpPr txBox="1">
            <a:spLocks noGrp="1"/>
          </p:cNvSpPr>
          <p:nvPr>
            <p:ph type="title"/>
          </p:nvPr>
        </p:nvSpPr>
        <p:spPr>
          <a:xfrm>
            <a:off x="4348025" y="254700"/>
            <a:ext cx="43452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/>
              <a:t>Epidemiologia</a:t>
            </a:r>
            <a:endParaRPr sz="3100"/>
          </a:p>
        </p:txBody>
      </p:sp>
      <p:sp>
        <p:nvSpPr>
          <p:cNvPr id="270" name="Google Shape;270;p37"/>
          <p:cNvSpPr txBox="1">
            <a:spLocks noGrp="1"/>
          </p:cNvSpPr>
          <p:nvPr>
            <p:ph type="subTitle" idx="4294967295"/>
          </p:nvPr>
        </p:nvSpPr>
        <p:spPr>
          <a:xfrm flipH="1">
            <a:off x="-67350" y="254700"/>
            <a:ext cx="3774000" cy="48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 b="1">
                <a:solidFill>
                  <a:schemeClr val="accent3"/>
                </a:solidFill>
                <a:latin typeface="Assistant"/>
                <a:ea typeface="Assistant"/>
                <a:cs typeface="Assistant"/>
                <a:sym typeface="Assistant"/>
              </a:rPr>
              <a:t>Um terço da população mundial está infectado</a:t>
            </a:r>
            <a:r>
              <a:rPr lang="en" sz="1400"/>
              <a:t> por Mycobacterium tuberculosis e em risco de desenvolver a doença;</a:t>
            </a:r>
            <a:endParaRPr sz="1400"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Segundo a OMS, a tuberculose é a</a:t>
            </a:r>
            <a:r>
              <a:rPr lang="en" sz="1400" b="1">
                <a:solidFill>
                  <a:schemeClr val="accent3"/>
                </a:solidFill>
                <a:latin typeface="Assistant"/>
                <a:ea typeface="Assistant"/>
                <a:cs typeface="Assistant"/>
                <a:sym typeface="Assistant"/>
              </a:rPr>
              <a:t> principal causa de morte por um único agente infeccioso em todo o mundo</a:t>
            </a:r>
            <a:r>
              <a:rPr lang="en" sz="14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rPr>
              <a:t>;</a:t>
            </a:r>
            <a:endParaRPr sz="1400"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A estimativa de novos casos de tuberculose no mundo é de</a:t>
            </a:r>
            <a:r>
              <a:rPr lang="en" sz="1400">
                <a:solidFill>
                  <a:schemeClr val="accent6"/>
                </a:solidFill>
              </a:rPr>
              <a:t> </a:t>
            </a:r>
            <a:r>
              <a:rPr lang="en" sz="1400" b="1">
                <a:solidFill>
                  <a:schemeClr val="accent6"/>
                </a:solidFill>
                <a:latin typeface="Assistant"/>
                <a:ea typeface="Assistant"/>
                <a:cs typeface="Assistant"/>
                <a:sym typeface="Assistant"/>
              </a:rPr>
              <a:t>8,8 milhões em 2010</a:t>
            </a:r>
            <a:r>
              <a:rPr lang="en" sz="1400"/>
              <a:t>, equivalente a 128/100.000 habitantes;</a:t>
            </a:r>
            <a:endParaRPr sz="1400"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Entre 1 e 1,2 milhões de casos são de pessoas vivendo com HIV/AIDS. A </a:t>
            </a:r>
            <a:r>
              <a:rPr lang="en" sz="1400" b="1">
                <a:solidFill>
                  <a:schemeClr val="accent3"/>
                </a:solidFill>
                <a:latin typeface="Assistant"/>
                <a:ea typeface="Assistant"/>
                <a:cs typeface="Assistant"/>
                <a:sym typeface="Assistant"/>
              </a:rPr>
              <a:t>África</a:t>
            </a:r>
            <a:r>
              <a:rPr lang="en" sz="1400" b="1"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lang="en" sz="1400"/>
              <a:t>é responsável por </a:t>
            </a:r>
            <a:r>
              <a:rPr lang="en" sz="1400" b="1">
                <a:solidFill>
                  <a:schemeClr val="accent3"/>
                </a:solidFill>
                <a:latin typeface="Assistant"/>
                <a:ea typeface="Assistant"/>
                <a:cs typeface="Assistant"/>
                <a:sym typeface="Assistant"/>
              </a:rPr>
              <a:t>82% dos casos</a:t>
            </a:r>
            <a:r>
              <a:rPr lang="en" sz="1400"/>
              <a:t> de coinfecção </a:t>
            </a:r>
            <a:r>
              <a:rPr lang="en" sz="1400" b="1">
                <a:solidFill>
                  <a:schemeClr val="accent3"/>
                </a:solidFill>
                <a:latin typeface="Assistant"/>
                <a:ea typeface="Assistant"/>
                <a:cs typeface="Assistant"/>
                <a:sym typeface="Assistant"/>
              </a:rPr>
              <a:t>tuberculose/ HIV</a:t>
            </a:r>
            <a:r>
              <a:rPr lang="en" sz="1400" b="1"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lang="en" sz="1400"/>
              <a:t>no mundo;</a:t>
            </a:r>
            <a:endParaRPr sz="1400"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 b="1">
                <a:solidFill>
                  <a:schemeClr val="accent3"/>
                </a:solidFill>
                <a:latin typeface="Assistant"/>
                <a:ea typeface="Assistant"/>
                <a:cs typeface="Assistant"/>
                <a:sym typeface="Assistant"/>
              </a:rPr>
              <a:t>22 países são responsáveis por 81% de todos os casos</a:t>
            </a:r>
            <a:r>
              <a:rPr lang="en" sz="1400"/>
              <a:t> de tuberculose no mundo, sendo os cinco primeiros a Índia (um quarto dos casos), China, África do Sul, Indonésia e Paquistão. O Brasil está na 17º posição.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pic>
        <p:nvPicPr>
          <p:cNvPr id="271" name="Google Shape;271;p37"/>
          <p:cNvPicPr preferRelativeResize="0"/>
          <p:nvPr/>
        </p:nvPicPr>
        <p:blipFill rotWithShape="1">
          <a:blip r:embed="rId3">
            <a:alphaModFix/>
          </a:blip>
          <a:srcRect l="29628" t="36025" r="28476" b="13297"/>
          <a:stretch/>
        </p:blipFill>
        <p:spPr>
          <a:xfrm>
            <a:off x="3904719" y="1224481"/>
            <a:ext cx="4850772" cy="329421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2" name="Google Shape;272;p37"/>
          <p:cNvCxnSpPr/>
          <p:nvPr/>
        </p:nvCxnSpPr>
        <p:spPr>
          <a:xfrm>
            <a:off x="8784441" y="1183796"/>
            <a:ext cx="20400" cy="35109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3" name="Google Shape;273;p37"/>
          <p:cNvCxnSpPr/>
          <p:nvPr/>
        </p:nvCxnSpPr>
        <p:spPr>
          <a:xfrm flipH="1">
            <a:off x="3907825" y="4511499"/>
            <a:ext cx="5116800" cy="411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4" name="Google Shape;274;p37"/>
          <p:cNvCxnSpPr/>
          <p:nvPr/>
        </p:nvCxnSpPr>
        <p:spPr>
          <a:xfrm flipH="1">
            <a:off x="3706641" y="1183796"/>
            <a:ext cx="5077800" cy="516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5" name="Google Shape;275;p37"/>
          <p:cNvCxnSpPr/>
          <p:nvPr/>
        </p:nvCxnSpPr>
        <p:spPr>
          <a:xfrm>
            <a:off x="3881125" y="1034075"/>
            <a:ext cx="17100" cy="35226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8"/>
          <p:cNvSpPr txBox="1">
            <a:spLocks noGrp="1"/>
          </p:cNvSpPr>
          <p:nvPr>
            <p:ph type="title"/>
          </p:nvPr>
        </p:nvSpPr>
        <p:spPr>
          <a:xfrm>
            <a:off x="594650" y="355645"/>
            <a:ext cx="3123900" cy="66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Diagnóstico</a:t>
            </a:r>
            <a:endParaRPr/>
          </a:p>
        </p:txBody>
      </p:sp>
      <p:sp>
        <p:nvSpPr>
          <p:cNvPr id="281" name="Google Shape;281;p38"/>
          <p:cNvSpPr txBox="1"/>
          <p:nvPr/>
        </p:nvSpPr>
        <p:spPr>
          <a:xfrm>
            <a:off x="3844506" y="1101474"/>
            <a:ext cx="1315200" cy="3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rPr>
              <a:t>Radiologia</a:t>
            </a:r>
            <a:endParaRPr sz="2000" b="1">
              <a:solidFill>
                <a:schemeClr val="dk1"/>
              </a:solidFill>
              <a:latin typeface="Marvel"/>
              <a:ea typeface="Marvel"/>
              <a:cs typeface="Marvel"/>
              <a:sym typeface="Marvel"/>
            </a:endParaRPr>
          </a:p>
        </p:txBody>
      </p:sp>
      <p:sp>
        <p:nvSpPr>
          <p:cNvPr id="282" name="Google Shape;282;p38"/>
          <p:cNvSpPr txBox="1"/>
          <p:nvPr/>
        </p:nvSpPr>
        <p:spPr>
          <a:xfrm>
            <a:off x="6444402" y="943825"/>
            <a:ext cx="1706400" cy="7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rPr>
              <a:t>Prova tuberculínica</a:t>
            </a:r>
            <a:endParaRPr sz="2000" b="1">
              <a:solidFill>
                <a:schemeClr val="dk1"/>
              </a:solidFill>
              <a:latin typeface="Marvel"/>
              <a:ea typeface="Marvel"/>
              <a:cs typeface="Marvel"/>
              <a:sym typeface="Marvel"/>
            </a:endParaRPr>
          </a:p>
        </p:txBody>
      </p:sp>
      <p:sp>
        <p:nvSpPr>
          <p:cNvPr id="283" name="Google Shape;283;p38"/>
          <p:cNvSpPr txBox="1"/>
          <p:nvPr/>
        </p:nvSpPr>
        <p:spPr>
          <a:xfrm>
            <a:off x="1048907" y="1101481"/>
            <a:ext cx="1315200" cy="3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rPr>
              <a:t>Baciloscopia</a:t>
            </a:r>
            <a:endParaRPr sz="2000" b="1">
              <a:solidFill>
                <a:schemeClr val="dk1"/>
              </a:solidFill>
              <a:latin typeface="Marvel"/>
              <a:ea typeface="Marvel"/>
              <a:cs typeface="Marvel"/>
              <a:sym typeface="Marvel"/>
            </a:endParaRPr>
          </a:p>
        </p:txBody>
      </p:sp>
      <p:sp>
        <p:nvSpPr>
          <p:cNvPr id="284" name="Google Shape;284;p38"/>
          <p:cNvSpPr/>
          <p:nvPr/>
        </p:nvSpPr>
        <p:spPr>
          <a:xfrm>
            <a:off x="3520799" y="1743749"/>
            <a:ext cx="1962600" cy="3012000"/>
          </a:xfrm>
          <a:prstGeom prst="roundRect">
            <a:avLst>
              <a:gd name="adj" fmla="val 16667"/>
            </a:avLst>
          </a:prstGeom>
          <a:solidFill>
            <a:schemeClr val="accent3">
              <a:alpha val="73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38"/>
          <p:cNvSpPr/>
          <p:nvPr/>
        </p:nvSpPr>
        <p:spPr>
          <a:xfrm>
            <a:off x="6316300" y="1740149"/>
            <a:ext cx="1962600" cy="3012000"/>
          </a:xfrm>
          <a:prstGeom prst="roundRect">
            <a:avLst>
              <a:gd name="adj" fmla="val 16667"/>
            </a:avLst>
          </a:prstGeom>
          <a:solidFill>
            <a:schemeClr val="accent3">
              <a:alpha val="73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38"/>
          <p:cNvSpPr/>
          <p:nvPr/>
        </p:nvSpPr>
        <p:spPr>
          <a:xfrm>
            <a:off x="725201" y="1736676"/>
            <a:ext cx="1962600" cy="3012000"/>
          </a:xfrm>
          <a:prstGeom prst="roundRect">
            <a:avLst>
              <a:gd name="adj" fmla="val 16667"/>
            </a:avLst>
          </a:prstGeom>
          <a:solidFill>
            <a:schemeClr val="accent3">
              <a:alpha val="73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38"/>
          <p:cNvSpPr txBox="1"/>
          <p:nvPr/>
        </p:nvSpPr>
        <p:spPr>
          <a:xfrm>
            <a:off x="3647650" y="1962775"/>
            <a:ext cx="1962600" cy="25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Assistant ExtraLight"/>
                <a:ea typeface="Assistant ExtraLight"/>
                <a:cs typeface="Assistant ExtraLight"/>
                <a:sym typeface="Assistant ExtraLight"/>
              </a:rPr>
              <a:t>-  Diagnóstico da radiografia do tórax;</a:t>
            </a:r>
            <a:endParaRPr sz="1500">
              <a:latin typeface="Assistant ExtraLight"/>
              <a:ea typeface="Assistant ExtraLight"/>
              <a:cs typeface="Assistant ExtraLight"/>
              <a:sym typeface="Assistant Extra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Assistant ExtraLight"/>
                <a:ea typeface="Assistant ExtraLight"/>
                <a:cs typeface="Assistant ExtraLight"/>
                <a:sym typeface="Assistant ExtraLight"/>
              </a:rPr>
              <a:t>- Verificação da presença de achados radiológicos da doença;</a:t>
            </a:r>
            <a:endParaRPr sz="1500">
              <a:latin typeface="Assistant ExtraLight"/>
              <a:ea typeface="Assistant ExtraLight"/>
              <a:cs typeface="Assistant ExtraLight"/>
              <a:sym typeface="Assistant Extra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Assistant ExtraLight"/>
                <a:ea typeface="Assistant ExtraLight"/>
                <a:cs typeface="Assistant ExtraLight"/>
                <a:sym typeface="Assistant ExtraLight"/>
              </a:rPr>
              <a:t> - Recomendada ao paciente com TB pulmonar.</a:t>
            </a:r>
            <a:endParaRPr sz="1500">
              <a:latin typeface="Assistant ExtraLight"/>
              <a:ea typeface="Assistant ExtraLight"/>
              <a:cs typeface="Assistant ExtraLight"/>
              <a:sym typeface="Assistant ExtraLight"/>
            </a:endParaRPr>
          </a:p>
        </p:txBody>
      </p:sp>
      <p:sp>
        <p:nvSpPr>
          <p:cNvPr id="288" name="Google Shape;288;p38"/>
          <p:cNvSpPr txBox="1"/>
          <p:nvPr/>
        </p:nvSpPr>
        <p:spPr>
          <a:xfrm>
            <a:off x="762225" y="1826425"/>
            <a:ext cx="1817100" cy="27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Assistant ExtraLight"/>
                <a:ea typeface="Assistant ExtraLight"/>
                <a:cs typeface="Assistant ExtraLight"/>
                <a:sym typeface="Assistant ExtraLight"/>
              </a:rPr>
              <a:t>- Principal forma de diagnóstico;</a:t>
            </a:r>
            <a:endParaRPr sz="1500">
              <a:latin typeface="Assistant ExtraLight"/>
              <a:ea typeface="Assistant ExtraLight"/>
              <a:cs typeface="Assistant ExtraLight"/>
              <a:sym typeface="Assistant Extra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Assistant ExtraLight"/>
                <a:ea typeface="Assistant ExtraLight"/>
                <a:cs typeface="Assistant ExtraLight"/>
                <a:sym typeface="Assistant ExtraLight"/>
              </a:rPr>
              <a:t>-  Simples, rápido e seguro e baixo custo;</a:t>
            </a:r>
            <a:endParaRPr sz="1500">
              <a:latin typeface="Assistant ExtraLight"/>
              <a:ea typeface="Assistant ExtraLight"/>
              <a:cs typeface="Assistant ExtraLight"/>
              <a:sym typeface="Assistant Extra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Assistant ExtraLight"/>
                <a:ea typeface="Assistant ExtraLight"/>
                <a:cs typeface="Assistant ExtraLight"/>
                <a:sym typeface="Assistant ExtraLight"/>
              </a:rPr>
              <a:t>- Coleta de amostras e análise;</a:t>
            </a:r>
            <a:endParaRPr sz="1500">
              <a:latin typeface="Assistant ExtraLight"/>
              <a:ea typeface="Assistant ExtraLight"/>
              <a:cs typeface="Assistant ExtraLight"/>
              <a:sym typeface="Assistant Extra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Assistant ExtraLight"/>
                <a:ea typeface="Assistant ExtraLight"/>
                <a:cs typeface="Assistant ExtraLight"/>
                <a:sym typeface="Assistant ExtraLight"/>
              </a:rPr>
              <a:t>- Amostras de escarro em casos pulmonares e urina, para extrapulmonares.</a:t>
            </a:r>
            <a:endParaRPr sz="1500">
              <a:latin typeface="Assistant ExtraLight"/>
              <a:ea typeface="Assistant ExtraLight"/>
              <a:cs typeface="Assistant ExtraLight"/>
              <a:sym typeface="Assistant ExtraLight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Assistant ExtraLight"/>
              <a:ea typeface="Assistant ExtraLight"/>
              <a:cs typeface="Assistant ExtraLight"/>
              <a:sym typeface="Assistant ExtraLight"/>
            </a:endParaRPr>
          </a:p>
        </p:txBody>
      </p:sp>
      <p:sp>
        <p:nvSpPr>
          <p:cNvPr id="289" name="Google Shape;289;p38"/>
          <p:cNvSpPr txBox="1"/>
          <p:nvPr/>
        </p:nvSpPr>
        <p:spPr>
          <a:xfrm>
            <a:off x="6424875" y="1923575"/>
            <a:ext cx="1817100" cy="26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Assistant ExtraLight"/>
                <a:ea typeface="Assistant ExtraLight"/>
                <a:cs typeface="Assistant ExtraLight"/>
                <a:sym typeface="Assistant ExtraLight"/>
              </a:rPr>
              <a:t>- Inoculação intradérmica de um derivado protéico do M. tuberculosis;</a:t>
            </a:r>
            <a:endParaRPr sz="1500">
              <a:latin typeface="Assistant ExtraLight"/>
              <a:ea typeface="Assistant ExtraLight"/>
              <a:cs typeface="Assistant ExtraLight"/>
              <a:sym typeface="Assistant Extra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Assistant ExtraLight"/>
                <a:ea typeface="Assistant ExtraLight"/>
                <a:cs typeface="Assistant ExtraLight"/>
                <a:sym typeface="Assistant ExtraLight"/>
              </a:rPr>
              <a:t>- Mede resposta imune do indivíduo;</a:t>
            </a:r>
            <a:endParaRPr sz="1500">
              <a:latin typeface="Assistant ExtraLight"/>
              <a:ea typeface="Assistant ExtraLight"/>
              <a:cs typeface="Assistant ExtraLight"/>
              <a:sym typeface="Assistant Extra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Assistant ExtraLight"/>
                <a:ea typeface="Assistant ExtraLight"/>
                <a:cs typeface="Assistant ExtraLight"/>
                <a:sym typeface="Assistant ExtraLight"/>
              </a:rPr>
              <a:t>- Método coadjuvante em crianças para o diagnóstico de TB.</a:t>
            </a:r>
            <a:endParaRPr sz="1500">
              <a:latin typeface="Assistant ExtraLight"/>
              <a:ea typeface="Assistant ExtraLight"/>
              <a:cs typeface="Assistant ExtraLight"/>
              <a:sym typeface="Assistant ExtraLight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Assistant ExtraLight"/>
              <a:ea typeface="Assistant ExtraLight"/>
              <a:cs typeface="Assistant ExtraLight"/>
              <a:sym typeface="Assistant ExtraLight"/>
            </a:endParaRPr>
          </a:p>
        </p:txBody>
      </p:sp>
      <p:grpSp>
        <p:nvGrpSpPr>
          <p:cNvPr id="290" name="Google Shape;290;p38"/>
          <p:cNvGrpSpPr/>
          <p:nvPr/>
        </p:nvGrpSpPr>
        <p:grpSpPr>
          <a:xfrm>
            <a:off x="2239948" y="4196076"/>
            <a:ext cx="556140" cy="694012"/>
            <a:chOff x="8134544" y="614832"/>
            <a:chExt cx="521757" cy="651104"/>
          </a:xfrm>
        </p:grpSpPr>
        <p:sp>
          <p:nvSpPr>
            <p:cNvPr id="291" name="Google Shape;291;p38"/>
            <p:cNvSpPr/>
            <p:nvPr/>
          </p:nvSpPr>
          <p:spPr>
            <a:xfrm>
              <a:off x="8256710" y="1060465"/>
              <a:ext cx="300932" cy="150293"/>
            </a:xfrm>
            <a:custGeom>
              <a:avLst/>
              <a:gdLst/>
              <a:ahLst/>
              <a:cxnLst/>
              <a:rect l="l" t="t" r="r" b="b"/>
              <a:pathLst>
                <a:path w="6375" h="3184" extrusionOk="0">
                  <a:moveTo>
                    <a:pt x="3058" y="1"/>
                  </a:moveTo>
                  <a:cubicBezTo>
                    <a:pt x="1371" y="1"/>
                    <a:pt x="1" y="1362"/>
                    <a:pt x="1" y="3059"/>
                  </a:cubicBezTo>
                  <a:lnTo>
                    <a:pt x="1" y="3183"/>
                  </a:lnTo>
                  <a:lnTo>
                    <a:pt x="6375" y="3183"/>
                  </a:lnTo>
                  <a:lnTo>
                    <a:pt x="6375" y="3059"/>
                  </a:lnTo>
                  <a:cubicBezTo>
                    <a:pt x="6375" y="1362"/>
                    <a:pt x="5004" y="1"/>
                    <a:pt x="33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8"/>
            <p:cNvSpPr/>
            <p:nvPr/>
          </p:nvSpPr>
          <p:spPr>
            <a:xfrm>
              <a:off x="8386144" y="1060465"/>
              <a:ext cx="171496" cy="150293"/>
            </a:xfrm>
            <a:custGeom>
              <a:avLst/>
              <a:gdLst/>
              <a:ahLst/>
              <a:cxnLst/>
              <a:rect l="l" t="t" r="r" b="b"/>
              <a:pathLst>
                <a:path w="3633" h="3184" extrusionOk="0">
                  <a:moveTo>
                    <a:pt x="441" y="1"/>
                  </a:moveTo>
                  <a:cubicBezTo>
                    <a:pt x="297" y="1"/>
                    <a:pt x="144" y="10"/>
                    <a:pt x="0" y="30"/>
                  </a:cubicBezTo>
                  <a:cubicBezTo>
                    <a:pt x="1563" y="250"/>
                    <a:pt x="2732" y="1602"/>
                    <a:pt x="2732" y="3183"/>
                  </a:cubicBezTo>
                  <a:lnTo>
                    <a:pt x="3633" y="3183"/>
                  </a:lnTo>
                  <a:cubicBezTo>
                    <a:pt x="3633" y="1429"/>
                    <a:pt x="2205" y="1"/>
                    <a:pt x="441" y="1"/>
                  </a:cubicBezTo>
                  <a:close/>
                </a:path>
              </a:pathLst>
            </a:custGeom>
            <a:solidFill>
              <a:srgbClr val="9E9E9E">
                <a:alpha val="821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8"/>
            <p:cNvSpPr/>
            <p:nvPr/>
          </p:nvSpPr>
          <p:spPr>
            <a:xfrm>
              <a:off x="8134544" y="1007976"/>
              <a:ext cx="188726" cy="43946"/>
            </a:xfrm>
            <a:custGeom>
              <a:avLst/>
              <a:gdLst/>
              <a:ahLst/>
              <a:cxnLst/>
              <a:rect l="l" t="t" r="r" b="b"/>
              <a:pathLst>
                <a:path w="3998" h="931" extrusionOk="0">
                  <a:moveTo>
                    <a:pt x="298" y="1"/>
                  </a:moveTo>
                  <a:cubicBezTo>
                    <a:pt x="135" y="1"/>
                    <a:pt x="1" y="126"/>
                    <a:pt x="1" y="288"/>
                  </a:cubicBezTo>
                  <a:lnTo>
                    <a:pt x="1" y="634"/>
                  </a:lnTo>
                  <a:cubicBezTo>
                    <a:pt x="1" y="806"/>
                    <a:pt x="135" y="931"/>
                    <a:pt x="298" y="931"/>
                  </a:cubicBezTo>
                  <a:lnTo>
                    <a:pt x="3701" y="931"/>
                  </a:lnTo>
                  <a:cubicBezTo>
                    <a:pt x="3864" y="931"/>
                    <a:pt x="3998" y="806"/>
                    <a:pt x="3998" y="643"/>
                  </a:cubicBezTo>
                  <a:lnTo>
                    <a:pt x="3998" y="288"/>
                  </a:lnTo>
                  <a:cubicBezTo>
                    <a:pt x="3998" y="126"/>
                    <a:pt x="3864" y="1"/>
                    <a:pt x="37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8"/>
            <p:cNvSpPr/>
            <p:nvPr/>
          </p:nvSpPr>
          <p:spPr>
            <a:xfrm>
              <a:off x="8266245" y="1007976"/>
              <a:ext cx="57024" cy="43946"/>
            </a:xfrm>
            <a:custGeom>
              <a:avLst/>
              <a:gdLst/>
              <a:ahLst/>
              <a:cxnLst/>
              <a:rect l="l" t="t" r="r" b="b"/>
              <a:pathLst>
                <a:path w="1208" h="931" extrusionOk="0">
                  <a:moveTo>
                    <a:pt x="0" y="1"/>
                  </a:moveTo>
                  <a:cubicBezTo>
                    <a:pt x="173" y="1"/>
                    <a:pt x="307" y="135"/>
                    <a:pt x="307" y="308"/>
                  </a:cubicBezTo>
                  <a:lnTo>
                    <a:pt x="307" y="624"/>
                  </a:lnTo>
                  <a:cubicBezTo>
                    <a:pt x="307" y="797"/>
                    <a:pt x="173" y="931"/>
                    <a:pt x="0" y="931"/>
                  </a:cubicBezTo>
                  <a:lnTo>
                    <a:pt x="901" y="931"/>
                  </a:lnTo>
                  <a:cubicBezTo>
                    <a:pt x="1074" y="931"/>
                    <a:pt x="1208" y="797"/>
                    <a:pt x="1208" y="624"/>
                  </a:cubicBezTo>
                  <a:lnTo>
                    <a:pt x="1208" y="308"/>
                  </a:lnTo>
                  <a:cubicBezTo>
                    <a:pt x="1208" y="135"/>
                    <a:pt x="1074" y="1"/>
                    <a:pt x="901" y="1"/>
                  </a:cubicBezTo>
                  <a:close/>
                </a:path>
              </a:pathLst>
            </a:custGeom>
            <a:solidFill>
              <a:srgbClr val="9E9E9E">
                <a:alpha val="821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8"/>
            <p:cNvSpPr/>
            <p:nvPr/>
          </p:nvSpPr>
          <p:spPr>
            <a:xfrm>
              <a:off x="8178916" y="1051874"/>
              <a:ext cx="121742" cy="96435"/>
            </a:xfrm>
            <a:custGeom>
              <a:avLst/>
              <a:gdLst/>
              <a:ahLst/>
              <a:cxnLst/>
              <a:rect l="l" t="t" r="r" b="b"/>
              <a:pathLst>
                <a:path w="2579" h="2043" extrusionOk="0">
                  <a:moveTo>
                    <a:pt x="0" y="1"/>
                  </a:moveTo>
                  <a:cubicBezTo>
                    <a:pt x="10" y="49"/>
                    <a:pt x="29" y="87"/>
                    <a:pt x="48" y="135"/>
                  </a:cubicBezTo>
                  <a:cubicBezTo>
                    <a:pt x="498" y="921"/>
                    <a:pt x="1150" y="1582"/>
                    <a:pt x="1936" y="2042"/>
                  </a:cubicBezTo>
                  <a:cubicBezTo>
                    <a:pt x="2090" y="1697"/>
                    <a:pt x="2310" y="1381"/>
                    <a:pt x="2579" y="1113"/>
                  </a:cubicBezTo>
                  <a:cubicBezTo>
                    <a:pt x="2080" y="835"/>
                    <a:pt x="1658" y="461"/>
                    <a:pt x="1313" y="1"/>
                  </a:cubicBezTo>
                  <a:close/>
                </a:path>
              </a:pathLst>
            </a:custGeom>
            <a:solidFill>
              <a:srgbClr val="9E9E9E">
                <a:alpha val="821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8"/>
            <p:cNvSpPr/>
            <p:nvPr/>
          </p:nvSpPr>
          <p:spPr>
            <a:xfrm>
              <a:off x="8369859" y="1107525"/>
              <a:ext cx="65190" cy="56029"/>
            </a:xfrm>
            <a:custGeom>
              <a:avLst/>
              <a:gdLst/>
              <a:ahLst/>
              <a:cxnLst/>
              <a:rect l="l" t="t" r="r" b="b"/>
              <a:pathLst>
                <a:path w="1381" h="1187" extrusionOk="0">
                  <a:moveTo>
                    <a:pt x="786" y="1"/>
                  </a:moveTo>
                  <a:cubicBezTo>
                    <a:pt x="259" y="1"/>
                    <a:pt x="0" y="643"/>
                    <a:pt x="364" y="1017"/>
                  </a:cubicBezTo>
                  <a:cubicBezTo>
                    <a:pt x="485" y="1134"/>
                    <a:pt x="633" y="1187"/>
                    <a:pt x="778" y="1187"/>
                  </a:cubicBezTo>
                  <a:cubicBezTo>
                    <a:pt x="1085" y="1187"/>
                    <a:pt x="1380" y="953"/>
                    <a:pt x="1380" y="595"/>
                  </a:cubicBezTo>
                  <a:cubicBezTo>
                    <a:pt x="1380" y="269"/>
                    <a:pt x="1112" y="1"/>
                    <a:pt x="7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8"/>
            <p:cNvSpPr/>
            <p:nvPr/>
          </p:nvSpPr>
          <p:spPr>
            <a:xfrm>
              <a:off x="8501984" y="738784"/>
              <a:ext cx="133968" cy="395510"/>
            </a:xfrm>
            <a:custGeom>
              <a:avLst/>
              <a:gdLst/>
              <a:ahLst/>
              <a:cxnLst/>
              <a:rect l="l" t="t" r="r" b="b"/>
              <a:pathLst>
                <a:path w="2838" h="8379" extrusionOk="0">
                  <a:moveTo>
                    <a:pt x="566" y="1"/>
                  </a:moveTo>
                  <a:lnTo>
                    <a:pt x="86" y="998"/>
                  </a:lnTo>
                  <a:cubicBezTo>
                    <a:pt x="2300" y="2627"/>
                    <a:pt x="2253" y="5953"/>
                    <a:pt x="0" y="7525"/>
                  </a:cubicBezTo>
                  <a:cubicBezTo>
                    <a:pt x="297" y="7765"/>
                    <a:pt x="546" y="8052"/>
                    <a:pt x="738" y="8378"/>
                  </a:cubicBezTo>
                  <a:cubicBezTo>
                    <a:pt x="1984" y="7468"/>
                    <a:pt x="2751" y="6049"/>
                    <a:pt x="2837" y="4515"/>
                  </a:cubicBezTo>
                  <a:lnTo>
                    <a:pt x="2837" y="3864"/>
                  </a:lnTo>
                  <a:cubicBezTo>
                    <a:pt x="2732" y="2359"/>
                    <a:pt x="1975" y="988"/>
                    <a:pt x="767" y="87"/>
                  </a:cubicBezTo>
                  <a:cubicBezTo>
                    <a:pt x="709" y="49"/>
                    <a:pt x="642" y="20"/>
                    <a:pt x="5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8"/>
            <p:cNvSpPr/>
            <p:nvPr/>
          </p:nvSpPr>
          <p:spPr>
            <a:xfrm>
              <a:off x="8521857" y="738784"/>
              <a:ext cx="113622" cy="395935"/>
            </a:xfrm>
            <a:custGeom>
              <a:avLst/>
              <a:gdLst/>
              <a:ahLst/>
              <a:cxnLst/>
              <a:rect l="l" t="t" r="r" b="b"/>
              <a:pathLst>
                <a:path w="2407" h="8388" extrusionOk="0">
                  <a:moveTo>
                    <a:pt x="145" y="1"/>
                  </a:moveTo>
                  <a:lnTo>
                    <a:pt x="1" y="288"/>
                  </a:lnTo>
                  <a:cubicBezTo>
                    <a:pt x="528" y="729"/>
                    <a:pt x="959" y="1275"/>
                    <a:pt x="1276" y="1879"/>
                  </a:cubicBezTo>
                  <a:cubicBezTo>
                    <a:pt x="1592" y="2493"/>
                    <a:pt x="1774" y="3173"/>
                    <a:pt x="1832" y="3864"/>
                  </a:cubicBezTo>
                  <a:lnTo>
                    <a:pt x="1832" y="4515"/>
                  </a:lnTo>
                  <a:cubicBezTo>
                    <a:pt x="1755" y="5886"/>
                    <a:pt x="1132" y="7170"/>
                    <a:pt x="106" y="8081"/>
                  </a:cubicBezTo>
                  <a:cubicBezTo>
                    <a:pt x="173" y="8177"/>
                    <a:pt x="250" y="8282"/>
                    <a:pt x="307" y="8388"/>
                  </a:cubicBezTo>
                  <a:cubicBezTo>
                    <a:pt x="1554" y="7477"/>
                    <a:pt x="2320" y="6059"/>
                    <a:pt x="2407" y="4515"/>
                  </a:cubicBezTo>
                  <a:lnTo>
                    <a:pt x="2407" y="3864"/>
                  </a:lnTo>
                  <a:cubicBezTo>
                    <a:pt x="2301" y="2359"/>
                    <a:pt x="1544" y="988"/>
                    <a:pt x="336" y="96"/>
                  </a:cubicBezTo>
                  <a:cubicBezTo>
                    <a:pt x="279" y="49"/>
                    <a:pt x="212" y="20"/>
                    <a:pt x="145" y="1"/>
                  </a:cubicBezTo>
                  <a:close/>
                </a:path>
              </a:pathLst>
            </a:custGeom>
            <a:solidFill>
              <a:srgbClr val="9E9E9E">
                <a:alpha val="821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8"/>
            <p:cNvSpPr/>
            <p:nvPr/>
          </p:nvSpPr>
          <p:spPr>
            <a:xfrm>
              <a:off x="8158099" y="1210709"/>
              <a:ext cx="498202" cy="55227"/>
            </a:xfrm>
            <a:custGeom>
              <a:avLst/>
              <a:gdLst/>
              <a:ahLst/>
              <a:cxnLst/>
              <a:rect l="l" t="t" r="r" b="b"/>
              <a:pathLst>
                <a:path w="10554" h="1170" extrusionOk="0">
                  <a:moveTo>
                    <a:pt x="882" y="0"/>
                  </a:moveTo>
                  <a:cubicBezTo>
                    <a:pt x="594" y="0"/>
                    <a:pt x="336" y="182"/>
                    <a:pt x="230" y="451"/>
                  </a:cubicBezTo>
                  <a:lnTo>
                    <a:pt x="58" y="882"/>
                  </a:lnTo>
                  <a:cubicBezTo>
                    <a:pt x="0" y="1016"/>
                    <a:pt x="96" y="1170"/>
                    <a:pt x="249" y="1170"/>
                  </a:cubicBezTo>
                  <a:lnTo>
                    <a:pt x="10304" y="1170"/>
                  </a:lnTo>
                  <a:cubicBezTo>
                    <a:pt x="10458" y="1170"/>
                    <a:pt x="10554" y="1016"/>
                    <a:pt x="10506" y="882"/>
                  </a:cubicBezTo>
                  <a:lnTo>
                    <a:pt x="10333" y="451"/>
                  </a:lnTo>
                  <a:cubicBezTo>
                    <a:pt x="10228" y="182"/>
                    <a:pt x="9969" y="0"/>
                    <a:pt x="96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8"/>
            <p:cNvSpPr/>
            <p:nvPr/>
          </p:nvSpPr>
          <p:spPr>
            <a:xfrm>
              <a:off x="8599226" y="1210709"/>
              <a:ext cx="57071" cy="55227"/>
            </a:xfrm>
            <a:custGeom>
              <a:avLst/>
              <a:gdLst/>
              <a:ahLst/>
              <a:cxnLst/>
              <a:rect l="l" t="t" r="r" b="b"/>
              <a:pathLst>
                <a:path w="1209" h="1170" extrusionOk="0">
                  <a:moveTo>
                    <a:pt x="1" y="0"/>
                  </a:moveTo>
                  <a:lnTo>
                    <a:pt x="461" y="1170"/>
                  </a:lnTo>
                  <a:lnTo>
                    <a:pt x="959" y="1170"/>
                  </a:lnTo>
                  <a:cubicBezTo>
                    <a:pt x="1103" y="1170"/>
                    <a:pt x="1209" y="1016"/>
                    <a:pt x="1151" y="882"/>
                  </a:cubicBezTo>
                  <a:lnTo>
                    <a:pt x="979" y="441"/>
                  </a:lnTo>
                  <a:cubicBezTo>
                    <a:pt x="873" y="173"/>
                    <a:pt x="614" y="0"/>
                    <a:pt x="3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8"/>
            <p:cNvSpPr/>
            <p:nvPr/>
          </p:nvSpPr>
          <p:spPr>
            <a:xfrm>
              <a:off x="8507413" y="614832"/>
              <a:ext cx="105456" cy="102760"/>
            </a:xfrm>
            <a:custGeom>
              <a:avLst/>
              <a:gdLst/>
              <a:ahLst/>
              <a:cxnLst/>
              <a:rect l="l" t="t" r="r" b="b"/>
              <a:pathLst>
                <a:path w="2234" h="2177" extrusionOk="0">
                  <a:moveTo>
                    <a:pt x="532" y="0"/>
                  </a:moveTo>
                  <a:cubicBezTo>
                    <a:pt x="455" y="0"/>
                    <a:pt x="379" y="29"/>
                    <a:pt x="316" y="87"/>
                  </a:cubicBezTo>
                  <a:lnTo>
                    <a:pt x="115" y="297"/>
                  </a:lnTo>
                  <a:cubicBezTo>
                    <a:pt x="0" y="412"/>
                    <a:pt x="0" y="604"/>
                    <a:pt x="115" y="719"/>
                  </a:cubicBezTo>
                  <a:lnTo>
                    <a:pt x="1495" y="2090"/>
                  </a:lnTo>
                  <a:cubicBezTo>
                    <a:pt x="1553" y="2147"/>
                    <a:pt x="1630" y="2176"/>
                    <a:pt x="1706" y="2176"/>
                  </a:cubicBezTo>
                  <a:cubicBezTo>
                    <a:pt x="1783" y="2176"/>
                    <a:pt x="1860" y="2147"/>
                    <a:pt x="1917" y="2090"/>
                  </a:cubicBezTo>
                  <a:lnTo>
                    <a:pt x="2118" y="1889"/>
                  </a:lnTo>
                  <a:cubicBezTo>
                    <a:pt x="2233" y="1764"/>
                    <a:pt x="2233" y="1572"/>
                    <a:pt x="2118" y="1457"/>
                  </a:cubicBezTo>
                  <a:lnTo>
                    <a:pt x="748" y="87"/>
                  </a:lnTo>
                  <a:cubicBezTo>
                    <a:pt x="685" y="29"/>
                    <a:pt x="609" y="0"/>
                    <a:pt x="5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8"/>
            <p:cNvSpPr/>
            <p:nvPr/>
          </p:nvSpPr>
          <p:spPr>
            <a:xfrm>
              <a:off x="8516476" y="652404"/>
              <a:ext cx="96393" cy="65187"/>
            </a:xfrm>
            <a:custGeom>
              <a:avLst/>
              <a:gdLst/>
              <a:ahLst/>
              <a:cxnLst/>
              <a:rect l="l" t="t" r="r" b="b"/>
              <a:pathLst>
                <a:path w="2042" h="1381" extrusionOk="0">
                  <a:moveTo>
                    <a:pt x="1" y="1"/>
                  </a:moveTo>
                  <a:lnTo>
                    <a:pt x="73" y="73"/>
                  </a:lnTo>
                  <a:lnTo>
                    <a:pt x="1" y="1"/>
                  </a:lnTo>
                  <a:close/>
                  <a:moveTo>
                    <a:pt x="73" y="73"/>
                  </a:moveTo>
                  <a:lnTo>
                    <a:pt x="144" y="144"/>
                  </a:lnTo>
                  <a:lnTo>
                    <a:pt x="73" y="73"/>
                  </a:lnTo>
                  <a:close/>
                  <a:moveTo>
                    <a:pt x="144" y="144"/>
                  </a:moveTo>
                  <a:lnTo>
                    <a:pt x="144" y="144"/>
                  </a:lnTo>
                  <a:lnTo>
                    <a:pt x="144" y="144"/>
                  </a:lnTo>
                  <a:close/>
                  <a:moveTo>
                    <a:pt x="144" y="144"/>
                  </a:moveTo>
                  <a:lnTo>
                    <a:pt x="144" y="144"/>
                  </a:lnTo>
                  <a:lnTo>
                    <a:pt x="144" y="144"/>
                  </a:lnTo>
                  <a:close/>
                  <a:moveTo>
                    <a:pt x="144" y="144"/>
                  </a:moveTo>
                  <a:lnTo>
                    <a:pt x="144" y="144"/>
                  </a:lnTo>
                  <a:lnTo>
                    <a:pt x="144" y="144"/>
                  </a:lnTo>
                  <a:close/>
                  <a:moveTo>
                    <a:pt x="144" y="144"/>
                  </a:moveTo>
                  <a:lnTo>
                    <a:pt x="144" y="144"/>
                  </a:lnTo>
                  <a:lnTo>
                    <a:pt x="144" y="144"/>
                  </a:lnTo>
                  <a:close/>
                  <a:moveTo>
                    <a:pt x="144" y="144"/>
                  </a:moveTo>
                  <a:lnTo>
                    <a:pt x="144" y="144"/>
                  </a:lnTo>
                  <a:lnTo>
                    <a:pt x="144" y="144"/>
                  </a:lnTo>
                  <a:close/>
                  <a:moveTo>
                    <a:pt x="144" y="144"/>
                  </a:moveTo>
                  <a:lnTo>
                    <a:pt x="144" y="144"/>
                  </a:lnTo>
                  <a:lnTo>
                    <a:pt x="144" y="144"/>
                  </a:lnTo>
                  <a:close/>
                  <a:moveTo>
                    <a:pt x="144" y="144"/>
                  </a:moveTo>
                  <a:lnTo>
                    <a:pt x="144" y="144"/>
                  </a:lnTo>
                  <a:lnTo>
                    <a:pt x="144" y="144"/>
                  </a:lnTo>
                  <a:close/>
                  <a:moveTo>
                    <a:pt x="144" y="144"/>
                  </a:moveTo>
                  <a:lnTo>
                    <a:pt x="369" y="369"/>
                  </a:lnTo>
                  <a:lnTo>
                    <a:pt x="144" y="144"/>
                  </a:lnTo>
                  <a:close/>
                  <a:moveTo>
                    <a:pt x="369" y="369"/>
                  </a:moveTo>
                  <a:lnTo>
                    <a:pt x="776" y="776"/>
                  </a:lnTo>
                  <a:lnTo>
                    <a:pt x="776" y="776"/>
                  </a:lnTo>
                  <a:lnTo>
                    <a:pt x="369" y="369"/>
                  </a:lnTo>
                  <a:close/>
                  <a:moveTo>
                    <a:pt x="1409" y="144"/>
                  </a:moveTo>
                  <a:cubicBezTo>
                    <a:pt x="1533" y="268"/>
                    <a:pt x="1533" y="470"/>
                    <a:pt x="1409" y="594"/>
                  </a:cubicBezTo>
                  <a:lnTo>
                    <a:pt x="1227" y="776"/>
                  </a:lnTo>
                  <a:cubicBezTo>
                    <a:pt x="1164" y="839"/>
                    <a:pt x="1083" y="870"/>
                    <a:pt x="1001" y="870"/>
                  </a:cubicBezTo>
                  <a:cubicBezTo>
                    <a:pt x="920" y="870"/>
                    <a:pt x="839" y="839"/>
                    <a:pt x="776" y="776"/>
                  </a:cubicBezTo>
                  <a:lnTo>
                    <a:pt x="776" y="776"/>
                  </a:lnTo>
                  <a:lnTo>
                    <a:pt x="1294" y="1294"/>
                  </a:lnTo>
                  <a:cubicBezTo>
                    <a:pt x="1356" y="1351"/>
                    <a:pt x="1435" y="1380"/>
                    <a:pt x="1514" y="1380"/>
                  </a:cubicBezTo>
                  <a:cubicBezTo>
                    <a:pt x="1593" y="1380"/>
                    <a:pt x="1672" y="1351"/>
                    <a:pt x="1735" y="1294"/>
                  </a:cubicBezTo>
                  <a:lnTo>
                    <a:pt x="1926" y="1102"/>
                  </a:lnTo>
                  <a:cubicBezTo>
                    <a:pt x="2041" y="978"/>
                    <a:pt x="2041" y="776"/>
                    <a:pt x="1917" y="652"/>
                  </a:cubicBezTo>
                  <a:lnTo>
                    <a:pt x="1409" y="144"/>
                  </a:lnTo>
                  <a:close/>
                </a:path>
              </a:pathLst>
            </a:custGeom>
            <a:solidFill>
              <a:srgbClr val="9E9E9E">
                <a:alpha val="821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8"/>
            <p:cNvSpPr/>
            <p:nvPr/>
          </p:nvSpPr>
          <p:spPr>
            <a:xfrm>
              <a:off x="8252178" y="830733"/>
              <a:ext cx="144872" cy="142835"/>
            </a:xfrm>
            <a:custGeom>
              <a:avLst/>
              <a:gdLst/>
              <a:ahLst/>
              <a:cxnLst/>
              <a:rect l="l" t="t" r="r" b="b"/>
              <a:pathLst>
                <a:path w="3069" h="3026" extrusionOk="0">
                  <a:moveTo>
                    <a:pt x="611" y="1"/>
                  </a:moveTo>
                  <a:cubicBezTo>
                    <a:pt x="552" y="1"/>
                    <a:pt x="495" y="22"/>
                    <a:pt x="451" y="66"/>
                  </a:cubicBezTo>
                  <a:lnTo>
                    <a:pt x="87" y="430"/>
                  </a:lnTo>
                  <a:cubicBezTo>
                    <a:pt x="1" y="526"/>
                    <a:pt x="1" y="669"/>
                    <a:pt x="87" y="756"/>
                  </a:cubicBezTo>
                  <a:lnTo>
                    <a:pt x="2292" y="2960"/>
                  </a:lnTo>
                  <a:cubicBezTo>
                    <a:pt x="2335" y="3003"/>
                    <a:pt x="2392" y="3025"/>
                    <a:pt x="2451" y="3025"/>
                  </a:cubicBezTo>
                  <a:cubicBezTo>
                    <a:pt x="2510" y="3025"/>
                    <a:pt x="2570" y="3003"/>
                    <a:pt x="2618" y="2960"/>
                  </a:cubicBezTo>
                  <a:lnTo>
                    <a:pt x="2982" y="2587"/>
                  </a:lnTo>
                  <a:cubicBezTo>
                    <a:pt x="3068" y="2500"/>
                    <a:pt x="3068" y="2356"/>
                    <a:pt x="2972" y="2270"/>
                  </a:cubicBezTo>
                  <a:lnTo>
                    <a:pt x="777" y="66"/>
                  </a:lnTo>
                  <a:cubicBezTo>
                    <a:pt x="729" y="22"/>
                    <a:pt x="669" y="1"/>
                    <a:pt x="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8"/>
            <p:cNvSpPr/>
            <p:nvPr/>
          </p:nvSpPr>
          <p:spPr>
            <a:xfrm>
              <a:off x="8335447" y="913006"/>
              <a:ext cx="62027" cy="60419"/>
            </a:xfrm>
            <a:custGeom>
              <a:avLst/>
              <a:gdLst/>
              <a:ahLst/>
              <a:cxnLst/>
              <a:rect l="l" t="t" r="r" b="b"/>
              <a:pathLst>
                <a:path w="1314" h="1280" extrusionOk="0">
                  <a:moveTo>
                    <a:pt x="700" y="0"/>
                  </a:moveTo>
                  <a:lnTo>
                    <a:pt x="700" y="0"/>
                  </a:lnTo>
                  <a:cubicBezTo>
                    <a:pt x="796" y="96"/>
                    <a:pt x="796" y="249"/>
                    <a:pt x="700" y="345"/>
                  </a:cubicBezTo>
                  <a:lnTo>
                    <a:pt x="346" y="700"/>
                  </a:lnTo>
                  <a:cubicBezTo>
                    <a:pt x="298" y="748"/>
                    <a:pt x="235" y="772"/>
                    <a:pt x="173" y="772"/>
                  </a:cubicBezTo>
                  <a:cubicBezTo>
                    <a:pt x="111" y="772"/>
                    <a:pt x="49" y="748"/>
                    <a:pt x="1" y="700"/>
                  </a:cubicBezTo>
                  <a:lnTo>
                    <a:pt x="1" y="700"/>
                  </a:lnTo>
                  <a:lnTo>
                    <a:pt x="509" y="1208"/>
                  </a:lnTo>
                  <a:cubicBezTo>
                    <a:pt x="557" y="1256"/>
                    <a:pt x="619" y="1280"/>
                    <a:pt x="681" y="1280"/>
                  </a:cubicBezTo>
                  <a:cubicBezTo>
                    <a:pt x="743" y="1280"/>
                    <a:pt x="806" y="1256"/>
                    <a:pt x="854" y="1208"/>
                  </a:cubicBezTo>
                  <a:lnTo>
                    <a:pt x="1218" y="853"/>
                  </a:lnTo>
                  <a:cubicBezTo>
                    <a:pt x="1314" y="757"/>
                    <a:pt x="1314" y="604"/>
                    <a:pt x="1218" y="508"/>
                  </a:cubicBezTo>
                  <a:lnTo>
                    <a:pt x="70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8"/>
            <p:cNvSpPr/>
            <p:nvPr/>
          </p:nvSpPr>
          <p:spPr>
            <a:xfrm>
              <a:off x="8238630" y="875905"/>
              <a:ext cx="59289" cy="57493"/>
            </a:xfrm>
            <a:custGeom>
              <a:avLst/>
              <a:gdLst/>
              <a:ahLst/>
              <a:cxnLst/>
              <a:rect l="l" t="t" r="r" b="b"/>
              <a:pathLst>
                <a:path w="1256" h="1218" extrusionOk="0">
                  <a:moveTo>
                    <a:pt x="575" y="0"/>
                  </a:moveTo>
                  <a:lnTo>
                    <a:pt x="125" y="451"/>
                  </a:lnTo>
                  <a:cubicBezTo>
                    <a:pt x="0" y="575"/>
                    <a:pt x="0" y="767"/>
                    <a:pt x="125" y="891"/>
                  </a:cubicBezTo>
                  <a:lnTo>
                    <a:pt x="365" y="1131"/>
                  </a:lnTo>
                  <a:cubicBezTo>
                    <a:pt x="422" y="1189"/>
                    <a:pt x="501" y="1217"/>
                    <a:pt x="581" y="1217"/>
                  </a:cubicBezTo>
                  <a:cubicBezTo>
                    <a:pt x="662" y="1217"/>
                    <a:pt x="743" y="1189"/>
                    <a:pt x="805" y="1131"/>
                  </a:cubicBezTo>
                  <a:lnTo>
                    <a:pt x="1256" y="671"/>
                  </a:lnTo>
                  <a:lnTo>
                    <a:pt x="575" y="0"/>
                  </a:lnTo>
                  <a:close/>
                </a:path>
              </a:pathLst>
            </a:custGeom>
            <a:solidFill>
              <a:srgbClr val="9E9E9E">
                <a:alpha val="821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8"/>
            <p:cNvSpPr/>
            <p:nvPr/>
          </p:nvSpPr>
          <p:spPr>
            <a:xfrm>
              <a:off x="8291546" y="928819"/>
              <a:ext cx="59337" cy="57493"/>
            </a:xfrm>
            <a:custGeom>
              <a:avLst/>
              <a:gdLst/>
              <a:ahLst/>
              <a:cxnLst/>
              <a:rect l="l" t="t" r="r" b="b"/>
              <a:pathLst>
                <a:path w="1257" h="1218" extrusionOk="0">
                  <a:moveTo>
                    <a:pt x="576" y="0"/>
                  </a:moveTo>
                  <a:lnTo>
                    <a:pt x="116" y="451"/>
                  </a:lnTo>
                  <a:cubicBezTo>
                    <a:pt x="1" y="576"/>
                    <a:pt x="1" y="767"/>
                    <a:pt x="116" y="892"/>
                  </a:cubicBezTo>
                  <a:lnTo>
                    <a:pt x="355" y="1132"/>
                  </a:lnTo>
                  <a:cubicBezTo>
                    <a:pt x="418" y="1189"/>
                    <a:pt x="497" y="1218"/>
                    <a:pt x="576" y="1218"/>
                  </a:cubicBezTo>
                  <a:cubicBezTo>
                    <a:pt x="655" y="1218"/>
                    <a:pt x="734" y="1189"/>
                    <a:pt x="796" y="1132"/>
                  </a:cubicBezTo>
                  <a:lnTo>
                    <a:pt x="1256" y="671"/>
                  </a:lnTo>
                  <a:lnTo>
                    <a:pt x="576" y="0"/>
                  </a:lnTo>
                  <a:close/>
                </a:path>
              </a:pathLst>
            </a:custGeom>
            <a:solidFill>
              <a:srgbClr val="9E9E9E">
                <a:alpha val="821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8"/>
            <p:cNvSpPr/>
            <p:nvPr/>
          </p:nvSpPr>
          <p:spPr>
            <a:xfrm>
              <a:off x="8464882" y="654623"/>
              <a:ext cx="110885" cy="110926"/>
            </a:xfrm>
            <a:custGeom>
              <a:avLst/>
              <a:gdLst/>
              <a:ahLst/>
              <a:cxnLst/>
              <a:rect l="l" t="t" r="r" b="b"/>
              <a:pathLst>
                <a:path w="2349" h="2350" extrusionOk="0">
                  <a:moveTo>
                    <a:pt x="1150" y="1"/>
                  </a:moveTo>
                  <a:lnTo>
                    <a:pt x="0" y="1151"/>
                  </a:lnTo>
                  <a:lnTo>
                    <a:pt x="1198" y="2349"/>
                  </a:lnTo>
                  <a:lnTo>
                    <a:pt x="2348" y="1199"/>
                  </a:lnTo>
                  <a:lnTo>
                    <a:pt x="115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8"/>
            <p:cNvSpPr/>
            <p:nvPr/>
          </p:nvSpPr>
          <p:spPr>
            <a:xfrm>
              <a:off x="8466486" y="687664"/>
              <a:ext cx="109280" cy="78309"/>
            </a:xfrm>
            <a:custGeom>
              <a:avLst/>
              <a:gdLst/>
              <a:ahLst/>
              <a:cxnLst/>
              <a:rect l="l" t="t" r="r" b="b"/>
              <a:pathLst>
                <a:path w="2315" h="1659" extrusionOk="0">
                  <a:moveTo>
                    <a:pt x="0" y="495"/>
                  </a:moveTo>
                  <a:lnTo>
                    <a:pt x="14" y="509"/>
                  </a:lnTo>
                  <a:lnTo>
                    <a:pt x="0" y="495"/>
                  </a:lnTo>
                  <a:close/>
                  <a:moveTo>
                    <a:pt x="1806" y="1"/>
                  </a:moveTo>
                  <a:lnTo>
                    <a:pt x="656" y="1151"/>
                  </a:lnTo>
                  <a:lnTo>
                    <a:pt x="14" y="509"/>
                  </a:lnTo>
                  <a:lnTo>
                    <a:pt x="1164" y="1659"/>
                  </a:lnTo>
                  <a:lnTo>
                    <a:pt x="2314" y="509"/>
                  </a:lnTo>
                  <a:lnTo>
                    <a:pt x="1806" y="1"/>
                  </a:lnTo>
                  <a:close/>
                </a:path>
              </a:pathLst>
            </a:custGeom>
            <a:solidFill>
              <a:srgbClr val="9E9E9E">
                <a:alpha val="821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8"/>
            <p:cNvSpPr/>
            <p:nvPr/>
          </p:nvSpPr>
          <p:spPr>
            <a:xfrm>
              <a:off x="8298816" y="697293"/>
              <a:ext cx="231257" cy="230679"/>
            </a:xfrm>
            <a:custGeom>
              <a:avLst/>
              <a:gdLst/>
              <a:ahLst/>
              <a:cxnLst/>
              <a:rect l="l" t="t" r="r" b="b"/>
              <a:pathLst>
                <a:path w="4899" h="4887" extrusionOk="0">
                  <a:moveTo>
                    <a:pt x="3178" y="0"/>
                  </a:moveTo>
                  <a:cubicBezTo>
                    <a:pt x="3120" y="0"/>
                    <a:pt x="3063" y="22"/>
                    <a:pt x="3020" y="65"/>
                  </a:cubicBezTo>
                  <a:lnTo>
                    <a:pt x="1831" y="1253"/>
                  </a:lnTo>
                  <a:lnTo>
                    <a:pt x="1218" y="1867"/>
                  </a:lnTo>
                  <a:lnTo>
                    <a:pt x="0" y="3084"/>
                  </a:lnTo>
                  <a:lnTo>
                    <a:pt x="1793" y="4886"/>
                  </a:lnTo>
                  <a:lnTo>
                    <a:pt x="4812" y="1867"/>
                  </a:lnTo>
                  <a:cubicBezTo>
                    <a:pt x="4898" y="1781"/>
                    <a:pt x="4898" y="1637"/>
                    <a:pt x="4812" y="1551"/>
                  </a:cubicBezTo>
                  <a:lnTo>
                    <a:pt x="3336" y="65"/>
                  </a:lnTo>
                  <a:cubicBezTo>
                    <a:pt x="3293" y="22"/>
                    <a:pt x="3235" y="0"/>
                    <a:pt x="31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8"/>
            <p:cNvSpPr/>
            <p:nvPr/>
          </p:nvSpPr>
          <p:spPr>
            <a:xfrm>
              <a:off x="8359427" y="753700"/>
              <a:ext cx="170646" cy="174272"/>
            </a:xfrm>
            <a:custGeom>
              <a:avLst/>
              <a:gdLst/>
              <a:ahLst/>
              <a:cxnLst/>
              <a:rect l="l" t="t" r="r" b="b"/>
              <a:pathLst>
                <a:path w="3615" h="3692" extrusionOk="0">
                  <a:moveTo>
                    <a:pt x="3173" y="1"/>
                  </a:moveTo>
                  <a:lnTo>
                    <a:pt x="1" y="3183"/>
                  </a:lnTo>
                  <a:lnTo>
                    <a:pt x="509" y="3691"/>
                  </a:lnTo>
                  <a:lnTo>
                    <a:pt x="3528" y="682"/>
                  </a:lnTo>
                  <a:cubicBezTo>
                    <a:pt x="3614" y="586"/>
                    <a:pt x="3614" y="451"/>
                    <a:pt x="3528" y="365"/>
                  </a:cubicBezTo>
                  <a:lnTo>
                    <a:pt x="3173" y="1"/>
                  </a:lnTo>
                  <a:close/>
                </a:path>
              </a:pathLst>
            </a:custGeom>
            <a:solidFill>
              <a:srgbClr val="9E9E9E">
                <a:alpha val="821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1" name="Google Shape;311;p38"/>
          <p:cNvGrpSpPr/>
          <p:nvPr/>
        </p:nvGrpSpPr>
        <p:grpSpPr>
          <a:xfrm>
            <a:off x="7965910" y="4283953"/>
            <a:ext cx="387252" cy="581384"/>
            <a:chOff x="6522745" y="636612"/>
            <a:chExt cx="239829" cy="407760"/>
          </a:xfrm>
        </p:grpSpPr>
        <p:grpSp>
          <p:nvGrpSpPr>
            <p:cNvPr id="312" name="Google Shape;312;p38"/>
            <p:cNvGrpSpPr/>
            <p:nvPr/>
          </p:nvGrpSpPr>
          <p:grpSpPr>
            <a:xfrm>
              <a:off x="6534459" y="636612"/>
              <a:ext cx="217657" cy="254823"/>
              <a:chOff x="5289596" y="587502"/>
              <a:chExt cx="296092" cy="346651"/>
            </a:xfrm>
          </p:grpSpPr>
          <p:sp>
            <p:nvSpPr>
              <p:cNvPr id="313" name="Google Shape;313;p38"/>
              <p:cNvSpPr/>
              <p:nvPr/>
            </p:nvSpPr>
            <p:spPr>
              <a:xfrm>
                <a:off x="5289596" y="587502"/>
                <a:ext cx="296091" cy="346651"/>
              </a:xfrm>
              <a:custGeom>
                <a:avLst/>
                <a:gdLst/>
                <a:ahLst/>
                <a:cxnLst/>
                <a:rect l="l" t="t" r="r" b="b"/>
                <a:pathLst>
                  <a:path w="7130" h="8347" extrusionOk="0">
                    <a:moveTo>
                      <a:pt x="3560" y="1"/>
                    </a:moveTo>
                    <a:cubicBezTo>
                      <a:pt x="1847" y="1"/>
                      <a:pt x="603" y="1178"/>
                      <a:pt x="459" y="3102"/>
                    </a:cubicBezTo>
                    <a:cubicBezTo>
                      <a:pt x="287" y="5456"/>
                      <a:pt x="86" y="6776"/>
                      <a:pt x="19" y="7226"/>
                    </a:cubicBezTo>
                    <a:cubicBezTo>
                      <a:pt x="0" y="7322"/>
                      <a:pt x="48" y="7427"/>
                      <a:pt x="144" y="7475"/>
                    </a:cubicBezTo>
                    <a:cubicBezTo>
                      <a:pt x="603" y="7705"/>
                      <a:pt x="2000" y="8346"/>
                      <a:pt x="3560" y="8346"/>
                    </a:cubicBezTo>
                    <a:cubicBezTo>
                      <a:pt x="5120" y="8346"/>
                      <a:pt x="6527" y="7705"/>
                      <a:pt x="6986" y="7475"/>
                    </a:cubicBezTo>
                    <a:cubicBezTo>
                      <a:pt x="7073" y="7427"/>
                      <a:pt x="7130" y="7322"/>
                      <a:pt x="7111" y="7226"/>
                    </a:cubicBezTo>
                    <a:cubicBezTo>
                      <a:pt x="7034" y="6776"/>
                      <a:pt x="6833" y="5456"/>
                      <a:pt x="6661" y="3102"/>
                    </a:cubicBezTo>
                    <a:cubicBezTo>
                      <a:pt x="6517" y="1187"/>
                      <a:pt x="5273" y="1"/>
                      <a:pt x="35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38"/>
              <p:cNvSpPr/>
              <p:nvPr/>
            </p:nvSpPr>
            <p:spPr>
              <a:xfrm>
                <a:off x="5359113" y="587502"/>
                <a:ext cx="226574" cy="346651"/>
              </a:xfrm>
              <a:custGeom>
                <a:avLst/>
                <a:gdLst/>
                <a:ahLst/>
                <a:cxnLst/>
                <a:rect l="l" t="t" r="r" b="b"/>
                <a:pathLst>
                  <a:path w="5456" h="8347" extrusionOk="0">
                    <a:moveTo>
                      <a:pt x="1886" y="1"/>
                    </a:moveTo>
                    <a:cubicBezTo>
                      <a:pt x="1771" y="1"/>
                      <a:pt x="1657" y="1"/>
                      <a:pt x="1542" y="20"/>
                    </a:cubicBezTo>
                    <a:cubicBezTo>
                      <a:pt x="202" y="154"/>
                      <a:pt x="1" y="2030"/>
                      <a:pt x="1283" y="2422"/>
                    </a:cubicBezTo>
                    <a:lnTo>
                      <a:pt x="1312" y="2432"/>
                    </a:lnTo>
                    <a:lnTo>
                      <a:pt x="1791" y="8346"/>
                    </a:lnTo>
                    <a:cubicBezTo>
                      <a:pt x="1824" y="8347"/>
                      <a:pt x="1858" y="8347"/>
                      <a:pt x="1892" y="8347"/>
                    </a:cubicBezTo>
                    <a:cubicBezTo>
                      <a:pt x="3450" y="8347"/>
                      <a:pt x="4853" y="7709"/>
                      <a:pt x="5312" y="7475"/>
                    </a:cubicBezTo>
                    <a:cubicBezTo>
                      <a:pt x="5399" y="7427"/>
                      <a:pt x="5456" y="7322"/>
                      <a:pt x="5437" y="7226"/>
                    </a:cubicBezTo>
                    <a:cubicBezTo>
                      <a:pt x="5360" y="6776"/>
                      <a:pt x="5169" y="5456"/>
                      <a:pt x="4987" y="3102"/>
                    </a:cubicBezTo>
                    <a:cubicBezTo>
                      <a:pt x="4853" y="1187"/>
                      <a:pt x="3599" y="1"/>
                      <a:pt x="18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15" name="Google Shape;315;p38"/>
            <p:cNvSpPr/>
            <p:nvPr/>
          </p:nvSpPr>
          <p:spPr>
            <a:xfrm>
              <a:off x="6522748" y="831225"/>
              <a:ext cx="239260" cy="213146"/>
            </a:xfrm>
            <a:custGeom>
              <a:avLst/>
              <a:gdLst/>
              <a:ahLst/>
              <a:cxnLst/>
              <a:rect l="l" t="t" r="r" b="b"/>
              <a:pathLst>
                <a:path w="4288" h="3820" extrusionOk="0">
                  <a:moveTo>
                    <a:pt x="1426" y="1"/>
                  </a:moveTo>
                  <a:lnTo>
                    <a:pt x="1426" y="718"/>
                  </a:lnTo>
                  <a:cubicBezTo>
                    <a:pt x="1426" y="891"/>
                    <a:pt x="1330" y="1063"/>
                    <a:pt x="1168" y="1139"/>
                  </a:cubicBezTo>
                  <a:lnTo>
                    <a:pt x="392" y="1532"/>
                  </a:lnTo>
                  <a:cubicBezTo>
                    <a:pt x="153" y="1647"/>
                    <a:pt x="0" y="1895"/>
                    <a:pt x="0" y="2163"/>
                  </a:cubicBezTo>
                  <a:lnTo>
                    <a:pt x="0" y="3580"/>
                  </a:lnTo>
                  <a:cubicBezTo>
                    <a:pt x="0" y="3704"/>
                    <a:pt x="105" y="3819"/>
                    <a:pt x="239" y="3819"/>
                  </a:cubicBezTo>
                  <a:lnTo>
                    <a:pt x="4048" y="3819"/>
                  </a:lnTo>
                  <a:cubicBezTo>
                    <a:pt x="4182" y="3819"/>
                    <a:pt x="4288" y="3704"/>
                    <a:pt x="4288" y="3580"/>
                  </a:cubicBezTo>
                  <a:lnTo>
                    <a:pt x="4288" y="2163"/>
                  </a:lnTo>
                  <a:cubicBezTo>
                    <a:pt x="4288" y="1895"/>
                    <a:pt x="4134" y="1647"/>
                    <a:pt x="3895" y="1532"/>
                  </a:cubicBezTo>
                  <a:lnTo>
                    <a:pt x="3130" y="1139"/>
                  </a:lnTo>
                  <a:cubicBezTo>
                    <a:pt x="2967" y="1063"/>
                    <a:pt x="2862" y="891"/>
                    <a:pt x="2862" y="718"/>
                  </a:cubicBezTo>
                  <a:lnTo>
                    <a:pt x="28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8"/>
            <p:cNvSpPr/>
            <p:nvPr/>
          </p:nvSpPr>
          <p:spPr>
            <a:xfrm>
              <a:off x="6601761" y="830667"/>
              <a:ext cx="81743" cy="53510"/>
            </a:xfrm>
            <a:custGeom>
              <a:avLst/>
              <a:gdLst/>
              <a:ahLst/>
              <a:cxnLst/>
              <a:rect l="l" t="t" r="r" b="b"/>
              <a:pathLst>
                <a:path w="1465" h="959" extrusionOk="0">
                  <a:moveTo>
                    <a:pt x="10" y="1"/>
                  </a:moveTo>
                  <a:lnTo>
                    <a:pt x="10" y="719"/>
                  </a:lnTo>
                  <a:cubicBezTo>
                    <a:pt x="10" y="747"/>
                    <a:pt x="10" y="776"/>
                    <a:pt x="0" y="814"/>
                  </a:cubicBezTo>
                  <a:cubicBezTo>
                    <a:pt x="230" y="910"/>
                    <a:pt x="479" y="958"/>
                    <a:pt x="737" y="958"/>
                  </a:cubicBezTo>
                  <a:cubicBezTo>
                    <a:pt x="986" y="958"/>
                    <a:pt x="1235" y="910"/>
                    <a:pt x="1465" y="814"/>
                  </a:cubicBezTo>
                  <a:cubicBezTo>
                    <a:pt x="1455" y="776"/>
                    <a:pt x="1446" y="747"/>
                    <a:pt x="1446" y="719"/>
                  </a:cubicBezTo>
                  <a:lnTo>
                    <a:pt x="1446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8"/>
            <p:cNvSpPr/>
            <p:nvPr/>
          </p:nvSpPr>
          <p:spPr>
            <a:xfrm>
              <a:off x="6522748" y="901196"/>
              <a:ext cx="239260" cy="143176"/>
            </a:xfrm>
            <a:custGeom>
              <a:avLst/>
              <a:gdLst/>
              <a:ahLst/>
              <a:cxnLst/>
              <a:rect l="l" t="t" r="r" b="b"/>
              <a:pathLst>
                <a:path w="4288" h="2566" extrusionOk="0">
                  <a:moveTo>
                    <a:pt x="948" y="0"/>
                  </a:moveTo>
                  <a:lnTo>
                    <a:pt x="392" y="278"/>
                  </a:lnTo>
                  <a:cubicBezTo>
                    <a:pt x="153" y="393"/>
                    <a:pt x="0" y="641"/>
                    <a:pt x="0" y="909"/>
                  </a:cubicBezTo>
                  <a:lnTo>
                    <a:pt x="0" y="2326"/>
                  </a:lnTo>
                  <a:cubicBezTo>
                    <a:pt x="0" y="2450"/>
                    <a:pt x="105" y="2565"/>
                    <a:pt x="239" y="2565"/>
                  </a:cubicBezTo>
                  <a:lnTo>
                    <a:pt x="4048" y="2565"/>
                  </a:lnTo>
                  <a:cubicBezTo>
                    <a:pt x="4182" y="2565"/>
                    <a:pt x="4288" y="2450"/>
                    <a:pt x="4288" y="2326"/>
                  </a:cubicBezTo>
                  <a:lnTo>
                    <a:pt x="4288" y="909"/>
                  </a:lnTo>
                  <a:cubicBezTo>
                    <a:pt x="4288" y="641"/>
                    <a:pt x="4134" y="393"/>
                    <a:pt x="3895" y="278"/>
                  </a:cubicBezTo>
                  <a:lnTo>
                    <a:pt x="3350" y="0"/>
                  </a:lnTo>
                  <a:cubicBezTo>
                    <a:pt x="3067" y="436"/>
                    <a:pt x="2608" y="653"/>
                    <a:pt x="2149" y="653"/>
                  </a:cubicBezTo>
                  <a:cubicBezTo>
                    <a:pt x="1689" y="653"/>
                    <a:pt x="1230" y="436"/>
                    <a:pt x="948" y="0"/>
                  </a:cubicBezTo>
                  <a:close/>
                </a:path>
              </a:pathLst>
            </a:custGeom>
            <a:solidFill>
              <a:srgbClr val="9E9E9E">
                <a:alpha val="821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8"/>
            <p:cNvSpPr/>
            <p:nvPr/>
          </p:nvSpPr>
          <p:spPr>
            <a:xfrm>
              <a:off x="6562757" y="726659"/>
              <a:ext cx="159748" cy="130789"/>
            </a:xfrm>
            <a:custGeom>
              <a:avLst/>
              <a:gdLst/>
              <a:ahLst/>
              <a:cxnLst/>
              <a:rect l="l" t="t" r="r" b="b"/>
              <a:pathLst>
                <a:path w="2863" h="2344" extrusionOk="0">
                  <a:moveTo>
                    <a:pt x="1103" y="1"/>
                  </a:moveTo>
                  <a:cubicBezTo>
                    <a:pt x="1015" y="1"/>
                    <a:pt x="930" y="54"/>
                    <a:pt x="891" y="133"/>
                  </a:cubicBezTo>
                  <a:cubicBezTo>
                    <a:pt x="814" y="305"/>
                    <a:pt x="699" y="449"/>
                    <a:pt x="565" y="563"/>
                  </a:cubicBezTo>
                  <a:cubicBezTo>
                    <a:pt x="431" y="678"/>
                    <a:pt x="298" y="774"/>
                    <a:pt x="144" y="851"/>
                  </a:cubicBezTo>
                  <a:cubicBezTo>
                    <a:pt x="49" y="898"/>
                    <a:pt x="1" y="994"/>
                    <a:pt x="10" y="1099"/>
                  </a:cubicBezTo>
                  <a:cubicBezTo>
                    <a:pt x="106" y="1808"/>
                    <a:pt x="719" y="2344"/>
                    <a:pt x="1436" y="2344"/>
                  </a:cubicBezTo>
                  <a:cubicBezTo>
                    <a:pt x="2173" y="2344"/>
                    <a:pt x="2795" y="1769"/>
                    <a:pt x="2862" y="1023"/>
                  </a:cubicBezTo>
                  <a:cubicBezTo>
                    <a:pt x="2862" y="956"/>
                    <a:pt x="2834" y="879"/>
                    <a:pt x="2776" y="831"/>
                  </a:cubicBezTo>
                  <a:cubicBezTo>
                    <a:pt x="2307" y="439"/>
                    <a:pt x="1752" y="161"/>
                    <a:pt x="1159" y="8"/>
                  </a:cubicBezTo>
                  <a:cubicBezTo>
                    <a:pt x="1140" y="3"/>
                    <a:pt x="1122" y="1"/>
                    <a:pt x="11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8"/>
            <p:cNvSpPr/>
            <p:nvPr/>
          </p:nvSpPr>
          <p:spPr>
            <a:xfrm>
              <a:off x="6562757" y="726659"/>
              <a:ext cx="159190" cy="129729"/>
            </a:xfrm>
            <a:custGeom>
              <a:avLst/>
              <a:gdLst/>
              <a:ahLst/>
              <a:cxnLst/>
              <a:rect l="l" t="t" r="r" b="b"/>
              <a:pathLst>
                <a:path w="2853" h="2325" extrusionOk="0">
                  <a:moveTo>
                    <a:pt x="1100" y="1"/>
                  </a:moveTo>
                  <a:cubicBezTo>
                    <a:pt x="1009" y="1"/>
                    <a:pt x="930" y="54"/>
                    <a:pt x="891" y="133"/>
                  </a:cubicBezTo>
                  <a:cubicBezTo>
                    <a:pt x="833" y="248"/>
                    <a:pt x="757" y="362"/>
                    <a:pt x="671" y="458"/>
                  </a:cubicBezTo>
                  <a:cubicBezTo>
                    <a:pt x="632" y="496"/>
                    <a:pt x="604" y="535"/>
                    <a:pt x="565" y="563"/>
                  </a:cubicBezTo>
                  <a:cubicBezTo>
                    <a:pt x="431" y="678"/>
                    <a:pt x="298" y="774"/>
                    <a:pt x="144" y="851"/>
                  </a:cubicBezTo>
                  <a:cubicBezTo>
                    <a:pt x="49" y="898"/>
                    <a:pt x="1" y="994"/>
                    <a:pt x="10" y="1099"/>
                  </a:cubicBezTo>
                  <a:cubicBezTo>
                    <a:pt x="97" y="1731"/>
                    <a:pt x="585" y="2229"/>
                    <a:pt x="1207" y="2324"/>
                  </a:cubicBezTo>
                  <a:cubicBezTo>
                    <a:pt x="881" y="2123"/>
                    <a:pt x="690" y="1769"/>
                    <a:pt x="709" y="1386"/>
                  </a:cubicBezTo>
                  <a:lnTo>
                    <a:pt x="709" y="1052"/>
                  </a:lnTo>
                  <a:cubicBezTo>
                    <a:pt x="766" y="1013"/>
                    <a:pt x="824" y="965"/>
                    <a:pt x="872" y="918"/>
                  </a:cubicBezTo>
                  <a:cubicBezTo>
                    <a:pt x="1006" y="803"/>
                    <a:pt x="1121" y="669"/>
                    <a:pt x="1216" y="516"/>
                  </a:cubicBezTo>
                  <a:cubicBezTo>
                    <a:pt x="1666" y="659"/>
                    <a:pt x="2097" y="889"/>
                    <a:pt x="2460" y="1195"/>
                  </a:cubicBezTo>
                  <a:cubicBezTo>
                    <a:pt x="2508" y="1233"/>
                    <a:pt x="2614" y="1339"/>
                    <a:pt x="2747" y="1463"/>
                  </a:cubicBezTo>
                  <a:cubicBezTo>
                    <a:pt x="2805" y="1319"/>
                    <a:pt x="2843" y="1176"/>
                    <a:pt x="2853" y="1023"/>
                  </a:cubicBezTo>
                  <a:cubicBezTo>
                    <a:pt x="2853" y="956"/>
                    <a:pt x="2834" y="879"/>
                    <a:pt x="2776" y="831"/>
                  </a:cubicBezTo>
                  <a:cubicBezTo>
                    <a:pt x="2307" y="439"/>
                    <a:pt x="1752" y="161"/>
                    <a:pt x="1159" y="8"/>
                  </a:cubicBezTo>
                  <a:cubicBezTo>
                    <a:pt x="1139" y="3"/>
                    <a:pt x="1119" y="1"/>
                    <a:pt x="1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8"/>
            <p:cNvSpPr/>
            <p:nvPr/>
          </p:nvSpPr>
          <p:spPr>
            <a:xfrm>
              <a:off x="6709120" y="927867"/>
              <a:ext cx="53454" cy="115947"/>
            </a:xfrm>
            <a:custGeom>
              <a:avLst/>
              <a:gdLst/>
              <a:ahLst/>
              <a:cxnLst/>
              <a:rect l="l" t="t" r="r" b="b"/>
              <a:pathLst>
                <a:path w="958" h="2078" extrusionOk="0">
                  <a:moveTo>
                    <a:pt x="814" y="1"/>
                  </a:moveTo>
                  <a:lnTo>
                    <a:pt x="182" y="498"/>
                  </a:lnTo>
                  <a:cubicBezTo>
                    <a:pt x="67" y="594"/>
                    <a:pt x="0" y="728"/>
                    <a:pt x="0" y="872"/>
                  </a:cubicBezTo>
                  <a:lnTo>
                    <a:pt x="0" y="2078"/>
                  </a:lnTo>
                  <a:lnTo>
                    <a:pt x="718" y="2078"/>
                  </a:lnTo>
                  <a:cubicBezTo>
                    <a:pt x="852" y="2078"/>
                    <a:pt x="957" y="1972"/>
                    <a:pt x="957" y="1838"/>
                  </a:cubicBezTo>
                  <a:lnTo>
                    <a:pt x="957" y="431"/>
                  </a:lnTo>
                  <a:cubicBezTo>
                    <a:pt x="957" y="278"/>
                    <a:pt x="900" y="125"/>
                    <a:pt x="8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8"/>
            <p:cNvSpPr/>
            <p:nvPr/>
          </p:nvSpPr>
          <p:spPr>
            <a:xfrm flipH="1">
              <a:off x="6522745" y="927867"/>
              <a:ext cx="53454" cy="115947"/>
            </a:xfrm>
            <a:custGeom>
              <a:avLst/>
              <a:gdLst/>
              <a:ahLst/>
              <a:cxnLst/>
              <a:rect l="l" t="t" r="r" b="b"/>
              <a:pathLst>
                <a:path w="958" h="2078" extrusionOk="0">
                  <a:moveTo>
                    <a:pt x="814" y="1"/>
                  </a:moveTo>
                  <a:lnTo>
                    <a:pt x="182" y="498"/>
                  </a:lnTo>
                  <a:cubicBezTo>
                    <a:pt x="67" y="594"/>
                    <a:pt x="0" y="728"/>
                    <a:pt x="0" y="872"/>
                  </a:cubicBezTo>
                  <a:lnTo>
                    <a:pt x="0" y="2078"/>
                  </a:lnTo>
                  <a:lnTo>
                    <a:pt x="718" y="2078"/>
                  </a:lnTo>
                  <a:cubicBezTo>
                    <a:pt x="852" y="2078"/>
                    <a:pt x="957" y="1972"/>
                    <a:pt x="957" y="1838"/>
                  </a:cubicBezTo>
                  <a:lnTo>
                    <a:pt x="957" y="431"/>
                  </a:lnTo>
                  <a:cubicBezTo>
                    <a:pt x="957" y="278"/>
                    <a:pt x="900" y="125"/>
                    <a:pt x="8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2" name="Google Shape;322;p38"/>
          <p:cNvGrpSpPr/>
          <p:nvPr/>
        </p:nvGrpSpPr>
        <p:grpSpPr>
          <a:xfrm>
            <a:off x="5093377" y="4261564"/>
            <a:ext cx="466943" cy="610455"/>
            <a:chOff x="10233248" y="1756321"/>
            <a:chExt cx="284322" cy="362288"/>
          </a:xfrm>
        </p:grpSpPr>
        <p:sp>
          <p:nvSpPr>
            <p:cNvPr id="323" name="Google Shape;323;p38"/>
            <p:cNvSpPr/>
            <p:nvPr/>
          </p:nvSpPr>
          <p:spPr>
            <a:xfrm>
              <a:off x="10233248" y="1773765"/>
              <a:ext cx="284322" cy="344844"/>
            </a:xfrm>
            <a:custGeom>
              <a:avLst/>
              <a:gdLst/>
              <a:ahLst/>
              <a:cxnLst/>
              <a:rect l="l" t="t" r="r" b="b"/>
              <a:pathLst>
                <a:path w="10852" h="13162" extrusionOk="0">
                  <a:moveTo>
                    <a:pt x="10228" y="1"/>
                  </a:moveTo>
                  <a:lnTo>
                    <a:pt x="1668" y="10"/>
                  </a:lnTo>
                  <a:lnTo>
                    <a:pt x="623" y="10"/>
                  </a:lnTo>
                  <a:cubicBezTo>
                    <a:pt x="278" y="10"/>
                    <a:pt x="0" y="288"/>
                    <a:pt x="0" y="633"/>
                  </a:cubicBezTo>
                  <a:lnTo>
                    <a:pt x="0" y="12538"/>
                  </a:lnTo>
                  <a:cubicBezTo>
                    <a:pt x="0" y="12874"/>
                    <a:pt x="278" y="13161"/>
                    <a:pt x="623" y="13161"/>
                  </a:cubicBezTo>
                  <a:lnTo>
                    <a:pt x="10228" y="13161"/>
                  </a:lnTo>
                  <a:cubicBezTo>
                    <a:pt x="10573" y="13161"/>
                    <a:pt x="10851" y="12874"/>
                    <a:pt x="10851" y="12538"/>
                  </a:cubicBezTo>
                  <a:lnTo>
                    <a:pt x="10851" y="633"/>
                  </a:lnTo>
                  <a:cubicBezTo>
                    <a:pt x="10851" y="288"/>
                    <a:pt x="10573" y="1"/>
                    <a:pt x="10228" y="1"/>
                  </a:cubicBezTo>
                  <a:close/>
                </a:path>
              </a:pathLst>
            </a:custGeom>
            <a:solidFill>
              <a:schemeClr val="lt2">
                <a:alpha val="603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8"/>
            <p:cNvSpPr/>
            <p:nvPr/>
          </p:nvSpPr>
          <p:spPr>
            <a:xfrm>
              <a:off x="10451730" y="1773902"/>
              <a:ext cx="65841" cy="344582"/>
            </a:xfrm>
            <a:custGeom>
              <a:avLst/>
              <a:gdLst/>
              <a:ahLst/>
              <a:cxnLst/>
              <a:rect l="l" t="t" r="r" b="b"/>
              <a:pathLst>
                <a:path w="2513" h="13152" extrusionOk="0">
                  <a:moveTo>
                    <a:pt x="1906" y="0"/>
                  </a:moveTo>
                  <a:cubicBezTo>
                    <a:pt x="1900" y="0"/>
                    <a:pt x="1895" y="0"/>
                    <a:pt x="1889" y="0"/>
                  </a:cubicBezTo>
                  <a:lnTo>
                    <a:pt x="1" y="0"/>
                  </a:lnTo>
                  <a:cubicBezTo>
                    <a:pt x="346" y="0"/>
                    <a:pt x="633" y="278"/>
                    <a:pt x="633" y="623"/>
                  </a:cubicBezTo>
                  <a:lnTo>
                    <a:pt x="633" y="12528"/>
                  </a:lnTo>
                  <a:cubicBezTo>
                    <a:pt x="633" y="12864"/>
                    <a:pt x="346" y="13151"/>
                    <a:pt x="1" y="13151"/>
                  </a:cubicBezTo>
                  <a:lnTo>
                    <a:pt x="1889" y="13151"/>
                  </a:lnTo>
                  <a:cubicBezTo>
                    <a:pt x="2234" y="13151"/>
                    <a:pt x="2512" y="12874"/>
                    <a:pt x="2512" y="12528"/>
                  </a:cubicBezTo>
                  <a:lnTo>
                    <a:pt x="2512" y="623"/>
                  </a:lnTo>
                  <a:cubicBezTo>
                    <a:pt x="2512" y="284"/>
                    <a:pt x="2243" y="0"/>
                    <a:pt x="1906" y="0"/>
                  </a:cubicBezTo>
                  <a:close/>
                </a:path>
              </a:pathLst>
            </a:custGeom>
            <a:solidFill>
              <a:schemeClr val="lt2">
                <a:alpha val="603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8"/>
            <p:cNvSpPr/>
            <p:nvPr/>
          </p:nvSpPr>
          <p:spPr>
            <a:xfrm>
              <a:off x="10267911" y="1773902"/>
              <a:ext cx="214997" cy="312435"/>
            </a:xfrm>
            <a:custGeom>
              <a:avLst/>
              <a:gdLst/>
              <a:ahLst/>
              <a:cxnLst/>
              <a:rect l="l" t="t" r="r" b="b"/>
              <a:pathLst>
                <a:path w="8206" h="11925" extrusionOk="0">
                  <a:moveTo>
                    <a:pt x="0" y="0"/>
                  </a:moveTo>
                  <a:lnTo>
                    <a:pt x="0" y="11925"/>
                  </a:lnTo>
                  <a:lnTo>
                    <a:pt x="8205" y="11925"/>
                  </a:lnTo>
                  <a:lnTo>
                    <a:pt x="82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8"/>
            <p:cNvSpPr/>
            <p:nvPr/>
          </p:nvSpPr>
          <p:spPr>
            <a:xfrm>
              <a:off x="10268146" y="1773902"/>
              <a:ext cx="214761" cy="312435"/>
            </a:xfrm>
            <a:custGeom>
              <a:avLst/>
              <a:gdLst/>
              <a:ahLst/>
              <a:cxnLst/>
              <a:rect l="l" t="t" r="r" b="b"/>
              <a:pathLst>
                <a:path w="8197" h="11925" extrusionOk="0">
                  <a:moveTo>
                    <a:pt x="7027" y="0"/>
                  </a:moveTo>
                  <a:lnTo>
                    <a:pt x="7027" y="7496"/>
                  </a:lnTo>
                  <a:cubicBezTo>
                    <a:pt x="7027" y="9289"/>
                    <a:pt x="5570" y="10755"/>
                    <a:pt x="3768" y="10755"/>
                  </a:cubicBezTo>
                  <a:lnTo>
                    <a:pt x="1" y="10755"/>
                  </a:lnTo>
                  <a:lnTo>
                    <a:pt x="1" y="11925"/>
                  </a:lnTo>
                  <a:lnTo>
                    <a:pt x="8196" y="11925"/>
                  </a:lnTo>
                  <a:lnTo>
                    <a:pt x="819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8"/>
            <p:cNvSpPr/>
            <p:nvPr/>
          </p:nvSpPr>
          <p:spPr>
            <a:xfrm>
              <a:off x="10301813" y="1756321"/>
              <a:ext cx="147427" cy="72338"/>
            </a:xfrm>
            <a:custGeom>
              <a:avLst/>
              <a:gdLst/>
              <a:ahLst/>
              <a:cxnLst/>
              <a:rect l="l" t="t" r="r" b="b"/>
              <a:pathLst>
                <a:path w="5627" h="2761" extrusionOk="0">
                  <a:moveTo>
                    <a:pt x="451" y="0"/>
                  </a:moveTo>
                  <a:cubicBezTo>
                    <a:pt x="201" y="0"/>
                    <a:pt x="0" y="202"/>
                    <a:pt x="0" y="451"/>
                  </a:cubicBezTo>
                  <a:lnTo>
                    <a:pt x="0" y="1352"/>
                  </a:lnTo>
                  <a:cubicBezTo>
                    <a:pt x="0" y="1601"/>
                    <a:pt x="201" y="1802"/>
                    <a:pt x="451" y="1802"/>
                  </a:cubicBezTo>
                  <a:lnTo>
                    <a:pt x="1620" y="1802"/>
                  </a:lnTo>
                  <a:cubicBezTo>
                    <a:pt x="1620" y="2330"/>
                    <a:pt x="2051" y="2761"/>
                    <a:pt x="2579" y="2761"/>
                  </a:cubicBezTo>
                  <a:lnTo>
                    <a:pt x="3048" y="2761"/>
                  </a:lnTo>
                  <a:cubicBezTo>
                    <a:pt x="3576" y="2761"/>
                    <a:pt x="4007" y="2330"/>
                    <a:pt x="4007" y="1802"/>
                  </a:cubicBezTo>
                  <a:lnTo>
                    <a:pt x="5176" y="1802"/>
                  </a:lnTo>
                  <a:cubicBezTo>
                    <a:pt x="5426" y="1802"/>
                    <a:pt x="5627" y="1601"/>
                    <a:pt x="5627" y="1352"/>
                  </a:cubicBezTo>
                  <a:lnTo>
                    <a:pt x="5627" y="451"/>
                  </a:lnTo>
                  <a:cubicBezTo>
                    <a:pt x="5627" y="202"/>
                    <a:pt x="5426" y="0"/>
                    <a:pt x="5176" y="0"/>
                  </a:cubicBezTo>
                  <a:close/>
                </a:path>
              </a:pathLst>
            </a:custGeom>
            <a:solidFill>
              <a:schemeClr val="accent3">
                <a:alpha val="736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8"/>
            <p:cNvSpPr/>
            <p:nvPr/>
          </p:nvSpPr>
          <p:spPr>
            <a:xfrm>
              <a:off x="10372370" y="1756321"/>
              <a:ext cx="76871" cy="72102"/>
            </a:xfrm>
            <a:custGeom>
              <a:avLst/>
              <a:gdLst/>
              <a:ahLst/>
              <a:cxnLst/>
              <a:rect l="l" t="t" r="r" b="b"/>
              <a:pathLst>
                <a:path w="2934" h="2752" extrusionOk="0">
                  <a:moveTo>
                    <a:pt x="806" y="0"/>
                  </a:moveTo>
                  <a:cubicBezTo>
                    <a:pt x="1122" y="997"/>
                    <a:pt x="806" y="2090"/>
                    <a:pt x="1" y="2751"/>
                  </a:cubicBezTo>
                  <a:lnTo>
                    <a:pt x="346" y="2751"/>
                  </a:lnTo>
                  <a:cubicBezTo>
                    <a:pt x="873" y="2751"/>
                    <a:pt x="1304" y="2330"/>
                    <a:pt x="1304" y="1793"/>
                  </a:cubicBezTo>
                  <a:lnTo>
                    <a:pt x="2483" y="1793"/>
                  </a:lnTo>
                  <a:cubicBezTo>
                    <a:pt x="2733" y="1793"/>
                    <a:pt x="2934" y="1592"/>
                    <a:pt x="2934" y="1352"/>
                  </a:cubicBezTo>
                  <a:lnTo>
                    <a:pt x="2934" y="451"/>
                  </a:lnTo>
                  <a:cubicBezTo>
                    <a:pt x="2924" y="202"/>
                    <a:pt x="2733" y="0"/>
                    <a:pt x="24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8"/>
            <p:cNvSpPr/>
            <p:nvPr/>
          </p:nvSpPr>
          <p:spPr>
            <a:xfrm>
              <a:off x="10300792" y="1849227"/>
              <a:ext cx="147454" cy="103516"/>
            </a:xfrm>
            <a:custGeom>
              <a:avLst/>
              <a:gdLst/>
              <a:ahLst/>
              <a:cxnLst/>
              <a:rect l="l" t="t" r="r" b="b"/>
              <a:pathLst>
                <a:path w="5628" h="3951" extrusionOk="0">
                  <a:moveTo>
                    <a:pt x="3471" y="1"/>
                  </a:moveTo>
                  <a:cubicBezTo>
                    <a:pt x="3384" y="11"/>
                    <a:pt x="3308" y="68"/>
                    <a:pt x="3279" y="154"/>
                  </a:cubicBezTo>
                  <a:lnTo>
                    <a:pt x="2551" y="3049"/>
                  </a:lnTo>
                  <a:lnTo>
                    <a:pt x="1841" y="988"/>
                  </a:lnTo>
                  <a:cubicBezTo>
                    <a:pt x="1812" y="912"/>
                    <a:pt x="1745" y="854"/>
                    <a:pt x="1669" y="854"/>
                  </a:cubicBezTo>
                  <a:cubicBezTo>
                    <a:pt x="1661" y="853"/>
                    <a:pt x="1653" y="853"/>
                    <a:pt x="1645" y="853"/>
                  </a:cubicBezTo>
                  <a:cubicBezTo>
                    <a:pt x="1577" y="853"/>
                    <a:pt x="1510" y="890"/>
                    <a:pt x="1467" y="950"/>
                  </a:cubicBezTo>
                  <a:lnTo>
                    <a:pt x="883" y="2004"/>
                  </a:lnTo>
                  <a:lnTo>
                    <a:pt x="269" y="2004"/>
                  </a:lnTo>
                  <a:cubicBezTo>
                    <a:pt x="1" y="2004"/>
                    <a:pt x="1" y="2407"/>
                    <a:pt x="269" y="2407"/>
                  </a:cubicBezTo>
                  <a:lnTo>
                    <a:pt x="998" y="2407"/>
                  </a:lnTo>
                  <a:cubicBezTo>
                    <a:pt x="1074" y="2407"/>
                    <a:pt x="1142" y="2369"/>
                    <a:pt x="1170" y="2301"/>
                  </a:cubicBezTo>
                  <a:lnTo>
                    <a:pt x="1602" y="1544"/>
                  </a:lnTo>
                  <a:lnTo>
                    <a:pt x="2378" y="3816"/>
                  </a:lnTo>
                  <a:cubicBezTo>
                    <a:pt x="2407" y="3902"/>
                    <a:pt x="2483" y="3950"/>
                    <a:pt x="2570" y="3950"/>
                  </a:cubicBezTo>
                  <a:lnTo>
                    <a:pt x="2579" y="3950"/>
                  </a:lnTo>
                  <a:cubicBezTo>
                    <a:pt x="2666" y="3950"/>
                    <a:pt x="2742" y="3893"/>
                    <a:pt x="2771" y="3797"/>
                  </a:cubicBezTo>
                  <a:lnTo>
                    <a:pt x="3509" y="883"/>
                  </a:lnTo>
                  <a:lnTo>
                    <a:pt x="4017" y="2273"/>
                  </a:lnTo>
                  <a:cubicBezTo>
                    <a:pt x="4046" y="2349"/>
                    <a:pt x="4113" y="2407"/>
                    <a:pt x="4199" y="2407"/>
                  </a:cubicBezTo>
                  <a:lnTo>
                    <a:pt x="5417" y="2407"/>
                  </a:lnTo>
                  <a:cubicBezTo>
                    <a:pt x="5522" y="2407"/>
                    <a:pt x="5618" y="2311"/>
                    <a:pt x="5618" y="2206"/>
                  </a:cubicBezTo>
                  <a:cubicBezTo>
                    <a:pt x="5627" y="2091"/>
                    <a:pt x="5532" y="2004"/>
                    <a:pt x="5426" y="2004"/>
                  </a:cubicBezTo>
                  <a:lnTo>
                    <a:pt x="4353" y="2004"/>
                  </a:lnTo>
                  <a:lnTo>
                    <a:pt x="3672" y="135"/>
                  </a:lnTo>
                  <a:cubicBezTo>
                    <a:pt x="3643" y="49"/>
                    <a:pt x="3557" y="1"/>
                    <a:pt x="3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8"/>
            <p:cNvSpPr/>
            <p:nvPr/>
          </p:nvSpPr>
          <p:spPr>
            <a:xfrm>
              <a:off x="10301054" y="1989135"/>
              <a:ext cx="148947" cy="10559"/>
            </a:xfrm>
            <a:custGeom>
              <a:avLst/>
              <a:gdLst/>
              <a:ahLst/>
              <a:cxnLst/>
              <a:rect l="l" t="t" r="r" b="b"/>
              <a:pathLst>
                <a:path w="5685" h="403" extrusionOk="0">
                  <a:moveTo>
                    <a:pt x="259" y="0"/>
                  </a:moveTo>
                  <a:cubicBezTo>
                    <a:pt x="0" y="0"/>
                    <a:pt x="0" y="403"/>
                    <a:pt x="259" y="403"/>
                  </a:cubicBezTo>
                  <a:lnTo>
                    <a:pt x="5416" y="403"/>
                  </a:lnTo>
                  <a:cubicBezTo>
                    <a:pt x="5685" y="403"/>
                    <a:pt x="5685" y="0"/>
                    <a:pt x="54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8"/>
            <p:cNvSpPr/>
            <p:nvPr/>
          </p:nvSpPr>
          <p:spPr>
            <a:xfrm>
              <a:off x="10301054" y="2035823"/>
              <a:ext cx="148947" cy="10585"/>
            </a:xfrm>
            <a:custGeom>
              <a:avLst/>
              <a:gdLst/>
              <a:ahLst/>
              <a:cxnLst/>
              <a:rect l="l" t="t" r="r" b="b"/>
              <a:pathLst>
                <a:path w="5685" h="404" extrusionOk="0">
                  <a:moveTo>
                    <a:pt x="259" y="1"/>
                  </a:moveTo>
                  <a:cubicBezTo>
                    <a:pt x="0" y="1"/>
                    <a:pt x="0" y="403"/>
                    <a:pt x="259" y="403"/>
                  </a:cubicBezTo>
                  <a:lnTo>
                    <a:pt x="5416" y="403"/>
                  </a:lnTo>
                  <a:cubicBezTo>
                    <a:pt x="5685" y="403"/>
                    <a:pt x="5685" y="1"/>
                    <a:pt x="54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9"/>
          <p:cNvSpPr txBox="1">
            <a:spLocks noGrp="1"/>
          </p:cNvSpPr>
          <p:nvPr>
            <p:ph type="title"/>
          </p:nvPr>
        </p:nvSpPr>
        <p:spPr>
          <a:xfrm>
            <a:off x="594646" y="355650"/>
            <a:ext cx="4844100" cy="12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Tratamento e controle da doença</a:t>
            </a:r>
            <a:endParaRPr b="1"/>
          </a:p>
        </p:txBody>
      </p:sp>
      <p:sp>
        <p:nvSpPr>
          <p:cNvPr id="337" name="Google Shape;337;p39"/>
          <p:cNvSpPr txBox="1">
            <a:spLocks noGrp="1"/>
          </p:cNvSpPr>
          <p:nvPr>
            <p:ph type="subTitle" idx="1"/>
          </p:nvPr>
        </p:nvSpPr>
        <p:spPr>
          <a:xfrm flipH="1">
            <a:off x="416250" y="1241150"/>
            <a:ext cx="8311500" cy="328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</a:rPr>
              <a:t>O tratamento da tuberculose é realizado em diferentes fases:</a:t>
            </a:r>
            <a:endParaRPr sz="15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000000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 sz="1500" b="1">
                <a:solidFill>
                  <a:schemeClr val="accent3"/>
                </a:solidFill>
                <a:latin typeface="Assistant"/>
                <a:ea typeface="Assistant"/>
                <a:cs typeface="Assistant"/>
                <a:sym typeface="Assistant"/>
              </a:rPr>
              <a:t>Fase de Ataque</a:t>
            </a:r>
            <a:r>
              <a:rPr lang="en" sz="1500" b="1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lang="en" sz="1500">
                <a:solidFill>
                  <a:srgbClr val="000000"/>
                </a:solidFill>
              </a:rPr>
              <a:t>- com duração de 2 meses, utiliza as drogas isoniazida, rifampicina, pirazinamida e etambutol</a:t>
            </a:r>
            <a:endParaRPr sz="15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000000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 sz="1500" b="1">
                <a:solidFill>
                  <a:schemeClr val="accent3"/>
                </a:solidFill>
                <a:latin typeface="Assistant"/>
                <a:ea typeface="Assistant"/>
                <a:cs typeface="Assistant"/>
                <a:sym typeface="Assistant"/>
              </a:rPr>
              <a:t>Fase de Manutenção</a:t>
            </a:r>
            <a:r>
              <a:rPr lang="en" sz="1500" b="1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lang="en" sz="1500">
                <a:solidFill>
                  <a:srgbClr val="000000"/>
                </a:solidFill>
              </a:rPr>
              <a:t>- ocorre em sequência a outra etapa, com duração de mais 4 meses. Mantém-se ainda o tratamento com  rifampicina e isoniazida.</a:t>
            </a:r>
            <a:endParaRPr sz="15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</a:rPr>
              <a:t>Ao final de todo os 6 meses de tratamento, o indivíduo é curado da doença, desde que a medicação seja utilizada de forma adequada.</a:t>
            </a:r>
            <a:endParaRPr sz="15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</a:rPr>
              <a:t>Para isso, utiliza-se a metodologia do </a:t>
            </a:r>
            <a:r>
              <a:rPr lang="en" sz="1500" b="1">
                <a:solidFill>
                  <a:schemeClr val="lt2"/>
                </a:solidFill>
                <a:latin typeface="Assistant"/>
                <a:ea typeface="Assistant"/>
                <a:cs typeface="Assistant"/>
                <a:sym typeface="Assistant"/>
              </a:rPr>
              <a:t>Tratamento Diretamente Observado (TDO)</a:t>
            </a:r>
            <a:r>
              <a:rPr lang="en" sz="1500">
                <a:solidFill>
                  <a:srgbClr val="000000"/>
                </a:solidFill>
              </a:rPr>
              <a:t>, em que um profissional da saúde é responsável pelo acompanhamento do paciente durante todo o tratamento,  assim reduzindo a evasão do tratamento.</a:t>
            </a:r>
            <a:endParaRPr sz="15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6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40"/>
          <p:cNvSpPr txBox="1">
            <a:spLocks noGrp="1"/>
          </p:cNvSpPr>
          <p:nvPr>
            <p:ph type="title"/>
          </p:nvPr>
        </p:nvSpPr>
        <p:spPr>
          <a:xfrm>
            <a:off x="594646" y="355650"/>
            <a:ext cx="4844100" cy="12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Referências</a:t>
            </a:r>
            <a:endParaRPr b="1"/>
          </a:p>
        </p:txBody>
      </p:sp>
      <p:sp>
        <p:nvSpPr>
          <p:cNvPr id="343" name="Google Shape;343;p40"/>
          <p:cNvSpPr txBox="1">
            <a:spLocks noGrp="1"/>
          </p:cNvSpPr>
          <p:nvPr>
            <p:ph type="subTitle" idx="1"/>
          </p:nvPr>
        </p:nvSpPr>
        <p:spPr>
          <a:xfrm flipH="1">
            <a:off x="350525" y="1335000"/>
            <a:ext cx="8083200" cy="380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https://agencia.fiocruz.br/estudo-apresenta-t%C3%A9cnicas-de-tipagem-em-cepas-de-m-tuberculosis</a:t>
            </a:r>
            <a:r>
              <a:rPr lang="en">
                <a:solidFill>
                  <a:srgbClr val="000000"/>
                </a:solidFill>
              </a:rPr>
              <a:t/>
            </a:r>
            <a:br>
              <a:rPr lang="en">
                <a:solidFill>
                  <a:srgbClr val="000000"/>
                </a:solidFill>
              </a:rPr>
            </a:br>
            <a:r>
              <a:rPr lang="en" u="sng">
                <a:solidFill>
                  <a:schemeClr val="hlink"/>
                </a:solidFill>
                <a:hlinkClick r:id="rId4"/>
              </a:rPr>
              <a:t>https://www.microbiologyresearch.org/content/mycobacterium-tuberculosis</a:t>
            </a:r>
            <a:endParaRPr>
              <a:solidFill>
                <a:srgbClr val="000000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u="sng">
                <a:solidFill>
                  <a:schemeClr val="hlink"/>
                </a:solidFill>
                <a:hlinkClick r:id="rId5"/>
              </a:rPr>
              <a:t>http://www.microbiologia.ufrj.br/portal/index.php/en/graduacao-2/informe-da-graduacao/438-tuberculose-panorama-geral-e-a-situacao-no-brasil</a:t>
            </a:r>
            <a:endParaRPr>
              <a:solidFill>
                <a:srgbClr val="000000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u="sng">
                <a:solidFill>
                  <a:schemeClr val="hlink"/>
                </a:solidFill>
                <a:hlinkClick r:id="rId6"/>
              </a:rPr>
              <a:t>https://portal.fiocruz.br/taxonomia-geral-doencas-relacionadas/tubercuolse</a:t>
            </a:r>
            <a:endParaRPr>
              <a:solidFill>
                <a:srgbClr val="000000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u="sng">
                <a:solidFill>
                  <a:schemeClr val="hlink"/>
                </a:solidFill>
                <a:hlinkClick r:id="rId7"/>
              </a:rPr>
              <a:t>https://www.saude.pr.gov.br/Pagina/Tuberculose</a:t>
            </a:r>
            <a:endParaRPr>
              <a:solidFill>
                <a:srgbClr val="000000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u="sng">
                <a:solidFill>
                  <a:schemeClr val="hlink"/>
                </a:solidFill>
                <a:hlinkClick r:id="rId8"/>
              </a:rPr>
              <a:t>http://www.sopterj.com.br/wp-content/themes/_sopterj_redesign_2017/_revista/2012/n_01/02.pdf</a:t>
            </a:r>
            <a:endParaRPr>
              <a:solidFill>
                <a:srgbClr val="000000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u="sng">
                <a:solidFill>
                  <a:schemeClr val="hlink"/>
                </a:solidFill>
                <a:hlinkClick r:id="rId9"/>
              </a:rPr>
              <a:t>https://www.saudedireta.com.br/docsupload/13404591932.pdf</a:t>
            </a:r>
            <a:endParaRPr>
              <a:solidFill>
                <a:srgbClr val="000000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u="sng">
                <a:solidFill>
                  <a:schemeClr val="hlink"/>
                </a:solidFill>
                <a:hlinkClick r:id="rId10"/>
              </a:rPr>
              <a:t>https://www.medicinanet.com.br/conteudos/biblioteca/4043/2_etiologia_transmissao_e_patogenese.htm#:~:text=A%20tuberculose%20%C3%A9%20uma%20doen%C3%A7a,ou%20falar%20em%20voz%20alta</a:t>
            </a:r>
            <a:r>
              <a:rPr lang="en">
                <a:solidFill>
                  <a:srgbClr val="000000"/>
                </a:solidFill>
              </a:rPr>
              <a:t>. </a:t>
            </a:r>
            <a:endParaRPr>
              <a:solidFill>
                <a:srgbClr val="000000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u="sng">
                <a:solidFill>
                  <a:schemeClr val="hlink"/>
                </a:solidFill>
                <a:hlinkClick r:id="rId11"/>
              </a:rPr>
              <a:t>https://www.ibb.unesp.br/Home/ensino/departamentos/microbiologiaeimunologia/aula-mycobacterium--veterinaria.pdf</a:t>
            </a:r>
            <a:endParaRPr>
              <a:solidFill>
                <a:srgbClr val="000000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u="sng">
                <a:hlinkClick r:id="rId12"/>
              </a:rPr>
              <a:t>https://www.nature.com/articles/s41598-019-46731-6#Sec11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/>
            </a:r>
            <a:br>
              <a:rPr lang="en"/>
            </a:b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1"/>
          <p:cNvSpPr txBox="1">
            <a:spLocks noGrp="1"/>
          </p:cNvSpPr>
          <p:nvPr>
            <p:ph type="title"/>
          </p:nvPr>
        </p:nvSpPr>
        <p:spPr>
          <a:xfrm>
            <a:off x="2961225" y="997550"/>
            <a:ext cx="4639800" cy="1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Obrigado pela atenção!!!</a:t>
            </a:r>
            <a:endParaRPr sz="4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7"/>
          <p:cNvSpPr/>
          <p:nvPr/>
        </p:nvSpPr>
        <p:spPr>
          <a:xfrm>
            <a:off x="7453650" y="1724175"/>
            <a:ext cx="2525100" cy="3337500"/>
          </a:xfrm>
          <a:prstGeom prst="roundRect">
            <a:avLst>
              <a:gd name="adj" fmla="val 13563"/>
            </a:avLst>
          </a:prstGeom>
          <a:solidFill>
            <a:srgbClr val="86E0BA">
              <a:alpha val="960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7"/>
          <p:cNvSpPr/>
          <p:nvPr/>
        </p:nvSpPr>
        <p:spPr>
          <a:xfrm>
            <a:off x="-795150" y="154825"/>
            <a:ext cx="2525100" cy="3337500"/>
          </a:xfrm>
          <a:prstGeom prst="roundRect">
            <a:avLst>
              <a:gd name="adj" fmla="val 13563"/>
            </a:avLst>
          </a:prstGeom>
          <a:solidFill>
            <a:srgbClr val="B2B8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7"/>
          <p:cNvSpPr txBox="1">
            <a:spLocks noGrp="1"/>
          </p:cNvSpPr>
          <p:nvPr>
            <p:ph type="title" idx="4294967295"/>
          </p:nvPr>
        </p:nvSpPr>
        <p:spPr>
          <a:xfrm>
            <a:off x="4209150" y="497100"/>
            <a:ext cx="43452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/>
              <a:t>SUMÁRIO</a:t>
            </a:r>
            <a:endParaRPr sz="3900"/>
          </a:p>
        </p:txBody>
      </p:sp>
      <p:sp>
        <p:nvSpPr>
          <p:cNvPr id="161" name="Google Shape;161;p27"/>
          <p:cNvSpPr txBox="1">
            <a:spLocks noGrp="1"/>
          </p:cNvSpPr>
          <p:nvPr>
            <p:ph type="subTitle" idx="3"/>
          </p:nvPr>
        </p:nvSpPr>
        <p:spPr>
          <a:xfrm flipH="1">
            <a:off x="1742775" y="546175"/>
            <a:ext cx="3559200" cy="317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Marvel"/>
                <a:ea typeface="Marvel"/>
                <a:cs typeface="Marvel"/>
                <a:sym typeface="Marvel"/>
              </a:rPr>
              <a:t>MORFOLOGIA</a:t>
            </a:r>
            <a:endParaRPr sz="2100">
              <a:latin typeface="Marvel"/>
              <a:ea typeface="Marvel"/>
              <a:cs typeface="Marvel"/>
              <a:sym typeface="Marve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Marvel"/>
              <a:ea typeface="Marvel"/>
              <a:cs typeface="Marvel"/>
              <a:sym typeface="Marve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Marvel"/>
                <a:ea typeface="Marvel"/>
                <a:cs typeface="Marvel"/>
                <a:sym typeface="Marvel"/>
              </a:rPr>
              <a:t>TRANSMISSÃO</a:t>
            </a:r>
            <a:endParaRPr sz="2100">
              <a:latin typeface="Marvel"/>
              <a:ea typeface="Marvel"/>
              <a:cs typeface="Marvel"/>
              <a:sym typeface="Marve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Marvel"/>
              <a:ea typeface="Marvel"/>
              <a:cs typeface="Marvel"/>
              <a:sym typeface="Marve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Marvel"/>
                <a:ea typeface="Marvel"/>
                <a:cs typeface="Marvel"/>
                <a:sym typeface="Marvel"/>
              </a:rPr>
              <a:t>MECANISMO DE PATOGENICIDADE</a:t>
            </a:r>
            <a:endParaRPr sz="2100">
              <a:latin typeface="Marvel"/>
              <a:ea typeface="Marvel"/>
              <a:cs typeface="Marvel"/>
              <a:sym typeface="Marve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Marvel"/>
              <a:ea typeface="Marvel"/>
              <a:cs typeface="Marvel"/>
              <a:sym typeface="Marve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Marvel"/>
                <a:ea typeface="Marvel"/>
                <a:cs typeface="Marvel"/>
                <a:sym typeface="Marvel"/>
              </a:rPr>
              <a:t>FATORES DE VIRULÊNCIA</a:t>
            </a:r>
            <a:endParaRPr sz="2100">
              <a:latin typeface="Marvel"/>
              <a:ea typeface="Marvel"/>
              <a:cs typeface="Marvel"/>
              <a:sym typeface="Marve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Marvel"/>
              <a:ea typeface="Marvel"/>
              <a:cs typeface="Marvel"/>
              <a:sym typeface="Marvel"/>
            </a:endParaRPr>
          </a:p>
        </p:txBody>
      </p:sp>
      <p:sp>
        <p:nvSpPr>
          <p:cNvPr id="162" name="Google Shape;162;p27"/>
          <p:cNvSpPr txBox="1">
            <a:spLocks noGrp="1"/>
          </p:cNvSpPr>
          <p:nvPr>
            <p:ph type="title" idx="6"/>
          </p:nvPr>
        </p:nvSpPr>
        <p:spPr>
          <a:xfrm>
            <a:off x="178650" y="1026973"/>
            <a:ext cx="1302300" cy="4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lt1"/>
                </a:solidFill>
              </a:rPr>
              <a:t>02</a:t>
            </a:r>
            <a:endParaRPr sz="5000">
              <a:solidFill>
                <a:schemeClr val="lt1"/>
              </a:solidFill>
            </a:endParaRPr>
          </a:p>
        </p:txBody>
      </p:sp>
      <p:sp>
        <p:nvSpPr>
          <p:cNvPr id="163" name="Google Shape;163;p27"/>
          <p:cNvSpPr txBox="1">
            <a:spLocks noGrp="1"/>
          </p:cNvSpPr>
          <p:nvPr>
            <p:ph type="title" idx="4294967295"/>
          </p:nvPr>
        </p:nvSpPr>
        <p:spPr>
          <a:xfrm>
            <a:off x="178650" y="327106"/>
            <a:ext cx="1302300" cy="4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lt1"/>
                </a:solidFill>
              </a:rPr>
              <a:t>01</a:t>
            </a:r>
            <a:endParaRPr sz="5000">
              <a:solidFill>
                <a:schemeClr val="lt1"/>
              </a:solidFill>
            </a:endParaRPr>
          </a:p>
        </p:txBody>
      </p:sp>
      <p:sp>
        <p:nvSpPr>
          <p:cNvPr id="164" name="Google Shape;164;p27"/>
          <p:cNvSpPr txBox="1">
            <a:spLocks noGrp="1"/>
          </p:cNvSpPr>
          <p:nvPr>
            <p:ph type="title" idx="6"/>
          </p:nvPr>
        </p:nvSpPr>
        <p:spPr>
          <a:xfrm>
            <a:off x="178650" y="1760398"/>
            <a:ext cx="1302300" cy="4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lt1"/>
                </a:solidFill>
              </a:rPr>
              <a:t>03</a:t>
            </a:r>
            <a:endParaRPr sz="5000">
              <a:solidFill>
                <a:schemeClr val="lt1"/>
              </a:solidFill>
            </a:endParaRPr>
          </a:p>
        </p:txBody>
      </p:sp>
      <p:sp>
        <p:nvSpPr>
          <p:cNvPr id="165" name="Google Shape;165;p27"/>
          <p:cNvSpPr txBox="1">
            <a:spLocks noGrp="1"/>
          </p:cNvSpPr>
          <p:nvPr>
            <p:ph type="title" idx="6"/>
          </p:nvPr>
        </p:nvSpPr>
        <p:spPr>
          <a:xfrm>
            <a:off x="178650" y="2446473"/>
            <a:ext cx="1302300" cy="4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lt1"/>
                </a:solidFill>
              </a:rPr>
              <a:t>04</a:t>
            </a:r>
            <a:endParaRPr sz="5000">
              <a:solidFill>
                <a:schemeClr val="lt1"/>
              </a:solidFill>
            </a:endParaRPr>
          </a:p>
        </p:txBody>
      </p:sp>
      <p:sp>
        <p:nvSpPr>
          <p:cNvPr id="166" name="Google Shape;166;p27"/>
          <p:cNvSpPr txBox="1">
            <a:spLocks noGrp="1"/>
          </p:cNvSpPr>
          <p:nvPr>
            <p:ph type="title" idx="6"/>
          </p:nvPr>
        </p:nvSpPr>
        <p:spPr>
          <a:xfrm>
            <a:off x="7688250" y="2575148"/>
            <a:ext cx="1302300" cy="4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lt1"/>
                </a:solidFill>
              </a:rPr>
              <a:t>06</a:t>
            </a:r>
            <a:endParaRPr sz="5000">
              <a:solidFill>
                <a:schemeClr val="lt1"/>
              </a:solidFill>
            </a:endParaRPr>
          </a:p>
        </p:txBody>
      </p:sp>
      <p:sp>
        <p:nvSpPr>
          <p:cNvPr id="167" name="Google Shape;167;p27"/>
          <p:cNvSpPr txBox="1">
            <a:spLocks noGrp="1"/>
          </p:cNvSpPr>
          <p:nvPr>
            <p:ph type="title" idx="4294967295"/>
          </p:nvPr>
        </p:nvSpPr>
        <p:spPr>
          <a:xfrm>
            <a:off x="7688250" y="1875281"/>
            <a:ext cx="1302300" cy="4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lt1"/>
                </a:solidFill>
              </a:rPr>
              <a:t>05</a:t>
            </a:r>
            <a:endParaRPr sz="5000">
              <a:solidFill>
                <a:schemeClr val="lt1"/>
              </a:solidFill>
            </a:endParaRPr>
          </a:p>
        </p:txBody>
      </p:sp>
      <p:sp>
        <p:nvSpPr>
          <p:cNvPr id="168" name="Google Shape;168;p27"/>
          <p:cNvSpPr txBox="1">
            <a:spLocks noGrp="1"/>
          </p:cNvSpPr>
          <p:nvPr>
            <p:ph type="title" idx="6"/>
          </p:nvPr>
        </p:nvSpPr>
        <p:spPr>
          <a:xfrm>
            <a:off x="7688250" y="3308573"/>
            <a:ext cx="1302300" cy="4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lt1"/>
                </a:solidFill>
              </a:rPr>
              <a:t>07</a:t>
            </a:r>
            <a:endParaRPr sz="5000">
              <a:solidFill>
                <a:schemeClr val="lt1"/>
              </a:solidFill>
            </a:endParaRPr>
          </a:p>
        </p:txBody>
      </p:sp>
      <p:sp>
        <p:nvSpPr>
          <p:cNvPr id="169" name="Google Shape;169;p27"/>
          <p:cNvSpPr txBox="1">
            <a:spLocks noGrp="1"/>
          </p:cNvSpPr>
          <p:nvPr>
            <p:ph type="title" idx="6"/>
          </p:nvPr>
        </p:nvSpPr>
        <p:spPr>
          <a:xfrm>
            <a:off x="7688250" y="3994648"/>
            <a:ext cx="1302300" cy="4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lt1"/>
                </a:solidFill>
              </a:rPr>
              <a:t>08</a:t>
            </a:r>
            <a:endParaRPr sz="5000">
              <a:solidFill>
                <a:schemeClr val="lt1"/>
              </a:solidFill>
            </a:endParaRPr>
          </a:p>
        </p:txBody>
      </p:sp>
      <p:sp>
        <p:nvSpPr>
          <p:cNvPr id="170" name="Google Shape;170;p27"/>
          <p:cNvSpPr txBox="1">
            <a:spLocks noGrp="1"/>
          </p:cNvSpPr>
          <p:nvPr>
            <p:ph type="subTitle" idx="3"/>
          </p:nvPr>
        </p:nvSpPr>
        <p:spPr>
          <a:xfrm flipH="1">
            <a:off x="3794550" y="2086425"/>
            <a:ext cx="3559200" cy="28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Marvel"/>
                <a:ea typeface="Marvel"/>
                <a:cs typeface="Marvel"/>
                <a:sym typeface="Marvel"/>
              </a:rPr>
              <a:t>EPIDEMIOLOGIA</a:t>
            </a:r>
            <a:endParaRPr sz="2100">
              <a:latin typeface="Marvel"/>
              <a:ea typeface="Marvel"/>
              <a:cs typeface="Marvel"/>
              <a:sym typeface="Marvel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Marvel"/>
              <a:ea typeface="Marvel"/>
              <a:cs typeface="Marvel"/>
              <a:sym typeface="Marvel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Marvel"/>
                <a:ea typeface="Marvel"/>
                <a:cs typeface="Marvel"/>
                <a:sym typeface="Marvel"/>
              </a:rPr>
              <a:t>MANIFESTAÇÕES CLÍNICAS</a:t>
            </a:r>
            <a:endParaRPr sz="2100">
              <a:latin typeface="Marvel"/>
              <a:ea typeface="Marvel"/>
              <a:cs typeface="Marvel"/>
              <a:sym typeface="Marvel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Marvel"/>
              <a:ea typeface="Marvel"/>
              <a:cs typeface="Marvel"/>
              <a:sym typeface="Marvel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Marvel"/>
                <a:ea typeface="Marvel"/>
                <a:cs typeface="Marvel"/>
                <a:sym typeface="Marvel"/>
              </a:rPr>
              <a:t>DIAGNÓSTICO</a:t>
            </a:r>
            <a:endParaRPr sz="2100">
              <a:latin typeface="Marvel"/>
              <a:ea typeface="Marvel"/>
              <a:cs typeface="Marvel"/>
              <a:sym typeface="Marvel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Marvel"/>
              <a:ea typeface="Marvel"/>
              <a:cs typeface="Marvel"/>
              <a:sym typeface="Marvel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Marvel"/>
                <a:ea typeface="Marvel"/>
                <a:cs typeface="Marvel"/>
                <a:sym typeface="Marvel"/>
              </a:rPr>
              <a:t>TRATAMENTO E CONTROLE</a:t>
            </a:r>
            <a:endParaRPr sz="2100">
              <a:latin typeface="Marvel"/>
              <a:ea typeface="Marvel"/>
              <a:cs typeface="Marvel"/>
              <a:sym typeface="Marve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8"/>
          <p:cNvSpPr txBox="1">
            <a:spLocks noGrp="1"/>
          </p:cNvSpPr>
          <p:nvPr>
            <p:ph type="title"/>
          </p:nvPr>
        </p:nvSpPr>
        <p:spPr>
          <a:xfrm>
            <a:off x="594650" y="355650"/>
            <a:ext cx="48441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Morfologia</a:t>
            </a:r>
            <a:endParaRPr b="1"/>
          </a:p>
        </p:txBody>
      </p:sp>
      <p:pic>
        <p:nvPicPr>
          <p:cNvPr id="176" name="Google Shape;176;p28" descr=" Colônias de &lt;EM&gt;M. tuberculosis&lt;/EM&gt; 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86162" y="463050"/>
            <a:ext cx="2505070" cy="281496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8"/>
          <p:cNvSpPr txBox="1"/>
          <p:nvPr/>
        </p:nvSpPr>
        <p:spPr>
          <a:xfrm>
            <a:off x="6553681" y="3278028"/>
            <a:ext cx="2370000" cy="2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Assistant ExtraLight"/>
                <a:ea typeface="Assistant ExtraLight"/>
                <a:cs typeface="Assistant ExtraLight"/>
                <a:sym typeface="Assistant ExtraLight"/>
              </a:rPr>
              <a:t>Colônias de Mycobacterium tuberculosis</a:t>
            </a:r>
            <a:endParaRPr sz="1000">
              <a:latin typeface="Assistant ExtraLight"/>
              <a:ea typeface="Assistant ExtraLight"/>
              <a:cs typeface="Assistant ExtraLight"/>
              <a:sym typeface="Assistant ExtraLight"/>
            </a:endParaRPr>
          </a:p>
        </p:txBody>
      </p:sp>
      <p:pic>
        <p:nvPicPr>
          <p:cNvPr id="178" name="Google Shape;17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79892" y="2188009"/>
            <a:ext cx="3821085" cy="2453595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8"/>
          <p:cNvSpPr txBox="1"/>
          <p:nvPr/>
        </p:nvSpPr>
        <p:spPr>
          <a:xfrm>
            <a:off x="2815041" y="4641600"/>
            <a:ext cx="2950800" cy="5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Assistant ExtraLight"/>
                <a:ea typeface="Assistant ExtraLight"/>
                <a:cs typeface="Assistant ExtraLight"/>
                <a:sym typeface="Assistant ExtraLight"/>
              </a:rPr>
              <a:t>Morfologia da Mycobacterium tuberculosis</a:t>
            </a:r>
            <a:endParaRPr sz="1000">
              <a:latin typeface="Assistant ExtraLight"/>
              <a:ea typeface="Assistant ExtraLight"/>
              <a:cs typeface="Assistant ExtraLight"/>
              <a:sym typeface="Assistant Extra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Assistant ExtraLight"/>
              <a:ea typeface="Assistant ExtraLight"/>
              <a:cs typeface="Assistant ExtraLight"/>
              <a:sym typeface="Assistant ExtraLight"/>
            </a:endParaRPr>
          </a:p>
        </p:txBody>
      </p:sp>
      <p:sp>
        <p:nvSpPr>
          <p:cNvPr id="180" name="Google Shape;180;p28"/>
          <p:cNvSpPr txBox="1"/>
          <p:nvPr/>
        </p:nvSpPr>
        <p:spPr>
          <a:xfrm>
            <a:off x="117800" y="1144388"/>
            <a:ext cx="5979300" cy="14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●"/>
            </a:pPr>
            <a:r>
              <a:rPr lang="en"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Mede de 1 a 10 µm de comprimento por 0,2 a 0,6 µm de largura;</a:t>
            </a:r>
            <a:endParaRPr sz="16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●"/>
            </a:pPr>
            <a:r>
              <a:rPr lang="en"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É um bacilo reto ou ligeiramente curvo;</a:t>
            </a:r>
            <a:endParaRPr sz="16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●"/>
            </a:pPr>
            <a:r>
              <a:rPr lang="en"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Não encapsulado;</a:t>
            </a:r>
            <a:endParaRPr sz="16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●"/>
            </a:pPr>
            <a:r>
              <a:rPr lang="en"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Não esporulado; </a:t>
            </a:r>
            <a:endParaRPr sz="16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●"/>
            </a:pPr>
            <a:r>
              <a:rPr lang="en"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Imóvel.</a:t>
            </a:r>
            <a:endParaRPr sz="16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9"/>
          <p:cNvSpPr txBox="1">
            <a:spLocks noGrp="1"/>
          </p:cNvSpPr>
          <p:nvPr>
            <p:ph type="title"/>
          </p:nvPr>
        </p:nvSpPr>
        <p:spPr>
          <a:xfrm>
            <a:off x="594646" y="355650"/>
            <a:ext cx="4844100" cy="12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Transmissão</a:t>
            </a:r>
            <a:endParaRPr b="1"/>
          </a:p>
        </p:txBody>
      </p:sp>
      <p:sp>
        <p:nvSpPr>
          <p:cNvPr id="186" name="Google Shape;186;p29"/>
          <p:cNvSpPr txBox="1">
            <a:spLocks noGrp="1"/>
          </p:cNvSpPr>
          <p:nvPr>
            <p:ph type="subTitle" idx="1"/>
          </p:nvPr>
        </p:nvSpPr>
        <p:spPr>
          <a:xfrm flipH="1">
            <a:off x="471300" y="1093425"/>
            <a:ext cx="8043000" cy="8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 transmissão da doença acontece, em quase todos os casos, por vias aéreas. Tal contaminação é efetuada a partir da inalação de gotículas contendo a bactéria. Portanto, fala, tosse e espirro do indivíduo com tuberculose ativa são as principais fontes de infecção.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7" name="Google Shape;18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6175" y="2192850"/>
            <a:ext cx="3551659" cy="266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0"/>
          <p:cNvSpPr/>
          <p:nvPr/>
        </p:nvSpPr>
        <p:spPr>
          <a:xfrm>
            <a:off x="5269463" y="3058949"/>
            <a:ext cx="1601400" cy="779700"/>
          </a:xfrm>
          <a:prstGeom prst="roundRect">
            <a:avLst>
              <a:gd name="adj" fmla="val 16667"/>
            </a:avLst>
          </a:prstGeom>
          <a:solidFill>
            <a:schemeClr val="accent3">
              <a:alpha val="73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rPr>
              <a:t>Liberação dos bacilos no meio</a:t>
            </a:r>
            <a:endParaRPr sz="1300">
              <a:solidFill>
                <a:schemeClr val="lt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93" name="Google Shape;193;p30"/>
          <p:cNvSpPr/>
          <p:nvPr/>
        </p:nvSpPr>
        <p:spPr>
          <a:xfrm>
            <a:off x="7213539" y="3058942"/>
            <a:ext cx="1601400" cy="779700"/>
          </a:xfrm>
          <a:prstGeom prst="roundRect">
            <a:avLst>
              <a:gd name="adj" fmla="val 16667"/>
            </a:avLst>
          </a:prstGeom>
          <a:solidFill>
            <a:schemeClr val="accent3">
              <a:alpha val="73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rPr>
              <a:t>Morte dos macrófagos</a:t>
            </a:r>
            <a:endParaRPr sz="1300">
              <a:solidFill>
                <a:schemeClr val="lt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94" name="Google Shape;194;p30"/>
          <p:cNvSpPr/>
          <p:nvPr/>
        </p:nvSpPr>
        <p:spPr>
          <a:xfrm>
            <a:off x="5269450" y="1987824"/>
            <a:ext cx="1601400" cy="779700"/>
          </a:xfrm>
          <a:prstGeom prst="roundRect">
            <a:avLst>
              <a:gd name="adj" fmla="val 16667"/>
            </a:avLst>
          </a:prstGeom>
          <a:solidFill>
            <a:schemeClr val="accent3">
              <a:alpha val="73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rPr>
              <a:t>Macrófago fagocita o bacilo</a:t>
            </a:r>
            <a:endParaRPr sz="1300">
              <a:solidFill>
                <a:schemeClr val="lt1"/>
              </a:solidFill>
              <a:latin typeface="Assistant ExtraLight"/>
              <a:ea typeface="Assistant ExtraLight"/>
              <a:cs typeface="Assistant ExtraLight"/>
              <a:sym typeface="Assistant ExtraLight"/>
            </a:endParaRPr>
          </a:p>
        </p:txBody>
      </p:sp>
      <p:sp>
        <p:nvSpPr>
          <p:cNvPr id="195" name="Google Shape;195;p30"/>
          <p:cNvSpPr/>
          <p:nvPr/>
        </p:nvSpPr>
        <p:spPr>
          <a:xfrm>
            <a:off x="7213526" y="1987833"/>
            <a:ext cx="1601400" cy="779700"/>
          </a:xfrm>
          <a:prstGeom prst="roundRect">
            <a:avLst>
              <a:gd name="adj" fmla="val 16667"/>
            </a:avLst>
          </a:prstGeom>
          <a:solidFill>
            <a:schemeClr val="accent3">
              <a:alpha val="73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rPr>
              <a:t> Multiplicação dentro do macrófago</a:t>
            </a:r>
            <a:endParaRPr sz="1300">
              <a:solidFill>
                <a:schemeClr val="lt1"/>
              </a:solidFill>
              <a:latin typeface="Assistant ExtraLight"/>
              <a:ea typeface="Assistant ExtraLight"/>
              <a:cs typeface="Assistant ExtraLight"/>
              <a:sym typeface="Assistant ExtraLight"/>
            </a:endParaRPr>
          </a:p>
        </p:txBody>
      </p:sp>
      <p:sp>
        <p:nvSpPr>
          <p:cNvPr id="196" name="Google Shape;196;p30"/>
          <p:cNvSpPr txBox="1">
            <a:spLocks noGrp="1"/>
          </p:cNvSpPr>
          <p:nvPr>
            <p:ph type="title" idx="15"/>
          </p:nvPr>
        </p:nvSpPr>
        <p:spPr>
          <a:xfrm>
            <a:off x="594650" y="355650"/>
            <a:ext cx="5092200" cy="6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Mecanismos de Patogenicidade</a:t>
            </a:r>
            <a:endParaRPr/>
          </a:p>
        </p:txBody>
      </p:sp>
      <p:pic>
        <p:nvPicPr>
          <p:cNvPr id="197" name="Google Shape;197;p30"/>
          <p:cNvPicPr preferRelativeResize="0"/>
          <p:nvPr/>
        </p:nvPicPr>
        <p:blipFill rotWithShape="1">
          <a:blip r:embed="rId3">
            <a:alphaModFix/>
          </a:blip>
          <a:srcRect t="17484" r="6226"/>
          <a:stretch/>
        </p:blipFill>
        <p:spPr>
          <a:xfrm>
            <a:off x="682350" y="1957400"/>
            <a:ext cx="4244426" cy="2804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8" name="Google Shape;198;p30"/>
          <p:cNvCxnSpPr>
            <a:stCxn id="194" idx="3"/>
            <a:endCxn id="195" idx="1"/>
          </p:cNvCxnSpPr>
          <p:nvPr/>
        </p:nvCxnSpPr>
        <p:spPr>
          <a:xfrm>
            <a:off x="6870850" y="2377674"/>
            <a:ext cx="3426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99" name="Google Shape;199;p30"/>
          <p:cNvCxnSpPr>
            <a:stCxn id="195" idx="2"/>
            <a:endCxn id="193" idx="0"/>
          </p:cNvCxnSpPr>
          <p:nvPr/>
        </p:nvCxnSpPr>
        <p:spPr>
          <a:xfrm>
            <a:off x="8014226" y="2767533"/>
            <a:ext cx="0" cy="2913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0" name="Google Shape;200;p30"/>
          <p:cNvCxnSpPr>
            <a:stCxn id="193" idx="1"/>
            <a:endCxn id="192" idx="3"/>
          </p:cNvCxnSpPr>
          <p:nvPr/>
        </p:nvCxnSpPr>
        <p:spPr>
          <a:xfrm rot="10800000">
            <a:off x="6870939" y="3448792"/>
            <a:ext cx="3426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1" name="Google Shape;201;p30"/>
          <p:cNvCxnSpPr>
            <a:stCxn id="192" idx="0"/>
            <a:endCxn id="194" idx="2"/>
          </p:cNvCxnSpPr>
          <p:nvPr/>
        </p:nvCxnSpPr>
        <p:spPr>
          <a:xfrm rot="10800000">
            <a:off x="6070163" y="2767649"/>
            <a:ext cx="0" cy="2913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02" name="Google Shape;202;p30"/>
          <p:cNvSpPr txBox="1"/>
          <p:nvPr/>
        </p:nvSpPr>
        <p:spPr>
          <a:xfrm>
            <a:off x="594650" y="993625"/>
            <a:ext cx="7875600" cy="6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Assistant ExtraLight"/>
                <a:ea typeface="Assistant ExtraLight"/>
                <a:cs typeface="Assistant ExtraLight"/>
                <a:sym typeface="Assistant ExtraLight"/>
              </a:rPr>
              <a:t>O </a:t>
            </a:r>
            <a:r>
              <a:rPr lang="en" sz="1600" i="1">
                <a:latin typeface="Assistant ExtraLight"/>
                <a:ea typeface="Assistant ExtraLight"/>
                <a:cs typeface="Assistant ExtraLight"/>
                <a:sym typeface="Assistant ExtraLight"/>
              </a:rPr>
              <a:t>Mycobacterium tuberculosis</a:t>
            </a:r>
            <a:r>
              <a:rPr lang="en" sz="1600">
                <a:latin typeface="Assistant ExtraLight"/>
                <a:ea typeface="Assistant ExtraLight"/>
                <a:cs typeface="Assistant ExtraLight"/>
                <a:sym typeface="Assistant ExtraLight"/>
              </a:rPr>
              <a:t> é um patógeno intracelular facultativo, aeróbio obrigatório, de crescimento lento. Ele adentra ao nosso corpo pelos pulmões. </a:t>
            </a:r>
            <a:endParaRPr sz="1600">
              <a:latin typeface="Assistant ExtraLight"/>
              <a:ea typeface="Assistant ExtraLight"/>
              <a:cs typeface="Assistant ExtraLight"/>
              <a:sym typeface="Assistant ExtraLight"/>
            </a:endParaRPr>
          </a:p>
        </p:txBody>
      </p:sp>
      <p:sp>
        <p:nvSpPr>
          <p:cNvPr id="203" name="Google Shape;203;p30"/>
          <p:cNvSpPr/>
          <p:nvPr/>
        </p:nvSpPr>
        <p:spPr>
          <a:xfrm>
            <a:off x="5269450" y="4127400"/>
            <a:ext cx="3496500" cy="629700"/>
          </a:xfrm>
          <a:prstGeom prst="roundRect">
            <a:avLst>
              <a:gd name="adj" fmla="val 16667"/>
            </a:avLst>
          </a:prstGeom>
          <a:solidFill>
            <a:srgbClr val="65CDA1">
              <a:alpha val="529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ssistant"/>
                <a:ea typeface="Assistant"/>
                <a:cs typeface="Assistant"/>
                <a:sym typeface="Assistant"/>
              </a:rPr>
              <a:t>Pode ocorrer a formação de </a:t>
            </a:r>
            <a:r>
              <a:rPr lang="en" b="1">
                <a:latin typeface="Assistant"/>
                <a:ea typeface="Assistant"/>
                <a:cs typeface="Assistant"/>
                <a:sym typeface="Assistant"/>
              </a:rPr>
              <a:t>granuloma</a:t>
            </a:r>
            <a:r>
              <a:rPr lang="en">
                <a:latin typeface="Assistant"/>
                <a:ea typeface="Assistant"/>
                <a:cs typeface="Assistant"/>
                <a:sym typeface="Assistant"/>
              </a:rPr>
              <a:t>, </a:t>
            </a:r>
            <a:endParaRPr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1"/>
          <p:cNvSpPr/>
          <p:nvPr/>
        </p:nvSpPr>
        <p:spPr>
          <a:xfrm>
            <a:off x="4721590" y="1176475"/>
            <a:ext cx="3532800" cy="2993700"/>
          </a:xfrm>
          <a:prstGeom prst="roundRect">
            <a:avLst>
              <a:gd name="adj" fmla="val 16667"/>
            </a:avLst>
          </a:prstGeom>
          <a:solidFill>
            <a:srgbClr val="65CDA1">
              <a:alpha val="529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209" name="Google Shape;209;p31"/>
          <p:cNvSpPr/>
          <p:nvPr/>
        </p:nvSpPr>
        <p:spPr>
          <a:xfrm>
            <a:off x="740100" y="1176475"/>
            <a:ext cx="3532800" cy="2993700"/>
          </a:xfrm>
          <a:prstGeom prst="roundRect">
            <a:avLst>
              <a:gd name="adj" fmla="val 16667"/>
            </a:avLst>
          </a:prstGeom>
          <a:solidFill>
            <a:srgbClr val="65CDA1">
              <a:alpha val="529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210" name="Google Shape;210;p31"/>
          <p:cNvSpPr txBox="1">
            <a:spLocks noGrp="1"/>
          </p:cNvSpPr>
          <p:nvPr>
            <p:ph type="ctrTitle" idx="4"/>
          </p:nvPr>
        </p:nvSpPr>
        <p:spPr>
          <a:xfrm flipH="1">
            <a:off x="1390050" y="1308425"/>
            <a:ext cx="22329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Foco de Ghon</a:t>
            </a:r>
            <a:endParaRPr sz="2700"/>
          </a:p>
        </p:txBody>
      </p:sp>
      <p:sp>
        <p:nvSpPr>
          <p:cNvPr id="211" name="Google Shape;211;p31"/>
          <p:cNvSpPr txBox="1">
            <a:spLocks noGrp="1"/>
          </p:cNvSpPr>
          <p:nvPr>
            <p:ph type="subTitle" idx="5"/>
          </p:nvPr>
        </p:nvSpPr>
        <p:spPr>
          <a:xfrm flipH="1">
            <a:off x="899850" y="1752875"/>
            <a:ext cx="32133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medida que os granulomas crescem e podem ser observados  </a:t>
            </a:r>
            <a:endParaRPr/>
          </a:p>
        </p:txBody>
      </p:sp>
      <p:sp>
        <p:nvSpPr>
          <p:cNvPr id="212" name="Google Shape;212;p31"/>
          <p:cNvSpPr txBox="1">
            <a:spLocks noGrp="1"/>
          </p:cNvSpPr>
          <p:nvPr>
            <p:ph type="subTitle" idx="7"/>
          </p:nvPr>
        </p:nvSpPr>
        <p:spPr>
          <a:xfrm flipH="1">
            <a:off x="2436125" y="355650"/>
            <a:ext cx="63342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600"/>
              <a:t>Reação do organismo a infecção, causa lesões no pulmão </a:t>
            </a:r>
            <a:endParaRPr sz="16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600"/>
              <a:t>Composto por um grupo de macrófagos e outras célula inflamatórias </a:t>
            </a:r>
            <a:endParaRPr sz="1600"/>
          </a:p>
        </p:txBody>
      </p:sp>
      <p:sp>
        <p:nvSpPr>
          <p:cNvPr id="213" name="Google Shape;213;p31"/>
          <p:cNvSpPr txBox="1">
            <a:spLocks noGrp="1"/>
          </p:cNvSpPr>
          <p:nvPr>
            <p:ph type="ctrTitle" idx="8"/>
          </p:nvPr>
        </p:nvSpPr>
        <p:spPr>
          <a:xfrm flipH="1">
            <a:off x="5175650" y="1308425"/>
            <a:ext cx="2624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Complexo de Ghon</a:t>
            </a:r>
            <a:endParaRPr sz="2700"/>
          </a:p>
        </p:txBody>
      </p:sp>
      <p:sp>
        <p:nvSpPr>
          <p:cNvPr id="214" name="Google Shape;214;p31"/>
          <p:cNvSpPr txBox="1">
            <a:spLocks noGrp="1"/>
          </p:cNvSpPr>
          <p:nvPr>
            <p:ph type="subTitle" idx="9"/>
          </p:nvPr>
        </p:nvSpPr>
        <p:spPr>
          <a:xfrm flipH="1">
            <a:off x="5035700" y="1752875"/>
            <a:ext cx="2904600" cy="203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Uma proliferação da infecção para os nódulos linfáticos (+ foco de Ghon)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31"/>
          <p:cNvSpPr txBox="1">
            <a:spLocks noGrp="1"/>
          </p:cNvSpPr>
          <p:nvPr>
            <p:ph type="title" idx="15"/>
          </p:nvPr>
        </p:nvSpPr>
        <p:spPr>
          <a:xfrm>
            <a:off x="594650" y="355650"/>
            <a:ext cx="2463000" cy="6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Granuloma</a:t>
            </a:r>
            <a:endParaRPr/>
          </a:p>
        </p:txBody>
      </p:sp>
      <p:pic>
        <p:nvPicPr>
          <p:cNvPr id="216" name="Google Shape;216;p31"/>
          <p:cNvPicPr preferRelativeResize="0"/>
          <p:nvPr/>
        </p:nvPicPr>
        <p:blipFill rotWithShape="1">
          <a:blip r:embed="rId3">
            <a:alphaModFix/>
          </a:blip>
          <a:srcRect t="15952"/>
          <a:stretch/>
        </p:blipFill>
        <p:spPr>
          <a:xfrm>
            <a:off x="1232538" y="2330676"/>
            <a:ext cx="2547925" cy="163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11625" y="2353375"/>
            <a:ext cx="1952750" cy="159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31"/>
          <p:cNvSpPr txBox="1"/>
          <p:nvPr/>
        </p:nvSpPr>
        <p:spPr>
          <a:xfrm>
            <a:off x="294750" y="4337000"/>
            <a:ext cx="85545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ssistant ExtraLight"/>
                <a:ea typeface="Assistant ExtraLight"/>
                <a:cs typeface="Assistant ExtraLight"/>
                <a:sym typeface="Assistant ExtraLight"/>
              </a:rPr>
              <a:t>Ainda pode ocorrer uma necrose caseosa, uma desnaturação proteica e liquefação de lipídios. Possui um aspecto semelhante a queijo, branco e quebradiço.</a:t>
            </a:r>
            <a:endParaRPr>
              <a:latin typeface="Assistant ExtraLight"/>
              <a:ea typeface="Assistant ExtraLight"/>
              <a:cs typeface="Assistant ExtraLight"/>
              <a:sym typeface="Assistant ExtraLigh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2"/>
          <p:cNvSpPr/>
          <p:nvPr/>
        </p:nvSpPr>
        <p:spPr>
          <a:xfrm>
            <a:off x="2377750" y="315625"/>
            <a:ext cx="6450600" cy="1815300"/>
          </a:xfrm>
          <a:prstGeom prst="roundRect">
            <a:avLst>
              <a:gd name="adj" fmla="val 16667"/>
            </a:avLst>
          </a:prstGeom>
          <a:solidFill>
            <a:srgbClr val="8891FF">
              <a:alpha val="529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dk1"/>
              </a:solidFill>
              <a:latin typeface="Marvel"/>
              <a:ea typeface="Marvel"/>
              <a:cs typeface="Marvel"/>
              <a:sym typeface="Marvel"/>
            </a:endParaRPr>
          </a:p>
        </p:txBody>
      </p:sp>
      <p:sp>
        <p:nvSpPr>
          <p:cNvPr id="224" name="Google Shape;224;p32"/>
          <p:cNvSpPr txBox="1"/>
          <p:nvPr/>
        </p:nvSpPr>
        <p:spPr>
          <a:xfrm>
            <a:off x="2531425" y="406975"/>
            <a:ext cx="6143100" cy="16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latin typeface="Assistant ExtraLight"/>
                <a:ea typeface="Assistant ExtraLight"/>
                <a:cs typeface="Assistant ExtraLight"/>
                <a:sym typeface="Assistant ExtraLight"/>
              </a:rPr>
              <a:t>Ocorre após a 1ª infeccção</a:t>
            </a:r>
            <a:endParaRPr sz="1350">
              <a:latin typeface="Assistant ExtraLight"/>
              <a:ea typeface="Assistant ExtraLight"/>
              <a:cs typeface="Assistant ExtraLight"/>
              <a:sym typeface="Assistant ExtraLight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latin typeface="Assistant ExtraLight"/>
              <a:ea typeface="Assistant ExtraLight"/>
              <a:cs typeface="Assistant ExtraLight"/>
              <a:sym typeface="Assistant ExtraLight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latin typeface="Assistant ExtraLight"/>
                <a:ea typeface="Assistant ExtraLight"/>
                <a:cs typeface="Assistant ExtraLight"/>
                <a:sym typeface="Assistant ExtraLight"/>
              </a:rPr>
              <a:t>Na tuberculose latente os bacilos estão dormentes e o sistema imune está mantendo-os sob controle. Os macrófagos que fagocitam os bacilos e formam uma “barreira”. </a:t>
            </a:r>
            <a:endParaRPr sz="1350">
              <a:latin typeface="Assistant ExtraLight"/>
              <a:ea typeface="Assistant ExtraLight"/>
              <a:cs typeface="Assistant ExtraLight"/>
              <a:sym typeface="Assistant ExtraLight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latin typeface="Assistant ExtraLight"/>
              <a:ea typeface="Assistant ExtraLight"/>
              <a:cs typeface="Assistant ExtraLight"/>
              <a:sym typeface="Assistant ExtraLight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latin typeface="Assistant ExtraLight"/>
                <a:ea typeface="Assistant ExtraLight"/>
                <a:cs typeface="Assistant ExtraLight"/>
                <a:sym typeface="Assistant ExtraLight"/>
              </a:rPr>
              <a:t>As pessoas nesse estágio não apresentam sintomas e nem transmitem o bacilo.</a:t>
            </a:r>
            <a:endParaRPr sz="1350">
              <a:latin typeface="Assistant ExtraLight"/>
              <a:ea typeface="Assistant ExtraLight"/>
              <a:cs typeface="Assistant ExtraLight"/>
              <a:sym typeface="Assistant ExtraLight"/>
            </a:endParaRPr>
          </a:p>
        </p:txBody>
      </p:sp>
      <p:sp>
        <p:nvSpPr>
          <p:cNvPr id="225" name="Google Shape;225;p32"/>
          <p:cNvSpPr/>
          <p:nvPr/>
        </p:nvSpPr>
        <p:spPr>
          <a:xfrm>
            <a:off x="370950" y="2225400"/>
            <a:ext cx="5971200" cy="2286900"/>
          </a:xfrm>
          <a:prstGeom prst="roundRect">
            <a:avLst>
              <a:gd name="adj" fmla="val 16667"/>
            </a:avLst>
          </a:prstGeom>
          <a:solidFill>
            <a:srgbClr val="65CDA1">
              <a:alpha val="529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dk1"/>
              </a:solidFill>
              <a:latin typeface="Marvel"/>
              <a:ea typeface="Marvel"/>
              <a:cs typeface="Marvel"/>
              <a:sym typeface="Marvel"/>
            </a:endParaRPr>
          </a:p>
        </p:txBody>
      </p:sp>
      <p:sp>
        <p:nvSpPr>
          <p:cNvPr id="226" name="Google Shape;226;p32"/>
          <p:cNvSpPr txBox="1"/>
          <p:nvPr/>
        </p:nvSpPr>
        <p:spPr>
          <a:xfrm>
            <a:off x="541025" y="2326050"/>
            <a:ext cx="5610600" cy="20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ssistant ExtraLight"/>
                <a:ea typeface="Assistant ExtraLight"/>
                <a:cs typeface="Assistant ExtraLight"/>
                <a:sym typeface="Assistant ExtraLight"/>
              </a:rPr>
              <a:t>Ocorre quando há:</a:t>
            </a:r>
            <a:endParaRPr>
              <a:latin typeface="Assistant ExtraLight"/>
              <a:ea typeface="Assistant ExtraLight"/>
              <a:cs typeface="Assistant ExtraLight"/>
              <a:sym typeface="Assistant ExtraLight"/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SzPts val="1400"/>
              <a:buFont typeface="Assistant ExtraLight"/>
              <a:buChar char="-"/>
            </a:pPr>
            <a:r>
              <a:rPr lang="en">
                <a:latin typeface="Assistant ExtraLight"/>
                <a:ea typeface="Assistant ExtraLight"/>
                <a:cs typeface="Assistant ExtraLight"/>
                <a:sym typeface="Assistant ExtraLight"/>
              </a:rPr>
              <a:t>Uma reativação dos bacilos dormentes, devido a fatores de imunidade;</a:t>
            </a:r>
            <a:endParaRPr>
              <a:latin typeface="Assistant ExtraLight"/>
              <a:ea typeface="Assistant ExtraLight"/>
              <a:cs typeface="Assistant ExtraLight"/>
              <a:sym typeface="Assistant ExtraLight"/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SzPts val="1400"/>
              <a:buFont typeface="Assistant ExtraLight"/>
              <a:buChar char="-"/>
            </a:pPr>
            <a:r>
              <a:rPr lang="en">
                <a:latin typeface="Assistant ExtraLight"/>
                <a:ea typeface="Assistant ExtraLight"/>
                <a:cs typeface="Assistant ExtraLight"/>
                <a:sym typeface="Assistant ExtraLight"/>
              </a:rPr>
              <a:t>Em uma 2ª infecção;</a:t>
            </a:r>
            <a:endParaRPr>
              <a:latin typeface="Assistant ExtraLight"/>
              <a:ea typeface="Assistant ExtraLight"/>
              <a:cs typeface="Assistant ExtraLight"/>
              <a:sym typeface="Assistant ExtraLight"/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SzPts val="1400"/>
              <a:buFont typeface="Assistant ExtraLight"/>
              <a:buChar char="-"/>
            </a:pPr>
            <a:r>
              <a:rPr lang="en">
                <a:latin typeface="Assistant ExtraLight"/>
                <a:ea typeface="Assistant ExtraLight"/>
                <a:cs typeface="Assistant ExtraLight"/>
                <a:sym typeface="Assistant ExtraLight"/>
              </a:rPr>
              <a:t>E, em 5% dos casos, em uma continuação da 1ª infecção</a:t>
            </a:r>
            <a:endParaRPr>
              <a:latin typeface="Assistant ExtraLight"/>
              <a:ea typeface="Assistant ExtraLight"/>
              <a:cs typeface="Assistant ExtraLight"/>
              <a:sym typeface="Assistant ExtraLight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ssistant ExtraLight"/>
              <a:ea typeface="Assistant ExtraLight"/>
              <a:cs typeface="Assistant ExtraLight"/>
              <a:sym typeface="Assistant ExtraLight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ssistant ExtraLight"/>
                <a:ea typeface="Assistant ExtraLight"/>
                <a:cs typeface="Assistant ExtraLight"/>
                <a:sym typeface="Assistant ExtraLight"/>
              </a:rPr>
              <a:t>Nessa fase, há uma progressão local e posteriormente uma disseminação da infecção. Uma forma comum é tuberculose miliar, que causa lesões secundárias. </a:t>
            </a:r>
            <a:endParaRPr>
              <a:latin typeface="Assistant ExtraLight"/>
              <a:ea typeface="Assistant ExtraLight"/>
              <a:cs typeface="Assistant ExtraLight"/>
              <a:sym typeface="Assistant ExtraLight"/>
            </a:endParaRPr>
          </a:p>
        </p:txBody>
      </p:sp>
      <p:sp>
        <p:nvSpPr>
          <p:cNvPr id="227" name="Google Shape;227;p32"/>
          <p:cNvSpPr txBox="1">
            <a:spLocks noGrp="1"/>
          </p:cNvSpPr>
          <p:nvPr>
            <p:ph type="title" idx="15"/>
          </p:nvPr>
        </p:nvSpPr>
        <p:spPr>
          <a:xfrm>
            <a:off x="587050" y="211225"/>
            <a:ext cx="5092200" cy="6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Tuberculose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latente</a:t>
            </a:r>
            <a:endParaRPr/>
          </a:p>
        </p:txBody>
      </p:sp>
      <p:sp>
        <p:nvSpPr>
          <p:cNvPr id="228" name="Google Shape;228;p32"/>
          <p:cNvSpPr txBox="1">
            <a:spLocks noGrp="1"/>
          </p:cNvSpPr>
          <p:nvPr>
            <p:ph type="title" idx="15"/>
          </p:nvPr>
        </p:nvSpPr>
        <p:spPr>
          <a:xfrm>
            <a:off x="6237025" y="2225400"/>
            <a:ext cx="2045400" cy="6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Doença ativa</a:t>
            </a:r>
            <a:endParaRPr/>
          </a:p>
        </p:txBody>
      </p:sp>
      <p:pic>
        <p:nvPicPr>
          <p:cNvPr id="229" name="Google Shape;229;p32"/>
          <p:cNvPicPr preferRelativeResize="0"/>
          <p:nvPr/>
        </p:nvPicPr>
        <p:blipFill rotWithShape="1">
          <a:blip r:embed="rId3">
            <a:alphaModFix/>
          </a:blip>
          <a:srcRect l="12951" t="22576" r="9864"/>
          <a:stretch/>
        </p:blipFill>
        <p:spPr>
          <a:xfrm>
            <a:off x="6558250" y="2871250"/>
            <a:ext cx="2270100" cy="1508625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32"/>
          <p:cNvSpPr txBox="1"/>
          <p:nvPr/>
        </p:nvSpPr>
        <p:spPr>
          <a:xfrm>
            <a:off x="370950" y="4606775"/>
            <a:ext cx="8554500" cy="5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Assistant ExtraLight"/>
                <a:ea typeface="Assistant ExtraLight"/>
                <a:cs typeface="Assistant ExtraLight"/>
                <a:sym typeface="Assistant ExtraLight"/>
              </a:rPr>
              <a:t>Todos os órgãos podem ser acometidos pelo bacilo da tuberculose, porém, ocorre mais frequentemente nos pulmões, gânglios, pleura, rins, cérebro e ossos.</a:t>
            </a:r>
            <a:endParaRPr sz="1000">
              <a:latin typeface="Assistant ExtraLight"/>
              <a:ea typeface="Assistant ExtraLight"/>
              <a:cs typeface="Assistant ExtraLight"/>
              <a:sym typeface="Assistant ExtraLigh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3"/>
          <p:cNvSpPr txBox="1">
            <a:spLocks noGrp="1"/>
          </p:cNvSpPr>
          <p:nvPr>
            <p:ph type="subTitle" idx="1"/>
          </p:nvPr>
        </p:nvSpPr>
        <p:spPr>
          <a:xfrm flipH="1">
            <a:off x="124550" y="1065751"/>
            <a:ext cx="4095600" cy="39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500" i="1"/>
              <a:t>Mycobacterium tuberculosis</a:t>
            </a:r>
            <a:r>
              <a:rPr lang="en" sz="1600" i="1"/>
              <a:t> </a:t>
            </a:r>
            <a:r>
              <a:rPr lang="en" sz="1500"/>
              <a:t>não possui fatores de virulências clássicos como toxinas e adesinas;</a:t>
            </a:r>
            <a:endParaRPr sz="15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500"/>
              <a:t>Ela desenvolveu vários mecanismos para contornar o ambiente hostil do macrófago, tal como inibir a fusão entre o fagossoma e o lisossoma;</a:t>
            </a:r>
            <a:endParaRPr sz="15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500"/>
              <a:t>Isso é feito enquanto a bactéria está no fagossomo, pela </a:t>
            </a:r>
            <a:r>
              <a:rPr lang="en" sz="1500" b="1">
                <a:solidFill>
                  <a:schemeClr val="accent3"/>
                </a:solidFill>
                <a:latin typeface="Assistant"/>
                <a:ea typeface="Assistant"/>
                <a:cs typeface="Assistant"/>
                <a:sym typeface="Assistant"/>
              </a:rPr>
              <a:t>liberação da proteína quinase G (PknG), que bloqueia a fusão do fagossomo com o lisossomo</a:t>
            </a:r>
            <a:r>
              <a:rPr lang="en" sz="1500"/>
              <a:t>;</a:t>
            </a:r>
            <a:endParaRPr sz="15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500"/>
              <a:t>As bactérias que não possuem essa quinase são transferidas para o lisossomo, sendo então mortas e eliminadas. Isso ocorre na maioria das micobactérias não patogênicas.</a:t>
            </a:r>
            <a:endParaRPr sz="1500"/>
          </a:p>
        </p:txBody>
      </p:sp>
      <p:sp>
        <p:nvSpPr>
          <p:cNvPr id="236" name="Google Shape;236;p33"/>
          <p:cNvSpPr txBox="1">
            <a:spLocks noGrp="1"/>
          </p:cNvSpPr>
          <p:nvPr>
            <p:ph type="title"/>
          </p:nvPr>
        </p:nvSpPr>
        <p:spPr>
          <a:xfrm>
            <a:off x="594650" y="355646"/>
            <a:ext cx="3155400" cy="71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Fatores de virulência</a:t>
            </a:r>
            <a:endParaRPr/>
          </a:p>
        </p:txBody>
      </p:sp>
      <p:pic>
        <p:nvPicPr>
          <p:cNvPr id="237" name="Google Shape;237;p33"/>
          <p:cNvPicPr preferRelativeResize="0"/>
          <p:nvPr/>
        </p:nvPicPr>
        <p:blipFill rotWithShape="1">
          <a:blip r:embed="rId3">
            <a:alphaModFix/>
          </a:blip>
          <a:srcRect l="28075" t="25690" r="28617" b="21359"/>
          <a:stretch/>
        </p:blipFill>
        <p:spPr>
          <a:xfrm>
            <a:off x="4284000" y="1372813"/>
            <a:ext cx="4779398" cy="328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4"/>
          <p:cNvSpPr txBox="1">
            <a:spLocks noGrp="1"/>
          </p:cNvSpPr>
          <p:nvPr>
            <p:ph type="subTitle" idx="1"/>
          </p:nvPr>
        </p:nvSpPr>
        <p:spPr>
          <a:xfrm flipH="1">
            <a:off x="87225" y="1212150"/>
            <a:ext cx="3765600" cy="35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just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500"/>
              <a:t>Além da quinase, há outro mecanismo de contornar o ambiente hostil que é o </a:t>
            </a:r>
            <a:r>
              <a:rPr lang="en" sz="1500" b="1">
                <a:solidFill>
                  <a:schemeClr val="accent3"/>
                </a:solidFill>
                <a:latin typeface="Assistant"/>
                <a:ea typeface="Assistant"/>
                <a:cs typeface="Assistant"/>
                <a:sym typeface="Assistant"/>
              </a:rPr>
              <a:t>impedimento da acidificação do meio</a:t>
            </a:r>
            <a:r>
              <a:rPr lang="en" sz="1500"/>
              <a:t>;</a:t>
            </a:r>
            <a:endParaRPr sz="1500"/>
          </a:p>
          <a:p>
            <a:pPr marL="457200" lvl="0" indent="-311150" algn="just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500"/>
              <a:t>Isso é feito a partir da </a:t>
            </a:r>
            <a:r>
              <a:rPr lang="en" sz="1500" b="1">
                <a:solidFill>
                  <a:schemeClr val="accent3"/>
                </a:solidFill>
                <a:latin typeface="Assistant"/>
                <a:ea typeface="Assistant"/>
                <a:cs typeface="Assistant"/>
                <a:sym typeface="Assistant"/>
              </a:rPr>
              <a:t>ação coordenada de 3 tirosinas fosfatases </a:t>
            </a:r>
            <a:r>
              <a:rPr lang="en" sz="1500"/>
              <a:t>(SapM, MptpA e MptpB);</a:t>
            </a:r>
            <a:endParaRPr sz="1500"/>
          </a:p>
          <a:p>
            <a:pPr marL="457200" lvl="0" indent="-311150" algn="just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500"/>
              <a:t>Suas ações são complexas tendo várias reações de hidrólise, podendo-se destacar a ação da SapM que hidrolisa o ATP a ADP diminuindo assim o substrato da ATPase;</a:t>
            </a:r>
            <a:endParaRPr sz="1500"/>
          </a:p>
          <a:p>
            <a:pPr marL="457200" lvl="0" indent="-311150" algn="just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500"/>
              <a:t>Essa enzima (ATPase) é responsável por  acidificar o meio do fagossomo para tornar o ambiente propício à fusão.</a:t>
            </a:r>
            <a:endParaRPr sz="1500"/>
          </a:p>
        </p:txBody>
      </p:sp>
      <p:sp>
        <p:nvSpPr>
          <p:cNvPr id="243" name="Google Shape;243;p34"/>
          <p:cNvSpPr txBox="1"/>
          <p:nvPr/>
        </p:nvSpPr>
        <p:spPr>
          <a:xfrm>
            <a:off x="470025" y="308875"/>
            <a:ext cx="30000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rPr>
              <a:t>Fatores de virulência</a:t>
            </a:r>
            <a:endParaRPr/>
          </a:p>
        </p:txBody>
      </p:sp>
      <p:pic>
        <p:nvPicPr>
          <p:cNvPr id="244" name="Google Shape;24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4000" y="1414450"/>
            <a:ext cx="4932125" cy="317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egnancy Breakthrough by Slidesgo">
  <a:themeElements>
    <a:clrScheme name="Simple Light">
      <a:dk1>
        <a:srgbClr val="434343"/>
      </a:dk1>
      <a:lt1>
        <a:srgbClr val="F2F2F2"/>
      </a:lt1>
      <a:dk2>
        <a:srgbClr val="595959"/>
      </a:dk2>
      <a:lt2>
        <a:srgbClr val="65CDA1"/>
      </a:lt2>
      <a:accent1>
        <a:srgbClr val="F2F2F2"/>
      </a:accent1>
      <a:accent2>
        <a:srgbClr val="65CDA1"/>
      </a:accent2>
      <a:accent3>
        <a:srgbClr val="8891FF"/>
      </a:accent3>
      <a:accent4>
        <a:srgbClr val="CBCFF7"/>
      </a:accent4>
      <a:accent5>
        <a:srgbClr val="65CDA1"/>
      </a:accent5>
      <a:accent6>
        <a:srgbClr val="8891FF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1065</Words>
  <Application>Microsoft Macintosh PowerPoint</Application>
  <PresentationFormat>Presentación en pantalla (16:9)</PresentationFormat>
  <Paragraphs>156</Paragraphs>
  <Slides>16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2" baseType="lpstr">
      <vt:lpstr>Assistant ExtraLight</vt:lpstr>
      <vt:lpstr>PT Serif</vt:lpstr>
      <vt:lpstr>Assistant</vt:lpstr>
      <vt:lpstr>Thasadith</vt:lpstr>
      <vt:lpstr>Marvel</vt:lpstr>
      <vt:lpstr>Pregnancy Breakthrough by Slidesgo</vt:lpstr>
      <vt:lpstr>TUBERCULOSE Mycobacterium tuberculosis</vt:lpstr>
      <vt:lpstr>SUMÁRIO</vt:lpstr>
      <vt:lpstr>Morfologia</vt:lpstr>
      <vt:lpstr>Transmissão</vt:lpstr>
      <vt:lpstr>Mecanismos de Patogenicidade</vt:lpstr>
      <vt:lpstr>Foco de Ghon</vt:lpstr>
      <vt:lpstr>Tuberculose  latente</vt:lpstr>
      <vt:lpstr>Fatores de virulência</vt:lpstr>
      <vt:lpstr>Presentación de PowerPoint</vt:lpstr>
      <vt:lpstr>Manifestações Clínicas</vt:lpstr>
      <vt:lpstr>Epidemiologia</vt:lpstr>
      <vt:lpstr>Epidemiologia</vt:lpstr>
      <vt:lpstr>Diagnóstico</vt:lpstr>
      <vt:lpstr>Tratamento e controle da doença</vt:lpstr>
      <vt:lpstr>Referências</vt:lpstr>
      <vt:lpstr>Obrigado pela atenção!!!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TUBERCULOSE Mycobacterium tuberculosis</dc:title>
  <cp:lastModifiedBy>Gabriel Padilla</cp:lastModifiedBy>
  <cp:revision>1</cp:revision>
  <dcterms:modified xsi:type="dcterms:W3CDTF">2020-10-28T18:30:27Z</dcterms:modified>
</cp:coreProperties>
</file>