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6" r:id="rId5"/>
    <p:sldId id="259" r:id="rId6"/>
    <p:sldId id="267" r:id="rId7"/>
    <p:sldId id="262" r:id="rId8"/>
    <p:sldId id="263" r:id="rId9"/>
    <p:sldId id="268" r:id="rId10"/>
    <p:sldId id="264" r:id="rId11"/>
    <p:sldId id="265" r:id="rId12"/>
    <p:sldId id="266" r:id="rId13"/>
    <p:sldId id="260" r:id="rId14"/>
    <p:sldId id="269" r:id="rId15"/>
    <p:sldId id="270" r:id="rId16"/>
    <p:sldId id="271" r:id="rId17"/>
    <p:sldId id="272" r:id="rId18"/>
    <p:sldId id="273" r:id="rId19"/>
    <p:sldId id="277" r:id="rId20"/>
    <p:sldId id="278" r:id="rId21"/>
    <p:sldId id="279" r:id="rId22"/>
    <p:sldId id="274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48328-3A11-42E3-AAF2-D47B2E0C3B29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E3EA-FF1E-464D-98F2-93B107AB64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545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48328-3A11-42E3-AAF2-D47B2E0C3B29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E3EA-FF1E-464D-98F2-93B107AB64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059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48328-3A11-42E3-AAF2-D47B2E0C3B29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E3EA-FF1E-464D-98F2-93B107AB64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424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48328-3A11-42E3-AAF2-D47B2E0C3B29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E3EA-FF1E-464D-98F2-93B107AB64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9330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48328-3A11-42E3-AAF2-D47B2E0C3B29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E3EA-FF1E-464D-98F2-93B107AB64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648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48328-3A11-42E3-AAF2-D47B2E0C3B29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E3EA-FF1E-464D-98F2-93B107AB64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774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48328-3A11-42E3-AAF2-D47B2E0C3B29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E3EA-FF1E-464D-98F2-93B107AB64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84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48328-3A11-42E3-AAF2-D47B2E0C3B29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E3EA-FF1E-464D-98F2-93B107AB64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26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48328-3A11-42E3-AAF2-D47B2E0C3B29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E3EA-FF1E-464D-98F2-93B107AB64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926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48328-3A11-42E3-AAF2-D47B2E0C3B29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E3EA-FF1E-464D-98F2-93B107AB64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891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48328-3A11-42E3-AAF2-D47B2E0C3B29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E3EA-FF1E-464D-98F2-93B107AB64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805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48328-3A11-42E3-AAF2-D47B2E0C3B29}" type="datetimeFigureOut">
              <a:rPr lang="pt-BR" smtClean="0"/>
              <a:t>09/06/2022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2E3EA-FF1E-464D-98F2-93B107AB64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504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Direito chinês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3230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b="1" dirty="0"/>
              <a:t>A regra do Li</a:t>
            </a:r>
            <a:endParaRPr lang="pt-BR" dirty="0"/>
          </a:p>
          <a:p>
            <a:pPr lvl="1"/>
            <a:r>
              <a:rPr lang="pt-BR" dirty="0"/>
              <a:t>Li é a forma exterior de </a:t>
            </a:r>
            <a:r>
              <a:rPr lang="pt-BR" dirty="0" err="1"/>
              <a:t>Ren</a:t>
            </a:r>
            <a:r>
              <a:rPr lang="pt-BR" dirty="0"/>
              <a:t>; a auto cultivação é a forma interior (p. ex.: meditação)</a:t>
            </a:r>
          </a:p>
          <a:p>
            <a:pPr lvl="1"/>
            <a:r>
              <a:rPr lang="pt-BR" dirty="0"/>
              <a:t>Li forma a ordem, e a ordem mantém possível a harmonia</a:t>
            </a:r>
          </a:p>
          <a:p>
            <a:pPr lvl="1"/>
            <a:r>
              <a:rPr lang="pt-BR" dirty="0"/>
              <a:t>Li implica obedecer e não reivindicar</a:t>
            </a:r>
          </a:p>
          <a:p>
            <a:pPr lvl="1"/>
            <a:r>
              <a:rPr lang="pt-BR" dirty="0"/>
              <a:t>Li deve ser obedecida, ainda que o governante seja mau. Confúcio não diz como proceder, quando o governante for mau (minha opinião: através do auto cultivo, a pessoa aprenderá a não se deixar afetar pelo mau governante)</a:t>
            </a:r>
          </a:p>
          <a:p>
            <a:pPr lvl="1"/>
            <a:r>
              <a:rPr lang="pt-BR" dirty="0"/>
              <a:t>Li põe o dever da obediência nos ombros do </a:t>
            </a:r>
          </a:p>
          <a:p>
            <a:pPr lvl="2"/>
            <a:r>
              <a:rPr lang="pt-BR" dirty="0"/>
              <a:t>cidadão em relação ao governante</a:t>
            </a:r>
          </a:p>
          <a:p>
            <a:pPr lvl="2"/>
            <a:r>
              <a:rPr lang="pt-BR" dirty="0"/>
              <a:t>na mulher em relação ao marido</a:t>
            </a:r>
          </a:p>
          <a:p>
            <a:pPr lvl="2"/>
            <a:r>
              <a:rPr lang="pt-BR" dirty="0"/>
              <a:t>nos filhos em relação aos pais</a:t>
            </a:r>
          </a:p>
          <a:p>
            <a:pPr lvl="2"/>
            <a:r>
              <a:rPr lang="pt-BR" dirty="0"/>
              <a:t>no irmão mais novo em relação ao irmão mais velho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1717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t-BR" b="1" dirty="0"/>
              <a:t>Posição do indivíduo</a:t>
            </a:r>
            <a:endParaRPr lang="pt-BR" dirty="0"/>
          </a:p>
          <a:p>
            <a:pPr lvl="1"/>
            <a:r>
              <a:rPr lang="pt-BR" dirty="0"/>
              <a:t>o indivíduo é um nó dentro de uma rede mais ampla, que forma o tecido social</a:t>
            </a:r>
          </a:p>
          <a:p>
            <a:pPr lvl="1"/>
            <a:r>
              <a:rPr lang="pt-BR" dirty="0"/>
              <a:t>preocupação: tornar esse nó adequado à rede. O que tornará esse nó adequado serão </a:t>
            </a:r>
            <a:r>
              <a:rPr lang="pt-BR" dirty="0" err="1"/>
              <a:t>Ren</a:t>
            </a:r>
            <a:r>
              <a:rPr lang="pt-BR" dirty="0"/>
              <a:t>, Li e </a:t>
            </a:r>
            <a:r>
              <a:rPr lang="pt-BR" dirty="0" err="1"/>
              <a:t>Dao</a:t>
            </a:r>
            <a:endParaRPr lang="pt-BR" dirty="0"/>
          </a:p>
          <a:p>
            <a:pPr lvl="1"/>
            <a:r>
              <a:rPr lang="pt-BR" dirty="0"/>
              <a:t>na sociedade ocidental: </a:t>
            </a:r>
          </a:p>
          <a:p>
            <a:pPr lvl="2"/>
            <a:r>
              <a:rPr lang="pt-BR" dirty="0"/>
              <a:t>a proteção do indivíduo é objetivo principal</a:t>
            </a:r>
          </a:p>
          <a:p>
            <a:pPr lvl="2"/>
            <a:r>
              <a:rPr lang="pt-BR" dirty="0"/>
              <a:t>o direito é visto como instrumento para limitar o poder do governante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9796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O juiz no pensamento de Confúcio</a:t>
            </a:r>
            <a:r>
              <a:rPr lang="pt-BR" dirty="0"/>
              <a:t>: não há separação entre juiz e governante</a:t>
            </a:r>
          </a:p>
          <a:p>
            <a:r>
              <a:rPr lang="pt-BR" b="1" dirty="0"/>
              <a:t>Questão sem resposta: </a:t>
            </a:r>
            <a:r>
              <a:rPr lang="pt-BR" dirty="0"/>
              <a:t>se sou virtuoso em relação aos demais (governante, pai, irmão mais velho), como proceder se eles não forem virtuosos em relação a mim?</a:t>
            </a:r>
          </a:p>
          <a:p>
            <a:pPr lvl="1"/>
            <a:r>
              <a:rPr lang="pt-BR" dirty="0"/>
              <a:t>Resposta: o dever de ser virtuoso permanece. Não há interesses individuais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1429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/>
              <a:t>Ideologia ocidental:</a:t>
            </a:r>
            <a:r>
              <a:rPr lang="pt-BR" dirty="0" smtClean="0"/>
              <a:t> em vez do sacrifício dos interesses individuais, os ocidentais lutam por eles. Por isso, o poder acima deve ser restringido. Quanto maior for a restrição dos poderes do governante, mais direitos terão os indivíduos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112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Corolários do confucionismo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Diferenciação dos deveres de conduta em razão do </a:t>
            </a:r>
            <a:r>
              <a:rPr lang="pt-BR" i="1" dirty="0" smtClean="0"/>
              <a:t>status</a:t>
            </a:r>
            <a:r>
              <a:rPr lang="pt-BR" dirty="0" smtClean="0"/>
              <a:t> de cada um. Não há princípio da igualdade</a:t>
            </a:r>
          </a:p>
          <a:p>
            <a:pPr algn="just"/>
            <a:r>
              <a:rPr lang="pt-BR" dirty="0" smtClean="0"/>
              <a:t>Descrença no direito: aplicação de regras gerais e abstratas não permite levar em conta as particularidades de cada pessoa e de seu </a:t>
            </a:r>
            <a:r>
              <a:rPr lang="pt-BR" i="1" dirty="0" smtClean="0"/>
              <a:t>status</a:t>
            </a:r>
          </a:p>
          <a:p>
            <a:pPr algn="just"/>
            <a:r>
              <a:rPr lang="pt-BR" dirty="0" smtClean="0"/>
              <a:t>Reprovação do recurso aos meios judiciais: basta a conciliação</a:t>
            </a:r>
          </a:p>
          <a:p>
            <a:pPr algn="just"/>
            <a:r>
              <a:rPr lang="pt-BR" dirty="0" smtClean="0"/>
              <a:t>Desvalorização dos direitos subjetivos: a paz social não será obtida por via da invocação de direitos individuais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9118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Legalismo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Corrente de pensamento derivada do confucionismo;</a:t>
            </a:r>
          </a:p>
          <a:p>
            <a:pPr algn="just"/>
            <a:r>
              <a:rPr lang="pt-BR" dirty="0" smtClean="0"/>
              <a:t>Marcou época nos períodos de maior turbulência política (dinastia </a:t>
            </a:r>
            <a:r>
              <a:rPr lang="pt-BR" dirty="0" err="1" smtClean="0"/>
              <a:t>Qin</a:t>
            </a:r>
            <a:r>
              <a:rPr lang="pt-BR" dirty="0" smtClean="0"/>
              <a:t>, séc. III a.C.)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3274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do legalismo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Crença na ameaça de sanções para conduzir o homem a atuar de modo justo</a:t>
            </a:r>
          </a:p>
          <a:p>
            <a:pPr algn="just"/>
            <a:r>
              <a:rPr lang="pt-BR" dirty="0" smtClean="0"/>
              <a:t>Regras deveriam ser iguais para todos. Igualdade perante a lei (ao contrário do confucionismo)</a:t>
            </a:r>
          </a:p>
          <a:p>
            <a:pPr algn="just"/>
            <a:r>
              <a:rPr lang="pt-BR" dirty="0" smtClean="0"/>
              <a:t>Direito: instrumento de controle social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1295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Taoísmo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dirty="0" smtClean="0"/>
              <a:t>Tao</a:t>
            </a:r>
            <a:r>
              <a:rPr lang="pt-BR" dirty="0" smtClean="0"/>
              <a:t>: caminho a seguir</a:t>
            </a:r>
          </a:p>
          <a:p>
            <a:pPr marL="0" indent="0" algn="just">
              <a:buNone/>
            </a:pPr>
            <a:r>
              <a:rPr lang="pt-BR" b="1" dirty="0" smtClean="0"/>
              <a:t>Pressupostos:</a:t>
            </a:r>
          </a:p>
          <a:p>
            <a:pPr algn="just"/>
            <a:r>
              <a:rPr lang="pt-BR" dirty="0"/>
              <a:t>h</a:t>
            </a:r>
            <a:r>
              <a:rPr lang="pt-BR" dirty="0" smtClean="0"/>
              <a:t>á uma ordem espontânea no universo, que não deve ser perturbada</a:t>
            </a:r>
          </a:p>
          <a:p>
            <a:pPr algn="just"/>
            <a:r>
              <a:rPr lang="pt-BR" dirty="0"/>
              <a:t>e</a:t>
            </a:r>
            <a:r>
              <a:rPr lang="pt-BR" dirty="0" smtClean="0"/>
              <a:t>ssa ordem resulta do equilíbrio entre duas forças presentes em todos os fenômenos: </a:t>
            </a:r>
            <a:r>
              <a:rPr lang="pt-BR" i="1" dirty="0" smtClean="0"/>
              <a:t>Yin </a:t>
            </a:r>
            <a:r>
              <a:rPr lang="pt-BR" dirty="0" smtClean="0"/>
              <a:t>e  </a:t>
            </a:r>
            <a:r>
              <a:rPr lang="pt-BR" i="1" dirty="0" smtClean="0"/>
              <a:t>Yang </a:t>
            </a:r>
            <a:r>
              <a:rPr lang="pt-BR" dirty="0" smtClean="0"/>
              <a:t>(frio/calor; luz/escuridão)</a:t>
            </a:r>
          </a:p>
          <a:p>
            <a:pPr algn="just"/>
            <a:r>
              <a:rPr lang="pt-BR" dirty="0" smtClean="0"/>
              <a:t>conflitos: resultam da inobservância do Tao e devem ser resolvidos por meios extrajudiciais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7631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Sistema jurídico na China imperial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Resultado da conjugação do confucionismo e do legalismo</a:t>
            </a:r>
          </a:p>
          <a:p>
            <a:pPr algn="just"/>
            <a:r>
              <a:rPr lang="pt-BR" dirty="0" smtClean="0"/>
              <a:t>Cada dinastia teve seu próprio código </a:t>
            </a:r>
          </a:p>
          <a:p>
            <a:pPr algn="just"/>
            <a:r>
              <a:rPr lang="pt-BR" dirty="0" smtClean="0"/>
              <a:t>Códigos chineses eram instrumentos do poder do Imperador e da burocracia que o servia (direito administrativo e penal)</a:t>
            </a:r>
          </a:p>
          <a:p>
            <a:pPr algn="just"/>
            <a:r>
              <a:rPr lang="pt-BR" dirty="0" smtClean="0"/>
              <a:t>Não se regulavam as relações privadas, que eram regidas pelo costume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4744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China nacionalista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1912:</a:t>
            </a:r>
            <a:r>
              <a:rPr lang="pt-BR" dirty="0" smtClean="0"/>
              <a:t> com a deposição da dinastia </a:t>
            </a:r>
            <a:r>
              <a:rPr lang="pt-BR" dirty="0" err="1" smtClean="0"/>
              <a:t>Qing</a:t>
            </a:r>
            <a:r>
              <a:rPr lang="pt-BR" dirty="0" smtClean="0"/>
              <a:t>, em 1911, foi proclamada a República da China</a:t>
            </a:r>
          </a:p>
          <a:p>
            <a:pPr algn="just"/>
            <a:r>
              <a:rPr lang="pt-BR" b="1" dirty="0" smtClean="0"/>
              <a:t>1927:</a:t>
            </a:r>
            <a:r>
              <a:rPr lang="pt-BR" dirty="0" smtClean="0"/>
              <a:t> adoção de seis códigos de matriz europeia, dentre eles o BGB, que já havia sido introduzido no Japão. Não houve, porém, mudança substancial no modo de vida chinês </a:t>
            </a:r>
            <a:endParaRPr lang="pt-BR" b="1" dirty="0" smtClean="0"/>
          </a:p>
          <a:p>
            <a:pPr marL="0" indent="0" algn="just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354474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pt-BR" b="1" dirty="0"/>
              <a:t>Liberalismo</a:t>
            </a:r>
            <a:endParaRPr lang="pt-BR" dirty="0"/>
          </a:p>
          <a:p>
            <a:r>
              <a:rPr lang="pt-BR" b="1" dirty="0"/>
              <a:t>Primeira fase: séc. </a:t>
            </a:r>
            <a:r>
              <a:rPr lang="pt-BR" b="1" dirty="0" err="1"/>
              <a:t>XVIII</a:t>
            </a:r>
            <a:r>
              <a:rPr lang="pt-BR" dirty="0"/>
              <a:t>: individualismo</a:t>
            </a:r>
          </a:p>
          <a:p>
            <a:pPr lvl="1"/>
            <a:r>
              <a:rPr lang="pt-BR" u="sng" dirty="0" err="1"/>
              <a:t>jusnaturalismo</a:t>
            </a:r>
            <a:r>
              <a:rPr lang="pt-BR" dirty="0"/>
              <a:t>: indivíduo tem direitos originários e inalienáveis</a:t>
            </a:r>
          </a:p>
          <a:p>
            <a:pPr lvl="1"/>
            <a:r>
              <a:rPr lang="pt-BR" u="sng" dirty="0"/>
              <a:t>contratualismo</a:t>
            </a:r>
            <a:r>
              <a:rPr lang="pt-BR" dirty="0"/>
              <a:t>: sociedade humana é fruto de uma convenção entre indivíduos</a:t>
            </a:r>
          </a:p>
          <a:p>
            <a:pPr lvl="1"/>
            <a:r>
              <a:rPr lang="pt-BR" u="sng" dirty="0"/>
              <a:t>liberalismo econômico</a:t>
            </a:r>
            <a:r>
              <a:rPr lang="pt-BR" dirty="0"/>
              <a:t>: combate a intervenção do Estado (escola fisiocrática)</a:t>
            </a:r>
          </a:p>
          <a:p>
            <a:pPr lvl="1"/>
            <a:r>
              <a:rPr lang="pt-BR" u="sng" dirty="0"/>
              <a:t>negação do absolutismo estatal</a:t>
            </a:r>
            <a:r>
              <a:rPr lang="pt-BR" dirty="0"/>
              <a:t>: interesse público e privado são coincidentes. Se todos os indivíduos buscam sua felicidade individual, chega-se à felicidade coletiva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3340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 direito na China comunista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/>
              <a:t>1949: </a:t>
            </a:r>
            <a:r>
              <a:rPr lang="pt-BR" dirty="0" smtClean="0"/>
              <a:t>fundação da República Popular da China</a:t>
            </a:r>
          </a:p>
          <a:p>
            <a:pPr marL="0" indent="0" algn="just">
              <a:buNone/>
            </a:pPr>
            <a:r>
              <a:rPr lang="pt-BR" b="1" dirty="0"/>
              <a:t>1950:</a:t>
            </a:r>
            <a:r>
              <a:rPr lang="pt-BR" dirty="0"/>
              <a:t> adoção de duas leis que alteraram a ordem tradicional chinesa</a:t>
            </a:r>
            <a:r>
              <a:rPr lang="pt-BR" dirty="0" smtClean="0"/>
              <a:t>: </a:t>
            </a:r>
          </a:p>
          <a:p>
            <a:pPr algn="just"/>
            <a:r>
              <a:rPr lang="pt-BR" dirty="0" smtClean="0"/>
              <a:t>a lei do casamento</a:t>
            </a:r>
          </a:p>
          <a:p>
            <a:pPr algn="just"/>
            <a:r>
              <a:rPr lang="pt-BR" dirty="0" smtClean="0"/>
              <a:t>a lei da reforma agrária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9901810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pt-BR" b="1" dirty="0" smtClean="0"/>
              <a:t>A </a:t>
            </a:r>
            <a:r>
              <a:rPr lang="pt-BR" b="1" dirty="0"/>
              <a:t>lei do casamento:</a:t>
            </a:r>
            <a:r>
              <a:rPr lang="pt-BR" dirty="0"/>
              <a:t> </a:t>
            </a:r>
          </a:p>
          <a:p>
            <a:pPr marL="914400" lvl="1" indent="-514350" algn="just"/>
            <a:r>
              <a:rPr lang="pt-BR" dirty="0"/>
              <a:t>consagrou a liberdade de casar (antes, os casamentos eram arranjados pelos pais dos nubentes)</a:t>
            </a:r>
          </a:p>
          <a:p>
            <a:pPr marL="914400" lvl="1" indent="-514350" algn="just"/>
            <a:r>
              <a:rPr lang="pt-BR" dirty="0"/>
              <a:t>igualdade de direitos entre marido e mulher</a:t>
            </a:r>
          </a:p>
          <a:p>
            <a:pPr marL="914400" lvl="1" indent="-514350" algn="just"/>
            <a:r>
              <a:rPr lang="pt-BR" dirty="0"/>
              <a:t>instituição do </a:t>
            </a:r>
            <a:r>
              <a:rPr lang="pt-BR" dirty="0" smtClean="0"/>
              <a:t>divórcio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b="1" dirty="0" smtClean="0"/>
              <a:t>A lei da reforma agrária: </a:t>
            </a:r>
            <a:r>
              <a:rPr lang="pt-BR" dirty="0" smtClean="0"/>
              <a:t>confisco de terra dos grandes proprietários</a:t>
            </a:r>
            <a:endParaRPr lang="pt-BR" b="1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88456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Revolução cultural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/>
              <a:t>Ocorreu entre 1966 e 1976:</a:t>
            </a:r>
          </a:p>
          <a:p>
            <a:pPr algn="just"/>
            <a:r>
              <a:rPr lang="pt-BR" dirty="0" smtClean="0"/>
              <a:t>Abolição da advocacia</a:t>
            </a:r>
          </a:p>
          <a:p>
            <a:pPr algn="just"/>
            <a:r>
              <a:rPr lang="pt-BR" dirty="0" smtClean="0"/>
              <a:t>Diretrizes políticas tomaram o lugar da lei como fundamentos das sentenças</a:t>
            </a:r>
          </a:p>
          <a:p>
            <a:pPr algn="just"/>
            <a:r>
              <a:rPr lang="pt-BR" dirty="0" smtClean="0"/>
              <a:t>Discurso de Mao </a:t>
            </a:r>
            <a:r>
              <a:rPr lang="pt-BR" dirty="0" err="1" smtClean="0"/>
              <a:t>Tsé</a:t>
            </a:r>
            <a:r>
              <a:rPr lang="pt-BR" dirty="0" smtClean="0"/>
              <a:t> </a:t>
            </a:r>
            <a:r>
              <a:rPr lang="pt-BR" dirty="0" err="1" smtClean="0"/>
              <a:t>Tung</a:t>
            </a:r>
            <a:r>
              <a:rPr lang="pt-BR" dirty="0" smtClean="0"/>
              <a:t>: “O correto tratamento das contradições entre o povo”. Esse discurso serviu como orientação geral para solução de litígios (um novo Li)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60480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 direito chinês atual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 smtClean="0"/>
              <a:t>1992: </a:t>
            </a:r>
            <a:r>
              <a:rPr lang="pt-BR" dirty="0" smtClean="0"/>
              <a:t>introdução de uma economia socialista de mercado</a:t>
            </a:r>
          </a:p>
          <a:p>
            <a:pPr marL="0" indent="0" algn="just">
              <a:buNone/>
            </a:pPr>
            <a:r>
              <a:rPr lang="pt-BR" b="1" dirty="0" smtClean="0"/>
              <a:t>Características do direito chinês, que contém elementos:</a:t>
            </a:r>
          </a:p>
          <a:p>
            <a:pPr algn="just"/>
            <a:r>
              <a:rPr lang="pt-BR" dirty="0" smtClean="0"/>
              <a:t>da tradição chinesa</a:t>
            </a:r>
          </a:p>
          <a:p>
            <a:pPr algn="just"/>
            <a:r>
              <a:rPr lang="pt-BR" dirty="0" smtClean="0"/>
              <a:t>da família romano-germânica</a:t>
            </a:r>
          </a:p>
          <a:p>
            <a:pPr algn="just"/>
            <a:r>
              <a:rPr lang="pt-BR" dirty="0" smtClean="0"/>
              <a:t>do sistema da </a:t>
            </a:r>
            <a:r>
              <a:rPr lang="pt-BR" i="1" dirty="0" smtClean="0"/>
              <a:t>common </a:t>
            </a:r>
            <a:r>
              <a:rPr lang="pt-BR" i="1" dirty="0" err="1" smtClean="0"/>
              <a:t>law</a:t>
            </a:r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27692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Características do direito chinês atual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função subsidiária: preferem-se os meios extrajudiciais de solução de conflitos</a:t>
            </a:r>
          </a:p>
          <a:p>
            <a:pPr algn="just"/>
            <a:r>
              <a:rPr lang="pt-BR" dirty="0"/>
              <a:t>p</a:t>
            </a:r>
            <a:r>
              <a:rPr lang="pt-BR" dirty="0" smtClean="0"/>
              <a:t>reserva o controle do Estado sobre a sociedade</a:t>
            </a:r>
          </a:p>
          <a:p>
            <a:pPr algn="just"/>
            <a:r>
              <a:rPr lang="pt-BR" dirty="0" smtClean="0"/>
              <a:t>busca fomentar o comércio e o investimento estrangeiro</a:t>
            </a:r>
          </a:p>
          <a:p>
            <a:pPr algn="just"/>
            <a:r>
              <a:rPr lang="pt-BR" dirty="0" smtClean="0"/>
              <a:t>não é entendido como um instrumento de defesa da liberdade individual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58458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Fontes do direito chinês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Constituição </a:t>
            </a:r>
          </a:p>
          <a:p>
            <a:r>
              <a:rPr lang="pt-BR" dirty="0" smtClean="0"/>
              <a:t>Lei ordinária</a:t>
            </a:r>
          </a:p>
          <a:p>
            <a:r>
              <a:rPr lang="pt-BR" dirty="0" smtClean="0"/>
              <a:t>Diretrizes políticas estaduais</a:t>
            </a:r>
          </a:p>
          <a:p>
            <a:r>
              <a:rPr lang="pt-BR" dirty="0" smtClean="0"/>
              <a:t>Costume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40294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Solução de litígios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Conciliação</a:t>
            </a:r>
          </a:p>
          <a:p>
            <a:pPr algn="just"/>
            <a:r>
              <a:rPr lang="pt-BR" dirty="0" smtClean="0"/>
              <a:t>Papel subsidiário dos tribunais: cortes são acionadas, se os meios extrajudiciais falharam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8989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Segunda fase: séc. </a:t>
            </a:r>
            <a:r>
              <a:rPr lang="pt-BR" b="1" dirty="0" err="1" smtClean="0"/>
              <a:t>XIX</a:t>
            </a:r>
            <a:r>
              <a:rPr lang="pt-BR" dirty="0" smtClean="0"/>
              <a:t>: estatismo</a:t>
            </a:r>
          </a:p>
          <a:p>
            <a:pPr lvl="1"/>
            <a:r>
              <a:rPr lang="pt-BR" u="sng" dirty="0" smtClean="0"/>
              <a:t>contratualismo</a:t>
            </a:r>
            <a:r>
              <a:rPr lang="pt-BR" dirty="0" smtClean="0"/>
              <a:t>: a sociedade é um contrato, assim como o Estado é resultado de um contrato. Porém, ao contrário do contrato individual, o contrato que origina o Estado não pode ser desfeito</a:t>
            </a:r>
          </a:p>
          <a:p>
            <a:pPr lvl="1"/>
            <a:r>
              <a:rPr lang="pt-BR" u="sng" dirty="0" smtClean="0"/>
              <a:t>Estado</a:t>
            </a:r>
            <a:r>
              <a:rPr lang="pt-BR" dirty="0" smtClean="0"/>
              <a:t>: a liberdade individual é um ideal, mas deixa de ser condição indispensável. Estado adquire um caráter divino. Hoje, reivindica-se maior ou menor presença do Estado, havendo:</a:t>
            </a:r>
          </a:p>
          <a:p>
            <a:pPr lvl="2"/>
            <a:r>
              <a:rPr lang="pt-BR" dirty="0" smtClean="0"/>
              <a:t>liberalismo político: liberdades democráticas</a:t>
            </a:r>
          </a:p>
          <a:p>
            <a:pPr lvl="2"/>
            <a:r>
              <a:rPr lang="pt-BR" dirty="0" smtClean="0"/>
              <a:t>liberalismo econômico: liberdade para empreender</a:t>
            </a:r>
          </a:p>
          <a:p>
            <a:pPr lvl="2"/>
            <a:r>
              <a:rPr lang="pt-BR" dirty="0" smtClean="0"/>
              <a:t>liberalismo moral: p.ex.: Escola sem partido é a negação do liberalismo moral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572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China Imperial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/>
              <a:t>Início:</a:t>
            </a:r>
            <a:r>
              <a:rPr lang="pt-BR" dirty="0" smtClean="0"/>
              <a:t> dinastia </a:t>
            </a:r>
            <a:r>
              <a:rPr lang="pt-BR" dirty="0" err="1" smtClean="0"/>
              <a:t>Qin</a:t>
            </a:r>
            <a:r>
              <a:rPr lang="pt-BR" dirty="0" smtClean="0"/>
              <a:t> (221 a 206 a.C.)</a:t>
            </a:r>
          </a:p>
          <a:p>
            <a:pPr marL="0" indent="0">
              <a:buNone/>
            </a:pPr>
            <a:r>
              <a:rPr lang="pt-BR" b="1" dirty="0" smtClean="0"/>
              <a:t>Fim: </a:t>
            </a:r>
            <a:r>
              <a:rPr lang="pt-BR" dirty="0" smtClean="0"/>
              <a:t>dinastia </a:t>
            </a:r>
            <a:r>
              <a:rPr lang="pt-BR" dirty="0" err="1" smtClean="0"/>
              <a:t>Qing</a:t>
            </a:r>
            <a:r>
              <a:rPr lang="pt-BR" dirty="0" smtClean="0"/>
              <a:t> (1644 a 1911 d.C.)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57773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Confucionismo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u="sng" dirty="0" smtClean="0"/>
              <a:t>Definição</a:t>
            </a:r>
            <a:r>
              <a:rPr lang="pt-BR" dirty="0"/>
              <a:t>: doutrina criada por Confúcio, no séc. VI a. C., após compilar antigos ensinamentos da cultura chinesa</a:t>
            </a:r>
          </a:p>
          <a:p>
            <a:r>
              <a:rPr lang="pt-BR" u="sng" dirty="0"/>
              <a:t>Elementos básicos do confucionismo</a:t>
            </a:r>
            <a:r>
              <a:rPr lang="pt-BR" dirty="0"/>
              <a:t>: </a:t>
            </a:r>
            <a:r>
              <a:rPr lang="pt-BR" dirty="0" err="1"/>
              <a:t>Ren</a:t>
            </a:r>
            <a:r>
              <a:rPr lang="pt-BR" dirty="0"/>
              <a:t>, Li e </a:t>
            </a:r>
            <a:r>
              <a:rPr lang="pt-BR" dirty="0" err="1"/>
              <a:t>Dao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4823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pt-BR" b="1" dirty="0" err="1" smtClean="0"/>
              <a:t>Ren</a:t>
            </a:r>
            <a:r>
              <a:rPr lang="pt-BR" b="1" dirty="0" smtClean="0"/>
              <a:t>:</a:t>
            </a:r>
            <a:r>
              <a:rPr lang="pt-BR" dirty="0" smtClean="0"/>
              <a:t> virtude. Significa benevolência. Virtude é amar todas as pessoas. Mas não é amar de qualquer modo, e sim nos termos do elemento Li.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2124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/>
              <a:t>Li:</a:t>
            </a:r>
            <a:r>
              <a:rPr lang="pt-BR" dirty="0"/>
              <a:t> estabelece os procedimentos para uma relação que leve a </a:t>
            </a:r>
            <a:r>
              <a:rPr lang="pt-BR" dirty="0" err="1"/>
              <a:t>Ren</a:t>
            </a:r>
            <a:r>
              <a:rPr lang="pt-BR" dirty="0"/>
              <a:t>:. </a:t>
            </a:r>
          </a:p>
          <a:p>
            <a:pPr lvl="1"/>
            <a:r>
              <a:rPr lang="pt-BR" dirty="0"/>
              <a:t>aprendizado: aprende-se com as demais pessoas</a:t>
            </a:r>
          </a:p>
          <a:p>
            <a:pPr lvl="1"/>
            <a:r>
              <a:rPr lang="pt-BR" dirty="0"/>
              <a:t>auto cultivação </a:t>
            </a:r>
          </a:p>
          <a:p>
            <a:pPr lvl="2"/>
            <a:r>
              <a:rPr lang="pt-BR" dirty="0"/>
              <a:t>A partir daqui, é possível diferenciar entre </a:t>
            </a:r>
          </a:p>
          <a:p>
            <a:pPr lvl="2"/>
            <a:r>
              <a:rPr lang="pt-BR" dirty="0"/>
              <a:t>homem superior (</a:t>
            </a:r>
            <a:r>
              <a:rPr lang="pt-BR" dirty="0" err="1"/>
              <a:t>Jun</a:t>
            </a:r>
            <a:r>
              <a:rPr lang="pt-BR" dirty="0"/>
              <a:t> </a:t>
            </a:r>
            <a:r>
              <a:rPr lang="pt-BR" dirty="0" err="1"/>
              <a:t>Zi</a:t>
            </a:r>
            <a:r>
              <a:rPr lang="pt-BR" dirty="0"/>
              <a:t>): preocupado com a virtude e com o progresso pessoal</a:t>
            </a:r>
          </a:p>
          <a:p>
            <a:pPr lvl="2"/>
            <a:r>
              <a:rPr lang="pt-BR" dirty="0"/>
              <a:t>homem inferior (</a:t>
            </a:r>
            <a:r>
              <a:rPr lang="pt-BR" dirty="0" err="1"/>
              <a:t>Xiao</a:t>
            </a:r>
            <a:r>
              <a:rPr lang="pt-BR" dirty="0"/>
              <a:t> </a:t>
            </a:r>
            <a:r>
              <a:rPr lang="pt-BR" dirty="0" err="1"/>
              <a:t>Ren</a:t>
            </a:r>
            <a:r>
              <a:rPr lang="pt-BR" dirty="0"/>
              <a:t>): preocupado com o conforto e com a aprovação dos outros</a:t>
            </a:r>
          </a:p>
          <a:p>
            <a:pPr lvl="2"/>
            <a:r>
              <a:rPr lang="pt-BR" dirty="0"/>
              <a:t>sábio (</a:t>
            </a:r>
            <a:r>
              <a:rPr lang="pt-BR" dirty="0" err="1"/>
              <a:t>Sheng</a:t>
            </a:r>
            <a:r>
              <a:rPr lang="pt-BR" dirty="0"/>
              <a:t> </a:t>
            </a:r>
            <a:r>
              <a:rPr lang="pt-BR" dirty="0" err="1"/>
              <a:t>Ren</a:t>
            </a:r>
            <a:r>
              <a:rPr lang="pt-BR" dirty="0"/>
              <a:t>). Não há definição de sábio</a:t>
            </a:r>
          </a:p>
          <a:p>
            <a:pPr lvl="3"/>
            <a:r>
              <a:rPr lang="pt-BR" dirty="0"/>
              <a:t>o homem superior pode se tornar inferior, mas não o deseja</a:t>
            </a:r>
          </a:p>
          <a:p>
            <a:pPr lvl="3"/>
            <a:r>
              <a:rPr lang="pt-BR" dirty="0"/>
              <a:t>o homem inferior pode se tornar superior, mas não o deseja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9329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err="1"/>
              <a:t>Dao</a:t>
            </a:r>
            <a:r>
              <a:rPr lang="pt-BR" b="1" dirty="0"/>
              <a:t>: </a:t>
            </a:r>
            <a:r>
              <a:rPr lang="pt-BR" dirty="0"/>
              <a:t>caminho da virtude. A regulação desse caminho é chamada “educação”. O caminho da virtude leva à harmonia </a:t>
            </a:r>
          </a:p>
          <a:p>
            <a:pPr lvl="1"/>
            <a:r>
              <a:rPr lang="pt-BR" dirty="0"/>
              <a:t>harmonia: ausência de prazer, raiva, sofrimento ou felicidade </a:t>
            </a:r>
          </a:p>
          <a:p>
            <a:pPr lvl="1"/>
            <a:r>
              <a:rPr lang="pt-BR" dirty="0"/>
              <a:t>a pessoa que tem o </a:t>
            </a:r>
            <a:r>
              <a:rPr lang="pt-BR" dirty="0" err="1"/>
              <a:t>Dao</a:t>
            </a:r>
            <a:r>
              <a:rPr lang="pt-BR" dirty="0"/>
              <a:t> é aquela que ajuda as demais pessoas a chegar à virtude (</a:t>
            </a:r>
            <a:r>
              <a:rPr lang="pt-BR" dirty="0" err="1"/>
              <a:t>Ren</a:t>
            </a:r>
            <a:r>
              <a:rPr lang="pt-BR" dirty="0"/>
              <a:t>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7769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Prática do </a:t>
            </a:r>
            <a:r>
              <a:rPr lang="pt-BR" b="1" dirty="0" err="1"/>
              <a:t>Ren</a:t>
            </a:r>
            <a:endParaRPr lang="pt-BR" dirty="0"/>
          </a:p>
          <a:p>
            <a:pPr lvl="1"/>
            <a:r>
              <a:rPr lang="pt-BR" dirty="0"/>
              <a:t>começa na família: a pessoa tem que ser virtuosa com seus pais, irmãos e irmãs</a:t>
            </a:r>
          </a:p>
          <a:p>
            <a:pPr lvl="1"/>
            <a:r>
              <a:rPr lang="pt-BR" dirty="0" err="1"/>
              <a:t>Ren</a:t>
            </a:r>
            <a:r>
              <a:rPr lang="pt-BR" dirty="0"/>
              <a:t> e liberalismo: </a:t>
            </a:r>
          </a:p>
          <a:p>
            <a:pPr lvl="2"/>
            <a:r>
              <a:rPr lang="pt-BR" dirty="0" err="1"/>
              <a:t>Ren</a:t>
            </a:r>
            <a:r>
              <a:rPr lang="pt-BR" dirty="0"/>
              <a:t>: restringir-se a si mesmo e manter a harmonia</a:t>
            </a:r>
          </a:p>
          <a:p>
            <a:pPr lvl="2"/>
            <a:r>
              <a:rPr lang="pt-BR" dirty="0"/>
              <a:t>liberalismo: indivíduo tem direitos e deve lutar por eles, contra o Estado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14131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1278</Words>
  <Application>Microsoft Office PowerPoint</Application>
  <PresentationFormat>Apresentação na tela (4:3)</PresentationFormat>
  <Paragraphs>118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Tema do Office</vt:lpstr>
      <vt:lpstr>Direito chinês</vt:lpstr>
      <vt:lpstr>Introdução</vt:lpstr>
      <vt:lpstr>Apresentação do PowerPoint</vt:lpstr>
      <vt:lpstr>China Imperial</vt:lpstr>
      <vt:lpstr>Confucionismo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Corolários do confucionismo</vt:lpstr>
      <vt:lpstr>Legalismo</vt:lpstr>
      <vt:lpstr>Características do legalismo</vt:lpstr>
      <vt:lpstr>Taoísmo</vt:lpstr>
      <vt:lpstr>Sistema jurídico na China imperial</vt:lpstr>
      <vt:lpstr>China nacionalista</vt:lpstr>
      <vt:lpstr>O direito na China comunista</vt:lpstr>
      <vt:lpstr>Apresentação do PowerPoint</vt:lpstr>
      <vt:lpstr>Revolução cultural</vt:lpstr>
      <vt:lpstr>O direito chinês atual</vt:lpstr>
      <vt:lpstr>Características do direito chinês atual</vt:lpstr>
      <vt:lpstr>Fontes do direito chinês</vt:lpstr>
      <vt:lpstr>Solução de litígios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chinês</dc:title>
  <dc:creator>Geraldo Miniuci</dc:creator>
  <cp:lastModifiedBy>Professores</cp:lastModifiedBy>
  <cp:revision>14</cp:revision>
  <dcterms:created xsi:type="dcterms:W3CDTF">2019-04-02T19:25:12Z</dcterms:created>
  <dcterms:modified xsi:type="dcterms:W3CDTF">2022-06-09T20:24:10Z</dcterms:modified>
</cp:coreProperties>
</file>