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305" r:id="rId6"/>
    <p:sldId id="306" r:id="rId7"/>
    <p:sldId id="307" r:id="rId8"/>
    <p:sldId id="297" r:id="rId9"/>
    <p:sldId id="300" r:id="rId10"/>
    <p:sldId id="298" r:id="rId11"/>
    <p:sldId id="299" r:id="rId12"/>
    <p:sldId id="302" r:id="rId13"/>
    <p:sldId id="30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46" d="100"/>
          <a:sy n="46" d="100"/>
        </p:scale>
        <p:origin x="614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8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6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66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9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6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4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80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67EF-A7BE-4679-BC13-9D99913ED567}" type="datetimeFigureOut">
              <a:rPr lang="pt-BR" smtClean="0"/>
              <a:t>10/06/2017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2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14 </a:t>
            </a:r>
            <a:r>
              <a:rPr lang="pt-BR" dirty="0" smtClean="0"/>
              <a:t>junho 2017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Lista de exercícios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4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466854"/>
            <a:ext cx="11383193" cy="4658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5"/>
            </a:pPr>
            <a:r>
              <a:rPr lang="pt-BR" sz="2800" dirty="0" smtClean="0"/>
              <a:t>A </a:t>
            </a:r>
            <a:r>
              <a:rPr lang="pt-BR" sz="2800" dirty="0"/>
              <a:t>empresa ZX exportou US$ 40 milhões no dia 6 de junho de 2017. O recebimento desse valor deverá ocorrer no dia 1 de dezembro de 2017 (prazo de 178 dias corridos). Para viabilizar essa exportação, a empresa ZX incorreu em custo total de R$ 126 milhões (em valores atualizados até o dia 6/</a:t>
            </a:r>
            <a:r>
              <a:rPr lang="pt-BR" sz="2800" dirty="0" err="1"/>
              <a:t>jun</a:t>
            </a:r>
            <a:r>
              <a:rPr lang="pt-BR" sz="2800" dirty="0"/>
              <a:t>/2017). O custo de oportunidade dessa empresa equivale à taxa Selic. </a:t>
            </a:r>
          </a:p>
          <a:p>
            <a:pPr marL="971550" lvl="1" indent="-514350" algn="just">
              <a:buFont typeface="+mj-lt"/>
              <a:buAutoNum type="alphaLcParenR" startAt="2"/>
            </a:pPr>
            <a:r>
              <a:rPr lang="pt-BR" sz="2800" dirty="0" smtClean="0"/>
              <a:t>Existe </a:t>
            </a:r>
            <a:r>
              <a:rPr lang="pt-BR" sz="2800" dirty="0"/>
              <a:t>a possibilidade da empresa antecipar esse recebimento para o dia 6 de junho, desde que conceda desconto. Qual a taxa de desconto máxima que a empresa </a:t>
            </a:r>
            <a:r>
              <a:rPr lang="pt-BR" sz="2800" dirty="0" smtClean="0"/>
              <a:t>pode </a:t>
            </a:r>
            <a:r>
              <a:rPr lang="pt-BR" sz="2800" dirty="0"/>
              <a:t>conceder sem incorrer em prejuízo?</a:t>
            </a:r>
          </a:p>
          <a:p>
            <a:r>
              <a:rPr lang="pt-BR" sz="2800" dirty="0"/>
              <a:t> 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13763"/>
              </p:ext>
            </p:extLst>
          </p:nvPr>
        </p:nvGraphicFramePr>
        <p:xfrm>
          <a:off x="1317625" y="4902200"/>
          <a:ext cx="47323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ção" r:id="rId3" imgW="1981080" imgH="203040" progId="Equation.3">
                  <p:embed/>
                </p:oleObj>
              </mc:Choice>
              <mc:Fallback>
                <p:oleObj name="Equação" r:id="rId3" imgW="1981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902200"/>
                        <a:ext cx="47323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28287"/>
              </p:ext>
            </p:extLst>
          </p:nvPr>
        </p:nvGraphicFramePr>
        <p:xfrm>
          <a:off x="1216025" y="5607050"/>
          <a:ext cx="68214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ção" r:id="rId5" imgW="2793960" imgH="419040" progId="Equation.3">
                  <p:embed/>
                </p:oleObj>
              </mc:Choice>
              <mc:Fallback>
                <p:oleObj name="Equação" r:id="rId5" imgW="2793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5607050"/>
                        <a:ext cx="68214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01156"/>
              </p:ext>
            </p:extLst>
          </p:nvPr>
        </p:nvGraphicFramePr>
        <p:xfrm>
          <a:off x="8974161" y="5854700"/>
          <a:ext cx="25034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ção" r:id="rId7" imgW="939600" imgH="203040" progId="Equation.3">
                  <p:embed/>
                </p:oleObj>
              </mc:Choice>
              <mc:Fallback>
                <p:oleObj name="Equação" r:id="rId7" imgW="939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4161" y="5854700"/>
                        <a:ext cx="2503488" cy="544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03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466854"/>
            <a:ext cx="11383193" cy="522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6"/>
            </a:pPr>
            <a:r>
              <a:rPr lang="pt-BR" sz="2800" dirty="0" smtClean="0"/>
              <a:t>No </a:t>
            </a:r>
            <a:r>
              <a:rPr lang="pt-BR" sz="2800" dirty="0"/>
              <a:t>dia 6 de junho de 2017, a empresa QW recebeu uma ligação do gerente de sua conta no banco informando que tinha disponível uma linha de crédito de US$ 2 milhões com custo de apenas 0,25% no período do contrato, que tem vencimento em 1/set/2017. A empresa QW, que aplica seus recursos sempre em um fundo que lhe rende remuneração equivalente à taxa Selic, identificou uma oportunidade de arbitragem. Que operações ela poderia fazer? Descreva em detalhes, informando, inclusive a quantidade de contratos negociados (considere que é possível comprar e vender frações de contratos). Qual o resultado financeiro da operação</a:t>
            </a:r>
            <a:r>
              <a:rPr lang="pt-BR" sz="2800" dirty="0" smtClean="0"/>
              <a:t>?</a:t>
            </a:r>
            <a:endParaRPr lang="pt-BR" sz="2800" dirty="0"/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77160"/>
              </p:ext>
            </p:extLst>
          </p:nvPr>
        </p:nvGraphicFramePr>
        <p:xfrm>
          <a:off x="3874118" y="4884757"/>
          <a:ext cx="4552911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973"/>
                <a:gridCol w="848050"/>
                <a:gridCol w="2523888"/>
              </a:tblGrid>
              <a:tr h="488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Venc.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DC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Cotação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U17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3,3365250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148663"/>
              </p:ext>
            </p:extLst>
          </p:nvPr>
        </p:nvGraphicFramePr>
        <p:xfrm>
          <a:off x="166254" y="6143988"/>
          <a:ext cx="12025745" cy="589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ção" r:id="rId3" imgW="4305240" imgH="203040" progId="Equation.3">
                  <p:embed/>
                </p:oleObj>
              </mc:Choice>
              <mc:Fallback>
                <p:oleObj name="Equação" r:id="rId3" imgW="4305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54" y="6143988"/>
                        <a:ext cx="12025745" cy="5893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9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466854"/>
            <a:ext cx="11383193" cy="522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6"/>
            </a:pPr>
            <a:r>
              <a:rPr lang="pt-BR" sz="2800" dirty="0" smtClean="0"/>
              <a:t>No </a:t>
            </a:r>
            <a:r>
              <a:rPr lang="pt-BR" sz="2800" dirty="0"/>
              <a:t>dia 6 de junho de 2017, a empresa QW recebeu uma ligação do gerente de sua conta no banco informando que tinha disponível uma linha de crédito de US$ 2 milhões com custo de apenas 0,25% no período do contrato, que tem vencimento em 1/set/2017. A empresa QW, que aplica seus recursos sempre em um fundo que lhe rende remuneração equivalente à taxa Selic, identificou uma oportunidade de arbitragem. Que operações ela poderia fazer? Descreva em detalhes, informando, inclusive a quantidade de contratos negociados (considere que é possível comprar e vender frações de contratos). Qual o resultado financeiro da operação</a:t>
            </a:r>
            <a:r>
              <a:rPr lang="pt-BR" sz="2800" dirty="0" smtClean="0"/>
              <a:t>?</a:t>
            </a:r>
            <a:endParaRPr lang="pt-BR" sz="2800" dirty="0"/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023498"/>
              </p:ext>
            </p:extLst>
          </p:nvPr>
        </p:nvGraphicFramePr>
        <p:xfrm>
          <a:off x="1001655" y="5164141"/>
          <a:ext cx="60658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ção" r:id="rId3" imgW="2171520" imgH="203040" progId="Equation.3">
                  <p:embed/>
                </p:oleObj>
              </mc:Choice>
              <mc:Fallback>
                <p:oleObj name="Equação" r:id="rId3" imgW="2171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655" y="5164141"/>
                        <a:ext cx="60658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028183"/>
              </p:ext>
            </p:extLst>
          </p:nvPr>
        </p:nvGraphicFramePr>
        <p:xfrm>
          <a:off x="941645" y="5969228"/>
          <a:ext cx="109601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ção" r:id="rId5" imgW="3924000" imgH="279360" progId="Equation.3">
                  <p:embed/>
                </p:oleObj>
              </mc:Choice>
              <mc:Fallback>
                <p:oleObj name="Equação" r:id="rId5" imgW="3924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645" y="5969228"/>
                        <a:ext cx="109601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835665"/>
              </p:ext>
            </p:extLst>
          </p:nvPr>
        </p:nvGraphicFramePr>
        <p:xfrm>
          <a:off x="956810" y="5686937"/>
          <a:ext cx="32273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ção" r:id="rId7" imgW="1155600" imgH="203040" progId="Equation.3">
                  <p:embed/>
                </p:oleObj>
              </mc:Choice>
              <mc:Fallback>
                <p:oleObj name="Equação" r:id="rId7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810" y="5686937"/>
                        <a:ext cx="32273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0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466854"/>
            <a:ext cx="11383193" cy="522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6"/>
            </a:pPr>
            <a:r>
              <a:rPr lang="pt-BR" sz="2800" dirty="0" smtClean="0"/>
              <a:t>No </a:t>
            </a:r>
            <a:r>
              <a:rPr lang="pt-BR" sz="2800" dirty="0"/>
              <a:t>dia 6 de junho de 2017, a empresa QW recebeu uma ligação do gerente de sua conta no banco informando que tinha disponível uma linha de crédito de US$ 2 milhões com custo de apenas 0,25% no período do contrato, que tem vencimento em 1/set/2017. A empresa QW, que aplica seus recursos sempre em um fundo que lhe rende remuneração equivalente à taxa Selic, identificou uma oportunidade de arbitragem. Que operações ela poderia fazer? Descreva em detalhes, informando, inclusive a quantidade de contratos negociados (considere que é possível comprar e vender frações de contratos). Qual o resultado financeiro da operação</a:t>
            </a:r>
            <a:r>
              <a:rPr lang="pt-BR" sz="2800" dirty="0" smtClean="0"/>
              <a:t>?</a:t>
            </a:r>
            <a:endParaRPr lang="pt-BR" sz="2800" dirty="0"/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023498"/>
              </p:ext>
            </p:extLst>
          </p:nvPr>
        </p:nvGraphicFramePr>
        <p:xfrm>
          <a:off x="1001655" y="5164141"/>
          <a:ext cx="60658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ção" r:id="rId3" imgW="2171520" imgH="203040" progId="Equation.3">
                  <p:embed/>
                </p:oleObj>
              </mc:Choice>
              <mc:Fallback>
                <p:oleObj name="Equação" r:id="rId3" imgW="2171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655" y="5164141"/>
                        <a:ext cx="60658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626394"/>
              </p:ext>
            </p:extLst>
          </p:nvPr>
        </p:nvGraphicFramePr>
        <p:xfrm>
          <a:off x="889000" y="5786175"/>
          <a:ext cx="60991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ção" r:id="rId5" imgW="2184120" imgH="203040" progId="Equation.3">
                  <p:embed/>
                </p:oleObj>
              </mc:Choice>
              <mc:Fallback>
                <p:oleObj name="Equação" r:id="rId5" imgW="2184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786175"/>
                        <a:ext cx="60991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7348450" y="5368885"/>
            <a:ext cx="4688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 </a:t>
            </a:r>
            <a:r>
              <a:rPr lang="pt-BR" sz="3600" dirty="0" smtClean="0">
                <a:solidFill>
                  <a:srgbClr val="000000"/>
                </a:solidFill>
              </a:rPr>
              <a:t>Ganho de R$ 31.646,50 </a:t>
            </a:r>
            <a:endParaRPr lang="pt-BR" sz="3600" dirty="0"/>
          </a:p>
        </p:txBody>
      </p:sp>
      <p:sp>
        <p:nvSpPr>
          <p:cNvPr id="9" name="Chave direita 8"/>
          <p:cNvSpPr/>
          <p:nvPr/>
        </p:nvSpPr>
        <p:spPr>
          <a:xfrm>
            <a:off x="7031208" y="5164141"/>
            <a:ext cx="165534" cy="117587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0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00025" y="180975"/>
                <a:ext cx="11734800" cy="5548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rabicParenR"/>
                </a:pPr>
                <a:r>
                  <a:rPr lang="pt-BR" sz="28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 </a:t>
                </a:r>
                <a:r>
                  <a:rPr lang="pt-BR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dia 6 de junho de 2017, uma empresa tomou um empréstimo de R$ </a:t>
                </a:r>
                <a14:m>
                  <m:oMath xmlns:m="http://schemas.openxmlformats.org/officeDocument/2006/math">
                    <m:r>
                      <a:rPr lang="pt-BR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5.862.843,00</m:t>
                    </m:r>
                  </m:oMath>
                </a14:m>
                <a:r>
                  <a:rPr lang="pt-BR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em um banco que cobra taxa do DI + 0,5% a.m. O vencimento do contrato ocorrerá no dia 01/setembro/2017 (87 dias corridos), uma sexta feira. Há forte expectativa no mercado que deverá ocorrer alta na taxa de juros. Pergunta-se:</a:t>
                </a: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pt-BR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empresa deve comprar ou vender PU</a:t>
                </a:r>
                <a:r>
                  <a:rPr lang="pt-BR" sz="28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   </a:t>
                </a:r>
                <a:endParaRPr lang="pt-BR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pt-BR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Quantos contratos serão negociados na operação referida no item </a:t>
                </a:r>
                <a:r>
                  <a:rPr lang="pt-BR" sz="28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anterior?</a:t>
                </a:r>
              </a:p>
              <a:p>
                <a:pPr lvl="0" algn="just">
                  <a:lnSpc>
                    <a:spcPct val="107000"/>
                  </a:lnSpc>
                  <a:spcAft>
                    <a:spcPts val="600"/>
                  </a:spcAft>
                </a:pPr>
                <a:endParaRPr lang="pt-BR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lphaLcParenR"/>
                </a:pPr>
                <a:endParaRPr lang="pt-BR" sz="2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14350" lvl="0" indent="-514350" algn="just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pt-BR" sz="28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Quanto </a:t>
                </a:r>
                <a:r>
                  <a:rPr lang="pt-BR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será o resultado final? (saldo da dívida somado ao resultado da operação na bolsa)</a:t>
                </a:r>
                <a:endParaRPr lang="pt-B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" y="180975"/>
                <a:ext cx="11734800" cy="5548314"/>
              </a:xfrm>
              <a:prstGeom prst="rect">
                <a:avLst/>
              </a:prstGeom>
              <a:blipFill rotWithShape="0">
                <a:blip r:embed="rId2"/>
                <a:stretch>
                  <a:fillRect l="-1091" t="-1099" r="-1039" b="-18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6673354" y="2553720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VENDER</a:t>
            </a:r>
            <a:endParaRPr lang="pt-BR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721402" y="3724916"/>
                <a:ext cx="2646878" cy="867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2800" smtClean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i="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5.862.843,00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i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97</m:t>
                        </m:r>
                        <m:r>
                          <m:rPr>
                            <m:nor/>
                          </m:rPr>
                          <a:rPr lang="pt-BR" sz="2800" i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pt-BR" sz="2800" i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714,05</m:t>
                        </m:r>
                      </m:den>
                    </m:f>
                  </m:oMath>
                </a14:m>
                <a:r>
                  <a:rPr lang="pt-BR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=60</a:t>
                </a:r>
                <a:endParaRPr lang="pt-BR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02" y="3724916"/>
                <a:ext cx="2646878" cy="867545"/>
              </a:xfrm>
              <a:prstGeom prst="rect">
                <a:avLst/>
              </a:prstGeom>
              <a:blipFill rotWithShape="0">
                <a:blip r:embed="rId3"/>
                <a:stretch>
                  <a:fillRect r="-3218" b="-35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>
          <a:xfrm>
            <a:off x="514952" y="5779640"/>
            <a:ext cx="4607352" cy="5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pt-BR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(1,005)</a:t>
            </a:r>
            <a:r>
              <a:rPr lang="pt-BR" sz="2800" b="1" baseline="300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(87/30)</a:t>
            </a:r>
            <a:r>
              <a:rPr lang="pt-BR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=6.087.413,87</a:t>
            </a:r>
            <a:endParaRPr lang="pt-BR" sz="2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0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" y="180975"/>
            <a:ext cx="1173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/>
            <a:r>
              <a:rPr lang="pt-BR" sz="2800" dirty="0" smtClean="0"/>
              <a:t>2) Verifique </a:t>
            </a:r>
            <a:r>
              <a:rPr lang="pt-BR" sz="2800" dirty="0"/>
              <a:t>se os valores do dólar nos vencimentos N17, Q17, U17, V17 e X17 estão de acordo com o esperado pela teoria</a:t>
            </a:r>
            <a:r>
              <a:rPr lang="pt-BR" sz="2800" dirty="0" smtClean="0"/>
              <a:t>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17989"/>
              </p:ext>
            </p:extLst>
          </p:nvPr>
        </p:nvGraphicFramePr>
        <p:xfrm>
          <a:off x="3016724" y="3439886"/>
          <a:ext cx="6158552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973"/>
                <a:gridCol w="848050"/>
                <a:gridCol w="2523888"/>
                <a:gridCol w="1605641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Venc.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DC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Cotação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N17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3,2939360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3,301333</a:t>
                      </a: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Q17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3,3143510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3,325841</a:t>
                      </a: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U17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3,3365250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3,350530</a:t>
                      </a:r>
                      <a:endParaRPr lang="pt-BR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V17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3,3528400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3,374598</a:t>
                      </a: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X17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3,3703850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3,399650</a:t>
                      </a:r>
                      <a:endParaRPr lang="pt-BR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1345"/>
              </p:ext>
            </p:extLst>
          </p:nvPr>
        </p:nvGraphicFramePr>
        <p:xfrm>
          <a:off x="4155281" y="1329962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281" y="1329962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46102"/>
              </p:ext>
            </p:extLst>
          </p:nvPr>
        </p:nvGraphicFramePr>
        <p:xfrm>
          <a:off x="2403475" y="2273300"/>
          <a:ext cx="7426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ção" r:id="rId5" imgW="2070000" imgH="228600" progId="Equation.3">
                  <p:embed/>
                </p:oleObj>
              </mc:Choice>
              <mc:Fallback>
                <p:oleObj name="Equação" r:id="rId5" imgW="20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2273300"/>
                        <a:ext cx="7426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581154"/>
            <a:ext cx="11268893" cy="5550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exemplos discutidos em sala de aula, até o momento, não foram considerados os custos de transação, entre eles o custo de oportunidade associado aos ajustes diários. Considere, agora, que um importador terá que pagar, em 01 de novembro de 2017, US$ 11 milhões. Considere que, no dia 6 de junho de 2017, ele realizou operação no mercado futuro para </a:t>
            </a:r>
            <a:r>
              <a:rPr lang="pt-BR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hedgear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essa posição. Considere, ainda, que o custo de oportunidade do dinheiro equivale à taxa DI. </a:t>
            </a:r>
          </a:p>
          <a:p>
            <a:pPr marL="361950" lvl="1" indent="-361950" algn="just"/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Um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amigo lhe disse o seguinte: “se você utilizar a proporção de um por um, isto é, uma unidade de posição no mercado futuro para cada unidade de posição – US$$ - que deseja </a:t>
            </a:r>
            <a:r>
              <a:rPr lang="pt-BR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hedgear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você estará realizando um </a:t>
            </a:r>
            <a:r>
              <a:rPr lang="pt-BR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overhedge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passará a temer a queda do dólar”. Este alerta está correto? Explique.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99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422"/>
            <a:ext cx="8697629" cy="432120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36352"/>
              </p:ext>
            </p:extLst>
          </p:nvPr>
        </p:nvGraphicFramePr>
        <p:xfrm>
          <a:off x="8697629" y="447304"/>
          <a:ext cx="3339200" cy="130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414"/>
                <a:gridCol w="2274786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Venc.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Cotação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Spot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3,2817000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X17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3,3703850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53957"/>
              </p:ext>
            </p:extLst>
          </p:nvPr>
        </p:nvGraphicFramePr>
        <p:xfrm>
          <a:off x="8696729" y="2178874"/>
          <a:ext cx="3340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ção" r:id="rId4" imgW="1676160" imgH="304560" progId="Equation.3">
                  <p:embed/>
                </p:oleObj>
              </mc:Choice>
              <mc:Fallback>
                <p:oleObj name="Equação" r:id="rId4" imgW="16761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6729" y="2178874"/>
                        <a:ext cx="3340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345175" y="4595339"/>
            <a:ext cx="11268893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Importador espera pagar US$ 11 milhões X R$ 3,370385 = R$ 37.074.235,00</a:t>
            </a:r>
          </a:p>
        </p:txBody>
      </p:sp>
      <p:sp>
        <p:nvSpPr>
          <p:cNvPr id="7" name="Retângulo 6"/>
          <p:cNvSpPr/>
          <p:nvPr/>
        </p:nvSpPr>
        <p:spPr>
          <a:xfrm>
            <a:off x="347950" y="5263144"/>
            <a:ext cx="11268893" cy="155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Se o dólar cair </a:t>
            </a:r>
            <a:r>
              <a:rPr lang="pt-BR" sz="2800" smtClean="0"/>
              <a:t>para 3,350385 logo após realizar o hedge e permanecer nesse patamar até o vencimento, o importador </a:t>
            </a:r>
            <a:r>
              <a:rPr lang="pt-BR" sz="2800" dirty="0" smtClean="0"/>
              <a:t>terá que pagar ajuste na Bolsa de:</a:t>
            </a:r>
          </a:p>
          <a:p>
            <a:pPr lvl="0" algn="ctr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(R</a:t>
            </a:r>
            <a:r>
              <a:rPr lang="pt-BR" sz="2800" dirty="0"/>
              <a:t>$ </a:t>
            </a:r>
            <a:r>
              <a:rPr lang="pt-BR" sz="2800" dirty="0" smtClean="0"/>
              <a:t>3,350385 -</a:t>
            </a:r>
            <a:r>
              <a:rPr lang="pt-BR" sz="2800" dirty="0"/>
              <a:t> R$ </a:t>
            </a:r>
            <a:r>
              <a:rPr lang="pt-BR" sz="2800" dirty="0" smtClean="0"/>
              <a:t>3,30385) X 11 milhões = R$ 220.000,00</a:t>
            </a:r>
          </a:p>
        </p:txBody>
      </p:sp>
    </p:spTree>
    <p:extLst>
      <p:ext uri="{BB962C8B-B14F-4D97-AF65-F5344CB8AC3E}">
        <p14:creationId xmlns:p14="http://schemas.microsoft.com/office/powerpoint/2010/main" val="37896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422"/>
            <a:ext cx="8697629" cy="432120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36352"/>
              </p:ext>
            </p:extLst>
          </p:nvPr>
        </p:nvGraphicFramePr>
        <p:xfrm>
          <a:off x="8697629" y="447304"/>
          <a:ext cx="3339200" cy="130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414"/>
                <a:gridCol w="2274786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Venc.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Cotação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Spot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3,2817000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X17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3,3703850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53957"/>
              </p:ext>
            </p:extLst>
          </p:nvPr>
        </p:nvGraphicFramePr>
        <p:xfrm>
          <a:off x="8696729" y="2178874"/>
          <a:ext cx="3340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ção" r:id="rId4" imgW="1676160" imgH="304560" progId="Equation.3">
                  <p:embed/>
                </p:oleObj>
              </mc:Choice>
              <mc:Fallback>
                <p:oleObj name="Equação" r:id="rId4" imgW="16761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6729" y="2178874"/>
                        <a:ext cx="3340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345175" y="4595339"/>
            <a:ext cx="11268893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Importador espera pagar US$ 11 milhões X R$ 3,370385 = R$ 37.074.235,00</a:t>
            </a:r>
          </a:p>
        </p:txBody>
      </p:sp>
      <p:sp>
        <p:nvSpPr>
          <p:cNvPr id="7" name="Retângulo 6"/>
          <p:cNvSpPr/>
          <p:nvPr/>
        </p:nvSpPr>
        <p:spPr>
          <a:xfrm>
            <a:off x="347950" y="5263144"/>
            <a:ext cx="11268893" cy="109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Ajuste corrigido pelo custo de oportunidade: </a:t>
            </a:r>
          </a:p>
          <a:p>
            <a:pPr lvl="0" algn="ctr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R$ 220.000,00 X 1,040304 = R$ 228.866,91</a:t>
            </a:r>
          </a:p>
        </p:txBody>
      </p:sp>
    </p:spTree>
    <p:extLst>
      <p:ext uri="{BB962C8B-B14F-4D97-AF65-F5344CB8AC3E}">
        <p14:creationId xmlns:p14="http://schemas.microsoft.com/office/powerpoint/2010/main" val="244632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422"/>
            <a:ext cx="8697629" cy="432120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36352"/>
              </p:ext>
            </p:extLst>
          </p:nvPr>
        </p:nvGraphicFramePr>
        <p:xfrm>
          <a:off x="8697629" y="447304"/>
          <a:ext cx="3339200" cy="130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414"/>
                <a:gridCol w="2274786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Venc.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Cotação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Spot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3,2817000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X17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3,3703850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53957"/>
              </p:ext>
            </p:extLst>
          </p:nvPr>
        </p:nvGraphicFramePr>
        <p:xfrm>
          <a:off x="8696729" y="2178874"/>
          <a:ext cx="3340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ção" r:id="rId4" imgW="1676160" imgH="304560" progId="Equation.3">
                  <p:embed/>
                </p:oleObj>
              </mc:Choice>
              <mc:Fallback>
                <p:oleObj name="Equação" r:id="rId4" imgW="16761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6729" y="2178874"/>
                        <a:ext cx="3340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345175" y="4595339"/>
            <a:ext cx="11268893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Importador espera pagar US$ 11 milhões X R$ 3,370385 = R$ 37.074.235,00</a:t>
            </a:r>
          </a:p>
        </p:txBody>
      </p:sp>
      <p:sp>
        <p:nvSpPr>
          <p:cNvPr id="7" name="Retângulo 6"/>
          <p:cNvSpPr/>
          <p:nvPr/>
        </p:nvSpPr>
        <p:spPr>
          <a:xfrm>
            <a:off x="347950" y="5263144"/>
            <a:ext cx="11268893" cy="109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pt-BR" sz="2800" dirty="0" smtClean="0"/>
              <a:t>Resultado no vencimento: </a:t>
            </a:r>
          </a:p>
          <a:p>
            <a:pPr lvl="0" algn="ctr">
              <a:lnSpc>
                <a:spcPct val="107000"/>
              </a:lnSpc>
              <a:spcAft>
                <a:spcPts val="600"/>
              </a:spcAft>
            </a:pPr>
            <a:r>
              <a:rPr lang="pt-BR" sz="2800" dirty="0"/>
              <a:t>US$ 11 milhões X R$ </a:t>
            </a:r>
            <a:r>
              <a:rPr lang="pt-BR" sz="2800" dirty="0" smtClean="0"/>
              <a:t>3,350385 + R$ 228.866,91 = </a:t>
            </a:r>
            <a:r>
              <a:rPr lang="pt-BR" sz="2800" dirty="0"/>
              <a:t>= R$ </a:t>
            </a:r>
            <a:r>
              <a:rPr lang="pt-BR" sz="2800" dirty="0" smtClean="0"/>
              <a:t>37.083.101,91 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9659389" y="5128242"/>
            <a:ext cx="182880" cy="64079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6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581154"/>
            <a:ext cx="11303183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4"/>
            </a:pPr>
            <a:r>
              <a:rPr lang="pt-BR" sz="2800" dirty="0" smtClean="0"/>
              <a:t>A </a:t>
            </a:r>
            <a:r>
              <a:rPr lang="pt-BR" sz="2800" dirty="0"/>
              <a:t>empresa UTR comprou um contrato futuro DI, com 21 dias úteis para o vencimento, por uma taxa de juro de 13,31% a.a. Suponha que a taxa de juro DI acumulada nestes 21 dias tenha sido de 13,50% a.a. Com isso, qual será o resultado financeiro dessa operação</a:t>
            </a:r>
            <a:r>
              <a:rPr lang="pt-BR" sz="2800" dirty="0" smtClean="0"/>
              <a:t>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87271"/>
              </p:ext>
            </p:extLst>
          </p:nvPr>
        </p:nvGraphicFramePr>
        <p:xfrm>
          <a:off x="1592263" y="2784475"/>
          <a:ext cx="42497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ção" r:id="rId3" imgW="2133360" imgH="495000" progId="Equation.3">
                  <p:embed/>
                </p:oleObj>
              </mc:Choice>
              <mc:Fallback>
                <p:oleObj name="Equação" r:id="rId3" imgW="2133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784475"/>
                        <a:ext cx="42497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734431" y="3768542"/>
            <a:ext cx="444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100</a:t>
            </a:r>
            <a:r>
              <a:rPr lang="pt-BR" sz="2400" dirty="0" smtClean="0"/>
              <a:t>.000,00 </a:t>
            </a:r>
            <a:r>
              <a:rPr lang="pt-BR" sz="2400" dirty="0" smtClean="0"/>
              <a:t>– </a:t>
            </a:r>
            <a:r>
              <a:rPr lang="pt-BR" sz="2400" dirty="0" smtClean="0"/>
              <a:t>100.013,96 </a:t>
            </a:r>
            <a:r>
              <a:rPr lang="pt-BR" sz="2400" dirty="0" smtClean="0"/>
              <a:t>= </a:t>
            </a:r>
            <a:r>
              <a:rPr lang="pt-BR" sz="2400" dirty="0" smtClean="0"/>
              <a:t>-13,96</a:t>
            </a:r>
            <a:endParaRPr lang="pt-BR" sz="2400" dirty="0"/>
          </a:p>
        </p:txBody>
      </p:sp>
      <p:sp>
        <p:nvSpPr>
          <p:cNvPr id="8" name="Chave direita 7"/>
          <p:cNvSpPr/>
          <p:nvPr/>
        </p:nvSpPr>
        <p:spPr>
          <a:xfrm>
            <a:off x="6155466" y="2758127"/>
            <a:ext cx="387275" cy="248249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9981"/>
              </p:ext>
            </p:extLst>
          </p:nvPr>
        </p:nvGraphicFramePr>
        <p:xfrm>
          <a:off x="1212850" y="4375150"/>
          <a:ext cx="50085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ção" r:id="rId5" imgW="2514600" imgH="304560" progId="Equation.3">
                  <p:embed/>
                </p:oleObj>
              </mc:Choice>
              <mc:Fallback>
                <p:oleObj name="Equação" r:id="rId5" imgW="25146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375150"/>
                        <a:ext cx="50085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98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35427" y="466854"/>
            <a:ext cx="11383193" cy="4228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 startAt="5"/>
            </a:pPr>
            <a:r>
              <a:rPr lang="pt-BR" sz="2800" dirty="0" smtClean="0"/>
              <a:t>A </a:t>
            </a:r>
            <a:r>
              <a:rPr lang="pt-BR" sz="2800" dirty="0"/>
              <a:t>empresa ZX exportou US$ 40 milhões no dia 6 de junho de 2017. O recebimento desse valor deverá ocorrer no dia 1 de dezembro de 2017 (prazo de 178 dias corridos). Para viabilizar essa exportação, a empresa ZX incorreu em custo total de R$ 126 milhões (em valores atualizados até o dia 6/</a:t>
            </a:r>
            <a:r>
              <a:rPr lang="pt-BR" sz="2800" dirty="0" err="1"/>
              <a:t>jun</a:t>
            </a:r>
            <a:r>
              <a:rPr lang="pt-BR" sz="2800" dirty="0"/>
              <a:t>/2017). O custo de oportunidade dessa empresa equivale à taxa Selic.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pt-BR" sz="2800" dirty="0" smtClean="0"/>
              <a:t>A </a:t>
            </a:r>
            <a:r>
              <a:rPr lang="pt-BR" sz="2800" dirty="0"/>
              <a:t>empresa ZX deve se preocupar com a valorização ou com a desvalorização da taxa de </a:t>
            </a:r>
            <a:r>
              <a:rPr lang="pt-BR" sz="2800" dirty="0" smtClean="0"/>
              <a:t>câmbio</a:t>
            </a:r>
            <a:r>
              <a:rPr lang="pt-BR" sz="2800" dirty="0"/>
              <a:t>? Qual o percentual </a:t>
            </a:r>
            <a:r>
              <a:rPr lang="pt-BR" sz="2800" dirty="0" smtClean="0"/>
              <a:t>mínimo </a:t>
            </a:r>
            <a:r>
              <a:rPr lang="pt-BR" sz="2800" dirty="0"/>
              <a:t>que </a:t>
            </a:r>
            <a:r>
              <a:rPr lang="pt-BR" sz="2800" dirty="0" smtClean="0"/>
              <a:t>deve </a:t>
            </a:r>
            <a:r>
              <a:rPr lang="pt-BR" sz="2800" dirty="0"/>
              <a:t>atingir essa variação cambial sem que a empresa incorra em </a:t>
            </a:r>
            <a:r>
              <a:rPr lang="pt-BR" sz="2800" dirty="0" smtClean="0"/>
              <a:t>prejuízo?</a:t>
            </a:r>
            <a:r>
              <a:rPr lang="pt-BR" sz="2800" dirty="0"/>
              <a:t> 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641370"/>
              </p:ext>
            </p:extLst>
          </p:nvPr>
        </p:nvGraphicFramePr>
        <p:xfrm>
          <a:off x="1443488" y="4888610"/>
          <a:ext cx="477951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ção" r:id="rId3" imgW="1942920" imgH="291960" progId="Equation.3">
                  <p:embed/>
                </p:oleObj>
              </mc:Choice>
              <mc:Fallback>
                <p:oleObj name="Equação" r:id="rId3" imgW="19429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488" y="4888610"/>
                        <a:ext cx="4779512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87147"/>
              </p:ext>
            </p:extLst>
          </p:nvPr>
        </p:nvGraphicFramePr>
        <p:xfrm>
          <a:off x="1379538" y="5716588"/>
          <a:ext cx="52070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ção" r:id="rId5" imgW="2145960" imgH="393480" progId="Equation.3">
                  <p:embed/>
                </p:oleObj>
              </mc:Choice>
              <mc:Fallback>
                <p:oleObj name="Equação" r:id="rId5" imgW="2145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5716588"/>
                        <a:ext cx="520700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3520"/>
              </p:ext>
            </p:extLst>
          </p:nvPr>
        </p:nvGraphicFramePr>
        <p:xfrm>
          <a:off x="7483475" y="4859338"/>
          <a:ext cx="27574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ção" r:id="rId7" imgW="1155600" imgH="419040" progId="Equation.3">
                  <p:embed/>
                </p:oleObj>
              </mc:Choice>
              <mc:Fallback>
                <p:oleObj name="Equação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475" y="4859338"/>
                        <a:ext cx="27574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94502"/>
              </p:ext>
            </p:extLst>
          </p:nvPr>
        </p:nvGraphicFramePr>
        <p:xfrm>
          <a:off x="7626350" y="6173788"/>
          <a:ext cx="22669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ção" r:id="rId9" imgW="850680" imgH="203040" progId="Equation.3">
                  <p:embed/>
                </p:oleObj>
              </mc:Choice>
              <mc:Fallback>
                <p:oleObj name="Equação" r:id="rId9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6173788"/>
                        <a:ext cx="2266950" cy="544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have direita 8"/>
          <p:cNvSpPr/>
          <p:nvPr/>
        </p:nvSpPr>
        <p:spPr>
          <a:xfrm>
            <a:off x="6482569" y="5002055"/>
            <a:ext cx="423080" cy="177022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8184369" y="3271762"/>
            <a:ext cx="1874031" cy="51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36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1051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Tema do Office</vt:lpstr>
      <vt:lpstr>Equation</vt:lpstr>
      <vt:lpstr>Microsoft Equation 3.0</vt:lpstr>
      <vt:lpstr>Aula 14 junho 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USP</cp:lastModifiedBy>
  <cp:revision>57</cp:revision>
  <dcterms:created xsi:type="dcterms:W3CDTF">2017-06-04T14:20:48Z</dcterms:created>
  <dcterms:modified xsi:type="dcterms:W3CDTF">2017-06-11T05:27:01Z</dcterms:modified>
</cp:coreProperties>
</file>