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4" r:id="rId3"/>
    <p:sldId id="322" r:id="rId4"/>
    <p:sldId id="323" r:id="rId5"/>
    <p:sldId id="374" r:id="rId6"/>
    <p:sldId id="326" r:id="rId7"/>
    <p:sldId id="325" r:id="rId8"/>
    <p:sldId id="327" r:id="rId9"/>
    <p:sldId id="324" r:id="rId10"/>
    <p:sldId id="375" r:id="rId11"/>
    <p:sldId id="305" r:id="rId12"/>
    <p:sldId id="313" r:id="rId13"/>
    <p:sldId id="299" r:id="rId14"/>
    <p:sldId id="298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5" r:id="rId23"/>
    <p:sldId id="264" r:id="rId24"/>
    <p:sldId id="341" r:id="rId25"/>
    <p:sldId id="271" r:id="rId26"/>
    <p:sldId id="272" r:id="rId27"/>
    <p:sldId id="266" r:id="rId28"/>
    <p:sldId id="268" r:id="rId29"/>
    <p:sldId id="269" r:id="rId30"/>
    <p:sldId id="267" r:id="rId31"/>
    <p:sldId id="270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300" r:id="rId44"/>
    <p:sldId id="289" r:id="rId45"/>
    <p:sldId id="285" r:id="rId46"/>
    <p:sldId id="286" r:id="rId47"/>
    <p:sldId id="290" r:id="rId48"/>
    <p:sldId id="287" r:id="rId49"/>
    <p:sldId id="288" r:id="rId50"/>
    <p:sldId id="301" r:id="rId51"/>
    <p:sldId id="302" r:id="rId52"/>
    <p:sldId id="331" r:id="rId53"/>
    <p:sldId id="332" r:id="rId54"/>
    <p:sldId id="333" r:id="rId55"/>
    <p:sldId id="334" r:id="rId56"/>
    <p:sldId id="335" r:id="rId57"/>
    <p:sldId id="336" r:id="rId58"/>
    <p:sldId id="337" r:id="rId59"/>
    <p:sldId id="338" r:id="rId60"/>
    <p:sldId id="339" r:id="rId61"/>
    <p:sldId id="340" r:id="rId62"/>
    <p:sldId id="342" r:id="rId63"/>
    <p:sldId id="343" r:id="rId64"/>
    <p:sldId id="369" r:id="rId65"/>
    <p:sldId id="306" r:id="rId66"/>
    <p:sldId id="328" r:id="rId67"/>
    <p:sldId id="314" r:id="rId68"/>
    <p:sldId id="315" r:id="rId69"/>
    <p:sldId id="316" r:id="rId70"/>
    <p:sldId id="317" r:id="rId71"/>
    <p:sldId id="329" r:id="rId72"/>
    <p:sldId id="330" r:id="rId73"/>
    <p:sldId id="310" r:id="rId74"/>
    <p:sldId id="319" r:id="rId75"/>
    <p:sldId id="307" r:id="rId76"/>
    <p:sldId id="308" r:id="rId77"/>
    <p:sldId id="321" r:id="rId78"/>
    <p:sldId id="309" r:id="rId79"/>
    <p:sldId id="345" r:id="rId80"/>
    <p:sldId id="347" r:id="rId81"/>
    <p:sldId id="348" r:id="rId82"/>
    <p:sldId id="349" r:id="rId83"/>
    <p:sldId id="350" r:id="rId84"/>
    <p:sldId id="351" r:id="rId85"/>
    <p:sldId id="352" r:id="rId86"/>
    <p:sldId id="353" r:id="rId87"/>
    <p:sldId id="320" r:id="rId88"/>
    <p:sldId id="312" r:id="rId89"/>
    <p:sldId id="344" r:id="rId90"/>
    <p:sldId id="370" r:id="rId91"/>
    <p:sldId id="371" r:id="rId92"/>
    <p:sldId id="372" r:id="rId93"/>
    <p:sldId id="291" r:id="rId94"/>
    <p:sldId id="292" r:id="rId95"/>
    <p:sldId id="293" r:id="rId96"/>
    <p:sldId id="294" r:id="rId97"/>
    <p:sldId id="296" r:id="rId98"/>
    <p:sldId id="354" r:id="rId99"/>
    <p:sldId id="355" r:id="rId100"/>
    <p:sldId id="297" r:id="rId101"/>
    <p:sldId id="295" r:id="rId102"/>
    <p:sldId id="356" r:id="rId103"/>
    <p:sldId id="368" r:id="rId104"/>
    <p:sldId id="358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57" r:id="rId113"/>
    <p:sldId id="359" r:id="rId114"/>
    <p:sldId id="367" r:id="rId115"/>
    <p:sldId id="373" r:id="rId1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5507" autoAdjust="0"/>
  </p:normalViewPr>
  <p:slideViewPr>
    <p:cSldViewPr snapToGrid="0">
      <p:cViewPr varScale="1">
        <p:scale>
          <a:sx n="84" d="100"/>
          <a:sy n="84" d="100"/>
        </p:scale>
        <p:origin x="9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3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7B4D-DAA7-4288-B984-F18842BCC6D4}" type="datetimeFigureOut">
              <a:rPr lang="pt-BR" smtClean="0"/>
              <a:t>25/03/2019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9152-95A4-4B48-B386-4C26FCB6B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7420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7B4D-DAA7-4288-B984-F18842BCC6D4}" type="datetimeFigureOut">
              <a:rPr lang="pt-BR" smtClean="0"/>
              <a:t>25/03/2019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9152-95A4-4B48-B386-4C26FCB6B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94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7B4D-DAA7-4288-B984-F18842BCC6D4}" type="datetimeFigureOut">
              <a:rPr lang="pt-BR" smtClean="0"/>
              <a:t>25/03/2019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9152-95A4-4B48-B386-4C26FCB6B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2988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7B4D-DAA7-4288-B984-F18842BCC6D4}" type="datetimeFigureOut">
              <a:rPr lang="pt-BR" smtClean="0"/>
              <a:t>25/03/2019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9152-95A4-4B48-B386-4C26FCB6B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266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7B4D-DAA7-4288-B984-F18842BCC6D4}" type="datetimeFigureOut">
              <a:rPr lang="pt-BR" smtClean="0"/>
              <a:t>25/03/2019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9152-95A4-4B48-B386-4C26FCB6B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2446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7B4D-DAA7-4288-B984-F18842BCC6D4}" type="datetimeFigureOut">
              <a:rPr lang="pt-BR" smtClean="0"/>
              <a:t>25/03/2019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9152-95A4-4B48-B386-4C26FCB6B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0683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7B4D-DAA7-4288-B984-F18842BCC6D4}" type="datetimeFigureOut">
              <a:rPr lang="pt-BR" smtClean="0"/>
              <a:t>25/03/2019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9152-95A4-4B48-B386-4C26FCB6B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088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7B4D-DAA7-4288-B984-F18842BCC6D4}" type="datetimeFigureOut">
              <a:rPr lang="pt-BR" smtClean="0"/>
              <a:t>25/03/2019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9152-95A4-4B48-B386-4C26FCB6B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5260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7B4D-DAA7-4288-B984-F18842BCC6D4}" type="datetimeFigureOut">
              <a:rPr lang="pt-BR" smtClean="0"/>
              <a:t>25/03/2019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9152-95A4-4B48-B386-4C26FCB6B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1088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7B4D-DAA7-4288-B984-F18842BCC6D4}" type="datetimeFigureOut">
              <a:rPr lang="pt-BR" smtClean="0"/>
              <a:t>25/03/2019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9152-95A4-4B48-B386-4C26FCB6B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4914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7B4D-DAA7-4288-B984-F18842BCC6D4}" type="datetimeFigureOut">
              <a:rPr lang="pt-BR" smtClean="0"/>
              <a:t>25/03/2019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9152-95A4-4B48-B386-4C26FCB6B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861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27B4D-DAA7-4288-B984-F18842BCC6D4}" type="datetimeFigureOut">
              <a:rPr lang="pt-BR" smtClean="0"/>
              <a:t>25/03/2019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09152-95A4-4B48-B386-4C26FCB6B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476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thelma.okay@usp.b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5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696191"/>
            <a:ext cx="9144000" cy="1153391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Biologia Molecular e Genética</a:t>
            </a:r>
            <a:endParaRPr lang="pt-BR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200404"/>
            <a:ext cx="9144000" cy="2628900"/>
          </a:xfrm>
        </p:spPr>
        <p:txBody>
          <a:bodyPr>
            <a:normAutofit/>
          </a:bodyPr>
          <a:lstStyle/>
          <a:p>
            <a:pPr algn="just"/>
            <a:r>
              <a:rPr lang="pt-BR" dirty="0" smtClean="0"/>
              <a:t>Disciplina de Graduação da Faculdade de Saúde Pública - IMT2003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Thelma S. </a:t>
            </a:r>
            <a:r>
              <a:rPr lang="pt-BR" dirty="0" err="1" smtClean="0"/>
              <a:t>Okay</a:t>
            </a:r>
            <a:r>
              <a:rPr lang="pt-BR" dirty="0" smtClean="0"/>
              <a:t> – Profa. Associada do Departamento de Pediatria da Faculdade de Medicina da USP e do Instituto de Medicina Tropical de São Paulo (IMT-USP) </a:t>
            </a:r>
          </a:p>
          <a:p>
            <a:r>
              <a:rPr lang="pt-BR" dirty="0" smtClean="0">
                <a:hlinkClick r:id="rId2"/>
              </a:rPr>
              <a:t>thelma.okay@usp.br</a:t>
            </a:r>
            <a:r>
              <a:rPr lang="pt-BR" dirty="0" smtClean="0"/>
              <a:t>                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56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4130"/>
          </a:xfrm>
        </p:spPr>
        <p:txBody>
          <a:bodyPr/>
          <a:lstStyle/>
          <a:p>
            <a:pPr algn="ctr"/>
            <a:r>
              <a:rPr lang="pt-BR" b="1" dirty="0" err="1" smtClean="0"/>
              <a:t>Nutrigenética</a:t>
            </a:r>
            <a:r>
              <a:rPr lang="pt-BR" b="1" dirty="0" smtClean="0"/>
              <a:t> e </a:t>
            </a:r>
            <a:r>
              <a:rPr lang="pt-BR" b="1" dirty="0" err="1" smtClean="0"/>
              <a:t>Nutrigenômica</a:t>
            </a:r>
            <a:r>
              <a:rPr lang="pt-BR" b="1" dirty="0" smtClean="0"/>
              <a:t>  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437" y="2556123"/>
            <a:ext cx="4886326" cy="261574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03793"/>
            <a:ext cx="4724857" cy="35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003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0156" y="219652"/>
            <a:ext cx="10515600" cy="736311"/>
          </a:xfrm>
        </p:spPr>
        <p:txBody>
          <a:bodyPr/>
          <a:lstStyle/>
          <a:p>
            <a:pPr algn="ctr"/>
            <a:r>
              <a:rPr lang="pt-BR" b="1" dirty="0" smtClean="0"/>
              <a:t>Síndrome de </a:t>
            </a:r>
            <a:r>
              <a:rPr lang="pt-BR" b="1" dirty="0" err="1" smtClean="0"/>
              <a:t>Klinefelter</a:t>
            </a:r>
            <a:endParaRPr lang="pt-BR" b="1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6078" y="3392138"/>
            <a:ext cx="1000991" cy="157298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32113" y="4956824"/>
            <a:ext cx="141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    (1912-1990)</a:t>
            </a:r>
            <a:endParaRPr lang="pt-BR" sz="1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826078" y="1153389"/>
            <a:ext cx="103857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1942: Harry </a:t>
            </a:r>
            <a:r>
              <a:rPr lang="pt-BR" sz="2000" dirty="0" err="1" smtClean="0"/>
              <a:t>Klinefelter</a:t>
            </a:r>
            <a:r>
              <a:rPr lang="pt-BR" sz="2000" dirty="0" smtClean="0"/>
              <a:t>, </a:t>
            </a:r>
            <a:r>
              <a:rPr lang="pt-BR" sz="2000" dirty="0" err="1" smtClean="0"/>
              <a:t>reumatologista</a:t>
            </a:r>
            <a:r>
              <a:rPr lang="pt-BR" sz="2000" dirty="0" smtClean="0"/>
              <a:t> e endocrinologista, descreveu a síndrome 47 XXY</a:t>
            </a:r>
          </a:p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005" y="1965976"/>
            <a:ext cx="2478349" cy="263479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005" y="4600766"/>
            <a:ext cx="2642753" cy="214356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147082" y="1735277"/>
            <a:ext cx="63764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Frequência: 1 para 1.000 meninos nascidos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1/2 dos casos ocorre por erro na meiose I paterna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1/3 dos casos ocorre por erro na meiose I materna (mulheres com idade avançada)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Demais casos devido a erros na meiose II ou na mitose pós-</a:t>
            </a:r>
            <a:r>
              <a:rPr lang="pt-BR" sz="2000" dirty="0" err="1" smtClean="0"/>
              <a:t>zigótica</a:t>
            </a:r>
            <a:r>
              <a:rPr lang="pt-BR" sz="2000" dirty="0" smtClean="0"/>
              <a:t> levando a </a:t>
            </a:r>
            <a:r>
              <a:rPr lang="pt-BR" sz="2000" dirty="0" err="1" smtClean="0"/>
              <a:t>mosaicismo</a:t>
            </a: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Mais raramente a síndrome de </a:t>
            </a:r>
            <a:r>
              <a:rPr lang="pt-BR" sz="2000" dirty="0" err="1" smtClean="0"/>
              <a:t>Klinefelter</a:t>
            </a:r>
            <a:r>
              <a:rPr lang="pt-BR" sz="2000" dirty="0" smtClean="0"/>
              <a:t> pode ser causada por cariótipo 48 XXYY; 48 XXXY; 49 XXXXY ou mosaico 46 XY/47 XXY – esta última a forma mais comum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656" y="4756316"/>
            <a:ext cx="1220239" cy="187729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9690" y="4956824"/>
            <a:ext cx="1787354" cy="11925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5147" y="4956824"/>
            <a:ext cx="2061147" cy="120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3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49383"/>
            <a:ext cx="10515600" cy="779318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Síndrome do duplo Y ou </a:t>
            </a:r>
            <a:r>
              <a:rPr lang="pt-BR" b="1" dirty="0" err="1"/>
              <a:t>s</a:t>
            </a:r>
            <a:r>
              <a:rPr lang="pt-BR" b="1" dirty="0" err="1" smtClean="0"/>
              <a:t>uper</a:t>
            </a:r>
            <a:r>
              <a:rPr lang="pt-BR" b="1" dirty="0" smtClean="0"/>
              <a:t> macho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644237" y="1517073"/>
            <a:ext cx="710738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1961: cariótipo XYY descrito por A. </a:t>
            </a:r>
            <a:r>
              <a:rPr lang="pt-BR" sz="2000" dirty="0" err="1" smtClean="0"/>
              <a:t>Sandberg</a:t>
            </a:r>
            <a:r>
              <a:rPr lang="pt-BR" sz="2000" dirty="0" smtClean="0"/>
              <a:t> e em 1965 síndrome de </a:t>
            </a:r>
            <a:r>
              <a:rPr lang="pt-BR" sz="2000" dirty="0" err="1" smtClean="0"/>
              <a:t>Jacobs</a:t>
            </a:r>
            <a:r>
              <a:rPr lang="pt-BR" sz="2000" dirty="0" smtClean="0"/>
              <a:t> (</a:t>
            </a:r>
            <a:r>
              <a:rPr lang="pt-BR" sz="2000" dirty="0" err="1" smtClean="0"/>
              <a:t>Patricia</a:t>
            </a:r>
            <a:r>
              <a:rPr lang="pt-BR" sz="2000" dirty="0" smtClean="0"/>
              <a:t> </a:t>
            </a:r>
            <a:r>
              <a:rPr lang="pt-BR" sz="2000" dirty="0" err="1" smtClean="0"/>
              <a:t>Jacobs</a:t>
            </a:r>
            <a:r>
              <a:rPr lang="pt-BR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Ocorre devido à não-disjunção durante a meiose II paterna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Frequência: 1 a 2 / 1.000 meninos nascidos  e 3% entre criminosos e doentes mentais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 A </a:t>
            </a:r>
            <a:r>
              <a:rPr lang="pt-BR" sz="2000" dirty="0"/>
              <a:t>maioria </a:t>
            </a:r>
            <a:r>
              <a:rPr lang="pt-BR" sz="2000" dirty="0" smtClean="0"/>
              <a:t>é fenotipicamente normal com </a:t>
            </a:r>
            <a:r>
              <a:rPr lang="pt-BR" sz="2000" dirty="0" err="1" smtClean="0"/>
              <a:t>estatuta</a:t>
            </a:r>
            <a:r>
              <a:rPr lang="pt-BR" sz="2000" dirty="0" smtClean="0"/>
              <a:t> elevada homens altos, férteis não </a:t>
            </a:r>
            <a:r>
              <a:rPr lang="pt-BR" sz="2000" dirty="0"/>
              <a:t>havendo grande risco </a:t>
            </a:r>
            <a:r>
              <a:rPr lang="pt-BR" sz="2000" dirty="0" smtClean="0"/>
              <a:t>para a prole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Leucemias, linfomas, </a:t>
            </a:r>
            <a:r>
              <a:rPr lang="pt-BR" sz="2000" dirty="0" err="1" smtClean="0"/>
              <a:t>hipospádia</a:t>
            </a:r>
            <a:r>
              <a:rPr lang="pt-BR" sz="2000" dirty="0" smtClean="0"/>
              <a:t> e </a:t>
            </a:r>
            <a:r>
              <a:rPr lang="pt-BR" sz="2000" dirty="0" err="1" smtClean="0"/>
              <a:t>criptorquidia</a:t>
            </a:r>
            <a:r>
              <a:rPr lang="pt-BR" sz="2000" dirty="0" smtClean="0"/>
              <a:t> são mais frequentes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Alterações durante o desenvolvimento: acne </a:t>
            </a:r>
            <a:r>
              <a:rPr lang="pt-BR" sz="2000" dirty="0"/>
              <a:t>facial n</a:t>
            </a:r>
            <a:r>
              <a:rPr lang="pt-BR" sz="2000" dirty="0" smtClean="0"/>
              <a:t>a adolescência, distúrbios </a:t>
            </a:r>
            <a:r>
              <a:rPr lang="pt-BR" sz="2000" dirty="0"/>
              <a:t>motores e </a:t>
            </a:r>
            <a:r>
              <a:rPr lang="pt-BR" sz="2000" dirty="0" smtClean="0"/>
              <a:t>de fala, </a:t>
            </a:r>
            <a:r>
              <a:rPr lang="pt-BR" sz="2000" dirty="0"/>
              <a:t>problemas no aprendizado e leitura, testosterona </a:t>
            </a:r>
            <a:r>
              <a:rPr lang="pt-BR" sz="2000" dirty="0" smtClean="0"/>
              <a:t>aumentada relacionada ao aumento </a:t>
            </a:r>
            <a:r>
              <a:rPr lang="pt-BR" sz="2000" dirty="0"/>
              <a:t>de </a:t>
            </a:r>
            <a:r>
              <a:rPr lang="pt-BR" sz="2000" dirty="0" smtClean="0"/>
              <a:t>agressividade, QI </a:t>
            </a:r>
            <a:r>
              <a:rPr lang="pt-BR" sz="2000" dirty="0"/>
              <a:t>ligeiramente abaixo do </a:t>
            </a:r>
            <a:r>
              <a:rPr lang="pt-BR" sz="2000" dirty="0" smtClean="0"/>
              <a:t>normal, volume </a:t>
            </a:r>
            <a:r>
              <a:rPr lang="pt-BR" sz="2000" dirty="0"/>
              <a:t>cerebral </a:t>
            </a:r>
            <a:r>
              <a:rPr lang="pt-BR" sz="2000" dirty="0" smtClean="0"/>
              <a:t>reduzido, dentes grandes, glabela saliente, orelhas </a:t>
            </a:r>
            <a:r>
              <a:rPr lang="pt-BR" sz="2000" dirty="0"/>
              <a:t>mais longas que o </a:t>
            </a:r>
            <a:r>
              <a:rPr lang="pt-BR" sz="2000" dirty="0" smtClean="0"/>
              <a:t>normal, mãos </a:t>
            </a:r>
            <a:r>
              <a:rPr lang="pt-BR" sz="2000" dirty="0"/>
              <a:t>e pés mais </a:t>
            </a:r>
            <a:r>
              <a:rPr lang="pt-BR" sz="2000" dirty="0" smtClean="0"/>
              <a:t>compridos </a:t>
            </a:r>
            <a:endParaRPr lang="pt-BR" sz="2000" dirty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881" y="1387196"/>
            <a:ext cx="4118263" cy="3088697"/>
          </a:xfrm>
          <a:prstGeom prst="rect">
            <a:avLst/>
          </a:prstGeom>
        </p:spPr>
      </p:pic>
      <p:pic>
        <p:nvPicPr>
          <p:cNvPr id="1026" name="Picture 2" descr="Resultado de imagem para sÃ­ndrome do duplo Y ou super mach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881" y="4720079"/>
            <a:ext cx="2155457" cy="143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38" y="4720079"/>
            <a:ext cx="2128196" cy="141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1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7484"/>
          </a:xfrm>
        </p:spPr>
        <p:txBody>
          <a:bodyPr/>
          <a:lstStyle/>
          <a:p>
            <a:pPr algn="ctr"/>
            <a:r>
              <a:rPr lang="pt-BR" b="1" dirty="0" err="1" smtClean="0"/>
              <a:t>Judicialização</a:t>
            </a:r>
            <a:r>
              <a:rPr lang="pt-BR" b="1" dirty="0" smtClean="0"/>
              <a:t> da saúde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7762"/>
            <a:ext cx="8337232" cy="4607328"/>
          </a:xfrm>
        </p:spPr>
        <p:txBody>
          <a:bodyPr>
            <a:normAutofit/>
          </a:bodyPr>
          <a:lstStyle/>
          <a:p>
            <a:r>
              <a:rPr lang="pt-BR" sz="2000" dirty="0" smtClean="0"/>
              <a:t>Entre 2010-2016 </a:t>
            </a:r>
            <a:r>
              <a:rPr lang="pt-BR" sz="2000" dirty="0"/>
              <a:t>h</a:t>
            </a:r>
            <a:r>
              <a:rPr lang="pt-BR" sz="2000" dirty="0" smtClean="0"/>
              <a:t>ouve aumento de 1.010% no numero de processos judiciais movidos por famílias de portadores de doenças raras</a:t>
            </a:r>
          </a:p>
          <a:p>
            <a:pPr fontAlgn="base"/>
            <a:r>
              <a:rPr lang="pt-BR" sz="2000" dirty="0"/>
              <a:t>Considera-se doença rara aquela que afeta até 65 pessoas em cada 100.000 indivíduos, ou seja, 1,3 pessoas para cada 2.000 </a:t>
            </a:r>
            <a:r>
              <a:rPr lang="pt-BR" sz="2000" dirty="0" smtClean="0"/>
              <a:t>indivíduos</a:t>
            </a:r>
          </a:p>
          <a:p>
            <a:pPr fontAlgn="base"/>
            <a:r>
              <a:rPr lang="pt-BR" sz="2000" dirty="0" smtClean="0"/>
              <a:t>O </a:t>
            </a:r>
            <a:r>
              <a:rPr lang="pt-BR" sz="2000" dirty="0"/>
              <a:t>número exato de doenças raras não é conhecido. Estima-se que existam entre 6.000 a 8.000 tipos diferentes de doenças raras em todo o </a:t>
            </a:r>
            <a:r>
              <a:rPr lang="pt-BR" sz="2000" dirty="0" smtClean="0"/>
              <a:t>mundo</a:t>
            </a:r>
            <a:endParaRPr lang="pt-BR" sz="2000" dirty="0"/>
          </a:p>
          <a:p>
            <a:pPr fontAlgn="base"/>
            <a:r>
              <a:rPr lang="pt-BR" sz="2000" dirty="0"/>
              <a:t>Oitenta por cento (80%) delas decorrem de fatores genéticos, as demais advêm de causas ambientais, </a:t>
            </a:r>
            <a:r>
              <a:rPr lang="pt-BR" sz="2000" dirty="0" smtClean="0"/>
              <a:t>causas infecciosas</a:t>
            </a:r>
            <a:r>
              <a:rPr lang="pt-BR" sz="2000" dirty="0"/>
              <a:t>, imunológicas, </a:t>
            </a:r>
            <a:r>
              <a:rPr lang="pt-BR" sz="2000" dirty="0" smtClean="0"/>
              <a:t>dentre outras</a:t>
            </a:r>
          </a:p>
          <a:p>
            <a:pPr fontAlgn="base"/>
            <a:r>
              <a:rPr lang="pt-BR" sz="2000" dirty="0" smtClean="0"/>
              <a:t>Muito </a:t>
            </a:r>
            <a:r>
              <a:rPr lang="pt-BR" sz="2000" dirty="0"/>
              <a:t>embora sejam individualmente raras, como um grupo elas acometem </a:t>
            </a:r>
            <a:r>
              <a:rPr lang="pt-BR" sz="2000" dirty="0" smtClean="0"/>
              <a:t>5% da </a:t>
            </a:r>
            <a:r>
              <a:rPr lang="pt-BR" sz="2000" dirty="0"/>
              <a:t>população, o que resulta em um problema de saúde </a:t>
            </a:r>
            <a:r>
              <a:rPr lang="pt-BR" sz="2000" dirty="0" smtClean="0"/>
              <a:t>relevante e no Brasil teríamos 10 milhões de brasileiros afetados</a:t>
            </a:r>
          </a:p>
          <a:p>
            <a:pPr fontAlgn="base"/>
            <a:r>
              <a:rPr lang="pt-BR" sz="2000" dirty="0" smtClean="0"/>
              <a:t>2017: o Ministério da Saúde gastou mais de 1,7 bilhões de reais na compra dos 10 medicamentos mais solicitados para o tratamento de doenças raras </a:t>
            </a:r>
            <a:endParaRPr lang="pt-BR" sz="2000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432" y="439017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3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5464" y="274724"/>
            <a:ext cx="10515600" cy="912957"/>
          </a:xfrm>
        </p:spPr>
        <p:txBody>
          <a:bodyPr/>
          <a:lstStyle/>
          <a:p>
            <a:pPr algn="ctr"/>
            <a:r>
              <a:rPr lang="pt-BR" b="1" dirty="0" smtClean="0"/>
              <a:t>Medicamentos mais solicitados X custo total  </a:t>
            </a:r>
            <a:endParaRPr lang="pt-BR" b="1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524745"/>
              </p:ext>
            </p:extLst>
          </p:nvPr>
        </p:nvGraphicFramePr>
        <p:xfrm>
          <a:off x="861405" y="1897382"/>
          <a:ext cx="6076605" cy="4618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7444">
                  <a:extLst>
                    <a:ext uri="{9D8B030D-6E8A-4147-A177-3AD203B41FA5}">
                      <a16:colId xmlns:a16="http://schemas.microsoft.com/office/drawing/2014/main" val="2272784341"/>
                    </a:ext>
                  </a:extLst>
                </a:gridCol>
                <a:gridCol w="2233857">
                  <a:extLst>
                    <a:ext uri="{9D8B030D-6E8A-4147-A177-3AD203B41FA5}">
                      <a16:colId xmlns:a16="http://schemas.microsoft.com/office/drawing/2014/main" val="3365612116"/>
                    </a:ext>
                  </a:extLst>
                </a:gridCol>
                <a:gridCol w="2505304">
                  <a:extLst>
                    <a:ext uri="{9D8B030D-6E8A-4147-A177-3AD203B41FA5}">
                      <a16:colId xmlns:a16="http://schemas.microsoft.com/office/drawing/2014/main" val="2012058661"/>
                    </a:ext>
                  </a:extLst>
                </a:gridCol>
              </a:tblGrid>
              <a:tr h="7568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Nome comercial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Gasto anual (milhões reais) 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Indicação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2045846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Procysby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6,06 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Cistinose nefropática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8266815"/>
                  </a:ext>
                </a:extLst>
              </a:tr>
              <a:tr h="4451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Translana 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45,4 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Distrofia muscular de </a:t>
                      </a:r>
                      <a:r>
                        <a:rPr lang="pt-BR" sz="1100" dirty="0" err="1" smtClean="0">
                          <a:effectLst/>
                        </a:rPr>
                        <a:t>Duchenne</a:t>
                      </a:r>
                      <a:endParaRPr lang="pt-BR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8226033"/>
                  </a:ext>
                </a:extLst>
              </a:tr>
              <a:tr h="3825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err="1">
                          <a:effectLst/>
                        </a:rPr>
                        <a:t>Pirfenex</a:t>
                      </a:r>
                      <a:r>
                        <a:rPr lang="pt-BR" sz="1100" dirty="0">
                          <a:effectLst/>
                        </a:rPr>
                        <a:t> 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170,5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Fibrose pulmonar idiopática 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3690589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Naglazyme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127,1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err="1">
                          <a:effectLst/>
                        </a:rPr>
                        <a:t>Mucopolissacaridose</a:t>
                      </a:r>
                      <a:r>
                        <a:rPr lang="pt-BR" sz="1100" dirty="0">
                          <a:effectLst/>
                        </a:rPr>
                        <a:t> do tipo VI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6682699"/>
                  </a:ext>
                </a:extLst>
              </a:tr>
              <a:tr h="4451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Vimizim 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94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err="1" smtClean="0">
                          <a:effectLst/>
                        </a:rPr>
                        <a:t>Mucopolissacaridose</a:t>
                      </a:r>
                      <a:r>
                        <a:rPr lang="pt-BR" sz="1100" dirty="0" smtClean="0">
                          <a:effectLst/>
                        </a:rPr>
                        <a:t> </a:t>
                      </a:r>
                      <a:r>
                        <a:rPr lang="pt-BR" sz="1100" dirty="0">
                          <a:effectLst/>
                        </a:rPr>
                        <a:t>IV-A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2882187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Mimpara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455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Hiperparatireoidismo secundário 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0830981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Soliris 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615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Anemia </a:t>
                      </a:r>
                      <a:r>
                        <a:rPr lang="pt-BR" sz="1100" dirty="0" err="1">
                          <a:effectLst/>
                        </a:rPr>
                        <a:t>SHUa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7253740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Zytiga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1,3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Câncer de próstata avançado 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4902654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Replagal 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70,5 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Doença de Fabry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6602128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err="1">
                          <a:effectLst/>
                        </a:rPr>
                        <a:t>Gabapentina</a:t>
                      </a:r>
                      <a:r>
                        <a:rPr lang="pt-BR" sz="1100" dirty="0">
                          <a:effectLst/>
                        </a:rPr>
                        <a:t> 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21,7 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Dor crônica 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5560374"/>
                  </a:ext>
                </a:extLst>
              </a:tr>
            </a:tbl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998" y="1897382"/>
            <a:ext cx="3832971" cy="460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6513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3171"/>
            <a:ext cx="10515600" cy="902566"/>
          </a:xfrm>
        </p:spPr>
        <p:txBody>
          <a:bodyPr/>
          <a:lstStyle/>
          <a:p>
            <a:pPr algn="ctr"/>
            <a:r>
              <a:rPr lang="pt-BR" b="1" dirty="0" smtClean="0"/>
              <a:t>Doenças raras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056245"/>
            <a:ext cx="10515600" cy="4120717"/>
          </a:xfrm>
        </p:spPr>
        <p:txBody>
          <a:bodyPr>
            <a:normAutofit/>
          </a:bodyPr>
          <a:lstStyle/>
          <a:p>
            <a:r>
              <a:rPr lang="pt-BR" sz="2400" dirty="0" smtClean="0"/>
              <a:t>Podem ser proliferativas ou degenerativas</a:t>
            </a:r>
          </a:p>
          <a:p>
            <a:r>
              <a:rPr lang="pt-BR" sz="2400" dirty="0" smtClean="0"/>
              <a:t>Doenças crônicas, progressivas, incuráveis</a:t>
            </a:r>
            <a:r>
              <a:rPr lang="pt-BR" sz="2400" dirty="0"/>
              <a:t> </a:t>
            </a:r>
            <a:r>
              <a:rPr lang="pt-BR" sz="2400" dirty="0" smtClean="0"/>
              <a:t>e potencialmente fatais </a:t>
            </a:r>
          </a:p>
          <a:p>
            <a:r>
              <a:rPr lang="pt-BR" sz="2400" dirty="0" smtClean="0"/>
              <a:t>99% sem tratamento específico, apenas uma dúzia delas possuem tratamento </a:t>
            </a:r>
          </a:p>
          <a:p>
            <a:r>
              <a:rPr lang="pt-BR" sz="2400" dirty="0" smtClean="0"/>
              <a:t>Medicamentos órfãos: são aqueles destinados a um grupo pequeno e específico de pacientes, em geral fabricados apenas por uma empresa e de elevado custo </a:t>
            </a:r>
          </a:p>
          <a:p>
            <a:r>
              <a:rPr lang="pt-BR" sz="2400" dirty="0" smtClean="0"/>
              <a:t>As associações de pacientes querem não apenas receber os medicamentos, mas também outros tratamentos não medicamentosos (fisioterapia, fonoaudiologia, tratamento com especialistas como oftalmologista, neurologista, endocrinologista), acesso a exames de alto custo (CT, RMN </a:t>
            </a:r>
            <a:r>
              <a:rPr lang="pt-BR" sz="2400" dirty="0" err="1" smtClean="0"/>
              <a:t>etc</a:t>
            </a:r>
            <a:r>
              <a:rPr lang="pt-BR" sz="2400" dirty="0" smtClean="0"/>
              <a:t>), cadeira de rodas, transporte, e que as empresas farmacêuticas recebam subsídios do governo  </a:t>
            </a: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282" y="313171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4278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73685"/>
            <a:ext cx="10515600" cy="1006475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/>
              <a:t>Avaliação para diagnóstico de doenças raras - Eixo I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b="1" dirty="0" smtClean="0"/>
              <a:t>Anomalias </a:t>
            </a:r>
            <a:r>
              <a:rPr lang="pt-BR" b="1" dirty="0"/>
              <a:t>congênitas ou de manifestação </a:t>
            </a:r>
            <a:r>
              <a:rPr lang="pt-BR" b="1" dirty="0" smtClean="0"/>
              <a:t>tardia</a:t>
            </a:r>
          </a:p>
          <a:p>
            <a:pPr marL="0" indent="0" algn="ctr">
              <a:buNone/>
            </a:pPr>
            <a:endParaRPr lang="pt-BR" dirty="0" smtClean="0"/>
          </a:p>
          <a:p>
            <a:r>
              <a:rPr lang="pt-BR" dirty="0"/>
              <a:t>Identificação de mutação por sequenciamento por </a:t>
            </a:r>
            <a:r>
              <a:rPr lang="pt-BR" dirty="0" err="1"/>
              <a:t>amplicon</a:t>
            </a:r>
            <a:r>
              <a:rPr lang="pt-BR" dirty="0"/>
              <a:t> até 500 pares de </a:t>
            </a:r>
            <a:r>
              <a:rPr lang="pt-BR" dirty="0" smtClean="0"/>
              <a:t>bases</a:t>
            </a:r>
          </a:p>
          <a:p>
            <a:r>
              <a:rPr lang="pt-BR" dirty="0"/>
              <a:t>Análise de DNA pela técnica de Southern </a:t>
            </a:r>
            <a:r>
              <a:rPr lang="pt-BR" dirty="0" err="1" smtClean="0"/>
              <a:t>Blot</a:t>
            </a:r>
            <a:r>
              <a:rPr lang="pt-BR" dirty="0"/>
              <a:t> </a:t>
            </a:r>
            <a:endParaRPr lang="pt-BR" dirty="0" smtClean="0"/>
          </a:p>
          <a:p>
            <a:r>
              <a:rPr lang="pt-BR" dirty="0"/>
              <a:t>Análise de DNA por </a:t>
            </a:r>
            <a:r>
              <a:rPr lang="pt-BR" dirty="0" smtClean="0"/>
              <a:t>MLPA (multiplex </a:t>
            </a:r>
            <a:r>
              <a:rPr lang="pt-BR" dirty="0" err="1" smtClean="0"/>
              <a:t>ligation</a:t>
            </a:r>
            <a:r>
              <a:rPr lang="pt-BR" dirty="0" smtClean="0"/>
              <a:t> </a:t>
            </a:r>
            <a:r>
              <a:rPr lang="pt-BR" dirty="0" err="1" smtClean="0"/>
              <a:t>probe</a:t>
            </a:r>
            <a:r>
              <a:rPr lang="pt-BR" dirty="0" smtClean="0"/>
              <a:t> </a:t>
            </a:r>
            <a:r>
              <a:rPr lang="pt-BR" dirty="0" err="1" smtClean="0"/>
              <a:t>assay</a:t>
            </a:r>
            <a:r>
              <a:rPr lang="pt-BR" dirty="0" smtClean="0"/>
              <a:t>) </a:t>
            </a:r>
          </a:p>
          <a:p>
            <a:r>
              <a:rPr lang="pt-BR" dirty="0"/>
              <a:t>Identificação de mutação ou rearranjos por PCR, PCR sensível a </a:t>
            </a:r>
            <a:r>
              <a:rPr lang="pt-BR" dirty="0" err="1"/>
              <a:t>metilação</a:t>
            </a:r>
            <a:r>
              <a:rPr lang="pt-BR" dirty="0"/>
              <a:t>, </a:t>
            </a:r>
            <a:r>
              <a:rPr lang="pt-BR" dirty="0" err="1"/>
              <a:t>qPCR</a:t>
            </a:r>
            <a:r>
              <a:rPr lang="pt-BR" dirty="0"/>
              <a:t> e </a:t>
            </a:r>
            <a:r>
              <a:rPr lang="pt-BR" dirty="0" err="1"/>
              <a:t>qPCR</a:t>
            </a:r>
            <a:r>
              <a:rPr lang="pt-BR" dirty="0"/>
              <a:t> sensível à </a:t>
            </a:r>
            <a:r>
              <a:rPr lang="pt-BR" dirty="0" err="1" smtClean="0"/>
              <a:t>metilação</a:t>
            </a:r>
            <a:endParaRPr lang="pt-BR" dirty="0" smtClean="0"/>
          </a:p>
          <a:p>
            <a:r>
              <a:rPr lang="pt-BR" dirty="0"/>
              <a:t>FISH em metáfase ou núcleo interfásico, por </a:t>
            </a:r>
            <a:r>
              <a:rPr lang="pt-BR" dirty="0" smtClean="0"/>
              <a:t>doença</a:t>
            </a:r>
          </a:p>
          <a:p>
            <a:r>
              <a:rPr lang="pt-BR" dirty="0"/>
              <a:t>Identificação de Alteração Cromossômica </a:t>
            </a:r>
            <a:r>
              <a:rPr lang="pt-BR" dirty="0" err="1"/>
              <a:t>Submicroscópica</a:t>
            </a:r>
            <a:r>
              <a:rPr lang="pt-BR" dirty="0"/>
              <a:t> por </a:t>
            </a:r>
            <a:r>
              <a:rPr lang="pt-BR" dirty="0" err="1" smtClean="0"/>
              <a:t>Array</a:t>
            </a:r>
            <a:r>
              <a:rPr lang="pt-BR" dirty="0" smtClean="0"/>
              <a:t>-CGH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77911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4747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/>
              <a:t>Avaliação para diagnóstico de doenças raras - Eixo </a:t>
            </a:r>
            <a:r>
              <a:rPr lang="pt-BR" sz="3600" b="1" dirty="0" smtClean="0"/>
              <a:t>II</a:t>
            </a: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68483"/>
            <a:ext cx="10515600" cy="529936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sz="2400" b="1" dirty="0"/>
              <a:t>D</a:t>
            </a:r>
            <a:r>
              <a:rPr lang="pt-BR" sz="2400" b="1" dirty="0" smtClean="0"/>
              <a:t>eficiência intelectual</a:t>
            </a:r>
          </a:p>
          <a:p>
            <a:pPr algn="just"/>
            <a:r>
              <a:rPr lang="pt-BR" sz="2100" dirty="0"/>
              <a:t>Identificação de </a:t>
            </a:r>
            <a:r>
              <a:rPr lang="pt-BR" sz="2100" dirty="0" err="1"/>
              <a:t>glicosaminoglicanos</a:t>
            </a:r>
            <a:r>
              <a:rPr lang="pt-BR" sz="2100" dirty="0"/>
              <a:t> urinários por cromatografia em camada delgada, eletroforese e dosagem </a:t>
            </a:r>
            <a:r>
              <a:rPr lang="pt-BR" sz="2100" dirty="0" smtClean="0"/>
              <a:t>quantitativa</a:t>
            </a:r>
          </a:p>
          <a:p>
            <a:pPr algn="just"/>
            <a:r>
              <a:rPr lang="pt-BR" sz="2100" dirty="0"/>
              <a:t>Identificação de oligossacarídeos e </a:t>
            </a:r>
            <a:r>
              <a:rPr lang="pt-BR" sz="2100" dirty="0" err="1"/>
              <a:t>sialossacarídeos</a:t>
            </a:r>
            <a:r>
              <a:rPr lang="pt-BR" sz="2100" dirty="0"/>
              <a:t> por cromatografia (camada delgada</a:t>
            </a:r>
            <a:r>
              <a:rPr lang="pt-BR" sz="2100" dirty="0" smtClean="0"/>
              <a:t>)</a:t>
            </a:r>
          </a:p>
          <a:p>
            <a:pPr algn="just"/>
            <a:r>
              <a:rPr lang="pt-BR" sz="2100" dirty="0"/>
              <a:t>Focalização isoelétrica da </a:t>
            </a:r>
            <a:r>
              <a:rPr lang="pt-BR" sz="2100" dirty="0" err="1" smtClean="0"/>
              <a:t>transferrina</a:t>
            </a:r>
            <a:endParaRPr lang="pt-BR" sz="2100" dirty="0"/>
          </a:p>
          <a:p>
            <a:pPr algn="just"/>
            <a:r>
              <a:rPr lang="pt-BR" sz="2100" dirty="0"/>
              <a:t>Dosagem quantitativa de </a:t>
            </a:r>
            <a:r>
              <a:rPr lang="pt-BR" sz="2100" dirty="0" err="1"/>
              <a:t>carnitinas</a:t>
            </a:r>
            <a:r>
              <a:rPr lang="pt-BR" sz="2100" dirty="0"/>
              <a:t>, perfil de </a:t>
            </a:r>
            <a:r>
              <a:rPr lang="pt-BR" sz="2100" dirty="0" err="1" smtClean="0"/>
              <a:t>acilcarnitinas</a:t>
            </a:r>
            <a:endParaRPr lang="pt-BR" sz="2100" dirty="0"/>
          </a:p>
          <a:p>
            <a:pPr algn="just"/>
            <a:r>
              <a:rPr lang="pt-BR" sz="2100" dirty="0"/>
              <a:t>Dosagem quantitativa de aminoácidos para diagnóstico de erros inatos do </a:t>
            </a:r>
            <a:r>
              <a:rPr lang="pt-BR" sz="2100" dirty="0" smtClean="0"/>
              <a:t>metabolismo</a:t>
            </a:r>
            <a:r>
              <a:rPr lang="pt-BR" sz="2100" dirty="0"/>
              <a:t> Dosagem quantitativa de ácidos orgânicos para diagnóstico de erros inatos do </a:t>
            </a:r>
            <a:r>
              <a:rPr lang="pt-BR" sz="2100" dirty="0" smtClean="0"/>
              <a:t>metabolismo</a:t>
            </a:r>
          </a:p>
          <a:p>
            <a:pPr algn="just"/>
            <a:r>
              <a:rPr lang="pt-BR" sz="2100" dirty="0"/>
              <a:t>Análise de DNA pela técnica de Southern </a:t>
            </a:r>
            <a:r>
              <a:rPr lang="pt-BR" sz="2100" dirty="0" err="1" smtClean="0"/>
              <a:t>Blot</a:t>
            </a:r>
            <a:endParaRPr lang="pt-BR" sz="2100" dirty="0" smtClean="0"/>
          </a:p>
          <a:p>
            <a:pPr algn="just"/>
            <a:r>
              <a:rPr lang="pt-BR" sz="2100" dirty="0"/>
              <a:t>Análise de DNA por </a:t>
            </a:r>
            <a:r>
              <a:rPr lang="pt-BR" sz="2100" dirty="0" smtClean="0"/>
              <a:t>MLPA</a:t>
            </a:r>
            <a:endParaRPr lang="pt-BR" sz="2100" dirty="0"/>
          </a:p>
          <a:p>
            <a:pPr algn="just"/>
            <a:r>
              <a:rPr lang="pt-BR" sz="2100" dirty="0"/>
              <a:t>Identificação de mutação ou rearranjos por PCR, PCR sensível a </a:t>
            </a:r>
            <a:r>
              <a:rPr lang="pt-BR" sz="2100" dirty="0" err="1"/>
              <a:t>metilação</a:t>
            </a:r>
            <a:r>
              <a:rPr lang="pt-BR" sz="2100" dirty="0"/>
              <a:t>, </a:t>
            </a:r>
            <a:r>
              <a:rPr lang="pt-BR" sz="2100" dirty="0" err="1"/>
              <a:t>qPCR</a:t>
            </a:r>
            <a:r>
              <a:rPr lang="pt-BR" sz="2100" dirty="0"/>
              <a:t> e </a:t>
            </a:r>
            <a:r>
              <a:rPr lang="pt-BR" sz="2100" dirty="0" err="1"/>
              <a:t>qPCR</a:t>
            </a:r>
            <a:r>
              <a:rPr lang="pt-BR" sz="2100" dirty="0"/>
              <a:t> sensível à </a:t>
            </a:r>
            <a:r>
              <a:rPr lang="pt-BR" sz="2100" dirty="0" err="1" smtClean="0"/>
              <a:t>metilação</a:t>
            </a:r>
            <a:endParaRPr lang="pt-BR" sz="2100" dirty="0" smtClean="0"/>
          </a:p>
          <a:p>
            <a:pPr algn="just"/>
            <a:r>
              <a:rPr lang="pt-BR" sz="2100" dirty="0"/>
              <a:t>FISH em metáfase ou núcleo interfásico, por </a:t>
            </a:r>
            <a:r>
              <a:rPr lang="pt-BR" sz="2100" dirty="0" smtClean="0"/>
              <a:t>doença</a:t>
            </a:r>
          </a:p>
          <a:p>
            <a:pPr algn="just"/>
            <a:r>
              <a:rPr lang="pt-BR" sz="2100" dirty="0"/>
              <a:t>Identificação de Alteração Cromossômica </a:t>
            </a:r>
            <a:r>
              <a:rPr lang="pt-BR" sz="2100" dirty="0" err="1"/>
              <a:t>Submicroscópica</a:t>
            </a:r>
            <a:r>
              <a:rPr lang="pt-BR" sz="2100" dirty="0"/>
              <a:t> por </a:t>
            </a:r>
            <a:r>
              <a:rPr lang="pt-BR" sz="2100" dirty="0" err="1" smtClean="0"/>
              <a:t>Array</a:t>
            </a:r>
            <a:r>
              <a:rPr lang="pt-BR" sz="2100" dirty="0" smtClean="0"/>
              <a:t>-CGH</a:t>
            </a:r>
          </a:p>
          <a:p>
            <a:pPr algn="just"/>
            <a:r>
              <a:rPr lang="pt-BR" sz="2100" dirty="0"/>
              <a:t>Identificação de mutação por sequenciamento por </a:t>
            </a:r>
            <a:r>
              <a:rPr lang="pt-BR" sz="2100" dirty="0" err="1"/>
              <a:t>amplicon</a:t>
            </a:r>
            <a:r>
              <a:rPr lang="pt-BR" sz="2100" dirty="0"/>
              <a:t> até 500 pares de </a:t>
            </a:r>
            <a:r>
              <a:rPr lang="pt-BR" sz="2100" dirty="0" smtClean="0"/>
              <a:t>bases</a:t>
            </a:r>
          </a:p>
          <a:p>
            <a:pPr algn="just"/>
            <a:endParaRPr lang="pt-BR" dirty="0" smtClean="0"/>
          </a:p>
          <a:p>
            <a:pPr algn="just"/>
            <a:endParaRPr lang="pt-BR" sz="1800" b="1" dirty="0"/>
          </a:p>
        </p:txBody>
      </p:sp>
    </p:spTree>
    <p:extLst>
      <p:ext uri="{BB962C8B-B14F-4D97-AF65-F5344CB8AC3E}">
        <p14:creationId xmlns:p14="http://schemas.microsoft.com/office/powerpoint/2010/main" val="6809589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07977"/>
            <a:ext cx="10515600" cy="622010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 smtClean="0"/>
              <a:t>Avaliação </a:t>
            </a:r>
            <a:r>
              <a:rPr lang="pt-BR" sz="3600" b="1" dirty="0"/>
              <a:t>para diagnóstico de doenças raras - Eixo </a:t>
            </a:r>
            <a:r>
              <a:rPr lang="pt-BR" sz="3600" b="1" dirty="0" smtClean="0"/>
              <a:t>III</a:t>
            </a: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153391"/>
            <a:ext cx="10515600" cy="55487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b="1" dirty="0" smtClean="0"/>
              <a:t>Erros </a:t>
            </a:r>
            <a:r>
              <a:rPr lang="pt-BR" sz="2400" b="1" dirty="0"/>
              <a:t>inatos do </a:t>
            </a:r>
            <a:r>
              <a:rPr lang="pt-BR" sz="2400" b="1" dirty="0" smtClean="0"/>
              <a:t>metabolismo</a:t>
            </a:r>
          </a:p>
          <a:p>
            <a:pPr algn="just"/>
            <a:r>
              <a:rPr lang="pt-BR" sz="1800" dirty="0"/>
              <a:t>Identificação de glicídios urinários por cromatografia (camada delgada</a:t>
            </a:r>
            <a:r>
              <a:rPr lang="pt-BR" sz="1800" dirty="0" smtClean="0"/>
              <a:t>)</a:t>
            </a:r>
          </a:p>
          <a:p>
            <a:pPr algn="just"/>
            <a:r>
              <a:rPr lang="pt-BR" sz="1800" dirty="0"/>
              <a:t>Identificação de </a:t>
            </a:r>
            <a:r>
              <a:rPr lang="pt-BR" sz="1800" dirty="0" err="1"/>
              <a:t>glicosaminoglicanos</a:t>
            </a:r>
            <a:r>
              <a:rPr lang="pt-BR" sz="1800" dirty="0"/>
              <a:t> urinários por cromatografia em camada delgada, eletroforese e dosagem </a:t>
            </a:r>
            <a:r>
              <a:rPr lang="pt-BR" sz="1800" dirty="0" smtClean="0"/>
              <a:t>quantitativa</a:t>
            </a:r>
          </a:p>
          <a:p>
            <a:pPr algn="just"/>
            <a:r>
              <a:rPr lang="pt-BR" sz="1800" dirty="0"/>
              <a:t>Identificação de oligossacarídeos e </a:t>
            </a:r>
            <a:r>
              <a:rPr lang="pt-BR" sz="1800" dirty="0" err="1"/>
              <a:t>sialossacarídeos</a:t>
            </a:r>
            <a:r>
              <a:rPr lang="pt-BR" sz="1800" dirty="0"/>
              <a:t> por cromatografia (camada delgada</a:t>
            </a:r>
            <a:r>
              <a:rPr lang="pt-BR" sz="1800" dirty="0" smtClean="0"/>
              <a:t>)</a:t>
            </a:r>
          </a:p>
          <a:p>
            <a:pPr algn="just"/>
            <a:r>
              <a:rPr lang="pt-BR" sz="1800" dirty="0"/>
              <a:t>Focalização isoelétrica da </a:t>
            </a:r>
            <a:r>
              <a:rPr lang="pt-BR" sz="1800" dirty="0" err="1" smtClean="0"/>
              <a:t>transferrina</a:t>
            </a:r>
            <a:endParaRPr lang="pt-BR" sz="1800" dirty="0"/>
          </a:p>
          <a:p>
            <a:pPr algn="just"/>
            <a:r>
              <a:rPr lang="pt-BR" sz="1800" dirty="0"/>
              <a:t>Dosagem quantitativa de </a:t>
            </a:r>
            <a:r>
              <a:rPr lang="pt-BR" sz="1800" dirty="0" err="1"/>
              <a:t>carnitinas</a:t>
            </a:r>
            <a:r>
              <a:rPr lang="pt-BR" sz="1800" dirty="0"/>
              <a:t>, perfil de </a:t>
            </a:r>
            <a:r>
              <a:rPr lang="pt-BR" sz="1800" dirty="0" err="1" smtClean="0"/>
              <a:t>acilcarnitinas</a:t>
            </a:r>
            <a:endParaRPr lang="pt-BR" sz="1800" dirty="0"/>
          </a:p>
          <a:p>
            <a:pPr algn="just"/>
            <a:r>
              <a:rPr lang="pt-BR" sz="1800" dirty="0"/>
              <a:t>Dosagem quantitativa de aminoácidos para diagnóstico de erros inatos do </a:t>
            </a:r>
            <a:r>
              <a:rPr lang="pt-BR" sz="1800" dirty="0" smtClean="0"/>
              <a:t>metabolismo</a:t>
            </a:r>
          </a:p>
          <a:p>
            <a:pPr algn="just"/>
            <a:r>
              <a:rPr lang="pt-BR" sz="1800" dirty="0"/>
              <a:t>Dosagem quantitativa de ácidos orgânicos para diagnóstico de erros inatos do </a:t>
            </a:r>
            <a:r>
              <a:rPr lang="pt-BR" sz="1800" dirty="0" smtClean="0"/>
              <a:t>metabolismo</a:t>
            </a:r>
          </a:p>
          <a:p>
            <a:pPr algn="just"/>
            <a:r>
              <a:rPr lang="pt-BR" sz="1800" dirty="0"/>
              <a:t>Ensaios enzimáticos no plasma, leucócitos e tecidos para diagnóstico de erros inatos do </a:t>
            </a:r>
            <a:r>
              <a:rPr lang="pt-BR" sz="1800" dirty="0" smtClean="0"/>
              <a:t>metabolismo</a:t>
            </a:r>
          </a:p>
          <a:p>
            <a:pPr algn="just"/>
            <a:r>
              <a:rPr lang="pt-BR" sz="1800" dirty="0"/>
              <a:t>Ensaios enzimáticos em eritrócitos para diagnóstico de erros inatos do </a:t>
            </a:r>
            <a:r>
              <a:rPr lang="pt-BR" sz="1800" dirty="0" smtClean="0"/>
              <a:t>metabolismo</a:t>
            </a:r>
          </a:p>
          <a:p>
            <a:pPr algn="just"/>
            <a:r>
              <a:rPr lang="pt-BR" sz="1800" dirty="0"/>
              <a:t>Ensaios enzimáticos em tecido cultivado para diagnóstico de erros inatos do </a:t>
            </a:r>
            <a:r>
              <a:rPr lang="pt-BR" sz="1800" dirty="0" smtClean="0"/>
              <a:t>metabolismo</a:t>
            </a:r>
          </a:p>
          <a:p>
            <a:pPr algn="just"/>
            <a:r>
              <a:rPr lang="pt-BR" sz="1900" dirty="0"/>
              <a:t>Análise de DNA por </a:t>
            </a:r>
            <a:r>
              <a:rPr lang="pt-BR" sz="1900" dirty="0" smtClean="0"/>
              <a:t>MLPA</a:t>
            </a:r>
          </a:p>
          <a:p>
            <a:pPr algn="just"/>
            <a:r>
              <a:rPr lang="pt-BR" sz="1900" dirty="0"/>
              <a:t>Identificação de mutação ou rearranjos por PCR, PCR sensível a </a:t>
            </a:r>
            <a:r>
              <a:rPr lang="pt-BR" sz="1900" dirty="0" err="1"/>
              <a:t>metilação</a:t>
            </a:r>
            <a:r>
              <a:rPr lang="pt-BR" sz="1900" dirty="0"/>
              <a:t>, </a:t>
            </a:r>
            <a:r>
              <a:rPr lang="pt-BR" sz="1900" dirty="0" err="1"/>
              <a:t>qPCR</a:t>
            </a:r>
            <a:r>
              <a:rPr lang="pt-BR" sz="1900" dirty="0"/>
              <a:t> e </a:t>
            </a:r>
            <a:r>
              <a:rPr lang="pt-BR" sz="1900" dirty="0" err="1"/>
              <a:t>qPCR</a:t>
            </a:r>
            <a:r>
              <a:rPr lang="pt-BR" sz="1900" dirty="0"/>
              <a:t> sensível à </a:t>
            </a:r>
            <a:r>
              <a:rPr lang="pt-BR" sz="1900" dirty="0" err="1" smtClean="0"/>
              <a:t>metilação</a:t>
            </a:r>
            <a:endParaRPr lang="pt-BR" sz="1900" b="1" dirty="0"/>
          </a:p>
        </p:txBody>
      </p:sp>
    </p:spTree>
    <p:extLst>
      <p:ext uri="{BB962C8B-B14F-4D97-AF65-F5344CB8AC3E}">
        <p14:creationId xmlns:p14="http://schemas.microsoft.com/office/powerpoint/2010/main" val="257778060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73685"/>
            <a:ext cx="10515600" cy="850611"/>
          </a:xfrm>
        </p:spPr>
        <p:txBody>
          <a:bodyPr/>
          <a:lstStyle/>
          <a:p>
            <a:pPr algn="ctr"/>
            <a:r>
              <a:rPr lang="pt-BR" b="1" dirty="0" smtClean="0"/>
              <a:t>Principais doenças raras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67196"/>
            <a:ext cx="5996940" cy="5278582"/>
          </a:xfrm>
        </p:spPr>
        <p:txBody>
          <a:bodyPr>
            <a:normAutofit/>
          </a:bodyPr>
          <a:lstStyle/>
          <a:p>
            <a:r>
              <a:rPr lang="pt-BR" sz="1800" dirty="0" smtClean="0"/>
              <a:t>Acromegalia</a:t>
            </a:r>
          </a:p>
          <a:p>
            <a:r>
              <a:rPr lang="pt-BR" sz="1800" dirty="0" smtClean="0"/>
              <a:t>Anemia </a:t>
            </a:r>
            <a:r>
              <a:rPr lang="pt-BR" sz="1800" dirty="0" err="1" smtClean="0"/>
              <a:t>aplástica</a:t>
            </a:r>
            <a:r>
              <a:rPr lang="pt-BR" sz="1800" dirty="0" smtClean="0"/>
              <a:t>, </a:t>
            </a:r>
            <a:r>
              <a:rPr lang="pt-BR" sz="1800" dirty="0" err="1" smtClean="0"/>
              <a:t>mielodisplasias</a:t>
            </a:r>
            <a:r>
              <a:rPr lang="pt-BR" sz="1800" dirty="0" smtClean="0"/>
              <a:t> e anemias constitucionais</a:t>
            </a:r>
          </a:p>
          <a:p>
            <a:r>
              <a:rPr lang="pt-BR" sz="1800" dirty="0" err="1" smtClean="0"/>
              <a:t>Angioedema</a:t>
            </a:r>
            <a:endParaRPr lang="pt-BR" sz="1800" dirty="0" smtClean="0"/>
          </a:p>
          <a:p>
            <a:r>
              <a:rPr lang="pt-BR" sz="1800" dirty="0" smtClean="0"/>
              <a:t>Aplasia pura, adquirida e crônica da série vermelha</a:t>
            </a:r>
          </a:p>
          <a:p>
            <a:r>
              <a:rPr lang="pt-BR" sz="1800" dirty="0" smtClean="0"/>
              <a:t>Artrite reativa</a:t>
            </a:r>
          </a:p>
          <a:p>
            <a:r>
              <a:rPr lang="pt-BR" sz="1800" dirty="0" smtClean="0"/>
              <a:t>Deficiência de </a:t>
            </a:r>
            <a:r>
              <a:rPr lang="pt-BR" sz="1800" dirty="0" err="1" smtClean="0"/>
              <a:t>biotinidase</a:t>
            </a:r>
            <a:endParaRPr lang="pt-BR" sz="1800" dirty="0" smtClean="0"/>
          </a:p>
          <a:p>
            <a:r>
              <a:rPr lang="pt-BR" sz="1800" dirty="0" smtClean="0"/>
              <a:t>Deficiência do hormônio de crescimento, </a:t>
            </a:r>
            <a:r>
              <a:rPr lang="pt-BR" sz="1800" dirty="0" err="1" smtClean="0"/>
              <a:t>hipopituitarismo</a:t>
            </a:r>
            <a:endParaRPr lang="pt-BR" sz="1800" dirty="0" smtClean="0"/>
          </a:p>
          <a:p>
            <a:r>
              <a:rPr lang="pt-BR" sz="1800" dirty="0" err="1" smtClean="0"/>
              <a:t>Dermatomiosite</a:t>
            </a:r>
            <a:r>
              <a:rPr lang="pt-BR" sz="1800" dirty="0" smtClean="0"/>
              <a:t> e </a:t>
            </a:r>
            <a:r>
              <a:rPr lang="pt-BR" sz="1800" dirty="0" err="1" smtClean="0"/>
              <a:t>polimiosite</a:t>
            </a:r>
            <a:endParaRPr lang="pt-BR" sz="1800" dirty="0" smtClean="0"/>
          </a:p>
          <a:p>
            <a:r>
              <a:rPr lang="pt-BR" sz="1800" dirty="0" smtClean="0"/>
              <a:t>Diabetes </a:t>
            </a:r>
            <a:r>
              <a:rPr lang="pt-BR" sz="1800" dirty="0" err="1" smtClean="0"/>
              <a:t>insipidus</a:t>
            </a:r>
            <a:endParaRPr lang="pt-BR" sz="1800" dirty="0" smtClean="0"/>
          </a:p>
          <a:p>
            <a:r>
              <a:rPr lang="pt-BR" sz="1800" dirty="0" smtClean="0"/>
              <a:t>Distonia e espasmo hemifacial</a:t>
            </a:r>
          </a:p>
          <a:p>
            <a:r>
              <a:rPr lang="pt-BR" sz="1800" dirty="0" smtClean="0"/>
              <a:t>Doença de </a:t>
            </a:r>
            <a:r>
              <a:rPr lang="pt-BR" sz="1800" dirty="0" err="1" smtClean="0"/>
              <a:t>Crohn</a:t>
            </a:r>
            <a:endParaRPr lang="pt-BR" sz="1800" dirty="0" smtClean="0"/>
          </a:p>
          <a:p>
            <a:r>
              <a:rPr lang="pt-BR" sz="1800" dirty="0" smtClean="0"/>
              <a:t>Doença falciforme</a:t>
            </a:r>
          </a:p>
          <a:p>
            <a:r>
              <a:rPr lang="pt-BR" sz="1800" dirty="0" smtClean="0"/>
              <a:t>Doença de </a:t>
            </a:r>
            <a:r>
              <a:rPr lang="pt-BR" sz="1800" dirty="0" err="1" smtClean="0"/>
              <a:t>Gaucher</a:t>
            </a:r>
            <a:endParaRPr lang="pt-BR" sz="1800" dirty="0" smtClean="0"/>
          </a:p>
          <a:p>
            <a:endParaRPr lang="pt-BR" sz="2000" dirty="0" smtClean="0"/>
          </a:p>
          <a:p>
            <a:pPr marL="0" indent="0">
              <a:buNone/>
            </a:pPr>
            <a:endParaRPr lang="pt-BR" sz="2000" dirty="0" smtClean="0"/>
          </a:p>
          <a:p>
            <a:endParaRPr lang="pt-BR" sz="2000" dirty="0" smtClean="0"/>
          </a:p>
          <a:p>
            <a:endParaRPr lang="pt-BR" sz="2000" dirty="0" smtClean="0"/>
          </a:p>
          <a:p>
            <a:endParaRPr lang="pt-BR" sz="2000" dirty="0" smtClean="0"/>
          </a:p>
          <a:p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630" y="2259152"/>
            <a:ext cx="4218464" cy="280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8668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1002"/>
          </a:xfrm>
        </p:spPr>
        <p:txBody>
          <a:bodyPr/>
          <a:lstStyle/>
          <a:p>
            <a:pPr algn="ctr"/>
            <a:r>
              <a:rPr lang="pt-BR" b="1" dirty="0" smtClean="0"/>
              <a:t>Principais doenças raras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02773"/>
            <a:ext cx="10515600" cy="4774190"/>
          </a:xfrm>
        </p:spPr>
        <p:txBody>
          <a:bodyPr>
            <a:normAutofit fontScale="92500" lnSpcReduction="20000"/>
          </a:bodyPr>
          <a:lstStyle/>
          <a:p>
            <a:r>
              <a:rPr lang="pt-BR" sz="1900" dirty="0" smtClean="0"/>
              <a:t>Doença de Huntington</a:t>
            </a:r>
          </a:p>
          <a:p>
            <a:r>
              <a:rPr lang="pt-BR" sz="1900" dirty="0" smtClean="0"/>
              <a:t>Doença de Machado-Joseph</a:t>
            </a:r>
          </a:p>
          <a:p>
            <a:r>
              <a:rPr lang="pt-BR" sz="1900" dirty="0" smtClean="0"/>
              <a:t>Doença de Pager (osteíte deformante) </a:t>
            </a:r>
          </a:p>
          <a:p>
            <a:r>
              <a:rPr lang="pt-BR" sz="1900" dirty="0" smtClean="0"/>
              <a:t>Doença de Wilson</a:t>
            </a:r>
          </a:p>
          <a:p>
            <a:r>
              <a:rPr lang="pt-BR" sz="1900" dirty="0" err="1" smtClean="0"/>
              <a:t>Epidermólise</a:t>
            </a:r>
            <a:r>
              <a:rPr lang="pt-BR" sz="1900" dirty="0" smtClean="0"/>
              <a:t> </a:t>
            </a:r>
            <a:r>
              <a:rPr lang="pt-BR" sz="1900" dirty="0" err="1" smtClean="0"/>
              <a:t>bolhosa</a:t>
            </a:r>
            <a:endParaRPr lang="pt-BR" sz="1900" dirty="0" smtClean="0"/>
          </a:p>
          <a:p>
            <a:r>
              <a:rPr lang="pt-BR" sz="1900" dirty="0" smtClean="0"/>
              <a:t>Esclerose </a:t>
            </a:r>
            <a:r>
              <a:rPr lang="pt-BR" sz="1900" dirty="0"/>
              <a:t>l</a:t>
            </a:r>
            <a:r>
              <a:rPr lang="pt-BR" sz="1900" dirty="0" smtClean="0"/>
              <a:t>ateral amiotrófica (ELA)</a:t>
            </a:r>
          </a:p>
          <a:p>
            <a:r>
              <a:rPr lang="pt-BR" sz="1900" dirty="0" smtClean="0"/>
              <a:t>Esclerose múltipla</a:t>
            </a:r>
          </a:p>
          <a:p>
            <a:r>
              <a:rPr lang="pt-BR" sz="1900" dirty="0" err="1" smtClean="0"/>
              <a:t>Espondilite</a:t>
            </a:r>
            <a:r>
              <a:rPr lang="pt-BR" sz="1900" dirty="0" smtClean="0"/>
              <a:t> </a:t>
            </a:r>
            <a:r>
              <a:rPr lang="pt-BR" sz="1900" dirty="0" err="1" smtClean="0"/>
              <a:t>ancilosante</a:t>
            </a:r>
            <a:endParaRPr lang="pt-BR" sz="1900" dirty="0" smtClean="0"/>
          </a:p>
          <a:p>
            <a:r>
              <a:rPr lang="pt-BR" sz="1900" dirty="0" smtClean="0"/>
              <a:t>Febre mediterrânea familiar </a:t>
            </a:r>
          </a:p>
          <a:p>
            <a:r>
              <a:rPr lang="pt-BR" sz="1900" dirty="0" err="1" smtClean="0"/>
              <a:t>Fenilcetonúria</a:t>
            </a:r>
            <a:endParaRPr lang="pt-BR" sz="1900" dirty="0" smtClean="0"/>
          </a:p>
          <a:p>
            <a:r>
              <a:rPr lang="pt-BR" sz="1900" dirty="0" smtClean="0"/>
              <a:t>Fibrose Cística</a:t>
            </a:r>
          </a:p>
          <a:p>
            <a:r>
              <a:rPr lang="pt-BR" sz="1900" dirty="0" err="1" smtClean="0"/>
              <a:t>Filariose</a:t>
            </a:r>
            <a:r>
              <a:rPr lang="pt-BR" sz="1900" dirty="0" smtClean="0"/>
              <a:t> linfática</a:t>
            </a:r>
          </a:p>
          <a:p>
            <a:r>
              <a:rPr lang="pt-BR" sz="1900" dirty="0" smtClean="0"/>
              <a:t>Hemoglobinúria paroxística noturna</a:t>
            </a:r>
          </a:p>
          <a:p>
            <a:r>
              <a:rPr lang="pt-BR" sz="1900" dirty="0" smtClean="0"/>
              <a:t>Hiperplasia adrenal congênita  </a:t>
            </a:r>
          </a:p>
          <a:p>
            <a:r>
              <a:rPr lang="pt-BR" sz="1900" dirty="0" smtClean="0"/>
              <a:t>Hipertensão arterial pulmonar </a:t>
            </a:r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995" y="2093917"/>
            <a:ext cx="4610911" cy="339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3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9830"/>
          </a:xfrm>
        </p:spPr>
        <p:txBody>
          <a:bodyPr/>
          <a:lstStyle/>
          <a:p>
            <a:pPr algn="ctr"/>
            <a:r>
              <a:rPr lang="pt-BR" b="1" dirty="0" smtClean="0"/>
              <a:t>Doenças genéticas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27465"/>
            <a:ext cx="10515600" cy="4753408"/>
          </a:xfrm>
        </p:spPr>
        <p:txBody>
          <a:bodyPr>
            <a:normAutofit/>
          </a:bodyPr>
          <a:lstStyle/>
          <a:p>
            <a:r>
              <a:rPr lang="pt-BR" sz="2400" dirty="0"/>
              <a:t> </a:t>
            </a:r>
            <a:r>
              <a:rPr lang="pt-BR" sz="2400" dirty="0" smtClean="0"/>
              <a:t>A genética </a:t>
            </a:r>
            <a:r>
              <a:rPr lang="pt-BR" sz="2400" dirty="0"/>
              <a:t>médica lida com doenças individualmente raras, mas que somadas constituem um grupo considerável de enfermidades, responsáveis por boa parte das internações pediátricas, deficiências físicas, sensoriais e </a:t>
            </a:r>
            <a:r>
              <a:rPr lang="pt-BR" sz="2400" dirty="0" smtClean="0"/>
              <a:t>intelectuais</a:t>
            </a:r>
          </a:p>
          <a:p>
            <a:r>
              <a:rPr lang="pt-BR" sz="2400" dirty="0"/>
              <a:t>V</a:t>
            </a:r>
            <a:r>
              <a:rPr lang="pt-BR" sz="2400" dirty="0" smtClean="0"/>
              <a:t>árias </a:t>
            </a:r>
            <a:r>
              <a:rPr lang="pt-BR" sz="2400" dirty="0"/>
              <a:t>síndromes genéticas </a:t>
            </a:r>
            <a:r>
              <a:rPr lang="pt-BR" sz="2400" dirty="0" smtClean="0"/>
              <a:t>possuem predisposição </a:t>
            </a:r>
            <a:r>
              <a:rPr lang="pt-BR" sz="2400" dirty="0"/>
              <a:t>hereditária para </a:t>
            </a:r>
            <a:r>
              <a:rPr lang="pt-BR" sz="2400" dirty="0" smtClean="0"/>
              <a:t>o desenvolvimento de câncer </a:t>
            </a:r>
            <a:r>
              <a:rPr lang="pt-BR" sz="2400" dirty="0"/>
              <a:t>e </a:t>
            </a:r>
            <a:r>
              <a:rPr lang="pt-BR" sz="2400" dirty="0" smtClean="0"/>
              <a:t>de doenças </a:t>
            </a:r>
            <a:r>
              <a:rPr lang="pt-BR" sz="2400" dirty="0" err="1"/>
              <a:t>neurodegenerativas</a:t>
            </a:r>
            <a:r>
              <a:rPr lang="pt-BR" sz="2400" dirty="0"/>
              <a:t> progressivas </a:t>
            </a:r>
            <a:endParaRPr lang="pt-BR" sz="2400" dirty="0" smtClean="0"/>
          </a:p>
          <a:p>
            <a:r>
              <a:rPr lang="pt-BR" sz="2400" dirty="0" smtClean="0"/>
              <a:t>A </a:t>
            </a:r>
            <a:r>
              <a:rPr lang="pt-BR" sz="2400" dirty="0"/>
              <a:t>prevalência de </a:t>
            </a:r>
            <a:r>
              <a:rPr lang="pt-BR" sz="2400" dirty="0" smtClean="0"/>
              <a:t>doenças genéticas </a:t>
            </a:r>
            <a:r>
              <a:rPr lang="pt-BR" sz="2400" dirty="0"/>
              <a:t>e </a:t>
            </a:r>
            <a:r>
              <a:rPr lang="pt-BR" sz="2400" dirty="0" smtClean="0"/>
              <a:t>defeitos congênitos </a:t>
            </a:r>
            <a:r>
              <a:rPr lang="pt-BR" sz="2400" dirty="0"/>
              <a:t>no Brasil não é diferente </a:t>
            </a:r>
            <a:r>
              <a:rPr lang="pt-BR" sz="2400" dirty="0" smtClean="0"/>
              <a:t>da </a:t>
            </a:r>
            <a:r>
              <a:rPr lang="pt-BR" sz="2400" dirty="0"/>
              <a:t>encontrada em outras partes do </a:t>
            </a:r>
            <a:r>
              <a:rPr lang="pt-BR" sz="2400" dirty="0" smtClean="0"/>
              <a:t>mundo, variando de 3 </a:t>
            </a:r>
            <a:r>
              <a:rPr lang="pt-BR" sz="2400" dirty="0"/>
              <a:t>a 5% dos </a:t>
            </a:r>
            <a:r>
              <a:rPr lang="pt-BR" sz="2400" dirty="0" smtClean="0"/>
              <a:t>recém-nascidos brasileiros</a:t>
            </a:r>
          </a:p>
          <a:p>
            <a:r>
              <a:rPr lang="pt-BR" sz="2400" dirty="0"/>
              <a:t>O Brasil tem cerca de 13 milhões de pacientes com alguma das </a:t>
            </a:r>
            <a:r>
              <a:rPr lang="pt-BR" sz="2400" dirty="0" smtClean="0"/>
              <a:t>8.000 </a:t>
            </a:r>
            <a:r>
              <a:rPr lang="pt-BR" sz="2400" dirty="0"/>
              <a:t>doenças catalogadas como raras, sendo 80% delas com origem </a:t>
            </a:r>
            <a:r>
              <a:rPr lang="pt-BR" sz="2400" dirty="0" smtClean="0"/>
              <a:t>genética</a:t>
            </a:r>
          </a:p>
          <a:p>
            <a:r>
              <a:rPr lang="pt-BR" sz="2400" dirty="0" smtClean="0"/>
              <a:t>No </a:t>
            </a:r>
            <a:r>
              <a:rPr lang="pt-BR" sz="2400" dirty="0"/>
              <a:t>mundo, </a:t>
            </a:r>
            <a:r>
              <a:rPr lang="pt-BR" sz="2400" dirty="0" smtClean="0"/>
              <a:t>existem 420 </a:t>
            </a:r>
            <a:r>
              <a:rPr lang="pt-BR" sz="2400" dirty="0"/>
              <a:t>a 560 milhões de portadores destas doenças (6% a 8% da população)</a:t>
            </a:r>
            <a:endParaRPr lang="pt-BR" sz="2400" dirty="0" smtClean="0"/>
          </a:p>
        </p:txBody>
      </p:sp>
    </p:spTree>
    <p:extLst>
      <p:ext uri="{BB962C8B-B14F-4D97-AF65-F5344CB8AC3E}">
        <p14:creationId xmlns:p14="http://schemas.microsoft.com/office/powerpoint/2010/main" val="16010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5920"/>
          </a:xfrm>
        </p:spPr>
        <p:txBody>
          <a:bodyPr/>
          <a:lstStyle/>
          <a:p>
            <a:pPr algn="ctr"/>
            <a:r>
              <a:rPr lang="pt-BR" b="1" dirty="0" smtClean="0"/>
              <a:t>Principais doenças raras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67691"/>
            <a:ext cx="10515600" cy="4909272"/>
          </a:xfrm>
        </p:spPr>
        <p:txBody>
          <a:bodyPr>
            <a:normAutofit/>
          </a:bodyPr>
          <a:lstStyle/>
          <a:p>
            <a:r>
              <a:rPr lang="pt-BR" sz="1800" dirty="0" err="1" smtClean="0"/>
              <a:t>Hipoparatireoidismo</a:t>
            </a:r>
            <a:endParaRPr lang="pt-BR" sz="1800" dirty="0" smtClean="0"/>
          </a:p>
          <a:p>
            <a:r>
              <a:rPr lang="pt-BR" sz="1800" dirty="0" smtClean="0"/>
              <a:t>Hipotireoidismo congênito</a:t>
            </a:r>
          </a:p>
          <a:p>
            <a:r>
              <a:rPr lang="pt-BR" sz="1800" dirty="0" err="1" smtClean="0"/>
              <a:t>Ictioses</a:t>
            </a:r>
            <a:r>
              <a:rPr lang="pt-BR" sz="1800" dirty="0" smtClean="0"/>
              <a:t> hereditárias</a:t>
            </a:r>
          </a:p>
          <a:p>
            <a:r>
              <a:rPr lang="pt-BR" sz="1800" dirty="0" smtClean="0"/>
              <a:t>Imunodeficiência primária com predomínio de defeito de anticorpos</a:t>
            </a:r>
          </a:p>
          <a:p>
            <a:r>
              <a:rPr lang="pt-BR" sz="1800" dirty="0" smtClean="0"/>
              <a:t>Insuficiência adrenal congênita </a:t>
            </a:r>
          </a:p>
          <a:p>
            <a:r>
              <a:rPr lang="pt-BR" sz="1800" dirty="0" smtClean="0"/>
              <a:t>Insuficiência pancreática exócrina</a:t>
            </a:r>
          </a:p>
          <a:p>
            <a:r>
              <a:rPr lang="pt-BR" sz="1800" dirty="0" smtClean="0"/>
              <a:t>Leucemia </a:t>
            </a:r>
            <a:r>
              <a:rPr lang="pt-BR" sz="1800" dirty="0" err="1" smtClean="0"/>
              <a:t>mieloide</a:t>
            </a:r>
            <a:r>
              <a:rPr lang="pt-BR" sz="1800" dirty="0" smtClean="0"/>
              <a:t> crônica (adultos)</a:t>
            </a:r>
          </a:p>
          <a:p>
            <a:r>
              <a:rPr lang="pt-BR" sz="1800" dirty="0"/>
              <a:t>Leucemia </a:t>
            </a:r>
            <a:r>
              <a:rPr lang="pt-BR" sz="1800" dirty="0" err="1"/>
              <a:t>mieloide</a:t>
            </a:r>
            <a:r>
              <a:rPr lang="pt-BR" sz="1800" dirty="0"/>
              <a:t> </a:t>
            </a:r>
            <a:r>
              <a:rPr lang="pt-BR" sz="1800" dirty="0" smtClean="0"/>
              <a:t>crônica (crianças e adolescentes)</a:t>
            </a:r>
          </a:p>
          <a:p>
            <a:r>
              <a:rPr lang="pt-BR" sz="1800" dirty="0" err="1" smtClean="0"/>
              <a:t>Lupus</a:t>
            </a:r>
            <a:r>
              <a:rPr lang="pt-BR" sz="1800" dirty="0" smtClean="0"/>
              <a:t> eritematoso sistêmico </a:t>
            </a:r>
          </a:p>
          <a:p>
            <a:r>
              <a:rPr lang="pt-BR" sz="1800" dirty="0" smtClean="0"/>
              <a:t>Miastenia gravis</a:t>
            </a:r>
          </a:p>
          <a:p>
            <a:r>
              <a:rPr lang="pt-BR" sz="1800" dirty="0" err="1" smtClean="0"/>
              <a:t>Mieloma</a:t>
            </a:r>
            <a:r>
              <a:rPr lang="pt-BR" sz="1800" dirty="0" smtClean="0"/>
              <a:t> múltiplo</a:t>
            </a:r>
          </a:p>
          <a:p>
            <a:r>
              <a:rPr lang="pt-BR" sz="1800" dirty="0" err="1" smtClean="0"/>
              <a:t>Mucopolissacaridose</a:t>
            </a:r>
            <a:r>
              <a:rPr lang="pt-BR" sz="1800" dirty="0" smtClean="0"/>
              <a:t> tipo I </a:t>
            </a:r>
          </a:p>
          <a:p>
            <a:r>
              <a:rPr lang="pt-BR" sz="1800" dirty="0" err="1"/>
              <a:t>Mucopolissacaridose</a:t>
            </a:r>
            <a:r>
              <a:rPr lang="pt-BR" sz="1800" dirty="0"/>
              <a:t> </a:t>
            </a:r>
            <a:r>
              <a:rPr lang="pt-BR" sz="1800" dirty="0" smtClean="0"/>
              <a:t>tipo II</a:t>
            </a:r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18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120" y="2103120"/>
            <a:ext cx="3154680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4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1392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Principais doenças raras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1800" dirty="0" smtClean="0"/>
              <a:t>Osteogênese imperfeita</a:t>
            </a:r>
          </a:p>
          <a:p>
            <a:r>
              <a:rPr lang="pt-BR" sz="1800" dirty="0" smtClean="0"/>
              <a:t>Púrpura </a:t>
            </a:r>
            <a:r>
              <a:rPr lang="pt-BR" sz="1800" dirty="0" err="1" smtClean="0"/>
              <a:t>trombocitopênica</a:t>
            </a:r>
            <a:r>
              <a:rPr lang="pt-BR" sz="1800" dirty="0" smtClean="0"/>
              <a:t> idiopática</a:t>
            </a:r>
          </a:p>
          <a:p>
            <a:r>
              <a:rPr lang="pt-BR" sz="1800" dirty="0" smtClean="0"/>
              <a:t>Sarcoma de partes moles</a:t>
            </a:r>
          </a:p>
          <a:p>
            <a:r>
              <a:rPr lang="pt-BR" sz="1800" dirty="0" err="1" smtClean="0"/>
              <a:t>SHUa</a:t>
            </a:r>
            <a:r>
              <a:rPr lang="pt-BR" sz="1800" dirty="0" smtClean="0"/>
              <a:t> (</a:t>
            </a:r>
            <a:r>
              <a:rPr lang="pt-BR" sz="1800" dirty="0" err="1" smtClean="0"/>
              <a:t>microtrombos</a:t>
            </a:r>
            <a:r>
              <a:rPr lang="pt-BR" sz="1800" dirty="0" smtClean="0"/>
              <a:t> e anemia hemolítica)</a:t>
            </a:r>
          </a:p>
          <a:p>
            <a:r>
              <a:rPr lang="pt-BR" sz="1800" dirty="0" smtClean="0"/>
              <a:t>Síndrome de </a:t>
            </a:r>
            <a:r>
              <a:rPr lang="pt-BR" sz="1800" dirty="0" err="1" smtClean="0"/>
              <a:t>Cushing</a:t>
            </a:r>
            <a:r>
              <a:rPr lang="pt-BR" sz="1800" dirty="0" smtClean="0"/>
              <a:t> </a:t>
            </a:r>
          </a:p>
          <a:p>
            <a:r>
              <a:rPr lang="pt-BR" sz="1800" dirty="0" smtClean="0"/>
              <a:t>Síndrome de </a:t>
            </a:r>
            <a:r>
              <a:rPr lang="pt-BR" sz="1800" dirty="0" err="1" smtClean="0"/>
              <a:t>Guillain-Barré</a:t>
            </a:r>
            <a:endParaRPr lang="pt-BR" sz="1800" dirty="0" smtClean="0"/>
          </a:p>
          <a:p>
            <a:r>
              <a:rPr lang="pt-BR" sz="1800" dirty="0" smtClean="0"/>
              <a:t>Síndrome de Turner</a:t>
            </a:r>
          </a:p>
          <a:p>
            <a:r>
              <a:rPr lang="pt-BR" sz="1800" dirty="0" smtClean="0"/>
              <a:t>Síndrome </a:t>
            </a:r>
            <a:r>
              <a:rPr lang="pt-BR" sz="1800" dirty="0" err="1" smtClean="0"/>
              <a:t>nefrótica</a:t>
            </a:r>
            <a:r>
              <a:rPr lang="pt-BR" sz="1800" dirty="0" smtClean="0"/>
              <a:t> primária de crianças e adolescentes</a:t>
            </a:r>
          </a:p>
          <a:p>
            <a:r>
              <a:rPr lang="pt-BR" sz="1800" dirty="0" err="1" smtClean="0"/>
              <a:t>Talassemias</a:t>
            </a:r>
            <a:endParaRPr lang="pt-BR" sz="1800" dirty="0" smtClean="0"/>
          </a:p>
          <a:p>
            <a:r>
              <a:rPr lang="pt-BR" sz="1800" dirty="0" smtClean="0"/>
              <a:t>Tumores neuroendócrinos (</a:t>
            </a:r>
            <a:r>
              <a:rPr lang="pt-BR" sz="1800" dirty="0" err="1" smtClean="0"/>
              <a:t>TNEs</a:t>
            </a:r>
            <a:r>
              <a:rPr lang="pt-BR" sz="1800" dirty="0" smtClean="0"/>
              <a:t>) </a:t>
            </a:r>
          </a:p>
          <a:p>
            <a:endParaRPr lang="pt-BR" sz="18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510" y="1915698"/>
            <a:ext cx="3257549" cy="382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9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74618"/>
            <a:ext cx="10515600" cy="945574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/>
              <a:t>Exemplo de doença rara: </a:t>
            </a:r>
            <a:r>
              <a:rPr lang="pt-BR" b="1" dirty="0" err="1" smtClean="0"/>
              <a:t>mucopolissacaridoses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830" y="1890800"/>
            <a:ext cx="5151970" cy="40100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33" y="1890800"/>
            <a:ext cx="523875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1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70163"/>
            <a:ext cx="10515600" cy="838634"/>
          </a:xfrm>
        </p:spPr>
        <p:txBody>
          <a:bodyPr/>
          <a:lstStyle/>
          <a:p>
            <a:pPr algn="ctr"/>
            <a:r>
              <a:rPr lang="pt-BR" b="1" dirty="0" smtClean="0"/>
              <a:t>Doença de </a:t>
            </a:r>
            <a:r>
              <a:rPr lang="pt-BR" b="1" dirty="0" err="1" smtClean="0"/>
              <a:t>Gaucher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30034"/>
            <a:ext cx="8565573" cy="3106884"/>
          </a:xfrm>
        </p:spPr>
        <p:txBody>
          <a:bodyPr>
            <a:normAutofit fontScale="92500" lnSpcReduction="20000"/>
          </a:bodyPr>
          <a:lstStyle/>
          <a:p>
            <a:r>
              <a:rPr lang="pt-BR" sz="2000" b="1" dirty="0"/>
              <a:t>Doença de </a:t>
            </a:r>
            <a:r>
              <a:rPr lang="pt-BR" sz="2000" b="1" dirty="0" err="1"/>
              <a:t>Gaucher</a:t>
            </a:r>
            <a:r>
              <a:rPr lang="pt-BR" sz="2000" dirty="0"/>
              <a:t> é uma </a:t>
            </a:r>
            <a:r>
              <a:rPr lang="pt-BR" sz="2000" dirty="0" smtClean="0"/>
              <a:t>doença genética progressiva</a:t>
            </a:r>
            <a:r>
              <a:rPr lang="pt-BR" sz="2000" dirty="0"/>
              <a:t>, sendo a mais comum das doenças lisossômicas de depósito, que recebem esse nome devido ao acúmulo de restos de células envelhecidas depositadas nos lisossomos. Está relacionada com </a:t>
            </a:r>
            <a:r>
              <a:rPr lang="pt-BR" sz="2000" dirty="0" smtClean="0"/>
              <a:t>o metabolismo dos </a:t>
            </a:r>
            <a:r>
              <a:rPr lang="pt-BR" sz="2000" dirty="0" err="1" smtClean="0"/>
              <a:t>esfingolipídeos</a:t>
            </a:r>
            <a:r>
              <a:rPr lang="pt-BR" sz="2000" dirty="0" smtClean="0"/>
              <a:t>, um </a:t>
            </a:r>
            <a:r>
              <a:rPr lang="pt-BR" sz="2000" dirty="0"/>
              <a:t>tipo de </a:t>
            </a:r>
            <a:r>
              <a:rPr lang="pt-BR" sz="2000" dirty="0" smtClean="0"/>
              <a:t>gordura</a:t>
            </a:r>
          </a:p>
          <a:p>
            <a:r>
              <a:rPr lang="pt-BR" sz="2000" dirty="0" smtClean="0"/>
              <a:t>É </a:t>
            </a:r>
            <a:r>
              <a:rPr lang="pt-BR" sz="2000" dirty="0"/>
              <a:t>causada por uma deficiência na </a:t>
            </a:r>
            <a:r>
              <a:rPr lang="pt-BR" sz="2000" dirty="0" smtClean="0"/>
              <a:t>enzima </a:t>
            </a:r>
            <a:r>
              <a:rPr lang="pt-BR" sz="2000" dirty="0" err="1" smtClean="0"/>
              <a:t>glucocerebrosidase</a:t>
            </a:r>
            <a:r>
              <a:rPr lang="pt-BR" sz="2000" dirty="0" smtClean="0"/>
              <a:t> cuja </a:t>
            </a:r>
            <a:r>
              <a:rPr lang="pt-BR" sz="2000" dirty="0"/>
              <a:t>função é fazer a digestão dos </a:t>
            </a:r>
            <a:r>
              <a:rPr lang="pt-BR" sz="2000" dirty="0" err="1" smtClean="0"/>
              <a:t>glicocerebrosídeos</a:t>
            </a:r>
            <a:r>
              <a:rPr lang="pt-BR" sz="2000" dirty="0" smtClean="0"/>
              <a:t> dentro </a:t>
            </a:r>
            <a:r>
              <a:rPr lang="pt-BR" sz="2000" dirty="0"/>
              <a:t>da célula, que se acumulam causando lesões a diversos </a:t>
            </a:r>
            <a:r>
              <a:rPr lang="pt-BR" sz="2000" dirty="0" smtClean="0"/>
              <a:t>órgãos</a:t>
            </a:r>
          </a:p>
          <a:p>
            <a:r>
              <a:rPr lang="pt-BR" sz="2000" dirty="0" smtClean="0"/>
              <a:t>Afeta </a:t>
            </a:r>
            <a:r>
              <a:rPr lang="pt-BR" sz="2000" dirty="0"/>
              <a:t>1 em cada 40.000 nascidos </a:t>
            </a:r>
            <a:r>
              <a:rPr lang="pt-BR" sz="2000" dirty="0" smtClean="0"/>
              <a:t>vivos</a:t>
            </a:r>
          </a:p>
          <a:p>
            <a:r>
              <a:rPr lang="pt-BR" sz="2000" dirty="0" smtClean="0"/>
              <a:t>As </a:t>
            </a:r>
            <a:r>
              <a:rPr lang="pt-BR" sz="2000" dirty="0"/>
              <a:t>principais características observadas são um aumento dos órgãos como </a:t>
            </a:r>
            <a:r>
              <a:rPr lang="pt-BR" sz="2000" dirty="0" smtClean="0"/>
              <a:t>fígado, baço e rins, diminuição </a:t>
            </a:r>
            <a:r>
              <a:rPr lang="pt-BR" sz="2000" dirty="0"/>
              <a:t>do número </a:t>
            </a:r>
            <a:r>
              <a:rPr lang="pt-BR" sz="2000" dirty="0" smtClean="0"/>
              <a:t>de plaquetas e doenças ósseas</a:t>
            </a:r>
          </a:p>
          <a:p>
            <a:r>
              <a:rPr lang="pt-BR" sz="2000" dirty="0"/>
              <a:t> </a:t>
            </a:r>
            <a:r>
              <a:rPr lang="pt-BR" sz="2000" dirty="0" smtClean="0"/>
              <a:t>A </a:t>
            </a:r>
            <a:r>
              <a:rPr lang="pt-BR" sz="2000" dirty="0"/>
              <a:t>doença foi descrita </a:t>
            </a:r>
            <a:r>
              <a:rPr lang="pt-BR" sz="2000" dirty="0" smtClean="0"/>
              <a:t>por  </a:t>
            </a:r>
            <a:r>
              <a:rPr lang="pt-BR" sz="2000" dirty="0" err="1" smtClean="0"/>
              <a:t>Philipe</a:t>
            </a:r>
            <a:r>
              <a:rPr lang="pt-BR" sz="2000" dirty="0" smtClean="0"/>
              <a:t> Ernest </a:t>
            </a:r>
            <a:r>
              <a:rPr lang="pt-BR" sz="2000" dirty="0" err="1" smtClean="0"/>
              <a:t>Gaucher</a:t>
            </a:r>
            <a:r>
              <a:rPr lang="pt-BR" sz="2000" dirty="0" smtClean="0"/>
              <a:t> em 1882</a:t>
            </a:r>
            <a:endParaRPr lang="pt-BR" sz="20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394" y="4361581"/>
            <a:ext cx="2466975" cy="185737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5740" y="1246907"/>
            <a:ext cx="2390775" cy="4200525"/>
          </a:xfrm>
          <a:prstGeom prst="rect">
            <a:avLst/>
          </a:prstGeom>
        </p:spPr>
      </p:pic>
      <p:pic>
        <p:nvPicPr>
          <p:cNvPr id="1027" name="Picture 3" descr="A Wikipédia não é um consultório médico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0229" y="4202668"/>
            <a:ext cx="2489527" cy="248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0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1393"/>
          </a:xfrm>
        </p:spPr>
        <p:txBody>
          <a:bodyPr/>
          <a:lstStyle/>
          <a:p>
            <a:pPr algn="ctr"/>
            <a:r>
              <a:rPr lang="pt-BR" b="1" dirty="0" smtClean="0"/>
              <a:t>Situação atual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17073"/>
            <a:ext cx="7796645" cy="4904509"/>
          </a:xfrm>
        </p:spPr>
        <p:txBody>
          <a:bodyPr>
            <a:normAutofit/>
          </a:bodyPr>
          <a:lstStyle/>
          <a:p>
            <a:pPr fontAlgn="t"/>
            <a:r>
              <a:rPr lang="pt-BR" sz="2000" dirty="0"/>
              <a:t>Sexta-feira, 24 de novembro de </a:t>
            </a:r>
            <a:r>
              <a:rPr lang="pt-BR" sz="2000" dirty="0" smtClean="0"/>
              <a:t>2017. </a:t>
            </a:r>
            <a:r>
              <a:rPr lang="pt-BR" sz="2000" b="1" dirty="0" smtClean="0"/>
              <a:t>Mantida </a:t>
            </a:r>
            <a:r>
              <a:rPr lang="pt-BR" sz="2000" b="1" dirty="0"/>
              <a:t>decisão que determina fornecimento de remédio a paciente com doença rara</a:t>
            </a:r>
            <a:endParaRPr lang="pt-BR" sz="2000" dirty="0"/>
          </a:p>
          <a:p>
            <a:pPr fontAlgn="t"/>
            <a:r>
              <a:rPr lang="pt-BR" sz="2000" dirty="0"/>
              <a:t>A presidente do Supremo Tribunal Federal (STF), ministra </a:t>
            </a:r>
            <a:r>
              <a:rPr lang="pt-BR" sz="2000" dirty="0" err="1"/>
              <a:t>Cármen</a:t>
            </a:r>
            <a:r>
              <a:rPr lang="pt-BR" sz="2000" dirty="0"/>
              <a:t> Lúcia, manteve decisão do Tribunal de Justiça do Rio de Janeiro (TJ-RJ) que determina à Fundação Municipal de Saúde de Niterói (RJ) que forneça o remédio "</a:t>
            </a:r>
            <a:r>
              <a:rPr lang="pt-BR" sz="2000" dirty="0" err="1"/>
              <a:t>canaquinumabe</a:t>
            </a:r>
            <a:r>
              <a:rPr lang="pt-BR" sz="2000" dirty="0"/>
              <a:t>" a uma portadora da Deficiência de </a:t>
            </a:r>
            <a:r>
              <a:rPr lang="pt-BR" sz="2000" dirty="0" err="1"/>
              <a:t>Mevalonato</a:t>
            </a:r>
            <a:r>
              <a:rPr lang="pt-BR" sz="2000" dirty="0"/>
              <a:t> </a:t>
            </a:r>
            <a:r>
              <a:rPr lang="pt-BR" sz="2000" dirty="0" err="1"/>
              <a:t>Quinase</a:t>
            </a:r>
            <a:r>
              <a:rPr lang="pt-BR" sz="2000" dirty="0"/>
              <a:t> (</a:t>
            </a:r>
            <a:r>
              <a:rPr lang="pt-BR" sz="2000" dirty="0" smtClean="0"/>
              <a:t>MKD)</a:t>
            </a:r>
          </a:p>
          <a:p>
            <a:pPr fontAlgn="t"/>
            <a:r>
              <a:rPr lang="pt-BR" sz="2000" dirty="0" smtClean="0"/>
              <a:t>A </a:t>
            </a:r>
            <a:r>
              <a:rPr lang="pt-BR" sz="2000" dirty="0"/>
              <a:t>decisão foi tomada nos autos da Suspensão de Tutela Antecipada (STA) </a:t>
            </a:r>
            <a:r>
              <a:rPr lang="pt-BR" sz="2000" dirty="0" smtClean="0"/>
              <a:t>860</a:t>
            </a:r>
            <a:endParaRPr lang="pt-BR" sz="2000" dirty="0"/>
          </a:p>
          <a:p>
            <a:pPr fontAlgn="t"/>
            <a:r>
              <a:rPr lang="pt-BR" sz="2000" dirty="0"/>
              <a:t>A ministra explicou que, no caso, há documentos indicando, com base em laudos médicos, ser o medicamento o único eficaz para a melhora da saúde da paciente. Além disso, destacou que consta na bula do medicamento </a:t>
            </a:r>
            <a:r>
              <a:rPr lang="pt-BR" sz="2000" dirty="0" err="1"/>
              <a:t>Ilaris</a:t>
            </a:r>
            <a:r>
              <a:rPr lang="pt-BR" sz="2000" dirty="0"/>
              <a:t>, nome comercial da substância ativa </a:t>
            </a:r>
            <a:r>
              <a:rPr lang="pt-BR" sz="2000" dirty="0" err="1"/>
              <a:t>canaquinumabe</a:t>
            </a:r>
            <a:r>
              <a:rPr lang="pt-BR" sz="2000" dirty="0"/>
              <a:t>, datada de agosto de 2017, a indicação para MKD em adultos e crianças acima de dois anos, conforme o site </a:t>
            </a:r>
            <a:r>
              <a:rPr lang="pt-BR" sz="2000" dirty="0" smtClean="0"/>
              <a:t>da ANVISA </a:t>
            </a: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869" y="1382694"/>
            <a:ext cx="2284267" cy="244045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792440" y="3771898"/>
            <a:ext cx="28038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Para tratamento da doença de </a:t>
            </a:r>
            <a:r>
              <a:rPr lang="pt-BR" dirty="0" err="1" smtClean="0"/>
              <a:t>Gaucher</a:t>
            </a: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Infusões semanais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Custo: R$6.718,00 um frasco (1 X semana) por toda a vida (ajustado de acordo com o peso do paciente) 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070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9405"/>
            <a:ext cx="10515600" cy="937895"/>
          </a:xfrm>
        </p:spPr>
        <p:txBody>
          <a:bodyPr/>
          <a:lstStyle/>
          <a:p>
            <a:pPr algn="ctr"/>
            <a:r>
              <a:rPr lang="pt-BR" b="1" dirty="0" smtClean="0"/>
              <a:t>Novidades na doença de </a:t>
            </a:r>
            <a:r>
              <a:rPr lang="pt-BR" b="1" dirty="0" err="1" smtClean="0"/>
              <a:t>Gaucher</a:t>
            </a:r>
            <a:r>
              <a:rPr lang="pt-BR" b="1" dirty="0" smtClean="0"/>
              <a:t>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711325"/>
            <a:ext cx="10515600" cy="1111885"/>
          </a:xfrm>
        </p:spPr>
        <p:txBody>
          <a:bodyPr>
            <a:normAutofit/>
          </a:bodyPr>
          <a:lstStyle/>
          <a:p>
            <a:r>
              <a:rPr lang="pt-BR" sz="2400" dirty="0" smtClean="0"/>
              <a:t>Janeiro de 2019: a Sanofi-</a:t>
            </a:r>
            <a:r>
              <a:rPr lang="pt-BR" sz="2400" dirty="0" err="1" smtClean="0"/>
              <a:t>Genzyme</a:t>
            </a:r>
            <a:r>
              <a:rPr lang="pt-BR" sz="2400" dirty="0" smtClean="0"/>
              <a:t> anuncia o lançamento da primeira medicação para o tratamento da doença de </a:t>
            </a:r>
            <a:r>
              <a:rPr lang="pt-BR" sz="2400" dirty="0" err="1" smtClean="0"/>
              <a:t>Gaucher</a:t>
            </a:r>
            <a:r>
              <a:rPr lang="pt-BR" sz="2400" dirty="0" smtClean="0"/>
              <a:t> que será feito por via oral, trazendo praticidade e conforto aos pacientes </a:t>
            </a:r>
            <a:endParaRPr lang="pt-BR" sz="2400" dirty="0"/>
          </a:p>
        </p:txBody>
      </p:sp>
      <p:pic>
        <p:nvPicPr>
          <p:cNvPr id="2050" name="Picture 2" descr="Resultado de imagem para medicamento via oral para tratamento de doenÃ§a ra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6" y="4059582"/>
            <a:ext cx="2999104" cy="20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065" y="3170423"/>
            <a:ext cx="5164455" cy="298807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9726930" y="4903470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Custo?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90770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11727" y="313171"/>
            <a:ext cx="11336482" cy="1089602"/>
          </a:xfrm>
        </p:spPr>
        <p:txBody>
          <a:bodyPr/>
          <a:lstStyle/>
          <a:p>
            <a:pPr algn="ctr"/>
            <a:r>
              <a:rPr lang="pt-BR" b="1" dirty="0" smtClean="0"/>
              <a:t>Causas de internação de crianças no RJ em 2011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65" y="1943100"/>
            <a:ext cx="7456859" cy="422686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599" y="2085612"/>
            <a:ext cx="2800350" cy="162877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599" y="3846457"/>
            <a:ext cx="2800350" cy="211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0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458645"/>
            <a:ext cx="10900064" cy="829830"/>
          </a:xfrm>
        </p:spPr>
        <p:txBody>
          <a:bodyPr>
            <a:noAutofit/>
          </a:bodyPr>
          <a:lstStyle/>
          <a:p>
            <a:pPr algn="ctr"/>
            <a:r>
              <a:rPr lang="pt-BR" sz="4000" b="1" dirty="0" smtClean="0"/>
              <a:t>Riscos mínimos de gestações com desfecho anormal </a:t>
            </a:r>
            <a:endParaRPr lang="pt-BR" sz="4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088575"/>
            <a:ext cx="10515600" cy="4462463"/>
          </a:xfrm>
        </p:spPr>
        <p:txBody>
          <a:bodyPr>
            <a:normAutofit lnSpcReduction="10000"/>
          </a:bodyPr>
          <a:lstStyle/>
          <a:p>
            <a:r>
              <a:rPr lang="pt-BR" sz="2400" dirty="0" smtClean="0"/>
              <a:t>Alguma anormalidade congênita presente ao nascimento..........................1:30</a:t>
            </a:r>
          </a:p>
          <a:p>
            <a:r>
              <a:rPr lang="pt-BR" sz="2400" dirty="0" smtClean="0"/>
              <a:t>Deficiência física ou mental intensa..............................................................1:50</a:t>
            </a:r>
          </a:p>
          <a:p>
            <a:r>
              <a:rPr lang="pt-BR" sz="2400" dirty="0" smtClean="0"/>
              <a:t>Deficiência física ou mental grave em filho de primos..................................1:30</a:t>
            </a:r>
          </a:p>
          <a:p>
            <a:r>
              <a:rPr lang="pt-BR" sz="2400" dirty="0" smtClean="0"/>
              <a:t>Aborto espontâneo .......................................................................................1:8</a:t>
            </a:r>
          </a:p>
          <a:p>
            <a:r>
              <a:rPr lang="pt-BR" sz="2400" dirty="0" smtClean="0"/>
              <a:t>Nascimento de natimorto (EUA)....................................................................1:125</a:t>
            </a:r>
          </a:p>
          <a:p>
            <a:r>
              <a:rPr lang="pt-BR" sz="2400" dirty="0" smtClean="0"/>
              <a:t>Morte perinatal (EUA)....................................................................................1:150</a:t>
            </a:r>
          </a:p>
          <a:p>
            <a:r>
              <a:rPr lang="pt-BR" sz="2400" dirty="0" smtClean="0"/>
              <a:t>Morte após a 1ª semana de vida, ainda no primeiro ano (EUA)...................1:200</a:t>
            </a:r>
          </a:p>
          <a:p>
            <a:r>
              <a:rPr lang="pt-BR" sz="2400" dirty="0" smtClean="0"/>
              <a:t>Casal ser infértil..............................................................................................1:10 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000" dirty="0" smtClean="0"/>
              <a:t>Fonte: </a:t>
            </a:r>
            <a:r>
              <a:rPr lang="pt-BR" sz="2000" dirty="0" err="1" smtClean="0"/>
              <a:t>Practical</a:t>
            </a:r>
            <a:r>
              <a:rPr lang="pt-BR" sz="2000" dirty="0" smtClean="0"/>
              <a:t> </a:t>
            </a:r>
            <a:r>
              <a:rPr lang="pt-BR" sz="2000" dirty="0" err="1" smtClean="0"/>
              <a:t>Genetic</a:t>
            </a:r>
            <a:r>
              <a:rPr lang="pt-BR" sz="2000" dirty="0" smtClean="0"/>
              <a:t> </a:t>
            </a:r>
            <a:r>
              <a:rPr lang="pt-BR" sz="2000" dirty="0" err="1" smtClean="0"/>
              <a:t>Counseling</a:t>
            </a:r>
            <a:r>
              <a:rPr lang="pt-BR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915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06690"/>
            <a:ext cx="10515600" cy="746702"/>
          </a:xfrm>
        </p:spPr>
        <p:txBody>
          <a:bodyPr/>
          <a:lstStyle/>
          <a:p>
            <a:pPr algn="ctr"/>
            <a:r>
              <a:rPr lang="pt-BR" b="1" dirty="0" smtClean="0"/>
              <a:t>Doenças causadas por fatores genéticos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93721"/>
            <a:ext cx="10515600" cy="4395355"/>
          </a:xfrm>
        </p:spPr>
        <p:txBody>
          <a:bodyPr/>
          <a:lstStyle/>
          <a:p>
            <a:r>
              <a:rPr lang="pt-BR" sz="2000" b="1" dirty="0" smtClean="0"/>
              <a:t>Três tipo principais: </a:t>
            </a:r>
            <a:r>
              <a:rPr lang="pt-BR" sz="2000" dirty="0" smtClean="0"/>
              <a:t>distúrbios monogênicos, cromossômicos e multifatoriais</a:t>
            </a:r>
          </a:p>
          <a:p>
            <a:r>
              <a:rPr lang="pt-BR" sz="2000" b="1" dirty="0" smtClean="0"/>
              <a:t>Monogênicos: </a:t>
            </a:r>
            <a:r>
              <a:rPr lang="pt-BR" sz="2000" dirty="0" smtClean="0"/>
              <a:t>causados por genes com mutações. Os genes podem localizar-se no genoma nuclear ou no genoma mitocondrial, pode estar presente no gene de um dos cromossomos do par ou em ambos; frequência de 1:500 distúrbios genéticos (raro) porém como existem mais de 5.000 mutações gênicas descritas, todos juntos estes distúrbios podem ser considerados relativamente frequentes</a:t>
            </a:r>
          </a:p>
          <a:p>
            <a:r>
              <a:rPr lang="pt-BR" sz="2000" b="1" dirty="0" smtClean="0"/>
              <a:t>Cromossômicos: </a:t>
            </a:r>
            <a:r>
              <a:rPr lang="pt-BR" sz="2000" dirty="0" smtClean="0"/>
              <a:t>o defeito é consequência não de um erro isolado em um gene, mas do excesso ou deficiência de um ou mais genes contidos em um cromossomo, ou em partes dele. Por exemplo: síndrome de Down onde existe um cromossomo 21 a mais, muito embora os genes deste cromossomo não apresentem anormalidades (excesso); frequência de 7: 1.000 nascidos vivos e de 50% dos abortos </a:t>
            </a:r>
          </a:p>
          <a:p>
            <a:r>
              <a:rPr lang="pt-BR" sz="2000" b="1" dirty="0" smtClean="0"/>
              <a:t>Multifatorial: </a:t>
            </a:r>
            <a:r>
              <a:rPr lang="pt-BR" sz="2000" dirty="0" smtClean="0"/>
              <a:t>parece não existir um defeito genético isolado e sim uma combinação de pequenas variações que juntas produzem ou predispõem a defeitos graves. Tendem a recorrer em famílias, mas não exibem os padrões de hereditariedade típicos dos distúrbios monogênicos</a:t>
            </a:r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3123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249384"/>
            <a:ext cx="10515600" cy="1018308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Ausência de núcleo 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66747"/>
            <a:ext cx="6778336" cy="482109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668491" y="2400597"/>
            <a:ext cx="39693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Procariontes, </a:t>
            </a:r>
            <a:r>
              <a:rPr lang="pt-BR" sz="2000" dirty="0" smtClean="0"/>
              <a:t>procariontes </a:t>
            </a:r>
            <a:r>
              <a:rPr lang="pt-BR" sz="2000" dirty="0"/>
              <a:t>ou procariotos são organismos unicelulares na sua vasta </a:t>
            </a:r>
            <a:r>
              <a:rPr lang="pt-BR" sz="2000" dirty="0" smtClean="0"/>
              <a:t>maioria</a:t>
            </a:r>
          </a:p>
          <a:p>
            <a:endParaRPr lang="pt-B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Estes </a:t>
            </a:r>
            <a:r>
              <a:rPr lang="pt-BR" sz="2000" dirty="0"/>
              <a:t>seres não possuem nenhum tipo de </a:t>
            </a:r>
            <a:r>
              <a:rPr lang="pt-BR" sz="2000" dirty="0" smtClean="0"/>
              <a:t>compartimento </a:t>
            </a:r>
            <a:r>
              <a:rPr lang="pt-BR" sz="2000" dirty="0"/>
              <a:t>interno </a:t>
            </a:r>
            <a:r>
              <a:rPr lang="pt-BR" sz="2000" dirty="0" smtClean="0"/>
              <a:t>separado por membranas, estando </a:t>
            </a:r>
            <a:r>
              <a:rPr lang="pt-BR" sz="2000" dirty="0"/>
              <a:t>ausentes o envoltório nuclear </a:t>
            </a:r>
            <a:r>
              <a:rPr lang="pt-BR" sz="2000" dirty="0" smtClean="0"/>
              <a:t>e </a:t>
            </a:r>
            <a:r>
              <a:rPr lang="pt-BR" sz="2000" dirty="0"/>
              <a:t>as organelas </a:t>
            </a:r>
            <a:r>
              <a:rPr lang="pt-BR" sz="2000" dirty="0" smtClean="0"/>
              <a:t>membranosas tais como </a:t>
            </a:r>
            <a:r>
              <a:rPr lang="pt-BR" sz="2000" dirty="0"/>
              <a:t>as </a:t>
            </a:r>
            <a:r>
              <a:rPr lang="pt-BR" sz="2000" dirty="0" smtClean="0"/>
              <a:t>mitocôndrias e o complexo </a:t>
            </a:r>
            <a:r>
              <a:rPr lang="pt-BR" sz="2000" dirty="0"/>
              <a:t>de </a:t>
            </a:r>
            <a:r>
              <a:rPr lang="pt-BR" sz="2000" dirty="0" smtClean="0"/>
              <a:t>Golgi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530846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23562"/>
            <a:ext cx="10515600" cy="840220"/>
          </a:xfrm>
        </p:spPr>
        <p:txBody>
          <a:bodyPr/>
          <a:lstStyle/>
          <a:p>
            <a:pPr algn="ctr"/>
            <a:r>
              <a:rPr lang="pt-BR" b="1" dirty="0" smtClean="0"/>
              <a:t>Presença de núcleo compartimentado</a:t>
            </a:r>
            <a:endParaRPr lang="pt-BR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7699670" y="2618512"/>
            <a:ext cx="33250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/>
              <a:t>Eucarionte</a:t>
            </a:r>
            <a:r>
              <a:rPr lang="pt-BR" sz="2000" dirty="0"/>
              <a:t> é um ser unicelular ou pluricelular que possui </a:t>
            </a:r>
            <a:r>
              <a:rPr lang="pt-BR" sz="2000" dirty="0" err="1"/>
              <a:t>carioteca</a:t>
            </a:r>
            <a:r>
              <a:rPr lang="pt-BR" sz="2000" dirty="0"/>
              <a:t> (membrana nuclear), ou seja, o seu núcleo celular é separado do citoplasma por uma membrana, diferentemente dos procariontes, que não possuem </a:t>
            </a:r>
            <a:r>
              <a:rPr lang="pt-BR" sz="2000" dirty="0" err="1" smtClean="0"/>
              <a:t>carioteca</a:t>
            </a: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174" y="1731861"/>
            <a:ext cx="6026726" cy="491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5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50824"/>
            <a:ext cx="10515600" cy="1006475"/>
          </a:xfrm>
        </p:spPr>
        <p:txBody>
          <a:bodyPr/>
          <a:lstStyle/>
          <a:p>
            <a:pPr algn="ctr"/>
            <a:r>
              <a:rPr lang="pt-BR" b="1" dirty="0" smtClean="0"/>
              <a:t>Da célula eucarionte até o DNA </a:t>
            </a:r>
            <a:endParaRPr lang="pt-BR" b="1" dirty="0"/>
          </a:p>
        </p:txBody>
      </p:sp>
      <p:pic>
        <p:nvPicPr>
          <p:cNvPr id="1026" name="Picture 2" descr="Resultado de imagem para dupla hÃ©lice nucleossomo e cromosso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692" y="1400327"/>
            <a:ext cx="4285726" cy="514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867" y="1901536"/>
            <a:ext cx="4048569" cy="277826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865423" y="4684961"/>
            <a:ext cx="3719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Célula com cromossomos </a:t>
            </a:r>
            <a:r>
              <a:rPr lang="pt-BR" dirty="0" err="1" smtClean="0"/>
              <a:t>metafásicos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02" y="2909454"/>
            <a:ext cx="2824596" cy="121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9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1784"/>
          </a:xfrm>
        </p:spPr>
        <p:txBody>
          <a:bodyPr/>
          <a:lstStyle/>
          <a:p>
            <a:pPr algn="ctr"/>
            <a:r>
              <a:rPr lang="pt-BR" b="1" dirty="0" smtClean="0"/>
              <a:t>DNA + Histonas = Cromatina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716" y="1797623"/>
            <a:ext cx="5909926" cy="443244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567" y="2587336"/>
            <a:ext cx="4338242" cy="300576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689273" y="1922313"/>
            <a:ext cx="3664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Conjunto formado por DNA + proteínas dentro do núcleo da célula eucarionte 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69899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2401"/>
          </a:xfrm>
        </p:spPr>
        <p:txBody>
          <a:bodyPr>
            <a:noAutofit/>
          </a:bodyPr>
          <a:lstStyle/>
          <a:p>
            <a:pPr algn="ctr"/>
            <a:r>
              <a:rPr lang="pt-BR" b="1" dirty="0" smtClean="0"/>
              <a:t>Cromatinas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37248"/>
            <a:ext cx="10515600" cy="4351338"/>
          </a:xfrm>
        </p:spPr>
        <p:txBody>
          <a:bodyPr>
            <a:normAutofit/>
          </a:bodyPr>
          <a:lstStyle/>
          <a:p>
            <a:r>
              <a:rPr lang="pt-BR" sz="2000" dirty="0"/>
              <a:t>Eucromatina e heterocromatina são estados da </a:t>
            </a:r>
            <a:r>
              <a:rPr lang="pt-BR" sz="2000" dirty="0" smtClean="0"/>
              <a:t>cromatina</a:t>
            </a:r>
          </a:p>
          <a:p>
            <a:r>
              <a:rPr lang="pt-BR" sz="2000" dirty="0"/>
              <a:t>H</a:t>
            </a:r>
            <a:r>
              <a:rPr lang="pt-BR" sz="2000" dirty="0" smtClean="0"/>
              <a:t>eterocromatina </a:t>
            </a:r>
            <a:r>
              <a:rPr lang="pt-BR" sz="2000" dirty="0"/>
              <a:t>é quando a cromatina (DNA + </a:t>
            </a:r>
            <a:r>
              <a:rPr lang="pt-BR" sz="2000" dirty="0" smtClean="0"/>
              <a:t>histonas) está </a:t>
            </a:r>
            <a:r>
              <a:rPr lang="pt-BR" sz="2000" dirty="0"/>
              <a:t>condensada, </a:t>
            </a:r>
            <a:r>
              <a:rPr lang="pt-BR" sz="2000" dirty="0" smtClean="0"/>
              <a:t>escura, quando observada ao microscópio ou </a:t>
            </a:r>
            <a:r>
              <a:rPr lang="pt-BR" sz="2000" dirty="0"/>
              <a:t>seja, os genes estão inativados, pois o próprio grau de condensação constitui uma barreia à </a:t>
            </a:r>
            <a:r>
              <a:rPr lang="pt-BR" sz="2000" dirty="0" smtClean="0"/>
              <a:t>transcrição</a:t>
            </a:r>
          </a:p>
          <a:p>
            <a:r>
              <a:rPr lang="pt-BR" sz="2000" dirty="0"/>
              <a:t>E</a:t>
            </a:r>
            <a:r>
              <a:rPr lang="pt-BR" sz="2000" dirty="0" smtClean="0"/>
              <a:t>ucromatina </a:t>
            </a:r>
            <a:r>
              <a:rPr lang="pt-BR" sz="2000" dirty="0"/>
              <a:t>é a região </a:t>
            </a:r>
            <a:r>
              <a:rPr lang="pt-BR" sz="2000" dirty="0" smtClean="0"/>
              <a:t>eléctron lúcida, clara, </a:t>
            </a:r>
            <a:r>
              <a:rPr lang="pt-BR" sz="2000" dirty="0"/>
              <a:t>correspondente à cromatina descondensada, ou seja, os genes estão ativados, podendo ser transcritos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97" y="3699165"/>
            <a:ext cx="4044045" cy="285872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489" y="4042063"/>
            <a:ext cx="2807565" cy="224449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455" y="4042063"/>
            <a:ext cx="3388735" cy="198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5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3170"/>
            <a:ext cx="10515600" cy="892175"/>
          </a:xfrm>
        </p:spPr>
        <p:txBody>
          <a:bodyPr/>
          <a:lstStyle/>
          <a:p>
            <a:pPr algn="ctr"/>
            <a:r>
              <a:rPr lang="pt-BR" b="1" dirty="0" smtClean="0"/>
              <a:t>Genética, hereditariedade e leis de Mendel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65018" y="1503503"/>
            <a:ext cx="6078682" cy="5001205"/>
          </a:xfrm>
        </p:spPr>
        <p:txBody>
          <a:bodyPr>
            <a:normAutofit/>
          </a:bodyPr>
          <a:lstStyle/>
          <a:p>
            <a:r>
              <a:rPr lang="pt-BR" sz="2200" b="1" dirty="0"/>
              <a:t>Genética</a:t>
            </a:r>
            <a:r>
              <a:rPr lang="pt-BR" sz="2200" dirty="0"/>
              <a:t> é a ciência que estuda a transmissão das características hereditárias ao longo das </a:t>
            </a:r>
            <a:r>
              <a:rPr lang="pt-BR" sz="2200" dirty="0" smtClean="0"/>
              <a:t>gerações</a:t>
            </a:r>
            <a:endParaRPr lang="pt-BR" sz="2200" dirty="0"/>
          </a:p>
          <a:p>
            <a:r>
              <a:rPr lang="pt-BR" sz="2200" dirty="0"/>
              <a:t>Em genética, </a:t>
            </a:r>
            <a:r>
              <a:rPr lang="pt-BR" sz="2200" b="1" dirty="0"/>
              <a:t>hereditariedade</a:t>
            </a:r>
            <a:r>
              <a:rPr lang="pt-BR" sz="2200" dirty="0"/>
              <a:t> é o conjunto de processos biológicos que asseguram que cada ser vivo receba e </a:t>
            </a:r>
            <a:r>
              <a:rPr lang="pt-BR" sz="2200" dirty="0" smtClean="0"/>
              <a:t>transmita informações genéticas </a:t>
            </a:r>
            <a:r>
              <a:rPr lang="pt-BR" sz="2200" dirty="0"/>
              <a:t> através da </a:t>
            </a:r>
            <a:r>
              <a:rPr lang="pt-BR" sz="2200" dirty="0" smtClean="0"/>
              <a:t>reprodução</a:t>
            </a:r>
          </a:p>
          <a:p>
            <a:r>
              <a:rPr lang="pt-BR" sz="2200" dirty="0" smtClean="0"/>
              <a:t>A </a:t>
            </a:r>
            <a:r>
              <a:rPr lang="pt-BR" sz="2200" b="1" dirty="0"/>
              <a:t>informação genética</a:t>
            </a:r>
            <a:r>
              <a:rPr lang="pt-BR" sz="2200" dirty="0"/>
              <a:t> é transmitida através dos genes, porções de informação </a:t>
            </a:r>
            <a:r>
              <a:rPr lang="pt-BR" sz="2200" dirty="0" smtClean="0"/>
              <a:t>contidas </a:t>
            </a:r>
            <a:r>
              <a:rPr lang="pt-BR" sz="2200" dirty="0"/>
              <a:t>no DNA dos indivíduos sob a forma de sequências de </a:t>
            </a:r>
            <a:r>
              <a:rPr lang="pt-BR" sz="2200" dirty="0" smtClean="0"/>
              <a:t>nucleotídeos </a:t>
            </a:r>
          </a:p>
          <a:p>
            <a:pPr fontAlgn="base"/>
            <a:r>
              <a:rPr lang="pt-BR" sz="2200" dirty="0" smtClean="0"/>
              <a:t>As leis </a:t>
            </a:r>
            <a:r>
              <a:rPr lang="pt-BR" sz="2200" dirty="0"/>
              <a:t>de Mendel explicam como as características hereditárias são transmitidas de uma geração à </a:t>
            </a:r>
            <a:r>
              <a:rPr lang="pt-BR" sz="2200" dirty="0" smtClean="0"/>
              <a:t>outra</a:t>
            </a:r>
          </a:p>
          <a:p>
            <a:pPr marL="0" indent="0" fontAlgn="base">
              <a:buNone/>
            </a:pPr>
            <a:endParaRPr lang="pt-BR" sz="2200" dirty="0"/>
          </a:p>
          <a:p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701" y="1887966"/>
            <a:ext cx="4689452" cy="333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1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3171"/>
            <a:ext cx="10515600" cy="767484"/>
          </a:xfrm>
        </p:spPr>
        <p:txBody>
          <a:bodyPr/>
          <a:lstStyle/>
          <a:p>
            <a:pPr algn="ctr"/>
            <a:r>
              <a:rPr lang="pt-BR" b="1" dirty="0" smtClean="0"/>
              <a:t>Cromossomo ou cromossoma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68421"/>
            <a:ext cx="10515600" cy="4351338"/>
          </a:xfrm>
        </p:spPr>
        <p:txBody>
          <a:bodyPr>
            <a:normAutofit/>
          </a:bodyPr>
          <a:lstStyle/>
          <a:p>
            <a:r>
              <a:rPr lang="pt-BR" sz="2000" dirty="0" smtClean="0"/>
              <a:t>Definição: longas sequências de DNA que contêm genes, além de outras sequências com funções específicas nos seres vivos</a:t>
            </a:r>
          </a:p>
          <a:p>
            <a:r>
              <a:rPr lang="pt-BR" sz="2000" dirty="0" smtClean="0"/>
              <a:t>As células humanas possuem 46 cromossomos que ocorrem em pares: 22 pares de autossomos e 1 par  de cromossomos sexuais </a:t>
            </a: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277" y="2716794"/>
            <a:ext cx="9528659" cy="351652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361209" y="6170977"/>
            <a:ext cx="9455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             Cariótipo masculino                                                         Cariótipo feminino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0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8656"/>
          </a:xfrm>
        </p:spPr>
        <p:txBody>
          <a:bodyPr/>
          <a:lstStyle/>
          <a:p>
            <a:pPr algn="ctr"/>
            <a:r>
              <a:rPr lang="pt-BR" b="1" dirty="0" smtClean="0"/>
              <a:t>Haploide e diploide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02773"/>
            <a:ext cx="10515600" cy="4987636"/>
          </a:xfrm>
        </p:spPr>
        <p:txBody>
          <a:bodyPr>
            <a:normAutofit/>
          </a:bodyPr>
          <a:lstStyle/>
          <a:p>
            <a:r>
              <a:rPr lang="pt-BR" sz="2000" dirty="0" err="1" smtClean="0"/>
              <a:t>Celulas</a:t>
            </a:r>
            <a:r>
              <a:rPr lang="pt-BR" sz="2000" dirty="0" smtClean="0"/>
              <a:t> somáticas: possuem 46 cromossomos, sendo 22 autossomos e 2 cromossomos sexuais (XX ou XY). Estas células são diploides (2N)</a:t>
            </a:r>
          </a:p>
          <a:p>
            <a:r>
              <a:rPr lang="pt-BR" sz="2000" dirty="0" smtClean="0"/>
              <a:t>Gametas: possuem 23 cromossomos e são células haploides  (N)</a:t>
            </a:r>
          </a:p>
          <a:p>
            <a:r>
              <a:rPr lang="pt-BR" sz="2000" dirty="0" smtClean="0"/>
              <a:t>Os 22 pares de autossomos e os cromossomos sexuais são todos diferentes</a:t>
            </a:r>
          </a:p>
          <a:p>
            <a:r>
              <a:rPr lang="pt-BR" sz="2000" dirty="0" smtClean="0"/>
              <a:t>Os dois cromossomos que formam 1 par são chamados de homólogos (1 materno e 1 paterno)</a:t>
            </a:r>
          </a:p>
          <a:p>
            <a:r>
              <a:rPr lang="pt-BR" sz="2000" dirty="0" smtClean="0"/>
              <a:t>Cromossomos de pares diferentes são chamados de </a:t>
            </a:r>
            <a:r>
              <a:rPr lang="pt-BR" sz="2000" dirty="0" err="1" smtClean="0"/>
              <a:t>heterólogos</a:t>
            </a:r>
            <a:endParaRPr lang="pt-BR" sz="2000" dirty="0" smtClean="0"/>
          </a:p>
          <a:p>
            <a:r>
              <a:rPr lang="pt-BR" sz="2000" dirty="0" smtClean="0"/>
              <a:t>Cada cromossomo é formado de 2 metades chamadas de </a:t>
            </a:r>
          </a:p>
          <a:p>
            <a:pPr marL="0" indent="0">
              <a:buNone/>
            </a:pPr>
            <a:r>
              <a:rPr lang="pt-BR" sz="2000" dirty="0"/>
              <a:t> </a:t>
            </a:r>
            <a:r>
              <a:rPr lang="pt-BR" sz="2000" dirty="0" smtClean="0"/>
              <a:t>   cromátides (cada um dos filamentos de DNA que formam </a:t>
            </a:r>
          </a:p>
          <a:p>
            <a:pPr marL="0" indent="0">
              <a:buNone/>
            </a:pPr>
            <a:r>
              <a:rPr lang="pt-BR" sz="2000" dirty="0"/>
              <a:t> </a:t>
            </a:r>
            <a:r>
              <a:rPr lang="pt-BR" sz="2000" dirty="0" smtClean="0"/>
              <a:t>   um cromossomo </a:t>
            </a:r>
          </a:p>
          <a:p>
            <a:pPr marL="0" indent="0">
              <a:buNone/>
            </a:pPr>
            <a:endParaRPr lang="pt-BR" sz="2000" dirty="0" smtClean="0"/>
          </a:p>
          <a:p>
            <a:pPr marL="0" indent="0">
              <a:buNone/>
            </a:pP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732" y="3865393"/>
            <a:ext cx="3248025" cy="242887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476511" y="4572000"/>
            <a:ext cx="924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  Óvulo  (N)</a:t>
            </a:r>
            <a:endParaRPr lang="pt-BR" sz="12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8977745" y="5652654"/>
            <a:ext cx="1454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Espermatozoide  (N)</a:t>
            </a:r>
            <a:endParaRPr lang="pt-BR" sz="12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966" y="4572000"/>
            <a:ext cx="2009001" cy="2009001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5166275" y="5372099"/>
            <a:ext cx="201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2 cromátides irmãs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974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</p:spPr>
        <p:txBody>
          <a:bodyPr/>
          <a:lstStyle/>
          <a:p>
            <a:pPr algn="ctr"/>
            <a:r>
              <a:rPr lang="pt-BR" b="1" dirty="0" smtClean="0"/>
              <a:t>Partes do cromossomo </a:t>
            </a:r>
            <a:endParaRPr lang="pt-BR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38589"/>
            <a:ext cx="5801784" cy="435133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028" y="1638589"/>
            <a:ext cx="3438525" cy="170497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384" y="3492255"/>
            <a:ext cx="2990416" cy="259939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190509" y="3969327"/>
            <a:ext cx="117287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Curto (p)</a:t>
            </a:r>
          </a:p>
          <a:p>
            <a:r>
              <a:rPr lang="pt-BR" dirty="0" smtClean="0"/>
              <a:t>   </a:t>
            </a:r>
            <a:r>
              <a:rPr lang="pt-BR" dirty="0" err="1" smtClean="0"/>
              <a:t>petit</a:t>
            </a:r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r>
              <a:rPr lang="pt-BR" dirty="0" smtClean="0"/>
              <a:t>Longo (q)</a:t>
            </a:r>
          </a:p>
          <a:p>
            <a:r>
              <a:rPr lang="pt-BR" sz="1200" dirty="0" smtClean="0"/>
              <a:t>Próxima letra do alfabeto </a:t>
            </a:r>
          </a:p>
        </p:txBody>
      </p:sp>
    </p:spTree>
    <p:extLst>
      <p:ext uri="{BB962C8B-B14F-4D97-AF65-F5344CB8AC3E}">
        <p14:creationId xmlns:p14="http://schemas.microsoft.com/office/powerpoint/2010/main" val="384782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02780"/>
            <a:ext cx="10515600" cy="746702"/>
          </a:xfrm>
        </p:spPr>
        <p:txBody>
          <a:bodyPr/>
          <a:lstStyle/>
          <a:p>
            <a:pPr algn="ctr"/>
            <a:r>
              <a:rPr lang="pt-BR" b="1" dirty="0" smtClean="0"/>
              <a:t>Tipos de cromossomos </a:t>
            </a:r>
            <a:endParaRPr lang="pt-BR" b="1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838200" y="1555459"/>
            <a:ext cx="6809509" cy="4351338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De acordo com a posição relativa do centrômero, os cromossomos são classificados em quatro tipos:</a:t>
            </a:r>
          </a:p>
          <a:p>
            <a:pPr marL="342900" indent="-342900"/>
            <a:r>
              <a:rPr lang="pt-BR" dirty="0"/>
              <a:t>Metacêntrico – possuem o centrômero no meio e, desta maneira, formam dois braços de mesmo tamanho;</a:t>
            </a:r>
          </a:p>
          <a:p>
            <a:pPr marL="342900" indent="-342900"/>
            <a:r>
              <a:rPr lang="pt-BR" dirty="0"/>
              <a:t>Acrocêntrico – neste caso o centrômero está próximo a uma das extremidades do cromossomo;</a:t>
            </a:r>
          </a:p>
          <a:p>
            <a:pPr marL="342900" indent="-342900"/>
            <a:r>
              <a:rPr lang="pt-BR" dirty="0"/>
              <a:t>Telocêntrico – possuem o centrômero na extremidade do cromossomo, em sua região estritamente terminal (</a:t>
            </a:r>
            <a:r>
              <a:rPr lang="pt-BR" dirty="0" err="1"/>
              <a:t>telômero</a:t>
            </a:r>
            <a:r>
              <a:rPr lang="pt-BR" dirty="0"/>
              <a:t>), formando um único braço;</a:t>
            </a:r>
          </a:p>
          <a:p>
            <a:pPr marL="342900" indent="-342900"/>
            <a:r>
              <a:rPr lang="pt-BR" dirty="0"/>
              <a:t>Submetacêntrico – apresenta-se em forma de J e, neste caso, formam dois braços de tamanhos desiguais.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9" y="1577239"/>
            <a:ext cx="3978945" cy="298420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050" y="4814437"/>
            <a:ext cx="333375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7874"/>
          </a:xfrm>
        </p:spPr>
        <p:txBody>
          <a:bodyPr/>
          <a:lstStyle/>
          <a:p>
            <a:pPr algn="ctr"/>
            <a:r>
              <a:rPr lang="pt-BR" b="1" dirty="0" smtClean="0"/>
              <a:t>Tipos de cromossomos 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1371599"/>
            <a:ext cx="6788728" cy="509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82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7484"/>
          </a:xfrm>
        </p:spPr>
        <p:txBody>
          <a:bodyPr/>
          <a:lstStyle/>
          <a:p>
            <a:pPr algn="ctr"/>
            <a:r>
              <a:rPr lang="pt-BR" b="1" dirty="0" smtClean="0"/>
              <a:t>Cromátides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5541818" cy="4351338"/>
          </a:xfrm>
        </p:spPr>
        <p:txBody>
          <a:bodyPr/>
          <a:lstStyle/>
          <a:p>
            <a:r>
              <a:rPr lang="pt-BR" b="1" dirty="0" smtClean="0"/>
              <a:t>Cromátide:</a:t>
            </a:r>
            <a:r>
              <a:rPr lang="pt-BR" dirty="0"/>
              <a:t> </a:t>
            </a:r>
            <a:r>
              <a:rPr lang="pt-BR" dirty="0" smtClean="0"/>
              <a:t>cada </a:t>
            </a:r>
            <a:r>
              <a:rPr lang="pt-BR" dirty="0"/>
              <a:t>um dos dois filamentos de DNA formados pela duplicação de um cromossomo durante a fase S da </a:t>
            </a:r>
            <a:r>
              <a:rPr lang="pt-BR" dirty="0" err="1"/>
              <a:t>Intérfase</a:t>
            </a:r>
            <a:r>
              <a:rPr lang="pt-BR" dirty="0"/>
              <a:t>. Durante a mitose, as </a:t>
            </a:r>
            <a:r>
              <a:rPr lang="pt-BR" b="1" dirty="0"/>
              <a:t>cromátides</a:t>
            </a:r>
            <a:r>
              <a:rPr lang="pt-BR" dirty="0"/>
              <a:t> permanecem unidas pelo centrômero e são chamadas "</a:t>
            </a:r>
            <a:r>
              <a:rPr lang="pt-BR" b="1" dirty="0"/>
              <a:t>cromátides</a:t>
            </a:r>
            <a:r>
              <a:rPr lang="pt-BR" dirty="0"/>
              <a:t>-irmãs". Ocorre separação das </a:t>
            </a:r>
            <a:r>
              <a:rPr lang="pt-BR" b="1" dirty="0"/>
              <a:t>cromátides</a:t>
            </a:r>
            <a:r>
              <a:rPr lang="pt-BR" dirty="0"/>
              <a:t>-irmãs nos processos chamados meiose e </a:t>
            </a:r>
            <a:r>
              <a:rPr lang="pt-BR" dirty="0" smtClean="0"/>
              <a:t>mitose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195" y="2319100"/>
            <a:ext cx="4871605" cy="29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7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093"/>
          </a:xfrm>
        </p:spPr>
        <p:txBody>
          <a:bodyPr/>
          <a:lstStyle/>
          <a:p>
            <a:pPr algn="ctr"/>
            <a:r>
              <a:rPr lang="pt-BR" b="1" dirty="0" smtClean="0"/>
              <a:t>Cromossomos homólogos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31375"/>
            <a:ext cx="6310745" cy="4826145"/>
          </a:xfrm>
        </p:spPr>
        <p:txBody>
          <a:bodyPr>
            <a:normAutofit/>
          </a:bodyPr>
          <a:lstStyle/>
          <a:p>
            <a:r>
              <a:rPr lang="pt-BR" sz="2400" b="1" dirty="0" smtClean="0"/>
              <a:t>Cromossomos </a:t>
            </a:r>
            <a:r>
              <a:rPr lang="pt-BR" sz="2400" b="1" dirty="0"/>
              <a:t>homólogos</a:t>
            </a:r>
            <a:r>
              <a:rPr lang="pt-BR" sz="2400" dirty="0"/>
              <a:t> </a:t>
            </a:r>
            <a:r>
              <a:rPr lang="pt-BR" sz="2400" dirty="0" smtClean="0"/>
              <a:t>são cromossomos emparelhados entre </a:t>
            </a:r>
            <a:r>
              <a:rPr lang="pt-BR" sz="2400" dirty="0"/>
              <a:t>si (lado a lado), semelhantes e que juntos formam um par. Os cromossomos nesse par são também designados </a:t>
            </a:r>
            <a:r>
              <a:rPr lang="pt-BR" sz="2400" dirty="0" smtClean="0"/>
              <a:t>de bivalentes</a:t>
            </a:r>
            <a:r>
              <a:rPr lang="pt-BR" sz="2400" dirty="0"/>
              <a:t>, quando estão emparelhados durante </a:t>
            </a:r>
            <a:r>
              <a:rPr lang="pt-BR" sz="2400" dirty="0" smtClean="0"/>
              <a:t>a meiose.</a:t>
            </a:r>
          </a:p>
          <a:p>
            <a:r>
              <a:rPr lang="pt-BR" sz="2400" dirty="0"/>
              <a:t> </a:t>
            </a:r>
            <a:r>
              <a:rPr lang="pt-BR" sz="2400" dirty="0" smtClean="0"/>
              <a:t>Esses </a:t>
            </a:r>
            <a:r>
              <a:rPr lang="pt-BR" sz="2400" dirty="0"/>
              <a:t>pares </a:t>
            </a:r>
            <a:r>
              <a:rPr lang="pt-BR" sz="2400" dirty="0" smtClean="0"/>
              <a:t>de cromossomos homólogos só </a:t>
            </a:r>
            <a:r>
              <a:rPr lang="pt-BR" sz="2400" dirty="0"/>
              <a:t>existem </a:t>
            </a:r>
            <a:r>
              <a:rPr lang="pt-BR" sz="2400" dirty="0" smtClean="0"/>
              <a:t>nas células somáticas das espécies </a:t>
            </a:r>
            <a:r>
              <a:rPr lang="pt-BR" sz="2400" dirty="0"/>
              <a:t> </a:t>
            </a:r>
            <a:r>
              <a:rPr lang="pt-BR" sz="2400" dirty="0" smtClean="0"/>
              <a:t>diploides (2N)</a:t>
            </a:r>
          </a:p>
          <a:p>
            <a:r>
              <a:rPr lang="pt-BR" sz="2400" dirty="0" smtClean="0"/>
              <a:t>São </a:t>
            </a:r>
            <a:r>
              <a:rPr lang="pt-BR" sz="2400" dirty="0"/>
              <a:t>cromossomos de origem paterna e materna que apresentam os mesmos genes </a:t>
            </a:r>
            <a:r>
              <a:rPr lang="pt-BR" sz="2400" dirty="0" smtClean="0"/>
              <a:t>que vão determinar as mesmas características</a:t>
            </a:r>
            <a:r>
              <a:rPr lang="pt-BR" sz="2400" dirty="0"/>
              <a:t> 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945" y="2410690"/>
            <a:ext cx="4568576" cy="280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50825"/>
            <a:ext cx="10515600" cy="788266"/>
          </a:xfrm>
        </p:spPr>
        <p:txBody>
          <a:bodyPr/>
          <a:lstStyle/>
          <a:p>
            <a:pPr algn="ctr"/>
            <a:r>
              <a:rPr lang="pt-BR" b="1" dirty="0" smtClean="0"/>
              <a:t>Divisão celular: mitose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65018" y="1451549"/>
            <a:ext cx="6400800" cy="5229806"/>
          </a:xfrm>
        </p:spPr>
        <p:txBody>
          <a:bodyPr>
            <a:normAutofit fontScale="92500" lnSpcReduction="20000"/>
          </a:bodyPr>
          <a:lstStyle/>
          <a:p>
            <a:r>
              <a:rPr lang="pt-BR" sz="2600" b="1" dirty="0" smtClean="0"/>
              <a:t>Mitose: </a:t>
            </a:r>
            <a:r>
              <a:rPr lang="pt-BR" sz="2600" dirty="0" smtClean="0"/>
              <a:t>consegue </a:t>
            </a:r>
            <a:r>
              <a:rPr lang="pt-BR" sz="2600" dirty="0"/>
              <a:t>produzir células-filhas iguais à </a:t>
            </a:r>
            <a:r>
              <a:rPr lang="pt-BR" sz="2600" dirty="0" smtClean="0"/>
              <a:t>célula mãe. </a:t>
            </a:r>
            <a:r>
              <a:rPr lang="pt-BR" sz="2600" dirty="0"/>
              <a:t>A célula-filha terá sempre a mesma quantidade e o mesmo tipo de cromossomos que </a:t>
            </a:r>
            <a:r>
              <a:rPr lang="pt-BR" sz="2600" dirty="0" smtClean="0"/>
              <a:t>a célula mãe. </a:t>
            </a:r>
          </a:p>
          <a:p>
            <a:r>
              <a:rPr lang="pt-BR" sz="2600" dirty="0" smtClean="0"/>
              <a:t>Processo fundamental para </a:t>
            </a:r>
            <a:r>
              <a:rPr lang="pt-BR" sz="2600" dirty="0"/>
              <a:t>o crescimento, a regeneração e a formação do </a:t>
            </a:r>
            <a:r>
              <a:rPr lang="pt-BR" sz="2600" dirty="0" smtClean="0"/>
              <a:t>indivíduo</a:t>
            </a:r>
          </a:p>
          <a:p>
            <a:r>
              <a:rPr lang="pt-BR" sz="2600" dirty="0" smtClean="0"/>
              <a:t> Essencial </a:t>
            </a:r>
            <a:r>
              <a:rPr lang="pt-BR" sz="2600" dirty="0"/>
              <a:t>para a reprodução assexuada dos seres eucariontes e </a:t>
            </a:r>
            <a:r>
              <a:rPr lang="pt-BR" sz="2600" dirty="0" smtClean="0"/>
              <a:t>unicelulares</a:t>
            </a:r>
          </a:p>
          <a:p>
            <a:r>
              <a:rPr lang="pt-BR" sz="2600" dirty="0" smtClean="0"/>
              <a:t>Duração do processo é variável de célula a célula: </a:t>
            </a:r>
            <a:r>
              <a:rPr lang="pt-BR" dirty="0"/>
              <a:t>p</a:t>
            </a:r>
            <a:r>
              <a:rPr lang="pt-BR" dirty="0" smtClean="0"/>
              <a:t>ara </a:t>
            </a:r>
            <a:r>
              <a:rPr lang="pt-BR" dirty="0"/>
              <a:t>uma célula de </a:t>
            </a:r>
            <a:r>
              <a:rPr lang="pt-BR" dirty="0" smtClean="0"/>
              <a:t>mamífero </a:t>
            </a:r>
            <a:r>
              <a:rPr lang="pt-BR" dirty="0"/>
              <a:t>crescendo em cultura com um tempo de geração </a:t>
            </a:r>
            <a:r>
              <a:rPr lang="pt-BR" dirty="0" smtClean="0"/>
              <a:t>total de </a:t>
            </a:r>
            <a:r>
              <a:rPr lang="pt-BR" b="1" dirty="0" smtClean="0"/>
              <a:t>16 </a:t>
            </a:r>
            <a:r>
              <a:rPr lang="pt-BR" b="1" dirty="0"/>
              <a:t>horas</a:t>
            </a:r>
            <a:r>
              <a:rPr lang="pt-BR" dirty="0"/>
              <a:t>, o tempo dos diferentes períodos é</a:t>
            </a:r>
            <a:r>
              <a:rPr lang="pt-BR" dirty="0" smtClean="0"/>
              <a:t>: </a:t>
            </a:r>
            <a:r>
              <a:rPr lang="pt-BR" dirty="0"/>
              <a:t>G1 = </a:t>
            </a:r>
            <a:r>
              <a:rPr lang="pt-BR" b="1" dirty="0"/>
              <a:t>5 </a:t>
            </a:r>
            <a:r>
              <a:rPr lang="pt-BR" b="1" dirty="0" smtClean="0"/>
              <a:t>horas;</a:t>
            </a:r>
            <a:r>
              <a:rPr lang="pt-BR" dirty="0"/>
              <a:t> S = </a:t>
            </a:r>
            <a:r>
              <a:rPr lang="pt-BR" b="1" dirty="0"/>
              <a:t>7 </a:t>
            </a:r>
            <a:r>
              <a:rPr lang="pt-BR" b="1" dirty="0" smtClean="0"/>
              <a:t>horas;</a:t>
            </a:r>
            <a:r>
              <a:rPr lang="pt-BR" dirty="0"/>
              <a:t> G2 = </a:t>
            </a:r>
            <a:r>
              <a:rPr lang="pt-BR" b="1" dirty="0"/>
              <a:t>3 </a:t>
            </a:r>
            <a:r>
              <a:rPr lang="pt-BR" b="1" dirty="0" smtClean="0"/>
              <a:t>horas;</a:t>
            </a:r>
            <a:r>
              <a:rPr lang="pt-BR" dirty="0"/>
              <a:t> </a:t>
            </a:r>
            <a:r>
              <a:rPr lang="pt-BR" dirty="0" smtClean="0"/>
              <a:t>mitose </a:t>
            </a:r>
            <a:r>
              <a:rPr lang="pt-BR" dirty="0"/>
              <a:t>= </a:t>
            </a:r>
            <a:r>
              <a:rPr lang="pt-BR" b="1" dirty="0"/>
              <a:t>1 </a:t>
            </a:r>
            <a:r>
              <a:rPr lang="pt-BR" b="1" dirty="0" smtClean="0"/>
              <a:t>hora</a:t>
            </a:r>
            <a:r>
              <a:rPr lang="pt-BR" dirty="0" smtClean="0"/>
              <a:t> </a:t>
            </a:r>
          </a:p>
          <a:p>
            <a:r>
              <a:rPr lang="pt-BR" sz="2600" dirty="0" smtClean="0"/>
              <a:t>Células </a:t>
            </a:r>
            <a:r>
              <a:rPr lang="pt-BR" sz="2600" dirty="0"/>
              <a:t>nervosas e musculares não se dividem mais quando estão </a:t>
            </a:r>
            <a:r>
              <a:rPr lang="pt-BR" sz="2600" dirty="0" smtClean="0"/>
              <a:t>maduras</a:t>
            </a:r>
            <a:endParaRPr lang="pt-BR" sz="2600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020" y="1628196"/>
            <a:ext cx="4362682" cy="43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7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pPr algn="ctr"/>
            <a:r>
              <a:rPr lang="pt-BR" b="1" dirty="0" err="1" smtClean="0"/>
              <a:t>Intérfase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7142018" cy="4351338"/>
          </a:xfrm>
        </p:spPr>
        <p:txBody>
          <a:bodyPr/>
          <a:lstStyle/>
          <a:p>
            <a:r>
              <a:rPr lang="pt-BR" sz="2400" dirty="0"/>
              <a:t>A </a:t>
            </a:r>
            <a:r>
              <a:rPr lang="pt-BR" sz="2400" b="1" dirty="0" err="1"/>
              <a:t>intérfase</a:t>
            </a:r>
            <a:r>
              <a:rPr lang="pt-BR" sz="2400" dirty="0"/>
              <a:t> (ou </a:t>
            </a:r>
            <a:r>
              <a:rPr lang="pt-BR" sz="2400" b="1" dirty="0"/>
              <a:t>interfase</a:t>
            </a:r>
            <a:r>
              <a:rPr lang="pt-BR" sz="2400" dirty="0"/>
              <a:t>) é o período </a:t>
            </a:r>
            <a:r>
              <a:rPr lang="pt-BR" sz="2400" dirty="0" smtClean="0"/>
              <a:t>do ciclo celular no qual a célula aumenta </a:t>
            </a:r>
            <a:r>
              <a:rPr lang="pt-BR" sz="2400" dirty="0"/>
              <a:t>o seu volume, tamanho e número </a:t>
            </a:r>
            <a:r>
              <a:rPr lang="pt-BR" sz="2400" dirty="0" smtClean="0"/>
              <a:t>de organelas</a:t>
            </a:r>
          </a:p>
          <a:p>
            <a:pPr marL="0" indent="0">
              <a:buNone/>
            </a:pPr>
            <a:endParaRPr lang="pt-BR" sz="2400" dirty="0" smtClean="0"/>
          </a:p>
          <a:p>
            <a:r>
              <a:rPr lang="pt-BR" sz="2400" dirty="0"/>
              <a:t> F</a:t>
            </a:r>
            <a:r>
              <a:rPr lang="pt-BR" sz="2400" dirty="0" smtClean="0"/>
              <a:t>ase </a:t>
            </a:r>
            <a:r>
              <a:rPr lang="pt-BR" sz="2400" dirty="0"/>
              <a:t>de intervalo </a:t>
            </a:r>
            <a:r>
              <a:rPr lang="pt-BR" sz="2400" dirty="0" smtClean="0"/>
              <a:t>da célula entre mitoses ou meioses</a:t>
            </a:r>
          </a:p>
          <a:p>
            <a:pPr marL="0" indent="0">
              <a:buNone/>
            </a:pPr>
            <a:r>
              <a:rPr lang="pt-BR" sz="2400" dirty="0" smtClean="0"/>
              <a:t> </a:t>
            </a:r>
          </a:p>
          <a:p>
            <a:r>
              <a:rPr lang="pt-BR" sz="2400" dirty="0" smtClean="0"/>
              <a:t>A célula cumpre </a:t>
            </a:r>
            <a:r>
              <a:rPr lang="pt-BR" sz="2400" dirty="0"/>
              <a:t>suas atividades vitais </a:t>
            </a:r>
            <a:r>
              <a:rPr lang="pt-BR" sz="2400" dirty="0" smtClean="0"/>
              <a:t>e também se prepara para </a:t>
            </a:r>
            <a:r>
              <a:rPr lang="pt-BR" sz="2400" dirty="0"/>
              <a:t>se dividir e originar </a:t>
            </a:r>
            <a:r>
              <a:rPr lang="pt-BR" sz="2400" dirty="0" smtClean="0"/>
              <a:t>células-filhas </a:t>
            </a:r>
          </a:p>
          <a:p>
            <a:pPr marL="0" indent="0">
              <a:buNone/>
            </a:pPr>
            <a:endParaRPr lang="pt-BR" sz="2400" dirty="0" smtClean="0"/>
          </a:p>
          <a:p>
            <a:r>
              <a:rPr lang="pt-BR" sz="2400" dirty="0" smtClean="0"/>
              <a:t>A </a:t>
            </a:r>
            <a:r>
              <a:rPr lang="pt-BR" sz="2400" dirty="0"/>
              <a:t>interfase é dividida em três etapas</a:t>
            </a:r>
            <a:r>
              <a:rPr lang="pt-BR" sz="2400" dirty="0" smtClean="0"/>
              <a:t>: G1, S e G2</a:t>
            </a:r>
            <a:endParaRPr lang="pt-BR" sz="2400" dirty="0"/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218" y="2187575"/>
            <a:ext cx="3866421" cy="362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5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81998"/>
            <a:ext cx="10515600" cy="694748"/>
          </a:xfrm>
        </p:spPr>
        <p:txBody>
          <a:bodyPr>
            <a:noAutofit/>
          </a:bodyPr>
          <a:lstStyle/>
          <a:p>
            <a:pPr algn="ctr"/>
            <a:r>
              <a:rPr lang="pt-BR" b="1" dirty="0" smtClean="0"/>
              <a:t>G0, G1, S e G2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0380" y="1527466"/>
            <a:ext cx="8617527" cy="4888490"/>
          </a:xfrm>
        </p:spPr>
        <p:txBody>
          <a:bodyPr>
            <a:normAutofit fontScale="85000" lnSpcReduction="10000"/>
          </a:bodyPr>
          <a:lstStyle/>
          <a:p>
            <a:r>
              <a:rPr lang="pt-BR" sz="2400" b="1" dirty="0" smtClean="0"/>
              <a:t>G0: </a:t>
            </a:r>
            <a:r>
              <a:rPr lang="pt-BR" sz="2400" dirty="0" smtClean="0"/>
              <a:t>fase de repouso </a:t>
            </a:r>
            <a:r>
              <a:rPr lang="pt-BR" sz="2400" dirty="0"/>
              <a:t>quando a célula não tem estímulos para a divisão e se concentra em exercer sua função vital. A célula só sai dessa fase quando ocorre um estímulo adequado para que ela </a:t>
            </a:r>
            <a:r>
              <a:rPr lang="pt-BR" sz="2400" dirty="0" smtClean="0"/>
              <a:t>se prepare </a:t>
            </a:r>
            <a:r>
              <a:rPr lang="pt-BR" sz="2400" dirty="0"/>
              <a:t>para </a:t>
            </a:r>
            <a:r>
              <a:rPr lang="pt-BR" sz="2400" dirty="0" smtClean="0"/>
              <a:t>se dividir</a:t>
            </a:r>
          </a:p>
          <a:p>
            <a:pPr lvl="0"/>
            <a:r>
              <a:rPr lang="pt-BR" sz="2400" b="1" dirty="0" smtClean="0"/>
              <a:t>G1: </a:t>
            </a:r>
            <a:r>
              <a:rPr lang="pt-BR" sz="2400" dirty="0" smtClean="0"/>
              <a:t>primeiro </a:t>
            </a:r>
            <a:r>
              <a:rPr lang="pt-BR" sz="2400" dirty="0"/>
              <a:t>período, começando ao final da divisão celular anterior e se estendendo até o início da duplicação </a:t>
            </a:r>
            <a:r>
              <a:rPr lang="pt-BR" sz="2400" dirty="0" smtClean="0"/>
              <a:t>do DNA. </a:t>
            </a:r>
            <a:r>
              <a:rPr lang="pt-BR" sz="2400" dirty="0"/>
              <a:t> </a:t>
            </a:r>
            <a:r>
              <a:rPr lang="pt-BR" sz="2400" dirty="0" smtClean="0"/>
              <a:t>Nesse </a:t>
            </a:r>
            <a:r>
              <a:rPr lang="pt-BR" sz="2400" dirty="0"/>
              <a:t>período ocorre o </a:t>
            </a:r>
            <a:r>
              <a:rPr lang="pt-BR" sz="2400" dirty="0" smtClean="0"/>
              <a:t> crescimento celular e intensa </a:t>
            </a:r>
            <a:r>
              <a:rPr lang="pt-BR" sz="2400" dirty="0"/>
              <a:t>síntese de RNA e </a:t>
            </a:r>
            <a:r>
              <a:rPr lang="pt-BR" sz="2400" dirty="0" smtClean="0"/>
              <a:t>de proteínas, com  </a:t>
            </a:r>
            <a:r>
              <a:rPr lang="pt-BR" sz="2400" dirty="0"/>
              <a:t>grande aumento </a:t>
            </a:r>
            <a:r>
              <a:rPr lang="pt-BR" sz="2400" dirty="0" smtClean="0"/>
              <a:t>do citoplasma </a:t>
            </a:r>
            <a:r>
              <a:rPr lang="pt-BR" sz="2400" dirty="0"/>
              <a:t> </a:t>
            </a:r>
            <a:r>
              <a:rPr lang="pt-BR" sz="2400" dirty="0" smtClean="0"/>
              <a:t>das células-filha que começaram a ser formadas</a:t>
            </a:r>
          </a:p>
          <a:p>
            <a:pPr lvl="0"/>
            <a:r>
              <a:rPr lang="pt-BR" sz="2400" b="1" dirty="0" smtClean="0"/>
              <a:t>S: </a:t>
            </a:r>
            <a:r>
              <a:rPr lang="pt-BR" sz="2400" dirty="0" smtClean="0"/>
              <a:t>fase na qual a divisão celular é desencadeada, </a:t>
            </a:r>
            <a:r>
              <a:rPr lang="pt-BR" sz="2400" dirty="0"/>
              <a:t>além de garantir que as células-filhas recebam as informações </a:t>
            </a:r>
            <a:r>
              <a:rPr lang="pt-BR" sz="2400" dirty="0" smtClean="0"/>
              <a:t>genéticas que vão determinar </a:t>
            </a:r>
            <a:r>
              <a:rPr lang="pt-BR" sz="2400" dirty="0"/>
              <a:t>suas </a:t>
            </a:r>
            <a:r>
              <a:rPr lang="pt-BR" sz="2400" dirty="0" smtClean="0"/>
              <a:t>características. Ocorre duplicação das cromátides dos </a:t>
            </a:r>
            <a:r>
              <a:rPr lang="pt-BR" sz="2400" dirty="0"/>
              <a:t>cromossomos, ficando cada cromossomo com duas cromátides-irmãs unidas pelo centrômero</a:t>
            </a:r>
            <a:r>
              <a:rPr lang="pt-BR" sz="2400" dirty="0" smtClean="0"/>
              <a:t>. Ocorre </a:t>
            </a:r>
            <a:r>
              <a:rPr lang="pt-BR" sz="2400" dirty="0"/>
              <a:t>também a duplicação </a:t>
            </a:r>
            <a:r>
              <a:rPr lang="pt-BR" sz="2400" dirty="0" smtClean="0"/>
              <a:t>dos centríolos</a:t>
            </a:r>
            <a:r>
              <a:rPr lang="pt-BR" sz="2400" dirty="0"/>
              <a:t> da célula, organelas responsáveis </a:t>
            </a:r>
            <a:r>
              <a:rPr lang="pt-BR" sz="2400" dirty="0" smtClean="0"/>
              <a:t>    por </a:t>
            </a:r>
            <a:r>
              <a:rPr lang="pt-BR" sz="2400" dirty="0"/>
              <a:t>parte importante da duplicação </a:t>
            </a:r>
            <a:r>
              <a:rPr lang="pt-BR" sz="2400" dirty="0" smtClean="0"/>
              <a:t>celular</a:t>
            </a:r>
          </a:p>
          <a:p>
            <a:r>
              <a:rPr lang="pt-BR" sz="2400" b="1" dirty="0" smtClean="0"/>
              <a:t>G2: </a:t>
            </a:r>
            <a:r>
              <a:rPr lang="pt-BR" sz="2400" dirty="0"/>
              <a:t>Após a separação </a:t>
            </a:r>
            <a:r>
              <a:rPr lang="pt-BR" sz="2400" dirty="0" smtClean="0"/>
              <a:t>dos centríolos para os polos da células, ocorre </a:t>
            </a:r>
            <a:r>
              <a:rPr lang="pt-BR" sz="2400" dirty="0"/>
              <a:t>a formação </a:t>
            </a:r>
            <a:r>
              <a:rPr lang="pt-BR" sz="2400" dirty="0" smtClean="0"/>
              <a:t>do fuso mitótico</a:t>
            </a:r>
            <a:r>
              <a:rPr lang="pt-BR" sz="2400" dirty="0"/>
              <a:t> ou fuso </a:t>
            </a:r>
            <a:r>
              <a:rPr lang="pt-BR" sz="2400" dirty="0" err="1"/>
              <a:t>cariocinético</a:t>
            </a:r>
            <a:r>
              <a:rPr lang="pt-BR" sz="2400" dirty="0"/>
              <a:t>. Ao final dessa fase a célula completa seu crescimento e está preparada para a mitose</a:t>
            </a:r>
          </a:p>
          <a:p>
            <a:pPr lvl="0"/>
            <a:endParaRPr lang="pt-BR" sz="2200" dirty="0"/>
          </a:p>
          <a:p>
            <a:pPr lvl="0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907" y="2864591"/>
            <a:ext cx="2577083" cy="2572239"/>
          </a:xfrm>
          <a:prstGeom prst="rect">
            <a:avLst/>
          </a:prstGeom>
        </p:spPr>
      </p:pic>
      <p:sp>
        <p:nvSpPr>
          <p:cNvPr id="8" name="Seta para Baixo 7"/>
          <p:cNvSpPr/>
          <p:nvPr/>
        </p:nvSpPr>
        <p:spPr>
          <a:xfrm>
            <a:off x="10474037" y="2254828"/>
            <a:ext cx="103908" cy="67210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0099965" y="1932709"/>
            <a:ext cx="83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mitose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148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0043"/>
            <a:ext cx="10515600" cy="725920"/>
          </a:xfrm>
        </p:spPr>
        <p:txBody>
          <a:bodyPr/>
          <a:lstStyle/>
          <a:p>
            <a:pPr algn="ctr"/>
            <a:r>
              <a:rPr lang="pt-BR" b="1" dirty="0" err="1" smtClean="0"/>
              <a:t>Citogenética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26857"/>
            <a:ext cx="10612582" cy="865620"/>
          </a:xfrm>
        </p:spPr>
        <p:txBody>
          <a:bodyPr/>
          <a:lstStyle/>
          <a:p>
            <a:r>
              <a:rPr lang="pt-BR" sz="2400" b="1" dirty="0" err="1" smtClean="0"/>
              <a:t>Citogenética</a:t>
            </a:r>
            <a:r>
              <a:rPr lang="pt-BR" sz="2400" b="1" dirty="0" smtClean="0"/>
              <a:t>:</a:t>
            </a:r>
            <a:r>
              <a:rPr lang="pt-BR" sz="2400" dirty="0"/>
              <a:t> </a:t>
            </a:r>
            <a:r>
              <a:rPr lang="pt-BR" sz="2400" dirty="0" smtClean="0"/>
              <a:t>ramo </a:t>
            </a:r>
            <a:r>
              <a:rPr lang="pt-BR" sz="2400" dirty="0"/>
              <a:t>da genética que estuda </a:t>
            </a:r>
            <a:r>
              <a:rPr lang="pt-BR" sz="2400" dirty="0" smtClean="0"/>
              <a:t>os cromossomos, suas estruturas, composição e papel na evolução e no desenvolvimento de doenças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509" y="2584153"/>
            <a:ext cx="5484555" cy="365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6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0043"/>
            <a:ext cx="10515600" cy="809048"/>
          </a:xfrm>
        </p:spPr>
        <p:txBody>
          <a:bodyPr/>
          <a:lstStyle/>
          <a:p>
            <a:pPr algn="ctr"/>
            <a:r>
              <a:rPr lang="pt-BR" b="1" dirty="0" smtClean="0"/>
              <a:t>Fases da mitose </a:t>
            </a:r>
            <a:endParaRPr lang="pt-BR" b="1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4088" y="1604075"/>
            <a:ext cx="5205847" cy="412607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57198" y="1368421"/>
            <a:ext cx="629689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/>
              <a:t>Prófase: </a:t>
            </a:r>
            <a:r>
              <a:rPr lang="pt-BR" sz="2400" dirty="0" smtClean="0"/>
              <a:t>células </a:t>
            </a:r>
            <a:r>
              <a:rPr lang="pt-BR" sz="2400" dirty="0"/>
              <a:t>começam a se preparar para a </a:t>
            </a:r>
            <a:r>
              <a:rPr lang="pt-BR" sz="2400" dirty="0" smtClean="0"/>
              <a:t>divisão, cromossomos se condensam, ocorrerá duplicação </a:t>
            </a:r>
            <a:r>
              <a:rPr lang="pt-BR" sz="2400" dirty="0"/>
              <a:t>do DNA e </a:t>
            </a:r>
            <a:r>
              <a:rPr lang="pt-BR" sz="2400" dirty="0" smtClean="0"/>
              <a:t>dos centríolos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/>
              <a:t>Metáfase:  </a:t>
            </a:r>
            <a:r>
              <a:rPr lang="pt-BR" sz="2400" dirty="0"/>
              <a:t>começa o alinhamento entre os pares formados na fase </a:t>
            </a:r>
            <a:r>
              <a:rPr lang="pt-BR" sz="2400" dirty="0" smtClean="0"/>
              <a:t>anterior, </a:t>
            </a:r>
            <a:r>
              <a:rPr lang="pt-BR" sz="2400" dirty="0"/>
              <a:t>c</a:t>
            </a:r>
            <a:r>
              <a:rPr lang="pt-BR" sz="2400" dirty="0" smtClean="0"/>
              <a:t>romossomos se alinham no </a:t>
            </a:r>
            <a:r>
              <a:rPr lang="pt-BR" sz="2400" dirty="0"/>
              <a:t>eixo central </a:t>
            </a:r>
            <a:r>
              <a:rPr lang="pt-BR" sz="2400" dirty="0" smtClean="0"/>
              <a:t>ligados pelos centrômeros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/>
              <a:t>Anáfase: </a:t>
            </a:r>
            <a:r>
              <a:rPr lang="pt-BR" sz="2400" dirty="0"/>
              <a:t>a</a:t>
            </a:r>
            <a:r>
              <a:rPr lang="pt-BR" sz="2400" dirty="0" smtClean="0"/>
              <a:t> </a:t>
            </a:r>
            <a:r>
              <a:rPr lang="pt-BR" sz="2400" dirty="0"/>
              <a:t>divisão começa com os cromossomos migrando para lados opostos da célula, metade vai para um lado e a outra metade vai para o outro</a:t>
            </a:r>
            <a:r>
              <a:rPr lang="pt-BR" sz="2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/>
              <a:t>Telófase: </a:t>
            </a:r>
            <a:r>
              <a:rPr lang="pt-BR" sz="2400" dirty="0" smtClean="0"/>
              <a:t>a </a:t>
            </a:r>
            <a:r>
              <a:rPr lang="pt-BR" sz="2400" dirty="0"/>
              <a:t>membrana celular se divide em duas partes, formando, assim, duas novas </a:t>
            </a:r>
            <a:r>
              <a:rPr lang="pt-BR" sz="2400" dirty="0" smtClean="0"/>
              <a:t>células, cada qual com </a:t>
            </a:r>
            <a:r>
              <a:rPr lang="pt-BR" sz="2400" dirty="0"/>
              <a:t>metade do DNA original</a:t>
            </a:r>
            <a:endParaRPr lang="pt-B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391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98870"/>
            <a:ext cx="10515600" cy="861002"/>
          </a:xfrm>
        </p:spPr>
        <p:txBody>
          <a:bodyPr>
            <a:noAutofit/>
          </a:bodyPr>
          <a:lstStyle/>
          <a:p>
            <a:pPr algn="ctr"/>
            <a:r>
              <a:rPr lang="pt-BR" b="1" dirty="0" smtClean="0"/>
              <a:t>Prófase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199" y="1174172"/>
            <a:ext cx="7800109" cy="5569527"/>
          </a:xfrm>
        </p:spPr>
        <p:txBody>
          <a:bodyPr>
            <a:normAutofit fontScale="25000" lnSpcReduction="20000"/>
          </a:bodyPr>
          <a:lstStyle/>
          <a:p>
            <a:pPr fontAlgn="base"/>
            <a:r>
              <a:rPr lang="pt-BR" sz="7200" dirty="0" smtClean="0"/>
              <a:t>Fase mais </a:t>
            </a:r>
            <a:r>
              <a:rPr lang="pt-BR" sz="7200" dirty="0"/>
              <a:t>longa da mitose</a:t>
            </a:r>
            <a:r>
              <a:rPr lang="pt-BR" sz="7200" dirty="0" smtClean="0"/>
              <a:t>. Na qual ocorrem alterações </a:t>
            </a:r>
            <a:r>
              <a:rPr lang="pt-BR" sz="7200" dirty="0"/>
              <a:t>no núcleo e no citoplasma </a:t>
            </a:r>
            <a:r>
              <a:rPr lang="pt-BR" sz="7200" dirty="0" smtClean="0"/>
              <a:t>celular</a:t>
            </a:r>
            <a:endParaRPr lang="pt-BR" sz="7200" dirty="0"/>
          </a:p>
          <a:p>
            <a:pPr fontAlgn="base"/>
            <a:r>
              <a:rPr lang="pt-BR" sz="7200" b="1" dirty="0"/>
              <a:t>Modificação no </a:t>
            </a:r>
            <a:r>
              <a:rPr lang="pt-BR" sz="7200" b="1" dirty="0" smtClean="0"/>
              <a:t>núcleo: </a:t>
            </a:r>
            <a:r>
              <a:rPr lang="pt-BR" sz="7200" dirty="0" smtClean="0"/>
              <a:t>aumento </a:t>
            </a:r>
            <a:r>
              <a:rPr lang="pt-BR" sz="7200" dirty="0"/>
              <a:t>do volume </a:t>
            </a:r>
            <a:r>
              <a:rPr lang="pt-BR" sz="7200" dirty="0" smtClean="0"/>
              <a:t>nuclear devido à passagem de água do citoplasma para o núcleo com consequente aumento da densidade do núcleo </a:t>
            </a:r>
            <a:endParaRPr lang="pt-BR" sz="7200" dirty="0"/>
          </a:p>
          <a:p>
            <a:pPr fontAlgn="base"/>
            <a:r>
              <a:rPr lang="pt-BR" sz="7200" dirty="0" smtClean="0"/>
              <a:t>No </a:t>
            </a:r>
            <a:r>
              <a:rPr lang="pt-BR" sz="7200" dirty="0"/>
              <a:t>começo da prófase cada cromossomo se apresenta constituído por dois filamentos </a:t>
            </a:r>
            <a:r>
              <a:rPr lang="pt-BR" sz="7200" dirty="0" smtClean="0"/>
              <a:t>(cromátides) unidas pelo </a:t>
            </a:r>
            <a:r>
              <a:rPr lang="pt-BR" sz="7200" b="1" dirty="0" smtClean="0"/>
              <a:t>centrômero</a:t>
            </a:r>
            <a:endParaRPr lang="pt-BR" sz="7200" dirty="0"/>
          </a:p>
          <a:p>
            <a:pPr fontAlgn="base"/>
            <a:r>
              <a:rPr lang="pt-BR" sz="7200" dirty="0"/>
              <a:t>À medida que a prófase progride, os cromossomos tornam-se curtos e aumentam sua </a:t>
            </a:r>
            <a:r>
              <a:rPr lang="pt-BR" sz="7200" dirty="0" smtClean="0"/>
              <a:t>espessura = espiralização cromossômica</a:t>
            </a:r>
            <a:endParaRPr lang="pt-BR" sz="7200" dirty="0"/>
          </a:p>
          <a:p>
            <a:pPr fontAlgn="base"/>
            <a:r>
              <a:rPr lang="pt-BR" sz="7200" dirty="0"/>
              <a:t>Enquanto os cromossomos estão se condensando, </a:t>
            </a:r>
            <a:r>
              <a:rPr lang="pt-BR" sz="7200" dirty="0" smtClean="0"/>
              <a:t>o nucléolo começa </a:t>
            </a:r>
            <a:r>
              <a:rPr lang="pt-BR" sz="7200" dirty="0"/>
              <a:t>a se tornar menos evidente, desaparecendo ao final da </a:t>
            </a:r>
            <a:r>
              <a:rPr lang="pt-BR" sz="7200" dirty="0" smtClean="0"/>
              <a:t>prófase</a:t>
            </a:r>
            <a:endParaRPr lang="pt-BR" sz="7200" dirty="0"/>
          </a:p>
          <a:p>
            <a:pPr fontAlgn="base"/>
            <a:r>
              <a:rPr lang="pt-BR" sz="7200" dirty="0"/>
              <a:t>O desaparecimento do nucléolo está relacionado ao fato de cessar a síntese </a:t>
            </a:r>
            <a:r>
              <a:rPr lang="pt-BR" sz="7200" dirty="0" smtClean="0"/>
              <a:t>de RNA nos </a:t>
            </a:r>
            <a:r>
              <a:rPr lang="pt-BR" sz="7200" dirty="0"/>
              <a:t>cromossomos. Sendo o nucléolo um local de intensa síntese de RNA-r, com a condensação dos cromossomos essa síntese cessa e o nucléolo </a:t>
            </a:r>
            <a:r>
              <a:rPr lang="pt-BR" sz="7200" dirty="0" smtClean="0"/>
              <a:t>desaparece</a:t>
            </a:r>
            <a:endParaRPr lang="pt-BR" sz="7200" dirty="0"/>
          </a:p>
          <a:p>
            <a:pPr fontAlgn="base"/>
            <a:r>
              <a:rPr lang="pt-BR" sz="7200" b="1" dirty="0"/>
              <a:t>Modificação do </a:t>
            </a:r>
            <a:r>
              <a:rPr lang="pt-BR" sz="7200" b="1" dirty="0" smtClean="0"/>
              <a:t>citoplasma: </a:t>
            </a:r>
            <a:r>
              <a:rPr lang="pt-BR" sz="7200" dirty="0" smtClean="0"/>
              <a:t>no </a:t>
            </a:r>
            <a:r>
              <a:rPr lang="pt-BR" sz="7200" dirty="0"/>
              <a:t>citoplasma verifica-se a duplicação </a:t>
            </a:r>
            <a:r>
              <a:rPr lang="pt-BR" sz="7200" dirty="0" smtClean="0"/>
              <a:t>dos centríolos. Após </a:t>
            </a:r>
            <a:r>
              <a:rPr lang="pt-BR" sz="7200" dirty="0"/>
              <a:t>duplicarem-se, estes migram em direção aos polos da </a:t>
            </a:r>
            <a:r>
              <a:rPr lang="pt-BR" sz="7200" dirty="0" smtClean="0"/>
              <a:t>célula</a:t>
            </a:r>
            <a:endParaRPr lang="pt-BR" sz="7200" dirty="0"/>
          </a:p>
          <a:p>
            <a:pPr fontAlgn="base"/>
            <a:r>
              <a:rPr lang="pt-BR" sz="7200" dirty="0"/>
              <a:t>Após chegarem aos polos são envolvidos por fibras que constituem </a:t>
            </a:r>
            <a:r>
              <a:rPr lang="pt-BR" sz="7200" dirty="0" smtClean="0"/>
              <a:t>o áster. Entre </a:t>
            </a:r>
            <a:r>
              <a:rPr lang="pt-BR" sz="7200" dirty="0"/>
              <a:t>os centríolos que se afastam, aparecem as</a:t>
            </a:r>
            <a:r>
              <a:rPr lang="pt-BR" sz="7200" b="1" dirty="0"/>
              <a:t> fibras do fuso</a:t>
            </a:r>
            <a:r>
              <a:rPr lang="pt-BR" sz="7200" dirty="0"/>
              <a:t> </a:t>
            </a:r>
            <a:r>
              <a:rPr lang="pt-BR" sz="7200" b="1" dirty="0" smtClean="0"/>
              <a:t>mitótico</a:t>
            </a:r>
            <a:endParaRPr lang="pt-BR" sz="7200" b="1" dirty="0"/>
          </a:p>
          <a:p>
            <a:pPr fontAlgn="base"/>
            <a:r>
              <a:rPr lang="pt-BR" sz="7200" dirty="0"/>
              <a:t>Ocorrem dois tipos de fibras: as fibras contínuas, que vão de </a:t>
            </a:r>
            <a:r>
              <a:rPr lang="pt-BR" sz="7200" dirty="0" smtClean="0"/>
              <a:t>centríolo </a:t>
            </a:r>
            <a:r>
              <a:rPr lang="pt-BR" sz="7200" dirty="0"/>
              <a:t>a </a:t>
            </a:r>
            <a:r>
              <a:rPr lang="pt-BR" sz="7200" dirty="0" smtClean="0"/>
              <a:t>centríolo </a:t>
            </a:r>
            <a:r>
              <a:rPr lang="pt-BR" sz="7200" dirty="0"/>
              <a:t>e as cromossômicas ou </a:t>
            </a:r>
            <a:r>
              <a:rPr lang="pt-BR" sz="7200" dirty="0" err="1"/>
              <a:t>cinetocóricas</a:t>
            </a:r>
            <a:r>
              <a:rPr lang="pt-BR" sz="7200" dirty="0"/>
              <a:t>, que só surgirão na </a:t>
            </a:r>
            <a:r>
              <a:rPr lang="pt-BR" sz="7200" dirty="0" err="1" smtClean="0"/>
              <a:t>prometáfase</a:t>
            </a:r>
            <a:endParaRPr lang="pt-BR" sz="7200" dirty="0"/>
          </a:p>
          <a:p>
            <a:endParaRPr lang="pt-BR" sz="12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8863445" y="4000500"/>
            <a:ext cx="29614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O nucléolo é o local, no núcleo, onde regiões de diferentes </a:t>
            </a:r>
            <a:r>
              <a:rPr lang="pt-BR" sz="1200" dirty="0" smtClean="0"/>
              <a:t>cromossomos </a:t>
            </a:r>
            <a:r>
              <a:rPr lang="pt-BR" sz="1200" dirty="0"/>
              <a:t>que </a:t>
            </a:r>
            <a:r>
              <a:rPr lang="pt-BR" sz="1200" dirty="0" smtClean="0"/>
              <a:t>contêm </a:t>
            </a:r>
            <a:r>
              <a:rPr lang="pt-BR" sz="1200" dirty="0"/>
              <a:t>genes </a:t>
            </a:r>
            <a:r>
              <a:rPr lang="pt-BR" sz="1200" dirty="0" smtClean="0"/>
              <a:t>que codificam DNA </a:t>
            </a:r>
            <a:r>
              <a:rPr lang="pt-BR" sz="1200" dirty="0" err="1"/>
              <a:t>ribossomal</a:t>
            </a:r>
            <a:r>
              <a:rPr lang="pt-BR" sz="1200" dirty="0"/>
              <a:t> se encontram. Aqui, o RNA é sintetizado e combinado com proteínas, para formar as subunidades </a:t>
            </a:r>
            <a:r>
              <a:rPr lang="pt-BR" sz="1200" dirty="0" err="1"/>
              <a:t>ribossomais</a:t>
            </a:r>
            <a:r>
              <a:rPr lang="pt-BR" sz="1200" dirty="0"/>
              <a:t> (maior e menor), essas ao se dirigirem para o citoplasma através dos poros da </a:t>
            </a:r>
            <a:r>
              <a:rPr lang="pt-BR" sz="1200" dirty="0" err="1"/>
              <a:t>carioteca</a:t>
            </a:r>
            <a:r>
              <a:rPr lang="pt-BR" sz="1200" dirty="0"/>
              <a:t>, poderão se unir para formar o ribossomo no momento </a:t>
            </a:r>
            <a:r>
              <a:rPr lang="pt-BR" sz="1200" dirty="0" smtClean="0"/>
              <a:t>da tradução </a:t>
            </a:r>
            <a:r>
              <a:rPr lang="pt-BR" sz="1200" dirty="0"/>
              <a:t>(síntese </a:t>
            </a:r>
            <a:r>
              <a:rPr lang="pt-BR" sz="1200" dirty="0" err="1"/>
              <a:t>protéica</a:t>
            </a:r>
            <a:r>
              <a:rPr lang="pt-BR" sz="1200" dirty="0" smtClean="0"/>
              <a:t>)</a:t>
            </a:r>
            <a:endParaRPr lang="pt-BR" sz="1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474" y="1257300"/>
            <a:ext cx="3435926" cy="257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439"/>
          </a:xfrm>
        </p:spPr>
        <p:txBody>
          <a:bodyPr/>
          <a:lstStyle/>
          <a:p>
            <a:pPr algn="ctr"/>
            <a:r>
              <a:rPr lang="pt-BR" b="1" dirty="0" err="1" smtClean="0"/>
              <a:t>Prometáfase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6425045" cy="4351338"/>
          </a:xfrm>
        </p:spPr>
        <p:txBody>
          <a:bodyPr/>
          <a:lstStyle/>
          <a:p>
            <a:r>
              <a:rPr lang="pt-BR" dirty="0"/>
              <a:t>C</a:t>
            </a:r>
            <a:r>
              <a:rPr lang="pt-BR" dirty="0" smtClean="0"/>
              <a:t>omeça </a:t>
            </a:r>
            <a:r>
              <a:rPr lang="pt-BR" dirty="0"/>
              <a:t>com a desintegração da </a:t>
            </a:r>
            <a:r>
              <a:rPr lang="pt-BR" dirty="0" err="1" smtClean="0"/>
              <a:t>carioteca</a:t>
            </a:r>
            <a:endParaRPr lang="pt-BR" dirty="0" smtClean="0"/>
          </a:p>
          <a:p>
            <a:r>
              <a:rPr lang="pt-BR" dirty="0" smtClean="0"/>
              <a:t>Em seguida os </a:t>
            </a:r>
            <a:r>
              <a:rPr lang="pt-BR" dirty="0"/>
              <a:t>cromossomos caem no citoplasma e dirigem-se </a:t>
            </a:r>
            <a:r>
              <a:rPr lang="pt-BR" dirty="0" smtClean="0"/>
              <a:t>para a </a:t>
            </a:r>
            <a:r>
              <a:rPr lang="pt-BR" dirty="0"/>
              <a:t>região equatorial da célula, l</a:t>
            </a:r>
            <a:r>
              <a:rPr lang="pt-BR" dirty="0" smtClean="0"/>
              <a:t>ocal onde </a:t>
            </a:r>
            <a:r>
              <a:rPr lang="pt-BR" dirty="0"/>
              <a:t>vão se prender </a:t>
            </a:r>
            <a:r>
              <a:rPr lang="pt-BR" dirty="0" smtClean="0"/>
              <a:t>às </a:t>
            </a:r>
            <a:r>
              <a:rPr lang="pt-BR" dirty="0"/>
              <a:t>fibras do fuso por meio de </a:t>
            </a:r>
            <a:r>
              <a:rPr lang="pt-BR" dirty="0" smtClean="0"/>
              <a:t>centrômero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 smtClean="0"/>
              <a:t>   </a:t>
            </a:r>
            <a:r>
              <a:rPr lang="pt-BR" dirty="0" err="1" smtClean="0"/>
              <a:t>Carioteca</a:t>
            </a:r>
            <a:r>
              <a:rPr lang="pt-BR" dirty="0" smtClean="0"/>
              <a:t> = envoltório nuclear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311" y="1911928"/>
            <a:ext cx="3595254" cy="359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1620"/>
          </a:xfrm>
        </p:spPr>
        <p:txBody>
          <a:bodyPr>
            <a:noAutofit/>
          </a:bodyPr>
          <a:lstStyle/>
          <a:p>
            <a:pPr algn="ctr"/>
            <a:r>
              <a:rPr lang="pt-BR" b="1" dirty="0" smtClean="0"/>
              <a:t>Metáfase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37855"/>
            <a:ext cx="6996545" cy="4639108"/>
          </a:xfrm>
        </p:spPr>
        <p:txBody>
          <a:bodyPr>
            <a:normAutofit/>
          </a:bodyPr>
          <a:lstStyle/>
          <a:p>
            <a:pPr fontAlgn="base"/>
            <a:r>
              <a:rPr lang="pt-BR" sz="2400" dirty="0" smtClean="0"/>
              <a:t>Cromossomos atingem seu grau máximo de condensação</a:t>
            </a:r>
          </a:p>
          <a:p>
            <a:pPr fontAlgn="base"/>
            <a:r>
              <a:rPr lang="pt-BR" sz="2400" dirty="0" smtClean="0"/>
              <a:t>Na</a:t>
            </a:r>
            <a:r>
              <a:rPr lang="pt-BR" sz="2400" dirty="0"/>
              <a:t> metáfase os cromossomos presos ao fuso pelo </a:t>
            </a:r>
            <a:r>
              <a:rPr lang="pt-BR" sz="2400" dirty="0" smtClean="0"/>
              <a:t>centrômero </a:t>
            </a:r>
            <a:r>
              <a:rPr lang="pt-BR" sz="2400" dirty="0"/>
              <a:t>encontram-se no plano equatorial da célula formando a chamada</a:t>
            </a:r>
            <a:r>
              <a:rPr lang="pt-BR" sz="2400" b="1" dirty="0"/>
              <a:t> placa </a:t>
            </a:r>
            <a:r>
              <a:rPr lang="pt-BR" sz="2400" b="1" dirty="0" err="1"/>
              <a:t>metafásica</a:t>
            </a:r>
            <a:r>
              <a:rPr lang="pt-BR" sz="2400" b="1" dirty="0"/>
              <a:t> ou </a:t>
            </a:r>
            <a:r>
              <a:rPr lang="pt-BR" sz="2400" b="1" dirty="0" smtClean="0"/>
              <a:t>placa equatorial</a:t>
            </a:r>
            <a:endParaRPr lang="pt-BR" sz="2400" dirty="0"/>
          </a:p>
          <a:p>
            <a:pPr fontAlgn="base"/>
            <a:r>
              <a:rPr lang="pt-BR" sz="2400" dirty="0"/>
              <a:t>Nessa fase </a:t>
            </a:r>
            <a:r>
              <a:rPr lang="pt-BR" sz="2400" dirty="0" smtClean="0"/>
              <a:t>da divisão celular, os </a:t>
            </a:r>
            <a:r>
              <a:rPr lang="pt-BR" sz="2400" dirty="0"/>
              <a:t>cromossomos permanecem parados por um longo </a:t>
            </a:r>
            <a:r>
              <a:rPr lang="pt-BR" sz="2400" dirty="0" smtClean="0"/>
              <a:t>período</a:t>
            </a:r>
          </a:p>
          <a:p>
            <a:pPr fontAlgn="base"/>
            <a:r>
              <a:rPr lang="pt-BR" sz="2400" dirty="0" smtClean="0"/>
              <a:t>Enquanto </a:t>
            </a:r>
            <a:r>
              <a:rPr lang="pt-BR" sz="2400" dirty="0"/>
              <a:t>isso, no citoplasma, verifica-se intensa movimentação de partículas e organelas, que se dirigem equitativamente para polos opostos da </a:t>
            </a:r>
            <a:r>
              <a:rPr lang="pt-BR" sz="2400" dirty="0" smtClean="0"/>
              <a:t>célula</a:t>
            </a: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9" y="2036618"/>
            <a:ext cx="3948545" cy="296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4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61215"/>
            <a:ext cx="10515600" cy="819439"/>
          </a:xfrm>
        </p:spPr>
        <p:txBody>
          <a:bodyPr/>
          <a:lstStyle/>
          <a:p>
            <a:pPr algn="ctr"/>
            <a:r>
              <a:rPr lang="pt-BR" b="1" dirty="0" smtClean="0"/>
              <a:t>Anáfase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61209"/>
            <a:ext cx="7121236" cy="4815754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pt-BR" dirty="0"/>
              <a:t>A </a:t>
            </a:r>
            <a:r>
              <a:rPr lang="pt-BR" b="1" dirty="0"/>
              <a:t>anáfase</a:t>
            </a:r>
            <a:r>
              <a:rPr lang="pt-BR" dirty="0"/>
              <a:t> inicia-se no momento em que o centrômero de cada cromossomo duplicado divide-se longitudinalmente, separando as </a:t>
            </a:r>
            <a:r>
              <a:rPr lang="pt-BR" dirty="0" smtClean="0"/>
              <a:t>cromátides-irmãs</a:t>
            </a:r>
            <a:endParaRPr lang="pt-BR" dirty="0"/>
          </a:p>
          <a:p>
            <a:pPr fontAlgn="base"/>
            <a:r>
              <a:rPr lang="pt-BR" dirty="0"/>
              <a:t>Assim que </a:t>
            </a:r>
            <a:r>
              <a:rPr lang="pt-BR" dirty="0" smtClean="0"/>
              <a:t>se separam</a:t>
            </a:r>
            <a:r>
              <a:rPr lang="pt-BR" dirty="0"/>
              <a:t>, as cromátides passam a ser chamadas de cromossomos-irmãos, e são puxados para os polos opostos da célula, orientados pelas fibras do </a:t>
            </a:r>
            <a:r>
              <a:rPr lang="pt-BR" dirty="0" smtClean="0"/>
              <a:t>fuso que se encurtam </a:t>
            </a:r>
            <a:endParaRPr lang="pt-BR" dirty="0"/>
          </a:p>
          <a:p>
            <a:pPr fontAlgn="base"/>
            <a:r>
              <a:rPr lang="pt-BR" dirty="0"/>
              <a:t>Quando os </a:t>
            </a:r>
            <a:r>
              <a:rPr lang="pt-BR" b="1" dirty="0"/>
              <a:t>cromossomos-irmãos</a:t>
            </a:r>
            <a:r>
              <a:rPr lang="pt-BR" dirty="0"/>
              <a:t> atingem os polos da célula, termina a anáfase. Assim, cada polo recebe o mesmo material cromossômico, uma vez que cada cromossomo-irmão possui a mesma informação </a:t>
            </a:r>
            <a:r>
              <a:rPr lang="pt-BR" dirty="0" smtClean="0"/>
              <a:t>genética</a:t>
            </a:r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338" y="2379518"/>
            <a:ext cx="4186053" cy="244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5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02779"/>
            <a:ext cx="10515600" cy="819439"/>
          </a:xfrm>
        </p:spPr>
        <p:txBody>
          <a:bodyPr/>
          <a:lstStyle/>
          <a:p>
            <a:pPr algn="ctr"/>
            <a:r>
              <a:rPr lang="pt-BR" b="1" dirty="0" smtClean="0"/>
              <a:t>Telófase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96293"/>
            <a:ext cx="7339445" cy="4743018"/>
          </a:xfrm>
        </p:spPr>
        <p:txBody>
          <a:bodyPr>
            <a:normAutofit/>
          </a:bodyPr>
          <a:lstStyle/>
          <a:p>
            <a:pPr fontAlgn="base"/>
            <a:r>
              <a:rPr lang="pt-BR" sz="2000" b="1" dirty="0" smtClean="0"/>
              <a:t>Telófase:</a:t>
            </a:r>
            <a:r>
              <a:rPr lang="pt-BR" sz="2000" dirty="0"/>
              <a:t> </a:t>
            </a:r>
            <a:r>
              <a:rPr lang="pt-BR" sz="2000" dirty="0" smtClean="0"/>
              <a:t>última </a:t>
            </a:r>
            <a:r>
              <a:rPr lang="pt-BR" sz="2000" dirty="0"/>
              <a:t>fase da mitose. Nela ocorre praticamente o inverso do que ocorreu na prófase e início da </a:t>
            </a:r>
            <a:r>
              <a:rPr lang="pt-BR" sz="2000" dirty="0" err="1" smtClean="0"/>
              <a:t>prometáfase</a:t>
            </a:r>
            <a:endParaRPr lang="pt-BR" sz="2000" dirty="0"/>
          </a:p>
          <a:p>
            <a:pPr fontAlgn="base"/>
            <a:r>
              <a:rPr lang="pt-BR" sz="2000" dirty="0"/>
              <a:t>A </a:t>
            </a:r>
            <a:r>
              <a:rPr lang="pt-BR" sz="2000" dirty="0" err="1"/>
              <a:t>carioteca</a:t>
            </a:r>
            <a:r>
              <a:rPr lang="pt-BR" sz="2000" dirty="0"/>
              <a:t> se reorganiza, os cromossomos se descondensam, o cinetócoro e as fibras </a:t>
            </a:r>
            <a:r>
              <a:rPr lang="pt-BR" sz="2000" dirty="0" err="1" smtClean="0"/>
              <a:t>cinetocóricas</a:t>
            </a:r>
            <a:r>
              <a:rPr lang="pt-BR" sz="2000" dirty="0" smtClean="0"/>
              <a:t> </a:t>
            </a:r>
            <a:r>
              <a:rPr lang="pt-BR" sz="2000" dirty="0"/>
              <a:t>desaparecem e o nucléolo se reorganiza </a:t>
            </a:r>
            <a:endParaRPr lang="pt-BR" sz="2000" dirty="0" smtClean="0"/>
          </a:p>
          <a:p>
            <a:pPr fontAlgn="base"/>
            <a:r>
              <a:rPr lang="pt-BR" sz="2000" dirty="0"/>
              <a:t>C</a:t>
            </a:r>
            <a:r>
              <a:rPr lang="pt-BR" sz="2000" dirty="0" smtClean="0"/>
              <a:t>om </a:t>
            </a:r>
            <a:r>
              <a:rPr lang="pt-BR" sz="2000" dirty="0"/>
              <a:t>a </a:t>
            </a:r>
            <a:r>
              <a:rPr lang="pt-BR" sz="2000" dirty="0" err="1"/>
              <a:t>descondensação</a:t>
            </a:r>
            <a:r>
              <a:rPr lang="pt-BR" sz="2000" dirty="0"/>
              <a:t> dos cromossomos inicia-se a síntese de RNA e consequentemente o núcleo </a:t>
            </a:r>
            <a:r>
              <a:rPr lang="pt-BR" sz="2000" dirty="0" smtClean="0"/>
              <a:t>reaparece</a:t>
            </a:r>
            <a:endParaRPr lang="pt-BR" sz="2000" dirty="0"/>
          </a:p>
          <a:p>
            <a:pPr fontAlgn="base"/>
            <a:r>
              <a:rPr lang="pt-BR" sz="2000" dirty="0"/>
              <a:t>Os dois núcleos adquirem ao final da telófase o mesmo aspecto de um núcleo </a:t>
            </a:r>
            <a:r>
              <a:rPr lang="pt-BR" sz="2000" dirty="0" smtClean="0"/>
              <a:t>interfásico</a:t>
            </a:r>
          </a:p>
          <a:p>
            <a:pPr fontAlgn="base"/>
            <a:r>
              <a:rPr lang="pt-BR" sz="2000" dirty="0" smtClean="0"/>
              <a:t>O citoplasma se divide </a:t>
            </a:r>
          </a:p>
          <a:p>
            <a:pPr fontAlgn="base"/>
            <a:endParaRPr lang="pt-BR" sz="2000" dirty="0"/>
          </a:p>
          <a:p>
            <a:pPr marL="0" indent="0" fontAlgn="base">
              <a:buNone/>
            </a:pPr>
            <a:r>
              <a:rPr lang="pt-BR" sz="1300" b="1" dirty="0"/>
              <a:t>Cinetócoro</a:t>
            </a:r>
            <a:r>
              <a:rPr lang="pt-BR" sz="1300" dirty="0"/>
              <a:t> é uma espécie de "disco de proteínas", localizado no </a:t>
            </a:r>
            <a:r>
              <a:rPr lang="pt-BR" sz="1300" dirty="0" smtClean="0"/>
              <a:t>centrômero. É </a:t>
            </a:r>
            <a:r>
              <a:rPr lang="pt-BR" sz="1300" dirty="0"/>
              <a:t>um </a:t>
            </a:r>
            <a:r>
              <a:rPr lang="pt-BR" sz="1300" dirty="0" smtClean="0"/>
              <a:t>complexo proteico do centrômero que faz a ligação dos cromossomos ao </a:t>
            </a:r>
            <a:r>
              <a:rPr lang="pt-BR" sz="1300" dirty="0" err="1" smtClean="0"/>
              <a:t>microtúbulo</a:t>
            </a:r>
            <a:r>
              <a:rPr lang="pt-BR" sz="1300" dirty="0" smtClean="0"/>
              <a:t> cinetócoro por meio das fibras </a:t>
            </a:r>
            <a:r>
              <a:rPr lang="pt-BR" sz="1300" dirty="0" err="1" smtClean="0"/>
              <a:t>cinetocóricas</a:t>
            </a:r>
            <a:r>
              <a:rPr lang="pt-BR" sz="1300" dirty="0"/>
              <a:t> </a:t>
            </a:r>
            <a:r>
              <a:rPr lang="pt-BR" sz="1300" dirty="0" smtClean="0"/>
              <a:t>que promovem a </a:t>
            </a:r>
            <a:r>
              <a:rPr lang="pt-BR" sz="1300" dirty="0"/>
              <a:t>captura e o transporte dos </a:t>
            </a:r>
            <a:r>
              <a:rPr lang="pt-BR" sz="1300" dirty="0" smtClean="0"/>
              <a:t>cromossomos</a:t>
            </a:r>
            <a:endParaRPr lang="pt-BR" sz="1300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025" y="1723051"/>
            <a:ext cx="2714625" cy="16478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025" y="3971709"/>
            <a:ext cx="289560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7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61216"/>
            <a:ext cx="10515600" cy="985692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Meiose I (divisão reducional)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96291"/>
            <a:ext cx="6747164" cy="4680672"/>
          </a:xfrm>
        </p:spPr>
        <p:txBody>
          <a:bodyPr>
            <a:normAutofit fontScale="92500"/>
          </a:bodyPr>
          <a:lstStyle/>
          <a:p>
            <a:r>
              <a:rPr lang="pt-BR" sz="2400" b="1" dirty="0" smtClean="0"/>
              <a:t>Meiose I: </a:t>
            </a:r>
            <a:r>
              <a:rPr lang="pt-BR" sz="2400" dirty="0" smtClean="0"/>
              <a:t>nome </a:t>
            </a:r>
            <a:r>
              <a:rPr lang="pt-BR" sz="2400" dirty="0"/>
              <a:t>dado ao processo </a:t>
            </a:r>
            <a:r>
              <a:rPr lang="pt-BR" sz="2400" dirty="0" smtClean="0"/>
              <a:t>de divisão celular por meio do </a:t>
            </a:r>
            <a:r>
              <a:rPr lang="pt-BR" sz="2400" dirty="0"/>
              <a:t>qual uma célula tem o seu número </a:t>
            </a:r>
            <a:r>
              <a:rPr lang="pt-BR" sz="2400" dirty="0" smtClean="0"/>
              <a:t>de cromossomos</a:t>
            </a:r>
            <a:r>
              <a:rPr lang="pt-BR" sz="2400" dirty="0"/>
              <a:t> reduzido pela </a:t>
            </a:r>
            <a:r>
              <a:rPr lang="pt-BR" sz="2400" dirty="0" smtClean="0"/>
              <a:t>metade</a:t>
            </a:r>
          </a:p>
          <a:p>
            <a:r>
              <a:rPr lang="pt-BR" sz="2400" dirty="0"/>
              <a:t>Nos </a:t>
            </a:r>
            <a:r>
              <a:rPr lang="pt-BR" sz="2400" dirty="0" smtClean="0"/>
              <a:t>organismos com reprodução sexuada,</a:t>
            </a:r>
            <a:r>
              <a:rPr lang="pt-BR" sz="2400" dirty="0"/>
              <a:t> a formação </a:t>
            </a:r>
            <a:r>
              <a:rPr lang="pt-BR" sz="2400" dirty="0" smtClean="0"/>
              <a:t>dos gametas ocorre </a:t>
            </a:r>
            <a:r>
              <a:rPr lang="pt-BR" sz="2400" dirty="0"/>
              <a:t>por meio desse tipo de divisão </a:t>
            </a:r>
            <a:r>
              <a:rPr lang="pt-BR" sz="2400" dirty="0" smtClean="0"/>
              <a:t>celular na fecundação, por intermédio da fusão </a:t>
            </a:r>
            <a:r>
              <a:rPr lang="pt-BR" sz="2400" dirty="0"/>
              <a:t>de dois desses gametas, </a:t>
            </a:r>
            <a:r>
              <a:rPr lang="pt-BR" sz="2400" dirty="0" smtClean="0"/>
              <a:t>ressurgindo </a:t>
            </a:r>
            <a:r>
              <a:rPr lang="pt-BR" sz="2400" dirty="0"/>
              <a:t>uma </a:t>
            </a:r>
            <a:r>
              <a:rPr lang="pt-BR" sz="2400" dirty="0" smtClean="0"/>
              <a:t>célula diploide que </a:t>
            </a:r>
            <a:r>
              <a:rPr lang="pt-BR" sz="2400" dirty="0"/>
              <a:t>passará por numerosas </a:t>
            </a:r>
            <a:r>
              <a:rPr lang="pt-BR" sz="2400" dirty="0" smtClean="0"/>
              <a:t>mitoses comuns, </a:t>
            </a:r>
            <a:r>
              <a:rPr lang="pt-BR" sz="2400" dirty="0"/>
              <a:t>até formar um novo indivíduo cujas </a:t>
            </a:r>
            <a:r>
              <a:rPr lang="pt-BR" sz="2400" dirty="0" smtClean="0"/>
              <a:t>células também serão diploides</a:t>
            </a:r>
            <a:endParaRPr lang="pt-BR" sz="2400" dirty="0"/>
          </a:p>
          <a:p>
            <a:r>
              <a:rPr lang="pt-BR" sz="2400" dirty="0"/>
              <a:t> </a:t>
            </a:r>
            <a:r>
              <a:rPr lang="pt-BR" sz="2400" dirty="0" smtClean="0"/>
              <a:t>A meiose </a:t>
            </a:r>
            <a:r>
              <a:rPr lang="pt-BR" sz="2400" dirty="0"/>
              <a:t>permite a recombinação gênica, de tal forma que cada célula </a:t>
            </a:r>
            <a:r>
              <a:rPr lang="pt-BR" sz="2400" dirty="0" smtClean="0"/>
              <a:t>diploide </a:t>
            </a:r>
            <a:r>
              <a:rPr lang="pt-BR" sz="2400" dirty="0"/>
              <a:t>é capaz de formar </a:t>
            </a:r>
            <a:r>
              <a:rPr lang="pt-BR" sz="2400" dirty="0" smtClean="0"/>
              <a:t>quatro células haploides</a:t>
            </a:r>
            <a:r>
              <a:rPr lang="pt-BR" sz="2400" dirty="0"/>
              <a:t> (três no caso </a:t>
            </a:r>
            <a:r>
              <a:rPr lang="pt-BR" sz="2400" dirty="0" smtClean="0"/>
              <a:t>da </a:t>
            </a:r>
            <a:r>
              <a:rPr lang="pt-BR" sz="2400" dirty="0" err="1" smtClean="0"/>
              <a:t>oogênese</a:t>
            </a:r>
            <a:r>
              <a:rPr lang="pt-BR" sz="2400" dirty="0" smtClean="0"/>
              <a:t>), geneticamente </a:t>
            </a:r>
            <a:r>
              <a:rPr lang="pt-BR" sz="2400" dirty="0"/>
              <a:t>diferentes entre si. Isso explica a variabilidade das espécies de reprodução </a:t>
            </a:r>
            <a:r>
              <a:rPr lang="pt-BR" sz="2400" dirty="0" smtClean="0"/>
              <a:t>sexuada</a:t>
            </a:r>
          </a:p>
          <a:p>
            <a:pPr marL="0" indent="0">
              <a:buNone/>
            </a:pPr>
            <a:endParaRPr lang="pt-BR" b="1" dirty="0" smtClean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900" y="1813430"/>
            <a:ext cx="38100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6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3170"/>
            <a:ext cx="10515600" cy="819439"/>
          </a:xfrm>
        </p:spPr>
        <p:txBody>
          <a:bodyPr/>
          <a:lstStyle/>
          <a:p>
            <a:pPr algn="ctr"/>
            <a:r>
              <a:rPr lang="pt-BR" b="1" dirty="0" smtClean="0"/>
              <a:t>Prófase I (da meiose I) </a:t>
            </a:r>
            <a:endParaRPr lang="pt-BR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3464" y="1714500"/>
            <a:ext cx="3650672" cy="274086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33845" y="1714500"/>
            <a:ext cx="660862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Prófase I: etapa mais marcante e mais longa da meiose 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Dividida em fases: leptóteno, zigóteno, paquíteno, diplóteno e </a:t>
            </a:r>
            <a:r>
              <a:rPr lang="pt-BR" sz="2000" dirty="0" err="1" smtClean="0"/>
              <a:t>diacinese</a:t>
            </a:r>
            <a:endParaRPr lang="pt-B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 smtClean="0"/>
              <a:t>Leptóteno </a:t>
            </a:r>
            <a:r>
              <a:rPr lang="pt-BR" sz="2000" dirty="0" smtClean="0"/>
              <a:t>(</a:t>
            </a:r>
            <a:r>
              <a:rPr lang="pt-BR" sz="2000" dirty="0" err="1" smtClean="0"/>
              <a:t>leptós</a:t>
            </a:r>
            <a:r>
              <a:rPr lang="pt-BR" sz="2000" dirty="0" smtClean="0"/>
              <a:t>= fino): inicia-se </a:t>
            </a:r>
            <a:r>
              <a:rPr lang="pt-BR" sz="2000" dirty="0"/>
              <a:t>a </a:t>
            </a:r>
            <a:r>
              <a:rPr lang="pt-BR" sz="2000" dirty="0" err="1"/>
              <a:t>espiralação</a:t>
            </a:r>
            <a:r>
              <a:rPr lang="pt-BR" sz="2000" dirty="0"/>
              <a:t> </a:t>
            </a:r>
            <a:r>
              <a:rPr lang="pt-BR" sz="2000" dirty="0" smtClean="0"/>
              <a:t>dos finos filamentos cromossômicos, </a:t>
            </a:r>
            <a:r>
              <a:rPr lang="pt-BR" sz="2000" dirty="0"/>
              <a:t>pouco visíveis e já constituídos cada </a:t>
            </a:r>
            <a:r>
              <a:rPr lang="pt-BR" sz="2000" dirty="0" smtClean="0"/>
              <a:t>qual </a:t>
            </a:r>
            <a:r>
              <a:rPr lang="pt-BR" sz="2000" dirty="0"/>
              <a:t>por duas </a:t>
            </a:r>
            <a:r>
              <a:rPr lang="pt-BR" sz="2000" dirty="0" smtClean="0"/>
              <a:t>cromátides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 smtClean="0"/>
              <a:t>Zigóteno</a:t>
            </a:r>
            <a:r>
              <a:rPr lang="pt-BR" sz="2000" dirty="0" smtClean="0"/>
              <a:t> (</a:t>
            </a:r>
            <a:r>
              <a:rPr lang="pt-BR" sz="2000" dirty="0" err="1" smtClean="0"/>
              <a:t>zygós</a:t>
            </a:r>
            <a:r>
              <a:rPr lang="pt-BR" sz="2000" dirty="0" smtClean="0"/>
              <a:t> = par): </a:t>
            </a:r>
            <a:r>
              <a:rPr lang="pt-BR" sz="2000" dirty="0"/>
              <a:t>c</a:t>
            </a:r>
            <a:r>
              <a:rPr lang="pt-BR" sz="2000" dirty="0" smtClean="0"/>
              <a:t>omeça </a:t>
            </a:r>
            <a:r>
              <a:rPr lang="pt-BR" sz="2000" dirty="0"/>
              <a:t>a atração e o </a:t>
            </a:r>
            <a:r>
              <a:rPr lang="pt-BR" sz="2000" dirty="0" smtClean="0"/>
              <a:t>emparelhamento </a:t>
            </a:r>
            <a:r>
              <a:rPr lang="pt-BR" sz="2000" dirty="0"/>
              <a:t>dos cromossomos </a:t>
            </a:r>
            <a:r>
              <a:rPr lang="pt-BR" sz="2000" dirty="0" smtClean="0"/>
              <a:t>homólogos</a:t>
            </a:r>
            <a:r>
              <a:rPr lang="pt-BR" sz="2000" dirty="0"/>
              <a:t>,</a:t>
            </a:r>
            <a:r>
              <a:rPr lang="pt-BR" sz="2000" dirty="0" smtClean="0"/>
              <a:t> ponto </a:t>
            </a:r>
            <a:r>
              <a:rPr lang="pt-BR" sz="2000" dirty="0"/>
              <a:t>por </a:t>
            </a:r>
            <a:r>
              <a:rPr lang="pt-BR" sz="2000" dirty="0" smtClean="0"/>
              <a:t>ponto, </a:t>
            </a:r>
            <a:r>
              <a:rPr lang="pt-BR" sz="2000" dirty="0"/>
              <a:t>conhecido como sinapse </a:t>
            </a:r>
            <a:r>
              <a:rPr lang="pt-BR" sz="2000" dirty="0" smtClean="0"/>
              <a:t>(</a:t>
            </a:r>
            <a:r>
              <a:rPr lang="pt-BR" sz="2000" i="1" dirty="0" err="1" smtClean="0"/>
              <a:t>sin</a:t>
            </a:r>
            <a:r>
              <a:rPr lang="pt-BR" sz="2000" dirty="0"/>
              <a:t> provém do grego e significa união</a:t>
            </a:r>
            <a:r>
              <a:rPr lang="pt-BR" sz="2000" dirty="0" smtClean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 smtClean="0"/>
              <a:t>Paquíteno</a:t>
            </a:r>
            <a:r>
              <a:rPr lang="pt-BR" sz="2000" dirty="0" smtClean="0"/>
              <a:t> </a:t>
            </a:r>
            <a:r>
              <a:rPr lang="pt-BR" sz="2000" dirty="0"/>
              <a:t>(</a:t>
            </a:r>
            <a:r>
              <a:rPr lang="pt-BR" sz="2000" i="1" dirty="0" err="1"/>
              <a:t>pakhús</a:t>
            </a:r>
            <a:r>
              <a:rPr lang="pt-BR" sz="2000" dirty="0"/>
              <a:t> = </a:t>
            </a:r>
            <a:r>
              <a:rPr lang="pt-BR" sz="2000" dirty="0" smtClean="0"/>
              <a:t>espesso): a </a:t>
            </a:r>
            <a:r>
              <a:rPr lang="pt-BR" sz="2000" dirty="0" err="1"/>
              <a:t>espiralação</a:t>
            </a:r>
            <a:r>
              <a:rPr lang="pt-BR" sz="2000" dirty="0"/>
              <a:t> </a:t>
            </a:r>
            <a:r>
              <a:rPr lang="pt-BR" sz="2000" dirty="0" smtClean="0"/>
              <a:t>progrediu e agora as </a:t>
            </a:r>
            <a:r>
              <a:rPr lang="pt-BR" sz="2000" dirty="0"/>
              <a:t>duas cromátides de cada </a:t>
            </a:r>
            <a:r>
              <a:rPr lang="pt-BR" sz="2000" dirty="0" smtClean="0"/>
              <a:t>cromossomo homólogo emparelhado são </a:t>
            </a:r>
            <a:r>
              <a:rPr lang="pt-BR" sz="2000" dirty="0"/>
              <a:t>bem </a:t>
            </a:r>
            <a:r>
              <a:rPr lang="pt-BR" sz="2000" dirty="0" smtClean="0"/>
              <a:t>visíveis; </a:t>
            </a:r>
            <a:r>
              <a:rPr lang="pt-BR" sz="2000" dirty="0"/>
              <a:t>como existem, então, quatro cromátides, o conjunto forma uma tétrade ou par </a:t>
            </a:r>
            <a:r>
              <a:rPr lang="pt-BR" sz="2000" dirty="0" smtClean="0"/>
              <a:t>bivalente</a:t>
            </a: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972" y="4748645"/>
            <a:ext cx="1538410" cy="135817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482" y="4748645"/>
            <a:ext cx="1473654" cy="130647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1835" y="4748645"/>
            <a:ext cx="1484601" cy="130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7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81998"/>
            <a:ext cx="10515600" cy="767484"/>
          </a:xfrm>
        </p:spPr>
        <p:txBody>
          <a:bodyPr/>
          <a:lstStyle/>
          <a:p>
            <a:pPr algn="ctr"/>
            <a:r>
              <a:rPr lang="pt-BR" b="1" dirty="0" smtClean="0"/>
              <a:t>Prófase I (da meiose I)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06582" y="1537857"/>
            <a:ext cx="7148945" cy="4878099"/>
          </a:xfrm>
        </p:spPr>
        <p:txBody>
          <a:bodyPr>
            <a:normAutofit/>
          </a:bodyPr>
          <a:lstStyle/>
          <a:p>
            <a:r>
              <a:rPr lang="pt-BR" sz="2000" b="1" dirty="0" smtClean="0"/>
              <a:t>Diplóteno</a:t>
            </a:r>
            <a:r>
              <a:rPr lang="pt-BR" sz="2000" dirty="0" smtClean="0"/>
              <a:t> </a:t>
            </a:r>
            <a:r>
              <a:rPr lang="pt-BR" sz="2000" dirty="0"/>
              <a:t>(</a:t>
            </a:r>
            <a:r>
              <a:rPr lang="pt-BR" sz="2000" i="1" dirty="0" err="1"/>
              <a:t>diplós</a:t>
            </a:r>
            <a:r>
              <a:rPr lang="pt-BR" sz="2000" i="1" dirty="0"/>
              <a:t> </a:t>
            </a:r>
            <a:r>
              <a:rPr lang="pt-BR" sz="2000" dirty="0"/>
              <a:t>= </a:t>
            </a:r>
            <a:r>
              <a:rPr lang="pt-BR" sz="2000" dirty="0" smtClean="0"/>
              <a:t>duplo): ocorrem </a:t>
            </a:r>
            <a:r>
              <a:rPr lang="pt-BR" sz="2000" dirty="0"/>
              <a:t>quebras casuais nas cromátides </a:t>
            </a:r>
            <a:r>
              <a:rPr lang="pt-BR" sz="2000" dirty="0" smtClean="0"/>
              <a:t>com troca </a:t>
            </a:r>
            <a:r>
              <a:rPr lang="pt-BR" sz="2000" dirty="0"/>
              <a:t>de pedaços entre </a:t>
            </a:r>
            <a:r>
              <a:rPr lang="pt-BR" sz="2000" dirty="0" smtClean="0"/>
              <a:t>cromátides </a:t>
            </a:r>
            <a:r>
              <a:rPr lang="pt-BR" sz="2000" dirty="0"/>
              <a:t>homólogas, fenômeno conhecido como </a:t>
            </a:r>
            <a:r>
              <a:rPr lang="pt-BR" sz="2000" b="1" dirty="0"/>
              <a:t>crossing-over</a:t>
            </a:r>
            <a:r>
              <a:rPr lang="pt-BR" sz="2000" dirty="0"/>
              <a:t> (ou permuta). Em seguida, os </a:t>
            </a:r>
            <a:r>
              <a:rPr lang="pt-BR" sz="2000" dirty="0" smtClean="0"/>
              <a:t>cromossomos homólogos </a:t>
            </a:r>
            <a:r>
              <a:rPr lang="pt-BR" sz="2000" dirty="0"/>
              <a:t>se afastam e evidenciam-se entre eles algumas regiões que estão ainda em contato. Essas regiões são conhecidas como quiasmas (</a:t>
            </a:r>
            <a:r>
              <a:rPr lang="pt-BR" sz="2000" dirty="0" err="1"/>
              <a:t>qui</a:t>
            </a:r>
            <a:r>
              <a:rPr lang="pt-BR" sz="2000" dirty="0"/>
              <a:t> corresponde à letra “x” em grego). Os quiasmas representam as regiões em que houve as trocas de </a:t>
            </a:r>
            <a:r>
              <a:rPr lang="pt-BR" sz="2000" dirty="0" smtClean="0"/>
              <a:t>pedaços de cromossomos</a:t>
            </a:r>
          </a:p>
          <a:p>
            <a:r>
              <a:rPr lang="pt-BR" sz="2000" b="1" dirty="0" err="1" smtClean="0"/>
              <a:t>Diacinese</a:t>
            </a:r>
            <a:r>
              <a:rPr lang="pt-BR" sz="2000" b="1" dirty="0" smtClean="0"/>
              <a:t> </a:t>
            </a:r>
            <a:r>
              <a:rPr lang="pt-BR" sz="2000" dirty="0"/>
              <a:t> (dia = através; </a:t>
            </a:r>
            <a:r>
              <a:rPr lang="pt-BR" sz="2000" dirty="0" err="1"/>
              <a:t>kinesis</a:t>
            </a:r>
            <a:r>
              <a:rPr lang="pt-BR" sz="2000" dirty="0"/>
              <a:t> = movimento</a:t>
            </a:r>
            <a:r>
              <a:rPr lang="pt-BR" sz="2000" dirty="0" smtClean="0"/>
              <a:t>): última fase da prófase I na qual  os </a:t>
            </a:r>
            <a:r>
              <a:rPr lang="pt-BR" sz="2000" dirty="0"/>
              <a:t>pares de cromátides </a:t>
            </a:r>
            <a:r>
              <a:rPr lang="pt-BR" sz="2000" dirty="0" smtClean="0"/>
              <a:t>afastam-se </a:t>
            </a:r>
            <a:r>
              <a:rPr lang="pt-BR" sz="2000" dirty="0"/>
              <a:t>um pouco mais e os quiasmas parecem “escorregar” para as </a:t>
            </a:r>
            <a:r>
              <a:rPr lang="pt-BR" sz="2000" dirty="0" smtClean="0"/>
              <a:t>extremidades. </a:t>
            </a:r>
            <a:r>
              <a:rPr lang="pt-BR" sz="2000" dirty="0"/>
              <a:t>A</a:t>
            </a:r>
            <a:r>
              <a:rPr lang="pt-BR" sz="2000" dirty="0" smtClean="0"/>
              <a:t> </a:t>
            </a:r>
            <a:r>
              <a:rPr lang="pt-BR" sz="2000" dirty="0" err="1"/>
              <a:t>espiralação</a:t>
            </a:r>
            <a:r>
              <a:rPr lang="pt-BR" sz="2000" dirty="0"/>
              <a:t> dos cromossomos </a:t>
            </a:r>
            <a:r>
              <a:rPr lang="pt-BR" sz="2000" dirty="0" smtClean="0"/>
              <a:t>aumenta. </a:t>
            </a:r>
            <a:r>
              <a:rPr lang="pt-BR" sz="2000" dirty="0"/>
              <a:t>Enquanto acontecem esses eventos, os centríolos, que vieram </a:t>
            </a:r>
            <a:r>
              <a:rPr lang="pt-BR" sz="2000" dirty="0" smtClean="0"/>
              <a:t>duplicados </a:t>
            </a:r>
            <a:r>
              <a:rPr lang="pt-BR" sz="2000" dirty="0"/>
              <a:t>da interfase, migram para </a:t>
            </a:r>
            <a:r>
              <a:rPr lang="pt-BR" sz="2000" dirty="0" smtClean="0"/>
              <a:t>polos </a:t>
            </a:r>
            <a:r>
              <a:rPr lang="pt-BR" sz="2000" dirty="0"/>
              <a:t>opostos e organizam o fuso de </a:t>
            </a:r>
            <a:r>
              <a:rPr lang="pt-BR" sz="2000" dirty="0" smtClean="0"/>
              <a:t>divisão. </a:t>
            </a:r>
            <a:r>
              <a:rPr lang="pt-BR" sz="2000" dirty="0"/>
              <a:t>O</a:t>
            </a:r>
            <a:r>
              <a:rPr lang="pt-BR" sz="2000" dirty="0" smtClean="0"/>
              <a:t>s </a:t>
            </a:r>
            <a:r>
              <a:rPr lang="pt-BR" sz="2000" dirty="0"/>
              <a:t>nucléolos </a:t>
            </a:r>
            <a:r>
              <a:rPr lang="pt-BR" sz="2000" dirty="0" smtClean="0"/>
              <a:t>desaparecem, a </a:t>
            </a:r>
            <a:r>
              <a:rPr lang="pt-BR" sz="2000" dirty="0" err="1"/>
              <a:t>carioteca</a:t>
            </a:r>
            <a:r>
              <a:rPr lang="pt-BR" sz="2000" dirty="0"/>
              <a:t> se desfaz após o término da prófase </a:t>
            </a:r>
            <a:r>
              <a:rPr lang="pt-BR" sz="2000" dirty="0" smtClean="0"/>
              <a:t>I</a:t>
            </a:r>
            <a:r>
              <a:rPr lang="pt-BR" sz="2000" dirty="0"/>
              <a:t>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5527" y="1439936"/>
            <a:ext cx="1856734" cy="1646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303" y="1439936"/>
            <a:ext cx="1833130" cy="161837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7895997" y="3133584"/>
            <a:ext cx="38249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Centríolos: organelas citoplasmáticas presentes na maior parte das células eucarióticas, estruturas ocas, cilíndricas, </a:t>
            </a:r>
            <a:r>
              <a:rPr lang="pt-BR" sz="1200" dirty="0"/>
              <a:t>constituídas por nove conjuntos de três </a:t>
            </a:r>
            <a:r>
              <a:rPr lang="pt-BR" sz="1200" dirty="0" err="1"/>
              <a:t>microtúbulos</a:t>
            </a:r>
            <a:r>
              <a:rPr lang="pt-BR" sz="1200" dirty="0"/>
              <a:t> unidos por proteínas adesivas, </a:t>
            </a:r>
            <a:r>
              <a:rPr lang="pt-BR" sz="1200" dirty="0" smtClean="0"/>
              <a:t>localizados </a:t>
            </a:r>
            <a:r>
              <a:rPr lang="pt-BR" sz="1200" dirty="0"/>
              <a:t>em uma região da célula denominada </a:t>
            </a:r>
            <a:r>
              <a:rPr lang="pt-BR" sz="1200" dirty="0" err="1"/>
              <a:t>centrossomo</a:t>
            </a:r>
            <a:r>
              <a:rPr lang="pt-BR" sz="1200" dirty="0"/>
              <a:t> ou centro </a:t>
            </a:r>
            <a:r>
              <a:rPr lang="pt-BR" sz="1200" dirty="0" smtClean="0"/>
              <a:t>celular</a:t>
            </a:r>
            <a:endParaRPr lang="pt-BR" sz="12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3475" y="4378673"/>
            <a:ext cx="26003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1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01337"/>
            <a:ext cx="10515600" cy="935182"/>
          </a:xfrm>
        </p:spPr>
        <p:txBody>
          <a:bodyPr/>
          <a:lstStyle/>
          <a:p>
            <a:pPr algn="ctr"/>
            <a:r>
              <a:rPr lang="pt-BR" b="1" dirty="0" smtClean="0"/>
              <a:t>Metáfase I, anáfase I e telófase I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58637"/>
            <a:ext cx="6289964" cy="4722236"/>
          </a:xfrm>
        </p:spPr>
        <p:txBody>
          <a:bodyPr>
            <a:normAutofit/>
          </a:bodyPr>
          <a:lstStyle/>
          <a:p>
            <a:r>
              <a:rPr lang="pt-BR" sz="2000" b="1" dirty="0"/>
              <a:t>Metáfase I</a:t>
            </a:r>
            <a:r>
              <a:rPr lang="pt-BR" sz="2000" dirty="0"/>
              <a:t> – os cromossomos homólogos </a:t>
            </a:r>
            <a:r>
              <a:rPr lang="pt-BR" sz="2000" dirty="0" smtClean="0"/>
              <a:t>emparelhados se </a:t>
            </a:r>
            <a:r>
              <a:rPr lang="pt-BR" sz="2000" dirty="0"/>
              <a:t>dispõem na região mediana da célula; cada cromossomo está preso </a:t>
            </a:r>
            <a:r>
              <a:rPr lang="pt-BR" sz="2000" dirty="0" smtClean="0"/>
              <a:t>à </a:t>
            </a:r>
            <a:r>
              <a:rPr lang="pt-BR" sz="2000" dirty="0"/>
              <a:t>fibras de um só </a:t>
            </a:r>
            <a:r>
              <a:rPr lang="pt-BR" sz="2000" dirty="0" smtClean="0"/>
              <a:t>polo</a:t>
            </a:r>
          </a:p>
          <a:p>
            <a:pPr marL="0" indent="0">
              <a:buNone/>
            </a:pPr>
            <a:endParaRPr lang="pt-BR" sz="2000" dirty="0"/>
          </a:p>
          <a:p>
            <a:r>
              <a:rPr lang="pt-BR" sz="2000" b="1" dirty="0"/>
              <a:t>Anáfase I</a:t>
            </a:r>
            <a:r>
              <a:rPr lang="pt-BR" sz="2000" dirty="0"/>
              <a:t> – o encurtamento das fibras do fuso separa os cromossomos </a:t>
            </a:r>
            <a:r>
              <a:rPr lang="pt-BR" sz="2000" dirty="0" smtClean="0"/>
              <a:t>homólogos </a:t>
            </a:r>
            <a:r>
              <a:rPr lang="pt-BR" sz="2000" dirty="0"/>
              <a:t>que são conduzidos para </a:t>
            </a:r>
            <a:r>
              <a:rPr lang="pt-BR" sz="2000" dirty="0" smtClean="0"/>
              <a:t>polos </a:t>
            </a:r>
            <a:r>
              <a:rPr lang="pt-BR" sz="2000" dirty="0"/>
              <a:t>opostos da célula, não há separação das cromátides-irmãs. Quando os cromossomos atingem os </a:t>
            </a:r>
            <a:r>
              <a:rPr lang="pt-BR" sz="2000" dirty="0" smtClean="0"/>
              <a:t>polos</a:t>
            </a:r>
            <a:r>
              <a:rPr lang="pt-BR" sz="2000" dirty="0"/>
              <a:t>, ocorre </a:t>
            </a:r>
            <a:r>
              <a:rPr lang="pt-BR" sz="2000" dirty="0" err="1" smtClean="0"/>
              <a:t>desespiralação</a:t>
            </a:r>
            <a:r>
              <a:rPr lang="pt-BR" sz="2000" dirty="0" smtClean="0"/>
              <a:t> (não obrigatória). Às </a:t>
            </a:r>
            <a:r>
              <a:rPr lang="pt-BR" sz="2000" dirty="0"/>
              <a:t>vezes, nem mesmo a </a:t>
            </a:r>
            <a:r>
              <a:rPr lang="pt-BR" sz="2000" dirty="0" err="1"/>
              <a:t>carioteca</a:t>
            </a:r>
            <a:r>
              <a:rPr lang="pt-BR" sz="2000" dirty="0"/>
              <a:t> se </a:t>
            </a:r>
            <a:r>
              <a:rPr lang="pt-BR" sz="2000" dirty="0" smtClean="0"/>
              <a:t>reconstitui</a:t>
            </a:r>
          </a:p>
          <a:p>
            <a:pPr marL="0" indent="0">
              <a:buNone/>
            </a:pPr>
            <a:endParaRPr lang="pt-BR" sz="2000" dirty="0"/>
          </a:p>
          <a:p>
            <a:r>
              <a:rPr lang="pt-BR" sz="2000" b="1" dirty="0"/>
              <a:t>Telófase I</a:t>
            </a:r>
            <a:r>
              <a:rPr lang="pt-BR" sz="2000" dirty="0"/>
              <a:t> – no final desta fase, ocorre a citocinese, separando as duas células-filhas haploides. Segue-se um curto </a:t>
            </a:r>
            <a:r>
              <a:rPr lang="pt-BR" sz="2000" dirty="0" smtClean="0"/>
              <a:t>intervalo chamado de intercinese</a:t>
            </a:r>
            <a:r>
              <a:rPr lang="pt-BR" sz="2000" dirty="0"/>
              <a:t>, que procede a prófase </a:t>
            </a:r>
            <a:r>
              <a:rPr lang="pt-BR" sz="2000" dirty="0" smtClean="0"/>
              <a:t>II</a:t>
            </a:r>
            <a:endParaRPr lang="pt-BR" sz="2000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666" y="1371601"/>
            <a:ext cx="2533650" cy="14897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127" y="3096490"/>
            <a:ext cx="2375189" cy="148373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672" y="4580226"/>
            <a:ext cx="3810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1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09261"/>
            <a:ext cx="10515600" cy="736310"/>
          </a:xfrm>
        </p:spPr>
        <p:txBody>
          <a:bodyPr/>
          <a:lstStyle/>
          <a:p>
            <a:pPr algn="ctr"/>
            <a:r>
              <a:rPr lang="pt-BR" b="1" dirty="0" err="1" smtClean="0"/>
              <a:t>Epigenética</a:t>
            </a:r>
            <a:r>
              <a:rPr lang="pt-BR" b="1" dirty="0" smtClean="0"/>
              <a:t>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1" y="1278084"/>
            <a:ext cx="5656117" cy="5288972"/>
          </a:xfrm>
        </p:spPr>
        <p:txBody>
          <a:bodyPr>
            <a:normAutofit lnSpcReduction="10000"/>
          </a:bodyPr>
          <a:lstStyle/>
          <a:p>
            <a:r>
              <a:rPr lang="pt-BR" sz="2000" dirty="0" err="1" smtClean="0"/>
              <a:t>Epigenética</a:t>
            </a:r>
            <a:r>
              <a:rPr lang="pt-BR" sz="2000" dirty="0" smtClean="0"/>
              <a:t>: qualquer atividade reguladora de genes que não envolvam mudanças na sequência de DNA e que pode persistir por uma ou mais gerações </a:t>
            </a:r>
          </a:p>
          <a:p>
            <a:r>
              <a:rPr lang="pt-BR" sz="2000" dirty="0" smtClean="0"/>
              <a:t>Como </a:t>
            </a:r>
            <a:r>
              <a:rPr lang="pt-BR" sz="2000" dirty="0"/>
              <a:t>todas as células do corpo contêm os mesmos genes, a </a:t>
            </a:r>
            <a:r>
              <a:rPr lang="pt-BR" sz="2000" dirty="0" err="1"/>
              <a:t>epigenética</a:t>
            </a:r>
            <a:r>
              <a:rPr lang="pt-BR" sz="2000" dirty="0"/>
              <a:t> serve como um meio de controle das funções de cada gene, de acordo com a </a:t>
            </a:r>
            <a:r>
              <a:rPr lang="pt-BR" sz="2000" dirty="0" smtClean="0"/>
              <a:t>célula. Por </a:t>
            </a:r>
            <a:r>
              <a:rPr lang="pt-BR" sz="2000" dirty="0"/>
              <a:t>exemplo, no coração existem células com o gene da proteína responsável pela produção do espermatozoide, no entanto este gene foi "inativado" nas células cardíacas, visto que não há a necessidade desta função naquele órgão</a:t>
            </a:r>
          </a:p>
          <a:p>
            <a:r>
              <a:rPr lang="pt-BR" sz="2000" dirty="0" smtClean="0"/>
              <a:t>A </a:t>
            </a:r>
            <a:r>
              <a:rPr lang="pt-BR" sz="2000" dirty="0"/>
              <a:t>alimentação, a exposição à poluição, o uso de drogas, a prática de exercícios, dentre outros fatores ambientais, também podem servir para alterar algumas funções dos genes, deixando "marcas </a:t>
            </a:r>
            <a:r>
              <a:rPr lang="pt-BR" sz="2000" dirty="0" err="1"/>
              <a:t>epigenéticas</a:t>
            </a:r>
            <a:r>
              <a:rPr lang="pt-BR" sz="2000" dirty="0"/>
              <a:t>" que poderão ser herdadas pelas gerações futuras daquele indivíduo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139" y="1995055"/>
            <a:ext cx="5246255" cy="29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2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5139"/>
          </a:xfrm>
        </p:spPr>
        <p:txBody>
          <a:bodyPr/>
          <a:lstStyle/>
          <a:p>
            <a:pPr algn="ctr"/>
            <a:r>
              <a:rPr lang="pt-BR" b="1" dirty="0" smtClean="0"/>
              <a:t>Meiose II (formação de gametas)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199" y="1361208"/>
            <a:ext cx="6736773" cy="5096312"/>
          </a:xfrm>
        </p:spPr>
        <p:txBody>
          <a:bodyPr>
            <a:normAutofit fontScale="92500" lnSpcReduction="20000"/>
          </a:bodyPr>
          <a:lstStyle/>
          <a:p>
            <a:r>
              <a:rPr lang="pt-BR" sz="2600" dirty="0" smtClean="0"/>
              <a:t>Processo que sucede a meiose I, muito parecido com a mitose </a:t>
            </a:r>
          </a:p>
          <a:p>
            <a:pPr marL="0" indent="0">
              <a:buNone/>
            </a:pPr>
            <a:endParaRPr lang="pt-BR" sz="2600" dirty="0" smtClean="0"/>
          </a:p>
          <a:p>
            <a:r>
              <a:rPr lang="pt-BR" sz="2600" dirty="0" smtClean="0"/>
              <a:t>Dividido em fases: prófase II, metáfase II, anáfase II, telófase II e citocinese</a:t>
            </a:r>
          </a:p>
          <a:p>
            <a:pPr marL="0" indent="0">
              <a:buNone/>
            </a:pPr>
            <a:endParaRPr lang="pt-BR" sz="2600" dirty="0" smtClean="0"/>
          </a:p>
          <a:p>
            <a:r>
              <a:rPr lang="pt-BR" sz="2600" b="1" dirty="0"/>
              <a:t>Prófase </a:t>
            </a:r>
            <a:r>
              <a:rPr lang="pt-BR" sz="2600" b="1" dirty="0" smtClean="0"/>
              <a:t>II</a:t>
            </a:r>
            <a:r>
              <a:rPr lang="pt-BR" sz="2600" dirty="0" smtClean="0"/>
              <a:t>: cada </a:t>
            </a:r>
            <a:r>
              <a:rPr lang="pt-BR" sz="2600" dirty="0"/>
              <a:t>uma das duas </a:t>
            </a:r>
            <a:r>
              <a:rPr lang="pt-BR" sz="2600" dirty="0" smtClean="0"/>
              <a:t>células-filha </a:t>
            </a:r>
            <a:r>
              <a:rPr lang="pt-BR" sz="2600" dirty="0"/>
              <a:t>tem apenas um lote de cromossomos duplicados. Nesta fase os centríolos </a:t>
            </a:r>
            <a:r>
              <a:rPr lang="pt-BR" sz="2600" dirty="0" smtClean="0"/>
              <a:t>duplicam-se </a:t>
            </a:r>
            <a:r>
              <a:rPr lang="pt-BR" sz="2600" dirty="0"/>
              <a:t>novamente e </a:t>
            </a:r>
            <a:r>
              <a:rPr lang="pt-BR" sz="2600" dirty="0" smtClean="0"/>
              <a:t>nas </a:t>
            </a:r>
            <a:r>
              <a:rPr lang="pt-BR" sz="2600" dirty="0"/>
              <a:t>células em que houve formação da </a:t>
            </a:r>
            <a:r>
              <a:rPr lang="pt-BR" sz="2600" dirty="0" err="1"/>
              <a:t>carioteca</a:t>
            </a:r>
            <a:r>
              <a:rPr lang="pt-BR" sz="2600" dirty="0"/>
              <a:t>, esta começa a se </a:t>
            </a:r>
            <a:r>
              <a:rPr lang="pt-BR" sz="2600" dirty="0" smtClean="0"/>
              <a:t>desintegrar</a:t>
            </a:r>
          </a:p>
          <a:p>
            <a:pPr marL="0" indent="0">
              <a:buNone/>
            </a:pPr>
            <a:endParaRPr lang="pt-BR" sz="2600" dirty="0"/>
          </a:p>
          <a:p>
            <a:r>
              <a:rPr lang="pt-BR" sz="2600" b="1" dirty="0" smtClean="0"/>
              <a:t>Metáfase II</a:t>
            </a:r>
            <a:r>
              <a:rPr lang="pt-BR" sz="2600" dirty="0" smtClean="0"/>
              <a:t>: como </a:t>
            </a:r>
            <a:r>
              <a:rPr lang="pt-BR" sz="2600" dirty="0"/>
              <a:t>na mitose, os cromossomos prendem-se pelo centrômero às fibras do fuso, que partem de ambos os </a:t>
            </a:r>
            <a:r>
              <a:rPr lang="pt-BR" sz="2600" dirty="0" smtClean="0"/>
              <a:t>polos</a:t>
            </a:r>
            <a:endParaRPr lang="pt-BR" sz="2600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664" y="3986947"/>
            <a:ext cx="3169227" cy="236666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655" y="1361208"/>
            <a:ext cx="2701636" cy="254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1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8200" y="261215"/>
            <a:ext cx="10515600" cy="736311"/>
          </a:xfrm>
        </p:spPr>
        <p:txBody>
          <a:bodyPr/>
          <a:lstStyle/>
          <a:p>
            <a:pPr algn="ctr"/>
            <a:r>
              <a:rPr lang="pt-BR" b="1" dirty="0" smtClean="0"/>
              <a:t>Anáfase II, telófase II e citocinese</a:t>
            </a:r>
            <a:endParaRPr lang="pt-BR" b="1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838200" y="1433945"/>
            <a:ext cx="5604164" cy="5200222"/>
          </a:xfrm>
        </p:spPr>
        <p:txBody>
          <a:bodyPr>
            <a:normAutofit fontScale="92500" lnSpcReduction="20000"/>
          </a:bodyPr>
          <a:lstStyle/>
          <a:p>
            <a:r>
              <a:rPr lang="pt-BR" sz="2200" b="1" dirty="0"/>
              <a:t>Anáfase II</a:t>
            </a:r>
            <a:r>
              <a:rPr lang="pt-BR" sz="2200" dirty="0"/>
              <a:t> – o</a:t>
            </a:r>
            <a:r>
              <a:rPr lang="pt-BR" sz="2200" dirty="0" smtClean="0"/>
              <a:t>corre </a:t>
            </a:r>
            <a:r>
              <a:rPr lang="pt-BR" sz="2200" dirty="0"/>
              <a:t>duplicação dos </a:t>
            </a:r>
            <a:r>
              <a:rPr lang="pt-BR" sz="2200" dirty="0" smtClean="0"/>
              <a:t>centrômeros, liberando as cromátides que passam a se chamar cromossomos filhos. As cromátides-irmãs se separam, formando 2 cromossomos independentes que migram para os polos. As fibras cromossômicas se encurtam puxando os cromossomos para os polos do fuso </a:t>
            </a:r>
            <a:endParaRPr lang="pt-BR" sz="2200" dirty="0"/>
          </a:p>
          <a:p>
            <a:r>
              <a:rPr lang="pt-BR" sz="2200" b="1" dirty="0"/>
              <a:t>Telófase </a:t>
            </a:r>
            <a:r>
              <a:rPr lang="pt-BR" sz="2200" b="1" dirty="0" smtClean="0"/>
              <a:t>II: </a:t>
            </a:r>
            <a:r>
              <a:rPr lang="pt-BR" sz="2200" dirty="0" smtClean="0"/>
              <a:t>as cromátides irmãs são separadas, os cromossomos se descondensam, o fuso acromático se </a:t>
            </a:r>
            <a:r>
              <a:rPr lang="pt-BR" sz="2200" dirty="0" err="1" smtClean="0"/>
              <a:t>defaz</a:t>
            </a:r>
            <a:r>
              <a:rPr lang="pt-BR" sz="2200" dirty="0" smtClean="0"/>
              <a:t>, a </a:t>
            </a:r>
            <a:r>
              <a:rPr lang="pt-BR" sz="2200" dirty="0" err="1" smtClean="0"/>
              <a:t>carioteca</a:t>
            </a:r>
            <a:r>
              <a:rPr lang="pt-BR" sz="2200" dirty="0" smtClean="0"/>
              <a:t> se refaz ao redor de cada “lote” cromossômico e os nucléolos reaparecem</a:t>
            </a:r>
          </a:p>
          <a:p>
            <a:r>
              <a:rPr lang="pt-BR" sz="2200" b="1" dirty="0" smtClean="0"/>
              <a:t>Citocinese: </a:t>
            </a:r>
            <a:r>
              <a:rPr lang="pt-BR" sz="2200" dirty="0" smtClean="0"/>
              <a:t>o citoplasma se divide formando duas células-filha. Lembrar que na telófase I duas células-filha são formadas e cada uma delas sofre nova divisão na telófase II. Portanto, ao final da telófase II, quatro células-filha haploides são formadas a partir de uma célula-mãe. Estas quatro células-filha são chamadas de tétrades </a:t>
            </a:r>
            <a:r>
              <a:rPr lang="pt-BR" sz="2200" dirty="0"/>
              <a:t>(três células no caso </a:t>
            </a:r>
            <a:r>
              <a:rPr lang="pt-BR" sz="2200" dirty="0" smtClean="0"/>
              <a:t>da </a:t>
            </a:r>
            <a:r>
              <a:rPr lang="pt-BR" sz="2200" dirty="0" err="1" smtClean="0"/>
              <a:t>ovogênese</a:t>
            </a:r>
            <a:r>
              <a:rPr lang="pt-BR" sz="2200" dirty="0" smtClean="0"/>
              <a:t>), </a:t>
            </a:r>
            <a:r>
              <a:rPr lang="pt-BR" sz="2200" dirty="0"/>
              <a:t>contendo cada uma apenas um cromossomo de cada par </a:t>
            </a:r>
            <a:r>
              <a:rPr lang="pt-BR" sz="2200" dirty="0" smtClean="0"/>
              <a:t>de homólogos </a:t>
            </a:r>
            <a:r>
              <a:rPr lang="pt-BR" sz="2200" dirty="0"/>
              <a:t> 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470" y="2564544"/>
            <a:ext cx="5095875" cy="1472323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834745" y="4301836"/>
            <a:ext cx="3519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 célula diploide (2 N) dá origem a 4 células haploides (N)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084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3170"/>
            <a:ext cx="10515600" cy="705139"/>
          </a:xfrm>
        </p:spPr>
        <p:txBody>
          <a:bodyPr/>
          <a:lstStyle/>
          <a:p>
            <a:pPr algn="ctr"/>
            <a:r>
              <a:rPr lang="pt-BR" b="1" dirty="0" err="1" smtClean="0"/>
              <a:t>Ovogênese</a:t>
            </a:r>
            <a:r>
              <a:rPr lang="pt-BR" b="1" dirty="0" smtClean="0"/>
              <a:t> na mulher 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110" y="1465723"/>
            <a:ext cx="6681353" cy="500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8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439"/>
          </a:xfrm>
        </p:spPr>
        <p:txBody>
          <a:bodyPr/>
          <a:lstStyle/>
          <a:p>
            <a:pPr algn="ctr"/>
            <a:r>
              <a:rPr lang="pt-BR" b="1" dirty="0" err="1" smtClean="0"/>
              <a:t>Ovogênese</a:t>
            </a:r>
            <a:r>
              <a:rPr lang="pt-BR" b="1" dirty="0" smtClean="0"/>
              <a:t> no homem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505" y="1393720"/>
            <a:ext cx="7096989" cy="532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4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18209"/>
            <a:ext cx="10515600" cy="810491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Alterações cromossômicas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06690"/>
            <a:ext cx="4914900" cy="5153886"/>
          </a:xfrm>
        </p:spPr>
        <p:txBody>
          <a:bodyPr>
            <a:noAutofit/>
          </a:bodyPr>
          <a:lstStyle/>
          <a:p>
            <a:r>
              <a:rPr lang="pt-BR" sz="2400" dirty="0" err="1" smtClean="0"/>
              <a:t>Aneuploidias</a:t>
            </a:r>
            <a:r>
              <a:rPr lang="pt-BR" sz="2400" dirty="0" smtClean="0"/>
              <a:t>: alterações </a:t>
            </a:r>
            <a:r>
              <a:rPr lang="pt-BR" sz="2400" dirty="0"/>
              <a:t>cromossômicas </a:t>
            </a:r>
            <a:r>
              <a:rPr lang="pt-BR" sz="2400" dirty="0" smtClean="0"/>
              <a:t>que causam</a:t>
            </a:r>
            <a:r>
              <a:rPr lang="pt-BR" sz="2400" dirty="0"/>
              <a:t> síndromes genéticas provocadas </a:t>
            </a:r>
            <a:r>
              <a:rPr lang="pt-BR" sz="2400" dirty="0" smtClean="0"/>
              <a:t>por modificações estruturais dos cromossomos</a:t>
            </a:r>
          </a:p>
          <a:p>
            <a:r>
              <a:rPr lang="pt-BR" sz="2400" dirty="0" smtClean="0"/>
              <a:t>3 tipos: modificações do número de cromossomos (ganho ou perda), ganho ou perda de partes (inserções ou deleções), inversões </a:t>
            </a:r>
            <a:r>
              <a:rPr lang="pt-BR" sz="2400" dirty="0" err="1" smtClean="0"/>
              <a:t>nucleotídicas</a:t>
            </a:r>
            <a:r>
              <a:rPr lang="pt-BR" sz="2400" dirty="0"/>
              <a:t> </a:t>
            </a:r>
            <a:r>
              <a:rPr lang="pt-BR" sz="2400" dirty="0" smtClean="0"/>
              <a:t>em um mesmo cromossomo e translocações (trocas de partes entre cromossomos)</a:t>
            </a:r>
          </a:p>
          <a:p>
            <a:r>
              <a:rPr lang="pt-BR" sz="2400" dirty="0" err="1" smtClean="0"/>
              <a:t>Aneuploidias</a:t>
            </a:r>
            <a:r>
              <a:rPr lang="pt-BR" sz="2400" dirty="0" smtClean="0"/>
              <a:t> podem ser em autossomos ou cromossomos sexuais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0" y="1756063"/>
            <a:ext cx="5655954" cy="424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5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904008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Autossomos e cromossomos sexuais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52155"/>
            <a:ext cx="6477000" cy="5070765"/>
          </a:xfrm>
        </p:spPr>
        <p:txBody>
          <a:bodyPr>
            <a:normAutofit fontScale="70000" lnSpcReduction="20000"/>
          </a:bodyPr>
          <a:lstStyle/>
          <a:p>
            <a:r>
              <a:rPr lang="pt-BR" sz="3600" dirty="0" smtClean="0"/>
              <a:t>Ser humano: 23 pares de cromossomos </a:t>
            </a:r>
          </a:p>
          <a:p>
            <a:r>
              <a:rPr lang="pt-BR" sz="3600" dirty="0" smtClean="0"/>
              <a:t>Autossomos: 22 pares de cromossomos que não participam da determinação do sexo </a:t>
            </a:r>
          </a:p>
          <a:p>
            <a:r>
              <a:rPr lang="pt-BR" sz="3600" dirty="0" smtClean="0"/>
              <a:t>Cromossomos sexuais: 1 par de </a:t>
            </a:r>
            <a:r>
              <a:rPr lang="pt-BR" sz="3600" dirty="0" err="1" smtClean="0"/>
              <a:t>alossomos</a:t>
            </a:r>
            <a:r>
              <a:rPr lang="pt-BR" sz="3600" dirty="0" smtClean="0"/>
              <a:t>, ou seja, XX na mulher ou XY no homem</a:t>
            </a:r>
          </a:p>
          <a:p>
            <a:r>
              <a:rPr lang="pt-BR" sz="3600" dirty="0" smtClean="0"/>
              <a:t>Autossomos + cromossomos sexuais = genoma  </a:t>
            </a:r>
          </a:p>
          <a:p>
            <a:r>
              <a:rPr lang="pt-BR" sz="3600" dirty="0" smtClean="0"/>
              <a:t>Mulher: 2 </a:t>
            </a:r>
            <a:r>
              <a:rPr lang="pt-BR" sz="3600" dirty="0" err="1" smtClean="0"/>
              <a:t>alossomos</a:t>
            </a:r>
            <a:r>
              <a:rPr lang="pt-BR" sz="3600" dirty="0" smtClean="0"/>
              <a:t> X idênticos = sexo homogamético</a:t>
            </a:r>
          </a:p>
          <a:p>
            <a:r>
              <a:rPr lang="pt-BR" sz="3600" dirty="0" smtClean="0"/>
              <a:t>Homem: 2 </a:t>
            </a:r>
            <a:r>
              <a:rPr lang="pt-BR" sz="3600" dirty="0" err="1" smtClean="0"/>
              <a:t>alossomos</a:t>
            </a:r>
            <a:r>
              <a:rPr lang="pt-BR" sz="3600" dirty="0" smtClean="0"/>
              <a:t> diferentes, 1 X e 1 Y = sexo </a:t>
            </a:r>
            <a:r>
              <a:rPr lang="pt-BR" sz="3600" dirty="0" err="1" smtClean="0"/>
              <a:t>heterogamético</a:t>
            </a:r>
            <a:r>
              <a:rPr lang="pt-BR" sz="3600" dirty="0" smtClean="0"/>
              <a:t> </a:t>
            </a:r>
          </a:p>
          <a:p>
            <a:r>
              <a:rPr lang="pt-BR" sz="3600" dirty="0" smtClean="0"/>
              <a:t>Na mulher, 1 cromossomo X em cada célula vai permanecer inativo e formar o corpúsculo de </a:t>
            </a:r>
            <a:r>
              <a:rPr lang="pt-BR" sz="3600" dirty="0" err="1" smtClean="0"/>
              <a:t>Barr</a:t>
            </a:r>
            <a:endParaRPr lang="pt-BR" sz="36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943" y="3851563"/>
            <a:ext cx="2831525" cy="204833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092" y="1303625"/>
            <a:ext cx="3169229" cy="237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8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50825"/>
            <a:ext cx="10515600" cy="788266"/>
          </a:xfrm>
        </p:spPr>
        <p:txBody>
          <a:bodyPr/>
          <a:lstStyle/>
          <a:p>
            <a:pPr algn="ctr"/>
            <a:r>
              <a:rPr lang="pt-BR" b="1" dirty="0" smtClean="0"/>
              <a:t>Corpúsculo de </a:t>
            </a:r>
            <a:r>
              <a:rPr lang="pt-BR" b="1" dirty="0" err="1" smtClean="0"/>
              <a:t>Barr</a:t>
            </a:r>
            <a:r>
              <a:rPr lang="pt-BR" b="1" dirty="0" smtClean="0"/>
              <a:t> ou cromatina sexual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3846" y="1527463"/>
            <a:ext cx="7585364" cy="3803074"/>
          </a:xfrm>
        </p:spPr>
        <p:txBody>
          <a:bodyPr>
            <a:normAutofit lnSpcReduction="10000"/>
          </a:bodyPr>
          <a:lstStyle/>
          <a:p>
            <a:r>
              <a:rPr lang="pt-BR" sz="2000" dirty="0" smtClean="0"/>
              <a:t>1949: Murray </a:t>
            </a:r>
            <a:r>
              <a:rPr lang="pt-BR" sz="2000" dirty="0" err="1" smtClean="0"/>
              <a:t>Barr</a:t>
            </a:r>
            <a:r>
              <a:rPr lang="pt-BR" sz="2000" dirty="0" smtClean="0"/>
              <a:t>, médico inglês descobriu </a:t>
            </a:r>
            <a:r>
              <a:rPr lang="pt-BR" sz="2000" dirty="0"/>
              <a:t>que </a:t>
            </a:r>
            <a:r>
              <a:rPr lang="pt-BR" sz="2000" dirty="0" smtClean="0"/>
              <a:t>nas </a:t>
            </a:r>
            <a:r>
              <a:rPr lang="pt-BR" sz="2000" dirty="0"/>
              <a:t>células somáticas </a:t>
            </a:r>
            <a:r>
              <a:rPr lang="pt-BR" sz="2000" dirty="0" smtClean="0"/>
              <a:t>de mulheres em </a:t>
            </a:r>
            <a:r>
              <a:rPr lang="pt-BR" sz="2000" dirty="0" err="1" smtClean="0"/>
              <a:t>intérfase</a:t>
            </a:r>
            <a:r>
              <a:rPr lang="pt-BR" sz="2000" dirty="0" smtClean="0"/>
              <a:t>, junto </a:t>
            </a:r>
            <a:r>
              <a:rPr lang="pt-BR" sz="2000" dirty="0"/>
              <a:t>à face interna </a:t>
            </a:r>
            <a:r>
              <a:rPr lang="pt-BR" sz="2000" dirty="0" smtClean="0"/>
              <a:t>da membrana nuclear, </a:t>
            </a:r>
            <a:r>
              <a:rPr lang="pt-BR" sz="2000" dirty="0"/>
              <a:t> </a:t>
            </a:r>
            <a:r>
              <a:rPr lang="pt-BR" sz="2000" dirty="0" smtClean="0"/>
              <a:t>uma </a:t>
            </a:r>
            <a:r>
              <a:rPr lang="pt-BR" sz="2000" dirty="0"/>
              <a:t>pequena mancha </a:t>
            </a:r>
            <a:r>
              <a:rPr lang="pt-BR" sz="2000" dirty="0" smtClean="0"/>
              <a:t>de cromatina (</a:t>
            </a:r>
            <a:r>
              <a:rPr lang="pt-BR" sz="2000" dirty="0"/>
              <a:t>heterocromatina), porção que não </a:t>
            </a:r>
            <a:r>
              <a:rPr lang="pt-BR" sz="2000" dirty="0" smtClean="0"/>
              <a:t>se </a:t>
            </a:r>
            <a:r>
              <a:rPr lang="pt-BR" sz="2000" dirty="0" err="1" smtClean="0"/>
              <a:t>desespiraliza</a:t>
            </a:r>
            <a:r>
              <a:rPr lang="pt-BR" sz="2000" dirty="0" smtClean="0"/>
              <a:t> </a:t>
            </a:r>
            <a:r>
              <a:rPr lang="pt-BR" sz="2000" dirty="0"/>
              <a:t>e </a:t>
            </a:r>
            <a:r>
              <a:rPr lang="pt-BR" sz="2000" dirty="0" smtClean="0"/>
              <a:t>será intensamente corada. Essa </a:t>
            </a:r>
            <a:r>
              <a:rPr lang="pt-BR" sz="2000" dirty="0"/>
              <a:t>mancha foi chamada cromatina sexual ou corpúsculo de </a:t>
            </a:r>
            <a:r>
              <a:rPr lang="pt-BR" sz="2000" dirty="0" err="1"/>
              <a:t>Barr</a:t>
            </a:r>
            <a:r>
              <a:rPr lang="pt-BR" sz="2000" dirty="0"/>
              <a:t> e só ocorre quando há pares de </a:t>
            </a:r>
            <a:r>
              <a:rPr lang="pt-BR" sz="2000" dirty="0" smtClean="0"/>
              <a:t>cromossomos X</a:t>
            </a:r>
          </a:p>
          <a:p>
            <a:r>
              <a:rPr lang="pt-BR" sz="2000" dirty="0"/>
              <a:t>O significado biológico do </a:t>
            </a:r>
            <a:r>
              <a:rPr lang="pt-BR" sz="2000" dirty="0" err="1"/>
              <a:t>silenciamento</a:t>
            </a:r>
            <a:r>
              <a:rPr lang="pt-BR" sz="2000" dirty="0"/>
              <a:t> da atividade funcional de um dos cromossomos X em fêmeas é a compensação de dose, que torna a quantidade dos produtos gênicos das duas cópias do cromossomo X nas fêmeas equivalente à dose única do cromossomo X nos machos</a:t>
            </a:r>
          </a:p>
          <a:p>
            <a:r>
              <a:rPr lang="pt-BR" sz="2000" dirty="0" smtClean="0"/>
              <a:t>Um </a:t>
            </a:r>
            <a:r>
              <a:rPr lang="pt-BR" sz="2000" dirty="0"/>
              <a:t>dos cromossomos X fica espiralizado, ou seja, inativo, fazendo com que só um dos </a:t>
            </a:r>
            <a:r>
              <a:rPr lang="pt-BR" sz="2000" dirty="0" smtClean="0"/>
              <a:t>alelos X se manifeste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1327" y="1558636"/>
            <a:ext cx="3187158" cy="236748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327" y="4043405"/>
            <a:ext cx="3187158" cy="239566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563" y="4853162"/>
            <a:ext cx="1264133" cy="158591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261172" y="6407901"/>
            <a:ext cx="1480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(1908-1995)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330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3171"/>
            <a:ext cx="10515600" cy="725920"/>
          </a:xfrm>
        </p:spPr>
        <p:txBody>
          <a:bodyPr/>
          <a:lstStyle/>
          <a:p>
            <a:pPr algn="ctr"/>
            <a:r>
              <a:rPr lang="pt-BR" b="1" dirty="0" smtClean="0"/>
              <a:t>Anormalidades de número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85900"/>
            <a:ext cx="5489863" cy="4691062"/>
          </a:xfrm>
        </p:spPr>
        <p:txBody>
          <a:bodyPr>
            <a:normAutofit/>
          </a:bodyPr>
          <a:lstStyle/>
          <a:p>
            <a:r>
              <a:rPr lang="pt-BR" sz="2400" dirty="0" smtClean="0"/>
              <a:t>Fecundação de gametas com número errado de cromossomos </a:t>
            </a:r>
          </a:p>
          <a:p>
            <a:r>
              <a:rPr lang="pt-BR" sz="2400" dirty="0" smtClean="0"/>
              <a:t>Causa: não disjunção cromossômica que pode ocorrer tanto na meiose I quanto na meiose II, isto é, os dois cromossomos de um par vão para a mesma célula e a outra célula fica sem nenhum exemplar deste cromossomo</a:t>
            </a:r>
          </a:p>
          <a:p>
            <a:pPr marL="0" indent="0">
              <a:buNone/>
            </a:pPr>
            <a:endParaRPr lang="pt-BR" sz="1400" dirty="0" smtClean="0"/>
          </a:p>
          <a:p>
            <a:pPr marL="0" indent="0">
              <a:buNone/>
            </a:pPr>
            <a:r>
              <a:rPr lang="pt-BR" sz="1400" b="1" dirty="0" smtClean="0">
                <a:solidFill>
                  <a:srgbClr val="FF0000"/>
                </a:solidFill>
              </a:rPr>
              <a:t>A) </a:t>
            </a:r>
            <a:r>
              <a:rPr lang="pt-BR" sz="1400" dirty="0" smtClean="0"/>
              <a:t>Meiose I: não disjunção de cromossomos homólogos</a:t>
            </a:r>
          </a:p>
          <a:p>
            <a:pPr marL="0" indent="0">
              <a:buNone/>
            </a:pPr>
            <a:endParaRPr lang="pt-BR" sz="1400" dirty="0"/>
          </a:p>
          <a:p>
            <a:pPr marL="0" indent="0">
              <a:buNone/>
            </a:pPr>
            <a:r>
              <a:rPr lang="pt-BR" sz="1400" b="1" dirty="0" smtClean="0">
                <a:solidFill>
                  <a:srgbClr val="FF0000"/>
                </a:solidFill>
              </a:rPr>
              <a:t>B) </a:t>
            </a:r>
            <a:r>
              <a:rPr lang="pt-BR" sz="1400" dirty="0" smtClean="0"/>
              <a:t>Meiose II: não disjunção de cromátides-irmãs </a:t>
            </a:r>
          </a:p>
          <a:p>
            <a:pPr marL="0" indent="0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717" y="1641764"/>
            <a:ext cx="3345873" cy="415636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806048" y="1818409"/>
            <a:ext cx="5818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endParaRPr lang="pt-BR" dirty="0"/>
          </a:p>
          <a:p>
            <a:r>
              <a:rPr lang="pt-BR" b="1" dirty="0" smtClean="0">
                <a:solidFill>
                  <a:srgbClr val="FF0000"/>
                </a:solidFill>
              </a:rPr>
              <a:t>A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r>
              <a:rPr lang="pt-BR" b="1" dirty="0" smtClean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8055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87036"/>
            <a:ext cx="10515600" cy="789708"/>
          </a:xfrm>
        </p:spPr>
        <p:txBody>
          <a:bodyPr/>
          <a:lstStyle/>
          <a:p>
            <a:pPr algn="ctr"/>
            <a:r>
              <a:rPr lang="pt-BR" b="1" dirty="0" smtClean="0"/>
              <a:t>Inativação do cromossomo X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61" y="2462816"/>
            <a:ext cx="1685108" cy="224425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90551" y="4707074"/>
            <a:ext cx="1321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(1925-2014)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2093769" y="1309256"/>
            <a:ext cx="9959686" cy="537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1961: Mary Frances Lyon, geneticista inglesa, propôs o mecanismo de inativação de um dos cromossomos X nas fêmeas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Em </a:t>
            </a:r>
            <a:r>
              <a:rPr lang="pt-BR" sz="2000" dirty="0"/>
              <a:t>mamíferos, é importante que a inativação do cromossomo X ocorra em estágio inicial da vida embrionária (do 13º ao 16º dia) e de forma aleatória nas células, podendo ser inativado tanto o cromossomo X de origem paterna </a:t>
            </a:r>
            <a:r>
              <a:rPr lang="pt-BR" sz="2000" dirty="0" smtClean="0"/>
              <a:t>ou o de origem materna, formando células em mosaico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A </a:t>
            </a:r>
            <a:r>
              <a:rPr lang="pt-BR" sz="2000" dirty="0"/>
              <a:t>inativação do cromossomo X é organizada pelo gene XIST (</a:t>
            </a:r>
            <a:r>
              <a:rPr lang="pt-BR" sz="2000" i="1" dirty="0"/>
              <a:t>X </a:t>
            </a:r>
            <a:r>
              <a:rPr lang="pt-BR" sz="2000" i="1" dirty="0" err="1"/>
              <a:t>inactivation</a:t>
            </a:r>
            <a:r>
              <a:rPr lang="pt-BR" sz="2000" i="1" dirty="0"/>
              <a:t> </a:t>
            </a:r>
            <a:r>
              <a:rPr lang="pt-BR" sz="2000" i="1" dirty="0" err="1"/>
              <a:t>specific</a:t>
            </a:r>
            <a:r>
              <a:rPr lang="pt-BR" sz="2000" i="1" dirty="0"/>
              <a:t> </a:t>
            </a:r>
            <a:r>
              <a:rPr lang="pt-BR" sz="2000" i="1" dirty="0" err="1" smtClean="0"/>
              <a:t>transcript</a:t>
            </a:r>
            <a:r>
              <a:rPr lang="pt-BR" sz="2000" i="1" dirty="0" smtClean="0"/>
              <a:t>), </a:t>
            </a:r>
            <a:r>
              <a:rPr lang="pt-BR" sz="2000" dirty="0" smtClean="0"/>
              <a:t>expresso </a:t>
            </a:r>
            <a:r>
              <a:rPr lang="pt-BR" sz="2000" dirty="0"/>
              <a:t>nas células onde o X é inativo e sua expressão determina o </a:t>
            </a:r>
            <a:r>
              <a:rPr lang="pt-BR" sz="2000" dirty="0" err="1"/>
              <a:t>silenciamento</a:t>
            </a:r>
            <a:r>
              <a:rPr lang="pt-BR" sz="2000" dirty="0"/>
              <a:t> dos outros genes deste </a:t>
            </a:r>
            <a:r>
              <a:rPr lang="pt-BR" sz="2000" dirty="0" smtClean="0"/>
              <a:t>cromossomo</a:t>
            </a: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Alguns genes escapam da inativação do </a:t>
            </a:r>
            <a:r>
              <a:rPr lang="pt-BR" sz="2000" dirty="0" smtClean="0"/>
              <a:t>X, </a:t>
            </a:r>
            <a:r>
              <a:rPr lang="pt-BR" sz="2000" dirty="0"/>
              <a:t>como é </a:t>
            </a:r>
            <a:r>
              <a:rPr lang="pt-BR" sz="2000" dirty="0" smtClean="0"/>
              <a:t>os que </a:t>
            </a:r>
            <a:r>
              <a:rPr lang="pt-BR" sz="2000" dirty="0"/>
              <a:t>estão na região </a:t>
            </a:r>
            <a:r>
              <a:rPr lang="pt-BR" sz="2000" dirty="0" err="1" smtClean="0"/>
              <a:t>pseudo-autossômica</a:t>
            </a:r>
            <a:r>
              <a:rPr lang="pt-BR" sz="2000" dirty="0" smtClean="0"/>
              <a:t> </a:t>
            </a:r>
            <a:r>
              <a:rPr lang="pt-BR" sz="2000" dirty="0"/>
              <a:t>(homóloga ao cromossomo Y), </a:t>
            </a:r>
            <a:r>
              <a:rPr lang="pt-BR" sz="2000" dirty="0" smtClean="0"/>
              <a:t>região </a:t>
            </a:r>
            <a:r>
              <a:rPr lang="pt-BR" sz="2000" dirty="0" err="1"/>
              <a:t>pericentromérica</a:t>
            </a:r>
            <a:r>
              <a:rPr lang="pt-BR" sz="2000" dirty="0"/>
              <a:t> e cerca de 30% dos genes do braço curto do </a:t>
            </a:r>
            <a:r>
              <a:rPr lang="pt-BR" sz="2000" dirty="0" smtClean="0"/>
              <a:t>cromossomo 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i="1" dirty="0" err="1" smtClean="0"/>
              <a:t>Lyonização</a:t>
            </a:r>
            <a:r>
              <a:rPr lang="pt-BR" sz="2000" i="1" dirty="0" smtClean="0"/>
              <a:t> seletiva positiva: </a:t>
            </a:r>
            <a:r>
              <a:rPr lang="pt-BR" sz="2000" dirty="0" smtClean="0"/>
              <a:t>quando a inativação não é aleatória. A </a:t>
            </a:r>
            <a:r>
              <a:rPr lang="pt-BR" sz="2000" dirty="0"/>
              <a:t>inativação do cromossomo X acontece sobre </a:t>
            </a:r>
            <a:r>
              <a:rPr lang="pt-BR" sz="2000" dirty="0" smtClean="0"/>
              <a:t>o cromossomo X </a:t>
            </a:r>
            <a:r>
              <a:rPr lang="pt-BR" sz="2000" dirty="0" err="1" smtClean="0"/>
              <a:t>mutado</a:t>
            </a:r>
            <a:r>
              <a:rPr lang="pt-BR" sz="2000" dirty="0" smtClean="0"/>
              <a:t> (ou no tecido embrionário = sempre o X paterno é inativado)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i="1" dirty="0" err="1" smtClean="0"/>
              <a:t>Lyonização</a:t>
            </a:r>
            <a:r>
              <a:rPr lang="pt-BR" sz="2000" i="1" dirty="0" smtClean="0"/>
              <a:t> seletiva negativa</a:t>
            </a:r>
            <a:r>
              <a:rPr lang="pt-BR" sz="2000" dirty="0" smtClean="0"/>
              <a:t>: inativa </a:t>
            </a:r>
            <a:r>
              <a:rPr lang="pt-BR" sz="2000" dirty="0"/>
              <a:t>o X que não tem uma mutação, mantendo ativo o </a:t>
            </a:r>
            <a:r>
              <a:rPr lang="pt-BR" sz="2000" dirty="0" smtClean="0"/>
              <a:t>X </a:t>
            </a:r>
            <a:r>
              <a:rPr lang="pt-BR" sz="2000" dirty="0" err="1" smtClean="0"/>
              <a:t>mutado</a:t>
            </a:r>
            <a:endParaRPr lang="pt-BR" sz="2000" dirty="0" smtClean="0"/>
          </a:p>
        </p:txBody>
      </p:sp>
    </p:spTree>
    <p:extLst>
      <p:ext uri="{BB962C8B-B14F-4D97-AF65-F5344CB8AC3E}">
        <p14:creationId xmlns:p14="http://schemas.microsoft.com/office/powerpoint/2010/main" val="42303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94855" y="228598"/>
            <a:ext cx="11253354" cy="924791"/>
          </a:xfrm>
        </p:spPr>
        <p:txBody>
          <a:bodyPr/>
          <a:lstStyle/>
          <a:p>
            <a:pPr algn="ctr"/>
            <a:r>
              <a:rPr lang="pt-BR" b="1" dirty="0" smtClean="0"/>
              <a:t>Inativação de um dos cromossomos X em gatos </a:t>
            </a:r>
            <a:endParaRPr lang="pt-BR" b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09" y="1512303"/>
            <a:ext cx="5153890" cy="249319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30" y="4187764"/>
            <a:ext cx="4677820" cy="240592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822" y="1869593"/>
            <a:ext cx="4298806" cy="46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4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31" y="185647"/>
            <a:ext cx="10998137" cy="648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219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81997"/>
            <a:ext cx="10515600" cy="736311"/>
          </a:xfrm>
        </p:spPr>
        <p:txBody>
          <a:bodyPr/>
          <a:lstStyle/>
          <a:p>
            <a:pPr algn="ctr"/>
            <a:r>
              <a:rPr lang="pt-BR" b="1" dirty="0" smtClean="0"/>
              <a:t>Técnicas de análise dos cromossomos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54120"/>
            <a:ext cx="10515600" cy="1561814"/>
          </a:xfrm>
        </p:spPr>
        <p:txBody>
          <a:bodyPr>
            <a:noAutofit/>
          </a:bodyPr>
          <a:lstStyle/>
          <a:p>
            <a:r>
              <a:rPr lang="pt-BR" sz="2000" b="1" dirty="0" smtClean="0"/>
              <a:t>Cariótipo:</a:t>
            </a:r>
            <a:r>
              <a:rPr lang="pt-BR" sz="2000" dirty="0"/>
              <a:t> do grego </a:t>
            </a:r>
            <a:r>
              <a:rPr lang="pt-BR" sz="2000" dirty="0" smtClean="0"/>
              <a:t>(</a:t>
            </a:r>
            <a:r>
              <a:rPr lang="pt-BR" sz="2000" dirty="0" err="1" smtClean="0"/>
              <a:t>κόμ</a:t>
            </a:r>
            <a:r>
              <a:rPr lang="pt-BR" sz="2000" dirty="0" smtClean="0"/>
              <a:t>βου</a:t>
            </a:r>
            <a:r>
              <a:rPr lang="pt-BR" sz="2000" dirty="0"/>
              <a:t>, lit. "nó" e </a:t>
            </a:r>
            <a:r>
              <a:rPr lang="pt-BR" sz="2000" dirty="0" err="1"/>
              <a:t>τύ</a:t>
            </a:r>
            <a:r>
              <a:rPr lang="pt-BR" sz="2000" dirty="0"/>
              <a:t>που, lit. "tipo") </a:t>
            </a:r>
            <a:r>
              <a:rPr lang="pt-BR" sz="2000" dirty="0" smtClean="0"/>
              <a:t>é o conjunto </a:t>
            </a:r>
            <a:r>
              <a:rPr lang="pt-BR" sz="2000" dirty="0"/>
              <a:t>de cromossomos das células somáticas </a:t>
            </a:r>
            <a:r>
              <a:rPr lang="pt-BR" sz="2000" dirty="0" smtClean="0"/>
              <a:t>(do corpo) de </a:t>
            </a:r>
            <a:r>
              <a:rPr lang="pt-BR" sz="2000" dirty="0"/>
              <a:t>um </a:t>
            </a:r>
            <a:r>
              <a:rPr lang="pt-BR" sz="2000" dirty="0" smtClean="0"/>
              <a:t>indivíduo</a:t>
            </a:r>
          </a:p>
          <a:p>
            <a:r>
              <a:rPr lang="pt-BR" sz="2000" dirty="0" smtClean="0"/>
              <a:t>Para </a:t>
            </a:r>
            <a:r>
              <a:rPr lang="pt-BR" sz="2000" dirty="0"/>
              <a:t>avaliar o </a:t>
            </a:r>
            <a:r>
              <a:rPr lang="pt-BR" sz="2000" b="1" dirty="0"/>
              <a:t>cariótipo</a:t>
            </a:r>
            <a:r>
              <a:rPr lang="pt-BR" sz="2000" dirty="0"/>
              <a:t>, é preciso uma simples amostra de células, que pode ser obtida a partir do sangue </a:t>
            </a:r>
            <a:r>
              <a:rPr lang="pt-BR" sz="2000" dirty="0" smtClean="0"/>
              <a:t>periférico, medula óssea,  biópsia de </a:t>
            </a:r>
            <a:r>
              <a:rPr lang="pt-BR" sz="2000" dirty="0" err="1" smtClean="0"/>
              <a:t>vilo</a:t>
            </a:r>
            <a:r>
              <a:rPr lang="pt-BR" sz="2000" dirty="0" smtClean="0"/>
              <a:t> coriônico, líquido amniótico obtido por meio da </a:t>
            </a:r>
            <a:r>
              <a:rPr lang="pt-BR" sz="2000" dirty="0" err="1" smtClean="0"/>
              <a:t>amniocentese</a:t>
            </a: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405" y="3051746"/>
            <a:ext cx="3217286" cy="324773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331" y="2865868"/>
            <a:ext cx="4046178" cy="361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9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292388"/>
            <a:ext cx="10515600" cy="912957"/>
          </a:xfrm>
        </p:spPr>
        <p:txBody>
          <a:bodyPr/>
          <a:lstStyle/>
          <a:p>
            <a:pPr algn="ctr"/>
            <a:r>
              <a:rPr lang="pt-BR" b="1" dirty="0" smtClean="0"/>
              <a:t>Cultura de células para obtenção do cariótipo 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82" y="1537854"/>
            <a:ext cx="6643255" cy="498244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539" y="1672936"/>
            <a:ext cx="4847359" cy="4847359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7450284" y="5985163"/>
            <a:ext cx="3834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Sistema de </a:t>
            </a:r>
            <a:r>
              <a:rPr lang="pt-BR" dirty="0" err="1" smtClean="0"/>
              <a:t>cariotipagem</a:t>
            </a:r>
            <a:r>
              <a:rPr lang="pt-BR" dirty="0" smtClean="0"/>
              <a:t> automatizado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481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90945"/>
            <a:ext cx="10515600" cy="852055"/>
          </a:xfrm>
        </p:spPr>
        <p:txBody>
          <a:bodyPr/>
          <a:lstStyle/>
          <a:p>
            <a:pPr algn="ctr"/>
            <a:r>
              <a:rPr lang="pt-BR" b="1" dirty="0" smtClean="0"/>
              <a:t>Cariótipo e </a:t>
            </a:r>
            <a:r>
              <a:rPr lang="pt-BR" b="1" dirty="0" err="1" smtClean="0"/>
              <a:t>cariotipagem</a:t>
            </a:r>
            <a:r>
              <a:rPr lang="pt-BR" b="1" dirty="0" smtClean="0"/>
              <a:t>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37855"/>
            <a:ext cx="10515600" cy="4639108"/>
          </a:xfrm>
        </p:spPr>
        <p:txBody>
          <a:bodyPr/>
          <a:lstStyle/>
          <a:p>
            <a:pPr marL="0" indent="0" algn="ctr" fontAlgn="base">
              <a:buNone/>
            </a:pPr>
            <a:r>
              <a:rPr lang="pt-BR" b="1" dirty="0" smtClean="0"/>
              <a:t>ETAPA 1: cultura </a:t>
            </a:r>
          </a:p>
          <a:p>
            <a:pPr marL="0" indent="0" fontAlgn="base">
              <a:buNone/>
            </a:pPr>
            <a:endParaRPr lang="pt-BR" sz="2400" dirty="0"/>
          </a:p>
          <a:p>
            <a:pPr fontAlgn="base"/>
            <a:r>
              <a:rPr lang="pt-BR" sz="2400" dirty="0" smtClean="0"/>
              <a:t>Preparo de cultura </a:t>
            </a:r>
            <a:r>
              <a:rPr lang="pt-BR" sz="2400" dirty="0"/>
              <a:t>celular para análise </a:t>
            </a:r>
            <a:r>
              <a:rPr lang="pt-BR" sz="2400" dirty="0" smtClean="0"/>
              <a:t>cromossômica: sangue </a:t>
            </a:r>
            <a:r>
              <a:rPr lang="pt-BR" sz="2400" dirty="0"/>
              <a:t>periférico em seringa </a:t>
            </a:r>
            <a:r>
              <a:rPr lang="pt-BR" sz="2400" dirty="0" err="1" smtClean="0"/>
              <a:t>heparinizada</a:t>
            </a:r>
            <a:endParaRPr lang="pt-BR" sz="2400" dirty="0" smtClean="0"/>
          </a:p>
          <a:p>
            <a:pPr fontAlgn="base"/>
            <a:r>
              <a:rPr lang="pt-BR" sz="2400" dirty="0" smtClean="0"/>
              <a:t>A </a:t>
            </a:r>
            <a:r>
              <a:rPr lang="pt-BR" sz="2400" dirty="0"/>
              <a:t>cultura pode ser feita a partir de amostras de sangue total, ou dos linfócitos isolados com </a:t>
            </a:r>
            <a:r>
              <a:rPr lang="pt-BR" sz="2400" dirty="0" err="1" smtClean="0"/>
              <a:t>Histopaque</a:t>
            </a:r>
            <a:endParaRPr lang="pt-BR" sz="2400" dirty="0" smtClean="0"/>
          </a:p>
          <a:p>
            <a:pPr fontAlgn="base"/>
            <a:r>
              <a:rPr lang="pt-BR" sz="2400" dirty="0" smtClean="0"/>
              <a:t>As </a:t>
            </a:r>
            <a:r>
              <a:rPr lang="pt-BR" sz="2400" dirty="0"/>
              <a:t>células são </a:t>
            </a:r>
            <a:r>
              <a:rPr lang="pt-BR" sz="2400" dirty="0" smtClean="0"/>
              <a:t>inoculadas em </a:t>
            </a:r>
            <a:r>
              <a:rPr lang="pt-BR" sz="2400" dirty="0"/>
              <a:t>meio de cultura </a:t>
            </a:r>
            <a:r>
              <a:rPr lang="pt-BR" sz="2400" dirty="0" smtClean="0"/>
              <a:t>com </a:t>
            </a:r>
            <a:r>
              <a:rPr lang="pt-BR" sz="2400" dirty="0" err="1" smtClean="0"/>
              <a:t>fitohemaglutinina</a:t>
            </a:r>
            <a:r>
              <a:rPr lang="pt-BR" sz="2400" dirty="0" smtClean="0"/>
              <a:t> (</a:t>
            </a:r>
            <a:r>
              <a:rPr lang="pt-BR" sz="2400" i="1" dirty="0" smtClean="0"/>
              <a:t>PHA)</a:t>
            </a:r>
            <a:r>
              <a:rPr lang="pt-BR" sz="2400" dirty="0" smtClean="0"/>
              <a:t>, </a:t>
            </a:r>
            <a:r>
              <a:rPr lang="pt-BR" sz="2400" dirty="0"/>
              <a:t>agente </a:t>
            </a:r>
            <a:r>
              <a:rPr lang="pt-BR" sz="2400" dirty="0" err="1" smtClean="0"/>
              <a:t>mitogênico</a:t>
            </a:r>
            <a:r>
              <a:rPr lang="pt-BR" sz="2400" dirty="0" smtClean="0"/>
              <a:t> que induz especificamente </a:t>
            </a:r>
            <a:r>
              <a:rPr lang="pt-BR" sz="2400" dirty="0"/>
              <a:t>o crescimento de linfócitos </a:t>
            </a:r>
            <a:r>
              <a:rPr lang="pt-BR" sz="2400" dirty="0" smtClean="0"/>
              <a:t>T</a:t>
            </a:r>
          </a:p>
          <a:p>
            <a:pPr fontAlgn="base"/>
            <a:r>
              <a:rPr lang="pt-BR" sz="2400" dirty="0"/>
              <a:t>A</a:t>
            </a:r>
            <a:r>
              <a:rPr lang="pt-BR" sz="2400" dirty="0" smtClean="0"/>
              <a:t> </a:t>
            </a:r>
            <a:r>
              <a:rPr lang="pt-BR" sz="2400" dirty="0"/>
              <a:t>suspensão celular é depois incubada a 37ºC, numa atmosfera com 5% </a:t>
            </a:r>
            <a:r>
              <a:rPr lang="pt-BR" sz="2400" dirty="0" smtClean="0"/>
              <a:t>CO</a:t>
            </a:r>
            <a:r>
              <a:rPr lang="pt-BR" sz="2400" baseline="-25000" dirty="0" smtClean="0"/>
              <a:t>2</a:t>
            </a:r>
            <a:r>
              <a:rPr lang="pt-BR" sz="2400" dirty="0" smtClean="0"/>
              <a:t> </a:t>
            </a:r>
            <a:r>
              <a:rPr lang="pt-BR" sz="2400" dirty="0"/>
              <a:t>durante 3 a 5 </a:t>
            </a:r>
            <a:r>
              <a:rPr lang="pt-BR" sz="2400" dirty="0" smtClean="0"/>
              <a:t>dias</a:t>
            </a:r>
            <a:endParaRPr lang="pt-BR" sz="2400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8567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8266"/>
          </a:xfrm>
        </p:spPr>
        <p:txBody>
          <a:bodyPr/>
          <a:lstStyle/>
          <a:p>
            <a:pPr algn="ctr"/>
            <a:r>
              <a:rPr lang="pt-BR" b="1" dirty="0" smtClean="0"/>
              <a:t>Cariótipo e </a:t>
            </a:r>
            <a:r>
              <a:rPr lang="pt-BR" b="1" dirty="0" err="1" smtClean="0"/>
              <a:t>cariotipagem</a:t>
            </a:r>
            <a:r>
              <a:rPr lang="pt-BR" b="1" dirty="0" smtClean="0"/>
              <a:t>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pt-BR" b="1" dirty="0" smtClean="0"/>
              <a:t>ETAPA 2: metáfase </a:t>
            </a:r>
          </a:p>
          <a:p>
            <a:pPr marL="0" indent="0" algn="ctr" fontAlgn="base">
              <a:buNone/>
            </a:pPr>
            <a:endParaRPr lang="pt-BR" dirty="0" smtClean="0"/>
          </a:p>
          <a:p>
            <a:pPr fontAlgn="base"/>
            <a:r>
              <a:rPr lang="pt-BR" sz="2400" dirty="0" smtClean="0"/>
              <a:t>Bloqueio </a:t>
            </a:r>
            <a:r>
              <a:rPr lang="pt-BR" sz="2400" dirty="0"/>
              <a:t>das células em </a:t>
            </a:r>
            <a:r>
              <a:rPr lang="pt-BR" sz="2400" dirty="0" smtClean="0"/>
              <a:t>metáfase</a:t>
            </a:r>
            <a:endParaRPr lang="pt-BR" sz="2400" dirty="0"/>
          </a:p>
          <a:p>
            <a:pPr fontAlgn="base"/>
            <a:r>
              <a:rPr lang="pt-BR" sz="2400" b="1" i="1" dirty="0"/>
              <a:t> </a:t>
            </a:r>
            <a:r>
              <a:rPr lang="pt-BR" sz="2400" dirty="0"/>
              <a:t>Ao fim da incubação adiciona-se </a:t>
            </a:r>
            <a:r>
              <a:rPr lang="pt-BR" sz="2400" dirty="0" err="1"/>
              <a:t>colchicina</a:t>
            </a:r>
            <a:r>
              <a:rPr lang="pt-BR" sz="2400" dirty="0"/>
              <a:t> ao meio de </a:t>
            </a:r>
            <a:r>
              <a:rPr lang="pt-BR" sz="2400" dirty="0" smtClean="0"/>
              <a:t>cultura</a:t>
            </a:r>
          </a:p>
          <a:p>
            <a:pPr fontAlgn="base"/>
            <a:r>
              <a:rPr lang="pt-BR" sz="2400" dirty="0" err="1" smtClean="0"/>
              <a:t>Colchicina</a:t>
            </a:r>
            <a:r>
              <a:rPr lang="pt-BR" sz="2400" dirty="0" smtClean="0"/>
              <a:t> impede </a:t>
            </a:r>
            <a:r>
              <a:rPr lang="pt-BR" sz="2400" dirty="0"/>
              <a:t>a formação do fuso </a:t>
            </a:r>
            <a:r>
              <a:rPr lang="pt-BR" sz="2400" dirty="0" smtClean="0"/>
              <a:t>acromático por </a:t>
            </a:r>
            <a:r>
              <a:rPr lang="pt-BR" sz="2400" dirty="0"/>
              <a:t>dissolução da </a:t>
            </a:r>
            <a:r>
              <a:rPr lang="pt-BR" sz="2400" dirty="0" err="1"/>
              <a:t>tubulina</a:t>
            </a:r>
            <a:r>
              <a:rPr lang="pt-BR" sz="2400" dirty="0"/>
              <a:t>, e consequentemente </a:t>
            </a:r>
            <a:r>
              <a:rPr lang="pt-BR" sz="2400" dirty="0" smtClean="0"/>
              <a:t>para o ciclo </a:t>
            </a:r>
            <a:r>
              <a:rPr lang="pt-BR" sz="2400" dirty="0"/>
              <a:t>celular em </a:t>
            </a:r>
            <a:r>
              <a:rPr lang="pt-BR" sz="2400" dirty="0" smtClean="0"/>
              <a:t>metáfase</a:t>
            </a:r>
            <a:r>
              <a:rPr lang="pt-BR" sz="2400" dirty="0"/>
              <a:t>, com espalhamento dos cromossomas pelo núcleo e contração gradual dos </a:t>
            </a:r>
            <a:r>
              <a:rPr lang="pt-BR" sz="2400" dirty="0" smtClean="0"/>
              <a:t>cromossomas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912246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/>
          <a:lstStyle/>
          <a:p>
            <a:pPr algn="ctr"/>
            <a:r>
              <a:rPr lang="pt-BR" b="1" dirty="0" smtClean="0"/>
              <a:t>Cariótipo e </a:t>
            </a:r>
            <a:r>
              <a:rPr lang="pt-BR" b="1" dirty="0" err="1" smtClean="0"/>
              <a:t>cariotipagem</a:t>
            </a:r>
            <a:r>
              <a:rPr lang="pt-BR" b="1" dirty="0" smtClean="0"/>
              <a:t>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b="1" dirty="0" smtClean="0"/>
              <a:t>ETAPA 3: solução hipotônica</a:t>
            </a:r>
          </a:p>
          <a:p>
            <a:pPr marL="0" indent="0" algn="ctr">
              <a:buNone/>
            </a:pPr>
            <a:endParaRPr lang="pt-BR" dirty="0" smtClean="0"/>
          </a:p>
          <a:p>
            <a:pPr algn="just"/>
            <a:r>
              <a:rPr lang="pt-BR" sz="2400" dirty="0" smtClean="0"/>
              <a:t>Tratamento das células com solução hipotônica</a:t>
            </a:r>
          </a:p>
          <a:p>
            <a:pPr algn="just"/>
            <a:r>
              <a:rPr lang="pt-BR" sz="2400" dirty="0" smtClean="0"/>
              <a:t>Após centrifugação, retira-se o meio com </a:t>
            </a:r>
            <a:r>
              <a:rPr lang="pt-BR" sz="2400" dirty="0" err="1" smtClean="0"/>
              <a:t>colchicina</a:t>
            </a:r>
            <a:r>
              <a:rPr lang="pt-BR" sz="2400" dirty="0" smtClean="0"/>
              <a:t> e a suspensão celular </a:t>
            </a:r>
            <a:r>
              <a:rPr lang="pt-BR" sz="2400" dirty="0" err="1" smtClean="0"/>
              <a:t>pe</a:t>
            </a:r>
            <a:r>
              <a:rPr lang="pt-BR" sz="2400" dirty="0" smtClean="0"/>
              <a:t> tratada com solução hipotônica (</a:t>
            </a:r>
            <a:r>
              <a:rPr lang="pt-BR" sz="2400" dirty="0" err="1" smtClean="0"/>
              <a:t>KCl</a:t>
            </a:r>
            <a:r>
              <a:rPr lang="pt-BR" sz="2400" dirty="0" smtClean="0"/>
              <a:t> 0,075 M) que provoca a lise da membrana dos linfócitos, obtendo-se uma suspensão nuclear</a:t>
            </a:r>
          </a:p>
          <a:p>
            <a:pPr algn="just"/>
            <a:r>
              <a:rPr lang="pt-BR" sz="2400" dirty="0" smtClean="0"/>
              <a:t>Além disso, ocorre intumescimento dos núcleos permitindo maior espalhamento dos cromossomos 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8076927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</p:spPr>
        <p:txBody>
          <a:bodyPr/>
          <a:lstStyle/>
          <a:p>
            <a:pPr algn="ctr"/>
            <a:r>
              <a:rPr lang="pt-BR" b="1" dirty="0" smtClean="0"/>
              <a:t>Cariótipo e </a:t>
            </a:r>
            <a:r>
              <a:rPr lang="pt-BR" b="1" dirty="0" err="1" smtClean="0"/>
              <a:t>cariotipagem</a:t>
            </a:r>
            <a:r>
              <a:rPr lang="pt-BR" b="1" dirty="0" smtClean="0"/>
              <a:t>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b="1" dirty="0" smtClean="0"/>
              <a:t>Etapa 4: fixação </a:t>
            </a:r>
            <a:endParaRPr lang="pt-BR" b="1" dirty="0"/>
          </a:p>
          <a:p>
            <a:pPr fontAlgn="base"/>
            <a:endParaRPr lang="pt-BR" sz="2400" dirty="0" smtClean="0"/>
          </a:p>
          <a:p>
            <a:pPr fontAlgn="base"/>
            <a:r>
              <a:rPr lang="pt-BR" sz="2400" dirty="0" smtClean="0"/>
              <a:t>Após </a:t>
            </a:r>
            <a:r>
              <a:rPr lang="pt-BR" sz="2400" dirty="0"/>
              <a:t>centrifugação, para a remoção do soluto </a:t>
            </a:r>
            <a:r>
              <a:rPr lang="pt-BR" sz="2400" dirty="0" smtClean="0"/>
              <a:t>hipotônico</a:t>
            </a:r>
            <a:r>
              <a:rPr lang="pt-BR" sz="2400" dirty="0"/>
              <a:t>, as células são fixadas em ácido acético</a:t>
            </a:r>
            <a:r>
              <a:rPr lang="pt-BR" sz="2400" dirty="0" smtClean="0"/>
              <a:t>: metanol</a:t>
            </a:r>
            <a:endParaRPr lang="pt-BR" sz="2400" dirty="0"/>
          </a:p>
          <a:p>
            <a:pPr fontAlgn="base"/>
            <a:r>
              <a:rPr lang="pt-BR" sz="2400" dirty="0" smtClean="0"/>
              <a:t> </a:t>
            </a:r>
            <a:r>
              <a:rPr lang="pt-BR" sz="2400" dirty="0"/>
              <a:t>Seguem-se várias lavagens com o mesmo fixador para eliminar restos celulares e citoplasmáticos que se encontram na </a:t>
            </a:r>
            <a:r>
              <a:rPr lang="pt-BR" sz="2400" dirty="0" smtClean="0"/>
              <a:t>suspensão</a:t>
            </a:r>
          </a:p>
          <a:p>
            <a:pPr fontAlgn="base"/>
            <a:r>
              <a:rPr lang="pt-BR" sz="2400" dirty="0" smtClean="0"/>
              <a:t>Após </a:t>
            </a:r>
            <a:r>
              <a:rPr lang="pt-BR" sz="2400" dirty="0"/>
              <a:t>a última lavagem, suspendem-se as células numa quantidade de fixador adequada para a obtenção de um número suficiente de células por gota de </a:t>
            </a:r>
            <a:r>
              <a:rPr lang="pt-BR" sz="2400" dirty="0" smtClean="0"/>
              <a:t>suspensão</a:t>
            </a:r>
            <a:endParaRPr lang="pt-BR" sz="2400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77289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pPr algn="ctr"/>
            <a:r>
              <a:rPr lang="pt-BR" b="1" dirty="0" smtClean="0"/>
              <a:t>Cariótipo e </a:t>
            </a:r>
            <a:r>
              <a:rPr lang="pt-BR" b="1" dirty="0" err="1" smtClean="0"/>
              <a:t>cariotipagem</a:t>
            </a:r>
            <a:r>
              <a:rPr lang="pt-BR" b="1" dirty="0" smtClean="0"/>
              <a:t>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b="1" dirty="0" smtClean="0"/>
              <a:t>Etapa 5: espalhamento cromossômico </a:t>
            </a:r>
          </a:p>
          <a:p>
            <a:pPr fontAlgn="base"/>
            <a:endParaRPr lang="pt-BR" sz="2600" dirty="0" smtClean="0"/>
          </a:p>
          <a:p>
            <a:pPr fontAlgn="base"/>
            <a:r>
              <a:rPr lang="pt-BR" sz="2600" dirty="0" smtClean="0"/>
              <a:t>Coloca-se </a:t>
            </a:r>
            <a:r>
              <a:rPr lang="pt-BR" sz="2600" dirty="0"/>
              <a:t>uma gota de suspensão numa lâmina de </a:t>
            </a:r>
            <a:r>
              <a:rPr lang="pt-BR" sz="2600" dirty="0" smtClean="0"/>
              <a:t>vidro</a:t>
            </a:r>
          </a:p>
          <a:p>
            <a:pPr fontAlgn="base"/>
            <a:r>
              <a:rPr lang="pt-BR" sz="2600" dirty="0" smtClean="0"/>
              <a:t>A </a:t>
            </a:r>
            <a:r>
              <a:rPr lang="pt-BR" sz="2600" dirty="0"/>
              <a:t>gota deve ser largada, com o uso de uma pipeta </a:t>
            </a:r>
            <a:r>
              <a:rPr lang="pt-BR" sz="2600" i="1" dirty="0"/>
              <a:t>Pasteur</a:t>
            </a:r>
            <a:r>
              <a:rPr lang="pt-BR" sz="2600" dirty="0"/>
              <a:t>, a uma determinada altura da lâmina para melhor espalhamento dos </a:t>
            </a:r>
            <a:r>
              <a:rPr lang="pt-BR" sz="2600" dirty="0" smtClean="0"/>
              <a:t>cromossomos</a:t>
            </a:r>
            <a:endParaRPr lang="pt-BR" sz="2600" dirty="0"/>
          </a:p>
          <a:p>
            <a:pPr fontAlgn="base"/>
            <a:r>
              <a:rPr lang="pt-BR" sz="2600" dirty="0" smtClean="0"/>
              <a:t> </a:t>
            </a:r>
            <a:r>
              <a:rPr lang="pt-BR" sz="2600" dirty="0"/>
              <a:t>Este passo é crucial porque permite que os </a:t>
            </a:r>
            <a:r>
              <a:rPr lang="pt-BR" sz="2600" dirty="0" smtClean="0"/>
              <a:t>cromossomos </a:t>
            </a:r>
            <a:r>
              <a:rPr lang="pt-BR" sz="2600" dirty="0"/>
              <a:t>fiquem suficientemente separados na lâmina, para uma boa visualização, e suficientemente próximos, para não haver mistura de </a:t>
            </a:r>
            <a:r>
              <a:rPr lang="pt-BR" sz="2600" dirty="0" smtClean="0"/>
              <a:t>cromossomos </a:t>
            </a:r>
            <a:r>
              <a:rPr lang="pt-BR" sz="2600" dirty="0"/>
              <a:t>de células </a:t>
            </a:r>
            <a:r>
              <a:rPr lang="pt-BR" sz="2600" dirty="0" smtClean="0"/>
              <a:t>contíguas</a:t>
            </a:r>
          </a:p>
          <a:p>
            <a:pPr fontAlgn="base"/>
            <a:r>
              <a:rPr lang="pt-BR" sz="2600" dirty="0" smtClean="0"/>
              <a:t> </a:t>
            </a:r>
            <a:r>
              <a:rPr lang="pt-BR" sz="2600" dirty="0"/>
              <a:t>As lâminas assim obtidas </a:t>
            </a:r>
            <a:r>
              <a:rPr lang="pt-BR" sz="2600" dirty="0" smtClean="0"/>
              <a:t>são chamadas preparações cromossômicas</a:t>
            </a:r>
            <a:endParaRPr lang="pt-BR" sz="2600" dirty="0"/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78415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5920"/>
          </a:xfrm>
        </p:spPr>
        <p:txBody>
          <a:bodyPr/>
          <a:lstStyle/>
          <a:p>
            <a:pPr algn="ctr"/>
            <a:r>
              <a:rPr lang="pt-BR" b="1" dirty="0" smtClean="0"/>
              <a:t>Cariótipo e </a:t>
            </a:r>
            <a:r>
              <a:rPr lang="pt-BR" b="1" dirty="0" err="1" smtClean="0"/>
              <a:t>cariotipagem</a:t>
            </a:r>
            <a:r>
              <a:rPr lang="pt-BR" b="1" dirty="0" smtClean="0"/>
              <a:t>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pt-BR" sz="3000" b="1" dirty="0" smtClean="0"/>
              <a:t>Etapa 6: coloração </a:t>
            </a:r>
          </a:p>
          <a:p>
            <a:pPr marL="0" indent="0" algn="ctr" fontAlgn="base">
              <a:buNone/>
            </a:pPr>
            <a:endParaRPr lang="pt-BR" sz="3000" dirty="0" smtClean="0"/>
          </a:p>
          <a:p>
            <a:pPr fontAlgn="base"/>
            <a:r>
              <a:rPr lang="pt-BR" sz="2400" dirty="0" smtClean="0"/>
              <a:t>Uma </a:t>
            </a:r>
            <a:r>
              <a:rPr lang="pt-BR" sz="2400" dirty="0"/>
              <a:t>vez obtidas as preparações </a:t>
            </a:r>
            <a:r>
              <a:rPr lang="pt-BR" sz="2400" dirty="0" smtClean="0"/>
              <a:t>cromossômicas</a:t>
            </a:r>
            <a:r>
              <a:rPr lang="pt-BR" sz="2400" dirty="0"/>
              <a:t>, estas podem ser imediatamente coradas para visualização dos </a:t>
            </a:r>
            <a:r>
              <a:rPr lang="pt-BR" sz="2400" dirty="0" smtClean="0"/>
              <a:t>cromossomos</a:t>
            </a:r>
          </a:p>
          <a:p>
            <a:pPr fontAlgn="base"/>
            <a:r>
              <a:rPr lang="pt-BR" sz="2400" dirty="0" smtClean="0"/>
              <a:t>A </a:t>
            </a:r>
            <a:r>
              <a:rPr lang="pt-BR" sz="2400" dirty="0"/>
              <a:t>coloração com </a:t>
            </a:r>
            <a:r>
              <a:rPr lang="pt-BR" sz="2400" i="1" dirty="0" err="1"/>
              <a:t>Giemsa</a:t>
            </a:r>
            <a:r>
              <a:rPr lang="pt-BR" sz="2400" dirty="0"/>
              <a:t> é a mais utilizada em técnicas </a:t>
            </a:r>
            <a:r>
              <a:rPr lang="pt-BR" sz="2400" dirty="0" err="1"/>
              <a:t>citogenéticas</a:t>
            </a:r>
            <a:r>
              <a:rPr lang="pt-BR" sz="2400" dirty="0"/>
              <a:t> de rotina: este tipo de coloração, por si só, é uniforme ao longo do </a:t>
            </a:r>
            <a:r>
              <a:rPr lang="pt-BR" sz="2400" dirty="0" smtClean="0"/>
              <a:t>cromossomo, </a:t>
            </a:r>
            <a:r>
              <a:rPr lang="pt-BR" sz="2400" dirty="0"/>
              <a:t>não permitindo a identificação individual dos </a:t>
            </a:r>
            <a:r>
              <a:rPr lang="pt-BR" sz="2400" dirty="0" smtClean="0"/>
              <a:t>cromossomos </a:t>
            </a:r>
            <a:r>
              <a:rPr lang="pt-BR" sz="2400" dirty="0"/>
              <a:t>(permite apenas </a:t>
            </a:r>
            <a:r>
              <a:rPr lang="pt-BR" sz="2400" dirty="0" smtClean="0"/>
              <a:t>detectar </a:t>
            </a:r>
            <a:r>
              <a:rPr lang="pt-BR" sz="2400" dirty="0"/>
              <a:t>variações de número); no entanto, como deixa visível a constrição </a:t>
            </a:r>
            <a:r>
              <a:rPr lang="pt-BR" sz="2400" dirty="0" err="1"/>
              <a:t>centromérica</a:t>
            </a:r>
            <a:r>
              <a:rPr lang="pt-BR" sz="2400" dirty="0"/>
              <a:t>, permite identificar grupos de </a:t>
            </a:r>
            <a:r>
              <a:rPr lang="pt-BR" sz="2400" dirty="0" smtClean="0"/>
              <a:t>cromossomos </a:t>
            </a:r>
            <a:r>
              <a:rPr lang="pt-BR" sz="2400" dirty="0"/>
              <a:t>de acordo com a sua morfologia e identificar alterações de largo espectro, tais como grandes variações de forma, ou quebras </a:t>
            </a:r>
            <a:r>
              <a:rPr lang="pt-BR" sz="2400" dirty="0" smtClean="0"/>
              <a:t>cromossômicas</a:t>
            </a:r>
            <a:endParaRPr lang="pt-BR" sz="24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13247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348"/>
          </a:xfrm>
        </p:spPr>
        <p:txBody>
          <a:bodyPr/>
          <a:lstStyle/>
          <a:p>
            <a:pPr algn="ctr"/>
            <a:r>
              <a:rPr lang="pt-BR" b="1" dirty="0" err="1" smtClean="0"/>
              <a:t>Citogenética</a:t>
            </a:r>
            <a:r>
              <a:rPr lang="pt-BR" b="1" dirty="0" smtClean="0"/>
              <a:t> convencional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pt-BR" b="1" dirty="0" smtClean="0"/>
              <a:t>Técnicas </a:t>
            </a:r>
            <a:r>
              <a:rPr lang="pt-BR" b="1" dirty="0"/>
              <a:t>de marcação </a:t>
            </a:r>
            <a:r>
              <a:rPr lang="pt-BR" b="1" dirty="0" smtClean="0"/>
              <a:t>cromossômica (</a:t>
            </a:r>
            <a:r>
              <a:rPr lang="pt-BR" b="1" dirty="0"/>
              <a:t>técnicas de bandeamento)</a:t>
            </a:r>
            <a:endParaRPr lang="pt-BR" dirty="0"/>
          </a:p>
          <a:p>
            <a:pPr fontAlgn="base"/>
            <a:endParaRPr lang="pt-BR" dirty="0"/>
          </a:p>
          <a:p>
            <a:pPr fontAlgn="base"/>
            <a:r>
              <a:rPr lang="pt-BR" sz="2400" dirty="0"/>
              <a:t>Se o objetivo de estudo é a </a:t>
            </a:r>
            <a:r>
              <a:rPr lang="pt-BR" sz="2400" dirty="0" smtClean="0"/>
              <a:t>detecção </a:t>
            </a:r>
            <a:r>
              <a:rPr lang="pt-BR" sz="2400" dirty="0"/>
              <a:t>de alterações </a:t>
            </a:r>
            <a:r>
              <a:rPr lang="pt-BR" sz="2400" dirty="0" smtClean="0"/>
              <a:t>cromossômicas</a:t>
            </a:r>
            <a:r>
              <a:rPr lang="pt-BR" sz="2400" dirty="0"/>
              <a:t>, os </a:t>
            </a:r>
            <a:r>
              <a:rPr lang="pt-BR" sz="2400" dirty="0" smtClean="0"/>
              <a:t>cromossomos </a:t>
            </a:r>
            <a:r>
              <a:rPr lang="pt-BR" sz="2400" dirty="0"/>
              <a:t>devem ser marcados de </a:t>
            </a:r>
            <a:r>
              <a:rPr lang="pt-BR" sz="2400" dirty="0" smtClean="0"/>
              <a:t>forma </a:t>
            </a:r>
            <a:r>
              <a:rPr lang="pt-BR" sz="2400" dirty="0"/>
              <a:t>específica, de modo a que cada um dos pares seja identificado </a:t>
            </a:r>
            <a:r>
              <a:rPr lang="pt-BR" sz="2400" dirty="0" smtClean="0"/>
              <a:t>individualmente</a:t>
            </a:r>
          </a:p>
          <a:p>
            <a:pPr fontAlgn="base"/>
            <a:r>
              <a:rPr lang="pt-BR" sz="2400" dirty="0" smtClean="0"/>
              <a:t>Esta </a:t>
            </a:r>
            <a:r>
              <a:rPr lang="pt-BR" sz="2400" dirty="0"/>
              <a:t>marcação pode ser obtida através de diferentes técnicas de </a:t>
            </a:r>
            <a:r>
              <a:rPr lang="pt-BR" sz="2400" b="1" dirty="0"/>
              <a:t>bandeamento </a:t>
            </a:r>
            <a:r>
              <a:rPr lang="pt-BR" sz="2400" b="1" dirty="0" smtClean="0"/>
              <a:t>diferencial</a:t>
            </a:r>
            <a:endParaRPr lang="pt-BR" sz="2400" dirty="0"/>
          </a:p>
          <a:p>
            <a:pPr fontAlgn="base"/>
            <a:r>
              <a:rPr lang="pt-BR" sz="2400" dirty="0" smtClean="0"/>
              <a:t>Existem </a:t>
            </a:r>
            <a:r>
              <a:rPr lang="pt-BR" sz="2400" dirty="0"/>
              <a:t>também métodos que marcam regiões específicas dos </a:t>
            </a:r>
            <a:r>
              <a:rPr lang="pt-BR" sz="2400" dirty="0" smtClean="0"/>
              <a:t>cromossomos</a:t>
            </a:r>
            <a:r>
              <a:rPr lang="pt-BR" sz="2400" dirty="0"/>
              <a:t>, que </a:t>
            </a:r>
            <a:r>
              <a:rPr lang="pt-BR" sz="2400" dirty="0" smtClean="0"/>
              <a:t>são chamadas técnicas </a:t>
            </a:r>
            <a:r>
              <a:rPr lang="pt-BR" sz="2400" dirty="0"/>
              <a:t>de </a:t>
            </a:r>
            <a:r>
              <a:rPr lang="pt-BR" sz="2400" b="1" dirty="0"/>
              <a:t>bandeamento </a:t>
            </a:r>
            <a:r>
              <a:rPr lang="pt-BR" sz="2400" b="1" dirty="0" smtClean="0"/>
              <a:t>seletivo</a:t>
            </a:r>
            <a:endParaRPr lang="pt-BR" sz="24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930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</p:spPr>
        <p:txBody>
          <a:bodyPr/>
          <a:lstStyle/>
          <a:p>
            <a:pPr algn="ctr"/>
            <a:r>
              <a:rPr lang="pt-BR" b="1" dirty="0" smtClean="0"/>
              <a:t>Técnica de bandeamento diferencial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5435009" cy="4351338"/>
          </a:xfrm>
        </p:spPr>
        <p:txBody>
          <a:bodyPr>
            <a:normAutofit fontScale="70000" lnSpcReduction="20000"/>
          </a:bodyPr>
          <a:lstStyle/>
          <a:p>
            <a:r>
              <a:rPr lang="pt-BR" dirty="0" smtClean="0"/>
              <a:t>A técnica de </a:t>
            </a:r>
            <a:r>
              <a:rPr lang="pt-BR" dirty="0"/>
              <a:t>bandas Q </a:t>
            </a:r>
            <a:r>
              <a:rPr lang="pt-BR" dirty="0" smtClean="0"/>
              <a:t>foi </a:t>
            </a:r>
            <a:r>
              <a:rPr lang="pt-BR" dirty="0"/>
              <a:t>o primeiro método de diferenciação longitudinal a ser utilizado, e baseia-se na coloração dos </a:t>
            </a:r>
            <a:r>
              <a:rPr lang="pt-BR" dirty="0" smtClean="0"/>
              <a:t>cromossomos </a:t>
            </a:r>
            <a:r>
              <a:rPr lang="pt-BR" dirty="0"/>
              <a:t>pela mostarda de </a:t>
            </a:r>
            <a:r>
              <a:rPr lang="pt-BR" dirty="0" err="1"/>
              <a:t>quinacrina</a:t>
            </a:r>
            <a:r>
              <a:rPr lang="pt-BR" dirty="0"/>
              <a:t> e observação da fluorescência emitida usando luz </a:t>
            </a:r>
            <a:r>
              <a:rPr lang="pt-BR" dirty="0" err="1" smtClean="0"/>
              <a:t>ultra-violeta</a:t>
            </a:r>
            <a:endParaRPr lang="pt-BR" dirty="0" smtClean="0"/>
          </a:p>
          <a:p>
            <a:r>
              <a:rPr lang="pt-BR" dirty="0" smtClean="0"/>
              <a:t>Os cromossomos </a:t>
            </a:r>
            <a:r>
              <a:rPr lang="pt-BR" dirty="0"/>
              <a:t>são corados sem qualquer tipo de </a:t>
            </a:r>
            <a:r>
              <a:rPr lang="pt-BR" dirty="0" err="1"/>
              <a:t>pré</a:t>
            </a:r>
            <a:r>
              <a:rPr lang="pt-BR" dirty="0"/>
              <a:t>-tratamento, preservando assim a sua </a:t>
            </a:r>
            <a:r>
              <a:rPr lang="pt-BR" dirty="0" smtClean="0"/>
              <a:t>morfologia</a:t>
            </a:r>
          </a:p>
          <a:p>
            <a:r>
              <a:rPr lang="pt-BR" dirty="0" smtClean="0"/>
              <a:t>Apresentam </a:t>
            </a:r>
            <a:r>
              <a:rPr lang="pt-BR" dirty="0"/>
              <a:t>então um padrão de bandas brilhantes e pálidas, específico para cada </a:t>
            </a:r>
            <a:r>
              <a:rPr lang="pt-BR" dirty="0" smtClean="0"/>
              <a:t>cromossomo</a:t>
            </a:r>
          </a:p>
          <a:p>
            <a:r>
              <a:rPr lang="pt-BR" dirty="0" smtClean="0"/>
              <a:t>Esta </a:t>
            </a:r>
            <a:r>
              <a:rPr lang="pt-BR" dirty="0"/>
              <a:t>técnica </a:t>
            </a:r>
            <a:r>
              <a:rPr lang="pt-BR" dirty="0" smtClean="0"/>
              <a:t>apresenta uma </a:t>
            </a:r>
            <a:r>
              <a:rPr lang="pt-BR" dirty="0"/>
              <a:t>desvantagem: a fluorescência desvanece rapidamente. Assim sendo, para a análise </a:t>
            </a:r>
            <a:r>
              <a:rPr lang="pt-BR" dirty="0" err="1"/>
              <a:t>citogenética</a:t>
            </a:r>
            <a:r>
              <a:rPr lang="pt-BR" dirty="0"/>
              <a:t> de rotina este método foi substituído por técnicas de bandeamento não </a:t>
            </a:r>
            <a:r>
              <a:rPr lang="pt-BR" dirty="0" smtClean="0"/>
              <a:t>fluorescente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209" y="1693719"/>
            <a:ext cx="5597234" cy="419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6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197428"/>
            <a:ext cx="10515600" cy="955964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Mecanismos de regulação da </a:t>
            </a:r>
            <a:r>
              <a:rPr lang="pt-BR" b="1" dirty="0" err="1" smtClean="0"/>
              <a:t>epigenética</a:t>
            </a:r>
            <a:r>
              <a:rPr lang="pt-BR" b="1" dirty="0" smtClean="0"/>
              <a:t> </a:t>
            </a:r>
            <a:endParaRPr lang="pt-BR" b="1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838200" y="1513175"/>
            <a:ext cx="4677641" cy="4981143"/>
          </a:xfrm>
        </p:spPr>
        <p:txBody>
          <a:bodyPr>
            <a:noAutofit/>
          </a:bodyPr>
          <a:lstStyle/>
          <a:p>
            <a:r>
              <a:rPr lang="pt-BR" sz="2400" dirty="0" err="1" smtClean="0"/>
              <a:t>Metilação</a:t>
            </a:r>
            <a:r>
              <a:rPr lang="pt-BR" sz="2400" dirty="0" smtClean="0"/>
              <a:t> do DNA (ilhas </a:t>
            </a:r>
            <a:r>
              <a:rPr lang="pt-BR" sz="2400" dirty="0" err="1" smtClean="0"/>
              <a:t>CpG</a:t>
            </a:r>
            <a:r>
              <a:rPr lang="pt-BR" sz="2400" dirty="0" smtClean="0"/>
              <a:t>)</a:t>
            </a:r>
          </a:p>
          <a:p>
            <a:r>
              <a:rPr lang="pt-BR" sz="2400" dirty="0" smtClean="0"/>
              <a:t>Modificação de histonas: </a:t>
            </a:r>
            <a:r>
              <a:rPr lang="pt-BR" sz="2400" dirty="0" err="1" smtClean="0"/>
              <a:t>metilação</a:t>
            </a:r>
            <a:r>
              <a:rPr lang="pt-BR" sz="2400" dirty="0" smtClean="0"/>
              <a:t>, acetilação e fosforilação, </a:t>
            </a:r>
            <a:r>
              <a:rPr lang="pt-BR" sz="2400" dirty="0" err="1" smtClean="0"/>
              <a:t>ubiquitinação</a:t>
            </a:r>
            <a:r>
              <a:rPr lang="pt-BR" sz="2400" dirty="0" smtClean="0"/>
              <a:t> e </a:t>
            </a:r>
            <a:r>
              <a:rPr lang="pt-BR" sz="2400" dirty="0" err="1" smtClean="0"/>
              <a:t>biotinilação</a:t>
            </a:r>
            <a:r>
              <a:rPr lang="pt-BR" sz="2400" dirty="0" smtClean="0"/>
              <a:t>  </a:t>
            </a:r>
          </a:p>
          <a:p>
            <a:r>
              <a:rPr lang="pt-BR" sz="2400" dirty="0" err="1" smtClean="0"/>
              <a:t>Silenciamento</a:t>
            </a:r>
            <a:r>
              <a:rPr lang="pt-BR" sz="2400" dirty="0" smtClean="0"/>
              <a:t> do RNA: causado por </a:t>
            </a:r>
            <a:r>
              <a:rPr lang="pt-BR" sz="2400" dirty="0" err="1" smtClean="0"/>
              <a:t>metilação</a:t>
            </a:r>
            <a:r>
              <a:rPr lang="pt-BR" sz="2400" dirty="0" smtClean="0"/>
              <a:t>, </a:t>
            </a:r>
            <a:r>
              <a:rPr lang="pt-BR" sz="2400" dirty="0" err="1" smtClean="0"/>
              <a:t>silenciamento</a:t>
            </a:r>
            <a:r>
              <a:rPr lang="pt-BR" sz="2400" dirty="0" smtClean="0"/>
              <a:t> pós-</a:t>
            </a:r>
            <a:r>
              <a:rPr lang="pt-BR" sz="2400" dirty="0" err="1" smtClean="0"/>
              <a:t>transcripcional</a:t>
            </a:r>
            <a:r>
              <a:rPr lang="pt-BR" sz="2400" dirty="0" smtClean="0"/>
              <a:t> do gene, RNA i (interferência) </a:t>
            </a:r>
          </a:p>
          <a:p>
            <a:r>
              <a:rPr lang="pt-BR" sz="2400" dirty="0" err="1" smtClean="0"/>
              <a:t>Imprinting</a:t>
            </a:r>
            <a:r>
              <a:rPr lang="pt-BR" sz="2400" dirty="0" smtClean="0"/>
              <a:t> </a:t>
            </a:r>
            <a:r>
              <a:rPr lang="pt-BR" sz="2400" dirty="0" err="1" smtClean="0"/>
              <a:t>genômico</a:t>
            </a:r>
            <a:r>
              <a:rPr lang="pt-BR" sz="2400" dirty="0" smtClean="0"/>
              <a:t>: apenas um dos genes, herdado do pai ou da mãe será expresso, sendo o outro silenciado (reprimido)  </a:t>
            </a:r>
            <a:endParaRPr lang="pt-BR" sz="24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841" y="2209366"/>
            <a:ext cx="607695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2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5693"/>
          </a:xfrm>
        </p:spPr>
        <p:txBody>
          <a:bodyPr/>
          <a:lstStyle/>
          <a:p>
            <a:pPr algn="ctr"/>
            <a:r>
              <a:rPr lang="pt-BR" b="1" dirty="0" smtClean="0"/>
              <a:t>Técnica de bandeamento diferencial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4"/>
            <a:ext cx="5760027" cy="4616739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As bandas G podem ser obtidas fazendo um </a:t>
            </a:r>
            <a:r>
              <a:rPr lang="pt-BR" dirty="0" err="1"/>
              <a:t>pré</a:t>
            </a:r>
            <a:r>
              <a:rPr lang="pt-BR" dirty="0"/>
              <a:t>-tratamento dos </a:t>
            </a:r>
            <a:r>
              <a:rPr lang="pt-BR" dirty="0" smtClean="0"/>
              <a:t>cromossomos </a:t>
            </a:r>
            <a:r>
              <a:rPr lang="pt-BR" dirty="0"/>
              <a:t>com uma solução salina a 60ºC, ou com enzimas proteolíticas, como a tripsina, seguido de coloração com </a:t>
            </a:r>
            <a:r>
              <a:rPr lang="pt-BR" i="1" dirty="0" err="1" smtClean="0"/>
              <a:t>Giemsa</a:t>
            </a:r>
            <a:endParaRPr lang="pt-BR" dirty="0"/>
          </a:p>
          <a:p>
            <a:r>
              <a:rPr lang="pt-BR" dirty="0" smtClean="0"/>
              <a:t> </a:t>
            </a:r>
            <a:r>
              <a:rPr lang="pt-BR" dirty="0"/>
              <a:t>Os cromossomas apresentam, então, um padrão de bandas claras e escuras, específico para cada </a:t>
            </a:r>
            <a:r>
              <a:rPr lang="pt-BR" dirty="0" smtClean="0"/>
              <a:t>cromossomo</a:t>
            </a:r>
          </a:p>
          <a:p>
            <a:r>
              <a:rPr lang="pt-BR" dirty="0" smtClean="0"/>
              <a:t> </a:t>
            </a:r>
            <a:r>
              <a:rPr lang="pt-BR" dirty="0"/>
              <a:t>O padrão das bandas G é coincidente com o das bandas Q, ou seja: as bandas G escuras correspondem às bandas Q brilhantes; as bandas G claras correspondem às bandas Q </a:t>
            </a:r>
            <a:r>
              <a:rPr lang="pt-BR" dirty="0" smtClean="0"/>
              <a:t>pálidas</a:t>
            </a:r>
          </a:p>
          <a:p>
            <a:r>
              <a:rPr lang="pt-BR" dirty="0" smtClean="0"/>
              <a:t> </a:t>
            </a:r>
            <a:r>
              <a:rPr lang="pt-BR" dirty="0"/>
              <a:t>As bandas G são as </a:t>
            </a:r>
            <a:r>
              <a:rPr lang="pt-BR" dirty="0" smtClean="0"/>
              <a:t>mais </a:t>
            </a:r>
            <a:r>
              <a:rPr lang="pt-BR" dirty="0"/>
              <a:t>frequentemente </a:t>
            </a:r>
            <a:r>
              <a:rPr lang="pt-BR" dirty="0" smtClean="0"/>
              <a:t>utilizadas em laboratórios de </a:t>
            </a:r>
            <a:r>
              <a:rPr lang="pt-BR" dirty="0" err="1" smtClean="0"/>
              <a:t>citogenética</a:t>
            </a:r>
            <a:r>
              <a:rPr lang="pt-BR" dirty="0" smtClean="0"/>
              <a:t>, pois </a:t>
            </a:r>
            <a:r>
              <a:rPr lang="pt-BR" dirty="0"/>
              <a:t>o método é </a:t>
            </a:r>
            <a:r>
              <a:rPr lang="pt-BR" dirty="0" smtClean="0"/>
              <a:t>de simples execução e </a:t>
            </a:r>
            <a:r>
              <a:rPr lang="pt-BR" dirty="0"/>
              <a:t>a coloração é </a:t>
            </a:r>
            <a:r>
              <a:rPr lang="pt-BR" dirty="0" smtClean="0"/>
              <a:t>permanente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227" y="2137929"/>
            <a:ext cx="4755573" cy="356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035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7484"/>
          </a:xfrm>
        </p:spPr>
        <p:txBody>
          <a:bodyPr/>
          <a:lstStyle/>
          <a:p>
            <a:pPr algn="ctr"/>
            <a:r>
              <a:rPr lang="pt-BR" b="1" dirty="0" smtClean="0"/>
              <a:t>Técnica de bandeamento diferencial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9074727" cy="4351338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pt-BR" dirty="0"/>
              <a:t>As bandas R (reverse), tal como o nome indica, são o reverso das bandas </a:t>
            </a:r>
            <a:r>
              <a:rPr lang="pt-BR" dirty="0" smtClean="0"/>
              <a:t>G</a:t>
            </a:r>
          </a:p>
          <a:p>
            <a:pPr fontAlgn="base"/>
            <a:r>
              <a:rPr lang="pt-BR" dirty="0" smtClean="0"/>
              <a:t>A </a:t>
            </a:r>
            <a:r>
              <a:rPr lang="pt-BR" dirty="0"/>
              <a:t>técnica envolve um </a:t>
            </a:r>
            <a:r>
              <a:rPr lang="pt-BR" dirty="0" err="1"/>
              <a:t>pré</a:t>
            </a:r>
            <a:r>
              <a:rPr lang="pt-BR" dirty="0"/>
              <a:t>-tratamento alcalino a elevada temperatura (80 a 90ºC), seguido de coloração com </a:t>
            </a:r>
            <a:r>
              <a:rPr lang="pt-BR" i="1" dirty="0" err="1" smtClean="0"/>
              <a:t>Giemsa</a:t>
            </a:r>
            <a:r>
              <a:rPr lang="pt-BR" i="1" dirty="0" smtClean="0"/>
              <a:t>, </a:t>
            </a:r>
            <a:r>
              <a:rPr lang="pt-BR" dirty="0" smtClean="0"/>
              <a:t>o que induz a </a:t>
            </a:r>
            <a:r>
              <a:rPr lang="pt-BR" dirty="0" err="1" smtClean="0"/>
              <a:t>denaturação</a:t>
            </a:r>
            <a:r>
              <a:rPr lang="pt-BR" dirty="0" smtClean="0"/>
              <a:t> de proteínas e do DNA rico em A-T, mantendo o DNA rico em C-G com configuração normal</a:t>
            </a:r>
          </a:p>
          <a:p>
            <a:pPr fontAlgn="base"/>
            <a:r>
              <a:rPr lang="pt-BR" dirty="0" smtClean="0"/>
              <a:t>O padrão de bandeamento é revelado devido a maior interação do corante às regiões </a:t>
            </a:r>
            <a:r>
              <a:rPr lang="pt-BR" dirty="0" err="1" smtClean="0"/>
              <a:t>denaturadas</a:t>
            </a:r>
            <a:r>
              <a:rPr lang="pt-BR" dirty="0" smtClean="0"/>
              <a:t> (ricas em A-T) </a:t>
            </a:r>
          </a:p>
          <a:p>
            <a:pPr fontAlgn="base"/>
            <a:r>
              <a:rPr lang="pt-BR" dirty="0" smtClean="0"/>
              <a:t>Podem ser utilizadas várias colorações (</a:t>
            </a:r>
            <a:r>
              <a:rPr lang="pt-BR" dirty="0" err="1" smtClean="0"/>
              <a:t>fluorocromos</a:t>
            </a:r>
            <a:r>
              <a:rPr lang="pt-BR" dirty="0"/>
              <a:t> </a:t>
            </a:r>
            <a:r>
              <a:rPr lang="pt-BR" dirty="0" smtClean="0"/>
              <a:t>como a </a:t>
            </a:r>
            <a:r>
              <a:rPr lang="pt-BR" dirty="0" err="1" smtClean="0"/>
              <a:t>acridina</a:t>
            </a:r>
            <a:r>
              <a:rPr lang="pt-BR" dirty="0" smtClean="0"/>
              <a:t> laranja, ou </a:t>
            </a:r>
            <a:r>
              <a:rPr lang="pt-BR" dirty="0" err="1" smtClean="0"/>
              <a:t>Giemsa</a:t>
            </a:r>
            <a:r>
              <a:rPr lang="pt-BR" dirty="0" smtClean="0"/>
              <a:t>)</a:t>
            </a:r>
          </a:p>
          <a:p>
            <a:pPr marL="0" indent="0" fontAlgn="base">
              <a:buNone/>
            </a:pPr>
            <a:r>
              <a:rPr lang="pt-BR" dirty="0" smtClean="0"/>
              <a:t> </a:t>
            </a:r>
            <a:endParaRPr lang="pt-BR" dirty="0"/>
          </a:p>
          <a:p>
            <a:pPr marL="0" indent="0" fontAlgn="base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934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2566"/>
          </a:xfrm>
        </p:spPr>
        <p:txBody>
          <a:bodyPr/>
          <a:lstStyle/>
          <a:p>
            <a:pPr algn="ctr"/>
            <a:r>
              <a:rPr lang="pt-BR" b="1" dirty="0" smtClean="0"/>
              <a:t>Técnicas de bandeamento seletivo 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1" y="1573789"/>
            <a:ext cx="6076950" cy="456247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06583" y="1465118"/>
            <a:ext cx="48421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dirty="0"/>
              <a:t>O método das </a:t>
            </a:r>
            <a:r>
              <a:rPr lang="pt-BR" sz="2200" dirty="0" smtClean="0"/>
              <a:t>bandas </a:t>
            </a:r>
            <a:r>
              <a:rPr lang="pt-BR" sz="2200" dirty="0"/>
              <a:t>C marca seletivamente a heterocromatina </a:t>
            </a:r>
            <a:r>
              <a:rPr lang="pt-BR" sz="2200" dirty="0" smtClean="0"/>
              <a:t>constitutiva localizada </a:t>
            </a:r>
            <a:r>
              <a:rPr lang="pt-BR" sz="2200" dirty="0"/>
              <a:t>primordialmente nas regiões </a:t>
            </a:r>
            <a:r>
              <a:rPr lang="pt-BR" sz="2200" dirty="0" err="1"/>
              <a:t>centroméricas</a:t>
            </a:r>
            <a:r>
              <a:rPr lang="pt-BR" sz="2200" dirty="0"/>
              <a:t> dos </a:t>
            </a:r>
            <a:r>
              <a:rPr lang="pt-BR" sz="2200" dirty="0" smtClean="0"/>
              <a:t>cromossomos</a:t>
            </a:r>
            <a:endParaRPr lang="pt-BR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dirty="0" smtClean="0"/>
              <a:t>As bandas </a:t>
            </a:r>
            <a:r>
              <a:rPr lang="pt-BR" sz="2200" dirty="0"/>
              <a:t>C são aplicadas ao estudo </a:t>
            </a:r>
            <a:r>
              <a:rPr lang="pt-BR" sz="2200" dirty="0" smtClean="0"/>
              <a:t>das mutações que </a:t>
            </a:r>
            <a:r>
              <a:rPr lang="pt-BR" sz="2200" dirty="0"/>
              <a:t>envolvem a região </a:t>
            </a:r>
            <a:r>
              <a:rPr lang="pt-BR" sz="2200" dirty="0" smtClean="0"/>
              <a:t>justa-</a:t>
            </a:r>
            <a:r>
              <a:rPr lang="pt-BR" sz="2200" dirty="0" err="1" smtClean="0"/>
              <a:t>centromérica</a:t>
            </a:r>
            <a:endParaRPr lang="pt-BR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dirty="0"/>
              <a:t>P</a:t>
            </a:r>
            <a:r>
              <a:rPr lang="pt-BR" sz="2200" dirty="0" smtClean="0"/>
              <a:t>odem </a:t>
            </a:r>
            <a:r>
              <a:rPr lang="pt-BR" sz="2200" dirty="0"/>
              <a:t>ser obtidas através de vários métodos, mas o mais comum consiste num breve tratamento com ácido, seguido de tratamento alcalino (hidróxido de </a:t>
            </a:r>
            <a:r>
              <a:rPr lang="pt-BR" sz="2200" dirty="0" smtClean="0"/>
              <a:t>bário) e </a:t>
            </a:r>
            <a:r>
              <a:rPr lang="pt-BR" sz="2200" dirty="0"/>
              <a:t>posteriormente coloração com </a:t>
            </a:r>
            <a:r>
              <a:rPr lang="pt-BR" sz="2200" i="1" dirty="0" err="1" smtClean="0"/>
              <a:t>Giemsa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303331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8657"/>
          </a:xfrm>
        </p:spPr>
        <p:txBody>
          <a:bodyPr/>
          <a:lstStyle/>
          <a:p>
            <a:pPr algn="ctr"/>
            <a:r>
              <a:rPr lang="pt-BR" b="1" dirty="0" smtClean="0"/>
              <a:t>Técnica de bandeamento seletivo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454" y="2008044"/>
            <a:ext cx="5122718" cy="384203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96191" y="1558636"/>
            <a:ext cx="55591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dirty="0" smtClean="0"/>
              <a:t>As </a:t>
            </a:r>
            <a:r>
              <a:rPr lang="pt-BR" dirty="0"/>
              <a:t>bandas NOR correspondem à marcação das regiões dos organizadores nucleolares, que se encontram, geralmente, nos braços curtos dos </a:t>
            </a:r>
            <a:r>
              <a:rPr lang="pt-BR" dirty="0" smtClean="0"/>
              <a:t>cromossomos acrocêntricos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dirty="0" smtClean="0"/>
              <a:t> </a:t>
            </a:r>
            <a:r>
              <a:rPr lang="pt-BR" dirty="0"/>
              <a:t>O método mais utilizado é o da precipitação de nitrato de prata sobre aquelas regiões. A precipitação não se dá sobre o DNA </a:t>
            </a:r>
            <a:r>
              <a:rPr lang="pt-BR" dirty="0" smtClean="0"/>
              <a:t>ribossômico</a:t>
            </a:r>
            <a:r>
              <a:rPr lang="pt-BR" dirty="0"/>
              <a:t>; </a:t>
            </a:r>
            <a:r>
              <a:rPr lang="pt-BR" dirty="0" smtClean="0"/>
              <a:t>é resultante da </a:t>
            </a:r>
            <a:r>
              <a:rPr lang="pt-BR" dirty="0"/>
              <a:t>redução de uma (ou várias) proteínas ácidas </a:t>
            </a:r>
            <a:r>
              <a:rPr lang="pt-BR" dirty="0" err="1"/>
              <a:t>argirófilas</a:t>
            </a:r>
            <a:r>
              <a:rPr lang="pt-BR" dirty="0"/>
              <a:t> que se encontram associadas àquelas regiões, onde se localizam os genes que codificam as subunidades 18S e 28S do </a:t>
            </a:r>
            <a:r>
              <a:rPr lang="pt-BR" dirty="0" err="1" smtClean="0"/>
              <a:t>rRNA</a:t>
            </a:r>
            <a:endParaRPr lang="pt-BR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dirty="0" smtClean="0"/>
              <a:t> </a:t>
            </a:r>
            <a:r>
              <a:rPr lang="pt-BR" dirty="0"/>
              <a:t>O precipitado </a:t>
            </a:r>
            <a:r>
              <a:rPr lang="pt-BR" dirty="0" smtClean="0"/>
              <a:t>localiza-se portanto no </a:t>
            </a:r>
            <a:r>
              <a:rPr lang="pt-BR" dirty="0"/>
              <a:t>exterior dos </a:t>
            </a:r>
            <a:r>
              <a:rPr lang="pt-BR" dirty="0" smtClean="0"/>
              <a:t>cromossomos </a:t>
            </a:r>
            <a:r>
              <a:rPr lang="pt-BR" dirty="0"/>
              <a:t>e só aparece se os referidos genes estiverem </a:t>
            </a:r>
            <a:r>
              <a:rPr lang="pt-BR" dirty="0" smtClean="0"/>
              <a:t>ativos</a:t>
            </a:r>
            <a:endParaRPr lang="pt-BR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dirty="0" smtClean="0"/>
              <a:t>Tal </a:t>
            </a:r>
            <a:r>
              <a:rPr lang="pt-BR" dirty="0"/>
              <a:t>como o nome indica, as bandas T (</a:t>
            </a:r>
            <a:r>
              <a:rPr lang="pt-BR" dirty="0" err="1"/>
              <a:t>teloméricas</a:t>
            </a:r>
            <a:r>
              <a:rPr lang="pt-BR" dirty="0"/>
              <a:t>) coram especificamente os segmentos terminais dos </a:t>
            </a:r>
            <a:r>
              <a:rPr lang="pt-BR" dirty="0" smtClean="0"/>
              <a:t>cromossomos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843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b="1" dirty="0" smtClean="0"/>
              <a:t>Alterações cromossômicas que podem ser encontradas no cariótipo </a:t>
            </a:r>
            <a:endParaRPr lang="pt-BR" sz="36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400" y="1874045"/>
            <a:ext cx="8671726" cy="42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23562"/>
            <a:ext cx="10515600" cy="1089602"/>
          </a:xfrm>
        </p:spPr>
        <p:txBody>
          <a:bodyPr>
            <a:noAutofit/>
          </a:bodyPr>
          <a:lstStyle/>
          <a:p>
            <a:pPr algn="ctr"/>
            <a:r>
              <a:rPr lang="pt-BR" sz="3600" b="1" dirty="0"/>
              <a:t>Técnicas de marcação </a:t>
            </a:r>
            <a:r>
              <a:rPr lang="pt-BR" sz="3600" b="1" dirty="0" smtClean="0"/>
              <a:t>cromossômica </a:t>
            </a:r>
            <a:r>
              <a:rPr lang="pt-BR" sz="3600" b="1" dirty="0"/>
              <a:t>por </a:t>
            </a:r>
            <a:r>
              <a:rPr lang="pt-BR" sz="3600" b="1" dirty="0" err="1"/>
              <a:t>citogenética</a:t>
            </a:r>
            <a:r>
              <a:rPr lang="pt-BR" sz="3600" b="1" dirty="0"/>
              <a:t> molecular (hibridização </a:t>
            </a:r>
            <a:r>
              <a:rPr lang="pt-BR" sz="3600" b="1" i="1" dirty="0"/>
              <a:t>in </a:t>
            </a:r>
            <a:r>
              <a:rPr lang="pt-BR" sz="3600" b="1" i="1" dirty="0" smtClean="0"/>
              <a:t>situ)</a:t>
            </a: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93721"/>
            <a:ext cx="6362700" cy="4800597"/>
          </a:xfrm>
        </p:spPr>
        <p:txBody>
          <a:bodyPr>
            <a:noAutofit/>
          </a:bodyPr>
          <a:lstStyle/>
          <a:p>
            <a:r>
              <a:rPr lang="pt-BR" sz="2000" dirty="0" smtClean="0"/>
              <a:t>FISH </a:t>
            </a:r>
            <a:r>
              <a:rPr lang="pt-BR" sz="2000" dirty="0"/>
              <a:t>(</a:t>
            </a:r>
            <a:r>
              <a:rPr lang="pt-BR" sz="2000" dirty="0" err="1"/>
              <a:t>Fluorescent</a:t>
            </a:r>
            <a:r>
              <a:rPr lang="pt-BR" sz="2000" dirty="0"/>
              <a:t> In Situ </a:t>
            </a:r>
            <a:r>
              <a:rPr lang="pt-BR" sz="2000" dirty="0" err="1"/>
              <a:t>Hybridization</a:t>
            </a:r>
            <a:r>
              <a:rPr lang="pt-BR" sz="2000" dirty="0"/>
              <a:t>) é um método que utiliza recursos moleculares para analisar os cromossomos, ou seja, é o mapeamento de um gene por hibridização molecular de uma </a:t>
            </a:r>
            <a:r>
              <a:rPr lang="pt-BR" sz="2000" dirty="0" smtClean="0"/>
              <a:t>sequência </a:t>
            </a:r>
            <a:r>
              <a:rPr lang="pt-BR" sz="2000" dirty="0"/>
              <a:t>de DNA </a:t>
            </a:r>
            <a:r>
              <a:rPr lang="pt-BR" sz="2000" dirty="0" smtClean="0"/>
              <a:t>(</a:t>
            </a:r>
            <a:r>
              <a:rPr lang="pt-BR" sz="2000" dirty="0"/>
              <a:t>sonda </a:t>
            </a:r>
            <a:r>
              <a:rPr lang="pt-BR" sz="2000" dirty="0" smtClean="0"/>
              <a:t>- </a:t>
            </a:r>
            <a:r>
              <a:rPr lang="pt-BR" sz="2000" dirty="0" err="1" smtClean="0"/>
              <a:t>probe</a:t>
            </a:r>
            <a:r>
              <a:rPr lang="pt-BR" sz="2000" dirty="0" smtClean="0"/>
              <a:t>) </a:t>
            </a:r>
            <a:r>
              <a:rPr lang="pt-BR" sz="2000" dirty="0"/>
              <a:t>marcada por fluorescência, </a:t>
            </a:r>
            <a:r>
              <a:rPr lang="pt-BR" sz="2000" dirty="0" smtClean="0"/>
              <a:t>aplicada a cromossomos espalhados </a:t>
            </a:r>
            <a:r>
              <a:rPr lang="pt-BR" sz="2000" dirty="0"/>
              <a:t>em </a:t>
            </a:r>
            <a:r>
              <a:rPr lang="pt-BR" sz="2000" dirty="0" smtClean="0"/>
              <a:t>uma lâmina</a:t>
            </a:r>
            <a:endParaRPr lang="pt-BR" sz="2000" dirty="0"/>
          </a:p>
          <a:p>
            <a:r>
              <a:rPr lang="pt-BR" sz="2000" dirty="0" smtClean="0"/>
              <a:t>Pode-se </a:t>
            </a:r>
            <a:r>
              <a:rPr lang="pt-BR" sz="2000" dirty="0"/>
              <a:t>identificar </a:t>
            </a:r>
            <a:r>
              <a:rPr lang="pt-BR" sz="2000" dirty="0" smtClean="0"/>
              <a:t>por FISH </a:t>
            </a:r>
            <a:r>
              <a:rPr lang="pt-BR" sz="2000" dirty="0"/>
              <a:t>o número de cópias de um determinado cromossomo, o que lhe confere uma grande aplicabilidade e rapidez de diagnóstico para </a:t>
            </a:r>
            <a:r>
              <a:rPr lang="pt-BR" sz="2000" dirty="0" err="1"/>
              <a:t>aneuploidias</a:t>
            </a:r>
            <a:r>
              <a:rPr lang="pt-BR" sz="2000" dirty="0"/>
              <a:t>, pois dispensa a necessidade de crescimento em culturas de células para a obtenção de núcleos em metáfase, como na </a:t>
            </a:r>
            <a:r>
              <a:rPr lang="pt-BR" sz="2000" dirty="0" err="1"/>
              <a:t>citogenética</a:t>
            </a:r>
            <a:r>
              <a:rPr lang="pt-BR" sz="2000" dirty="0"/>
              <a:t> </a:t>
            </a:r>
            <a:r>
              <a:rPr lang="pt-BR" sz="2000" dirty="0" smtClean="0"/>
              <a:t>clássica (cariótipo)</a:t>
            </a:r>
            <a:endParaRPr lang="pt-BR" sz="2000" dirty="0"/>
          </a:p>
          <a:p>
            <a:r>
              <a:rPr lang="pt-BR" sz="2000" dirty="0" smtClean="0"/>
              <a:t>Geralmente utilizam-se </a:t>
            </a:r>
            <a:r>
              <a:rPr lang="pt-BR" sz="2000" dirty="0"/>
              <a:t>sondas para os cromossomos sexuais (X e </a:t>
            </a:r>
            <a:r>
              <a:rPr lang="pt-BR" sz="2000" dirty="0" smtClean="0"/>
              <a:t>Y) e para </a:t>
            </a:r>
            <a:r>
              <a:rPr lang="pt-BR" sz="2000" dirty="0"/>
              <a:t>os autossomos </a:t>
            </a:r>
            <a:r>
              <a:rPr lang="pt-BR" sz="2000" dirty="0" smtClean="0"/>
              <a:t>cujas </a:t>
            </a:r>
            <a:r>
              <a:rPr lang="pt-BR" sz="2000" dirty="0" err="1"/>
              <a:t>aneuploidias</a:t>
            </a:r>
            <a:r>
              <a:rPr lang="pt-BR" sz="2000" dirty="0"/>
              <a:t> são compatíveis com a vida (13, 18 e 21) ou que estão associadas </a:t>
            </a:r>
            <a:r>
              <a:rPr lang="pt-BR" sz="2000" dirty="0" smtClean="0"/>
              <a:t>a abortamentos </a:t>
            </a:r>
            <a:r>
              <a:rPr lang="pt-BR" sz="2000" dirty="0"/>
              <a:t>espontâneos (16 e </a:t>
            </a:r>
            <a:r>
              <a:rPr lang="pt-BR" sz="2000" dirty="0" smtClean="0"/>
              <a:t>22)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636" y="3699164"/>
            <a:ext cx="3726872" cy="279515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994" y="1608194"/>
            <a:ext cx="3176156" cy="209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7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0611"/>
          </a:xfrm>
        </p:spPr>
        <p:txBody>
          <a:bodyPr/>
          <a:lstStyle/>
          <a:p>
            <a:pPr algn="ctr"/>
            <a:r>
              <a:rPr lang="pt-BR" b="1" dirty="0" smtClean="0"/>
              <a:t>FISH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13164"/>
            <a:ext cx="4845627" cy="4763799"/>
          </a:xfrm>
        </p:spPr>
        <p:txBody>
          <a:bodyPr/>
          <a:lstStyle/>
          <a:p>
            <a:r>
              <a:rPr lang="pt-BR" sz="2400" dirty="0"/>
              <a:t>O FISH também é bastante utilizado para diagnóstico de leucemias, síndromes cromossômicas e determinação de anormalidades estruturais equilibradas, tais como translocações, que podem ser avaliadas utilizando-se duas sondas diferentes para cada um dos cromossomos envolvidos</a:t>
            </a:r>
          </a:p>
          <a:p>
            <a:r>
              <a:rPr lang="pt-BR" sz="2400" dirty="0"/>
              <a:t>Há vários tipos de sondas. As mais comuns são: as </a:t>
            </a:r>
            <a:r>
              <a:rPr lang="pt-BR" sz="2400" dirty="0" err="1"/>
              <a:t>centroméricas</a:t>
            </a:r>
            <a:r>
              <a:rPr lang="pt-BR" sz="2400" dirty="0"/>
              <a:t>, </a:t>
            </a:r>
            <a:r>
              <a:rPr lang="pt-BR" sz="2400" dirty="0" err="1"/>
              <a:t>teloméricas</a:t>
            </a:r>
            <a:r>
              <a:rPr lang="pt-BR" sz="2400" dirty="0"/>
              <a:t>, </a:t>
            </a:r>
            <a:r>
              <a:rPr lang="pt-BR" sz="2400" dirty="0" err="1"/>
              <a:t>painting</a:t>
            </a:r>
            <a:r>
              <a:rPr lang="pt-BR" sz="2400" dirty="0"/>
              <a:t> e para regiões específicas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495" y="1808017"/>
            <a:ext cx="5118810" cy="387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4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pPr algn="ctr"/>
            <a:r>
              <a:rPr lang="pt-BR" b="1" dirty="0" smtClean="0"/>
              <a:t>FISH: técnica 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823" y="1623579"/>
            <a:ext cx="8580491" cy="440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6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92389"/>
            <a:ext cx="10515600" cy="1037648"/>
          </a:xfrm>
        </p:spPr>
        <p:txBody>
          <a:bodyPr/>
          <a:lstStyle/>
          <a:p>
            <a:pPr algn="ctr"/>
            <a:r>
              <a:rPr lang="pt-BR" b="1" dirty="0" smtClean="0"/>
              <a:t>Tipos de sondas e marcações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1815" y="2757056"/>
            <a:ext cx="2181225" cy="20955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460" y="2161310"/>
            <a:ext cx="7056077" cy="38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6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15743"/>
            <a:ext cx="10515600" cy="1006475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Marcação de </a:t>
            </a:r>
            <a:r>
              <a:rPr lang="pt-BR" b="1" dirty="0" err="1" smtClean="0"/>
              <a:t>telômeros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52" y="2146156"/>
            <a:ext cx="6569603" cy="345930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100" y="1575522"/>
            <a:ext cx="445770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8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66256"/>
            <a:ext cx="10515600" cy="945572"/>
          </a:xfrm>
        </p:spPr>
        <p:txBody>
          <a:bodyPr/>
          <a:lstStyle/>
          <a:p>
            <a:pPr algn="ctr"/>
            <a:r>
              <a:rPr lang="pt-BR" b="1" dirty="0" smtClean="0"/>
              <a:t>Exemplos de </a:t>
            </a:r>
            <a:r>
              <a:rPr lang="pt-BR" b="1" dirty="0" err="1" smtClean="0"/>
              <a:t>epigenética</a:t>
            </a:r>
            <a:r>
              <a:rPr lang="pt-BR" b="1" dirty="0" smtClean="0"/>
              <a:t> </a:t>
            </a: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72057"/>
            <a:ext cx="4171950" cy="486727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977" y="1387185"/>
            <a:ext cx="5260378" cy="281593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960" y="4832122"/>
            <a:ext cx="3068782" cy="135280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7835" y="4530434"/>
            <a:ext cx="2605520" cy="195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02779"/>
            <a:ext cx="10515600" cy="892175"/>
          </a:xfrm>
        </p:spPr>
        <p:txBody>
          <a:bodyPr/>
          <a:lstStyle/>
          <a:p>
            <a:pPr algn="ctr"/>
            <a:r>
              <a:rPr lang="pt-BR" b="1" dirty="0" smtClean="0"/>
              <a:t>Marcação de centrômeros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11" y="1759084"/>
            <a:ext cx="4297507" cy="466466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387" y="2193531"/>
            <a:ext cx="5339668" cy="40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716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pPr algn="ctr"/>
            <a:r>
              <a:rPr lang="pt-BR" b="1" dirty="0" err="1" smtClean="0"/>
              <a:t>Chromosome</a:t>
            </a:r>
            <a:r>
              <a:rPr lang="pt-BR" b="1" dirty="0" smtClean="0"/>
              <a:t> </a:t>
            </a:r>
            <a:r>
              <a:rPr lang="pt-BR" b="1" dirty="0" err="1" smtClean="0"/>
              <a:t>painting</a:t>
            </a:r>
            <a:r>
              <a:rPr lang="pt-BR" b="1" dirty="0" smtClean="0"/>
              <a:t>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668" y="1826445"/>
            <a:ext cx="6707332" cy="447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619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23562"/>
            <a:ext cx="10515600" cy="788266"/>
          </a:xfrm>
        </p:spPr>
        <p:txBody>
          <a:bodyPr/>
          <a:lstStyle/>
          <a:p>
            <a:pPr algn="ctr"/>
            <a:r>
              <a:rPr lang="pt-BR" b="1" dirty="0" err="1" smtClean="0"/>
              <a:t>Chromosome</a:t>
            </a:r>
            <a:r>
              <a:rPr lang="pt-BR" b="1" dirty="0" smtClean="0"/>
              <a:t> </a:t>
            </a:r>
            <a:r>
              <a:rPr lang="pt-BR" b="1" dirty="0" err="1" smtClean="0"/>
              <a:t>painting</a:t>
            </a:r>
            <a:r>
              <a:rPr lang="pt-BR" b="1" dirty="0" smtClean="0"/>
              <a:t>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798" y="1560360"/>
            <a:ext cx="7316965" cy="487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840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81997"/>
            <a:ext cx="10515600" cy="871393"/>
          </a:xfrm>
        </p:spPr>
        <p:txBody>
          <a:bodyPr/>
          <a:lstStyle/>
          <a:p>
            <a:pPr algn="ctr"/>
            <a:r>
              <a:rPr lang="pt-BR" b="1" dirty="0" err="1" smtClean="0"/>
              <a:t>Chromosome</a:t>
            </a:r>
            <a:r>
              <a:rPr lang="pt-BR" b="1" dirty="0" smtClean="0"/>
              <a:t> </a:t>
            </a:r>
            <a:r>
              <a:rPr lang="pt-BR" b="1" dirty="0" err="1" smtClean="0"/>
              <a:t>painting</a:t>
            </a:r>
            <a:r>
              <a:rPr lang="pt-BR" b="1" dirty="0" smtClean="0"/>
              <a:t>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057" y="1800022"/>
            <a:ext cx="10127885" cy="403888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273641" y="5860471"/>
            <a:ext cx="2150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Cariótipo masculino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584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19652"/>
            <a:ext cx="10515600" cy="861002"/>
          </a:xfrm>
        </p:spPr>
        <p:txBody>
          <a:bodyPr/>
          <a:lstStyle/>
          <a:p>
            <a:pPr algn="ctr"/>
            <a:r>
              <a:rPr lang="pt-BR" b="1" dirty="0" err="1" smtClean="0"/>
              <a:t>Chromosome</a:t>
            </a:r>
            <a:r>
              <a:rPr lang="pt-BR" b="1" dirty="0" smtClean="0"/>
              <a:t> </a:t>
            </a:r>
            <a:r>
              <a:rPr lang="pt-BR" b="1" dirty="0" err="1" smtClean="0"/>
              <a:t>painting</a:t>
            </a:r>
            <a:r>
              <a:rPr lang="pt-BR" b="1" dirty="0" smtClean="0"/>
              <a:t>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355" y="1654270"/>
            <a:ext cx="7398327" cy="478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3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33952"/>
            <a:ext cx="10515600" cy="964911"/>
          </a:xfrm>
        </p:spPr>
        <p:txBody>
          <a:bodyPr/>
          <a:lstStyle/>
          <a:p>
            <a:pPr algn="ctr"/>
            <a:r>
              <a:rPr lang="pt-BR" b="1" dirty="0" smtClean="0"/>
              <a:t>FISH: cromossomos sexuais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119" y="1695450"/>
            <a:ext cx="97536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2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0610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FISH: cromossomos sexuais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742" y="1787236"/>
            <a:ext cx="5764948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9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093"/>
          </a:xfrm>
        </p:spPr>
        <p:txBody>
          <a:bodyPr/>
          <a:lstStyle/>
          <a:p>
            <a:pPr algn="ctr"/>
            <a:r>
              <a:rPr lang="pt-BR" b="1" dirty="0" err="1" smtClean="0"/>
              <a:t>Trissomia</a:t>
            </a:r>
            <a:r>
              <a:rPr lang="pt-BR" b="1" dirty="0" smtClean="0"/>
              <a:t> do X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03" y="2370542"/>
            <a:ext cx="2853175" cy="251177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036" y="1744057"/>
            <a:ext cx="5715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879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601" y="233734"/>
            <a:ext cx="8832354" cy="662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7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363682"/>
            <a:ext cx="10515600" cy="748145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err="1" smtClean="0"/>
              <a:t>Trissomia</a:t>
            </a:r>
            <a:r>
              <a:rPr lang="pt-BR" b="1" dirty="0" smtClean="0"/>
              <a:t> do cromossomo 13: síndrome de Patau  </a:t>
            </a:r>
            <a:endParaRPr lang="pt-BR" b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14" y="1551651"/>
            <a:ext cx="5317550" cy="399233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355" y="1879588"/>
            <a:ext cx="3950745" cy="2933428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6799118" y="1417923"/>
            <a:ext cx="4890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Frequência: 1:12.000 nascidos vivos </a:t>
            </a:r>
            <a:endParaRPr lang="pt-BR" sz="24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591" y="4611269"/>
            <a:ext cx="3020291" cy="20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8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/>
          <a:lstStyle/>
          <a:p>
            <a:pPr algn="ctr"/>
            <a:r>
              <a:rPr lang="pt-BR" b="1" dirty="0" smtClean="0"/>
              <a:t>Exemplos de </a:t>
            </a:r>
            <a:r>
              <a:rPr lang="pt-BR" b="1" dirty="0" err="1" smtClean="0"/>
              <a:t>epigenética</a:t>
            </a:r>
            <a:r>
              <a:rPr lang="pt-BR" b="1" dirty="0" smtClean="0"/>
              <a:t>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47" y="1813973"/>
            <a:ext cx="4107007" cy="465782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037" y="2003005"/>
            <a:ext cx="5718544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3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71607"/>
            <a:ext cx="10515600" cy="725920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 err="1" smtClean="0"/>
              <a:t>Trissomia</a:t>
            </a:r>
            <a:r>
              <a:rPr lang="pt-BR" sz="3600" b="1" dirty="0" smtClean="0"/>
              <a:t> do cromossomo 18: síndrome de Edwards  </a:t>
            </a:r>
            <a:endParaRPr lang="pt-BR" sz="36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37" y="1217035"/>
            <a:ext cx="4364181" cy="337055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136" y="1217035"/>
            <a:ext cx="4236492" cy="334781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046" y="3098320"/>
            <a:ext cx="2261754" cy="148926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2046" y="1331334"/>
            <a:ext cx="2261754" cy="169631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2046" y="4701885"/>
            <a:ext cx="2311977" cy="173398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0418" y="4701885"/>
            <a:ext cx="3072245" cy="204976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3163" y="4701885"/>
            <a:ext cx="3068491" cy="200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487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4520"/>
          </a:xfrm>
        </p:spPr>
        <p:txBody>
          <a:bodyPr>
            <a:normAutofit/>
          </a:bodyPr>
          <a:lstStyle/>
          <a:p>
            <a:r>
              <a:rPr lang="pt-BR" sz="4000" b="1" dirty="0" err="1" smtClean="0"/>
              <a:t>Trissomia</a:t>
            </a:r>
            <a:r>
              <a:rPr lang="pt-BR" sz="4000" b="1" dirty="0" smtClean="0"/>
              <a:t> do cromossomo 21: síndrome de Down </a:t>
            </a:r>
            <a:endParaRPr lang="pt-BR" sz="40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04" y="3903519"/>
            <a:ext cx="2938296" cy="1981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04" y="1932709"/>
            <a:ext cx="3019091" cy="170151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128" y="3775537"/>
            <a:ext cx="4118884" cy="267912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646" y="1932710"/>
            <a:ext cx="3446828" cy="414548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893128" y="1714500"/>
            <a:ext cx="39416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Frequência: 1:800 nascidos vivos</a:t>
            </a:r>
          </a:p>
          <a:p>
            <a:endParaRPr lang="pt-BR" sz="2400" dirty="0"/>
          </a:p>
          <a:p>
            <a:r>
              <a:rPr lang="pt-BR" sz="2400" dirty="0" smtClean="0"/>
              <a:t>Aumenta de acordo com a idade materna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5779521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7484"/>
          </a:xfrm>
        </p:spPr>
        <p:txBody>
          <a:bodyPr/>
          <a:lstStyle/>
          <a:p>
            <a:pPr algn="ctr"/>
            <a:r>
              <a:rPr lang="pt-BR" b="1" dirty="0" smtClean="0"/>
              <a:t>Síndrome de Down e idade materna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1867299"/>
            <a:ext cx="6466609" cy="432005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363" y="2374738"/>
            <a:ext cx="481012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187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3171"/>
            <a:ext cx="10515600" cy="788266"/>
          </a:xfrm>
        </p:spPr>
        <p:txBody>
          <a:bodyPr/>
          <a:lstStyle/>
          <a:p>
            <a:pPr algn="ctr"/>
            <a:r>
              <a:rPr lang="pt-BR" b="1" dirty="0" smtClean="0"/>
              <a:t>Síndrome de Down: diagnóstico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34" y="1885635"/>
            <a:ext cx="3139030" cy="418728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669" y="1885635"/>
            <a:ext cx="666750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44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71606"/>
            <a:ext cx="10515600" cy="840221"/>
          </a:xfrm>
        </p:spPr>
        <p:txBody>
          <a:bodyPr/>
          <a:lstStyle/>
          <a:p>
            <a:pPr algn="ctr"/>
            <a:r>
              <a:rPr lang="pt-BR" b="1" dirty="0" smtClean="0"/>
              <a:t>Síndrome de Down: diagnóstico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74" y="2152984"/>
            <a:ext cx="5918544" cy="352045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890" y="1589810"/>
            <a:ext cx="3810000" cy="28289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967" y="4559444"/>
            <a:ext cx="521017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008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5235" y="146916"/>
            <a:ext cx="10768445" cy="1325563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Deleção do braço curto do cromossomo 5: Síndrome Cri </a:t>
            </a:r>
            <a:r>
              <a:rPr lang="pt-BR" sz="3200" b="1" dirty="0" err="1" smtClean="0"/>
              <a:t>du</a:t>
            </a:r>
            <a:r>
              <a:rPr lang="pt-BR" sz="3200" b="1" dirty="0" smtClean="0"/>
              <a:t> chat </a:t>
            </a:r>
            <a:endParaRPr lang="pt-BR" sz="32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96" y="4806227"/>
            <a:ext cx="2305050" cy="14954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215" y="4806226"/>
            <a:ext cx="2570076" cy="14954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660" y="1472479"/>
            <a:ext cx="6186055" cy="463954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524759"/>
            <a:ext cx="3986212" cy="298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/>
          <a:lstStyle/>
          <a:p>
            <a:pPr algn="ctr"/>
            <a:r>
              <a:rPr lang="pt-BR" b="1" dirty="0" smtClean="0"/>
              <a:t>Deleção do braço longo do cromossomo 22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78082"/>
            <a:ext cx="4145973" cy="310948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451" y="1460999"/>
            <a:ext cx="6089071" cy="512338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855" y="4108381"/>
            <a:ext cx="17526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3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19651"/>
            <a:ext cx="10515600" cy="829831"/>
          </a:xfrm>
        </p:spPr>
        <p:txBody>
          <a:bodyPr/>
          <a:lstStyle/>
          <a:p>
            <a:pPr algn="ctr"/>
            <a:r>
              <a:rPr lang="pt-BR" b="1" dirty="0" smtClean="0"/>
              <a:t>Translocação BCR-ABL: cromossomo Filadélfia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548" y="1433707"/>
            <a:ext cx="3266625" cy="255384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548" y="3854789"/>
            <a:ext cx="3303252" cy="248835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33707"/>
            <a:ext cx="6456219" cy="48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1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2566"/>
          </a:xfrm>
        </p:spPr>
        <p:txBody>
          <a:bodyPr/>
          <a:lstStyle/>
          <a:p>
            <a:pPr algn="ctr"/>
            <a:r>
              <a:rPr lang="pt-BR" b="1" dirty="0" smtClean="0"/>
              <a:t>Translocações múltiplas e complexas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709" y="1726773"/>
            <a:ext cx="7564582" cy="437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1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5464" y="323561"/>
            <a:ext cx="10515600" cy="819439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CGH: </a:t>
            </a:r>
            <a:r>
              <a:rPr lang="pt-BR" b="1" dirty="0" err="1" smtClean="0"/>
              <a:t>Comparative</a:t>
            </a:r>
            <a:r>
              <a:rPr lang="pt-BR" b="1" dirty="0" smtClean="0"/>
              <a:t> </a:t>
            </a:r>
            <a:r>
              <a:rPr lang="pt-BR" b="1" dirty="0" err="1" smtClean="0"/>
              <a:t>Genomic</a:t>
            </a:r>
            <a:r>
              <a:rPr lang="pt-BR" b="1" dirty="0" smtClean="0"/>
              <a:t> </a:t>
            </a:r>
            <a:r>
              <a:rPr lang="pt-BR" b="1" dirty="0" err="1" smtClean="0"/>
              <a:t>Hybridization</a:t>
            </a:r>
            <a:r>
              <a:rPr lang="pt-BR" b="1" dirty="0" smtClean="0"/>
              <a:t> </a:t>
            </a:r>
            <a:endParaRPr lang="pt-BR" b="1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1253836" y="1825625"/>
            <a:ext cx="4814457" cy="4351338"/>
          </a:xfrm>
        </p:spPr>
        <p:txBody>
          <a:bodyPr>
            <a:normAutofit fontScale="85000" lnSpcReduction="20000"/>
          </a:bodyPr>
          <a:lstStyle/>
          <a:p>
            <a:r>
              <a:rPr lang="pt-BR" sz="2400" dirty="0" smtClean="0"/>
              <a:t>CGH </a:t>
            </a:r>
            <a:r>
              <a:rPr lang="pt-BR" sz="2400" dirty="0"/>
              <a:t>(</a:t>
            </a:r>
            <a:r>
              <a:rPr lang="pt-BR" sz="2400" dirty="0" smtClean="0"/>
              <a:t>hibridização genômica </a:t>
            </a:r>
            <a:r>
              <a:rPr lang="pt-BR" sz="2400" dirty="0"/>
              <a:t>comparativa) é uma técnica de </a:t>
            </a:r>
            <a:r>
              <a:rPr lang="pt-BR" sz="2400" dirty="0" err="1"/>
              <a:t>citogenética</a:t>
            </a:r>
            <a:r>
              <a:rPr lang="pt-BR" sz="2400" dirty="0"/>
              <a:t> molecular que </a:t>
            </a:r>
            <a:r>
              <a:rPr lang="pt-BR" sz="2400" dirty="0" smtClean="0"/>
              <a:t>faz uma triagem (</a:t>
            </a:r>
            <a:r>
              <a:rPr lang="pt-BR" sz="2400" i="1" dirty="0" err="1" smtClean="0"/>
              <a:t>screening</a:t>
            </a:r>
            <a:r>
              <a:rPr lang="pt-BR" sz="2400" i="1" dirty="0" smtClean="0"/>
              <a:t>)</a:t>
            </a:r>
            <a:r>
              <a:rPr lang="pt-BR" sz="2400" i="1" dirty="0"/>
              <a:t> </a:t>
            </a:r>
            <a:r>
              <a:rPr lang="pt-BR" sz="2400" dirty="0"/>
              <a:t>de todo o genoma, com o objetivo de </a:t>
            </a:r>
            <a:r>
              <a:rPr lang="pt-BR" sz="2400" dirty="0" smtClean="0"/>
              <a:t>detectar </a:t>
            </a:r>
            <a:r>
              <a:rPr lang="pt-BR" sz="2400" dirty="0"/>
              <a:t>diferenças no número de cópias de qualquer sequência de DNA de um </a:t>
            </a:r>
            <a:r>
              <a:rPr lang="pt-BR" sz="2400" dirty="0" smtClean="0"/>
              <a:t>indivíduo</a:t>
            </a:r>
            <a:r>
              <a:rPr lang="pt-BR" sz="2400" dirty="0"/>
              <a:t> </a:t>
            </a:r>
            <a:endParaRPr lang="pt-BR" sz="2400" dirty="0" smtClean="0"/>
          </a:p>
          <a:p>
            <a:r>
              <a:rPr lang="pt-BR" sz="2400" dirty="0"/>
              <a:t>Esta técnica é utilizada para estudos de alterações </a:t>
            </a:r>
            <a:r>
              <a:rPr lang="pt-BR" sz="2400" dirty="0" err="1"/>
              <a:t>submicroscópicas</a:t>
            </a:r>
            <a:r>
              <a:rPr lang="pt-BR" sz="2400" dirty="0"/>
              <a:t>, que por isso não podem ser identificadas por </a:t>
            </a:r>
            <a:r>
              <a:rPr lang="pt-BR" sz="2400" dirty="0" err="1"/>
              <a:t>citogenética</a:t>
            </a:r>
            <a:r>
              <a:rPr lang="pt-BR" sz="2400" dirty="0"/>
              <a:t> convencional ou mesmo por </a:t>
            </a:r>
            <a:r>
              <a:rPr lang="pt-BR" sz="2400" dirty="0" smtClean="0"/>
              <a:t>FISH</a:t>
            </a:r>
            <a:endParaRPr lang="pt-BR" sz="2400" dirty="0"/>
          </a:p>
          <a:p>
            <a:r>
              <a:rPr lang="pt-BR" sz="2400" dirty="0" smtClean="0"/>
              <a:t>Com </a:t>
            </a:r>
            <a:r>
              <a:rPr lang="pt-BR" sz="2400" dirty="0"/>
              <a:t>o método de </a:t>
            </a:r>
            <a:r>
              <a:rPr lang="pt-BR" sz="2400" dirty="0" smtClean="0"/>
              <a:t>CGH, </a:t>
            </a:r>
            <a:r>
              <a:rPr lang="pt-BR" sz="2400" dirty="0"/>
              <a:t>regiões que aparecem </a:t>
            </a:r>
            <a:r>
              <a:rPr lang="pt-BR" sz="2400" dirty="0" smtClean="0"/>
              <a:t>em </a:t>
            </a:r>
            <a:r>
              <a:rPr lang="pt-BR" sz="2400" dirty="0"/>
              <a:t>verde refletem ganhos de DNA e amplificação; regiões que aparecem </a:t>
            </a:r>
            <a:r>
              <a:rPr lang="pt-BR" sz="2400" dirty="0" smtClean="0"/>
              <a:t>em </a:t>
            </a:r>
            <a:r>
              <a:rPr lang="pt-BR" sz="2400" dirty="0"/>
              <a:t>vermelho refletem perdas e </a:t>
            </a:r>
            <a:r>
              <a:rPr lang="pt-BR" sz="2400" dirty="0" smtClean="0"/>
              <a:t>deleções. Regiões amarelas são normais</a:t>
            </a:r>
            <a:endParaRPr lang="pt-BR" sz="24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82" y="1905693"/>
            <a:ext cx="4351939" cy="277653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175962" y="5034156"/>
            <a:ext cx="307674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 smtClean="0"/>
              <a:t>Verde = ganho de DNA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Vermelho= perda de DNA 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Amarelo = regiões normais </a:t>
            </a:r>
            <a:endParaRPr lang="pt-BR" dirty="0"/>
          </a:p>
        </p:txBody>
      </p:sp>
      <p:sp>
        <p:nvSpPr>
          <p:cNvPr id="5" name="Fluxograma: Conector 4"/>
          <p:cNvSpPr/>
          <p:nvPr/>
        </p:nvSpPr>
        <p:spPr>
          <a:xfrm>
            <a:off x="9864090" y="5255248"/>
            <a:ext cx="182880" cy="139712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B050"/>
              </a:solidFill>
            </a:endParaRPr>
          </a:p>
        </p:txBody>
      </p:sp>
      <p:sp>
        <p:nvSpPr>
          <p:cNvPr id="9" name="Fluxograma: Conector 8"/>
          <p:cNvSpPr/>
          <p:nvPr/>
        </p:nvSpPr>
        <p:spPr>
          <a:xfrm>
            <a:off x="9864090" y="6046470"/>
            <a:ext cx="182880" cy="13049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luxograma: Conector 9"/>
          <p:cNvSpPr/>
          <p:nvPr/>
        </p:nvSpPr>
        <p:spPr>
          <a:xfrm>
            <a:off x="9864090" y="5623560"/>
            <a:ext cx="182880" cy="14859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103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261215"/>
            <a:ext cx="10515600" cy="819439"/>
          </a:xfrm>
        </p:spPr>
        <p:txBody>
          <a:bodyPr/>
          <a:lstStyle/>
          <a:p>
            <a:pPr algn="ctr"/>
            <a:r>
              <a:rPr lang="pt-BR" b="1" dirty="0" err="1" smtClean="0"/>
              <a:t>Nutrigenética</a:t>
            </a:r>
            <a:r>
              <a:rPr lang="pt-BR" b="1" dirty="0" smtClean="0"/>
              <a:t> e </a:t>
            </a:r>
            <a:r>
              <a:rPr lang="pt-BR" b="1" dirty="0" err="1" smtClean="0"/>
              <a:t>nutrigenômica</a:t>
            </a:r>
            <a:r>
              <a:rPr lang="pt-BR" b="1" dirty="0" smtClean="0"/>
              <a:t> 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618" y="3086415"/>
            <a:ext cx="5353946" cy="327636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68" y="3024387"/>
            <a:ext cx="5886450" cy="340042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16973" y="1454727"/>
            <a:ext cx="10848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err="1"/>
              <a:t>N</a:t>
            </a:r>
            <a:r>
              <a:rPr lang="pt-BR" sz="2400" b="1" dirty="0" err="1" smtClean="0"/>
              <a:t>utrigenética</a:t>
            </a:r>
            <a:r>
              <a:rPr lang="pt-BR" sz="2400" dirty="0"/>
              <a:t> é a ciência que estuda o efeito da variação genética em resposta à </a:t>
            </a:r>
            <a:r>
              <a:rPr lang="pt-BR" sz="2400" dirty="0" smtClean="0"/>
              <a:t>dieta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err="1" smtClean="0"/>
              <a:t>Nutrigenômica</a:t>
            </a:r>
            <a:r>
              <a:rPr lang="pt-BR" sz="2400" dirty="0" smtClean="0"/>
              <a:t> </a:t>
            </a:r>
            <a:r>
              <a:rPr lang="pt-BR" sz="2400" dirty="0"/>
              <a:t>é a ciência que estuda o papel dos nutrientes e compostos </a:t>
            </a:r>
            <a:r>
              <a:rPr lang="pt-BR" sz="2400" dirty="0" err="1"/>
              <a:t>bioativos</a:t>
            </a:r>
            <a:r>
              <a:rPr lang="pt-BR" sz="2400" dirty="0"/>
              <a:t> de diferentes alimentos na expressão </a:t>
            </a:r>
            <a:r>
              <a:rPr lang="pt-BR" sz="2400" dirty="0" smtClean="0"/>
              <a:t>de genes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6475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250825"/>
            <a:ext cx="10515600" cy="777875"/>
          </a:xfrm>
        </p:spPr>
        <p:txBody>
          <a:bodyPr/>
          <a:lstStyle/>
          <a:p>
            <a:pPr algn="ctr"/>
            <a:r>
              <a:rPr lang="pt-BR" b="1" dirty="0" smtClean="0"/>
              <a:t>CGH </a:t>
            </a:r>
            <a:r>
              <a:rPr lang="pt-BR" b="1" dirty="0" err="1" smtClean="0"/>
              <a:t>array</a:t>
            </a:r>
            <a:r>
              <a:rPr lang="pt-BR" b="1" dirty="0" smtClean="0"/>
              <a:t> 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732" y="1928379"/>
            <a:ext cx="6962235" cy="743776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  <p:sp>
        <p:nvSpPr>
          <p:cNvPr id="6" name="Retângulo 5"/>
          <p:cNvSpPr/>
          <p:nvPr/>
        </p:nvSpPr>
        <p:spPr>
          <a:xfrm>
            <a:off x="693420" y="3580537"/>
            <a:ext cx="45872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BAC = </a:t>
            </a:r>
            <a:r>
              <a:rPr lang="pt-BR" dirty="0" err="1"/>
              <a:t>bacterial</a:t>
            </a:r>
            <a:r>
              <a:rPr lang="pt-BR" dirty="0"/>
              <a:t> artificial </a:t>
            </a:r>
            <a:r>
              <a:rPr lang="pt-BR" dirty="0" err="1"/>
              <a:t>chromosome</a:t>
            </a:r>
            <a:endParaRPr lang="pt-BR" dirty="0"/>
          </a:p>
          <a:p>
            <a:endParaRPr lang="pt-BR" dirty="0"/>
          </a:p>
          <a:p>
            <a:r>
              <a:rPr lang="pt-BR" dirty="0"/>
              <a:t>Plasmídeo </a:t>
            </a:r>
            <a:r>
              <a:rPr lang="pt-BR" dirty="0" smtClean="0"/>
              <a:t>da bactéria </a:t>
            </a:r>
            <a:r>
              <a:rPr lang="pt-BR" i="1" dirty="0" smtClean="0"/>
              <a:t>E. coli </a:t>
            </a:r>
            <a:r>
              <a:rPr lang="pt-BR" dirty="0" smtClean="0"/>
              <a:t>clonado </a:t>
            </a:r>
            <a:r>
              <a:rPr lang="pt-BR" dirty="0"/>
              <a:t>de </a:t>
            </a:r>
            <a:r>
              <a:rPr lang="pt-BR" dirty="0" smtClean="0"/>
              <a:t>aproximadamente 150 </a:t>
            </a:r>
            <a:r>
              <a:rPr lang="pt-BR" dirty="0"/>
              <a:t>000 </a:t>
            </a:r>
            <a:r>
              <a:rPr lang="pt-BR" dirty="0" err="1"/>
              <a:t>bp</a:t>
            </a:r>
            <a:r>
              <a:rPr lang="pt-BR" dirty="0"/>
              <a:t> contendo </a:t>
            </a:r>
            <a:r>
              <a:rPr lang="pt-BR" dirty="0" smtClean="0"/>
              <a:t>sequências </a:t>
            </a:r>
            <a:r>
              <a:rPr lang="pt-BR" dirty="0"/>
              <a:t>de cromossomos humanos </a:t>
            </a:r>
          </a:p>
          <a:p>
            <a:endParaRPr lang="pt-BR" dirty="0"/>
          </a:p>
          <a:p>
            <a:r>
              <a:rPr lang="pt-BR" dirty="0"/>
              <a:t>Resolução 10 a 100 vezes  </a:t>
            </a:r>
            <a:r>
              <a:rPr lang="pt-BR" dirty="0" smtClean="0"/>
              <a:t>maior que </a:t>
            </a:r>
            <a:r>
              <a:rPr lang="pt-BR" dirty="0"/>
              <a:t>outras </a:t>
            </a:r>
            <a:r>
              <a:rPr lang="pt-BR" dirty="0" smtClean="0"/>
              <a:t>técnicas </a:t>
            </a:r>
            <a:r>
              <a:rPr lang="pt-BR" dirty="0" err="1" smtClean="0"/>
              <a:t>citogenéticas</a:t>
            </a:r>
            <a:r>
              <a:rPr lang="pt-BR" dirty="0" smtClean="0"/>
              <a:t> (cariótipo e FISH)  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488" y="3146187"/>
            <a:ext cx="5072312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7772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71451"/>
            <a:ext cx="10515600" cy="788670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CGH </a:t>
            </a:r>
            <a:r>
              <a:rPr lang="pt-BR" b="1" dirty="0" err="1" smtClean="0"/>
              <a:t>array</a:t>
            </a:r>
            <a:r>
              <a:rPr lang="pt-BR" b="1" dirty="0" smtClean="0"/>
              <a:t>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37310"/>
            <a:ext cx="10515600" cy="483965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ConstitutionalChip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® :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voltada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a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detecção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de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síndromes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conhecidas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e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outras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anomalias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genéticas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em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telômeros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=&gt;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deleções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subteloméricas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 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0" indent="0">
              <a:buNone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fi-FI" sz="2400" dirty="0" smtClean="0">
                <a:latin typeface="Arial" charset="0"/>
              </a:rPr>
              <a:t>42 doenças </a:t>
            </a:r>
            <a:endParaRPr lang="fi-FI" sz="2400" dirty="0">
              <a:latin typeface="Arial" charset="0"/>
            </a:endParaRPr>
          </a:p>
          <a:p>
            <a:pPr>
              <a:defRPr/>
            </a:pPr>
            <a:r>
              <a:rPr lang="fi-FI" sz="2400" dirty="0">
                <a:latin typeface="Arial" charset="0"/>
              </a:rPr>
              <a:t>41 regiões </a:t>
            </a:r>
            <a:r>
              <a:rPr lang="fi-FI" sz="2400" dirty="0" smtClean="0">
                <a:latin typeface="Arial" charset="0"/>
              </a:rPr>
              <a:t>subteloméricas</a:t>
            </a:r>
            <a:endParaRPr lang="fi-FI" sz="2400" dirty="0">
              <a:latin typeface="Arial" charset="0"/>
            </a:endParaRPr>
          </a:p>
          <a:p>
            <a:pPr>
              <a:defRPr/>
            </a:pPr>
            <a:r>
              <a:rPr lang="fi-FI" sz="2400" dirty="0">
                <a:latin typeface="Arial" charset="0"/>
              </a:rPr>
              <a:t>600 BAC </a:t>
            </a:r>
            <a:r>
              <a:rPr lang="fi-FI" sz="2400" dirty="0" smtClean="0">
                <a:latin typeface="Arial" charset="0"/>
              </a:rPr>
              <a:t>clones</a:t>
            </a:r>
            <a:endParaRPr lang="fi-FI" sz="2400" dirty="0">
              <a:latin typeface="Arial" charset="0"/>
            </a:endParaRPr>
          </a:p>
          <a:p>
            <a:pPr>
              <a:defRPr/>
            </a:pPr>
            <a:r>
              <a:rPr lang="fi-FI" sz="2400" dirty="0">
                <a:latin typeface="Arial" charset="0"/>
              </a:rPr>
              <a:t>6 resultados por </a:t>
            </a:r>
            <a:r>
              <a:rPr lang="fi-FI" sz="2400" dirty="0" smtClean="0">
                <a:latin typeface="Arial" charset="0"/>
              </a:rPr>
              <a:t>clone</a:t>
            </a:r>
            <a:endParaRPr lang="fi-FI" sz="2400" dirty="0">
              <a:latin typeface="Arial" charset="0"/>
            </a:endParaRPr>
          </a:p>
          <a:p>
            <a:pPr>
              <a:defRPr/>
            </a:pPr>
            <a:r>
              <a:rPr lang="fi-FI" sz="2400" dirty="0">
                <a:latin typeface="Arial" charset="0"/>
              </a:rPr>
              <a:t>mínimo de 3 clones por doença</a:t>
            </a:r>
            <a:r>
              <a:rPr lang="fi-FI" dirty="0">
                <a:latin typeface="Arial" charset="0"/>
              </a:rPr>
              <a:t>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01558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262255"/>
            <a:ext cx="10515600" cy="766445"/>
          </a:xfrm>
        </p:spPr>
        <p:txBody>
          <a:bodyPr>
            <a:noAutofit/>
          </a:bodyPr>
          <a:lstStyle/>
          <a:p>
            <a:pPr algn="ctr"/>
            <a:r>
              <a:rPr lang="pt-BR" sz="3600" b="1" dirty="0" smtClean="0"/>
              <a:t>CGH </a:t>
            </a:r>
            <a:r>
              <a:rPr lang="pt-BR" sz="3600" b="1" dirty="0" err="1" smtClean="0"/>
              <a:t>array</a:t>
            </a:r>
            <a:r>
              <a:rPr lang="pt-BR" sz="3600" b="1" dirty="0" smtClean="0"/>
              <a:t>: condições diagnosticadas pelo chip genético  </a:t>
            </a:r>
            <a:endParaRPr lang="pt-BR" sz="36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708660" y="1435775"/>
            <a:ext cx="56578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1p36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Adrenal Hypoplasia </a:t>
            </a:r>
            <a:r>
              <a:rPr lang="en-US" altLang="pt-BR" sz="1400" dirty="0" err="1">
                <a:latin typeface="Arial" panose="020B0604020202020204" pitchFamily="34" charset="0"/>
              </a:rPr>
              <a:t>Congenita</a:t>
            </a:r>
            <a:endParaRPr lang="en-US" altLang="pt-BR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 err="1">
                <a:latin typeface="Arial" panose="020B0604020202020204" pitchFamily="34" charset="0"/>
              </a:rPr>
              <a:t>Alagille</a:t>
            </a:r>
            <a:r>
              <a:rPr lang="en-US" altLang="pt-BR" sz="1400" dirty="0">
                <a:latin typeface="Arial" panose="020B0604020202020204" pitchFamily="34" charset="0"/>
              </a:rPr>
              <a:t> Syndrome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 err="1">
                <a:latin typeface="Arial" panose="020B0604020202020204" pitchFamily="34" charset="0"/>
              </a:rPr>
              <a:t>Angelman</a:t>
            </a:r>
            <a:r>
              <a:rPr lang="en-US" altLang="pt-BR" sz="1400" dirty="0">
                <a:latin typeface="Arial" panose="020B0604020202020204" pitchFamily="34" charset="0"/>
              </a:rPr>
              <a:t> Syndrome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Azoospermia Factor 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Azoospermia Factor B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Azoospermia Factor 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 err="1">
                <a:latin typeface="Arial" panose="020B0604020202020204" pitchFamily="34" charset="0"/>
              </a:rPr>
              <a:t>Bruton</a:t>
            </a:r>
            <a:r>
              <a:rPr lang="en-US" altLang="pt-BR" sz="1400" dirty="0">
                <a:latin typeface="Arial" panose="020B0604020202020204" pitchFamily="34" charset="0"/>
              </a:rPr>
              <a:t> </a:t>
            </a:r>
            <a:r>
              <a:rPr lang="en-US" altLang="pt-BR" sz="1400" dirty="0" err="1">
                <a:latin typeface="Arial" panose="020B0604020202020204" pitchFamily="34" charset="0"/>
              </a:rPr>
              <a:t>Agammaglobulinemia</a:t>
            </a:r>
            <a:r>
              <a:rPr lang="en-US" altLang="pt-BR" sz="1400" dirty="0">
                <a:latin typeface="Arial" panose="020B0604020202020204" pitchFamily="34" charset="0"/>
              </a:rPr>
              <a:t> Tyrosine Kinase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Beckwith-</a:t>
            </a:r>
            <a:r>
              <a:rPr lang="en-US" altLang="pt-BR" sz="1400" dirty="0" err="1">
                <a:latin typeface="Arial" panose="020B0604020202020204" pitchFamily="34" charset="0"/>
              </a:rPr>
              <a:t>Wiedemann</a:t>
            </a:r>
            <a:r>
              <a:rPr lang="en-US" altLang="pt-BR" sz="1400" dirty="0">
                <a:latin typeface="Arial" panose="020B0604020202020204" pitchFamily="34" charset="0"/>
              </a:rPr>
              <a:t> Syndrome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Charcot-Marie Tooth 1A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Cri-du-Chat Syndrome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 err="1">
                <a:latin typeface="Arial" panose="020B0604020202020204" pitchFamily="34" charset="0"/>
              </a:rPr>
              <a:t>DiGeorge</a:t>
            </a:r>
            <a:r>
              <a:rPr lang="en-US" altLang="pt-BR" sz="1400" dirty="0">
                <a:latin typeface="Arial" panose="020B0604020202020204" pitchFamily="34" charset="0"/>
              </a:rPr>
              <a:t> 1/VCF Syndrome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 err="1">
                <a:latin typeface="Arial" panose="020B0604020202020204" pitchFamily="34" charset="0"/>
              </a:rPr>
              <a:t>DiGeorge</a:t>
            </a:r>
            <a:r>
              <a:rPr lang="en-US" altLang="pt-BR" sz="1400" dirty="0">
                <a:latin typeface="Arial" panose="020B0604020202020204" pitchFamily="34" charset="0"/>
              </a:rPr>
              <a:t> 2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Down syndrome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 err="1">
                <a:latin typeface="Arial" panose="020B0604020202020204" pitchFamily="34" charset="0"/>
              </a:rPr>
              <a:t>Duchenne</a:t>
            </a:r>
            <a:r>
              <a:rPr lang="en-US" altLang="pt-BR" sz="1400" dirty="0">
                <a:latin typeface="Arial" panose="020B0604020202020204" pitchFamily="34" charset="0"/>
              </a:rPr>
              <a:t> Muscular Dystrophy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Glycerol Kinase Deficiency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 err="1">
                <a:latin typeface="Arial" panose="020B0604020202020204" pitchFamily="34" charset="0"/>
              </a:rPr>
              <a:t>Greig</a:t>
            </a:r>
            <a:r>
              <a:rPr lang="en-US" altLang="pt-BR" sz="1400" dirty="0">
                <a:latin typeface="Arial" panose="020B0604020202020204" pitchFamily="34" charset="0"/>
              </a:rPr>
              <a:t> syndrome [GLI3]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Hereditary Neuropathy with Liability to Pressure Palsies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 err="1">
                <a:latin typeface="Arial" panose="020B0604020202020204" pitchFamily="34" charset="0"/>
              </a:rPr>
              <a:t>Hypoparathyroidism,Sensorineural</a:t>
            </a:r>
            <a:r>
              <a:rPr lang="en-US" altLang="pt-BR" sz="1400" dirty="0">
                <a:latin typeface="Arial" panose="020B0604020202020204" pitchFamily="34" charset="0"/>
              </a:rPr>
              <a:t> Deafness &amp; Renal Dysplasia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 err="1">
                <a:latin typeface="Arial" panose="020B0604020202020204" pitchFamily="34" charset="0"/>
              </a:rPr>
              <a:t>Kallman</a:t>
            </a:r>
            <a:r>
              <a:rPr lang="en-US" altLang="pt-BR" sz="1400" dirty="0">
                <a:latin typeface="Arial" panose="020B0604020202020204" pitchFamily="34" charset="0"/>
              </a:rPr>
              <a:t> Syndrome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Langer-</a:t>
            </a:r>
            <a:r>
              <a:rPr lang="en-US" altLang="pt-BR" sz="1400" dirty="0" err="1">
                <a:latin typeface="Arial" panose="020B0604020202020204" pitchFamily="34" charset="0"/>
              </a:rPr>
              <a:t>Giedion</a:t>
            </a:r>
            <a:r>
              <a:rPr lang="en-US" altLang="pt-BR" sz="1400" dirty="0">
                <a:latin typeface="Arial" panose="020B0604020202020204" pitchFamily="34" charset="0"/>
              </a:rPr>
              <a:t> Syndrome [EXT1 and </a:t>
            </a:r>
            <a:r>
              <a:rPr lang="en-US" altLang="pt-BR" sz="1400" i="1" dirty="0">
                <a:latin typeface="Arial" panose="020B0604020202020204" pitchFamily="34" charset="0"/>
              </a:rPr>
              <a:t>TRPSI</a:t>
            </a:r>
            <a:r>
              <a:rPr lang="en-US" altLang="pt-BR" sz="1400" dirty="0">
                <a:latin typeface="Arial" panose="020B0604020202020204" pitchFamily="34" charset="0"/>
              </a:rPr>
              <a:t>]</a:t>
            </a:r>
          </a:p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6366510" y="1474470"/>
            <a:ext cx="540639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pt-BR" sz="1400" dirty="0">
                <a:latin typeface="Arial" panose="020B0604020202020204" pitchFamily="34" charset="0"/>
              </a:rPr>
              <a:t>Sex determining region 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 smtClean="0">
                <a:latin typeface="Arial" panose="020B0604020202020204" pitchFamily="34" charset="0"/>
              </a:rPr>
              <a:t>Miller-</a:t>
            </a:r>
            <a:r>
              <a:rPr lang="en-US" altLang="pt-BR" sz="1400" dirty="0" err="1" smtClean="0">
                <a:latin typeface="Arial" panose="020B0604020202020204" pitchFamily="34" charset="0"/>
              </a:rPr>
              <a:t>Dieker</a:t>
            </a:r>
            <a:r>
              <a:rPr lang="en-US" altLang="pt-BR" sz="1400" dirty="0" smtClean="0">
                <a:latin typeface="Arial" panose="020B0604020202020204" pitchFamily="34" charset="0"/>
              </a:rPr>
              <a:t> </a:t>
            </a:r>
            <a:r>
              <a:rPr lang="en-US" altLang="pt-BR" sz="1400" dirty="0">
                <a:latin typeface="Arial" panose="020B0604020202020204" pitchFamily="34" charset="0"/>
              </a:rPr>
              <a:t>Syndrome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MLS Syndrome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Neurofibromatosis 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 err="1">
                <a:latin typeface="Arial" panose="020B0604020202020204" pitchFamily="34" charset="0"/>
              </a:rPr>
              <a:t>Potocki</a:t>
            </a:r>
            <a:r>
              <a:rPr lang="en-US" altLang="pt-BR" sz="1400" dirty="0">
                <a:latin typeface="Arial" panose="020B0604020202020204" pitchFamily="34" charset="0"/>
              </a:rPr>
              <a:t>-Shaffer Syndrome [including Multiple Exostoses2]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 err="1">
                <a:latin typeface="Arial" panose="020B0604020202020204" pitchFamily="34" charset="0"/>
              </a:rPr>
              <a:t>Pelizaeus-Merzbacher</a:t>
            </a:r>
            <a:r>
              <a:rPr lang="en-US" altLang="pt-BR" sz="1400" dirty="0">
                <a:latin typeface="Arial" panose="020B0604020202020204" pitchFamily="34" charset="0"/>
              </a:rPr>
              <a:t> Disease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Polycystic Kidney Disease Type 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 err="1">
                <a:latin typeface="Arial" panose="020B0604020202020204" pitchFamily="34" charset="0"/>
              </a:rPr>
              <a:t>Prader</a:t>
            </a:r>
            <a:r>
              <a:rPr lang="en-US" altLang="pt-BR" sz="1400" dirty="0">
                <a:latin typeface="Arial" panose="020B0604020202020204" pitchFamily="34" charset="0"/>
              </a:rPr>
              <a:t>-Willi Syndrome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Retinoblastoma 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Rubinstein-</a:t>
            </a:r>
            <a:r>
              <a:rPr lang="en-US" altLang="pt-BR" sz="1400" dirty="0" err="1">
                <a:latin typeface="Arial" panose="020B0604020202020204" pitchFamily="34" charset="0"/>
              </a:rPr>
              <a:t>Taybi</a:t>
            </a:r>
            <a:r>
              <a:rPr lang="en-US" altLang="pt-BR" sz="1400" dirty="0">
                <a:latin typeface="Arial" panose="020B0604020202020204" pitchFamily="34" charset="0"/>
              </a:rPr>
              <a:t> Syndrome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 err="1">
                <a:latin typeface="Arial" panose="020B0604020202020204" pitchFamily="34" charset="0"/>
              </a:rPr>
              <a:t>Saethre-Chotzen</a:t>
            </a:r>
            <a:r>
              <a:rPr lang="en-US" altLang="pt-BR" sz="1400" dirty="0">
                <a:latin typeface="Arial" panose="020B0604020202020204" pitchFamily="34" charset="0"/>
              </a:rPr>
              <a:t> Syndrome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Smith-</a:t>
            </a:r>
            <a:r>
              <a:rPr lang="en-US" altLang="pt-BR" sz="1400" dirty="0" err="1">
                <a:latin typeface="Arial" panose="020B0604020202020204" pitchFamily="34" charset="0"/>
              </a:rPr>
              <a:t>Magenis</a:t>
            </a:r>
            <a:r>
              <a:rPr lang="en-US" altLang="pt-BR" sz="1400" dirty="0">
                <a:latin typeface="Arial" panose="020B0604020202020204" pitchFamily="34" charset="0"/>
              </a:rPr>
              <a:t> Syndrome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 err="1">
                <a:latin typeface="Arial" panose="020B0604020202020204" pitchFamily="34" charset="0"/>
              </a:rPr>
              <a:t>Sotos</a:t>
            </a:r>
            <a:r>
              <a:rPr lang="en-US" altLang="pt-BR" sz="1400" dirty="0">
                <a:latin typeface="Arial" panose="020B0604020202020204" pitchFamily="34" charset="0"/>
              </a:rPr>
              <a:t> Syndrome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Steroid Sulfatase Deficiency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 err="1">
                <a:latin typeface="Arial" panose="020B0604020202020204" pitchFamily="34" charset="0"/>
              </a:rPr>
              <a:t>Trichorhinophalangeal</a:t>
            </a:r>
            <a:r>
              <a:rPr lang="en-US" altLang="pt-BR" sz="1400" dirty="0">
                <a:latin typeface="Arial" panose="020B0604020202020204" pitchFamily="34" charset="0"/>
              </a:rPr>
              <a:t> Syndrome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Trisomy 13, 18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Tuberous Sclerosis 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Williams-</a:t>
            </a:r>
            <a:r>
              <a:rPr lang="en-US" altLang="pt-BR" sz="1400" dirty="0" err="1">
                <a:latin typeface="Arial" panose="020B0604020202020204" pitchFamily="34" charset="0"/>
              </a:rPr>
              <a:t>Beuren</a:t>
            </a:r>
            <a:r>
              <a:rPr lang="en-US" altLang="pt-BR" sz="1400" dirty="0">
                <a:latin typeface="Arial" panose="020B0604020202020204" pitchFamily="34" charset="0"/>
              </a:rPr>
              <a:t> Syndrome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 err="1">
                <a:latin typeface="Arial" panose="020B0604020202020204" pitchFamily="34" charset="0"/>
              </a:rPr>
              <a:t>Wilm's</a:t>
            </a:r>
            <a:r>
              <a:rPr lang="en-US" altLang="pt-BR" sz="1400" dirty="0">
                <a:latin typeface="Arial" panose="020B0604020202020204" pitchFamily="34" charset="0"/>
              </a:rPr>
              <a:t> tumor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Wilms Tumor-</a:t>
            </a:r>
            <a:r>
              <a:rPr lang="en-US" altLang="pt-BR" sz="1400" dirty="0" err="1">
                <a:latin typeface="Arial" panose="020B0604020202020204" pitchFamily="34" charset="0"/>
              </a:rPr>
              <a:t>Aniridia</a:t>
            </a:r>
            <a:r>
              <a:rPr lang="en-US" altLang="pt-BR" sz="1400" dirty="0">
                <a:latin typeface="Arial" panose="020B0604020202020204" pitchFamily="34" charset="0"/>
              </a:rPr>
              <a:t>-Genitourinary anomalies-Mental retardation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Wolf-</a:t>
            </a:r>
            <a:r>
              <a:rPr lang="en-US" altLang="pt-BR" sz="1400" dirty="0" err="1">
                <a:latin typeface="Arial" panose="020B0604020202020204" pitchFamily="34" charset="0"/>
              </a:rPr>
              <a:t>Hirschorn</a:t>
            </a:r>
            <a:r>
              <a:rPr lang="en-US" altLang="pt-BR" sz="1400" dirty="0">
                <a:latin typeface="Arial" panose="020B0604020202020204" pitchFamily="34" charset="0"/>
              </a:rPr>
              <a:t> syndrome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>
                <a:latin typeface="Arial" panose="020B0604020202020204" pitchFamily="34" charset="0"/>
              </a:rPr>
              <a:t>41 </a:t>
            </a:r>
            <a:r>
              <a:rPr lang="en-US" altLang="pt-BR" sz="1400" dirty="0" err="1">
                <a:latin typeface="Arial" panose="020B0604020202020204" pitchFamily="34" charset="0"/>
              </a:rPr>
              <a:t>Subtelomeres</a:t>
            </a:r>
            <a:endParaRPr lang="en-US" altLang="pt-BR" sz="1400" dirty="0">
              <a:latin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034476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92388"/>
            <a:ext cx="10515600" cy="850611"/>
          </a:xfrm>
        </p:spPr>
        <p:txBody>
          <a:bodyPr/>
          <a:lstStyle/>
          <a:p>
            <a:pPr algn="ctr"/>
            <a:r>
              <a:rPr lang="pt-BR" b="1" dirty="0" err="1" smtClean="0"/>
              <a:t>Aneuploidias</a:t>
            </a:r>
            <a:r>
              <a:rPr lang="pt-BR" b="1" dirty="0" smtClean="0"/>
              <a:t> dos cromossomos sexuais </a:t>
            </a:r>
            <a:endParaRPr lang="pt-BR" b="1" dirty="0"/>
          </a:p>
        </p:txBody>
      </p:sp>
      <p:pic>
        <p:nvPicPr>
          <p:cNvPr id="1026" name="Picture 2" descr="Resultado de imagem para aneuploidias dos cromossomos sexuai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52" y="1911928"/>
            <a:ext cx="5311516" cy="39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240" y="1910684"/>
            <a:ext cx="4964194" cy="3727036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932709" y="5914940"/>
            <a:ext cx="97008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err="1"/>
              <a:t>Nulissomia</a:t>
            </a:r>
            <a:r>
              <a:rPr lang="pt-BR" sz="1400" dirty="0"/>
              <a:t> é uma </a:t>
            </a:r>
            <a:r>
              <a:rPr lang="pt-BR" sz="1400" dirty="0" err="1"/>
              <a:t>aneuploidia</a:t>
            </a:r>
            <a:r>
              <a:rPr lang="pt-BR" sz="1400" dirty="0"/>
              <a:t> que ocorre quando há a perda de um par completo de cromossomos, sendo indicada por </a:t>
            </a:r>
            <a:r>
              <a:rPr lang="pt-BR" sz="1400" dirty="0" smtClean="0"/>
              <a:t>2n-2</a:t>
            </a:r>
          </a:p>
          <a:p>
            <a:r>
              <a:rPr lang="pt-BR" sz="1400" dirty="0" smtClean="0"/>
              <a:t>Para </a:t>
            </a:r>
            <a:r>
              <a:rPr lang="pt-BR" sz="1400" dirty="0"/>
              <a:t>os seres diploides (2n), a </a:t>
            </a:r>
            <a:r>
              <a:rPr lang="pt-BR" sz="1400" dirty="0" err="1"/>
              <a:t>nulissomia</a:t>
            </a:r>
            <a:r>
              <a:rPr lang="pt-BR" sz="1400" dirty="0"/>
              <a:t> é quase sempre letal</a:t>
            </a:r>
          </a:p>
        </p:txBody>
      </p:sp>
      <p:sp>
        <p:nvSpPr>
          <p:cNvPr id="6" name="Seta para Cima 5"/>
          <p:cNvSpPr/>
          <p:nvPr/>
        </p:nvSpPr>
        <p:spPr>
          <a:xfrm>
            <a:off x="8115300" y="5424055"/>
            <a:ext cx="207818" cy="49088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63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7484"/>
          </a:xfrm>
        </p:spPr>
        <p:txBody>
          <a:bodyPr/>
          <a:lstStyle/>
          <a:p>
            <a:pPr algn="ctr"/>
            <a:r>
              <a:rPr lang="pt-BR" b="1" dirty="0" smtClean="0"/>
              <a:t>Síndrome de Turner 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04" y="1533538"/>
            <a:ext cx="5711359" cy="428799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691" y="1753924"/>
            <a:ext cx="5441373" cy="38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9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92388"/>
            <a:ext cx="10515600" cy="705139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Síndrome de Turner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2773"/>
            <a:ext cx="6589140" cy="494185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325" y="1402773"/>
            <a:ext cx="1597603" cy="228229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0089573" y="1683323"/>
            <a:ext cx="18599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Linda Hunt</a:t>
            </a:r>
          </a:p>
          <a:p>
            <a:r>
              <a:rPr lang="pt-BR" dirty="0" smtClean="0"/>
              <a:t>1 metro e 45 cm</a:t>
            </a:r>
          </a:p>
          <a:p>
            <a:r>
              <a:rPr lang="pt-BR" dirty="0" smtClean="0"/>
              <a:t>Atriz portadora da Síndrome de Turner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7762009" y="3886200"/>
            <a:ext cx="40628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Evolução dos pacientes com Turner: escoliose, braços que se curvam para fora ao nível dos ombros, </a:t>
            </a:r>
            <a:r>
              <a:rPr lang="pt-BR" sz="1600" dirty="0"/>
              <a:t>d</a:t>
            </a:r>
            <a:r>
              <a:rPr lang="pt-BR" sz="1600" dirty="0" smtClean="0"/>
              <a:t>edos curtos, mãos e pés pequenos, ovários subdesenvolvidos, infertilidade, ausência de menstruação, problemas cardíacos, hipertensão, problemas de audição e de visão, problemas de tireoide e renais, diabetes, osteoporose, dificuldades de aprendizagem 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34838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98869"/>
            <a:ext cx="10515600" cy="912957"/>
          </a:xfrm>
        </p:spPr>
        <p:txBody>
          <a:bodyPr/>
          <a:lstStyle/>
          <a:p>
            <a:pPr algn="ctr"/>
            <a:r>
              <a:rPr lang="pt-BR" b="1" dirty="0" smtClean="0"/>
              <a:t>Turner: variabilidade do quadro clínico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16" y="1797628"/>
            <a:ext cx="5336594" cy="434902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068291" y="1423550"/>
            <a:ext cx="569421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Em </a:t>
            </a:r>
            <a:r>
              <a:rPr lang="pt-BR" sz="2000" dirty="0" smtClean="0"/>
              <a:t>genética chama-se</a:t>
            </a:r>
            <a:r>
              <a:rPr lang="pt-BR" sz="2000" dirty="0"/>
              <a:t> </a:t>
            </a:r>
            <a:r>
              <a:rPr lang="pt-BR" sz="2000" b="1" dirty="0" smtClean="0"/>
              <a:t>mosaico</a:t>
            </a:r>
            <a:r>
              <a:rPr lang="pt-BR" sz="2000" dirty="0"/>
              <a:t> </a:t>
            </a:r>
            <a:r>
              <a:rPr lang="pt-BR" sz="2000" dirty="0" smtClean="0"/>
              <a:t>um </a:t>
            </a:r>
            <a:r>
              <a:rPr lang="pt-BR" sz="2000" dirty="0"/>
              <a:t>indivíduo com dois materiais genéticos distintos, porém provenientes do </a:t>
            </a:r>
            <a:r>
              <a:rPr lang="pt-BR" sz="2000" dirty="0" smtClean="0"/>
              <a:t>mesmo zigoto </a:t>
            </a:r>
            <a:r>
              <a:rPr lang="pt-BR" sz="2000" dirty="0"/>
              <a:t> </a:t>
            </a:r>
            <a:endParaRPr lang="pt-B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O </a:t>
            </a:r>
            <a:r>
              <a:rPr lang="pt-BR" sz="2000" dirty="0" err="1" smtClean="0"/>
              <a:t>mosaicismo</a:t>
            </a:r>
            <a:r>
              <a:rPr lang="pt-BR" sz="2000" dirty="0"/>
              <a:t> </a:t>
            </a:r>
            <a:r>
              <a:rPr lang="pt-BR" sz="2000" dirty="0" smtClean="0"/>
              <a:t>ocorre precocemente no desenvolvimento causando variação </a:t>
            </a:r>
            <a:r>
              <a:rPr lang="pt-BR" sz="2000" dirty="0"/>
              <a:t>no </a:t>
            </a:r>
            <a:r>
              <a:rPr lang="pt-BR" sz="2000" dirty="0" smtClean="0"/>
              <a:t>número  de</a:t>
            </a:r>
            <a:r>
              <a:rPr lang="pt-BR" sz="2000" dirty="0"/>
              <a:t> </a:t>
            </a:r>
            <a:r>
              <a:rPr lang="pt-BR" sz="2000" dirty="0" smtClean="0"/>
              <a:t>cromossomos </a:t>
            </a:r>
            <a:r>
              <a:rPr lang="pt-BR" sz="2000" dirty="0"/>
              <a:t> nas </a:t>
            </a:r>
            <a:r>
              <a:rPr lang="pt-BR" sz="2000" dirty="0" smtClean="0"/>
              <a:t>células</a:t>
            </a:r>
            <a:r>
              <a:rPr lang="pt-BR" sz="2000" dirty="0"/>
              <a:t> do </a:t>
            </a:r>
            <a:r>
              <a:rPr lang="pt-BR" sz="2000" dirty="0" smtClean="0"/>
              <a:t>corpo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Normalmente</a:t>
            </a:r>
            <a:r>
              <a:rPr lang="pt-BR" sz="2000" dirty="0"/>
              <a:t>, todas as células somáticas do corpo deveriam possuir o mesmo número de </a:t>
            </a:r>
            <a:r>
              <a:rPr lang="pt-BR" sz="2000" dirty="0" smtClean="0"/>
              <a:t>cromossomos</a:t>
            </a: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O </a:t>
            </a:r>
            <a:r>
              <a:rPr lang="pt-BR" sz="2000" dirty="0"/>
              <a:t>indivíduo resultante será uma mistura de </a:t>
            </a:r>
            <a:r>
              <a:rPr lang="pt-BR" sz="2000" dirty="0" smtClean="0"/>
              <a:t>células e uma porcentagem das </a:t>
            </a:r>
            <a:r>
              <a:rPr lang="pt-BR" sz="2000" dirty="0"/>
              <a:t>células </a:t>
            </a:r>
            <a:r>
              <a:rPr lang="pt-BR" sz="2000" dirty="0" smtClean="0"/>
              <a:t>terá a mutação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O </a:t>
            </a:r>
            <a:r>
              <a:rPr lang="pt-BR" sz="2000" dirty="0" err="1"/>
              <a:t>mosaicismo</a:t>
            </a:r>
            <a:r>
              <a:rPr lang="pt-BR" sz="2000" dirty="0"/>
              <a:t> pode </a:t>
            </a:r>
            <a:r>
              <a:rPr lang="pt-BR" sz="2000" dirty="0" smtClean="0"/>
              <a:t>ocorrer nos gametas (</a:t>
            </a:r>
            <a:r>
              <a:rPr lang="pt-BR" sz="2000" dirty="0"/>
              <a:t>afetando somente as células do óvulo ou </a:t>
            </a:r>
            <a:r>
              <a:rPr lang="pt-BR" sz="2000" dirty="0" smtClean="0"/>
              <a:t>do </a:t>
            </a:r>
            <a:r>
              <a:rPr lang="pt-BR" sz="2000" dirty="0" err="1" smtClean="0"/>
              <a:t>espermatozóide</a:t>
            </a:r>
            <a:r>
              <a:rPr lang="pt-BR" sz="2000" dirty="0"/>
              <a:t>), </a:t>
            </a:r>
            <a:r>
              <a:rPr lang="pt-BR" sz="2000" dirty="0" smtClean="0"/>
              <a:t>ou pode ser somática </a:t>
            </a:r>
            <a:r>
              <a:rPr lang="pt-BR" sz="2000" dirty="0"/>
              <a:t>(afetando outras células além das células esperma ou óvulo), ou uma combinação de </a:t>
            </a:r>
            <a:r>
              <a:rPr lang="pt-BR" sz="2000" dirty="0" smtClean="0"/>
              <a:t>ambos</a:t>
            </a: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5433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97428"/>
            <a:ext cx="10515600" cy="758536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Síndrome do triplo X ou </a:t>
            </a:r>
            <a:r>
              <a:rPr lang="pt-BR" b="1" dirty="0" err="1" smtClean="0"/>
              <a:t>super-fêmea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84865" y="1153391"/>
            <a:ext cx="8291944" cy="3532910"/>
          </a:xfrm>
        </p:spPr>
        <p:txBody>
          <a:bodyPr>
            <a:noAutofit/>
          </a:bodyPr>
          <a:lstStyle/>
          <a:p>
            <a:r>
              <a:rPr lang="pt-BR" sz="2000" dirty="0" smtClean="0"/>
              <a:t>Frequência: 1/1.000 nascidas, a </a:t>
            </a:r>
            <a:r>
              <a:rPr lang="pt-BR" sz="2000" dirty="0" err="1" smtClean="0"/>
              <a:t>trissomia</a:t>
            </a:r>
            <a:r>
              <a:rPr lang="pt-BR" sz="2000" dirty="0" smtClean="0"/>
              <a:t> </a:t>
            </a:r>
            <a:r>
              <a:rPr lang="pt-BR" sz="2000" dirty="0"/>
              <a:t>X ou </a:t>
            </a:r>
            <a:r>
              <a:rPr lang="pt-BR" sz="2000" dirty="0" smtClean="0"/>
              <a:t>47 </a:t>
            </a:r>
            <a:r>
              <a:rPr lang="pt-BR" sz="2000" dirty="0"/>
              <a:t>XXX, é caracterizada pela presença de um </a:t>
            </a:r>
            <a:r>
              <a:rPr lang="pt-BR" sz="2000" dirty="0" smtClean="0"/>
              <a:t>cromossomo </a:t>
            </a:r>
            <a:r>
              <a:rPr lang="pt-BR" sz="2000" dirty="0"/>
              <a:t>X adicional em cada uma das células de uma </a:t>
            </a:r>
            <a:r>
              <a:rPr lang="pt-BR" sz="2000" dirty="0" smtClean="0"/>
              <a:t>mulher</a:t>
            </a:r>
          </a:p>
          <a:p>
            <a:r>
              <a:rPr lang="pt-BR" sz="2000" dirty="0" smtClean="0"/>
              <a:t>A </a:t>
            </a:r>
            <a:r>
              <a:rPr lang="pt-BR" sz="2000" dirty="0"/>
              <a:t>maioria das mulheres com síndrome do triplo X </a:t>
            </a:r>
            <a:r>
              <a:rPr lang="pt-BR" sz="2000" dirty="0" smtClean="0"/>
              <a:t>têm desenvolvimento </a:t>
            </a:r>
            <a:r>
              <a:rPr lang="pt-BR" sz="2000" dirty="0"/>
              <a:t>sexual normal e são capazes de </a:t>
            </a:r>
            <a:r>
              <a:rPr lang="pt-BR" sz="2000" dirty="0" smtClean="0"/>
              <a:t>ter filhos</a:t>
            </a:r>
            <a:endParaRPr lang="pt-BR" sz="2000" dirty="0"/>
          </a:p>
          <a:p>
            <a:r>
              <a:rPr lang="pt-BR" sz="2000" dirty="0" smtClean="0"/>
              <a:t>Síndrome associada a discreto retardo mental, atraso </a:t>
            </a:r>
            <a:r>
              <a:rPr lang="pt-BR" sz="2000" dirty="0"/>
              <a:t>no desenvolvimento da fala e </a:t>
            </a:r>
            <a:r>
              <a:rPr lang="pt-BR" sz="2000" dirty="0" smtClean="0"/>
              <a:t>linguagem, hipotonia muscular, alterações comportamentais variáveis, convulsões </a:t>
            </a:r>
            <a:r>
              <a:rPr lang="pt-BR" sz="2000" dirty="0"/>
              <a:t>ou anormalidades renais ocorrem em </a:t>
            </a:r>
            <a:r>
              <a:rPr lang="pt-BR" sz="2000" dirty="0" smtClean="0"/>
              <a:t>10 </a:t>
            </a:r>
            <a:r>
              <a:rPr lang="pt-BR" sz="2000" dirty="0"/>
              <a:t>por </a:t>
            </a:r>
            <a:r>
              <a:rPr lang="pt-BR" sz="2000" dirty="0" smtClean="0"/>
              <a:t>cento</a:t>
            </a:r>
          </a:p>
          <a:p>
            <a:r>
              <a:rPr lang="pt-BR" sz="2000" dirty="0" smtClean="0"/>
              <a:t>Síndromes com 4 XXXX ou 5 XXXXX são compatíveis com a vida, o fenótipo é claramente feminino, porém com genitália e mamas subdesenvolvidas; o retardo mental é proporcional ao número de cromossomos X </a:t>
            </a:r>
            <a:endParaRPr lang="pt-BR" sz="2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52" y="4071503"/>
            <a:ext cx="3057928" cy="200803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05" y="1350817"/>
            <a:ext cx="3289575" cy="232583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769" y="4757305"/>
            <a:ext cx="1735311" cy="184014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800" y="4757305"/>
            <a:ext cx="1324219" cy="184014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3739" y="4757305"/>
            <a:ext cx="2234486" cy="173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5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9645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Síndrome do X frágil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45771"/>
            <a:ext cx="10515600" cy="4631192"/>
          </a:xfrm>
        </p:spPr>
        <p:txBody>
          <a:bodyPr>
            <a:normAutofit/>
          </a:bodyPr>
          <a:lstStyle/>
          <a:p>
            <a:r>
              <a:rPr lang="pt-BR" sz="2000" dirty="0" smtClean="0"/>
              <a:t>Frequência: 1: 2.000 meninos e 1: 4.000 meninas</a:t>
            </a:r>
          </a:p>
          <a:p>
            <a:r>
              <a:rPr lang="pt-BR" sz="2000" dirty="0"/>
              <a:t>Síndrome de </a:t>
            </a:r>
            <a:r>
              <a:rPr lang="pt-BR" sz="2000" dirty="0" err="1"/>
              <a:t>Escalante</a:t>
            </a:r>
            <a:r>
              <a:rPr lang="pt-BR" sz="2000" dirty="0"/>
              <a:t> ou Síndrome de Martin &amp; Bell é a 2ª causa herdada mais comum </a:t>
            </a:r>
            <a:r>
              <a:rPr lang="pt-BR" sz="2000" dirty="0" smtClean="0"/>
              <a:t>de retardo mental e é a causa conhecida </a:t>
            </a:r>
            <a:r>
              <a:rPr lang="pt-BR" sz="2000" dirty="0"/>
              <a:t>mais </a:t>
            </a:r>
            <a:r>
              <a:rPr lang="pt-BR" sz="2000" dirty="0" smtClean="0"/>
              <a:t>comum de alterações do espectro autista </a:t>
            </a:r>
          </a:p>
          <a:p>
            <a:r>
              <a:rPr lang="pt-BR" sz="2000" dirty="0" smtClean="0"/>
              <a:t>1: 150 mulheres é portadora de mutação no gene FMR1 (</a:t>
            </a:r>
            <a:r>
              <a:rPr lang="pt-BR" sz="2000" dirty="0"/>
              <a:t>formação dos </a:t>
            </a:r>
            <a:r>
              <a:rPr lang="pt-BR" sz="2000" dirty="0" smtClean="0"/>
              <a:t>dendritos dos neurônios),</a:t>
            </a:r>
          </a:p>
          <a:p>
            <a:r>
              <a:rPr lang="pt-BR" sz="2000" dirty="0" smtClean="0"/>
              <a:t>Normalmente</a:t>
            </a:r>
            <a:r>
              <a:rPr lang="pt-BR" sz="2000" dirty="0"/>
              <a:t>, o gene FMR1 </a:t>
            </a:r>
            <a:r>
              <a:rPr lang="pt-BR" sz="2000" dirty="0" smtClean="0"/>
              <a:t>contém </a:t>
            </a:r>
            <a:r>
              <a:rPr lang="pt-BR" sz="2000" dirty="0"/>
              <a:t>entre 6 e 54 repetições </a:t>
            </a:r>
            <a:r>
              <a:rPr lang="pt-BR" sz="2000" dirty="0" smtClean="0"/>
              <a:t>do códon CGG </a:t>
            </a:r>
            <a:r>
              <a:rPr lang="pt-BR" sz="2000" dirty="0"/>
              <a:t>(repetições </a:t>
            </a:r>
            <a:r>
              <a:rPr lang="pt-BR" sz="2000" dirty="0" smtClean="0"/>
              <a:t>de </a:t>
            </a:r>
            <a:r>
              <a:rPr lang="pt-BR" sz="2000" dirty="0" err="1" smtClean="0"/>
              <a:t>trinucleotídeos</a:t>
            </a:r>
            <a:r>
              <a:rPr lang="pt-BR" sz="2000" dirty="0" smtClean="0"/>
              <a:t>). Portadores </a:t>
            </a:r>
            <a:r>
              <a:rPr lang="pt-BR" sz="2000" dirty="0"/>
              <a:t>do </a:t>
            </a:r>
            <a:r>
              <a:rPr lang="pt-BR" sz="2000" dirty="0" smtClean="0"/>
              <a:t>gene  </a:t>
            </a:r>
            <a:r>
              <a:rPr lang="pt-BR" sz="2000" dirty="0" err="1" smtClean="0"/>
              <a:t>mutado</a:t>
            </a:r>
            <a:r>
              <a:rPr lang="pt-BR" sz="2000" dirty="0" smtClean="0"/>
              <a:t>, porém com </a:t>
            </a:r>
            <a:r>
              <a:rPr lang="pt-BR" sz="2000" dirty="0"/>
              <a:t>intelecto normal, possuem entre 55 e 200 </a:t>
            </a:r>
            <a:r>
              <a:rPr lang="pt-BR" sz="2000" dirty="0" smtClean="0"/>
              <a:t>repetições</a:t>
            </a:r>
          </a:p>
          <a:p>
            <a:r>
              <a:rPr lang="pt-BR" sz="2000" dirty="0" smtClean="0"/>
              <a:t>Em pessoas </a:t>
            </a:r>
            <a:r>
              <a:rPr lang="pt-BR" sz="2000" dirty="0"/>
              <a:t>com a síndrome do X frágil, o </a:t>
            </a:r>
            <a:r>
              <a:rPr lang="pt-BR" sz="2000" dirty="0" smtClean="0"/>
              <a:t>alelo FMR1 </a:t>
            </a:r>
            <a:r>
              <a:rPr lang="pt-BR" sz="2000" dirty="0"/>
              <a:t>tem mais de 200 repetições deste códon CGG. Uma expansão desta magnitude resulta </a:t>
            </a:r>
            <a:r>
              <a:rPr lang="pt-BR" sz="2000" dirty="0" smtClean="0"/>
              <a:t>na </a:t>
            </a:r>
            <a:r>
              <a:rPr lang="pt-BR" sz="2000" dirty="0" err="1" smtClean="0"/>
              <a:t>metilação</a:t>
            </a:r>
            <a:r>
              <a:rPr lang="pt-BR" sz="2000" dirty="0"/>
              <a:t> dessa porção do </a:t>
            </a:r>
            <a:r>
              <a:rPr lang="pt-BR" sz="2000" dirty="0" smtClean="0"/>
              <a:t>DNA, silenciando </a:t>
            </a:r>
            <a:r>
              <a:rPr lang="pt-BR" sz="2000" dirty="0"/>
              <a:t>a expressão </a:t>
            </a:r>
            <a:r>
              <a:rPr lang="pt-BR" sz="2000" dirty="0" smtClean="0"/>
              <a:t>da proteína FMR1 </a:t>
            </a:r>
          </a:p>
          <a:p>
            <a:r>
              <a:rPr lang="pt-BR" sz="2000" dirty="0" smtClean="0"/>
              <a:t>A </a:t>
            </a:r>
            <a:r>
              <a:rPr lang="pt-BR" sz="2000" dirty="0" err="1"/>
              <a:t>metilação</a:t>
            </a:r>
            <a:r>
              <a:rPr lang="pt-BR" sz="2000" dirty="0"/>
              <a:t> do </a:t>
            </a:r>
            <a:r>
              <a:rPr lang="pt-BR" sz="2000" dirty="0" err="1"/>
              <a:t>locus</a:t>
            </a:r>
            <a:r>
              <a:rPr lang="pt-BR" sz="2000" dirty="0"/>
              <a:t> FMR1 resulta </a:t>
            </a:r>
            <a:r>
              <a:rPr lang="pt-BR" sz="2000" dirty="0" smtClean="0"/>
              <a:t>nem uma constrição </a:t>
            </a:r>
            <a:r>
              <a:rPr lang="pt-BR" sz="2000" dirty="0"/>
              <a:t>e fragilidade </a:t>
            </a:r>
            <a:r>
              <a:rPr lang="pt-BR" sz="2000" dirty="0" err="1" smtClean="0"/>
              <a:t>docromossomo</a:t>
            </a:r>
            <a:r>
              <a:rPr lang="pt-BR" sz="2000" dirty="0" smtClean="0"/>
              <a:t> </a:t>
            </a:r>
            <a:r>
              <a:rPr lang="pt-BR" sz="2000" dirty="0"/>
              <a:t> X nesse ponto, um fenômeno que deu o nome à </a:t>
            </a:r>
            <a:r>
              <a:rPr lang="pt-BR" sz="2000" dirty="0" smtClean="0"/>
              <a:t>síndrome </a:t>
            </a:r>
          </a:p>
        </p:txBody>
      </p:sp>
    </p:spTree>
    <p:extLst>
      <p:ext uri="{BB962C8B-B14F-4D97-AF65-F5344CB8AC3E}">
        <p14:creationId xmlns:p14="http://schemas.microsoft.com/office/powerpoint/2010/main" val="377225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093"/>
          </a:xfrm>
        </p:spPr>
        <p:txBody>
          <a:bodyPr/>
          <a:lstStyle/>
          <a:p>
            <a:pPr algn="ctr"/>
            <a:r>
              <a:rPr lang="pt-BR" b="1" dirty="0" smtClean="0"/>
              <a:t>Síndrome do X frágil 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84" y="1792233"/>
            <a:ext cx="3169182" cy="1905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84" y="4195704"/>
            <a:ext cx="3714750" cy="211022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829" y="4195704"/>
            <a:ext cx="3095156" cy="231837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733" y="1792233"/>
            <a:ext cx="4067175" cy="1905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7625" y="1810125"/>
            <a:ext cx="3333320" cy="344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7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1963</TotalTime>
  <Words>5075</Words>
  <Application>Microsoft Office PowerPoint</Application>
  <PresentationFormat>Widescreen</PresentationFormat>
  <Paragraphs>618</Paragraphs>
  <Slides>115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115</vt:i4>
      </vt:variant>
    </vt:vector>
  </HeadingPairs>
  <TitlesOfParts>
    <vt:vector size="120" baseType="lpstr">
      <vt:lpstr>Arial</vt:lpstr>
      <vt:lpstr>Calibri</vt:lpstr>
      <vt:lpstr>Calibri Light</vt:lpstr>
      <vt:lpstr>Times New Roman</vt:lpstr>
      <vt:lpstr>Tema do Office</vt:lpstr>
      <vt:lpstr>Biologia Molecular e Genética</vt:lpstr>
      <vt:lpstr>Genética, hereditariedade e leis de Mendel </vt:lpstr>
      <vt:lpstr>Citogenética</vt:lpstr>
      <vt:lpstr>Epigenética </vt:lpstr>
      <vt:lpstr>Apresentação do PowerPoint</vt:lpstr>
      <vt:lpstr>Mecanismos de regulação da epigenética </vt:lpstr>
      <vt:lpstr>Exemplos de epigenética </vt:lpstr>
      <vt:lpstr>Exemplos de epigenética </vt:lpstr>
      <vt:lpstr>Nutrigenética e nutrigenômica </vt:lpstr>
      <vt:lpstr>Nutrigenética e Nutrigenômica  </vt:lpstr>
      <vt:lpstr>Doenças genéticas</vt:lpstr>
      <vt:lpstr>Causas de internação de crianças no RJ em 2011</vt:lpstr>
      <vt:lpstr>Riscos mínimos de gestações com desfecho anormal </vt:lpstr>
      <vt:lpstr>Doenças causadas por fatores genéticos </vt:lpstr>
      <vt:lpstr>Ausência de núcleo </vt:lpstr>
      <vt:lpstr>Presença de núcleo compartimentado</vt:lpstr>
      <vt:lpstr>Da célula eucarionte até o DNA </vt:lpstr>
      <vt:lpstr>DNA + Histonas = Cromatina </vt:lpstr>
      <vt:lpstr>Cromatinas</vt:lpstr>
      <vt:lpstr>Cromossomo ou cromossoma</vt:lpstr>
      <vt:lpstr>Haploide e diploide </vt:lpstr>
      <vt:lpstr>Partes do cromossomo </vt:lpstr>
      <vt:lpstr>Tipos de cromossomos </vt:lpstr>
      <vt:lpstr>Tipos de cromossomos </vt:lpstr>
      <vt:lpstr>Cromátides</vt:lpstr>
      <vt:lpstr>Cromossomos homólogos</vt:lpstr>
      <vt:lpstr>Divisão celular: mitose </vt:lpstr>
      <vt:lpstr>Intérfase</vt:lpstr>
      <vt:lpstr>G0, G1, S e G2</vt:lpstr>
      <vt:lpstr>Fases da mitose </vt:lpstr>
      <vt:lpstr>Prófase</vt:lpstr>
      <vt:lpstr>Prometáfase</vt:lpstr>
      <vt:lpstr>Metáfase</vt:lpstr>
      <vt:lpstr>Anáfase</vt:lpstr>
      <vt:lpstr>Telófase</vt:lpstr>
      <vt:lpstr>Meiose I (divisão reducional) </vt:lpstr>
      <vt:lpstr>Prófase I (da meiose I) </vt:lpstr>
      <vt:lpstr>Prófase I (da meiose I) </vt:lpstr>
      <vt:lpstr>Metáfase I, anáfase I e telófase I </vt:lpstr>
      <vt:lpstr>Meiose II (formação de gametas)</vt:lpstr>
      <vt:lpstr>Anáfase II, telófase II e citocinese</vt:lpstr>
      <vt:lpstr>Ovogênese na mulher </vt:lpstr>
      <vt:lpstr>Ovogênese no homem</vt:lpstr>
      <vt:lpstr>Alterações cromossômicas</vt:lpstr>
      <vt:lpstr>Autossomos e cromossomos sexuais </vt:lpstr>
      <vt:lpstr>Corpúsculo de Barr ou cromatina sexual </vt:lpstr>
      <vt:lpstr>Anormalidades de número </vt:lpstr>
      <vt:lpstr>Inativação do cromossomo X</vt:lpstr>
      <vt:lpstr>Inativação de um dos cromossomos X em gatos </vt:lpstr>
      <vt:lpstr>Técnicas de análise dos cromossomos </vt:lpstr>
      <vt:lpstr>Cultura de células para obtenção do cariótipo </vt:lpstr>
      <vt:lpstr>Cariótipo e cariotipagem </vt:lpstr>
      <vt:lpstr>Cariótipo e cariotipagem </vt:lpstr>
      <vt:lpstr>Cariótipo e cariotipagem </vt:lpstr>
      <vt:lpstr>Cariótipo e cariotipagem </vt:lpstr>
      <vt:lpstr>Cariótipo e cariotipagem </vt:lpstr>
      <vt:lpstr>Cariótipo e cariotipagem </vt:lpstr>
      <vt:lpstr>Citogenética convencional </vt:lpstr>
      <vt:lpstr>Técnica de bandeamento diferencial </vt:lpstr>
      <vt:lpstr>Técnica de bandeamento diferencial </vt:lpstr>
      <vt:lpstr>Técnica de bandeamento diferencial </vt:lpstr>
      <vt:lpstr>Técnicas de bandeamento seletivo </vt:lpstr>
      <vt:lpstr>Técnica de bandeamento seletivo </vt:lpstr>
      <vt:lpstr>Alterações cromossômicas que podem ser encontradas no cariótipo </vt:lpstr>
      <vt:lpstr>Técnicas de marcação cromossômica por citogenética molecular (hibridização in situ)</vt:lpstr>
      <vt:lpstr>FISH</vt:lpstr>
      <vt:lpstr>FISH: técnica </vt:lpstr>
      <vt:lpstr>Tipos de sondas e marcações </vt:lpstr>
      <vt:lpstr>Marcação de telômeros</vt:lpstr>
      <vt:lpstr>Marcação de centrômeros</vt:lpstr>
      <vt:lpstr>Chromosome painting </vt:lpstr>
      <vt:lpstr>Chromosome painting </vt:lpstr>
      <vt:lpstr>Chromosome painting </vt:lpstr>
      <vt:lpstr>Chromosome painting </vt:lpstr>
      <vt:lpstr>FISH: cromossomos sexuais</vt:lpstr>
      <vt:lpstr>FISH: cromossomos sexuais</vt:lpstr>
      <vt:lpstr>Trissomia do X </vt:lpstr>
      <vt:lpstr>Apresentação do PowerPoint</vt:lpstr>
      <vt:lpstr>Trissomia do cromossomo 13: síndrome de Patau  </vt:lpstr>
      <vt:lpstr>Trissomia do cromossomo 18: síndrome de Edwards  </vt:lpstr>
      <vt:lpstr>Trissomia do cromossomo 21: síndrome de Down </vt:lpstr>
      <vt:lpstr>Síndrome de Down e idade materna </vt:lpstr>
      <vt:lpstr>Síndrome de Down: diagnóstico </vt:lpstr>
      <vt:lpstr>Síndrome de Down: diagnóstico </vt:lpstr>
      <vt:lpstr>Deleção do braço curto do cromossomo 5: Síndrome Cri du chat </vt:lpstr>
      <vt:lpstr>Deleção do braço longo do cromossomo 22</vt:lpstr>
      <vt:lpstr>Translocação BCR-ABL: cromossomo Filadélfia </vt:lpstr>
      <vt:lpstr>Translocações múltiplas e complexas </vt:lpstr>
      <vt:lpstr>CGH: Comparative Genomic Hybridization </vt:lpstr>
      <vt:lpstr>CGH array </vt:lpstr>
      <vt:lpstr>CGH array </vt:lpstr>
      <vt:lpstr>CGH array: condições diagnosticadas pelo chip genético  </vt:lpstr>
      <vt:lpstr>Aneuploidias dos cromossomos sexuais </vt:lpstr>
      <vt:lpstr>Síndrome de Turner </vt:lpstr>
      <vt:lpstr>Síndrome de Turner</vt:lpstr>
      <vt:lpstr>Turner: variabilidade do quadro clínico </vt:lpstr>
      <vt:lpstr>Síndrome do triplo X ou super-fêmea</vt:lpstr>
      <vt:lpstr>Síndrome do X frágil</vt:lpstr>
      <vt:lpstr>Síndrome do X frágil </vt:lpstr>
      <vt:lpstr>Síndrome de Klinefelter</vt:lpstr>
      <vt:lpstr>Síndrome do duplo Y ou super macho</vt:lpstr>
      <vt:lpstr>Judicialização da saúde </vt:lpstr>
      <vt:lpstr>Medicamentos mais solicitados X custo total  </vt:lpstr>
      <vt:lpstr>Doenças raras </vt:lpstr>
      <vt:lpstr>Avaliação para diagnóstico de doenças raras - Eixo I</vt:lpstr>
      <vt:lpstr>Avaliação para diagnóstico de doenças raras - Eixo II</vt:lpstr>
      <vt:lpstr>Avaliação para diagnóstico de doenças raras - Eixo III</vt:lpstr>
      <vt:lpstr>Principais doenças raras </vt:lpstr>
      <vt:lpstr>Principais doenças raras </vt:lpstr>
      <vt:lpstr>Principais doenças raras </vt:lpstr>
      <vt:lpstr>Principais doenças raras </vt:lpstr>
      <vt:lpstr>Exemplo de doença rara: mucopolissacaridoses </vt:lpstr>
      <vt:lpstr>Doença de Gaucher</vt:lpstr>
      <vt:lpstr>Situação atual </vt:lpstr>
      <vt:lpstr>Novidades na doença de Gaucher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Genética e Citogenética</dc:title>
  <dc:creator>sorologia</dc:creator>
  <cp:lastModifiedBy>sorologia</cp:lastModifiedBy>
  <cp:revision>281</cp:revision>
  <dcterms:created xsi:type="dcterms:W3CDTF">2019-02-08T17:22:21Z</dcterms:created>
  <dcterms:modified xsi:type="dcterms:W3CDTF">2019-03-25T12:45:23Z</dcterms:modified>
</cp:coreProperties>
</file>