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8" r:id="rId38"/>
    <p:sldId id="291" r:id="rId39"/>
    <p:sldId id="292" r:id="rId40"/>
    <p:sldId id="293" r:id="rId41"/>
    <p:sldId id="294" r:id="rId42"/>
    <p:sldId id="295" r:id="rId43"/>
    <p:sldId id="296" r:id="rId44"/>
    <p:sldId id="297" r:id="rId45"/>
  </p:sldIdLst>
  <p:sldSz cx="9144000" cy="6858000" type="screen4x3"/>
  <p:notesSz cx="6872288" cy="100615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3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4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/>
        </p:nvSpPr>
        <p:spPr>
          <a:xfrm>
            <a:off x="0" y="0"/>
            <a:ext cx="6872287" cy="10061574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4" name="Shape 4"/>
          <p:cNvSpPr txBox="1"/>
          <p:nvPr/>
        </p:nvSpPr>
        <p:spPr>
          <a:xfrm>
            <a:off x="0" y="0"/>
            <a:ext cx="2978150" cy="5032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" name="Shape 5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" name="Shape 6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7611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600" cap="sq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7512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742950" marR="0" lvl="1" indent="-28575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143000" marR="0" lvl="2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600200" marR="0" lvl="3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057400" marR="0" lvl="4" indent="-228600" algn="l" rtl="0">
              <a:spcBef>
                <a:spcPts val="36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/>
          <p:nvPr/>
        </p:nvSpPr>
        <p:spPr>
          <a:xfrm>
            <a:off x="0" y="9556750"/>
            <a:ext cx="2978150" cy="5032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31517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2" name="Shape 292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Corresponde à quebra da sacarose pela ação de ácidos (ex: cremor tártaro) ou de enzima -invertase, quando submetida a aquecimento. Importante na preparação de caldas e balas onde se necssita controlar a forlação de cristaes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351" name="Shape 351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363" name="Shape 363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375" name="Shape 375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lang="en-US"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400" name="Shape 400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414" name="Shape 414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6" name="Shape 416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23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7" name="Shape 427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455" name="Shape 455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6" name="Shape 456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467" name="Shape 467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26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475" name="Shape 475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Shape 485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486" name="Shape 486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7" name="Shape 487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8" name="Shape 488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494" name="Shape 494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5" name="Shape 495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6" name="Shape 496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 b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 sz="1200" b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505" name="Shape 505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06" name="Shape 506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07" name="Shape 507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516" name="Shape 516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7" name="Shape 517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524" name="Shape 524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5" name="Shape 525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Shape 532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533" name="Shape 533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34" name="Shape 534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35" name="Shape 535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544" name="Shape 544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557" name="Shape 557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8" name="Shape 558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568" name="Shape 568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37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Shape 569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0" name="Shape 570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576" name="Shape 576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7" name="Shape 577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8" name="Shape 578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Shape 589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590" name="Shape 590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1" name="Shape 591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2" name="Shape 592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598" name="Shape 598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99" name="Shape 599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0" name="Shape 600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606" name="Shape 606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7" name="Shape 607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8" name="Shape 608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hape 616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617" name="Shape 617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9" name="Shape 619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Shape 624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625" name="Shape 625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26" name="Shape 626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54063"/>
            <a:ext cx="5029200" cy="37734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7" name="Shape 627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dt" idx="10"/>
          </p:nvPr>
        </p:nvSpPr>
        <p:spPr>
          <a:xfrm>
            <a:off x="3894137" y="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r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22/09/13</a:t>
            </a:r>
          </a:p>
        </p:txBody>
      </p:sp>
      <p:sp>
        <p:nvSpPr>
          <p:cNvPr id="268" name="Shape 268"/>
          <p:cNvSpPr txBox="1">
            <a:spLocks noGrp="1"/>
          </p:cNvSpPr>
          <p:nvPr>
            <p:ph type="sldNum" idx="12"/>
          </p:nvPr>
        </p:nvSpPr>
        <p:spPr>
          <a:xfrm>
            <a:off x="3894137" y="9556750"/>
            <a:ext cx="2976561" cy="5016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Noto Sans Symbols"/>
              <a:buNone/>
            </a:pPr>
            <a:fld id="{00000000-1234-1234-1234-123412341234}" type="slidenum">
              <a:rPr lang="en-US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lang="en-US"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9199" cy="377348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9099" cy="452754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7512" cy="45259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6" name="Shape 276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7611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7387" y="4779962"/>
            <a:ext cx="5497512" cy="45259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922337" y="754062"/>
            <a:ext cx="5027611" cy="37719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 b="0" i="0" u="none" strike="noStrike" cap="none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 rot="5400000">
            <a:off x="2606039" y="228600"/>
            <a:ext cx="3931919" cy="7680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 rot="5400000">
            <a:off x="5000625" y="2505074"/>
            <a:ext cx="5257799" cy="177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 rot="5400000">
            <a:off x="1028700" y="361949"/>
            <a:ext cx="5257799" cy="605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 b="0" i="0" u="none" strike="noStrike" cap="none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731520" y="2103119"/>
            <a:ext cx="7680959" cy="3931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980901" y="1275025"/>
            <a:ext cx="7182196" cy="43079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799" algn="ctr" rotWithShape="0">
              <a:srgbClr val="000000">
                <a:alpha val="65882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088136" y="1385316"/>
            <a:ext cx="6967728" cy="4087367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3794760" y="1267729"/>
            <a:ext cx="1554479" cy="6400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34" name="Shape 134"/>
          <p:cNvGrpSpPr/>
          <p:nvPr/>
        </p:nvGrpSpPr>
        <p:grpSpPr>
          <a:xfrm>
            <a:off x="3886199" y="1267730"/>
            <a:ext cx="1371599" cy="548640"/>
            <a:chOff x="5318305" y="1386267"/>
            <a:chExt cx="1567330" cy="645295"/>
          </a:xfrm>
        </p:grpSpPr>
        <p:cxnSp>
          <p:nvCxnSpPr>
            <p:cNvPr id="135" name="Shape 135"/>
            <p:cNvCxnSpPr/>
            <p:nvPr/>
          </p:nvCxnSpPr>
          <p:spPr>
            <a:xfrm>
              <a:off x="5318305" y="1386267"/>
              <a:ext cx="0" cy="640079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6" name="Shape 136"/>
            <p:cNvCxnSpPr/>
            <p:nvPr/>
          </p:nvCxnSpPr>
          <p:spPr>
            <a:xfrm>
              <a:off x="6885636" y="1386267"/>
              <a:ext cx="0" cy="640079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37" name="Shape 137"/>
            <p:cNvCxnSpPr/>
            <p:nvPr/>
          </p:nvCxnSpPr>
          <p:spPr>
            <a:xfrm>
              <a:off x="5318305" y="2031563"/>
              <a:ext cx="156733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1171280" y="2091263"/>
            <a:ext cx="6801439" cy="25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83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62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>
            <a:off x="3931919" y="1327187"/>
            <a:ext cx="128015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>
            <a:off x="1104936" y="5211060"/>
            <a:ext cx="442912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6455189" y="5212080"/>
            <a:ext cx="158391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5" name="Shape 145"/>
          <p:cNvSpPr/>
          <p:nvPr/>
        </p:nvSpPr>
        <p:spPr>
          <a:xfrm>
            <a:off x="980901" y="1275025"/>
            <a:ext cx="7182196" cy="43079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799" algn="ctr" rotWithShape="0">
              <a:srgbClr val="000000">
                <a:alpha val="65882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1088136" y="1385316"/>
            <a:ext cx="6967728" cy="4087367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3794760" y="1267729"/>
            <a:ext cx="1554479" cy="6400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48" name="Shape 148"/>
          <p:cNvGrpSpPr/>
          <p:nvPr/>
        </p:nvGrpSpPr>
        <p:grpSpPr>
          <a:xfrm>
            <a:off x="3886199" y="1267730"/>
            <a:ext cx="1371599" cy="548640"/>
            <a:chOff x="5318305" y="1386267"/>
            <a:chExt cx="1567330" cy="645295"/>
          </a:xfrm>
        </p:grpSpPr>
        <p:cxnSp>
          <p:nvCxnSpPr>
            <p:cNvPr id="149" name="Shape 149"/>
            <p:cNvCxnSpPr/>
            <p:nvPr/>
          </p:nvCxnSpPr>
          <p:spPr>
            <a:xfrm>
              <a:off x="5318305" y="1386267"/>
              <a:ext cx="0" cy="640079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0" name="Shape 150"/>
            <p:cNvCxnSpPr/>
            <p:nvPr/>
          </p:nvCxnSpPr>
          <p:spPr>
            <a:xfrm>
              <a:off x="6885636" y="1386267"/>
              <a:ext cx="0" cy="640079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51" name="Shape 151"/>
            <p:cNvCxnSpPr/>
            <p:nvPr/>
          </p:nvCxnSpPr>
          <p:spPr>
            <a:xfrm>
              <a:off x="5318305" y="2031563"/>
              <a:ext cx="156733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1172716" y="2094308"/>
            <a:ext cx="6803136" cy="2587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83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62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1172717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dt" idx="10"/>
          </p:nvPr>
        </p:nvSpPr>
        <p:spPr>
          <a:xfrm>
            <a:off x="3931919" y="1325879"/>
            <a:ext cx="128015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ftr" idx="11"/>
          </p:nvPr>
        </p:nvSpPr>
        <p:spPr>
          <a:xfrm>
            <a:off x="1104679" y="5211060"/>
            <a:ext cx="4430267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6453378" y="5211060"/>
            <a:ext cx="1584197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31520" y="2103119"/>
            <a:ext cx="3657600" cy="3931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2"/>
          </p:nvPr>
        </p:nvSpPr>
        <p:spPr>
          <a:xfrm>
            <a:off x="4754880" y="2103119"/>
            <a:ext cx="3657600" cy="3931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731520" y="2074333"/>
            <a:ext cx="3657600" cy="64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2"/>
          </p:nvPr>
        </p:nvSpPr>
        <p:spPr>
          <a:xfrm>
            <a:off x="731520" y="2755898"/>
            <a:ext cx="3657600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3"/>
          </p:nvPr>
        </p:nvSpPr>
        <p:spPr>
          <a:xfrm>
            <a:off x="4754880" y="2074333"/>
            <a:ext cx="3657600" cy="64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4"/>
          </p:nvPr>
        </p:nvSpPr>
        <p:spPr>
          <a:xfrm>
            <a:off x="4754880" y="2756581"/>
            <a:ext cx="3657600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/>
        </p:nvSpPr>
        <p:spPr>
          <a:xfrm>
            <a:off x="184146" y="173735"/>
            <a:ext cx="6398514" cy="65105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5" name="Shape 175"/>
          <p:cNvSpPr/>
          <p:nvPr/>
        </p:nvSpPr>
        <p:spPr>
          <a:xfrm>
            <a:off x="6765289" y="173735"/>
            <a:ext cx="2194559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6972300" y="607391"/>
            <a:ext cx="1823084" cy="164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68975" y="907142"/>
            <a:ext cx="5428856" cy="50437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2"/>
          </p:nvPr>
        </p:nvSpPr>
        <p:spPr>
          <a:xfrm>
            <a:off x="6972300" y="2286000"/>
            <a:ext cx="1823084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7795257" y="6310085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6868160" y="274319"/>
            <a:ext cx="1988820" cy="6309360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980901" y="1275025"/>
            <a:ext cx="7182196" cy="43079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799" algn="ctr" rotWithShape="0">
              <a:srgbClr val="000000">
                <a:alpha val="65882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1088136" y="1385316"/>
            <a:ext cx="6967728" cy="4087367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3794760" y="1267729"/>
            <a:ext cx="1554479" cy="6400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6" name="Shape 26"/>
          <p:cNvGrpSpPr/>
          <p:nvPr/>
        </p:nvGrpSpPr>
        <p:grpSpPr>
          <a:xfrm>
            <a:off x="3886199" y="1267730"/>
            <a:ext cx="1371599" cy="548640"/>
            <a:chOff x="5318305" y="1386267"/>
            <a:chExt cx="1567330" cy="645295"/>
          </a:xfrm>
        </p:grpSpPr>
        <p:cxnSp>
          <p:nvCxnSpPr>
            <p:cNvPr id="27" name="Shape 27"/>
            <p:cNvCxnSpPr/>
            <p:nvPr/>
          </p:nvCxnSpPr>
          <p:spPr>
            <a:xfrm>
              <a:off x="5318305" y="1386267"/>
              <a:ext cx="0" cy="640079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6885636" y="1386267"/>
              <a:ext cx="0" cy="640079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5318305" y="2031563"/>
              <a:ext cx="156733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171280" y="2091263"/>
            <a:ext cx="6801439" cy="25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83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62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3931919" y="1327187"/>
            <a:ext cx="128015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104936" y="5211060"/>
            <a:ext cx="4429124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455189" y="5212080"/>
            <a:ext cx="1583910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6765289" y="173735"/>
            <a:ext cx="2194559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6972300" y="603504"/>
            <a:ext cx="1824227" cy="164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6" name="Shape 186"/>
          <p:cNvSpPr>
            <a:spLocks noGrp="1"/>
          </p:cNvSpPr>
          <p:nvPr>
            <p:ph type="pic" idx="2"/>
          </p:nvPr>
        </p:nvSpPr>
        <p:spPr>
          <a:xfrm>
            <a:off x="171448" y="173735"/>
            <a:ext cx="6398514" cy="6510528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972300" y="2286000"/>
            <a:ext cx="1824227" cy="3502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7797546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6868160" y="274319"/>
            <a:ext cx="1988820" cy="6309360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 rot="5400000">
            <a:off x="2606039" y="228600"/>
            <a:ext cx="3931919" cy="7680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 rot="5400000">
            <a:off x="5000625" y="2505074"/>
            <a:ext cx="5257799" cy="1771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 rot="5400000">
            <a:off x="1028700" y="361949"/>
            <a:ext cx="5257799" cy="6057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731520" y="2103119"/>
            <a:ext cx="7680959" cy="3931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gradFill>
          <a:gsLst>
            <a:gs pos="0">
              <a:srgbClr val="E1DBC9"/>
            </a:gs>
            <a:gs pos="77000">
              <a:srgbClr val="C8C1B0"/>
            </a:gs>
            <a:gs pos="100000">
              <a:srgbClr val="C0BAAA"/>
            </a:gs>
          </a:gsLst>
          <a:lin ang="5400000" scaled="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tx="-44450" ty="38100" sx="85000" sy="85000" flip="none" algn="tl"/>
          </a:blip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980901" y="1275025"/>
            <a:ext cx="7182196" cy="430794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799" algn="ctr" rotWithShape="0">
              <a:srgbClr val="000000">
                <a:alpha val="65882"/>
              </a:srgbClr>
            </a:outerShdw>
          </a:effectLst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1088136" y="1385316"/>
            <a:ext cx="6967728" cy="4087367"/>
          </a:xfrm>
          <a:prstGeom prst="rect">
            <a:avLst/>
          </a:prstGeom>
          <a:noFill/>
          <a:ln w="9525" cap="sq" cmpd="sng">
            <a:solidFill>
              <a:srgbClr val="3F3F3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3794760" y="1267729"/>
            <a:ext cx="1554479" cy="64007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3886199" y="1267730"/>
            <a:ext cx="1371599" cy="548640"/>
            <a:chOff x="5318305" y="1386267"/>
            <a:chExt cx="1567330" cy="645295"/>
          </a:xfrm>
        </p:grpSpPr>
        <p:cxnSp>
          <p:nvCxnSpPr>
            <p:cNvPr id="47" name="Shape 47"/>
            <p:cNvCxnSpPr/>
            <p:nvPr/>
          </p:nvCxnSpPr>
          <p:spPr>
            <a:xfrm>
              <a:off x="5318305" y="1386267"/>
              <a:ext cx="0" cy="640079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8" name="Shape 48"/>
            <p:cNvCxnSpPr/>
            <p:nvPr/>
          </p:nvCxnSpPr>
          <p:spPr>
            <a:xfrm>
              <a:off x="6885636" y="1386267"/>
              <a:ext cx="0" cy="640079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49" name="Shape 49"/>
            <p:cNvCxnSpPr/>
            <p:nvPr/>
          </p:nvCxnSpPr>
          <p:spPr>
            <a:xfrm>
              <a:off x="5318305" y="2031563"/>
              <a:ext cx="1567330" cy="0"/>
            </a:xfrm>
            <a:prstGeom prst="straightConnector1">
              <a:avLst/>
            </a:prstGeom>
            <a:solidFill>
              <a:srgbClr val="262626"/>
            </a:solidFill>
            <a:ln w="9525" cap="flat" cmpd="sng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172716" y="2094308"/>
            <a:ext cx="6803136" cy="25877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83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62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1172717" y="4682062"/>
            <a:ext cx="6803136" cy="502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3931919" y="1325879"/>
            <a:ext cx="128015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1104679" y="5211060"/>
            <a:ext cx="4430267" cy="22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453378" y="5211060"/>
            <a:ext cx="1584197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31520" y="2103119"/>
            <a:ext cx="3657600" cy="3931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4754880" y="2103119"/>
            <a:ext cx="3657600" cy="3931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31520" y="2074333"/>
            <a:ext cx="3657600" cy="64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731520" y="2755898"/>
            <a:ext cx="3657600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3"/>
          </p:nvPr>
        </p:nvSpPr>
        <p:spPr>
          <a:xfrm>
            <a:off x="4754880" y="2074333"/>
            <a:ext cx="3657600" cy="6400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9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9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4"/>
          </p:nvPr>
        </p:nvSpPr>
        <p:spPr>
          <a:xfrm>
            <a:off x="4754880" y="2756581"/>
            <a:ext cx="3657600" cy="3200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184146" y="173735"/>
            <a:ext cx="6398514" cy="65105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/>
          <p:nvPr/>
        </p:nvSpPr>
        <p:spPr>
          <a:xfrm>
            <a:off x="6765289" y="173735"/>
            <a:ext cx="2194559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6972300" y="607391"/>
            <a:ext cx="1823084" cy="164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68975" y="907142"/>
            <a:ext cx="5428856" cy="50437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6972300" y="2286000"/>
            <a:ext cx="1823084" cy="350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795257" y="6310085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6868160" y="274319"/>
            <a:ext cx="1988820" cy="6309360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6765289" y="173735"/>
            <a:ext cx="2194559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972300" y="603504"/>
            <a:ext cx="1824227" cy="1645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Font typeface="Questrial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>
            <a:spLocks noGrp="1"/>
          </p:cNvSpPr>
          <p:nvPr>
            <p:ph type="pic" idx="2"/>
          </p:nvPr>
        </p:nvSpPr>
        <p:spPr>
          <a:xfrm>
            <a:off x="171448" y="173735"/>
            <a:ext cx="6398514" cy="6510528"/>
          </a:xfrm>
          <a:prstGeom prst="rect">
            <a:avLst/>
          </a:prstGeom>
          <a:solidFill>
            <a:srgbClr val="76CEEF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972300" y="2286000"/>
            <a:ext cx="1824227" cy="350215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262626"/>
              </a:buClr>
              <a:buFont typeface="Garamond"/>
              <a:buNone/>
              <a:defRPr sz="13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Font typeface="Garamond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7797546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6868160" y="274319"/>
            <a:ext cx="1988820" cy="6309360"/>
          </a:xfrm>
          <a:prstGeom prst="rect">
            <a:avLst/>
          </a:prstGeom>
          <a:noFill/>
          <a:ln w="9525" cap="sq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/>
        </p:nvSpPr>
        <p:spPr>
          <a:xfrm>
            <a:off x="176021" y="173735"/>
            <a:ext cx="8791955" cy="65105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731520" y="2103119"/>
            <a:ext cx="7680959" cy="3931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 b="0" i="0" u="none" strike="noStrike" cap="none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176021" y="173735"/>
            <a:ext cx="8791955" cy="651052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Font typeface="Questrial"/>
              <a:buNone/>
              <a:defRPr sz="4000" b="0" i="0" u="none" strike="noStrike" cap="none">
                <a:solidFill>
                  <a:srgbClr val="26262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31520" y="2103119"/>
            <a:ext cx="7680959" cy="39319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880" marR="0" lvl="0" indent="-68579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-889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731520" marR="0" lvl="2" indent="-9651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005839" marR="0" lvl="3" indent="-10413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280160" marR="0" lvl="4" indent="-9906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1600000" marR="0" lvl="5" indent="-1522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1899999" marR="0" lvl="6" indent="-1473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200000" marR="0" lvl="7" indent="-142600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500000" marR="0" lvl="8" indent="-150499" algn="l" rtl="0">
              <a:lnSpc>
                <a:spcPct val="100000"/>
              </a:lnSpc>
              <a:spcBef>
                <a:spcPts val="500"/>
              </a:spcBef>
              <a:buClr>
                <a:srgbClr val="262626"/>
              </a:buClr>
              <a:buSzPct val="1000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>
            <a:off x="234767" y="6309360"/>
            <a:ext cx="2057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>
            <a:off x="2596896" y="6309360"/>
            <a:ext cx="3950207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L="742950" marR="0" lvl="1" indent="-28575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L="1143000" marR="0" lvl="2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L="1600200" marR="0" lvl="3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L="2057400" marR="0" lvl="4" indent="-228600" algn="l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xfrm>
            <a:off x="7823382" y="6309360"/>
            <a:ext cx="1097279" cy="274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3F3F3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lang="en-US" sz="900" b="0" i="0" u="none" strike="noStrike" cap="none">
              <a:solidFill>
                <a:srgbClr val="3F3F3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g"/><Relationship Id="rId5" Type="http://schemas.openxmlformats.org/officeDocument/2006/relationships/image" Target="../media/image14.jp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jpg"/><Relationship Id="rId6" Type="http://schemas.openxmlformats.org/officeDocument/2006/relationships/image" Target="../media/image22.jpg"/><Relationship Id="rId7" Type="http://schemas.openxmlformats.org/officeDocument/2006/relationships/image" Target="../media/image23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5.png"/><Relationship Id="rId5" Type="http://schemas.openxmlformats.org/officeDocument/2006/relationships/image" Target="../media/image26.jpg"/><Relationship Id="rId6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30.jpg"/><Relationship Id="rId6" Type="http://schemas.openxmlformats.org/officeDocument/2006/relationships/image" Target="../media/image31.jpg"/><Relationship Id="rId7" Type="http://schemas.openxmlformats.org/officeDocument/2006/relationships/image" Target="../media/image32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7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microsoft.com/office/2007/relationships/hdphoto" Target="../media/hdphoto1.wdp"/><Relationship Id="rId5" Type="http://schemas.openxmlformats.org/officeDocument/2006/relationships/image" Target="../media/image49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Relationship Id="rId6" Type="http://schemas.openxmlformats.org/officeDocument/2006/relationships/image" Target="../media/image59.jpg"/><Relationship Id="rId7" Type="http://schemas.openxmlformats.org/officeDocument/2006/relationships/image" Target="../media/image60.jpg"/><Relationship Id="rId8" Type="http://schemas.openxmlformats.org/officeDocument/2006/relationships/image" Target="../media/image61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6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Shape 210"/>
          <p:cNvGrpSpPr/>
          <p:nvPr/>
        </p:nvGrpSpPr>
        <p:grpSpPr>
          <a:xfrm>
            <a:off x="3657600" y="768350"/>
            <a:ext cx="5521325" cy="2790824"/>
            <a:chOff x="2304" y="484"/>
            <a:chExt cx="3478" cy="1757"/>
          </a:xfrm>
        </p:grpSpPr>
        <p:pic>
          <p:nvPicPr>
            <p:cNvPr id="211" name="Shape 2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04" y="484"/>
              <a:ext cx="3478" cy="17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2" name="Shape 212"/>
            <p:cNvSpPr txBox="1"/>
            <p:nvPr/>
          </p:nvSpPr>
          <p:spPr>
            <a:xfrm>
              <a:off x="2304" y="484"/>
              <a:ext cx="3478" cy="175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5" y="1285875"/>
            <a:ext cx="3857624" cy="41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Shape 2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56176" y="2276872"/>
            <a:ext cx="2653635" cy="2972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Shape 29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5625" y="342050"/>
            <a:ext cx="6929400" cy="110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/>
        </p:nvSpPr>
        <p:spPr>
          <a:xfrm>
            <a:off x="395525" y="1395275"/>
            <a:ext cx="5760600" cy="500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407988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Short Stack"/>
              <a:buChar char="⦿"/>
            </a:pPr>
            <a:r>
              <a:rPr lang="en-US" sz="2000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Carboidratos com alto poder adoçante.</a:t>
            </a:r>
          </a:p>
          <a:p>
            <a:pPr marL="446088" marR="0" lvl="0" indent="-407988" algn="l" rtl="0">
              <a:lnSpc>
                <a:spcPct val="125000"/>
              </a:lnSpc>
              <a:spcBef>
                <a:spcPts val="425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Short Stack"/>
              <a:buChar char="⦿"/>
            </a:pPr>
            <a:r>
              <a:rPr lang="en-US" sz="2000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Cristais de sacarose extraídos da cana de açúcar, da beterraba ou de outros vegetais. </a:t>
            </a:r>
          </a:p>
          <a:p>
            <a:pPr marL="446088" marR="0" lvl="0" indent="-407988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Short Stack"/>
              <a:buChar char="⦿"/>
            </a:pPr>
            <a:r>
              <a:rPr lang="en-US" sz="2000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Sacarose obtida de </a:t>
            </a:r>
            <a:r>
              <a:rPr lang="en-US" sz="2000" i="1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Saccoharum officinarum</a:t>
            </a:r>
            <a:r>
              <a:rPr lang="en-US" sz="2000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, ou de </a:t>
            </a:r>
            <a:r>
              <a:rPr lang="en-US" sz="2000" i="1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Beta alba, L</a:t>
            </a:r>
            <a:r>
              <a:rPr lang="en-US" sz="2000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., por processos industriais adequados (ANVISA)</a:t>
            </a:r>
          </a:p>
          <a:p>
            <a:pPr marL="446088" marR="0" lvl="0" indent="-382588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Short Stack"/>
              <a:buChar char="⦿"/>
            </a:pPr>
            <a:r>
              <a:rPr lang="en-US" sz="2000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O açucar Hidrato de carbono, usualmente  utilizado como sinônimo de sacarose na culinária.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Shape 3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3" y="188640"/>
            <a:ext cx="1892175" cy="138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Shape 30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689" y="188640"/>
            <a:ext cx="2212279" cy="138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Shape 30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3969" y="188640"/>
            <a:ext cx="2459395" cy="1382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Shape 3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43367" y="198388"/>
            <a:ext cx="2221122" cy="1373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Shape 308"/>
          <p:cNvSpPr txBox="1"/>
          <p:nvPr/>
        </p:nvSpPr>
        <p:spPr>
          <a:xfrm>
            <a:off x="707818" y="1935007"/>
            <a:ext cx="7128900" cy="4155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2400" b="1">
                <a:solidFill>
                  <a:srgbClr val="1B1810"/>
                </a:solidFill>
                <a:latin typeface="Short Stack"/>
                <a:ea typeface="Short Stack"/>
                <a:cs typeface="Short Stack"/>
                <a:sym typeface="Short Stack"/>
              </a:rPr>
              <a:t>São análogos </a:t>
            </a:r>
            <a:r>
              <a:rPr lang="en-US" sz="2400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:</a:t>
            </a:r>
          </a:p>
          <a:p>
            <a:pPr marL="742950" marR="0" lvl="1" indent="-2857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Dextrosol   ==  </a:t>
            </a:r>
            <a:r>
              <a:rPr lang="en-US" sz="200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Amido de milho cristalizado </a:t>
            </a:r>
          </a:p>
          <a:p>
            <a:pPr marL="501650" lvl="1" indent="-44450" rtl="0">
              <a:spcBef>
                <a:spcPts val="0"/>
              </a:spcBef>
              <a:buSzPct val="25000"/>
              <a:buNone/>
            </a:pPr>
            <a:r>
              <a:rPr lang="en-US" sz="20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Maltose ou extrato de  maltose ==</a:t>
            </a:r>
          </a:p>
          <a:p>
            <a:pPr marL="501650" marR="0" lvl="1" indent="-444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Amido de cevada</a:t>
            </a:r>
          </a:p>
          <a:p>
            <a:pPr marL="501650" marR="0" lvl="1" indent="-4445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Néctar das flores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Valor nutricional 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Fonte energética</a:t>
            </a:r>
          </a:p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0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Melado é rico em ferro e vitaminas do complexo B.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/>
        </p:nvSpPr>
        <p:spPr>
          <a:xfrm>
            <a:off x="685800" y="1340769"/>
            <a:ext cx="8001000" cy="43204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96000"/>
              <a:buFont typeface="Short Stack"/>
              <a:buChar char="⦿"/>
            </a:pPr>
            <a:r>
              <a:rPr lang="en-US" sz="2000" b="1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GRAU DE DOÇURA</a:t>
            </a:r>
            <a:r>
              <a:rPr lang="en-US" sz="20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:</a:t>
            </a:r>
          </a:p>
          <a:p>
            <a:pPr marL="914400" marR="0" lvl="1" indent="-350519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Short Stack"/>
            </a:pPr>
            <a:r>
              <a:rPr lang="en-US" sz="24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Frutose&gt;   sacarose &gt;    glicose &gt;   maltose &gt; lactose</a:t>
            </a:r>
          </a:p>
          <a:p>
            <a:pPr marL="446087" marR="0" lvl="0" indent="-382587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96000"/>
              <a:buFont typeface="Short Stack"/>
              <a:buChar char="⦿"/>
            </a:pPr>
            <a:r>
              <a:rPr lang="en-US" sz="2000" b="1">
                <a:latin typeface="Short Stack"/>
                <a:ea typeface="Short Stack"/>
                <a:cs typeface="Short Stack"/>
                <a:sym typeface="Short Stack"/>
              </a:rPr>
              <a:t>SOLUBILIDADE</a:t>
            </a:r>
            <a:r>
              <a:rPr lang="en-US" sz="20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: </a:t>
            </a:r>
          </a:p>
          <a:p>
            <a:pPr marL="914400" marR="0" lvl="1" indent="-3683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Short Stack"/>
            </a:pPr>
            <a:r>
              <a:rPr lang="en-US" sz="2200" b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&gt;</a:t>
            </a: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Temperatura &gt; solubilidade</a:t>
            </a:r>
          </a:p>
          <a:p>
            <a:pPr marL="446087" marR="0" lvl="0" indent="-382587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96000"/>
              <a:buFont typeface="Short Stack"/>
              <a:buChar char="⦿"/>
            </a:pPr>
            <a:r>
              <a:rPr lang="en-US" sz="2000" b="1">
                <a:latin typeface="Short Stack"/>
                <a:ea typeface="Short Stack"/>
                <a:cs typeface="Short Stack"/>
                <a:sym typeface="Short Stack"/>
              </a:rPr>
              <a:t>TEMPERATURA  DE EBULIÇÃO</a:t>
            </a:r>
            <a:r>
              <a:rPr lang="en-US" sz="2400">
                <a:latin typeface="Short Stack"/>
                <a:ea typeface="Short Stack"/>
                <a:cs typeface="Short Stack"/>
                <a:sym typeface="Short Stack"/>
              </a:rPr>
              <a:t>:</a:t>
            </a:r>
            <a:r>
              <a:rPr lang="en-US" sz="24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</a:p>
          <a:p>
            <a:pPr marL="914400" marR="0" lvl="1" indent="-350519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Short Stack"/>
            </a:pPr>
            <a:r>
              <a:rPr lang="en-US" sz="24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&gt;</a:t>
            </a: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Saturação &gt; T.E</a:t>
            </a:r>
          </a:p>
          <a:p>
            <a:pPr marL="446088" marR="0" lvl="0" indent="-382588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877852"/>
              </a:buClr>
              <a:buSzPct val="25000"/>
              <a:buFont typeface="Times New Roman"/>
              <a:buNone/>
            </a:pPr>
            <a:r>
              <a:rPr lang="en-US" sz="24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    </a:t>
            </a:r>
            <a:r>
              <a:rPr lang="en-US" sz="240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“</a:t>
            </a:r>
            <a:r>
              <a:rPr lang="en-US" sz="2000">
                <a:solidFill>
                  <a:srgbClr val="FF0000"/>
                </a:solidFill>
                <a:latin typeface="Short Stack"/>
                <a:ea typeface="Short Stack"/>
                <a:cs typeface="Short Stack"/>
                <a:sym typeface="Short Stack"/>
              </a:rPr>
              <a:t>Cuidado” </a:t>
            </a:r>
            <a:r>
              <a:rPr lang="en-US" sz="20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depois do ponto de saturação se funde,    </a:t>
            </a:r>
          </a:p>
          <a:p>
            <a:pPr marL="446088" marR="0" lvl="0" indent="-382588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877852"/>
              </a:buClr>
              <a:buSzPct val="25000"/>
              <a:buFont typeface="Times New Roman"/>
              <a:buNone/>
            </a:pPr>
            <a:r>
              <a:rPr lang="en-US" sz="20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    continua &gt; temperatura - carbonização</a:t>
            </a:r>
            <a:r>
              <a:rPr lang="en-US" sz="24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2411759" y="692695"/>
            <a:ext cx="4608512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3200" b="1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PROPRIEDADES </a:t>
            </a:r>
            <a:r>
              <a:rPr lang="en-US" sz="32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/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Short Stack"/>
              <a:buChar char="⦿"/>
            </a:pPr>
            <a:r>
              <a:rPr lang="en-US" sz="2400" b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HIGROSCÓPICO</a:t>
            </a:r>
            <a:r>
              <a:rPr lang="en-US" sz="24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: A _____________é a mais higroscópica</a:t>
            </a:r>
          </a:p>
          <a:p>
            <a:pPr marL="446088" marR="0" lvl="0" indent="-382588" algn="l" rtl="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Short Stack"/>
              <a:buChar char="⦿"/>
            </a:pPr>
            <a:r>
              <a:rPr lang="en-US" sz="2400" b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FERMENTAÇÃO</a:t>
            </a:r>
            <a:r>
              <a:rPr lang="en-US" sz="24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: </a:t>
            </a:r>
          </a:p>
          <a:p>
            <a:pPr marL="1143000" marR="0" lvl="2" indent="-228600" algn="l" rtl="0">
              <a:lnSpc>
                <a:spcPct val="16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Short Stack"/>
              <a:buChar char="⦿"/>
            </a:pPr>
            <a:r>
              <a:rPr lang="en-US" sz="240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Açúcar + </a:t>
            </a:r>
            <a:r>
              <a:rPr lang="en-US" sz="24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__________</a:t>
            </a:r>
            <a:r>
              <a:rPr lang="en-US" sz="240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 - desdobramento e fermentação alcoólica ( de grande importância na fabricação de bebidas alcoólicas)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1619671" y="620687"/>
            <a:ext cx="5400599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PROPRIEDADES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/>
          <p:nvPr/>
        </p:nvSpPr>
        <p:spPr>
          <a:xfrm>
            <a:off x="323528" y="2449513"/>
            <a:ext cx="8208912" cy="1941172"/>
          </a:xfrm>
          <a:prstGeom prst="rect">
            <a:avLst/>
          </a:prstGeom>
          <a:gradFill>
            <a:gsLst>
              <a:gs pos="0">
                <a:srgbClr val="B6C9BA"/>
              </a:gs>
              <a:gs pos="100000">
                <a:srgbClr val="A4BCA9"/>
              </a:gs>
            </a:gsLst>
            <a:lin ang="5400000" scaled="0"/>
          </a:gradFill>
          <a:ln w="952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50800" dir="5400000" algn="ctr" rotWithShape="0">
              <a:srgbClr val="000000">
                <a:alpha val="60784"/>
              </a:srgbClr>
            </a:outerShdw>
          </a:effectLst>
        </p:spPr>
        <p:txBody>
          <a:bodyPr lIns="90000" tIns="46800" rIns="90000" bIns="46800" anchor="t" anchorCtr="0">
            <a:noAutofit/>
          </a:bodyPr>
          <a:lstStyle/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Clr>
                <a:srgbClr val="001A4F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H</a:t>
            </a:r>
            <a:r>
              <a:rPr lang="en-US" sz="2400" b="1" baseline="30000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+</a:t>
            </a: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Clr>
                <a:srgbClr val="001A4F"/>
              </a:buClr>
              <a:buSzPct val="25000"/>
              <a:buFont typeface="Times New Roman"/>
              <a:buNone/>
            </a:pPr>
            <a:r>
              <a:rPr lang="en-US" sz="2400" b="1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en-US" sz="2400" b="1" baseline="-25000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r>
              <a:rPr lang="en-US" sz="2400" b="1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lang="en-US" sz="2400" b="1" baseline="-25000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22</a:t>
            </a:r>
            <a:r>
              <a:rPr lang="en-US" sz="2400" b="1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lang="en-US" sz="2400" b="1" baseline="-25000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11</a:t>
            </a:r>
            <a:r>
              <a:rPr lang="en-US" sz="2400" b="1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 + H</a:t>
            </a:r>
            <a:r>
              <a:rPr lang="en-US" sz="2400" b="1" baseline="-25000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lang="en-US" sz="2400" b="1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O ______ C</a:t>
            </a:r>
            <a:r>
              <a:rPr lang="en-US" sz="2400" b="1" baseline="-25000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lang="en-US" sz="2400" b="1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lang="en-US" sz="2400" b="1" baseline="-25000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r>
              <a:rPr lang="en-US" sz="2400" b="1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lang="en-US" sz="2400" b="1" baseline="-25000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6  </a:t>
            </a:r>
            <a:r>
              <a:rPr lang="en-US" sz="2400" b="1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 +    C</a:t>
            </a:r>
            <a:r>
              <a:rPr lang="en-US" sz="2400" b="1" baseline="-25000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  <a:r>
              <a:rPr lang="en-US" sz="2400" b="1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H</a:t>
            </a:r>
            <a:r>
              <a:rPr lang="en-US" sz="2400" b="1" baseline="-25000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12</a:t>
            </a:r>
            <a:r>
              <a:rPr lang="en-US" sz="2400" b="1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lang="en-US" sz="2400" b="1" baseline="-25000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6</a:t>
            </a: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>
              <a:solidFill>
                <a:srgbClr val="001A4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457200" algn="just" rtl="0">
              <a:spcBef>
                <a:spcPts val="0"/>
              </a:spcBef>
              <a:spcAft>
                <a:spcPts val="0"/>
              </a:spcAft>
              <a:buClr>
                <a:srgbClr val="001A4F"/>
              </a:buClr>
              <a:buSzPct val="25000"/>
              <a:buFont typeface="Times New Roman"/>
              <a:buNone/>
            </a:pPr>
            <a:r>
              <a:rPr lang="en-US" sz="2400" b="1" baseline="-25000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lang="en-US" sz="2400" b="1">
                <a:solidFill>
                  <a:srgbClr val="001A4F"/>
                </a:solidFill>
                <a:latin typeface="Tahoma"/>
                <a:ea typeface="Tahoma"/>
                <a:cs typeface="Tahoma"/>
                <a:sym typeface="Tahoma"/>
              </a:rPr>
              <a:t>Sacarose                           dextrose         levulose</a:t>
            </a:r>
          </a:p>
          <a:p>
            <a:pPr marL="0" marR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400" b="1">
              <a:solidFill>
                <a:srgbClr val="001A4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32" name="Shape 3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71687" cy="15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Shape 3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688" y="0"/>
            <a:ext cx="242887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8975" y="0"/>
            <a:ext cx="235902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7525" y="0"/>
            <a:ext cx="2276475" cy="15716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6" name="Shape 336"/>
          <p:cNvCxnSpPr/>
          <p:nvPr/>
        </p:nvCxnSpPr>
        <p:spPr>
          <a:xfrm>
            <a:off x="1835696" y="5589239"/>
            <a:ext cx="5022304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12700" dir="5400000" algn="ctr" rotWithShape="0">
              <a:srgbClr val="000000">
                <a:alpha val="62745"/>
              </a:srgbClr>
            </a:outerShdw>
          </a:effec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/>
        </p:nvSpPr>
        <p:spPr>
          <a:xfrm>
            <a:off x="914400" y="2647950"/>
            <a:ext cx="7772400" cy="34956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just" rtl="0"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ct val="80000"/>
              <a:buFont typeface="Short Stack"/>
              <a:buChar char="⦿"/>
            </a:pPr>
            <a:r>
              <a:rPr lang="en-US" sz="24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mudança do estado líquido para sólido quando resfriadas</a:t>
            </a:r>
          </a:p>
          <a:p>
            <a:pPr marL="446088" marR="0" lvl="0" indent="-382588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400">
              <a:solidFill>
                <a:srgbClr val="783F04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46088" marR="0" lvl="0" indent="-382588" algn="just" rtl="0">
              <a:spcBef>
                <a:spcPts val="600"/>
              </a:spcBef>
              <a:spcAft>
                <a:spcPts val="0"/>
              </a:spcAft>
              <a:buClr>
                <a:srgbClr val="783F04"/>
              </a:buClr>
              <a:buSzPct val="80000"/>
              <a:buFont typeface="Short Stack"/>
              <a:buChar char="⦿"/>
            </a:pPr>
            <a:r>
              <a:rPr lang="en-US" sz="24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&gt;solubilidade &lt;cristalização</a:t>
            </a:r>
          </a:p>
          <a:p>
            <a:pPr marL="446088" marR="0" lvl="0" indent="-382588" algn="just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400">
              <a:solidFill>
                <a:srgbClr val="783F04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46088" marR="0" lvl="0" indent="-382588" algn="just" rtl="0">
              <a:spcBef>
                <a:spcPts val="600"/>
              </a:spcBef>
              <a:spcAft>
                <a:spcPts val="0"/>
              </a:spcAft>
              <a:buClr>
                <a:srgbClr val="783F04"/>
              </a:buClr>
              <a:buSzPct val="80000"/>
              <a:buFont typeface="Short Stack"/>
              <a:buChar char="⦿"/>
            </a:pPr>
            <a:r>
              <a:rPr lang="en-US" sz="24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substâncias que dificultam a cristalização: pectina, açúcar invertido, xarope de milho, gordura, gelatina, clara de ovo, amido</a:t>
            </a:r>
          </a:p>
        </p:txBody>
      </p:sp>
      <p:pic>
        <p:nvPicPr>
          <p:cNvPr id="344" name="Shape 3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71687" cy="15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Shape 3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688" y="0"/>
            <a:ext cx="242887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8975" y="0"/>
            <a:ext cx="235902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Shape 3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7525" y="0"/>
            <a:ext cx="2276475" cy="157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Shape 348"/>
          <p:cNvSpPr txBox="1"/>
          <p:nvPr/>
        </p:nvSpPr>
        <p:spPr>
          <a:xfrm>
            <a:off x="1006525" y="1927925"/>
            <a:ext cx="2766300" cy="50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/>
              <a:t>CRISTALIZAÇAO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989325" y="2396125"/>
            <a:ext cx="7773600" cy="451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77508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⦿"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A aplicação de calor seco promove a fusão do açúcar.</a:t>
            </a:r>
          </a:p>
          <a:p>
            <a:pPr marL="446088" marR="0" lvl="0" indent="-377508" algn="l" rtl="0">
              <a:lnSpc>
                <a:spcPct val="130000"/>
              </a:lnSpc>
              <a:spcBef>
                <a:spcPts val="65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⦿"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Sacarose: ponto de fusão 160°C  -  líquido claro. &gt; 170°C cor parda- caramelização.</a:t>
            </a:r>
          </a:p>
          <a:p>
            <a:pPr marL="446088" marR="0" lvl="0" indent="-377508" algn="l" rtl="0">
              <a:lnSpc>
                <a:spcPct val="130000"/>
              </a:lnSpc>
              <a:spcBef>
                <a:spcPts val="65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⦿"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Maltose se funde a 100ºC</a:t>
            </a:r>
          </a:p>
          <a:p>
            <a:pPr marL="446088" marR="0" lvl="0" indent="-377508" algn="l" rtl="0">
              <a:lnSpc>
                <a:spcPct val="130000"/>
              </a:lnSpc>
              <a:spcBef>
                <a:spcPts val="65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⦿"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Promove cor dourada à crosta de preparações assadas, como em bolos e pães. </a:t>
            </a:r>
          </a:p>
          <a:p>
            <a:pPr marL="446088" marR="0" lvl="0" indent="-382588" algn="l" rtl="0">
              <a:lnSpc>
                <a:spcPct val="80000"/>
              </a:lnSpc>
              <a:spcBef>
                <a:spcPts val="65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60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71687" cy="15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688" y="0"/>
            <a:ext cx="242887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8975" y="0"/>
            <a:ext cx="235902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Shape 35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7525" y="0"/>
            <a:ext cx="2276475" cy="157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 txBox="1"/>
          <p:nvPr/>
        </p:nvSpPr>
        <p:spPr>
          <a:xfrm>
            <a:off x="922675" y="1887225"/>
            <a:ext cx="4356000" cy="61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>
                <a:latin typeface="Short Stack"/>
                <a:ea typeface="Short Stack"/>
                <a:cs typeface="Short Stack"/>
                <a:sym typeface="Short Stack"/>
              </a:rPr>
              <a:t>CARAMELIZAÇÕA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/>
          <p:nvPr/>
        </p:nvSpPr>
        <p:spPr>
          <a:xfrm>
            <a:off x="500062" y="2500313"/>
            <a:ext cx="8643937" cy="353218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Times New Roman"/>
              <a:buNone/>
            </a:pPr>
            <a:r>
              <a:rPr lang="en-US" sz="2200" b="1" i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SACAROSE:</a:t>
            </a:r>
          </a:p>
          <a:p>
            <a:pPr marL="0" marR="0" lvl="0" indent="12700" algn="just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•"/>
            </a:pPr>
            <a:r>
              <a:rPr lang="en-US" sz="22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açúcar comum ou de mesa; </a:t>
            </a:r>
          </a:p>
          <a:p>
            <a:pPr marL="0" marR="0" lvl="0" indent="12700" algn="just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•"/>
            </a:pPr>
            <a:r>
              <a:rPr lang="en-US" sz="22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obtida da cana-de-açúcar ou da beterraba;</a:t>
            </a:r>
          </a:p>
          <a:p>
            <a:pPr marL="0" marR="0" lvl="0" indent="12700" algn="just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•"/>
            </a:pPr>
            <a:r>
              <a:rPr lang="en-US" sz="22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grau de doçura:</a:t>
            </a:r>
            <a:r>
              <a:rPr lang="en-US" sz="2200" b="1">
                <a:latin typeface="Short Stack"/>
                <a:ea typeface="Short Stack"/>
                <a:cs typeface="Short Stack"/>
                <a:sym typeface="Short Stack"/>
              </a:rPr>
              <a:t> 1,0</a:t>
            </a:r>
          </a:p>
          <a:p>
            <a:pPr marL="0" marR="0" lvl="0" indent="12700" algn="just" rtl="0">
              <a:lnSpc>
                <a:spcPct val="135000"/>
              </a:lnSpc>
              <a:spcBef>
                <a:spcPts val="150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•"/>
            </a:pPr>
            <a:r>
              <a:rPr lang="en-US" sz="22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boa solubilidade à 50°C (aumenta com a temperatura)</a:t>
            </a:r>
          </a:p>
        </p:txBody>
      </p:sp>
      <p:pic>
        <p:nvPicPr>
          <p:cNvPr id="368" name="Shape 3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71687" cy="15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Shape 3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688" y="0"/>
            <a:ext cx="242887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Shape 37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8975" y="0"/>
            <a:ext cx="235902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Shape 3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67525" y="0"/>
            <a:ext cx="2276475" cy="1571624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 txBox="1"/>
          <p:nvPr/>
        </p:nvSpPr>
        <p:spPr>
          <a:xfrm>
            <a:off x="861275" y="1891600"/>
            <a:ext cx="6525000" cy="64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>
                <a:solidFill>
                  <a:schemeClr val="dk1"/>
                </a:solidFill>
                <a:latin typeface="Short Stack"/>
                <a:ea typeface="Short Stack"/>
                <a:cs typeface="Short Stack"/>
                <a:sym typeface="Short Stack"/>
              </a:rPr>
              <a:t>PRINCIPAIS AÇUCARES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/>
          <p:nvPr/>
        </p:nvSpPr>
        <p:spPr>
          <a:xfrm>
            <a:off x="589475" y="1511600"/>
            <a:ext cx="8003100" cy="446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l" rtl="0">
              <a:lnSpc>
                <a:spcPct val="60000"/>
              </a:lnSpc>
              <a:spcBef>
                <a:spcPts val="1625"/>
              </a:spcBef>
              <a:spcAft>
                <a:spcPts val="0"/>
              </a:spcAft>
              <a:buClr>
                <a:srgbClr val="FF388C"/>
              </a:buClr>
              <a:buSzPct val="79999"/>
              <a:buFont typeface="Noto Sans Symbols"/>
              <a:buChar char="⦿"/>
            </a:pPr>
            <a:r>
              <a:rPr lang="en-US" sz="260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Obtida da germinação natural da cevada;</a:t>
            </a:r>
          </a:p>
          <a:p>
            <a:pPr marL="446088" marR="0" lvl="0" indent="-402908" algn="l" rtl="0">
              <a:lnSpc>
                <a:spcPct val="70000"/>
              </a:lnSpc>
              <a:spcBef>
                <a:spcPts val="1625"/>
              </a:spcBef>
              <a:spcAft>
                <a:spcPts val="0"/>
              </a:spcAft>
              <a:buClr>
                <a:srgbClr val="7F6000"/>
              </a:buClr>
              <a:buSzPct val="100000"/>
              <a:buFont typeface="Short Stack"/>
              <a:buChar char="⦿"/>
            </a:pPr>
            <a:r>
              <a:rPr lang="en-US" sz="24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 Solidifica-se depois de submetida à evaporação à vácuo, posteriormente é triturada, originando o extrato de malte;</a:t>
            </a:r>
          </a:p>
          <a:p>
            <a:pPr marL="446088" marR="0" lvl="0" indent="-402908" algn="l" rtl="0">
              <a:lnSpc>
                <a:spcPct val="60000"/>
              </a:lnSpc>
              <a:spcBef>
                <a:spcPts val="1625"/>
              </a:spcBef>
              <a:spcAft>
                <a:spcPts val="0"/>
              </a:spcAft>
              <a:buClr>
                <a:srgbClr val="7F6000"/>
              </a:buClr>
              <a:buSzPct val="100000"/>
              <a:buFont typeface="Short Stack"/>
              <a:buChar char="⦿"/>
            </a:pPr>
            <a:r>
              <a:rPr lang="en-US" sz="24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 Utilizado em preparações como no leite maltado.</a:t>
            </a:r>
          </a:p>
          <a:p>
            <a:pPr marL="446088" marR="0" lvl="0" indent="-402908" algn="l" rtl="0">
              <a:lnSpc>
                <a:spcPct val="60000"/>
              </a:lnSpc>
              <a:spcBef>
                <a:spcPts val="1625"/>
              </a:spcBef>
              <a:spcAft>
                <a:spcPts val="0"/>
              </a:spcAft>
              <a:buClr>
                <a:srgbClr val="7F6000"/>
              </a:buClr>
              <a:buSzPct val="100000"/>
              <a:buFont typeface="Short Stack"/>
              <a:buChar char="⦿"/>
            </a:pPr>
            <a:r>
              <a:rPr lang="en-US" sz="24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 Baixo grau de doçura: 0,3 a 0,5</a:t>
            </a:r>
          </a:p>
          <a:p>
            <a:pPr marL="446088" marR="0" lvl="0" indent="-382588" algn="l" rtl="0">
              <a:lnSpc>
                <a:spcPct val="60000"/>
              </a:lnSpc>
              <a:spcBef>
                <a:spcPts val="1625"/>
              </a:spcBef>
              <a:spcAft>
                <a:spcPts val="0"/>
              </a:spcAft>
              <a:buClr>
                <a:srgbClr val="FF388C"/>
              </a:buClr>
              <a:buSzPct val="86666"/>
              <a:buFont typeface="Noto Sans Symbols"/>
              <a:buChar char="⦿"/>
            </a:pPr>
            <a:r>
              <a:rPr lang="en-US" sz="24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 Pouco solúvel à 50°C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1486100" y="905775"/>
            <a:ext cx="3665400" cy="7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2400" b="1">
                <a:latin typeface="Short Stack"/>
                <a:ea typeface="Short Stack"/>
                <a:cs typeface="Short Stack"/>
                <a:sym typeface="Short Stack"/>
              </a:rPr>
              <a:t>MALTOSE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357200" y="547849"/>
            <a:ext cx="8405700" cy="3292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25000"/>
              <a:buFont typeface="Times New Roman"/>
              <a:buNone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LACTOSE: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25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❖"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açúcar do leite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25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❖"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extraído comercialmente para usos especiais por seu   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25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❖"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  sabor pouco doce e propriedade laxante. 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25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❖"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baixo grau de doçura: 0,2 a 0,3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25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❖"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menos solúvel dos açúcares (aumenta-se a </a:t>
            </a:r>
          </a:p>
          <a:p>
            <a:pPr marL="0" marR="0" lvl="0" indent="0" algn="just" rtl="0">
              <a:lnSpc>
                <a:spcPct val="80000"/>
              </a:lnSpc>
              <a:spcBef>
                <a:spcPts val="125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Noto Sans Symbols"/>
              <a:buChar char="❖"/>
            </a:pPr>
            <a:r>
              <a:rPr lang="en-US" sz="2000">
                <a:solidFill>
                  <a:srgbClr val="783F04"/>
                </a:solidFill>
                <a:latin typeface="Tahoma"/>
                <a:ea typeface="Tahoma"/>
                <a:cs typeface="Tahoma"/>
                <a:sym typeface="Tahoma"/>
              </a:rPr>
              <a:t>   solubilidade em água quente).</a:t>
            </a:r>
          </a:p>
        </p:txBody>
      </p:sp>
      <p:sp>
        <p:nvSpPr>
          <p:cNvPr id="388" name="Shape 388"/>
          <p:cNvSpPr txBox="1"/>
          <p:nvPr/>
        </p:nvSpPr>
        <p:spPr>
          <a:xfrm>
            <a:off x="357200" y="3840653"/>
            <a:ext cx="7834200" cy="28254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000">
                <a:latin typeface="Short Stack"/>
                <a:ea typeface="Short Stack"/>
                <a:cs typeface="Short Stack"/>
                <a:sym typeface="Short Stack"/>
              </a:rPr>
              <a:t>FRUTOSE:</a:t>
            </a:r>
          </a:p>
          <a:p>
            <a:pPr marL="0" marR="0" lvl="0" indent="0" algn="just" rtl="0">
              <a:lnSpc>
                <a:spcPct val="70000"/>
              </a:lnSpc>
              <a:spcBef>
                <a:spcPts val="125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❖"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maior grau de doçura: 1,3</a:t>
            </a:r>
          </a:p>
          <a:p>
            <a:pPr marL="0" marR="0" lvl="0" indent="0" algn="just" rtl="0">
              <a:lnSpc>
                <a:spcPct val="70000"/>
              </a:lnSpc>
              <a:spcBef>
                <a:spcPts val="125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❖"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mais solúvel dos açúcares</a:t>
            </a:r>
          </a:p>
          <a:p>
            <a:pPr marL="0" marR="0" lvl="0" indent="0" algn="just" rtl="0">
              <a:lnSpc>
                <a:spcPct val="70000"/>
              </a:lnSpc>
              <a:spcBef>
                <a:spcPts val="1250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❖"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por absorver mais água que os outros açúcares,     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25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  deve ser evitada em preparações que não devam   </a:t>
            </a:r>
          </a:p>
          <a:p>
            <a:pPr marL="0" marR="0" lvl="0" indent="0" algn="l" rtl="0">
              <a:lnSpc>
                <a:spcPct val="70000"/>
              </a:lnSpc>
              <a:spcBef>
                <a:spcPts val="125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00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  conter umidade.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237" y="3421062"/>
            <a:ext cx="7937" cy="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237" y="3421062"/>
            <a:ext cx="7937" cy="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237" y="3421062"/>
            <a:ext cx="7937" cy="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67237" y="3421062"/>
            <a:ext cx="7937" cy="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/>
        </p:nvSpPr>
        <p:spPr>
          <a:xfrm>
            <a:off x="2095500" y="228600"/>
            <a:ext cx="4953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0061" y="1628800"/>
            <a:ext cx="7054352" cy="434035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971600" y="836712"/>
            <a:ext cx="6768751" cy="4616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AÇUCAR ALIMENTO EXTRAORDINARIO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/>
          <p:nvPr/>
        </p:nvSpPr>
        <p:spPr>
          <a:xfrm>
            <a:off x="1219200" y="1524000"/>
            <a:ext cx="4434900" cy="4800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marR="0" lvl="0" indent="-347662" algn="l" rtl="0">
              <a:spcBef>
                <a:spcPts val="0"/>
              </a:spcBef>
              <a:spcAft>
                <a:spcPts val="0"/>
              </a:spcAft>
              <a:buClr>
                <a:srgbClr val="7F6000"/>
              </a:buClr>
              <a:buSzPct val="100000"/>
              <a:buFont typeface="Short Stack"/>
              <a:buChar char="■"/>
            </a:pPr>
            <a:r>
              <a:rPr lang="en-US" sz="22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De acordo com sua forma de apresentação: </a:t>
            </a:r>
          </a:p>
          <a:p>
            <a:pPr marL="341312" marR="0" lvl="0" indent="-341312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200" i="1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	Sólidos:</a:t>
            </a:r>
            <a:r>
              <a:rPr lang="en-US" sz="22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  </a:t>
            </a:r>
          </a:p>
          <a:p>
            <a:pPr marL="341313" marR="0" lvl="0" indent="-341313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2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           glicose, </a:t>
            </a:r>
          </a:p>
          <a:p>
            <a:pPr marL="341313" marR="0" lvl="0" indent="-341313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2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			frutose, </a:t>
            </a:r>
          </a:p>
          <a:p>
            <a:pPr marL="341313" marR="0" lvl="0" indent="-341313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2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			sacarose, </a:t>
            </a:r>
          </a:p>
          <a:p>
            <a:pPr marL="341312" marR="0" lvl="0" indent="-341312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2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			lactose </a:t>
            </a:r>
          </a:p>
          <a:p>
            <a:pPr marL="341313" marR="0" lvl="0" indent="-341313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200" i="1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	Líquidos</a:t>
            </a:r>
            <a:r>
              <a:rPr lang="en-US" sz="22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: xaropes de glicose, </a:t>
            </a:r>
          </a:p>
          <a:p>
            <a:pPr marL="341313" marR="0" lvl="0" indent="-341313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2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			açúcar invertido, </a:t>
            </a:r>
          </a:p>
          <a:p>
            <a:pPr marL="341313" marR="0" lvl="0" indent="-341313" algn="l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200">
                <a:solidFill>
                  <a:srgbClr val="7F6000"/>
                </a:solidFill>
                <a:latin typeface="Short Stack"/>
                <a:ea typeface="Short Stack"/>
                <a:cs typeface="Short Stack"/>
                <a:sym typeface="Short Stack"/>
              </a:rPr>
              <a:t>			melados</a:t>
            </a:r>
          </a:p>
        </p:txBody>
      </p:sp>
      <p:pic>
        <p:nvPicPr>
          <p:cNvPr id="396" name="Shape 3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5425" y="1932800"/>
            <a:ext cx="2913000" cy="267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Shape 39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2788" y="500062"/>
            <a:ext cx="4762499" cy="95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533400" y="2500313"/>
            <a:ext cx="8153399" cy="39766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38417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endParaRPr lang="en-US" sz="2400" b="1" dirty="0" smtClean="0">
              <a:latin typeface="Arial Hebrew Scholar"/>
              <a:cs typeface="Arial Hebrew Scholar"/>
              <a:sym typeface="Tahoma"/>
            </a:endParaRPr>
          </a:p>
          <a:p>
            <a:pPr marL="447675" marR="0" lvl="0" indent="-384175" algn="l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b="1" dirty="0" err="1" smtClean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Tipos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de AÇÚCAR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segundo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grau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de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refinação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:</a:t>
            </a:r>
          </a:p>
          <a:p>
            <a:pPr marL="447675" marR="0" lvl="0" indent="-384175" algn="l" rtl="0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Açúcar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demerara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: 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não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sofre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processo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de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purificação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nem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branqueamento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cristais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escuros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e 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úmido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Pelo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mel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residual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é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instável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.</a:t>
            </a:r>
          </a:p>
          <a:p>
            <a:pPr marL="447675" marR="0" lvl="0" indent="-384175" algn="l" rtl="0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Açúcar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mascavo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: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não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refinado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, 90%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sacarose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demais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açúcar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invertido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contém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  <a:sym typeface="Tahoma"/>
              </a:rPr>
              <a:t>minerais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Arial Hebrew Scholar"/>
              <a:cs typeface="Arial Hebrew Scholar"/>
              <a:sym typeface="Tahoma"/>
            </a:endParaRPr>
          </a:p>
        </p:txBody>
      </p:sp>
      <p:pic>
        <p:nvPicPr>
          <p:cNvPr id="408" name="Shape 4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071687" cy="1547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Shape 4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1688" y="0"/>
            <a:ext cx="242887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Shape 4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8975" y="0"/>
            <a:ext cx="235902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75463" y="0"/>
            <a:ext cx="2268536" cy="15573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25566" y="2173897"/>
            <a:ext cx="261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 Hebrew Scholar"/>
                <a:cs typeface="Arial Hebrew Scholar"/>
              </a:rPr>
              <a:t>Comercialização </a:t>
            </a:r>
            <a:endParaRPr lang="pt-BR" sz="2400" b="1" dirty="0">
              <a:latin typeface="Arial Hebrew Scholar"/>
              <a:cs typeface="Arial Hebrew Schola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/>
        </p:nvSpPr>
        <p:spPr>
          <a:xfrm>
            <a:off x="916625" y="1725050"/>
            <a:ext cx="7365300" cy="4728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38417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200" i="1" dirty="0" err="1">
                <a:latin typeface="Tahoma"/>
                <a:ea typeface="Tahoma"/>
                <a:cs typeface="Tahoma"/>
                <a:sym typeface="Tahoma"/>
              </a:rPr>
              <a:t>Tipos</a:t>
            </a:r>
            <a:r>
              <a:rPr lang="en-US" sz="2200" i="1" dirty="0">
                <a:latin typeface="Tahoma"/>
                <a:ea typeface="Tahoma"/>
                <a:cs typeface="Tahoma"/>
                <a:sym typeface="Tahoma"/>
              </a:rPr>
              <a:t> de AÇÚCAR </a:t>
            </a:r>
            <a:r>
              <a:rPr lang="en-US" sz="2200" dirty="0" err="1">
                <a:latin typeface="Tahoma"/>
                <a:ea typeface="Tahoma"/>
                <a:cs typeface="Tahoma"/>
                <a:sym typeface="Tahoma"/>
              </a:rPr>
              <a:t>segundo</a:t>
            </a:r>
            <a:r>
              <a:rPr lang="en-US" sz="2200" dirty="0"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200" dirty="0" err="1">
                <a:latin typeface="Tahoma"/>
                <a:ea typeface="Tahoma"/>
                <a:cs typeface="Tahoma"/>
                <a:sym typeface="Tahoma"/>
              </a:rPr>
              <a:t>grau</a:t>
            </a:r>
            <a:r>
              <a:rPr lang="en-US" sz="2200" dirty="0"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200" dirty="0" err="1">
                <a:latin typeface="Tahoma"/>
                <a:ea typeface="Tahoma"/>
                <a:cs typeface="Tahoma"/>
                <a:sym typeface="Tahoma"/>
              </a:rPr>
              <a:t>refinação</a:t>
            </a:r>
            <a:endParaRPr lang="en-US" sz="2200" dirty="0">
              <a:latin typeface="Tahoma"/>
              <a:ea typeface="Tahoma"/>
              <a:cs typeface="Tahoma"/>
              <a:sym typeface="Tahoma"/>
            </a:endParaRPr>
          </a:p>
          <a:p>
            <a:pPr marL="447675" marR="0" lvl="0" indent="-389255" algn="l" rtl="0">
              <a:lnSpc>
                <a:spcPct val="140000"/>
              </a:lnSpc>
              <a:spcBef>
                <a:spcPts val="475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⦿"/>
            </a:pPr>
            <a:r>
              <a:rPr lang="en-US" sz="1800" b="1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Açúcar</a:t>
            </a:r>
            <a:r>
              <a:rPr lang="en-US" sz="1800" b="1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b="1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cristal</a:t>
            </a:r>
            <a:r>
              <a:rPr lang="en-US" sz="1800" b="1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: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na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forma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cristalina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purificado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branqueado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.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Uso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: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doces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, bolos,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bebidas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xaropes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.</a:t>
            </a:r>
          </a:p>
          <a:p>
            <a:pPr marL="447675" marR="0" lvl="0" indent="-389255" algn="l" rtl="0">
              <a:lnSpc>
                <a:spcPct val="140000"/>
              </a:lnSpc>
              <a:spcBef>
                <a:spcPts val="475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⦿"/>
            </a:pPr>
            <a:r>
              <a:rPr lang="en-US" sz="1800" b="1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Açúcar</a:t>
            </a:r>
            <a:r>
              <a:rPr lang="en-US" sz="1800" b="1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b="1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refinado</a:t>
            </a:r>
            <a:r>
              <a:rPr lang="en-US" sz="1800" b="1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: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obtido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por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dissolução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purificação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recristalização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de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açúcar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cristal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granulometria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uniforme.Uso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adoçar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preparações</a:t>
            </a:r>
            <a:endParaRPr lang="en-US" sz="1800" dirty="0">
              <a:solidFill>
                <a:srgbClr val="783F04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47675" marR="0" lvl="0" indent="-389255" algn="l" rtl="0">
              <a:lnSpc>
                <a:spcPct val="140000"/>
              </a:lnSpc>
              <a:spcBef>
                <a:spcPts val="475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⦿"/>
            </a:pPr>
            <a:r>
              <a:rPr lang="en-US" sz="1800" b="1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Açúcar</a:t>
            </a:r>
            <a:r>
              <a:rPr lang="en-US" sz="1800" b="1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de </a:t>
            </a:r>
            <a:r>
              <a:rPr lang="en-US" sz="1800" b="1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confeiteiro</a:t>
            </a:r>
            <a:r>
              <a:rPr lang="en-US" sz="1800" b="1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: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granulometria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extremamente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fina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.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Uso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: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glacês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doces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pães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confeitar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bolos e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polvilhar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tortas</a:t>
            </a:r>
            <a:endParaRPr lang="en-US" sz="1800" dirty="0">
              <a:solidFill>
                <a:srgbClr val="783F04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47675" marR="0" lvl="0" indent="-389255" algn="l" rtl="0">
              <a:lnSpc>
                <a:spcPct val="140000"/>
              </a:lnSpc>
              <a:spcBef>
                <a:spcPts val="475"/>
              </a:spcBef>
              <a:spcAft>
                <a:spcPts val="0"/>
              </a:spcAft>
              <a:buClr>
                <a:srgbClr val="783F04"/>
              </a:buClr>
              <a:buSzPct val="100000"/>
              <a:buFont typeface="Short Stack"/>
              <a:buChar char="⦿"/>
            </a:pPr>
            <a:r>
              <a:rPr lang="en-US" sz="1800" b="1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Açúcar</a:t>
            </a:r>
            <a:r>
              <a:rPr lang="en-US" sz="1800" b="1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b="1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impalpável</a:t>
            </a:r>
            <a:r>
              <a:rPr lang="en-US" sz="1800" b="1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: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açúcar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moído</a:t>
            </a:r>
            <a:r>
              <a:rPr lang="en-US" sz="1800" b="1" i="1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com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presença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de,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aproximadamente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, 3% de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amido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na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composição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(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devido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à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higroscopia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do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açúcar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, e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conseqüente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1800" dirty="0" err="1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aglutinação</a:t>
            </a:r>
            <a:r>
              <a:rPr lang="en-US" sz="1800" dirty="0">
                <a:solidFill>
                  <a:srgbClr val="783F04"/>
                </a:solidFill>
                <a:latin typeface="Short Stack"/>
                <a:ea typeface="Short Stack"/>
                <a:cs typeface="Short Stack"/>
                <a:sym typeface="Short Stack"/>
              </a:rPr>
              <a:t>). </a:t>
            </a:r>
          </a:p>
          <a:p>
            <a:pPr marL="447675" marR="0" lvl="0" indent="-384175" algn="just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1600" b="1" i="1" dirty="0">
              <a:solidFill>
                <a:srgbClr val="783F04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47675" marR="0" lvl="0" indent="-384175" algn="l" rtl="0">
              <a:lnSpc>
                <a:spcPct val="140000"/>
              </a:lnSpc>
              <a:spcBef>
                <a:spcPts val="475"/>
              </a:spcBef>
              <a:spcAft>
                <a:spcPts val="0"/>
              </a:spcAft>
              <a:buClr>
                <a:srgbClr val="FF388C"/>
              </a:buClr>
              <a:buFont typeface="Noto Sans Symbols"/>
              <a:buNone/>
            </a:pPr>
            <a:endParaRPr sz="1600" b="1" i="1" dirty="0">
              <a:solidFill>
                <a:srgbClr val="783F04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0" y="-50"/>
            <a:ext cx="1643100" cy="15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71875" y="0"/>
            <a:ext cx="1857375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Shape 4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57812" y="0"/>
            <a:ext cx="2000250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58063" y="0"/>
            <a:ext cx="1785937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Shape 42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43063" y="0"/>
            <a:ext cx="1928812" cy="1571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Shape 4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571624" cy="1571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Shape 4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71625"/>
            <a:ext cx="1571624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3214688"/>
            <a:ext cx="1571624" cy="18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Shape 4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000625"/>
            <a:ext cx="1571624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324676" y="1108472"/>
            <a:ext cx="6274477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2400" dirty="0">
              <a:latin typeface="Arial Hebrew Scholar"/>
              <a:cs typeface="Arial Hebrew Scholar"/>
            </a:endParaRPr>
          </a:p>
          <a:p>
            <a:r>
              <a:rPr lang="pt-BR" sz="2400" dirty="0" smtClean="0">
                <a:solidFill>
                  <a:schemeClr val="tx1"/>
                </a:solidFill>
                <a:latin typeface="Arial Hebrew Scholar"/>
                <a:cs typeface="Arial Hebrew Scholar"/>
              </a:rPr>
              <a:t>Conservação </a:t>
            </a:r>
          </a:p>
          <a:p>
            <a:r>
              <a:rPr lang="pt-BR" sz="2400" dirty="0" smtClean="0">
                <a:latin typeface="Arial Hebrew Scholar"/>
                <a:cs typeface="Arial Hebrew Scholar"/>
              </a:rPr>
              <a:t>	</a:t>
            </a:r>
            <a:r>
              <a:rPr lang="pt-BR" sz="2000" dirty="0" smtClean="0">
                <a:solidFill>
                  <a:schemeClr val="tx2">
                    <a:lumMod val="50000"/>
                  </a:schemeClr>
                </a:solidFill>
                <a:latin typeface="Arial Hebrew Scholar"/>
                <a:cs typeface="Arial Hebrew Scholar"/>
              </a:rPr>
              <a:t>Locais arejados e secos </a:t>
            </a:r>
          </a:p>
          <a:p>
            <a:endParaRPr lang="pt-BR" sz="2400" dirty="0" smtClean="0">
              <a:latin typeface="Arial Hebrew Scholar"/>
              <a:cs typeface="Arial Hebrew Scholar"/>
            </a:endParaRPr>
          </a:p>
          <a:p>
            <a:r>
              <a:rPr lang="pt-BR" sz="2400" dirty="0" smtClean="0">
                <a:latin typeface="Arial Hebrew Scholar"/>
                <a:cs typeface="Arial Hebrew Scholar"/>
              </a:rPr>
              <a:t>Aplicações Culinárias:</a:t>
            </a:r>
          </a:p>
          <a:p>
            <a:endParaRPr lang="pt-BR" sz="2400" dirty="0">
              <a:latin typeface="Arial Hebrew Scholar"/>
              <a:cs typeface="Arial Hebrew Scholar"/>
            </a:endParaRPr>
          </a:p>
          <a:p>
            <a:r>
              <a:rPr lang="pt-BR" sz="2400" dirty="0" smtClean="0">
                <a:latin typeface="Arial Hebrew Scholar"/>
                <a:cs typeface="Arial Hebrew Scholar"/>
              </a:rPr>
              <a:t>___________</a:t>
            </a:r>
            <a:endParaRPr lang="pt-BR" sz="2400" dirty="0">
              <a:latin typeface="Arial Hebrew Scholar"/>
              <a:cs typeface="Arial Hebrew Scholar"/>
            </a:endParaRPr>
          </a:p>
          <a:p>
            <a:r>
              <a:rPr lang="pt-BR" sz="2400" dirty="0">
                <a:latin typeface="Arial Hebrew Scholar"/>
                <a:cs typeface="Arial Hebrew Scholar"/>
              </a:rPr>
              <a:t>___________</a:t>
            </a:r>
            <a:br>
              <a:rPr lang="pt-BR" sz="2400" dirty="0">
                <a:latin typeface="Arial Hebrew Scholar"/>
                <a:cs typeface="Arial Hebrew Scholar"/>
              </a:rPr>
            </a:br>
            <a:r>
              <a:rPr lang="pt-BR" sz="2400" dirty="0" smtClean="0">
                <a:latin typeface="Arial Hebrew Scholar"/>
                <a:cs typeface="Arial Hebrew Scholar"/>
              </a:rPr>
              <a:t>___________</a:t>
            </a:r>
          </a:p>
          <a:p>
            <a:r>
              <a:rPr lang="pt-BR" sz="2400" dirty="0" smtClean="0">
                <a:latin typeface="Arial Hebrew Scholar"/>
                <a:cs typeface="Arial Hebrew Scholar"/>
              </a:rPr>
              <a:t>___________</a:t>
            </a:r>
            <a:br>
              <a:rPr lang="pt-BR" sz="2400" dirty="0" smtClean="0">
                <a:latin typeface="Arial Hebrew Scholar"/>
                <a:cs typeface="Arial Hebrew Scholar"/>
              </a:rPr>
            </a:br>
            <a:r>
              <a:rPr lang="pt-BR" sz="2400" dirty="0">
                <a:latin typeface="Arial Hebrew Scholar"/>
                <a:cs typeface="Arial Hebrew Scholar"/>
              </a:rPr>
              <a:t>___________</a:t>
            </a:r>
          </a:p>
          <a:p>
            <a:r>
              <a:rPr lang="pt-BR" sz="2400" dirty="0">
                <a:latin typeface="Arial Hebrew Scholar"/>
                <a:cs typeface="Arial Hebrew Scholar"/>
              </a:rPr>
              <a:t>___________</a:t>
            </a:r>
            <a:br>
              <a:rPr lang="pt-BR" sz="2400" dirty="0">
                <a:latin typeface="Arial Hebrew Scholar"/>
                <a:cs typeface="Arial Hebrew Scholar"/>
              </a:rPr>
            </a:br>
            <a:r>
              <a:rPr lang="pt-BR" sz="2400" dirty="0">
                <a:latin typeface="Arial Hebrew Scholar"/>
                <a:cs typeface="Arial Hebrew Scholar"/>
              </a:rPr>
              <a:t>___________</a:t>
            </a:r>
          </a:p>
          <a:p>
            <a:r>
              <a:rPr lang="pt-BR" sz="2400" dirty="0">
                <a:latin typeface="Arial Hebrew Scholar"/>
                <a:cs typeface="Arial Hebrew Scholar"/>
              </a:rPr>
              <a:t>___________</a:t>
            </a:r>
            <a:br>
              <a:rPr lang="pt-BR" sz="2400" dirty="0">
                <a:latin typeface="Arial Hebrew Scholar"/>
                <a:cs typeface="Arial Hebrew Scholar"/>
              </a:rPr>
            </a:br>
            <a:endParaRPr lang="pt-BR" sz="2400" dirty="0">
              <a:latin typeface="Arial Hebrew Scholar"/>
              <a:cs typeface="Arial Hebrew Scholar"/>
            </a:endParaRPr>
          </a:p>
          <a:p>
            <a:endParaRPr lang="pt-BR" sz="2400" dirty="0">
              <a:latin typeface="Arial Hebrew Scholar"/>
              <a:cs typeface="Arial Hebrew Scholar"/>
            </a:endParaRPr>
          </a:p>
          <a:p>
            <a:endParaRPr lang="pt-BR" sz="2400" dirty="0">
              <a:latin typeface="Arial Hebrew Scholar"/>
              <a:cs typeface="Arial Hebrew Scholar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/>
          <p:nvPr/>
        </p:nvSpPr>
        <p:spPr>
          <a:xfrm>
            <a:off x="1765032" y="1500187"/>
            <a:ext cx="6921767" cy="35004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Cor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(</a:t>
            </a: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reação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Maillard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)</a:t>
            </a:r>
          </a:p>
          <a:p>
            <a:pPr marL="446088" marR="0" lvl="0" indent="-382588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Sabor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e aroma</a:t>
            </a:r>
          </a:p>
          <a:p>
            <a:pPr marL="446088" marR="0" lvl="0" indent="-382588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Umectante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(</a:t>
            </a: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higroscópico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: </a:t>
            </a: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atrai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água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)</a:t>
            </a:r>
          </a:p>
          <a:p>
            <a:pPr marL="446088" marR="0" lvl="0" indent="-382588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Conservante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(</a:t>
            </a: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impedem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crescimento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</a:p>
          <a:p>
            <a:pPr marL="446088" marR="0" lvl="0" indent="-382588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    </a:t>
            </a: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microrganismos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)</a:t>
            </a:r>
          </a:p>
          <a:p>
            <a:pPr marL="446088" marR="0" lvl="0" indent="-382588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Textura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- </a:t>
            </a: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consistência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 , </a:t>
            </a:r>
            <a:r>
              <a:rPr lang="en-US" sz="20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viscosidade</a:t>
            </a:r>
            <a:r>
              <a:rPr lang="en-US" sz="20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 ....</a:t>
            </a:r>
          </a:p>
        </p:txBody>
      </p:sp>
      <p:pic>
        <p:nvPicPr>
          <p:cNvPr id="447" name="Shape 4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8813" y="5500687"/>
            <a:ext cx="2071686" cy="135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Shape 4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500" y="5500687"/>
            <a:ext cx="1928812" cy="135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Shape 4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9312" y="5500687"/>
            <a:ext cx="1928812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Shape 450"/>
          <p:cNvSpPr/>
          <p:nvPr/>
        </p:nvSpPr>
        <p:spPr>
          <a:xfrm>
            <a:off x="7643813" y="4857750"/>
            <a:ext cx="785811" cy="71437"/>
          </a:xfrm>
          <a:prstGeom prst="rightArrow">
            <a:avLst>
              <a:gd name="adj1" fmla="val 50000"/>
              <a:gd name="adj2" fmla="val 50009"/>
            </a:avLst>
          </a:prstGeom>
          <a:solidFill>
            <a:srgbClr val="FF388C"/>
          </a:solidFill>
          <a:ln w="25550" cap="sq" cmpd="sng">
            <a:solidFill>
              <a:srgbClr val="BC266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451" name="Shape 45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15250" y="5500687"/>
            <a:ext cx="1428749" cy="135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Shape 452"/>
          <p:cNvPicPr preferRelativeResize="0"/>
          <p:nvPr/>
        </p:nvPicPr>
        <p:blipFill rotWithShape="1">
          <a:blip r:embed="rId7">
            <a:alphaModFix/>
          </a:blip>
          <a:srcRect l="10344" t="10518" r="6900" b="15795"/>
          <a:stretch/>
        </p:blipFill>
        <p:spPr>
          <a:xfrm>
            <a:off x="0" y="5500687"/>
            <a:ext cx="1928812" cy="135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77587" y="1054663"/>
            <a:ext cx="2989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latin typeface="Arial Hebrew Scholar"/>
                <a:cs typeface="Arial Hebrew Scholar"/>
              </a:rPr>
              <a:t>Funções do açúcar </a:t>
            </a:r>
            <a:endParaRPr lang="pt-BR" sz="2400" b="1" dirty="0">
              <a:latin typeface="Arial Hebrew Scholar"/>
              <a:cs typeface="Arial Hebrew Scholar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/>
          <p:nvPr/>
        </p:nvSpPr>
        <p:spPr>
          <a:xfrm>
            <a:off x="2571750" y="785812"/>
            <a:ext cx="6072187" cy="45005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3" marR="0" lvl="0" indent="-341313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Clr>
                <a:srgbClr val="D2D2D2"/>
              </a:buClr>
              <a:buSzPct val="75000"/>
              <a:buFont typeface="Noto Sans Symbols"/>
              <a:buChar char="■"/>
            </a:pP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Formadores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cristais</a:t>
            </a:r>
            <a:endParaRPr lang="en-US" sz="2400" dirty="0">
              <a:solidFill>
                <a:srgbClr val="887952"/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341313" marR="0" lvl="0" indent="-341313" algn="l" rtl="0">
              <a:lnSpc>
                <a:spcPct val="155000"/>
              </a:lnSpc>
              <a:spcBef>
                <a:spcPts val="700"/>
              </a:spcBef>
              <a:spcAft>
                <a:spcPts val="0"/>
              </a:spcAft>
              <a:buClr>
                <a:srgbClr val="D2D2D2"/>
              </a:buClr>
              <a:buSzPct val="75000"/>
              <a:buFont typeface="Noto Sans Symbols"/>
              <a:buChar char="■"/>
            </a:pP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Fornecem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volume (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incorporam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) </a:t>
            </a:r>
          </a:p>
          <a:p>
            <a:pPr marL="341313" marR="0" lvl="0" indent="-341313" algn="l" rtl="0">
              <a:lnSpc>
                <a:spcPct val="155000"/>
              </a:lnSpc>
              <a:spcBef>
                <a:spcPts val="700"/>
              </a:spcBef>
              <a:spcAft>
                <a:spcPts val="0"/>
              </a:spcAft>
              <a:buClr>
                <a:srgbClr val="D2D2D2"/>
              </a:buClr>
              <a:buSzPct val="75000"/>
              <a:buFont typeface="Noto Sans Symbols"/>
              <a:buChar char="■"/>
            </a:pP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Matéria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- prima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fermentescível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(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substrato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para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o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crescimento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microrganismos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nas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massas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)</a:t>
            </a:r>
          </a:p>
          <a:p>
            <a:pPr marL="341313" marR="0" lvl="0" indent="-341313" algn="l" rtl="0">
              <a:lnSpc>
                <a:spcPct val="155000"/>
              </a:lnSpc>
              <a:spcBef>
                <a:spcPts val="700"/>
              </a:spcBef>
              <a:spcAft>
                <a:spcPts val="0"/>
              </a:spcAft>
              <a:buClr>
                <a:srgbClr val="D2D2D2"/>
              </a:buClr>
              <a:buSzPct val="75000"/>
              <a:buFont typeface="Noto Sans Symbols"/>
              <a:buChar char="■"/>
            </a:pP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Controlam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ponto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congelamento</a:t>
            </a:r>
            <a:endParaRPr lang="en-US" sz="2400" dirty="0">
              <a:solidFill>
                <a:srgbClr val="887952"/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341313" marR="0" lvl="0" indent="-341313" algn="l" rtl="0">
              <a:lnSpc>
                <a:spcPct val="155000"/>
              </a:lnSpc>
              <a:spcBef>
                <a:spcPts val="700"/>
              </a:spcBef>
              <a:spcAft>
                <a:spcPts val="0"/>
              </a:spcAft>
              <a:buClr>
                <a:srgbClr val="D2D2D2"/>
              </a:buClr>
              <a:buSzPct val="75000"/>
              <a:buFont typeface="Noto Sans Symbols"/>
              <a:buChar char="■"/>
            </a:pP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Reguladores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estrutura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-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crocância</a:t>
            </a:r>
            <a:endParaRPr lang="en-US" sz="2400" dirty="0">
              <a:solidFill>
                <a:srgbClr val="887952"/>
              </a:solidFill>
              <a:latin typeface="Arial Hebrew Scholar"/>
              <a:ea typeface="Tahoma"/>
              <a:cs typeface="Arial Hebrew Scholar"/>
              <a:sym typeface="Tahoma"/>
            </a:endParaRPr>
          </a:p>
        </p:txBody>
      </p:sp>
      <p:pic>
        <p:nvPicPr>
          <p:cNvPr id="460" name="Shape 4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643188"/>
            <a:ext cx="1643062" cy="1500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Shape 4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643062" cy="1285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Shape 4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1285875"/>
            <a:ext cx="1643062" cy="135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143375"/>
            <a:ext cx="1643062" cy="1357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429250"/>
            <a:ext cx="1643062" cy="142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/>
        </p:nvSpPr>
        <p:spPr>
          <a:xfrm>
            <a:off x="785812" y="1428750"/>
            <a:ext cx="7696199" cy="4522788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400" dirty="0">
              <a:solidFill>
                <a:srgbClr val="887952"/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1625"/>
              </a:spcBef>
              <a:spcAft>
                <a:spcPts val="0"/>
              </a:spcAft>
              <a:buClr>
                <a:srgbClr val="F1B2FF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tx1"/>
                </a:solidFill>
                <a:latin typeface="Arial Hebrew Scholar"/>
                <a:ea typeface="Tahoma"/>
                <a:cs typeface="Arial Hebrew Scholar"/>
                <a:sym typeface="Tahoma"/>
              </a:rPr>
              <a:t>COCÇÃO DE SOLUÇÃO DE AÇÚCAR :</a:t>
            </a:r>
          </a:p>
          <a:p>
            <a:pPr marL="0" marR="0" lvl="0" indent="0" algn="just" rtl="0">
              <a:lnSpc>
                <a:spcPct val="130000"/>
              </a:lnSpc>
              <a:spcBef>
                <a:spcPts val="1625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ahoma"/>
              <a:buChar char="•"/>
            </a:pP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consistência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da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calda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(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mais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grossa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ou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mais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rala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)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será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determinada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pela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concentração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açúcar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e tempo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cozimento</a:t>
            </a:r>
            <a:r>
              <a:rPr lang="en-US" sz="2400" dirty="0" smtClean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  <a:endParaRPr sz="2400" dirty="0">
              <a:solidFill>
                <a:srgbClr val="887952"/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0" marR="0" lvl="0" indent="0" algn="just" rtl="0">
              <a:lnSpc>
                <a:spcPct val="130000"/>
              </a:lnSpc>
              <a:spcBef>
                <a:spcPts val="1625"/>
              </a:spcBef>
              <a:spcAft>
                <a:spcPts val="0"/>
              </a:spcAft>
              <a:buClr>
                <a:srgbClr val="F1B2FF"/>
              </a:buClr>
              <a:buSzPct val="100000"/>
              <a:buFont typeface="Tahoma"/>
              <a:buChar char="•"/>
            </a:pP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Diferentes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PONTO DE CALDA.</a:t>
            </a: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6E3AFF">
                <a:tint val="45000"/>
                <a:satMod val="400000"/>
              </a:srgbClr>
            </a:duotone>
          </a:blip>
          <a:srcRect/>
          <a:stretch/>
        </p:blipFill>
        <p:spPr>
          <a:xfrm>
            <a:off x="1066800" y="231775"/>
            <a:ext cx="7772400" cy="113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Shape 479"/>
          <p:cNvGrpSpPr/>
          <p:nvPr/>
        </p:nvGrpSpPr>
        <p:grpSpPr>
          <a:xfrm>
            <a:off x="176213" y="292100"/>
            <a:ext cx="1212849" cy="6149975"/>
            <a:chOff x="111" y="184"/>
            <a:chExt cx="763" cy="3874"/>
          </a:xfrm>
        </p:grpSpPr>
        <p:pic>
          <p:nvPicPr>
            <p:cNvPr id="480" name="Shape 48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" y="184"/>
              <a:ext cx="763" cy="38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1" name="Shape 481"/>
            <p:cNvSpPr txBox="1"/>
            <p:nvPr/>
          </p:nvSpPr>
          <p:spPr>
            <a:xfrm>
              <a:off x="111" y="184"/>
              <a:ext cx="763" cy="387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482" name="Shape 482"/>
          <p:cNvSpPr txBox="1"/>
          <p:nvPr/>
        </p:nvSpPr>
        <p:spPr>
          <a:xfrm>
            <a:off x="2022475" y="1000125"/>
            <a:ext cx="6264274" cy="18875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l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Exige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o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uso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termômetro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e/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ou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observação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do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comportamento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da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calda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em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contato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com a 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água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fria</a:t>
            </a:r>
            <a:endParaRPr lang="en-US" sz="2400" dirty="0">
              <a:solidFill>
                <a:schemeClr val="tx2">
                  <a:lumMod val="25000"/>
                </a:schemeClr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446088" marR="0" lvl="0" indent="-382588" algn="l" rtl="0"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Font typeface="Noto Sans Symbols"/>
              <a:buNone/>
            </a:pPr>
            <a:endParaRPr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83" name="Shape 4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0500" y="3357562"/>
            <a:ext cx="2381249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/>
          <p:nvPr/>
        </p:nvSpPr>
        <p:spPr>
          <a:xfrm>
            <a:off x="3651250" y="320675"/>
            <a:ext cx="5276849" cy="67976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Times New Roman"/>
              <a:buAutoNum type="arabicPeriod"/>
            </a:pP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Ponto de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fio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110º C =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quando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puxada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com o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garfo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, a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calda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forma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longos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fios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finos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à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medida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que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vai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esfriando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no ar.</a:t>
            </a:r>
          </a:p>
          <a:p>
            <a:pPr marL="457200" marR="0" lvl="0" indent="-457200" algn="l" rtl="0">
              <a:lnSpc>
                <a:spcPct val="105000"/>
              </a:lnSpc>
              <a:spcBef>
                <a:spcPts val="1438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Times New Roman"/>
              <a:buAutoNum type="arabicPeriod"/>
            </a:pP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Ponto de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bala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mole 116º C,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em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água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fria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deve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formar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uma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bala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 mole</a:t>
            </a:r>
          </a:p>
          <a:p>
            <a:pPr marL="457200" marR="0" lvl="0" indent="-457200" algn="l" rtl="0">
              <a:lnSpc>
                <a:spcPct val="105000"/>
              </a:lnSpc>
              <a:spcBef>
                <a:spcPts val="1438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Times New Roman"/>
              <a:buAutoNum type="arabicPeriod"/>
            </a:pP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Ponto de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bala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dura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= 121º C,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em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água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fria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deve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formar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uma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bala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dura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  <a:p>
            <a:pPr marL="457200" marR="0" lvl="0" indent="-457200" algn="l" rtl="0">
              <a:lnSpc>
                <a:spcPct val="105000"/>
              </a:lnSpc>
              <a:spcBef>
                <a:spcPts val="1438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Times New Roman"/>
              <a:buAutoNum type="arabicPeriod"/>
            </a:pP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Ponto de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transparência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= 130º C,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depois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fria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fica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transparente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e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crocante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, mas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ainda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maleável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  <a:p>
            <a:pPr marL="457200" marR="0" lvl="0" indent="-457200" algn="l" rtl="0">
              <a:lnSpc>
                <a:spcPct val="105000"/>
              </a:lnSpc>
              <a:spcBef>
                <a:spcPts val="1438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Times New Roman"/>
              <a:buAutoNum type="arabicPeriod"/>
            </a:pP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Ponto de </a:t>
            </a:r>
            <a:r>
              <a:rPr lang="en-US" sz="2300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espelho</a:t>
            </a:r>
            <a:r>
              <a:rPr lang="en-US" sz="23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&gt; 130º  </a:t>
            </a:r>
          </a:p>
          <a:p>
            <a:pPr marL="457200" marR="0" lvl="0" indent="-4572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Font typeface="Noto Sans Symbols"/>
              <a:buNone/>
            </a:pPr>
            <a:endParaRPr sz="2300" dirty="0">
              <a:solidFill>
                <a:srgbClr val="443C29"/>
              </a:solidFill>
              <a:latin typeface="Arial Hebrew Scholar"/>
              <a:ea typeface="Questrial"/>
              <a:cs typeface="Arial Hebrew Scholar"/>
              <a:sym typeface="Questrial"/>
            </a:endParaRPr>
          </a:p>
          <a:p>
            <a:pPr marL="457200" marR="0" lvl="0" indent="-457200" algn="l" rtl="0">
              <a:lnSpc>
                <a:spcPct val="105000"/>
              </a:lnSpc>
              <a:spcBef>
                <a:spcPts val="1438"/>
              </a:spcBef>
              <a:spcAft>
                <a:spcPts val="0"/>
              </a:spcAft>
              <a:buClr>
                <a:srgbClr val="FF388C"/>
              </a:buClr>
              <a:buFont typeface="Questrial"/>
              <a:buNone/>
            </a:pPr>
            <a:endParaRPr sz="2300" dirty="0">
              <a:solidFill>
                <a:srgbClr val="443C29"/>
              </a:solidFill>
              <a:latin typeface="Arial Hebrew Scholar"/>
              <a:ea typeface="Questrial"/>
              <a:cs typeface="Arial Hebrew Scholar"/>
              <a:sym typeface="Questrial"/>
            </a:endParaRPr>
          </a:p>
        </p:txBody>
      </p:sp>
      <p:pic>
        <p:nvPicPr>
          <p:cNvPr id="491" name="Shape 4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7860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Shape 498"/>
          <p:cNvGrpSpPr/>
          <p:nvPr/>
        </p:nvGrpSpPr>
        <p:grpSpPr>
          <a:xfrm>
            <a:off x="457200" y="268288"/>
            <a:ext cx="8228013" cy="1393824"/>
            <a:chOff x="288" y="169"/>
            <a:chExt cx="5183" cy="877"/>
          </a:xfrm>
        </p:grpSpPr>
        <p:pic>
          <p:nvPicPr>
            <p:cNvPr id="499" name="Shape 499"/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/>
          </p:blipFill>
          <p:spPr>
            <a:xfrm>
              <a:off x="288" y="169"/>
              <a:ext cx="5183" cy="8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0" name="Shape 500"/>
            <p:cNvSpPr txBox="1"/>
            <p:nvPr/>
          </p:nvSpPr>
          <p:spPr>
            <a:xfrm>
              <a:off x="288" y="169"/>
              <a:ext cx="5183" cy="8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01" name="Shape 501"/>
          <p:cNvSpPr txBox="1"/>
          <p:nvPr/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just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Doces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cujo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principal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ingrediente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é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o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açúcar</a:t>
            </a:r>
            <a:endParaRPr lang="en-US" sz="2400" dirty="0">
              <a:solidFill>
                <a:schemeClr val="tx2">
                  <a:lumMod val="25000"/>
                </a:schemeClr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446088" marR="0" lvl="0" indent="-382588" algn="just" rtl="0"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Diferença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entre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balas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: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aparência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e </a:t>
            </a: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textura</a:t>
            </a:r>
            <a:endParaRPr lang="en-US" sz="2400" dirty="0">
              <a:solidFill>
                <a:schemeClr val="tx2">
                  <a:lumMod val="25000"/>
                </a:schemeClr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446088" marR="0" lvl="0" indent="-382588" algn="just" rtl="0"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Classificação</a:t>
            </a:r>
            <a:endParaRPr lang="en-US" sz="2400" dirty="0">
              <a:solidFill>
                <a:schemeClr val="tx2">
                  <a:lumMod val="25000"/>
                </a:schemeClr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1103313" marR="0" lvl="2" indent="-239712" algn="just" rtl="0"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⚫"/>
            </a:pPr>
            <a:r>
              <a:rPr lang="en-US" sz="2400" b="0" i="0" u="none" strike="noStrike" cap="none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Cristalizadas</a:t>
            </a:r>
            <a:endParaRPr lang="en-US" sz="2400" b="0" i="0" u="none" strike="noStrike" cap="none" dirty="0">
              <a:solidFill>
                <a:schemeClr val="tx2">
                  <a:lumMod val="25000"/>
                </a:schemeClr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1103313" marR="0" lvl="2" indent="-239712" algn="just" rtl="0"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⚫"/>
            </a:pPr>
            <a:r>
              <a:rPr lang="en-US" sz="2400" b="0" i="0" u="none" strike="noStrike" cap="none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Não</a:t>
            </a:r>
            <a:r>
              <a:rPr lang="en-US" sz="24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cristalizadas</a:t>
            </a:r>
            <a:endParaRPr lang="en-US" sz="2400" b="0" i="0" u="none" strike="noStrike" cap="none" dirty="0">
              <a:solidFill>
                <a:schemeClr val="tx2">
                  <a:lumMod val="25000"/>
                </a:schemeClr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446088" marR="0" lvl="0" indent="-382588" algn="l" rtl="0"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Font typeface="Noto Sans Symbols"/>
              <a:buNone/>
            </a:pPr>
            <a:endParaRPr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02" name="Shape 5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43500" y="3500437"/>
            <a:ext cx="3143249" cy="25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2267750" y="662375"/>
            <a:ext cx="6377100" cy="511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413068" algn="just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b="0" i="0" u="none" strike="noStrike" cap="none" dirty="0" smtClean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o</a:t>
            </a:r>
            <a:r>
              <a:rPr lang="en-US" b="0" i="0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US" b="0" i="0" u="none" strike="noStrike" cap="none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em</a:t>
            </a:r>
            <a:r>
              <a:rPr lang="en-US" b="0" i="0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b="0" i="0" u="none" strike="noStrike" cap="none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leite</a:t>
            </a:r>
            <a:r>
              <a:rPr lang="en-US" b="0" i="0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b="0" i="0" u="none" strike="noStrike" cap="none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mel</a:t>
            </a:r>
            <a:r>
              <a:rPr lang="en-US" b="0" i="0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sob </a:t>
            </a:r>
            <a:r>
              <a:rPr lang="en-US" b="0" i="0" u="none" strike="noStrike" cap="none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tua</a:t>
            </a:r>
            <a:r>
              <a:rPr lang="en-US" b="0" i="0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b="0" i="0" u="none" strike="noStrike" cap="none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língua</a:t>
            </a:r>
            <a:endParaRPr lang="en-US" b="0" i="0" u="none" strike="noStrike" cap="none" dirty="0">
              <a:solidFill>
                <a:srgbClr val="87785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46088" lvl="0" indent="-413068" algn="just"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400" b="0" i="0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As </a:t>
            </a:r>
            <a:r>
              <a:rPr lang="en-US" sz="2400" b="0" i="0" u="none" strike="noStrike" cap="none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deusas</a:t>
            </a:r>
            <a:r>
              <a:rPr lang="en-US" sz="2400" b="0" i="0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b="0" i="0" u="none" strike="noStrike" cap="none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gregas</a:t>
            </a:r>
            <a:r>
              <a:rPr lang="en-US" sz="2400" b="0" i="0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b="0" i="0" u="none" strike="noStrike" cap="none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eram</a:t>
            </a:r>
            <a:r>
              <a:rPr lang="en-US" sz="2400" b="0" i="0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b="0" i="0" u="none" strike="noStrike" cap="none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chamadas</a:t>
            </a:r>
            <a:r>
              <a:rPr lang="en-US" sz="2400" b="0" i="0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 de </a:t>
            </a:r>
            <a:r>
              <a:rPr lang="en-US" sz="2400" b="1" i="1" u="none" strike="noStrike" cap="none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Melissai</a:t>
            </a:r>
            <a:r>
              <a:rPr lang="en-US" sz="2400" b="0" i="1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sz="2400" b="0" i="1" u="none" strike="noStrike" cap="none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em</a:t>
            </a:r>
            <a:r>
              <a:rPr lang="en-US" sz="2400" b="0" i="1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b="0" i="1" u="none" strike="noStrike" cap="none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hebraico</a:t>
            </a:r>
            <a:r>
              <a:rPr lang="en-US" sz="2400" b="0" i="1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b="1" i="1" u="none" strike="noStrike" cap="none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Deborah</a:t>
            </a:r>
            <a:r>
              <a:rPr lang="en-US" sz="2400" i="1" dirty="0" smtClean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.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Conhecido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desde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a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antiguidade</a:t>
            </a:r>
            <a:endParaRPr lang="en-US" sz="2400" dirty="0">
              <a:solidFill>
                <a:srgbClr val="87785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446088" lvl="0" indent="-413068" algn="just">
              <a:spcBef>
                <a:spcPts val="600"/>
              </a:spcBef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Depois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do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leite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materno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e as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frutas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a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fonte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natural de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doçura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tem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sido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o ”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mel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”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que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conhecido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aproximadamente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faz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10 mil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anos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;</a:t>
            </a:r>
          </a:p>
          <a:p>
            <a:pPr marL="446088" lvl="0" indent="-413068" algn="just">
              <a:spcBef>
                <a:spcPts val="600"/>
              </a:spcBef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O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mel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sempre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representou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prazer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sz="24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satisfação</a:t>
            </a:r>
            <a:r>
              <a:rPr lang="en-US" sz="24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: </a:t>
            </a:r>
          </a:p>
          <a:p>
            <a:pPr marL="1143000" lvl="2" indent="-299719" algn="just">
              <a:spcBef>
                <a:spcPts val="600"/>
              </a:spcBef>
              <a:buClr>
                <a:srgbClr val="FF388C"/>
              </a:buClr>
              <a:buFont typeface="Noto Sans Symbols"/>
              <a:buChar char="⦿"/>
            </a:pP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As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caricias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da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noiva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mas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saborosas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que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o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mel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( 4 mil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anos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em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tabua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de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argila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da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Suméria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)</a:t>
            </a:r>
          </a:p>
          <a:p>
            <a:pPr marL="1143000" lvl="2" indent="-195580" algn="just">
              <a:spcBef>
                <a:spcPts val="600"/>
              </a:spcBef>
              <a:buClr>
                <a:srgbClr val="FF388C"/>
              </a:buClr>
              <a:buFont typeface="Noto Sans Symbols"/>
              <a:buChar char="⦿"/>
            </a:pP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No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velho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testamento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,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Os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Cânticos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de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Salomão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: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Teus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lábios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noiva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minha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são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como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favos</a:t>
            </a:r>
            <a:r>
              <a:rPr lang="en-US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escorrend</a:t>
            </a:r>
            <a:endParaRPr lang="en-US" sz="2400" i="1" dirty="0">
              <a:solidFill>
                <a:srgbClr val="87785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34" name="Shape 234"/>
          <p:cNvPicPr preferRelativeResize="0"/>
          <p:nvPr/>
        </p:nvPicPr>
        <p:blipFill rotWithShape="1">
          <a:blip r:embed="rId3">
            <a:alphaModFix/>
          </a:blip>
          <a:srcRect l="225" t="11391" r="-224" b="9801"/>
          <a:stretch/>
        </p:blipFill>
        <p:spPr>
          <a:xfrm rot="5400000">
            <a:off x="-2124744" y="2492896"/>
            <a:ext cx="655272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 flipH="1">
            <a:off x="462643" y="6309319"/>
            <a:ext cx="1728193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Carvernas de la Araña em Valencia Espanha.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" name="Shape 509"/>
          <p:cNvGrpSpPr/>
          <p:nvPr/>
        </p:nvGrpSpPr>
        <p:grpSpPr>
          <a:xfrm>
            <a:off x="1146174" y="280987"/>
            <a:ext cx="7770813" cy="996949"/>
            <a:chOff x="721" y="176"/>
            <a:chExt cx="4895" cy="627"/>
          </a:xfrm>
        </p:grpSpPr>
        <p:pic>
          <p:nvPicPr>
            <p:cNvPr id="510" name="Shape 510"/>
            <p:cNvPicPr preferRelativeResize="0"/>
            <p:nvPr/>
          </p:nvPicPr>
          <p:blipFill rotWithShape="1">
            <a:blip r:embed="rId3">
              <a:alphaModFix/>
              <a:biLevel thresh="75000"/>
            </a:blip>
            <a:srcRect/>
            <a:stretch/>
          </p:blipFill>
          <p:spPr>
            <a:xfrm>
              <a:off x="721" y="176"/>
              <a:ext cx="4895" cy="6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1" name="Shape 511"/>
            <p:cNvSpPr txBox="1"/>
            <p:nvPr/>
          </p:nvSpPr>
          <p:spPr>
            <a:xfrm>
              <a:off x="721" y="176"/>
              <a:ext cx="4895" cy="62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12" name="Shape 512"/>
          <p:cNvSpPr txBox="1"/>
          <p:nvPr/>
        </p:nvSpPr>
        <p:spPr>
          <a:xfrm>
            <a:off x="939800" y="1371600"/>
            <a:ext cx="7593013" cy="495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O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açúcar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está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presente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na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forma</a:t>
            </a:r>
          </a:p>
          <a:p>
            <a:pPr marL="446088" marR="0" lvl="0" indent="-382588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  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não-cristalizada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  <a:p>
            <a:pPr marL="446088" marR="0" lvl="0" indent="-382588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</a:p>
          <a:p>
            <a:pPr marL="446088" marR="0" lvl="0" indent="-382588" algn="just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A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cristalização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é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evitada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por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: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açúcar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invertido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xarope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milho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gordura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sólidos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leite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amido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8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pectina</a:t>
            </a:r>
            <a:endParaRPr lang="en-US" sz="2800" dirty="0">
              <a:solidFill>
                <a:schemeClr val="tx2">
                  <a:lumMod val="50000"/>
                </a:schemeClr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820738" marR="0" lvl="1" indent="-287338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95000"/>
              <a:buFont typeface="Verdana"/>
              <a:buChar char="›"/>
            </a:pPr>
            <a:r>
              <a:rPr lang="en-US" sz="2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Balas</a:t>
            </a:r>
            <a:r>
              <a:rPr lang="en-US" sz="2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duras</a:t>
            </a:r>
            <a:r>
              <a:rPr lang="en-US" sz="2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: </a:t>
            </a:r>
            <a:r>
              <a:rPr lang="en-US" sz="2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pirulitos</a:t>
            </a:r>
            <a:r>
              <a:rPr lang="en-US" sz="2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balas</a:t>
            </a:r>
            <a:r>
              <a:rPr lang="en-US" sz="2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1" u="none" strike="noStrike" cap="none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soft</a:t>
            </a:r>
            <a:r>
              <a:rPr lang="en-US" sz="2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</a:p>
          <a:p>
            <a:pPr marL="820738" marR="0" lvl="1" indent="-287338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95000"/>
              <a:buFont typeface="Verdana"/>
              <a:buChar char="›"/>
            </a:pPr>
            <a:r>
              <a:rPr lang="en-US" sz="2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Balas</a:t>
            </a:r>
            <a:r>
              <a:rPr lang="en-US" sz="2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macias</a:t>
            </a:r>
            <a:r>
              <a:rPr lang="en-US" sz="2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: </a:t>
            </a:r>
            <a:r>
              <a:rPr lang="en-US" sz="2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caramelos</a:t>
            </a:r>
            <a:r>
              <a:rPr lang="en-US" sz="2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b="0" i="0" u="none" strike="noStrike" cap="none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geléias</a:t>
            </a:r>
            <a:r>
              <a:rPr lang="en-US" sz="2400" b="0" i="0" u="none" strike="noStrike" cap="none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, marshmallows.</a:t>
            </a:r>
          </a:p>
          <a:p>
            <a:pPr marL="446088" marR="0" lvl="0" indent="-382588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Font typeface="Noto Sans Symbols"/>
              <a:buNone/>
            </a:pPr>
            <a:endParaRPr sz="2400" dirty="0">
              <a:solidFill>
                <a:schemeClr val="tx2">
                  <a:lumMod val="50000"/>
                </a:schemeClr>
              </a:solidFill>
              <a:latin typeface="Arial Hebrew Scholar"/>
              <a:ea typeface="Tahoma"/>
              <a:cs typeface="Arial Hebrew Scholar"/>
              <a:sym typeface="Tahoma"/>
            </a:endParaRPr>
          </a:p>
        </p:txBody>
      </p:sp>
      <p:pic>
        <p:nvPicPr>
          <p:cNvPr id="513" name="Shape 5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6013" y="260350"/>
            <a:ext cx="1487486" cy="187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5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5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5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5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/>
          <p:nvPr/>
        </p:nvSpPr>
        <p:spPr>
          <a:xfrm>
            <a:off x="2119312" y="764094"/>
            <a:ext cx="6719888" cy="46814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8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dirty="0">
                <a:solidFill>
                  <a:srgbClr val="443C2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BALAS DURAS 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- a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massa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é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despejada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sobre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uma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superfície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fria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deixada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em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repouso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para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resfriar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apresentando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uma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textura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vítrea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transparente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  <a:p>
            <a:pPr marL="0" marR="0" lvl="0" indent="0" algn="just" rtl="0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400" dirty="0">
              <a:solidFill>
                <a:srgbClr val="887952"/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BALAS MACIAS 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- a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massa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é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“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trabalhada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” logo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após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o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esfriamento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para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a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formação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massa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homogênea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  <a:p>
            <a:pPr marL="0" marR="0" lvl="0" indent="0" algn="just" rtl="0"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Font typeface="Noto Sans Symbols"/>
              <a:buNone/>
            </a:pPr>
            <a:endParaRPr sz="2800" dirty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21" name="Shape 5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9822" y="1722741"/>
            <a:ext cx="1839490" cy="3539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 txBox="1"/>
          <p:nvPr/>
        </p:nvSpPr>
        <p:spPr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just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Contém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uma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proporção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elevada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ingredientes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que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não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são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açúcares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sendo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preparados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xarope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milho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gordura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, 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grandes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quantidades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concentrados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leite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  <a:p>
            <a:pPr marL="446088" marR="0" lvl="0" indent="-382588" algn="just" rtl="0"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cor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e o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sabor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característicos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446088" marR="0" lvl="0" indent="-382588" algn="just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   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são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resultados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interação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do </a:t>
            </a:r>
          </a:p>
          <a:p>
            <a:pPr marL="446088" marR="0" lvl="0" indent="-382588" algn="just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   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açúcar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com o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leite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e outros</a:t>
            </a:r>
          </a:p>
          <a:p>
            <a:pPr marL="446088" marR="0" lvl="0" indent="-382588" algn="just" rtl="0"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   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ingredientes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</p:txBody>
      </p:sp>
      <p:sp>
        <p:nvSpPr>
          <p:cNvPr id="529" name="Shape 529"/>
          <p:cNvSpPr txBox="1"/>
          <p:nvPr/>
        </p:nvSpPr>
        <p:spPr>
          <a:xfrm>
            <a:off x="1295400" y="609600"/>
            <a:ext cx="6589713" cy="4778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D2D2D2"/>
              </a:buClr>
              <a:buSzPct val="25000"/>
              <a:buFont typeface="Times New Roman"/>
              <a:buNone/>
            </a:pPr>
            <a:r>
              <a:rPr lang="en-US" sz="3600" i="1" dirty="0" err="1">
                <a:solidFill>
                  <a:schemeClr val="tx2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Caramelos</a:t>
            </a:r>
            <a:r>
              <a:rPr lang="en-US" sz="3600" i="1" dirty="0">
                <a:solidFill>
                  <a:schemeClr val="tx2">
                    <a:lumMod val="1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</p:txBody>
      </p:sp>
      <p:pic>
        <p:nvPicPr>
          <p:cNvPr id="530" name="Shape 5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8850" y="4292600"/>
            <a:ext cx="1527175" cy="227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Shape 537"/>
          <p:cNvGrpSpPr/>
          <p:nvPr/>
        </p:nvGrpSpPr>
        <p:grpSpPr>
          <a:xfrm>
            <a:off x="457200" y="268288"/>
            <a:ext cx="8228013" cy="1393824"/>
            <a:chOff x="288" y="169"/>
            <a:chExt cx="5183" cy="877"/>
          </a:xfrm>
        </p:grpSpPr>
        <p:pic>
          <p:nvPicPr>
            <p:cNvPr id="538" name="Shape 538"/>
            <p:cNvPicPr preferRelativeResize="0"/>
            <p:nvPr/>
          </p:nvPicPr>
          <p:blipFill rotWithShape="1">
            <a:blip r:embed="rId3">
              <a:grayscl/>
              <a:alphaModFix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9100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288" y="169"/>
              <a:ext cx="5183" cy="8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9" name="Shape 539"/>
            <p:cNvSpPr txBox="1"/>
            <p:nvPr/>
          </p:nvSpPr>
          <p:spPr>
            <a:xfrm>
              <a:off x="288" y="169"/>
              <a:ext cx="5183" cy="8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40" name="Shape 540"/>
          <p:cNvSpPr txBox="1"/>
          <p:nvPr/>
        </p:nvSpPr>
        <p:spPr>
          <a:xfrm>
            <a:off x="900112" y="2133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just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São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balas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coesas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contendo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amido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ou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pectinas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incluem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as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balas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goma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  <a:p>
            <a:pPr marL="446088" marR="0" lvl="0" indent="-382588" algn="just" rtl="0"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Font typeface="Noto Sans Symbols"/>
              <a:buNone/>
            </a:pPr>
            <a:endParaRPr sz="2400" dirty="0">
              <a:solidFill>
                <a:srgbClr val="887952"/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820738" marR="0" lvl="1" indent="-287338" algn="just" rtl="0"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SzPct val="95000"/>
              <a:buFont typeface="Verdana"/>
              <a:buChar char="›"/>
            </a:pPr>
            <a:r>
              <a:rPr lang="en-US" sz="2400" b="1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Geléia</a:t>
            </a:r>
            <a:r>
              <a:rPr lang="en-US" sz="2400" b="1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b="1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frutas</a:t>
            </a:r>
            <a:r>
              <a:rPr lang="en-US" sz="2400" b="1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: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definida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como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o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produto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obtido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pela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cocção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frutas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inteiras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ou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em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pedaços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polpa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ou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suco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frutas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, com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açúcar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e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água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até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obter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consistência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b="0" i="0" u="none" strike="noStrike" cap="none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gelatinosa</a:t>
            </a:r>
            <a:r>
              <a:rPr lang="en-US" sz="2400" b="0" i="0" u="none" strike="noStrike" cap="none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</p:txBody>
      </p:sp>
      <p:pic>
        <p:nvPicPr>
          <p:cNvPr id="541" name="Shape 5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9925" y="36513"/>
            <a:ext cx="1524000" cy="2024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Shape 5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5600" y="3886200"/>
            <a:ext cx="1904999" cy="14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Shape 5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14800" y="3962400"/>
            <a:ext cx="1904999" cy="1419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Shape 5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7800" y="3886200"/>
            <a:ext cx="1904999" cy="1422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1" name="Shape 551"/>
          <p:cNvGrpSpPr/>
          <p:nvPr/>
        </p:nvGrpSpPr>
        <p:grpSpPr>
          <a:xfrm>
            <a:off x="457200" y="268288"/>
            <a:ext cx="8228013" cy="1393824"/>
            <a:chOff x="288" y="169"/>
            <a:chExt cx="5183" cy="877"/>
          </a:xfrm>
        </p:grpSpPr>
        <p:pic>
          <p:nvPicPr>
            <p:cNvPr id="552" name="Shape 552"/>
            <p:cNvPicPr preferRelativeResize="0"/>
            <p:nvPr/>
          </p:nvPicPr>
          <p:blipFill rotWithShape="1">
            <a:blip r:embed="rId6">
              <a:alphaModFix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/>
          </p:blipFill>
          <p:spPr>
            <a:xfrm>
              <a:off x="288" y="169"/>
              <a:ext cx="5183" cy="8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3" name="Shape 553"/>
            <p:cNvSpPr txBox="1"/>
            <p:nvPr/>
          </p:nvSpPr>
          <p:spPr>
            <a:xfrm>
              <a:off x="288" y="169"/>
              <a:ext cx="5183" cy="8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54" name="Shape 554"/>
          <p:cNvSpPr txBox="1"/>
          <p:nvPr/>
        </p:nvSpPr>
        <p:spPr>
          <a:xfrm>
            <a:off x="838200" y="1752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just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Contém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elevada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quantidade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xarope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milho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às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vezes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açúcar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invertido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quais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são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batidos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com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gelatinas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claras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ovos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ou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proteína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soja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Shape 561"/>
          <p:cNvGrpSpPr/>
          <p:nvPr/>
        </p:nvGrpSpPr>
        <p:grpSpPr>
          <a:xfrm>
            <a:off x="457200" y="268288"/>
            <a:ext cx="8228013" cy="1393824"/>
            <a:chOff x="288" y="169"/>
            <a:chExt cx="5183" cy="877"/>
          </a:xfrm>
        </p:grpSpPr>
        <p:pic>
          <p:nvPicPr>
            <p:cNvPr id="562" name="Shape 562"/>
            <p:cNvPicPr preferRelativeResize="0"/>
            <p:nvPr/>
          </p:nvPicPr>
          <p:blipFill rotWithShape="1">
            <a:blip r:embed="rId3">
              <a:alphaModFix/>
              <a:grayscl/>
            </a:blip>
            <a:srcRect/>
            <a:stretch/>
          </p:blipFill>
          <p:spPr>
            <a:xfrm>
              <a:off x="288" y="169"/>
              <a:ext cx="5183" cy="8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3" name="Shape 563"/>
            <p:cNvSpPr txBox="1"/>
            <p:nvPr/>
          </p:nvSpPr>
          <p:spPr>
            <a:xfrm>
              <a:off x="288" y="169"/>
              <a:ext cx="5183" cy="8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sp>
        <p:nvSpPr>
          <p:cNvPr id="564" name="Shape 564"/>
          <p:cNvSpPr txBox="1"/>
          <p:nvPr/>
        </p:nvSpPr>
        <p:spPr>
          <a:xfrm>
            <a:off x="230186" y="1672874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Doce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textura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macia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esponjosa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  <a:p>
            <a:pPr marL="446088" marR="0" lvl="0" indent="-38258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Feito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com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gelatina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sem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sabor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água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açúcar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  <a:p>
            <a:pPr marL="446088" marR="0" lvl="0" indent="-38258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Massa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é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batida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até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dobrar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seu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volume. </a:t>
            </a:r>
          </a:p>
          <a:p>
            <a:pPr marL="446088" marR="0" lvl="0" indent="-38258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Depois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é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polvilhado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com coco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ralado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cortado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em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pedaços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</a:p>
        </p:txBody>
      </p:sp>
      <p:pic>
        <p:nvPicPr>
          <p:cNvPr id="565" name="Shape 5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34865" y="4003675"/>
            <a:ext cx="2158999" cy="1730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09972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/>
        </p:nvSpPr>
        <p:spPr>
          <a:xfrm>
            <a:off x="838200" y="1524000"/>
            <a:ext cx="7924799" cy="490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Formação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microcristais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sua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manutenção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durante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o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armazenamento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  <a:p>
            <a:pPr marL="446088" marR="0" lvl="0" indent="-38258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Para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controlar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o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tamanho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dos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cristais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é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necessário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utilização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substâncias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ácidas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.</a:t>
            </a:r>
          </a:p>
          <a:p>
            <a:pPr marL="446088" marR="0" lvl="0" indent="-38258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Font typeface="Noto Sans Symbols"/>
              <a:buNone/>
            </a:pPr>
            <a:endParaRPr sz="2400" dirty="0">
              <a:solidFill>
                <a:schemeClr val="tx2">
                  <a:lumMod val="50000"/>
                </a:schemeClr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446088" marR="0" lvl="0" indent="-38258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FONDANT</a:t>
            </a:r>
          </a:p>
          <a:p>
            <a:pPr marL="446088" marR="0" lvl="0" indent="-38258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Diminutos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cristais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açúcar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dispersos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numa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fase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líquida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.; 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446088" marR="0" lvl="0" indent="-382588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O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aquecimento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mistura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e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técnica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batimento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interferem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na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cristalização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  <a:p>
            <a:pPr marL="446088" marR="0" lvl="0" indent="-382588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É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utilizado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para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recobrir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bolos 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pequenos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doces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confeitaria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</p:txBody>
      </p:sp>
      <p:sp>
        <p:nvSpPr>
          <p:cNvPr id="573" name="Shape 573"/>
          <p:cNvSpPr txBox="1"/>
          <p:nvPr/>
        </p:nvSpPr>
        <p:spPr>
          <a:xfrm>
            <a:off x="1295400" y="609600"/>
            <a:ext cx="6096000" cy="56356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FF5698"/>
              </a:buClr>
              <a:buSzPct val="25000"/>
              <a:buFont typeface="Times New Roman"/>
              <a:buNone/>
            </a:pPr>
            <a:r>
              <a:rPr lang="en-US" sz="3600" i="1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Balas</a:t>
            </a:r>
            <a:r>
              <a:rPr lang="en-US" sz="3600" i="1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3600" i="1" dirty="0" err="1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cristalizadas</a:t>
            </a:r>
            <a:r>
              <a:rPr lang="en-US" sz="3600" i="1" dirty="0">
                <a:solidFill>
                  <a:schemeClr val="tx2">
                    <a:lumMod val="25000"/>
                  </a:schemeClr>
                </a:solidFill>
                <a:latin typeface="Arial Hebrew Scholar"/>
                <a:ea typeface="Tahoma"/>
                <a:cs typeface="Arial Hebrew Scholar"/>
                <a:sym typeface="Tahoma"/>
              </a:rPr>
              <a:t>: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5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/>
          <p:nvPr/>
        </p:nvSpPr>
        <p:spPr>
          <a:xfrm>
            <a:off x="0" y="2713038"/>
            <a:ext cx="9144000" cy="64135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1" name="Shape 5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3200" y="4419600"/>
            <a:ext cx="1904999" cy="14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Shape 5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0800" y="2667000"/>
            <a:ext cx="1904999" cy="14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Shape 5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1000" y="4495800"/>
            <a:ext cx="1904999" cy="14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Shape 58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05000" y="4495800"/>
            <a:ext cx="1904999" cy="14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Shape 58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600" y="2667000"/>
            <a:ext cx="1904999" cy="1431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Shape 58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28800" y="2667000"/>
            <a:ext cx="1904999" cy="1431924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Shape 587"/>
          <p:cNvSpPr txBox="1"/>
          <p:nvPr/>
        </p:nvSpPr>
        <p:spPr>
          <a:xfrm>
            <a:off x="1295400" y="1524000"/>
            <a:ext cx="6934199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5698"/>
              </a:buClr>
              <a:buSzPct val="25000"/>
              <a:buFont typeface="Times New Roman"/>
              <a:buNone/>
            </a:pPr>
            <a:r>
              <a:rPr lang="en-US" sz="3200" dirty="0" err="1">
                <a:solidFill>
                  <a:srgbClr val="443C29"/>
                </a:solidFill>
                <a:latin typeface="Tahoma"/>
                <a:ea typeface="Tahoma"/>
                <a:cs typeface="Tahoma"/>
                <a:sym typeface="Tahoma"/>
              </a:rPr>
              <a:t>Etapas</a:t>
            </a:r>
            <a:r>
              <a:rPr lang="en-US" sz="3200" dirty="0">
                <a:solidFill>
                  <a:srgbClr val="443C29"/>
                </a:solidFill>
                <a:latin typeface="Tahoma"/>
                <a:ea typeface="Tahoma"/>
                <a:cs typeface="Tahoma"/>
                <a:sym typeface="Tahoma"/>
              </a:rPr>
              <a:t> da </a:t>
            </a:r>
            <a:r>
              <a:rPr lang="en-US" sz="3200" dirty="0" err="1">
                <a:solidFill>
                  <a:srgbClr val="443C29"/>
                </a:solidFill>
                <a:latin typeface="Tahoma"/>
                <a:ea typeface="Tahoma"/>
                <a:cs typeface="Tahoma"/>
                <a:sym typeface="Tahoma"/>
              </a:rPr>
              <a:t>preparação</a:t>
            </a:r>
            <a:r>
              <a:rPr lang="en-US" sz="3200" dirty="0">
                <a:solidFill>
                  <a:srgbClr val="443C29"/>
                </a:solidFill>
                <a:latin typeface="Tahoma"/>
                <a:ea typeface="Tahoma"/>
                <a:cs typeface="Tahoma"/>
                <a:sym typeface="Tahoma"/>
              </a:rPr>
              <a:t> do </a:t>
            </a:r>
            <a:r>
              <a:rPr lang="en-US" sz="3200" i="1" dirty="0">
                <a:solidFill>
                  <a:srgbClr val="443C29"/>
                </a:solidFill>
                <a:latin typeface="Tahoma"/>
                <a:ea typeface="Tahoma"/>
                <a:cs typeface="Tahoma"/>
                <a:sym typeface="Tahoma"/>
              </a:rPr>
              <a:t>Fondant</a:t>
            </a:r>
            <a:r>
              <a:rPr lang="en-US" sz="3200" dirty="0">
                <a:solidFill>
                  <a:srgbClr val="443C29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Shape 594"/>
          <p:cNvSpPr txBox="1"/>
          <p:nvPr/>
        </p:nvSpPr>
        <p:spPr>
          <a:xfrm>
            <a:off x="1169987" y="981075"/>
            <a:ext cx="7772400" cy="46132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7675" marR="0" lvl="0" indent="-384175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3200" b="1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FUDGE</a:t>
            </a:r>
          </a:p>
          <a:p>
            <a:pPr marL="447675" marR="0" lvl="0" indent="-384175" algn="l" rtl="0"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</a:pPr>
            <a:endParaRPr sz="2400" b="1" dirty="0">
              <a:solidFill>
                <a:srgbClr val="443C29"/>
              </a:solidFill>
              <a:latin typeface="Arial Hebrew Scholar"/>
              <a:ea typeface="Tahoma"/>
              <a:cs typeface="Arial Hebrew Scholar"/>
              <a:sym typeface="Tahoma"/>
            </a:endParaRPr>
          </a:p>
          <a:p>
            <a:pPr marL="447675" marR="0" lvl="0" indent="-384175" algn="l" rtl="0">
              <a:spcBef>
                <a:spcPts val="700"/>
              </a:spcBef>
              <a:spcAft>
                <a:spcPts val="0"/>
              </a:spcAft>
              <a:buClr>
                <a:srgbClr val="FF388C"/>
              </a:buClr>
              <a:buSzPct val="80000"/>
              <a:buFont typeface="Noto Sans Symbols"/>
              <a:buChar char="⦿"/>
            </a:pPr>
            <a:r>
              <a:rPr lang="en-US" sz="2400" b="1" i="1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CRUZAMENTO DE FONDANT COM CARAMELO, </a:t>
            </a:r>
            <a:r>
              <a:rPr lang="en-US" sz="2400" b="1" i="1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acréscimo</a:t>
            </a:r>
            <a:r>
              <a:rPr lang="en-US" sz="2400" b="1" i="1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b="1" i="1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sólidos</a:t>
            </a:r>
            <a:r>
              <a:rPr lang="en-US" sz="2400" b="1" i="1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b="1" i="1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leite</a:t>
            </a:r>
            <a:r>
              <a:rPr lang="en-US" sz="2400" b="1" i="1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b="1" i="1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gordura</a:t>
            </a:r>
            <a:r>
              <a:rPr lang="en-US" sz="2400" b="1" i="1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, chocolate e </a:t>
            </a:r>
            <a:r>
              <a:rPr lang="en-US" sz="2400" b="1" i="1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xarope</a:t>
            </a:r>
            <a:r>
              <a:rPr lang="en-US" sz="2400" b="1" i="1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b="1" i="1" dirty="0" err="1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milho</a:t>
            </a:r>
            <a:r>
              <a:rPr lang="en-US" sz="2400" b="1" i="1" dirty="0">
                <a:solidFill>
                  <a:srgbClr val="443C29"/>
                </a:solidFill>
                <a:latin typeface="Arial Hebrew Scholar"/>
                <a:ea typeface="Tahoma"/>
                <a:cs typeface="Arial Hebrew Scholar"/>
                <a:sym typeface="Tahoma"/>
              </a:rPr>
              <a:t>.</a:t>
            </a:r>
          </a:p>
        </p:txBody>
      </p:sp>
      <p:pic>
        <p:nvPicPr>
          <p:cNvPr id="595" name="Shape 5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0" y="3382642"/>
            <a:ext cx="3733800" cy="2498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2257946" y="1196751"/>
            <a:ext cx="6303847" cy="1656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just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Font typeface="Noto Sans Symbols"/>
              <a:buNone/>
            </a:pPr>
            <a:endParaRPr sz="2400">
              <a:solidFill>
                <a:srgbClr val="87785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 l="225" t="11391" r="-224" b="9801"/>
          <a:stretch/>
        </p:blipFill>
        <p:spPr>
          <a:xfrm rot="5400000">
            <a:off x="-2124744" y="2492896"/>
            <a:ext cx="655272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 flipH="1">
            <a:off x="462643" y="6309319"/>
            <a:ext cx="1728193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Carvernas de la Araña em Valencia Espanha.</a:t>
            </a:r>
          </a:p>
        </p:txBody>
      </p:sp>
      <p:sp>
        <p:nvSpPr>
          <p:cNvPr id="245" name="Shape 245"/>
          <p:cNvSpPr/>
          <p:nvPr/>
        </p:nvSpPr>
        <p:spPr>
          <a:xfrm>
            <a:off x="2257946" y="603920"/>
            <a:ext cx="6490500" cy="563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27939" algn="l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Origina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-se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na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Nova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Guine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foi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levada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a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Ásia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por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migrações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pré-históricas</a:t>
            </a:r>
            <a:r>
              <a:rPr lang="en-US" sz="2200" dirty="0" smtClean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;</a:t>
            </a:r>
          </a:p>
          <a:p>
            <a:pPr marL="0" marR="0" lvl="0" indent="-27939" algn="l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endParaRPr lang="en-US" sz="2200" dirty="0">
              <a:solidFill>
                <a:srgbClr val="87785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-27939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Aproximadamente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500 AC.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Os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indianos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descobriram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técnicas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de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fabricação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de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açúcar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não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refinado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(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suco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da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cana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fervido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reduzido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a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cristais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escuros</a:t>
            </a:r>
            <a:r>
              <a:rPr lang="en-US" sz="2200" dirty="0" smtClean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)</a:t>
            </a:r>
          </a:p>
          <a:p>
            <a:pPr marL="0" marR="0" lvl="0" indent="-27939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endParaRPr lang="en-US" sz="2200" dirty="0">
              <a:solidFill>
                <a:srgbClr val="87785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-27939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Em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350 AC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os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cozinheiros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indianos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preparavam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o</a:t>
            </a:r>
            <a:r>
              <a:rPr lang="en-US" sz="2200" b="1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b="1" i="1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gur</a:t>
            </a:r>
            <a:r>
              <a:rPr lang="en-US" sz="2200" b="1" i="1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 </a:t>
            </a:r>
            <a:r>
              <a:rPr lang="en-US" sz="2200" i="1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com </a:t>
            </a:r>
            <a:r>
              <a:rPr lang="en-US" sz="2200" i="1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farinha</a:t>
            </a:r>
            <a:r>
              <a:rPr lang="en-US" sz="2200" i="1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i="1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trigo</a:t>
            </a:r>
            <a:r>
              <a:rPr lang="en-US" sz="2200" i="1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i="1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cevada</a:t>
            </a:r>
            <a:r>
              <a:rPr lang="en-US" sz="2200" i="1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sz="2200" i="1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arroz</a:t>
            </a:r>
            <a:r>
              <a:rPr lang="en-US" sz="2200" i="1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i="1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mais</a:t>
            </a:r>
            <a:r>
              <a:rPr lang="en-US" sz="2200" i="1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i="1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sementes</a:t>
            </a:r>
            <a:r>
              <a:rPr lang="en-US" sz="2200" i="1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; </a:t>
            </a:r>
            <a:endParaRPr lang="en-US" sz="2200" i="1" dirty="0" smtClean="0">
              <a:solidFill>
                <a:srgbClr val="87785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-27939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endParaRPr lang="en-US" sz="2200" i="1" dirty="0">
              <a:solidFill>
                <a:srgbClr val="877852"/>
              </a:solidFill>
              <a:latin typeface="Short Stack"/>
              <a:ea typeface="Short Stack"/>
              <a:cs typeface="Short Stack"/>
              <a:sym typeface="Short Stack"/>
            </a:endParaRPr>
          </a:p>
          <a:p>
            <a:pPr marL="0" marR="0" lvl="0" indent="-27939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Egípcios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árabes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: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responsáveis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pela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difusão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do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produto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no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mundo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e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pelo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processo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de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refinamento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(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presença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na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culinária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</a:t>
            </a:r>
            <a:r>
              <a:rPr lang="en-US" sz="2200" dirty="0" err="1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Andaluza</a:t>
            </a:r>
            <a:r>
              <a:rPr lang="en-US" sz="2200" dirty="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Shape 602"/>
          <p:cNvSpPr txBox="1"/>
          <p:nvPr/>
        </p:nvSpPr>
        <p:spPr>
          <a:xfrm>
            <a:off x="699556" y="1840279"/>
            <a:ext cx="8087257" cy="4006483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41325" marR="0" lvl="0" indent="-441325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❑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Produto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obtido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frutas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inteiras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ou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pedaços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, com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ou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sem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sementes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ou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caroços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, com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ou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sem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casca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submetida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a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cozimento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embasadas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lata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ou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vidro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praticamente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cruas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cobertas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com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calda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açúcar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</a:p>
          <a:p>
            <a:pPr marL="441325" marR="0" lvl="0" indent="-441325" algn="just" rtl="0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Noto Sans Symbols"/>
              <a:buChar char="❑"/>
            </a:pP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Depois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de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fechado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recipientes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, o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produto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é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submetido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a um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tratamento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térmico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adequado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pic>
        <p:nvPicPr>
          <p:cNvPr id="603" name="Shape 603"/>
          <p:cNvPicPr preferRelativeResize="0"/>
          <p:nvPr/>
        </p:nvPicPr>
        <p:blipFill rotWithShape="1">
          <a:blip r:embed="rId3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/>
        </p:blipFill>
        <p:spPr>
          <a:xfrm>
            <a:off x="2212975" y="176213"/>
            <a:ext cx="6145212" cy="13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/>
          <p:nvPr/>
        </p:nvSpPr>
        <p:spPr>
          <a:xfrm>
            <a:off x="304800" y="1714500"/>
            <a:ext cx="4624387" cy="48466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0" marR="0" lvl="0" indent="0" algn="just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79C2"/>
              </a:buClr>
              <a:buSzPct val="25000"/>
              <a:buFont typeface="Times New Roman"/>
              <a:buNone/>
            </a:pPr>
            <a:r>
              <a:rPr lang="en-US" sz="2400" b="1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Definição</a:t>
            </a:r>
            <a:r>
              <a:rPr lang="en-US" sz="2400" b="1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(OMS) –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é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uma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substância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açucarada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que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se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obtém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a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partir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do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néctar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das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flores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ou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secreções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das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partes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vivas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das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plantas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ou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que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se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encontrem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sobre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elas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que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as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abelhas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trabalham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transformam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combinam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com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matérias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específicas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depositando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depois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nos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favos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da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colméia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</a:p>
        </p:txBody>
      </p:sp>
      <p:grpSp>
        <p:nvGrpSpPr>
          <p:cNvPr id="611" name="Shape 611"/>
          <p:cNvGrpSpPr/>
          <p:nvPr/>
        </p:nvGrpSpPr>
        <p:grpSpPr>
          <a:xfrm>
            <a:off x="457200" y="444499"/>
            <a:ext cx="7088188" cy="1230313"/>
            <a:chOff x="288" y="279"/>
            <a:chExt cx="4465" cy="775"/>
          </a:xfrm>
        </p:grpSpPr>
        <p:pic>
          <p:nvPicPr>
            <p:cNvPr id="612" name="Shape 612"/>
            <p:cNvPicPr preferRelativeResize="0"/>
            <p:nvPr/>
          </p:nvPicPr>
          <p:blipFill rotWithShape="1">
            <a:blip r:embed="rId3">
              <a:alphaModFix/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/>
            <a:stretch/>
          </p:blipFill>
          <p:spPr>
            <a:xfrm>
              <a:off x="288" y="279"/>
              <a:ext cx="4465" cy="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3" name="Shape 613"/>
            <p:cNvSpPr txBox="1"/>
            <p:nvPr/>
          </p:nvSpPr>
          <p:spPr>
            <a:xfrm>
              <a:off x="288" y="279"/>
              <a:ext cx="4465" cy="775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pic>
        <p:nvPicPr>
          <p:cNvPr id="614" name="Shape 6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3562" y="2071688"/>
            <a:ext cx="2857499" cy="4357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Shape 621"/>
          <p:cNvSpPr txBox="1"/>
          <p:nvPr/>
        </p:nvSpPr>
        <p:spPr>
          <a:xfrm>
            <a:off x="4429125" y="1633537"/>
            <a:ext cx="4000500" cy="46529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3975" marR="0" lvl="0" indent="-3175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8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Contém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40%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frutose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, 35%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glicose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e 2%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sacarose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,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além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conter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vitaminas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do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complexo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B 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ferro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. </a:t>
            </a:r>
          </a:p>
          <a:p>
            <a:pPr marL="53975" marR="0" lvl="0" indent="-3175" algn="just" rtl="0">
              <a:lnSpc>
                <a:spcPct val="120000"/>
              </a:lnSpc>
              <a:spcBef>
                <a:spcPts val="65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Dependendo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da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origem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do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néctar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o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mel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pode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variar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de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cor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(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clara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ao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vermelho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vinho</a:t>
            </a:r>
            <a:r>
              <a:rPr lang="en-US" sz="2400" dirty="0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) e </a:t>
            </a:r>
            <a:r>
              <a:rPr lang="en-US" sz="2400" dirty="0" err="1">
                <a:solidFill>
                  <a:srgbClr val="887952"/>
                </a:solidFill>
                <a:latin typeface="Arial Hebrew Scholar"/>
                <a:ea typeface="Tahoma"/>
                <a:cs typeface="Arial Hebrew Scholar"/>
                <a:sym typeface="Tahoma"/>
              </a:rPr>
              <a:t>sabor</a:t>
            </a:r>
            <a:r>
              <a:rPr lang="en-US" sz="2600" dirty="0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  <p:pic>
        <p:nvPicPr>
          <p:cNvPr id="622" name="Shape 6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375" y="1714500"/>
            <a:ext cx="3643313" cy="435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Shape 629"/>
          <p:cNvSpPr txBox="1">
            <a:spLocks noGrp="1"/>
          </p:cNvSpPr>
          <p:nvPr>
            <p:ph type="title"/>
          </p:nvPr>
        </p:nvSpPr>
        <p:spPr>
          <a:xfrm>
            <a:off x="457200" y="268287"/>
            <a:ext cx="8229600" cy="13985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SzPct val="25000"/>
              <a:buFont typeface="Questrial"/>
              <a:buNone/>
            </a:pPr>
            <a:r>
              <a:rPr lang="en-US" sz="40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00" b="0" i="0" u="none" strike="noStrike" cap="none" dirty="0" err="1">
                <a:solidFill>
                  <a:schemeClr val="tx2">
                    <a:lumMod val="2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Relacionado</a:t>
            </a:r>
            <a:r>
              <a:rPr lang="en-US" sz="32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 a </a:t>
            </a:r>
            <a:r>
              <a:rPr lang="en-US" sz="3200" b="0" i="0" u="none" strike="noStrike" cap="none" dirty="0" err="1">
                <a:solidFill>
                  <a:schemeClr val="tx2">
                    <a:lumMod val="2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espidemiologia</a:t>
            </a:r>
            <a:r>
              <a:rPr lang="en-US" sz="32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 de </a:t>
            </a:r>
            <a:r>
              <a:rPr lang="en-US" sz="3200" b="0" i="0" u="none" strike="noStrike" cap="none" dirty="0" err="1">
                <a:solidFill>
                  <a:schemeClr val="tx2">
                    <a:lumMod val="2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algumas</a:t>
            </a:r>
            <a:r>
              <a:rPr lang="en-US" sz="32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00" b="0" i="0" u="none" strike="noStrike" cap="none" dirty="0" err="1">
                <a:solidFill>
                  <a:schemeClr val="tx2">
                    <a:lumMod val="2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não</a:t>
            </a:r>
            <a:r>
              <a:rPr lang="en-US" sz="32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-US" sz="3200" b="0" i="0" u="none" strike="noStrike" cap="none" dirty="0" err="1">
                <a:solidFill>
                  <a:schemeClr val="tx2">
                    <a:lumMod val="2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transmisiveis</a:t>
            </a:r>
            <a:r>
              <a:rPr lang="en-US" sz="3200" b="0" i="0" u="none" strike="noStrike" cap="none" dirty="0">
                <a:solidFill>
                  <a:schemeClr val="tx2">
                    <a:lumMod val="2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 – </a:t>
            </a:r>
            <a:r>
              <a:rPr lang="en-US" sz="3200" b="0" i="0" u="none" strike="noStrike" cap="none" dirty="0" err="1">
                <a:solidFill>
                  <a:schemeClr val="tx2">
                    <a:lumMod val="25000"/>
                  </a:schemeClr>
                </a:solidFill>
                <a:latin typeface="Questrial"/>
                <a:ea typeface="Questrial"/>
                <a:cs typeface="Questrial"/>
                <a:sym typeface="Questrial"/>
              </a:rPr>
              <a:t>Obesidade</a:t>
            </a:r>
            <a:endParaRPr lang="en-US" sz="3200" b="0" i="0" u="none" strike="noStrike" cap="none" dirty="0">
              <a:solidFill>
                <a:schemeClr val="tx2">
                  <a:lumMod val="25000"/>
                </a:schemeClr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631" name="Shape 6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7091" y="1628775"/>
            <a:ext cx="7369820" cy="4214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2257946" y="1196751"/>
            <a:ext cx="6303847" cy="1656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just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Font typeface="Noto Sans Symbols"/>
              <a:buNone/>
            </a:pPr>
            <a:endParaRPr sz="2400">
              <a:solidFill>
                <a:srgbClr val="87785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53" name="Shape 253"/>
          <p:cNvPicPr preferRelativeResize="0"/>
          <p:nvPr/>
        </p:nvPicPr>
        <p:blipFill rotWithShape="1">
          <a:blip r:embed="rId3">
            <a:alphaModFix/>
          </a:blip>
          <a:srcRect l="225" t="11391" r="-224" b="9801"/>
          <a:stretch/>
        </p:blipFill>
        <p:spPr>
          <a:xfrm rot="5400000">
            <a:off x="-2091189" y="2491735"/>
            <a:ext cx="655272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Shape 254"/>
          <p:cNvSpPr txBox="1"/>
          <p:nvPr/>
        </p:nvSpPr>
        <p:spPr>
          <a:xfrm flipH="1">
            <a:off x="462643" y="6309319"/>
            <a:ext cx="1728193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Carvernas de la Araña em Valencia Espanha.</a:t>
            </a:r>
          </a:p>
        </p:txBody>
      </p:sp>
      <p:sp>
        <p:nvSpPr>
          <p:cNvPr id="255" name="Shape 255"/>
          <p:cNvSpPr/>
          <p:nvPr/>
        </p:nvSpPr>
        <p:spPr>
          <a:xfrm>
            <a:off x="2190836" y="548679"/>
            <a:ext cx="6557626" cy="58169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17779" algn="l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Por meio das cruzadas o produto chega à Europa;</a:t>
            </a:r>
          </a:p>
          <a:p>
            <a:pPr marL="0" marR="0" lvl="0" indent="-17779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Veneza tornou-se o pivô do comercio açucareiro entre os países árabes e ocidente (1319); </a:t>
            </a:r>
          </a:p>
          <a:p>
            <a:pPr marL="0" marR="0" lvl="0" indent="-17779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Na Europa medieval o açúcar era usado para duas principais preparações:</a:t>
            </a:r>
          </a:p>
          <a:p>
            <a: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79999"/>
              <a:buFont typeface="Noto Sans Symbols"/>
              <a:buChar char="⦿"/>
            </a:pPr>
            <a:r>
              <a:rPr lang="en-US" sz="180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Conservas de frutas e flores</a:t>
            </a:r>
          </a:p>
          <a:p>
            <a:pPr marL="1143000" marR="0" lvl="2" indent="-228600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79999"/>
              <a:buFont typeface="Noto Sans Symbols"/>
              <a:buChar char="⦿"/>
            </a:pPr>
            <a:r>
              <a:rPr lang="en-US" sz="180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E drágeas ou confeitos (com finalidade de medicamento boticários) </a:t>
            </a:r>
          </a:p>
          <a:p>
            <a:pPr marL="0" marR="0" lvl="0" indent="-17779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Em 1200 foi feito o primeiro confeito não medicinal por um francês , revestiu amêndoas com açúcar. </a:t>
            </a:r>
          </a:p>
          <a:p>
            <a:pPr marL="0" marR="0" lvl="0" indent="-17779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No século XVIII surgiram livros dedicados a confeitaria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/>
        </p:nvSpPr>
        <p:spPr>
          <a:xfrm>
            <a:off x="2257946" y="1196751"/>
            <a:ext cx="6303847" cy="16561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46088" marR="0" lvl="0" indent="-382588" algn="just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Font typeface="Noto Sans Symbols"/>
              <a:buNone/>
            </a:pPr>
            <a:endParaRPr sz="2400">
              <a:solidFill>
                <a:srgbClr val="87785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263" name="Shape 263"/>
          <p:cNvPicPr preferRelativeResize="0"/>
          <p:nvPr/>
        </p:nvPicPr>
        <p:blipFill rotWithShape="1">
          <a:blip r:embed="rId3">
            <a:alphaModFix/>
          </a:blip>
          <a:srcRect l="225" t="11391" r="-224" b="9801"/>
          <a:stretch/>
        </p:blipFill>
        <p:spPr>
          <a:xfrm rot="5400000">
            <a:off x="-2091189" y="2491735"/>
            <a:ext cx="6552728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 flipH="1">
            <a:off x="462643" y="6309319"/>
            <a:ext cx="1728193" cy="430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1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Carvernas de la Araña em Valencia Espanha.</a:t>
            </a:r>
          </a:p>
        </p:txBody>
      </p:sp>
      <p:sp>
        <p:nvSpPr>
          <p:cNvPr id="265" name="Shape 265"/>
          <p:cNvSpPr/>
          <p:nvPr/>
        </p:nvSpPr>
        <p:spPr>
          <a:xfrm>
            <a:off x="2190836" y="548679"/>
            <a:ext cx="6557626" cy="60939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-17779" algn="l" rtl="0">
              <a:spcBef>
                <a:spcPts val="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O consumo per capita/ano em 1700 = 2kg passando para 5kg em 1780</a:t>
            </a:r>
          </a:p>
          <a:p>
            <a:pPr marL="0" marR="0" lvl="0" indent="-17779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No século XIX se desenvolvem maquinaria que automatizaram a cocção, manipulação e moldagem de preparações a base de açúcar, colocando no mercado balas e doces baratos;</a:t>
            </a:r>
          </a:p>
          <a:p>
            <a:pPr marL="742950" marR="0" lvl="1" indent="-278130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180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Melhoramento do processo de cristalização </a:t>
            </a:r>
          </a:p>
          <a:p>
            <a:pPr marL="742950" marR="0" lvl="1" indent="-278130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180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Barras de chocolate </a:t>
            </a:r>
          </a:p>
          <a:p>
            <a:pPr marL="742950" marR="0" lvl="1" indent="-278130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180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 Balas toffee </a:t>
            </a:r>
          </a:p>
          <a:p>
            <a:pPr marL="0" marR="0" lvl="0" indent="-17779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Seus atrativos foram força destrutiva para as Américas e África (20 milhões de negros foram escravizados);  </a:t>
            </a:r>
          </a:p>
          <a:p>
            <a:pPr marL="0" marR="0" lvl="0" indent="-17779" algn="l" rtl="0">
              <a:spcBef>
                <a:spcPts val="600"/>
              </a:spcBef>
              <a:spcAft>
                <a:spcPts val="0"/>
              </a:spcAft>
              <a:buClr>
                <a:srgbClr val="FF388C"/>
              </a:buClr>
              <a:buSzPct val="100000"/>
              <a:buFont typeface="Noto Sans Symbols"/>
              <a:buChar char="⦿"/>
            </a:pP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Hoje em dia se apresenta como uns dos maiores vilões na dieta ocidental;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Shape 2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1" y="24011"/>
            <a:ext cx="5904654" cy="453087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/>
          <p:nvPr/>
        </p:nvSpPr>
        <p:spPr>
          <a:xfrm>
            <a:off x="539552" y="4149080"/>
            <a:ext cx="8208912" cy="231050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446088" marR="0" lvl="0" indent="-369888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Font typeface="Noto Sans Symbols"/>
              <a:buChar char="⦿"/>
            </a:pP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Nas Américas e Caribe  chega depois das viagem de Colombo</a:t>
            </a:r>
          </a:p>
          <a:p>
            <a:pPr marL="446088" marR="0" lvl="0" indent="-369888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Font typeface="Noto Sans Symbols"/>
              <a:buChar char="⦿"/>
            </a:pP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Brasil: Chegada das primeiras plantas da cana de açúcar é pela Ilha da Madeira no século XVI</a:t>
            </a:r>
          </a:p>
          <a:p>
            <a:pPr marL="446088" marR="0" lvl="0" indent="-369888" algn="l" rtl="0"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ct val="100000"/>
              <a:buFont typeface="Noto Sans Symbols"/>
              <a:buChar char="⦿"/>
            </a:pPr>
            <a:r>
              <a:rPr lang="en-US" sz="2200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Principal produto da economia colonial durante os séc. XVI e XVII.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262626"/>
              </a:buClr>
              <a:buSzPct val="25000"/>
              <a:buFont typeface="Short Stack"/>
              <a:buNone/>
            </a:pPr>
            <a:r>
              <a:rPr lang="en-US" sz="4000" b="0" i="0" u="none" strike="noStrike" cap="none">
                <a:solidFill>
                  <a:srgbClr val="262626"/>
                </a:solidFill>
                <a:latin typeface="Short Stack"/>
                <a:ea typeface="Short Stack"/>
                <a:cs typeface="Short Stack"/>
                <a:sym typeface="Short Stack"/>
              </a:rPr>
              <a:t>O açúcar na era moderna 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731520" y="2103119"/>
            <a:ext cx="7680959" cy="22619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909"/>
              <a:buFont typeface="Garamond"/>
              <a:buChar char="◦"/>
            </a:pPr>
            <a:r>
              <a:rPr lang="en-US" sz="222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Rússia, Alemanha e Estados unidos são os principais produtores de açúcar de Beterraba (30%);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909"/>
              <a:buFont typeface="Garamond"/>
              <a:buChar char="◦"/>
            </a:pPr>
            <a:r>
              <a:rPr lang="en-US" sz="222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 Índia e Brasil ocupam os primeiros lugares na produção de Açúcar e álcool a partir da cana de açúcar;  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909"/>
              <a:buFont typeface="Garamond"/>
              <a:buChar char="◦"/>
            </a:pPr>
            <a:r>
              <a:rPr lang="en-US" sz="222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A produção mundial cresceu 7 vezes entre 1900 a 1964; 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909"/>
              <a:buFont typeface="Garamond"/>
              <a:buChar char="◦"/>
            </a:pPr>
            <a:r>
              <a:rPr lang="en-US" sz="2220" b="0" i="0" u="none" strike="noStrike" cap="none">
                <a:solidFill>
                  <a:srgbClr val="877852"/>
                </a:solidFill>
                <a:latin typeface="Short Stack"/>
                <a:ea typeface="Short Stack"/>
                <a:cs typeface="Short Stack"/>
                <a:sym typeface="Short Stack"/>
              </a:rPr>
              <a:t>Em 2013</a:t>
            </a:r>
          </a:p>
          <a:p>
            <a:pPr marL="182880" marR="0" lvl="0" indent="-18288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909"/>
              <a:buFont typeface="Garamond"/>
              <a:buNone/>
            </a:pPr>
            <a:endParaRPr sz="2220" b="0" i="0" u="none" strike="noStrike" cap="none">
              <a:solidFill>
                <a:srgbClr val="877852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280" name="Shape 280"/>
          <p:cNvGrpSpPr/>
          <p:nvPr/>
        </p:nvGrpSpPr>
        <p:grpSpPr>
          <a:xfrm>
            <a:off x="718442" y="4322762"/>
            <a:ext cx="8174036" cy="2132012"/>
            <a:chOff x="206" y="2722"/>
            <a:chExt cx="5148" cy="1343"/>
          </a:xfrm>
        </p:grpSpPr>
        <p:pic>
          <p:nvPicPr>
            <p:cNvPr id="281" name="Shape 28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06" y="2722"/>
              <a:ext cx="5148" cy="134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2" name="Shape 282"/>
            <p:cNvSpPr txBox="1"/>
            <p:nvPr/>
          </p:nvSpPr>
          <p:spPr>
            <a:xfrm>
              <a:off x="328" y="2848"/>
              <a:ext cx="4920" cy="1096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>
                  <a:solidFill>
                    <a:schemeClr val="dk1"/>
                  </a:solidFill>
                  <a:latin typeface="Short Stack"/>
                  <a:ea typeface="Short Stack"/>
                  <a:cs typeface="Short Stack"/>
                  <a:sym typeface="Short Stack"/>
                </a:rPr>
                <a:t>Os estoques de açúcar em nível mundial, que cresceram 19%. Os produtores do Brasil e da Índia contribuem para o crescente excesso de oferta.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Times New Roman"/>
                <a:buNone/>
              </a:pPr>
              <a:r>
                <a:rPr lang="en-US" sz="2000">
                  <a:solidFill>
                    <a:schemeClr val="dk1"/>
                  </a:solidFill>
                  <a:latin typeface="Short Stack"/>
                  <a:ea typeface="Short Stack"/>
                  <a:cs typeface="Short Stack"/>
                  <a:sym typeface="Short Stack"/>
                </a:rPr>
                <a:t>Única empresa Suíça,  administrou US$ 1,4 bilhão em </a:t>
              </a:r>
              <a:r>
                <a:rPr lang="en-US" sz="2200">
                  <a:solidFill>
                    <a:schemeClr val="dk1"/>
                  </a:solidFill>
                  <a:latin typeface="Short Stack"/>
                  <a:ea typeface="Short Stack"/>
                  <a:cs typeface="Short Stack"/>
                  <a:sym typeface="Short Stack"/>
                </a:rPr>
                <a:t>commodities</a:t>
              </a:r>
              <a:r>
                <a:rPr lang="en-US" sz="1800">
                  <a:solidFill>
                    <a:srgbClr val="000000"/>
                  </a:solidFill>
                  <a:latin typeface="Questrial"/>
                  <a:ea typeface="Questrial"/>
                  <a:cs typeface="Questrial"/>
                  <a:sym typeface="Questrial"/>
                </a:rPr>
                <a:t>,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>
            <a:spLocks noGrp="1"/>
          </p:cNvSpPr>
          <p:nvPr>
            <p:ph type="title"/>
          </p:nvPr>
        </p:nvSpPr>
        <p:spPr>
          <a:xfrm>
            <a:off x="731520" y="642593"/>
            <a:ext cx="768095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433C29"/>
              </a:buClr>
              <a:buSzPct val="25000"/>
              <a:buFont typeface="Questrial"/>
              <a:buNone/>
            </a:pPr>
            <a:r>
              <a:rPr lang="en-US" sz="2800" b="1" i="0" u="none" strike="noStrike" cap="none">
                <a:solidFill>
                  <a:srgbClr val="433C29"/>
                </a:solidFill>
                <a:latin typeface="Questrial"/>
                <a:ea typeface="Questrial"/>
                <a:cs typeface="Questrial"/>
                <a:sym typeface="Questrial"/>
              </a:rPr>
              <a:t>Tarefa </a:t>
            </a:r>
          </a:p>
        </p:txBody>
      </p:sp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731520" y="2103119"/>
            <a:ext cx="7680959" cy="14698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88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lang="en-US" sz="2400" b="0" i="0" u="none" strike="noStrike" cap="none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Qual a produção mundial de açúcar </a:t>
            </a: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lang="en-US" sz="2400" b="0" i="0" u="none" strike="noStrike" cap="none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Qual a produção anual de açúcar no Brasil</a:t>
            </a:r>
          </a:p>
          <a:p>
            <a:pPr marL="182880" marR="0" lvl="0" indent="-18288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Garamond"/>
              <a:buChar char="◦"/>
            </a:pPr>
            <a:r>
              <a:rPr lang="en-US" sz="2400" b="0" i="0" u="none" strike="noStrike" cap="none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Qual o consumo </a:t>
            </a:r>
            <a:r>
              <a:rPr lang="en-US" sz="2400" b="0" i="1" u="none" strike="noStrike" cap="none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per capita </a:t>
            </a:r>
            <a:r>
              <a:rPr lang="en-US" sz="2400" b="0" i="0" u="none" strike="noStrike" cap="none">
                <a:solidFill>
                  <a:srgbClr val="433C29"/>
                </a:solidFill>
                <a:latin typeface="Short Stack"/>
                <a:ea typeface="Short Stack"/>
                <a:cs typeface="Short Stack"/>
                <a:sym typeface="Short Stack"/>
              </a:rPr>
              <a:t>dos brasileiros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2171</Words>
  <Application>Microsoft Macintosh PowerPoint</Application>
  <PresentationFormat>On-screen Show (4:3)</PresentationFormat>
  <Paragraphs>293</Paragraphs>
  <Slides>43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Tahoma</vt:lpstr>
      <vt:lpstr>Short Stack</vt:lpstr>
      <vt:lpstr>Questrial</vt:lpstr>
      <vt:lpstr>Savon</vt:lpstr>
      <vt:lpstr>1_Savon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 açúcar na era moderna </vt:lpstr>
      <vt:lpstr>Tarefa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Relacionado a espidemiologia de algumas não transmisiveis – Obesidade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Betzabeth Slater</cp:lastModifiedBy>
  <cp:revision>3</cp:revision>
  <dcterms:modified xsi:type="dcterms:W3CDTF">2016-08-11T21:02:29Z</dcterms:modified>
</cp:coreProperties>
</file>