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mp" ContentType="image/png"/>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1"/>
    <p:sldMasterId id="2147483787" r:id="rId2"/>
    <p:sldMasterId id="2147483800" r:id="rId3"/>
  </p:sldMasterIdLst>
  <p:notesMasterIdLst>
    <p:notesMasterId r:id="rId89"/>
  </p:notesMasterIdLst>
  <p:sldIdLst>
    <p:sldId id="371" r:id="rId4"/>
    <p:sldId id="372" r:id="rId5"/>
    <p:sldId id="303" r:id="rId6"/>
    <p:sldId id="360" r:id="rId7"/>
    <p:sldId id="309" r:id="rId8"/>
    <p:sldId id="359" r:id="rId9"/>
    <p:sldId id="298" r:id="rId10"/>
    <p:sldId id="299" r:id="rId11"/>
    <p:sldId id="279" r:id="rId12"/>
    <p:sldId id="280" r:id="rId13"/>
    <p:sldId id="281" r:id="rId14"/>
    <p:sldId id="282" r:id="rId15"/>
    <p:sldId id="283" r:id="rId16"/>
    <p:sldId id="284" r:id="rId17"/>
    <p:sldId id="285" r:id="rId18"/>
    <p:sldId id="287" r:id="rId19"/>
    <p:sldId id="288" r:id="rId20"/>
    <p:sldId id="289" r:id="rId21"/>
    <p:sldId id="290" r:id="rId22"/>
    <p:sldId id="291" r:id="rId23"/>
    <p:sldId id="286" r:id="rId24"/>
    <p:sldId id="300" r:id="rId25"/>
    <p:sldId id="301" r:id="rId26"/>
    <p:sldId id="373" r:id="rId27"/>
    <p:sldId id="311" r:id="rId28"/>
    <p:sldId id="374" r:id="rId29"/>
    <p:sldId id="375" r:id="rId30"/>
    <p:sldId id="376" r:id="rId31"/>
    <p:sldId id="377" r:id="rId32"/>
    <p:sldId id="315" r:id="rId33"/>
    <p:sldId id="316" r:id="rId34"/>
    <p:sldId id="378" r:id="rId35"/>
    <p:sldId id="379" r:id="rId36"/>
    <p:sldId id="319" r:id="rId37"/>
    <p:sldId id="380" r:id="rId38"/>
    <p:sldId id="381" r:id="rId39"/>
    <p:sldId id="321" r:id="rId40"/>
    <p:sldId id="326" r:id="rId41"/>
    <p:sldId id="327" r:id="rId42"/>
    <p:sldId id="328" r:id="rId43"/>
    <p:sldId id="370" r:id="rId44"/>
    <p:sldId id="382" r:id="rId45"/>
    <p:sldId id="366" r:id="rId46"/>
    <p:sldId id="368" r:id="rId47"/>
    <p:sldId id="369" r:id="rId48"/>
    <p:sldId id="383" r:id="rId49"/>
    <p:sldId id="324" r:id="rId50"/>
    <p:sldId id="384" r:id="rId51"/>
    <p:sldId id="385" r:id="rId52"/>
    <p:sldId id="386" r:id="rId53"/>
    <p:sldId id="387" r:id="rId54"/>
    <p:sldId id="388" r:id="rId55"/>
    <p:sldId id="389" r:id="rId56"/>
    <p:sldId id="390" r:id="rId57"/>
    <p:sldId id="391" r:id="rId58"/>
    <p:sldId id="392" r:id="rId59"/>
    <p:sldId id="393"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331" r:id="rId73"/>
    <p:sldId id="332" r:id="rId74"/>
    <p:sldId id="333" r:id="rId75"/>
    <p:sldId id="358" r:id="rId76"/>
    <p:sldId id="357" r:id="rId77"/>
    <p:sldId id="334" r:id="rId78"/>
    <p:sldId id="335" r:id="rId79"/>
    <p:sldId id="336" r:id="rId80"/>
    <p:sldId id="337" r:id="rId81"/>
    <p:sldId id="338" r:id="rId82"/>
    <p:sldId id="339" r:id="rId83"/>
    <p:sldId id="340" r:id="rId84"/>
    <p:sldId id="341" r:id="rId85"/>
    <p:sldId id="342" r:id="rId86"/>
    <p:sldId id="343" r:id="rId87"/>
    <p:sldId id="34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71"/>
            <p14:sldId id="372"/>
            <p14:sldId id="303"/>
            <p14:sldId id="360"/>
            <p14:sldId id="309"/>
            <p14:sldId id="359"/>
            <p14:sldId id="298"/>
            <p14:sldId id="299"/>
            <p14:sldId id="279"/>
            <p14:sldId id="280"/>
            <p14:sldId id="281"/>
            <p14:sldId id="282"/>
            <p14:sldId id="283"/>
            <p14:sldId id="284"/>
            <p14:sldId id="285"/>
            <p14:sldId id="287"/>
            <p14:sldId id="288"/>
            <p14:sldId id="289"/>
            <p14:sldId id="290"/>
            <p14:sldId id="291"/>
            <p14:sldId id="286"/>
            <p14:sldId id="300"/>
            <p14:sldId id="301"/>
            <p14:sldId id="373"/>
            <p14:sldId id="311"/>
            <p14:sldId id="374"/>
            <p14:sldId id="375"/>
            <p14:sldId id="376"/>
            <p14:sldId id="377"/>
            <p14:sldId id="315"/>
            <p14:sldId id="316"/>
            <p14:sldId id="378"/>
            <p14:sldId id="379"/>
            <p14:sldId id="319"/>
            <p14:sldId id="380"/>
            <p14:sldId id="381"/>
            <p14:sldId id="321"/>
            <p14:sldId id="326"/>
            <p14:sldId id="327"/>
            <p14:sldId id="328"/>
            <p14:sldId id="370"/>
            <p14:sldId id="382"/>
            <p14:sldId id="366"/>
            <p14:sldId id="368"/>
            <p14:sldId id="369"/>
            <p14:sldId id="383"/>
            <p14:sldId id="324"/>
            <p14:sldId id="384"/>
            <p14:sldId id="385"/>
            <p14:sldId id="386"/>
            <p14:sldId id="387"/>
            <p14:sldId id="388"/>
            <p14:sldId id="389"/>
            <p14:sldId id="390"/>
            <p14:sldId id="391"/>
            <p14:sldId id="392"/>
            <p14:sldId id="393"/>
            <p14:sldId id="395"/>
            <p14:sldId id="396"/>
            <p14:sldId id="397"/>
            <p14:sldId id="398"/>
            <p14:sldId id="399"/>
            <p14:sldId id="400"/>
            <p14:sldId id="401"/>
            <p14:sldId id="402"/>
            <p14:sldId id="403"/>
            <p14:sldId id="404"/>
            <p14:sldId id="405"/>
            <p14:sldId id="406"/>
            <p14:sldId id="331"/>
            <p14:sldId id="332"/>
            <p14:sldId id="333"/>
            <p14:sldId id="358"/>
            <p14:sldId id="357"/>
            <p14:sldId id="334"/>
            <p14:sldId id="335"/>
            <p14:sldId id="336"/>
            <p14:sldId id="337"/>
            <p14:sldId id="338"/>
            <p14:sldId id="339"/>
            <p14:sldId id="340"/>
            <p14:sldId id="341"/>
            <p14:sldId id="342"/>
            <p14:sldId id="343"/>
            <p14:sldId id="3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2" autoAdjust="0"/>
    <p:restoredTop sz="89825" autoAdjust="0"/>
  </p:normalViewPr>
  <p:slideViewPr>
    <p:cSldViewPr>
      <p:cViewPr varScale="1">
        <p:scale>
          <a:sx n="113" d="100"/>
          <a:sy n="113" d="100"/>
        </p:scale>
        <p:origin x="1504" y="18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2/27/16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‹n.º›</a:t>
            </a:fld>
            <a:endParaRPr lang="en-US" dirty="0"/>
          </a:p>
        </p:txBody>
      </p:sp>
    </p:spTree>
    <p:extLst>
      <p:ext uri="{BB962C8B-B14F-4D97-AF65-F5344CB8AC3E}">
        <p14:creationId xmlns:p14="http://schemas.microsoft.com/office/powerpoint/2010/main" val="287678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16325BE9-5130-4A65-A7C6-D0BD50BB9DE5}" type="slidenum">
              <a:rPr lang="pt-BR" smtClean="0">
                <a:solidFill>
                  <a:prstClr val="black"/>
                </a:solidFill>
              </a:rPr>
              <a:pPr>
                <a:defRPr/>
              </a:pPr>
              <a:t>8</a:t>
            </a:fld>
            <a:endParaRPr lang="pt-BR">
              <a:solidFill>
                <a:prstClr val="black"/>
              </a:solidFill>
            </a:endParaRPr>
          </a:p>
        </p:txBody>
      </p:sp>
    </p:spTree>
    <p:extLst>
      <p:ext uri="{BB962C8B-B14F-4D97-AF65-F5344CB8AC3E}">
        <p14:creationId xmlns:p14="http://schemas.microsoft.com/office/powerpoint/2010/main" val="361733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16325BE9-5130-4A65-A7C6-D0BD50BB9DE5}" type="slidenum">
              <a:rPr lang="pt-BR" smtClean="0">
                <a:solidFill>
                  <a:prstClr val="black"/>
                </a:solidFill>
              </a:rPr>
              <a:pPr>
                <a:defRPr/>
              </a:pPr>
              <a:t>22</a:t>
            </a:fld>
            <a:endParaRPr lang="pt-BR">
              <a:solidFill>
                <a:prstClr val="black"/>
              </a:solidFill>
            </a:endParaRPr>
          </a:p>
        </p:txBody>
      </p:sp>
    </p:spTree>
    <p:extLst>
      <p:ext uri="{BB962C8B-B14F-4D97-AF65-F5344CB8AC3E}">
        <p14:creationId xmlns:p14="http://schemas.microsoft.com/office/powerpoint/2010/main" val="353765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the differences in propensity to evolve resistance to herbicides for the various herbicide groups.  Point out differences between </a:t>
            </a:r>
            <a:r>
              <a:rPr lang="en-US" dirty="0" err="1" smtClean="0"/>
              <a:t>triazines</a:t>
            </a:r>
            <a:r>
              <a:rPr lang="en-US" dirty="0" smtClean="0"/>
              <a:t>, ALS </a:t>
            </a:r>
            <a:r>
              <a:rPr lang="en-US" dirty="0" err="1" smtClean="0"/>
              <a:t>inihibitors</a:t>
            </a:r>
            <a:r>
              <a:rPr lang="en-US" dirty="0" smtClean="0"/>
              <a:t>, </a:t>
            </a:r>
            <a:r>
              <a:rPr lang="en-US" dirty="0" err="1" smtClean="0"/>
              <a:t>ACCase</a:t>
            </a:r>
            <a:r>
              <a:rPr lang="en-US" dirty="0" smtClean="0"/>
              <a:t> inhibitors, and </a:t>
            </a:r>
            <a:r>
              <a:rPr lang="en-US" dirty="0" err="1" smtClean="0"/>
              <a:t>Glyphosate</a:t>
            </a:r>
            <a:r>
              <a:rPr lang="en-US" dirty="0" smtClean="0"/>
              <a:t>.  This slide works as an introductory slide for the next slide, so you may actually do most of the discussion on the next slide.</a:t>
            </a:r>
            <a:endParaRPr lang="en-US" dirty="0"/>
          </a:p>
        </p:txBody>
      </p:sp>
      <p:sp>
        <p:nvSpPr>
          <p:cNvPr id="4" name="Slide Number Placeholder 3"/>
          <p:cNvSpPr>
            <a:spLocks noGrp="1"/>
          </p:cNvSpPr>
          <p:nvPr>
            <p:ph type="sldNum" sz="quarter" idx="10"/>
          </p:nvPr>
        </p:nvSpPr>
        <p:spPr/>
        <p:txBody>
          <a:bodyPr/>
          <a:lstStyle/>
          <a:p>
            <a:pPr>
              <a:defRPr/>
            </a:pPr>
            <a:fld id="{48ABF47C-B709-4323-A9B6-01E106D50C92}"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26131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previous slide, but shows the rates of increase  since the mode of action was first marketed.</a:t>
            </a:r>
            <a:endParaRPr lang="en-US" dirty="0"/>
          </a:p>
        </p:txBody>
      </p:sp>
      <p:sp>
        <p:nvSpPr>
          <p:cNvPr id="4" name="Slide Number Placeholder 3"/>
          <p:cNvSpPr>
            <a:spLocks noGrp="1"/>
          </p:cNvSpPr>
          <p:nvPr>
            <p:ph type="sldNum" sz="quarter" idx="10"/>
          </p:nvPr>
        </p:nvSpPr>
        <p:spPr/>
        <p:txBody>
          <a:bodyPr/>
          <a:lstStyle/>
          <a:p>
            <a:pPr>
              <a:defRPr/>
            </a:pPr>
            <a:fld id="{48ABF47C-B709-4323-A9B6-01E106D50C92}"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72923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C3E4F-98FF-4E2E-8CE8-2419F66751F7}" type="slidenum">
              <a:rPr lang="pt-BR">
                <a:solidFill>
                  <a:prstClr val="black"/>
                </a:solidFill>
              </a:rPr>
              <a:pPr/>
              <a:t>41</a:t>
            </a:fld>
            <a:endParaRPr lang="pt-BR">
              <a:solidFill>
                <a:prstClr val="black"/>
              </a:solidFill>
            </a:endParaRP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xfrm>
            <a:off x="914400" y="4343400"/>
            <a:ext cx="5029200" cy="4114800"/>
          </a:xfrm>
        </p:spPr>
        <p:txBody>
          <a:bodyPr lIns="91430" tIns="45714" rIns="91430" bIns="45714"/>
          <a:lstStyle/>
          <a:p>
            <a:endParaRPr lang="pt-BR"/>
          </a:p>
        </p:txBody>
      </p:sp>
    </p:spTree>
    <p:extLst>
      <p:ext uri="{BB962C8B-B14F-4D97-AF65-F5344CB8AC3E}">
        <p14:creationId xmlns:p14="http://schemas.microsoft.com/office/powerpoint/2010/main" val="120753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80A5335-1AF6-47B8-8053-904225F56010}" type="slidenum">
              <a:rPr lang="pt-BR" smtClean="0">
                <a:solidFill>
                  <a:prstClr val="black"/>
                </a:solidFill>
              </a:rPr>
              <a:pPr/>
              <a:t>44</a:t>
            </a:fld>
            <a:endParaRPr lang="pt-BR">
              <a:solidFill>
                <a:prstClr val="black"/>
              </a:solidFill>
            </a:endParaRPr>
          </a:p>
        </p:txBody>
      </p:sp>
    </p:spTree>
    <p:extLst>
      <p:ext uri="{BB962C8B-B14F-4D97-AF65-F5344CB8AC3E}">
        <p14:creationId xmlns:p14="http://schemas.microsoft.com/office/powerpoint/2010/main" val="78035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80A5335-1AF6-47B8-8053-904225F56010}" type="slidenum">
              <a:rPr lang="pt-BR" smtClean="0"/>
              <a:pPr/>
              <a:t>45</a:t>
            </a:fld>
            <a:endParaRPr lang="pt-BR"/>
          </a:p>
        </p:txBody>
      </p:sp>
    </p:spTree>
    <p:extLst>
      <p:ext uri="{BB962C8B-B14F-4D97-AF65-F5344CB8AC3E}">
        <p14:creationId xmlns:p14="http://schemas.microsoft.com/office/powerpoint/2010/main" val="88132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2/27/16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‹n.º›</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18523678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2/27/16</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‹n.º›</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7286911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2/27/16</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6262175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2/27/16</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‹n.º›</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2644200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2/27/16</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‹n.º›</a:t>
            </a:fld>
            <a:endParaRPr lang="en-US" dirty="0">
              <a:solidFill>
                <a:srgbClr val="262626">
                  <a:lumMod val="85000"/>
                  <a:lumOff val="15000"/>
                </a:srgbClr>
              </a:solidFill>
            </a:endParaRPr>
          </a:p>
        </p:txBody>
      </p:sp>
    </p:spTree>
    <p:extLst>
      <p:ext uri="{BB962C8B-B14F-4D97-AF65-F5344CB8AC3E}">
        <p14:creationId xmlns:p14="http://schemas.microsoft.com/office/powerpoint/2010/main" val="2508835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pt-BR">
                <a:solidFill>
                  <a:srgbClr val="262626">
                    <a:tint val="75000"/>
                  </a:srgbClr>
                </a:solidFill>
              </a:rPr>
              <a:t>Glyphosate Optimized -Season 2009</a:t>
            </a:r>
          </a:p>
        </p:txBody>
      </p:sp>
    </p:spTree>
    <p:extLst>
      <p:ext uri="{BB962C8B-B14F-4D97-AF65-F5344CB8AC3E}">
        <p14:creationId xmlns:p14="http://schemas.microsoft.com/office/powerpoint/2010/main" val="12525771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685800" y="1981200"/>
            <a:ext cx="7772400" cy="4114800"/>
          </a:xfrm>
        </p:spPr>
        <p:txBody>
          <a:bodyPr/>
          <a:lstStyle/>
          <a:p>
            <a:endParaRPr lang="pt-BR"/>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pt-BR">
              <a:solidFill>
                <a:srgbClr val="262626">
                  <a:tint val="75000"/>
                </a:srgb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pt-BR">
              <a:solidFill>
                <a:srgbClr val="262626">
                  <a:tint val="75000"/>
                </a:srgbClr>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D09947E6-6111-4B09-9404-F48FD9D873CB}" type="slidenum">
              <a:rPr lang="pt-BR">
                <a:solidFill>
                  <a:srgbClr val="262626">
                    <a:tint val="75000"/>
                  </a:srgbClr>
                </a:solidFill>
              </a:rPr>
              <a:pPr/>
              <a:t>‹n.º›</a:t>
            </a:fld>
            <a:endParaRPr lang="pt-BR">
              <a:solidFill>
                <a:srgbClr val="262626">
                  <a:tint val="75000"/>
                </a:srgbClr>
              </a:solidFill>
            </a:endParaRPr>
          </a:p>
        </p:txBody>
      </p:sp>
    </p:spTree>
    <p:extLst>
      <p:ext uri="{BB962C8B-B14F-4D97-AF65-F5344CB8AC3E}">
        <p14:creationId xmlns:p14="http://schemas.microsoft.com/office/powerpoint/2010/main" val="186277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smtClean="0"/>
              <a:t>Click to edit Master title style</a:t>
            </a:r>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304800" y="6400800"/>
            <a:ext cx="1905000" cy="457200"/>
          </a:xfrm>
        </p:spPr>
        <p:txBody>
          <a:bodyPr/>
          <a:lstStyle>
            <a:lvl1pPr>
              <a:defRPr kumimoji="1" smtClean="0">
                <a:latin typeface="Times New Roman" panose="02020603050405020304" pitchFamily="18" charset="0"/>
                <a:cs typeface="+mn-cs"/>
              </a:defRPr>
            </a:lvl1pPr>
          </a:lstStyle>
          <a:p>
            <a:pPr>
              <a:defRPr/>
            </a:pPr>
            <a:fld id="{E4ADD75C-491A-49D1-8B6E-390099C0CA4B}" type="datetime1">
              <a:rPr lang="pt-BR"/>
              <a:pPr>
                <a:defRPr/>
              </a:pPr>
              <a:t>27/02/16</a:t>
            </a:fld>
            <a:endParaRPr lang="en-US"/>
          </a:p>
        </p:txBody>
      </p:sp>
      <p:sp>
        <p:nvSpPr>
          <p:cNvPr id="5" name="Rectangle 5"/>
          <p:cNvSpPr>
            <a:spLocks noGrp="1" noChangeArrowheads="1"/>
          </p:cNvSpPr>
          <p:nvPr>
            <p:ph type="ftr" sz="quarter" idx="11"/>
          </p:nvPr>
        </p:nvSpPr>
        <p:spPr>
          <a:xfrm>
            <a:off x="3505200" y="6400800"/>
            <a:ext cx="2895600" cy="457200"/>
          </a:xfrm>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6" name="Rectangle 6"/>
          <p:cNvSpPr>
            <a:spLocks noGrp="1" noChangeArrowheads="1"/>
          </p:cNvSpPr>
          <p:nvPr>
            <p:ph type="sldNum" sz="quarter" idx="12"/>
          </p:nvPr>
        </p:nvSpPr>
        <p:spPr>
          <a:xfrm>
            <a:off x="6934200" y="6400800"/>
            <a:ext cx="1905000" cy="457200"/>
          </a:xfrm>
        </p:spPr>
        <p:txBody>
          <a:bodyPr/>
          <a:lstStyle>
            <a:lvl1pPr>
              <a:defRPr kumimoji="1">
                <a:latin typeface="Times New Roman" panose="02020603050405020304" pitchFamily="18" charset="0"/>
                <a:cs typeface="+mn-cs"/>
              </a:defRPr>
            </a:lvl1pPr>
          </a:lstStyle>
          <a:p>
            <a:pPr>
              <a:defRPr/>
            </a:pPr>
            <a:fld id="{43D05D66-1024-42C4-A216-E3C26B72642E}" type="slidenum">
              <a:rPr lang="en-US"/>
              <a:pPr>
                <a:defRPr/>
              </a:pPr>
              <a:t>‹n.º›</a:t>
            </a:fld>
            <a:endParaRPr lang="en-US"/>
          </a:p>
        </p:txBody>
      </p:sp>
    </p:spTree>
    <p:extLst>
      <p:ext uri="{BB962C8B-B14F-4D97-AF65-F5344CB8AC3E}">
        <p14:creationId xmlns:p14="http://schemas.microsoft.com/office/powerpoint/2010/main" val="2322758178"/>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E3A56A1E-C97B-44E1-AA7F-B234F6DC594C}" type="datetime1">
              <a:rPr lang="pt-BR"/>
              <a:pPr>
                <a:defRPr/>
              </a:pPr>
              <a:t>27/02/16</a:t>
            </a:fld>
            <a:endParaRPr lang="en-US"/>
          </a:p>
        </p:txBody>
      </p:sp>
      <p:sp>
        <p:nvSpPr>
          <p:cNvPr id="5" name="Footer Placeholder 4"/>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9161B217-9251-4065-8567-B461DCF3D500}" type="slidenum">
              <a:rPr lang="en-US"/>
              <a:pPr>
                <a:defRPr/>
              </a:pPr>
              <a:t>‹n.º›</a:t>
            </a:fld>
            <a:endParaRPr lang="en-US"/>
          </a:p>
        </p:txBody>
      </p:sp>
    </p:spTree>
    <p:extLst>
      <p:ext uri="{BB962C8B-B14F-4D97-AF65-F5344CB8AC3E}">
        <p14:creationId xmlns:p14="http://schemas.microsoft.com/office/powerpoint/2010/main" val="250197183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8D521FA8-9923-4A90-9183-4DF52833E5DE}" type="datetime1">
              <a:rPr lang="pt-BR"/>
              <a:pPr>
                <a:defRPr/>
              </a:pPr>
              <a:t>27/02/16</a:t>
            </a:fld>
            <a:endParaRPr lang="en-US"/>
          </a:p>
        </p:txBody>
      </p:sp>
      <p:sp>
        <p:nvSpPr>
          <p:cNvPr id="5" name="Footer Placeholder 4"/>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DD6E46DF-5CA4-4B1E-9A96-76A9F5FD69F5}" type="slidenum">
              <a:rPr lang="en-US"/>
              <a:pPr>
                <a:defRPr/>
              </a:pPr>
              <a:t>‹n.º›</a:t>
            </a:fld>
            <a:endParaRPr lang="en-US"/>
          </a:p>
        </p:txBody>
      </p:sp>
    </p:spTree>
    <p:extLst>
      <p:ext uri="{BB962C8B-B14F-4D97-AF65-F5344CB8AC3E}">
        <p14:creationId xmlns:p14="http://schemas.microsoft.com/office/powerpoint/2010/main" val="40669949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75319BEF-E4B7-4059-9C38-09A8CAF00DE2}" type="datetime1">
              <a:rPr lang="pt-BR"/>
              <a:pPr>
                <a:defRPr/>
              </a:pPr>
              <a:t>27/02/16</a:t>
            </a:fld>
            <a:endParaRPr lang="en-US"/>
          </a:p>
        </p:txBody>
      </p:sp>
      <p:sp>
        <p:nvSpPr>
          <p:cNvPr id="6" name="Footer Placeholder 5"/>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7" name="Slide Number Placeholder 6"/>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FE178C9C-F6F6-4821-BBDA-473038EF97EF}" type="slidenum">
              <a:rPr lang="en-US"/>
              <a:pPr>
                <a:defRPr/>
              </a:pPr>
              <a:t>‹n.º›</a:t>
            </a:fld>
            <a:endParaRPr lang="en-US"/>
          </a:p>
        </p:txBody>
      </p:sp>
    </p:spTree>
    <p:extLst>
      <p:ext uri="{BB962C8B-B14F-4D97-AF65-F5344CB8AC3E}">
        <p14:creationId xmlns:p14="http://schemas.microsoft.com/office/powerpoint/2010/main" val="78695721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‹n.º›</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19385858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F1F78536-30D4-4654-A9B2-7BF8C31178E8}" type="datetime1">
              <a:rPr lang="pt-BR"/>
              <a:pPr>
                <a:defRPr/>
              </a:pPr>
              <a:t>27/02/16</a:t>
            </a:fld>
            <a:endParaRPr lang="en-US"/>
          </a:p>
        </p:txBody>
      </p:sp>
      <p:sp>
        <p:nvSpPr>
          <p:cNvPr id="8" name="Footer Placeholder 7"/>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9" name="Slide Number Placeholder 8"/>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E079A73B-7359-450E-B879-B3A1163B1003}" type="slidenum">
              <a:rPr lang="en-US"/>
              <a:pPr>
                <a:defRPr/>
              </a:pPr>
              <a:t>‹n.º›</a:t>
            </a:fld>
            <a:endParaRPr lang="en-US"/>
          </a:p>
        </p:txBody>
      </p:sp>
    </p:spTree>
    <p:extLst>
      <p:ext uri="{BB962C8B-B14F-4D97-AF65-F5344CB8AC3E}">
        <p14:creationId xmlns:p14="http://schemas.microsoft.com/office/powerpoint/2010/main" val="631770665"/>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BF93E22C-C508-446D-B854-3FD720C95287}" type="datetime1">
              <a:rPr lang="pt-BR"/>
              <a:pPr>
                <a:defRPr/>
              </a:pPr>
              <a:t>27/02/16</a:t>
            </a:fld>
            <a:endParaRPr lang="en-US"/>
          </a:p>
        </p:txBody>
      </p:sp>
      <p:sp>
        <p:nvSpPr>
          <p:cNvPr id="4" name="Footer Placeholder 3"/>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5" name="Slide Number Placeholder 4"/>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F317E2E0-9CD2-460C-9543-C44BE1130B41}" type="slidenum">
              <a:rPr lang="en-US"/>
              <a:pPr>
                <a:defRPr/>
              </a:pPr>
              <a:t>‹n.º›</a:t>
            </a:fld>
            <a:endParaRPr lang="en-US"/>
          </a:p>
        </p:txBody>
      </p:sp>
    </p:spTree>
    <p:extLst>
      <p:ext uri="{BB962C8B-B14F-4D97-AF65-F5344CB8AC3E}">
        <p14:creationId xmlns:p14="http://schemas.microsoft.com/office/powerpoint/2010/main" val="88314748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79CD732F-CEE6-4FCE-8305-9E60F01D7A3E}" type="datetime1">
              <a:rPr lang="pt-BR"/>
              <a:pPr>
                <a:defRPr/>
              </a:pPr>
              <a:t>27/02/16</a:t>
            </a:fld>
            <a:endParaRPr lang="en-US"/>
          </a:p>
        </p:txBody>
      </p:sp>
      <p:sp>
        <p:nvSpPr>
          <p:cNvPr id="3" name="Footer Placeholder 2"/>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4" name="Slide Number Placeholder 3"/>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A6775A58-F02B-453D-83D2-AD9B0E960AFD}" type="slidenum">
              <a:rPr lang="en-US"/>
              <a:pPr>
                <a:defRPr/>
              </a:pPr>
              <a:t>‹n.º›</a:t>
            </a:fld>
            <a:endParaRPr lang="en-US"/>
          </a:p>
        </p:txBody>
      </p:sp>
    </p:spTree>
    <p:extLst>
      <p:ext uri="{BB962C8B-B14F-4D97-AF65-F5344CB8AC3E}">
        <p14:creationId xmlns:p14="http://schemas.microsoft.com/office/powerpoint/2010/main" val="2764130780"/>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2E37E6DF-F4BB-432C-9481-3629075C7CC4}" type="datetime1">
              <a:rPr lang="pt-BR"/>
              <a:pPr>
                <a:defRPr/>
              </a:pPr>
              <a:t>27/02/16</a:t>
            </a:fld>
            <a:endParaRPr lang="en-US"/>
          </a:p>
        </p:txBody>
      </p:sp>
      <p:sp>
        <p:nvSpPr>
          <p:cNvPr id="6" name="Footer Placeholder 5"/>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7" name="Slide Number Placeholder 6"/>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E2CF46B2-3C01-4096-AA90-19A3DADB1FF8}" type="slidenum">
              <a:rPr lang="en-US"/>
              <a:pPr>
                <a:defRPr/>
              </a:pPr>
              <a:t>‹n.º›</a:t>
            </a:fld>
            <a:endParaRPr lang="en-US"/>
          </a:p>
        </p:txBody>
      </p:sp>
    </p:spTree>
    <p:extLst>
      <p:ext uri="{BB962C8B-B14F-4D97-AF65-F5344CB8AC3E}">
        <p14:creationId xmlns:p14="http://schemas.microsoft.com/office/powerpoint/2010/main" val="3240332363"/>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pt-B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0C843C65-DFF1-4E2B-92C2-9030E8956676}" type="datetime1">
              <a:rPr lang="pt-BR"/>
              <a:pPr>
                <a:defRPr/>
              </a:pPr>
              <a:t>27/02/16</a:t>
            </a:fld>
            <a:endParaRPr lang="en-US"/>
          </a:p>
        </p:txBody>
      </p:sp>
      <p:sp>
        <p:nvSpPr>
          <p:cNvPr id="6" name="Footer Placeholder 5"/>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7" name="Slide Number Placeholder 6"/>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B9F10DE5-11C8-420D-B0EA-7660521E569B}" type="slidenum">
              <a:rPr lang="en-US"/>
              <a:pPr>
                <a:defRPr/>
              </a:pPr>
              <a:t>‹n.º›</a:t>
            </a:fld>
            <a:endParaRPr lang="en-US"/>
          </a:p>
        </p:txBody>
      </p:sp>
    </p:spTree>
    <p:extLst>
      <p:ext uri="{BB962C8B-B14F-4D97-AF65-F5344CB8AC3E}">
        <p14:creationId xmlns:p14="http://schemas.microsoft.com/office/powerpoint/2010/main" val="2390051165"/>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9CB77459-67E5-4C0F-A435-8D580489F198}" type="datetime1">
              <a:rPr lang="pt-BR"/>
              <a:pPr>
                <a:defRPr/>
              </a:pPr>
              <a:t>27/02/16</a:t>
            </a:fld>
            <a:endParaRPr lang="en-US"/>
          </a:p>
        </p:txBody>
      </p:sp>
      <p:sp>
        <p:nvSpPr>
          <p:cNvPr id="5" name="Footer Placeholder 4"/>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576B335E-B055-42D3-B81C-A1DAA7AC74C9}" type="slidenum">
              <a:rPr lang="en-US"/>
              <a:pPr>
                <a:defRPr/>
              </a:pPr>
              <a:t>‹n.º›</a:t>
            </a:fld>
            <a:endParaRPr lang="en-US"/>
          </a:p>
        </p:txBody>
      </p:sp>
    </p:spTree>
    <p:extLst>
      <p:ext uri="{BB962C8B-B14F-4D97-AF65-F5344CB8AC3E}">
        <p14:creationId xmlns:p14="http://schemas.microsoft.com/office/powerpoint/2010/main" val="3544821432"/>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kumimoji="1" smtClean="0">
                <a:latin typeface="Times New Roman" panose="02020603050405020304" pitchFamily="18" charset="0"/>
                <a:cs typeface="+mn-cs"/>
              </a:defRPr>
            </a:lvl1pPr>
          </a:lstStyle>
          <a:p>
            <a:pPr>
              <a:defRPr/>
            </a:pPr>
            <a:fld id="{33835837-A7EE-4916-821F-A8A01B79B31F}" type="datetime1">
              <a:rPr lang="pt-BR"/>
              <a:pPr>
                <a:defRPr/>
              </a:pPr>
              <a:t>27/02/16</a:t>
            </a:fld>
            <a:endParaRPr lang="en-US"/>
          </a:p>
        </p:txBody>
      </p:sp>
      <p:sp>
        <p:nvSpPr>
          <p:cNvPr id="5" name="Footer Placeholder 4"/>
          <p:cNvSpPr>
            <a:spLocks noGrp="1"/>
          </p:cNvSpPr>
          <p:nvPr>
            <p:ph type="ftr" sz="quarter" idx="11"/>
          </p:nvPr>
        </p:nvSpPr>
        <p:spPr/>
        <p:txBody>
          <a:bodyPr/>
          <a:lstStyle>
            <a:lvl1pPr>
              <a:defRPr kumimoji="1" smtClean="0">
                <a:latin typeface="Times New Roman" panose="02020603050405020304" pitchFamily="18" charset="0"/>
                <a:cs typeface="+mn-cs"/>
              </a:defRPr>
            </a:lvl1pPr>
          </a:lstStyle>
          <a:p>
            <a:pPr>
              <a:defRPr/>
            </a:pPr>
            <a:r>
              <a:rPr lang="en-US"/>
              <a:t>pjchrist@usp.br</a:t>
            </a:r>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cs typeface="+mn-cs"/>
              </a:defRPr>
            </a:lvl1pPr>
          </a:lstStyle>
          <a:p>
            <a:pPr>
              <a:defRPr/>
            </a:pPr>
            <a:fld id="{D45DE2E6-7DFC-463E-A1DA-028B16BC941D}" type="slidenum">
              <a:rPr lang="en-US"/>
              <a:pPr>
                <a:defRPr/>
              </a:pPr>
              <a:t>‹n.º›</a:t>
            </a:fld>
            <a:endParaRPr lang="en-US"/>
          </a:p>
        </p:txBody>
      </p:sp>
    </p:spTree>
    <p:extLst>
      <p:ext uri="{BB962C8B-B14F-4D97-AF65-F5344CB8AC3E}">
        <p14:creationId xmlns:p14="http://schemas.microsoft.com/office/powerpoint/2010/main" val="2627555541"/>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ela Inteira da Paisagem">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0" y="0"/>
            <a:ext cx="9144000" cy="6858000"/>
          </a:xfrm>
        </p:spPr>
        <p:txBody>
          <a:bodyPr rtlCol="0">
            <a:normAutofit/>
          </a:bodyPr>
          <a:lstStyle>
            <a:extLst/>
          </a:lstStyle>
          <a:p>
            <a:pPr lvl="0"/>
            <a:r>
              <a:rPr lang="pt-BR" noProof="0" smtClean="0"/>
              <a:t>Clique no ícone para adicionar uma imagem</a:t>
            </a:r>
            <a:endParaRPr lang="pt-BR" noProof="0"/>
          </a:p>
        </p:txBody>
      </p:sp>
      <p:sp>
        <p:nvSpPr>
          <p:cNvPr id="3" name="Rectangle 5"/>
          <p:cNvSpPr>
            <a:spLocks noGrp="1"/>
          </p:cNvSpPr>
          <p:nvPr>
            <p:ph type="dt" sz="half" idx="11"/>
          </p:nvPr>
        </p:nvSpPr>
        <p:spPr/>
        <p:txBody>
          <a:bodyPr/>
          <a:lstStyle>
            <a:lvl1pPr>
              <a:defRPr kumimoji="1" smtClean="0">
                <a:solidFill>
                  <a:prstClr val="white"/>
                </a:solidFill>
                <a:latin typeface="Times New Roman" panose="02020603050405020304" pitchFamily="18" charset="0"/>
                <a:cs typeface="+mn-cs"/>
              </a:defRPr>
            </a:lvl1pPr>
            <a:extLst/>
          </a:lstStyle>
          <a:p>
            <a:pPr>
              <a:defRPr/>
            </a:pPr>
            <a:fld id="{790581B9-D1BA-4F8B-B7F6-094F398FB874}" type="datetime1">
              <a:rPr lang="pt-BR"/>
              <a:pPr>
                <a:defRPr/>
              </a:pPr>
              <a:t>27/02/16</a:t>
            </a:fld>
            <a:endParaRPr/>
          </a:p>
        </p:txBody>
      </p:sp>
      <p:sp>
        <p:nvSpPr>
          <p:cNvPr id="4" name="Rectangle 6"/>
          <p:cNvSpPr>
            <a:spLocks noGrp="1"/>
          </p:cNvSpPr>
          <p:nvPr>
            <p:ph type="sldNum" sz="quarter" idx="12"/>
          </p:nvPr>
        </p:nvSpPr>
        <p:spPr/>
        <p:txBody>
          <a:bodyPr/>
          <a:lstStyle>
            <a:lvl1pPr>
              <a:defRPr kumimoji="1">
                <a:solidFill>
                  <a:srgbClr val="FFFFFF"/>
                </a:solidFill>
                <a:latin typeface="Times New Roman" panose="02020603050405020304" pitchFamily="18" charset="0"/>
                <a:cs typeface="+mn-cs"/>
              </a:defRPr>
            </a:lvl1pPr>
            <a:extLst/>
          </a:lstStyle>
          <a:p>
            <a:pPr>
              <a:defRPr/>
            </a:pPr>
            <a:fld id="{67B8E3DE-968D-4000-B9E6-9ABF7E71F783}" type="slidenum">
              <a:rPr/>
              <a:pPr>
                <a:defRPr/>
              </a:pPr>
              <a:t>‹n.º›</a:t>
            </a:fld>
            <a:endParaRPr/>
          </a:p>
        </p:txBody>
      </p:sp>
      <p:sp>
        <p:nvSpPr>
          <p:cNvPr id="5" name="Rectangle 7"/>
          <p:cNvSpPr>
            <a:spLocks noGrp="1"/>
          </p:cNvSpPr>
          <p:nvPr>
            <p:ph type="ftr" sz="quarter" idx="13"/>
          </p:nvPr>
        </p:nvSpPr>
        <p:spPr/>
        <p:txBody>
          <a:bodyPr/>
          <a:lstStyle>
            <a:lvl1pPr>
              <a:defRPr kumimoji="1" smtClean="0">
                <a:solidFill>
                  <a:prstClr val="white"/>
                </a:solidFill>
                <a:latin typeface="Times New Roman" panose="02020603050405020304" pitchFamily="18" charset="0"/>
                <a:cs typeface="+mn-cs"/>
              </a:defRPr>
            </a:lvl1pPr>
            <a:extLst/>
          </a:lstStyle>
          <a:p>
            <a:pPr>
              <a:defRPr/>
            </a:pPr>
            <a:r>
              <a:rPr lang="pt-BR"/>
              <a:t>pjchrist@usp.br</a:t>
            </a:r>
            <a:endParaRPr/>
          </a:p>
        </p:txBody>
      </p:sp>
    </p:spTree>
    <p:extLst>
      <p:ext uri="{BB962C8B-B14F-4D97-AF65-F5344CB8AC3E}">
        <p14:creationId xmlns:p14="http://schemas.microsoft.com/office/powerpoint/2010/main" val="12319020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2308701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349629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2/27/16</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‹n.º›</a:t>
            </a:fld>
            <a:endParaRPr lang="en-US" dirty="0">
              <a:solidFill>
                <a:srgbClr val="262626">
                  <a:lumMod val="85000"/>
                  <a:lumOff val="15000"/>
                </a:srgbClr>
              </a:solidFill>
            </a:endParaRPr>
          </a:p>
        </p:txBody>
      </p:sp>
    </p:spTree>
    <p:extLst>
      <p:ext uri="{BB962C8B-B14F-4D97-AF65-F5344CB8AC3E}">
        <p14:creationId xmlns:p14="http://schemas.microsoft.com/office/powerpoint/2010/main" val="22668362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2288077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3854611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1877084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313535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2301766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1998750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3407298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3025414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88D707F-DE2B-46A7-B4EB-AD5AAD084B6F}" type="slidenum">
              <a:rPr lang="pt-BR" smtClean="0"/>
              <a:pPr/>
              <a:t>‹n.º›</a:t>
            </a:fld>
            <a:endParaRPr 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48847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344124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2/27/16</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‹n.º›</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26442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88D707F-DE2B-46A7-B4EB-AD5AAD084B6F}" type="slidenum">
              <a:rPr lang="pt-BR" smtClean="0"/>
              <a:pPr/>
              <a:t>‹n.º›</a:t>
            </a:fld>
            <a:endParaRPr 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830463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2833506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2719802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8D707F-DE2B-46A7-B4EB-AD5AAD084B6F}" type="slidenum">
              <a:rPr lang="pt-BR" smtClean="0"/>
              <a:pPr/>
              <a:t>‹n.º›</a:t>
            </a:fld>
            <a:endParaRPr lang="pt-BR"/>
          </a:p>
        </p:txBody>
      </p:sp>
    </p:spTree>
    <p:extLst>
      <p:ext uri="{BB962C8B-B14F-4D97-AF65-F5344CB8AC3E}">
        <p14:creationId xmlns:p14="http://schemas.microsoft.com/office/powerpoint/2010/main" val="40078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2/27/16</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‹n.º›</a:t>
            </a:fld>
            <a:endParaRPr lang="en-US" dirty="0">
              <a:solidFill>
                <a:srgbClr val="262626">
                  <a:tint val="75000"/>
                </a:srgbClr>
              </a:solidFill>
            </a:endParaRPr>
          </a:p>
        </p:txBody>
      </p:sp>
    </p:spTree>
    <p:extLst>
      <p:ext uri="{BB962C8B-B14F-4D97-AF65-F5344CB8AC3E}">
        <p14:creationId xmlns:p14="http://schemas.microsoft.com/office/powerpoint/2010/main" val="23583044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2/27/16</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‹n.º›</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4021330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2/27/16</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‹n.º›</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348465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2/27/16</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‹n.º›</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437669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2/27/16</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7086747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4" Type="http://schemas.openxmlformats.org/officeDocument/2006/relationships/image" Target="../media/image19.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2/27/16</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‹n.º›</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71181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kumimoji="0" sz="1400" smtClean="0">
                <a:solidFill>
                  <a:srgbClr val="000000"/>
                </a:solidFill>
                <a:latin typeface="Arial"/>
                <a:cs typeface="Arial" pitchFamily="34" charset="0"/>
              </a:defRPr>
            </a:lvl1pPr>
          </a:lstStyle>
          <a:p>
            <a:pPr fontAlgn="base">
              <a:spcAft>
                <a:spcPct val="0"/>
              </a:spcAft>
              <a:defRPr/>
            </a:pPr>
            <a:fld id="{6BD03FEF-BAE1-4941-9235-91A3AF0C25CB}" type="datetime1">
              <a:rPr lang="pt-BR"/>
              <a:pPr fontAlgn="base">
                <a:spcAft>
                  <a:spcPct val="0"/>
                </a:spcAft>
                <a:defRPr/>
              </a:pPr>
              <a:t>27/02/16</a:t>
            </a:fld>
            <a:endParaRPr lang="en-US"/>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kumimoji="0" sz="1400" smtClean="0">
                <a:solidFill>
                  <a:srgbClr val="000000"/>
                </a:solidFill>
                <a:latin typeface="Arial"/>
                <a:cs typeface="Arial" pitchFamily="34" charset="0"/>
              </a:defRPr>
            </a:lvl1pPr>
          </a:lstStyle>
          <a:p>
            <a:pPr fontAlgn="base">
              <a:spcAft>
                <a:spcPct val="0"/>
              </a:spcAft>
              <a:defRPr/>
            </a:pPr>
            <a:r>
              <a:rPr lang="en-US"/>
              <a:t>pjchrist@usp.br</a:t>
            </a:r>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kumimoji="0" sz="1400">
                <a:solidFill>
                  <a:srgbClr val="000000"/>
                </a:solidFill>
                <a:latin typeface="Arial"/>
                <a:cs typeface="Arial" pitchFamily="34" charset="0"/>
              </a:defRPr>
            </a:lvl1pPr>
          </a:lstStyle>
          <a:p>
            <a:pPr fontAlgn="base">
              <a:spcAft>
                <a:spcPct val="0"/>
              </a:spcAft>
              <a:defRPr/>
            </a:pPr>
            <a:fld id="{06A2286C-BED0-4DF4-8A1D-CBB7628BC788}" type="slidenum">
              <a:rPr lang="en-US"/>
              <a:pPr fontAlgn="base">
                <a:spcAft>
                  <a:spcPct val="0"/>
                </a:spcAft>
                <a:defRPr/>
              </a:pPr>
              <a:t>‹n.º›</a:t>
            </a:fld>
            <a:endParaRPr lang="en-US"/>
          </a:p>
        </p:txBody>
      </p:sp>
    </p:spTree>
    <p:extLst>
      <p:ext uri="{BB962C8B-B14F-4D97-AF65-F5344CB8AC3E}">
        <p14:creationId xmlns:p14="http://schemas.microsoft.com/office/powerpoint/2010/main" val="50473646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ransition>
    <p:fade thruBlk="1"/>
  </p:transition>
  <p:timing>
    <p:tnLst>
      <p:par>
        <p:cTn id="1" dur="indefinite" restart="never" nodeType="tmRoot"/>
      </p:par>
    </p:tnLst>
  </p:timing>
  <p:hf hdr="0"/>
  <p:txStyles>
    <p:titleStyle>
      <a:lvl1pPr algn="l" rtl="0" fontAlgn="base">
        <a:spcBef>
          <a:spcPct val="0"/>
        </a:spcBef>
        <a:spcAft>
          <a:spcPct val="0"/>
        </a:spcAft>
        <a:defRPr sz="3200" b="1">
          <a:solidFill>
            <a:srgbClr val="006666"/>
          </a:solidFill>
          <a:latin typeface="+mj-lt"/>
          <a:ea typeface="+mj-ea"/>
          <a:cs typeface="+mj-cs"/>
        </a:defRPr>
      </a:lvl1pPr>
      <a:lvl2pPr algn="l" rtl="0" fontAlgn="base">
        <a:spcBef>
          <a:spcPct val="0"/>
        </a:spcBef>
        <a:spcAft>
          <a:spcPct val="0"/>
        </a:spcAft>
        <a:defRPr sz="3200" b="1">
          <a:solidFill>
            <a:srgbClr val="006666"/>
          </a:solidFill>
          <a:latin typeface="Tahoma" pitchFamily="34" charset="0"/>
        </a:defRPr>
      </a:lvl2pPr>
      <a:lvl3pPr algn="l" rtl="0" fontAlgn="base">
        <a:spcBef>
          <a:spcPct val="0"/>
        </a:spcBef>
        <a:spcAft>
          <a:spcPct val="0"/>
        </a:spcAft>
        <a:defRPr sz="3200" b="1">
          <a:solidFill>
            <a:srgbClr val="006666"/>
          </a:solidFill>
          <a:latin typeface="Tahoma" pitchFamily="34" charset="0"/>
        </a:defRPr>
      </a:lvl3pPr>
      <a:lvl4pPr algn="l" rtl="0" fontAlgn="base">
        <a:spcBef>
          <a:spcPct val="0"/>
        </a:spcBef>
        <a:spcAft>
          <a:spcPct val="0"/>
        </a:spcAft>
        <a:defRPr sz="3200" b="1">
          <a:solidFill>
            <a:srgbClr val="006666"/>
          </a:solidFill>
          <a:latin typeface="Tahoma" pitchFamily="34" charset="0"/>
        </a:defRPr>
      </a:lvl4pPr>
      <a:lvl5pPr algn="l" rtl="0" fontAlgn="base">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fontAlgn="base">
        <a:spcBef>
          <a:spcPct val="5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Ø"/>
        <a:defRPr sz="2200" i="1">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35A5350-8503-4203-8A83-AFC6909B00A6}" type="datetimeFigureOut">
              <a:rPr lang="pt-BR" smtClean="0">
                <a:solidFill>
                  <a:prstClr val="black">
                    <a:tint val="75000"/>
                  </a:prstClr>
                </a:solidFill>
              </a:rPr>
              <a:pPr/>
              <a:t>27/02/16</a:t>
            </a:fld>
            <a:endParaRPr lang="pt-BR">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88D707F-DE2B-46A7-B4EB-AD5AAD084B6F}" type="slidenum">
              <a:rPr lang="pt-BR" smtClean="0"/>
              <a:pPr/>
              <a:t>‹n.º›</a:t>
            </a:fld>
            <a:endParaRPr lang="pt-BR"/>
          </a:p>
        </p:txBody>
      </p:sp>
    </p:spTree>
    <p:extLst>
      <p:ext uri="{BB962C8B-B14F-4D97-AF65-F5344CB8AC3E}">
        <p14:creationId xmlns:p14="http://schemas.microsoft.com/office/powerpoint/2010/main" val="417067577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jpeg"/><Relationship Id="rId3" Type="http://schemas.openxmlformats.org/officeDocument/2006/relationships/image" Target="../media/image2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5.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6.png"/><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animations/ENZYMEACTION4redux.swf" TargetMode="Externa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47.jpeg"/><Relationship Id="rId1" Type="http://schemas.openxmlformats.org/officeDocument/2006/relationships/slideLayout" Target="../slideLayouts/slideLayout34.xml"/><Relationship Id="rId2"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8.jpeg"/><Relationship Id="rId3" Type="http://schemas.openxmlformats.org/officeDocument/2006/relationships/image" Target="../media/image4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0.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1.tm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2.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3.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5.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6.tm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7.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8.tm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9.png"/><Relationship Id="rId3" Type="http://schemas.openxmlformats.org/officeDocument/2006/relationships/image" Target="../media/image60.gif"/></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0.gif"/><Relationship Id="rId1" Type="http://schemas.openxmlformats.org/officeDocument/2006/relationships/slideLayout" Target="../slideLayouts/slideLayout34.xml"/><Relationship Id="rId2"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0.gif"/><Relationship Id="rId1" Type="http://schemas.openxmlformats.org/officeDocument/2006/relationships/slideLayout" Target="../slideLayouts/slideLayout34.xml"/><Relationship Id="rId2"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4.png"/><Relationship Id="rId3"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0.gif"/><Relationship Id="rId1" Type="http://schemas.openxmlformats.org/officeDocument/2006/relationships/slideLayout" Target="../slideLayouts/slideLayout34.xml"/><Relationship Id="rId2"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8.jpeg"/><Relationship Id="rId5" Type="http://schemas.openxmlformats.org/officeDocument/2006/relationships/image" Target="../media/image69.jpeg"/><Relationship Id="rId6" Type="http://schemas.openxmlformats.org/officeDocument/2006/relationships/image" Target="../media/image70.jpeg"/><Relationship Id="rId1" Type="http://schemas.openxmlformats.org/officeDocument/2006/relationships/themeOverride" Target="../theme/themeOverride1.xml"/><Relationship Id="rId2"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71.tmp"/></Relationships>
</file>

<file path=ppt/slides/_rels/slide43.xml.rels><?xml version="1.0" encoding="UTF-8" standalone="yes"?>
<Relationships xmlns="http://schemas.openxmlformats.org/package/2006/relationships"><Relationship Id="rId3" Type="http://schemas.openxmlformats.org/officeDocument/2006/relationships/image" Target="../media/image72.gif"/><Relationship Id="rId4" Type="http://schemas.openxmlformats.org/officeDocument/2006/relationships/image" Target="../media/image73.tmp"/><Relationship Id="rId1" Type="http://schemas.openxmlformats.org/officeDocument/2006/relationships/slideLayout" Target="../slideLayouts/slideLayout34.xml"/><Relationship Id="rId2" Type="http://schemas.openxmlformats.org/officeDocument/2006/relationships/hyperlink" Target="http://www.bioone.org/action/showFullPopup?doi=10.1614/02-166&amp;id=_e2"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7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tmp"/><Relationship Id="rId1" Type="http://schemas.openxmlformats.org/officeDocument/2006/relationships/slideLayout" Target="../slideLayouts/slideLayout34.xml"/><Relationship Id="rId2" Type="http://schemas.openxmlformats.org/officeDocument/2006/relationships/image" Target="../media/image7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79.tm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0.tmp"/><Relationship Id="rId3" Type="http://schemas.openxmlformats.org/officeDocument/2006/relationships/image" Target="../media/image81.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2.tm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3.tmp"/></Relationships>
</file>

<file path=ppt/slides/_rels/slide53.xml.rels><?xml version="1.0" encoding="UTF-8" standalone="yes"?>
<Relationships xmlns="http://schemas.openxmlformats.org/package/2006/relationships"><Relationship Id="rId3" Type="http://schemas.openxmlformats.org/officeDocument/2006/relationships/image" Target="../media/image85.tmp"/><Relationship Id="rId4" Type="http://schemas.openxmlformats.org/officeDocument/2006/relationships/image" Target="../media/image86.tmp"/><Relationship Id="rId1" Type="http://schemas.openxmlformats.org/officeDocument/2006/relationships/slideLayout" Target="../slideLayouts/slideLayout34.xml"/><Relationship Id="rId2" Type="http://schemas.openxmlformats.org/officeDocument/2006/relationships/image" Target="../media/image84.tm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7.tm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8.tm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9.tmp"/><Relationship Id="rId3" Type="http://schemas.openxmlformats.org/officeDocument/2006/relationships/image" Target="../media/image9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1.tm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2.tmp"/></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6.png"/><Relationship Id="rId3" Type="http://schemas.openxmlformats.org/officeDocument/2006/relationships/image" Target="../media/image2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3.tmp"/></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4.tmp"/></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5.tmp"/></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6.tmp"/></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7.tmp"/></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8.tmp"/></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9.tm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0.png"/></Relationships>
</file>

<file path=ppt/slides/_rels/slide74.xml.rels><?xml version="1.0" encoding="UTF-8" standalone="yes"?>
<Relationships xmlns="http://schemas.openxmlformats.org/package/2006/relationships"><Relationship Id="rId3" Type="http://schemas.openxmlformats.org/officeDocument/2006/relationships/image" Target="../media/image102.jpeg"/><Relationship Id="rId4" Type="http://schemas.openxmlformats.org/officeDocument/2006/relationships/image" Target="../media/image103.jpeg"/><Relationship Id="rId1" Type="http://schemas.openxmlformats.org/officeDocument/2006/relationships/slideLayout" Target="../slideLayouts/slideLayout34.xml"/><Relationship Id="rId2" Type="http://schemas.openxmlformats.org/officeDocument/2006/relationships/image" Target="../media/image10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6.jpeg"/><Relationship Id="rId3" Type="http://schemas.openxmlformats.org/officeDocument/2006/relationships/image" Target="../media/image10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8.jpeg"/><Relationship Id="rId3" Type="http://schemas.openxmlformats.org/officeDocument/2006/relationships/image" Target="../media/image10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0.jpeg"/><Relationship Id="rId3" Type="http://schemas.openxmlformats.org/officeDocument/2006/relationships/image" Target="../media/image1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2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3.jpeg"/><Relationship Id="rId3" Type="http://schemas.openxmlformats.org/officeDocument/2006/relationships/image" Target="../media/image114.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5.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7.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42" name="Espaço Reservado para Data 1"/>
          <p:cNvSpPr>
            <a:spLocks noGrp="1"/>
          </p:cNvSpPr>
          <p:nvPr>
            <p:ph type="dt" sz="quarter" idx="10"/>
          </p:nvPr>
        </p:nvSpPr>
        <p:spPr>
          <a:noFill/>
        </p:spPr>
        <p:txBody>
          <a:bodyPr/>
          <a:lstStyle>
            <a:lvl1pPr>
              <a:defRPr kumimoji="1">
                <a:solidFill>
                  <a:schemeClr val="tx1"/>
                </a:solidFill>
                <a:latin typeface="Times New Roman" panose="02020603050405020304" pitchFamily="18" charset="0"/>
              </a:defRPr>
            </a:lvl1pPr>
            <a:lvl2pPr marL="742950" indent="-285750">
              <a:defRPr kumimoji="1">
                <a:solidFill>
                  <a:schemeClr val="tx1"/>
                </a:solidFill>
                <a:latin typeface="Times New Roman" panose="02020603050405020304" pitchFamily="18" charset="0"/>
              </a:defRPr>
            </a:lvl2pPr>
            <a:lvl3pPr marL="1143000" indent="-228600">
              <a:defRPr kumimoji="1">
                <a:solidFill>
                  <a:schemeClr val="tx1"/>
                </a:solidFill>
                <a:latin typeface="Times New Roman" panose="02020603050405020304" pitchFamily="18" charset="0"/>
              </a:defRPr>
            </a:lvl3pPr>
            <a:lvl4pPr marL="1600200" indent="-228600">
              <a:defRPr kumimoji="1">
                <a:solidFill>
                  <a:schemeClr val="tx1"/>
                </a:solidFill>
                <a:latin typeface="Times New Roman" panose="02020603050405020304" pitchFamily="18" charset="0"/>
              </a:defRPr>
            </a:lvl4pPr>
            <a:lvl5pPr marL="2057400" indent="-228600">
              <a:defRPr kumimoj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defRPr>
            </a:lvl9pPr>
          </a:lstStyle>
          <a:p>
            <a:fld id="{E09082B2-5D7B-428B-BCFC-153F891EA801}" type="datetime1">
              <a:rPr lang="pt-BR">
                <a:solidFill>
                  <a:srgbClr val="000000"/>
                </a:solidFill>
              </a:rPr>
              <a:pPr/>
              <a:t>27/02/16</a:t>
            </a:fld>
            <a:endParaRPr lang="en-US">
              <a:solidFill>
                <a:srgbClr val="000000"/>
              </a:solidFill>
            </a:endParaRPr>
          </a:p>
        </p:txBody>
      </p:sp>
      <p:sp>
        <p:nvSpPr>
          <p:cNvPr id="266243" name="Espaço Reservado para Rodapé 2"/>
          <p:cNvSpPr>
            <a:spLocks noGrp="1"/>
          </p:cNvSpPr>
          <p:nvPr>
            <p:ph type="ftr" sz="quarter" idx="11"/>
          </p:nvPr>
        </p:nvSpPr>
        <p:spPr>
          <a:noFill/>
        </p:spPr>
        <p:txBody>
          <a:bodyPr/>
          <a:lstStyle>
            <a:lvl1pPr>
              <a:defRPr kumimoji="1">
                <a:solidFill>
                  <a:schemeClr val="tx1"/>
                </a:solidFill>
                <a:latin typeface="Times New Roman" panose="02020603050405020304" pitchFamily="18" charset="0"/>
              </a:defRPr>
            </a:lvl1pPr>
            <a:lvl2pPr marL="742950" indent="-285750">
              <a:defRPr kumimoji="1">
                <a:solidFill>
                  <a:schemeClr val="tx1"/>
                </a:solidFill>
                <a:latin typeface="Times New Roman" panose="02020603050405020304" pitchFamily="18" charset="0"/>
              </a:defRPr>
            </a:lvl2pPr>
            <a:lvl3pPr marL="1143000" indent="-228600">
              <a:defRPr kumimoji="1">
                <a:solidFill>
                  <a:schemeClr val="tx1"/>
                </a:solidFill>
                <a:latin typeface="Times New Roman" panose="02020603050405020304" pitchFamily="18" charset="0"/>
              </a:defRPr>
            </a:lvl3pPr>
            <a:lvl4pPr marL="1600200" indent="-228600">
              <a:defRPr kumimoji="1">
                <a:solidFill>
                  <a:schemeClr val="tx1"/>
                </a:solidFill>
                <a:latin typeface="Times New Roman" panose="02020603050405020304" pitchFamily="18" charset="0"/>
              </a:defRPr>
            </a:lvl4pPr>
            <a:lvl5pPr marL="2057400" indent="-228600">
              <a:defRPr kumimoj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defRPr>
            </a:lvl9pPr>
          </a:lstStyle>
          <a:p>
            <a:r>
              <a:rPr lang="en-US">
                <a:solidFill>
                  <a:srgbClr val="000000"/>
                </a:solidFill>
              </a:rPr>
              <a:t>pjchrist@usp.br</a:t>
            </a:r>
          </a:p>
        </p:txBody>
      </p:sp>
      <p:sp>
        <p:nvSpPr>
          <p:cNvPr id="266244" name="Espaço Reservado para Número de Slide 3"/>
          <p:cNvSpPr>
            <a:spLocks noGrp="1"/>
          </p:cNvSpPr>
          <p:nvPr>
            <p:ph type="sldNum" sz="quarter" idx="12"/>
          </p:nvPr>
        </p:nvSpPr>
        <p:spPr>
          <a:noFill/>
        </p:spPr>
        <p:txBody>
          <a:bodyPr/>
          <a:lstStyle>
            <a:lvl1pPr>
              <a:defRPr kumimoji="1">
                <a:solidFill>
                  <a:schemeClr val="tx1"/>
                </a:solidFill>
                <a:latin typeface="Times New Roman" panose="02020603050405020304" pitchFamily="18" charset="0"/>
              </a:defRPr>
            </a:lvl1pPr>
            <a:lvl2pPr marL="742950" indent="-285750">
              <a:defRPr kumimoji="1">
                <a:solidFill>
                  <a:schemeClr val="tx1"/>
                </a:solidFill>
                <a:latin typeface="Times New Roman" panose="02020603050405020304" pitchFamily="18" charset="0"/>
              </a:defRPr>
            </a:lvl2pPr>
            <a:lvl3pPr marL="1143000" indent="-228600">
              <a:defRPr kumimoji="1">
                <a:solidFill>
                  <a:schemeClr val="tx1"/>
                </a:solidFill>
                <a:latin typeface="Times New Roman" panose="02020603050405020304" pitchFamily="18" charset="0"/>
              </a:defRPr>
            </a:lvl3pPr>
            <a:lvl4pPr marL="1600200" indent="-228600">
              <a:defRPr kumimoji="1">
                <a:solidFill>
                  <a:schemeClr val="tx1"/>
                </a:solidFill>
                <a:latin typeface="Times New Roman" panose="02020603050405020304" pitchFamily="18" charset="0"/>
              </a:defRPr>
            </a:lvl4pPr>
            <a:lvl5pPr marL="2057400" indent="-228600">
              <a:defRPr kumimoj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defRPr>
            </a:lvl9pPr>
          </a:lstStyle>
          <a:p>
            <a:fld id="{24ED64AE-8B8A-46BC-89DF-07B2E8C9EE61}" type="slidenum">
              <a:rPr lang="en-US" smtClean="0">
                <a:solidFill>
                  <a:srgbClr val="000000"/>
                </a:solidFill>
              </a:rPr>
              <a:pPr/>
              <a:t>1</a:t>
            </a:fld>
            <a:endParaRPr lang="en-US" smtClean="0">
              <a:solidFill>
                <a:srgbClr val="000000"/>
              </a:solidFill>
            </a:endParaRPr>
          </a:p>
        </p:txBody>
      </p:sp>
      <p:pic>
        <p:nvPicPr>
          <p:cNvPr id="14" name="Picture 6" descr="http://www.trleaoagricola.com.br/img/galeria/5281_556_Image.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8520" y="5164282"/>
            <a:ext cx="9361039" cy="17931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2209800" y="1319111"/>
            <a:ext cx="4752528" cy="70788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defRPr/>
            </a:pPr>
            <a:r>
              <a:rPr lang="pt-BR" sz="2000" b="1" kern="0" dirty="0" smtClean="0">
                <a:solidFill>
                  <a:prstClr val="white"/>
                </a:solidFill>
                <a:latin typeface="Calibri"/>
              </a:rPr>
              <a:t>Prof. Dr. Pedro Jacob Christoffoleti</a:t>
            </a:r>
          </a:p>
          <a:p>
            <a:pPr algn="ctr">
              <a:defRPr/>
            </a:pPr>
            <a:r>
              <a:rPr lang="pt-BR" sz="2000" b="1" kern="0" dirty="0" smtClean="0">
                <a:solidFill>
                  <a:prstClr val="white"/>
                </a:solidFill>
                <a:latin typeface="Calibri"/>
              </a:rPr>
              <a:t>ESALQ – USP</a:t>
            </a:r>
          </a:p>
        </p:txBody>
      </p:sp>
      <p:sp>
        <p:nvSpPr>
          <p:cNvPr id="2" name="Retângulo 1"/>
          <p:cNvSpPr/>
          <p:nvPr/>
        </p:nvSpPr>
        <p:spPr>
          <a:xfrm>
            <a:off x="200891" y="169650"/>
            <a:ext cx="8534400" cy="95410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tabLst>
                <a:tab pos="3948113" algn="l"/>
              </a:tabLst>
            </a:pPr>
            <a:r>
              <a:rPr lang="pt-BR" sz="2800" b="1" dirty="0">
                <a:ln>
                  <a:solidFill>
                    <a:srgbClr val="00B0F0"/>
                  </a:solidFill>
                </a:ln>
                <a:solidFill>
                  <a:srgbClr val="00B0F0"/>
                </a:solidFill>
                <a:effectLst>
                  <a:outerShdw blurRad="38100" dist="38100" dir="2700000" algn="tl">
                    <a:srgbClr val="000000">
                      <a:alpha val="43137"/>
                    </a:srgbClr>
                  </a:outerShdw>
                </a:effectLst>
                <a:ea typeface="Calibri" panose="020F0502020204030204" pitchFamily="34" charset="0"/>
              </a:rPr>
              <a:t>Disciplina LPV </a:t>
            </a:r>
            <a:r>
              <a:rPr lang="pt-BR" sz="2800" b="1" dirty="0" smtClean="0">
                <a:ln>
                  <a:solidFill>
                    <a:srgbClr val="00B0F0"/>
                  </a:solidFill>
                </a:ln>
                <a:solidFill>
                  <a:srgbClr val="00B0F0"/>
                </a:solidFill>
                <a:effectLst>
                  <a:outerShdw blurRad="38100" dist="38100" dir="2700000" algn="tl">
                    <a:srgbClr val="000000">
                      <a:alpha val="43137"/>
                    </a:srgbClr>
                  </a:outerShdw>
                </a:effectLst>
                <a:ea typeface="Calibri" panose="020F0502020204030204" pitchFamily="34" charset="0"/>
              </a:rPr>
              <a:t>5730</a:t>
            </a:r>
          </a:p>
          <a:p>
            <a:pPr algn="ctr">
              <a:tabLst>
                <a:tab pos="3948113" algn="l"/>
              </a:tabLst>
            </a:pPr>
            <a:r>
              <a:rPr lang="pt-BR" sz="2800" b="1" dirty="0" smtClean="0">
                <a:ln>
                  <a:solidFill>
                    <a:srgbClr val="00B0F0"/>
                  </a:solidFill>
                </a:ln>
                <a:solidFill>
                  <a:srgbClr val="00B0F0"/>
                </a:solidFill>
                <a:effectLst>
                  <a:outerShdw blurRad="38100" dist="38100" dir="2700000" algn="tl">
                    <a:srgbClr val="000000">
                      <a:alpha val="43137"/>
                    </a:srgbClr>
                  </a:outerShdw>
                </a:effectLst>
                <a:ea typeface="Calibri" panose="020F0502020204030204" pitchFamily="34" charset="0"/>
              </a:rPr>
              <a:t>Resistência </a:t>
            </a:r>
            <a:r>
              <a:rPr lang="pt-BR" sz="2800" b="1" dirty="0">
                <a:ln>
                  <a:solidFill>
                    <a:srgbClr val="00B0F0"/>
                  </a:solidFill>
                </a:ln>
                <a:solidFill>
                  <a:srgbClr val="00B0F0"/>
                </a:solidFill>
                <a:effectLst>
                  <a:outerShdw blurRad="38100" dist="38100" dir="2700000" algn="tl">
                    <a:srgbClr val="000000">
                      <a:alpha val="43137"/>
                    </a:srgbClr>
                  </a:outerShdw>
                </a:effectLst>
                <a:ea typeface="Calibri" panose="020F0502020204030204" pitchFamily="34" charset="0"/>
              </a:rPr>
              <a:t>de </a:t>
            </a:r>
            <a:r>
              <a:rPr lang="pt-BR" sz="2800" b="1" dirty="0" smtClean="0">
                <a:ln>
                  <a:solidFill>
                    <a:srgbClr val="00B0F0"/>
                  </a:solidFill>
                </a:ln>
                <a:solidFill>
                  <a:srgbClr val="00B0F0"/>
                </a:solidFill>
                <a:effectLst>
                  <a:outerShdw blurRad="38100" dist="38100" dir="2700000" algn="tl">
                    <a:srgbClr val="000000">
                      <a:alpha val="43137"/>
                    </a:srgbClr>
                  </a:outerShdw>
                </a:effectLst>
                <a:ea typeface="Calibri" panose="020F0502020204030204" pitchFamily="34" charset="0"/>
              </a:rPr>
              <a:t>Plantas Daninhas </a:t>
            </a:r>
            <a:r>
              <a:rPr lang="pt-BR" sz="2800" b="1" dirty="0">
                <a:ln>
                  <a:solidFill>
                    <a:srgbClr val="00B0F0"/>
                  </a:solidFill>
                </a:ln>
                <a:solidFill>
                  <a:srgbClr val="00B0F0"/>
                </a:solidFill>
                <a:effectLst>
                  <a:outerShdw blurRad="38100" dist="38100" dir="2700000" algn="tl">
                    <a:srgbClr val="000000">
                      <a:alpha val="43137"/>
                    </a:srgbClr>
                  </a:outerShdw>
                </a:effectLst>
                <a:ea typeface="Calibri" panose="020F0502020204030204" pitchFamily="34" charset="0"/>
              </a:rPr>
              <a:t>a Herbicidas</a:t>
            </a:r>
            <a:endParaRPr lang="pt-BR" sz="2800" b="1" dirty="0">
              <a:ln>
                <a:solidFill>
                  <a:srgbClr val="00B0F0"/>
                </a:solidFill>
              </a:ln>
              <a:solidFill>
                <a:srgbClr val="00B0F0"/>
              </a:solidFill>
              <a:effectLst>
                <a:outerShdw blurRad="38100" dist="38100" dir="2700000" algn="tl">
                  <a:srgbClr val="000000">
                    <a:alpha val="43137"/>
                  </a:srgbClr>
                </a:outerShdw>
              </a:effectLst>
            </a:endParaRPr>
          </a:p>
        </p:txBody>
      </p:sp>
      <p:sp>
        <p:nvSpPr>
          <p:cNvPr id="9" name="TextBox 3"/>
          <p:cNvSpPr txBox="1"/>
          <p:nvPr/>
        </p:nvSpPr>
        <p:spPr>
          <a:xfrm>
            <a:off x="2209800" y="3241696"/>
            <a:ext cx="5724832" cy="107721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1071563" indent="-1071563" algn="just">
              <a:defRPr/>
            </a:pPr>
            <a:r>
              <a:rPr lang="pt-BR" sz="3200" b="1" kern="0" dirty="0" smtClean="0">
                <a:ln/>
                <a:solidFill>
                  <a:srgbClr val="92D050"/>
                </a:solidFill>
                <a:latin typeface="Calibri"/>
              </a:rPr>
              <a:t>Aula:</a:t>
            </a:r>
            <a:r>
              <a:rPr lang="pt-BR" sz="3200" b="1" kern="0" dirty="0" smtClean="0">
                <a:ln/>
                <a:solidFill>
                  <a:srgbClr val="FFFFFF"/>
                </a:solidFill>
                <a:latin typeface="Calibri"/>
              </a:rPr>
              <a:t>	Resistência aos herbicidas inibidores da ALS</a:t>
            </a:r>
          </a:p>
        </p:txBody>
      </p:sp>
    </p:spTree>
    <p:extLst>
      <p:ext uri="{BB962C8B-B14F-4D97-AF65-F5344CB8AC3E}">
        <p14:creationId xmlns:p14="http://schemas.microsoft.com/office/powerpoint/2010/main" val="2742017984"/>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9552" y="692696"/>
            <a:ext cx="824491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60032" y="4829090"/>
            <a:ext cx="3911648" cy="707886"/>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pt-BR" sz="2000" b="1" dirty="0" smtClean="0">
                <a:latin typeface="Arial" pitchFamily="34" charset="0"/>
                <a:cs typeface="Arial" pitchFamily="34" charset="0"/>
              </a:rPr>
              <a:t>Hidroxi-etil-tiamina pirofosfato</a:t>
            </a:r>
          </a:p>
          <a:p>
            <a:pPr algn="ctr"/>
            <a:r>
              <a:rPr lang="pt-BR" sz="2000" b="1" dirty="0" smtClean="0">
                <a:latin typeface="Arial" pitchFamily="34" charset="0"/>
                <a:cs typeface="Arial" pitchFamily="34" charset="0"/>
              </a:rPr>
              <a:t>(HTTP)</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405406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984920" y="1027180"/>
            <a:ext cx="7042026" cy="417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1023119"/>
            <a:ext cx="3004349" cy="461665"/>
          </a:xfrm>
          <a:prstGeom prst="rect">
            <a:avLst/>
          </a:prstGeom>
          <a:noFill/>
        </p:spPr>
        <p:txBody>
          <a:bodyPr wrap="none" rtlCol="0">
            <a:spAutoFit/>
          </a:bodyPr>
          <a:lstStyle/>
          <a:p>
            <a:r>
              <a:rPr lang="pt-BR" sz="2400" b="1" dirty="0" smtClean="0">
                <a:solidFill>
                  <a:srgbClr val="002060"/>
                </a:solidFill>
                <a:latin typeface="Arial" pitchFamily="34" charset="0"/>
                <a:cs typeface="Arial" pitchFamily="34" charset="0"/>
              </a:rPr>
              <a:t>Formação do HTTP</a:t>
            </a:r>
            <a:endParaRPr lang="en-US" sz="2400" b="1" dirty="0">
              <a:solidFill>
                <a:srgbClr val="002060"/>
              </a:solidFill>
              <a:latin typeface="Arial" pitchFamily="34" charset="0"/>
              <a:cs typeface="Arial" pitchFamily="34" charset="0"/>
            </a:endParaRPr>
          </a:p>
        </p:txBody>
      </p:sp>
      <p:sp>
        <p:nvSpPr>
          <p:cNvPr id="6" name="TextBox 5"/>
          <p:cNvSpPr txBox="1"/>
          <p:nvPr/>
        </p:nvSpPr>
        <p:spPr>
          <a:xfrm>
            <a:off x="6084168" y="2348880"/>
            <a:ext cx="1196161" cy="400110"/>
          </a:xfrm>
          <a:prstGeom prst="rect">
            <a:avLst/>
          </a:prstGeom>
          <a:solidFill>
            <a:schemeClr val="bg1"/>
          </a:solidFill>
          <a:ln>
            <a:noFill/>
          </a:ln>
        </p:spPr>
        <p:style>
          <a:lnRef idx="1">
            <a:schemeClr val="accent4"/>
          </a:lnRef>
          <a:fillRef idx="3">
            <a:schemeClr val="accent4"/>
          </a:fillRef>
          <a:effectRef idx="2">
            <a:schemeClr val="accent4"/>
          </a:effectRef>
          <a:fontRef idx="minor">
            <a:schemeClr val="lt1"/>
          </a:fontRef>
        </p:style>
        <p:txBody>
          <a:bodyPr wrap="none" rtlCol="0" anchor="ctr" anchorCtr="0">
            <a:spAutoFit/>
          </a:bodyPr>
          <a:lstStyle/>
          <a:p>
            <a:r>
              <a:rPr lang="pt-BR" sz="2000" b="1" dirty="0" smtClean="0">
                <a:solidFill>
                  <a:srgbClr val="002060"/>
                </a:solidFill>
                <a:latin typeface="Arial" pitchFamily="34" charset="0"/>
                <a:cs typeface="Arial" pitchFamily="34" charset="0"/>
              </a:rPr>
              <a:t>piruvato</a:t>
            </a:r>
            <a:endParaRPr lang="en-US" sz="2000" b="1" dirty="0">
              <a:solidFill>
                <a:srgbClr val="002060"/>
              </a:solidFill>
              <a:latin typeface="Arial" pitchFamily="34" charset="0"/>
              <a:cs typeface="Arial" pitchFamily="34" charset="0"/>
            </a:endParaRPr>
          </a:p>
        </p:txBody>
      </p:sp>
      <p:sp>
        <p:nvSpPr>
          <p:cNvPr id="7" name="TextBox 6"/>
          <p:cNvSpPr txBox="1"/>
          <p:nvPr/>
        </p:nvSpPr>
        <p:spPr>
          <a:xfrm>
            <a:off x="4283968" y="4725144"/>
            <a:ext cx="670376" cy="400110"/>
          </a:xfrm>
          <a:prstGeom prst="rect">
            <a:avLst/>
          </a:prstGeom>
          <a:solidFill>
            <a:schemeClr val="bg1"/>
          </a:solidFill>
          <a:ln>
            <a:noFill/>
          </a:ln>
        </p:spPr>
        <p:style>
          <a:lnRef idx="1">
            <a:schemeClr val="accent4"/>
          </a:lnRef>
          <a:fillRef idx="3">
            <a:schemeClr val="accent4"/>
          </a:fillRef>
          <a:effectRef idx="2">
            <a:schemeClr val="accent4"/>
          </a:effectRef>
          <a:fontRef idx="minor">
            <a:schemeClr val="lt1"/>
          </a:fontRef>
        </p:style>
        <p:txBody>
          <a:bodyPr wrap="none" rtlCol="0" anchor="ctr" anchorCtr="0">
            <a:spAutoFit/>
          </a:bodyPr>
          <a:lstStyle/>
          <a:p>
            <a:r>
              <a:rPr lang="pt-BR" sz="2000" b="1" dirty="0" smtClean="0">
                <a:solidFill>
                  <a:srgbClr val="002060"/>
                </a:solidFill>
                <a:latin typeface="Arial" pitchFamily="34" charset="0"/>
                <a:cs typeface="Arial" pitchFamily="34" charset="0"/>
              </a:rPr>
              <a:t>TTP</a:t>
            </a:r>
            <a:endParaRPr lang="en-US"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1021111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27584" y="1124744"/>
            <a:ext cx="7416824" cy="3820785"/>
          </a:xfrm>
          <a:prstGeom prst="rect">
            <a:avLst/>
          </a:prstGeom>
        </p:spPr>
      </p:pic>
      <p:sp>
        <p:nvSpPr>
          <p:cNvPr id="5" name="TextBox 4"/>
          <p:cNvSpPr txBox="1"/>
          <p:nvPr/>
        </p:nvSpPr>
        <p:spPr>
          <a:xfrm>
            <a:off x="2627784" y="661963"/>
            <a:ext cx="3004349" cy="461665"/>
          </a:xfrm>
          <a:prstGeom prst="rect">
            <a:avLst/>
          </a:prstGeom>
          <a:noFill/>
        </p:spPr>
        <p:txBody>
          <a:bodyPr wrap="none" rtlCol="0">
            <a:spAutoFit/>
          </a:bodyPr>
          <a:lstStyle/>
          <a:p>
            <a:r>
              <a:rPr lang="pt-BR" sz="2400" b="1" dirty="0" smtClean="0">
                <a:solidFill>
                  <a:srgbClr val="002060"/>
                </a:solidFill>
                <a:latin typeface="Arial" pitchFamily="34" charset="0"/>
                <a:cs typeface="Arial" pitchFamily="34" charset="0"/>
              </a:rPr>
              <a:t>Formação do HTTP</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36032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33651" y="788448"/>
            <a:ext cx="8458829" cy="3878802"/>
          </a:xfrm>
          <a:prstGeom prst="rect">
            <a:avLst/>
          </a:prstGeom>
        </p:spPr>
      </p:pic>
      <p:sp>
        <p:nvSpPr>
          <p:cNvPr id="5" name="TextBox 4"/>
          <p:cNvSpPr txBox="1"/>
          <p:nvPr/>
        </p:nvSpPr>
        <p:spPr>
          <a:xfrm>
            <a:off x="2195736" y="257126"/>
            <a:ext cx="3004349" cy="461665"/>
          </a:xfrm>
          <a:prstGeom prst="rect">
            <a:avLst/>
          </a:prstGeom>
          <a:noFill/>
        </p:spPr>
        <p:txBody>
          <a:bodyPr wrap="none" rtlCol="0">
            <a:spAutoFit/>
          </a:bodyPr>
          <a:lstStyle/>
          <a:p>
            <a:r>
              <a:rPr lang="pt-BR" sz="2400" b="1" dirty="0" smtClean="0">
                <a:solidFill>
                  <a:srgbClr val="002060"/>
                </a:solidFill>
                <a:latin typeface="Arial" pitchFamily="34" charset="0"/>
                <a:cs typeface="Arial" pitchFamily="34" charset="0"/>
              </a:rPr>
              <a:t>Formação do HTTP</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377603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27584" y="1124744"/>
            <a:ext cx="5135066" cy="4324380"/>
          </a:xfrm>
          <a:prstGeom prst="rect">
            <a:avLst/>
          </a:prstGeom>
        </p:spPr>
      </p:pic>
      <p:sp>
        <p:nvSpPr>
          <p:cNvPr id="5" name="TextBox 4"/>
          <p:cNvSpPr txBox="1"/>
          <p:nvPr/>
        </p:nvSpPr>
        <p:spPr>
          <a:xfrm>
            <a:off x="5580112" y="2852936"/>
            <a:ext cx="987771" cy="461665"/>
          </a:xfrm>
          <a:prstGeom prst="rect">
            <a:avLst/>
          </a:prstGeom>
          <a:solidFill>
            <a:schemeClr val="bg1"/>
          </a:solidFill>
        </p:spPr>
        <p:txBody>
          <a:bodyPr wrap="none" rtlCol="0">
            <a:spAutoFit/>
          </a:bodyPr>
          <a:lstStyle/>
          <a:p>
            <a:r>
              <a:rPr lang="pt-BR" sz="2400" b="1" dirty="0" smtClean="0">
                <a:solidFill>
                  <a:srgbClr val="002060"/>
                </a:solidFill>
                <a:latin typeface="Arial" pitchFamily="34" charset="0"/>
                <a:cs typeface="Arial" pitchFamily="34" charset="0"/>
              </a:rPr>
              <a:t>HTTP</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5951292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0" y="548680"/>
            <a:ext cx="7241728" cy="5259445"/>
          </a:xfrm>
          <a:prstGeom prst="rect">
            <a:avLst/>
          </a:prstGeom>
        </p:spPr>
      </p:pic>
      <p:sp>
        <p:nvSpPr>
          <p:cNvPr id="6" name="TextBox 5"/>
          <p:cNvSpPr txBox="1"/>
          <p:nvPr/>
        </p:nvSpPr>
        <p:spPr>
          <a:xfrm>
            <a:off x="5076056" y="3178402"/>
            <a:ext cx="3161443" cy="461665"/>
          </a:xfrm>
          <a:prstGeom prst="rect">
            <a:avLst/>
          </a:prstGeom>
          <a:solidFill>
            <a:schemeClr val="bg1"/>
          </a:solidFill>
        </p:spPr>
        <p:txBody>
          <a:bodyPr wrap="none" rtlCol="0">
            <a:spAutoFit/>
          </a:bodyPr>
          <a:lstStyle/>
          <a:p>
            <a:r>
              <a:rPr lang="pt-BR" sz="2400" b="1" dirty="0" smtClean="0">
                <a:solidFill>
                  <a:srgbClr val="002060"/>
                </a:solidFill>
                <a:latin typeface="Arial" pitchFamily="34" charset="0"/>
                <a:cs typeface="Arial" pitchFamily="34" charset="0"/>
              </a:rPr>
              <a:t>2-acetolactato (ALS)</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068491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9552" y="2189369"/>
            <a:ext cx="8224063" cy="4407983"/>
          </a:xfrm>
          <a:prstGeom prst="rect">
            <a:avLst/>
          </a:prstGeom>
          <a:ln/>
          <a:effectLst>
            <a:glow rad="101600">
              <a:schemeClr val="tx1">
                <a:alpha val="60000"/>
              </a:schemeClr>
            </a:glow>
            <a:innerShdw blurRad="114300">
              <a:prstClr val="black"/>
            </a:innerShdw>
          </a:effectLst>
        </p:spPr>
        <p:style>
          <a:lnRef idx="3">
            <a:schemeClr val="lt1"/>
          </a:lnRef>
          <a:fillRef idx="1">
            <a:schemeClr val="accent1"/>
          </a:fillRef>
          <a:effectRef idx="1">
            <a:schemeClr val="accent1"/>
          </a:effectRef>
          <a:fontRef idx="minor">
            <a:schemeClr val="lt1"/>
          </a:fontRef>
        </p:style>
      </p:pic>
      <p:sp>
        <p:nvSpPr>
          <p:cNvPr id="5" name="TextBox 4"/>
          <p:cNvSpPr txBox="1"/>
          <p:nvPr/>
        </p:nvSpPr>
        <p:spPr>
          <a:xfrm>
            <a:off x="808980" y="2510669"/>
            <a:ext cx="3125599" cy="369332"/>
          </a:xfrm>
          <a:prstGeom prst="rect">
            <a:avLst/>
          </a:prstGeom>
          <a:noFill/>
        </p:spPr>
        <p:txBody>
          <a:bodyPr wrap="none" rtlCol="0">
            <a:spAutoFit/>
          </a:bodyPr>
          <a:lstStyle/>
          <a:p>
            <a:r>
              <a:rPr lang="pt-BR" b="1" dirty="0" smtClean="0">
                <a:solidFill>
                  <a:schemeClr val="accent2">
                    <a:lumMod val="50000"/>
                  </a:schemeClr>
                </a:solidFill>
                <a:latin typeface="Arial" pitchFamily="34" charset="0"/>
                <a:cs typeface="Arial" pitchFamily="34" charset="0"/>
              </a:rPr>
              <a:t>ALS (acetolactato sintase)</a:t>
            </a:r>
            <a:endParaRPr lang="en-US" b="1" dirty="0">
              <a:solidFill>
                <a:schemeClr val="accent2">
                  <a:lumMod val="50000"/>
                </a:schemeClr>
              </a:solidFill>
              <a:latin typeface="Arial" pitchFamily="34" charset="0"/>
              <a:cs typeface="Arial" pitchFamily="34" charset="0"/>
            </a:endParaRPr>
          </a:p>
        </p:txBody>
      </p:sp>
      <p:sp>
        <p:nvSpPr>
          <p:cNvPr id="6" name="TextBox 5"/>
          <p:cNvSpPr txBox="1"/>
          <p:nvPr/>
        </p:nvSpPr>
        <p:spPr>
          <a:xfrm>
            <a:off x="7035423" y="3701537"/>
            <a:ext cx="1553630" cy="338554"/>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pt-BR" sz="1600" b="1" dirty="0" smtClean="0">
                <a:solidFill>
                  <a:srgbClr val="002060"/>
                </a:solidFill>
                <a:latin typeface="Arial" pitchFamily="34" charset="0"/>
                <a:cs typeface="Arial" pitchFamily="34" charset="0"/>
              </a:rPr>
              <a:t>2-cetobutirato</a:t>
            </a:r>
            <a:endParaRPr lang="en-US" sz="1600" b="1" dirty="0">
              <a:solidFill>
                <a:srgbClr val="002060"/>
              </a:solidFill>
              <a:latin typeface="Arial" pitchFamily="34" charset="0"/>
              <a:cs typeface="Arial" pitchFamily="34" charset="0"/>
            </a:endParaRPr>
          </a:p>
        </p:txBody>
      </p:sp>
      <p:sp>
        <p:nvSpPr>
          <p:cNvPr id="7" name="TextBox 6"/>
          <p:cNvSpPr txBox="1"/>
          <p:nvPr/>
        </p:nvSpPr>
        <p:spPr>
          <a:xfrm>
            <a:off x="7481400" y="5717761"/>
            <a:ext cx="994183" cy="338554"/>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pt-BR" sz="1600" b="1" dirty="0" smtClean="0">
                <a:solidFill>
                  <a:srgbClr val="002060"/>
                </a:solidFill>
                <a:latin typeface="Arial" pitchFamily="34" charset="0"/>
                <a:cs typeface="Arial" pitchFamily="34" charset="0"/>
              </a:rPr>
              <a:t>piruvato</a:t>
            </a:r>
            <a:endParaRPr lang="en-US" sz="1600" b="1" dirty="0">
              <a:solidFill>
                <a:srgbClr val="002060"/>
              </a:solidFill>
              <a:latin typeface="Arial" pitchFamily="34" charset="0"/>
              <a:cs typeface="Arial" pitchFamily="34" charset="0"/>
            </a:endParaRPr>
          </a:p>
        </p:txBody>
      </p:sp>
      <p:sp>
        <p:nvSpPr>
          <p:cNvPr id="8" name="TextBox 7"/>
          <p:cNvSpPr txBox="1"/>
          <p:nvPr/>
        </p:nvSpPr>
        <p:spPr>
          <a:xfrm>
            <a:off x="1475656" y="692756"/>
            <a:ext cx="7560840" cy="707886"/>
          </a:xfrm>
          <a:prstGeom prst="rect">
            <a:avLst/>
          </a:prstGeom>
          <a:noFill/>
        </p:spPr>
        <p:txBody>
          <a:bodyPr wrap="square" rtlCol="0">
            <a:spAutoFit/>
          </a:bodyPr>
          <a:lstStyle/>
          <a:p>
            <a:pPr>
              <a:buClr>
                <a:srgbClr val="002060"/>
              </a:buClr>
            </a:pPr>
            <a:r>
              <a:rPr lang="pt-BR" sz="2000" b="1" dirty="0" smtClean="0">
                <a:solidFill>
                  <a:schemeClr val="accent3">
                    <a:lumMod val="50000"/>
                  </a:schemeClr>
                </a:solidFill>
                <a:latin typeface="Arial" pitchFamily="34" charset="0"/>
                <a:cs typeface="Arial" pitchFamily="34" charset="0"/>
              </a:rPr>
              <a:t>Qundo o processo é repetido começa agora com o 2-cetobutiraro e um segundo produto é formado </a:t>
            </a:r>
            <a:endParaRPr lang="en-US" sz="2000" b="1"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3147204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83568" y="1268760"/>
            <a:ext cx="2286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355976" y="1268760"/>
            <a:ext cx="3907482"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3210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83568" y="1052736"/>
            <a:ext cx="7128792" cy="410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705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38554"/>
          </a:xfrm>
          <a:prstGeom prst="rect">
            <a:avLst/>
          </a:prstGeom>
          <a:noFill/>
        </p:spPr>
        <p:txBody>
          <a:bodyPr wrap="square" rtlCol="0">
            <a:spAutoFit/>
          </a:bodyPr>
          <a:lstStyle/>
          <a:p>
            <a:pPr algn="ctr"/>
            <a:r>
              <a:rPr lang="pt-BR" sz="1600" b="1" dirty="0" smtClean="0">
                <a:solidFill>
                  <a:srgbClr val="002060"/>
                </a:solidFill>
                <a:latin typeface="Arial" pitchFamily="34" charset="0"/>
                <a:cs typeface="Arial" pitchFamily="34" charset="0"/>
              </a:rPr>
              <a:t>Via de síntese dos animoácidos alifáticos de cadeia lateral depois da produção da ALS</a:t>
            </a:r>
            <a:endParaRPr lang="en-US" sz="1600" b="1" dirty="0">
              <a:solidFill>
                <a:srgbClr val="002060"/>
              </a:solidFill>
              <a:latin typeface="Arial" pitchFamily="34" charset="0"/>
              <a:cs typeface="Arial" pitchFamily="34" charset="0"/>
            </a:endParaRPr>
          </a:p>
        </p:txBody>
      </p:sp>
      <p:sp>
        <p:nvSpPr>
          <p:cNvPr id="5" name="TextBox 4"/>
          <p:cNvSpPr txBox="1"/>
          <p:nvPr/>
        </p:nvSpPr>
        <p:spPr>
          <a:xfrm>
            <a:off x="304478" y="1351960"/>
            <a:ext cx="2385589" cy="338554"/>
          </a:xfrm>
          <a:prstGeom prst="rect">
            <a:avLst/>
          </a:prstGeom>
          <a:noFill/>
        </p:spPr>
        <p:txBody>
          <a:bodyPr wrap="none" rtlCol="0">
            <a:spAutoFit/>
          </a:bodyPr>
          <a:lstStyle/>
          <a:p>
            <a:r>
              <a:rPr lang="pt-BR" sz="1600" b="1" dirty="0" smtClean="0">
                <a:solidFill>
                  <a:srgbClr val="FF0000"/>
                </a:solidFill>
                <a:latin typeface="Arial" pitchFamily="34" charset="0"/>
                <a:cs typeface="Arial" pitchFamily="34" charset="0"/>
              </a:rPr>
              <a:t>2-Acetohidroxibutirato</a:t>
            </a:r>
            <a:endParaRPr lang="en-US" sz="1600" b="1" dirty="0">
              <a:solidFill>
                <a:srgbClr val="FF0000"/>
              </a:solidFill>
              <a:latin typeface="Arial" pitchFamily="34" charset="0"/>
              <a:cs typeface="Arial" pitchFamily="34" charset="0"/>
            </a:endParaRPr>
          </a:p>
        </p:txBody>
      </p:sp>
      <p:sp>
        <p:nvSpPr>
          <p:cNvPr id="7" name="TextBox 6"/>
          <p:cNvSpPr txBox="1"/>
          <p:nvPr/>
        </p:nvSpPr>
        <p:spPr>
          <a:xfrm>
            <a:off x="4145646" y="1353076"/>
            <a:ext cx="1758367" cy="338554"/>
          </a:xfrm>
          <a:prstGeom prst="rect">
            <a:avLst/>
          </a:prstGeom>
          <a:noFill/>
        </p:spPr>
        <p:txBody>
          <a:bodyPr wrap="none" rtlCol="0">
            <a:spAutoFit/>
          </a:bodyPr>
          <a:lstStyle/>
          <a:p>
            <a:r>
              <a:rPr lang="pt-BR" sz="1600" b="1" dirty="0" smtClean="0">
                <a:solidFill>
                  <a:srgbClr val="FF0000"/>
                </a:solidFill>
                <a:latin typeface="Arial" pitchFamily="34" charset="0"/>
                <a:cs typeface="Arial" pitchFamily="34" charset="0"/>
              </a:rPr>
              <a:t>2-Acetolactato</a:t>
            </a:r>
            <a:endParaRPr lang="en-US" sz="1600" b="1" dirty="0">
              <a:solidFill>
                <a:srgbClr val="FF0000"/>
              </a:solidFill>
              <a:latin typeface="Arial" pitchFamily="34" charset="0"/>
              <a:cs typeface="Arial" pitchFamily="34" charset="0"/>
            </a:endParaRPr>
          </a:p>
        </p:txBody>
      </p:sp>
      <p:cxnSp>
        <p:nvCxnSpPr>
          <p:cNvPr id="8" name="Straight Arrow Connector 7"/>
          <p:cNvCxnSpPr>
            <a:stCxn id="5" idx="2"/>
            <a:endCxn id="13" idx="0"/>
          </p:cNvCxnSpPr>
          <p:nvPr/>
        </p:nvCxnSpPr>
        <p:spPr>
          <a:xfrm flipH="1">
            <a:off x="1495865" y="1690514"/>
            <a:ext cx="1408" cy="1307511"/>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15" idx="0"/>
          </p:cNvCxnSpPr>
          <p:nvPr/>
        </p:nvCxnSpPr>
        <p:spPr>
          <a:xfrm>
            <a:off x="5024830" y="1691630"/>
            <a:ext cx="5555" cy="1307139"/>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2998025"/>
            <a:ext cx="2776722" cy="338554"/>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2-Dihidroxi-3-metilvalerato</a:t>
            </a:r>
            <a:endParaRPr lang="en-US" sz="1600" b="1" dirty="0">
              <a:solidFill>
                <a:srgbClr val="002060"/>
              </a:solidFill>
              <a:latin typeface="Arial" pitchFamily="34" charset="0"/>
              <a:cs typeface="Arial" pitchFamily="34" charset="0"/>
            </a:endParaRPr>
          </a:p>
        </p:txBody>
      </p:sp>
      <p:sp>
        <p:nvSpPr>
          <p:cNvPr id="15" name="TextBox 14"/>
          <p:cNvSpPr txBox="1"/>
          <p:nvPr/>
        </p:nvSpPr>
        <p:spPr>
          <a:xfrm>
            <a:off x="3648436" y="2998769"/>
            <a:ext cx="2763898" cy="338554"/>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2,3-Dihidroxi-3-isovalerato</a:t>
            </a:r>
            <a:endParaRPr lang="en-US" sz="1600" b="1" dirty="0">
              <a:solidFill>
                <a:srgbClr val="002060"/>
              </a:solidFill>
              <a:latin typeface="Arial" pitchFamily="34" charset="0"/>
              <a:cs typeface="Arial" pitchFamily="34" charset="0"/>
            </a:endParaRPr>
          </a:p>
        </p:txBody>
      </p:sp>
      <p:cxnSp>
        <p:nvCxnSpPr>
          <p:cNvPr id="16" name="Straight Arrow Connector 15"/>
          <p:cNvCxnSpPr>
            <a:stCxn id="13" idx="2"/>
            <a:endCxn id="18" idx="0"/>
          </p:cNvCxnSpPr>
          <p:nvPr/>
        </p:nvCxnSpPr>
        <p:spPr>
          <a:xfrm flipH="1">
            <a:off x="1475319" y="3336579"/>
            <a:ext cx="20546" cy="1307511"/>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2"/>
            <a:endCxn id="19" idx="0"/>
          </p:cNvCxnSpPr>
          <p:nvPr/>
        </p:nvCxnSpPr>
        <p:spPr>
          <a:xfrm>
            <a:off x="5030385" y="3337323"/>
            <a:ext cx="7782" cy="1307139"/>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5536" y="4644090"/>
            <a:ext cx="2159566" cy="338554"/>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2-Ceto-metilvalerato</a:t>
            </a:r>
            <a:endParaRPr lang="en-US" sz="1600" b="1" dirty="0">
              <a:solidFill>
                <a:srgbClr val="002060"/>
              </a:solidFill>
              <a:latin typeface="Arial" pitchFamily="34" charset="0"/>
              <a:cs typeface="Arial" pitchFamily="34" charset="0"/>
            </a:endParaRPr>
          </a:p>
        </p:txBody>
      </p:sp>
      <p:sp>
        <p:nvSpPr>
          <p:cNvPr id="19" name="TextBox 18"/>
          <p:cNvSpPr txBox="1"/>
          <p:nvPr/>
        </p:nvSpPr>
        <p:spPr>
          <a:xfrm>
            <a:off x="4101852" y="4644462"/>
            <a:ext cx="1872629" cy="338554"/>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2-cetoisovalerato</a:t>
            </a:r>
            <a:endParaRPr lang="en-US" sz="1600" b="1" dirty="0">
              <a:solidFill>
                <a:srgbClr val="002060"/>
              </a:solidFill>
              <a:latin typeface="Arial" pitchFamily="34" charset="0"/>
              <a:cs typeface="Arial" pitchFamily="34" charset="0"/>
            </a:endParaRPr>
          </a:p>
        </p:txBody>
      </p:sp>
      <p:cxnSp>
        <p:nvCxnSpPr>
          <p:cNvPr id="20" name="Straight Arrow Connector 19"/>
          <p:cNvCxnSpPr>
            <a:stCxn id="18" idx="2"/>
            <a:endCxn id="22" idx="0"/>
          </p:cNvCxnSpPr>
          <p:nvPr/>
        </p:nvCxnSpPr>
        <p:spPr>
          <a:xfrm flipH="1">
            <a:off x="1452073" y="4982644"/>
            <a:ext cx="23246" cy="1307512"/>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2"/>
            <a:endCxn id="23" idx="0"/>
          </p:cNvCxnSpPr>
          <p:nvPr/>
        </p:nvCxnSpPr>
        <p:spPr>
          <a:xfrm>
            <a:off x="5038167" y="4983016"/>
            <a:ext cx="3098" cy="130714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0492" y="6290156"/>
            <a:ext cx="1943161" cy="523220"/>
          </a:xfrm>
          <a:prstGeom prst="rect">
            <a:avLst/>
          </a:prstGeom>
          <a:noFill/>
        </p:spPr>
        <p:txBody>
          <a:bodyPr wrap="none" rtlCol="0">
            <a:spAutoFit/>
          </a:bodyPr>
          <a:lstStyle/>
          <a:p>
            <a:r>
              <a:rPr lang="pt-BR" sz="2800" b="1" dirty="0" smtClean="0">
                <a:solidFill>
                  <a:srgbClr val="FF0000"/>
                </a:solidFill>
                <a:latin typeface="Arial" pitchFamily="34" charset="0"/>
                <a:cs typeface="Arial" pitchFamily="34" charset="0"/>
              </a:rPr>
              <a:t>Isoleucina</a:t>
            </a:r>
            <a:endParaRPr lang="en-US" sz="2800" b="1" dirty="0">
              <a:solidFill>
                <a:srgbClr val="FF0000"/>
              </a:solidFill>
              <a:latin typeface="Arial" pitchFamily="34" charset="0"/>
              <a:cs typeface="Arial" pitchFamily="34" charset="0"/>
            </a:endParaRPr>
          </a:p>
        </p:txBody>
      </p:sp>
      <p:sp>
        <p:nvSpPr>
          <p:cNvPr id="23" name="TextBox 22"/>
          <p:cNvSpPr txBox="1"/>
          <p:nvPr/>
        </p:nvSpPr>
        <p:spPr>
          <a:xfrm>
            <a:off x="4429847" y="6290156"/>
            <a:ext cx="1222835" cy="523220"/>
          </a:xfrm>
          <a:prstGeom prst="rect">
            <a:avLst/>
          </a:prstGeom>
          <a:noFill/>
        </p:spPr>
        <p:txBody>
          <a:bodyPr wrap="none" rtlCol="0">
            <a:spAutoFit/>
          </a:bodyPr>
          <a:lstStyle/>
          <a:p>
            <a:r>
              <a:rPr lang="pt-BR" sz="2800" b="1" dirty="0" smtClean="0">
                <a:solidFill>
                  <a:srgbClr val="FF0000"/>
                </a:solidFill>
                <a:latin typeface="Arial" pitchFamily="34" charset="0"/>
                <a:cs typeface="Arial" pitchFamily="34" charset="0"/>
              </a:rPr>
              <a:t>Valina</a:t>
            </a:r>
            <a:endParaRPr lang="en-US" sz="2800" b="1" dirty="0">
              <a:solidFill>
                <a:srgbClr val="FF0000"/>
              </a:solidFill>
              <a:latin typeface="Arial" pitchFamily="34" charset="0"/>
              <a:cs typeface="Arial" pitchFamily="34" charset="0"/>
            </a:endParaRPr>
          </a:p>
        </p:txBody>
      </p:sp>
      <p:sp>
        <p:nvSpPr>
          <p:cNvPr id="30" name="Curved Right Arrow 29"/>
          <p:cNvSpPr/>
          <p:nvPr/>
        </p:nvSpPr>
        <p:spPr>
          <a:xfrm>
            <a:off x="1785305" y="1876182"/>
            <a:ext cx="463389" cy="1008112"/>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2" name="Curved Right Arrow 31"/>
          <p:cNvSpPr/>
          <p:nvPr/>
        </p:nvSpPr>
        <p:spPr>
          <a:xfrm>
            <a:off x="1785305" y="5116542"/>
            <a:ext cx="463389" cy="1008112"/>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1" name="Curved Left Arrow 30"/>
          <p:cNvSpPr/>
          <p:nvPr/>
        </p:nvSpPr>
        <p:spPr>
          <a:xfrm>
            <a:off x="4336926" y="1876182"/>
            <a:ext cx="432048" cy="1008112"/>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4" name="Curved Left Arrow 33"/>
          <p:cNvSpPr/>
          <p:nvPr/>
        </p:nvSpPr>
        <p:spPr>
          <a:xfrm>
            <a:off x="4264918" y="5116542"/>
            <a:ext cx="432048" cy="1008112"/>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flipV="1">
            <a:off x="1574551" y="3903277"/>
            <a:ext cx="674143" cy="637201"/>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6" name="Bent Arrow 35"/>
          <p:cNvSpPr/>
          <p:nvPr/>
        </p:nvSpPr>
        <p:spPr>
          <a:xfrm flipH="1" flipV="1">
            <a:off x="4310244" y="3892406"/>
            <a:ext cx="530738" cy="62406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cxnSp>
        <p:nvCxnSpPr>
          <p:cNvPr id="37" name="Straight Arrow Connector 36"/>
          <p:cNvCxnSpPr>
            <a:stCxn id="19" idx="3"/>
            <a:endCxn id="41" idx="1"/>
          </p:cNvCxnSpPr>
          <p:nvPr/>
        </p:nvCxnSpPr>
        <p:spPr>
          <a:xfrm>
            <a:off x="5974481" y="4813739"/>
            <a:ext cx="1707343" cy="20654"/>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681824" y="4418894"/>
            <a:ext cx="1335622" cy="830998"/>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3-Carboxi-</a:t>
            </a:r>
          </a:p>
          <a:p>
            <a:r>
              <a:rPr lang="pt-BR" sz="1600" b="1" dirty="0" smtClean="0">
                <a:solidFill>
                  <a:srgbClr val="002060"/>
                </a:solidFill>
                <a:latin typeface="Arial" pitchFamily="34" charset="0"/>
                <a:cs typeface="Arial" pitchFamily="34" charset="0"/>
              </a:rPr>
              <a:t>3-hidroxi-</a:t>
            </a:r>
          </a:p>
          <a:p>
            <a:r>
              <a:rPr lang="pt-BR" sz="1600" b="1" dirty="0" smtClean="0">
                <a:solidFill>
                  <a:srgbClr val="002060"/>
                </a:solidFill>
                <a:latin typeface="Arial" pitchFamily="34" charset="0"/>
                <a:cs typeface="Arial" pitchFamily="34" charset="0"/>
              </a:rPr>
              <a:t>isocaproate</a:t>
            </a:r>
            <a:endParaRPr lang="en-US" sz="1600" b="1" dirty="0">
              <a:solidFill>
                <a:srgbClr val="002060"/>
              </a:solidFill>
              <a:latin typeface="Arial" pitchFamily="34" charset="0"/>
              <a:cs typeface="Arial" pitchFamily="34" charset="0"/>
            </a:endParaRPr>
          </a:p>
        </p:txBody>
      </p:sp>
      <p:sp>
        <p:nvSpPr>
          <p:cNvPr id="44" name="Bent Arrow 43"/>
          <p:cNvSpPr/>
          <p:nvPr/>
        </p:nvSpPr>
        <p:spPr>
          <a:xfrm flipV="1">
            <a:off x="6615111" y="4213743"/>
            <a:ext cx="674143" cy="614767"/>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5" name="Curved Left Arrow 44"/>
          <p:cNvSpPr/>
          <p:nvPr/>
        </p:nvSpPr>
        <p:spPr>
          <a:xfrm rot="16367660">
            <a:off x="6589178" y="4691420"/>
            <a:ext cx="539851" cy="885397"/>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2320702" y="2092206"/>
            <a:ext cx="2057358" cy="584775"/>
          </a:xfrm>
          <a:prstGeom prst="rect">
            <a:avLst/>
          </a:prstGeom>
          <a:solidFill>
            <a:srgbClr val="FFFF99"/>
          </a:solidFill>
        </p:spPr>
        <p:txBody>
          <a:bodyPr wrap="none" rtlCol="0">
            <a:spAutoFit/>
          </a:bodyPr>
          <a:lstStyle/>
          <a:p>
            <a:r>
              <a:rPr lang="pt-BR" sz="1600" b="1" dirty="0" smtClean="0">
                <a:solidFill>
                  <a:srgbClr val="002060"/>
                </a:solidFill>
                <a:latin typeface="Arial" pitchFamily="34" charset="0"/>
                <a:cs typeface="Arial" pitchFamily="34" charset="0"/>
              </a:rPr>
              <a:t>Ácido Acetohidroxi</a:t>
            </a:r>
          </a:p>
          <a:p>
            <a:r>
              <a:rPr lang="pt-BR" sz="1600" b="1" dirty="0" smtClean="0">
                <a:solidFill>
                  <a:srgbClr val="002060"/>
                </a:solidFill>
                <a:latin typeface="Arial" pitchFamily="34" charset="0"/>
                <a:cs typeface="Arial" pitchFamily="34" charset="0"/>
              </a:rPr>
              <a:t>Isomero -redutase</a:t>
            </a:r>
            <a:endParaRPr lang="en-US" sz="1600" b="1" dirty="0">
              <a:solidFill>
                <a:srgbClr val="002060"/>
              </a:solidFill>
              <a:latin typeface="Arial" pitchFamily="34" charset="0"/>
              <a:cs typeface="Arial" pitchFamily="34" charset="0"/>
            </a:endParaRPr>
          </a:p>
        </p:txBody>
      </p:sp>
      <p:sp>
        <p:nvSpPr>
          <p:cNvPr id="47" name="TextBox 46"/>
          <p:cNvSpPr txBox="1"/>
          <p:nvPr/>
        </p:nvSpPr>
        <p:spPr>
          <a:xfrm>
            <a:off x="2359498" y="3595663"/>
            <a:ext cx="1757212" cy="584775"/>
          </a:xfrm>
          <a:prstGeom prst="rect">
            <a:avLst/>
          </a:prstGeom>
          <a:solidFill>
            <a:srgbClr val="FFFF99"/>
          </a:solidFill>
        </p:spPr>
        <p:txBody>
          <a:bodyPr wrap="none" rtlCol="0">
            <a:spAutoFit/>
          </a:bodyPr>
          <a:lstStyle/>
          <a:p>
            <a:pPr algn="ctr"/>
            <a:r>
              <a:rPr lang="pt-BR" sz="1600" b="1" dirty="0" smtClean="0">
                <a:solidFill>
                  <a:srgbClr val="002060"/>
                </a:solidFill>
                <a:latin typeface="Arial" pitchFamily="34" charset="0"/>
                <a:cs typeface="Arial" pitchFamily="34" charset="0"/>
              </a:rPr>
              <a:t>Ácido Dihidroxi</a:t>
            </a:r>
          </a:p>
          <a:p>
            <a:pPr algn="ctr"/>
            <a:r>
              <a:rPr lang="pt-BR" sz="1600" b="1" dirty="0" smtClean="0">
                <a:solidFill>
                  <a:srgbClr val="002060"/>
                </a:solidFill>
                <a:latin typeface="Arial" pitchFamily="34" charset="0"/>
                <a:cs typeface="Arial" pitchFamily="34" charset="0"/>
              </a:rPr>
              <a:t>dehidrotase</a:t>
            </a:r>
            <a:endParaRPr lang="en-US" sz="1600" b="1" dirty="0">
              <a:solidFill>
                <a:srgbClr val="002060"/>
              </a:solidFill>
              <a:latin typeface="Arial" pitchFamily="34" charset="0"/>
              <a:cs typeface="Arial" pitchFamily="34" charset="0"/>
            </a:endParaRPr>
          </a:p>
        </p:txBody>
      </p:sp>
      <p:sp>
        <p:nvSpPr>
          <p:cNvPr id="48" name="TextBox 47"/>
          <p:cNvSpPr txBox="1"/>
          <p:nvPr/>
        </p:nvSpPr>
        <p:spPr>
          <a:xfrm>
            <a:off x="2306951" y="5323855"/>
            <a:ext cx="1928733" cy="830997"/>
          </a:xfrm>
          <a:prstGeom prst="rect">
            <a:avLst/>
          </a:prstGeom>
          <a:solidFill>
            <a:srgbClr val="FFFF99"/>
          </a:solidFill>
        </p:spPr>
        <p:txBody>
          <a:bodyPr wrap="none" rtlCol="0">
            <a:spAutoFit/>
          </a:bodyPr>
          <a:lstStyle/>
          <a:p>
            <a:pPr algn="ctr"/>
            <a:r>
              <a:rPr lang="pt-BR" sz="1600" b="1" dirty="0" smtClean="0">
                <a:solidFill>
                  <a:srgbClr val="002060"/>
                </a:solidFill>
                <a:latin typeface="Arial" pitchFamily="34" charset="0"/>
                <a:cs typeface="Arial" pitchFamily="34" charset="0"/>
              </a:rPr>
              <a:t>Aminoácido </a:t>
            </a:r>
          </a:p>
          <a:p>
            <a:pPr algn="ctr"/>
            <a:r>
              <a:rPr lang="pt-BR" sz="1600" b="1" dirty="0" smtClean="0">
                <a:solidFill>
                  <a:srgbClr val="002060"/>
                </a:solidFill>
                <a:latin typeface="Arial" pitchFamily="34" charset="0"/>
                <a:cs typeface="Arial" pitchFamily="34" charset="0"/>
              </a:rPr>
              <a:t>Aminotransferase</a:t>
            </a:r>
          </a:p>
          <a:p>
            <a:pPr algn="ctr"/>
            <a:r>
              <a:rPr lang="pt-BR" sz="1600" b="1" dirty="0" smtClean="0">
                <a:solidFill>
                  <a:srgbClr val="002060"/>
                </a:solidFill>
                <a:latin typeface="Arial" pitchFamily="34" charset="0"/>
                <a:cs typeface="Arial" pitchFamily="34" charset="0"/>
              </a:rPr>
              <a:t>Ceto-ácido</a:t>
            </a:r>
            <a:endParaRPr lang="en-US" sz="1600" b="1" dirty="0">
              <a:solidFill>
                <a:srgbClr val="002060"/>
              </a:solidFill>
              <a:latin typeface="Arial" pitchFamily="34" charset="0"/>
              <a:cs typeface="Arial" pitchFamily="34" charset="0"/>
            </a:endParaRPr>
          </a:p>
        </p:txBody>
      </p:sp>
      <p:sp>
        <p:nvSpPr>
          <p:cNvPr id="49" name="TextBox 48"/>
          <p:cNvSpPr txBox="1"/>
          <p:nvPr/>
        </p:nvSpPr>
        <p:spPr>
          <a:xfrm>
            <a:off x="5825801" y="5827911"/>
            <a:ext cx="2111525" cy="584775"/>
          </a:xfrm>
          <a:prstGeom prst="rect">
            <a:avLst/>
          </a:prstGeom>
          <a:solidFill>
            <a:srgbClr val="FFFF99"/>
          </a:solidFill>
        </p:spPr>
        <p:txBody>
          <a:bodyPr wrap="square" rtlCol="0">
            <a:spAutoFit/>
          </a:bodyPr>
          <a:lstStyle/>
          <a:p>
            <a:pPr algn="ctr"/>
            <a:r>
              <a:rPr lang="pt-BR" sz="1600" b="1" dirty="0" smtClean="0">
                <a:solidFill>
                  <a:srgbClr val="002060"/>
                </a:solidFill>
                <a:latin typeface="Arial" pitchFamily="34" charset="0"/>
                <a:cs typeface="Arial" pitchFamily="34" charset="0"/>
              </a:rPr>
              <a:t>2-isopropilmalato sintase</a:t>
            </a:r>
            <a:endParaRPr lang="en-US" sz="1600" b="1" dirty="0">
              <a:solidFill>
                <a:srgbClr val="002060"/>
              </a:solidFill>
              <a:latin typeface="Arial" pitchFamily="34" charset="0"/>
              <a:cs typeface="Arial" pitchFamily="34" charset="0"/>
            </a:endParaRPr>
          </a:p>
        </p:txBody>
      </p:sp>
      <p:sp>
        <p:nvSpPr>
          <p:cNvPr id="43" name="Rectangle 42"/>
          <p:cNvSpPr/>
          <p:nvPr/>
        </p:nvSpPr>
        <p:spPr>
          <a:xfrm>
            <a:off x="6385348" y="3811106"/>
            <a:ext cx="615874" cy="369332"/>
          </a:xfrm>
          <a:prstGeom prst="rect">
            <a:avLst/>
          </a:prstGeom>
        </p:spPr>
        <p:txBody>
          <a:bodyPr wrap="none">
            <a:spAutoFit/>
          </a:bodyPr>
          <a:lstStyle/>
          <a:p>
            <a:r>
              <a:rPr lang="pt-BR" b="1" dirty="0" smtClean="0">
                <a:solidFill>
                  <a:srgbClr val="002060"/>
                </a:solidFill>
                <a:latin typeface="Arial" pitchFamily="34" charset="0"/>
                <a:cs typeface="Arial" pitchFamily="34" charset="0"/>
              </a:rPr>
              <a:t>H</a:t>
            </a:r>
            <a:r>
              <a:rPr lang="pt-BR" b="1" baseline="-25000" dirty="0" smtClean="0">
                <a:solidFill>
                  <a:srgbClr val="002060"/>
                </a:solidFill>
                <a:latin typeface="Arial" pitchFamily="34" charset="0"/>
                <a:cs typeface="Arial" pitchFamily="34" charset="0"/>
              </a:rPr>
              <a:t>2</a:t>
            </a:r>
            <a:r>
              <a:rPr lang="pt-BR" b="1" dirty="0" smtClean="0">
                <a:solidFill>
                  <a:srgbClr val="002060"/>
                </a:solidFill>
                <a:latin typeface="Arial" pitchFamily="34" charset="0"/>
                <a:cs typeface="Arial" pitchFamily="34" charset="0"/>
              </a:rPr>
              <a:t>O</a:t>
            </a:r>
            <a:endParaRPr lang="en-US" b="1" dirty="0">
              <a:solidFill>
                <a:srgbClr val="002060"/>
              </a:solidFill>
              <a:latin typeface="Arial" pitchFamily="34" charset="0"/>
              <a:cs typeface="Arial" pitchFamily="34" charset="0"/>
            </a:endParaRPr>
          </a:p>
        </p:txBody>
      </p:sp>
      <p:sp>
        <p:nvSpPr>
          <p:cNvPr id="50" name="TextBox 49"/>
          <p:cNvSpPr txBox="1"/>
          <p:nvPr/>
        </p:nvSpPr>
        <p:spPr>
          <a:xfrm>
            <a:off x="5849094" y="5404574"/>
            <a:ext cx="881943" cy="276999"/>
          </a:xfrm>
          <a:prstGeom prst="rect">
            <a:avLst/>
          </a:prstGeom>
          <a:noFill/>
        </p:spPr>
        <p:txBody>
          <a:bodyPr wrap="none" rtlCol="0">
            <a:spAutoFit/>
          </a:bodyPr>
          <a:lstStyle/>
          <a:p>
            <a:r>
              <a:rPr lang="pt-BR" sz="1200" b="1" dirty="0" smtClean="0">
                <a:latin typeface="Arial" pitchFamily="34" charset="0"/>
                <a:cs typeface="Arial" pitchFamily="34" charset="0"/>
              </a:rPr>
              <a:t>Acetil-CoA</a:t>
            </a:r>
            <a:endParaRPr lang="en-US" sz="1200" b="1" dirty="0">
              <a:latin typeface="Arial" pitchFamily="34" charset="0"/>
              <a:cs typeface="Arial" pitchFamily="34" charset="0"/>
            </a:endParaRPr>
          </a:p>
        </p:txBody>
      </p:sp>
      <p:sp>
        <p:nvSpPr>
          <p:cNvPr id="52" name="TextBox 51"/>
          <p:cNvSpPr txBox="1"/>
          <p:nvPr/>
        </p:nvSpPr>
        <p:spPr>
          <a:xfrm>
            <a:off x="6857206" y="5404574"/>
            <a:ext cx="713657" cy="276999"/>
          </a:xfrm>
          <a:prstGeom prst="rect">
            <a:avLst/>
          </a:prstGeom>
          <a:noFill/>
        </p:spPr>
        <p:txBody>
          <a:bodyPr wrap="none" rtlCol="0">
            <a:spAutoFit/>
          </a:bodyPr>
          <a:lstStyle/>
          <a:p>
            <a:r>
              <a:rPr lang="pt-BR" sz="1200" b="1" dirty="0" smtClean="0">
                <a:latin typeface="Arial" pitchFamily="34" charset="0"/>
                <a:cs typeface="Arial" pitchFamily="34" charset="0"/>
              </a:rPr>
              <a:t>CoASH</a:t>
            </a:r>
            <a:endParaRPr lang="en-US" sz="1200" b="1" dirty="0">
              <a:latin typeface="Arial" pitchFamily="34" charset="0"/>
              <a:cs typeface="Arial" pitchFamily="34" charset="0"/>
            </a:endParaRPr>
          </a:p>
        </p:txBody>
      </p:sp>
      <p:sp>
        <p:nvSpPr>
          <p:cNvPr id="53" name="Rectangle 52"/>
          <p:cNvSpPr/>
          <p:nvPr/>
        </p:nvSpPr>
        <p:spPr>
          <a:xfrm>
            <a:off x="2208884" y="4180438"/>
            <a:ext cx="615874" cy="369332"/>
          </a:xfrm>
          <a:prstGeom prst="rect">
            <a:avLst/>
          </a:prstGeom>
        </p:spPr>
        <p:txBody>
          <a:bodyPr wrap="none">
            <a:spAutoFit/>
          </a:bodyPr>
          <a:lstStyle/>
          <a:p>
            <a:r>
              <a:rPr lang="pt-BR" b="1" dirty="0" smtClean="0">
                <a:solidFill>
                  <a:srgbClr val="002060"/>
                </a:solidFill>
                <a:latin typeface="Arial" pitchFamily="34" charset="0"/>
                <a:cs typeface="Arial" pitchFamily="34" charset="0"/>
              </a:rPr>
              <a:t>H</a:t>
            </a:r>
            <a:r>
              <a:rPr lang="pt-BR" b="1" baseline="-25000" dirty="0" smtClean="0">
                <a:solidFill>
                  <a:srgbClr val="002060"/>
                </a:solidFill>
                <a:latin typeface="Arial" pitchFamily="34" charset="0"/>
                <a:cs typeface="Arial" pitchFamily="34" charset="0"/>
              </a:rPr>
              <a:t>2</a:t>
            </a:r>
            <a:r>
              <a:rPr lang="pt-BR" b="1" dirty="0" smtClean="0">
                <a:solidFill>
                  <a:srgbClr val="002060"/>
                </a:solidFill>
                <a:latin typeface="Arial" pitchFamily="34" charset="0"/>
                <a:cs typeface="Arial" pitchFamily="34" charset="0"/>
              </a:rPr>
              <a:t>O</a:t>
            </a:r>
            <a:endParaRPr lang="en-US" b="1" dirty="0">
              <a:solidFill>
                <a:srgbClr val="002060"/>
              </a:solidFill>
              <a:latin typeface="Arial" pitchFamily="34" charset="0"/>
              <a:cs typeface="Arial" pitchFamily="34" charset="0"/>
            </a:endParaRPr>
          </a:p>
        </p:txBody>
      </p:sp>
      <p:sp>
        <p:nvSpPr>
          <p:cNvPr id="54" name="Rectangle 53"/>
          <p:cNvSpPr/>
          <p:nvPr/>
        </p:nvSpPr>
        <p:spPr>
          <a:xfrm>
            <a:off x="3793060" y="4180438"/>
            <a:ext cx="615874" cy="369332"/>
          </a:xfrm>
          <a:prstGeom prst="rect">
            <a:avLst/>
          </a:prstGeom>
        </p:spPr>
        <p:txBody>
          <a:bodyPr wrap="none">
            <a:spAutoFit/>
          </a:bodyPr>
          <a:lstStyle/>
          <a:p>
            <a:r>
              <a:rPr lang="pt-BR" b="1" dirty="0" smtClean="0">
                <a:solidFill>
                  <a:srgbClr val="002060"/>
                </a:solidFill>
                <a:latin typeface="Arial" pitchFamily="34" charset="0"/>
                <a:cs typeface="Arial" pitchFamily="34" charset="0"/>
              </a:rPr>
              <a:t>H</a:t>
            </a:r>
            <a:r>
              <a:rPr lang="pt-BR" b="1" baseline="-25000" dirty="0" smtClean="0">
                <a:solidFill>
                  <a:srgbClr val="002060"/>
                </a:solidFill>
                <a:latin typeface="Arial" pitchFamily="34" charset="0"/>
                <a:cs typeface="Arial" pitchFamily="34" charset="0"/>
              </a:rPr>
              <a:t>2</a:t>
            </a:r>
            <a:r>
              <a:rPr lang="pt-BR" b="1" dirty="0" smtClean="0">
                <a:solidFill>
                  <a:srgbClr val="002060"/>
                </a:solidFill>
                <a:latin typeface="Arial" pitchFamily="34" charset="0"/>
                <a:cs typeface="Arial" pitchFamily="34" charset="0"/>
              </a:rPr>
              <a:t>O</a:t>
            </a:r>
            <a:endParaRPr lang="en-US" b="1" dirty="0">
              <a:solidFill>
                <a:srgbClr val="002060"/>
              </a:solidFill>
              <a:latin typeface="Arial" pitchFamily="34" charset="0"/>
              <a:cs typeface="Arial" pitchFamily="34" charset="0"/>
            </a:endParaRPr>
          </a:p>
        </p:txBody>
      </p:sp>
      <p:sp>
        <p:nvSpPr>
          <p:cNvPr id="55" name="Rectangle 54"/>
          <p:cNvSpPr/>
          <p:nvPr/>
        </p:nvSpPr>
        <p:spPr>
          <a:xfrm>
            <a:off x="1960662" y="1609636"/>
            <a:ext cx="910827" cy="338554"/>
          </a:xfrm>
          <a:prstGeom prst="rect">
            <a:avLst/>
          </a:prstGeom>
        </p:spPr>
        <p:txBody>
          <a:bodyPr wrap="none">
            <a:spAutoFit/>
          </a:bodyPr>
          <a:lstStyle/>
          <a:p>
            <a:r>
              <a:rPr lang="pt-BR" sz="1600" b="1" dirty="0" smtClean="0">
                <a:solidFill>
                  <a:srgbClr val="002060"/>
                </a:solidFill>
                <a:latin typeface="Arial" pitchFamily="34" charset="0"/>
                <a:cs typeface="Arial" pitchFamily="34" charset="0"/>
              </a:rPr>
              <a:t>NADPH</a:t>
            </a:r>
            <a:endParaRPr lang="en-US" sz="1600" b="1" dirty="0">
              <a:solidFill>
                <a:srgbClr val="002060"/>
              </a:solidFill>
              <a:latin typeface="Arial" pitchFamily="34" charset="0"/>
              <a:cs typeface="Arial" pitchFamily="34" charset="0"/>
            </a:endParaRPr>
          </a:p>
        </p:txBody>
      </p:sp>
      <p:sp>
        <p:nvSpPr>
          <p:cNvPr id="56" name="Rectangle 55"/>
          <p:cNvSpPr/>
          <p:nvPr/>
        </p:nvSpPr>
        <p:spPr>
          <a:xfrm>
            <a:off x="3619555" y="1609636"/>
            <a:ext cx="910827" cy="338554"/>
          </a:xfrm>
          <a:prstGeom prst="rect">
            <a:avLst/>
          </a:prstGeom>
        </p:spPr>
        <p:txBody>
          <a:bodyPr wrap="none">
            <a:spAutoFit/>
          </a:bodyPr>
          <a:lstStyle/>
          <a:p>
            <a:r>
              <a:rPr lang="pt-BR" sz="1600" b="1" dirty="0" smtClean="0">
                <a:solidFill>
                  <a:srgbClr val="002060"/>
                </a:solidFill>
                <a:latin typeface="Arial" pitchFamily="34" charset="0"/>
                <a:cs typeface="Arial" pitchFamily="34" charset="0"/>
              </a:rPr>
              <a:t>NADPH</a:t>
            </a:r>
            <a:endParaRPr lang="en-US" sz="1600" b="1" dirty="0">
              <a:solidFill>
                <a:srgbClr val="002060"/>
              </a:solidFill>
              <a:latin typeface="Arial" pitchFamily="34" charset="0"/>
              <a:cs typeface="Arial" pitchFamily="34" charset="0"/>
            </a:endParaRPr>
          </a:p>
        </p:txBody>
      </p:sp>
      <p:sp>
        <p:nvSpPr>
          <p:cNvPr id="57" name="Rectangle 56"/>
          <p:cNvSpPr/>
          <p:nvPr/>
        </p:nvSpPr>
        <p:spPr>
          <a:xfrm>
            <a:off x="3637441" y="2617748"/>
            <a:ext cx="843501" cy="338554"/>
          </a:xfrm>
          <a:prstGeom prst="rect">
            <a:avLst/>
          </a:prstGeom>
        </p:spPr>
        <p:txBody>
          <a:bodyPr wrap="none">
            <a:spAutoFit/>
          </a:bodyPr>
          <a:lstStyle/>
          <a:p>
            <a:r>
              <a:rPr lang="pt-BR" sz="1600" b="1" dirty="0" smtClean="0">
                <a:solidFill>
                  <a:srgbClr val="002060"/>
                </a:solidFill>
                <a:latin typeface="Arial" pitchFamily="34" charset="0"/>
                <a:cs typeface="Arial" pitchFamily="34" charset="0"/>
              </a:rPr>
              <a:t>NADP</a:t>
            </a:r>
            <a:r>
              <a:rPr lang="pt-BR" sz="1600" b="1" baseline="30000" dirty="0" smtClean="0">
                <a:solidFill>
                  <a:srgbClr val="002060"/>
                </a:solidFill>
                <a:latin typeface="Arial" pitchFamily="34" charset="0"/>
                <a:cs typeface="Arial" pitchFamily="34" charset="0"/>
              </a:rPr>
              <a:t>+</a:t>
            </a:r>
            <a:endParaRPr lang="en-US" sz="1600" b="1" dirty="0">
              <a:solidFill>
                <a:srgbClr val="002060"/>
              </a:solidFill>
              <a:latin typeface="Arial" pitchFamily="34" charset="0"/>
              <a:cs typeface="Arial" pitchFamily="34" charset="0"/>
            </a:endParaRPr>
          </a:p>
        </p:txBody>
      </p:sp>
      <p:sp>
        <p:nvSpPr>
          <p:cNvPr id="58" name="Rectangle 57"/>
          <p:cNvSpPr/>
          <p:nvPr/>
        </p:nvSpPr>
        <p:spPr>
          <a:xfrm>
            <a:off x="2197281" y="2668270"/>
            <a:ext cx="843501" cy="338554"/>
          </a:xfrm>
          <a:prstGeom prst="rect">
            <a:avLst/>
          </a:prstGeom>
        </p:spPr>
        <p:txBody>
          <a:bodyPr wrap="none">
            <a:spAutoFit/>
          </a:bodyPr>
          <a:lstStyle/>
          <a:p>
            <a:r>
              <a:rPr lang="pt-BR" sz="1600" b="1" dirty="0" smtClean="0">
                <a:solidFill>
                  <a:srgbClr val="002060"/>
                </a:solidFill>
                <a:latin typeface="Arial" pitchFamily="34" charset="0"/>
                <a:cs typeface="Arial" pitchFamily="34" charset="0"/>
              </a:rPr>
              <a:t>NADP</a:t>
            </a:r>
            <a:r>
              <a:rPr lang="pt-BR" sz="1600" b="1" baseline="30000" dirty="0" smtClean="0">
                <a:solidFill>
                  <a:srgbClr val="002060"/>
                </a:solidFill>
                <a:latin typeface="Arial" pitchFamily="34" charset="0"/>
                <a:cs typeface="Arial" pitchFamily="34" charset="0"/>
              </a:rPr>
              <a:t>+</a:t>
            </a:r>
            <a:endParaRPr lang="en-US" sz="1600" b="1" dirty="0">
              <a:solidFill>
                <a:srgbClr val="002060"/>
              </a:solidFill>
              <a:latin typeface="Arial" pitchFamily="34" charset="0"/>
              <a:cs typeface="Arial" pitchFamily="34" charset="0"/>
            </a:endParaRPr>
          </a:p>
        </p:txBody>
      </p:sp>
      <p:sp>
        <p:nvSpPr>
          <p:cNvPr id="2" name="Elipse 1"/>
          <p:cNvSpPr/>
          <p:nvPr/>
        </p:nvSpPr>
        <p:spPr>
          <a:xfrm>
            <a:off x="7452320" y="4180438"/>
            <a:ext cx="1691680" cy="13367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733261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15263" y="505326"/>
            <a:ext cx="7604045" cy="1021591"/>
          </a:xfr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oAutofit/>
          </a:bodyPr>
          <a:lstStyle/>
          <a:p>
            <a:r>
              <a:rPr lang="pt-BR" sz="2800" b="1" spc="50" dirty="0" smtClean="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Evolução da resistência ao herbicidas inibidores da ALS</a:t>
            </a:r>
            <a:endParaRPr lang="pt-BR" sz="2800" b="1"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1292644" y="2791509"/>
            <a:ext cx="7726664" cy="2057218"/>
          </a:xfrm>
        </p:spPr>
        <p:txBody>
          <a:bodyPr>
            <a:noAutofit/>
          </a:bodyPr>
          <a:lstStyle/>
          <a:p>
            <a:r>
              <a:rPr lang="pt-BR" sz="2400" b="1" dirty="0" smtClean="0">
                <a:latin typeface="Arial" panose="020B0604020202020204" pitchFamily="34" charset="0"/>
                <a:cs typeface="Arial" panose="020B0604020202020204" pitchFamily="34" charset="0"/>
              </a:rPr>
              <a:t>Entender os mecanismos de resistência</a:t>
            </a:r>
          </a:p>
          <a:p>
            <a:r>
              <a:rPr lang="pt-BR" sz="2400" b="1" dirty="0" smtClean="0">
                <a:latin typeface="Arial" panose="020B0604020202020204" pitchFamily="34" charset="0"/>
                <a:cs typeface="Arial" panose="020B0604020202020204" pitchFamily="34" charset="0"/>
              </a:rPr>
              <a:t>Custos associados com a resistência</a:t>
            </a:r>
          </a:p>
          <a:p>
            <a:r>
              <a:rPr lang="pt-BR" sz="2400" b="1" dirty="0" smtClean="0">
                <a:latin typeface="Arial" panose="020B0604020202020204" pitchFamily="34" charset="0"/>
                <a:cs typeface="Arial" panose="020B0604020202020204" pitchFamily="34" charset="0"/>
              </a:rPr>
              <a:t>Como ocorre a evolução</a:t>
            </a:r>
          </a:p>
        </p:txBody>
      </p:sp>
      <p:sp>
        <p:nvSpPr>
          <p:cNvPr id="2" name="CaixaDeTexto 1"/>
          <p:cNvSpPr txBox="1"/>
          <p:nvPr/>
        </p:nvSpPr>
        <p:spPr>
          <a:xfrm>
            <a:off x="1415263" y="1891692"/>
            <a:ext cx="3161443" cy="523220"/>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defTabSz="457200"/>
            <a:r>
              <a:rPr lang="pt-BR" sz="2800" b="1" dirty="0" smtClean="0">
                <a:ln/>
                <a:solidFill>
                  <a:srgbClr val="92D050"/>
                </a:solidFill>
                <a:latin typeface="Arial" panose="020B0604020202020204" pitchFamily="34" charset="0"/>
                <a:cs typeface="Arial" panose="020B0604020202020204" pitchFamily="34" charset="0"/>
              </a:rPr>
              <a:t>Objetivos da aula</a:t>
            </a:r>
            <a:endParaRPr lang="pt-BR" sz="2800" b="1" dirty="0">
              <a:ln/>
              <a:solidFill>
                <a:srgbClr val="92D050"/>
              </a:solidFill>
              <a:latin typeface="Arial" panose="020B0604020202020204" pitchFamily="34" charset="0"/>
              <a:cs typeface="Arial" panose="020B0604020202020204" pitchFamily="34" charset="0"/>
            </a:endParaRPr>
          </a:p>
        </p:txBody>
      </p:sp>
      <p:pic>
        <p:nvPicPr>
          <p:cNvPr id="6" name="Picture 4" descr="pedro4"/>
          <p:cNvPicPr>
            <a:picLocks noChangeAspect="1" noChangeArrowheads="1"/>
          </p:cNvPicPr>
          <p:nvPr/>
        </p:nvPicPr>
        <p:blipFill>
          <a:blip r:embed="rId2" cstate="print"/>
          <a:srcRect t="24137" b="36427"/>
          <a:stretch>
            <a:fillRect/>
          </a:stretch>
        </p:blipFill>
        <p:spPr bwMode="auto">
          <a:xfrm>
            <a:off x="360866" y="4365104"/>
            <a:ext cx="8658442" cy="2253457"/>
          </a:xfrm>
          <a:prstGeom prst="rect">
            <a:avLst/>
          </a:prstGeom>
          <a:ln w="38100">
            <a:solidFill>
              <a:schemeClr val="bg1"/>
            </a:solidFill>
            <a:headEnd/>
            <a:tailEnd/>
          </a:ln>
          <a:effectLst>
            <a:glow rad="101600">
              <a:srgbClr val="000000">
                <a:alpha val="60000"/>
              </a:srgbClr>
            </a:glow>
            <a:innerShdw blurRad="114300">
              <a:prstClr val="black"/>
            </a:inn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248146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8372" y="332656"/>
            <a:ext cx="3228769" cy="338554"/>
          </a:xfrm>
          <a:prstGeom prst="rect">
            <a:avLst/>
          </a:prstGeom>
          <a:noFill/>
        </p:spPr>
        <p:txBody>
          <a:bodyPr wrap="none" rtlCol="0">
            <a:spAutoFit/>
          </a:bodyPr>
          <a:lstStyle/>
          <a:p>
            <a:r>
              <a:rPr lang="pt-BR" sz="1600" b="1" dirty="0" smtClean="0">
                <a:solidFill>
                  <a:srgbClr val="FF0000"/>
                </a:solidFill>
                <a:latin typeface="Arial" pitchFamily="34" charset="0"/>
                <a:cs typeface="Arial" pitchFamily="34" charset="0"/>
              </a:rPr>
              <a:t>3-Carboxi-3-hidroxiisocaproato</a:t>
            </a:r>
            <a:endParaRPr lang="en-US" sz="1600" b="1" dirty="0">
              <a:solidFill>
                <a:srgbClr val="FF0000"/>
              </a:solidFill>
              <a:latin typeface="Arial" pitchFamily="34" charset="0"/>
              <a:cs typeface="Arial" pitchFamily="34" charset="0"/>
            </a:endParaRPr>
          </a:p>
        </p:txBody>
      </p:sp>
      <p:cxnSp>
        <p:nvCxnSpPr>
          <p:cNvPr id="6" name="Straight Arrow Connector 5"/>
          <p:cNvCxnSpPr>
            <a:stCxn id="5" idx="2"/>
            <a:endCxn id="26" idx="0"/>
          </p:cNvCxnSpPr>
          <p:nvPr/>
        </p:nvCxnSpPr>
        <p:spPr>
          <a:xfrm>
            <a:off x="4462757" y="671210"/>
            <a:ext cx="973" cy="637135"/>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2602" y="4235412"/>
            <a:ext cx="4394152" cy="338554"/>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2-CetoisocaproatoDihidroxi-3-metilvalerato</a:t>
            </a:r>
            <a:endParaRPr lang="en-US" sz="1600" b="1" dirty="0">
              <a:solidFill>
                <a:srgbClr val="002060"/>
              </a:solidFill>
              <a:latin typeface="Arial" pitchFamily="34" charset="0"/>
              <a:cs typeface="Arial" pitchFamily="34" charset="0"/>
            </a:endParaRPr>
          </a:p>
        </p:txBody>
      </p:sp>
      <p:cxnSp>
        <p:nvCxnSpPr>
          <p:cNvPr id="8" name="Straight Arrow Connector 7"/>
          <p:cNvCxnSpPr>
            <a:stCxn id="7" idx="2"/>
            <a:endCxn id="9" idx="0"/>
          </p:cNvCxnSpPr>
          <p:nvPr/>
        </p:nvCxnSpPr>
        <p:spPr>
          <a:xfrm flipH="1">
            <a:off x="4475297" y="4573966"/>
            <a:ext cx="4381" cy="637135"/>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10930" y="5211101"/>
            <a:ext cx="1928733" cy="338554"/>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Aminotransferase</a:t>
            </a:r>
            <a:endParaRPr lang="en-US" sz="1600" b="1" dirty="0">
              <a:solidFill>
                <a:srgbClr val="002060"/>
              </a:solidFill>
              <a:latin typeface="Arial" pitchFamily="34" charset="0"/>
              <a:cs typeface="Arial" pitchFamily="34" charset="0"/>
            </a:endParaRPr>
          </a:p>
        </p:txBody>
      </p:sp>
      <p:cxnSp>
        <p:nvCxnSpPr>
          <p:cNvPr id="10" name="Straight Arrow Connector 9"/>
          <p:cNvCxnSpPr>
            <a:stCxn id="9" idx="2"/>
            <a:endCxn id="11" idx="0"/>
          </p:cNvCxnSpPr>
          <p:nvPr/>
        </p:nvCxnSpPr>
        <p:spPr>
          <a:xfrm flipH="1">
            <a:off x="4463142" y="5549655"/>
            <a:ext cx="12155" cy="637135"/>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91136" y="6186790"/>
            <a:ext cx="1544012" cy="523220"/>
          </a:xfrm>
          <a:prstGeom prst="rect">
            <a:avLst/>
          </a:prstGeom>
          <a:solidFill>
            <a:schemeClr val="bg1"/>
          </a:solidFill>
        </p:spPr>
        <p:txBody>
          <a:bodyPr wrap="none" rtlCol="0">
            <a:spAutoFit/>
          </a:bodyPr>
          <a:lstStyle/>
          <a:p>
            <a:r>
              <a:rPr lang="pt-BR" sz="2800" b="1" dirty="0" smtClean="0">
                <a:solidFill>
                  <a:srgbClr val="FF0000"/>
                </a:solidFill>
                <a:latin typeface="Arial" pitchFamily="34" charset="0"/>
                <a:cs typeface="Arial" pitchFamily="34" charset="0"/>
              </a:rPr>
              <a:t>Leucina</a:t>
            </a:r>
            <a:endParaRPr lang="en-US" sz="2800" b="1" dirty="0">
              <a:solidFill>
                <a:srgbClr val="FF0000"/>
              </a:solidFill>
              <a:latin typeface="Arial" pitchFamily="34" charset="0"/>
              <a:cs typeface="Arial" pitchFamily="34" charset="0"/>
            </a:endParaRPr>
          </a:p>
        </p:txBody>
      </p:sp>
      <p:sp>
        <p:nvSpPr>
          <p:cNvPr id="12" name="Curved Right Arrow 11"/>
          <p:cNvSpPr/>
          <p:nvPr/>
        </p:nvSpPr>
        <p:spPr>
          <a:xfrm>
            <a:off x="6052827" y="2946430"/>
            <a:ext cx="463389" cy="1008112"/>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a:off x="7564995" y="5229200"/>
            <a:ext cx="463389" cy="1008112"/>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flipH="1" flipV="1">
            <a:off x="2506377" y="3376945"/>
            <a:ext cx="400683" cy="442663"/>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1979712" y="3528012"/>
            <a:ext cx="615874" cy="369332"/>
          </a:xfrm>
          <a:prstGeom prst="rect">
            <a:avLst/>
          </a:prstGeom>
        </p:spPr>
        <p:txBody>
          <a:bodyPr wrap="none">
            <a:spAutoFit/>
          </a:bodyPr>
          <a:lstStyle/>
          <a:p>
            <a:r>
              <a:rPr lang="pt-BR" b="1" dirty="0" smtClean="0">
                <a:solidFill>
                  <a:srgbClr val="002060"/>
                </a:solidFill>
                <a:latin typeface="Arial" pitchFamily="34" charset="0"/>
                <a:cs typeface="Arial" pitchFamily="34" charset="0"/>
              </a:rPr>
              <a:t>CO</a:t>
            </a:r>
            <a:r>
              <a:rPr lang="pt-BR" b="1" baseline="-25000" dirty="0" smtClean="0">
                <a:solidFill>
                  <a:srgbClr val="002060"/>
                </a:solidFill>
                <a:latin typeface="Arial" pitchFamily="34" charset="0"/>
                <a:cs typeface="Arial" pitchFamily="34" charset="0"/>
              </a:rPr>
              <a:t>2</a:t>
            </a:r>
            <a:endParaRPr lang="en-US" b="1" dirty="0">
              <a:solidFill>
                <a:srgbClr val="002060"/>
              </a:solidFill>
              <a:latin typeface="Arial" pitchFamily="34" charset="0"/>
              <a:cs typeface="Arial" pitchFamily="34" charset="0"/>
            </a:endParaRPr>
          </a:p>
        </p:txBody>
      </p:sp>
      <p:sp>
        <p:nvSpPr>
          <p:cNvPr id="16" name="Rectangle 15"/>
          <p:cNvSpPr/>
          <p:nvPr/>
        </p:nvSpPr>
        <p:spPr>
          <a:xfrm>
            <a:off x="6228184" y="2679884"/>
            <a:ext cx="910827" cy="338554"/>
          </a:xfrm>
          <a:prstGeom prst="rect">
            <a:avLst/>
          </a:prstGeom>
        </p:spPr>
        <p:txBody>
          <a:bodyPr wrap="none">
            <a:spAutoFit/>
          </a:bodyPr>
          <a:lstStyle/>
          <a:p>
            <a:r>
              <a:rPr lang="pt-BR" sz="1600" b="1" dirty="0" smtClean="0">
                <a:solidFill>
                  <a:srgbClr val="002060"/>
                </a:solidFill>
                <a:latin typeface="Arial" pitchFamily="34" charset="0"/>
                <a:cs typeface="Arial" pitchFamily="34" charset="0"/>
              </a:rPr>
              <a:t>NADPH</a:t>
            </a:r>
            <a:endParaRPr lang="en-US" sz="1600" b="1" dirty="0">
              <a:solidFill>
                <a:srgbClr val="002060"/>
              </a:solidFill>
              <a:latin typeface="Arial" pitchFamily="34" charset="0"/>
              <a:cs typeface="Arial" pitchFamily="34" charset="0"/>
            </a:endParaRPr>
          </a:p>
        </p:txBody>
      </p:sp>
      <p:sp>
        <p:nvSpPr>
          <p:cNvPr id="17" name="Rectangle 16"/>
          <p:cNvSpPr/>
          <p:nvPr/>
        </p:nvSpPr>
        <p:spPr>
          <a:xfrm>
            <a:off x="6464803" y="3738518"/>
            <a:ext cx="843501" cy="338554"/>
          </a:xfrm>
          <a:prstGeom prst="rect">
            <a:avLst/>
          </a:prstGeom>
        </p:spPr>
        <p:txBody>
          <a:bodyPr wrap="none">
            <a:spAutoFit/>
          </a:bodyPr>
          <a:lstStyle/>
          <a:p>
            <a:r>
              <a:rPr lang="pt-BR" sz="1600" b="1" dirty="0" smtClean="0">
                <a:solidFill>
                  <a:srgbClr val="002060"/>
                </a:solidFill>
                <a:latin typeface="Arial" pitchFamily="34" charset="0"/>
                <a:cs typeface="Arial" pitchFamily="34" charset="0"/>
              </a:rPr>
              <a:t>NADP</a:t>
            </a:r>
            <a:r>
              <a:rPr lang="pt-BR" sz="1600" b="1" baseline="30000" dirty="0" smtClean="0">
                <a:solidFill>
                  <a:srgbClr val="002060"/>
                </a:solidFill>
                <a:latin typeface="Arial" pitchFamily="34" charset="0"/>
                <a:cs typeface="Arial" pitchFamily="34" charset="0"/>
              </a:rPr>
              <a:t>+</a:t>
            </a:r>
            <a:endParaRPr lang="en-US" sz="1600" b="1" dirty="0">
              <a:solidFill>
                <a:srgbClr val="002060"/>
              </a:solidFill>
              <a:latin typeface="Arial" pitchFamily="34" charset="0"/>
              <a:cs typeface="Arial" pitchFamily="34" charset="0"/>
            </a:endParaRPr>
          </a:p>
        </p:txBody>
      </p:sp>
      <p:sp>
        <p:nvSpPr>
          <p:cNvPr id="18" name="TextBox 17"/>
          <p:cNvSpPr txBox="1"/>
          <p:nvPr/>
        </p:nvSpPr>
        <p:spPr>
          <a:xfrm>
            <a:off x="2907060" y="3259723"/>
            <a:ext cx="3114955" cy="338554"/>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Isopropilmalato dehidorgenas</a:t>
            </a:r>
            <a:endParaRPr lang="en-US" sz="1600" b="1" dirty="0">
              <a:solidFill>
                <a:srgbClr val="002060"/>
              </a:solidFill>
              <a:latin typeface="Arial" pitchFamily="34" charset="0"/>
              <a:cs typeface="Arial" pitchFamily="34" charset="0"/>
            </a:endParaRPr>
          </a:p>
        </p:txBody>
      </p:sp>
      <p:cxnSp>
        <p:nvCxnSpPr>
          <p:cNvPr id="19" name="Straight Arrow Connector 18"/>
          <p:cNvCxnSpPr>
            <a:stCxn id="18" idx="2"/>
            <a:endCxn id="7" idx="0"/>
          </p:cNvCxnSpPr>
          <p:nvPr/>
        </p:nvCxnSpPr>
        <p:spPr>
          <a:xfrm>
            <a:off x="4464538" y="3598277"/>
            <a:ext cx="15140" cy="637135"/>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40055" y="2284034"/>
            <a:ext cx="3228769" cy="338554"/>
          </a:xfrm>
          <a:prstGeom prst="rect">
            <a:avLst/>
          </a:prstGeom>
          <a:noFill/>
        </p:spPr>
        <p:txBody>
          <a:bodyPr wrap="none" rtlCol="0">
            <a:spAutoFit/>
          </a:bodyPr>
          <a:lstStyle/>
          <a:p>
            <a:r>
              <a:rPr lang="pt-BR" sz="1600" b="1" dirty="0">
                <a:solidFill>
                  <a:srgbClr val="002060"/>
                </a:solidFill>
                <a:latin typeface="Arial" pitchFamily="34" charset="0"/>
                <a:cs typeface="Arial" pitchFamily="34" charset="0"/>
              </a:rPr>
              <a:t>3</a:t>
            </a:r>
            <a:r>
              <a:rPr lang="pt-BR" sz="1600" b="1" dirty="0" smtClean="0">
                <a:solidFill>
                  <a:srgbClr val="002060"/>
                </a:solidFill>
                <a:latin typeface="Arial" pitchFamily="34" charset="0"/>
                <a:cs typeface="Arial" pitchFamily="34" charset="0"/>
              </a:rPr>
              <a:t>-Carboxi-2-hidroxiisocaproato</a:t>
            </a:r>
            <a:endParaRPr lang="en-US" sz="1600" b="1" dirty="0">
              <a:solidFill>
                <a:srgbClr val="002060"/>
              </a:solidFill>
              <a:latin typeface="Arial" pitchFamily="34" charset="0"/>
              <a:cs typeface="Arial" pitchFamily="34" charset="0"/>
            </a:endParaRPr>
          </a:p>
        </p:txBody>
      </p:sp>
      <p:cxnSp>
        <p:nvCxnSpPr>
          <p:cNvPr id="23" name="Straight Arrow Connector 22"/>
          <p:cNvCxnSpPr>
            <a:stCxn id="22" idx="2"/>
            <a:endCxn id="18" idx="0"/>
          </p:cNvCxnSpPr>
          <p:nvPr/>
        </p:nvCxnSpPr>
        <p:spPr>
          <a:xfrm>
            <a:off x="4454440" y="2622588"/>
            <a:ext cx="10098" cy="637135"/>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64949" y="1308345"/>
            <a:ext cx="2797561" cy="338554"/>
          </a:xfrm>
          <a:prstGeom prst="rect">
            <a:avLst/>
          </a:prstGeom>
          <a:noFill/>
        </p:spPr>
        <p:txBody>
          <a:bodyPr wrap="none" rtlCol="0">
            <a:spAutoFit/>
          </a:bodyPr>
          <a:lstStyle/>
          <a:p>
            <a:r>
              <a:rPr lang="pt-BR" sz="1600" b="1" dirty="0" smtClean="0">
                <a:solidFill>
                  <a:srgbClr val="002060"/>
                </a:solidFill>
                <a:latin typeface="Arial" pitchFamily="34" charset="0"/>
                <a:cs typeface="Arial" pitchFamily="34" charset="0"/>
              </a:rPr>
              <a:t>Isopropilmalato-isomerase</a:t>
            </a:r>
            <a:endParaRPr lang="en-US" sz="1600" b="1" dirty="0">
              <a:solidFill>
                <a:srgbClr val="002060"/>
              </a:solidFill>
              <a:latin typeface="Arial" pitchFamily="34" charset="0"/>
              <a:cs typeface="Arial" pitchFamily="34" charset="0"/>
            </a:endParaRPr>
          </a:p>
        </p:txBody>
      </p:sp>
      <p:cxnSp>
        <p:nvCxnSpPr>
          <p:cNvPr id="27" name="Straight Arrow Connector 26"/>
          <p:cNvCxnSpPr>
            <a:stCxn id="26" idx="2"/>
            <a:endCxn id="22" idx="0"/>
          </p:cNvCxnSpPr>
          <p:nvPr/>
        </p:nvCxnSpPr>
        <p:spPr>
          <a:xfrm flipH="1">
            <a:off x="4454440" y="1646899"/>
            <a:ext cx="9290" cy="637135"/>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Curved Right Arrow 35"/>
          <p:cNvSpPr/>
          <p:nvPr/>
        </p:nvSpPr>
        <p:spPr>
          <a:xfrm>
            <a:off x="5508104" y="4919682"/>
            <a:ext cx="463389" cy="1008112"/>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5683461" y="4653136"/>
            <a:ext cx="1358064" cy="338554"/>
          </a:xfrm>
          <a:prstGeom prst="rect">
            <a:avLst/>
          </a:prstGeom>
        </p:spPr>
        <p:txBody>
          <a:bodyPr wrap="none">
            <a:spAutoFit/>
          </a:bodyPr>
          <a:lstStyle/>
          <a:p>
            <a:r>
              <a:rPr lang="pt-BR" sz="1600" b="1" dirty="0" smtClean="0">
                <a:solidFill>
                  <a:srgbClr val="002060"/>
                </a:solidFill>
                <a:latin typeface="Arial" pitchFamily="34" charset="0"/>
                <a:cs typeface="Arial" pitchFamily="34" charset="0"/>
              </a:rPr>
              <a:t>Aminoácido</a:t>
            </a:r>
            <a:endParaRPr lang="en-US" sz="1600" b="1" dirty="0">
              <a:solidFill>
                <a:srgbClr val="002060"/>
              </a:solidFill>
              <a:latin typeface="Arial" pitchFamily="34" charset="0"/>
              <a:cs typeface="Arial" pitchFamily="34" charset="0"/>
            </a:endParaRPr>
          </a:p>
        </p:txBody>
      </p:sp>
      <p:sp>
        <p:nvSpPr>
          <p:cNvPr id="38" name="Rectangle 37"/>
          <p:cNvSpPr/>
          <p:nvPr/>
        </p:nvSpPr>
        <p:spPr>
          <a:xfrm>
            <a:off x="5920080" y="5711770"/>
            <a:ext cx="1244251" cy="338554"/>
          </a:xfrm>
          <a:prstGeom prst="rect">
            <a:avLst/>
          </a:prstGeom>
        </p:spPr>
        <p:txBody>
          <a:bodyPr wrap="none">
            <a:spAutoFit/>
          </a:bodyPr>
          <a:lstStyle/>
          <a:p>
            <a:r>
              <a:rPr lang="pt-BR" sz="1600" b="1" dirty="0" smtClean="0">
                <a:solidFill>
                  <a:srgbClr val="002060"/>
                </a:solidFill>
                <a:latin typeface="Arial" pitchFamily="34" charset="0"/>
                <a:cs typeface="Arial" pitchFamily="34" charset="0"/>
              </a:rPr>
              <a:t>Ceto-ácido</a:t>
            </a:r>
            <a:endParaRPr lang="en-US" sz="16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02917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11560" y="1268760"/>
            <a:ext cx="8224063" cy="4407983"/>
            <a:chOff x="524401" y="1268760"/>
            <a:chExt cx="8224063" cy="4407983"/>
          </a:xfrm>
        </p:grpSpPr>
        <p:pic>
          <p:nvPicPr>
            <p:cNvPr id="4" name="Picture 2">
              <a:hlinkClick r:id="rId2" action="ppaction://hlinkfile"/>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24401" y="1268760"/>
              <a:ext cx="8224063" cy="4407983"/>
            </a:xfrm>
            <a:prstGeom prst="rect">
              <a:avLst/>
            </a:prstGeom>
            <a:ln/>
            <a:effectLst>
              <a:glow rad="101600">
                <a:schemeClr val="tx1">
                  <a:alpha val="60000"/>
                </a:schemeClr>
              </a:glow>
              <a:innerShdw blurRad="114300">
                <a:prstClr val="black"/>
              </a:innerShdw>
            </a:effectLst>
          </p:spPr>
          <p:style>
            <a:lnRef idx="3">
              <a:schemeClr val="lt1"/>
            </a:lnRef>
            <a:fillRef idx="1">
              <a:schemeClr val="accent1"/>
            </a:fillRef>
            <a:effectRef idx="1">
              <a:schemeClr val="accent1"/>
            </a:effectRef>
            <a:fontRef idx="minor">
              <a:schemeClr val="lt1"/>
            </a:fontRef>
          </p:style>
        </p:pic>
        <p:sp>
          <p:nvSpPr>
            <p:cNvPr id="5" name="TextBox 4"/>
            <p:cNvSpPr txBox="1"/>
            <p:nvPr/>
          </p:nvSpPr>
          <p:spPr>
            <a:xfrm>
              <a:off x="793829" y="1590060"/>
              <a:ext cx="5164619" cy="369332"/>
            </a:xfrm>
            <a:prstGeom prst="rect">
              <a:avLst/>
            </a:prstGeom>
            <a:noFill/>
          </p:spPr>
          <p:txBody>
            <a:bodyPr wrap="none" rtlCol="0">
              <a:spAutoFit/>
            </a:bodyPr>
            <a:lstStyle/>
            <a:p>
              <a:r>
                <a:rPr lang="pt-BR" b="1" dirty="0" smtClean="0">
                  <a:solidFill>
                    <a:schemeClr val="accent2">
                      <a:lumMod val="50000"/>
                    </a:schemeClr>
                  </a:solidFill>
                  <a:latin typeface="Arial" pitchFamily="34" charset="0"/>
                  <a:cs typeface="Arial" pitchFamily="34" charset="0"/>
                </a:rPr>
                <a:t>Resistência aos herbicidas inibidores da ALS</a:t>
              </a:r>
              <a:endParaRPr lang="en-US" b="1" dirty="0">
                <a:solidFill>
                  <a:schemeClr val="accent2">
                    <a:lumMod val="50000"/>
                  </a:schemeClr>
                </a:solidFill>
                <a:latin typeface="Arial" pitchFamily="34" charset="0"/>
                <a:cs typeface="Arial" pitchFamily="34" charset="0"/>
              </a:endParaRPr>
            </a:p>
          </p:txBody>
        </p:sp>
        <p:sp>
          <p:nvSpPr>
            <p:cNvPr id="6" name="TextBox 5"/>
            <p:cNvSpPr txBox="1"/>
            <p:nvPr/>
          </p:nvSpPr>
          <p:spPr>
            <a:xfrm>
              <a:off x="7020272" y="2780928"/>
              <a:ext cx="1622560" cy="338554"/>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pt-BR" sz="1600" b="1" dirty="0" smtClean="0">
                  <a:solidFill>
                    <a:srgbClr val="002060"/>
                  </a:solidFill>
                  <a:latin typeface="Arial" pitchFamily="34" charset="0"/>
                  <a:cs typeface="Arial" pitchFamily="34" charset="0"/>
                </a:rPr>
                <a:t>2-ceto-butirato</a:t>
              </a:r>
              <a:endParaRPr lang="en-US" sz="1600" b="1" dirty="0">
                <a:solidFill>
                  <a:srgbClr val="002060"/>
                </a:solidFill>
                <a:latin typeface="Arial" pitchFamily="34" charset="0"/>
                <a:cs typeface="Arial" pitchFamily="34" charset="0"/>
              </a:endParaRPr>
            </a:p>
          </p:txBody>
        </p:sp>
        <p:sp>
          <p:nvSpPr>
            <p:cNvPr id="7" name="TextBox 6"/>
            <p:cNvSpPr txBox="1"/>
            <p:nvPr/>
          </p:nvSpPr>
          <p:spPr>
            <a:xfrm>
              <a:off x="7466249" y="4797152"/>
              <a:ext cx="994183" cy="338554"/>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pt-BR" sz="1600" b="1" dirty="0" smtClean="0">
                  <a:solidFill>
                    <a:srgbClr val="002060"/>
                  </a:solidFill>
                  <a:latin typeface="Arial" pitchFamily="34" charset="0"/>
                  <a:cs typeface="Arial" pitchFamily="34" charset="0"/>
                </a:rPr>
                <a:t>piruvato</a:t>
              </a:r>
              <a:endParaRPr lang="en-US" sz="1600" b="1" dirty="0">
                <a:solidFill>
                  <a:srgbClr val="002060"/>
                </a:solidFill>
                <a:latin typeface="Arial" pitchFamily="34" charset="0"/>
                <a:cs typeface="Arial" pitchFamily="34" charset="0"/>
              </a:endParaRPr>
            </a:p>
          </p:txBody>
        </p:sp>
      </p:grpSp>
      <p:sp>
        <p:nvSpPr>
          <p:cNvPr id="3" name="Fluxograma: Atraso 2"/>
          <p:cNvSpPr/>
          <p:nvPr/>
        </p:nvSpPr>
        <p:spPr>
          <a:xfrm flipH="1">
            <a:off x="4474416" y="3168879"/>
            <a:ext cx="1546630" cy="649188"/>
          </a:xfrm>
          <a:prstGeom prst="flowChartDelay">
            <a:avLst/>
          </a:prstGeom>
        </p:spPr>
        <p:style>
          <a:lnRef idx="0">
            <a:schemeClr val="accent6"/>
          </a:lnRef>
          <a:fillRef idx="3">
            <a:schemeClr val="accent6"/>
          </a:fillRef>
          <a:effectRef idx="3">
            <a:schemeClr val="accent6"/>
          </a:effectRef>
          <a:fontRef idx="minor">
            <a:schemeClr val="lt1"/>
          </a:fontRef>
        </p:style>
        <p:txBody>
          <a:bodyPr lIns="0" rIns="0" rtlCol="0" anchor="ctr">
            <a:spAutoFit/>
          </a:bodyPr>
          <a:lstStyle/>
          <a:p>
            <a:pPr algn="ctr"/>
            <a:r>
              <a:rPr lang="pt-BR" sz="1200" b="1" spc="50" dirty="0">
                <a:ln w="0"/>
                <a:solidFill>
                  <a:srgbClr val="FFFF00"/>
                </a:solidFill>
                <a:effectLst>
                  <a:innerShdw blurRad="63500" dist="50800" dir="13500000">
                    <a:srgbClr val="000000">
                      <a:alpha val="50000"/>
                    </a:srgbClr>
                  </a:innerShdw>
                </a:effectLst>
              </a:rPr>
              <a:t>Herbicida inibidor da ALS</a:t>
            </a:r>
          </a:p>
        </p:txBody>
      </p:sp>
    </p:spTree>
    <p:extLst>
      <p:ext uri="{BB962C8B-B14F-4D97-AF65-F5344CB8AC3E}">
        <p14:creationId xmlns:p14="http://schemas.microsoft.com/office/powerpoint/2010/main" val="162922808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pt-BR">
              <a:solidFill>
                <a:srgbClr val="FFFFFF"/>
              </a:solidFill>
            </a:endParaRPr>
          </a:p>
        </p:txBody>
      </p:sp>
      <p:sp>
        <p:nvSpPr>
          <p:cNvPr id="236547" name="Rectangle 4"/>
          <p:cNvSpPr>
            <a:spLocks noChangeArrowheads="1"/>
          </p:cNvSpPr>
          <p:nvPr/>
        </p:nvSpPr>
        <p:spPr bwMode="auto">
          <a:xfrm>
            <a:off x="1143000" y="6248400"/>
            <a:ext cx="1905000" cy="457200"/>
          </a:xfrm>
          <a:prstGeom prst="rect">
            <a:avLst/>
          </a:prstGeom>
          <a:noFill/>
          <a:ln w="12700">
            <a:noFill/>
            <a:miter lim="800000"/>
            <a:headEnd/>
            <a:tailEnd/>
          </a:ln>
        </p:spPr>
        <p:txBody>
          <a:bodyPr wrap="none" anchor="ctr"/>
          <a:lstStyle/>
          <a:p>
            <a:endParaRPr lang="pt-BR">
              <a:solidFill>
                <a:srgbClr val="FFFFFF"/>
              </a:solidFill>
            </a:endParaRPr>
          </a:p>
        </p:txBody>
      </p:sp>
      <p:sp>
        <p:nvSpPr>
          <p:cNvPr id="236548" name="Rectangle 5"/>
          <p:cNvSpPr>
            <a:spLocks noChangeArrowheads="1"/>
          </p:cNvSpPr>
          <p:nvPr/>
        </p:nvSpPr>
        <p:spPr bwMode="auto">
          <a:xfrm>
            <a:off x="3581400" y="6248400"/>
            <a:ext cx="2895600" cy="457200"/>
          </a:xfrm>
          <a:prstGeom prst="rect">
            <a:avLst/>
          </a:prstGeom>
          <a:noFill/>
          <a:ln w="12700">
            <a:noFill/>
            <a:miter lim="800000"/>
            <a:headEnd/>
            <a:tailEnd/>
          </a:ln>
        </p:spPr>
        <p:txBody>
          <a:bodyPr wrap="none" anchor="ctr"/>
          <a:lstStyle/>
          <a:p>
            <a:endParaRPr lang="pt-BR">
              <a:solidFill>
                <a:srgbClr val="FFFFFF"/>
              </a:solidFill>
            </a:endParaRPr>
          </a:p>
        </p:txBody>
      </p:sp>
      <p:sp>
        <p:nvSpPr>
          <p:cNvPr id="181254" name="Rectangle 6"/>
          <p:cNvSpPr>
            <a:spLocks noGrp="1" noChangeArrowheads="1"/>
          </p:cNvSpPr>
          <p:nvPr>
            <p:ph type="body" idx="4294967295"/>
          </p:nvPr>
        </p:nvSpPr>
        <p:spPr>
          <a:xfrm>
            <a:off x="289322" y="1541809"/>
            <a:ext cx="8820150" cy="4932363"/>
          </a:xfrm>
          <a:noFill/>
        </p:spPr>
        <p:txBody>
          <a:bodyPr lIns="90488" tIns="44450" rIns="90488" bIns="44450"/>
          <a:lstStyle/>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Sintomas:</a:t>
            </a:r>
          </a:p>
          <a:p>
            <a:pPr lvl="1" eaLnBrk="1" hangingPunct="1">
              <a:spcBef>
                <a:spcPts val="600"/>
              </a:spcBef>
              <a:buClr>
                <a:schemeClr val="accent3">
                  <a:lumMod val="50000"/>
                </a:schemeClr>
              </a:buClr>
              <a:buFont typeface="Wingdings" pitchFamily="2" charset="2"/>
              <a:buChar char="ü"/>
            </a:pPr>
            <a:r>
              <a:rPr lang="pt-BR" sz="2000" b="1" dirty="0" smtClean="0">
                <a:latin typeface="Arial" charset="0"/>
              </a:rPr>
              <a:t>Interrupção da divisão celular e paralização do crescimento</a:t>
            </a:r>
          </a:p>
          <a:p>
            <a:pPr lvl="1" eaLnBrk="1" hangingPunct="1">
              <a:spcBef>
                <a:spcPts val="600"/>
              </a:spcBef>
              <a:buClr>
                <a:schemeClr val="accent3">
                  <a:lumMod val="50000"/>
                </a:schemeClr>
              </a:buClr>
              <a:buFont typeface="Wingdings" pitchFamily="2" charset="2"/>
              <a:buChar char="ü"/>
            </a:pPr>
            <a:r>
              <a:rPr lang="pt-BR" sz="2000" b="1" dirty="0" smtClean="0">
                <a:latin typeface="Arial" charset="0"/>
              </a:rPr>
              <a:t>Clorose e necrose dos meristemas apicais e morte ( 7 a 14 dias)</a:t>
            </a:r>
            <a:endParaRPr lang="pt-BR" sz="600" b="1" dirty="0" smtClean="0">
              <a:latin typeface="Arial" charset="0"/>
            </a:endParaRPr>
          </a:p>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Seletividade por metabolismo</a:t>
            </a:r>
            <a:endParaRPr lang="pt-BR" sz="1000" b="1" dirty="0" smtClean="0">
              <a:latin typeface="Arial" charset="0"/>
            </a:endParaRPr>
          </a:p>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Persistência de moderada a longa no solo</a:t>
            </a:r>
            <a:endParaRPr lang="pt-BR" sz="1000" b="1" dirty="0" smtClean="0">
              <a:latin typeface="Arial" charset="0"/>
            </a:endParaRPr>
          </a:p>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Aplicação solo e foliar (pré ou pós-emergência)</a:t>
            </a:r>
            <a:endParaRPr lang="pt-BR" sz="1000" b="1" dirty="0" smtClean="0">
              <a:latin typeface="Arial" charset="0"/>
            </a:endParaRPr>
          </a:p>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Translocação xilema e floema</a:t>
            </a:r>
            <a:endParaRPr lang="pt-BR" sz="1000" b="1" dirty="0" smtClean="0">
              <a:latin typeface="Arial" charset="0"/>
            </a:endParaRPr>
          </a:p>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Controle de folhas largas (princ.), estreitas e ciperáceas</a:t>
            </a:r>
            <a:endParaRPr lang="pt-BR" sz="1000" b="1" dirty="0" smtClean="0">
              <a:latin typeface="Arial" charset="0"/>
            </a:endParaRPr>
          </a:p>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Baixa toxicidade</a:t>
            </a:r>
            <a:endParaRPr lang="pt-BR" sz="1000" b="1" dirty="0" smtClean="0">
              <a:latin typeface="Arial" charset="0"/>
            </a:endParaRPr>
          </a:p>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Ativo em pequenas doses</a:t>
            </a:r>
            <a:endParaRPr lang="pt-BR" sz="1000" b="1" dirty="0" smtClean="0">
              <a:latin typeface="Arial" charset="0"/>
            </a:endParaRPr>
          </a:p>
          <a:p>
            <a:pPr eaLnBrk="1" hangingPunct="1">
              <a:lnSpc>
                <a:spcPct val="100000"/>
              </a:lnSpc>
              <a:spcBef>
                <a:spcPts val="600"/>
              </a:spcBef>
              <a:buClr>
                <a:schemeClr val="accent3">
                  <a:lumMod val="50000"/>
                </a:schemeClr>
              </a:buClr>
              <a:buSzTx/>
              <a:buFont typeface="Wingdings" pitchFamily="2" charset="2"/>
              <a:buChar char="ü"/>
            </a:pPr>
            <a:r>
              <a:rPr lang="pt-BR" sz="2400" b="1" dirty="0" smtClean="0">
                <a:latin typeface="Arial" charset="0"/>
              </a:rPr>
              <a:t>Baixa volatilização e fotólise</a:t>
            </a:r>
          </a:p>
        </p:txBody>
      </p:sp>
      <p:sp>
        <p:nvSpPr>
          <p:cNvPr id="236550" name="Rectangle 8"/>
          <p:cNvSpPr>
            <a:spLocks noChangeArrowheads="1"/>
          </p:cNvSpPr>
          <p:nvPr/>
        </p:nvSpPr>
        <p:spPr bwMode="auto">
          <a:xfrm>
            <a:off x="1403648" y="692696"/>
            <a:ext cx="7488832" cy="584775"/>
          </a:xfrm>
          <a:prstGeom prst="rect">
            <a:avLst/>
          </a:prstGeom>
          <a:no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0" hangingPunct="0"/>
            <a:r>
              <a:rPr kumimoji="0" lang="pt-BR" sz="3200" b="1" dirty="0">
                <a:ln/>
                <a:solidFill>
                  <a:srgbClr val="0070C0"/>
                </a:solidFill>
                <a:latin typeface="Arial" charset="0"/>
              </a:rPr>
              <a:t>Características dos inibidores da </a:t>
            </a:r>
            <a:r>
              <a:rPr kumimoji="0" lang="pt-BR" sz="3200" b="1" dirty="0" smtClean="0">
                <a:ln/>
                <a:solidFill>
                  <a:srgbClr val="0070C0"/>
                </a:solidFill>
                <a:latin typeface="Arial" charset="0"/>
              </a:rPr>
              <a:t>ALS</a:t>
            </a:r>
            <a:endParaRPr kumimoji="0" lang="pt-BR" sz="1000" b="1" dirty="0">
              <a:ln/>
              <a:solidFill>
                <a:srgbClr val="0070C0"/>
              </a:solidFill>
              <a:latin typeface="Arial" charset="0"/>
            </a:endParaRPr>
          </a:p>
        </p:txBody>
      </p:sp>
    </p:spTree>
    <p:extLst>
      <p:ext uri="{BB962C8B-B14F-4D97-AF65-F5344CB8AC3E}">
        <p14:creationId xmlns:p14="http://schemas.microsoft.com/office/powerpoint/2010/main" val="217281305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http://www.btny.purdue.edu/weedscience/inj/images/classic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57312" y="278580"/>
            <a:ext cx="2664296" cy="2780388"/>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pic>
        <p:nvPicPr>
          <p:cNvPr id="14338" name="Picture 2" descr="http://www.btny.purdue.edu/weedscience/inj/images/classic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5280" y="3416633"/>
            <a:ext cx="2647260" cy="1570302"/>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pic>
        <p:nvPicPr>
          <p:cNvPr id="14339" name="Picture 3" descr="http://www.btny.purdue.edu/weedscience/inj/images/classic.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75280" y="5280975"/>
            <a:ext cx="2647260" cy="1274934"/>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pic>
        <p:nvPicPr>
          <p:cNvPr id="14340" name="Picture 4" descr="http://www.btny.purdue.edu/weedscience/inj/images/accen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35207" y="3117432"/>
            <a:ext cx="2529723" cy="2237832"/>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pic>
        <p:nvPicPr>
          <p:cNvPr id="14341" name="Picture 5" descr="http://www.btny.purdue.edu/weedscience/inj/images/accent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72081" y="5618988"/>
            <a:ext cx="2494762" cy="936921"/>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pic>
        <p:nvPicPr>
          <p:cNvPr id="14342" name="Picture 6" descr="http://www.btny.purdue.edu/weedscience/inj/images/classic4.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0728" y="1975205"/>
            <a:ext cx="1973931" cy="931785"/>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pic>
        <p:nvPicPr>
          <p:cNvPr id="14343" name="Picture 7" descr="http://www.btny.purdue.edu/weedscience/inj/images/accentMU02.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90729" y="4897855"/>
            <a:ext cx="2038003" cy="1783253"/>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pic>
        <p:nvPicPr>
          <p:cNvPr id="14344" name="Picture 8" descr="http://www.btny.purdue.edu/weedscience/inj/images/lightningMU02.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5400000">
            <a:off x="945653" y="2938098"/>
            <a:ext cx="1332542" cy="1992150"/>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pic>
        <p:nvPicPr>
          <p:cNvPr id="14345" name="Picture 9" descr="http://www.btny.purdue.edu/weedscience/inj/images/classic3.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808612" y="455331"/>
            <a:ext cx="2854278" cy="2406431"/>
          </a:xfrm>
          <a:prstGeom prst="rect">
            <a:avLst/>
          </a:prstGeom>
          <a:ln w="38100"/>
          <a:effectLst>
            <a:glow rad="101600">
              <a:schemeClr val="tx1">
                <a:alpha val="60000"/>
              </a:schemeClr>
            </a:glow>
            <a:innerShdw blurRad="114300">
              <a:prstClr val="black"/>
            </a:innerShdw>
            <a:softEdge rad="12700"/>
          </a:effectLst>
        </p:spPr>
        <p:style>
          <a:lnRef idx="3">
            <a:schemeClr val="lt1"/>
          </a:lnRef>
          <a:fillRef idx="1">
            <a:schemeClr val="accent3"/>
          </a:fillRef>
          <a:effectRef idx="1">
            <a:schemeClr val="accent3"/>
          </a:effectRef>
          <a:fontRef idx="minor">
            <a:schemeClr val="lt1"/>
          </a:fontRef>
        </p:style>
      </p:pic>
      <p:sp>
        <p:nvSpPr>
          <p:cNvPr id="12" name="TextBox 11"/>
          <p:cNvSpPr txBox="1"/>
          <p:nvPr/>
        </p:nvSpPr>
        <p:spPr>
          <a:xfrm>
            <a:off x="251520" y="620689"/>
            <a:ext cx="2377212" cy="58477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1600" b="1" dirty="0" smtClean="0">
                <a:solidFill>
                  <a:schemeClr val="bg1"/>
                </a:solidFill>
                <a:latin typeface="Arial" pitchFamily="34" charset="0"/>
                <a:cs typeface="Arial" pitchFamily="34" charset="0"/>
              </a:rPr>
              <a:t>Sintomas dos inibidores da ALS</a:t>
            </a:r>
          </a:p>
        </p:txBody>
      </p:sp>
    </p:spTree>
    <p:extLst>
      <p:ext uri="{BB962C8B-B14F-4D97-AF65-F5344CB8AC3E}">
        <p14:creationId xmlns:p14="http://schemas.microsoft.com/office/powerpoint/2010/main" val="2579339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_qzX-0fL9Js/S2QxOE0MVlI/AAAAAAAAWBw/QjBTLsJhXio/s320/achillesh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46373"/>
            <a:ext cx="3323297" cy="2492474"/>
          </a:xfrm>
          <a:prstGeom prst="rect">
            <a:avLst/>
          </a:prstGeom>
          <a:ln w="38100"/>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pic>
      <p:sp>
        <p:nvSpPr>
          <p:cNvPr id="4" name="TextBox 3"/>
          <p:cNvSpPr txBox="1"/>
          <p:nvPr/>
        </p:nvSpPr>
        <p:spPr>
          <a:xfrm>
            <a:off x="1536956" y="579629"/>
            <a:ext cx="6275404"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t-BR" sz="2400" b="1" dirty="0" smtClean="0">
                <a:ln/>
                <a:solidFill>
                  <a:srgbClr val="0070C0"/>
                </a:solidFill>
                <a:latin typeface="Arial" pitchFamily="34" charset="0"/>
                <a:cs typeface="Arial" pitchFamily="34" charset="0"/>
              </a:rPr>
              <a:t>No entanto, o “Calcanhar de Aquiles” destes herbicidas:</a:t>
            </a:r>
            <a:endParaRPr lang="en-US" sz="2400" b="1" dirty="0">
              <a:ln/>
              <a:solidFill>
                <a:srgbClr val="0070C0"/>
              </a:solidFill>
              <a:latin typeface="Arial" pitchFamily="34" charset="0"/>
              <a:cs typeface="Arial" pitchFamily="34" charset="0"/>
            </a:endParaRPr>
          </a:p>
        </p:txBody>
      </p:sp>
      <p:sp>
        <p:nvSpPr>
          <p:cNvPr id="6" name="TextBox 5"/>
          <p:cNvSpPr txBox="1"/>
          <p:nvPr/>
        </p:nvSpPr>
        <p:spPr>
          <a:xfrm>
            <a:off x="1259632" y="5431848"/>
            <a:ext cx="7056784" cy="738664"/>
          </a:xfrm>
          <a:prstGeom prst="rect">
            <a:avLst/>
          </a:prstGeom>
          <a:noFill/>
        </p:spPr>
        <p:txBody>
          <a:bodyPr wrap="square" rtlCol="0">
            <a:spAutoFit/>
          </a:bodyPr>
          <a:lstStyle/>
          <a:p>
            <a:r>
              <a:rPr lang="pt-BR" sz="2100" b="1" spc="50" dirty="0" smtClean="0">
                <a:ln w="0"/>
                <a:solidFill>
                  <a:srgbClr val="00B050"/>
                </a:solidFill>
                <a:effectLst>
                  <a:innerShdw blurRad="63500" dist="50800" dir="13500000">
                    <a:srgbClr val="000000">
                      <a:alpha val="50000"/>
                    </a:srgbClr>
                  </a:innerShdw>
                </a:effectLst>
                <a:latin typeface="Arial" pitchFamily="34" charset="0"/>
                <a:cs typeface="Arial" pitchFamily="34" charset="0"/>
              </a:rPr>
              <a:t>A propensão em selecionar facilmente populações resistentes (R) de plantas daninhas.</a:t>
            </a:r>
            <a:endParaRPr lang="en-US" sz="2100" b="1" spc="50" dirty="0">
              <a:ln w="0"/>
              <a:solidFill>
                <a:srgbClr val="00B050"/>
              </a:solidFill>
              <a:effectLst>
                <a:innerShdw blurRad="63500" dist="50800" dir="13500000">
                  <a:srgbClr val="000000">
                    <a:alpha val="50000"/>
                  </a:srgbClr>
                </a:innerShdw>
              </a:effectLst>
              <a:latin typeface="Arial" pitchFamily="34" charset="0"/>
              <a:cs typeface="Arial" pitchFamily="34" charset="0"/>
            </a:endParaRPr>
          </a:p>
        </p:txBody>
      </p:sp>
      <p:grpSp>
        <p:nvGrpSpPr>
          <p:cNvPr id="2" name="Grupo 1"/>
          <p:cNvGrpSpPr/>
          <p:nvPr/>
        </p:nvGrpSpPr>
        <p:grpSpPr>
          <a:xfrm>
            <a:off x="5292080" y="1628800"/>
            <a:ext cx="3312367" cy="3600400"/>
            <a:chOff x="5292080" y="1628800"/>
            <a:chExt cx="3312367" cy="3600400"/>
          </a:xfrm>
        </p:grpSpPr>
        <p:pic>
          <p:nvPicPr>
            <p:cNvPr id="2052" name="Picture 4" descr="http://www.scs.illinois.edu/~phgroup/images/graphical_abstracts/ref58_CurrOpinChemBiol_William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169" t="-4240" r="-18609" b="-1764"/>
            <a:stretch/>
          </p:blipFill>
          <p:spPr bwMode="auto">
            <a:xfrm>
              <a:off x="5292080" y="1628800"/>
              <a:ext cx="3312367" cy="3600400"/>
            </a:xfrm>
            <a:prstGeom prst="rect">
              <a:avLst/>
            </a:prstGeom>
            <a:solidFill>
              <a:srgbClr val="FFFFFF"/>
            </a:solidFill>
            <a:extLst/>
          </p:spPr>
        </p:pic>
        <p:sp>
          <p:nvSpPr>
            <p:cNvPr id="5" name="Rectangle 4"/>
            <p:cNvSpPr/>
            <p:nvPr/>
          </p:nvSpPr>
          <p:spPr>
            <a:xfrm>
              <a:off x="7406167" y="1772816"/>
              <a:ext cx="1080120" cy="307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54933" y="2421801"/>
              <a:ext cx="1080120" cy="307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57759" y="1700808"/>
              <a:ext cx="1080120" cy="307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13743" y="2492897"/>
              <a:ext cx="1080120" cy="21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427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5068" y="332656"/>
            <a:ext cx="7489652" cy="1008112"/>
          </a:xfrm>
        </p:spPr>
        <p:style>
          <a:lnRef idx="0">
            <a:schemeClr val="accent6"/>
          </a:lnRef>
          <a:fillRef idx="3">
            <a:schemeClr val="accent6"/>
          </a:fillRef>
          <a:effectRef idx="3">
            <a:schemeClr val="accent6"/>
          </a:effectRef>
          <a:fontRef idx="minor">
            <a:schemeClr val="lt1"/>
          </a:fontRef>
        </p:style>
        <p:txBody>
          <a:bodyPr>
            <a:noAutofit/>
          </a:bodyPr>
          <a:lstStyle/>
          <a:p>
            <a:r>
              <a:rPr lang="pt-BR" sz="2800" b="1" dirty="0" smtClean="0">
                <a:latin typeface="Arial" pitchFamily="34" charset="0"/>
                <a:cs typeface="Arial" pitchFamily="34" charset="0"/>
              </a:rPr>
              <a:t>Resistência de plantas daninhas aos inibidores das ALS</a:t>
            </a:r>
            <a:endParaRPr lang="en-US" sz="2800" b="1" dirty="0">
              <a:latin typeface="Arial" pitchFamily="34" charset="0"/>
              <a:cs typeface="Arial" pitchFamily="34" charset="0"/>
            </a:endParaRPr>
          </a:p>
        </p:txBody>
      </p:sp>
      <p:sp>
        <p:nvSpPr>
          <p:cNvPr id="3" name="Content Placeholder 2"/>
          <p:cNvSpPr>
            <a:spLocks noGrp="1"/>
          </p:cNvSpPr>
          <p:nvPr>
            <p:ph idx="4294967295"/>
          </p:nvPr>
        </p:nvSpPr>
        <p:spPr>
          <a:xfrm>
            <a:off x="251520" y="1412776"/>
            <a:ext cx="8713788" cy="5400600"/>
          </a:xfrm>
        </p:spPr>
        <p:txBody>
          <a:bodyPr>
            <a:noAutofit/>
          </a:bodyPr>
          <a:lstStyle/>
          <a:p>
            <a:pPr>
              <a:spcBef>
                <a:spcPts val="600"/>
              </a:spcBef>
              <a:buFont typeface="Wingdings" pitchFamily="2" charset="2"/>
              <a:buChar char="ü"/>
            </a:pPr>
            <a:r>
              <a:rPr lang="pt-BR" sz="2000" b="1" dirty="0" smtClean="0">
                <a:latin typeface="Arial" pitchFamily="34" charset="0"/>
                <a:cs typeface="Arial" pitchFamily="34" charset="0"/>
              </a:rPr>
              <a:t>1987 – 5 anos após a introdução do chlorsulfuron</a:t>
            </a:r>
            <a:endParaRPr lang="en-US" sz="2000" b="1" dirty="0" smtClean="0">
              <a:latin typeface="Arial" pitchFamily="34" charset="0"/>
              <a:cs typeface="Arial" pitchFamily="34" charset="0"/>
            </a:endParaRPr>
          </a:p>
          <a:p>
            <a:pPr>
              <a:spcBef>
                <a:spcPts val="600"/>
              </a:spcBef>
              <a:buFont typeface="Wingdings" pitchFamily="2" charset="2"/>
              <a:buChar char="ü"/>
            </a:pPr>
            <a:r>
              <a:rPr lang="pt-BR" sz="2000" b="1" dirty="0">
                <a:latin typeface="Arial" pitchFamily="34" charset="0"/>
                <a:cs typeface="Arial" pitchFamily="34" charset="0"/>
              </a:rPr>
              <a:t> </a:t>
            </a:r>
            <a:r>
              <a:rPr lang="pt-BR" sz="2000" b="1" dirty="0" smtClean="0">
                <a:latin typeface="Arial" pitchFamily="34" charset="0"/>
                <a:cs typeface="Arial" pitchFamily="34" charset="0"/>
              </a:rPr>
              <a:t>Atualmente – 129 biótipos R registrados</a:t>
            </a:r>
          </a:p>
          <a:p>
            <a:pPr>
              <a:spcBef>
                <a:spcPts val="600"/>
              </a:spcBef>
              <a:buFont typeface="Wingdings" pitchFamily="2" charset="2"/>
              <a:buChar char="ü"/>
            </a:pPr>
            <a:r>
              <a:rPr lang="pt-BR" sz="2000" b="1" dirty="0" smtClean="0">
                <a:latin typeface="Arial" pitchFamily="34" charset="0"/>
                <a:cs typeface="Arial" pitchFamily="34" charset="0"/>
              </a:rPr>
              <a:t>Predominantemente a resistência é resultado de reduzida sensibilidade da enzima sítio de ação – ALS</a:t>
            </a:r>
          </a:p>
          <a:p>
            <a:pPr>
              <a:spcBef>
                <a:spcPts val="600"/>
              </a:spcBef>
              <a:buFont typeface="Wingdings" pitchFamily="2" charset="2"/>
              <a:buChar char="ü"/>
            </a:pPr>
            <a:r>
              <a:rPr lang="pt-BR" sz="2000" b="1" dirty="0" smtClean="0">
                <a:latin typeface="Arial" pitchFamily="34" charset="0"/>
                <a:cs typeface="Arial" pitchFamily="34" charset="0"/>
              </a:rPr>
              <a:t>Eventualmente ocorre resistência metabólica, porém de baixa magnitude (&lt;10x) e resulta em resistência múltipla:</a:t>
            </a:r>
          </a:p>
          <a:p>
            <a:pPr lvl="1">
              <a:spcBef>
                <a:spcPts val="600"/>
              </a:spcBef>
              <a:buFont typeface="Wingdings" pitchFamily="2" charset="2"/>
              <a:buChar char="ü"/>
            </a:pPr>
            <a:r>
              <a:rPr lang="pt-BR" sz="1800" b="1" dirty="0" smtClean="0">
                <a:latin typeface="Arial" pitchFamily="34" charset="0"/>
                <a:cs typeface="Arial" pitchFamily="34" charset="0"/>
              </a:rPr>
              <a:t> </a:t>
            </a:r>
            <a:r>
              <a:rPr lang="pt-BR" sz="1800" b="1" i="1" dirty="0" smtClean="0">
                <a:latin typeface="Arial" pitchFamily="34" charset="0"/>
                <a:cs typeface="Arial" pitchFamily="34" charset="0"/>
              </a:rPr>
              <a:t>Lolium multiflorum</a:t>
            </a:r>
          </a:p>
          <a:p>
            <a:pPr lvl="1">
              <a:spcBef>
                <a:spcPts val="600"/>
              </a:spcBef>
              <a:buFont typeface="Wingdings" pitchFamily="2" charset="2"/>
              <a:buChar char="ü"/>
            </a:pPr>
            <a:r>
              <a:rPr lang="pt-BR" sz="1800" b="1" i="1" dirty="0">
                <a:latin typeface="Arial" pitchFamily="34" charset="0"/>
                <a:cs typeface="Arial" pitchFamily="34" charset="0"/>
              </a:rPr>
              <a:t> </a:t>
            </a:r>
            <a:r>
              <a:rPr lang="pt-BR" sz="1800" b="1" i="1" dirty="0" smtClean="0">
                <a:latin typeface="Arial" pitchFamily="34" charset="0"/>
                <a:cs typeface="Arial" pitchFamily="34" charset="0"/>
              </a:rPr>
              <a:t>Alopecurus myosuroides</a:t>
            </a:r>
            <a:endParaRPr lang="pt-BR" sz="1800" b="1" dirty="0" smtClean="0">
              <a:latin typeface="Arial" pitchFamily="34" charset="0"/>
              <a:cs typeface="Arial" pitchFamily="34" charset="0"/>
            </a:endParaRPr>
          </a:p>
          <a:p>
            <a:pPr>
              <a:spcBef>
                <a:spcPts val="600"/>
              </a:spcBef>
              <a:buFont typeface="Wingdings" pitchFamily="2" charset="2"/>
              <a:buChar char="ü"/>
            </a:pPr>
            <a:r>
              <a:rPr lang="pt-BR" sz="2000" b="1" dirty="0" smtClean="0">
                <a:latin typeface="Arial" pitchFamily="34" charset="0"/>
                <a:cs typeface="Arial" pitchFamily="34" charset="0"/>
              </a:rPr>
              <a:t>Razões da alta frequência de seleção de populações resistentes:</a:t>
            </a:r>
          </a:p>
          <a:p>
            <a:pPr lvl="1">
              <a:spcBef>
                <a:spcPts val="600"/>
              </a:spcBef>
              <a:buFont typeface="Wingdings" pitchFamily="2" charset="2"/>
              <a:buChar char="ü"/>
            </a:pPr>
            <a:r>
              <a:rPr lang="pt-BR" sz="1800" b="1" dirty="0" smtClean="0">
                <a:latin typeface="Arial" pitchFamily="34" charset="0"/>
                <a:cs typeface="Arial" pitchFamily="34" charset="0"/>
              </a:rPr>
              <a:t>Uso repetitivo do herbicida em áreas extensivas no passado</a:t>
            </a:r>
          </a:p>
          <a:p>
            <a:pPr lvl="1">
              <a:spcBef>
                <a:spcPts val="600"/>
              </a:spcBef>
              <a:buFont typeface="Wingdings" pitchFamily="2" charset="2"/>
              <a:buChar char="ü"/>
            </a:pPr>
            <a:r>
              <a:rPr lang="pt-BR" sz="1800" b="1" dirty="0" smtClean="0">
                <a:latin typeface="Arial" pitchFamily="34" charset="0"/>
                <a:cs typeface="Arial" pitchFamily="34" charset="0"/>
              </a:rPr>
              <a:t>Pouco uso de herbicidas alternativos em associação</a:t>
            </a:r>
          </a:p>
          <a:p>
            <a:pPr lvl="1">
              <a:spcBef>
                <a:spcPts val="600"/>
              </a:spcBef>
              <a:buFont typeface="Wingdings" pitchFamily="2" charset="2"/>
              <a:buChar char="ü"/>
            </a:pPr>
            <a:r>
              <a:rPr lang="pt-BR" sz="1800" b="1" dirty="0" smtClean="0">
                <a:latin typeface="Arial" pitchFamily="34" charset="0"/>
                <a:cs typeface="Arial" pitchFamily="34" charset="0"/>
              </a:rPr>
              <a:t>Alta eficácia nos indivíduos suscetíveis nas doses utilizadas</a:t>
            </a:r>
          </a:p>
          <a:p>
            <a:pPr lvl="1">
              <a:spcBef>
                <a:spcPts val="600"/>
              </a:spcBef>
              <a:buFont typeface="Wingdings" pitchFamily="2" charset="2"/>
              <a:buChar char="ü"/>
            </a:pPr>
            <a:r>
              <a:rPr lang="pt-BR" sz="1800" b="1" dirty="0" smtClean="0">
                <a:latin typeface="Arial" pitchFamily="34" charset="0"/>
                <a:cs typeface="Arial" pitchFamily="34" charset="0"/>
              </a:rPr>
              <a:t>Efeito residual no solo prolongado de alguns herbicidas</a:t>
            </a:r>
            <a:endParaRPr lang="pt-BR" sz="1800" b="1" dirty="0">
              <a:latin typeface="Arial" pitchFamily="34" charset="0"/>
              <a:cs typeface="Arial" pitchFamily="34" charset="0"/>
            </a:endParaRPr>
          </a:p>
          <a:p>
            <a:pPr>
              <a:spcBef>
                <a:spcPts val="600"/>
              </a:spcBef>
              <a:buFont typeface="Wingdings" pitchFamily="2" charset="2"/>
              <a:buChar char="ü"/>
            </a:pPr>
            <a:r>
              <a:rPr lang="pt-BR" sz="2000" b="1" dirty="0" smtClean="0">
                <a:solidFill>
                  <a:srgbClr val="FF0000"/>
                </a:solidFill>
                <a:latin typeface="Arial" pitchFamily="34" charset="0"/>
                <a:cs typeface="Arial" pitchFamily="34" charset="0"/>
              </a:rPr>
              <a:t>Porém, estas características ocorrem em muitos outros herbicidas também</a:t>
            </a:r>
          </a:p>
        </p:txBody>
      </p:sp>
    </p:spTree>
    <p:extLst>
      <p:ext uri="{BB962C8B-B14F-4D97-AF65-F5344CB8AC3E}">
        <p14:creationId xmlns:p14="http://schemas.microsoft.com/office/powerpoint/2010/main" val="2166717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t="-7633" b="-14476"/>
          <a:stretch/>
        </p:blipFill>
        <p:spPr>
          <a:xfrm>
            <a:off x="-86554" y="-27384"/>
            <a:ext cx="9230554" cy="6912768"/>
          </a:xfrm>
          <a:prstGeom prst="rect">
            <a:avLst/>
          </a:prstGeom>
          <a:solidFill>
            <a:schemeClr val="bg1"/>
          </a:solidFill>
        </p:spPr>
      </p:pic>
    </p:spTree>
    <p:extLst>
      <p:ext uri="{BB962C8B-B14F-4D97-AF65-F5344CB8AC3E}">
        <p14:creationId xmlns:p14="http://schemas.microsoft.com/office/powerpoint/2010/main" val="3368195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t="-14661" b="-9019"/>
          <a:stretch/>
        </p:blipFill>
        <p:spPr>
          <a:xfrm>
            <a:off x="4896" y="-27384"/>
            <a:ext cx="9190674" cy="6912768"/>
          </a:xfrm>
          <a:prstGeom prst="rect">
            <a:avLst/>
          </a:prstGeom>
          <a:solidFill>
            <a:schemeClr val="bg1"/>
          </a:solidFill>
        </p:spPr>
      </p:pic>
    </p:spTree>
    <p:extLst>
      <p:ext uri="{BB962C8B-B14F-4D97-AF65-F5344CB8AC3E}">
        <p14:creationId xmlns:p14="http://schemas.microsoft.com/office/powerpoint/2010/main" val="1091098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t="-14085" b="-21127"/>
          <a:stretch/>
        </p:blipFill>
        <p:spPr>
          <a:xfrm>
            <a:off x="0" y="-27384"/>
            <a:ext cx="9206821" cy="6912768"/>
          </a:xfrm>
          <a:prstGeom prst="rect">
            <a:avLst/>
          </a:prstGeom>
          <a:solidFill>
            <a:schemeClr val="bg1"/>
          </a:solidFill>
        </p:spPr>
      </p:pic>
    </p:spTree>
    <p:extLst>
      <p:ext uri="{BB962C8B-B14F-4D97-AF65-F5344CB8AC3E}">
        <p14:creationId xmlns:p14="http://schemas.microsoft.com/office/powerpoint/2010/main" val="3276115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t="-9659" b="-6249"/>
          <a:stretch/>
        </p:blipFill>
        <p:spPr>
          <a:xfrm>
            <a:off x="0" y="-27384"/>
            <a:ext cx="9144000" cy="6912768"/>
          </a:xfrm>
          <a:prstGeom prst="rect">
            <a:avLst/>
          </a:prstGeom>
          <a:solidFill>
            <a:schemeClr val="bg1"/>
          </a:solidFill>
        </p:spPr>
      </p:pic>
    </p:spTree>
    <p:extLst>
      <p:ext uri="{BB962C8B-B14F-4D97-AF65-F5344CB8AC3E}">
        <p14:creationId xmlns:p14="http://schemas.microsoft.com/office/powerpoint/2010/main" val="399677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102238" y="404664"/>
            <a:ext cx="7874004" cy="1008112"/>
          </a:xfrm>
        </p:spPr>
        <p:txBody>
          <a:bodyPr>
            <a:noAutofit/>
          </a:bodyPr>
          <a:lstStyle/>
          <a:p>
            <a:pPr algn="ctr"/>
            <a:r>
              <a:rPr lang="pt-BR" sz="3200" b="1" spc="50" dirty="0" smtClean="0">
                <a:ln w="0"/>
                <a:solidFill>
                  <a:srgbClr val="0070C0"/>
                </a:solidFill>
                <a:effectLst>
                  <a:innerShdw blurRad="63500" dist="50800" dir="13500000">
                    <a:srgbClr val="000000">
                      <a:alpha val="50000"/>
                    </a:srgbClr>
                  </a:innerShdw>
                </a:effectLst>
                <a:latin typeface="Arial" pitchFamily="34" charset="0"/>
                <a:cs typeface="Arial" pitchFamily="34" charset="0"/>
              </a:rPr>
              <a:t>Histórico dos herbicidas inibidores da ALS começou com as Sulfoniluréias</a:t>
            </a:r>
            <a:endParaRPr lang="en-US" sz="3200" b="1" spc="50" dirty="0">
              <a:ln w="0"/>
              <a:solidFill>
                <a:srgbClr val="0070C0"/>
              </a:solidFill>
              <a:effectLst>
                <a:innerShdw blurRad="63500" dist="50800" dir="13500000">
                  <a:srgbClr val="000000">
                    <a:alpha val="50000"/>
                  </a:srgbClr>
                </a:innerShdw>
              </a:effectLst>
              <a:latin typeface="Arial" pitchFamily="34" charset="0"/>
              <a:cs typeface="Arial" pitchFamily="34" charset="0"/>
            </a:endParaRPr>
          </a:p>
        </p:txBody>
      </p:sp>
      <p:sp>
        <p:nvSpPr>
          <p:cNvPr id="7" name="Content Placeholder 6"/>
          <p:cNvSpPr>
            <a:spLocks noGrp="1"/>
          </p:cNvSpPr>
          <p:nvPr>
            <p:ph idx="4294967295"/>
          </p:nvPr>
        </p:nvSpPr>
        <p:spPr>
          <a:xfrm>
            <a:off x="466154" y="1556792"/>
            <a:ext cx="8642350" cy="5112568"/>
          </a:xfrm>
        </p:spPr>
        <p:txBody>
          <a:bodyPr>
            <a:noAutofit/>
          </a:bodyPr>
          <a:lstStyle/>
          <a:p>
            <a:pPr>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A descoberta das sulfoniluréias ALS foi um marco histórico na Ciência das Plantas Daninhas nos anos 80.</a:t>
            </a:r>
          </a:p>
          <a:p>
            <a:pPr>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1982 – introdução do chlorsulfuron (SU)</a:t>
            </a:r>
          </a:p>
          <a:p>
            <a:pPr lvl="1">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Baixas doses – 1 a 2 g/ha – folhas largas em cereais</a:t>
            </a:r>
          </a:p>
          <a:p>
            <a:pPr>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Outras características marcantes destes herbicidas:</a:t>
            </a:r>
          </a:p>
          <a:p>
            <a:pPr lvl="1">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Amplo espectro de controle de plantas daninhas</a:t>
            </a:r>
          </a:p>
          <a:p>
            <a:pPr lvl="1">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Atividade residual no solo</a:t>
            </a:r>
          </a:p>
          <a:p>
            <a:pPr lvl="1">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“Janela” de aplicação maior</a:t>
            </a:r>
          </a:p>
          <a:p>
            <a:pPr lvl="1">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Maiores margens de seletividade para as culturas</a:t>
            </a:r>
          </a:p>
          <a:p>
            <a:pPr lvl="1">
              <a:lnSpc>
                <a:spcPct val="120000"/>
              </a:lnSpc>
              <a:spcBef>
                <a:spcPts val="0"/>
              </a:spcBef>
              <a:spcAft>
                <a:spcPts val="600"/>
              </a:spcAft>
              <a:buClr>
                <a:schemeClr val="accent2">
                  <a:lumMod val="75000"/>
                </a:schemeClr>
              </a:buClr>
              <a:buFont typeface="Wingdings" pitchFamily="2" charset="2"/>
              <a:buChar char="ü"/>
            </a:pPr>
            <a:r>
              <a:rPr lang="pt-BR" sz="2300" b="1" dirty="0" smtClean="0">
                <a:latin typeface="Arial" pitchFamily="34" charset="0"/>
                <a:cs typeface="Arial" pitchFamily="34" charset="0"/>
              </a:rPr>
              <a:t>Baixa toxicidade a mamíferos</a:t>
            </a:r>
          </a:p>
        </p:txBody>
      </p:sp>
    </p:spTree>
    <p:extLst>
      <p:ext uri="{BB962C8B-B14F-4D97-AF65-F5344CB8AC3E}">
        <p14:creationId xmlns:p14="http://schemas.microsoft.com/office/powerpoint/2010/main" val="26922856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3" cstate="email"/>
          <a:srcRect l="-1082" t="-3639" r="669" b="-116"/>
          <a:stretch/>
        </p:blipFill>
        <p:spPr bwMode="auto">
          <a:xfrm>
            <a:off x="-36512" y="44624"/>
            <a:ext cx="9217024" cy="6984776"/>
          </a:xfrm>
          <a:prstGeom prst="rect">
            <a:avLst/>
          </a:prstGeom>
          <a:solidFill>
            <a:schemeClr val="bg1"/>
          </a:solidFill>
          <a:ln w="9525">
            <a:noFill/>
            <a:miter lim="800000"/>
            <a:headEnd/>
            <a:tailEnd/>
          </a:ln>
          <a:effectLst/>
        </p:spPr>
      </p:pic>
      <p:sp>
        <p:nvSpPr>
          <p:cNvPr id="3" name="TextBox 2"/>
          <p:cNvSpPr txBox="1"/>
          <p:nvPr/>
        </p:nvSpPr>
        <p:spPr>
          <a:xfrm>
            <a:off x="1447800" y="304800"/>
            <a:ext cx="6934200" cy="461665"/>
          </a:xfrm>
          <a:prstGeom prst="rect">
            <a:avLst/>
          </a:prstGeom>
          <a:solidFill>
            <a:schemeClr val="bg1"/>
          </a:solidFill>
          <a:ln>
            <a:solidFill>
              <a:schemeClr val="bg1"/>
            </a:solidFill>
          </a:ln>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eaLnBrk="0" fontAlgn="base" hangingPunct="0">
              <a:spcBef>
                <a:spcPct val="0"/>
              </a:spcBef>
              <a:spcAft>
                <a:spcPct val="0"/>
              </a:spcAft>
            </a:pPr>
            <a:r>
              <a:rPr lang="en-US" sz="2400" b="1" dirty="0" err="1" smtClean="0">
                <a:solidFill>
                  <a:srgbClr val="9BBB59">
                    <a:lumMod val="50000"/>
                  </a:srgbClr>
                </a:solidFill>
                <a:latin typeface="Arial" panose="020B0604020202020204" pitchFamily="34" charset="0"/>
                <a:cs typeface="Arial" panose="020B0604020202020204" pitchFamily="34" charset="0"/>
              </a:rPr>
              <a:t>Plantas</a:t>
            </a:r>
            <a:r>
              <a:rPr lang="en-US" sz="2400" b="1" dirty="0" smtClean="0">
                <a:solidFill>
                  <a:srgbClr val="9BBB59">
                    <a:lumMod val="50000"/>
                  </a:srgbClr>
                </a:solidFill>
                <a:latin typeface="Arial" panose="020B0604020202020204" pitchFamily="34" charset="0"/>
                <a:cs typeface="Arial" panose="020B0604020202020204" pitchFamily="34" charset="0"/>
              </a:rPr>
              <a:t> </a:t>
            </a:r>
            <a:r>
              <a:rPr lang="en-US" sz="2400" b="1" dirty="0" err="1" smtClean="0">
                <a:solidFill>
                  <a:srgbClr val="9BBB59">
                    <a:lumMod val="50000"/>
                  </a:srgbClr>
                </a:solidFill>
                <a:latin typeface="Arial" panose="020B0604020202020204" pitchFamily="34" charset="0"/>
                <a:cs typeface="Arial" panose="020B0604020202020204" pitchFamily="34" charset="0"/>
              </a:rPr>
              <a:t>daninhas</a:t>
            </a:r>
            <a:r>
              <a:rPr lang="en-US" sz="2400" b="1" dirty="0" smtClean="0">
                <a:solidFill>
                  <a:srgbClr val="9BBB59">
                    <a:lumMod val="50000"/>
                  </a:srgbClr>
                </a:solidFill>
                <a:latin typeface="Arial" panose="020B0604020202020204" pitchFamily="34" charset="0"/>
                <a:cs typeface="Arial" panose="020B0604020202020204" pitchFamily="34" charset="0"/>
              </a:rPr>
              <a:t> </a:t>
            </a:r>
            <a:r>
              <a:rPr lang="en-US" sz="2400" b="1" dirty="0" err="1" smtClean="0">
                <a:solidFill>
                  <a:srgbClr val="9BBB59">
                    <a:lumMod val="50000"/>
                  </a:srgbClr>
                </a:solidFill>
                <a:latin typeface="Arial" panose="020B0604020202020204" pitchFamily="34" charset="0"/>
                <a:cs typeface="Arial" panose="020B0604020202020204" pitchFamily="34" charset="0"/>
              </a:rPr>
              <a:t>resistentes</a:t>
            </a:r>
            <a:r>
              <a:rPr lang="en-US" sz="2400" b="1" dirty="0" smtClean="0">
                <a:solidFill>
                  <a:srgbClr val="9BBB59">
                    <a:lumMod val="50000"/>
                  </a:srgbClr>
                </a:solidFill>
                <a:latin typeface="Arial" panose="020B0604020202020204" pitchFamily="34" charset="0"/>
                <a:cs typeface="Arial" panose="020B0604020202020204" pitchFamily="34" charset="0"/>
              </a:rPr>
              <a:t> - Global</a:t>
            </a:r>
            <a:endParaRPr lang="en-US" sz="2400" b="1" dirty="0">
              <a:solidFill>
                <a:srgbClr val="9BBB59">
                  <a:lumMod val="50000"/>
                </a:srgbClr>
              </a:solidFill>
              <a:latin typeface="Arial" panose="020B0604020202020204" pitchFamily="34" charset="0"/>
              <a:cs typeface="Arial" panose="020B0604020202020204" pitchFamily="34" charset="0"/>
            </a:endParaRPr>
          </a:p>
        </p:txBody>
      </p:sp>
      <p:sp>
        <p:nvSpPr>
          <p:cNvPr id="4" name="TextBox 3"/>
          <p:cNvSpPr txBox="1"/>
          <p:nvPr/>
        </p:nvSpPr>
        <p:spPr>
          <a:xfrm>
            <a:off x="4404016" y="6066971"/>
            <a:ext cx="633507" cy="369332"/>
          </a:xfrm>
          <a:prstGeom prst="rect">
            <a:avLst/>
          </a:prstGeom>
          <a:solidFill>
            <a:schemeClr val="bg1"/>
          </a:solidFill>
        </p:spPr>
        <p:txBody>
          <a:bodyPr wrap="none" rtlCol="0">
            <a:spAutoFit/>
          </a:bodyPr>
          <a:lstStyle/>
          <a:p>
            <a:pPr fontAlgn="base">
              <a:spcBef>
                <a:spcPct val="0"/>
              </a:spcBef>
              <a:spcAft>
                <a:spcPct val="0"/>
              </a:spcAft>
            </a:pPr>
            <a:r>
              <a:rPr lang="pt-BR" b="1" dirty="0" smtClean="0">
                <a:solidFill>
                  <a:srgbClr val="9BBB59">
                    <a:lumMod val="50000"/>
                  </a:srgbClr>
                </a:solidFill>
                <a:latin typeface="Arial" pitchFamily="34" charset="0"/>
                <a:cs typeface="Arial" pitchFamily="34" charset="0"/>
              </a:rPr>
              <a:t>Ano</a:t>
            </a:r>
            <a:endParaRPr lang="en-US" b="1" dirty="0">
              <a:solidFill>
                <a:srgbClr val="9BBB59">
                  <a:lumMod val="50000"/>
                </a:srgbClr>
              </a:solidFill>
              <a:latin typeface="Arial" pitchFamily="34" charset="0"/>
              <a:cs typeface="Arial" pitchFamily="34" charset="0"/>
            </a:endParaRPr>
          </a:p>
        </p:txBody>
      </p:sp>
      <p:sp>
        <p:nvSpPr>
          <p:cNvPr id="5" name="TextBox 4"/>
          <p:cNvSpPr txBox="1"/>
          <p:nvPr/>
        </p:nvSpPr>
        <p:spPr>
          <a:xfrm rot="16200000">
            <a:off x="-1551885" y="2927898"/>
            <a:ext cx="3634328" cy="369332"/>
          </a:xfrm>
          <a:prstGeom prst="rect">
            <a:avLst/>
          </a:prstGeom>
          <a:solidFill>
            <a:schemeClr val="bg1"/>
          </a:solidFill>
        </p:spPr>
        <p:txBody>
          <a:bodyPr wrap="none" rtlCol="0">
            <a:spAutoFit/>
          </a:bodyPr>
          <a:lstStyle/>
          <a:p>
            <a:pPr fontAlgn="base">
              <a:spcBef>
                <a:spcPct val="0"/>
              </a:spcBef>
              <a:spcAft>
                <a:spcPct val="0"/>
              </a:spcAft>
            </a:pPr>
            <a:r>
              <a:rPr lang="pt-BR" b="1" dirty="0" smtClean="0">
                <a:solidFill>
                  <a:srgbClr val="9BBB59">
                    <a:lumMod val="50000"/>
                  </a:srgbClr>
                </a:solidFill>
                <a:latin typeface="Arial" pitchFamily="34" charset="0"/>
                <a:cs typeface="Arial" pitchFamily="34" charset="0"/>
              </a:rPr>
              <a:t>Número de biótipos resistentes</a:t>
            </a:r>
            <a:endParaRPr lang="en-US" b="1" dirty="0">
              <a:solidFill>
                <a:srgbClr val="9BBB59">
                  <a:lumMod val="50000"/>
                </a:srgbClr>
              </a:solidFill>
              <a:latin typeface="Arial" pitchFamily="34" charset="0"/>
              <a:cs typeface="Arial" pitchFamily="34" charset="0"/>
            </a:endParaRPr>
          </a:p>
        </p:txBody>
      </p:sp>
      <p:sp>
        <p:nvSpPr>
          <p:cNvPr id="6" name="Right Arrow 5"/>
          <p:cNvSpPr/>
          <p:nvPr/>
        </p:nvSpPr>
        <p:spPr>
          <a:xfrm rot="10800000">
            <a:off x="8458200" y="4555985"/>
            <a:ext cx="685800" cy="533400"/>
          </a:xfrm>
          <a:prstGeom prst="rightArrow">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7" name="Right Arrow 6"/>
          <p:cNvSpPr/>
          <p:nvPr/>
        </p:nvSpPr>
        <p:spPr>
          <a:xfrm rot="10800000">
            <a:off x="8458200" y="2579163"/>
            <a:ext cx="685800" cy="533400"/>
          </a:xfrm>
          <a:prstGeom prst="rightArrow">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8" name="Right Arrow 7"/>
          <p:cNvSpPr/>
          <p:nvPr/>
        </p:nvSpPr>
        <p:spPr>
          <a:xfrm rot="10800000">
            <a:off x="8458200" y="914400"/>
            <a:ext cx="685800" cy="533400"/>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0" name="Right Arrow 9"/>
          <p:cNvSpPr/>
          <p:nvPr/>
        </p:nvSpPr>
        <p:spPr>
          <a:xfrm rot="10800000">
            <a:off x="3583961" y="1928586"/>
            <a:ext cx="619741" cy="266700"/>
          </a:xfrm>
          <a:prstGeom prst="rightArrow">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2" name="Right Arrow 11"/>
          <p:cNvSpPr/>
          <p:nvPr/>
        </p:nvSpPr>
        <p:spPr>
          <a:xfrm rot="10800000">
            <a:off x="3984059" y="1333500"/>
            <a:ext cx="563401" cy="266700"/>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3" name="Right Arrow 12"/>
          <p:cNvSpPr/>
          <p:nvPr/>
        </p:nvSpPr>
        <p:spPr>
          <a:xfrm rot="10800000">
            <a:off x="3638648" y="3048000"/>
            <a:ext cx="619741" cy="266700"/>
          </a:xfrm>
          <a:prstGeom prst="rightArrow">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cxnSp>
        <p:nvCxnSpPr>
          <p:cNvPr id="11" name="Straight Arrow Connector 10"/>
          <p:cNvCxnSpPr/>
          <p:nvPr/>
        </p:nvCxnSpPr>
        <p:spPr>
          <a:xfrm>
            <a:off x="6732240" y="1928586"/>
            <a:ext cx="144016" cy="9172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6300192" y="1619508"/>
            <a:ext cx="697627" cy="369332"/>
          </a:xfrm>
          <a:prstGeom prst="rect">
            <a:avLst/>
          </a:prstGeom>
          <a:noFill/>
        </p:spPr>
        <p:txBody>
          <a:bodyPr wrap="none" rtlCol="0">
            <a:spAutoFit/>
          </a:bodyPr>
          <a:lstStyle/>
          <a:p>
            <a:r>
              <a:rPr lang="pt-BR" b="1" dirty="0" smtClean="0">
                <a:solidFill>
                  <a:srgbClr val="FF0000"/>
                </a:solidFill>
                <a:latin typeface="Arial" pitchFamily="34" charset="0"/>
                <a:cs typeface="Arial" pitchFamily="34" charset="0"/>
              </a:rPr>
              <a:t>1998</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6282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par>
                                <p:cTn id="8" presetID="22" presetClass="entr" presetSubtype="2" repeatCount="indefinite"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2000"/>
                                        <p:tgtEl>
                                          <p:spTgt spid="10"/>
                                        </p:tgtEl>
                                      </p:cBhvr>
                                    </p:animEffect>
                                  </p:childTnLst>
                                </p:cTn>
                              </p:par>
                              <p:par>
                                <p:cTn id="11" presetID="22" presetClass="entr" presetSubtype="2" repeatCount="indefinite"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2000"/>
                                        <p:tgtEl>
                                          <p:spTgt spid="13"/>
                                        </p:tgtEl>
                                      </p:cBhvr>
                                    </p:animEffect>
                                  </p:childTnLst>
                                </p:cTn>
                              </p:par>
                              <p:par>
                                <p:cTn id="14" presetID="22" presetClass="entr" presetSubtype="2" repeatCount="indefinite"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2000"/>
                                        <p:tgtEl>
                                          <p:spTgt spid="8"/>
                                        </p:tgtEl>
                                      </p:cBhvr>
                                    </p:animEffect>
                                  </p:childTnLst>
                                </p:cTn>
                              </p:par>
                              <p:par>
                                <p:cTn id="17" presetID="22" presetClass="entr" presetSubtype="2" repeatCount="indefinite"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2000"/>
                                        <p:tgtEl>
                                          <p:spTgt spid="7"/>
                                        </p:tgtEl>
                                      </p:cBhvr>
                                    </p:animEffect>
                                  </p:childTnLst>
                                </p:cTn>
                              </p:par>
                              <p:par>
                                <p:cTn id="20" presetID="22" presetClass="entr" presetSubtype="2" repeatCount="indefinite"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06"/>
          <p:cNvGrpSpPr>
            <a:grpSpLocks/>
          </p:cNvGrpSpPr>
          <p:nvPr/>
        </p:nvGrpSpPr>
        <p:grpSpPr bwMode="auto">
          <a:xfrm>
            <a:off x="990600" y="762000"/>
            <a:ext cx="7505700" cy="5029200"/>
            <a:chOff x="730" y="400"/>
            <a:chExt cx="5319" cy="3227"/>
          </a:xfrm>
        </p:grpSpPr>
        <p:sp>
          <p:nvSpPr>
            <p:cNvPr id="40473" name="Line 6"/>
            <p:cNvSpPr>
              <a:spLocks noChangeShapeType="1"/>
            </p:cNvSpPr>
            <p:nvPr/>
          </p:nvSpPr>
          <p:spPr bwMode="auto">
            <a:xfrm>
              <a:off x="772" y="400"/>
              <a:ext cx="1" cy="3167"/>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4" name="Line 7"/>
            <p:cNvSpPr>
              <a:spLocks noChangeShapeType="1"/>
            </p:cNvSpPr>
            <p:nvPr/>
          </p:nvSpPr>
          <p:spPr bwMode="auto">
            <a:xfrm>
              <a:off x="730" y="3567"/>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5" name="Line 8"/>
            <p:cNvSpPr>
              <a:spLocks noChangeShapeType="1"/>
            </p:cNvSpPr>
            <p:nvPr/>
          </p:nvSpPr>
          <p:spPr bwMode="auto">
            <a:xfrm>
              <a:off x="730" y="3212"/>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6" name="Line 9"/>
            <p:cNvSpPr>
              <a:spLocks noChangeShapeType="1"/>
            </p:cNvSpPr>
            <p:nvPr/>
          </p:nvSpPr>
          <p:spPr bwMode="auto">
            <a:xfrm>
              <a:off x="730" y="2864"/>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7" name="Line 10"/>
            <p:cNvSpPr>
              <a:spLocks noChangeShapeType="1"/>
            </p:cNvSpPr>
            <p:nvPr/>
          </p:nvSpPr>
          <p:spPr bwMode="auto">
            <a:xfrm>
              <a:off x="730" y="2509"/>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8" name="Line 11"/>
            <p:cNvSpPr>
              <a:spLocks noChangeShapeType="1"/>
            </p:cNvSpPr>
            <p:nvPr/>
          </p:nvSpPr>
          <p:spPr bwMode="auto">
            <a:xfrm>
              <a:off x="730" y="2162"/>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9" name="Line 12"/>
            <p:cNvSpPr>
              <a:spLocks noChangeShapeType="1"/>
            </p:cNvSpPr>
            <p:nvPr/>
          </p:nvSpPr>
          <p:spPr bwMode="auto">
            <a:xfrm>
              <a:off x="730" y="1806"/>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0" name="Line 13"/>
            <p:cNvSpPr>
              <a:spLocks noChangeShapeType="1"/>
            </p:cNvSpPr>
            <p:nvPr/>
          </p:nvSpPr>
          <p:spPr bwMode="auto">
            <a:xfrm>
              <a:off x="730" y="1459"/>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1" name="Line 14"/>
            <p:cNvSpPr>
              <a:spLocks noChangeShapeType="1"/>
            </p:cNvSpPr>
            <p:nvPr/>
          </p:nvSpPr>
          <p:spPr bwMode="auto">
            <a:xfrm>
              <a:off x="730" y="1103"/>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2" name="Line 15"/>
            <p:cNvSpPr>
              <a:spLocks noChangeShapeType="1"/>
            </p:cNvSpPr>
            <p:nvPr/>
          </p:nvSpPr>
          <p:spPr bwMode="auto">
            <a:xfrm>
              <a:off x="730" y="756"/>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3" name="Line 16"/>
            <p:cNvSpPr>
              <a:spLocks noChangeShapeType="1"/>
            </p:cNvSpPr>
            <p:nvPr/>
          </p:nvSpPr>
          <p:spPr bwMode="auto">
            <a:xfrm>
              <a:off x="730" y="400"/>
              <a:ext cx="42"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4" name="Line 17"/>
            <p:cNvSpPr>
              <a:spLocks noChangeShapeType="1"/>
            </p:cNvSpPr>
            <p:nvPr/>
          </p:nvSpPr>
          <p:spPr bwMode="auto">
            <a:xfrm>
              <a:off x="772" y="3567"/>
              <a:ext cx="5276" cy="1"/>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5" name="Line 18"/>
            <p:cNvSpPr>
              <a:spLocks noChangeShapeType="1"/>
            </p:cNvSpPr>
            <p:nvPr/>
          </p:nvSpPr>
          <p:spPr bwMode="auto">
            <a:xfrm flipV="1">
              <a:off x="772"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6" name="Line 19"/>
            <p:cNvSpPr>
              <a:spLocks noChangeShapeType="1"/>
            </p:cNvSpPr>
            <p:nvPr/>
          </p:nvSpPr>
          <p:spPr bwMode="auto">
            <a:xfrm flipV="1">
              <a:off x="1213"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7" name="Line 20"/>
            <p:cNvSpPr>
              <a:spLocks noChangeShapeType="1"/>
            </p:cNvSpPr>
            <p:nvPr/>
          </p:nvSpPr>
          <p:spPr bwMode="auto">
            <a:xfrm flipV="1">
              <a:off x="1653"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8" name="Line 21"/>
            <p:cNvSpPr>
              <a:spLocks noChangeShapeType="1"/>
            </p:cNvSpPr>
            <p:nvPr/>
          </p:nvSpPr>
          <p:spPr bwMode="auto">
            <a:xfrm flipV="1">
              <a:off x="2093"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89" name="Line 22"/>
            <p:cNvSpPr>
              <a:spLocks noChangeShapeType="1"/>
            </p:cNvSpPr>
            <p:nvPr/>
          </p:nvSpPr>
          <p:spPr bwMode="auto">
            <a:xfrm flipV="1">
              <a:off x="2534"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0" name="Line 23"/>
            <p:cNvSpPr>
              <a:spLocks noChangeShapeType="1"/>
            </p:cNvSpPr>
            <p:nvPr/>
          </p:nvSpPr>
          <p:spPr bwMode="auto">
            <a:xfrm flipV="1">
              <a:off x="2974"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1" name="Line 24"/>
            <p:cNvSpPr>
              <a:spLocks noChangeShapeType="1"/>
            </p:cNvSpPr>
            <p:nvPr/>
          </p:nvSpPr>
          <p:spPr bwMode="auto">
            <a:xfrm flipV="1">
              <a:off x="3415"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2" name="Line 25"/>
            <p:cNvSpPr>
              <a:spLocks noChangeShapeType="1"/>
            </p:cNvSpPr>
            <p:nvPr/>
          </p:nvSpPr>
          <p:spPr bwMode="auto">
            <a:xfrm flipV="1">
              <a:off x="3846"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3" name="Line 26"/>
            <p:cNvSpPr>
              <a:spLocks noChangeShapeType="1"/>
            </p:cNvSpPr>
            <p:nvPr/>
          </p:nvSpPr>
          <p:spPr bwMode="auto">
            <a:xfrm flipV="1">
              <a:off x="4287"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4" name="Line 27"/>
            <p:cNvSpPr>
              <a:spLocks noChangeShapeType="1"/>
            </p:cNvSpPr>
            <p:nvPr/>
          </p:nvSpPr>
          <p:spPr bwMode="auto">
            <a:xfrm flipV="1">
              <a:off x="4727"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5" name="Line 28"/>
            <p:cNvSpPr>
              <a:spLocks noChangeShapeType="1"/>
            </p:cNvSpPr>
            <p:nvPr/>
          </p:nvSpPr>
          <p:spPr bwMode="auto">
            <a:xfrm flipV="1">
              <a:off x="5168"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6" name="Line 29"/>
            <p:cNvSpPr>
              <a:spLocks noChangeShapeType="1"/>
            </p:cNvSpPr>
            <p:nvPr/>
          </p:nvSpPr>
          <p:spPr bwMode="auto">
            <a:xfrm flipV="1">
              <a:off x="5608"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7" name="Line 30"/>
            <p:cNvSpPr>
              <a:spLocks noChangeShapeType="1"/>
            </p:cNvSpPr>
            <p:nvPr/>
          </p:nvSpPr>
          <p:spPr bwMode="auto">
            <a:xfrm flipV="1">
              <a:off x="6048" y="3567"/>
              <a:ext cx="1" cy="43"/>
            </a:xfrm>
            <a:prstGeom prst="line">
              <a:avLst/>
            </a:prstGeom>
            <a:noFill/>
            <a:ln w="26988">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8" name="Freeform 31"/>
            <p:cNvSpPr>
              <a:spLocks/>
            </p:cNvSpPr>
            <p:nvPr/>
          </p:nvSpPr>
          <p:spPr bwMode="auto">
            <a:xfrm>
              <a:off x="857" y="2441"/>
              <a:ext cx="2117" cy="1126"/>
            </a:xfrm>
            <a:custGeom>
              <a:avLst/>
              <a:gdLst>
                <a:gd name="T0" fmla="*/ 0 w 250"/>
                <a:gd name="T1" fmla="*/ 2147483647 h 133"/>
                <a:gd name="T2" fmla="*/ 2147483647 w 250"/>
                <a:gd name="T3" fmla="*/ 2147483647 h 133"/>
                <a:gd name="T4" fmla="*/ 2147483647 w 250"/>
                <a:gd name="T5" fmla="*/ 2147483647 h 133"/>
                <a:gd name="T6" fmla="*/ 2147483647 w 250"/>
                <a:gd name="T7" fmla="*/ 2147483647 h 133"/>
                <a:gd name="T8" fmla="*/ 2147483647 w 250"/>
                <a:gd name="T9" fmla="*/ 2147483647 h 133"/>
                <a:gd name="T10" fmla="*/ 2147483647 w 250"/>
                <a:gd name="T11" fmla="*/ 2147483647 h 133"/>
                <a:gd name="T12" fmla="*/ 2147483647 w 250"/>
                <a:gd name="T13" fmla="*/ 2147483647 h 133"/>
                <a:gd name="T14" fmla="*/ 2147483647 w 250"/>
                <a:gd name="T15" fmla="*/ 2147483647 h 133"/>
                <a:gd name="T16" fmla="*/ 2147483647 w 250"/>
                <a:gd name="T17" fmla="*/ 2147483647 h 133"/>
                <a:gd name="T18" fmla="*/ 2147483647 w 250"/>
                <a:gd name="T19" fmla="*/ 2147483647 h 133"/>
                <a:gd name="T20" fmla="*/ 2147483647 w 250"/>
                <a:gd name="T21" fmla="*/ 2147483647 h 133"/>
                <a:gd name="T22" fmla="*/ 2147483647 w 250"/>
                <a:gd name="T23" fmla="*/ 2147483647 h 133"/>
                <a:gd name="T24" fmla="*/ 2147483647 w 250"/>
                <a:gd name="T25" fmla="*/ 2147483647 h 133"/>
                <a:gd name="T26" fmla="*/ 2147483647 w 250"/>
                <a:gd name="T27" fmla="*/ 2147483647 h 133"/>
                <a:gd name="T28" fmla="*/ 2147483647 w 250"/>
                <a:gd name="T29" fmla="*/ 2147483647 h 133"/>
                <a:gd name="T30" fmla="*/ 2147483647 w 250"/>
                <a:gd name="T31" fmla="*/ 2147483647 h 133"/>
                <a:gd name="T32" fmla="*/ 2147483647 w 250"/>
                <a:gd name="T33" fmla="*/ 2147483647 h 133"/>
                <a:gd name="T34" fmla="*/ 2147483647 w 250"/>
                <a:gd name="T35" fmla="*/ 2147483647 h 133"/>
                <a:gd name="T36" fmla="*/ 2147483647 w 250"/>
                <a:gd name="T37" fmla="*/ 2147483647 h 133"/>
                <a:gd name="T38" fmla="*/ 2147483647 w 250"/>
                <a:gd name="T39" fmla="*/ 2147483647 h 133"/>
                <a:gd name="T40" fmla="*/ 2147483647 w 250"/>
                <a:gd name="T41" fmla="*/ 2147483647 h 133"/>
                <a:gd name="T42" fmla="*/ 2147483647 w 250"/>
                <a:gd name="T43" fmla="*/ 2147483647 h 133"/>
                <a:gd name="T44" fmla="*/ 2147483647 w 250"/>
                <a:gd name="T45" fmla="*/ 2147483647 h 133"/>
                <a:gd name="T46" fmla="*/ 2147483647 w 250"/>
                <a:gd name="T47" fmla="*/ 0 h 133"/>
                <a:gd name="T48" fmla="*/ 2147483647 w 250"/>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33"/>
                <a:gd name="T77" fmla="*/ 250 w 250"/>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33">
                  <a:moveTo>
                    <a:pt x="0" y="133"/>
                  </a:moveTo>
                  <a:lnTo>
                    <a:pt x="11" y="133"/>
                  </a:lnTo>
                  <a:lnTo>
                    <a:pt x="21" y="133"/>
                  </a:lnTo>
                  <a:lnTo>
                    <a:pt x="32" y="133"/>
                  </a:lnTo>
                  <a:lnTo>
                    <a:pt x="42" y="133"/>
                  </a:lnTo>
                  <a:lnTo>
                    <a:pt x="52" y="125"/>
                  </a:lnTo>
                  <a:lnTo>
                    <a:pt x="63" y="125"/>
                  </a:lnTo>
                  <a:lnTo>
                    <a:pt x="73" y="125"/>
                  </a:lnTo>
                  <a:lnTo>
                    <a:pt x="83" y="121"/>
                  </a:lnTo>
                  <a:lnTo>
                    <a:pt x="94" y="121"/>
                  </a:lnTo>
                  <a:lnTo>
                    <a:pt x="104" y="116"/>
                  </a:lnTo>
                  <a:lnTo>
                    <a:pt x="115" y="116"/>
                  </a:lnTo>
                  <a:lnTo>
                    <a:pt x="125" y="112"/>
                  </a:lnTo>
                  <a:lnTo>
                    <a:pt x="135" y="108"/>
                  </a:lnTo>
                  <a:lnTo>
                    <a:pt x="146" y="96"/>
                  </a:lnTo>
                  <a:lnTo>
                    <a:pt x="156" y="87"/>
                  </a:lnTo>
                  <a:lnTo>
                    <a:pt x="167" y="79"/>
                  </a:lnTo>
                  <a:lnTo>
                    <a:pt x="177" y="75"/>
                  </a:lnTo>
                  <a:lnTo>
                    <a:pt x="187" y="71"/>
                  </a:lnTo>
                  <a:lnTo>
                    <a:pt x="198" y="58"/>
                  </a:lnTo>
                  <a:lnTo>
                    <a:pt x="208" y="46"/>
                  </a:lnTo>
                  <a:lnTo>
                    <a:pt x="218" y="37"/>
                  </a:lnTo>
                  <a:lnTo>
                    <a:pt x="229" y="17"/>
                  </a:lnTo>
                  <a:lnTo>
                    <a:pt x="239" y="0"/>
                  </a:lnTo>
                  <a:lnTo>
                    <a:pt x="250" y="0"/>
                  </a:lnTo>
                </a:path>
              </a:pathLst>
            </a:custGeom>
            <a:noFill/>
            <a:ln w="26988">
              <a:solidFill>
                <a:srgbClr val="008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99" name="Freeform 32"/>
            <p:cNvSpPr>
              <a:spLocks/>
            </p:cNvSpPr>
            <p:nvPr/>
          </p:nvSpPr>
          <p:spPr bwMode="auto">
            <a:xfrm>
              <a:off x="857" y="790"/>
              <a:ext cx="1762" cy="2777"/>
            </a:xfrm>
            <a:custGeom>
              <a:avLst/>
              <a:gdLst>
                <a:gd name="T0" fmla="*/ 0 w 208"/>
                <a:gd name="T1" fmla="*/ 2147483647 h 328"/>
                <a:gd name="T2" fmla="*/ 2147483647 w 208"/>
                <a:gd name="T3" fmla="*/ 2147483647 h 328"/>
                <a:gd name="T4" fmla="*/ 2147483647 w 208"/>
                <a:gd name="T5" fmla="*/ 2147483647 h 328"/>
                <a:gd name="T6" fmla="*/ 2147483647 w 208"/>
                <a:gd name="T7" fmla="*/ 2147483647 h 328"/>
                <a:gd name="T8" fmla="*/ 2147483647 w 208"/>
                <a:gd name="T9" fmla="*/ 2147483647 h 328"/>
                <a:gd name="T10" fmla="*/ 2147483647 w 208"/>
                <a:gd name="T11" fmla="*/ 2147483647 h 328"/>
                <a:gd name="T12" fmla="*/ 2147483647 w 208"/>
                <a:gd name="T13" fmla="*/ 2147483647 h 328"/>
                <a:gd name="T14" fmla="*/ 2147483647 w 208"/>
                <a:gd name="T15" fmla="*/ 2147483647 h 328"/>
                <a:gd name="T16" fmla="*/ 2147483647 w 208"/>
                <a:gd name="T17" fmla="*/ 2147483647 h 328"/>
                <a:gd name="T18" fmla="*/ 2147483647 w 208"/>
                <a:gd name="T19" fmla="*/ 2147483647 h 328"/>
                <a:gd name="T20" fmla="*/ 2147483647 w 208"/>
                <a:gd name="T21" fmla="*/ 2147483647 h 328"/>
                <a:gd name="T22" fmla="*/ 2147483647 w 208"/>
                <a:gd name="T23" fmla="*/ 2147483647 h 328"/>
                <a:gd name="T24" fmla="*/ 2147483647 w 208"/>
                <a:gd name="T25" fmla="*/ 2147483647 h 328"/>
                <a:gd name="T26" fmla="*/ 2147483647 w 208"/>
                <a:gd name="T27" fmla="*/ 2147483647 h 328"/>
                <a:gd name="T28" fmla="*/ 2147483647 w 208"/>
                <a:gd name="T29" fmla="*/ 2147483647 h 328"/>
                <a:gd name="T30" fmla="*/ 2147483647 w 208"/>
                <a:gd name="T31" fmla="*/ 2147483647 h 328"/>
                <a:gd name="T32" fmla="*/ 2147483647 w 208"/>
                <a:gd name="T33" fmla="*/ 2147483647 h 328"/>
                <a:gd name="T34" fmla="*/ 2147483647 w 208"/>
                <a:gd name="T35" fmla="*/ 2147483647 h 328"/>
                <a:gd name="T36" fmla="*/ 2147483647 w 208"/>
                <a:gd name="T37" fmla="*/ 2147483647 h 328"/>
                <a:gd name="T38" fmla="*/ 2147483647 w 208"/>
                <a:gd name="T39" fmla="*/ 2147483647 h 328"/>
                <a:gd name="T40" fmla="*/ 2147483647 w 208"/>
                <a:gd name="T41" fmla="*/ 0 h 3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
                <a:gd name="T64" fmla="*/ 0 h 328"/>
                <a:gd name="T65" fmla="*/ 208 w 208"/>
                <a:gd name="T66" fmla="*/ 328 h 3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 h="328">
                  <a:moveTo>
                    <a:pt x="0" y="328"/>
                  </a:moveTo>
                  <a:lnTo>
                    <a:pt x="11" y="324"/>
                  </a:lnTo>
                  <a:lnTo>
                    <a:pt x="21" y="324"/>
                  </a:lnTo>
                  <a:lnTo>
                    <a:pt x="32" y="320"/>
                  </a:lnTo>
                  <a:lnTo>
                    <a:pt x="42" y="320"/>
                  </a:lnTo>
                  <a:lnTo>
                    <a:pt x="52" y="316"/>
                  </a:lnTo>
                  <a:lnTo>
                    <a:pt x="63" y="303"/>
                  </a:lnTo>
                  <a:lnTo>
                    <a:pt x="73" y="295"/>
                  </a:lnTo>
                  <a:lnTo>
                    <a:pt x="83" y="282"/>
                  </a:lnTo>
                  <a:lnTo>
                    <a:pt x="94" y="274"/>
                  </a:lnTo>
                  <a:lnTo>
                    <a:pt x="104" y="262"/>
                  </a:lnTo>
                  <a:lnTo>
                    <a:pt x="115" y="245"/>
                  </a:lnTo>
                  <a:lnTo>
                    <a:pt x="125" y="199"/>
                  </a:lnTo>
                  <a:lnTo>
                    <a:pt x="135" y="174"/>
                  </a:lnTo>
                  <a:lnTo>
                    <a:pt x="146" y="166"/>
                  </a:lnTo>
                  <a:lnTo>
                    <a:pt x="156" y="112"/>
                  </a:lnTo>
                  <a:lnTo>
                    <a:pt x="167" y="79"/>
                  </a:lnTo>
                  <a:lnTo>
                    <a:pt x="177" y="45"/>
                  </a:lnTo>
                  <a:lnTo>
                    <a:pt x="187" y="29"/>
                  </a:lnTo>
                  <a:lnTo>
                    <a:pt x="198" y="12"/>
                  </a:lnTo>
                  <a:lnTo>
                    <a:pt x="208" y="0"/>
                  </a:lnTo>
                </a:path>
              </a:pathLst>
            </a:custGeom>
            <a:noFill/>
            <a:ln w="26988">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0" name="Freeform 33"/>
            <p:cNvSpPr>
              <a:spLocks/>
            </p:cNvSpPr>
            <p:nvPr/>
          </p:nvSpPr>
          <p:spPr bwMode="auto">
            <a:xfrm>
              <a:off x="857" y="1315"/>
              <a:ext cx="3692" cy="2252"/>
            </a:xfrm>
            <a:custGeom>
              <a:avLst/>
              <a:gdLst>
                <a:gd name="T0" fmla="*/ 0 w 436"/>
                <a:gd name="T1" fmla="*/ 2147483647 h 266"/>
                <a:gd name="T2" fmla="*/ 2147483647 w 436"/>
                <a:gd name="T3" fmla="*/ 2147483647 h 266"/>
                <a:gd name="T4" fmla="*/ 2147483647 w 436"/>
                <a:gd name="T5" fmla="*/ 2147483647 h 266"/>
                <a:gd name="T6" fmla="*/ 2147483647 w 436"/>
                <a:gd name="T7" fmla="*/ 2147483647 h 266"/>
                <a:gd name="T8" fmla="*/ 2147483647 w 436"/>
                <a:gd name="T9" fmla="*/ 2147483647 h 266"/>
                <a:gd name="T10" fmla="*/ 2147483647 w 436"/>
                <a:gd name="T11" fmla="*/ 2147483647 h 266"/>
                <a:gd name="T12" fmla="*/ 2147483647 w 436"/>
                <a:gd name="T13" fmla="*/ 2147483647 h 266"/>
                <a:gd name="T14" fmla="*/ 2147483647 w 436"/>
                <a:gd name="T15" fmla="*/ 2147483647 h 266"/>
                <a:gd name="T16" fmla="*/ 2147483647 w 436"/>
                <a:gd name="T17" fmla="*/ 2147483647 h 266"/>
                <a:gd name="T18" fmla="*/ 2147483647 w 436"/>
                <a:gd name="T19" fmla="*/ 2147483647 h 266"/>
                <a:gd name="T20" fmla="*/ 2147483647 w 436"/>
                <a:gd name="T21" fmla="*/ 2147483647 h 266"/>
                <a:gd name="T22" fmla="*/ 2147483647 w 436"/>
                <a:gd name="T23" fmla="*/ 2147483647 h 266"/>
                <a:gd name="T24" fmla="*/ 2147483647 w 436"/>
                <a:gd name="T25" fmla="*/ 2147483647 h 266"/>
                <a:gd name="T26" fmla="*/ 2147483647 w 436"/>
                <a:gd name="T27" fmla="*/ 2147483647 h 266"/>
                <a:gd name="T28" fmla="*/ 2147483647 w 436"/>
                <a:gd name="T29" fmla="*/ 2147483647 h 266"/>
                <a:gd name="T30" fmla="*/ 2147483647 w 436"/>
                <a:gd name="T31" fmla="*/ 2147483647 h 266"/>
                <a:gd name="T32" fmla="*/ 2147483647 w 436"/>
                <a:gd name="T33" fmla="*/ 2147483647 h 266"/>
                <a:gd name="T34" fmla="*/ 2147483647 w 436"/>
                <a:gd name="T35" fmla="*/ 2147483647 h 266"/>
                <a:gd name="T36" fmla="*/ 2147483647 w 436"/>
                <a:gd name="T37" fmla="*/ 2147483647 h 266"/>
                <a:gd name="T38" fmla="*/ 2147483647 w 436"/>
                <a:gd name="T39" fmla="*/ 2147483647 h 266"/>
                <a:gd name="T40" fmla="*/ 2147483647 w 436"/>
                <a:gd name="T41" fmla="*/ 2147483647 h 266"/>
                <a:gd name="T42" fmla="*/ 2147483647 w 436"/>
                <a:gd name="T43" fmla="*/ 2147483647 h 266"/>
                <a:gd name="T44" fmla="*/ 2147483647 w 436"/>
                <a:gd name="T45" fmla="*/ 2147483647 h 266"/>
                <a:gd name="T46" fmla="*/ 2147483647 w 436"/>
                <a:gd name="T47" fmla="*/ 2147483647 h 266"/>
                <a:gd name="T48" fmla="*/ 2147483647 w 436"/>
                <a:gd name="T49" fmla="*/ 2147483647 h 266"/>
                <a:gd name="T50" fmla="*/ 2147483647 w 436"/>
                <a:gd name="T51" fmla="*/ 2147483647 h 266"/>
                <a:gd name="T52" fmla="*/ 2147483647 w 436"/>
                <a:gd name="T53" fmla="*/ 2147483647 h 266"/>
                <a:gd name="T54" fmla="*/ 2147483647 w 436"/>
                <a:gd name="T55" fmla="*/ 2147483647 h 266"/>
                <a:gd name="T56" fmla="*/ 2147483647 w 436"/>
                <a:gd name="T57" fmla="*/ 2147483647 h 266"/>
                <a:gd name="T58" fmla="*/ 2147483647 w 436"/>
                <a:gd name="T59" fmla="*/ 2147483647 h 266"/>
                <a:gd name="T60" fmla="*/ 2147483647 w 436"/>
                <a:gd name="T61" fmla="*/ 2147483647 h 266"/>
                <a:gd name="T62" fmla="*/ 2147483647 w 436"/>
                <a:gd name="T63" fmla="*/ 2147483647 h 266"/>
                <a:gd name="T64" fmla="*/ 2147483647 w 436"/>
                <a:gd name="T65" fmla="*/ 2147483647 h 266"/>
                <a:gd name="T66" fmla="*/ 2147483647 w 436"/>
                <a:gd name="T67" fmla="*/ 2147483647 h 266"/>
                <a:gd name="T68" fmla="*/ 2147483647 w 436"/>
                <a:gd name="T69" fmla="*/ 2147483647 h 266"/>
                <a:gd name="T70" fmla="*/ 2147483647 w 436"/>
                <a:gd name="T71" fmla="*/ 2147483647 h 266"/>
                <a:gd name="T72" fmla="*/ 2147483647 w 436"/>
                <a:gd name="T73" fmla="*/ 2147483647 h 266"/>
                <a:gd name="T74" fmla="*/ 2147483647 w 436"/>
                <a:gd name="T75" fmla="*/ 2147483647 h 266"/>
                <a:gd name="T76" fmla="*/ 2147483647 w 436"/>
                <a:gd name="T77" fmla="*/ 2147483647 h 266"/>
                <a:gd name="T78" fmla="*/ 2147483647 w 436"/>
                <a:gd name="T79" fmla="*/ 2147483647 h 266"/>
                <a:gd name="T80" fmla="*/ 2147483647 w 436"/>
                <a:gd name="T81" fmla="*/ 2147483647 h 266"/>
                <a:gd name="T82" fmla="*/ 2147483647 w 436"/>
                <a:gd name="T83" fmla="*/ 0 h 266"/>
                <a:gd name="T84" fmla="*/ 2147483647 w 436"/>
                <a:gd name="T85" fmla="*/ 0 h 2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6"/>
                <a:gd name="T130" fmla="*/ 0 h 266"/>
                <a:gd name="T131" fmla="*/ 436 w 436"/>
                <a:gd name="T132" fmla="*/ 266 h 2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6" h="266">
                  <a:moveTo>
                    <a:pt x="0" y="266"/>
                  </a:moveTo>
                  <a:lnTo>
                    <a:pt x="11" y="266"/>
                  </a:lnTo>
                  <a:lnTo>
                    <a:pt x="21" y="266"/>
                  </a:lnTo>
                  <a:lnTo>
                    <a:pt x="32" y="266"/>
                  </a:lnTo>
                  <a:lnTo>
                    <a:pt x="42" y="266"/>
                  </a:lnTo>
                  <a:lnTo>
                    <a:pt x="52" y="266"/>
                  </a:lnTo>
                  <a:lnTo>
                    <a:pt x="63" y="266"/>
                  </a:lnTo>
                  <a:lnTo>
                    <a:pt x="73" y="266"/>
                  </a:lnTo>
                  <a:lnTo>
                    <a:pt x="83" y="266"/>
                  </a:lnTo>
                  <a:lnTo>
                    <a:pt x="94" y="266"/>
                  </a:lnTo>
                  <a:lnTo>
                    <a:pt x="104" y="266"/>
                  </a:lnTo>
                  <a:lnTo>
                    <a:pt x="115" y="262"/>
                  </a:lnTo>
                  <a:lnTo>
                    <a:pt x="125" y="262"/>
                  </a:lnTo>
                  <a:lnTo>
                    <a:pt x="135" y="258"/>
                  </a:lnTo>
                  <a:lnTo>
                    <a:pt x="146" y="254"/>
                  </a:lnTo>
                  <a:lnTo>
                    <a:pt x="156" y="254"/>
                  </a:lnTo>
                  <a:lnTo>
                    <a:pt x="167" y="249"/>
                  </a:lnTo>
                  <a:lnTo>
                    <a:pt x="177" y="237"/>
                  </a:lnTo>
                  <a:lnTo>
                    <a:pt x="187" y="229"/>
                  </a:lnTo>
                  <a:lnTo>
                    <a:pt x="198" y="212"/>
                  </a:lnTo>
                  <a:lnTo>
                    <a:pt x="208" y="183"/>
                  </a:lnTo>
                  <a:lnTo>
                    <a:pt x="218" y="141"/>
                  </a:lnTo>
                  <a:lnTo>
                    <a:pt x="229" y="116"/>
                  </a:lnTo>
                  <a:lnTo>
                    <a:pt x="239" y="108"/>
                  </a:lnTo>
                  <a:lnTo>
                    <a:pt x="250" y="96"/>
                  </a:lnTo>
                  <a:lnTo>
                    <a:pt x="260" y="83"/>
                  </a:lnTo>
                  <a:lnTo>
                    <a:pt x="270" y="83"/>
                  </a:lnTo>
                  <a:lnTo>
                    <a:pt x="281" y="83"/>
                  </a:lnTo>
                  <a:lnTo>
                    <a:pt x="291" y="67"/>
                  </a:lnTo>
                  <a:lnTo>
                    <a:pt x="302" y="67"/>
                  </a:lnTo>
                  <a:lnTo>
                    <a:pt x="312" y="50"/>
                  </a:lnTo>
                  <a:lnTo>
                    <a:pt x="322" y="46"/>
                  </a:lnTo>
                  <a:lnTo>
                    <a:pt x="333" y="42"/>
                  </a:lnTo>
                  <a:lnTo>
                    <a:pt x="343" y="29"/>
                  </a:lnTo>
                  <a:lnTo>
                    <a:pt x="353" y="25"/>
                  </a:lnTo>
                  <a:lnTo>
                    <a:pt x="364" y="21"/>
                  </a:lnTo>
                  <a:lnTo>
                    <a:pt x="374" y="17"/>
                  </a:lnTo>
                  <a:lnTo>
                    <a:pt x="385" y="8"/>
                  </a:lnTo>
                  <a:lnTo>
                    <a:pt x="395" y="8"/>
                  </a:lnTo>
                  <a:lnTo>
                    <a:pt x="405" y="8"/>
                  </a:lnTo>
                  <a:lnTo>
                    <a:pt x="416" y="4"/>
                  </a:lnTo>
                  <a:lnTo>
                    <a:pt x="426" y="0"/>
                  </a:lnTo>
                  <a:lnTo>
                    <a:pt x="436" y="0"/>
                  </a:lnTo>
                </a:path>
              </a:pathLst>
            </a:custGeom>
            <a:noFill/>
            <a:ln w="26988">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1" name="Freeform 34"/>
            <p:cNvSpPr>
              <a:spLocks/>
            </p:cNvSpPr>
            <p:nvPr/>
          </p:nvSpPr>
          <p:spPr bwMode="auto">
            <a:xfrm>
              <a:off x="857" y="2831"/>
              <a:ext cx="3523" cy="736"/>
            </a:xfrm>
            <a:custGeom>
              <a:avLst/>
              <a:gdLst>
                <a:gd name="T0" fmla="*/ 0 w 416"/>
                <a:gd name="T1" fmla="*/ 2147483647 h 87"/>
                <a:gd name="T2" fmla="*/ 2147483647 w 416"/>
                <a:gd name="T3" fmla="*/ 2147483647 h 87"/>
                <a:gd name="T4" fmla="*/ 2147483647 w 416"/>
                <a:gd name="T5" fmla="*/ 2147483647 h 87"/>
                <a:gd name="T6" fmla="*/ 2147483647 w 416"/>
                <a:gd name="T7" fmla="*/ 2147483647 h 87"/>
                <a:gd name="T8" fmla="*/ 2147483647 w 416"/>
                <a:gd name="T9" fmla="*/ 2147483647 h 87"/>
                <a:gd name="T10" fmla="*/ 2147483647 w 416"/>
                <a:gd name="T11" fmla="*/ 2147483647 h 87"/>
                <a:gd name="T12" fmla="*/ 2147483647 w 416"/>
                <a:gd name="T13" fmla="*/ 2147483647 h 87"/>
                <a:gd name="T14" fmla="*/ 2147483647 w 416"/>
                <a:gd name="T15" fmla="*/ 2147483647 h 87"/>
                <a:gd name="T16" fmla="*/ 2147483647 w 416"/>
                <a:gd name="T17" fmla="*/ 2147483647 h 87"/>
                <a:gd name="T18" fmla="*/ 2147483647 w 416"/>
                <a:gd name="T19" fmla="*/ 2147483647 h 87"/>
                <a:gd name="T20" fmla="*/ 2147483647 w 416"/>
                <a:gd name="T21" fmla="*/ 2147483647 h 87"/>
                <a:gd name="T22" fmla="*/ 2147483647 w 416"/>
                <a:gd name="T23" fmla="*/ 2147483647 h 87"/>
                <a:gd name="T24" fmla="*/ 2147483647 w 416"/>
                <a:gd name="T25" fmla="*/ 2147483647 h 87"/>
                <a:gd name="T26" fmla="*/ 2147483647 w 416"/>
                <a:gd name="T27" fmla="*/ 2147483647 h 87"/>
                <a:gd name="T28" fmla="*/ 2147483647 w 416"/>
                <a:gd name="T29" fmla="*/ 2147483647 h 87"/>
                <a:gd name="T30" fmla="*/ 2147483647 w 416"/>
                <a:gd name="T31" fmla="*/ 2147483647 h 87"/>
                <a:gd name="T32" fmla="*/ 2147483647 w 416"/>
                <a:gd name="T33" fmla="*/ 2147483647 h 87"/>
                <a:gd name="T34" fmla="*/ 2147483647 w 416"/>
                <a:gd name="T35" fmla="*/ 2147483647 h 87"/>
                <a:gd name="T36" fmla="*/ 2147483647 w 416"/>
                <a:gd name="T37" fmla="*/ 2147483647 h 87"/>
                <a:gd name="T38" fmla="*/ 2147483647 w 416"/>
                <a:gd name="T39" fmla="*/ 2147483647 h 87"/>
                <a:gd name="T40" fmla="*/ 2147483647 w 416"/>
                <a:gd name="T41" fmla="*/ 2147483647 h 87"/>
                <a:gd name="T42" fmla="*/ 2147483647 w 416"/>
                <a:gd name="T43" fmla="*/ 2147483647 h 87"/>
                <a:gd name="T44" fmla="*/ 2147483647 w 416"/>
                <a:gd name="T45" fmla="*/ 2147483647 h 87"/>
                <a:gd name="T46" fmla="*/ 2147483647 w 416"/>
                <a:gd name="T47" fmla="*/ 2147483647 h 87"/>
                <a:gd name="T48" fmla="*/ 2147483647 w 416"/>
                <a:gd name="T49" fmla="*/ 2147483647 h 87"/>
                <a:gd name="T50" fmla="*/ 2147483647 w 416"/>
                <a:gd name="T51" fmla="*/ 2147483647 h 87"/>
                <a:gd name="T52" fmla="*/ 2147483647 w 416"/>
                <a:gd name="T53" fmla="*/ 2147483647 h 87"/>
                <a:gd name="T54" fmla="*/ 2147483647 w 416"/>
                <a:gd name="T55" fmla="*/ 2147483647 h 87"/>
                <a:gd name="T56" fmla="*/ 2147483647 w 416"/>
                <a:gd name="T57" fmla="*/ 2147483647 h 87"/>
                <a:gd name="T58" fmla="*/ 2147483647 w 416"/>
                <a:gd name="T59" fmla="*/ 2147483647 h 87"/>
                <a:gd name="T60" fmla="*/ 2147483647 w 416"/>
                <a:gd name="T61" fmla="*/ 2147483647 h 87"/>
                <a:gd name="T62" fmla="*/ 2147483647 w 416"/>
                <a:gd name="T63" fmla="*/ 2147483647 h 87"/>
                <a:gd name="T64" fmla="*/ 2147483647 w 416"/>
                <a:gd name="T65" fmla="*/ 2147483647 h 87"/>
                <a:gd name="T66" fmla="*/ 2147483647 w 416"/>
                <a:gd name="T67" fmla="*/ 0 h 87"/>
                <a:gd name="T68" fmla="*/ 2147483647 w 416"/>
                <a:gd name="T69" fmla="*/ 0 h 87"/>
                <a:gd name="T70" fmla="*/ 2147483647 w 416"/>
                <a:gd name="T71" fmla="*/ 0 h 87"/>
                <a:gd name="T72" fmla="*/ 2147483647 w 416"/>
                <a:gd name="T73" fmla="*/ 0 h 87"/>
                <a:gd name="T74" fmla="*/ 2147483647 w 416"/>
                <a:gd name="T75" fmla="*/ 0 h 87"/>
                <a:gd name="T76" fmla="*/ 2147483647 w 416"/>
                <a:gd name="T77" fmla="*/ 0 h 87"/>
                <a:gd name="T78" fmla="*/ 2147483647 w 416"/>
                <a:gd name="T79" fmla="*/ 0 h 87"/>
                <a:gd name="T80" fmla="*/ 2147483647 w 416"/>
                <a:gd name="T81" fmla="*/ 0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6"/>
                <a:gd name="T124" fmla="*/ 0 h 87"/>
                <a:gd name="T125" fmla="*/ 416 w 416"/>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6" h="87">
                  <a:moveTo>
                    <a:pt x="0" y="87"/>
                  </a:moveTo>
                  <a:lnTo>
                    <a:pt x="11" y="87"/>
                  </a:lnTo>
                  <a:lnTo>
                    <a:pt x="21" y="87"/>
                  </a:lnTo>
                  <a:lnTo>
                    <a:pt x="32" y="87"/>
                  </a:lnTo>
                  <a:lnTo>
                    <a:pt x="42" y="87"/>
                  </a:lnTo>
                  <a:lnTo>
                    <a:pt x="52" y="87"/>
                  </a:lnTo>
                  <a:lnTo>
                    <a:pt x="63" y="87"/>
                  </a:lnTo>
                  <a:lnTo>
                    <a:pt x="73" y="87"/>
                  </a:lnTo>
                  <a:lnTo>
                    <a:pt x="83" y="87"/>
                  </a:lnTo>
                  <a:lnTo>
                    <a:pt x="94" y="87"/>
                  </a:lnTo>
                  <a:lnTo>
                    <a:pt x="104" y="87"/>
                  </a:lnTo>
                  <a:lnTo>
                    <a:pt x="115" y="87"/>
                  </a:lnTo>
                  <a:lnTo>
                    <a:pt x="125" y="87"/>
                  </a:lnTo>
                  <a:lnTo>
                    <a:pt x="135" y="87"/>
                  </a:lnTo>
                  <a:lnTo>
                    <a:pt x="146" y="87"/>
                  </a:lnTo>
                  <a:lnTo>
                    <a:pt x="156" y="87"/>
                  </a:lnTo>
                  <a:lnTo>
                    <a:pt x="167" y="87"/>
                  </a:lnTo>
                  <a:lnTo>
                    <a:pt x="177" y="87"/>
                  </a:lnTo>
                  <a:lnTo>
                    <a:pt x="187" y="87"/>
                  </a:lnTo>
                  <a:lnTo>
                    <a:pt x="198" y="75"/>
                  </a:lnTo>
                  <a:lnTo>
                    <a:pt x="208" y="70"/>
                  </a:lnTo>
                  <a:lnTo>
                    <a:pt x="218" y="66"/>
                  </a:lnTo>
                  <a:lnTo>
                    <a:pt x="229" y="66"/>
                  </a:lnTo>
                  <a:lnTo>
                    <a:pt x="239" y="58"/>
                  </a:lnTo>
                  <a:lnTo>
                    <a:pt x="250" y="54"/>
                  </a:lnTo>
                  <a:lnTo>
                    <a:pt x="260" y="50"/>
                  </a:lnTo>
                  <a:lnTo>
                    <a:pt x="270" y="50"/>
                  </a:lnTo>
                  <a:lnTo>
                    <a:pt x="281" y="45"/>
                  </a:lnTo>
                  <a:lnTo>
                    <a:pt x="291" y="33"/>
                  </a:lnTo>
                  <a:lnTo>
                    <a:pt x="302" y="12"/>
                  </a:lnTo>
                  <a:lnTo>
                    <a:pt x="312" y="8"/>
                  </a:lnTo>
                  <a:lnTo>
                    <a:pt x="322" y="8"/>
                  </a:lnTo>
                  <a:lnTo>
                    <a:pt x="333" y="4"/>
                  </a:lnTo>
                  <a:lnTo>
                    <a:pt x="343" y="0"/>
                  </a:lnTo>
                  <a:lnTo>
                    <a:pt x="353" y="0"/>
                  </a:lnTo>
                  <a:lnTo>
                    <a:pt x="364" y="0"/>
                  </a:lnTo>
                  <a:lnTo>
                    <a:pt x="374" y="0"/>
                  </a:lnTo>
                  <a:lnTo>
                    <a:pt x="385" y="0"/>
                  </a:lnTo>
                  <a:lnTo>
                    <a:pt x="395" y="0"/>
                  </a:lnTo>
                  <a:lnTo>
                    <a:pt x="405" y="0"/>
                  </a:lnTo>
                  <a:lnTo>
                    <a:pt x="416" y="0"/>
                  </a:lnTo>
                </a:path>
              </a:pathLst>
            </a:custGeom>
            <a:noFill/>
            <a:ln w="26988">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2" name="Freeform 35"/>
            <p:cNvSpPr>
              <a:spLocks/>
            </p:cNvSpPr>
            <p:nvPr/>
          </p:nvSpPr>
          <p:spPr bwMode="auto">
            <a:xfrm>
              <a:off x="857" y="2797"/>
              <a:ext cx="4836" cy="770"/>
            </a:xfrm>
            <a:custGeom>
              <a:avLst/>
              <a:gdLst>
                <a:gd name="T0" fmla="*/ 0 w 571"/>
                <a:gd name="T1" fmla="*/ 2147483647 h 91"/>
                <a:gd name="T2" fmla="*/ 2147483647 w 571"/>
                <a:gd name="T3" fmla="*/ 2147483647 h 91"/>
                <a:gd name="T4" fmla="*/ 2147483647 w 571"/>
                <a:gd name="T5" fmla="*/ 2147483647 h 91"/>
                <a:gd name="T6" fmla="*/ 2147483647 w 571"/>
                <a:gd name="T7" fmla="*/ 2147483647 h 91"/>
                <a:gd name="T8" fmla="*/ 2147483647 w 571"/>
                <a:gd name="T9" fmla="*/ 2147483647 h 91"/>
                <a:gd name="T10" fmla="*/ 2147483647 w 571"/>
                <a:gd name="T11" fmla="*/ 2147483647 h 91"/>
                <a:gd name="T12" fmla="*/ 2147483647 w 571"/>
                <a:gd name="T13" fmla="*/ 2147483647 h 91"/>
                <a:gd name="T14" fmla="*/ 2147483647 w 571"/>
                <a:gd name="T15" fmla="*/ 2147483647 h 91"/>
                <a:gd name="T16" fmla="*/ 2147483647 w 571"/>
                <a:gd name="T17" fmla="*/ 2147483647 h 91"/>
                <a:gd name="T18" fmla="*/ 2147483647 w 571"/>
                <a:gd name="T19" fmla="*/ 2147483647 h 91"/>
                <a:gd name="T20" fmla="*/ 2147483647 w 571"/>
                <a:gd name="T21" fmla="*/ 2147483647 h 91"/>
                <a:gd name="T22" fmla="*/ 2147483647 w 571"/>
                <a:gd name="T23" fmla="*/ 2147483647 h 91"/>
                <a:gd name="T24" fmla="*/ 2147483647 w 571"/>
                <a:gd name="T25" fmla="*/ 2147483647 h 91"/>
                <a:gd name="T26" fmla="*/ 2147483647 w 571"/>
                <a:gd name="T27" fmla="*/ 2147483647 h 91"/>
                <a:gd name="T28" fmla="*/ 2147483647 w 571"/>
                <a:gd name="T29" fmla="*/ 2147483647 h 91"/>
                <a:gd name="T30" fmla="*/ 2147483647 w 571"/>
                <a:gd name="T31" fmla="*/ 2147483647 h 91"/>
                <a:gd name="T32" fmla="*/ 2147483647 w 571"/>
                <a:gd name="T33" fmla="*/ 2147483647 h 91"/>
                <a:gd name="T34" fmla="*/ 2147483647 w 571"/>
                <a:gd name="T35" fmla="*/ 2147483647 h 91"/>
                <a:gd name="T36" fmla="*/ 2147483647 w 571"/>
                <a:gd name="T37" fmla="*/ 2147483647 h 91"/>
                <a:gd name="T38" fmla="*/ 2147483647 w 571"/>
                <a:gd name="T39" fmla="*/ 2147483647 h 91"/>
                <a:gd name="T40" fmla="*/ 2147483647 w 571"/>
                <a:gd name="T41" fmla="*/ 2147483647 h 91"/>
                <a:gd name="T42" fmla="*/ 2147483647 w 571"/>
                <a:gd name="T43" fmla="*/ 2147483647 h 91"/>
                <a:gd name="T44" fmla="*/ 2147483647 w 571"/>
                <a:gd name="T45" fmla="*/ 2147483647 h 91"/>
                <a:gd name="T46" fmla="*/ 2147483647 w 571"/>
                <a:gd name="T47" fmla="*/ 2147483647 h 91"/>
                <a:gd name="T48" fmla="*/ 2147483647 w 571"/>
                <a:gd name="T49" fmla="*/ 2147483647 h 91"/>
                <a:gd name="T50" fmla="*/ 2147483647 w 571"/>
                <a:gd name="T51" fmla="*/ 2147483647 h 91"/>
                <a:gd name="T52" fmla="*/ 2147483647 w 571"/>
                <a:gd name="T53" fmla="*/ 2147483647 h 91"/>
                <a:gd name="T54" fmla="*/ 2147483647 w 571"/>
                <a:gd name="T55" fmla="*/ 2147483647 h 91"/>
                <a:gd name="T56" fmla="*/ 2147483647 w 571"/>
                <a:gd name="T57" fmla="*/ 2147483647 h 91"/>
                <a:gd name="T58" fmla="*/ 2147483647 w 571"/>
                <a:gd name="T59" fmla="*/ 2147483647 h 91"/>
                <a:gd name="T60" fmla="*/ 2147483647 w 571"/>
                <a:gd name="T61" fmla="*/ 2147483647 h 91"/>
                <a:gd name="T62" fmla="*/ 2147483647 w 571"/>
                <a:gd name="T63" fmla="*/ 2147483647 h 91"/>
                <a:gd name="T64" fmla="*/ 2147483647 w 571"/>
                <a:gd name="T65" fmla="*/ 2147483647 h 91"/>
                <a:gd name="T66" fmla="*/ 2147483647 w 571"/>
                <a:gd name="T67" fmla="*/ 2147483647 h 91"/>
                <a:gd name="T68" fmla="*/ 2147483647 w 571"/>
                <a:gd name="T69" fmla="*/ 2147483647 h 91"/>
                <a:gd name="T70" fmla="*/ 2147483647 w 571"/>
                <a:gd name="T71" fmla="*/ 2147483647 h 91"/>
                <a:gd name="T72" fmla="*/ 2147483647 w 571"/>
                <a:gd name="T73" fmla="*/ 2147483647 h 91"/>
                <a:gd name="T74" fmla="*/ 2147483647 w 571"/>
                <a:gd name="T75" fmla="*/ 2147483647 h 91"/>
                <a:gd name="T76" fmla="*/ 2147483647 w 571"/>
                <a:gd name="T77" fmla="*/ 2147483647 h 91"/>
                <a:gd name="T78" fmla="*/ 2147483647 w 571"/>
                <a:gd name="T79" fmla="*/ 2147483647 h 91"/>
                <a:gd name="T80" fmla="*/ 2147483647 w 571"/>
                <a:gd name="T81" fmla="*/ 2147483647 h 91"/>
                <a:gd name="T82" fmla="*/ 2147483647 w 571"/>
                <a:gd name="T83" fmla="*/ 2147483647 h 91"/>
                <a:gd name="T84" fmla="*/ 2147483647 w 571"/>
                <a:gd name="T85" fmla="*/ 2147483647 h 91"/>
                <a:gd name="T86" fmla="*/ 2147483647 w 571"/>
                <a:gd name="T87" fmla="*/ 2147483647 h 91"/>
                <a:gd name="T88" fmla="*/ 2147483647 w 571"/>
                <a:gd name="T89" fmla="*/ 2147483647 h 91"/>
                <a:gd name="T90" fmla="*/ 2147483647 w 571"/>
                <a:gd name="T91" fmla="*/ 2147483647 h 91"/>
                <a:gd name="T92" fmla="*/ 2147483647 w 571"/>
                <a:gd name="T93" fmla="*/ 2147483647 h 91"/>
                <a:gd name="T94" fmla="*/ 2147483647 w 571"/>
                <a:gd name="T95" fmla="*/ 2147483647 h 91"/>
                <a:gd name="T96" fmla="*/ 2147483647 w 571"/>
                <a:gd name="T97" fmla="*/ 2147483647 h 91"/>
                <a:gd name="T98" fmla="*/ 2147483647 w 571"/>
                <a:gd name="T99" fmla="*/ 2147483647 h 91"/>
                <a:gd name="T100" fmla="*/ 2147483647 w 571"/>
                <a:gd name="T101" fmla="*/ 2147483647 h 91"/>
                <a:gd name="T102" fmla="*/ 2147483647 w 571"/>
                <a:gd name="T103" fmla="*/ 2147483647 h 91"/>
                <a:gd name="T104" fmla="*/ 2147483647 w 571"/>
                <a:gd name="T105" fmla="*/ 2147483647 h 91"/>
                <a:gd name="T106" fmla="*/ 2147483647 w 571"/>
                <a:gd name="T107" fmla="*/ 2147483647 h 91"/>
                <a:gd name="T108" fmla="*/ 2147483647 w 571"/>
                <a:gd name="T109" fmla="*/ 0 h 91"/>
                <a:gd name="T110" fmla="*/ 2147483647 w 571"/>
                <a:gd name="T111" fmla="*/ 0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1"/>
                <a:gd name="T169" fmla="*/ 0 h 91"/>
                <a:gd name="T170" fmla="*/ 571 w 571"/>
                <a:gd name="T171" fmla="*/ 91 h 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1" h="91">
                  <a:moveTo>
                    <a:pt x="0" y="91"/>
                  </a:moveTo>
                  <a:lnTo>
                    <a:pt x="11" y="91"/>
                  </a:lnTo>
                  <a:lnTo>
                    <a:pt x="21" y="91"/>
                  </a:lnTo>
                  <a:lnTo>
                    <a:pt x="32" y="91"/>
                  </a:lnTo>
                  <a:lnTo>
                    <a:pt x="42" y="91"/>
                  </a:lnTo>
                  <a:lnTo>
                    <a:pt x="52" y="91"/>
                  </a:lnTo>
                  <a:lnTo>
                    <a:pt x="63" y="87"/>
                  </a:lnTo>
                  <a:lnTo>
                    <a:pt x="73" y="87"/>
                  </a:lnTo>
                  <a:lnTo>
                    <a:pt x="83" y="87"/>
                  </a:lnTo>
                  <a:lnTo>
                    <a:pt x="94" y="87"/>
                  </a:lnTo>
                  <a:lnTo>
                    <a:pt x="104" y="87"/>
                  </a:lnTo>
                  <a:lnTo>
                    <a:pt x="115" y="83"/>
                  </a:lnTo>
                  <a:lnTo>
                    <a:pt x="125" y="83"/>
                  </a:lnTo>
                  <a:lnTo>
                    <a:pt x="135" y="83"/>
                  </a:lnTo>
                  <a:lnTo>
                    <a:pt x="146" y="83"/>
                  </a:lnTo>
                  <a:lnTo>
                    <a:pt x="156" y="83"/>
                  </a:lnTo>
                  <a:lnTo>
                    <a:pt x="167" y="83"/>
                  </a:lnTo>
                  <a:lnTo>
                    <a:pt x="177" y="83"/>
                  </a:lnTo>
                  <a:lnTo>
                    <a:pt x="187" y="79"/>
                  </a:lnTo>
                  <a:lnTo>
                    <a:pt x="198" y="79"/>
                  </a:lnTo>
                  <a:lnTo>
                    <a:pt x="208" y="79"/>
                  </a:lnTo>
                  <a:lnTo>
                    <a:pt x="218" y="79"/>
                  </a:lnTo>
                  <a:lnTo>
                    <a:pt x="229" y="79"/>
                  </a:lnTo>
                  <a:lnTo>
                    <a:pt x="239" y="79"/>
                  </a:lnTo>
                  <a:lnTo>
                    <a:pt x="250" y="79"/>
                  </a:lnTo>
                  <a:lnTo>
                    <a:pt x="260" y="79"/>
                  </a:lnTo>
                  <a:lnTo>
                    <a:pt x="270" y="79"/>
                  </a:lnTo>
                  <a:lnTo>
                    <a:pt x="281" y="79"/>
                  </a:lnTo>
                  <a:lnTo>
                    <a:pt x="291" y="79"/>
                  </a:lnTo>
                  <a:lnTo>
                    <a:pt x="302" y="74"/>
                  </a:lnTo>
                  <a:lnTo>
                    <a:pt x="312" y="74"/>
                  </a:lnTo>
                  <a:lnTo>
                    <a:pt x="322" y="74"/>
                  </a:lnTo>
                  <a:lnTo>
                    <a:pt x="333" y="74"/>
                  </a:lnTo>
                  <a:lnTo>
                    <a:pt x="343" y="70"/>
                  </a:lnTo>
                  <a:lnTo>
                    <a:pt x="353" y="70"/>
                  </a:lnTo>
                  <a:lnTo>
                    <a:pt x="364" y="66"/>
                  </a:lnTo>
                  <a:lnTo>
                    <a:pt x="374" y="66"/>
                  </a:lnTo>
                  <a:lnTo>
                    <a:pt x="385" y="62"/>
                  </a:lnTo>
                  <a:lnTo>
                    <a:pt x="395" y="62"/>
                  </a:lnTo>
                  <a:lnTo>
                    <a:pt x="405" y="58"/>
                  </a:lnTo>
                  <a:lnTo>
                    <a:pt x="416" y="58"/>
                  </a:lnTo>
                  <a:lnTo>
                    <a:pt x="426" y="58"/>
                  </a:lnTo>
                  <a:lnTo>
                    <a:pt x="436" y="49"/>
                  </a:lnTo>
                  <a:lnTo>
                    <a:pt x="447" y="45"/>
                  </a:lnTo>
                  <a:lnTo>
                    <a:pt x="457" y="41"/>
                  </a:lnTo>
                  <a:lnTo>
                    <a:pt x="468" y="41"/>
                  </a:lnTo>
                  <a:lnTo>
                    <a:pt x="478" y="41"/>
                  </a:lnTo>
                  <a:lnTo>
                    <a:pt x="488" y="37"/>
                  </a:lnTo>
                  <a:lnTo>
                    <a:pt x="499" y="37"/>
                  </a:lnTo>
                  <a:lnTo>
                    <a:pt x="509" y="29"/>
                  </a:lnTo>
                  <a:lnTo>
                    <a:pt x="520" y="25"/>
                  </a:lnTo>
                  <a:lnTo>
                    <a:pt x="530" y="20"/>
                  </a:lnTo>
                  <a:lnTo>
                    <a:pt x="540" y="12"/>
                  </a:lnTo>
                  <a:lnTo>
                    <a:pt x="551" y="4"/>
                  </a:lnTo>
                  <a:lnTo>
                    <a:pt x="561" y="0"/>
                  </a:lnTo>
                  <a:lnTo>
                    <a:pt x="571" y="0"/>
                  </a:lnTo>
                </a:path>
              </a:pathLst>
            </a:custGeom>
            <a:noFill/>
            <a:ln w="26988">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3" name="Freeform 36"/>
            <p:cNvSpPr>
              <a:spLocks/>
            </p:cNvSpPr>
            <p:nvPr/>
          </p:nvSpPr>
          <p:spPr bwMode="auto">
            <a:xfrm>
              <a:off x="857" y="3423"/>
              <a:ext cx="2380" cy="144"/>
            </a:xfrm>
            <a:custGeom>
              <a:avLst/>
              <a:gdLst>
                <a:gd name="T0" fmla="*/ 0 w 281"/>
                <a:gd name="T1" fmla="*/ 2147483647 h 17"/>
                <a:gd name="T2" fmla="*/ 2147483647 w 281"/>
                <a:gd name="T3" fmla="*/ 2147483647 h 17"/>
                <a:gd name="T4" fmla="*/ 2147483647 w 281"/>
                <a:gd name="T5" fmla="*/ 2147483647 h 17"/>
                <a:gd name="T6" fmla="*/ 2147483647 w 281"/>
                <a:gd name="T7" fmla="*/ 2147483647 h 17"/>
                <a:gd name="T8" fmla="*/ 2147483647 w 281"/>
                <a:gd name="T9" fmla="*/ 2147483647 h 17"/>
                <a:gd name="T10" fmla="*/ 2147483647 w 281"/>
                <a:gd name="T11" fmla="*/ 2147483647 h 17"/>
                <a:gd name="T12" fmla="*/ 2147483647 w 281"/>
                <a:gd name="T13" fmla="*/ 2147483647 h 17"/>
                <a:gd name="T14" fmla="*/ 2147483647 w 281"/>
                <a:gd name="T15" fmla="*/ 2147483647 h 17"/>
                <a:gd name="T16" fmla="*/ 2147483647 w 281"/>
                <a:gd name="T17" fmla="*/ 2147483647 h 17"/>
                <a:gd name="T18" fmla="*/ 2147483647 w 281"/>
                <a:gd name="T19" fmla="*/ 2147483647 h 17"/>
                <a:gd name="T20" fmla="*/ 2147483647 w 281"/>
                <a:gd name="T21" fmla="*/ 2147483647 h 17"/>
                <a:gd name="T22" fmla="*/ 2147483647 w 281"/>
                <a:gd name="T23" fmla="*/ 2147483647 h 17"/>
                <a:gd name="T24" fmla="*/ 2147483647 w 281"/>
                <a:gd name="T25" fmla="*/ 2147483647 h 17"/>
                <a:gd name="T26" fmla="*/ 2147483647 w 281"/>
                <a:gd name="T27" fmla="*/ 2147483647 h 17"/>
                <a:gd name="T28" fmla="*/ 2147483647 w 281"/>
                <a:gd name="T29" fmla="*/ 2147483647 h 17"/>
                <a:gd name="T30" fmla="*/ 2147483647 w 281"/>
                <a:gd name="T31" fmla="*/ 2147483647 h 17"/>
                <a:gd name="T32" fmla="*/ 2147483647 w 281"/>
                <a:gd name="T33" fmla="*/ 2147483647 h 17"/>
                <a:gd name="T34" fmla="*/ 2147483647 w 281"/>
                <a:gd name="T35" fmla="*/ 2147483647 h 17"/>
                <a:gd name="T36" fmla="*/ 2147483647 w 281"/>
                <a:gd name="T37" fmla="*/ 2147483647 h 17"/>
                <a:gd name="T38" fmla="*/ 2147483647 w 281"/>
                <a:gd name="T39" fmla="*/ 2147483647 h 17"/>
                <a:gd name="T40" fmla="*/ 2147483647 w 281"/>
                <a:gd name="T41" fmla="*/ 2147483647 h 17"/>
                <a:gd name="T42" fmla="*/ 2147483647 w 281"/>
                <a:gd name="T43" fmla="*/ 2147483647 h 17"/>
                <a:gd name="T44" fmla="*/ 2147483647 w 281"/>
                <a:gd name="T45" fmla="*/ 2147483647 h 17"/>
                <a:gd name="T46" fmla="*/ 2147483647 w 281"/>
                <a:gd name="T47" fmla="*/ 2147483647 h 17"/>
                <a:gd name="T48" fmla="*/ 2147483647 w 281"/>
                <a:gd name="T49" fmla="*/ 2147483647 h 17"/>
                <a:gd name="T50" fmla="*/ 2147483647 w 281"/>
                <a:gd name="T51" fmla="*/ 2147483647 h 17"/>
                <a:gd name="T52" fmla="*/ 2147483647 w 281"/>
                <a:gd name="T53" fmla="*/ 2147483647 h 17"/>
                <a:gd name="T54" fmla="*/ 2147483647 w 281"/>
                <a:gd name="T55" fmla="*/ 0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1"/>
                <a:gd name="T85" fmla="*/ 0 h 17"/>
                <a:gd name="T86" fmla="*/ 281 w 281"/>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1" h="17">
                  <a:moveTo>
                    <a:pt x="0" y="17"/>
                  </a:moveTo>
                  <a:lnTo>
                    <a:pt x="11" y="17"/>
                  </a:lnTo>
                  <a:lnTo>
                    <a:pt x="21" y="17"/>
                  </a:lnTo>
                  <a:lnTo>
                    <a:pt x="32" y="17"/>
                  </a:lnTo>
                  <a:lnTo>
                    <a:pt x="42" y="17"/>
                  </a:lnTo>
                  <a:lnTo>
                    <a:pt x="52" y="17"/>
                  </a:lnTo>
                  <a:lnTo>
                    <a:pt x="63" y="17"/>
                  </a:lnTo>
                  <a:lnTo>
                    <a:pt x="73" y="17"/>
                  </a:lnTo>
                  <a:lnTo>
                    <a:pt x="83" y="17"/>
                  </a:lnTo>
                  <a:lnTo>
                    <a:pt x="94" y="17"/>
                  </a:lnTo>
                  <a:lnTo>
                    <a:pt x="104" y="17"/>
                  </a:lnTo>
                  <a:lnTo>
                    <a:pt x="115" y="17"/>
                  </a:lnTo>
                  <a:lnTo>
                    <a:pt x="125" y="17"/>
                  </a:lnTo>
                  <a:lnTo>
                    <a:pt x="135" y="17"/>
                  </a:lnTo>
                  <a:lnTo>
                    <a:pt x="146" y="17"/>
                  </a:lnTo>
                  <a:lnTo>
                    <a:pt x="156" y="17"/>
                  </a:lnTo>
                  <a:lnTo>
                    <a:pt x="167" y="17"/>
                  </a:lnTo>
                  <a:lnTo>
                    <a:pt x="177" y="17"/>
                  </a:lnTo>
                  <a:lnTo>
                    <a:pt x="187" y="17"/>
                  </a:lnTo>
                  <a:lnTo>
                    <a:pt x="198" y="17"/>
                  </a:lnTo>
                  <a:lnTo>
                    <a:pt x="208" y="17"/>
                  </a:lnTo>
                  <a:lnTo>
                    <a:pt x="218" y="17"/>
                  </a:lnTo>
                  <a:lnTo>
                    <a:pt x="229" y="13"/>
                  </a:lnTo>
                  <a:lnTo>
                    <a:pt x="239" y="9"/>
                  </a:lnTo>
                  <a:lnTo>
                    <a:pt x="250" y="9"/>
                  </a:lnTo>
                  <a:lnTo>
                    <a:pt x="260" y="9"/>
                  </a:lnTo>
                  <a:lnTo>
                    <a:pt x="270" y="5"/>
                  </a:lnTo>
                  <a:lnTo>
                    <a:pt x="281" y="0"/>
                  </a:lnTo>
                </a:path>
              </a:pathLst>
            </a:custGeom>
            <a:noFill/>
            <a:ln w="39688">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4" name="Rectangle 37"/>
            <p:cNvSpPr>
              <a:spLocks noChangeArrowheads="1"/>
            </p:cNvSpPr>
            <p:nvPr/>
          </p:nvSpPr>
          <p:spPr bwMode="auto">
            <a:xfrm>
              <a:off x="815" y="3525"/>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5" name="Rectangle 38"/>
            <p:cNvSpPr>
              <a:spLocks noChangeArrowheads="1"/>
            </p:cNvSpPr>
            <p:nvPr/>
          </p:nvSpPr>
          <p:spPr bwMode="auto">
            <a:xfrm>
              <a:off x="908" y="3525"/>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6" name="Rectangle 39"/>
            <p:cNvSpPr>
              <a:spLocks noChangeArrowheads="1"/>
            </p:cNvSpPr>
            <p:nvPr/>
          </p:nvSpPr>
          <p:spPr bwMode="auto">
            <a:xfrm>
              <a:off x="993" y="3525"/>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7" name="Rectangle 40"/>
            <p:cNvSpPr>
              <a:spLocks noChangeArrowheads="1"/>
            </p:cNvSpPr>
            <p:nvPr/>
          </p:nvSpPr>
          <p:spPr bwMode="auto">
            <a:xfrm>
              <a:off x="1086" y="3525"/>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8" name="Rectangle 41"/>
            <p:cNvSpPr>
              <a:spLocks noChangeArrowheads="1"/>
            </p:cNvSpPr>
            <p:nvPr/>
          </p:nvSpPr>
          <p:spPr bwMode="auto">
            <a:xfrm>
              <a:off x="1170" y="3525"/>
              <a:ext cx="77"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09" name="Rectangle 42"/>
            <p:cNvSpPr>
              <a:spLocks noChangeArrowheads="1"/>
            </p:cNvSpPr>
            <p:nvPr/>
          </p:nvSpPr>
          <p:spPr bwMode="auto">
            <a:xfrm>
              <a:off x="1255" y="3457"/>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0" name="Rectangle 43"/>
            <p:cNvSpPr>
              <a:spLocks noChangeArrowheads="1"/>
            </p:cNvSpPr>
            <p:nvPr/>
          </p:nvSpPr>
          <p:spPr bwMode="auto">
            <a:xfrm>
              <a:off x="1348" y="3457"/>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1" name="Rectangle 44"/>
            <p:cNvSpPr>
              <a:spLocks noChangeArrowheads="1"/>
            </p:cNvSpPr>
            <p:nvPr/>
          </p:nvSpPr>
          <p:spPr bwMode="auto">
            <a:xfrm>
              <a:off x="1433" y="3457"/>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2" name="Rectangle 45"/>
            <p:cNvSpPr>
              <a:spLocks noChangeArrowheads="1"/>
            </p:cNvSpPr>
            <p:nvPr/>
          </p:nvSpPr>
          <p:spPr bwMode="auto">
            <a:xfrm>
              <a:off x="1518" y="3423"/>
              <a:ext cx="76" cy="77"/>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3" name="Rectangle 46"/>
            <p:cNvSpPr>
              <a:spLocks noChangeArrowheads="1"/>
            </p:cNvSpPr>
            <p:nvPr/>
          </p:nvSpPr>
          <p:spPr bwMode="auto">
            <a:xfrm>
              <a:off x="1611" y="3423"/>
              <a:ext cx="76" cy="77"/>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4" name="Rectangle 47"/>
            <p:cNvSpPr>
              <a:spLocks noChangeArrowheads="1"/>
            </p:cNvSpPr>
            <p:nvPr/>
          </p:nvSpPr>
          <p:spPr bwMode="auto">
            <a:xfrm>
              <a:off x="1695" y="3381"/>
              <a:ext cx="77"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5" name="Rectangle 48"/>
            <p:cNvSpPr>
              <a:spLocks noChangeArrowheads="1"/>
            </p:cNvSpPr>
            <p:nvPr/>
          </p:nvSpPr>
          <p:spPr bwMode="auto">
            <a:xfrm>
              <a:off x="1789" y="3381"/>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6" name="Rectangle 49"/>
            <p:cNvSpPr>
              <a:spLocks noChangeArrowheads="1"/>
            </p:cNvSpPr>
            <p:nvPr/>
          </p:nvSpPr>
          <p:spPr bwMode="auto">
            <a:xfrm>
              <a:off x="1873" y="3347"/>
              <a:ext cx="77"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7" name="Rectangle 50"/>
            <p:cNvSpPr>
              <a:spLocks noChangeArrowheads="1"/>
            </p:cNvSpPr>
            <p:nvPr/>
          </p:nvSpPr>
          <p:spPr bwMode="auto">
            <a:xfrm>
              <a:off x="1958" y="3313"/>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8" name="Rectangle 51"/>
            <p:cNvSpPr>
              <a:spLocks noChangeArrowheads="1"/>
            </p:cNvSpPr>
            <p:nvPr/>
          </p:nvSpPr>
          <p:spPr bwMode="auto">
            <a:xfrm>
              <a:off x="2051" y="3212"/>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19" name="Rectangle 52"/>
            <p:cNvSpPr>
              <a:spLocks noChangeArrowheads="1"/>
            </p:cNvSpPr>
            <p:nvPr/>
          </p:nvSpPr>
          <p:spPr bwMode="auto">
            <a:xfrm>
              <a:off x="2136" y="3135"/>
              <a:ext cx="76" cy="77"/>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0" name="Rectangle 53"/>
            <p:cNvSpPr>
              <a:spLocks noChangeArrowheads="1"/>
            </p:cNvSpPr>
            <p:nvPr/>
          </p:nvSpPr>
          <p:spPr bwMode="auto">
            <a:xfrm>
              <a:off x="2229" y="3068"/>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1" name="Rectangle 54"/>
            <p:cNvSpPr>
              <a:spLocks noChangeArrowheads="1"/>
            </p:cNvSpPr>
            <p:nvPr/>
          </p:nvSpPr>
          <p:spPr bwMode="auto">
            <a:xfrm>
              <a:off x="2314" y="3034"/>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2" name="Rectangle 55"/>
            <p:cNvSpPr>
              <a:spLocks noChangeArrowheads="1"/>
            </p:cNvSpPr>
            <p:nvPr/>
          </p:nvSpPr>
          <p:spPr bwMode="auto">
            <a:xfrm>
              <a:off x="2398" y="3000"/>
              <a:ext cx="77"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3" name="Rectangle 56"/>
            <p:cNvSpPr>
              <a:spLocks noChangeArrowheads="1"/>
            </p:cNvSpPr>
            <p:nvPr/>
          </p:nvSpPr>
          <p:spPr bwMode="auto">
            <a:xfrm>
              <a:off x="2491" y="2890"/>
              <a:ext cx="77"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4" name="Rectangle 57"/>
            <p:cNvSpPr>
              <a:spLocks noChangeArrowheads="1"/>
            </p:cNvSpPr>
            <p:nvPr/>
          </p:nvSpPr>
          <p:spPr bwMode="auto">
            <a:xfrm>
              <a:off x="2576" y="2788"/>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5" name="Rectangle 58"/>
            <p:cNvSpPr>
              <a:spLocks noChangeArrowheads="1"/>
            </p:cNvSpPr>
            <p:nvPr/>
          </p:nvSpPr>
          <p:spPr bwMode="auto">
            <a:xfrm>
              <a:off x="2661" y="2712"/>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6" name="Rectangle 59"/>
            <p:cNvSpPr>
              <a:spLocks noChangeArrowheads="1"/>
            </p:cNvSpPr>
            <p:nvPr/>
          </p:nvSpPr>
          <p:spPr bwMode="auto">
            <a:xfrm>
              <a:off x="2754" y="2543"/>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7" name="Rectangle 60"/>
            <p:cNvSpPr>
              <a:spLocks noChangeArrowheads="1"/>
            </p:cNvSpPr>
            <p:nvPr/>
          </p:nvSpPr>
          <p:spPr bwMode="auto">
            <a:xfrm>
              <a:off x="2839" y="2399"/>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8" name="Rectangle 61"/>
            <p:cNvSpPr>
              <a:spLocks noChangeArrowheads="1"/>
            </p:cNvSpPr>
            <p:nvPr/>
          </p:nvSpPr>
          <p:spPr bwMode="auto">
            <a:xfrm>
              <a:off x="2932" y="2399"/>
              <a:ext cx="76" cy="76"/>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29" name="Freeform 62"/>
            <p:cNvSpPr>
              <a:spLocks/>
            </p:cNvSpPr>
            <p:nvPr/>
          </p:nvSpPr>
          <p:spPr bwMode="auto">
            <a:xfrm>
              <a:off x="815" y="3525"/>
              <a:ext cx="84" cy="85"/>
            </a:xfrm>
            <a:custGeom>
              <a:avLst/>
              <a:gdLst>
                <a:gd name="T0" fmla="*/ 42 w 84"/>
                <a:gd name="T1" fmla="*/ 0 h 85"/>
                <a:gd name="T2" fmla="*/ 84 w 84"/>
                <a:gd name="T3" fmla="*/ 85 h 85"/>
                <a:gd name="T4" fmla="*/ 0 w 84"/>
                <a:gd name="T5" fmla="*/ 85 h 85"/>
                <a:gd name="T6" fmla="*/ 42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0" name="Freeform 63"/>
            <p:cNvSpPr>
              <a:spLocks/>
            </p:cNvSpPr>
            <p:nvPr/>
          </p:nvSpPr>
          <p:spPr bwMode="auto">
            <a:xfrm>
              <a:off x="908" y="3491"/>
              <a:ext cx="85" cy="85"/>
            </a:xfrm>
            <a:custGeom>
              <a:avLst/>
              <a:gdLst>
                <a:gd name="T0" fmla="*/ 42 w 85"/>
                <a:gd name="T1" fmla="*/ 0 h 85"/>
                <a:gd name="T2" fmla="*/ 85 w 85"/>
                <a:gd name="T3" fmla="*/ 85 h 85"/>
                <a:gd name="T4" fmla="*/ 0 w 85"/>
                <a:gd name="T5" fmla="*/ 85 h 85"/>
                <a:gd name="T6" fmla="*/ 42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2" y="0"/>
                  </a:moveTo>
                  <a:lnTo>
                    <a:pt x="85"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1" name="Freeform 64"/>
            <p:cNvSpPr>
              <a:spLocks/>
            </p:cNvSpPr>
            <p:nvPr/>
          </p:nvSpPr>
          <p:spPr bwMode="auto">
            <a:xfrm>
              <a:off x="993" y="3491"/>
              <a:ext cx="84" cy="85"/>
            </a:xfrm>
            <a:custGeom>
              <a:avLst/>
              <a:gdLst>
                <a:gd name="T0" fmla="*/ 42 w 84"/>
                <a:gd name="T1" fmla="*/ 0 h 85"/>
                <a:gd name="T2" fmla="*/ 84 w 84"/>
                <a:gd name="T3" fmla="*/ 85 h 85"/>
                <a:gd name="T4" fmla="*/ 0 w 84"/>
                <a:gd name="T5" fmla="*/ 85 h 85"/>
                <a:gd name="T6" fmla="*/ 42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2" name="Freeform 65"/>
            <p:cNvSpPr>
              <a:spLocks/>
            </p:cNvSpPr>
            <p:nvPr/>
          </p:nvSpPr>
          <p:spPr bwMode="auto">
            <a:xfrm>
              <a:off x="1086" y="3457"/>
              <a:ext cx="84" cy="85"/>
            </a:xfrm>
            <a:custGeom>
              <a:avLst/>
              <a:gdLst>
                <a:gd name="T0" fmla="*/ 42 w 84"/>
                <a:gd name="T1" fmla="*/ 0 h 85"/>
                <a:gd name="T2" fmla="*/ 84 w 84"/>
                <a:gd name="T3" fmla="*/ 85 h 85"/>
                <a:gd name="T4" fmla="*/ 0 w 84"/>
                <a:gd name="T5" fmla="*/ 85 h 85"/>
                <a:gd name="T6" fmla="*/ 42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3" name="Freeform 66"/>
            <p:cNvSpPr>
              <a:spLocks/>
            </p:cNvSpPr>
            <p:nvPr/>
          </p:nvSpPr>
          <p:spPr bwMode="auto">
            <a:xfrm>
              <a:off x="1170" y="3457"/>
              <a:ext cx="85" cy="85"/>
            </a:xfrm>
            <a:custGeom>
              <a:avLst/>
              <a:gdLst>
                <a:gd name="T0" fmla="*/ 43 w 85"/>
                <a:gd name="T1" fmla="*/ 0 h 85"/>
                <a:gd name="T2" fmla="*/ 85 w 85"/>
                <a:gd name="T3" fmla="*/ 85 h 85"/>
                <a:gd name="T4" fmla="*/ 0 w 85"/>
                <a:gd name="T5" fmla="*/ 85 h 85"/>
                <a:gd name="T6" fmla="*/ 43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3" y="0"/>
                  </a:moveTo>
                  <a:lnTo>
                    <a:pt x="85" y="85"/>
                  </a:lnTo>
                  <a:lnTo>
                    <a:pt x="0" y="85"/>
                  </a:lnTo>
                  <a:lnTo>
                    <a:pt x="43"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4" name="Freeform 67"/>
            <p:cNvSpPr>
              <a:spLocks/>
            </p:cNvSpPr>
            <p:nvPr/>
          </p:nvSpPr>
          <p:spPr bwMode="auto">
            <a:xfrm>
              <a:off x="1255" y="3423"/>
              <a:ext cx="85" cy="85"/>
            </a:xfrm>
            <a:custGeom>
              <a:avLst/>
              <a:gdLst>
                <a:gd name="T0" fmla="*/ 42 w 85"/>
                <a:gd name="T1" fmla="*/ 0 h 85"/>
                <a:gd name="T2" fmla="*/ 85 w 85"/>
                <a:gd name="T3" fmla="*/ 85 h 85"/>
                <a:gd name="T4" fmla="*/ 0 w 85"/>
                <a:gd name="T5" fmla="*/ 85 h 85"/>
                <a:gd name="T6" fmla="*/ 42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2" y="0"/>
                  </a:moveTo>
                  <a:lnTo>
                    <a:pt x="85"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5" name="Freeform 68"/>
            <p:cNvSpPr>
              <a:spLocks/>
            </p:cNvSpPr>
            <p:nvPr/>
          </p:nvSpPr>
          <p:spPr bwMode="auto">
            <a:xfrm>
              <a:off x="1348" y="3313"/>
              <a:ext cx="85" cy="85"/>
            </a:xfrm>
            <a:custGeom>
              <a:avLst/>
              <a:gdLst>
                <a:gd name="T0" fmla="*/ 43 w 85"/>
                <a:gd name="T1" fmla="*/ 0 h 85"/>
                <a:gd name="T2" fmla="*/ 85 w 85"/>
                <a:gd name="T3" fmla="*/ 85 h 85"/>
                <a:gd name="T4" fmla="*/ 0 w 85"/>
                <a:gd name="T5" fmla="*/ 85 h 85"/>
                <a:gd name="T6" fmla="*/ 43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3" y="0"/>
                  </a:moveTo>
                  <a:lnTo>
                    <a:pt x="85" y="85"/>
                  </a:lnTo>
                  <a:lnTo>
                    <a:pt x="0" y="85"/>
                  </a:lnTo>
                  <a:lnTo>
                    <a:pt x="43"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6" name="Freeform 69"/>
            <p:cNvSpPr>
              <a:spLocks/>
            </p:cNvSpPr>
            <p:nvPr/>
          </p:nvSpPr>
          <p:spPr bwMode="auto">
            <a:xfrm>
              <a:off x="1433" y="3245"/>
              <a:ext cx="85" cy="85"/>
            </a:xfrm>
            <a:custGeom>
              <a:avLst/>
              <a:gdLst>
                <a:gd name="T0" fmla="*/ 42 w 85"/>
                <a:gd name="T1" fmla="*/ 0 h 85"/>
                <a:gd name="T2" fmla="*/ 85 w 85"/>
                <a:gd name="T3" fmla="*/ 85 h 85"/>
                <a:gd name="T4" fmla="*/ 0 w 85"/>
                <a:gd name="T5" fmla="*/ 85 h 85"/>
                <a:gd name="T6" fmla="*/ 42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2" y="0"/>
                  </a:moveTo>
                  <a:lnTo>
                    <a:pt x="85"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7" name="Freeform 70"/>
            <p:cNvSpPr>
              <a:spLocks/>
            </p:cNvSpPr>
            <p:nvPr/>
          </p:nvSpPr>
          <p:spPr bwMode="auto">
            <a:xfrm>
              <a:off x="1518" y="3135"/>
              <a:ext cx="84" cy="85"/>
            </a:xfrm>
            <a:custGeom>
              <a:avLst/>
              <a:gdLst>
                <a:gd name="T0" fmla="*/ 42 w 84"/>
                <a:gd name="T1" fmla="*/ 0 h 85"/>
                <a:gd name="T2" fmla="*/ 84 w 84"/>
                <a:gd name="T3" fmla="*/ 85 h 85"/>
                <a:gd name="T4" fmla="*/ 0 w 84"/>
                <a:gd name="T5" fmla="*/ 85 h 85"/>
                <a:gd name="T6" fmla="*/ 42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8" name="Freeform 71"/>
            <p:cNvSpPr>
              <a:spLocks/>
            </p:cNvSpPr>
            <p:nvPr/>
          </p:nvSpPr>
          <p:spPr bwMode="auto">
            <a:xfrm>
              <a:off x="1611" y="3068"/>
              <a:ext cx="84" cy="84"/>
            </a:xfrm>
            <a:custGeom>
              <a:avLst/>
              <a:gdLst>
                <a:gd name="T0" fmla="*/ 42 w 84"/>
                <a:gd name="T1" fmla="*/ 0 h 84"/>
                <a:gd name="T2" fmla="*/ 84 w 84"/>
                <a:gd name="T3" fmla="*/ 84 h 84"/>
                <a:gd name="T4" fmla="*/ 0 w 84"/>
                <a:gd name="T5" fmla="*/ 84 h 84"/>
                <a:gd name="T6" fmla="*/ 42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39" name="Freeform 72"/>
            <p:cNvSpPr>
              <a:spLocks/>
            </p:cNvSpPr>
            <p:nvPr/>
          </p:nvSpPr>
          <p:spPr bwMode="auto">
            <a:xfrm>
              <a:off x="1695" y="2966"/>
              <a:ext cx="85" cy="85"/>
            </a:xfrm>
            <a:custGeom>
              <a:avLst/>
              <a:gdLst>
                <a:gd name="T0" fmla="*/ 43 w 85"/>
                <a:gd name="T1" fmla="*/ 0 h 85"/>
                <a:gd name="T2" fmla="*/ 85 w 85"/>
                <a:gd name="T3" fmla="*/ 85 h 85"/>
                <a:gd name="T4" fmla="*/ 0 w 85"/>
                <a:gd name="T5" fmla="*/ 85 h 85"/>
                <a:gd name="T6" fmla="*/ 43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3" y="0"/>
                  </a:moveTo>
                  <a:lnTo>
                    <a:pt x="85" y="85"/>
                  </a:lnTo>
                  <a:lnTo>
                    <a:pt x="0" y="85"/>
                  </a:lnTo>
                  <a:lnTo>
                    <a:pt x="43"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0" name="Freeform 73"/>
            <p:cNvSpPr>
              <a:spLocks/>
            </p:cNvSpPr>
            <p:nvPr/>
          </p:nvSpPr>
          <p:spPr bwMode="auto">
            <a:xfrm>
              <a:off x="1789" y="2822"/>
              <a:ext cx="84" cy="85"/>
            </a:xfrm>
            <a:custGeom>
              <a:avLst/>
              <a:gdLst>
                <a:gd name="T0" fmla="*/ 42 w 84"/>
                <a:gd name="T1" fmla="*/ 0 h 85"/>
                <a:gd name="T2" fmla="*/ 84 w 84"/>
                <a:gd name="T3" fmla="*/ 85 h 85"/>
                <a:gd name="T4" fmla="*/ 0 w 84"/>
                <a:gd name="T5" fmla="*/ 85 h 85"/>
                <a:gd name="T6" fmla="*/ 42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1" name="Freeform 74"/>
            <p:cNvSpPr>
              <a:spLocks/>
            </p:cNvSpPr>
            <p:nvPr/>
          </p:nvSpPr>
          <p:spPr bwMode="auto">
            <a:xfrm>
              <a:off x="1873" y="2433"/>
              <a:ext cx="85" cy="84"/>
            </a:xfrm>
            <a:custGeom>
              <a:avLst/>
              <a:gdLst>
                <a:gd name="T0" fmla="*/ 43 w 85"/>
                <a:gd name="T1" fmla="*/ 0 h 84"/>
                <a:gd name="T2" fmla="*/ 85 w 85"/>
                <a:gd name="T3" fmla="*/ 84 h 84"/>
                <a:gd name="T4" fmla="*/ 0 w 85"/>
                <a:gd name="T5" fmla="*/ 84 h 84"/>
                <a:gd name="T6" fmla="*/ 43 w 85"/>
                <a:gd name="T7" fmla="*/ 0 h 84"/>
                <a:gd name="T8" fmla="*/ 0 60000 65536"/>
                <a:gd name="T9" fmla="*/ 0 60000 65536"/>
                <a:gd name="T10" fmla="*/ 0 60000 65536"/>
                <a:gd name="T11" fmla="*/ 0 60000 65536"/>
                <a:gd name="T12" fmla="*/ 0 w 85"/>
                <a:gd name="T13" fmla="*/ 0 h 84"/>
                <a:gd name="T14" fmla="*/ 85 w 85"/>
                <a:gd name="T15" fmla="*/ 84 h 84"/>
              </a:gdLst>
              <a:ahLst/>
              <a:cxnLst>
                <a:cxn ang="T8">
                  <a:pos x="T0" y="T1"/>
                </a:cxn>
                <a:cxn ang="T9">
                  <a:pos x="T2" y="T3"/>
                </a:cxn>
                <a:cxn ang="T10">
                  <a:pos x="T4" y="T5"/>
                </a:cxn>
                <a:cxn ang="T11">
                  <a:pos x="T6" y="T7"/>
                </a:cxn>
              </a:cxnLst>
              <a:rect l="T12" t="T13" r="T14" b="T15"/>
              <a:pathLst>
                <a:path w="85" h="84">
                  <a:moveTo>
                    <a:pt x="43" y="0"/>
                  </a:moveTo>
                  <a:lnTo>
                    <a:pt x="85" y="84"/>
                  </a:lnTo>
                  <a:lnTo>
                    <a:pt x="0" y="84"/>
                  </a:lnTo>
                  <a:lnTo>
                    <a:pt x="43"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2" name="Freeform 75"/>
            <p:cNvSpPr>
              <a:spLocks/>
            </p:cNvSpPr>
            <p:nvPr/>
          </p:nvSpPr>
          <p:spPr bwMode="auto">
            <a:xfrm>
              <a:off x="1958" y="2221"/>
              <a:ext cx="85" cy="84"/>
            </a:xfrm>
            <a:custGeom>
              <a:avLst/>
              <a:gdLst>
                <a:gd name="T0" fmla="*/ 42 w 85"/>
                <a:gd name="T1" fmla="*/ 0 h 84"/>
                <a:gd name="T2" fmla="*/ 85 w 85"/>
                <a:gd name="T3" fmla="*/ 84 h 84"/>
                <a:gd name="T4" fmla="*/ 0 w 85"/>
                <a:gd name="T5" fmla="*/ 84 h 84"/>
                <a:gd name="T6" fmla="*/ 42 w 85"/>
                <a:gd name="T7" fmla="*/ 0 h 84"/>
                <a:gd name="T8" fmla="*/ 0 60000 65536"/>
                <a:gd name="T9" fmla="*/ 0 60000 65536"/>
                <a:gd name="T10" fmla="*/ 0 60000 65536"/>
                <a:gd name="T11" fmla="*/ 0 60000 65536"/>
                <a:gd name="T12" fmla="*/ 0 w 85"/>
                <a:gd name="T13" fmla="*/ 0 h 84"/>
                <a:gd name="T14" fmla="*/ 85 w 85"/>
                <a:gd name="T15" fmla="*/ 84 h 84"/>
              </a:gdLst>
              <a:ahLst/>
              <a:cxnLst>
                <a:cxn ang="T8">
                  <a:pos x="T0" y="T1"/>
                </a:cxn>
                <a:cxn ang="T9">
                  <a:pos x="T2" y="T3"/>
                </a:cxn>
                <a:cxn ang="T10">
                  <a:pos x="T4" y="T5"/>
                </a:cxn>
                <a:cxn ang="T11">
                  <a:pos x="T6" y="T7"/>
                </a:cxn>
              </a:cxnLst>
              <a:rect l="T12" t="T13" r="T14" b="T15"/>
              <a:pathLst>
                <a:path w="85" h="84">
                  <a:moveTo>
                    <a:pt x="42" y="0"/>
                  </a:moveTo>
                  <a:lnTo>
                    <a:pt x="85" y="84"/>
                  </a:lnTo>
                  <a:lnTo>
                    <a:pt x="0" y="84"/>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3" name="Freeform 76"/>
            <p:cNvSpPr>
              <a:spLocks/>
            </p:cNvSpPr>
            <p:nvPr/>
          </p:nvSpPr>
          <p:spPr bwMode="auto">
            <a:xfrm>
              <a:off x="2051" y="2153"/>
              <a:ext cx="85" cy="85"/>
            </a:xfrm>
            <a:custGeom>
              <a:avLst/>
              <a:gdLst>
                <a:gd name="T0" fmla="*/ 42 w 85"/>
                <a:gd name="T1" fmla="*/ 0 h 85"/>
                <a:gd name="T2" fmla="*/ 85 w 85"/>
                <a:gd name="T3" fmla="*/ 85 h 85"/>
                <a:gd name="T4" fmla="*/ 0 w 85"/>
                <a:gd name="T5" fmla="*/ 85 h 85"/>
                <a:gd name="T6" fmla="*/ 42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2" y="0"/>
                  </a:moveTo>
                  <a:lnTo>
                    <a:pt x="85"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4" name="Freeform 77"/>
            <p:cNvSpPr>
              <a:spLocks/>
            </p:cNvSpPr>
            <p:nvPr/>
          </p:nvSpPr>
          <p:spPr bwMode="auto">
            <a:xfrm>
              <a:off x="2136" y="1696"/>
              <a:ext cx="85" cy="84"/>
            </a:xfrm>
            <a:custGeom>
              <a:avLst/>
              <a:gdLst>
                <a:gd name="T0" fmla="*/ 42 w 85"/>
                <a:gd name="T1" fmla="*/ 0 h 84"/>
                <a:gd name="T2" fmla="*/ 85 w 85"/>
                <a:gd name="T3" fmla="*/ 84 h 84"/>
                <a:gd name="T4" fmla="*/ 0 w 85"/>
                <a:gd name="T5" fmla="*/ 84 h 84"/>
                <a:gd name="T6" fmla="*/ 42 w 85"/>
                <a:gd name="T7" fmla="*/ 0 h 84"/>
                <a:gd name="T8" fmla="*/ 0 60000 65536"/>
                <a:gd name="T9" fmla="*/ 0 60000 65536"/>
                <a:gd name="T10" fmla="*/ 0 60000 65536"/>
                <a:gd name="T11" fmla="*/ 0 60000 65536"/>
                <a:gd name="T12" fmla="*/ 0 w 85"/>
                <a:gd name="T13" fmla="*/ 0 h 84"/>
                <a:gd name="T14" fmla="*/ 85 w 85"/>
                <a:gd name="T15" fmla="*/ 84 h 84"/>
              </a:gdLst>
              <a:ahLst/>
              <a:cxnLst>
                <a:cxn ang="T8">
                  <a:pos x="T0" y="T1"/>
                </a:cxn>
                <a:cxn ang="T9">
                  <a:pos x="T2" y="T3"/>
                </a:cxn>
                <a:cxn ang="T10">
                  <a:pos x="T4" y="T5"/>
                </a:cxn>
                <a:cxn ang="T11">
                  <a:pos x="T6" y="T7"/>
                </a:cxn>
              </a:cxnLst>
              <a:rect l="T12" t="T13" r="T14" b="T15"/>
              <a:pathLst>
                <a:path w="85" h="84">
                  <a:moveTo>
                    <a:pt x="42" y="0"/>
                  </a:moveTo>
                  <a:lnTo>
                    <a:pt x="85" y="84"/>
                  </a:lnTo>
                  <a:lnTo>
                    <a:pt x="0" y="84"/>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5" name="Freeform 78"/>
            <p:cNvSpPr>
              <a:spLocks/>
            </p:cNvSpPr>
            <p:nvPr/>
          </p:nvSpPr>
          <p:spPr bwMode="auto">
            <a:xfrm>
              <a:off x="2229" y="1416"/>
              <a:ext cx="85" cy="85"/>
            </a:xfrm>
            <a:custGeom>
              <a:avLst/>
              <a:gdLst>
                <a:gd name="T0" fmla="*/ 42 w 85"/>
                <a:gd name="T1" fmla="*/ 0 h 85"/>
                <a:gd name="T2" fmla="*/ 85 w 85"/>
                <a:gd name="T3" fmla="*/ 85 h 85"/>
                <a:gd name="T4" fmla="*/ 0 w 85"/>
                <a:gd name="T5" fmla="*/ 85 h 85"/>
                <a:gd name="T6" fmla="*/ 42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2" y="0"/>
                  </a:moveTo>
                  <a:lnTo>
                    <a:pt x="85"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6" name="Freeform 79"/>
            <p:cNvSpPr>
              <a:spLocks/>
            </p:cNvSpPr>
            <p:nvPr/>
          </p:nvSpPr>
          <p:spPr bwMode="auto">
            <a:xfrm>
              <a:off x="2314" y="1128"/>
              <a:ext cx="84" cy="85"/>
            </a:xfrm>
            <a:custGeom>
              <a:avLst/>
              <a:gdLst>
                <a:gd name="T0" fmla="*/ 42 w 84"/>
                <a:gd name="T1" fmla="*/ 0 h 85"/>
                <a:gd name="T2" fmla="*/ 84 w 84"/>
                <a:gd name="T3" fmla="*/ 85 h 85"/>
                <a:gd name="T4" fmla="*/ 0 w 84"/>
                <a:gd name="T5" fmla="*/ 85 h 85"/>
                <a:gd name="T6" fmla="*/ 42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7" name="Freeform 80"/>
            <p:cNvSpPr>
              <a:spLocks/>
            </p:cNvSpPr>
            <p:nvPr/>
          </p:nvSpPr>
          <p:spPr bwMode="auto">
            <a:xfrm>
              <a:off x="2398" y="993"/>
              <a:ext cx="85" cy="85"/>
            </a:xfrm>
            <a:custGeom>
              <a:avLst/>
              <a:gdLst>
                <a:gd name="T0" fmla="*/ 43 w 85"/>
                <a:gd name="T1" fmla="*/ 0 h 85"/>
                <a:gd name="T2" fmla="*/ 85 w 85"/>
                <a:gd name="T3" fmla="*/ 85 h 85"/>
                <a:gd name="T4" fmla="*/ 0 w 85"/>
                <a:gd name="T5" fmla="*/ 85 h 85"/>
                <a:gd name="T6" fmla="*/ 43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3" y="0"/>
                  </a:moveTo>
                  <a:lnTo>
                    <a:pt x="85" y="85"/>
                  </a:lnTo>
                  <a:lnTo>
                    <a:pt x="0" y="85"/>
                  </a:lnTo>
                  <a:lnTo>
                    <a:pt x="43"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8" name="Freeform 81"/>
            <p:cNvSpPr>
              <a:spLocks/>
            </p:cNvSpPr>
            <p:nvPr/>
          </p:nvSpPr>
          <p:spPr bwMode="auto">
            <a:xfrm>
              <a:off x="2491" y="849"/>
              <a:ext cx="85" cy="85"/>
            </a:xfrm>
            <a:custGeom>
              <a:avLst/>
              <a:gdLst>
                <a:gd name="T0" fmla="*/ 43 w 85"/>
                <a:gd name="T1" fmla="*/ 0 h 85"/>
                <a:gd name="T2" fmla="*/ 85 w 85"/>
                <a:gd name="T3" fmla="*/ 85 h 85"/>
                <a:gd name="T4" fmla="*/ 0 w 85"/>
                <a:gd name="T5" fmla="*/ 85 h 85"/>
                <a:gd name="T6" fmla="*/ 43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3" y="0"/>
                  </a:moveTo>
                  <a:lnTo>
                    <a:pt x="85" y="85"/>
                  </a:lnTo>
                  <a:lnTo>
                    <a:pt x="0" y="85"/>
                  </a:lnTo>
                  <a:lnTo>
                    <a:pt x="43"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49" name="Freeform 82"/>
            <p:cNvSpPr>
              <a:spLocks/>
            </p:cNvSpPr>
            <p:nvPr/>
          </p:nvSpPr>
          <p:spPr bwMode="auto">
            <a:xfrm>
              <a:off x="2576" y="747"/>
              <a:ext cx="85" cy="85"/>
            </a:xfrm>
            <a:custGeom>
              <a:avLst/>
              <a:gdLst>
                <a:gd name="T0" fmla="*/ 43 w 85"/>
                <a:gd name="T1" fmla="*/ 0 h 85"/>
                <a:gd name="T2" fmla="*/ 85 w 85"/>
                <a:gd name="T3" fmla="*/ 85 h 85"/>
                <a:gd name="T4" fmla="*/ 0 w 85"/>
                <a:gd name="T5" fmla="*/ 85 h 85"/>
                <a:gd name="T6" fmla="*/ 43 w 85"/>
                <a:gd name="T7" fmla="*/ 0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43" y="0"/>
                  </a:moveTo>
                  <a:lnTo>
                    <a:pt x="85" y="85"/>
                  </a:lnTo>
                  <a:lnTo>
                    <a:pt x="0" y="85"/>
                  </a:lnTo>
                  <a:lnTo>
                    <a:pt x="43"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0" name="Rectangle 83"/>
            <p:cNvSpPr>
              <a:spLocks noChangeArrowheads="1"/>
            </p:cNvSpPr>
            <p:nvPr/>
          </p:nvSpPr>
          <p:spPr bwMode="auto">
            <a:xfrm>
              <a:off x="806"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1" name="Line 84"/>
            <p:cNvSpPr>
              <a:spLocks noChangeShapeType="1"/>
            </p:cNvSpPr>
            <p:nvPr/>
          </p:nvSpPr>
          <p:spPr bwMode="auto">
            <a:xfrm flipH="1" flipV="1">
              <a:off x="815"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2" name="Line 85"/>
            <p:cNvSpPr>
              <a:spLocks noChangeShapeType="1"/>
            </p:cNvSpPr>
            <p:nvPr/>
          </p:nvSpPr>
          <p:spPr bwMode="auto">
            <a:xfrm>
              <a:off x="857"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3" name="Line 86"/>
            <p:cNvSpPr>
              <a:spLocks noChangeShapeType="1"/>
            </p:cNvSpPr>
            <p:nvPr/>
          </p:nvSpPr>
          <p:spPr bwMode="auto">
            <a:xfrm flipH="1">
              <a:off x="815"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4" name="Line 87"/>
            <p:cNvSpPr>
              <a:spLocks noChangeShapeType="1"/>
            </p:cNvSpPr>
            <p:nvPr/>
          </p:nvSpPr>
          <p:spPr bwMode="auto">
            <a:xfrm flipV="1">
              <a:off x="857"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5" name="Line 88"/>
            <p:cNvSpPr>
              <a:spLocks noChangeShapeType="1"/>
            </p:cNvSpPr>
            <p:nvPr/>
          </p:nvSpPr>
          <p:spPr bwMode="auto">
            <a:xfrm flipV="1">
              <a:off x="857"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6" name="Line 89"/>
            <p:cNvSpPr>
              <a:spLocks noChangeShapeType="1"/>
            </p:cNvSpPr>
            <p:nvPr/>
          </p:nvSpPr>
          <p:spPr bwMode="auto">
            <a:xfrm>
              <a:off x="857"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7" name="Rectangle 90"/>
            <p:cNvSpPr>
              <a:spLocks noChangeArrowheads="1"/>
            </p:cNvSpPr>
            <p:nvPr/>
          </p:nvSpPr>
          <p:spPr bwMode="auto">
            <a:xfrm>
              <a:off x="899" y="3516"/>
              <a:ext cx="111"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8" name="Line 91"/>
            <p:cNvSpPr>
              <a:spLocks noChangeShapeType="1"/>
            </p:cNvSpPr>
            <p:nvPr/>
          </p:nvSpPr>
          <p:spPr bwMode="auto">
            <a:xfrm flipH="1" flipV="1">
              <a:off x="908"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59" name="Line 92"/>
            <p:cNvSpPr>
              <a:spLocks noChangeShapeType="1"/>
            </p:cNvSpPr>
            <p:nvPr/>
          </p:nvSpPr>
          <p:spPr bwMode="auto">
            <a:xfrm>
              <a:off x="950" y="3567"/>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0" name="Line 93"/>
            <p:cNvSpPr>
              <a:spLocks noChangeShapeType="1"/>
            </p:cNvSpPr>
            <p:nvPr/>
          </p:nvSpPr>
          <p:spPr bwMode="auto">
            <a:xfrm flipH="1">
              <a:off x="908"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1" name="Line 94"/>
            <p:cNvSpPr>
              <a:spLocks noChangeShapeType="1"/>
            </p:cNvSpPr>
            <p:nvPr/>
          </p:nvSpPr>
          <p:spPr bwMode="auto">
            <a:xfrm flipV="1">
              <a:off x="950" y="352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2" name="Line 95"/>
            <p:cNvSpPr>
              <a:spLocks noChangeShapeType="1"/>
            </p:cNvSpPr>
            <p:nvPr/>
          </p:nvSpPr>
          <p:spPr bwMode="auto">
            <a:xfrm flipV="1">
              <a:off x="950"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3" name="Line 96"/>
            <p:cNvSpPr>
              <a:spLocks noChangeShapeType="1"/>
            </p:cNvSpPr>
            <p:nvPr/>
          </p:nvSpPr>
          <p:spPr bwMode="auto">
            <a:xfrm>
              <a:off x="950"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4" name="Rectangle 97"/>
            <p:cNvSpPr>
              <a:spLocks noChangeArrowheads="1"/>
            </p:cNvSpPr>
            <p:nvPr/>
          </p:nvSpPr>
          <p:spPr bwMode="auto">
            <a:xfrm>
              <a:off x="984"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5" name="Line 98"/>
            <p:cNvSpPr>
              <a:spLocks noChangeShapeType="1"/>
            </p:cNvSpPr>
            <p:nvPr/>
          </p:nvSpPr>
          <p:spPr bwMode="auto">
            <a:xfrm flipH="1" flipV="1">
              <a:off x="993"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6" name="Line 99"/>
            <p:cNvSpPr>
              <a:spLocks noChangeShapeType="1"/>
            </p:cNvSpPr>
            <p:nvPr/>
          </p:nvSpPr>
          <p:spPr bwMode="auto">
            <a:xfrm>
              <a:off x="1035"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7" name="Line 100"/>
            <p:cNvSpPr>
              <a:spLocks noChangeShapeType="1"/>
            </p:cNvSpPr>
            <p:nvPr/>
          </p:nvSpPr>
          <p:spPr bwMode="auto">
            <a:xfrm flipH="1">
              <a:off x="993"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8" name="Line 101"/>
            <p:cNvSpPr>
              <a:spLocks noChangeShapeType="1"/>
            </p:cNvSpPr>
            <p:nvPr/>
          </p:nvSpPr>
          <p:spPr bwMode="auto">
            <a:xfrm flipV="1">
              <a:off x="1035"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69" name="Line 102"/>
            <p:cNvSpPr>
              <a:spLocks noChangeShapeType="1"/>
            </p:cNvSpPr>
            <p:nvPr/>
          </p:nvSpPr>
          <p:spPr bwMode="auto">
            <a:xfrm flipV="1">
              <a:off x="1035"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0" name="Line 103"/>
            <p:cNvSpPr>
              <a:spLocks noChangeShapeType="1"/>
            </p:cNvSpPr>
            <p:nvPr/>
          </p:nvSpPr>
          <p:spPr bwMode="auto">
            <a:xfrm>
              <a:off x="1035"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1" name="Rectangle 104"/>
            <p:cNvSpPr>
              <a:spLocks noChangeArrowheads="1"/>
            </p:cNvSpPr>
            <p:nvPr/>
          </p:nvSpPr>
          <p:spPr bwMode="auto">
            <a:xfrm>
              <a:off x="1077"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2" name="Line 105"/>
            <p:cNvSpPr>
              <a:spLocks noChangeShapeType="1"/>
            </p:cNvSpPr>
            <p:nvPr/>
          </p:nvSpPr>
          <p:spPr bwMode="auto">
            <a:xfrm flipH="1" flipV="1">
              <a:off x="1086"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3" name="Line 106"/>
            <p:cNvSpPr>
              <a:spLocks noChangeShapeType="1"/>
            </p:cNvSpPr>
            <p:nvPr/>
          </p:nvSpPr>
          <p:spPr bwMode="auto">
            <a:xfrm>
              <a:off x="1128"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4" name="Line 107"/>
            <p:cNvSpPr>
              <a:spLocks noChangeShapeType="1"/>
            </p:cNvSpPr>
            <p:nvPr/>
          </p:nvSpPr>
          <p:spPr bwMode="auto">
            <a:xfrm flipH="1">
              <a:off x="1086"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5" name="Line 108"/>
            <p:cNvSpPr>
              <a:spLocks noChangeShapeType="1"/>
            </p:cNvSpPr>
            <p:nvPr/>
          </p:nvSpPr>
          <p:spPr bwMode="auto">
            <a:xfrm flipV="1">
              <a:off x="1128"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6" name="Line 109"/>
            <p:cNvSpPr>
              <a:spLocks noChangeShapeType="1"/>
            </p:cNvSpPr>
            <p:nvPr/>
          </p:nvSpPr>
          <p:spPr bwMode="auto">
            <a:xfrm flipV="1">
              <a:off x="1128"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7" name="Line 110"/>
            <p:cNvSpPr>
              <a:spLocks noChangeShapeType="1"/>
            </p:cNvSpPr>
            <p:nvPr/>
          </p:nvSpPr>
          <p:spPr bwMode="auto">
            <a:xfrm>
              <a:off x="1128"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8" name="Rectangle 111"/>
            <p:cNvSpPr>
              <a:spLocks noChangeArrowheads="1"/>
            </p:cNvSpPr>
            <p:nvPr/>
          </p:nvSpPr>
          <p:spPr bwMode="auto">
            <a:xfrm>
              <a:off x="1162"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79" name="Line 112"/>
            <p:cNvSpPr>
              <a:spLocks noChangeShapeType="1"/>
            </p:cNvSpPr>
            <p:nvPr/>
          </p:nvSpPr>
          <p:spPr bwMode="auto">
            <a:xfrm flipH="1" flipV="1">
              <a:off x="1170" y="352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0" name="Line 113"/>
            <p:cNvSpPr>
              <a:spLocks noChangeShapeType="1"/>
            </p:cNvSpPr>
            <p:nvPr/>
          </p:nvSpPr>
          <p:spPr bwMode="auto">
            <a:xfrm>
              <a:off x="1213"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1" name="Line 114"/>
            <p:cNvSpPr>
              <a:spLocks noChangeShapeType="1"/>
            </p:cNvSpPr>
            <p:nvPr/>
          </p:nvSpPr>
          <p:spPr bwMode="auto">
            <a:xfrm flipH="1">
              <a:off x="1170" y="3567"/>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2" name="Line 115"/>
            <p:cNvSpPr>
              <a:spLocks noChangeShapeType="1"/>
            </p:cNvSpPr>
            <p:nvPr/>
          </p:nvSpPr>
          <p:spPr bwMode="auto">
            <a:xfrm flipV="1">
              <a:off x="1213"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3" name="Line 116"/>
            <p:cNvSpPr>
              <a:spLocks noChangeShapeType="1"/>
            </p:cNvSpPr>
            <p:nvPr/>
          </p:nvSpPr>
          <p:spPr bwMode="auto">
            <a:xfrm flipV="1">
              <a:off x="1213"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4" name="Line 117"/>
            <p:cNvSpPr>
              <a:spLocks noChangeShapeType="1"/>
            </p:cNvSpPr>
            <p:nvPr/>
          </p:nvSpPr>
          <p:spPr bwMode="auto">
            <a:xfrm>
              <a:off x="1213"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5" name="Rectangle 118"/>
            <p:cNvSpPr>
              <a:spLocks noChangeArrowheads="1"/>
            </p:cNvSpPr>
            <p:nvPr/>
          </p:nvSpPr>
          <p:spPr bwMode="auto">
            <a:xfrm>
              <a:off x="1247"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6" name="Line 119"/>
            <p:cNvSpPr>
              <a:spLocks noChangeShapeType="1"/>
            </p:cNvSpPr>
            <p:nvPr/>
          </p:nvSpPr>
          <p:spPr bwMode="auto">
            <a:xfrm flipH="1" flipV="1">
              <a:off x="1255"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7" name="Line 120"/>
            <p:cNvSpPr>
              <a:spLocks noChangeShapeType="1"/>
            </p:cNvSpPr>
            <p:nvPr/>
          </p:nvSpPr>
          <p:spPr bwMode="auto">
            <a:xfrm>
              <a:off x="1297" y="3567"/>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8" name="Line 121"/>
            <p:cNvSpPr>
              <a:spLocks noChangeShapeType="1"/>
            </p:cNvSpPr>
            <p:nvPr/>
          </p:nvSpPr>
          <p:spPr bwMode="auto">
            <a:xfrm flipH="1">
              <a:off x="1255"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89" name="Line 122"/>
            <p:cNvSpPr>
              <a:spLocks noChangeShapeType="1"/>
            </p:cNvSpPr>
            <p:nvPr/>
          </p:nvSpPr>
          <p:spPr bwMode="auto">
            <a:xfrm flipV="1">
              <a:off x="1297" y="352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0" name="Line 123"/>
            <p:cNvSpPr>
              <a:spLocks noChangeShapeType="1"/>
            </p:cNvSpPr>
            <p:nvPr/>
          </p:nvSpPr>
          <p:spPr bwMode="auto">
            <a:xfrm flipV="1">
              <a:off x="1297"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1" name="Line 124"/>
            <p:cNvSpPr>
              <a:spLocks noChangeShapeType="1"/>
            </p:cNvSpPr>
            <p:nvPr/>
          </p:nvSpPr>
          <p:spPr bwMode="auto">
            <a:xfrm>
              <a:off x="1297"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2" name="Rectangle 125"/>
            <p:cNvSpPr>
              <a:spLocks noChangeArrowheads="1"/>
            </p:cNvSpPr>
            <p:nvPr/>
          </p:nvSpPr>
          <p:spPr bwMode="auto">
            <a:xfrm>
              <a:off x="1340"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3" name="Line 126"/>
            <p:cNvSpPr>
              <a:spLocks noChangeShapeType="1"/>
            </p:cNvSpPr>
            <p:nvPr/>
          </p:nvSpPr>
          <p:spPr bwMode="auto">
            <a:xfrm flipH="1" flipV="1">
              <a:off x="1348" y="352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4" name="Line 127"/>
            <p:cNvSpPr>
              <a:spLocks noChangeShapeType="1"/>
            </p:cNvSpPr>
            <p:nvPr/>
          </p:nvSpPr>
          <p:spPr bwMode="auto">
            <a:xfrm>
              <a:off x="1391"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5" name="Line 128"/>
            <p:cNvSpPr>
              <a:spLocks noChangeShapeType="1"/>
            </p:cNvSpPr>
            <p:nvPr/>
          </p:nvSpPr>
          <p:spPr bwMode="auto">
            <a:xfrm flipH="1">
              <a:off x="1348" y="3567"/>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6" name="Line 129"/>
            <p:cNvSpPr>
              <a:spLocks noChangeShapeType="1"/>
            </p:cNvSpPr>
            <p:nvPr/>
          </p:nvSpPr>
          <p:spPr bwMode="auto">
            <a:xfrm flipV="1">
              <a:off x="1391"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7" name="Line 130"/>
            <p:cNvSpPr>
              <a:spLocks noChangeShapeType="1"/>
            </p:cNvSpPr>
            <p:nvPr/>
          </p:nvSpPr>
          <p:spPr bwMode="auto">
            <a:xfrm flipV="1">
              <a:off x="1391"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8" name="Line 131"/>
            <p:cNvSpPr>
              <a:spLocks noChangeShapeType="1"/>
            </p:cNvSpPr>
            <p:nvPr/>
          </p:nvSpPr>
          <p:spPr bwMode="auto">
            <a:xfrm>
              <a:off x="1391"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599" name="Rectangle 132"/>
            <p:cNvSpPr>
              <a:spLocks noChangeArrowheads="1"/>
            </p:cNvSpPr>
            <p:nvPr/>
          </p:nvSpPr>
          <p:spPr bwMode="auto">
            <a:xfrm>
              <a:off x="1424" y="3516"/>
              <a:ext cx="111"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0" name="Line 133"/>
            <p:cNvSpPr>
              <a:spLocks noChangeShapeType="1"/>
            </p:cNvSpPr>
            <p:nvPr/>
          </p:nvSpPr>
          <p:spPr bwMode="auto">
            <a:xfrm flipH="1" flipV="1">
              <a:off x="1433"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1" name="Line 134"/>
            <p:cNvSpPr>
              <a:spLocks noChangeShapeType="1"/>
            </p:cNvSpPr>
            <p:nvPr/>
          </p:nvSpPr>
          <p:spPr bwMode="auto">
            <a:xfrm>
              <a:off x="1475" y="3567"/>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2" name="Line 135"/>
            <p:cNvSpPr>
              <a:spLocks noChangeShapeType="1"/>
            </p:cNvSpPr>
            <p:nvPr/>
          </p:nvSpPr>
          <p:spPr bwMode="auto">
            <a:xfrm flipH="1">
              <a:off x="1433"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3" name="Line 136"/>
            <p:cNvSpPr>
              <a:spLocks noChangeShapeType="1"/>
            </p:cNvSpPr>
            <p:nvPr/>
          </p:nvSpPr>
          <p:spPr bwMode="auto">
            <a:xfrm flipV="1">
              <a:off x="1475" y="352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4" name="Line 137"/>
            <p:cNvSpPr>
              <a:spLocks noChangeShapeType="1"/>
            </p:cNvSpPr>
            <p:nvPr/>
          </p:nvSpPr>
          <p:spPr bwMode="auto">
            <a:xfrm flipV="1">
              <a:off x="1475"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5" name="Line 138"/>
            <p:cNvSpPr>
              <a:spLocks noChangeShapeType="1"/>
            </p:cNvSpPr>
            <p:nvPr/>
          </p:nvSpPr>
          <p:spPr bwMode="auto">
            <a:xfrm>
              <a:off x="1475"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6" name="Rectangle 139"/>
            <p:cNvSpPr>
              <a:spLocks noChangeArrowheads="1"/>
            </p:cNvSpPr>
            <p:nvPr/>
          </p:nvSpPr>
          <p:spPr bwMode="auto">
            <a:xfrm>
              <a:off x="1509"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7" name="Line 140"/>
            <p:cNvSpPr>
              <a:spLocks noChangeShapeType="1"/>
            </p:cNvSpPr>
            <p:nvPr/>
          </p:nvSpPr>
          <p:spPr bwMode="auto">
            <a:xfrm flipH="1" flipV="1">
              <a:off x="1518"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8" name="Line 141"/>
            <p:cNvSpPr>
              <a:spLocks noChangeShapeType="1"/>
            </p:cNvSpPr>
            <p:nvPr/>
          </p:nvSpPr>
          <p:spPr bwMode="auto">
            <a:xfrm>
              <a:off x="1560"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09" name="Line 142"/>
            <p:cNvSpPr>
              <a:spLocks noChangeShapeType="1"/>
            </p:cNvSpPr>
            <p:nvPr/>
          </p:nvSpPr>
          <p:spPr bwMode="auto">
            <a:xfrm flipH="1">
              <a:off x="1518"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0" name="Line 143"/>
            <p:cNvSpPr>
              <a:spLocks noChangeShapeType="1"/>
            </p:cNvSpPr>
            <p:nvPr/>
          </p:nvSpPr>
          <p:spPr bwMode="auto">
            <a:xfrm flipV="1">
              <a:off x="1560"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1" name="Line 144"/>
            <p:cNvSpPr>
              <a:spLocks noChangeShapeType="1"/>
            </p:cNvSpPr>
            <p:nvPr/>
          </p:nvSpPr>
          <p:spPr bwMode="auto">
            <a:xfrm flipV="1">
              <a:off x="1560"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2" name="Line 145"/>
            <p:cNvSpPr>
              <a:spLocks noChangeShapeType="1"/>
            </p:cNvSpPr>
            <p:nvPr/>
          </p:nvSpPr>
          <p:spPr bwMode="auto">
            <a:xfrm>
              <a:off x="1560"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3" name="Rectangle 146"/>
            <p:cNvSpPr>
              <a:spLocks noChangeArrowheads="1"/>
            </p:cNvSpPr>
            <p:nvPr/>
          </p:nvSpPr>
          <p:spPr bwMode="auto">
            <a:xfrm>
              <a:off x="1602"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4" name="Line 147"/>
            <p:cNvSpPr>
              <a:spLocks noChangeShapeType="1"/>
            </p:cNvSpPr>
            <p:nvPr/>
          </p:nvSpPr>
          <p:spPr bwMode="auto">
            <a:xfrm flipH="1" flipV="1">
              <a:off x="1611"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5" name="Line 148"/>
            <p:cNvSpPr>
              <a:spLocks noChangeShapeType="1"/>
            </p:cNvSpPr>
            <p:nvPr/>
          </p:nvSpPr>
          <p:spPr bwMode="auto">
            <a:xfrm>
              <a:off x="1653"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6" name="Line 149"/>
            <p:cNvSpPr>
              <a:spLocks noChangeShapeType="1"/>
            </p:cNvSpPr>
            <p:nvPr/>
          </p:nvSpPr>
          <p:spPr bwMode="auto">
            <a:xfrm flipH="1">
              <a:off x="1611"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7" name="Line 150"/>
            <p:cNvSpPr>
              <a:spLocks noChangeShapeType="1"/>
            </p:cNvSpPr>
            <p:nvPr/>
          </p:nvSpPr>
          <p:spPr bwMode="auto">
            <a:xfrm flipV="1">
              <a:off x="1653"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8" name="Line 151"/>
            <p:cNvSpPr>
              <a:spLocks noChangeShapeType="1"/>
            </p:cNvSpPr>
            <p:nvPr/>
          </p:nvSpPr>
          <p:spPr bwMode="auto">
            <a:xfrm flipV="1">
              <a:off x="1653"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19" name="Line 152"/>
            <p:cNvSpPr>
              <a:spLocks noChangeShapeType="1"/>
            </p:cNvSpPr>
            <p:nvPr/>
          </p:nvSpPr>
          <p:spPr bwMode="auto">
            <a:xfrm>
              <a:off x="1653"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0" name="Rectangle 153"/>
            <p:cNvSpPr>
              <a:spLocks noChangeArrowheads="1"/>
            </p:cNvSpPr>
            <p:nvPr/>
          </p:nvSpPr>
          <p:spPr bwMode="auto">
            <a:xfrm>
              <a:off x="1687"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1" name="Line 154"/>
            <p:cNvSpPr>
              <a:spLocks noChangeShapeType="1"/>
            </p:cNvSpPr>
            <p:nvPr/>
          </p:nvSpPr>
          <p:spPr bwMode="auto">
            <a:xfrm flipH="1" flipV="1">
              <a:off x="1695" y="352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2" name="Line 155"/>
            <p:cNvSpPr>
              <a:spLocks noChangeShapeType="1"/>
            </p:cNvSpPr>
            <p:nvPr/>
          </p:nvSpPr>
          <p:spPr bwMode="auto">
            <a:xfrm>
              <a:off x="1738" y="356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3" name="Line 156"/>
            <p:cNvSpPr>
              <a:spLocks noChangeShapeType="1"/>
            </p:cNvSpPr>
            <p:nvPr/>
          </p:nvSpPr>
          <p:spPr bwMode="auto">
            <a:xfrm flipH="1">
              <a:off x="1695" y="3567"/>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4" name="Line 157"/>
            <p:cNvSpPr>
              <a:spLocks noChangeShapeType="1"/>
            </p:cNvSpPr>
            <p:nvPr/>
          </p:nvSpPr>
          <p:spPr bwMode="auto">
            <a:xfrm flipV="1">
              <a:off x="1738" y="352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5" name="Line 158"/>
            <p:cNvSpPr>
              <a:spLocks noChangeShapeType="1"/>
            </p:cNvSpPr>
            <p:nvPr/>
          </p:nvSpPr>
          <p:spPr bwMode="auto">
            <a:xfrm flipV="1">
              <a:off x="1738" y="352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6" name="Line 159"/>
            <p:cNvSpPr>
              <a:spLocks noChangeShapeType="1"/>
            </p:cNvSpPr>
            <p:nvPr/>
          </p:nvSpPr>
          <p:spPr bwMode="auto">
            <a:xfrm>
              <a:off x="1738" y="356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7" name="Rectangle 160"/>
            <p:cNvSpPr>
              <a:spLocks noChangeArrowheads="1"/>
            </p:cNvSpPr>
            <p:nvPr/>
          </p:nvSpPr>
          <p:spPr bwMode="auto">
            <a:xfrm>
              <a:off x="1780" y="3483"/>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8" name="Line 161"/>
            <p:cNvSpPr>
              <a:spLocks noChangeShapeType="1"/>
            </p:cNvSpPr>
            <p:nvPr/>
          </p:nvSpPr>
          <p:spPr bwMode="auto">
            <a:xfrm flipH="1" flipV="1">
              <a:off x="1789" y="3491"/>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29" name="Line 162"/>
            <p:cNvSpPr>
              <a:spLocks noChangeShapeType="1"/>
            </p:cNvSpPr>
            <p:nvPr/>
          </p:nvSpPr>
          <p:spPr bwMode="auto">
            <a:xfrm>
              <a:off x="1831" y="3533"/>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0" name="Line 163"/>
            <p:cNvSpPr>
              <a:spLocks noChangeShapeType="1"/>
            </p:cNvSpPr>
            <p:nvPr/>
          </p:nvSpPr>
          <p:spPr bwMode="auto">
            <a:xfrm flipH="1">
              <a:off x="1789" y="3533"/>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1" name="Line 164"/>
            <p:cNvSpPr>
              <a:spLocks noChangeShapeType="1"/>
            </p:cNvSpPr>
            <p:nvPr/>
          </p:nvSpPr>
          <p:spPr bwMode="auto">
            <a:xfrm flipV="1">
              <a:off x="1831" y="3491"/>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2" name="Line 165"/>
            <p:cNvSpPr>
              <a:spLocks noChangeShapeType="1"/>
            </p:cNvSpPr>
            <p:nvPr/>
          </p:nvSpPr>
          <p:spPr bwMode="auto">
            <a:xfrm flipV="1">
              <a:off x="1831" y="3491"/>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3" name="Line 166"/>
            <p:cNvSpPr>
              <a:spLocks noChangeShapeType="1"/>
            </p:cNvSpPr>
            <p:nvPr/>
          </p:nvSpPr>
          <p:spPr bwMode="auto">
            <a:xfrm>
              <a:off x="1831" y="3533"/>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4" name="Rectangle 167"/>
            <p:cNvSpPr>
              <a:spLocks noChangeArrowheads="1"/>
            </p:cNvSpPr>
            <p:nvPr/>
          </p:nvSpPr>
          <p:spPr bwMode="auto">
            <a:xfrm>
              <a:off x="1865" y="3483"/>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5" name="Line 168"/>
            <p:cNvSpPr>
              <a:spLocks noChangeShapeType="1"/>
            </p:cNvSpPr>
            <p:nvPr/>
          </p:nvSpPr>
          <p:spPr bwMode="auto">
            <a:xfrm flipH="1" flipV="1">
              <a:off x="1873" y="3491"/>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6" name="Line 169"/>
            <p:cNvSpPr>
              <a:spLocks noChangeShapeType="1"/>
            </p:cNvSpPr>
            <p:nvPr/>
          </p:nvSpPr>
          <p:spPr bwMode="auto">
            <a:xfrm>
              <a:off x="1916" y="3533"/>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7" name="Line 170"/>
            <p:cNvSpPr>
              <a:spLocks noChangeShapeType="1"/>
            </p:cNvSpPr>
            <p:nvPr/>
          </p:nvSpPr>
          <p:spPr bwMode="auto">
            <a:xfrm flipH="1">
              <a:off x="1873" y="3533"/>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8" name="Line 171"/>
            <p:cNvSpPr>
              <a:spLocks noChangeShapeType="1"/>
            </p:cNvSpPr>
            <p:nvPr/>
          </p:nvSpPr>
          <p:spPr bwMode="auto">
            <a:xfrm flipV="1">
              <a:off x="1916" y="3491"/>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39" name="Line 172"/>
            <p:cNvSpPr>
              <a:spLocks noChangeShapeType="1"/>
            </p:cNvSpPr>
            <p:nvPr/>
          </p:nvSpPr>
          <p:spPr bwMode="auto">
            <a:xfrm flipV="1">
              <a:off x="1916" y="3491"/>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0" name="Line 173"/>
            <p:cNvSpPr>
              <a:spLocks noChangeShapeType="1"/>
            </p:cNvSpPr>
            <p:nvPr/>
          </p:nvSpPr>
          <p:spPr bwMode="auto">
            <a:xfrm>
              <a:off x="1916" y="3533"/>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1" name="Rectangle 174"/>
            <p:cNvSpPr>
              <a:spLocks noChangeArrowheads="1"/>
            </p:cNvSpPr>
            <p:nvPr/>
          </p:nvSpPr>
          <p:spPr bwMode="auto">
            <a:xfrm>
              <a:off x="1950" y="3449"/>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2" name="Line 175"/>
            <p:cNvSpPr>
              <a:spLocks noChangeShapeType="1"/>
            </p:cNvSpPr>
            <p:nvPr/>
          </p:nvSpPr>
          <p:spPr bwMode="auto">
            <a:xfrm flipH="1" flipV="1">
              <a:off x="1958" y="3457"/>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3" name="Line 176"/>
            <p:cNvSpPr>
              <a:spLocks noChangeShapeType="1"/>
            </p:cNvSpPr>
            <p:nvPr/>
          </p:nvSpPr>
          <p:spPr bwMode="auto">
            <a:xfrm>
              <a:off x="2000" y="3500"/>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4" name="Line 177"/>
            <p:cNvSpPr>
              <a:spLocks noChangeShapeType="1"/>
            </p:cNvSpPr>
            <p:nvPr/>
          </p:nvSpPr>
          <p:spPr bwMode="auto">
            <a:xfrm flipH="1">
              <a:off x="1958" y="3500"/>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5" name="Line 178"/>
            <p:cNvSpPr>
              <a:spLocks noChangeShapeType="1"/>
            </p:cNvSpPr>
            <p:nvPr/>
          </p:nvSpPr>
          <p:spPr bwMode="auto">
            <a:xfrm flipV="1">
              <a:off x="2000" y="3457"/>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6" name="Line 179"/>
            <p:cNvSpPr>
              <a:spLocks noChangeShapeType="1"/>
            </p:cNvSpPr>
            <p:nvPr/>
          </p:nvSpPr>
          <p:spPr bwMode="auto">
            <a:xfrm flipV="1">
              <a:off x="2000" y="3457"/>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7" name="Line 180"/>
            <p:cNvSpPr>
              <a:spLocks noChangeShapeType="1"/>
            </p:cNvSpPr>
            <p:nvPr/>
          </p:nvSpPr>
          <p:spPr bwMode="auto">
            <a:xfrm>
              <a:off x="2000" y="3500"/>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8" name="Rectangle 181"/>
            <p:cNvSpPr>
              <a:spLocks noChangeArrowheads="1"/>
            </p:cNvSpPr>
            <p:nvPr/>
          </p:nvSpPr>
          <p:spPr bwMode="auto">
            <a:xfrm>
              <a:off x="2043" y="3415"/>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49" name="Line 182"/>
            <p:cNvSpPr>
              <a:spLocks noChangeShapeType="1"/>
            </p:cNvSpPr>
            <p:nvPr/>
          </p:nvSpPr>
          <p:spPr bwMode="auto">
            <a:xfrm flipH="1" flipV="1">
              <a:off x="2051" y="3423"/>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0" name="Line 183"/>
            <p:cNvSpPr>
              <a:spLocks noChangeShapeType="1"/>
            </p:cNvSpPr>
            <p:nvPr/>
          </p:nvSpPr>
          <p:spPr bwMode="auto">
            <a:xfrm>
              <a:off x="2093" y="3466"/>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1" name="Line 184"/>
            <p:cNvSpPr>
              <a:spLocks noChangeShapeType="1"/>
            </p:cNvSpPr>
            <p:nvPr/>
          </p:nvSpPr>
          <p:spPr bwMode="auto">
            <a:xfrm flipH="1">
              <a:off x="2051" y="3466"/>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2" name="Line 185"/>
            <p:cNvSpPr>
              <a:spLocks noChangeShapeType="1"/>
            </p:cNvSpPr>
            <p:nvPr/>
          </p:nvSpPr>
          <p:spPr bwMode="auto">
            <a:xfrm flipV="1">
              <a:off x="2093" y="3423"/>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3" name="Line 186"/>
            <p:cNvSpPr>
              <a:spLocks noChangeShapeType="1"/>
            </p:cNvSpPr>
            <p:nvPr/>
          </p:nvSpPr>
          <p:spPr bwMode="auto">
            <a:xfrm flipV="1">
              <a:off x="2093" y="3423"/>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4" name="Line 187"/>
            <p:cNvSpPr>
              <a:spLocks noChangeShapeType="1"/>
            </p:cNvSpPr>
            <p:nvPr/>
          </p:nvSpPr>
          <p:spPr bwMode="auto">
            <a:xfrm>
              <a:off x="2093" y="3466"/>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5" name="Rectangle 188"/>
            <p:cNvSpPr>
              <a:spLocks noChangeArrowheads="1"/>
            </p:cNvSpPr>
            <p:nvPr/>
          </p:nvSpPr>
          <p:spPr bwMode="auto">
            <a:xfrm>
              <a:off x="2127" y="3415"/>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6" name="Line 189"/>
            <p:cNvSpPr>
              <a:spLocks noChangeShapeType="1"/>
            </p:cNvSpPr>
            <p:nvPr/>
          </p:nvSpPr>
          <p:spPr bwMode="auto">
            <a:xfrm flipH="1" flipV="1">
              <a:off x="2136" y="3423"/>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7" name="Line 190"/>
            <p:cNvSpPr>
              <a:spLocks noChangeShapeType="1"/>
            </p:cNvSpPr>
            <p:nvPr/>
          </p:nvSpPr>
          <p:spPr bwMode="auto">
            <a:xfrm>
              <a:off x="2178" y="3466"/>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8" name="Line 191"/>
            <p:cNvSpPr>
              <a:spLocks noChangeShapeType="1"/>
            </p:cNvSpPr>
            <p:nvPr/>
          </p:nvSpPr>
          <p:spPr bwMode="auto">
            <a:xfrm flipH="1">
              <a:off x="2136" y="3466"/>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59" name="Line 192"/>
            <p:cNvSpPr>
              <a:spLocks noChangeShapeType="1"/>
            </p:cNvSpPr>
            <p:nvPr/>
          </p:nvSpPr>
          <p:spPr bwMode="auto">
            <a:xfrm flipV="1">
              <a:off x="2178" y="3423"/>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0" name="Line 193"/>
            <p:cNvSpPr>
              <a:spLocks noChangeShapeType="1"/>
            </p:cNvSpPr>
            <p:nvPr/>
          </p:nvSpPr>
          <p:spPr bwMode="auto">
            <a:xfrm flipV="1">
              <a:off x="2178" y="3423"/>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1" name="Line 194"/>
            <p:cNvSpPr>
              <a:spLocks noChangeShapeType="1"/>
            </p:cNvSpPr>
            <p:nvPr/>
          </p:nvSpPr>
          <p:spPr bwMode="auto">
            <a:xfrm>
              <a:off x="2178" y="3466"/>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2" name="Rectangle 195"/>
            <p:cNvSpPr>
              <a:spLocks noChangeArrowheads="1"/>
            </p:cNvSpPr>
            <p:nvPr/>
          </p:nvSpPr>
          <p:spPr bwMode="auto">
            <a:xfrm>
              <a:off x="2221" y="3373"/>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3" name="Line 196"/>
            <p:cNvSpPr>
              <a:spLocks noChangeShapeType="1"/>
            </p:cNvSpPr>
            <p:nvPr/>
          </p:nvSpPr>
          <p:spPr bwMode="auto">
            <a:xfrm flipH="1" flipV="1">
              <a:off x="2229" y="3381"/>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4" name="Line 197"/>
            <p:cNvSpPr>
              <a:spLocks noChangeShapeType="1"/>
            </p:cNvSpPr>
            <p:nvPr/>
          </p:nvSpPr>
          <p:spPr bwMode="auto">
            <a:xfrm>
              <a:off x="2271" y="3423"/>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5" name="Line 198"/>
            <p:cNvSpPr>
              <a:spLocks noChangeShapeType="1"/>
            </p:cNvSpPr>
            <p:nvPr/>
          </p:nvSpPr>
          <p:spPr bwMode="auto">
            <a:xfrm flipH="1">
              <a:off x="2229" y="3423"/>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6" name="Line 199"/>
            <p:cNvSpPr>
              <a:spLocks noChangeShapeType="1"/>
            </p:cNvSpPr>
            <p:nvPr/>
          </p:nvSpPr>
          <p:spPr bwMode="auto">
            <a:xfrm flipV="1">
              <a:off x="2271" y="3381"/>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7" name="Line 200"/>
            <p:cNvSpPr>
              <a:spLocks noChangeShapeType="1"/>
            </p:cNvSpPr>
            <p:nvPr/>
          </p:nvSpPr>
          <p:spPr bwMode="auto">
            <a:xfrm flipV="1">
              <a:off x="2271" y="3381"/>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8" name="Line 201"/>
            <p:cNvSpPr>
              <a:spLocks noChangeShapeType="1"/>
            </p:cNvSpPr>
            <p:nvPr/>
          </p:nvSpPr>
          <p:spPr bwMode="auto">
            <a:xfrm>
              <a:off x="2271" y="3423"/>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69" name="Rectangle 202"/>
            <p:cNvSpPr>
              <a:spLocks noChangeArrowheads="1"/>
            </p:cNvSpPr>
            <p:nvPr/>
          </p:nvSpPr>
          <p:spPr bwMode="auto">
            <a:xfrm>
              <a:off x="2305" y="3271"/>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70" name="Line 203"/>
            <p:cNvSpPr>
              <a:spLocks noChangeShapeType="1"/>
            </p:cNvSpPr>
            <p:nvPr/>
          </p:nvSpPr>
          <p:spPr bwMode="auto">
            <a:xfrm flipH="1" flipV="1">
              <a:off x="2314" y="3279"/>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71" name="Line 204"/>
            <p:cNvSpPr>
              <a:spLocks noChangeShapeType="1"/>
            </p:cNvSpPr>
            <p:nvPr/>
          </p:nvSpPr>
          <p:spPr bwMode="auto">
            <a:xfrm>
              <a:off x="2356" y="3322"/>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672" name="Line 205"/>
            <p:cNvSpPr>
              <a:spLocks noChangeShapeType="1"/>
            </p:cNvSpPr>
            <p:nvPr/>
          </p:nvSpPr>
          <p:spPr bwMode="auto">
            <a:xfrm flipH="1">
              <a:off x="2314" y="3322"/>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grpSp>
      <p:grpSp>
        <p:nvGrpSpPr>
          <p:cNvPr id="3" name="Group 407"/>
          <p:cNvGrpSpPr>
            <a:grpSpLocks/>
          </p:cNvGrpSpPr>
          <p:nvPr/>
        </p:nvGrpSpPr>
        <p:grpSpPr bwMode="auto">
          <a:xfrm>
            <a:off x="1136650" y="2006600"/>
            <a:ext cx="5367338" cy="3751263"/>
            <a:chOff x="806" y="1264"/>
            <a:chExt cx="3803" cy="2363"/>
          </a:xfrm>
        </p:grpSpPr>
        <p:sp>
          <p:nvSpPr>
            <p:cNvPr id="40273" name="Line 207"/>
            <p:cNvSpPr>
              <a:spLocks noChangeShapeType="1"/>
            </p:cNvSpPr>
            <p:nvPr/>
          </p:nvSpPr>
          <p:spPr bwMode="auto">
            <a:xfrm flipV="1">
              <a:off x="2356" y="3279"/>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4" name="Line 208"/>
            <p:cNvSpPr>
              <a:spLocks noChangeShapeType="1"/>
            </p:cNvSpPr>
            <p:nvPr/>
          </p:nvSpPr>
          <p:spPr bwMode="auto">
            <a:xfrm flipV="1">
              <a:off x="2356" y="3279"/>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5" name="Line 209"/>
            <p:cNvSpPr>
              <a:spLocks noChangeShapeType="1"/>
            </p:cNvSpPr>
            <p:nvPr/>
          </p:nvSpPr>
          <p:spPr bwMode="auto">
            <a:xfrm>
              <a:off x="2356" y="3322"/>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6" name="Rectangle 210"/>
            <p:cNvSpPr>
              <a:spLocks noChangeArrowheads="1"/>
            </p:cNvSpPr>
            <p:nvPr/>
          </p:nvSpPr>
          <p:spPr bwMode="auto">
            <a:xfrm>
              <a:off x="2390" y="3203"/>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7" name="Line 211"/>
            <p:cNvSpPr>
              <a:spLocks noChangeShapeType="1"/>
            </p:cNvSpPr>
            <p:nvPr/>
          </p:nvSpPr>
          <p:spPr bwMode="auto">
            <a:xfrm flipH="1" flipV="1">
              <a:off x="2398" y="3212"/>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8" name="Line 212"/>
            <p:cNvSpPr>
              <a:spLocks noChangeShapeType="1"/>
            </p:cNvSpPr>
            <p:nvPr/>
          </p:nvSpPr>
          <p:spPr bwMode="auto">
            <a:xfrm>
              <a:off x="2441" y="3254"/>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9" name="Line 213"/>
            <p:cNvSpPr>
              <a:spLocks noChangeShapeType="1"/>
            </p:cNvSpPr>
            <p:nvPr/>
          </p:nvSpPr>
          <p:spPr bwMode="auto">
            <a:xfrm flipH="1">
              <a:off x="2398" y="3254"/>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0" name="Line 214"/>
            <p:cNvSpPr>
              <a:spLocks noChangeShapeType="1"/>
            </p:cNvSpPr>
            <p:nvPr/>
          </p:nvSpPr>
          <p:spPr bwMode="auto">
            <a:xfrm flipV="1">
              <a:off x="2441" y="3212"/>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1" name="Line 215"/>
            <p:cNvSpPr>
              <a:spLocks noChangeShapeType="1"/>
            </p:cNvSpPr>
            <p:nvPr/>
          </p:nvSpPr>
          <p:spPr bwMode="auto">
            <a:xfrm flipV="1">
              <a:off x="2441" y="3212"/>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2" name="Line 216"/>
            <p:cNvSpPr>
              <a:spLocks noChangeShapeType="1"/>
            </p:cNvSpPr>
            <p:nvPr/>
          </p:nvSpPr>
          <p:spPr bwMode="auto">
            <a:xfrm>
              <a:off x="2441" y="3254"/>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3" name="Rectangle 217"/>
            <p:cNvSpPr>
              <a:spLocks noChangeArrowheads="1"/>
            </p:cNvSpPr>
            <p:nvPr/>
          </p:nvSpPr>
          <p:spPr bwMode="auto">
            <a:xfrm>
              <a:off x="2483" y="3059"/>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4" name="Line 218"/>
            <p:cNvSpPr>
              <a:spLocks noChangeShapeType="1"/>
            </p:cNvSpPr>
            <p:nvPr/>
          </p:nvSpPr>
          <p:spPr bwMode="auto">
            <a:xfrm flipH="1" flipV="1">
              <a:off x="2491" y="3068"/>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5" name="Line 219"/>
            <p:cNvSpPr>
              <a:spLocks noChangeShapeType="1"/>
            </p:cNvSpPr>
            <p:nvPr/>
          </p:nvSpPr>
          <p:spPr bwMode="auto">
            <a:xfrm>
              <a:off x="2534" y="3110"/>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6" name="Line 220"/>
            <p:cNvSpPr>
              <a:spLocks noChangeShapeType="1"/>
            </p:cNvSpPr>
            <p:nvPr/>
          </p:nvSpPr>
          <p:spPr bwMode="auto">
            <a:xfrm flipH="1">
              <a:off x="2491" y="3110"/>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7" name="Line 221"/>
            <p:cNvSpPr>
              <a:spLocks noChangeShapeType="1"/>
            </p:cNvSpPr>
            <p:nvPr/>
          </p:nvSpPr>
          <p:spPr bwMode="auto">
            <a:xfrm flipV="1">
              <a:off x="2534" y="306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8" name="Line 222"/>
            <p:cNvSpPr>
              <a:spLocks noChangeShapeType="1"/>
            </p:cNvSpPr>
            <p:nvPr/>
          </p:nvSpPr>
          <p:spPr bwMode="auto">
            <a:xfrm flipV="1">
              <a:off x="2534" y="3068"/>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89" name="Line 223"/>
            <p:cNvSpPr>
              <a:spLocks noChangeShapeType="1"/>
            </p:cNvSpPr>
            <p:nvPr/>
          </p:nvSpPr>
          <p:spPr bwMode="auto">
            <a:xfrm>
              <a:off x="2534" y="3110"/>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0" name="Rectangle 224"/>
            <p:cNvSpPr>
              <a:spLocks noChangeArrowheads="1"/>
            </p:cNvSpPr>
            <p:nvPr/>
          </p:nvSpPr>
          <p:spPr bwMode="auto">
            <a:xfrm>
              <a:off x="2568" y="2814"/>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1" name="Line 225"/>
            <p:cNvSpPr>
              <a:spLocks noChangeShapeType="1"/>
            </p:cNvSpPr>
            <p:nvPr/>
          </p:nvSpPr>
          <p:spPr bwMode="auto">
            <a:xfrm flipH="1" flipV="1">
              <a:off x="2576" y="2822"/>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2" name="Line 226"/>
            <p:cNvSpPr>
              <a:spLocks noChangeShapeType="1"/>
            </p:cNvSpPr>
            <p:nvPr/>
          </p:nvSpPr>
          <p:spPr bwMode="auto">
            <a:xfrm>
              <a:off x="2619" y="2864"/>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3" name="Line 227"/>
            <p:cNvSpPr>
              <a:spLocks noChangeShapeType="1"/>
            </p:cNvSpPr>
            <p:nvPr/>
          </p:nvSpPr>
          <p:spPr bwMode="auto">
            <a:xfrm flipH="1">
              <a:off x="2576" y="2864"/>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4" name="Line 228"/>
            <p:cNvSpPr>
              <a:spLocks noChangeShapeType="1"/>
            </p:cNvSpPr>
            <p:nvPr/>
          </p:nvSpPr>
          <p:spPr bwMode="auto">
            <a:xfrm flipV="1">
              <a:off x="2619" y="2822"/>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5" name="Line 229"/>
            <p:cNvSpPr>
              <a:spLocks noChangeShapeType="1"/>
            </p:cNvSpPr>
            <p:nvPr/>
          </p:nvSpPr>
          <p:spPr bwMode="auto">
            <a:xfrm flipV="1">
              <a:off x="2619" y="2822"/>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6" name="Line 230"/>
            <p:cNvSpPr>
              <a:spLocks noChangeShapeType="1"/>
            </p:cNvSpPr>
            <p:nvPr/>
          </p:nvSpPr>
          <p:spPr bwMode="auto">
            <a:xfrm>
              <a:off x="2619" y="2864"/>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7" name="Rectangle 231"/>
            <p:cNvSpPr>
              <a:spLocks noChangeArrowheads="1"/>
            </p:cNvSpPr>
            <p:nvPr/>
          </p:nvSpPr>
          <p:spPr bwMode="auto">
            <a:xfrm>
              <a:off x="2652" y="2458"/>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8" name="Line 232"/>
            <p:cNvSpPr>
              <a:spLocks noChangeShapeType="1"/>
            </p:cNvSpPr>
            <p:nvPr/>
          </p:nvSpPr>
          <p:spPr bwMode="auto">
            <a:xfrm flipH="1" flipV="1">
              <a:off x="2661" y="2466"/>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99" name="Line 233"/>
            <p:cNvSpPr>
              <a:spLocks noChangeShapeType="1"/>
            </p:cNvSpPr>
            <p:nvPr/>
          </p:nvSpPr>
          <p:spPr bwMode="auto">
            <a:xfrm>
              <a:off x="2703" y="2509"/>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0" name="Line 234"/>
            <p:cNvSpPr>
              <a:spLocks noChangeShapeType="1"/>
            </p:cNvSpPr>
            <p:nvPr/>
          </p:nvSpPr>
          <p:spPr bwMode="auto">
            <a:xfrm flipH="1">
              <a:off x="2661" y="2509"/>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1" name="Line 235"/>
            <p:cNvSpPr>
              <a:spLocks noChangeShapeType="1"/>
            </p:cNvSpPr>
            <p:nvPr/>
          </p:nvSpPr>
          <p:spPr bwMode="auto">
            <a:xfrm flipV="1">
              <a:off x="2703" y="2466"/>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2" name="Line 236"/>
            <p:cNvSpPr>
              <a:spLocks noChangeShapeType="1"/>
            </p:cNvSpPr>
            <p:nvPr/>
          </p:nvSpPr>
          <p:spPr bwMode="auto">
            <a:xfrm flipV="1">
              <a:off x="2703" y="2466"/>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3" name="Line 237"/>
            <p:cNvSpPr>
              <a:spLocks noChangeShapeType="1"/>
            </p:cNvSpPr>
            <p:nvPr/>
          </p:nvSpPr>
          <p:spPr bwMode="auto">
            <a:xfrm>
              <a:off x="2703" y="2509"/>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4" name="Rectangle 238"/>
            <p:cNvSpPr>
              <a:spLocks noChangeArrowheads="1"/>
            </p:cNvSpPr>
            <p:nvPr/>
          </p:nvSpPr>
          <p:spPr bwMode="auto">
            <a:xfrm>
              <a:off x="2746" y="2246"/>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5" name="Line 239"/>
            <p:cNvSpPr>
              <a:spLocks noChangeShapeType="1"/>
            </p:cNvSpPr>
            <p:nvPr/>
          </p:nvSpPr>
          <p:spPr bwMode="auto">
            <a:xfrm flipH="1" flipV="1">
              <a:off x="2754" y="225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6" name="Line 240"/>
            <p:cNvSpPr>
              <a:spLocks noChangeShapeType="1"/>
            </p:cNvSpPr>
            <p:nvPr/>
          </p:nvSpPr>
          <p:spPr bwMode="auto">
            <a:xfrm>
              <a:off x="2796" y="2297"/>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7" name="Line 241"/>
            <p:cNvSpPr>
              <a:spLocks noChangeShapeType="1"/>
            </p:cNvSpPr>
            <p:nvPr/>
          </p:nvSpPr>
          <p:spPr bwMode="auto">
            <a:xfrm flipH="1">
              <a:off x="2754" y="2297"/>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8" name="Line 242"/>
            <p:cNvSpPr>
              <a:spLocks noChangeShapeType="1"/>
            </p:cNvSpPr>
            <p:nvPr/>
          </p:nvSpPr>
          <p:spPr bwMode="auto">
            <a:xfrm flipV="1">
              <a:off x="2796" y="225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09" name="Line 243"/>
            <p:cNvSpPr>
              <a:spLocks noChangeShapeType="1"/>
            </p:cNvSpPr>
            <p:nvPr/>
          </p:nvSpPr>
          <p:spPr bwMode="auto">
            <a:xfrm flipV="1">
              <a:off x="2796" y="225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0" name="Line 244"/>
            <p:cNvSpPr>
              <a:spLocks noChangeShapeType="1"/>
            </p:cNvSpPr>
            <p:nvPr/>
          </p:nvSpPr>
          <p:spPr bwMode="auto">
            <a:xfrm>
              <a:off x="2796" y="2297"/>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1" name="Rectangle 245"/>
            <p:cNvSpPr>
              <a:spLocks noChangeArrowheads="1"/>
            </p:cNvSpPr>
            <p:nvPr/>
          </p:nvSpPr>
          <p:spPr bwMode="auto">
            <a:xfrm>
              <a:off x="2830" y="2178"/>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2" name="Line 246"/>
            <p:cNvSpPr>
              <a:spLocks noChangeShapeType="1"/>
            </p:cNvSpPr>
            <p:nvPr/>
          </p:nvSpPr>
          <p:spPr bwMode="auto">
            <a:xfrm flipH="1" flipV="1">
              <a:off x="2839" y="2187"/>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3" name="Line 247"/>
            <p:cNvSpPr>
              <a:spLocks noChangeShapeType="1"/>
            </p:cNvSpPr>
            <p:nvPr/>
          </p:nvSpPr>
          <p:spPr bwMode="auto">
            <a:xfrm>
              <a:off x="2881" y="2229"/>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4" name="Line 248"/>
            <p:cNvSpPr>
              <a:spLocks noChangeShapeType="1"/>
            </p:cNvSpPr>
            <p:nvPr/>
          </p:nvSpPr>
          <p:spPr bwMode="auto">
            <a:xfrm flipH="1">
              <a:off x="2839" y="2229"/>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5" name="Line 249"/>
            <p:cNvSpPr>
              <a:spLocks noChangeShapeType="1"/>
            </p:cNvSpPr>
            <p:nvPr/>
          </p:nvSpPr>
          <p:spPr bwMode="auto">
            <a:xfrm flipV="1">
              <a:off x="2881" y="2187"/>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6" name="Line 250"/>
            <p:cNvSpPr>
              <a:spLocks noChangeShapeType="1"/>
            </p:cNvSpPr>
            <p:nvPr/>
          </p:nvSpPr>
          <p:spPr bwMode="auto">
            <a:xfrm flipV="1">
              <a:off x="2881" y="2187"/>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7" name="Line 251"/>
            <p:cNvSpPr>
              <a:spLocks noChangeShapeType="1"/>
            </p:cNvSpPr>
            <p:nvPr/>
          </p:nvSpPr>
          <p:spPr bwMode="auto">
            <a:xfrm>
              <a:off x="2881" y="2229"/>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8" name="Rectangle 252"/>
            <p:cNvSpPr>
              <a:spLocks noChangeArrowheads="1"/>
            </p:cNvSpPr>
            <p:nvPr/>
          </p:nvSpPr>
          <p:spPr bwMode="auto">
            <a:xfrm>
              <a:off x="2923" y="2077"/>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19" name="Line 253"/>
            <p:cNvSpPr>
              <a:spLocks noChangeShapeType="1"/>
            </p:cNvSpPr>
            <p:nvPr/>
          </p:nvSpPr>
          <p:spPr bwMode="auto">
            <a:xfrm flipH="1" flipV="1">
              <a:off x="2932" y="2085"/>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0" name="Line 254"/>
            <p:cNvSpPr>
              <a:spLocks noChangeShapeType="1"/>
            </p:cNvSpPr>
            <p:nvPr/>
          </p:nvSpPr>
          <p:spPr bwMode="auto">
            <a:xfrm>
              <a:off x="2974" y="2128"/>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1" name="Line 255"/>
            <p:cNvSpPr>
              <a:spLocks noChangeShapeType="1"/>
            </p:cNvSpPr>
            <p:nvPr/>
          </p:nvSpPr>
          <p:spPr bwMode="auto">
            <a:xfrm flipH="1">
              <a:off x="2932" y="212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2" name="Line 256"/>
            <p:cNvSpPr>
              <a:spLocks noChangeShapeType="1"/>
            </p:cNvSpPr>
            <p:nvPr/>
          </p:nvSpPr>
          <p:spPr bwMode="auto">
            <a:xfrm flipV="1">
              <a:off x="2974" y="2085"/>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3" name="Line 257"/>
            <p:cNvSpPr>
              <a:spLocks noChangeShapeType="1"/>
            </p:cNvSpPr>
            <p:nvPr/>
          </p:nvSpPr>
          <p:spPr bwMode="auto">
            <a:xfrm flipV="1">
              <a:off x="2974" y="2085"/>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4" name="Line 258"/>
            <p:cNvSpPr>
              <a:spLocks noChangeShapeType="1"/>
            </p:cNvSpPr>
            <p:nvPr/>
          </p:nvSpPr>
          <p:spPr bwMode="auto">
            <a:xfrm>
              <a:off x="2974" y="2128"/>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5" name="Rectangle 259"/>
            <p:cNvSpPr>
              <a:spLocks noChangeArrowheads="1"/>
            </p:cNvSpPr>
            <p:nvPr/>
          </p:nvSpPr>
          <p:spPr bwMode="auto">
            <a:xfrm>
              <a:off x="3008" y="1967"/>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6" name="Line 260"/>
            <p:cNvSpPr>
              <a:spLocks noChangeShapeType="1"/>
            </p:cNvSpPr>
            <p:nvPr/>
          </p:nvSpPr>
          <p:spPr bwMode="auto">
            <a:xfrm flipH="1" flipV="1">
              <a:off x="3017" y="1975"/>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7" name="Line 261"/>
            <p:cNvSpPr>
              <a:spLocks noChangeShapeType="1"/>
            </p:cNvSpPr>
            <p:nvPr/>
          </p:nvSpPr>
          <p:spPr bwMode="auto">
            <a:xfrm>
              <a:off x="3059" y="201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8" name="Line 262"/>
            <p:cNvSpPr>
              <a:spLocks noChangeShapeType="1"/>
            </p:cNvSpPr>
            <p:nvPr/>
          </p:nvSpPr>
          <p:spPr bwMode="auto">
            <a:xfrm flipH="1">
              <a:off x="3017" y="201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29" name="Line 263"/>
            <p:cNvSpPr>
              <a:spLocks noChangeShapeType="1"/>
            </p:cNvSpPr>
            <p:nvPr/>
          </p:nvSpPr>
          <p:spPr bwMode="auto">
            <a:xfrm flipV="1">
              <a:off x="3059" y="1975"/>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0" name="Line 264"/>
            <p:cNvSpPr>
              <a:spLocks noChangeShapeType="1"/>
            </p:cNvSpPr>
            <p:nvPr/>
          </p:nvSpPr>
          <p:spPr bwMode="auto">
            <a:xfrm flipV="1">
              <a:off x="3059" y="1975"/>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1" name="Line 265"/>
            <p:cNvSpPr>
              <a:spLocks noChangeShapeType="1"/>
            </p:cNvSpPr>
            <p:nvPr/>
          </p:nvSpPr>
          <p:spPr bwMode="auto">
            <a:xfrm>
              <a:off x="3059" y="2018"/>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2" name="Rectangle 266"/>
            <p:cNvSpPr>
              <a:spLocks noChangeArrowheads="1"/>
            </p:cNvSpPr>
            <p:nvPr/>
          </p:nvSpPr>
          <p:spPr bwMode="auto">
            <a:xfrm>
              <a:off x="3093" y="1967"/>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3" name="Line 267"/>
            <p:cNvSpPr>
              <a:spLocks noChangeShapeType="1"/>
            </p:cNvSpPr>
            <p:nvPr/>
          </p:nvSpPr>
          <p:spPr bwMode="auto">
            <a:xfrm flipH="1" flipV="1">
              <a:off x="3101" y="1975"/>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4" name="Line 268"/>
            <p:cNvSpPr>
              <a:spLocks noChangeShapeType="1"/>
            </p:cNvSpPr>
            <p:nvPr/>
          </p:nvSpPr>
          <p:spPr bwMode="auto">
            <a:xfrm>
              <a:off x="3144" y="201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5" name="Line 269"/>
            <p:cNvSpPr>
              <a:spLocks noChangeShapeType="1"/>
            </p:cNvSpPr>
            <p:nvPr/>
          </p:nvSpPr>
          <p:spPr bwMode="auto">
            <a:xfrm flipH="1">
              <a:off x="3101" y="2018"/>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6" name="Line 270"/>
            <p:cNvSpPr>
              <a:spLocks noChangeShapeType="1"/>
            </p:cNvSpPr>
            <p:nvPr/>
          </p:nvSpPr>
          <p:spPr bwMode="auto">
            <a:xfrm flipV="1">
              <a:off x="3144" y="1975"/>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7" name="Line 271"/>
            <p:cNvSpPr>
              <a:spLocks noChangeShapeType="1"/>
            </p:cNvSpPr>
            <p:nvPr/>
          </p:nvSpPr>
          <p:spPr bwMode="auto">
            <a:xfrm flipV="1">
              <a:off x="3144" y="1975"/>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8" name="Line 272"/>
            <p:cNvSpPr>
              <a:spLocks noChangeShapeType="1"/>
            </p:cNvSpPr>
            <p:nvPr/>
          </p:nvSpPr>
          <p:spPr bwMode="auto">
            <a:xfrm>
              <a:off x="3144" y="2018"/>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39" name="Rectangle 273"/>
            <p:cNvSpPr>
              <a:spLocks noChangeArrowheads="1"/>
            </p:cNvSpPr>
            <p:nvPr/>
          </p:nvSpPr>
          <p:spPr bwMode="auto">
            <a:xfrm>
              <a:off x="3186" y="1967"/>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0" name="Line 274"/>
            <p:cNvSpPr>
              <a:spLocks noChangeShapeType="1"/>
            </p:cNvSpPr>
            <p:nvPr/>
          </p:nvSpPr>
          <p:spPr bwMode="auto">
            <a:xfrm flipH="1" flipV="1">
              <a:off x="3194" y="1975"/>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1" name="Line 275"/>
            <p:cNvSpPr>
              <a:spLocks noChangeShapeType="1"/>
            </p:cNvSpPr>
            <p:nvPr/>
          </p:nvSpPr>
          <p:spPr bwMode="auto">
            <a:xfrm>
              <a:off x="3237" y="201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2" name="Line 276"/>
            <p:cNvSpPr>
              <a:spLocks noChangeShapeType="1"/>
            </p:cNvSpPr>
            <p:nvPr/>
          </p:nvSpPr>
          <p:spPr bwMode="auto">
            <a:xfrm flipH="1">
              <a:off x="3194" y="2018"/>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3" name="Line 277"/>
            <p:cNvSpPr>
              <a:spLocks noChangeShapeType="1"/>
            </p:cNvSpPr>
            <p:nvPr/>
          </p:nvSpPr>
          <p:spPr bwMode="auto">
            <a:xfrm flipV="1">
              <a:off x="3237" y="1975"/>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4" name="Line 278"/>
            <p:cNvSpPr>
              <a:spLocks noChangeShapeType="1"/>
            </p:cNvSpPr>
            <p:nvPr/>
          </p:nvSpPr>
          <p:spPr bwMode="auto">
            <a:xfrm flipV="1">
              <a:off x="3237" y="1975"/>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5" name="Line 279"/>
            <p:cNvSpPr>
              <a:spLocks noChangeShapeType="1"/>
            </p:cNvSpPr>
            <p:nvPr/>
          </p:nvSpPr>
          <p:spPr bwMode="auto">
            <a:xfrm>
              <a:off x="3237" y="2018"/>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6" name="Rectangle 280"/>
            <p:cNvSpPr>
              <a:spLocks noChangeArrowheads="1"/>
            </p:cNvSpPr>
            <p:nvPr/>
          </p:nvSpPr>
          <p:spPr bwMode="auto">
            <a:xfrm>
              <a:off x="3271" y="1831"/>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7" name="Line 281"/>
            <p:cNvSpPr>
              <a:spLocks noChangeShapeType="1"/>
            </p:cNvSpPr>
            <p:nvPr/>
          </p:nvSpPr>
          <p:spPr bwMode="auto">
            <a:xfrm flipH="1" flipV="1">
              <a:off x="3279" y="1840"/>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8" name="Line 282"/>
            <p:cNvSpPr>
              <a:spLocks noChangeShapeType="1"/>
            </p:cNvSpPr>
            <p:nvPr/>
          </p:nvSpPr>
          <p:spPr bwMode="auto">
            <a:xfrm>
              <a:off x="3321" y="1882"/>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49" name="Line 283"/>
            <p:cNvSpPr>
              <a:spLocks noChangeShapeType="1"/>
            </p:cNvSpPr>
            <p:nvPr/>
          </p:nvSpPr>
          <p:spPr bwMode="auto">
            <a:xfrm flipH="1">
              <a:off x="3279" y="1882"/>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0" name="Line 284"/>
            <p:cNvSpPr>
              <a:spLocks noChangeShapeType="1"/>
            </p:cNvSpPr>
            <p:nvPr/>
          </p:nvSpPr>
          <p:spPr bwMode="auto">
            <a:xfrm flipV="1">
              <a:off x="3321" y="1840"/>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1" name="Line 285"/>
            <p:cNvSpPr>
              <a:spLocks noChangeShapeType="1"/>
            </p:cNvSpPr>
            <p:nvPr/>
          </p:nvSpPr>
          <p:spPr bwMode="auto">
            <a:xfrm flipV="1">
              <a:off x="3321" y="1840"/>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2" name="Line 286"/>
            <p:cNvSpPr>
              <a:spLocks noChangeShapeType="1"/>
            </p:cNvSpPr>
            <p:nvPr/>
          </p:nvSpPr>
          <p:spPr bwMode="auto">
            <a:xfrm>
              <a:off x="3321" y="1882"/>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3" name="Rectangle 287"/>
            <p:cNvSpPr>
              <a:spLocks noChangeArrowheads="1"/>
            </p:cNvSpPr>
            <p:nvPr/>
          </p:nvSpPr>
          <p:spPr bwMode="auto">
            <a:xfrm>
              <a:off x="3364" y="1831"/>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4" name="Line 288"/>
            <p:cNvSpPr>
              <a:spLocks noChangeShapeType="1"/>
            </p:cNvSpPr>
            <p:nvPr/>
          </p:nvSpPr>
          <p:spPr bwMode="auto">
            <a:xfrm flipH="1" flipV="1">
              <a:off x="3372" y="1840"/>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5" name="Line 289"/>
            <p:cNvSpPr>
              <a:spLocks noChangeShapeType="1"/>
            </p:cNvSpPr>
            <p:nvPr/>
          </p:nvSpPr>
          <p:spPr bwMode="auto">
            <a:xfrm>
              <a:off x="3415" y="1882"/>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6" name="Line 290"/>
            <p:cNvSpPr>
              <a:spLocks noChangeShapeType="1"/>
            </p:cNvSpPr>
            <p:nvPr/>
          </p:nvSpPr>
          <p:spPr bwMode="auto">
            <a:xfrm flipH="1">
              <a:off x="3372" y="1882"/>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7" name="Line 291"/>
            <p:cNvSpPr>
              <a:spLocks noChangeShapeType="1"/>
            </p:cNvSpPr>
            <p:nvPr/>
          </p:nvSpPr>
          <p:spPr bwMode="auto">
            <a:xfrm flipV="1">
              <a:off x="3415" y="1840"/>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8" name="Line 292"/>
            <p:cNvSpPr>
              <a:spLocks noChangeShapeType="1"/>
            </p:cNvSpPr>
            <p:nvPr/>
          </p:nvSpPr>
          <p:spPr bwMode="auto">
            <a:xfrm flipV="1">
              <a:off x="3415" y="1840"/>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59" name="Line 293"/>
            <p:cNvSpPr>
              <a:spLocks noChangeShapeType="1"/>
            </p:cNvSpPr>
            <p:nvPr/>
          </p:nvSpPr>
          <p:spPr bwMode="auto">
            <a:xfrm>
              <a:off x="3415" y="1882"/>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0" name="Rectangle 294"/>
            <p:cNvSpPr>
              <a:spLocks noChangeArrowheads="1"/>
            </p:cNvSpPr>
            <p:nvPr/>
          </p:nvSpPr>
          <p:spPr bwMode="auto">
            <a:xfrm>
              <a:off x="3448" y="1687"/>
              <a:ext cx="111"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1" name="Line 295"/>
            <p:cNvSpPr>
              <a:spLocks noChangeShapeType="1"/>
            </p:cNvSpPr>
            <p:nvPr/>
          </p:nvSpPr>
          <p:spPr bwMode="auto">
            <a:xfrm flipH="1" flipV="1">
              <a:off x="3457" y="1696"/>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2" name="Line 296"/>
            <p:cNvSpPr>
              <a:spLocks noChangeShapeType="1"/>
            </p:cNvSpPr>
            <p:nvPr/>
          </p:nvSpPr>
          <p:spPr bwMode="auto">
            <a:xfrm>
              <a:off x="3499" y="1738"/>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3" name="Line 297"/>
            <p:cNvSpPr>
              <a:spLocks noChangeShapeType="1"/>
            </p:cNvSpPr>
            <p:nvPr/>
          </p:nvSpPr>
          <p:spPr bwMode="auto">
            <a:xfrm flipH="1">
              <a:off x="3457" y="173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4" name="Line 298"/>
            <p:cNvSpPr>
              <a:spLocks noChangeShapeType="1"/>
            </p:cNvSpPr>
            <p:nvPr/>
          </p:nvSpPr>
          <p:spPr bwMode="auto">
            <a:xfrm flipV="1">
              <a:off x="3499" y="1696"/>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5" name="Line 299"/>
            <p:cNvSpPr>
              <a:spLocks noChangeShapeType="1"/>
            </p:cNvSpPr>
            <p:nvPr/>
          </p:nvSpPr>
          <p:spPr bwMode="auto">
            <a:xfrm flipV="1">
              <a:off x="3499" y="1696"/>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6" name="Line 300"/>
            <p:cNvSpPr>
              <a:spLocks noChangeShapeType="1"/>
            </p:cNvSpPr>
            <p:nvPr/>
          </p:nvSpPr>
          <p:spPr bwMode="auto">
            <a:xfrm>
              <a:off x="3499" y="1738"/>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7" name="Rectangle 301"/>
            <p:cNvSpPr>
              <a:spLocks noChangeArrowheads="1"/>
            </p:cNvSpPr>
            <p:nvPr/>
          </p:nvSpPr>
          <p:spPr bwMode="auto">
            <a:xfrm>
              <a:off x="3533" y="1653"/>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8" name="Line 302"/>
            <p:cNvSpPr>
              <a:spLocks noChangeShapeType="1"/>
            </p:cNvSpPr>
            <p:nvPr/>
          </p:nvSpPr>
          <p:spPr bwMode="auto">
            <a:xfrm flipH="1" flipV="1">
              <a:off x="3542" y="1662"/>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69" name="Line 303"/>
            <p:cNvSpPr>
              <a:spLocks noChangeShapeType="1"/>
            </p:cNvSpPr>
            <p:nvPr/>
          </p:nvSpPr>
          <p:spPr bwMode="auto">
            <a:xfrm>
              <a:off x="3584" y="1704"/>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0" name="Line 304"/>
            <p:cNvSpPr>
              <a:spLocks noChangeShapeType="1"/>
            </p:cNvSpPr>
            <p:nvPr/>
          </p:nvSpPr>
          <p:spPr bwMode="auto">
            <a:xfrm flipH="1">
              <a:off x="3542" y="1704"/>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1" name="Line 305"/>
            <p:cNvSpPr>
              <a:spLocks noChangeShapeType="1"/>
            </p:cNvSpPr>
            <p:nvPr/>
          </p:nvSpPr>
          <p:spPr bwMode="auto">
            <a:xfrm flipV="1">
              <a:off x="3584" y="1662"/>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2" name="Line 306"/>
            <p:cNvSpPr>
              <a:spLocks noChangeShapeType="1"/>
            </p:cNvSpPr>
            <p:nvPr/>
          </p:nvSpPr>
          <p:spPr bwMode="auto">
            <a:xfrm flipV="1">
              <a:off x="3584" y="1662"/>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3" name="Line 307"/>
            <p:cNvSpPr>
              <a:spLocks noChangeShapeType="1"/>
            </p:cNvSpPr>
            <p:nvPr/>
          </p:nvSpPr>
          <p:spPr bwMode="auto">
            <a:xfrm>
              <a:off x="3584" y="1704"/>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4" name="Rectangle 308"/>
            <p:cNvSpPr>
              <a:spLocks noChangeArrowheads="1"/>
            </p:cNvSpPr>
            <p:nvPr/>
          </p:nvSpPr>
          <p:spPr bwMode="auto">
            <a:xfrm>
              <a:off x="3626" y="1620"/>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5" name="Line 309"/>
            <p:cNvSpPr>
              <a:spLocks noChangeShapeType="1"/>
            </p:cNvSpPr>
            <p:nvPr/>
          </p:nvSpPr>
          <p:spPr bwMode="auto">
            <a:xfrm flipH="1" flipV="1">
              <a:off x="3635" y="162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6" name="Line 310"/>
            <p:cNvSpPr>
              <a:spLocks noChangeShapeType="1"/>
            </p:cNvSpPr>
            <p:nvPr/>
          </p:nvSpPr>
          <p:spPr bwMode="auto">
            <a:xfrm>
              <a:off x="3677" y="1670"/>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7" name="Line 311"/>
            <p:cNvSpPr>
              <a:spLocks noChangeShapeType="1"/>
            </p:cNvSpPr>
            <p:nvPr/>
          </p:nvSpPr>
          <p:spPr bwMode="auto">
            <a:xfrm flipH="1">
              <a:off x="3635" y="1670"/>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8" name="Line 312"/>
            <p:cNvSpPr>
              <a:spLocks noChangeShapeType="1"/>
            </p:cNvSpPr>
            <p:nvPr/>
          </p:nvSpPr>
          <p:spPr bwMode="auto">
            <a:xfrm flipV="1">
              <a:off x="3677" y="162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79" name="Line 313"/>
            <p:cNvSpPr>
              <a:spLocks noChangeShapeType="1"/>
            </p:cNvSpPr>
            <p:nvPr/>
          </p:nvSpPr>
          <p:spPr bwMode="auto">
            <a:xfrm flipV="1">
              <a:off x="3677" y="1628"/>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0" name="Line 314"/>
            <p:cNvSpPr>
              <a:spLocks noChangeShapeType="1"/>
            </p:cNvSpPr>
            <p:nvPr/>
          </p:nvSpPr>
          <p:spPr bwMode="auto">
            <a:xfrm>
              <a:off x="3677" y="1670"/>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1" name="Rectangle 315"/>
            <p:cNvSpPr>
              <a:spLocks noChangeArrowheads="1"/>
            </p:cNvSpPr>
            <p:nvPr/>
          </p:nvSpPr>
          <p:spPr bwMode="auto">
            <a:xfrm>
              <a:off x="3711" y="1509"/>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2" name="Line 316"/>
            <p:cNvSpPr>
              <a:spLocks noChangeShapeType="1"/>
            </p:cNvSpPr>
            <p:nvPr/>
          </p:nvSpPr>
          <p:spPr bwMode="auto">
            <a:xfrm flipH="1" flipV="1">
              <a:off x="3719" y="1518"/>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3" name="Line 317"/>
            <p:cNvSpPr>
              <a:spLocks noChangeShapeType="1"/>
            </p:cNvSpPr>
            <p:nvPr/>
          </p:nvSpPr>
          <p:spPr bwMode="auto">
            <a:xfrm>
              <a:off x="3762" y="1560"/>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4" name="Line 318"/>
            <p:cNvSpPr>
              <a:spLocks noChangeShapeType="1"/>
            </p:cNvSpPr>
            <p:nvPr/>
          </p:nvSpPr>
          <p:spPr bwMode="auto">
            <a:xfrm flipH="1">
              <a:off x="3719" y="1560"/>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5" name="Line 319"/>
            <p:cNvSpPr>
              <a:spLocks noChangeShapeType="1"/>
            </p:cNvSpPr>
            <p:nvPr/>
          </p:nvSpPr>
          <p:spPr bwMode="auto">
            <a:xfrm flipV="1">
              <a:off x="3762" y="1518"/>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6" name="Line 320"/>
            <p:cNvSpPr>
              <a:spLocks noChangeShapeType="1"/>
            </p:cNvSpPr>
            <p:nvPr/>
          </p:nvSpPr>
          <p:spPr bwMode="auto">
            <a:xfrm flipV="1">
              <a:off x="3762" y="1518"/>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7" name="Line 321"/>
            <p:cNvSpPr>
              <a:spLocks noChangeShapeType="1"/>
            </p:cNvSpPr>
            <p:nvPr/>
          </p:nvSpPr>
          <p:spPr bwMode="auto">
            <a:xfrm>
              <a:off x="3762" y="1560"/>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8" name="Rectangle 322"/>
            <p:cNvSpPr>
              <a:spLocks noChangeArrowheads="1"/>
            </p:cNvSpPr>
            <p:nvPr/>
          </p:nvSpPr>
          <p:spPr bwMode="auto">
            <a:xfrm>
              <a:off x="3796" y="1476"/>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89" name="Line 323"/>
            <p:cNvSpPr>
              <a:spLocks noChangeShapeType="1"/>
            </p:cNvSpPr>
            <p:nvPr/>
          </p:nvSpPr>
          <p:spPr bwMode="auto">
            <a:xfrm flipH="1" flipV="1">
              <a:off x="3804" y="1484"/>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0" name="Line 324"/>
            <p:cNvSpPr>
              <a:spLocks noChangeShapeType="1"/>
            </p:cNvSpPr>
            <p:nvPr/>
          </p:nvSpPr>
          <p:spPr bwMode="auto">
            <a:xfrm>
              <a:off x="3846" y="1526"/>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1" name="Line 325"/>
            <p:cNvSpPr>
              <a:spLocks noChangeShapeType="1"/>
            </p:cNvSpPr>
            <p:nvPr/>
          </p:nvSpPr>
          <p:spPr bwMode="auto">
            <a:xfrm flipH="1">
              <a:off x="3804" y="1526"/>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2" name="Line 326"/>
            <p:cNvSpPr>
              <a:spLocks noChangeShapeType="1"/>
            </p:cNvSpPr>
            <p:nvPr/>
          </p:nvSpPr>
          <p:spPr bwMode="auto">
            <a:xfrm flipV="1">
              <a:off x="3846" y="1484"/>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3" name="Line 327"/>
            <p:cNvSpPr>
              <a:spLocks noChangeShapeType="1"/>
            </p:cNvSpPr>
            <p:nvPr/>
          </p:nvSpPr>
          <p:spPr bwMode="auto">
            <a:xfrm flipV="1">
              <a:off x="3846" y="1484"/>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4" name="Line 328"/>
            <p:cNvSpPr>
              <a:spLocks noChangeShapeType="1"/>
            </p:cNvSpPr>
            <p:nvPr/>
          </p:nvSpPr>
          <p:spPr bwMode="auto">
            <a:xfrm>
              <a:off x="3846" y="1526"/>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5" name="Rectangle 329"/>
            <p:cNvSpPr>
              <a:spLocks noChangeArrowheads="1"/>
            </p:cNvSpPr>
            <p:nvPr/>
          </p:nvSpPr>
          <p:spPr bwMode="auto">
            <a:xfrm>
              <a:off x="3889" y="1442"/>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6" name="Line 330"/>
            <p:cNvSpPr>
              <a:spLocks noChangeShapeType="1"/>
            </p:cNvSpPr>
            <p:nvPr/>
          </p:nvSpPr>
          <p:spPr bwMode="auto">
            <a:xfrm flipH="1" flipV="1">
              <a:off x="3897" y="1450"/>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7" name="Line 331"/>
            <p:cNvSpPr>
              <a:spLocks noChangeShapeType="1"/>
            </p:cNvSpPr>
            <p:nvPr/>
          </p:nvSpPr>
          <p:spPr bwMode="auto">
            <a:xfrm>
              <a:off x="3940" y="1493"/>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8" name="Line 332"/>
            <p:cNvSpPr>
              <a:spLocks noChangeShapeType="1"/>
            </p:cNvSpPr>
            <p:nvPr/>
          </p:nvSpPr>
          <p:spPr bwMode="auto">
            <a:xfrm flipH="1">
              <a:off x="3897" y="1493"/>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399" name="Line 333"/>
            <p:cNvSpPr>
              <a:spLocks noChangeShapeType="1"/>
            </p:cNvSpPr>
            <p:nvPr/>
          </p:nvSpPr>
          <p:spPr bwMode="auto">
            <a:xfrm flipV="1">
              <a:off x="3940" y="1450"/>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0" name="Line 334"/>
            <p:cNvSpPr>
              <a:spLocks noChangeShapeType="1"/>
            </p:cNvSpPr>
            <p:nvPr/>
          </p:nvSpPr>
          <p:spPr bwMode="auto">
            <a:xfrm flipV="1">
              <a:off x="3940" y="1450"/>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1" name="Line 335"/>
            <p:cNvSpPr>
              <a:spLocks noChangeShapeType="1"/>
            </p:cNvSpPr>
            <p:nvPr/>
          </p:nvSpPr>
          <p:spPr bwMode="auto">
            <a:xfrm>
              <a:off x="3940" y="1493"/>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2" name="Rectangle 336"/>
            <p:cNvSpPr>
              <a:spLocks noChangeArrowheads="1"/>
            </p:cNvSpPr>
            <p:nvPr/>
          </p:nvSpPr>
          <p:spPr bwMode="auto">
            <a:xfrm>
              <a:off x="3973" y="1408"/>
              <a:ext cx="111"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3" name="Line 337"/>
            <p:cNvSpPr>
              <a:spLocks noChangeShapeType="1"/>
            </p:cNvSpPr>
            <p:nvPr/>
          </p:nvSpPr>
          <p:spPr bwMode="auto">
            <a:xfrm flipH="1" flipV="1">
              <a:off x="3982" y="1416"/>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4" name="Line 338"/>
            <p:cNvSpPr>
              <a:spLocks noChangeShapeType="1"/>
            </p:cNvSpPr>
            <p:nvPr/>
          </p:nvSpPr>
          <p:spPr bwMode="auto">
            <a:xfrm>
              <a:off x="4024" y="1459"/>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5" name="Line 339"/>
            <p:cNvSpPr>
              <a:spLocks noChangeShapeType="1"/>
            </p:cNvSpPr>
            <p:nvPr/>
          </p:nvSpPr>
          <p:spPr bwMode="auto">
            <a:xfrm flipH="1">
              <a:off x="3982" y="1459"/>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6" name="Line 340"/>
            <p:cNvSpPr>
              <a:spLocks noChangeShapeType="1"/>
            </p:cNvSpPr>
            <p:nvPr/>
          </p:nvSpPr>
          <p:spPr bwMode="auto">
            <a:xfrm flipV="1">
              <a:off x="4024" y="1416"/>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7" name="Line 341"/>
            <p:cNvSpPr>
              <a:spLocks noChangeShapeType="1"/>
            </p:cNvSpPr>
            <p:nvPr/>
          </p:nvSpPr>
          <p:spPr bwMode="auto">
            <a:xfrm flipV="1">
              <a:off x="4024" y="1416"/>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8" name="Line 342"/>
            <p:cNvSpPr>
              <a:spLocks noChangeShapeType="1"/>
            </p:cNvSpPr>
            <p:nvPr/>
          </p:nvSpPr>
          <p:spPr bwMode="auto">
            <a:xfrm>
              <a:off x="4024" y="1459"/>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09" name="Rectangle 343"/>
            <p:cNvSpPr>
              <a:spLocks noChangeArrowheads="1"/>
            </p:cNvSpPr>
            <p:nvPr/>
          </p:nvSpPr>
          <p:spPr bwMode="auto">
            <a:xfrm>
              <a:off x="4067" y="1332"/>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0" name="Line 344"/>
            <p:cNvSpPr>
              <a:spLocks noChangeShapeType="1"/>
            </p:cNvSpPr>
            <p:nvPr/>
          </p:nvSpPr>
          <p:spPr bwMode="auto">
            <a:xfrm flipH="1" flipV="1">
              <a:off x="4075" y="1340"/>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1" name="Line 345"/>
            <p:cNvSpPr>
              <a:spLocks noChangeShapeType="1"/>
            </p:cNvSpPr>
            <p:nvPr/>
          </p:nvSpPr>
          <p:spPr bwMode="auto">
            <a:xfrm>
              <a:off x="4117" y="1382"/>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2" name="Line 346"/>
            <p:cNvSpPr>
              <a:spLocks noChangeShapeType="1"/>
            </p:cNvSpPr>
            <p:nvPr/>
          </p:nvSpPr>
          <p:spPr bwMode="auto">
            <a:xfrm flipH="1">
              <a:off x="4075" y="1382"/>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3" name="Line 347"/>
            <p:cNvSpPr>
              <a:spLocks noChangeShapeType="1"/>
            </p:cNvSpPr>
            <p:nvPr/>
          </p:nvSpPr>
          <p:spPr bwMode="auto">
            <a:xfrm flipV="1">
              <a:off x="4117" y="1340"/>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4" name="Line 348"/>
            <p:cNvSpPr>
              <a:spLocks noChangeShapeType="1"/>
            </p:cNvSpPr>
            <p:nvPr/>
          </p:nvSpPr>
          <p:spPr bwMode="auto">
            <a:xfrm flipV="1">
              <a:off x="4117" y="1340"/>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5" name="Line 349"/>
            <p:cNvSpPr>
              <a:spLocks noChangeShapeType="1"/>
            </p:cNvSpPr>
            <p:nvPr/>
          </p:nvSpPr>
          <p:spPr bwMode="auto">
            <a:xfrm>
              <a:off x="4117" y="1382"/>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6" name="Rectangle 350"/>
            <p:cNvSpPr>
              <a:spLocks noChangeArrowheads="1"/>
            </p:cNvSpPr>
            <p:nvPr/>
          </p:nvSpPr>
          <p:spPr bwMode="auto">
            <a:xfrm>
              <a:off x="4151" y="1332"/>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7" name="Line 351"/>
            <p:cNvSpPr>
              <a:spLocks noChangeShapeType="1"/>
            </p:cNvSpPr>
            <p:nvPr/>
          </p:nvSpPr>
          <p:spPr bwMode="auto">
            <a:xfrm flipH="1" flipV="1">
              <a:off x="4160" y="1340"/>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8" name="Line 352"/>
            <p:cNvSpPr>
              <a:spLocks noChangeShapeType="1"/>
            </p:cNvSpPr>
            <p:nvPr/>
          </p:nvSpPr>
          <p:spPr bwMode="auto">
            <a:xfrm>
              <a:off x="4202" y="1382"/>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19" name="Line 353"/>
            <p:cNvSpPr>
              <a:spLocks noChangeShapeType="1"/>
            </p:cNvSpPr>
            <p:nvPr/>
          </p:nvSpPr>
          <p:spPr bwMode="auto">
            <a:xfrm flipH="1">
              <a:off x="4160" y="1382"/>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0" name="Line 354"/>
            <p:cNvSpPr>
              <a:spLocks noChangeShapeType="1"/>
            </p:cNvSpPr>
            <p:nvPr/>
          </p:nvSpPr>
          <p:spPr bwMode="auto">
            <a:xfrm flipV="1">
              <a:off x="4202" y="1340"/>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1" name="Line 355"/>
            <p:cNvSpPr>
              <a:spLocks noChangeShapeType="1"/>
            </p:cNvSpPr>
            <p:nvPr/>
          </p:nvSpPr>
          <p:spPr bwMode="auto">
            <a:xfrm flipV="1">
              <a:off x="4202" y="1340"/>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2" name="Line 356"/>
            <p:cNvSpPr>
              <a:spLocks noChangeShapeType="1"/>
            </p:cNvSpPr>
            <p:nvPr/>
          </p:nvSpPr>
          <p:spPr bwMode="auto">
            <a:xfrm>
              <a:off x="4202" y="1382"/>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3" name="Rectangle 357"/>
            <p:cNvSpPr>
              <a:spLocks noChangeArrowheads="1"/>
            </p:cNvSpPr>
            <p:nvPr/>
          </p:nvSpPr>
          <p:spPr bwMode="auto">
            <a:xfrm>
              <a:off x="4236" y="1332"/>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4" name="Line 358"/>
            <p:cNvSpPr>
              <a:spLocks noChangeShapeType="1"/>
            </p:cNvSpPr>
            <p:nvPr/>
          </p:nvSpPr>
          <p:spPr bwMode="auto">
            <a:xfrm flipH="1" flipV="1">
              <a:off x="4244" y="1340"/>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5" name="Line 359"/>
            <p:cNvSpPr>
              <a:spLocks noChangeShapeType="1"/>
            </p:cNvSpPr>
            <p:nvPr/>
          </p:nvSpPr>
          <p:spPr bwMode="auto">
            <a:xfrm>
              <a:off x="4287" y="1382"/>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6" name="Line 360"/>
            <p:cNvSpPr>
              <a:spLocks noChangeShapeType="1"/>
            </p:cNvSpPr>
            <p:nvPr/>
          </p:nvSpPr>
          <p:spPr bwMode="auto">
            <a:xfrm flipH="1">
              <a:off x="4244" y="1382"/>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7" name="Line 361"/>
            <p:cNvSpPr>
              <a:spLocks noChangeShapeType="1"/>
            </p:cNvSpPr>
            <p:nvPr/>
          </p:nvSpPr>
          <p:spPr bwMode="auto">
            <a:xfrm flipV="1">
              <a:off x="4287" y="1340"/>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8" name="Line 362"/>
            <p:cNvSpPr>
              <a:spLocks noChangeShapeType="1"/>
            </p:cNvSpPr>
            <p:nvPr/>
          </p:nvSpPr>
          <p:spPr bwMode="auto">
            <a:xfrm flipV="1">
              <a:off x="4287" y="1340"/>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29" name="Line 363"/>
            <p:cNvSpPr>
              <a:spLocks noChangeShapeType="1"/>
            </p:cNvSpPr>
            <p:nvPr/>
          </p:nvSpPr>
          <p:spPr bwMode="auto">
            <a:xfrm>
              <a:off x="4287" y="1382"/>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0" name="Rectangle 364"/>
            <p:cNvSpPr>
              <a:spLocks noChangeArrowheads="1"/>
            </p:cNvSpPr>
            <p:nvPr/>
          </p:nvSpPr>
          <p:spPr bwMode="auto">
            <a:xfrm>
              <a:off x="4329" y="1298"/>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1" name="Line 365"/>
            <p:cNvSpPr>
              <a:spLocks noChangeShapeType="1"/>
            </p:cNvSpPr>
            <p:nvPr/>
          </p:nvSpPr>
          <p:spPr bwMode="auto">
            <a:xfrm flipH="1" flipV="1">
              <a:off x="4338" y="1306"/>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2" name="Line 366"/>
            <p:cNvSpPr>
              <a:spLocks noChangeShapeType="1"/>
            </p:cNvSpPr>
            <p:nvPr/>
          </p:nvSpPr>
          <p:spPr bwMode="auto">
            <a:xfrm>
              <a:off x="4380" y="1349"/>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3" name="Line 367"/>
            <p:cNvSpPr>
              <a:spLocks noChangeShapeType="1"/>
            </p:cNvSpPr>
            <p:nvPr/>
          </p:nvSpPr>
          <p:spPr bwMode="auto">
            <a:xfrm flipH="1">
              <a:off x="4338" y="1349"/>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4" name="Line 368"/>
            <p:cNvSpPr>
              <a:spLocks noChangeShapeType="1"/>
            </p:cNvSpPr>
            <p:nvPr/>
          </p:nvSpPr>
          <p:spPr bwMode="auto">
            <a:xfrm flipV="1">
              <a:off x="4380" y="1306"/>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5" name="Line 369"/>
            <p:cNvSpPr>
              <a:spLocks noChangeShapeType="1"/>
            </p:cNvSpPr>
            <p:nvPr/>
          </p:nvSpPr>
          <p:spPr bwMode="auto">
            <a:xfrm flipV="1">
              <a:off x="4380" y="1306"/>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6" name="Line 370"/>
            <p:cNvSpPr>
              <a:spLocks noChangeShapeType="1"/>
            </p:cNvSpPr>
            <p:nvPr/>
          </p:nvSpPr>
          <p:spPr bwMode="auto">
            <a:xfrm>
              <a:off x="4380" y="1349"/>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7" name="Rectangle 371"/>
            <p:cNvSpPr>
              <a:spLocks noChangeArrowheads="1"/>
            </p:cNvSpPr>
            <p:nvPr/>
          </p:nvSpPr>
          <p:spPr bwMode="auto">
            <a:xfrm>
              <a:off x="4414" y="1264"/>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8" name="Line 372"/>
            <p:cNvSpPr>
              <a:spLocks noChangeShapeType="1"/>
            </p:cNvSpPr>
            <p:nvPr/>
          </p:nvSpPr>
          <p:spPr bwMode="auto">
            <a:xfrm flipH="1" flipV="1">
              <a:off x="4422" y="1272"/>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39" name="Line 373"/>
            <p:cNvSpPr>
              <a:spLocks noChangeShapeType="1"/>
            </p:cNvSpPr>
            <p:nvPr/>
          </p:nvSpPr>
          <p:spPr bwMode="auto">
            <a:xfrm>
              <a:off x="4465" y="131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0" name="Line 374"/>
            <p:cNvSpPr>
              <a:spLocks noChangeShapeType="1"/>
            </p:cNvSpPr>
            <p:nvPr/>
          </p:nvSpPr>
          <p:spPr bwMode="auto">
            <a:xfrm flipH="1">
              <a:off x="4422" y="131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1" name="Line 375"/>
            <p:cNvSpPr>
              <a:spLocks noChangeShapeType="1"/>
            </p:cNvSpPr>
            <p:nvPr/>
          </p:nvSpPr>
          <p:spPr bwMode="auto">
            <a:xfrm flipV="1">
              <a:off x="4465" y="1272"/>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2" name="Line 376"/>
            <p:cNvSpPr>
              <a:spLocks noChangeShapeType="1"/>
            </p:cNvSpPr>
            <p:nvPr/>
          </p:nvSpPr>
          <p:spPr bwMode="auto">
            <a:xfrm flipV="1">
              <a:off x="4465" y="1272"/>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3" name="Line 377"/>
            <p:cNvSpPr>
              <a:spLocks noChangeShapeType="1"/>
            </p:cNvSpPr>
            <p:nvPr/>
          </p:nvSpPr>
          <p:spPr bwMode="auto">
            <a:xfrm>
              <a:off x="4465" y="131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4" name="Rectangle 378"/>
            <p:cNvSpPr>
              <a:spLocks noChangeArrowheads="1"/>
            </p:cNvSpPr>
            <p:nvPr/>
          </p:nvSpPr>
          <p:spPr bwMode="auto">
            <a:xfrm>
              <a:off x="4498" y="1264"/>
              <a:ext cx="111"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5" name="Line 379"/>
            <p:cNvSpPr>
              <a:spLocks noChangeShapeType="1"/>
            </p:cNvSpPr>
            <p:nvPr/>
          </p:nvSpPr>
          <p:spPr bwMode="auto">
            <a:xfrm flipH="1" flipV="1">
              <a:off x="4507" y="1272"/>
              <a:ext cx="42"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6" name="Line 380"/>
            <p:cNvSpPr>
              <a:spLocks noChangeShapeType="1"/>
            </p:cNvSpPr>
            <p:nvPr/>
          </p:nvSpPr>
          <p:spPr bwMode="auto">
            <a:xfrm>
              <a:off x="4549" y="1315"/>
              <a:ext cx="43"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7" name="Line 381"/>
            <p:cNvSpPr>
              <a:spLocks noChangeShapeType="1"/>
            </p:cNvSpPr>
            <p:nvPr/>
          </p:nvSpPr>
          <p:spPr bwMode="auto">
            <a:xfrm flipH="1">
              <a:off x="4507" y="1315"/>
              <a:ext cx="42"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8" name="Line 382"/>
            <p:cNvSpPr>
              <a:spLocks noChangeShapeType="1"/>
            </p:cNvSpPr>
            <p:nvPr/>
          </p:nvSpPr>
          <p:spPr bwMode="auto">
            <a:xfrm flipV="1">
              <a:off x="4549" y="1272"/>
              <a:ext cx="43"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49" name="Line 383"/>
            <p:cNvSpPr>
              <a:spLocks noChangeShapeType="1"/>
            </p:cNvSpPr>
            <p:nvPr/>
          </p:nvSpPr>
          <p:spPr bwMode="auto">
            <a:xfrm flipV="1">
              <a:off x="4549" y="1272"/>
              <a:ext cx="1" cy="43"/>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0" name="Line 384"/>
            <p:cNvSpPr>
              <a:spLocks noChangeShapeType="1"/>
            </p:cNvSpPr>
            <p:nvPr/>
          </p:nvSpPr>
          <p:spPr bwMode="auto">
            <a:xfrm>
              <a:off x="4549" y="1315"/>
              <a:ext cx="1" cy="42"/>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1" name="Rectangle 385"/>
            <p:cNvSpPr>
              <a:spLocks noChangeArrowheads="1"/>
            </p:cNvSpPr>
            <p:nvPr/>
          </p:nvSpPr>
          <p:spPr bwMode="auto">
            <a:xfrm>
              <a:off x="806"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2" name="Line 386"/>
            <p:cNvSpPr>
              <a:spLocks noChangeShapeType="1"/>
            </p:cNvSpPr>
            <p:nvPr/>
          </p:nvSpPr>
          <p:spPr bwMode="auto">
            <a:xfrm flipV="1">
              <a:off x="857"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3" name="Line 387"/>
            <p:cNvSpPr>
              <a:spLocks noChangeShapeType="1"/>
            </p:cNvSpPr>
            <p:nvPr/>
          </p:nvSpPr>
          <p:spPr bwMode="auto">
            <a:xfrm>
              <a:off x="857"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4" name="Line 388"/>
            <p:cNvSpPr>
              <a:spLocks noChangeShapeType="1"/>
            </p:cNvSpPr>
            <p:nvPr/>
          </p:nvSpPr>
          <p:spPr bwMode="auto">
            <a:xfrm flipH="1">
              <a:off x="815"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5" name="Line 389"/>
            <p:cNvSpPr>
              <a:spLocks noChangeShapeType="1"/>
            </p:cNvSpPr>
            <p:nvPr/>
          </p:nvSpPr>
          <p:spPr bwMode="auto">
            <a:xfrm>
              <a:off x="857"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6" name="Rectangle 390"/>
            <p:cNvSpPr>
              <a:spLocks noChangeArrowheads="1"/>
            </p:cNvSpPr>
            <p:nvPr/>
          </p:nvSpPr>
          <p:spPr bwMode="auto">
            <a:xfrm>
              <a:off x="899" y="3516"/>
              <a:ext cx="111"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7" name="Line 391"/>
            <p:cNvSpPr>
              <a:spLocks noChangeShapeType="1"/>
            </p:cNvSpPr>
            <p:nvPr/>
          </p:nvSpPr>
          <p:spPr bwMode="auto">
            <a:xfrm flipV="1">
              <a:off x="950"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8" name="Line 392"/>
            <p:cNvSpPr>
              <a:spLocks noChangeShapeType="1"/>
            </p:cNvSpPr>
            <p:nvPr/>
          </p:nvSpPr>
          <p:spPr bwMode="auto">
            <a:xfrm>
              <a:off x="950"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59" name="Line 393"/>
            <p:cNvSpPr>
              <a:spLocks noChangeShapeType="1"/>
            </p:cNvSpPr>
            <p:nvPr/>
          </p:nvSpPr>
          <p:spPr bwMode="auto">
            <a:xfrm flipH="1">
              <a:off x="908"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0" name="Line 394"/>
            <p:cNvSpPr>
              <a:spLocks noChangeShapeType="1"/>
            </p:cNvSpPr>
            <p:nvPr/>
          </p:nvSpPr>
          <p:spPr bwMode="auto">
            <a:xfrm>
              <a:off x="950"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1" name="Rectangle 395"/>
            <p:cNvSpPr>
              <a:spLocks noChangeArrowheads="1"/>
            </p:cNvSpPr>
            <p:nvPr/>
          </p:nvSpPr>
          <p:spPr bwMode="auto">
            <a:xfrm>
              <a:off x="984"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2" name="Line 396"/>
            <p:cNvSpPr>
              <a:spLocks noChangeShapeType="1"/>
            </p:cNvSpPr>
            <p:nvPr/>
          </p:nvSpPr>
          <p:spPr bwMode="auto">
            <a:xfrm flipV="1">
              <a:off x="1035"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3" name="Line 397"/>
            <p:cNvSpPr>
              <a:spLocks noChangeShapeType="1"/>
            </p:cNvSpPr>
            <p:nvPr/>
          </p:nvSpPr>
          <p:spPr bwMode="auto">
            <a:xfrm>
              <a:off x="1035"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4" name="Line 398"/>
            <p:cNvSpPr>
              <a:spLocks noChangeShapeType="1"/>
            </p:cNvSpPr>
            <p:nvPr/>
          </p:nvSpPr>
          <p:spPr bwMode="auto">
            <a:xfrm flipH="1">
              <a:off x="993"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5" name="Line 399"/>
            <p:cNvSpPr>
              <a:spLocks noChangeShapeType="1"/>
            </p:cNvSpPr>
            <p:nvPr/>
          </p:nvSpPr>
          <p:spPr bwMode="auto">
            <a:xfrm>
              <a:off x="1035"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6" name="Rectangle 400"/>
            <p:cNvSpPr>
              <a:spLocks noChangeArrowheads="1"/>
            </p:cNvSpPr>
            <p:nvPr/>
          </p:nvSpPr>
          <p:spPr bwMode="auto">
            <a:xfrm>
              <a:off x="1077"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7" name="Line 401"/>
            <p:cNvSpPr>
              <a:spLocks noChangeShapeType="1"/>
            </p:cNvSpPr>
            <p:nvPr/>
          </p:nvSpPr>
          <p:spPr bwMode="auto">
            <a:xfrm flipV="1">
              <a:off x="1128"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8" name="Line 402"/>
            <p:cNvSpPr>
              <a:spLocks noChangeShapeType="1"/>
            </p:cNvSpPr>
            <p:nvPr/>
          </p:nvSpPr>
          <p:spPr bwMode="auto">
            <a:xfrm>
              <a:off x="1128"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69" name="Line 403"/>
            <p:cNvSpPr>
              <a:spLocks noChangeShapeType="1"/>
            </p:cNvSpPr>
            <p:nvPr/>
          </p:nvSpPr>
          <p:spPr bwMode="auto">
            <a:xfrm flipH="1">
              <a:off x="1086"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0" name="Line 404"/>
            <p:cNvSpPr>
              <a:spLocks noChangeShapeType="1"/>
            </p:cNvSpPr>
            <p:nvPr/>
          </p:nvSpPr>
          <p:spPr bwMode="auto">
            <a:xfrm>
              <a:off x="1128"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1" name="Rectangle 405"/>
            <p:cNvSpPr>
              <a:spLocks noChangeArrowheads="1"/>
            </p:cNvSpPr>
            <p:nvPr/>
          </p:nvSpPr>
          <p:spPr bwMode="auto">
            <a:xfrm>
              <a:off x="1162"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472" name="Line 406"/>
            <p:cNvSpPr>
              <a:spLocks noChangeShapeType="1"/>
            </p:cNvSpPr>
            <p:nvPr/>
          </p:nvSpPr>
          <p:spPr bwMode="auto">
            <a:xfrm flipV="1">
              <a:off x="1213"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grpSp>
      <p:grpSp>
        <p:nvGrpSpPr>
          <p:cNvPr id="4" name="Group 608"/>
          <p:cNvGrpSpPr>
            <a:grpSpLocks/>
          </p:cNvGrpSpPr>
          <p:nvPr/>
        </p:nvGrpSpPr>
        <p:grpSpPr bwMode="auto">
          <a:xfrm>
            <a:off x="1149350" y="4413250"/>
            <a:ext cx="5114925" cy="1344613"/>
            <a:chOff x="815" y="2780"/>
            <a:chExt cx="3624" cy="847"/>
          </a:xfrm>
        </p:grpSpPr>
        <p:sp>
          <p:nvSpPr>
            <p:cNvPr id="40073" name="Line 408"/>
            <p:cNvSpPr>
              <a:spLocks noChangeShapeType="1"/>
            </p:cNvSpPr>
            <p:nvPr/>
          </p:nvSpPr>
          <p:spPr bwMode="auto">
            <a:xfrm>
              <a:off x="1213"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4" name="Line 409"/>
            <p:cNvSpPr>
              <a:spLocks noChangeShapeType="1"/>
            </p:cNvSpPr>
            <p:nvPr/>
          </p:nvSpPr>
          <p:spPr bwMode="auto">
            <a:xfrm flipH="1">
              <a:off x="1170"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5" name="Line 410"/>
            <p:cNvSpPr>
              <a:spLocks noChangeShapeType="1"/>
            </p:cNvSpPr>
            <p:nvPr/>
          </p:nvSpPr>
          <p:spPr bwMode="auto">
            <a:xfrm>
              <a:off x="1213"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6" name="Rectangle 411"/>
            <p:cNvSpPr>
              <a:spLocks noChangeArrowheads="1"/>
            </p:cNvSpPr>
            <p:nvPr/>
          </p:nvSpPr>
          <p:spPr bwMode="auto">
            <a:xfrm>
              <a:off x="1247"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7" name="Line 412"/>
            <p:cNvSpPr>
              <a:spLocks noChangeShapeType="1"/>
            </p:cNvSpPr>
            <p:nvPr/>
          </p:nvSpPr>
          <p:spPr bwMode="auto">
            <a:xfrm flipV="1">
              <a:off x="1297"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8" name="Line 413"/>
            <p:cNvSpPr>
              <a:spLocks noChangeShapeType="1"/>
            </p:cNvSpPr>
            <p:nvPr/>
          </p:nvSpPr>
          <p:spPr bwMode="auto">
            <a:xfrm>
              <a:off x="1297"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9" name="Line 414"/>
            <p:cNvSpPr>
              <a:spLocks noChangeShapeType="1"/>
            </p:cNvSpPr>
            <p:nvPr/>
          </p:nvSpPr>
          <p:spPr bwMode="auto">
            <a:xfrm flipH="1">
              <a:off x="1255"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0" name="Line 415"/>
            <p:cNvSpPr>
              <a:spLocks noChangeShapeType="1"/>
            </p:cNvSpPr>
            <p:nvPr/>
          </p:nvSpPr>
          <p:spPr bwMode="auto">
            <a:xfrm>
              <a:off x="1297"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1" name="Rectangle 416"/>
            <p:cNvSpPr>
              <a:spLocks noChangeArrowheads="1"/>
            </p:cNvSpPr>
            <p:nvPr/>
          </p:nvSpPr>
          <p:spPr bwMode="auto">
            <a:xfrm>
              <a:off x="1340"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2" name="Line 417"/>
            <p:cNvSpPr>
              <a:spLocks noChangeShapeType="1"/>
            </p:cNvSpPr>
            <p:nvPr/>
          </p:nvSpPr>
          <p:spPr bwMode="auto">
            <a:xfrm flipV="1">
              <a:off x="1391"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3" name="Line 418"/>
            <p:cNvSpPr>
              <a:spLocks noChangeShapeType="1"/>
            </p:cNvSpPr>
            <p:nvPr/>
          </p:nvSpPr>
          <p:spPr bwMode="auto">
            <a:xfrm>
              <a:off x="1391"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4" name="Line 419"/>
            <p:cNvSpPr>
              <a:spLocks noChangeShapeType="1"/>
            </p:cNvSpPr>
            <p:nvPr/>
          </p:nvSpPr>
          <p:spPr bwMode="auto">
            <a:xfrm flipH="1">
              <a:off x="1348"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5" name="Line 420"/>
            <p:cNvSpPr>
              <a:spLocks noChangeShapeType="1"/>
            </p:cNvSpPr>
            <p:nvPr/>
          </p:nvSpPr>
          <p:spPr bwMode="auto">
            <a:xfrm>
              <a:off x="1391"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6" name="Rectangle 421"/>
            <p:cNvSpPr>
              <a:spLocks noChangeArrowheads="1"/>
            </p:cNvSpPr>
            <p:nvPr/>
          </p:nvSpPr>
          <p:spPr bwMode="auto">
            <a:xfrm>
              <a:off x="1424" y="3516"/>
              <a:ext cx="111"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7" name="Line 422"/>
            <p:cNvSpPr>
              <a:spLocks noChangeShapeType="1"/>
            </p:cNvSpPr>
            <p:nvPr/>
          </p:nvSpPr>
          <p:spPr bwMode="auto">
            <a:xfrm flipV="1">
              <a:off x="1475"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8" name="Line 423"/>
            <p:cNvSpPr>
              <a:spLocks noChangeShapeType="1"/>
            </p:cNvSpPr>
            <p:nvPr/>
          </p:nvSpPr>
          <p:spPr bwMode="auto">
            <a:xfrm>
              <a:off x="1475"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89" name="Line 424"/>
            <p:cNvSpPr>
              <a:spLocks noChangeShapeType="1"/>
            </p:cNvSpPr>
            <p:nvPr/>
          </p:nvSpPr>
          <p:spPr bwMode="auto">
            <a:xfrm flipH="1">
              <a:off x="1433"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0" name="Line 425"/>
            <p:cNvSpPr>
              <a:spLocks noChangeShapeType="1"/>
            </p:cNvSpPr>
            <p:nvPr/>
          </p:nvSpPr>
          <p:spPr bwMode="auto">
            <a:xfrm>
              <a:off x="1475"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1" name="Rectangle 426"/>
            <p:cNvSpPr>
              <a:spLocks noChangeArrowheads="1"/>
            </p:cNvSpPr>
            <p:nvPr/>
          </p:nvSpPr>
          <p:spPr bwMode="auto">
            <a:xfrm>
              <a:off x="1509"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2" name="Line 427"/>
            <p:cNvSpPr>
              <a:spLocks noChangeShapeType="1"/>
            </p:cNvSpPr>
            <p:nvPr/>
          </p:nvSpPr>
          <p:spPr bwMode="auto">
            <a:xfrm flipV="1">
              <a:off x="1560"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3" name="Line 428"/>
            <p:cNvSpPr>
              <a:spLocks noChangeShapeType="1"/>
            </p:cNvSpPr>
            <p:nvPr/>
          </p:nvSpPr>
          <p:spPr bwMode="auto">
            <a:xfrm>
              <a:off x="1560"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4" name="Line 429"/>
            <p:cNvSpPr>
              <a:spLocks noChangeShapeType="1"/>
            </p:cNvSpPr>
            <p:nvPr/>
          </p:nvSpPr>
          <p:spPr bwMode="auto">
            <a:xfrm flipH="1">
              <a:off x="1518"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5" name="Line 430"/>
            <p:cNvSpPr>
              <a:spLocks noChangeShapeType="1"/>
            </p:cNvSpPr>
            <p:nvPr/>
          </p:nvSpPr>
          <p:spPr bwMode="auto">
            <a:xfrm>
              <a:off x="1560"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6" name="Rectangle 431"/>
            <p:cNvSpPr>
              <a:spLocks noChangeArrowheads="1"/>
            </p:cNvSpPr>
            <p:nvPr/>
          </p:nvSpPr>
          <p:spPr bwMode="auto">
            <a:xfrm>
              <a:off x="1602"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7" name="Line 432"/>
            <p:cNvSpPr>
              <a:spLocks noChangeShapeType="1"/>
            </p:cNvSpPr>
            <p:nvPr/>
          </p:nvSpPr>
          <p:spPr bwMode="auto">
            <a:xfrm flipV="1">
              <a:off x="1653"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8" name="Line 433"/>
            <p:cNvSpPr>
              <a:spLocks noChangeShapeType="1"/>
            </p:cNvSpPr>
            <p:nvPr/>
          </p:nvSpPr>
          <p:spPr bwMode="auto">
            <a:xfrm>
              <a:off x="1653"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99" name="Line 434"/>
            <p:cNvSpPr>
              <a:spLocks noChangeShapeType="1"/>
            </p:cNvSpPr>
            <p:nvPr/>
          </p:nvSpPr>
          <p:spPr bwMode="auto">
            <a:xfrm flipH="1">
              <a:off x="1611"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0" name="Line 435"/>
            <p:cNvSpPr>
              <a:spLocks noChangeShapeType="1"/>
            </p:cNvSpPr>
            <p:nvPr/>
          </p:nvSpPr>
          <p:spPr bwMode="auto">
            <a:xfrm>
              <a:off x="1653"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1" name="Rectangle 436"/>
            <p:cNvSpPr>
              <a:spLocks noChangeArrowheads="1"/>
            </p:cNvSpPr>
            <p:nvPr/>
          </p:nvSpPr>
          <p:spPr bwMode="auto">
            <a:xfrm>
              <a:off x="1687"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2" name="Line 437"/>
            <p:cNvSpPr>
              <a:spLocks noChangeShapeType="1"/>
            </p:cNvSpPr>
            <p:nvPr/>
          </p:nvSpPr>
          <p:spPr bwMode="auto">
            <a:xfrm flipV="1">
              <a:off x="1738"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3" name="Line 438"/>
            <p:cNvSpPr>
              <a:spLocks noChangeShapeType="1"/>
            </p:cNvSpPr>
            <p:nvPr/>
          </p:nvSpPr>
          <p:spPr bwMode="auto">
            <a:xfrm>
              <a:off x="1738"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4" name="Line 439"/>
            <p:cNvSpPr>
              <a:spLocks noChangeShapeType="1"/>
            </p:cNvSpPr>
            <p:nvPr/>
          </p:nvSpPr>
          <p:spPr bwMode="auto">
            <a:xfrm flipH="1">
              <a:off x="1695"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5" name="Line 440"/>
            <p:cNvSpPr>
              <a:spLocks noChangeShapeType="1"/>
            </p:cNvSpPr>
            <p:nvPr/>
          </p:nvSpPr>
          <p:spPr bwMode="auto">
            <a:xfrm>
              <a:off x="1738"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6" name="Rectangle 441"/>
            <p:cNvSpPr>
              <a:spLocks noChangeArrowheads="1"/>
            </p:cNvSpPr>
            <p:nvPr/>
          </p:nvSpPr>
          <p:spPr bwMode="auto">
            <a:xfrm>
              <a:off x="1780"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7" name="Line 442"/>
            <p:cNvSpPr>
              <a:spLocks noChangeShapeType="1"/>
            </p:cNvSpPr>
            <p:nvPr/>
          </p:nvSpPr>
          <p:spPr bwMode="auto">
            <a:xfrm flipV="1">
              <a:off x="1831"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8" name="Line 443"/>
            <p:cNvSpPr>
              <a:spLocks noChangeShapeType="1"/>
            </p:cNvSpPr>
            <p:nvPr/>
          </p:nvSpPr>
          <p:spPr bwMode="auto">
            <a:xfrm>
              <a:off x="1831"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09" name="Line 444"/>
            <p:cNvSpPr>
              <a:spLocks noChangeShapeType="1"/>
            </p:cNvSpPr>
            <p:nvPr/>
          </p:nvSpPr>
          <p:spPr bwMode="auto">
            <a:xfrm flipH="1">
              <a:off x="1789"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0" name="Line 445"/>
            <p:cNvSpPr>
              <a:spLocks noChangeShapeType="1"/>
            </p:cNvSpPr>
            <p:nvPr/>
          </p:nvSpPr>
          <p:spPr bwMode="auto">
            <a:xfrm>
              <a:off x="1831"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1" name="Rectangle 446"/>
            <p:cNvSpPr>
              <a:spLocks noChangeArrowheads="1"/>
            </p:cNvSpPr>
            <p:nvPr/>
          </p:nvSpPr>
          <p:spPr bwMode="auto">
            <a:xfrm>
              <a:off x="1865"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2" name="Line 447"/>
            <p:cNvSpPr>
              <a:spLocks noChangeShapeType="1"/>
            </p:cNvSpPr>
            <p:nvPr/>
          </p:nvSpPr>
          <p:spPr bwMode="auto">
            <a:xfrm flipV="1">
              <a:off x="1916"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3" name="Line 448"/>
            <p:cNvSpPr>
              <a:spLocks noChangeShapeType="1"/>
            </p:cNvSpPr>
            <p:nvPr/>
          </p:nvSpPr>
          <p:spPr bwMode="auto">
            <a:xfrm>
              <a:off x="1916"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4" name="Line 449"/>
            <p:cNvSpPr>
              <a:spLocks noChangeShapeType="1"/>
            </p:cNvSpPr>
            <p:nvPr/>
          </p:nvSpPr>
          <p:spPr bwMode="auto">
            <a:xfrm flipH="1">
              <a:off x="1873"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5" name="Line 450"/>
            <p:cNvSpPr>
              <a:spLocks noChangeShapeType="1"/>
            </p:cNvSpPr>
            <p:nvPr/>
          </p:nvSpPr>
          <p:spPr bwMode="auto">
            <a:xfrm>
              <a:off x="1916"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6" name="Rectangle 451"/>
            <p:cNvSpPr>
              <a:spLocks noChangeArrowheads="1"/>
            </p:cNvSpPr>
            <p:nvPr/>
          </p:nvSpPr>
          <p:spPr bwMode="auto">
            <a:xfrm>
              <a:off x="1950"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7" name="Line 452"/>
            <p:cNvSpPr>
              <a:spLocks noChangeShapeType="1"/>
            </p:cNvSpPr>
            <p:nvPr/>
          </p:nvSpPr>
          <p:spPr bwMode="auto">
            <a:xfrm flipV="1">
              <a:off x="2000"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8" name="Line 453"/>
            <p:cNvSpPr>
              <a:spLocks noChangeShapeType="1"/>
            </p:cNvSpPr>
            <p:nvPr/>
          </p:nvSpPr>
          <p:spPr bwMode="auto">
            <a:xfrm>
              <a:off x="2000"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19" name="Line 454"/>
            <p:cNvSpPr>
              <a:spLocks noChangeShapeType="1"/>
            </p:cNvSpPr>
            <p:nvPr/>
          </p:nvSpPr>
          <p:spPr bwMode="auto">
            <a:xfrm flipH="1">
              <a:off x="1958"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0" name="Line 455"/>
            <p:cNvSpPr>
              <a:spLocks noChangeShapeType="1"/>
            </p:cNvSpPr>
            <p:nvPr/>
          </p:nvSpPr>
          <p:spPr bwMode="auto">
            <a:xfrm>
              <a:off x="2000"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1" name="Rectangle 456"/>
            <p:cNvSpPr>
              <a:spLocks noChangeArrowheads="1"/>
            </p:cNvSpPr>
            <p:nvPr/>
          </p:nvSpPr>
          <p:spPr bwMode="auto">
            <a:xfrm>
              <a:off x="2043"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2" name="Line 457"/>
            <p:cNvSpPr>
              <a:spLocks noChangeShapeType="1"/>
            </p:cNvSpPr>
            <p:nvPr/>
          </p:nvSpPr>
          <p:spPr bwMode="auto">
            <a:xfrm flipV="1">
              <a:off x="2093"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3" name="Line 458"/>
            <p:cNvSpPr>
              <a:spLocks noChangeShapeType="1"/>
            </p:cNvSpPr>
            <p:nvPr/>
          </p:nvSpPr>
          <p:spPr bwMode="auto">
            <a:xfrm>
              <a:off x="2093"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4" name="Line 459"/>
            <p:cNvSpPr>
              <a:spLocks noChangeShapeType="1"/>
            </p:cNvSpPr>
            <p:nvPr/>
          </p:nvSpPr>
          <p:spPr bwMode="auto">
            <a:xfrm flipH="1">
              <a:off x="2051"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5" name="Line 460"/>
            <p:cNvSpPr>
              <a:spLocks noChangeShapeType="1"/>
            </p:cNvSpPr>
            <p:nvPr/>
          </p:nvSpPr>
          <p:spPr bwMode="auto">
            <a:xfrm>
              <a:off x="2093"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6" name="Rectangle 461"/>
            <p:cNvSpPr>
              <a:spLocks noChangeArrowheads="1"/>
            </p:cNvSpPr>
            <p:nvPr/>
          </p:nvSpPr>
          <p:spPr bwMode="auto">
            <a:xfrm>
              <a:off x="2127"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7" name="Line 462"/>
            <p:cNvSpPr>
              <a:spLocks noChangeShapeType="1"/>
            </p:cNvSpPr>
            <p:nvPr/>
          </p:nvSpPr>
          <p:spPr bwMode="auto">
            <a:xfrm flipV="1">
              <a:off x="2178"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8" name="Line 463"/>
            <p:cNvSpPr>
              <a:spLocks noChangeShapeType="1"/>
            </p:cNvSpPr>
            <p:nvPr/>
          </p:nvSpPr>
          <p:spPr bwMode="auto">
            <a:xfrm>
              <a:off x="2178"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29" name="Line 464"/>
            <p:cNvSpPr>
              <a:spLocks noChangeShapeType="1"/>
            </p:cNvSpPr>
            <p:nvPr/>
          </p:nvSpPr>
          <p:spPr bwMode="auto">
            <a:xfrm flipH="1">
              <a:off x="2136"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0" name="Line 465"/>
            <p:cNvSpPr>
              <a:spLocks noChangeShapeType="1"/>
            </p:cNvSpPr>
            <p:nvPr/>
          </p:nvSpPr>
          <p:spPr bwMode="auto">
            <a:xfrm>
              <a:off x="2178"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1" name="Rectangle 466"/>
            <p:cNvSpPr>
              <a:spLocks noChangeArrowheads="1"/>
            </p:cNvSpPr>
            <p:nvPr/>
          </p:nvSpPr>
          <p:spPr bwMode="auto">
            <a:xfrm>
              <a:off x="2221"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2" name="Line 467"/>
            <p:cNvSpPr>
              <a:spLocks noChangeShapeType="1"/>
            </p:cNvSpPr>
            <p:nvPr/>
          </p:nvSpPr>
          <p:spPr bwMode="auto">
            <a:xfrm flipV="1">
              <a:off x="2271"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3" name="Line 468"/>
            <p:cNvSpPr>
              <a:spLocks noChangeShapeType="1"/>
            </p:cNvSpPr>
            <p:nvPr/>
          </p:nvSpPr>
          <p:spPr bwMode="auto">
            <a:xfrm>
              <a:off x="2271"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4" name="Line 469"/>
            <p:cNvSpPr>
              <a:spLocks noChangeShapeType="1"/>
            </p:cNvSpPr>
            <p:nvPr/>
          </p:nvSpPr>
          <p:spPr bwMode="auto">
            <a:xfrm flipH="1">
              <a:off x="2229"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5" name="Line 470"/>
            <p:cNvSpPr>
              <a:spLocks noChangeShapeType="1"/>
            </p:cNvSpPr>
            <p:nvPr/>
          </p:nvSpPr>
          <p:spPr bwMode="auto">
            <a:xfrm>
              <a:off x="2271"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6" name="Rectangle 471"/>
            <p:cNvSpPr>
              <a:spLocks noChangeArrowheads="1"/>
            </p:cNvSpPr>
            <p:nvPr/>
          </p:nvSpPr>
          <p:spPr bwMode="auto">
            <a:xfrm>
              <a:off x="2305"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7" name="Line 472"/>
            <p:cNvSpPr>
              <a:spLocks noChangeShapeType="1"/>
            </p:cNvSpPr>
            <p:nvPr/>
          </p:nvSpPr>
          <p:spPr bwMode="auto">
            <a:xfrm flipV="1">
              <a:off x="2356"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8" name="Line 473"/>
            <p:cNvSpPr>
              <a:spLocks noChangeShapeType="1"/>
            </p:cNvSpPr>
            <p:nvPr/>
          </p:nvSpPr>
          <p:spPr bwMode="auto">
            <a:xfrm>
              <a:off x="2356"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39" name="Line 474"/>
            <p:cNvSpPr>
              <a:spLocks noChangeShapeType="1"/>
            </p:cNvSpPr>
            <p:nvPr/>
          </p:nvSpPr>
          <p:spPr bwMode="auto">
            <a:xfrm flipH="1">
              <a:off x="2314"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0" name="Line 475"/>
            <p:cNvSpPr>
              <a:spLocks noChangeShapeType="1"/>
            </p:cNvSpPr>
            <p:nvPr/>
          </p:nvSpPr>
          <p:spPr bwMode="auto">
            <a:xfrm>
              <a:off x="2356"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1" name="Rectangle 476"/>
            <p:cNvSpPr>
              <a:spLocks noChangeArrowheads="1"/>
            </p:cNvSpPr>
            <p:nvPr/>
          </p:nvSpPr>
          <p:spPr bwMode="auto">
            <a:xfrm>
              <a:off x="2390" y="3516"/>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2" name="Line 477"/>
            <p:cNvSpPr>
              <a:spLocks noChangeShapeType="1"/>
            </p:cNvSpPr>
            <p:nvPr/>
          </p:nvSpPr>
          <p:spPr bwMode="auto">
            <a:xfrm flipV="1">
              <a:off x="2441" y="3525"/>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3" name="Line 478"/>
            <p:cNvSpPr>
              <a:spLocks noChangeShapeType="1"/>
            </p:cNvSpPr>
            <p:nvPr/>
          </p:nvSpPr>
          <p:spPr bwMode="auto">
            <a:xfrm>
              <a:off x="2441" y="3567"/>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4" name="Line 479"/>
            <p:cNvSpPr>
              <a:spLocks noChangeShapeType="1"/>
            </p:cNvSpPr>
            <p:nvPr/>
          </p:nvSpPr>
          <p:spPr bwMode="auto">
            <a:xfrm flipH="1">
              <a:off x="2398" y="3567"/>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5" name="Line 480"/>
            <p:cNvSpPr>
              <a:spLocks noChangeShapeType="1"/>
            </p:cNvSpPr>
            <p:nvPr/>
          </p:nvSpPr>
          <p:spPr bwMode="auto">
            <a:xfrm>
              <a:off x="2441" y="3567"/>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6" name="Rectangle 481"/>
            <p:cNvSpPr>
              <a:spLocks noChangeArrowheads="1"/>
            </p:cNvSpPr>
            <p:nvPr/>
          </p:nvSpPr>
          <p:spPr bwMode="auto">
            <a:xfrm>
              <a:off x="2483" y="3415"/>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7" name="Line 482"/>
            <p:cNvSpPr>
              <a:spLocks noChangeShapeType="1"/>
            </p:cNvSpPr>
            <p:nvPr/>
          </p:nvSpPr>
          <p:spPr bwMode="auto">
            <a:xfrm flipV="1">
              <a:off x="2534" y="3423"/>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8" name="Line 483"/>
            <p:cNvSpPr>
              <a:spLocks noChangeShapeType="1"/>
            </p:cNvSpPr>
            <p:nvPr/>
          </p:nvSpPr>
          <p:spPr bwMode="auto">
            <a:xfrm>
              <a:off x="2534" y="3466"/>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49" name="Line 484"/>
            <p:cNvSpPr>
              <a:spLocks noChangeShapeType="1"/>
            </p:cNvSpPr>
            <p:nvPr/>
          </p:nvSpPr>
          <p:spPr bwMode="auto">
            <a:xfrm flipH="1">
              <a:off x="2491" y="3466"/>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0" name="Line 485"/>
            <p:cNvSpPr>
              <a:spLocks noChangeShapeType="1"/>
            </p:cNvSpPr>
            <p:nvPr/>
          </p:nvSpPr>
          <p:spPr bwMode="auto">
            <a:xfrm>
              <a:off x="2534" y="3466"/>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1" name="Rectangle 486"/>
            <p:cNvSpPr>
              <a:spLocks noChangeArrowheads="1"/>
            </p:cNvSpPr>
            <p:nvPr/>
          </p:nvSpPr>
          <p:spPr bwMode="auto">
            <a:xfrm>
              <a:off x="2568" y="3373"/>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2" name="Line 487"/>
            <p:cNvSpPr>
              <a:spLocks noChangeShapeType="1"/>
            </p:cNvSpPr>
            <p:nvPr/>
          </p:nvSpPr>
          <p:spPr bwMode="auto">
            <a:xfrm flipV="1">
              <a:off x="2619" y="338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3" name="Line 488"/>
            <p:cNvSpPr>
              <a:spLocks noChangeShapeType="1"/>
            </p:cNvSpPr>
            <p:nvPr/>
          </p:nvSpPr>
          <p:spPr bwMode="auto">
            <a:xfrm>
              <a:off x="2619" y="3423"/>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4" name="Line 489"/>
            <p:cNvSpPr>
              <a:spLocks noChangeShapeType="1"/>
            </p:cNvSpPr>
            <p:nvPr/>
          </p:nvSpPr>
          <p:spPr bwMode="auto">
            <a:xfrm flipH="1">
              <a:off x="2576" y="3423"/>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5" name="Line 490"/>
            <p:cNvSpPr>
              <a:spLocks noChangeShapeType="1"/>
            </p:cNvSpPr>
            <p:nvPr/>
          </p:nvSpPr>
          <p:spPr bwMode="auto">
            <a:xfrm>
              <a:off x="2619" y="3423"/>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6" name="Rectangle 491"/>
            <p:cNvSpPr>
              <a:spLocks noChangeArrowheads="1"/>
            </p:cNvSpPr>
            <p:nvPr/>
          </p:nvSpPr>
          <p:spPr bwMode="auto">
            <a:xfrm>
              <a:off x="2652" y="3339"/>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7" name="Line 492"/>
            <p:cNvSpPr>
              <a:spLocks noChangeShapeType="1"/>
            </p:cNvSpPr>
            <p:nvPr/>
          </p:nvSpPr>
          <p:spPr bwMode="auto">
            <a:xfrm flipV="1">
              <a:off x="2703" y="3347"/>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8" name="Line 493"/>
            <p:cNvSpPr>
              <a:spLocks noChangeShapeType="1"/>
            </p:cNvSpPr>
            <p:nvPr/>
          </p:nvSpPr>
          <p:spPr bwMode="auto">
            <a:xfrm>
              <a:off x="2703" y="3389"/>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59" name="Line 494"/>
            <p:cNvSpPr>
              <a:spLocks noChangeShapeType="1"/>
            </p:cNvSpPr>
            <p:nvPr/>
          </p:nvSpPr>
          <p:spPr bwMode="auto">
            <a:xfrm flipH="1">
              <a:off x="2661" y="3389"/>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0" name="Line 495"/>
            <p:cNvSpPr>
              <a:spLocks noChangeShapeType="1"/>
            </p:cNvSpPr>
            <p:nvPr/>
          </p:nvSpPr>
          <p:spPr bwMode="auto">
            <a:xfrm>
              <a:off x="2703" y="3389"/>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1" name="Rectangle 496"/>
            <p:cNvSpPr>
              <a:spLocks noChangeArrowheads="1"/>
            </p:cNvSpPr>
            <p:nvPr/>
          </p:nvSpPr>
          <p:spPr bwMode="auto">
            <a:xfrm>
              <a:off x="2746" y="3339"/>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2" name="Line 497"/>
            <p:cNvSpPr>
              <a:spLocks noChangeShapeType="1"/>
            </p:cNvSpPr>
            <p:nvPr/>
          </p:nvSpPr>
          <p:spPr bwMode="auto">
            <a:xfrm flipV="1">
              <a:off x="2796" y="3347"/>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3" name="Line 498"/>
            <p:cNvSpPr>
              <a:spLocks noChangeShapeType="1"/>
            </p:cNvSpPr>
            <p:nvPr/>
          </p:nvSpPr>
          <p:spPr bwMode="auto">
            <a:xfrm>
              <a:off x="2796" y="3389"/>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4" name="Line 499"/>
            <p:cNvSpPr>
              <a:spLocks noChangeShapeType="1"/>
            </p:cNvSpPr>
            <p:nvPr/>
          </p:nvSpPr>
          <p:spPr bwMode="auto">
            <a:xfrm flipH="1">
              <a:off x="2754" y="3389"/>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5" name="Line 500"/>
            <p:cNvSpPr>
              <a:spLocks noChangeShapeType="1"/>
            </p:cNvSpPr>
            <p:nvPr/>
          </p:nvSpPr>
          <p:spPr bwMode="auto">
            <a:xfrm>
              <a:off x="2796" y="3389"/>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6" name="Rectangle 501"/>
            <p:cNvSpPr>
              <a:spLocks noChangeArrowheads="1"/>
            </p:cNvSpPr>
            <p:nvPr/>
          </p:nvSpPr>
          <p:spPr bwMode="auto">
            <a:xfrm>
              <a:off x="2830" y="3271"/>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7" name="Line 502"/>
            <p:cNvSpPr>
              <a:spLocks noChangeShapeType="1"/>
            </p:cNvSpPr>
            <p:nvPr/>
          </p:nvSpPr>
          <p:spPr bwMode="auto">
            <a:xfrm flipV="1">
              <a:off x="2881" y="3279"/>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8" name="Line 503"/>
            <p:cNvSpPr>
              <a:spLocks noChangeShapeType="1"/>
            </p:cNvSpPr>
            <p:nvPr/>
          </p:nvSpPr>
          <p:spPr bwMode="auto">
            <a:xfrm>
              <a:off x="2881" y="3322"/>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69" name="Line 504"/>
            <p:cNvSpPr>
              <a:spLocks noChangeShapeType="1"/>
            </p:cNvSpPr>
            <p:nvPr/>
          </p:nvSpPr>
          <p:spPr bwMode="auto">
            <a:xfrm flipH="1">
              <a:off x="2839" y="3322"/>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0" name="Line 505"/>
            <p:cNvSpPr>
              <a:spLocks noChangeShapeType="1"/>
            </p:cNvSpPr>
            <p:nvPr/>
          </p:nvSpPr>
          <p:spPr bwMode="auto">
            <a:xfrm>
              <a:off x="2881" y="3322"/>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1" name="Rectangle 506"/>
            <p:cNvSpPr>
              <a:spLocks noChangeArrowheads="1"/>
            </p:cNvSpPr>
            <p:nvPr/>
          </p:nvSpPr>
          <p:spPr bwMode="auto">
            <a:xfrm>
              <a:off x="2923" y="3237"/>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2" name="Line 507"/>
            <p:cNvSpPr>
              <a:spLocks noChangeShapeType="1"/>
            </p:cNvSpPr>
            <p:nvPr/>
          </p:nvSpPr>
          <p:spPr bwMode="auto">
            <a:xfrm flipV="1">
              <a:off x="2974" y="3245"/>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3" name="Line 508"/>
            <p:cNvSpPr>
              <a:spLocks noChangeShapeType="1"/>
            </p:cNvSpPr>
            <p:nvPr/>
          </p:nvSpPr>
          <p:spPr bwMode="auto">
            <a:xfrm>
              <a:off x="2974" y="3288"/>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4" name="Line 509"/>
            <p:cNvSpPr>
              <a:spLocks noChangeShapeType="1"/>
            </p:cNvSpPr>
            <p:nvPr/>
          </p:nvSpPr>
          <p:spPr bwMode="auto">
            <a:xfrm flipH="1">
              <a:off x="2932" y="3288"/>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5" name="Line 510"/>
            <p:cNvSpPr>
              <a:spLocks noChangeShapeType="1"/>
            </p:cNvSpPr>
            <p:nvPr/>
          </p:nvSpPr>
          <p:spPr bwMode="auto">
            <a:xfrm>
              <a:off x="2974" y="3288"/>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6" name="Rectangle 511"/>
            <p:cNvSpPr>
              <a:spLocks noChangeArrowheads="1"/>
            </p:cNvSpPr>
            <p:nvPr/>
          </p:nvSpPr>
          <p:spPr bwMode="auto">
            <a:xfrm>
              <a:off x="3008" y="3203"/>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7" name="Line 512"/>
            <p:cNvSpPr>
              <a:spLocks noChangeShapeType="1"/>
            </p:cNvSpPr>
            <p:nvPr/>
          </p:nvSpPr>
          <p:spPr bwMode="auto">
            <a:xfrm flipV="1">
              <a:off x="3059" y="3212"/>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8" name="Line 513"/>
            <p:cNvSpPr>
              <a:spLocks noChangeShapeType="1"/>
            </p:cNvSpPr>
            <p:nvPr/>
          </p:nvSpPr>
          <p:spPr bwMode="auto">
            <a:xfrm>
              <a:off x="3059" y="3254"/>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79" name="Line 514"/>
            <p:cNvSpPr>
              <a:spLocks noChangeShapeType="1"/>
            </p:cNvSpPr>
            <p:nvPr/>
          </p:nvSpPr>
          <p:spPr bwMode="auto">
            <a:xfrm flipH="1">
              <a:off x="3017" y="3254"/>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0" name="Line 515"/>
            <p:cNvSpPr>
              <a:spLocks noChangeShapeType="1"/>
            </p:cNvSpPr>
            <p:nvPr/>
          </p:nvSpPr>
          <p:spPr bwMode="auto">
            <a:xfrm>
              <a:off x="3059" y="3254"/>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1" name="Rectangle 516"/>
            <p:cNvSpPr>
              <a:spLocks noChangeArrowheads="1"/>
            </p:cNvSpPr>
            <p:nvPr/>
          </p:nvSpPr>
          <p:spPr bwMode="auto">
            <a:xfrm>
              <a:off x="3093" y="3203"/>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2" name="Line 517"/>
            <p:cNvSpPr>
              <a:spLocks noChangeShapeType="1"/>
            </p:cNvSpPr>
            <p:nvPr/>
          </p:nvSpPr>
          <p:spPr bwMode="auto">
            <a:xfrm flipV="1">
              <a:off x="3144" y="3212"/>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3" name="Line 518"/>
            <p:cNvSpPr>
              <a:spLocks noChangeShapeType="1"/>
            </p:cNvSpPr>
            <p:nvPr/>
          </p:nvSpPr>
          <p:spPr bwMode="auto">
            <a:xfrm>
              <a:off x="3144" y="3254"/>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4" name="Line 519"/>
            <p:cNvSpPr>
              <a:spLocks noChangeShapeType="1"/>
            </p:cNvSpPr>
            <p:nvPr/>
          </p:nvSpPr>
          <p:spPr bwMode="auto">
            <a:xfrm flipH="1">
              <a:off x="3101" y="3254"/>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5" name="Line 520"/>
            <p:cNvSpPr>
              <a:spLocks noChangeShapeType="1"/>
            </p:cNvSpPr>
            <p:nvPr/>
          </p:nvSpPr>
          <p:spPr bwMode="auto">
            <a:xfrm>
              <a:off x="3144" y="3254"/>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6" name="Rectangle 521"/>
            <p:cNvSpPr>
              <a:spLocks noChangeArrowheads="1"/>
            </p:cNvSpPr>
            <p:nvPr/>
          </p:nvSpPr>
          <p:spPr bwMode="auto">
            <a:xfrm>
              <a:off x="3186" y="3161"/>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7" name="Line 522"/>
            <p:cNvSpPr>
              <a:spLocks noChangeShapeType="1"/>
            </p:cNvSpPr>
            <p:nvPr/>
          </p:nvSpPr>
          <p:spPr bwMode="auto">
            <a:xfrm flipV="1">
              <a:off x="3237" y="3169"/>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8" name="Line 523"/>
            <p:cNvSpPr>
              <a:spLocks noChangeShapeType="1"/>
            </p:cNvSpPr>
            <p:nvPr/>
          </p:nvSpPr>
          <p:spPr bwMode="auto">
            <a:xfrm>
              <a:off x="3237" y="3212"/>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89" name="Line 524"/>
            <p:cNvSpPr>
              <a:spLocks noChangeShapeType="1"/>
            </p:cNvSpPr>
            <p:nvPr/>
          </p:nvSpPr>
          <p:spPr bwMode="auto">
            <a:xfrm flipH="1">
              <a:off x="3194" y="3212"/>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0" name="Line 525"/>
            <p:cNvSpPr>
              <a:spLocks noChangeShapeType="1"/>
            </p:cNvSpPr>
            <p:nvPr/>
          </p:nvSpPr>
          <p:spPr bwMode="auto">
            <a:xfrm>
              <a:off x="3237" y="3212"/>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1" name="Rectangle 526"/>
            <p:cNvSpPr>
              <a:spLocks noChangeArrowheads="1"/>
            </p:cNvSpPr>
            <p:nvPr/>
          </p:nvSpPr>
          <p:spPr bwMode="auto">
            <a:xfrm>
              <a:off x="3271" y="3059"/>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2" name="Line 527"/>
            <p:cNvSpPr>
              <a:spLocks noChangeShapeType="1"/>
            </p:cNvSpPr>
            <p:nvPr/>
          </p:nvSpPr>
          <p:spPr bwMode="auto">
            <a:xfrm flipV="1">
              <a:off x="3321" y="3068"/>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3" name="Line 528"/>
            <p:cNvSpPr>
              <a:spLocks noChangeShapeType="1"/>
            </p:cNvSpPr>
            <p:nvPr/>
          </p:nvSpPr>
          <p:spPr bwMode="auto">
            <a:xfrm>
              <a:off x="3321" y="3110"/>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4" name="Line 529"/>
            <p:cNvSpPr>
              <a:spLocks noChangeShapeType="1"/>
            </p:cNvSpPr>
            <p:nvPr/>
          </p:nvSpPr>
          <p:spPr bwMode="auto">
            <a:xfrm flipH="1">
              <a:off x="3279" y="3110"/>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5" name="Line 530"/>
            <p:cNvSpPr>
              <a:spLocks noChangeShapeType="1"/>
            </p:cNvSpPr>
            <p:nvPr/>
          </p:nvSpPr>
          <p:spPr bwMode="auto">
            <a:xfrm>
              <a:off x="3321" y="3110"/>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6" name="Rectangle 531"/>
            <p:cNvSpPr>
              <a:spLocks noChangeArrowheads="1"/>
            </p:cNvSpPr>
            <p:nvPr/>
          </p:nvSpPr>
          <p:spPr bwMode="auto">
            <a:xfrm>
              <a:off x="3364" y="2881"/>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7" name="Line 532"/>
            <p:cNvSpPr>
              <a:spLocks noChangeShapeType="1"/>
            </p:cNvSpPr>
            <p:nvPr/>
          </p:nvSpPr>
          <p:spPr bwMode="auto">
            <a:xfrm flipV="1">
              <a:off x="3415" y="2890"/>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8" name="Line 533"/>
            <p:cNvSpPr>
              <a:spLocks noChangeShapeType="1"/>
            </p:cNvSpPr>
            <p:nvPr/>
          </p:nvSpPr>
          <p:spPr bwMode="auto">
            <a:xfrm>
              <a:off x="3415" y="2932"/>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199" name="Line 534"/>
            <p:cNvSpPr>
              <a:spLocks noChangeShapeType="1"/>
            </p:cNvSpPr>
            <p:nvPr/>
          </p:nvSpPr>
          <p:spPr bwMode="auto">
            <a:xfrm flipH="1">
              <a:off x="3372" y="2932"/>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0" name="Line 535"/>
            <p:cNvSpPr>
              <a:spLocks noChangeShapeType="1"/>
            </p:cNvSpPr>
            <p:nvPr/>
          </p:nvSpPr>
          <p:spPr bwMode="auto">
            <a:xfrm>
              <a:off x="3415" y="2932"/>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1" name="Rectangle 536"/>
            <p:cNvSpPr>
              <a:spLocks noChangeArrowheads="1"/>
            </p:cNvSpPr>
            <p:nvPr/>
          </p:nvSpPr>
          <p:spPr bwMode="auto">
            <a:xfrm>
              <a:off x="3448" y="2847"/>
              <a:ext cx="111"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2" name="Line 537"/>
            <p:cNvSpPr>
              <a:spLocks noChangeShapeType="1"/>
            </p:cNvSpPr>
            <p:nvPr/>
          </p:nvSpPr>
          <p:spPr bwMode="auto">
            <a:xfrm flipV="1">
              <a:off x="3499" y="2856"/>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3" name="Line 538"/>
            <p:cNvSpPr>
              <a:spLocks noChangeShapeType="1"/>
            </p:cNvSpPr>
            <p:nvPr/>
          </p:nvSpPr>
          <p:spPr bwMode="auto">
            <a:xfrm>
              <a:off x="3499" y="289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4" name="Line 539"/>
            <p:cNvSpPr>
              <a:spLocks noChangeShapeType="1"/>
            </p:cNvSpPr>
            <p:nvPr/>
          </p:nvSpPr>
          <p:spPr bwMode="auto">
            <a:xfrm flipH="1">
              <a:off x="3457" y="2898"/>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5" name="Line 540"/>
            <p:cNvSpPr>
              <a:spLocks noChangeShapeType="1"/>
            </p:cNvSpPr>
            <p:nvPr/>
          </p:nvSpPr>
          <p:spPr bwMode="auto">
            <a:xfrm>
              <a:off x="3499" y="2898"/>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6" name="Rectangle 541"/>
            <p:cNvSpPr>
              <a:spLocks noChangeArrowheads="1"/>
            </p:cNvSpPr>
            <p:nvPr/>
          </p:nvSpPr>
          <p:spPr bwMode="auto">
            <a:xfrm>
              <a:off x="3533" y="2847"/>
              <a:ext cx="110" cy="11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7" name="Line 542"/>
            <p:cNvSpPr>
              <a:spLocks noChangeShapeType="1"/>
            </p:cNvSpPr>
            <p:nvPr/>
          </p:nvSpPr>
          <p:spPr bwMode="auto">
            <a:xfrm flipV="1">
              <a:off x="3584" y="2856"/>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8" name="Line 543"/>
            <p:cNvSpPr>
              <a:spLocks noChangeShapeType="1"/>
            </p:cNvSpPr>
            <p:nvPr/>
          </p:nvSpPr>
          <p:spPr bwMode="auto">
            <a:xfrm>
              <a:off x="3584" y="289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09" name="Line 544"/>
            <p:cNvSpPr>
              <a:spLocks noChangeShapeType="1"/>
            </p:cNvSpPr>
            <p:nvPr/>
          </p:nvSpPr>
          <p:spPr bwMode="auto">
            <a:xfrm flipH="1">
              <a:off x="3542" y="2898"/>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0" name="Line 545"/>
            <p:cNvSpPr>
              <a:spLocks noChangeShapeType="1"/>
            </p:cNvSpPr>
            <p:nvPr/>
          </p:nvSpPr>
          <p:spPr bwMode="auto">
            <a:xfrm>
              <a:off x="3584" y="2898"/>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1" name="Rectangle 546"/>
            <p:cNvSpPr>
              <a:spLocks noChangeArrowheads="1"/>
            </p:cNvSpPr>
            <p:nvPr/>
          </p:nvSpPr>
          <p:spPr bwMode="auto">
            <a:xfrm>
              <a:off x="3626" y="2814"/>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2" name="Line 547"/>
            <p:cNvSpPr>
              <a:spLocks noChangeShapeType="1"/>
            </p:cNvSpPr>
            <p:nvPr/>
          </p:nvSpPr>
          <p:spPr bwMode="auto">
            <a:xfrm flipV="1">
              <a:off x="3677" y="2822"/>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3" name="Line 548"/>
            <p:cNvSpPr>
              <a:spLocks noChangeShapeType="1"/>
            </p:cNvSpPr>
            <p:nvPr/>
          </p:nvSpPr>
          <p:spPr bwMode="auto">
            <a:xfrm>
              <a:off x="3677" y="2864"/>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4" name="Line 549"/>
            <p:cNvSpPr>
              <a:spLocks noChangeShapeType="1"/>
            </p:cNvSpPr>
            <p:nvPr/>
          </p:nvSpPr>
          <p:spPr bwMode="auto">
            <a:xfrm flipH="1">
              <a:off x="3635" y="2864"/>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5" name="Line 550"/>
            <p:cNvSpPr>
              <a:spLocks noChangeShapeType="1"/>
            </p:cNvSpPr>
            <p:nvPr/>
          </p:nvSpPr>
          <p:spPr bwMode="auto">
            <a:xfrm>
              <a:off x="3677" y="2864"/>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6" name="Rectangle 551"/>
            <p:cNvSpPr>
              <a:spLocks noChangeArrowheads="1"/>
            </p:cNvSpPr>
            <p:nvPr/>
          </p:nvSpPr>
          <p:spPr bwMode="auto">
            <a:xfrm>
              <a:off x="3711" y="2780"/>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7" name="Line 552"/>
            <p:cNvSpPr>
              <a:spLocks noChangeShapeType="1"/>
            </p:cNvSpPr>
            <p:nvPr/>
          </p:nvSpPr>
          <p:spPr bwMode="auto">
            <a:xfrm flipV="1">
              <a:off x="3762" y="278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8" name="Line 553"/>
            <p:cNvSpPr>
              <a:spLocks noChangeShapeType="1"/>
            </p:cNvSpPr>
            <p:nvPr/>
          </p:nvSpPr>
          <p:spPr bwMode="auto">
            <a:xfrm>
              <a:off x="3762" y="283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19" name="Line 554"/>
            <p:cNvSpPr>
              <a:spLocks noChangeShapeType="1"/>
            </p:cNvSpPr>
            <p:nvPr/>
          </p:nvSpPr>
          <p:spPr bwMode="auto">
            <a:xfrm flipH="1">
              <a:off x="3719" y="2831"/>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0" name="Line 555"/>
            <p:cNvSpPr>
              <a:spLocks noChangeShapeType="1"/>
            </p:cNvSpPr>
            <p:nvPr/>
          </p:nvSpPr>
          <p:spPr bwMode="auto">
            <a:xfrm>
              <a:off x="3762"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1" name="Rectangle 556"/>
            <p:cNvSpPr>
              <a:spLocks noChangeArrowheads="1"/>
            </p:cNvSpPr>
            <p:nvPr/>
          </p:nvSpPr>
          <p:spPr bwMode="auto">
            <a:xfrm>
              <a:off x="3796" y="2780"/>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2" name="Line 557"/>
            <p:cNvSpPr>
              <a:spLocks noChangeShapeType="1"/>
            </p:cNvSpPr>
            <p:nvPr/>
          </p:nvSpPr>
          <p:spPr bwMode="auto">
            <a:xfrm flipV="1">
              <a:off x="3846" y="278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3" name="Line 558"/>
            <p:cNvSpPr>
              <a:spLocks noChangeShapeType="1"/>
            </p:cNvSpPr>
            <p:nvPr/>
          </p:nvSpPr>
          <p:spPr bwMode="auto">
            <a:xfrm>
              <a:off x="3846" y="283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4" name="Line 559"/>
            <p:cNvSpPr>
              <a:spLocks noChangeShapeType="1"/>
            </p:cNvSpPr>
            <p:nvPr/>
          </p:nvSpPr>
          <p:spPr bwMode="auto">
            <a:xfrm flipH="1">
              <a:off x="3804"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5" name="Line 560"/>
            <p:cNvSpPr>
              <a:spLocks noChangeShapeType="1"/>
            </p:cNvSpPr>
            <p:nvPr/>
          </p:nvSpPr>
          <p:spPr bwMode="auto">
            <a:xfrm>
              <a:off x="3846" y="2831"/>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6" name="Rectangle 561"/>
            <p:cNvSpPr>
              <a:spLocks noChangeArrowheads="1"/>
            </p:cNvSpPr>
            <p:nvPr/>
          </p:nvSpPr>
          <p:spPr bwMode="auto">
            <a:xfrm>
              <a:off x="3889" y="2780"/>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7" name="Line 562"/>
            <p:cNvSpPr>
              <a:spLocks noChangeShapeType="1"/>
            </p:cNvSpPr>
            <p:nvPr/>
          </p:nvSpPr>
          <p:spPr bwMode="auto">
            <a:xfrm flipV="1">
              <a:off x="3940" y="278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8" name="Line 563"/>
            <p:cNvSpPr>
              <a:spLocks noChangeShapeType="1"/>
            </p:cNvSpPr>
            <p:nvPr/>
          </p:nvSpPr>
          <p:spPr bwMode="auto">
            <a:xfrm>
              <a:off x="3940" y="283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29" name="Line 564"/>
            <p:cNvSpPr>
              <a:spLocks noChangeShapeType="1"/>
            </p:cNvSpPr>
            <p:nvPr/>
          </p:nvSpPr>
          <p:spPr bwMode="auto">
            <a:xfrm flipH="1">
              <a:off x="3897" y="2831"/>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0" name="Line 565"/>
            <p:cNvSpPr>
              <a:spLocks noChangeShapeType="1"/>
            </p:cNvSpPr>
            <p:nvPr/>
          </p:nvSpPr>
          <p:spPr bwMode="auto">
            <a:xfrm>
              <a:off x="3940"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1" name="Rectangle 566"/>
            <p:cNvSpPr>
              <a:spLocks noChangeArrowheads="1"/>
            </p:cNvSpPr>
            <p:nvPr/>
          </p:nvSpPr>
          <p:spPr bwMode="auto">
            <a:xfrm>
              <a:off x="3973" y="2780"/>
              <a:ext cx="111"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2" name="Line 567"/>
            <p:cNvSpPr>
              <a:spLocks noChangeShapeType="1"/>
            </p:cNvSpPr>
            <p:nvPr/>
          </p:nvSpPr>
          <p:spPr bwMode="auto">
            <a:xfrm flipV="1">
              <a:off x="4024" y="278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3" name="Line 568"/>
            <p:cNvSpPr>
              <a:spLocks noChangeShapeType="1"/>
            </p:cNvSpPr>
            <p:nvPr/>
          </p:nvSpPr>
          <p:spPr bwMode="auto">
            <a:xfrm>
              <a:off x="4024" y="283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4" name="Line 569"/>
            <p:cNvSpPr>
              <a:spLocks noChangeShapeType="1"/>
            </p:cNvSpPr>
            <p:nvPr/>
          </p:nvSpPr>
          <p:spPr bwMode="auto">
            <a:xfrm flipH="1">
              <a:off x="3982"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5" name="Line 570"/>
            <p:cNvSpPr>
              <a:spLocks noChangeShapeType="1"/>
            </p:cNvSpPr>
            <p:nvPr/>
          </p:nvSpPr>
          <p:spPr bwMode="auto">
            <a:xfrm>
              <a:off x="4024" y="2831"/>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6" name="Rectangle 571"/>
            <p:cNvSpPr>
              <a:spLocks noChangeArrowheads="1"/>
            </p:cNvSpPr>
            <p:nvPr/>
          </p:nvSpPr>
          <p:spPr bwMode="auto">
            <a:xfrm>
              <a:off x="4067" y="2780"/>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7" name="Line 572"/>
            <p:cNvSpPr>
              <a:spLocks noChangeShapeType="1"/>
            </p:cNvSpPr>
            <p:nvPr/>
          </p:nvSpPr>
          <p:spPr bwMode="auto">
            <a:xfrm flipV="1">
              <a:off x="4117" y="278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8" name="Line 573"/>
            <p:cNvSpPr>
              <a:spLocks noChangeShapeType="1"/>
            </p:cNvSpPr>
            <p:nvPr/>
          </p:nvSpPr>
          <p:spPr bwMode="auto">
            <a:xfrm>
              <a:off x="4117" y="283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39" name="Line 574"/>
            <p:cNvSpPr>
              <a:spLocks noChangeShapeType="1"/>
            </p:cNvSpPr>
            <p:nvPr/>
          </p:nvSpPr>
          <p:spPr bwMode="auto">
            <a:xfrm flipH="1">
              <a:off x="4075"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0" name="Line 575"/>
            <p:cNvSpPr>
              <a:spLocks noChangeShapeType="1"/>
            </p:cNvSpPr>
            <p:nvPr/>
          </p:nvSpPr>
          <p:spPr bwMode="auto">
            <a:xfrm>
              <a:off x="4117" y="2831"/>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1" name="Rectangle 576"/>
            <p:cNvSpPr>
              <a:spLocks noChangeArrowheads="1"/>
            </p:cNvSpPr>
            <p:nvPr/>
          </p:nvSpPr>
          <p:spPr bwMode="auto">
            <a:xfrm>
              <a:off x="4151" y="2780"/>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2" name="Line 577"/>
            <p:cNvSpPr>
              <a:spLocks noChangeShapeType="1"/>
            </p:cNvSpPr>
            <p:nvPr/>
          </p:nvSpPr>
          <p:spPr bwMode="auto">
            <a:xfrm flipV="1">
              <a:off x="4202" y="278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3" name="Line 578"/>
            <p:cNvSpPr>
              <a:spLocks noChangeShapeType="1"/>
            </p:cNvSpPr>
            <p:nvPr/>
          </p:nvSpPr>
          <p:spPr bwMode="auto">
            <a:xfrm>
              <a:off x="4202" y="283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4" name="Line 579"/>
            <p:cNvSpPr>
              <a:spLocks noChangeShapeType="1"/>
            </p:cNvSpPr>
            <p:nvPr/>
          </p:nvSpPr>
          <p:spPr bwMode="auto">
            <a:xfrm flipH="1">
              <a:off x="4160"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5" name="Line 580"/>
            <p:cNvSpPr>
              <a:spLocks noChangeShapeType="1"/>
            </p:cNvSpPr>
            <p:nvPr/>
          </p:nvSpPr>
          <p:spPr bwMode="auto">
            <a:xfrm>
              <a:off x="4202"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6" name="Rectangle 581"/>
            <p:cNvSpPr>
              <a:spLocks noChangeArrowheads="1"/>
            </p:cNvSpPr>
            <p:nvPr/>
          </p:nvSpPr>
          <p:spPr bwMode="auto">
            <a:xfrm>
              <a:off x="4236" y="2780"/>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7" name="Line 582"/>
            <p:cNvSpPr>
              <a:spLocks noChangeShapeType="1"/>
            </p:cNvSpPr>
            <p:nvPr/>
          </p:nvSpPr>
          <p:spPr bwMode="auto">
            <a:xfrm flipV="1">
              <a:off x="4287" y="278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8" name="Line 583"/>
            <p:cNvSpPr>
              <a:spLocks noChangeShapeType="1"/>
            </p:cNvSpPr>
            <p:nvPr/>
          </p:nvSpPr>
          <p:spPr bwMode="auto">
            <a:xfrm>
              <a:off x="4287" y="283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49" name="Line 584"/>
            <p:cNvSpPr>
              <a:spLocks noChangeShapeType="1"/>
            </p:cNvSpPr>
            <p:nvPr/>
          </p:nvSpPr>
          <p:spPr bwMode="auto">
            <a:xfrm flipH="1">
              <a:off x="4244" y="2831"/>
              <a:ext cx="43"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0" name="Line 585"/>
            <p:cNvSpPr>
              <a:spLocks noChangeShapeType="1"/>
            </p:cNvSpPr>
            <p:nvPr/>
          </p:nvSpPr>
          <p:spPr bwMode="auto">
            <a:xfrm>
              <a:off x="4287"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1" name="Rectangle 586"/>
            <p:cNvSpPr>
              <a:spLocks noChangeArrowheads="1"/>
            </p:cNvSpPr>
            <p:nvPr/>
          </p:nvSpPr>
          <p:spPr bwMode="auto">
            <a:xfrm>
              <a:off x="4329" y="2780"/>
              <a:ext cx="110" cy="110"/>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2" name="Line 587"/>
            <p:cNvSpPr>
              <a:spLocks noChangeShapeType="1"/>
            </p:cNvSpPr>
            <p:nvPr/>
          </p:nvSpPr>
          <p:spPr bwMode="auto">
            <a:xfrm flipV="1">
              <a:off x="4380" y="2788"/>
              <a:ext cx="1" cy="4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3" name="Line 588"/>
            <p:cNvSpPr>
              <a:spLocks noChangeShapeType="1"/>
            </p:cNvSpPr>
            <p:nvPr/>
          </p:nvSpPr>
          <p:spPr bwMode="auto">
            <a:xfrm>
              <a:off x="4380" y="2831"/>
              <a:ext cx="1" cy="42"/>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4" name="Line 589"/>
            <p:cNvSpPr>
              <a:spLocks noChangeShapeType="1"/>
            </p:cNvSpPr>
            <p:nvPr/>
          </p:nvSpPr>
          <p:spPr bwMode="auto">
            <a:xfrm flipH="1">
              <a:off x="4338"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5" name="Line 590"/>
            <p:cNvSpPr>
              <a:spLocks noChangeShapeType="1"/>
            </p:cNvSpPr>
            <p:nvPr/>
          </p:nvSpPr>
          <p:spPr bwMode="auto">
            <a:xfrm>
              <a:off x="4380" y="2831"/>
              <a:ext cx="42" cy="1"/>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6" name="Freeform 591"/>
            <p:cNvSpPr>
              <a:spLocks/>
            </p:cNvSpPr>
            <p:nvPr/>
          </p:nvSpPr>
          <p:spPr bwMode="auto">
            <a:xfrm>
              <a:off x="815" y="3525"/>
              <a:ext cx="84" cy="85"/>
            </a:xfrm>
            <a:custGeom>
              <a:avLst/>
              <a:gdLst>
                <a:gd name="T0" fmla="*/ 42 w 84"/>
                <a:gd name="T1" fmla="*/ 0 h 85"/>
                <a:gd name="T2" fmla="*/ 84 w 84"/>
                <a:gd name="T3" fmla="*/ 42 h 85"/>
                <a:gd name="T4" fmla="*/ 42 w 84"/>
                <a:gd name="T5" fmla="*/ 85 h 85"/>
                <a:gd name="T6" fmla="*/ 0 w 84"/>
                <a:gd name="T7" fmla="*/ 42 h 85"/>
                <a:gd name="T8" fmla="*/ 42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7" name="Freeform 592"/>
            <p:cNvSpPr>
              <a:spLocks/>
            </p:cNvSpPr>
            <p:nvPr/>
          </p:nvSpPr>
          <p:spPr bwMode="auto">
            <a:xfrm>
              <a:off x="908" y="3525"/>
              <a:ext cx="85" cy="85"/>
            </a:xfrm>
            <a:custGeom>
              <a:avLst/>
              <a:gdLst>
                <a:gd name="T0" fmla="*/ 42 w 85"/>
                <a:gd name="T1" fmla="*/ 0 h 85"/>
                <a:gd name="T2" fmla="*/ 85 w 85"/>
                <a:gd name="T3" fmla="*/ 42 h 85"/>
                <a:gd name="T4" fmla="*/ 42 w 85"/>
                <a:gd name="T5" fmla="*/ 85 h 85"/>
                <a:gd name="T6" fmla="*/ 0 w 85"/>
                <a:gd name="T7" fmla="*/ 42 h 85"/>
                <a:gd name="T8" fmla="*/ 42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8" name="Freeform 593"/>
            <p:cNvSpPr>
              <a:spLocks/>
            </p:cNvSpPr>
            <p:nvPr/>
          </p:nvSpPr>
          <p:spPr bwMode="auto">
            <a:xfrm>
              <a:off x="993" y="3525"/>
              <a:ext cx="84" cy="85"/>
            </a:xfrm>
            <a:custGeom>
              <a:avLst/>
              <a:gdLst>
                <a:gd name="T0" fmla="*/ 42 w 84"/>
                <a:gd name="T1" fmla="*/ 0 h 85"/>
                <a:gd name="T2" fmla="*/ 84 w 84"/>
                <a:gd name="T3" fmla="*/ 42 h 85"/>
                <a:gd name="T4" fmla="*/ 42 w 84"/>
                <a:gd name="T5" fmla="*/ 85 h 85"/>
                <a:gd name="T6" fmla="*/ 0 w 84"/>
                <a:gd name="T7" fmla="*/ 42 h 85"/>
                <a:gd name="T8" fmla="*/ 42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59" name="Freeform 594"/>
            <p:cNvSpPr>
              <a:spLocks/>
            </p:cNvSpPr>
            <p:nvPr/>
          </p:nvSpPr>
          <p:spPr bwMode="auto">
            <a:xfrm>
              <a:off x="1086" y="3525"/>
              <a:ext cx="84" cy="85"/>
            </a:xfrm>
            <a:custGeom>
              <a:avLst/>
              <a:gdLst>
                <a:gd name="T0" fmla="*/ 42 w 84"/>
                <a:gd name="T1" fmla="*/ 0 h 85"/>
                <a:gd name="T2" fmla="*/ 84 w 84"/>
                <a:gd name="T3" fmla="*/ 42 h 85"/>
                <a:gd name="T4" fmla="*/ 42 w 84"/>
                <a:gd name="T5" fmla="*/ 85 h 85"/>
                <a:gd name="T6" fmla="*/ 0 w 84"/>
                <a:gd name="T7" fmla="*/ 42 h 85"/>
                <a:gd name="T8" fmla="*/ 42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0" name="Freeform 595"/>
            <p:cNvSpPr>
              <a:spLocks/>
            </p:cNvSpPr>
            <p:nvPr/>
          </p:nvSpPr>
          <p:spPr bwMode="auto">
            <a:xfrm>
              <a:off x="1170" y="3525"/>
              <a:ext cx="85" cy="85"/>
            </a:xfrm>
            <a:custGeom>
              <a:avLst/>
              <a:gdLst>
                <a:gd name="T0" fmla="*/ 43 w 85"/>
                <a:gd name="T1" fmla="*/ 0 h 85"/>
                <a:gd name="T2" fmla="*/ 85 w 85"/>
                <a:gd name="T3" fmla="*/ 42 h 85"/>
                <a:gd name="T4" fmla="*/ 43 w 85"/>
                <a:gd name="T5" fmla="*/ 85 h 85"/>
                <a:gd name="T6" fmla="*/ 0 w 85"/>
                <a:gd name="T7" fmla="*/ 42 h 85"/>
                <a:gd name="T8" fmla="*/ 43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2"/>
                  </a:lnTo>
                  <a:lnTo>
                    <a:pt x="43" y="85"/>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1" name="Freeform 596"/>
            <p:cNvSpPr>
              <a:spLocks/>
            </p:cNvSpPr>
            <p:nvPr/>
          </p:nvSpPr>
          <p:spPr bwMode="auto">
            <a:xfrm>
              <a:off x="1255" y="3525"/>
              <a:ext cx="85" cy="85"/>
            </a:xfrm>
            <a:custGeom>
              <a:avLst/>
              <a:gdLst>
                <a:gd name="T0" fmla="*/ 42 w 85"/>
                <a:gd name="T1" fmla="*/ 0 h 85"/>
                <a:gd name="T2" fmla="*/ 85 w 85"/>
                <a:gd name="T3" fmla="*/ 42 h 85"/>
                <a:gd name="T4" fmla="*/ 42 w 85"/>
                <a:gd name="T5" fmla="*/ 85 h 85"/>
                <a:gd name="T6" fmla="*/ 0 w 85"/>
                <a:gd name="T7" fmla="*/ 42 h 85"/>
                <a:gd name="T8" fmla="*/ 42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2" name="Freeform 597"/>
            <p:cNvSpPr>
              <a:spLocks/>
            </p:cNvSpPr>
            <p:nvPr/>
          </p:nvSpPr>
          <p:spPr bwMode="auto">
            <a:xfrm>
              <a:off x="1348" y="3491"/>
              <a:ext cx="85" cy="85"/>
            </a:xfrm>
            <a:custGeom>
              <a:avLst/>
              <a:gdLst>
                <a:gd name="T0" fmla="*/ 43 w 85"/>
                <a:gd name="T1" fmla="*/ 0 h 85"/>
                <a:gd name="T2" fmla="*/ 85 w 85"/>
                <a:gd name="T3" fmla="*/ 42 h 85"/>
                <a:gd name="T4" fmla="*/ 43 w 85"/>
                <a:gd name="T5" fmla="*/ 85 h 85"/>
                <a:gd name="T6" fmla="*/ 0 w 85"/>
                <a:gd name="T7" fmla="*/ 42 h 85"/>
                <a:gd name="T8" fmla="*/ 43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2"/>
                  </a:lnTo>
                  <a:lnTo>
                    <a:pt x="43" y="85"/>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3" name="Freeform 598"/>
            <p:cNvSpPr>
              <a:spLocks/>
            </p:cNvSpPr>
            <p:nvPr/>
          </p:nvSpPr>
          <p:spPr bwMode="auto">
            <a:xfrm>
              <a:off x="1433" y="3491"/>
              <a:ext cx="85" cy="85"/>
            </a:xfrm>
            <a:custGeom>
              <a:avLst/>
              <a:gdLst>
                <a:gd name="T0" fmla="*/ 42 w 85"/>
                <a:gd name="T1" fmla="*/ 0 h 85"/>
                <a:gd name="T2" fmla="*/ 85 w 85"/>
                <a:gd name="T3" fmla="*/ 42 h 85"/>
                <a:gd name="T4" fmla="*/ 42 w 85"/>
                <a:gd name="T5" fmla="*/ 85 h 85"/>
                <a:gd name="T6" fmla="*/ 0 w 85"/>
                <a:gd name="T7" fmla="*/ 42 h 85"/>
                <a:gd name="T8" fmla="*/ 42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4" name="Freeform 599"/>
            <p:cNvSpPr>
              <a:spLocks/>
            </p:cNvSpPr>
            <p:nvPr/>
          </p:nvSpPr>
          <p:spPr bwMode="auto">
            <a:xfrm>
              <a:off x="1518" y="3491"/>
              <a:ext cx="84" cy="85"/>
            </a:xfrm>
            <a:custGeom>
              <a:avLst/>
              <a:gdLst>
                <a:gd name="T0" fmla="*/ 42 w 84"/>
                <a:gd name="T1" fmla="*/ 0 h 85"/>
                <a:gd name="T2" fmla="*/ 84 w 84"/>
                <a:gd name="T3" fmla="*/ 42 h 85"/>
                <a:gd name="T4" fmla="*/ 42 w 84"/>
                <a:gd name="T5" fmla="*/ 85 h 85"/>
                <a:gd name="T6" fmla="*/ 0 w 84"/>
                <a:gd name="T7" fmla="*/ 42 h 85"/>
                <a:gd name="T8" fmla="*/ 42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5" name="Freeform 600"/>
            <p:cNvSpPr>
              <a:spLocks/>
            </p:cNvSpPr>
            <p:nvPr/>
          </p:nvSpPr>
          <p:spPr bwMode="auto">
            <a:xfrm>
              <a:off x="1611" y="3491"/>
              <a:ext cx="84" cy="85"/>
            </a:xfrm>
            <a:custGeom>
              <a:avLst/>
              <a:gdLst>
                <a:gd name="T0" fmla="*/ 42 w 84"/>
                <a:gd name="T1" fmla="*/ 0 h 85"/>
                <a:gd name="T2" fmla="*/ 84 w 84"/>
                <a:gd name="T3" fmla="*/ 42 h 85"/>
                <a:gd name="T4" fmla="*/ 42 w 84"/>
                <a:gd name="T5" fmla="*/ 85 h 85"/>
                <a:gd name="T6" fmla="*/ 0 w 84"/>
                <a:gd name="T7" fmla="*/ 42 h 85"/>
                <a:gd name="T8" fmla="*/ 42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6" name="Freeform 601"/>
            <p:cNvSpPr>
              <a:spLocks/>
            </p:cNvSpPr>
            <p:nvPr/>
          </p:nvSpPr>
          <p:spPr bwMode="auto">
            <a:xfrm>
              <a:off x="1695" y="3491"/>
              <a:ext cx="85" cy="85"/>
            </a:xfrm>
            <a:custGeom>
              <a:avLst/>
              <a:gdLst>
                <a:gd name="T0" fmla="*/ 43 w 85"/>
                <a:gd name="T1" fmla="*/ 0 h 85"/>
                <a:gd name="T2" fmla="*/ 85 w 85"/>
                <a:gd name="T3" fmla="*/ 42 h 85"/>
                <a:gd name="T4" fmla="*/ 43 w 85"/>
                <a:gd name="T5" fmla="*/ 85 h 85"/>
                <a:gd name="T6" fmla="*/ 0 w 85"/>
                <a:gd name="T7" fmla="*/ 42 h 85"/>
                <a:gd name="T8" fmla="*/ 43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2"/>
                  </a:lnTo>
                  <a:lnTo>
                    <a:pt x="43" y="85"/>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7" name="Freeform 602"/>
            <p:cNvSpPr>
              <a:spLocks/>
            </p:cNvSpPr>
            <p:nvPr/>
          </p:nvSpPr>
          <p:spPr bwMode="auto">
            <a:xfrm>
              <a:off x="1789" y="3457"/>
              <a:ext cx="84" cy="85"/>
            </a:xfrm>
            <a:custGeom>
              <a:avLst/>
              <a:gdLst>
                <a:gd name="T0" fmla="*/ 42 w 84"/>
                <a:gd name="T1" fmla="*/ 0 h 85"/>
                <a:gd name="T2" fmla="*/ 84 w 84"/>
                <a:gd name="T3" fmla="*/ 43 h 85"/>
                <a:gd name="T4" fmla="*/ 42 w 84"/>
                <a:gd name="T5" fmla="*/ 85 h 85"/>
                <a:gd name="T6" fmla="*/ 0 w 84"/>
                <a:gd name="T7" fmla="*/ 43 h 85"/>
                <a:gd name="T8" fmla="*/ 42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8" name="Freeform 603"/>
            <p:cNvSpPr>
              <a:spLocks/>
            </p:cNvSpPr>
            <p:nvPr/>
          </p:nvSpPr>
          <p:spPr bwMode="auto">
            <a:xfrm>
              <a:off x="1873" y="3457"/>
              <a:ext cx="85" cy="85"/>
            </a:xfrm>
            <a:custGeom>
              <a:avLst/>
              <a:gdLst>
                <a:gd name="T0" fmla="*/ 43 w 85"/>
                <a:gd name="T1" fmla="*/ 0 h 85"/>
                <a:gd name="T2" fmla="*/ 85 w 85"/>
                <a:gd name="T3" fmla="*/ 43 h 85"/>
                <a:gd name="T4" fmla="*/ 43 w 85"/>
                <a:gd name="T5" fmla="*/ 85 h 85"/>
                <a:gd name="T6" fmla="*/ 0 w 85"/>
                <a:gd name="T7" fmla="*/ 43 h 85"/>
                <a:gd name="T8" fmla="*/ 43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69" name="Freeform 604"/>
            <p:cNvSpPr>
              <a:spLocks/>
            </p:cNvSpPr>
            <p:nvPr/>
          </p:nvSpPr>
          <p:spPr bwMode="auto">
            <a:xfrm>
              <a:off x="1958" y="3457"/>
              <a:ext cx="85" cy="85"/>
            </a:xfrm>
            <a:custGeom>
              <a:avLst/>
              <a:gdLst>
                <a:gd name="T0" fmla="*/ 42 w 85"/>
                <a:gd name="T1" fmla="*/ 0 h 85"/>
                <a:gd name="T2" fmla="*/ 85 w 85"/>
                <a:gd name="T3" fmla="*/ 43 h 85"/>
                <a:gd name="T4" fmla="*/ 42 w 85"/>
                <a:gd name="T5" fmla="*/ 85 h 85"/>
                <a:gd name="T6" fmla="*/ 0 w 85"/>
                <a:gd name="T7" fmla="*/ 43 h 85"/>
                <a:gd name="T8" fmla="*/ 42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0" name="Freeform 605"/>
            <p:cNvSpPr>
              <a:spLocks/>
            </p:cNvSpPr>
            <p:nvPr/>
          </p:nvSpPr>
          <p:spPr bwMode="auto">
            <a:xfrm>
              <a:off x="2051" y="3457"/>
              <a:ext cx="85" cy="85"/>
            </a:xfrm>
            <a:custGeom>
              <a:avLst/>
              <a:gdLst>
                <a:gd name="T0" fmla="*/ 42 w 85"/>
                <a:gd name="T1" fmla="*/ 0 h 85"/>
                <a:gd name="T2" fmla="*/ 85 w 85"/>
                <a:gd name="T3" fmla="*/ 43 h 85"/>
                <a:gd name="T4" fmla="*/ 42 w 85"/>
                <a:gd name="T5" fmla="*/ 85 h 85"/>
                <a:gd name="T6" fmla="*/ 0 w 85"/>
                <a:gd name="T7" fmla="*/ 43 h 85"/>
                <a:gd name="T8" fmla="*/ 42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1" name="Freeform 606"/>
            <p:cNvSpPr>
              <a:spLocks/>
            </p:cNvSpPr>
            <p:nvPr/>
          </p:nvSpPr>
          <p:spPr bwMode="auto">
            <a:xfrm>
              <a:off x="2136" y="3457"/>
              <a:ext cx="85" cy="85"/>
            </a:xfrm>
            <a:custGeom>
              <a:avLst/>
              <a:gdLst>
                <a:gd name="T0" fmla="*/ 42 w 85"/>
                <a:gd name="T1" fmla="*/ 0 h 85"/>
                <a:gd name="T2" fmla="*/ 85 w 85"/>
                <a:gd name="T3" fmla="*/ 43 h 85"/>
                <a:gd name="T4" fmla="*/ 42 w 85"/>
                <a:gd name="T5" fmla="*/ 85 h 85"/>
                <a:gd name="T6" fmla="*/ 0 w 85"/>
                <a:gd name="T7" fmla="*/ 43 h 85"/>
                <a:gd name="T8" fmla="*/ 42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272" name="Freeform 607"/>
            <p:cNvSpPr>
              <a:spLocks/>
            </p:cNvSpPr>
            <p:nvPr/>
          </p:nvSpPr>
          <p:spPr bwMode="auto">
            <a:xfrm>
              <a:off x="2229" y="3457"/>
              <a:ext cx="85" cy="85"/>
            </a:xfrm>
            <a:custGeom>
              <a:avLst/>
              <a:gdLst>
                <a:gd name="T0" fmla="*/ 42 w 85"/>
                <a:gd name="T1" fmla="*/ 0 h 85"/>
                <a:gd name="T2" fmla="*/ 85 w 85"/>
                <a:gd name="T3" fmla="*/ 43 h 85"/>
                <a:gd name="T4" fmla="*/ 42 w 85"/>
                <a:gd name="T5" fmla="*/ 85 h 85"/>
                <a:gd name="T6" fmla="*/ 0 w 85"/>
                <a:gd name="T7" fmla="*/ 43 h 85"/>
                <a:gd name="T8" fmla="*/ 42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grpSp>
      <p:sp>
        <p:nvSpPr>
          <p:cNvPr id="39942" name="Freeform 609"/>
          <p:cNvSpPr>
            <a:spLocks/>
          </p:cNvSpPr>
          <p:nvPr/>
        </p:nvSpPr>
        <p:spPr bwMode="auto">
          <a:xfrm>
            <a:off x="3265488" y="5487988"/>
            <a:ext cx="119062" cy="134937"/>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43" name="Freeform 610"/>
          <p:cNvSpPr>
            <a:spLocks/>
          </p:cNvSpPr>
          <p:nvPr/>
        </p:nvSpPr>
        <p:spPr bwMode="auto">
          <a:xfrm>
            <a:off x="3384550" y="5434013"/>
            <a:ext cx="119063"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44" name="Freeform 611"/>
          <p:cNvSpPr>
            <a:spLocks/>
          </p:cNvSpPr>
          <p:nvPr/>
        </p:nvSpPr>
        <p:spPr bwMode="auto">
          <a:xfrm>
            <a:off x="3514725" y="5434013"/>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45" name="Freeform 612"/>
          <p:cNvSpPr>
            <a:spLocks/>
          </p:cNvSpPr>
          <p:nvPr/>
        </p:nvSpPr>
        <p:spPr bwMode="auto">
          <a:xfrm>
            <a:off x="3635375" y="5434013"/>
            <a:ext cx="119063"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46" name="Freeform 613"/>
          <p:cNvSpPr>
            <a:spLocks/>
          </p:cNvSpPr>
          <p:nvPr/>
        </p:nvSpPr>
        <p:spPr bwMode="auto">
          <a:xfrm>
            <a:off x="3754438" y="5434013"/>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47" name="Freeform 614"/>
          <p:cNvSpPr>
            <a:spLocks/>
          </p:cNvSpPr>
          <p:nvPr/>
        </p:nvSpPr>
        <p:spPr bwMode="auto">
          <a:xfrm>
            <a:off x="3886200" y="5434013"/>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48" name="Freeform 615"/>
          <p:cNvSpPr>
            <a:spLocks/>
          </p:cNvSpPr>
          <p:nvPr/>
        </p:nvSpPr>
        <p:spPr bwMode="auto">
          <a:xfrm>
            <a:off x="4006850" y="5434013"/>
            <a:ext cx="117475" cy="134937"/>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49" name="Freeform 616"/>
          <p:cNvSpPr>
            <a:spLocks/>
          </p:cNvSpPr>
          <p:nvPr/>
        </p:nvSpPr>
        <p:spPr bwMode="auto">
          <a:xfrm>
            <a:off x="4137025" y="5434013"/>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0" name="Freeform 617"/>
          <p:cNvSpPr>
            <a:spLocks/>
          </p:cNvSpPr>
          <p:nvPr/>
        </p:nvSpPr>
        <p:spPr bwMode="auto">
          <a:xfrm>
            <a:off x="4257675" y="5434013"/>
            <a:ext cx="117475" cy="134937"/>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1" name="Freeform 618"/>
          <p:cNvSpPr>
            <a:spLocks/>
          </p:cNvSpPr>
          <p:nvPr/>
        </p:nvSpPr>
        <p:spPr bwMode="auto">
          <a:xfrm>
            <a:off x="4375150" y="5434013"/>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2" name="Freeform 619"/>
          <p:cNvSpPr>
            <a:spLocks/>
          </p:cNvSpPr>
          <p:nvPr/>
        </p:nvSpPr>
        <p:spPr bwMode="auto">
          <a:xfrm>
            <a:off x="4506913" y="5434013"/>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3" name="Freeform 620"/>
          <p:cNvSpPr>
            <a:spLocks/>
          </p:cNvSpPr>
          <p:nvPr/>
        </p:nvSpPr>
        <p:spPr bwMode="auto">
          <a:xfrm>
            <a:off x="4627563" y="5434013"/>
            <a:ext cx="119062"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4" name="Freeform 621"/>
          <p:cNvSpPr>
            <a:spLocks/>
          </p:cNvSpPr>
          <p:nvPr/>
        </p:nvSpPr>
        <p:spPr bwMode="auto">
          <a:xfrm>
            <a:off x="4757738" y="5367338"/>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2"/>
                </a:lnTo>
                <a:lnTo>
                  <a:pt x="43" y="85"/>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5" name="Freeform 622"/>
          <p:cNvSpPr>
            <a:spLocks/>
          </p:cNvSpPr>
          <p:nvPr/>
        </p:nvSpPr>
        <p:spPr bwMode="auto">
          <a:xfrm>
            <a:off x="4878388" y="5367338"/>
            <a:ext cx="119062"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6" name="Freeform 623"/>
          <p:cNvSpPr>
            <a:spLocks/>
          </p:cNvSpPr>
          <p:nvPr/>
        </p:nvSpPr>
        <p:spPr bwMode="auto">
          <a:xfrm>
            <a:off x="4997450" y="5367338"/>
            <a:ext cx="119063" cy="134937"/>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7" name="Freeform 624"/>
          <p:cNvSpPr>
            <a:spLocks/>
          </p:cNvSpPr>
          <p:nvPr/>
        </p:nvSpPr>
        <p:spPr bwMode="auto">
          <a:xfrm>
            <a:off x="5129213" y="5367338"/>
            <a:ext cx="119062" cy="134937"/>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8" name="Freeform 625"/>
          <p:cNvSpPr>
            <a:spLocks/>
          </p:cNvSpPr>
          <p:nvPr/>
        </p:nvSpPr>
        <p:spPr bwMode="auto">
          <a:xfrm>
            <a:off x="5248275" y="5313363"/>
            <a:ext cx="119063"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2"/>
                </a:lnTo>
                <a:lnTo>
                  <a:pt x="43" y="85"/>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59" name="Freeform 626"/>
          <p:cNvSpPr>
            <a:spLocks/>
          </p:cNvSpPr>
          <p:nvPr/>
        </p:nvSpPr>
        <p:spPr bwMode="auto">
          <a:xfrm>
            <a:off x="5367338" y="5313363"/>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0" name="Freeform 627"/>
          <p:cNvSpPr>
            <a:spLocks/>
          </p:cNvSpPr>
          <p:nvPr/>
        </p:nvSpPr>
        <p:spPr bwMode="auto">
          <a:xfrm>
            <a:off x="5499100" y="5259388"/>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1" name="Freeform 628"/>
          <p:cNvSpPr>
            <a:spLocks/>
          </p:cNvSpPr>
          <p:nvPr/>
        </p:nvSpPr>
        <p:spPr bwMode="auto">
          <a:xfrm>
            <a:off x="5619750" y="5259388"/>
            <a:ext cx="119063"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2" name="Freeform 629"/>
          <p:cNvSpPr>
            <a:spLocks/>
          </p:cNvSpPr>
          <p:nvPr/>
        </p:nvSpPr>
        <p:spPr bwMode="auto">
          <a:xfrm>
            <a:off x="5749925" y="5205413"/>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3" name="Freeform 630"/>
          <p:cNvSpPr>
            <a:spLocks/>
          </p:cNvSpPr>
          <p:nvPr/>
        </p:nvSpPr>
        <p:spPr bwMode="auto">
          <a:xfrm>
            <a:off x="5870575" y="5205413"/>
            <a:ext cx="117475" cy="134937"/>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4" name="Freeform 631"/>
          <p:cNvSpPr>
            <a:spLocks/>
          </p:cNvSpPr>
          <p:nvPr/>
        </p:nvSpPr>
        <p:spPr bwMode="auto">
          <a:xfrm>
            <a:off x="5988050" y="5151438"/>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5" name="Freeform 632"/>
          <p:cNvSpPr>
            <a:spLocks/>
          </p:cNvSpPr>
          <p:nvPr/>
        </p:nvSpPr>
        <p:spPr bwMode="auto">
          <a:xfrm>
            <a:off x="6121400" y="5151438"/>
            <a:ext cx="119063" cy="134937"/>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6" name="Freeform 633"/>
          <p:cNvSpPr>
            <a:spLocks/>
          </p:cNvSpPr>
          <p:nvPr/>
        </p:nvSpPr>
        <p:spPr bwMode="auto">
          <a:xfrm>
            <a:off x="6240463" y="5151438"/>
            <a:ext cx="119062"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7" name="Freeform 634"/>
          <p:cNvSpPr>
            <a:spLocks/>
          </p:cNvSpPr>
          <p:nvPr/>
        </p:nvSpPr>
        <p:spPr bwMode="auto">
          <a:xfrm>
            <a:off x="6359525" y="5030788"/>
            <a:ext cx="120650"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8" name="Freeform 635"/>
          <p:cNvSpPr>
            <a:spLocks/>
          </p:cNvSpPr>
          <p:nvPr/>
        </p:nvSpPr>
        <p:spPr bwMode="auto">
          <a:xfrm>
            <a:off x="6491288" y="4976813"/>
            <a:ext cx="119062"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69" name="Freeform 636"/>
          <p:cNvSpPr>
            <a:spLocks/>
          </p:cNvSpPr>
          <p:nvPr/>
        </p:nvSpPr>
        <p:spPr bwMode="auto">
          <a:xfrm>
            <a:off x="6610350" y="4924425"/>
            <a:ext cx="119063" cy="133350"/>
          </a:xfrm>
          <a:custGeom>
            <a:avLst/>
            <a:gdLst>
              <a:gd name="T0" fmla="*/ 2147483647 w 84"/>
              <a:gd name="T1" fmla="*/ 0 h 84"/>
              <a:gd name="T2" fmla="*/ 2147483647 w 84"/>
              <a:gd name="T3" fmla="*/ 2147483647 h 84"/>
              <a:gd name="T4" fmla="*/ 2147483647 w 84"/>
              <a:gd name="T5" fmla="*/ 2147483647 h 84"/>
              <a:gd name="T6" fmla="*/ 0 w 84"/>
              <a:gd name="T7" fmla="*/ 2147483647 h 84"/>
              <a:gd name="T8" fmla="*/ 2147483647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0" name="Freeform 637"/>
          <p:cNvSpPr>
            <a:spLocks/>
          </p:cNvSpPr>
          <p:nvPr/>
        </p:nvSpPr>
        <p:spPr bwMode="auto">
          <a:xfrm>
            <a:off x="6742113" y="4924425"/>
            <a:ext cx="120650" cy="133350"/>
          </a:xfrm>
          <a:custGeom>
            <a:avLst/>
            <a:gdLst>
              <a:gd name="T0" fmla="*/ 2147483647 w 85"/>
              <a:gd name="T1" fmla="*/ 0 h 84"/>
              <a:gd name="T2" fmla="*/ 2147483647 w 85"/>
              <a:gd name="T3" fmla="*/ 2147483647 h 84"/>
              <a:gd name="T4" fmla="*/ 2147483647 w 85"/>
              <a:gd name="T5" fmla="*/ 2147483647 h 84"/>
              <a:gd name="T6" fmla="*/ 0 w 85"/>
              <a:gd name="T7" fmla="*/ 2147483647 h 84"/>
              <a:gd name="T8" fmla="*/ 2147483647 w 85"/>
              <a:gd name="T9" fmla="*/ 0 h 84"/>
              <a:gd name="T10" fmla="*/ 0 60000 65536"/>
              <a:gd name="T11" fmla="*/ 0 60000 65536"/>
              <a:gd name="T12" fmla="*/ 0 60000 65536"/>
              <a:gd name="T13" fmla="*/ 0 60000 65536"/>
              <a:gd name="T14" fmla="*/ 0 60000 65536"/>
              <a:gd name="T15" fmla="*/ 0 w 85"/>
              <a:gd name="T16" fmla="*/ 0 h 84"/>
              <a:gd name="T17" fmla="*/ 85 w 85"/>
              <a:gd name="T18" fmla="*/ 84 h 84"/>
            </a:gdLst>
            <a:ahLst/>
            <a:cxnLst>
              <a:cxn ang="T10">
                <a:pos x="T0" y="T1"/>
              </a:cxn>
              <a:cxn ang="T11">
                <a:pos x="T2" y="T3"/>
              </a:cxn>
              <a:cxn ang="T12">
                <a:pos x="T4" y="T5"/>
              </a:cxn>
              <a:cxn ang="T13">
                <a:pos x="T6" y="T7"/>
              </a:cxn>
              <a:cxn ang="T14">
                <a:pos x="T8" y="T9"/>
              </a:cxn>
            </a:cxnLst>
            <a:rect l="T15" t="T16" r="T17" b="T18"/>
            <a:pathLst>
              <a:path w="85" h="84">
                <a:moveTo>
                  <a:pt x="42" y="0"/>
                </a:moveTo>
                <a:lnTo>
                  <a:pt x="85" y="42"/>
                </a:lnTo>
                <a:lnTo>
                  <a:pt x="42" y="84"/>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1" name="Freeform 638"/>
          <p:cNvSpPr>
            <a:spLocks/>
          </p:cNvSpPr>
          <p:nvPr/>
        </p:nvSpPr>
        <p:spPr bwMode="auto">
          <a:xfrm>
            <a:off x="6862763" y="4924425"/>
            <a:ext cx="117475" cy="133350"/>
          </a:xfrm>
          <a:custGeom>
            <a:avLst/>
            <a:gdLst>
              <a:gd name="T0" fmla="*/ 2147483647 w 84"/>
              <a:gd name="T1" fmla="*/ 0 h 84"/>
              <a:gd name="T2" fmla="*/ 2147483647 w 84"/>
              <a:gd name="T3" fmla="*/ 2147483647 h 84"/>
              <a:gd name="T4" fmla="*/ 2147483647 w 84"/>
              <a:gd name="T5" fmla="*/ 2147483647 h 84"/>
              <a:gd name="T6" fmla="*/ 0 w 84"/>
              <a:gd name="T7" fmla="*/ 2147483647 h 84"/>
              <a:gd name="T8" fmla="*/ 2147483647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2" name="Freeform 639"/>
          <p:cNvSpPr>
            <a:spLocks/>
          </p:cNvSpPr>
          <p:nvPr/>
        </p:nvSpPr>
        <p:spPr bwMode="auto">
          <a:xfrm>
            <a:off x="6980238" y="4870450"/>
            <a:ext cx="120650" cy="133350"/>
          </a:xfrm>
          <a:custGeom>
            <a:avLst/>
            <a:gdLst>
              <a:gd name="T0" fmla="*/ 2147483647 w 85"/>
              <a:gd name="T1" fmla="*/ 0 h 84"/>
              <a:gd name="T2" fmla="*/ 2147483647 w 85"/>
              <a:gd name="T3" fmla="*/ 2147483647 h 84"/>
              <a:gd name="T4" fmla="*/ 2147483647 w 85"/>
              <a:gd name="T5" fmla="*/ 2147483647 h 84"/>
              <a:gd name="T6" fmla="*/ 0 w 85"/>
              <a:gd name="T7" fmla="*/ 2147483647 h 84"/>
              <a:gd name="T8" fmla="*/ 2147483647 w 85"/>
              <a:gd name="T9" fmla="*/ 0 h 84"/>
              <a:gd name="T10" fmla="*/ 0 60000 65536"/>
              <a:gd name="T11" fmla="*/ 0 60000 65536"/>
              <a:gd name="T12" fmla="*/ 0 60000 65536"/>
              <a:gd name="T13" fmla="*/ 0 60000 65536"/>
              <a:gd name="T14" fmla="*/ 0 60000 65536"/>
              <a:gd name="T15" fmla="*/ 0 w 85"/>
              <a:gd name="T16" fmla="*/ 0 h 84"/>
              <a:gd name="T17" fmla="*/ 85 w 85"/>
              <a:gd name="T18" fmla="*/ 84 h 84"/>
            </a:gdLst>
            <a:ahLst/>
            <a:cxnLst>
              <a:cxn ang="T10">
                <a:pos x="T0" y="T1"/>
              </a:cxn>
              <a:cxn ang="T11">
                <a:pos x="T2" y="T3"/>
              </a:cxn>
              <a:cxn ang="T12">
                <a:pos x="T4" y="T5"/>
              </a:cxn>
              <a:cxn ang="T13">
                <a:pos x="T6" y="T7"/>
              </a:cxn>
              <a:cxn ang="T14">
                <a:pos x="T8" y="T9"/>
              </a:cxn>
            </a:cxnLst>
            <a:rect l="T15" t="T16" r="T17" b="T18"/>
            <a:pathLst>
              <a:path w="85" h="84">
                <a:moveTo>
                  <a:pt x="43" y="0"/>
                </a:moveTo>
                <a:lnTo>
                  <a:pt x="85" y="42"/>
                </a:lnTo>
                <a:lnTo>
                  <a:pt x="43" y="84"/>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3" name="Freeform 640"/>
          <p:cNvSpPr>
            <a:spLocks/>
          </p:cNvSpPr>
          <p:nvPr/>
        </p:nvSpPr>
        <p:spPr bwMode="auto">
          <a:xfrm>
            <a:off x="7112000" y="4870450"/>
            <a:ext cx="120650" cy="133350"/>
          </a:xfrm>
          <a:custGeom>
            <a:avLst/>
            <a:gdLst>
              <a:gd name="T0" fmla="*/ 2147483647 w 85"/>
              <a:gd name="T1" fmla="*/ 0 h 84"/>
              <a:gd name="T2" fmla="*/ 2147483647 w 85"/>
              <a:gd name="T3" fmla="*/ 2147483647 h 84"/>
              <a:gd name="T4" fmla="*/ 2147483647 w 85"/>
              <a:gd name="T5" fmla="*/ 2147483647 h 84"/>
              <a:gd name="T6" fmla="*/ 0 w 85"/>
              <a:gd name="T7" fmla="*/ 2147483647 h 84"/>
              <a:gd name="T8" fmla="*/ 2147483647 w 85"/>
              <a:gd name="T9" fmla="*/ 0 h 84"/>
              <a:gd name="T10" fmla="*/ 0 60000 65536"/>
              <a:gd name="T11" fmla="*/ 0 60000 65536"/>
              <a:gd name="T12" fmla="*/ 0 60000 65536"/>
              <a:gd name="T13" fmla="*/ 0 60000 65536"/>
              <a:gd name="T14" fmla="*/ 0 60000 65536"/>
              <a:gd name="T15" fmla="*/ 0 w 85"/>
              <a:gd name="T16" fmla="*/ 0 h 84"/>
              <a:gd name="T17" fmla="*/ 85 w 85"/>
              <a:gd name="T18" fmla="*/ 84 h 84"/>
            </a:gdLst>
            <a:ahLst/>
            <a:cxnLst>
              <a:cxn ang="T10">
                <a:pos x="T0" y="T1"/>
              </a:cxn>
              <a:cxn ang="T11">
                <a:pos x="T2" y="T3"/>
              </a:cxn>
              <a:cxn ang="T12">
                <a:pos x="T4" y="T5"/>
              </a:cxn>
              <a:cxn ang="T13">
                <a:pos x="T6" y="T7"/>
              </a:cxn>
              <a:cxn ang="T14">
                <a:pos x="T8" y="T9"/>
              </a:cxn>
            </a:cxnLst>
            <a:rect l="T15" t="T16" r="T17" b="T18"/>
            <a:pathLst>
              <a:path w="85" h="84">
                <a:moveTo>
                  <a:pt x="43" y="0"/>
                </a:moveTo>
                <a:lnTo>
                  <a:pt x="85" y="42"/>
                </a:lnTo>
                <a:lnTo>
                  <a:pt x="43" y="84"/>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4" name="Freeform 641"/>
          <p:cNvSpPr>
            <a:spLocks/>
          </p:cNvSpPr>
          <p:nvPr/>
        </p:nvSpPr>
        <p:spPr bwMode="auto">
          <a:xfrm>
            <a:off x="7232650" y="4762500"/>
            <a:ext cx="119063" cy="134938"/>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2"/>
                </a:lnTo>
                <a:lnTo>
                  <a:pt x="43" y="85"/>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5" name="Freeform 642"/>
          <p:cNvSpPr>
            <a:spLocks/>
          </p:cNvSpPr>
          <p:nvPr/>
        </p:nvSpPr>
        <p:spPr bwMode="auto">
          <a:xfrm>
            <a:off x="7362825" y="4708525"/>
            <a:ext cx="120650" cy="134938"/>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2"/>
                </a:lnTo>
                <a:lnTo>
                  <a:pt x="43" y="85"/>
                </a:lnTo>
                <a:lnTo>
                  <a:pt x="0" y="42"/>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6" name="Freeform 643"/>
          <p:cNvSpPr>
            <a:spLocks/>
          </p:cNvSpPr>
          <p:nvPr/>
        </p:nvSpPr>
        <p:spPr bwMode="auto">
          <a:xfrm>
            <a:off x="7483475" y="4641850"/>
            <a:ext cx="119063" cy="133350"/>
          </a:xfrm>
          <a:custGeom>
            <a:avLst/>
            <a:gdLst>
              <a:gd name="T0" fmla="*/ 2147483647 w 85"/>
              <a:gd name="T1" fmla="*/ 0 h 84"/>
              <a:gd name="T2" fmla="*/ 2147483647 w 85"/>
              <a:gd name="T3" fmla="*/ 2147483647 h 84"/>
              <a:gd name="T4" fmla="*/ 2147483647 w 85"/>
              <a:gd name="T5" fmla="*/ 2147483647 h 84"/>
              <a:gd name="T6" fmla="*/ 0 w 85"/>
              <a:gd name="T7" fmla="*/ 2147483647 h 84"/>
              <a:gd name="T8" fmla="*/ 2147483647 w 85"/>
              <a:gd name="T9" fmla="*/ 0 h 84"/>
              <a:gd name="T10" fmla="*/ 0 60000 65536"/>
              <a:gd name="T11" fmla="*/ 0 60000 65536"/>
              <a:gd name="T12" fmla="*/ 0 60000 65536"/>
              <a:gd name="T13" fmla="*/ 0 60000 65536"/>
              <a:gd name="T14" fmla="*/ 0 60000 65536"/>
              <a:gd name="T15" fmla="*/ 0 w 85"/>
              <a:gd name="T16" fmla="*/ 0 h 84"/>
              <a:gd name="T17" fmla="*/ 85 w 85"/>
              <a:gd name="T18" fmla="*/ 84 h 84"/>
            </a:gdLst>
            <a:ahLst/>
            <a:cxnLst>
              <a:cxn ang="T10">
                <a:pos x="T0" y="T1"/>
              </a:cxn>
              <a:cxn ang="T11">
                <a:pos x="T2" y="T3"/>
              </a:cxn>
              <a:cxn ang="T12">
                <a:pos x="T4" y="T5"/>
              </a:cxn>
              <a:cxn ang="T13">
                <a:pos x="T6" y="T7"/>
              </a:cxn>
              <a:cxn ang="T14">
                <a:pos x="T8" y="T9"/>
              </a:cxn>
            </a:cxnLst>
            <a:rect l="T15" t="T16" r="T17" b="T18"/>
            <a:pathLst>
              <a:path w="85" h="84">
                <a:moveTo>
                  <a:pt x="42" y="0"/>
                </a:moveTo>
                <a:lnTo>
                  <a:pt x="85" y="42"/>
                </a:lnTo>
                <a:lnTo>
                  <a:pt x="42" y="84"/>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7" name="Freeform 644"/>
          <p:cNvSpPr>
            <a:spLocks/>
          </p:cNvSpPr>
          <p:nvPr/>
        </p:nvSpPr>
        <p:spPr bwMode="auto">
          <a:xfrm>
            <a:off x="7602538" y="4533900"/>
            <a:ext cx="119062" cy="134938"/>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8" name="Freeform 645"/>
          <p:cNvSpPr>
            <a:spLocks/>
          </p:cNvSpPr>
          <p:nvPr/>
        </p:nvSpPr>
        <p:spPr bwMode="auto">
          <a:xfrm>
            <a:off x="7734300" y="4425950"/>
            <a:ext cx="120650" cy="134938"/>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79" name="Freeform 646"/>
          <p:cNvSpPr>
            <a:spLocks/>
          </p:cNvSpPr>
          <p:nvPr/>
        </p:nvSpPr>
        <p:spPr bwMode="auto">
          <a:xfrm>
            <a:off x="7854950" y="4371975"/>
            <a:ext cx="117475" cy="134938"/>
          </a:xfrm>
          <a:custGeom>
            <a:avLst/>
            <a:gdLst>
              <a:gd name="T0" fmla="*/ 2147483647 w 84"/>
              <a:gd name="T1" fmla="*/ 0 h 85"/>
              <a:gd name="T2" fmla="*/ 2147483647 w 84"/>
              <a:gd name="T3" fmla="*/ 2147483647 h 85"/>
              <a:gd name="T4" fmla="*/ 2147483647 w 84"/>
              <a:gd name="T5" fmla="*/ 2147483647 h 85"/>
              <a:gd name="T6" fmla="*/ 0 w 84"/>
              <a:gd name="T7" fmla="*/ 2147483647 h 85"/>
              <a:gd name="T8" fmla="*/ 2147483647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0" name="Freeform 647"/>
          <p:cNvSpPr>
            <a:spLocks/>
          </p:cNvSpPr>
          <p:nvPr/>
        </p:nvSpPr>
        <p:spPr bwMode="auto">
          <a:xfrm>
            <a:off x="7972425" y="4371975"/>
            <a:ext cx="120650" cy="134938"/>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3" y="0"/>
                </a:moveTo>
                <a:lnTo>
                  <a:pt x="85" y="43"/>
                </a:lnTo>
                <a:lnTo>
                  <a:pt x="43" y="85"/>
                </a:lnTo>
                <a:lnTo>
                  <a:pt x="0" y="43"/>
                </a:lnTo>
                <a:lnTo>
                  <a:pt x="43"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1" name="Oval 648"/>
          <p:cNvSpPr>
            <a:spLocks noChangeArrowheads="1"/>
          </p:cNvSpPr>
          <p:nvPr/>
        </p:nvSpPr>
        <p:spPr bwMode="auto">
          <a:xfrm>
            <a:off x="1149350"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2" name="Oval 649"/>
          <p:cNvSpPr>
            <a:spLocks noChangeArrowheads="1"/>
          </p:cNvSpPr>
          <p:nvPr/>
        </p:nvSpPr>
        <p:spPr bwMode="auto">
          <a:xfrm>
            <a:off x="1281113"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3" name="Oval 650"/>
          <p:cNvSpPr>
            <a:spLocks noChangeArrowheads="1"/>
          </p:cNvSpPr>
          <p:nvPr/>
        </p:nvSpPr>
        <p:spPr bwMode="auto">
          <a:xfrm>
            <a:off x="1401763" y="5595938"/>
            <a:ext cx="106362"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4" name="Oval 651"/>
          <p:cNvSpPr>
            <a:spLocks noChangeArrowheads="1"/>
          </p:cNvSpPr>
          <p:nvPr/>
        </p:nvSpPr>
        <p:spPr bwMode="auto">
          <a:xfrm>
            <a:off x="1531938"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5" name="Oval 652"/>
          <p:cNvSpPr>
            <a:spLocks noChangeArrowheads="1"/>
          </p:cNvSpPr>
          <p:nvPr/>
        </p:nvSpPr>
        <p:spPr bwMode="auto">
          <a:xfrm>
            <a:off x="1651000"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6" name="Oval 653"/>
          <p:cNvSpPr>
            <a:spLocks noChangeArrowheads="1"/>
          </p:cNvSpPr>
          <p:nvPr/>
        </p:nvSpPr>
        <p:spPr bwMode="auto">
          <a:xfrm>
            <a:off x="1771650" y="5595938"/>
            <a:ext cx="106363"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7" name="Oval 654"/>
          <p:cNvSpPr>
            <a:spLocks noChangeArrowheads="1"/>
          </p:cNvSpPr>
          <p:nvPr/>
        </p:nvSpPr>
        <p:spPr bwMode="auto">
          <a:xfrm>
            <a:off x="1901825"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8" name="Oval 655"/>
          <p:cNvSpPr>
            <a:spLocks noChangeArrowheads="1"/>
          </p:cNvSpPr>
          <p:nvPr/>
        </p:nvSpPr>
        <p:spPr bwMode="auto">
          <a:xfrm>
            <a:off x="2022475" y="5595938"/>
            <a:ext cx="106363"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89" name="Oval 656"/>
          <p:cNvSpPr>
            <a:spLocks noChangeArrowheads="1"/>
          </p:cNvSpPr>
          <p:nvPr/>
        </p:nvSpPr>
        <p:spPr bwMode="auto">
          <a:xfrm>
            <a:off x="2141538"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0" name="Oval 657"/>
          <p:cNvSpPr>
            <a:spLocks noChangeArrowheads="1"/>
          </p:cNvSpPr>
          <p:nvPr/>
        </p:nvSpPr>
        <p:spPr bwMode="auto">
          <a:xfrm>
            <a:off x="2273300"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1" name="Oval 658"/>
          <p:cNvSpPr>
            <a:spLocks noChangeArrowheads="1"/>
          </p:cNvSpPr>
          <p:nvPr/>
        </p:nvSpPr>
        <p:spPr bwMode="auto">
          <a:xfrm>
            <a:off x="2392363"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2" name="Oval 659"/>
          <p:cNvSpPr>
            <a:spLocks noChangeArrowheads="1"/>
          </p:cNvSpPr>
          <p:nvPr/>
        </p:nvSpPr>
        <p:spPr bwMode="auto">
          <a:xfrm>
            <a:off x="2524125"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3" name="Oval 660"/>
          <p:cNvSpPr>
            <a:spLocks noChangeArrowheads="1"/>
          </p:cNvSpPr>
          <p:nvPr/>
        </p:nvSpPr>
        <p:spPr bwMode="auto">
          <a:xfrm>
            <a:off x="2643188"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4" name="Oval 661"/>
          <p:cNvSpPr>
            <a:spLocks noChangeArrowheads="1"/>
          </p:cNvSpPr>
          <p:nvPr/>
        </p:nvSpPr>
        <p:spPr bwMode="auto">
          <a:xfrm>
            <a:off x="2762250"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5" name="Oval 662"/>
          <p:cNvSpPr>
            <a:spLocks noChangeArrowheads="1"/>
          </p:cNvSpPr>
          <p:nvPr/>
        </p:nvSpPr>
        <p:spPr bwMode="auto">
          <a:xfrm>
            <a:off x="2894013"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6" name="Oval 663"/>
          <p:cNvSpPr>
            <a:spLocks noChangeArrowheads="1"/>
          </p:cNvSpPr>
          <p:nvPr/>
        </p:nvSpPr>
        <p:spPr bwMode="auto">
          <a:xfrm>
            <a:off x="3014663" y="5595938"/>
            <a:ext cx="106362"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7" name="Oval 664"/>
          <p:cNvSpPr>
            <a:spLocks noChangeArrowheads="1"/>
          </p:cNvSpPr>
          <p:nvPr/>
        </p:nvSpPr>
        <p:spPr bwMode="auto">
          <a:xfrm>
            <a:off x="3144838"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8" name="Oval 665"/>
          <p:cNvSpPr>
            <a:spLocks noChangeArrowheads="1"/>
          </p:cNvSpPr>
          <p:nvPr/>
        </p:nvSpPr>
        <p:spPr bwMode="auto">
          <a:xfrm>
            <a:off x="3265488" y="5595938"/>
            <a:ext cx="106362"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39999" name="Oval 666"/>
          <p:cNvSpPr>
            <a:spLocks noChangeArrowheads="1"/>
          </p:cNvSpPr>
          <p:nvPr/>
        </p:nvSpPr>
        <p:spPr bwMode="auto">
          <a:xfrm>
            <a:off x="3384550"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0" name="Oval 667"/>
          <p:cNvSpPr>
            <a:spLocks noChangeArrowheads="1"/>
          </p:cNvSpPr>
          <p:nvPr/>
        </p:nvSpPr>
        <p:spPr bwMode="auto">
          <a:xfrm>
            <a:off x="3514725" y="5595938"/>
            <a:ext cx="109538"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1" name="Oval 668"/>
          <p:cNvSpPr>
            <a:spLocks noChangeArrowheads="1"/>
          </p:cNvSpPr>
          <p:nvPr/>
        </p:nvSpPr>
        <p:spPr bwMode="auto">
          <a:xfrm>
            <a:off x="3635375" y="5595938"/>
            <a:ext cx="106363"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2" name="Oval 669"/>
          <p:cNvSpPr>
            <a:spLocks noChangeArrowheads="1"/>
          </p:cNvSpPr>
          <p:nvPr/>
        </p:nvSpPr>
        <p:spPr bwMode="auto">
          <a:xfrm>
            <a:off x="3754438" y="55959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3" name="Oval 670"/>
          <p:cNvSpPr>
            <a:spLocks noChangeArrowheads="1"/>
          </p:cNvSpPr>
          <p:nvPr/>
        </p:nvSpPr>
        <p:spPr bwMode="auto">
          <a:xfrm>
            <a:off x="3886200" y="5541963"/>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4" name="Oval 671"/>
          <p:cNvSpPr>
            <a:spLocks noChangeArrowheads="1"/>
          </p:cNvSpPr>
          <p:nvPr/>
        </p:nvSpPr>
        <p:spPr bwMode="auto">
          <a:xfrm>
            <a:off x="4006850" y="5487988"/>
            <a:ext cx="106363"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5" name="Oval 672"/>
          <p:cNvSpPr>
            <a:spLocks noChangeArrowheads="1"/>
          </p:cNvSpPr>
          <p:nvPr/>
        </p:nvSpPr>
        <p:spPr bwMode="auto">
          <a:xfrm>
            <a:off x="4137025" y="548798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6" name="Oval 673"/>
          <p:cNvSpPr>
            <a:spLocks noChangeArrowheads="1"/>
          </p:cNvSpPr>
          <p:nvPr/>
        </p:nvSpPr>
        <p:spPr bwMode="auto">
          <a:xfrm>
            <a:off x="4257675" y="5487988"/>
            <a:ext cx="106363"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7" name="Oval 674"/>
          <p:cNvSpPr>
            <a:spLocks noChangeArrowheads="1"/>
          </p:cNvSpPr>
          <p:nvPr/>
        </p:nvSpPr>
        <p:spPr bwMode="auto">
          <a:xfrm>
            <a:off x="4375150" y="5434013"/>
            <a:ext cx="107950" cy="122237"/>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8" name="Oval 675"/>
          <p:cNvSpPr>
            <a:spLocks noChangeArrowheads="1"/>
          </p:cNvSpPr>
          <p:nvPr/>
        </p:nvSpPr>
        <p:spPr bwMode="auto">
          <a:xfrm>
            <a:off x="4506913" y="5367338"/>
            <a:ext cx="109537"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09" name="Rectangle 676"/>
          <p:cNvSpPr>
            <a:spLocks noChangeArrowheads="1"/>
          </p:cNvSpPr>
          <p:nvPr/>
        </p:nvSpPr>
        <p:spPr bwMode="auto">
          <a:xfrm>
            <a:off x="827088" y="5541963"/>
            <a:ext cx="115887"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0</a:t>
            </a:r>
            <a:endParaRPr lang="en-US">
              <a:solidFill>
                <a:srgbClr val="000000"/>
              </a:solidFill>
              <a:latin typeface="Tahoma" pitchFamily="34" charset="0"/>
            </a:endParaRPr>
          </a:p>
        </p:txBody>
      </p:sp>
      <p:sp>
        <p:nvSpPr>
          <p:cNvPr id="40010" name="Rectangle 677"/>
          <p:cNvSpPr>
            <a:spLocks noChangeArrowheads="1"/>
          </p:cNvSpPr>
          <p:nvPr/>
        </p:nvSpPr>
        <p:spPr bwMode="auto">
          <a:xfrm>
            <a:off x="719138" y="497681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10</a:t>
            </a:r>
            <a:endParaRPr lang="en-US">
              <a:solidFill>
                <a:srgbClr val="000000"/>
              </a:solidFill>
              <a:latin typeface="Tahoma" pitchFamily="34" charset="0"/>
            </a:endParaRPr>
          </a:p>
        </p:txBody>
      </p:sp>
      <p:sp>
        <p:nvSpPr>
          <p:cNvPr id="40011" name="Rectangle 678"/>
          <p:cNvSpPr>
            <a:spLocks noChangeArrowheads="1"/>
          </p:cNvSpPr>
          <p:nvPr/>
        </p:nvSpPr>
        <p:spPr bwMode="auto">
          <a:xfrm>
            <a:off x="719138" y="4425950"/>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20</a:t>
            </a:r>
            <a:endParaRPr lang="en-US">
              <a:solidFill>
                <a:srgbClr val="000000"/>
              </a:solidFill>
              <a:latin typeface="Tahoma" pitchFamily="34" charset="0"/>
            </a:endParaRPr>
          </a:p>
        </p:txBody>
      </p:sp>
      <p:sp>
        <p:nvSpPr>
          <p:cNvPr id="40012" name="Rectangle 679"/>
          <p:cNvSpPr>
            <a:spLocks noChangeArrowheads="1"/>
          </p:cNvSpPr>
          <p:nvPr/>
        </p:nvSpPr>
        <p:spPr bwMode="auto">
          <a:xfrm>
            <a:off x="719138" y="3862388"/>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30</a:t>
            </a:r>
            <a:endParaRPr lang="en-US">
              <a:solidFill>
                <a:srgbClr val="000000"/>
              </a:solidFill>
              <a:latin typeface="Tahoma" pitchFamily="34" charset="0"/>
            </a:endParaRPr>
          </a:p>
        </p:txBody>
      </p:sp>
      <p:sp>
        <p:nvSpPr>
          <p:cNvPr id="40013" name="Rectangle 680"/>
          <p:cNvSpPr>
            <a:spLocks noChangeArrowheads="1"/>
          </p:cNvSpPr>
          <p:nvPr/>
        </p:nvSpPr>
        <p:spPr bwMode="auto">
          <a:xfrm>
            <a:off x="719138" y="3309938"/>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40</a:t>
            </a:r>
            <a:endParaRPr lang="en-US">
              <a:solidFill>
                <a:srgbClr val="000000"/>
              </a:solidFill>
              <a:latin typeface="Tahoma" pitchFamily="34" charset="0"/>
            </a:endParaRPr>
          </a:p>
        </p:txBody>
      </p:sp>
      <p:sp>
        <p:nvSpPr>
          <p:cNvPr id="40014" name="Rectangle 681"/>
          <p:cNvSpPr>
            <a:spLocks noChangeArrowheads="1"/>
          </p:cNvSpPr>
          <p:nvPr/>
        </p:nvSpPr>
        <p:spPr bwMode="auto">
          <a:xfrm>
            <a:off x="719138" y="2746375"/>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50</a:t>
            </a:r>
            <a:endParaRPr lang="en-US">
              <a:solidFill>
                <a:srgbClr val="000000"/>
              </a:solidFill>
              <a:latin typeface="Tahoma" pitchFamily="34" charset="0"/>
            </a:endParaRPr>
          </a:p>
        </p:txBody>
      </p:sp>
      <p:sp>
        <p:nvSpPr>
          <p:cNvPr id="40015" name="Rectangle 682"/>
          <p:cNvSpPr>
            <a:spLocks noChangeArrowheads="1"/>
          </p:cNvSpPr>
          <p:nvPr/>
        </p:nvSpPr>
        <p:spPr bwMode="auto">
          <a:xfrm>
            <a:off x="719138" y="2193925"/>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60</a:t>
            </a:r>
            <a:endParaRPr lang="en-US">
              <a:solidFill>
                <a:srgbClr val="000000"/>
              </a:solidFill>
              <a:latin typeface="Tahoma" pitchFamily="34" charset="0"/>
            </a:endParaRPr>
          </a:p>
        </p:txBody>
      </p:sp>
      <p:sp>
        <p:nvSpPr>
          <p:cNvPr id="40016" name="Rectangle 683"/>
          <p:cNvSpPr>
            <a:spLocks noChangeArrowheads="1"/>
          </p:cNvSpPr>
          <p:nvPr/>
        </p:nvSpPr>
        <p:spPr bwMode="auto">
          <a:xfrm>
            <a:off x="719138" y="163036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70</a:t>
            </a:r>
            <a:endParaRPr lang="en-US">
              <a:solidFill>
                <a:srgbClr val="000000"/>
              </a:solidFill>
              <a:latin typeface="Tahoma" pitchFamily="34" charset="0"/>
            </a:endParaRPr>
          </a:p>
        </p:txBody>
      </p:sp>
      <p:sp>
        <p:nvSpPr>
          <p:cNvPr id="40017" name="Rectangle 684"/>
          <p:cNvSpPr>
            <a:spLocks noChangeArrowheads="1"/>
          </p:cNvSpPr>
          <p:nvPr/>
        </p:nvSpPr>
        <p:spPr bwMode="auto">
          <a:xfrm>
            <a:off x="719138" y="1079500"/>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80</a:t>
            </a:r>
            <a:endParaRPr lang="en-US">
              <a:solidFill>
                <a:srgbClr val="000000"/>
              </a:solidFill>
              <a:latin typeface="Tahoma" pitchFamily="34" charset="0"/>
            </a:endParaRPr>
          </a:p>
        </p:txBody>
      </p:sp>
      <p:sp>
        <p:nvSpPr>
          <p:cNvPr id="40018" name="Rectangle 685"/>
          <p:cNvSpPr>
            <a:spLocks noChangeArrowheads="1"/>
          </p:cNvSpPr>
          <p:nvPr/>
        </p:nvSpPr>
        <p:spPr bwMode="auto">
          <a:xfrm>
            <a:off x="719138" y="514350"/>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90</a:t>
            </a:r>
            <a:endParaRPr lang="en-US">
              <a:solidFill>
                <a:srgbClr val="000000"/>
              </a:solidFill>
              <a:latin typeface="Tahoma" pitchFamily="34" charset="0"/>
            </a:endParaRPr>
          </a:p>
        </p:txBody>
      </p:sp>
      <p:sp>
        <p:nvSpPr>
          <p:cNvPr id="40019" name="Rectangle 686"/>
          <p:cNvSpPr>
            <a:spLocks noChangeArrowheads="1"/>
          </p:cNvSpPr>
          <p:nvPr/>
        </p:nvSpPr>
        <p:spPr bwMode="auto">
          <a:xfrm>
            <a:off x="1042988" y="5878513"/>
            <a:ext cx="115887"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0</a:t>
            </a:r>
            <a:endParaRPr lang="en-US">
              <a:solidFill>
                <a:srgbClr val="000000"/>
              </a:solidFill>
              <a:latin typeface="Tahoma" pitchFamily="34" charset="0"/>
            </a:endParaRPr>
          </a:p>
        </p:txBody>
      </p:sp>
      <p:sp>
        <p:nvSpPr>
          <p:cNvPr id="40020" name="Rectangle 687"/>
          <p:cNvSpPr>
            <a:spLocks noChangeArrowheads="1"/>
          </p:cNvSpPr>
          <p:nvPr/>
        </p:nvSpPr>
        <p:spPr bwMode="auto">
          <a:xfrm>
            <a:off x="1663700" y="5878513"/>
            <a:ext cx="115888"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5</a:t>
            </a:r>
            <a:endParaRPr lang="en-US">
              <a:solidFill>
                <a:srgbClr val="000000"/>
              </a:solidFill>
              <a:latin typeface="Tahoma" pitchFamily="34" charset="0"/>
            </a:endParaRPr>
          </a:p>
        </p:txBody>
      </p:sp>
      <p:sp>
        <p:nvSpPr>
          <p:cNvPr id="40021" name="Rectangle 688"/>
          <p:cNvSpPr>
            <a:spLocks noChangeArrowheads="1"/>
          </p:cNvSpPr>
          <p:nvPr/>
        </p:nvSpPr>
        <p:spPr bwMode="auto">
          <a:xfrm>
            <a:off x="2225675" y="5878513"/>
            <a:ext cx="230188"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10</a:t>
            </a:r>
            <a:endParaRPr lang="en-US">
              <a:solidFill>
                <a:srgbClr val="000000"/>
              </a:solidFill>
              <a:latin typeface="Tahoma" pitchFamily="34" charset="0"/>
            </a:endParaRPr>
          </a:p>
        </p:txBody>
      </p:sp>
      <p:sp>
        <p:nvSpPr>
          <p:cNvPr id="40022" name="Rectangle 689"/>
          <p:cNvSpPr>
            <a:spLocks noChangeArrowheads="1"/>
          </p:cNvSpPr>
          <p:nvPr/>
        </p:nvSpPr>
        <p:spPr bwMode="auto">
          <a:xfrm>
            <a:off x="2846388" y="5878513"/>
            <a:ext cx="230187"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15</a:t>
            </a:r>
            <a:endParaRPr lang="en-US">
              <a:solidFill>
                <a:srgbClr val="000000"/>
              </a:solidFill>
              <a:latin typeface="Tahoma" pitchFamily="34" charset="0"/>
            </a:endParaRPr>
          </a:p>
        </p:txBody>
      </p:sp>
      <p:sp>
        <p:nvSpPr>
          <p:cNvPr id="40023" name="Rectangle 690"/>
          <p:cNvSpPr>
            <a:spLocks noChangeArrowheads="1"/>
          </p:cNvSpPr>
          <p:nvPr/>
        </p:nvSpPr>
        <p:spPr bwMode="auto">
          <a:xfrm>
            <a:off x="3468688" y="5878513"/>
            <a:ext cx="230187"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20</a:t>
            </a:r>
            <a:endParaRPr lang="en-US">
              <a:solidFill>
                <a:srgbClr val="000000"/>
              </a:solidFill>
              <a:latin typeface="Tahoma" pitchFamily="34" charset="0"/>
            </a:endParaRPr>
          </a:p>
        </p:txBody>
      </p:sp>
      <p:sp>
        <p:nvSpPr>
          <p:cNvPr id="40024" name="Rectangle 691"/>
          <p:cNvSpPr>
            <a:spLocks noChangeArrowheads="1"/>
          </p:cNvSpPr>
          <p:nvPr/>
        </p:nvSpPr>
        <p:spPr bwMode="auto">
          <a:xfrm>
            <a:off x="4089400" y="5878513"/>
            <a:ext cx="230188"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25</a:t>
            </a:r>
            <a:endParaRPr lang="en-US">
              <a:solidFill>
                <a:srgbClr val="000000"/>
              </a:solidFill>
              <a:latin typeface="Tahoma" pitchFamily="34" charset="0"/>
            </a:endParaRPr>
          </a:p>
        </p:txBody>
      </p:sp>
      <p:sp>
        <p:nvSpPr>
          <p:cNvPr id="40025" name="Rectangle 692"/>
          <p:cNvSpPr>
            <a:spLocks noChangeArrowheads="1"/>
          </p:cNvSpPr>
          <p:nvPr/>
        </p:nvSpPr>
        <p:spPr bwMode="auto">
          <a:xfrm>
            <a:off x="4710113" y="587851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30</a:t>
            </a:r>
            <a:endParaRPr lang="en-US">
              <a:solidFill>
                <a:srgbClr val="000000"/>
              </a:solidFill>
              <a:latin typeface="Tahoma" pitchFamily="34" charset="0"/>
            </a:endParaRPr>
          </a:p>
        </p:txBody>
      </p:sp>
      <p:sp>
        <p:nvSpPr>
          <p:cNvPr id="40026" name="Rectangle 693"/>
          <p:cNvSpPr>
            <a:spLocks noChangeArrowheads="1"/>
          </p:cNvSpPr>
          <p:nvPr/>
        </p:nvSpPr>
        <p:spPr bwMode="auto">
          <a:xfrm>
            <a:off x="5319713" y="587851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35</a:t>
            </a:r>
            <a:endParaRPr lang="en-US">
              <a:solidFill>
                <a:srgbClr val="000000"/>
              </a:solidFill>
              <a:latin typeface="Tahoma" pitchFamily="34" charset="0"/>
            </a:endParaRPr>
          </a:p>
        </p:txBody>
      </p:sp>
      <p:sp>
        <p:nvSpPr>
          <p:cNvPr id="40027" name="Rectangle 694"/>
          <p:cNvSpPr>
            <a:spLocks noChangeArrowheads="1"/>
          </p:cNvSpPr>
          <p:nvPr/>
        </p:nvSpPr>
        <p:spPr bwMode="auto">
          <a:xfrm>
            <a:off x="5942013" y="587851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40</a:t>
            </a:r>
            <a:endParaRPr lang="en-US">
              <a:solidFill>
                <a:srgbClr val="000000"/>
              </a:solidFill>
              <a:latin typeface="Tahoma" pitchFamily="34" charset="0"/>
            </a:endParaRPr>
          </a:p>
        </p:txBody>
      </p:sp>
      <p:sp>
        <p:nvSpPr>
          <p:cNvPr id="40028" name="Rectangle 695"/>
          <p:cNvSpPr>
            <a:spLocks noChangeArrowheads="1"/>
          </p:cNvSpPr>
          <p:nvPr/>
        </p:nvSpPr>
        <p:spPr bwMode="auto">
          <a:xfrm>
            <a:off x="6562725" y="587851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45</a:t>
            </a:r>
            <a:endParaRPr lang="en-US">
              <a:solidFill>
                <a:srgbClr val="000000"/>
              </a:solidFill>
              <a:latin typeface="Tahoma" pitchFamily="34" charset="0"/>
            </a:endParaRPr>
          </a:p>
        </p:txBody>
      </p:sp>
      <p:sp>
        <p:nvSpPr>
          <p:cNvPr id="40029" name="Rectangle 696"/>
          <p:cNvSpPr>
            <a:spLocks noChangeArrowheads="1"/>
          </p:cNvSpPr>
          <p:nvPr/>
        </p:nvSpPr>
        <p:spPr bwMode="auto">
          <a:xfrm>
            <a:off x="7183438" y="587851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50</a:t>
            </a:r>
            <a:endParaRPr lang="en-US">
              <a:solidFill>
                <a:srgbClr val="000000"/>
              </a:solidFill>
              <a:latin typeface="Tahoma" pitchFamily="34" charset="0"/>
            </a:endParaRPr>
          </a:p>
        </p:txBody>
      </p:sp>
      <p:sp>
        <p:nvSpPr>
          <p:cNvPr id="40030" name="Rectangle 697"/>
          <p:cNvSpPr>
            <a:spLocks noChangeArrowheads="1"/>
          </p:cNvSpPr>
          <p:nvPr/>
        </p:nvSpPr>
        <p:spPr bwMode="auto">
          <a:xfrm>
            <a:off x="7805738" y="587851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55</a:t>
            </a:r>
            <a:endParaRPr lang="en-US">
              <a:solidFill>
                <a:srgbClr val="000000"/>
              </a:solidFill>
              <a:latin typeface="Tahoma" pitchFamily="34" charset="0"/>
            </a:endParaRPr>
          </a:p>
        </p:txBody>
      </p:sp>
      <p:sp>
        <p:nvSpPr>
          <p:cNvPr id="40031" name="Rectangle 698"/>
          <p:cNvSpPr>
            <a:spLocks noChangeArrowheads="1"/>
          </p:cNvSpPr>
          <p:nvPr/>
        </p:nvSpPr>
        <p:spPr bwMode="auto">
          <a:xfrm>
            <a:off x="8426450" y="5878513"/>
            <a:ext cx="231775"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000080"/>
                </a:solidFill>
                <a:latin typeface="Times New Roman" pitchFamily="18" charset="0"/>
              </a:rPr>
              <a:t>60</a:t>
            </a:r>
            <a:endParaRPr lang="en-US">
              <a:solidFill>
                <a:srgbClr val="000000"/>
              </a:solidFill>
              <a:latin typeface="Tahoma" pitchFamily="34" charset="0"/>
            </a:endParaRPr>
          </a:p>
        </p:txBody>
      </p:sp>
      <p:sp>
        <p:nvSpPr>
          <p:cNvPr id="40032" name="Rectangle 699"/>
          <p:cNvSpPr>
            <a:spLocks noChangeArrowheads="1"/>
          </p:cNvSpPr>
          <p:nvPr/>
        </p:nvSpPr>
        <p:spPr bwMode="auto">
          <a:xfrm>
            <a:off x="4160838" y="6281738"/>
            <a:ext cx="1384995" cy="276999"/>
          </a:xfrm>
          <a:prstGeom prst="rect">
            <a:avLst/>
          </a:prstGeom>
          <a:solidFill>
            <a:schemeClr val="bg1"/>
          </a:solid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dirty="0" err="1" smtClean="0">
                <a:solidFill>
                  <a:srgbClr val="000080"/>
                </a:solidFill>
                <a:latin typeface="Arial" pitchFamily="34" charset="0"/>
                <a:cs typeface="Arial" pitchFamily="34" charset="0"/>
              </a:rPr>
              <a:t>Anos</a:t>
            </a:r>
            <a:r>
              <a:rPr lang="en-US" b="1" dirty="0" smtClean="0">
                <a:solidFill>
                  <a:srgbClr val="000080"/>
                </a:solidFill>
                <a:latin typeface="Arial" pitchFamily="34" charset="0"/>
                <a:cs typeface="Arial" pitchFamily="34" charset="0"/>
              </a:rPr>
              <a:t> de </a:t>
            </a:r>
            <a:r>
              <a:rPr lang="en-US" b="1" dirty="0" err="1" smtClean="0">
                <a:solidFill>
                  <a:srgbClr val="000080"/>
                </a:solidFill>
                <a:latin typeface="Arial" pitchFamily="34" charset="0"/>
                <a:cs typeface="Arial" pitchFamily="34" charset="0"/>
              </a:rPr>
              <a:t>uso</a:t>
            </a:r>
            <a:endParaRPr lang="en-US" dirty="0">
              <a:solidFill>
                <a:srgbClr val="000000"/>
              </a:solidFill>
              <a:latin typeface="Arial" pitchFamily="34" charset="0"/>
              <a:cs typeface="Arial" pitchFamily="34" charset="0"/>
            </a:endParaRPr>
          </a:p>
        </p:txBody>
      </p:sp>
      <p:sp>
        <p:nvSpPr>
          <p:cNvPr id="40033" name="Rectangle 700"/>
          <p:cNvSpPr>
            <a:spLocks noChangeArrowheads="1"/>
          </p:cNvSpPr>
          <p:nvPr/>
        </p:nvSpPr>
        <p:spPr bwMode="auto">
          <a:xfrm rot="-5400000">
            <a:off x="-1181654" y="3055551"/>
            <a:ext cx="3398366" cy="276999"/>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dirty="0" err="1" smtClean="0">
                <a:solidFill>
                  <a:srgbClr val="000080"/>
                </a:solidFill>
                <a:latin typeface="Arial" pitchFamily="34" charset="0"/>
                <a:cs typeface="Arial" pitchFamily="34" charset="0"/>
              </a:rPr>
              <a:t>Número</a:t>
            </a:r>
            <a:r>
              <a:rPr lang="en-US" b="1" dirty="0" smtClean="0">
                <a:solidFill>
                  <a:srgbClr val="000080"/>
                </a:solidFill>
                <a:latin typeface="Arial" pitchFamily="34" charset="0"/>
                <a:cs typeface="Arial" pitchFamily="34" charset="0"/>
              </a:rPr>
              <a:t> de </a:t>
            </a:r>
            <a:r>
              <a:rPr lang="en-US" b="1" dirty="0" err="1" smtClean="0">
                <a:solidFill>
                  <a:srgbClr val="000080"/>
                </a:solidFill>
                <a:latin typeface="Arial" pitchFamily="34" charset="0"/>
                <a:cs typeface="Arial" pitchFamily="34" charset="0"/>
              </a:rPr>
              <a:t>espécies</a:t>
            </a:r>
            <a:r>
              <a:rPr lang="en-US" b="1" dirty="0" smtClean="0">
                <a:solidFill>
                  <a:srgbClr val="000080"/>
                </a:solidFill>
                <a:latin typeface="Arial" pitchFamily="34" charset="0"/>
                <a:cs typeface="Arial" pitchFamily="34" charset="0"/>
              </a:rPr>
              <a:t> </a:t>
            </a:r>
            <a:r>
              <a:rPr lang="en-US" b="1" dirty="0" err="1" smtClean="0">
                <a:solidFill>
                  <a:srgbClr val="000080"/>
                </a:solidFill>
                <a:latin typeface="Arial" pitchFamily="34" charset="0"/>
                <a:cs typeface="Arial" pitchFamily="34" charset="0"/>
              </a:rPr>
              <a:t>resistntes</a:t>
            </a:r>
            <a:endParaRPr lang="en-US" dirty="0">
              <a:solidFill>
                <a:srgbClr val="000000"/>
              </a:solidFill>
              <a:latin typeface="Arial" pitchFamily="34" charset="0"/>
              <a:cs typeface="Arial" pitchFamily="34" charset="0"/>
            </a:endParaRPr>
          </a:p>
        </p:txBody>
      </p:sp>
      <p:sp>
        <p:nvSpPr>
          <p:cNvPr id="40034" name="Rectangle 701"/>
          <p:cNvSpPr>
            <a:spLocks noChangeArrowheads="1"/>
          </p:cNvSpPr>
          <p:nvPr/>
        </p:nvSpPr>
        <p:spPr bwMode="auto">
          <a:xfrm rot="-5400000">
            <a:off x="487363" y="1595437"/>
            <a:ext cx="57150" cy="276225"/>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b="1">
                <a:solidFill>
                  <a:srgbClr val="FFFFFF"/>
                </a:solidFill>
                <a:latin typeface="Times New Roman" pitchFamily="18" charset="0"/>
              </a:rPr>
              <a:t>.</a:t>
            </a:r>
            <a:endParaRPr lang="en-US">
              <a:solidFill>
                <a:srgbClr val="000000"/>
              </a:solidFill>
              <a:latin typeface="Tahoma" pitchFamily="34" charset="0"/>
            </a:endParaRPr>
          </a:p>
        </p:txBody>
      </p:sp>
      <p:sp>
        <p:nvSpPr>
          <p:cNvPr id="40035" name="Rectangle 702"/>
          <p:cNvSpPr>
            <a:spLocks noChangeArrowheads="1"/>
          </p:cNvSpPr>
          <p:nvPr/>
        </p:nvSpPr>
        <p:spPr bwMode="auto">
          <a:xfrm>
            <a:off x="6697663" y="1774825"/>
            <a:ext cx="2217737" cy="1936750"/>
          </a:xfrm>
          <a:prstGeom prst="rect">
            <a:avLst/>
          </a:prstGeom>
          <a:solidFill>
            <a:srgbClr val="FFFFFF"/>
          </a:solidFill>
          <a:ln w="0">
            <a:solidFill>
              <a:srgbClr val="000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36" name="Line 703"/>
          <p:cNvSpPr>
            <a:spLocks noChangeShapeType="1"/>
          </p:cNvSpPr>
          <p:nvPr/>
        </p:nvSpPr>
        <p:spPr bwMode="auto">
          <a:xfrm>
            <a:off x="6769100" y="1963738"/>
            <a:ext cx="346075" cy="1587"/>
          </a:xfrm>
          <a:prstGeom prst="line">
            <a:avLst/>
          </a:prstGeom>
          <a:noFill/>
          <a:ln w="26988">
            <a:solidFill>
              <a:srgbClr val="008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37" name="Rectangle 704"/>
          <p:cNvSpPr>
            <a:spLocks noChangeArrowheads="1"/>
          </p:cNvSpPr>
          <p:nvPr/>
        </p:nvSpPr>
        <p:spPr bwMode="auto">
          <a:xfrm>
            <a:off x="6877050" y="1895475"/>
            <a:ext cx="106363" cy="120650"/>
          </a:xfrm>
          <a:prstGeom prst="rect">
            <a:avLst/>
          </a:prstGeom>
          <a:solidFill>
            <a:srgbClr val="008000"/>
          </a:solidFill>
          <a:ln w="12700">
            <a:solidFill>
              <a:srgbClr val="008000"/>
            </a:solid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38" name="Rectangle 705"/>
          <p:cNvSpPr>
            <a:spLocks noChangeArrowheads="1"/>
          </p:cNvSpPr>
          <p:nvPr/>
        </p:nvSpPr>
        <p:spPr bwMode="auto">
          <a:xfrm>
            <a:off x="7162800" y="1828800"/>
            <a:ext cx="1628775" cy="261938"/>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sz="1700">
                <a:solidFill>
                  <a:srgbClr val="000080"/>
                </a:solidFill>
                <a:latin typeface="Times New Roman" pitchFamily="18" charset="0"/>
              </a:rPr>
              <a:t>ACCase Inhibitors</a:t>
            </a:r>
            <a:endParaRPr lang="en-US">
              <a:solidFill>
                <a:srgbClr val="000000"/>
              </a:solidFill>
              <a:latin typeface="Tahoma" pitchFamily="34" charset="0"/>
            </a:endParaRPr>
          </a:p>
        </p:txBody>
      </p:sp>
      <p:sp>
        <p:nvSpPr>
          <p:cNvPr id="40039" name="Line 706"/>
          <p:cNvSpPr>
            <a:spLocks noChangeShapeType="1"/>
          </p:cNvSpPr>
          <p:nvPr/>
        </p:nvSpPr>
        <p:spPr bwMode="auto">
          <a:xfrm>
            <a:off x="6769100" y="2286000"/>
            <a:ext cx="346075" cy="1588"/>
          </a:xfrm>
          <a:prstGeom prst="line">
            <a:avLst/>
          </a:prstGeom>
          <a:noFill/>
          <a:ln w="26988">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0" name="Freeform 707"/>
          <p:cNvSpPr>
            <a:spLocks/>
          </p:cNvSpPr>
          <p:nvPr/>
        </p:nvSpPr>
        <p:spPr bwMode="auto">
          <a:xfrm>
            <a:off x="6877050" y="2219325"/>
            <a:ext cx="119063" cy="133350"/>
          </a:xfrm>
          <a:custGeom>
            <a:avLst/>
            <a:gdLst>
              <a:gd name="T0" fmla="*/ 2147483647 w 85"/>
              <a:gd name="T1" fmla="*/ 0 h 84"/>
              <a:gd name="T2" fmla="*/ 2147483647 w 85"/>
              <a:gd name="T3" fmla="*/ 2147483647 h 84"/>
              <a:gd name="T4" fmla="*/ 0 w 85"/>
              <a:gd name="T5" fmla="*/ 2147483647 h 84"/>
              <a:gd name="T6" fmla="*/ 2147483647 w 85"/>
              <a:gd name="T7" fmla="*/ 0 h 84"/>
              <a:gd name="T8" fmla="*/ 0 60000 65536"/>
              <a:gd name="T9" fmla="*/ 0 60000 65536"/>
              <a:gd name="T10" fmla="*/ 0 60000 65536"/>
              <a:gd name="T11" fmla="*/ 0 60000 65536"/>
              <a:gd name="T12" fmla="*/ 0 w 85"/>
              <a:gd name="T13" fmla="*/ 0 h 84"/>
              <a:gd name="T14" fmla="*/ 85 w 85"/>
              <a:gd name="T15" fmla="*/ 84 h 84"/>
            </a:gdLst>
            <a:ahLst/>
            <a:cxnLst>
              <a:cxn ang="T8">
                <a:pos x="T0" y="T1"/>
              </a:cxn>
              <a:cxn ang="T9">
                <a:pos x="T2" y="T3"/>
              </a:cxn>
              <a:cxn ang="T10">
                <a:pos x="T4" y="T5"/>
              </a:cxn>
              <a:cxn ang="T11">
                <a:pos x="T6" y="T7"/>
              </a:cxn>
            </a:cxnLst>
            <a:rect l="T12" t="T13" r="T14" b="T15"/>
            <a:pathLst>
              <a:path w="85" h="84">
                <a:moveTo>
                  <a:pt x="42" y="0"/>
                </a:moveTo>
                <a:lnTo>
                  <a:pt x="85" y="84"/>
                </a:lnTo>
                <a:lnTo>
                  <a:pt x="0" y="84"/>
                </a:lnTo>
                <a:lnTo>
                  <a:pt x="42" y="0"/>
                </a:lnTo>
                <a:close/>
              </a:path>
            </a:pathLst>
          </a:custGeom>
          <a:solidFill>
            <a:srgbClr val="FF0000"/>
          </a:solidFill>
          <a:ln w="12700">
            <a:solidFill>
              <a:srgbClr val="FF000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1" name="Rectangle 708"/>
          <p:cNvSpPr>
            <a:spLocks noChangeArrowheads="1"/>
          </p:cNvSpPr>
          <p:nvPr/>
        </p:nvSpPr>
        <p:spPr bwMode="auto">
          <a:xfrm>
            <a:off x="7162800" y="2151063"/>
            <a:ext cx="1314450" cy="261937"/>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sz="1700">
                <a:solidFill>
                  <a:srgbClr val="000080"/>
                </a:solidFill>
                <a:latin typeface="Times New Roman" pitchFamily="18" charset="0"/>
              </a:rPr>
              <a:t>ALS Inhibitors</a:t>
            </a:r>
            <a:endParaRPr lang="en-US">
              <a:solidFill>
                <a:srgbClr val="000000"/>
              </a:solidFill>
              <a:latin typeface="Tahoma" pitchFamily="34" charset="0"/>
            </a:endParaRPr>
          </a:p>
        </p:txBody>
      </p:sp>
      <p:sp>
        <p:nvSpPr>
          <p:cNvPr id="40042" name="Line 709"/>
          <p:cNvSpPr>
            <a:spLocks noChangeShapeType="1"/>
          </p:cNvSpPr>
          <p:nvPr/>
        </p:nvSpPr>
        <p:spPr bwMode="auto">
          <a:xfrm>
            <a:off x="6769100" y="2608263"/>
            <a:ext cx="346075" cy="1587"/>
          </a:xfrm>
          <a:prstGeom prst="line">
            <a:avLst/>
          </a:prstGeom>
          <a:noFill/>
          <a:ln w="26988">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3" name="Rectangle 710"/>
          <p:cNvSpPr>
            <a:spLocks noChangeArrowheads="1"/>
          </p:cNvSpPr>
          <p:nvPr/>
        </p:nvSpPr>
        <p:spPr bwMode="auto">
          <a:xfrm>
            <a:off x="6865938" y="2527300"/>
            <a:ext cx="153987" cy="174625"/>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4" name="Line 711"/>
          <p:cNvSpPr>
            <a:spLocks noChangeShapeType="1"/>
          </p:cNvSpPr>
          <p:nvPr/>
        </p:nvSpPr>
        <p:spPr bwMode="auto">
          <a:xfrm flipH="1" flipV="1">
            <a:off x="6877050" y="2541588"/>
            <a:ext cx="58738" cy="66675"/>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5" name="Line 712"/>
          <p:cNvSpPr>
            <a:spLocks noChangeShapeType="1"/>
          </p:cNvSpPr>
          <p:nvPr/>
        </p:nvSpPr>
        <p:spPr bwMode="auto">
          <a:xfrm>
            <a:off x="6935788" y="2608263"/>
            <a:ext cx="60325" cy="66675"/>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6" name="Line 713"/>
          <p:cNvSpPr>
            <a:spLocks noChangeShapeType="1"/>
          </p:cNvSpPr>
          <p:nvPr/>
        </p:nvSpPr>
        <p:spPr bwMode="auto">
          <a:xfrm flipH="1">
            <a:off x="6877050" y="2608263"/>
            <a:ext cx="58738" cy="66675"/>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7" name="Line 714"/>
          <p:cNvSpPr>
            <a:spLocks noChangeShapeType="1"/>
          </p:cNvSpPr>
          <p:nvPr/>
        </p:nvSpPr>
        <p:spPr bwMode="auto">
          <a:xfrm flipV="1">
            <a:off x="6935788" y="2541588"/>
            <a:ext cx="60325" cy="66675"/>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8" name="Line 715"/>
          <p:cNvSpPr>
            <a:spLocks noChangeShapeType="1"/>
          </p:cNvSpPr>
          <p:nvPr/>
        </p:nvSpPr>
        <p:spPr bwMode="auto">
          <a:xfrm flipV="1">
            <a:off x="6935788" y="2541588"/>
            <a:ext cx="1587" cy="66675"/>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49" name="Line 716"/>
          <p:cNvSpPr>
            <a:spLocks noChangeShapeType="1"/>
          </p:cNvSpPr>
          <p:nvPr/>
        </p:nvSpPr>
        <p:spPr bwMode="auto">
          <a:xfrm>
            <a:off x="6935788" y="2608263"/>
            <a:ext cx="1587" cy="66675"/>
          </a:xfrm>
          <a:prstGeom prst="line">
            <a:avLst/>
          </a:prstGeom>
          <a:no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50" name="Rectangle 717"/>
          <p:cNvSpPr>
            <a:spLocks noChangeArrowheads="1"/>
          </p:cNvSpPr>
          <p:nvPr/>
        </p:nvSpPr>
        <p:spPr bwMode="auto">
          <a:xfrm>
            <a:off x="7162800" y="2473325"/>
            <a:ext cx="801688" cy="261938"/>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sz="1700">
                <a:solidFill>
                  <a:srgbClr val="000080"/>
                </a:solidFill>
                <a:latin typeface="Times New Roman" pitchFamily="18" charset="0"/>
              </a:rPr>
              <a:t>Triazines</a:t>
            </a:r>
            <a:endParaRPr lang="en-US">
              <a:solidFill>
                <a:srgbClr val="000000"/>
              </a:solidFill>
              <a:latin typeface="Tahoma" pitchFamily="34" charset="0"/>
            </a:endParaRPr>
          </a:p>
        </p:txBody>
      </p:sp>
      <p:sp>
        <p:nvSpPr>
          <p:cNvPr id="40051" name="Line 718"/>
          <p:cNvSpPr>
            <a:spLocks noChangeShapeType="1"/>
          </p:cNvSpPr>
          <p:nvPr/>
        </p:nvSpPr>
        <p:spPr bwMode="auto">
          <a:xfrm>
            <a:off x="6769100" y="2930525"/>
            <a:ext cx="346075" cy="1588"/>
          </a:xfrm>
          <a:prstGeom prst="line">
            <a:avLst/>
          </a:prstGeom>
          <a:noFill/>
          <a:ln w="26988">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52" name="Rectangle 719"/>
          <p:cNvSpPr>
            <a:spLocks noChangeArrowheads="1"/>
          </p:cNvSpPr>
          <p:nvPr/>
        </p:nvSpPr>
        <p:spPr bwMode="auto">
          <a:xfrm>
            <a:off x="6865938" y="2851150"/>
            <a:ext cx="153987" cy="174625"/>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53" name="Line 720"/>
          <p:cNvSpPr>
            <a:spLocks noChangeShapeType="1"/>
          </p:cNvSpPr>
          <p:nvPr/>
        </p:nvSpPr>
        <p:spPr bwMode="auto">
          <a:xfrm flipV="1">
            <a:off x="6935788" y="2863850"/>
            <a:ext cx="1587" cy="66675"/>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54" name="Line 721"/>
          <p:cNvSpPr>
            <a:spLocks noChangeShapeType="1"/>
          </p:cNvSpPr>
          <p:nvPr/>
        </p:nvSpPr>
        <p:spPr bwMode="auto">
          <a:xfrm>
            <a:off x="6935788" y="2930525"/>
            <a:ext cx="1587" cy="68263"/>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55" name="Line 722"/>
          <p:cNvSpPr>
            <a:spLocks noChangeShapeType="1"/>
          </p:cNvSpPr>
          <p:nvPr/>
        </p:nvSpPr>
        <p:spPr bwMode="auto">
          <a:xfrm flipH="1">
            <a:off x="6877050" y="2930525"/>
            <a:ext cx="58738" cy="1588"/>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56" name="Line 723"/>
          <p:cNvSpPr>
            <a:spLocks noChangeShapeType="1"/>
          </p:cNvSpPr>
          <p:nvPr/>
        </p:nvSpPr>
        <p:spPr bwMode="auto">
          <a:xfrm>
            <a:off x="6935788" y="2930525"/>
            <a:ext cx="60325" cy="1588"/>
          </a:xfrm>
          <a:prstGeom prst="line">
            <a:avLst/>
          </a:prstGeom>
          <a:noFill/>
          <a:ln w="12700">
            <a:solidFill>
              <a:srgbClr val="008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57" name="Rectangle 724"/>
          <p:cNvSpPr>
            <a:spLocks noChangeArrowheads="1"/>
          </p:cNvSpPr>
          <p:nvPr/>
        </p:nvSpPr>
        <p:spPr bwMode="auto">
          <a:xfrm>
            <a:off x="7162800" y="2797175"/>
            <a:ext cx="1262063" cy="261938"/>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sz="1700">
                <a:solidFill>
                  <a:srgbClr val="000080"/>
                </a:solidFill>
                <a:latin typeface="Times New Roman" pitchFamily="18" charset="0"/>
              </a:rPr>
              <a:t>Bypyridiliums</a:t>
            </a:r>
            <a:endParaRPr lang="en-US">
              <a:solidFill>
                <a:srgbClr val="000000"/>
              </a:solidFill>
              <a:latin typeface="Tahoma" pitchFamily="34" charset="0"/>
            </a:endParaRPr>
          </a:p>
        </p:txBody>
      </p:sp>
      <p:sp>
        <p:nvSpPr>
          <p:cNvPr id="40058" name="Line 725"/>
          <p:cNvSpPr>
            <a:spLocks noChangeShapeType="1"/>
          </p:cNvSpPr>
          <p:nvPr/>
        </p:nvSpPr>
        <p:spPr bwMode="auto">
          <a:xfrm>
            <a:off x="6769100" y="3254375"/>
            <a:ext cx="346075" cy="1588"/>
          </a:xfrm>
          <a:prstGeom prst="line">
            <a:avLst/>
          </a:prstGeom>
          <a:noFill/>
          <a:ln w="26988">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59" name="Freeform 726"/>
          <p:cNvSpPr>
            <a:spLocks/>
          </p:cNvSpPr>
          <p:nvPr/>
        </p:nvSpPr>
        <p:spPr bwMode="auto">
          <a:xfrm>
            <a:off x="6877050" y="3186113"/>
            <a:ext cx="119063" cy="134937"/>
          </a:xfrm>
          <a:custGeom>
            <a:avLst/>
            <a:gdLst>
              <a:gd name="T0" fmla="*/ 2147483647 w 85"/>
              <a:gd name="T1" fmla="*/ 0 h 85"/>
              <a:gd name="T2" fmla="*/ 2147483647 w 85"/>
              <a:gd name="T3" fmla="*/ 2147483647 h 85"/>
              <a:gd name="T4" fmla="*/ 2147483647 w 85"/>
              <a:gd name="T5" fmla="*/ 2147483647 h 85"/>
              <a:gd name="T6" fmla="*/ 0 w 85"/>
              <a:gd name="T7" fmla="*/ 2147483647 h 85"/>
              <a:gd name="T8" fmla="*/ 2147483647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42" y="0"/>
                </a:moveTo>
                <a:lnTo>
                  <a:pt x="85" y="43"/>
                </a:lnTo>
                <a:lnTo>
                  <a:pt x="42" y="85"/>
                </a:lnTo>
                <a:lnTo>
                  <a:pt x="0" y="43"/>
                </a:lnTo>
                <a:lnTo>
                  <a:pt x="42" y="0"/>
                </a:lnTo>
                <a:close/>
              </a:path>
            </a:pathLst>
          </a:custGeom>
          <a:solidFill>
            <a:srgbClr val="000080"/>
          </a:solidFill>
          <a:ln w="12700">
            <a:solidFill>
              <a:srgbClr val="000080"/>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60" name="Rectangle 727"/>
          <p:cNvSpPr>
            <a:spLocks noChangeArrowheads="1"/>
          </p:cNvSpPr>
          <p:nvPr/>
        </p:nvSpPr>
        <p:spPr bwMode="auto">
          <a:xfrm>
            <a:off x="7162800" y="3119438"/>
            <a:ext cx="1497013" cy="261937"/>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sz="1700">
                <a:solidFill>
                  <a:srgbClr val="000080"/>
                </a:solidFill>
                <a:latin typeface="Times New Roman" pitchFamily="18" charset="0"/>
              </a:rPr>
              <a:t>Synthetic Auxins</a:t>
            </a:r>
            <a:endParaRPr lang="en-US">
              <a:solidFill>
                <a:srgbClr val="000000"/>
              </a:solidFill>
              <a:latin typeface="Tahoma" pitchFamily="34" charset="0"/>
            </a:endParaRPr>
          </a:p>
        </p:txBody>
      </p:sp>
      <p:sp>
        <p:nvSpPr>
          <p:cNvPr id="40061" name="Line 728"/>
          <p:cNvSpPr>
            <a:spLocks noChangeShapeType="1"/>
          </p:cNvSpPr>
          <p:nvPr/>
        </p:nvSpPr>
        <p:spPr bwMode="auto">
          <a:xfrm>
            <a:off x="6769100" y="3562350"/>
            <a:ext cx="346075" cy="1588"/>
          </a:xfrm>
          <a:prstGeom prst="line">
            <a:avLst/>
          </a:prstGeom>
          <a:noFill/>
          <a:ln w="39688">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62" name="Oval 729"/>
          <p:cNvSpPr>
            <a:spLocks noChangeArrowheads="1"/>
          </p:cNvSpPr>
          <p:nvPr/>
        </p:nvSpPr>
        <p:spPr bwMode="auto">
          <a:xfrm>
            <a:off x="6877050" y="3495675"/>
            <a:ext cx="106363"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63" name="Rectangle 730"/>
          <p:cNvSpPr>
            <a:spLocks noChangeArrowheads="1"/>
          </p:cNvSpPr>
          <p:nvPr/>
        </p:nvSpPr>
        <p:spPr bwMode="auto">
          <a:xfrm>
            <a:off x="7162800" y="3441700"/>
            <a:ext cx="774700" cy="261938"/>
          </a:xfrm>
          <a:prstGeom prst="rect">
            <a:avLst/>
          </a:prstGeom>
          <a:noFill/>
          <a:ln w="9525">
            <a:noFill/>
            <a:miter lim="800000"/>
            <a:headEnd/>
            <a:tailEnd/>
          </a:ln>
        </p:spPr>
        <p:txBody>
          <a:bodyPr wrap="none" lIns="0" tIns="0" rIns="0" bIns="0">
            <a:spAutoFit/>
          </a:bodyPr>
          <a:lstStyle/>
          <a:p>
            <a:pPr defTabSz="935038" eaLnBrk="0" fontAlgn="base" hangingPunct="0">
              <a:spcBef>
                <a:spcPct val="0"/>
              </a:spcBef>
              <a:spcAft>
                <a:spcPct val="0"/>
              </a:spcAft>
            </a:pPr>
            <a:r>
              <a:rPr lang="en-US" sz="1700">
                <a:solidFill>
                  <a:srgbClr val="000080"/>
                </a:solidFill>
                <a:latin typeface="Times New Roman" pitchFamily="18" charset="0"/>
              </a:rPr>
              <a:t>Glycines</a:t>
            </a:r>
            <a:endParaRPr lang="en-US">
              <a:solidFill>
                <a:srgbClr val="000000"/>
              </a:solidFill>
              <a:latin typeface="Tahoma" pitchFamily="34" charset="0"/>
            </a:endParaRPr>
          </a:p>
        </p:txBody>
      </p:sp>
      <p:sp>
        <p:nvSpPr>
          <p:cNvPr id="40064" name="Oval 1458"/>
          <p:cNvSpPr>
            <a:spLocks noChangeArrowheads="1"/>
          </p:cNvSpPr>
          <p:nvPr/>
        </p:nvSpPr>
        <p:spPr bwMode="auto">
          <a:xfrm>
            <a:off x="4603750" y="5302250"/>
            <a:ext cx="109538"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65" name="Oval 1459"/>
          <p:cNvSpPr>
            <a:spLocks noChangeArrowheads="1"/>
          </p:cNvSpPr>
          <p:nvPr/>
        </p:nvSpPr>
        <p:spPr bwMode="auto">
          <a:xfrm>
            <a:off x="4689475" y="520858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66" name="Oval 1460"/>
          <p:cNvSpPr>
            <a:spLocks noChangeArrowheads="1"/>
          </p:cNvSpPr>
          <p:nvPr/>
        </p:nvSpPr>
        <p:spPr bwMode="auto">
          <a:xfrm>
            <a:off x="4787900" y="5129213"/>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67" name="Line 1461"/>
          <p:cNvSpPr>
            <a:spLocks noChangeShapeType="1"/>
          </p:cNvSpPr>
          <p:nvPr/>
        </p:nvSpPr>
        <p:spPr bwMode="auto">
          <a:xfrm flipV="1">
            <a:off x="4673600" y="5251450"/>
            <a:ext cx="104775" cy="98425"/>
          </a:xfrm>
          <a:prstGeom prst="line">
            <a:avLst/>
          </a:prstGeom>
          <a:noFill/>
          <a:ln w="381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68" name="Line 1462"/>
          <p:cNvSpPr>
            <a:spLocks noChangeShapeType="1"/>
          </p:cNvSpPr>
          <p:nvPr/>
        </p:nvSpPr>
        <p:spPr bwMode="auto">
          <a:xfrm flipV="1">
            <a:off x="4749800" y="5165725"/>
            <a:ext cx="104775" cy="98425"/>
          </a:xfrm>
          <a:prstGeom prst="line">
            <a:avLst/>
          </a:prstGeom>
          <a:noFill/>
          <a:ln w="381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69" name="Line 1462"/>
          <p:cNvSpPr>
            <a:spLocks noChangeShapeType="1"/>
          </p:cNvSpPr>
          <p:nvPr/>
        </p:nvSpPr>
        <p:spPr bwMode="auto">
          <a:xfrm flipV="1">
            <a:off x="4843463" y="4800600"/>
            <a:ext cx="323850" cy="377825"/>
          </a:xfrm>
          <a:prstGeom prst="line">
            <a:avLst/>
          </a:prstGeom>
          <a:noFill/>
          <a:ln w="381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0" name="Oval 1459"/>
          <p:cNvSpPr>
            <a:spLocks noChangeArrowheads="1"/>
          </p:cNvSpPr>
          <p:nvPr/>
        </p:nvSpPr>
        <p:spPr bwMode="auto">
          <a:xfrm>
            <a:off x="4876800" y="5029200"/>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1" name="Oval 1459"/>
          <p:cNvSpPr>
            <a:spLocks noChangeArrowheads="1"/>
          </p:cNvSpPr>
          <p:nvPr/>
        </p:nvSpPr>
        <p:spPr bwMode="auto">
          <a:xfrm>
            <a:off x="4962525" y="49101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40072" name="Oval 1459"/>
          <p:cNvSpPr>
            <a:spLocks noChangeArrowheads="1"/>
          </p:cNvSpPr>
          <p:nvPr/>
        </p:nvSpPr>
        <p:spPr bwMode="auto">
          <a:xfrm>
            <a:off x="5053013" y="4795838"/>
            <a:ext cx="107950" cy="120650"/>
          </a:xfrm>
          <a:prstGeom prst="ellipse">
            <a:avLst/>
          </a:prstGeom>
          <a:solidFill>
            <a:srgbClr val="0000FF"/>
          </a:solidFill>
          <a:ln w="12700">
            <a:solidFill>
              <a:srgbClr val="0000FF"/>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pic>
        <p:nvPicPr>
          <p:cNvPr id="62466" name="Picture 2"/>
          <p:cNvPicPr>
            <a:picLocks noChangeAspect="1" noChangeArrowheads="1"/>
          </p:cNvPicPr>
          <p:nvPr/>
        </p:nvPicPr>
        <p:blipFill>
          <a:blip r:embed="rId3" cstate="email"/>
          <a:srcRect l="17655" t="7522" r="45687" b="55664"/>
          <a:stretch>
            <a:fillRect/>
          </a:stretch>
        </p:blipFill>
        <p:spPr bwMode="auto">
          <a:xfrm>
            <a:off x="6553200" y="1524000"/>
            <a:ext cx="2590800" cy="2667000"/>
          </a:xfrm>
          <a:prstGeom prst="rect">
            <a:avLst/>
          </a:prstGeom>
          <a:noFill/>
          <a:ln w="9525">
            <a:noFill/>
            <a:miter lim="800000"/>
            <a:headEnd/>
            <a:tailEnd/>
          </a:ln>
          <a:effectLst/>
        </p:spPr>
      </p:pic>
      <p:sp>
        <p:nvSpPr>
          <p:cNvPr id="5" name="Down Arrow 4"/>
          <p:cNvSpPr/>
          <p:nvPr/>
        </p:nvSpPr>
        <p:spPr bwMode="auto">
          <a:xfrm>
            <a:off x="1596748" y="4559275"/>
            <a:ext cx="361829" cy="83978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262626"/>
              </a:solidFill>
              <a:latin typeface="Tahoma" pitchFamily="34" charset="0"/>
            </a:endParaRPr>
          </a:p>
        </p:txBody>
      </p:sp>
      <p:sp>
        <p:nvSpPr>
          <p:cNvPr id="739" name="Down Arrow 738"/>
          <p:cNvSpPr/>
          <p:nvPr/>
        </p:nvSpPr>
        <p:spPr bwMode="auto">
          <a:xfrm>
            <a:off x="4286371" y="4570412"/>
            <a:ext cx="361829" cy="839788"/>
          </a:xfrm>
          <a:prstGeom prst="down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262626"/>
              </a:solidFill>
              <a:latin typeface="Tahoma" pitchFamily="34" charset="0"/>
            </a:endParaRPr>
          </a:p>
        </p:txBody>
      </p:sp>
      <p:sp>
        <p:nvSpPr>
          <p:cNvPr id="741" name="TextBox 740"/>
          <p:cNvSpPr txBox="1"/>
          <p:nvPr/>
        </p:nvSpPr>
        <p:spPr>
          <a:xfrm>
            <a:off x="1447800" y="304800"/>
            <a:ext cx="6934200" cy="461665"/>
          </a:xfrm>
          <a:prstGeom prst="rect">
            <a:avLst/>
          </a:prstGeom>
          <a:solidFill>
            <a:schemeClr val="bg1"/>
          </a:solidFill>
          <a:ln>
            <a:solidFill>
              <a:schemeClr val="bg1"/>
            </a:solidFill>
          </a:ln>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eaLnBrk="0" fontAlgn="base" hangingPunct="0">
              <a:spcBef>
                <a:spcPct val="0"/>
              </a:spcBef>
              <a:spcAft>
                <a:spcPct val="0"/>
              </a:spcAft>
            </a:pPr>
            <a:r>
              <a:rPr lang="en-US" sz="2400" b="1" dirty="0" err="1" smtClean="0">
                <a:solidFill>
                  <a:srgbClr val="9BBB59">
                    <a:lumMod val="50000"/>
                  </a:srgbClr>
                </a:solidFill>
                <a:latin typeface="Tahoma" pitchFamily="34" charset="0"/>
              </a:rPr>
              <a:t>Plantas</a:t>
            </a:r>
            <a:r>
              <a:rPr lang="en-US" sz="2400" b="1" dirty="0" smtClean="0">
                <a:solidFill>
                  <a:srgbClr val="9BBB59">
                    <a:lumMod val="50000"/>
                  </a:srgbClr>
                </a:solidFill>
                <a:latin typeface="Tahoma" pitchFamily="34" charset="0"/>
              </a:rPr>
              <a:t> </a:t>
            </a:r>
            <a:r>
              <a:rPr lang="en-US" sz="2400" b="1" dirty="0" err="1" smtClean="0">
                <a:solidFill>
                  <a:srgbClr val="9BBB59">
                    <a:lumMod val="50000"/>
                  </a:srgbClr>
                </a:solidFill>
                <a:latin typeface="Tahoma" pitchFamily="34" charset="0"/>
              </a:rPr>
              <a:t>daninhas</a:t>
            </a:r>
            <a:r>
              <a:rPr lang="en-US" sz="2400" b="1" dirty="0" smtClean="0">
                <a:solidFill>
                  <a:srgbClr val="9BBB59">
                    <a:lumMod val="50000"/>
                  </a:srgbClr>
                </a:solidFill>
                <a:latin typeface="Tahoma" pitchFamily="34" charset="0"/>
              </a:rPr>
              <a:t> </a:t>
            </a:r>
            <a:r>
              <a:rPr lang="en-US" sz="2400" b="1" dirty="0" err="1" smtClean="0">
                <a:solidFill>
                  <a:srgbClr val="9BBB59">
                    <a:lumMod val="50000"/>
                  </a:srgbClr>
                </a:solidFill>
                <a:latin typeface="Tahoma" pitchFamily="34" charset="0"/>
              </a:rPr>
              <a:t>resistentes</a:t>
            </a:r>
            <a:r>
              <a:rPr lang="en-US" sz="2400" b="1" dirty="0" smtClean="0">
                <a:solidFill>
                  <a:srgbClr val="9BBB59">
                    <a:lumMod val="50000"/>
                  </a:srgbClr>
                </a:solidFill>
                <a:latin typeface="Tahoma" pitchFamily="34" charset="0"/>
              </a:rPr>
              <a:t> - Global</a:t>
            </a:r>
            <a:endParaRPr lang="en-US" sz="2400" b="1" dirty="0">
              <a:solidFill>
                <a:srgbClr val="9BBB59">
                  <a:lumMod val="50000"/>
                </a:srgbClr>
              </a:solidFill>
              <a:latin typeface="Tahoma" pitchFamily="34" charset="0"/>
            </a:endParaRPr>
          </a:p>
        </p:txBody>
      </p:sp>
      <p:sp>
        <p:nvSpPr>
          <p:cNvPr id="740" name="Down Arrow 739"/>
          <p:cNvSpPr/>
          <p:nvPr/>
        </p:nvSpPr>
        <p:spPr bwMode="auto">
          <a:xfrm>
            <a:off x="2924941" y="4578453"/>
            <a:ext cx="361829" cy="839788"/>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262626"/>
              </a:solidFill>
              <a:latin typeface="Tahoma" pitchFamily="34" charset="0"/>
            </a:endParaRPr>
          </a:p>
        </p:txBody>
      </p:sp>
      <p:sp>
        <p:nvSpPr>
          <p:cNvPr id="6" name="TextBox 5"/>
          <p:cNvSpPr txBox="1"/>
          <p:nvPr/>
        </p:nvSpPr>
        <p:spPr>
          <a:xfrm>
            <a:off x="1487269" y="4202668"/>
            <a:ext cx="646331" cy="369332"/>
          </a:xfrm>
          <a:prstGeom prst="rect">
            <a:avLst/>
          </a:prstGeom>
          <a:noFill/>
        </p:spPr>
        <p:txBody>
          <a:bodyPr wrap="none" rtlCol="0">
            <a:spAutoFit/>
          </a:bodyPr>
          <a:lstStyle/>
          <a:p>
            <a:pPr fontAlgn="base">
              <a:spcBef>
                <a:spcPct val="0"/>
              </a:spcBef>
              <a:spcAft>
                <a:spcPct val="0"/>
              </a:spcAft>
            </a:pPr>
            <a:r>
              <a:rPr lang="pt-BR" b="1" dirty="0" smtClean="0">
                <a:solidFill>
                  <a:srgbClr val="FF0000"/>
                </a:solidFill>
                <a:latin typeface="Arial" pitchFamily="34" charset="0"/>
                <a:cs typeface="Arial" pitchFamily="34" charset="0"/>
              </a:rPr>
              <a:t>ALS</a:t>
            </a:r>
            <a:endParaRPr lang="en-US" b="1" dirty="0">
              <a:solidFill>
                <a:srgbClr val="FF0000"/>
              </a:solidFill>
              <a:latin typeface="Arial" pitchFamily="34" charset="0"/>
              <a:cs typeface="Arial" pitchFamily="34" charset="0"/>
            </a:endParaRPr>
          </a:p>
        </p:txBody>
      </p:sp>
      <p:sp>
        <p:nvSpPr>
          <p:cNvPr id="742" name="TextBox 741"/>
          <p:cNvSpPr txBox="1"/>
          <p:nvPr/>
        </p:nvSpPr>
        <p:spPr>
          <a:xfrm>
            <a:off x="2514600" y="4202668"/>
            <a:ext cx="1172180" cy="369332"/>
          </a:xfrm>
          <a:prstGeom prst="rect">
            <a:avLst/>
          </a:prstGeom>
          <a:noFill/>
        </p:spPr>
        <p:txBody>
          <a:bodyPr wrap="none" rtlCol="0">
            <a:spAutoFit/>
          </a:bodyPr>
          <a:lstStyle/>
          <a:p>
            <a:pPr fontAlgn="base">
              <a:spcBef>
                <a:spcPct val="0"/>
              </a:spcBef>
              <a:spcAft>
                <a:spcPct val="0"/>
              </a:spcAft>
            </a:pPr>
            <a:r>
              <a:rPr lang="pt-BR" b="1" dirty="0" smtClean="0">
                <a:solidFill>
                  <a:srgbClr val="7BCF27">
                    <a:lumMod val="50000"/>
                  </a:srgbClr>
                </a:solidFill>
                <a:latin typeface="Arial" pitchFamily="34" charset="0"/>
                <a:cs typeface="Arial" pitchFamily="34" charset="0"/>
              </a:rPr>
              <a:t>Triazinas</a:t>
            </a:r>
            <a:endParaRPr lang="en-US" b="1" dirty="0">
              <a:solidFill>
                <a:srgbClr val="7BCF27">
                  <a:lumMod val="50000"/>
                </a:srgbClr>
              </a:solidFill>
              <a:latin typeface="Arial" pitchFamily="34" charset="0"/>
              <a:cs typeface="Arial" pitchFamily="34" charset="0"/>
            </a:endParaRPr>
          </a:p>
        </p:txBody>
      </p:sp>
      <p:sp>
        <p:nvSpPr>
          <p:cNvPr id="743" name="TextBox 742"/>
          <p:cNvSpPr txBox="1"/>
          <p:nvPr/>
        </p:nvSpPr>
        <p:spPr>
          <a:xfrm>
            <a:off x="3810000" y="4267200"/>
            <a:ext cx="1441420" cy="369332"/>
          </a:xfrm>
          <a:prstGeom prst="rect">
            <a:avLst/>
          </a:prstGeom>
          <a:noFill/>
        </p:spPr>
        <p:txBody>
          <a:bodyPr wrap="none" rtlCol="0">
            <a:spAutoFit/>
          </a:bodyPr>
          <a:lstStyle/>
          <a:p>
            <a:pPr fontAlgn="base">
              <a:spcBef>
                <a:spcPct val="0"/>
              </a:spcBef>
              <a:spcAft>
                <a:spcPct val="0"/>
              </a:spcAft>
            </a:pPr>
            <a:r>
              <a:rPr lang="pt-BR" b="1" dirty="0" smtClean="0">
                <a:solidFill>
                  <a:srgbClr val="0000FF"/>
                </a:solidFill>
                <a:latin typeface="Arial" pitchFamily="34" charset="0"/>
                <a:cs typeface="Arial" pitchFamily="34" charset="0"/>
              </a:rPr>
              <a:t>Glyphosate</a:t>
            </a:r>
            <a:endParaRPr lang="en-US"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381039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withEffect">
                                  <p:stCondLst>
                                    <p:cond delay="0"/>
                                  </p:stCondLst>
                                  <p:childTnLst>
                                    <p:set>
                                      <p:cBhvr>
                                        <p:cTn id="6" dur="1" fill="hold">
                                          <p:stCondLst>
                                            <p:cond delay="0"/>
                                          </p:stCondLst>
                                        </p:cTn>
                                        <p:tgtEl>
                                          <p:spTgt spid="739"/>
                                        </p:tgtEl>
                                        <p:attrNameLst>
                                          <p:attrName>style.visibility</p:attrName>
                                        </p:attrNameLst>
                                      </p:cBhvr>
                                      <p:to>
                                        <p:strVal val="visible"/>
                                      </p:to>
                                    </p:set>
                                    <p:animEffect transition="in" filter="wipe(up)">
                                      <p:cBhvr>
                                        <p:cTn id="7" dur="2000"/>
                                        <p:tgtEl>
                                          <p:spTgt spid="739"/>
                                        </p:tgtEl>
                                      </p:cBhvr>
                                    </p:animEffect>
                                  </p:childTnLst>
                                </p:cTn>
                              </p:par>
                              <p:par>
                                <p:cTn id="8" presetID="22" presetClass="entr" presetSubtype="1" repeatCount="indefinite"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000"/>
                                        <p:tgtEl>
                                          <p:spTgt spid="5"/>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740"/>
                                        </p:tgtEl>
                                        <p:attrNameLst>
                                          <p:attrName>style.visibility</p:attrName>
                                        </p:attrNameLst>
                                      </p:cBhvr>
                                      <p:to>
                                        <p:strVal val="visible"/>
                                      </p:to>
                                    </p:set>
                                    <p:animEffect transition="in" filter="wipe(up)">
                                      <p:cBhvr>
                                        <p:cTn id="13" dur="20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39" grpId="0" animBg="1"/>
      <p:bldP spid="7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t="-14493" b="-24639"/>
          <a:stretch/>
        </p:blipFill>
        <p:spPr>
          <a:xfrm>
            <a:off x="1" y="-27384"/>
            <a:ext cx="9143999" cy="6912768"/>
          </a:xfrm>
          <a:prstGeom prst="rect">
            <a:avLst/>
          </a:prstGeom>
          <a:solidFill>
            <a:schemeClr val="bg1"/>
          </a:solidFill>
        </p:spPr>
      </p:pic>
    </p:spTree>
    <p:extLst>
      <p:ext uri="{BB962C8B-B14F-4D97-AF65-F5344CB8AC3E}">
        <p14:creationId xmlns:p14="http://schemas.microsoft.com/office/powerpoint/2010/main" val="372345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03648" y="476672"/>
            <a:ext cx="7560840" cy="830997"/>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4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no sítio de ação dos herbicidas inibidores da ALS</a:t>
            </a:r>
            <a:endParaRPr lang="pt-BR" sz="24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323528" y="1700808"/>
            <a:ext cx="8640960" cy="1015663"/>
          </a:xfrm>
          <a:prstGeom prst="rect">
            <a:avLst/>
          </a:prstGeom>
        </p:spPr>
        <p:txBody>
          <a:bodyPr wrap="square">
            <a:spAutoFit/>
          </a:bodyPr>
          <a:lstStyle/>
          <a:p>
            <a:pPr marL="800100" lvl="1" indent="-342900">
              <a:buClr>
                <a:schemeClr val="accent3">
                  <a:lumMod val="50000"/>
                </a:schemeClr>
              </a:buClr>
              <a:buFont typeface="Wingdings" pitchFamily="2" charset="2"/>
              <a:buChar char="ü"/>
            </a:pPr>
            <a:r>
              <a:rPr lang="pt-BR" sz="2000" b="1" dirty="0" smtClean="0">
                <a:latin typeface="Arial" pitchFamily="34" charset="0"/>
                <a:cs typeface="Arial" pitchFamily="34" charset="0"/>
              </a:rPr>
              <a:t>Foi primeiro identificado em </a:t>
            </a:r>
            <a:r>
              <a:rPr lang="pt-BR" sz="2000" b="1" i="1" dirty="0" err="1" smtClean="0">
                <a:latin typeface="Arial" pitchFamily="34" charset="0"/>
                <a:cs typeface="Arial" pitchFamily="34" charset="0"/>
              </a:rPr>
              <a:t>Kochia</a:t>
            </a:r>
            <a:r>
              <a:rPr lang="pt-BR" sz="2000" b="1" i="1" dirty="0" smtClean="0">
                <a:latin typeface="Arial" pitchFamily="34" charset="0"/>
                <a:cs typeface="Arial" pitchFamily="34" charset="0"/>
              </a:rPr>
              <a:t> </a:t>
            </a:r>
            <a:r>
              <a:rPr lang="pt-BR" sz="2000" b="1" i="1" dirty="0" err="1" smtClean="0">
                <a:latin typeface="Arial" pitchFamily="34" charset="0"/>
                <a:cs typeface="Arial" pitchFamily="34" charset="0"/>
              </a:rPr>
              <a:t>scoparia</a:t>
            </a:r>
            <a:r>
              <a:rPr lang="pt-BR" sz="2000" b="1" i="1" dirty="0" smtClean="0">
                <a:latin typeface="Arial" pitchFamily="34" charset="0"/>
                <a:cs typeface="Arial" pitchFamily="34" charset="0"/>
              </a:rPr>
              <a:t> </a:t>
            </a:r>
            <a:r>
              <a:rPr lang="pt-BR" sz="2000" b="1" dirty="0" smtClean="0">
                <a:latin typeface="Arial" pitchFamily="34" charset="0"/>
                <a:cs typeface="Arial" pitchFamily="34" charset="0"/>
              </a:rPr>
              <a:t>e </a:t>
            </a:r>
            <a:r>
              <a:rPr lang="pt-BR" sz="2000" b="1" i="1" dirty="0" err="1" smtClean="0">
                <a:latin typeface="Arial" pitchFamily="34" charset="0"/>
                <a:cs typeface="Arial" pitchFamily="34" charset="0"/>
              </a:rPr>
              <a:t>Lactuca</a:t>
            </a:r>
            <a:r>
              <a:rPr lang="pt-BR" sz="2000" b="1" i="1" dirty="0" smtClean="0">
                <a:latin typeface="Arial" pitchFamily="34" charset="0"/>
                <a:cs typeface="Arial" pitchFamily="34" charset="0"/>
              </a:rPr>
              <a:t> </a:t>
            </a:r>
            <a:r>
              <a:rPr lang="pt-BR" sz="2000" b="1" i="1" dirty="0" err="1" smtClean="0">
                <a:latin typeface="Arial" pitchFamily="34" charset="0"/>
                <a:cs typeface="Arial" pitchFamily="34" charset="0"/>
              </a:rPr>
              <a:t>serriola</a:t>
            </a:r>
            <a:endParaRPr lang="pt-BR" sz="2000" b="1" i="1" dirty="0" smtClean="0">
              <a:latin typeface="Arial" pitchFamily="34" charset="0"/>
              <a:cs typeface="Arial" pitchFamily="34" charset="0"/>
            </a:endParaRPr>
          </a:p>
          <a:p>
            <a:pPr marL="800100" lvl="1" indent="-342900">
              <a:buClr>
                <a:schemeClr val="accent3">
                  <a:lumMod val="50000"/>
                </a:schemeClr>
              </a:buClr>
              <a:buFont typeface="Wingdings" pitchFamily="2" charset="2"/>
              <a:buChar char="ü"/>
            </a:pPr>
            <a:r>
              <a:rPr lang="pt-BR" sz="2000" b="1" dirty="0" smtClean="0">
                <a:latin typeface="Arial" pitchFamily="34" charset="0"/>
                <a:cs typeface="Arial" pitchFamily="34" charset="0"/>
              </a:rPr>
              <a:t>Agora 26 substituições de aminoácidos conhecidas, em 8 regiões conservadas</a:t>
            </a:r>
            <a:endParaRPr lang="pt-BR" dirty="0"/>
          </a:p>
        </p:txBody>
      </p:sp>
      <p:pic>
        <p:nvPicPr>
          <p:cNvPr id="4" name="Imagem 3"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2924944"/>
            <a:ext cx="8314269" cy="1656184"/>
          </a:xfrm>
          <a:prstGeom prst="rect">
            <a:avLst/>
          </a:prstGeom>
        </p:spPr>
      </p:pic>
      <p:sp>
        <p:nvSpPr>
          <p:cNvPr id="5" name="Retângulo 4"/>
          <p:cNvSpPr/>
          <p:nvPr/>
        </p:nvSpPr>
        <p:spPr>
          <a:xfrm>
            <a:off x="2338676" y="4789601"/>
            <a:ext cx="5113643" cy="40011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1">
              <a:buClr>
                <a:schemeClr val="accent3">
                  <a:lumMod val="50000"/>
                </a:schemeClr>
              </a:buClr>
            </a:pPr>
            <a:r>
              <a:rPr lang="pt-BR" sz="2000" b="1" dirty="0" smtClean="0">
                <a:ln/>
                <a:solidFill>
                  <a:schemeClr val="accent3"/>
                </a:solidFill>
                <a:latin typeface="Arial" pitchFamily="34" charset="0"/>
                <a:cs typeface="Arial" pitchFamily="34" charset="0"/>
              </a:rPr>
              <a:t>Será que existem novas mutações?</a:t>
            </a:r>
            <a:endParaRPr lang="pt-BR" b="1" dirty="0">
              <a:ln/>
              <a:solidFill>
                <a:schemeClr val="accent3"/>
              </a:solidFill>
            </a:endParaRPr>
          </a:p>
        </p:txBody>
      </p:sp>
    </p:spTree>
    <p:extLst>
      <p:ext uri="{BB962C8B-B14F-4D97-AF65-F5344CB8AC3E}">
        <p14:creationId xmlns:p14="http://schemas.microsoft.com/office/powerpoint/2010/main" val="1806804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764704"/>
            <a:ext cx="7344816" cy="400110"/>
          </a:xfrm>
          <a:prstGeom prst="rect">
            <a:avLst/>
          </a:prstGeom>
          <a:solidFill>
            <a:schemeClr val="bg1"/>
          </a:solidFill>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t-BR" sz="2000" b="1" dirty="0" smtClean="0">
                <a:solidFill>
                  <a:schemeClr val="accent2">
                    <a:lumMod val="50000"/>
                  </a:schemeClr>
                </a:solidFill>
                <a:latin typeface="Arial" pitchFamily="34" charset="0"/>
                <a:cs typeface="Arial" pitchFamily="34" charset="0"/>
              </a:rPr>
              <a:t>Genética e Biologia Molecular da Resistência a ALS</a:t>
            </a:r>
            <a:endParaRPr lang="en-US" sz="2000" b="1" dirty="0">
              <a:solidFill>
                <a:schemeClr val="accent2">
                  <a:lumMod val="50000"/>
                </a:schemeClr>
              </a:solidFill>
              <a:latin typeface="Arial" pitchFamily="34" charset="0"/>
              <a:cs typeface="Arial" pitchFamily="34" charset="0"/>
            </a:endParaRPr>
          </a:p>
        </p:txBody>
      </p:sp>
      <p:sp>
        <p:nvSpPr>
          <p:cNvPr id="3" name="TextBox 2"/>
          <p:cNvSpPr txBox="1"/>
          <p:nvPr/>
        </p:nvSpPr>
        <p:spPr>
          <a:xfrm>
            <a:off x="276176" y="1504116"/>
            <a:ext cx="8784976" cy="1631216"/>
          </a:xfrm>
          <a:prstGeom prst="rect">
            <a:avLst/>
          </a:prstGeom>
          <a:solidFill>
            <a:schemeClr val="bg1"/>
          </a:solidFill>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buClr>
                <a:schemeClr val="accent3">
                  <a:lumMod val="50000"/>
                </a:schemeClr>
              </a:buClr>
            </a:pPr>
            <a:r>
              <a:rPr lang="pt-BR" sz="2000" b="1" dirty="0" smtClean="0">
                <a:solidFill>
                  <a:srgbClr val="FF0000"/>
                </a:solidFill>
                <a:latin typeface="Arial" pitchFamily="34" charset="0"/>
                <a:cs typeface="Arial" pitchFamily="34" charset="0"/>
              </a:rPr>
              <a:t>Alelo R:</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Monogênico, dominante sobre o alelo S, e embora a ALS atua no cloroplasto o gene é nuclear e segue a herança Mendeliana</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Disseminado tanto pelo polén quanto pela semente</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Explica a alta frequência natural da resistência</a:t>
            </a:r>
            <a:endParaRPr lang="en-US" sz="2000" b="1" dirty="0">
              <a:solidFill>
                <a:schemeClr val="tx1"/>
              </a:solidFill>
              <a:latin typeface="Arial" pitchFamily="34" charset="0"/>
              <a:cs typeface="Arial" pitchFamily="34" charset="0"/>
            </a:endParaRPr>
          </a:p>
        </p:txBody>
      </p:sp>
      <p:sp>
        <p:nvSpPr>
          <p:cNvPr id="5" name="TextBox 4"/>
          <p:cNvSpPr txBox="1"/>
          <p:nvPr/>
        </p:nvSpPr>
        <p:spPr>
          <a:xfrm>
            <a:off x="276176" y="3501008"/>
            <a:ext cx="8784976" cy="3170099"/>
          </a:xfrm>
          <a:prstGeom prst="rect">
            <a:avLst/>
          </a:prstGeom>
          <a:solidFill>
            <a:schemeClr val="bg1"/>
          </a:solidFill>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buClr>
                <a:schemeClr val="accent3">
                  <a:lumMod val="50000"/>
                </a:schemeClr>
              </a:buClr>
            </a:pPr>
            <a:r>
              <a:rPr lang="pt-BR" sz="2000" b="1" dirty="0" smtClean="0">
                <a:solidFill>
                  <a:srgbClr val="FF0000"/>
                </a:solidFill>
                <a:latin typeface="Arial" pitchFamily="34" charset="0"/>
                <a:cs typeface="Arial" pitchFamily="34" charset="0"/>
              </a:rPr>
              <a:t>Variabilidade natural do ALS:</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A variabilidade genética é o “combustível” em que a seleção age, sendo esta normalmente mutações espontâneas</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Tipicamente a taxa de mutação de uma par de bases (alelo) é de 1/10</a:t>
            </a:r>
            <a:r>
              <a:rPr lang="pt-BR" sz="2000" b="1" baseline="30000" dirty="0" smtClean="0">
                <a:solidFill>
                  <a:schemeClr val="tx1"/>
                </a:solidFill>
                <a:latin typeface="Arial" pitchFamily="34" charset="0"/>
                <a:cs typeface="Arial" pitchFamily="34" charset="0"/>
              </a:rPr>
              <a:t>8</a:t>
            </a:r>
            <a:r>
              <a:rPr lang="pt-BR" sz="2000" b="1" dirty="0" smtClean="0">
                <a:solidFill>
                  <a:schemeClr val="tx1"/>
                </a:solidFill>
                <a:latin typeface="Arial" pitchFamily="34" charset="0"/>
                <a:cs typeface="Arial" pitchFamily="34" charset="0"/>
              </a:rPr>
              <a:t> a 1/10</a:t>
            </a:r>
            <a:r>
              <a:rPr lang="pt-BR" sz="2000" b="1" baseline="30000" dirty="0" smtClean="0">
                <a:solidFill>
                  <a:schemeClr val="tx1"/>
                </a:solidFill>
                <a:latin typeface="Arial" pitchFamily="34" charset="0"/>
                <a:cs typeface="Arial" pitchFamily="34" charset="0"/>
              </a:rPr>
              <a:t>10</a:t>
            </a:r>
            <a:r>
              <a:rPr lang="pt-BR" sz="2000" b="1" dirty="0" smtClean="0">
                <a:solidFill>
                  <a:schemeClr val="tx1"/>
                </a:solidFill>
                <a:latin typeface="Arial" pitchFamily="34" charset="0"/>
                <a:cs typeface="Arial" pitchFamily="34" charset="0"/>
              </a:rPr>
              <a:t>, porém ninguém conhece a taxa real de mutação do gene da ALS</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Taxa varia por espécie de planta daninha</a:t>
            </a:r>
          </a:p>
          <a:p>
            <a:pPr marL="1257300" lvl="2"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Exemplo de </a:t>
            </a:r>
            <a:r>
              <a:rPr lang="pt-BR" sz="2000" b="1" i="1" dirty="0" smtClean="0">
                <a:solidFill>
                  <a:schemeClr val="tx1"/>
                </a:solidFill>
                <a:latin typeface="Arial" pitchFamily="34" charset="0"/>
                <a:cs typeface="Arial" pitchFamily="34" charset="0"/>
              </a:rPr>
              <a:t>Xanthium strumarium </a:t>
            </a:r>
            <a:r>
              <a:rPr lang="pt-BR" sz="2000" b="1" dirty="0" smtClean="0">
                <a:solidFill>
                  <a:schemeClr val="tx1"/>
                </a:solidFill>
                <a:latin typeface="Arial" pitchFamily="34" charset="0"/>
                <a:cs typeface="Arial" pitchFamily="34" charset="0"/>
              </a:rPr>
              <a:t>x </a:t>
            </a:r>
            <a:r>
              <a:rPr lang="pt-BR" sz="2000" b="1" i="1" dirty="0" smtClean="0">
                <a:solidFill>
                  <a:schemeClr val="tx1"/>
                </a:solidFill>
                <a:latin typeface="Arial" pitchFamily="34" charset="0"/>
                <a:cs typeface="Arial" pitchFamily="34" charset="0"/>
              </a:rPr>
              <a:t>Ambrosia Arttemisiifolia</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No entanto, nem sempre polimorfismo genético resulta em polimorfismo nas proteinas codificadas</a:t>
            </a:r>
            <a:endParaRPr lang="en-US"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76059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20688"/>
            <a:ext cx="7560840" cy="584775"/>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32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nos sítios de ação da ALS</a:t>
            </a:r>
            <a:endParaRPr lang="pt-BR" sz="32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467544" y="1916832"/>
            <a:ext cx="8424936" cy="2954655"/>
          </a:xfrm>
          <a:prstGeom prst="rect">
            <a:avLst/>
          </a:prstGeom>
        </p:spPr>
        <p:txBody>
          <a:bodyPr wrap="square">
            <a:spAutoFit/>
          </a:bodyPr>
          <a:lstStyle/>
          <a:p>
            <a:pPr marL="800100" lvl="1" indent="-342900">
              <a:spcAft>
                <a:spcPts val="1200"/>
              </a:spcAft>
              <a:buClr>
                <a:schemeClr val="accent3">
                  <a:lumMod val="50000"/>
                </a:schemeClr>
              </a:buClr>
              <a:buFont typeface="Wingdings" pitchFamily="2" charset="2"/>
              <a:buChar char="ü"/>
            </a:pPr>
            <a:r>
              <a:rPr lang="pt-BR" sz="2000" b="1" dirty="0" smtClean="0">
                <a:latin typeface="Arial" pitchFamily="34" charset="0"/>
                <a:cs typeface="Arial" pitchFamily="34" charset="0"/>
              </a:rPr>
              <a:t>Mutações na Pro-197 e no Trp-574-Leu são mais frequente, refletindo nos padrões de uso e pressão de seleção (SU, SU+IMI)</a:t>
            </a:r>
          </a:p>
          <a:p>
            <a:pPr marL="800100" lvl="1" indent="-342900">
              <a:spcAft>
                <a:spcPts val="1200"/>
              </a:spcAft>
              <a:buClr>
                <a:schemeClr val="accent3">
                  <a:lumMod val="50000"/>
                </a:schemeClr>
              </a:buClr>
              <a:buFont typeface="Wingdings" pitchFamily="2" charset="2"/>
              <a:buChar char="ü"/>
            </a:pPr>
            <a:r>
              <a:rPr lang="pt-BR" sz="2000" b="1" dirty="0" smtClean="0">
                <a:latin typeface="Arial" pitchFamily="34" charset="0"/>
                <a:cs typeface="Arial" pitchFamily="34" charset="0"/>
              </a:rPr>
              <a:t>A frequência de mutações requerendo somente uma mudança no nucleotídeo é maior que aquelas que requerem duas mudanças no nucleotídeo</a:t>
            </a:r>
            <a:endParaRPr lang="pt-BR" sz="2000" b="1" dirty="0">
              <a:latin typeface="Arial" pitchFamily="34" charset="0"/>
              <a:cs typeface="Arial" pitchFamily="34" charset="0"/>
            </a:endParaRPr>
          </a:p>
          <a:p>
            <a:pPr marL="1257300" lvl="2" indent="-342900">
              <a:spcAft>
                <a:spcPts val="1200"/>
              </a:spcAft>
              <a:buClr>
                <a:schemeClr val="accent3">
                  <a:lumMod val="50000"/>
                </a:schemeClr>
              </a:buClr>
              <a:buFont typeface="Wingdings" pitchFamily="2" charset="2"/>
              <a:buChar char="ü"/>
            </a:pPr>
            <a:r>
              <a:rPr lang="pt-BR" b="1" dirty="0" smtClean="0">
                <a:latin typeface="Arial" pitchFamily="34" charset="0"/>
                <a:cs typeface="Arial" pitchFamily="34" charset="0"/>
              </a:rPr>
              <a:t>Pro-197-Ser: &gt; 20 espécies de plantas daninhas</a:t>
            </a:r>
          </a:p>
          <a:p>
            <a:pPr marL="1257300" lvl="2" indent="-342900">
              <a:spcAft>
                <a:spcPts val="1200"/>
              </a:spcAft>
              <a:buClr>
                <a:schemeClr val="accent3">
                  <a:lumMod val="50000"/>
                </a:schemeClr>
              </a:buClr>
              <a:buFont typeface="Wingdings" pitchFamily="2" charset="2"/>
              <a:buChar char="ü"/>
            </a:pPr>
            <a:r>
              <a:rPr lang="pt-BR" b="1" dirty="0" smtClean="0">
                <a:latin typeface="Arial" pitchFamily="34" charset="0"/>
                <a:cs typeface="Arial" pitchFamily="34" charset="0"/>
              </a:rPr>
              <a:t>Pro-197-Asn/</a:t>
            </a:r>
            <a:r>
              <a:rPr lang="pt-BR" b="1" dirty="0" err="1" smtClean="0">
                <a:latin typeface="Arial" pitchFamily="34" charset="0"/>
                <a:cs typeface="Arial" pitchFamily="34" charset="0"/>
              </a:rPr>
              <a:t>Ile</a:t>
            </a:r>
            <a:r>
              <a:rPr lang="pt-BR" b="1" dirty="0" smtClean="0">
                <a:latin typeface="Arial" pitchFamily="34" charset="0"/>
                <a:cs typeface="Arial" pitchFamily="34" charset="0"/>
              </a:rPr>
              <a:t>/</a:t>
            </a:r>
            <a:r>
              <a:rPr lang="pt-BR" b="1" dirty="0" err="1" smtClean="0">
                <a:latin typeface="Arial" pitchFamily="34" charset="0"/>
                <a:cs typeface="Arial" pitchFamily="34" charset="0"/>
              </a:rPr>
              <a:t>Met</a:t>
            </a:r>
            <a:r>
              <a:rPr lang="pt-BR" b="1" dirty="0" smtClean="0">
                <a:latin typeface="Arial" pitchFamily="34" charset="0"/>
                <a:cs typeface="Arial" pitchFamily="34" charset="0"/>
              </a:rPr>
              <a:t>/</a:t>
            </a:r>
            <a:r>
              <a:rPr lang="pt-BR" b="1" dirty="0" err="1" smtClean="0">
                <a:latin typeface="Arial" pitchFamily="34" charset="0"/>
                <a:cs typeface="Arial" pitchFamily="34" charset="0"/>
              </a:rPr>
              <a:t>Lys</a:t>
            </a:r>
            <a:r>
              <a:rPr lang="pt-BR" b="1" dirty="0" smtClean="0">
                <a:latin typeface="Arial" pitchFamily="34" charset="0"/>
                <a:cs typeface="Arial" pitchFamily="34" charset="0"/>
              </a:rPr>
              <a:t>/</a:t>
            </a:r>
            <a:r>
              <a:rPr lang="pt-BR" b="1" dirty="0" err="1" smtClean="0">
                <a:latin typeface="Arial" pitchFamily="34" charset="0"/>
                <a:cs typeface="Arial" pitchFamily="34" charset="0"/>
              </a:rPr>
              <a:t>Trp</a:t>
            </a:r>
            <a:r>
              <a:rPr lang="pt-BR" b="1" dirty="0" smtClean="0">
                <a:latin typeface="Arial" pitchFamily="34" charset="0"/>
                <a:cs typeface="Arial" pitchFamily="34" charset="0"/>
              </a:rPr>
              <a:t>: uma</a:t>
            </a:r>
            <a:endParaRPr lang="pt-BR" dirty="0"/>
          </a:p>
        </p:txBody>
      </p:sp>
      <p:sp>
        <p:nvSpPr>
          <p:cNvPr id="4" name="Retângulo 3"/>
          <p:cNvSpPr/>
          <p:nvPr/>
        </p:nvSpPr>
        <p:spPr>
          <a:xfrm>
            <a:off x="1115616" y="1376481"/>
            <a:ext cx="7332457" cy="46166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pt-BR" sz="2400" b="1" dirty="0" smtClean="0">
                <a:ln/>
                <a:solidFill>
                  <a:schemeClr val="accent3"/>
                </a:solidFill>
                <a:latin typeface="Arial" pitchFamily="34" charset="0"/>
                <a:cs typeface="Arial" pitchFamily="34" charset="0"/>
              </a:rPr>
              <a:t>Algumas mutações são mais comuns que outras</a:t>
            </a:r>
            <a:endParaRPr lang="pt-BR" sz="2400" b="1" dirty="0">
              <a:ln/>
              <a:solidFill>
                <a:schemeClr val="accent3"/>
              </a:solidFill>
            </a:endParaRPr>
          </a:p>
        </p:txBody>
      </p:sp>
    </p:spTree>
    <p:extLst>
      <p:ext uri="{BB962C8B-B14F-4D97-AF65-F5344CB8AC3E}">
        <p14:creationId xmlns:p14="http://schemas.microsoft.com/office/powerpoint/2010/main" val="2292751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20688"/>
            <a:ext cx="7560840" cy="584775"/>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32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nos sítios de ação da ALS</a:t>
            </a:r>
            <a:endParaRPr lang="pt-BR" sz="32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466304" y="1556792"/>
            <a:ext cx="8424936" cy="707886"/>
          </a:xfrm>
          <a:prstGeom prst="rect">
            <a:avLst/>
          </a:prstGeom>
        </p:spPr>
        <p:txBody>
          <a:bodyPr wrap="square">
            <a:spAutoFit/>
          </a:bodyPr>
          <a:lstStyle/>
          <a:p>
            <a:pPr marL="800100" lvl="1" indent="-342900">
              <a:spcAft>
                <a:spcPts val="1200"/>
              </a:spcAft>
              <a:buClr>
                <a:schemeClr val="accent3">
                  <a:lumMod val="50000"/>
                </a:schemeClr>
              </a:buClr>
              <a:buFont typeface="Wingdings" pitchFamily="2" charset="2"/>
              <a:buChar char="ü"/>
            </a:pPr>
            <a:r>
              <a:rPr lang="pt-BR" sz="2000" b="1" dirty="0" smtClean="0">
                <a:latin typeface="Arial" pitchFamily="34" charset="0"/>
                <a:cs typeface="Arial" pitchFamily="34" charset="0"/>
              </a:rPr>
              <a:t>Os padrões de resistência cruzada ocorre de acordo com a posição de mutação na ALS</a:t>
            </a:r>
            <a:endParaRPr lang="pt-BR" dirty="0"/>
          </a:p>
        </p:txBody>
      </p:sp>
      <p:pic>
        <p:nvPicPr>
          <p:cNvPr id="5" name="Imagem 4"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16627"/>
            <a:ext cx="7759628" cy="2651045"/>
          </a:xfrm>
          <a:prstGeom prst="rect">
            <a:avLst/>
          </a:prstGeom>
        </p:spPr>
      </p:pic>
    </p:spTree>
    <p:extLst>
      <p:ext uri="{BB962C8B-B14F-4D97-AF65-F5344CB8AC3E}">
        <p14:creationId xmlns:p14="http://schemas.microsoft.com/office/powerpoint/2010/main" val="1409125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83568" y="188640"/>
            <a:ext cx="7848872" cy="651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weedscience.org/images/weedsciencecom.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4208" y="764704"/>
            <a:ext cx="193357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260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35968" y="1183478"/>
            <a:ext cx="7848872" cy="231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35968" y="237547"/>
            <a:ext cx="7848872" cy="94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0" y="3501008"/>
            <a:ext cx="8460432" cy="310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35967" y="1183478"/>
            <a:ext cx="1040129" cy="40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weedscience.org/images/weedsciencecom.gi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51265" y="237547"/>
            <a:ext cx="193357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249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35968" y="237547"/>
            <a:ext cx="7848872" cy="94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1211585"/>
            <a:ext cx="8460432" cy="310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35968" y="4293096"/>
            <a:ext cx="7768480" cy="22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weedscience.org/images/weedsciencecom.gi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51265" y="165428"/>
            <a:ext cx="193357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619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988840"/>
            <a:ext cx="8820472"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5536" y="2348880"/>
            <a:ext cx="8633679" cy="30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2204864"/>
            <a:ext cx="475252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72200" y="4982531"/>
            <a:ext cx="252028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356" y="142095"/>
            <a:ext cx="7416824" cy="152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827584" y="3038315"/>
            <a:ext cx="7920880" cy="36004"/>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2987824" y="4586487"/>
            <a:ext cx="590465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755576" y="4982531"/>
            <a:ext cx="756084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3" name="Texto explicativo em elipse 2"/>
          <p:cNvSpPr/>
          <p:nvPr/>
        </p:nvSpPr>
        <p:spPr>
          <a:xfrm>
            <a:off x="1547664" y="1929779"/>
            <a:ext cx="1800200" cy="576064"/>
          </a:xfrm>
          <a:prstGeom prst="wedgeEllipseCallout">
            <a:avLst>
              <a:gd name="adj1" fmla="val -25749"/>
              <a:gd name="adj2" fmla="val 89809"/>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pt-BR" sz="2000" b="1" spc="50" dirty="0" smtClean="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SU e IMI</a:t>
            </a:r>
            <a:endParaRPr lang="pt-BR"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1484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repeatCount="indefinite" fill="hold" nodeType="withEffect">
                                  <p:stCondLst>
                                    <p:cond delay="0"/>
                                  </p:stCondLst>
                                  <p:childTnLst>
                                    <p:animEffect transition="out" filter="wipe(lef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22" presetClass="exit" presetSubtype="8" repeatCount="indefinite" fill="hold" nodeType="withEffect">
                                  <p:stCondLst>
                                    <p:cond delay="0"/>
                                  </p:stCondLst>
                                  <p:childTnLst>
                                    <p:animEffect transition="out" filter="wipe(left)">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22" presetClass="exit" presetSubtype="8" repeatCount="indefinite" fill="hold" nodeType="withEffect">
                                  <p:stCondLst>
                                    <p:cond delay="0"/>
                                  </p:stCondLst>
                                  <p:childTnLst>
                                    <p:animEffect transition="out" filter="wipe(left)">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35968" y="237547"/>
            <a:ext cx="7848872" cy="94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27584" y="1193929"/>
            <a:ext cx="7768480" cy="552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www.weedscience.org/images/weedsciencecom.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51265" y="237547"/>
            <a:ext cx="193357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058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4258" name="Picture 2" descr="P0001064"/>
          <p:cNvPicPr>
            <a:picLocks noChangeAspect="1" noChangeArrowheads="1"/>
          </p:cNvPicPr>
          <p:nvPr/>
        </p:nvPicPr>
        <p:blipFill>
          <a:blip r:embed="rId4"/>
          <a:srcRect/>
          <a:stretch>
            <a:fillRect/>
          </a:stretch>
        </p:blipFill>
        <p:spPr bwMode="auto">
          <a:xfrm>
            <a:off x="3116263" y="0"/>
            <a:ext cx="3182937" cy="6858000"/>
          </a:xfrm>
          <a:prstGeom prst="rect">
            <a:avLst/>
          </a:prstGeom>
          <a:noFill/>
          <a:ln w="38100">
            <a:solidFill>
              <a:schemeClr val="tx1"/>
            </a:solidFill>
            <a:miter lim="800000"/>
            <a:headEnd/>
            <a:tailEnd/>
          </a:ln>
        </p:spPr>
      </p:pic>
      <p:pic>
        <p:nvPicPr>
          <p:cNvPr id="224259" name="Picture 3" descr="P0001056"/>
          <p:cNvPicPr>
            <a:picLocks noChangeAspect="1" noChangeArrowheads="1"/>
          </p:cNvPicPr>
          <p:nvPr/>
        </p:nvPicPr>
        <p:blipFill>
          <a:blip r:embed="rId5"/>
          <a:srcRect/>
          <a:stretch>
            <a:fillRect/>
          </a:stretch>
        </p:blipFill>
        <p:spPr bwMode="auto">
          <a:xfrm>
            <a:off x="0" y="0"/>
            <a:ext cx="3386138" cy="6858000"/>
          </a:xfrm>
          <a:prstGeom prst="rect">
            <a:avLst/>
          </a:prstGeom>
          <a:noFill/>
          <a:ln w="38100">
            <a:solidFill>
              <a:schemeClr val="tx1"/>
            </a:solidFill>
            <a:miter lim="800000"/>
            <a:headEnd/>
            <a:tailEnd/>
          </a:ln>
        </p:spPr>
      </p:pic>
      <p:pic>
        <p:nvPicPr>
          <p:cNvPr id="224260" name="Picture 4" descr="P0001071"/>
          <p:cNvPicPr>
            <a:picLocks noChangeAspect="1" noChangeArrowheads="1"/>
          </p:cNvPicPr>
          <p:nvPr/>
        </p:nvPicPr>
        <p:blipFill>
          <a:blip r:embed="rId6"/>
          <a:srcRect/>
          <a:stretch>
            <a:fillRect/>
          </a:stretch>
        </p:blipFill>
        <p:spPr bwMode="auto">
          <a:xfrm>
            <a:off x="6299200" y="0"/>
            <a:ext cx="2844800" cy="6858000"/>
          </a:xfrm>
          <a:prstGeom prst="rect">
            <a:avLst/>
          </a:prstGeom>
          <a:noFill/>
          <a:ln w="38100">
            <a:solidFill>
              <a:schemeClr val="tx1"/>
            </a:solidFill>
            <a:miter lim="800000"/>
            <a:headEnd/>
            <a:tailEnd/>
          </a:ln>
        </p:spPr>
      </p:pic>
      <p:sp>
        <p:nvSpPr>
          <p:cNvPr id="224261" name="Text Box 5"/>
          <p:cNvSpPr txBox="1">
            <a:spLocks noChangeArrowheads="1"/>
          </p:cNvSpPr>
          <p:nvPr/>
        </p:nvSpPr>
        <p:spPr bwMode="auto">
          <a:xfrm>
            <a:off x="609600" y="5791200"/>
            <a:ext cx="404813"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R</a:t>
            </a:r>
          </a:p>
        </p:txBody>
      </p:sp>
      <p:sp>
        <p:nvSpPr>
          <p:cNvPr id="224262" name="Text Box 6"/>
          <p:cNvSpPr txBox="1">
            <a:spLocks noChangeArrowheads="1"/>
          </p:cNvSpPr>
          <p:nvPr/>
        </p:nvSpPr>
        <p:spPr bwMode="auto">
          <a:xfrm>
            <a:off x="2112963" y="5791200"/>
            <a:ext cx="404812"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R</a:t>
            </a:r>
          </a:p>
        </p:txBody>
      </p:sp>
      <p:sp>
        <p:nvSpPr>
          <p:cNvPr id="224263" name="Text Box 7"/>
          <p:cNvSpPr txBox="1">
            <a:spLocks noChangeArrowheads="1"/>
          </p:cNvSpPr>
          <p:nvPr/>
        </p:nvSpPr>
        <p:spPr bwMode="auto">
          <a:xfrm>
            <a:off x="498475" y="2284413"/>
            <a:ext cx="387350"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S</a:t>
            </a:r>
          </a:p>
        </p:txBody>
      </p:sp>
      <p:sp>
        <p:nvSpPr>
          <p:cNvPr id="224264" name="Text Box 8"/>
          <p:cNvSpPr txBox="1">
            <a:spLocks noChangeArrowheads="1"/>
          </p:cNvSpPr>
          <p:nvPr/>
        </p:nvSpPr>
        <p:spPr bwMode="auto">
          <a:xfrm>
            <a:off x="2032000" y="2284413"/>
            <a:ext cx="387350"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S</a:t>
            </a:r>
          </a:p>
        </p:txBody>
      </p:sp>
      <p:sp>
        <p:nvSpPr>
          <p:cNvPr id="224265" name="Text Box 9"/>
          <p:cNvSpPr txBox="1">
            <a:spLocks noChangeArrowheads="1"/>
          </p:cNvSpPr>
          <p:nvPr/>
        </p:nvSpPr>
        <p:spPr bwMode="auto">
          <a:xfrm>
            <a:off x="3929063" y="2284413"/>
            <a:ext cx="387350"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S</a:t>
            </a:r>
          </a:p>
        </p:txBody>
      </p:sp>
      <p:sp>
        <p:nvSpPr>
          <p:cNvPr id="224266" name="Text Box 10"/>
          <p:cNvSpPr txBox="1">
            <a:spLocks noChangeArrowheads="1"/>
          </p:cNvSpPr>
          <p:nvPr/>
        </p:nvSpPr>
        <p:spPr bwMode="auto">
          <a:xfrm>
            <a:off x="5351463" y="2284413"/>
            <a:ext cx="387350"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S</a:t>
            </a:r>
          </a:p>
        </p:txBody>
      </p:sp>
      <p:sp>
        <p:nvSpPr>
          <p:cNvPr id="224267" name="Text Box 11"/>
          <p:cNvSpPr txBox="1">
            <a:spLocks noChangeArrowheads="1"/>
          </p:cNvSpPr>
          <p:nvPr/>
        </p:nvSpPr>
        <p:spPr bwMode="auto">
          <a:xfrm>
            <a:off x="6840538" y="1979613"/>
            <a:ext cx="387350"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S</a:t>
            </a:r>
          </a:p>
        </p:txBody>
      </p:sp>
      <p:sp>
        <p:nvSpPr>
          <p:cNvPr id="224268" name="Text Box 12"/>
          <p:cNvSpPr txBox="1">
            <a:spLocks noChangeArrowheads="1"/>
          </p:cNvSpPr>
          <p:nvPr/>
        </p:nvSpPr>
        <p:spPr bwMode="auto">
          <a:xfrm>
            <a:off x="8059738" y="2132013"/>
            <a:ext cx="387350"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S</a:t>
            </a:r>
          </a:p>
        </p:txBody>
      </p:sp>
      <p:sp>
        <p:nvSpPr>
          <p:cNvPr id="224269" name="Text Box 13"/>
          <p:cNvSpPr txBox="1">
            <a:spLocks noChangeArrowheads="1"/>
          </p:cNvSpPr>
          <p:nvPr/>
        </p:nvSpPr>
        <p:spPr bwMode="auto">
          <a:xfrm>
            <a:off x="4064000" y="5791200"/>
            <a:ext cx="404813"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R</a:t>
            </a:r>
          </a:p>
        </p:txBody>
      </p:sp>
      <p:sp>
        <p:nvSpPr>
          <p:cNvPr id="224270" name="Text Box 14"/>
          <p:cNvSpPr txBox="1">
            <a:spLocks noChangeArrowheads="1"/>
          </p:cNvSpPr>
          <p:nvPr/>
        </p:nvSpPr>
        <p:spPr bwMode="auto">
          <a:xfrm>
            <a:off x="5364163" y="5791200"/>
            <a:ext cx="404812"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R</a:t>
            </a:r>
          </a:p>
        </p:txBody>
      </p:sp>
      <p:sp>
        <p:nvSpPr>
          <p:cNvPr id="224271" name="Text Box 15"/>
          <p:cNvSpPr txBox="1">
            <a:spLocks noChangeArrowheads="1"/>
          </p:cNvSpPr>
          <p:nvPr/>
        </p:nvSpPr>
        <p:spPr bwMode="auto">
          <a:xfrm>
            <a:off x="6786563" y="5791200"/>
            <a:ext cx="404812"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R</a:t>
            </a:r>
          </a:p>
        </p:txBody>
      </p:sp>
      <p:sp>
        <p:nvSpPr>
          <p:cNvPr id="224272" name="Text Box 16"/>
          <p:cNvSpPr txBox="1">
            <a:spLocks noChangeArrowheads="1"/>
          </p:cNvSpPr>
          <p:nvPr/>
        </p:nvSpPr>
        <p:spPr bwMode="auto">
          <a:xfrm>
            <a:off x="8005763" y="5791200"/>
            <a:ext cx="404812"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2400" b="1">
                <a:solidFill>
                  <a:srgbClr val="FFFF00"/>
                </a:solidFill>
              </a:rPr>
              <a:t>R</a:t>
            </a:r>
          </a:p>
        </p:txBody>
      </p:sp>
      <p:sp>
        <p:nvSpPr>
          <p:cNvPr id="224273" name="Text Box 17"/>
          <p:cNvSpPr txBox="1">
            <a:spLocks noChangeArrowheads="1"/>
          </p:cNvSpPr>
          <p:nvPr/>
        </p:nvSpPr>
        <p:spPr bwMode="auto">
          <a:xfrm>
            <a:off x="457200" y="3124200"/>
            <a:ext cx="2667000" cy="457200"/>
          </a:xfrm>
          <a:prstGeom prst="rect">
            <a:avLst/>
          </a:prstGeom>
          <a:solidFill>
            <a:srgbClr val="0000FF"/>
          </a:solidFill>
          <a:ln w="9525">
            <a:noFill/>
            <a:miter lim="800000"/>
            <a:headEnd/>
            <a:tailEnd/>
          </a:ln>
          <a:effectLst/>
        </p:spPr>
        <p:txBody>
          <a:bodyPr>
            <a:spAutoFit/>
          </a:bodyPr>
          <a:lstStyle/>
          <a:p>
            <a:pPr algn="ctr" fontAlgn="base">
              <a:spcBef>
                <a:spcPct val="0"/>
              </a:spcBef>
              <a:spcAft>
                <a:spcPct val="0"/>
              </a:spcAft>
            </a:pPr>
            <a:r>
              <a:rPr lang="pt-BR" sz="2400" b="1">
                <a:solidFill>
                  <a:srgbClr val="FFFFFF"/>
                </a:solidFill>
                <a:latin typeface="Times New Roman" pitchFamily="18" charset="0"/>
              </a:rPr>
              <a:t>Chlorimuron (SU)</a:t>
            </a:r>
          </a:p>
        </p:txBody>
      </p:sp>
      <p:sp>
        <p:nvSpPr>
          <p:cNvPr id="224274" name="Text Box 18"/>
          <p:cNvSpPr txBox="1">
            <a:spLocks noChangeArrowheads="1"/>
          </p:cNvSpPr>
          <p:nvPr/>
        </p:nvSpPr>
        <p:spPr bwMode="auto">
          <a:xfrm>
            <a:off x="3581400" y="3124200"/>
            <a:ext cx="2743200" cy="457200"/>
          </a:xfrm>
          <a:prstGeom prst="rect">
            <a:avLst/>
          </a:prstGeom>
          <a:solidFill>
            <a:srgbClr val="0000FF"/>
          </a:solidFill>
          <a:ln w="9525">
            <a:noFill/>
            <a:miter lim="800000"/>
            <a:headEnd/>
            <a:tailEnd/>
          </a:ln>
          <a:effectLst/>
        </p:spPr>
        <p:txBody>
          <a:bodyPr>
            <a:spAutoFit/>
          </a:bodyPr>
          <a:lstStyle/>
          <a:p>
            <a:pPr algn="ctr" fontAlgn="base">
              <a:spcBef>
                <a:spcPct val="0"/>
              </a:spcBef>
              <a:spcAft>
                <a:spcPct val="0"/>
              </a:spcAft>
            </a:pPr>
            <a:r>
              <a:rPr lang="pt-BR" sz="2400" b="1">
                <a:solidFill>
                  <a:srgbClr val="FFFFFF"/>
                </a:solidFill>
                <a:latin typeface="Times New Roman" pitchFamily="18" charset="0"/>
              </a:rPr>
              <a:t>Nicosulfuron (SU)</a:t>
            </a:r>
          </a:p>
        </p:txBody>
      </p:sp>
      <p:sp>
        <p:nvSpPr>
          <p:cNvPr id="224275" name="Text Box 19"/>
          <p:cNvSpPr txBox="1">
            <a:spLocks noChangeArrowheads="1"/>
          </p:cNvSpPr>
          <p:nvPr/>
        </p:nvSpPr>
        <p:spPr bwMode="auto">
          <a:xfrm>
            <a:off x="6400800" y="3124200"/>
            <a:ext cx="2667000" cy="457200"/>
          </a:xfrm>
          <a:prstGeom prst="rect">
            <a:avLst/>
          </a:prstGeom>
          <a:solidFill>
            <a:srgbClr val="0000FF"/>
          </a:solidFill>
          <a:ln w="9525">
            <a:noFill/>
            <a:miter lim="800000"/>
            <a:headEnd/>
            <a:tailEnd/>
          </a:ln>
          <a:effectLst/>
        </p:spPr>
        <p:txBody>
          <a:bodyPr>
            <a:spAutoFit/>
          </a:bodyPr>
          <a:lstStyle/>
          <a:p>
            <a:pPr algn="ctr" fontAlgn="base">
              <a:spcBef>
                <a:spcPct val="0"/>
              </a:spcBef>
              <a:spcAft>
                <a:spcPct val="0"/>
              </a:spcAft>
            </a:pPr>
            <a:r>
              <a:rPr lang="pt-BR" sz="2400" b="1">
                <a:solidFill>
                  <a:srgbClr val="FFFFFF"/>
                </a:solidFill>
                <a:latin typeface="Times New Roman" pitchFamily="18" charset="0"/>
              </a:rPr>
              <a:t>Imazethapyr (IM)</a:t>
            </a:r>
          </a:p>
        </p:txBody>
      </p:sp>
      <p:sp>
        <p:nvSpPr>
          <p:cNvPr id="224276" name="Text Box 20"/>
          <p:cNvSpPr txBox="1">
            <a:spLocks noChangeArrowheads="1"/>
          </p:cNvSpPr>
          <p:nvPr/>
        </p:nvSpPr>
        <p:spPr bwMode="auto">
          <a:xfrm>
            <a:off x="242888" y="261938"/>
            <a:ext cx="8191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Test.</a:t>
            </a:r>
          </a:p>
        </p:txBody>
      </p:sp>
      <p:sp>
        <p:nvSpPr>
          <p:cNvPr id="224277" name="Text Box 21"/>
          <p:cNvSpPr txBox="1">
            <a:spLocks noChangeArrowheads="1"/>
          </p:cNvSpPr>
          <p:nvPr/>
        </p:nvSpPr>
        <p:spPr bwMode="auto">
          <a:xfrm>
            <a:off x="1936750" y="261938"/>
            <a:ext cx="11239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70 g/ha</a:t>
            </a:r>
          </a:p>
        </p:txBody>
      </p:sp>
      <p:sp>
        <p:nvSpPr>
          <p:cNvPr id="224278" name="Text Box 22"/>
          <p:cNvSpPr txBox="1">
            <a:spLocks noChangeArrowheads="1"/>
          </p:cNvSpPr>
          <p:nvPr/>
        </p:nvSpPr>
        <p:spPr bwMode="auto">
          <a:xfrm>
            <a:off x="3697288" y="261938"/>
            <a:ext cx="8191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Test.</a:t>
            </a:r>
          </a:p>
        </p:txBody>
      </p:sp>
      <p:sp>
        <p:nvSpPr>
          <p:cNvPr id="224279" name="Text Box 23"/>
          <p:cNvSpPr txBox="1">
            <a:spLocks noChangeArrowheads="1"/>
          </p:cNvSpPr>
          <p:nvPr/>
        </p:nvSpPr>
        <p:spPr bwMode="auto">
          <a:xfrm>
            <a:off x="6475413" y="152400"/>
            <a:ext cx="8191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Test.</a:t>
            </a:r>
          </a:p>
        </p:txBody>
      </p:sp>
      <p:sp>
        <p:nvSpPr>
          <p:cNvPr id="224280" name="Text Box 24"/>
          <p:cNvSpPr txBox="1">
            <a:spLocks noChangeArrowheads="1"/>
          </p:cNvSpPr>
          <p:nvPr/>
        </p:nvSpPr>
        <p:spPr bwMode="auto">
          <a:xfrm>
            <a:off x="4916488" y="257175"/>
            <a:ext cx="1285875" cy="466725"/>
          </a:xfrm>
          <a:prstGeom prst="rect">
            <a:avLst/>
          </a:prstGeom>
          <a:solidFill>
            <a:schemeClr val="tx1"/>
          </a:solidFill>
          <a:ln w="9525">
            <a:solidFill>
              <a:schemeClr val="tx1"/>
            </a:solid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100 g/ha</a:t>
            </a:r>
          </a:p>
        </p:txBody>
      </p:sp>
      <p:sp>
        <p:nvSpPr>
          <p:cNvPr id="224281" name="Text Box 25"/>
          <p:cNvSpPr txBox="1">
            <a:spLocks noChangeArrowheads="1"/>
          </p:cNvSpPr>
          <p:nvPr/>
        </p:nvSpPr>
        <p:spPr bwMode="auto">
          <a:xfrm>
            <a:off x="7600950" y="152400"/>
            <a:ext cx="15811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100 mL/ha</a:t>
            </a:r>
          </a:p>
        </p:txBody>
      </p:sp>
      <p:sp>
        <p:nvSpPr>
          <p:cNvPr id="224282" name="Text Box 26"/>
          <p:cNvSpPr txBox="1">
            <a:spLocks noChangeArrowheads="1"/>
          </p:cNvSpPr>
          <p:nvPr/>
        </p:nvSpPr>
        <p:spPr bwMode="auto">
          <a:xfrm>
            <a:off x="204788" y="3767138"/>
            <a:ext cx="8191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Test.</a:t>
            </a:r>
          </a:p>
        </p:txBody>
      </p:sp>
      <p:sp>
        <p:nvSpPr>
          <p:cNvPr id="224283" name="Text Box 27"/>
          <p:cNvSpPr txBox="1">
            <a:spLocks noChangeArrowheads="1"/>
          </p:cNvSpPr>
          <p:nvPr/>
        </p:nvSpPr>
        <p:spPr bwMode="auto">
          <a:xfrm>
            <a:off x="1898650" y="3767138"/>
            <a:ext cx="11239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70 g/ha</a:t>
            </a:r>
          </a:p>
        </p:txBody>
      </p:sp>
      <p:sp>
        <p:nvSpPr>
          <p:cNvPr id="224284" name="Text Box 28"/>
          <p:cNvSpPr txBox="1">
            <a:spLocks noChangeArrowheads="1"/>
          </p:cNvSpPr>
          <p:nvPr/>
        </p:nvSpPr>
        <p:spPr bwMode="auto">
          <a:xfrm>
            <a:off x="3659188" y="3767138"/>
            <a:ext cx="8191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Test.</a:t>
            </a:r>
          </a:p>
        </p:txBody>
      </p:sp>
      <p:sp>
        <p:nvSpPr>
          <p:cNvPr id="224285" name="Text Box 29"/>
          <p:cNvSpPr txBox="1">
            <a:spLocks noChangeArrowheads="1"/>
          </p:cNvSpPr>
          <p:nvPr/>
        </p:nvSpPr>
        <p:spPr bwMode="auto">
          <a:xfrm>
            <a:off x="6437313" y="3657600"/>
            <a:ext cx="8191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Test.</a:t>
            </a:r>
          </a:p>
        </p:txBody>
      </p:sp>
      <p:sp>
        <p:nvSpPr>
          <p:cNvPr id="224286" name="Text Box 30"/>
          <p:cNvSpPr txBox="1">
            <a:spLocks noChangeArrowheads="1"/>
          </p:cNvSpPr>
          <p:nvPr/>
        </p:nvSpPr>
        <p:spPr bwMode="auto">
          <a:xfrm>
            <a:off x="4878388" y="3762375"/>
            <a:ext cx="1285875" cy="466725"/>
          </a:xfrm>
          <a:prstGeom prst="rect">
            <a:avLst/>
          </a:prstGeom>
          <a:solidFill>
            <a:schemeClr val="tx1"/>
          </a:solidFill>
          <a:ln w="9525">
            <a:solidFill>
              <a:schemeClr val="tx1"/>
            </a:solid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100 g/ha</a:t>
            </a:r>
          </a:p>
        </p:txBody>
      </p:sp>
      <p:sp>
        <p:nvSpPr>
          <p:cNvPr id="224287" name="Text Box 31"/>
          <p:cNvSpPr txBox="1">
            <a:spLocks noChangeArrowheads="1"/>
          </p:cNvSpPr>
          <p:nvPr/>
        </p:nvSpPr>
        <p:spPr bwMode="auto">
          <a:xfrm>
            <a:off x="7562850" y="3657600"/>
            <a:ext cx="1581150" cy="45720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pt-BR" sz="2400" b="1">
                <a:solidFill>
                  <a:srgbClr val="000000"/>
                </a:solidFill>
                <a:latin typeface="Times New Roman" pitchFamily="18" charset="0"/>
              </a:rPr>
              <a:t>100 mL/ha</a:t>
            </a:r>
          </a:p>
        </p:txBody>
      </p:sp>
      <p:sp>
        <p:nvSpPr>
          <p:cNvPr id="224288" name="Text Box 32"/>
          <p:cNvSpPr txBox="1">
            <a:spLocks noChangeArrowheads="1"/>
          </p:cNvSpPr>
          <p:nvPr/>
        </p:nvSpPr>
        <p:spPr bwMode="auto">
          <a:xfrm>
            <a:off x="152400" y="6324600"/>
            <a:ext cx="2667000" cy="457200"/>
          </a:xfrm>
          <a:prstGeom prst="rect">
            <a:avLst/>
          </a:prstGeom>
          <a:solidFill>
            <a:srgbClr val="0000FF"/>
          </a:solidFill>
          <a:ln w="9525">
            <a:noFill/>
            <a:miter lim="800000"/>
            <a:headEnd/>
            <a:tailEnd/>
          </a:ln>
          <a:effectLst/>
        </p:spPr>
        <p:txBody>
          <a:bodyPr>
            <a:spAutoFit/>
          </a:bodyPr>
          <a:lstStyle/>
          <a:p>
            <a:pPr algn="ctr" fontAlgn="base">
              <a:spcBef>
                <a:spcPct val="0"/>
              </a:spcBef>
              <a:spcAft>
                <a:spcPct val="0"/>
              </a:spcAft>
            </a:pPr>
            <a:r>
              <a:rPr lang="pt-BR" sz="2400" b="1">
                <a:solidFill>
                  <a:srgbClr val="FFFF00"/>
                </a:solidFill>
                <a:latin typeface="Times New Roman" pitchFamily="18" charset="0"/>
              </a:rPr>
              <a:t>Inibidor da ALS</a:t>
            </a:r>
          </a:p>
        </p:txBody>
      </p:sp>
      <p:sp>
        <p:nvSpPr>
          <p:cNvPr id="224289" name="Text Box 33"/>
          <p:cNvSpPr txBox="1">
            <a:spLocks noChangeArrowheads="1"/>
          </p:cNvSpPr>
          <p:nvPr/>
        </p:nvSpPr>
        <p:spPr bwMode="auto">
          <a:xfrm>
            <a:off x="3505200" y="6324600"/>
            <a:ext cx="2667000" cy="457200"/>
          </a:xfrm>
          <a:prstGeom prst="rect">
            <a:avLst/>
          </a:prstGeom>
          <a:solidFill>
            <a:srgbClr val="0000FF"/>
          </a:solidFill>
          <a:ln w="9525">
            <a:noFill/>
            <a:miter lim="800000"/>
            <a:headEnd/>
            <a:tailEnd/>
          </a:ln>
          <a:effectLst/>
        </p:spPr>
        <p:txBody>
          <a:bodyPr>
            <a:spAutoFit/>
          </a:bodyPr>
          <a:lstStyle/>
          <a:p>
            <a:pPr algn="ctr" fontAlgn="base">
              <a:spcBef>
                <a:spcPct val="0"/>
              </a:spcBef>
              <a:spcAft>
                <a:spcPct val="0"/>
              </a:spcAft>
            </a:pPr>
            <a:r>
              <a:rPr lang="pt-BR" sz="2400" b="1">
                <a:solidFill>
                  <a:srgbClr val="FFFF00"/>
                </a:solidFill>
                <a:latin typeface="Times New Roman" pitchFamily="18" charset="0"/>
              </a:rPr>
              <a:t>Inibidor da ALS</a:t>
            </a:r>
          </a:p>
        </p:txBody>
      </p:sp>
      <p:sp>
        <p:nvSpPr>
          <p:cNvPr id="224290" name="Text Box 34"/>
          <p:cNvSpPr txBox="1">
            <a:spLocks noChangeArrowheads="1"/>
          </p:cNvSpPr>
          <p:nvPr/>
        </p:nvSpPr>
        <p:spPr bwMode="auto">
          <a:xfrm>
            <a:off x="6400800" y="6324600"/>
            <a:ext cx="2667000" cy="457200"/>
          </a:xfrm>
          <a:prstGeom prst="rect">
            <a:avLst/>
          </a:prstGeom>
          <a:solidFill>
            <a:srgbClr val="0000FF"/>
          </a:solidFill>
          <a:ln w="9525">
            <a:noFill/>
            <a:miter lim="800000"/>
            <a:headEnd/>
            <a:tailEnd/>
          </a:ln>
          <a:effectLst/>
        </p:spPr>
        <p:txBody>
          <a:bodyPr>
            <a:spAutoFit/>
          </a:bodyPr>
          <a:lstStyle/>
          <a:p>
            <a:pPr algn="ctr" fontAlgn="base">
              <a:spcBef>
                <a:spcPct val="0"/>
              </a:spcBef>
              <a:spcAft>
                <a:spcPct val="0"/>
              </a:spcAft>
            </a:pPr>
            <a:r>
              <a:rPr lang="pt-BR" sz="2400" b="1">
                <a:solidFill>
                  <a:srgbClr val="FFFF00"/>
                </a:solidFill>
                <a:latin typeface="Times New Roman" pitchFamily="18" charset="0"/>
              </a:rPr>
              <a:t>Inibidor da ALS</a:t>
            </a:r>
          </a:p>
        </p:txBody>
      </p:sp>
    </p:spTree>
    <p:extLst>
      <p:ext uri="{BB962C8B-B14F-4D97-AF65-F5344CB8AC3E}">
        <p14:creationId xmlns:p14="http://schemas.microsoft.com/office/powerpoint/2010/main" val="262707268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20688"/>
            <a:ext cx="7560840" cy="584775"/>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32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nos sítios de ação da ALS</a:t>
            </a:r>
            <a:endParaRPr lang="pt-BR" sz="32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971600" y="1484784"/>
            <a:ext cx="7848872" cy="400110"/>
          </a:xfrm>
          <a:prstGeom prst="rect">
            <a:avLst/>
          </a:prstGeom>
        </p:spPr>
        <p:txBody>
          <a:bodyPr wrap="square">
            <a:spAutoFit/>
          </a:bodyPr>
          <a:lstStyle/>
          <a:p>
            <a:r>
              <a:rPr lang="pt-BR" sz="2000" b="1" dirty="0">
                <a:ln/>
                <a:solidFill>
                  <a:schemeClr val="accent3"/>
                </a:solidFill>
                <a:latin typeface="Arial" pitchFamily="34" charset="0"/>
                <a:cs typeface="Arial" pitchFamily="34" charset="0"/>
              </a:rPr>
              <a:t>Algumas mutações são </a:t>
            </a:r>
            <a:r>
              <a:rPr lang="pt-BR" sz="2000" b="1" dirty="0" smtClean="0">
                <a:ln/>
                <a:solidFill>
                  <a:schemeClr val="accent3"/>
                </a:solidFill>
                <a:latin typeface="Arial" pitchFamily="34" charset="0"/>
                <a:cs typeface="Arial" pitchFamily="34" charset="0"/>
              </a:rPr>
              <a:t>“fortes”, algumas são “fracas”</a:t>
            </a:r>
            <a:endParaRPr lang="pt-BR" sz="2000" b="1" dirty="0">
              <a:ln/>
              <a:solidFill>
                <a:schemeClr val="accent3"/>
              </a:solidFill>
            </a:endParaRPr>
          </a:p>
        </p:txBody>
      </p:sp>
      <p:pic>
        <p:nvPicPr>
          <p:cNvPr id="4" name="Imagem 3"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64215"/>
            <a:ext cx="8682981" cy="3672408"/>
          </a:xfrm>
          <a:prstGeom prst="rect">
            <a:avLst/>
          </a:prstGeom>
        </p:spPr>
      </p:pic>
    </p:spTree>
    <p:extLst>
      <p:ext uri="{BB962C8B-B14F-4D97-AF65-F5344CB8AC3E}">
        <p14:creationId xmlns:p14="http://schemas.microsoft.com/office/powerpoint/2010/main" val="2222507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bioone.org/na101/home/literatum/publisher/bioone/journals/content/wees/2003/00431745-51.6/02-166/production/images/medium/i0043-1745-51-6-831-f0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76" y="219528"/>
            <a:ext cx="5741792" cy="4145575"/>
          </a:xfrm>
          <a:prstGeom prst="rect">
            <a:avLst/>
          </a:prstGeom>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pic>
      <p:sp>
        <p:nvSpPr>
          <p:cNvPr id="2" name="TextBox 1"/>
          <p:cNvSpPr txBox="1"/>
          <p:nvPr/>
        </p:nvSpPr>
        <p:spPr>
          <a:xfrm>
            <a:off x="6372200" y="1741830"/>
            <a:ext cx="2484784" cy="1384995"/>
          </a:xfrm>
          <a:prstGeom prst="rect">
            <a:avLst/>
          </a:prstGeom>
          <a:ln w="38100">
            <a:solidFill>
              <a:schemeClr val="bg1"/>
            </a:solidFill>
          </a:ln>
          <a:effectLst>
            <a:glow rad="101600">
              <a:schemeClr val="tx1">
                <a:alpha val="60000"/>
              </a:schemeClr>
            </a:glow>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800" b="1" dirty="0" smtClean="0"/>
              <a:t>Níveis elevados de resistência</a:t>
            </a:r>
            <a:endParaRPr lang="pt-BR" sz="2800" b="1" dirty="0"/>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19" y="4653136"/>
            <a:ext cx="6858958" cy="2000529"/>
          </a:xfrm>
          <a:prstGeom prst="rect">
            <a:avLst/>
          </a:prstGeom>
          <a:solidFill>
            <a:schemeClr val="bg1"/>
          </a:solidFill>
          <a:ln w="38100">
            <a:solidFill>
              <a:schemeClr val="bg1"/>
            </a:solidFill>
          </a:ln>
          <a:effectLst>
            <a:glow rad="101600">
              <a:schemeClr val="tx1">
                <a:alpha val="60000"/>
              </a:schemeClr>
            </a:glow>
            <a:innerShdw blurRad="114300">
              <a:prstClr val="black"/>
            </a:innerShdw>
          </a:effectLst>
        </p:spPr>
        <p:style>
          <a:lnRef idx="2">
            <a:schemeClr val="accent3"/>
          </a:lnRef>
          <a:fillRef idx="1">
            <a:schemeClr val="lt1"/>
          </a:fillRef>
          <a:effectRef idx="0">
            <a:schemeClr val="accent3"/>
          </a:effectRef>
          <a:fontRef idx="minor">
            <a:schemeClr val="dk1"/>
          </a:fontRef>
        </p:style>
      </p:pic>
      <p:sp>
        <p:nvSpPr>
          <p:cNvPr id="4" name="TextBox 3"/>
          <p:cNvSpPr txBox="1"/>
          <p:nvPr/>
        </p:nvSpPr>
        <p:spPr>
          <a:xfrm>
            <a:off x="2771800" y="1412776"/>
            <a:ext cx="1560042" cy="338554"/>
          </a:xfrm>
          <a:prstGeom prst="rect">
            <a:avLst/>
          </a:prstGeom>
          <a:noFill/>
        </p:spPr>
        <p:txBody>
          <a:bodyPr wrap="none" rtlCol="0">
            <a:spAutoFit/>
          </a:bodyPr>
          <a:lstStyle/>
          <a:p>
            <a:r>
              <a:rPr lang="pt-BR" dirty="0" smtClean="0"/>
              <a:t>R/S = 20 a 160</a:t>
            </a:r>
            <a:endParaRPr lang="pt-BR" dirty="0"/>
          </a:p>
        </p:txBody>
      </p:sp>
    </p:spTree>
    <p:extLst>
      <p:ext uri="{BB962C8B-B14F-4D97-AF65-F5344CB8AC3E}">
        <p14:creationId xmlns:p14="http://schemas.microsoft.com/office/powerpoint/2010/main" val="169380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30" name="Picture 26"/>
          <p:cNvPicPr>
            <a:picLocks noChangeAspect="1" noChangeArrowheads="1"/>
          </p:cNvPicPr>
          <p:nvPr/>
        </p:nvPicPr>
        <p:blipFill>
          <a:blip r:embed="rId3"/>
          <a:srcRect l="854" t="12169" r="-854" b="4382"/>
          <a:stretch>
            <a:fillRect/>
          </a:stretch>
        </p:blipFill>
        <p:spPr bwMode="auto">
          <a:xfrm>
            <a:off x="114300" y="1928813"/>
            <a:ext cx="9066213" cy="3732212"/>
          </a:xfrm>
          <a:prstGeom prst="rect">
            <a:avLst/>
          </a:prstGeom>
          <a:noFill/>
          <a:ln w="9525">
            <a:noFill/>
            <a:miter lim="800000"/>
            <a:headEnd/>
            <a:tailEnd/>
          </a:ln>
          <a:effectLst/>
        </p:spPr>
      </p:pic>
      <p:sp>
        <p:nvSpPr>
          <p:cNvPr id="123931" name="Text Box 27"/>
          <p:cNvSpPr txBox="1">
            <a:spLocks noChangeArrowheads="1"/>
          </p:cNvSpPr>
          <p:nvPr/>
        </p:nvSpPr>
        <p:spPr bwMode="auto">
          <a:xfrm>
            <a:off x="5962650" y="2460625"/>
            <a:ext cx="384175" cy="204788"/>
          </a:xfrm>
          <a:prstGeom prst="rect">
            <a:avLst/>
          </a:prstGeom>
          <a:solidFill>
            <a:srgbClr val="FFFFFF"/>
          </a:solidFill>
          <a:ln w="9525">
            <a:noFill/>
            <a:miter lim="800000"/>
            <a:headEnd/>
            <a:tailEnd/>
          </a:ln>
          <a:effectLst/>
        </p:spPr>
        <p:txBody>
          <a:bodyPr wrap="none" lIns="18000" tIns="10800" rIns="18000" bIns="10800">
            <a:spAutoFit/>
          </a:bodyPr>
          <a:lstStyle/>
          <a:p>
            <a:pPr fontAlgn="base">
              <a:spcBef>
                <a:spcPct val="0"/>
              </a:spcBef>
              <a:spcAft>
                <a:spcPct val="0"/>
              </a:spcAft>
            </a:pPr>
            <a:r>
              <a:rPr lang="pt-BR" sz="1200" b="1">
                <a:solidFill>
                  <a:srgbClr val="000000"/>
                </a:solidFill>
                <a:latin typeface="Arial" charset="0"/>
              </a:rPr>
              <a:t>g i.a.</a:t>
            </a:r>
          </a:p>
        </p:txBody>
      </p:sp>
      <p:sp>
        <p:nvSpPr>
          <p:cNvPr id="123932" name="Oval 28"/>
          <p:cNvSpPr>
            <a:spLocks noChangeArrowheads="1"/>
          </p:cNvSpPr>
          <p:nvPr/>
        </p:nvSpPr>
        <p:spPr bwMode="auto">
          <a:xfrm>
            <a:off x="3279775" y="2695575"/>
            <a:ext cx="1162050" cy="1089025"/>
          </a:xfrm>
          <a:prstGeom prst="ellipse">
            <a:avLst/>
          </a:prstGeom>
          <a:noFill/>
          <a:ln w="28575">
            <a:solidFill>
              <a:srgbClr val="FF0000"/>
            </a:solidFill>
            <a:round/>
            <a:headEnd/>
            <a:tailEnd/>
          </a:ln>
          <a:effectLst/>
        </p:spPr>
        <p:txBody>
          <a:bodyPr wrap="none" anchor="ctr"/>
          <a:lstStyle/>
          <a:p>
            <a:pPr fontAlgn="base">
              <a:spcBef>
                <a:spcPct val="0"/>
              </a:spcBef>
              <a:spcAft>
                <a:spcPct val="0"/>
              </a:spcAft>
            </a:pPr>
            <a:endParaRPr lang="pt-BR" sz="2000">
              <a:solidFill>
                <a:srgbClr val="000000"/>
              </a:solidFill>
            </a:endParaRPr>
          </a:p>
        </p:txBody>
      </p:sp>
      <p:sp>
        <p:nvSpPr>
          <p:cNvPr id="123933" name="Text Box 29"/>
          <p:cNvSpPr txBox="1">
            <a:spLocks noChangeArrowheads="1"/>
          </p:cNvSpPr>
          <p:nvPr/>
        </p:nvSpPr>
        <p:spPr bwMode="auto">
          <a:xfrm>
            <a:off x="422275" y="2670175"/>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a:solidFill>
                  <a:srgbClr val="FF0000"/>
                </a:solidFill>
                <a:latin typeface="Arial" charset="0"/>
              </a:rPr>
              <a:t>Res.</a:t>
            </a:r>
          </a:p>
        </p:txBody>
      </p:sp>
      <p:sp>
        <p:nvSpPr>
          <p:cNvPr id="123934" name="Text Box 30"/>
          <p:cNvSpPr txBox="1">
            <a:spLocks noChangeArrowheads="1"/>
          </p:cNvSpPr>
          <p:nvPr/>
        </p:nvSpPr>
        <p:spPr bwMode="auto">
          <a:xfrm>
            <a:off x="436563" y="2928938"/>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a:solidFill>
                  <a:srgbClr val="FF0000"/>
                </a:solidFill>
                <a:latin typeface="Arial" charset="0"/>
              </a:rPr>
              <a:t>Res.</a:t>
            </a:r>
          </a:p>
        </p:txBody>
      </p:sp>
      <p:sp>
        <p:nvSpPr>
          <p:cNvPr id="123935" name="Text Box 31"/>
          <p:cNvSpPr txBox="1">
            <a:spLocks noChangeArrowheads="1"/>
          </p:cNvSpPr>
          <p:nvPr/>
        </p:nvSpPr>
        <p:spPr bwMode="auto">
          <a:xfrm>
            <a:off x="422275" y="3175000"/>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a:solidFill>
                  <a:srgbClr val="FF0000"/>
                </a:solidFill>
                <a:latin typeface="Arial" charset="0"/>
              </a:rPr>
              <a:t>Res.</a:t>
            </a:r>
          </a:p>
        </p:txBody>
      </p:sp>
      <p:sp>
        <p:nvSpPr>
          <p:cNvPr id="123936" name="Text Box 32"/>
          <p:cNvSpPr txBox="1">
            <a:spLocks noChangeArrowheads="1"/>
          </p:cNvSpPr>
          <p:nvPr/>
        </p:nvSpPr>
        <p:spPr bwMode="auto">
          <a:xfrm>
            <a:off x="449263" y="3448050"/>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a:solidFill>
                  <a:srgbClr val="FF0000"/>
                </a:solidFill>
                <a:latin typeface="Arial" charset="0"/>
              </a:rPr>
              <a:t>Res.</a:t>
            </a:r>
          </a:p>
        </p:txBody>
      </p:sp>
      <p:sp>
        <p:nvSpPr>
          <p:cNvPr id="123937" name="Text Box 33"/>
          <p:cNvSpPr txBox="1">
            <a:spLocks noChangeArrowheads="1"/>
          </p:cNvSpPr>
          <p:nvPr/>
        </p:nvSpPr>
        <p:spPr bwMode="auto">
          <a:xfrm>
            <a:off x="422275" y="3771900"/>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dirty="0">
                <a:solidFill>
                  <a:srgbClr val="0000FF"/>
                </a:solidFill>
                <a:latin typeface="Arial" charset="0"/>
              </a:rPr>
              <a:t>Sus.</a:t>
            </a:r>
          </a:p>
        </p:txBody>
      </p:sp>
      <p:sp>
        <p:nvSpPr>
          <p:cNvPr id="123938" name="Text Box 34"/>
          <p:cNvSpPr txBox="1">
            <a:spLocks noChangeArrowheads="1"/>
          </p:cNvSpPr>
          <p:nvPr/>
        </p:nvSpPr>
        <p:spPr bwMode="auto">
          <a:xfrm>
            <a:off x="436563" y="3975100"/>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dirty="0">
                <a:solidFill>
                  <a:srgbClr val="0000FF"/>
                </a:solidFill>
                <a:latin typeface="Arial" charset="0"/>
              </a:rPr>
              <a:t>Sus.</a:t>
            </a:r>
          </a:p>
        </p:txBody>
      </p:sp>
      <p:sp>
        <p:nvSpPr>
          <p:cNvPr id="123939" name="Oval 35"/>
          <p:cNvSpPr>
            <a:spLocks noChangeArrowheads="1"/>
          </p:cNvSpPr>
          <p:nvPr/>
        </p:nvSpPr>
        <p:spPr bwMode="auto">
          <a:xfrm>
            <a:off x="3384550" y="3744913"/>
            <a:ext cx="1162050" cy="595312"/>
          </a:xfrm>
          <a:prstGeom prst="ellipse">
            <a:avLst/>
          </a:prstGeom>
          <a:noFill/>
          <a:ln w="28575">
            <a:solidFill>
              <a:srgbClr val="0000FF"/>
            </a:solidFill>
            <a:round/>
            <a:headEnd/>
            <a:tailEnd/>
          </a:ln>
          <a:effectLst/>
        </p:spPr>
        <p:txBody>
          <a:bodyPr wrap="none" anchor="ctr"/>
          <a:lstStyle/>
          <a:p>
            <a:pPr fontAlgn="base">
              <a:spcBef>
                <a:spcPct val="0"/>
              </a:spcBef>
              <a:spcAft>
                <a:spcPct val="0"/>
              </a:spcAft>
            </a:pPr>
            <a:endParaRPr lang="pt-BR" sz="2000">
              <a:solidFill>
                <a:srgbClr val="000000"/>
              </a:solidFill>
            </a:endParaRPr>
          </a:p>
        </p:txBody>
      </p:sp>
      <p:sp>
        <p:nvSpPr>
          <p:cNvPr id="123940" name="Oval 36"/>
          <p:cNvSpPr>
            <a:spLocks noChangeArrowheads="1"/>
          </p:cNvSpPr>
          <p:nvPr/>
        </p:nvSpPr>
        <p:spPr bwMode="auto">
          <a:xfrm>
            <a:off x="6146800" y="5245100"/>
            <a:ext cx="2557463" cy="419100"/>
          </a:xfrm>
          <a:prstGeom prst="ellipse">
            <a:avLst/>
          </a:prstGeom>
          <a:noFill/>
          <a:ln w="28575">
            <a:solidFill>
              <a:srgbClr val="0000FF"/>
            </a:solidFill>
            <a:round/>
            <a:headEnd/>
            <a:tailEnd/>
          </a:ln>
          <a:effectLst/>
        </p:spPr>
        <p:txBody>
          <a:bodyPr wrap="none" anchor="ctr"/>
          <a:lstStyle/>
          <a:p>
            <a:pPr fontAlgn="base">
              <a:spcBef>
                <a:spcPct val="0"/>
              </a:spcBef>
              <a:spcAft>
                <a:spcPct val="0"/>
              </a:spcAft>
            </a:pPr>
            <a:endParaRPr lang="pt-BR" sz="2000">
              <a:solidFill>
                <a:srgbClr val="000000"/>
              </a:solidFill>
            </a:endParaRPr>
          </a:p>
        </p:txBody>
      </p:sp>
      <p:sp>
        <p:nvSpPr>
          <p:cNvPr id="123941" name="Oval 37"/>
          <p:cNvSpPr>
            <a:spLocks noChangeArrowheads="1"/>
          </p:cNvSpPr>
          <p:nvPr/>
        </p:nvSpPr>
        <p:spPr bwMode="auto">
          <a:xfrm>
            <a:off x="6223000" y="4418013"/>
            <a:ext cx="2635250" cy="777875"/>
          </a:xfrm>
          <a:prstGeom prst="ellipse">
            <a:avLst/>
          </a:prstGeom>
          <a:noFill/>
          <a:ln w="28575">
            <a:solidFill>
              <a:srgbClr val="FF0000"/>
            </a:solidFill>
            <a:round/>
            <a:headEnd/>
            <a:tailEnd/>
          </a:ln>
          <a:effectLst/>
        </p:spPr>
        <p:txBody>
          <a:bodyPr wrap="none" anchor="ctr"/>
          <a:lstStyle/>
          <a:p>
            <a:pPr fontAlgn="base">
              <a:spcBef>
                <a:spcPct val="0"/>
              </a:spcBef>
              <a:spcAft>
                <a:spcPct val="0"/>
              </a:spcAft>
            </a:pPr>
            <a:endParaRPr lang="pt-BR" sz="2000">
              <a:solidFill>
                <a:srgbClr val="000000"/>
              </a:solidFill>
            </a:endParaRPr>
          </a:p>
        </p:txBody>
      </p:sp>
      <p:sp>
        <p:nvSpPr>
          <p:cNvPr id="123942" name="Text Box 38"/>
          <p:cNvSpPr txBox="1">
            <a:spLocks noChangeArrowheads="1"/>
          </p:cNvSpPr>
          <p:nvPr/>
        </p:nvSpPr>
        <p:spPr bwMode="auto">
          <a:xfrm>
            <a:off x="474663" y="4471988"/>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a:solidFill>
                  <a:srgbClr val="FF0000"/>
                </a:solidFill>
                <a:latin typeface="Arial" charset="0"/>
              </a:rPr>
              <a:t>Res.</a:t>
            </a:r>
          </a:p>
        </p:txBody>
      </p:sp>
      <p:sp>
        <p:nvSpPr>
          <p:cNvPr id="123943" name="Text Box 39"/>
          <p:cNvSpPr txBox="1">
            <a:spLocks noChangeArrowheads="1"/>
          </p:cNvSpPr>
          <p:nvPr/>
        </p:nvSpPr>
        <p:spPr bwMode="auto">
          <a:xfrm>
            <a:off x="487363" y="4730750"/>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a:solidFill>
                  <a:srgbClr val="FF0000"/>
                </a:solidFill>
                <a:latin typeface="Arial" charset="0"/>
              </a:rPr>
              <a:t>Res.</a:t>
            </a:r>
          </a:p>
        </p:txBody>
      </p:sp>
      <p:sp>
        <p:nvSpPr>
          <p:cNvPr id="123944" name="Text Box 40"/>
          <p:cNvSpPr txBox="1">
            <a:spLocks noChangeArrowheads="1"/>
          </p:cNvSpPr>
          <p:nvPr/>
        </p:nvSpPr>
        <p:spPr bwMode="auto">
          <a:xfrm>
            <a:off x="474663" y="4976813"/>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a:solidFill>
                  <a:srgbClr val="FF0000"/>
                </a:solidFill>
                <a:latin typeface="Arial" charset="0"/>
              </a:rPr>
              <a:t>Res.</a:t>
            </a:r>
          </a:p>
        </p:txBody>
      </p:sp>
      <p:sp>
        <p:nvSpPr>
          <p:cNvPr id="123945" name="Text Box 41"/>
          <p:cNvSpPr txBox="1">
            <a:spLocks noChangeArrowheads="1"/>
          </p:cNvSpPr>
          <p:nvPr/>
        </p:nvSpPr>
        <p:spPr bwMode="auto">
          <a:xfrm>
            <a:off x="500063" y="5249863"/>
            <a:ext cx="558800" cy="304800"/>
          </a:xfrm>
          <a:prstGeom prst="rect">
            <a:avLst/>
          </a:prstGeom>
          <a:noFill/>
          <a:ln w="9525">
            <a:noFill/>
            <a:miter lim="800000"/>
            <a:headEnd/>
            <a:tailEnd/>
          </a:ln>
          <a:effectLst/>
        </p:spPr>
        <p:txBody>
          <a:bodyPr wrap="none">
            <a:spAutoFit/>
          </a:bodyPr>
          <a:lstStyle/>
          <a:p>
            <a:pPr fontAlgn="base">
              <a:spcBef>
                <a:spcPct val="0"/>
              </a:spcBef>
              <a:spcAft>
                <a:spcPct val="0"/>
              </a:spcAft>
            </a:pPr>
            <a:r>
              <a:rPr lang="pt-BR" sz="1400" b="1">
                <a:solidFill>
                  <a:srgbClr val="FF0000"/>
                </a:solidFill>
                <a:latin typeface="Arial" charset="0"/>
              </a:rPr>
              <a:t>Res.</a:t>
            </a:r>
          </a:p>
        </p:txBody>
      </p:sp>
      <p:sp>
        <p:nvSpPr>
          <p:cNvPr id="123946" name="Text Box 42"/>
          <p:cNvSpPr txBox="1">
            <a:spLocks noChangeArrowheads="1"/>
          </p:cNvSpPr>
          <p:nvPr/>
        </p:nvSpPr>
        <p:spPr bwMode="auto">
          <a:xfrm>
            <a:off x="4322763" y="2136775"/>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pPr>
            <a:endParaRPr lang="pt-BR">
              <a:solidFill>
                <a:srgbClr val="000000"/>
              </a:solidFill>
              <a:latin typeface="Arial" charset="0"/>
            </a:endParaRPr>
          </a:p>
        </p:txBody>
      </p:sp>
      <p:sp>
        <p:nvSpPr>
          <p:cNvPr id="123947" name="Text Box 43"/>
          <p:cNvSpPr txBox="1">
            <a:spLocks noChangeArrowheads="1"/>
          </p:cNvSpPr>
          <p:nvPr/>
        </p:nvSpPr>
        <p:spPr bwMode="auto">
          <a:xfrm>
            <a:off x="4374484" y="2260778"/>
            <a:ext cx="360362" cy="204788"/>
          </a:xfrm>
          <a:prstGeom prst="rect">
            <a:avLst/>
          </a:prstGeom>
          <a:solidFill>
            <a:srgbClr val="FFFFFF"/>
          </a:solidFill>
          <a:ln w="9525">
            <a:noFill/>
            <a:miter lim="800000"/>
            <a:headEnd/>
            <a:tailEnd/>
          </a:ln>
          <a:effectLst/>
        </p:spPr>
        <p:txBody>
          <a:bodyPr wrap="none" lIns="18000" tIns="10800" rIns="18000" bIns="10800">
            <a:spAutoFit/>
          </a:bodyPr>
          <a:lstStyle/>
          <a:p>
            <a:pPr fontAlgn="base">
              <a:spcBef>
                <a:spcPct val="0"/>
              </a:spcBef>
              <a:spcAft>
                <a:spcPct val="0"/>
              </a:spcAft>
            </a:pPr>
            <a:r>
              <a:rPr lang="pt-BR" sz="1200" b="1" dirty="0">
                <a:solidFill>
                  <a:srgbClr val="000000"/>
                </a:solidFill>
                <a:latin typeface="Arial" charset="0"/>
              </a:rPr>
              <a:t>(C</a:t>
            </a:r>
            <a:r>
              <a:rPr lang="pt-BR" sz="1200" b="1" baseline="-25000" dirty="0">
                <a:solidFill>
                  <a:srgbClr val="000000"/>
                </a:solidFill>
                <a:latin typeface="Arial" charset="0"/>
              </a:rPr>
              <a:t>50</a:t>
            </a:r>
            <a:r>
              <a:rPr lang="pt-BR" sz="1200" b="1" dirty="0">
                <a:solidFill>
                  <a:srgbClr val="000000"/>
                </a:solidFill>
                <a:latin typeface="Arial" charset="0"/>
              </a:rPr>
              <a:t>)</a:t>
            </a:r>
          </a:p>
        </p:txBody>
      </p:sp>
      <p:sp>
        <p:nvSpPr>
          <p:cNvPr id="123948" name="Text Box 44"/>
          <p:cNvSpPr txBox="1">
            <a:spLocks noChangeArrowheads="1"/>
          </p:cNvSpPr>
          <p:nvPr/>
        </p:nvSpPr>
        <p:spPr bwMode="auto">
          <a:xfrm>
            <a:off x="7300222" y="2260778"/>
            <a:ext cx="360362" cy="204788"/>
          </a:xfrm>
          <a:prstGeom prst="rect">
            <a:avLst/>
          </a:prstGeom>
          <a:solidFill>
            <a:srgbClr val="FFFFFF"/>
          </a:solidFill>
          <a:ln w="9525">
            <a:noFill/>
            <a:miter lim="800000"/>
            <a:headEnd/>
            <a:tailEnd/>
          </a:ln>
          <a:effectLst/>
        </p:spPr>
        <p:txBody>
          <a:bodyPr wrap="none" lIns="18000" tIns="10800" rIns="18000" bIns="10800">
            <a:spAutoFit/>
          </a:bodyPr>
          <a:lstStyle/>
          <a:p>
            <a:pPr fontAlgn="base">
              <a:spcBef>
                <a:spcPct val="0"/>
              </a:spcBef>
              <a:spcAft>
                <a:spcPct val="0"/>
              </a:spcAft>
            </a:pPr>
            <a:r>
              <a:rPr lang="pt-BR" sz="1200" b="1" dirty="0">
                <a:solidFill>
                  <a:srgbClr val="000000"/>
                </a:solidFill>
                <a:latin typeface="Arial" charset="0"/>
              </a:rPr>
              <a:t>(C</a:t>
            </a:r>
            <a:r>
              <a:rPr lang="pt-BR" sz="1200" b="1" baseline="-25000" dirty="0">
                <a:solidFill>
                  <a:srgbClr val="000000"/>
                </a:solidFill>
                <a:latin typeface="Arial" charset="0"/>
              </a:rPr>
              <a:t>50</a:t>
            </a:r>
            <a:r>
              <a:rPr lang="pt-BR" sz="1200" b="1" dirty="0">
                <a:solidFill>
                  <a:srgbClr val="000000"/>
                </a:solidFill>
                <a:latin typeface="Arial" charset="0"/>
              </a:rPr>
              <a:t>)</a:t>
            </a:r>
          </a:p>
        </p:txBody>
      </p:sp>
      <p:sp>
        <p:nvSpPr>
          <p:cNvPr id="123949" name="Text Box 45"/>
          <p:cNvSpPr txBox="1">
            <a:spLocks noChangeArrowheads="1"/>
          </p:cNvSpPr>
          <p:nvPr/>
        </p:nvSpPr>
        <p:spPr bwMode="auto">
          <a:xfrm>
            <a:off x="5981496" y="2252661"/>
            <a:ext cx="534720" cy="206477"/>
          </a:xfrm>
          <a:prstGeom prst="rect">
            <a:avLst/>
          </a:prstGeom>
          <a:solidFill>
            <a:srgbClr val="FFFFFF"/>
          </a:solidFill>
          <a:ln w="9525">
            <a:noFill/>
            <a:miter lim="800000"/>
            <a:headEnd/>
            <a:tailEnd/>
          </a:ln>
          <a:effectLst/>
        </p:spPr>
        <p:txBody>
          <a:bodyPr wrap="square" lIns="18000" tIns="10800" rIns="18000" bIns="10800">
            <a:spAutoFit/>
          </a:bodyPr>
          <a:lstStyle/>
          <a:p>
            <a:pPr fontAlgn="base">
              <a:spcBef>
                <a:spcPct val="0"/>
              </a:spcBef>
              <a:spcAft>
                <a:spcPct val="0"/>
              </a:spcAft>
            </a:pPr>
            <a:r>
              <a:rPr lang="pt-BR" sz="1200" b="1" dirty="0">
                <a:solidFill>
                  <a:srgbClr val="000000"/>
                </a:solidFill>
                <a:latin typeface="Arial" charset="0"/>
              </a:rPr>
              <a:t>(GR</a:t>
            </a:r>
            <a:r>
              <a:rPr lang="pt-BR" sz="1200" b="1" baseline="-25000" dirty="0">
                <a:solidFill>
                  <a:srgbClr val="000000"/>
                </a:solidFill>
                <a:latin typeface="Arial" charset="0"/>
              </a:rPr>
              <a:t>50</a:t>
            </a:r>
            <a:r>
              <a:rPr lang="pt-BR" sz="1200" b="1" dirty="0">
                <a:solidFill>
                  <a:srgbClr val="000000"/>
                </a:solidFill>
                <a:latin typeface="Arial" charset="0"/>
              </a:rPr>
              <a:t>)</a:t>
            </a:r>
          </a:p>
        </p:txBody>
      </p:sp>
      <p:sp>
        <p:nvSpPr>
          <p:cNvPr id="123950" name="Text Box 46"/>
          <p:cNvSpPr txBox="1">
            <a:spLocks noChangeArrowheads="1"/>
          </p:cNvSpPr>
          <p:nvPr/>
        </p:nvSpPr>
        <p:spPr bwMode="auto">
          <a:xfrm>
            <a:off x="8618537" y="2476553"/>
            <a:ext cx="479425" cy="204787"/>
          </a:xfrm>
          <a:prstGeom prst="rect">
            <a:avLst/>
          </a:prstGeom>
          <a:solidFill>
            <a:srgbClr val="FFFFFF"/>
          </a:solidFill>
          <a:ln w="9525">
            <a:noFill/>
            <a:miter lim="800000"/>
            <a:headEnd/>
            <a:tailEnd/>
          </a:ln>
          <a:effectLst/>
        </p:spPr>
        <p:txBody>
          <a:bodyPr wrap="none" lIns="18000" tIns="10800" rIns="18000" bIns="10800">
            <a:spAutoFit/>
          </a:bodyPr>
          <a:lstStyle/>
          <a:p>
            <a:pPr fontAlgn="base">
              <a:spcBef>
                <a:spcPct val="0"/>
              </a:spcBef>
              <a:spcAft>
                <a:spcPct val="0"/>
              </a:spcAft>
            </a:pPr>
            <a:r>
              <a:rPr lang="pt-BR" sz="1200" b="1" dirty="0">
                <a:solidFill>
                  <a:srgbClr val="000000"/>
                </a:solidFill>
                <a:latin typeface="Arial" charset="0"/>
              </a:rPr>
              <a:t>(GR</a:t>
            </a:r>
            <a:r>
              <a:rPr lang="pt-BR" sz="1200" b="1" baseline="-25000" dirty="0">
                <a:solidFill>
                  <a:srgbClr val="000000"/>
                </a:solidFill>
                <a:latin typeface="Arial" charset="0"/>
              </a:rPr>
              <a:t>50</a:t>
            </a:r>
            <a:r>
              <a:rPr lang="pt-BR" sz="1200" b="1" dirty="0">
                <a:solidFill>
                  <a:srgbClr val="000000"/>
                </a:solidFill>
                <a:latin typeface="Arial" charset="0"/>
              </a:rPr>
              <a:t>)</a:t>
            </a:r>
          </a:p>
        </p:txBody>
      </p:sp>
      <p:sp>
        <p:nvSpPr>
          <p:cNvPr id="123951" name="Text Box 47"/>
          <p:cNvSpPr txBox="1">
            <a:spLocks noChangeArrowheads="1"/>
          </p:cNvSpPr>
          <p:nvPr/>
        </p:nvSpPr>
        <p:spPr bwMode="auto">
          <a:xfrm>
            <a:off x="2137739" y="5854283"/>
            <a:ext cx="6706394" cy="338554"/>
          </a:xfrm>
          <a:prstGeom prst="rect">
            <a:avLst/>
          </a:prstGeom>
          <a:noFill/>
          <a:ln w="9525">
            <a:noFill/>
            <a:miter lim="800000"/>
            <a:headEnd/>
            <a:tailEnd/>
          </a:ln>
          <a:effectLst/>
        </p:spPr>
        <p:txBody>
          <a:bodyPr wrap="square">
            <a:spAutoFit/>
          </a:bodyPr>
          <a:lstStyle/>
          <a:p>
            <a:pPr fontAlgn="base">
              <a:spcBef>
                <a:spcPct val="0"/>
              </a:spcBef>
              <a:spcAft>
                <a:spcPct val="0"/>
              </a:spcAft>
            </a:pPr>
            <a:r>
              <a:rPr lang="pt-BR" sz="1600" b="1" dirty="0">
                <a:solidFill>
                  <a:srgbClr val="3333FF"/>
                </a:solidFill>
                <a:latin typeface="Arial" charset="0"/>
              </a:rPr>
              <a:t>López-Ovejero et al. 2006 – Scientia Agricola, v.23, n.2, p.139-145</a:t>
            </a:r>
          </a:p>
        </p:txBody>
      </p:sp>
      <p:sp>
        <p:nvSpPr>
          <p:cNvPr id="123952" name="Rectangle 48"/>
          <p:cNvSpPr>
            <a:spLocks noChangeArrowheads="1"/>
          </p:cNvSpPr>
          <p:nvPr/>
        </p:nvSpPr>
        <p:spPr bwMode="auto">
          <a:xfrm>
            <a:off x="1371600" y="327025"/>
            <a:ext cx="7808913" cy="120032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fontAlgn="base">
              <a:spcBef>
                <a:spcPct val="0"/>
              </a:spcBef>
              <a:spcAft>
                <a:spcPct val="0"/>
              </a:spcAft>
            </a:pPr>
            <a:r>
              <a:rPr lang="pt-BR" sz="2400" b="1" dirty="0">
                <a:solidFill>
                  <a:srgbClr val="FFFFFF"/>
                </a:solidFill>
                <a:latin typeface="Arial" charset="0"/>
              </a:rPr>
              <a:t>C</a:t>
            </a:r>
            <a:r>
              <a:rPr lang="pt-BR" sz="2400" b="1" baseline="-25000" dirty="0">
                <a:solidFill>
                  <a:srgbClr val="FFFFFF"/>
                </a:solidFill>
                <a:latin typeface="Arial" charset="0"/>
              </a:rPr>
              <a:t>50</a:t>
            </a:r>
            <a:r>
              <a:rPr lang="pt-BR" sz="2400" b="1" dirty="0">
                <a:solidFill>
                  <a:srgbClr val="FFFFFF"/>
                </a:solidFill>
                <a:latin typeface="Arial" charset="0"/>
              </a:rPr>
              <a:t> (controle de 50%) e GR</a:t>
            </a:r>
            <a:r>
              <a:rPr lang="pt-BR" sz="2400" b="1" baseline="-25000" dirty="0">
                <a:solidFill>
                  <a:srgbClr val="FFFFFF"/>
                </a:solidFill>
                <a:latin typeface="Arial" charset="0"/>
              </a:rPr>
              <a:t>50</a:t>
            </a:r>
            <a:r>
              <a:rPr lang="pt-BR" sz="2400" b="1" dirty="0">
                <a:solidFill>
                  <a:srgbClr val="FFFFFF"/>
                </a:solidFill>
                <a:latin typeface="Arial" charset="0"/>
              </a:rPr>
              <a:t> (redução de 50% da massa de plantas sem secagem) e fator de resistência (R/S) de </a:t>
            </a:r>
            <a:r>
              <a:rPr lang="pt-BR" sz="2400" b="1" i="1" dirty="0" err="1">
                <a:solidFill>
                  <a:srgbClr val="FFFFFF"/>
                </a:solidFill>
                <a:latin typeface="Arial" charset="0"/>
              </a:rPr>
              <a:t>Bidens</a:t>
            </a:r>
            <a:r>
              <a:rPr lang="pt-BR" sz="2400" b="1" i="1" dirty="0">
                <a:solidFill>
                  <a:srgbClr val="FFFFFF"/>
                </a:solidFill>
                <a:latin typeface="Arial" charset="0"/>
              </a:rPr>
              <a:t> pilosa</a:t>
            </a:r>
            <a:r>
              <a:rPr lang="pt-BR" sz="2400" b="1" dirty="0">
                <a:solidFill>
                  <a:srgbClr val="FFFFFF"/>
                </a:solidFill>
                <a:latin typeface="Arial" charset="0"/>
              </a:rPr>
              <a:t> e </a:t>
            </a:r>
            <a:r>
              <a:rPr lang="pt-BR" sz="2400" b="1" i="1" dirty="0">
                <a:solidFill>
                  <a:srgbClr val="FFFFFF"/>
                </a:solidFill>
                <a:latin typeface="Arial" charset="0"/>
              </a:rPr>
              <a:t>B. </a:t>
            </a:r>
            <a:r>
              <a:rPr lang="pt-BR" sz="2400" b="1" i="1" dirty="0" err="1">
                <a:solidFill>
                  <a:srgbClr val="FFFFFF"/>
                </a:solidFill>
                <a:latin typeface="Arial" charset="0"/>
              </a:rPr>
              <a:t>subalternans</a:t>
            </a:r>
            <a:endParaRPr lang="pt-BR" sz="2400" b="1" i="1" dirty="0">
              <a:solidFill>
                <a:srgbClr val="FFFFFF"/>
              </a:solidFill>
              <a:latin typeface="Arial" charset="0"/>
            </a:endParaRPr>
          </a:p>
        </p:txBody>
      </p:sp>
    </p:spTree>
    <p:extLst>
      <p:ext uri="{BB962C8B-B14F-4D97-AF65-F5344CB8AC3E}">
        <p14:creationId xmlns:p14="http://schemas.microsoft.com/office/powerpoint/2010/main" val="4253175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Rodapé 3"/>
          <p:cNvSpPr>
            <a:spLocks noGrp="1"/>
          </p:cNvSpPr>
          <p:nvPr>
            <p:ph type="ftr" sz="quarter" idx="11"/>
          </p:nvPr>
        </p:nvSpPr>
        <p:spPr/>
        <p:txBody>
          <a:bodyPr/>
          <a:lstStyle/>
          <a:p>
            <a:r>
              <a:rPr lang="pt-BR"/>
              <a:t>pjchrist@esalq.usp.br</a:t>
            </a:r>
          </a:p>
        </p:txBody>
      </p:sp>
      <p:sp>
        <p:nvSpPr>
          <p:cNvPr id="124943" name="Text Box 15"/>
          <p:cNvSpPr txBox="1">
            <a:spLocks noChangeArrowheads="1"/>
          </p:cNvSpPr>
          <p:nvPr/>
        </p:nvSpPr>
        <p:spPr bwMode="auto">
          <a:xfrm>
            <a:off x="3352800" y="6148388"/>
            <a:ext cx="5646738" cy="304800"/>
          </a:xfrm>
          <a:prstGeom prst="rect">
            <a:avLst/>
          </a:prstGeom>
          <a:noFill/>
          <a:ln w="9525">
            <a:noFill/>
            <a:miter lim="800000"/>
            <a:headEnd/>
            <a:tailEnd/>
          </a:ln>
          <a:effectLst/>
        </p:spPr>
        <p:txBody>
          <a:bodyPr wrap="none">
            <a:spAutoFit/>
          </a:bodyPr>
          <a:lstStyle/>
          <a:p>
            <a:r>
              <a:rPr lang="pt-BR" sz="1400" b="1">
                <a:solidFill>
                  <a:srgbClr val="3333FF"/>
                </a:solidFill>
                <a:latin typeface="Arial" charset="0"/>
              </a:rPr>
              <a:t>López-Ovejero et al. 2006 – Scientia Agricola, v.23, n.2, p.139-145</a:t>
            </a:r>
          </a:p>
        </p:txBody>
      </p:sp>
      <p:pic>
        <p:nvPicPr>
          <p:cNvPr id="124944" name="Picture 16"/>
          <p:cNvPicPr>
            <a:picLocks noChangeAspect="1" noChangeArrowheads="1"/>
          </p:cNvPicPr>
          <p:nvPr/>
        </p:nvPicPr>
        <p:blipFill>
          <a:blip r:embed="rId3">
            <a:lum contrast="-6000"/>
          </a:blip>
          <a:srcRect b="15547"/>
          <a:stretch>
            <a:fillRect/>
          </a:stretch>
        </p:blipFill>
        <p:spPr bwMode="auto">
          <a:xfrm>
            <a:off x="533400" y="1835150"/>
            <a:ext cx="8077200" cy="4191000"/>
          </a:xfrm>
          <a:prstGeom prst="rect">
            <a:avLst/>
          </a:prstGeom>
          <a:noFill/>
          <a:ln w="9525">
            <a:solidFill>
              <a:schemeClr val="tx1"/>
            </a:solidFill>
            <a:miter lim="800000"/>
            <a:headEnd/>
            <a:tailEnd/>
          </a:ln>
          <a:effectLst/>
        </p:spPr>
      </p:pic>
      <p:sp>
        <p:nvSpPr>
          <p:cNvPr id="124945" name="Text Box 17"/>
          <p:cNvSpPr txBox="1">
            <a:spLocks noChangeArrowheads="1"/>
          </p:cNvSpPr>
          <p:nvPr/>
        </p:nvSpPr>
        <p:spPr bwMode="auto">
          <a:xfrm>
            <a:off x="3581400" y="5699125"/>
            <a:ext cx="2432050" cy="296863"/>
          </a:xfrm>
          <a:prstGeom prst="rect">
            <a:avLst/>
          </a:prstGeom>
          <a:solidFill>
            <a:srgbClr val="FFFFFF"/>
          </a:solidFill>
          <a:ln w="9525">
            <a:noFill/>
            <a:miter lim="800000"/>
            <a:headEnd/>
            <a:tailEnd/>
          </a:ln>
          <a:effectLst/>
        </p:spPr>
        <p:txBody>
          <a:bodyPr wrap="none" tIns="10800" bIns="10800">
            <a:spAutoFit/>
          </a:bodyPr>
          <a:lstStyle/>
          <a:p>
            <a:r>
              <a:rPr lang="pt-BR" sz="1800" b="1">
                <a:solidFill>
                  <a:srgbClr val="0000FF"/>
                </a:solidFill>
                <a:latin typeface="Arial" charset="0"/>
              </a:rPr>
              <a:t>   Chlorimuron (g/ha)</a:t>
            </a:r>
          </a:p>
        </p:txBody>
      </p:sp>
      <p:sp>
        <p:nvSpPr>
          <p:cNvPr id="124946" name="Text Box 18"/>
          <p:cNvSpPr txBox="1">
            <a:spLocks noChangeArrowheads="1"/>
          </p:cNvSpPr>
          <p:nvPr/>
        </p:nvSpPr>
        <p:spPr bwMode="auto">
          <a:xfrm rot="-5400000">
            <a:off x="19844" y="3798094"/>
            <a:ext cx="2605088" cy="266700"/>
          </a:xfrm>
          <a:prstGeom prst="rect">
            <a:avLst/>
          </a:prstGeom>
          <a:solidFill>
            <a:srgbClr val="FFFFFF"/>
          </a:solidFill>
          <a:ln w="9525">
            <a:noFill/>
            <a:miter lim="800000"/>
            <a:headEnd/>
            <a:tailEnd/>
          </a:ln>
          <a:effectLst/>
        </p:spPr>
        <p:txBody>
          <a:bodyPr wrap="none" tIns="10800" bIns="10800">
            <a:spAutoFit/>
          </a:bodyPr>
          <a:lstStyle/>
          <a:p>
            <a:r>
              <a:rPr lang="pt-BR" sz="1600" b="1">
                <a:solidFill>
                  <a:srgbClr val="0000FF"/>
                </a:solidFill>
                <a:latin typeface="Arial" charset="0"/>
              </a:rPr>
              <a:t>Massa fresca (% da test.)</a:t>
            </a:r>
          </a:p>
        </p:txBody>
      </p:sp>
      <p:sp>
        <p:nvSpPr>
          <p:cNvPr id="124947" name="Text Box 19"/>
          <p:cNvSpPr txBox="1">
            <a:spLocks noChangeArrowheads="1"/>
          </p:cNvSpPr>
          <p:nvPr/>
        </p:nvSpPr>
        <p:spPr bwMode="auto">
          <a:xfrm>
            <a:off x="3602038" y="4494213"/>
            <a:ext cx="1198562" cy="306387"/>
          </a:xfrm>
          <a:prstGeom prst="rect">
            <a:avLst/>
          </a:prstGeom>
          <a:noFill/>
          <a:ln w="9525">
            <a:noFill/>
            <a:miter lim="800000"/>
            <a:headEnd/>
            <a:tailEnd/>
          </a:ln>
          <a:effectLst/>
        </p:spPr>
        <p:txBody>
          <a:bodyPr wrap="none">
            <a:spAutoFit/>
          </a:bodyPr>
          <a:lstStyle/>
          <a:p>
            <a:r>
              <a:rPr lang="pt-BR" sz="1400" b="1" i="1">
                <a:solidFill>
                  <a:srgbClr val="FF0000"/>
                </a:solidFill>
                <a:latin typeface="Arial" charset="0"/>
              </a:rPr>
              <a:t>B. pilosa</a:t>
            </a:r>
            <a:r>
              <a:rPr lang="pt-BR" sz="1400" b="1">
                <a:solidFill>
                  <a:srgbClr val="FF0000"/>
                </a:solidFill>
                <a:latin typeface="Arial" charset="0"/>
              </a:rPr>
              <a:t> - S</a:t>
            </a:r>
          </a:p>
        </p:txBody>
      </p:sp>
      <p:sp>
        <p:nvSpPr>
          <p:cNvPr id="124948" name="Text Box 20"/>
          <p:cNvSpPr txBox="1">
            <a:spLocks noChangeArrowheads="1"/>
          </p:cNvSpPr>
          <p:nvPr/>
        </p:nvSpPr>
        <p:spPr bwMode="auto">
          <a:xfrm>
            <a:off x="2552700" y="3481388"/>
            <a:ext cx="1790700" cy="304800"/>
          </a:xfrm>
          <a:prstGeom prst="rect">
            <a:avLst/>
          </a:prstGeom>
          <a:noFill/>
          <a:ln w="9525">
            <a:noFill/>
            <a:miter lim="800000"/>
            <a:headEnd/>
            <a:tailEnd/>
          </a:ln>
          <a:effectLst/>
        </p:spPr>
        <p:txBody>
          <a:bodyPr wrap="none">
            <a:spAutoFit/>
          </a:bodyPr>
          <a:lstStyle/>
          <a:p>
            <a:r>
              <a:rPr lang="pt-BR" sz="1400" b="1">
                <a:solidFill>
                  <a:srgbClr val="FF0000"/>
                </a:solidFill>
                <a:latin typeface="Arial" charset="0"/>
              </a:rPr>
              <a:t>B. subalternans - S</a:t>
            </a:r>
          </a:p>
        </p:txBody>
      </p:sp>
      <p:sp>
        <p:nvSpPr>
          <p:cNvPr id="124949" name="Text Box 21"/>
          <p:cNvSpPr txBox="1">
            <a:spLocks noChangeArrowheads="1"/>
          </p:cNvSpPr>
          <p:nvPr/>
        </p:nvSpPr>
        <p:spPr bwMode="auto">
          <a:xfrm>
            <a:off x="6156325" y="2001838"/>
            <a:ext cx="1798638" cy="304800"/>
          </a:xfrm>
          <a:prstGeom prst="rect">
            <a:avLst/>
          </a:prstGeom>
          <a:noFill/>
          <a:ln w="9525">
            <a:noFill/>
            <a:miter lim="800000"/>
            <a:headEnd/>
            <a:tailEnd/>
          </a:ln>
          <a:effectLst/>
        </p:spPr>
        <p:txBody>
          <a:bodyPr wrap="none">
            <a:spAutoFit/>
          </a:bodyPr>
          <a:lstStyle/>
          <a:p>
            <a:r>
              <a:rPr lang="pt-BR" sz="1400" b="1" i="1">
                <a:solidFill>
                  <a:srgbClr val="FF0000"/>
                </a:solidFill>
                <a:latin typeface="Arial" charset="0"/>
              </a:rPr>
              <a:t>B. subalternans</a:t>
            </a:r>
            <a:r>
              <a:rPr lang="pt-BR" sz="1400" b="1">
                <a:solidFill>
                  <a:srgbClr val="FF0000"/>
                </a:solidFill>
                <a:latin typeface="Arial" charset="0"/>
              </a:rPr>
              <a:t> - R</a:t>
            </a:r>
          </a:p>
        </p:txBody>
      </p:sp>
      <p:sp>
        <p:nvSpPr>
          <p:cNvPr id="124950" name="Text Box 22"/>
          <p:cNvSpPr txBox="1">
            <a:spLocks noChangeArrowheads="1"/>
          </p:cNvSpPr>
          <p:nvPr/>
        </p:nvSpPr>
        <p:spPr bwMode="auto">
          <a:xfrm>
            <a:off x="7097713" y="4776788"/>
            <a:ext cx="1208087" cy="304800"/>
          </a:xfrm>
          <a:prstGeom prst="rect">
            <a:avLst/>
          </a:prstGeom>
          <a:noFill/>
          <a:ln w="9525">
            <a:noFill/>
            <a:miter lim="800000"/>
            <a:headEnd/>
            <a:tailEnd/>
          </a:ln>
          <a:effectLst/>
        </p:spPr>
        <p:txBody>
          <a:bodyPr wrap="none">
            <a:spAutoFit/>
          </a:bodyPr>
          <a:lstStyle/>
          <a:p>
            <a:r>
              <a:rPr lang="pt-BR" sz="1400" b="1" i="1">
                <a:solidFill>
                  <a:srgbClr val="FF0000"/>
                </a:solidFill>
                <a:latin typeface="Arial" charset="0"/>
              </a:rPr>
              <a:t>B. pilosa</a:t>
            </a:r>
            <a:r>
              <a:rPr lang="pt-BR" sz="1400" b="1">
                <a:solidFill>
                  <a:srgbClr val="FF0000"/>
                </a:solidFill>
                <a:latin typeface="Arial" charset="0"/>
              </a:rPr>
              <a:t> - R</a:t>
            </a:r>
          </a:p>
        </p:txBody>
      </p:sp>
      <p:sp>
        <p:nvSpPr>
          <p:cNvPr id="124951" name="AutoShape 23"/>
          <p:cNvSpPr>
            <a:spLocks/>
          </p:cNvSpPr>
          <p:nvPr/>
        </p:nvSpPr>
        <p:spPr bwMode="auto">
          <a:xfrm>
            <a:off x="7281863" y="3756025"/>
            <a:ext cx="204787" cy="922338"/>
          </a:xfrm>
          <a:prstGeom prst="rightBrace">
            <a:avLst>
              <a:gd name="adj1" fmla="val 37532"/>
              <a:gd name="adj2" fmla="val 50000"/>
            </a:avLst>
          </a:prstGeom>
          <a:noFill/>
          <a:ln w="9525">
            <a:solidFill>
              <a:srgbClr val="FF0000"/>
            </a:solidFill>
            <a:round/>
            <a:headEnd/>
            <a:tailEnd/>
          </a:ln>
          <a:effectLst/>
        </p:spPr>
        <p:txBody>
          <a:bodyPr wrap="none" anchor="ctr"/>
          <a:lstStyle/>
          <a:p>
            <a:endParaRPr lang="pt-BR"/>
          </a:p>
        </p:txBody>
      </p:sp>
      <p:sp>
        <p:nvSpPr>
          <p:cNvPr id="124952" name="Freeform 24"/>
          <p:cNvSpPr>
            <a:spLocks/>
          </p:cNvSpPr>
          <p:nvPr/>
        </p:nvSpPr>
        <p:spPr bwMode="auto">
          <a:xfrm>
            <a:off x="7486650" y="2278063"/>
            <a:ext cx="425450" cy="1938337"/>
          </a:xfrm>
          <a:custGeom>
            <a:avLst/>
            <a:gdLst/>
            <a:ahLst/>
            <a:cxnLst>
              <a:cxn ang="0">
                <a:pos x="48" y="1008"/>
              </a:cxn>
              <a:cxn ang="0">
                <a:pos x="192" y="576"/>
              </a:cxn>
              <a:cxn ang="0">
                <a:pos x="0" y="0"/>
              </a:cxn>
            </a:cxnLst>
            <a:rect l="0" t="0" r="r" b="b"/>
            <a:pathLst>
              <a:path w="200" h="1008">
                <a:moveTo>
                  <a:pt x="48" y="1008"/>
                </a:moveTo>
                <a:cubicBezTo>
                  <a:pt x="124" y="876"/>
                  <a:pt x="200" y="744"/>
                  <a:pt x="192" y="576"/>
                </a:cubicBezTo>
                <a:cubicBezTo>
                  <a:pt x="184" y="408"/>
                  <a:pt x="92" y="204"/>
                  <a:pt x="0" y="0"/>
                </a:cubicBezTo>
              </a:path>
            </a:pathLst>
          </a:custGeom>
          <a:noFill/>
          <a:ln w="9525">
            <a:solidFill>
              <a:srgbClr val="FF0000"/>
            </a:solidFill>
            <a:round/>
            <a:headEnd type="triangle" w="med" len="med"/>
            <a:tailEnd type="none" w="med" len="med"/>
          </a:ln>
          <a:effectLst/>
        </p:spPr>
        <p:txBody>
          <a:bodyPr wrap="none"/>
          <a:lstStyle/>
          <a:p>
            <a:endParaRPr lang="pt-BR"/>
          </a:p>
        </p:txBody>
      </p:sp>
      <p:sp>
        <p:nvSpPr>
          <p:cNvPr id="124953" name="Line 25"/>
          <p:cNvSpPr>
            <a:spLocks noChangeShapeType="1"/>
          </p:cNvSpPr>
          <p:nvPr/>
        </p:nvSpPr>
        <p:spPr bwMode="auto">
          <a:xfrm>
            <a:off x="5832475" y="2170113"/>
            <a:ext cx="0" cy="3046412"/>
          </a:xfrm>
          <a:prstGeom prst="line">
            <a:avLst/>
          </a:prstGeom>
          <a:noFill/>
          <a:ln w="28575">
            <a:solidFill>
              <a:srgbClr val="0000FF"/>
            </a:solidFill>
            <a:round/>
            <a:headEnd/>
            <a:tailEnd type="triangle" w="med" len="med"/>
          </a:ln>
          <a:effectLst/>
        </p:spPr>
        <p:txBody>
          <a:bodyPr/>
          <a:lstStyle/>
          <a:p>
            <a:endParaRPr lang="pt-BR"/>
          </a:p>
        </p:txBody>
      </p:sp>
      <p:sp>
        <p:nvSpPr>
          <p:cNvPr id="124954" name="Text Box 26"/>
          <p:cNvSpPr txBox="1">
            <a:spLocks noChangeArrowheads="1"/>
          </p:cNvSpPr>
          <p:nvPr/>
        </p:nvSpPr>
        <p:spPr bwMode="auto">
          <a:xfrm>
            <a:off x="1189038" y="255589"/>
            <a:ext cx="7777162" cy="131127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r>
              <a:rPr lang="pt-BR" sz="2000" b="1" dirty="0">
                <a:solidFill>
                  <a:schemeClr val="bg1"/>
                </a:solidFill>
                <a:latin typeface="Arial" charset="0"/>
              </a:rPr>
              <a:t>“A confirmação de que o biótipo suscetível de </a:t>
            </a:r>
            <a:r>
              <a:rPr lang="pt-BR" sz="2000" b="1" i="1" dirty="0">
                <a:solidFill>
                  <a:schemeClr val="bg1"/>
                </a:solidFill>
                <a:latin typeface="Arial" charset="0"/>
              </a:rPr>
              <a:t>B. </a:t>
            </a:r>
            <a:r>
              <a:rPr lang="pt-BR" sz="2000" b="1" i="1" dirty="0" err="1">
                <a:solidFill>
                  <a:schemeClr val="bg1"/>
                </a:solidFill>
                <a:latin typeface="Arial" charset="0"/>
              </a:rPr>
              <a:t>subalternans</a:t>
            </a:r>
            <a:r>
              <a:rPr lang="pt-BR" sz="2000" b="1" i="1" dirty="0">
                <a:solidFill>
                  <a:schemeClr val="bg1"/>
                </a:solidFill>
                <a:latin typeface="Arial" charset="0"/>
              </a:rPr>
              <a:t> </a:t>
            </a:r>
            <a:r>
              <a:rPr lang="pt-BR" sz="2000" b="1" dirty="0">
                <a:solidFill>
                  <a:schemeClr val="bg1"/>
                </a:solidFill>
                <a:latin typeface="Arial" charset="0"/>
              </a:rPr>
              <a:t>é mais tolerante aos herbicidas chlorimuron e imazethapyr revela como é importante a identificação da espécie para um controle efetivo e comprovação da resistência”</a:t>
            </a:r>
          </a:p>
        </p:txBody>
      </p:sp>
    </p:spTree>
    <p:extLst>
      <p:ext uri="{BB962C8B-B14F-4D97-AF65-F5344CB8AC3E}">
        <p14:creationId xmlns:p14="http://schemas.microsoft.com/office/powerpoint/2010/main" val="36041566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20688"/>
            <a:ext cx="7560840" cy="584775"/>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32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nos sítios de ação da ALS</a:t>
            </a:r>
            <a:endParaRPr lang="pt-BR" sz="32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971600" y="1484784"/>
            <a:ext cx="7848872" cy="707886"/>
          </a:xfrm>
          <a:prstGeom prst="rect">
            <a:avLst/>
          </a:prstGeom>
        </p:spPr>
        <p:txBody>
          <a:bodyPr wrap="square">
            <a:spAutoFit/>
          </a:bodyPr>
          <a:lstStyle/>
          <a:p>
            <a:r>
              <a:rPr lang="pt-BR" sz="2000" b="1" dirty="0" smtClean="0">
                <a:ln/>
                <a:solidFill>
                  <a:schemeClr val="accent3"/>
                </a:solidFill>
                <a:latin typeface="Arial" pitchFamily="34" charset="0"/>
                <a:cs typeface="Arial" pitchFamily="34" charset="0"/>
              </a:rPr>
              <a:t>As mutações podem ser nos diversos níveis de complexidade das plantas</a:t>
            </a:r>
            <a:endParaRPr lang="pt-BR" sz="2000" b="1" dirty="0">
              <a:ln/>
              <a:solidFill>
                <a:schemeClr val="accent3"/>
              </a:solidFill>
            </a:endParaRPr>
          </a:p>
        </p:txBody>
      </p:sp>
      <p:sp>
        <p:nvSpPr>
          <p:cNvPr id="4" name="Retângulo 3"/>
          <p:cNvSpPr/>
          <p:nvPr/>
        </p:nvSpPr>
        <p:spPr>
          <a:xfrm>
            <a:off x="386509" y="2852936"/>
            <a:ext cx="2484398" cy="369332"/>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002060"/>
                </a:solidFill>
                <a:latin typeface="Arial" pitchFamily="34" charset="0"/>
                <a:cs typeface="Arial" pitchFamily="34" charset="0"/>
              </a:rPr>
              <a:t>A nível de população</a:t>
            </a:r>
            <a:endParaRPr lang="pt-BR" b="1" dirty="0">
              <a:ln/>
              <a:solidFill>
                <a:srgbClr val="002060"/>
              </a:solidFill>
            </a:endParaRPr>
          </a:p>
        </p:txBody>
      </p:sp>
      <p:sp>
        <p:nvSpPr>
          <p:cNvPr id="5" name="Retângulo 4"/>
          <p:cNvSpPr/>
          <p:nvPr/>
        </p:nvSpPr>
        <p:spPr>
          <a:xfrm>
            <a:off x="364185" y="4293096"/>
            <a:ext cx="2410660" cy="369332"/>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002060"/>
                </a:solidFill>
                <a:latin typeface="Arial" pitchFamily="34" charset="0"/>
                <a:cs typeface="Arial" pitchFamily="34" charset="0"/>
              </a:rPr>
              <a:t>A nível de indivíduo</a:t>
            </a:r>
            <a:endParaRPr lang="pt-BR" b="1" dirty="0">
              <a:ln/>
              <a:solidFill>
                <a:srgbClr val="002060"/>
              </a:solidFill>
            </a:endParaRPr>
          </a:p>
        </p:txBody>
      </p:sp>
      <p:sp>
        <p:nvSpPr>
          <p:cNvPr id="6" name="Retângulo 5"/>
          <p:cNvSpPr/>
          <p:nvPr/>
        </p:nvSpPr>
        <p:spPr>
          <a:xfrm>
            <a:off x="386509" y="5877272"/>
            <a:ext cx="1920141" cy="369332"/>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002060"/>
                </a:solidFill>
                <a:latin typeface="Arial" pitchFamily="34" charset="0"/>
                <a:cs typeface="Arial" pitchFamily="34" charset="0"/>
              </a:rPr>
              <a:t>A nível de alelo</a:t>
            </a:r>
            <a:endParaRPr lang="pt-BR" b="1" dirty="0">
              <a:ln/>
              <a:solidFill>
                <a:srgbClr val="002060"/>
              </a:solidFill>
            </a:endParaRPr>
          </a:p>
        </p:txBody>
      </p:sp>
      <p:pic>
        <p:nvPicPr>
          <p:cNvPr id="7" name="Imagem 6"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419871" y="2471991"/>
            <a:ext cx="3292599" cy="1058924"/>
          </a:xfrm>
          <a:prstGeom prst="rect">
            <a:avLst/>
          </a:prstGeom>
        </p:spPr>
      </p:pic>
      <p:pic>
        <p:nvPicPr>
          <p:cNvPr id="8" name="Imagem 7" descr="Recorte de Tela"/>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419871" y="3827748"/>
            <a:ext cx="4055428" cy="1244274"/>
          </a:xfrm>
          <a:prstGeom prst="rect">
            <a:avLst/>
          </a:prstGeom>
        </p:spPr>
      </p:pic>
      <p:pic>
        <p:nvPicPr>
          <p:cNvPr id="9" name="Imagem 8" descr="Recorte de Tel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55776" y="5277229"/>
            <a:ext cx="6017177" cy="1431359"/>
          </a:xfrm>
          <a:prstGeom prst="rect">
            <a:avLst/>
          </a:prstGeom>
        </p:spPr>
      </p:pic>
    </p:spTree>
    <p:extLst>
      <p:ext uri="{BB962C8B-B14F-4D97-AF65-F5344CB8AC3E}">
        <p14:creationId xmlns:p14="http://schemas.microsoft.com/office/powerpoint/2010/main" val="873556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17" y="188640"/>
            <a:ext cx="8784976" cy="4401205"/>
          </a:xfrm>
          <a:prstGeom prst="rect">
            <a:avLst/>
          </a:prstGeom>
          <a:solidFill>
            <a:schemeClr val="bg1"/>
          </a:solidFill>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buClr>
                <a:schemeClr val="accent3">
                  <a:lumMod val="50000"/>
                </a:schemeClr>
              </a:buClr>
            </a:pPr>
            <a:r>
              <a:rPr lang="pt-BR" sz="2000" b="1" dirty="0" smtClean="0">
                <a:solidFill>
                  <a:srgbClr val="FF0000"/>
                </a:solidFill>
                <a:latin typeface="Arial" pitchFamily="34" charset="0"/>
                <a:cs typeface="Arial" pitchFamily="34" charset="0"/>
              </a:rPr>
              <a:t>Efeito da mutação na adaptabilidade ecológica:</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Christoffoleti et al. (1997) – não há diferença de adaptabilidade entre os biotipos</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No entanto, não são comparadas isolinhas – as diferenças podem ser causadas pelo polimorfismo genético</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Eberlein et al. (1999):</a:t>
            </a:r>
          </a:p>
          <a:p>
            <a:pPr marL="1257300" lvl="2"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Sete retrocruzamentos – isolinhas 96% similares</a:t>
            </a:r>
          </a:p>
          <a:p>
            <a:pPr marL="1257300" lvl="2"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Menor atividade na R que  na S, sendo que a R é menos sensível a retroinibição, resultando em maior acúmulo de aa</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Outros trabalhos mostraram vantagem do R sobre o S</a:t>
            </a:r>
          </a:p>
          <a:p>
            <a:pPr marL="1257300" lvl="2"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Maior acúmulo de aa proporciona germinação mais rápida do R</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Culturas R a ALS não sofrem redução nas propriedades de crescimento e produção em relação ao S</a:t>
            </a:r>
          </a:p>
        </p:txBody>
      </p:sp>
      <p:sp>
        <p:nvSpPr>
          <p:cNvPr id="3" name="TextBox 2"/>
          <p:cNvSpPr txBox="1"/>
          <p:nvPr/>
        </p:nvSpPr>
        <p:spPr>
          <a:xfrm>
            <a:off x="148746" y="4797152"/>
            <a:ext cx="8816547" cy="1754326"/>
          </a:xfrm>
          <a:prstGeom prst="rect">
            <a:avLst/>
          </a:prstGeom>
          <a:solidFill>
            <a:schemeClr val="bg1"/>
          </a:solidFill>
          <a:ln w="38100">
            <a:solidFill>
              <a:schemeClr val="bg1"/>
            </a:solidFill>
          </a:ln>
          <a:effectLst>
            <a:glow rad="101600">
              <a:schemeClr val="tx1">
                <a:alpha val="60000"/>
              </a:schemeClr>
            </a:glow>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b="1" dirty="0" smtClean="0">
                <a:solidFill>
                  <a:srgbClr val="FF0000"/>
                </a:solidFill>
                <a:latin typeface="Arial" pitchFamily="34" charset="0"/>
                <a:cs typeface="Arial" pitchFamily="34" charset="0"/>
              </a:rPr>
              <a:t>Em síntese:</a:t>
            </a:r>
          </a:p>
          <a:p>
            <a:pPr marL="285750" indent="-285750">
              <a:buClr>
                <a:schemeClr val="accent2">
                  <a:lumMod val="50000"/>
                </a:schemeClr>
              </a:buClr>
              <a:buFont typeface="Wingdings" pitchFamily="2" charset="2"/>
              <a:buChar char="ü"/>
            </a:pPr>
            <a:r>
              <a:rPr lang="pt-BR" b="1" dirty="0" smtClean="0">
                <a:solidFill>
                  <a:schemeClr val="tx1"/>
                </a:solidFill>
                <a:latin typeface="Arial" pitchFamily="34" charset="0"/>
                <a:cs typeface="Arial" pitchFamily="34" charset="0"/>
              </a:rPr>
              <a:t>Genética e biologia molecular: </a:t>
            </a:r>
          </a:p>
          <a:p>
            <a:pPr marL="742950" lvl="1" indent="-285750">
              <a:buClr>
                <a:schemeClr val="accent2">
                  <a:lumMod val="50000"/>
                </a:schemeClr>
              </a:buClr>
              <a:buFont typeface="Wingdings" pitchFamily="2" charset="2"/>
              <a:buChar char="ü"/>
            </a:pPr>
            <a:r>
              <a:rPr lang="pt-BR" b="1" dirty="0" smtClean="0">
                <a:solidFill>
                  <a:schemeClr val="tx1"/>
                </a:solidFill>
                <a:latin typeface="Arial" pitchFamily="34" charset="0"/>
                <a:cs typeface="Arial" pitchFamily="34" charset="0"/>
              </a:rPr>
              <a:t>Locus simples; genética semi-dominante</a:t>
            </a:r>
          </a:p>
          <a:p>
            <a:pPr marL="742950" lvl="1" indent="-285750">
              <a:buClr>
                <a:schemeClr val="accent2">
                  <a:lumMod val="50000"/>
                </a:schemeClr>
              </a:buClr>
              <a:buFont typeface="Wingdings" pitchFamily="2" charset="2"/>
              <a:buChar char="ü"/>
            </a:pPr>
            <a:r>
              <a:rPr lang="pt-BR" b="1" dirty="0" smtClean="0">
                <a:solidFill>
                  <a:schemeClr val="tx1"/>
                </a:solidFill>
                <a:latin typeface="Arial" pitchFamily="34" charset="0"/>
                <a:cs typeface="Arial" pitchFamily="34" charset="0"/>
              </a:rPr>
              <a:t>Efeitos mínimos dos alelos R na adaptabilidade ecológica</a:t>
            </a:r>
          </a:p>
          <a:p>
            <a:pPr marL="742950" lvl="1" indent="-285750">
              <a:buClr>
                <a:schemeClr val="accent2">
                  <a:lumMod val="50000"/>
                </a:schemeClr>
              </a:buClr>
              <a:buFont typeface="Wingdings" pitchFamily="2" charset="2"/>
              <a:buChar char="ü"/>
            </a:pPr>
            <a:r>
              <a:rPr lang="pt-BR" b="1" dirty="0" smtClean="0">
                <a:solidFill>
                  <a:schemeClr val="tx1"/>
                </a:solidFill>
                <a:latin typeface="Arial" pitchFamily="34" charset="0"/>
                <a:cs typeface="Arial" pitchFamily="34" charset="0"/>
              </a:rPr>
              <a:t>Um grande número de possíveis “point mutation” que confere resistência </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67990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20688"/>
            <a:ext cx="781236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Estrutura básica das mutações na ALS</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539552" y="1556792"/>
            <a:ext cx="8496944" cy="2708434"/>
          </a:xfrm>
          <a:prstGeom prst="rect">
            <a:avLst/>
          </a:prstGeom>
        </p:spPr>
        <p:txBody>
          <a:bodyPr wrap="square">
            <a:spAutoFit/>
          </a:bodyPr>
          <a:lstStyle/>
          <a:p>
            <a:pPr lvl="1">
              <a:spcAft>
                <a:spcPts val="1200"/>
              </a:spcAft>
              <a:buClr>
                <a:schemeClr val="accent3">
                  <a:lumMod val="50000"/>
                </a:schemeClr>
              </a:buClr>
            </a:pPr>
            <a:r>
              <a:rPr lang="pt-BR" sz="2800" b="1" dirty="0" smtClean="0">
                <a:latin typeface="Arial" pitchFamily="34" charset="0"/>
                <a:cs typeface="Arial" pitchFamily="34" charset="0"/>
              </a:rPr>
              <a:t>O sítio de ligação na ALS:</a:t>
            </a:r>
          </a:p>
          <a:p>
            <a:pPr marL="800100" lvl="1" indent="-342900">
              <a:spcAft>
                <a:spcPts val="1200"/>
              </a:spcAft>
              <a:buClr>
                <a:schemeClr val="accent3">
                  <a:lumMod val="50000"/>
                </a:schemeClr>
              </a:buClr>
              <a:buFont typeface="Wingdings" panose="05000000000000000000" pitchFamily="2" charset="2"/>
              <a:buChar char="ü"/>
            </a:pPr>
            <a:r>
              <a:rPr lang="pt-BR" sz="2800" b="1" dirty="0" smtClean="0">
                <a:latin typeface="Arial" pitchFamily="34" charset="0"/>
                <a:cs typeface="Arial" pitchFamily="34" charset="0"/>
              </a:rPr>
              <a:t>Não é no sítio ativo do herbicida</a:t>
            </a:r>
          </a:p>
          <a:p>
            <a:pPr marL="800100" lvl="1" indent="-342900">
              <a:spcAft>
                <a:spcPts val="1200"/>
              </a:spcAft>
              <a:buClr>
                <a:schemeClr val="accent3">
                  <a:lumMod val="50000"/>
                </a:schemeClr>
              </a:buClr>
              <a:buFont typeface="Wingdings" panose="05000000000000000000" pitchFamily="2" charset="2"/>
              <a:buChar char="ü"/>
            </a:pPr>
            <a:r>
              <a:rPr lang="pt-BR" sz="2800" b="1" dirty="0" smtClean="0">
                <a:latin typeface="Arial" pitchFamily="34" charset="0"/>
                <a:cs typeface="Arial" pitchFamily="34" charset="0"/>
              </a:rPr>
              <a:t>Mas no canal de entrada do substrato na enzima</a:t>
            </a:r>
          </a:p>
          <a:p>
            <a:pPr marL="800100" lvl="1" indent="-342900">
              <a:spcAft>
                <a:spcPts val="1200"/>
              </a:spcAft>
              <a:buClr>
                <a:schemeClr val="accent3">
                  <a:lumMod val="50000"/>
                </a:schemeClr>
              </a:buClr>
              <a:buFont typeface="Wingdings" panose="05000000000000000000" pitchFamily="2" charset="2"/>
              <a:buChar char="ü"/>
            </a:pPr>
            <a:r>
              <a:rPr lang="pt-BR" sz="2800" b="1" dirty="0" smtClean="0">
                <a:latin typeface="Arial" pitchFamily="34" charset="0"/>
                <a:cs typeface="Arial" pitchFamily="34" charset="0"/>
              </a:rPr>
              <a:t>Bloqueia o acesso para o sítio ativo</a:t>
            </a:r>
            <a:endParaRPr lang="pt-BR" sz="2800" b="1" dirty="0">
              <a:latin typeface="Arial" pitchFamily="34" charset="0"/>
              <a:cs typeface="Arial" pitchFamily="34" charset="0"/>
            </a:endParaRPr>
          </a:p>
        </p:txBody>
      </p:sp>
      <p:pic>
        <p:nvPicPr>
          <p:cNvPr id="4" name="Imagem 3"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678110"/>
            <a:ext cx="5076307" cy="580502"/>
          </a:xfrm>
          <a:prstGeom prst="rect">
            <a:avLst/>
          </a:prstGeom>
        </p:spPr>
      </p:pic>
    </p:spTree>
    <p:extLst>
      <p:ext uri="{BB962C8B-B14F-4D97-AF65-F5344CB8AC3E}">
        <p14:creationId xmlns:p14="http://schemas.microsoft.com/office/powerpoint/2010/main" val="2365407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20688"/>
            <a:ext cx="7812360" cy="954107"/>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Ligação do herbicida no canal de entrada da enzima</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pic>
        <p:nvPicPr>
          <p:cNvPr id="3" name="Imagem 2"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00808"/>
            <a:ext cx="8352928" cy="4303408"/>
          </a:xfrm>
          <a:prstGeom prst="rect">
            <a:avLst/>
          </a:prstGeom>
        </p:spPr>
      </p:pic>
      <p:pic>
        <p:nvPicPr>
          <p:cNvPr id="4" name="Imagem 3" descr="Recorte de Te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22" y="6237312"/>
            <a:ext cx="8868978" cy="360040"/>
          </a:xfrm>
          <a:prstGeom prst="rect">
            <a:avLst/>
          </a:prstGeom>
        </p:spPr>
      </p:pic>
    </p:spTree>
    <p:extLst>
      <p:ext uri="{BB962C8B-B14F-4D97-AF65-F5344CB8AC3E}">
        <p14:creationId xmlns:p14="http://schemas.microsoft.com/office/powerpoint/2010/main" val="1073873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331640" y="404664"/>
            <a:ext cx="7488832" cy="1080120"/>
          </a:xfrm>
        </p:spPr>
        <p:txBody>
          <a:bodyPr>
            <a:noAutofit/>
          </a:bodyPr>
          <a:lstStyle/>
          <a:p>
            <a:pPr algn="ctr"/>
            <a:r>
              <a:rPr lang="pt-BR" sz="3200" b="1" spc="50" dirty="0" smtClean="0">
                <a:ln w="0"/>
                <a:solidFill>
                  <a:srgbClr val="0070C0"/>
                </a:solidFill>
                <a:effectLst>
                  <a:innerShdw blurRad="63500" dist="50800" dir="13500000">
                    <a:srgbClr val="000000">
                      <a:alpha val="50000"/>
                    </a:srgbClr>
                  </a:innerShdw>
                </a:effectLst>
                <a:latin typeface="Arial" pitchFamily="34" charset="0"/>
                <a:cs typeface="Arial" pitchFamily="34" charset="0"/>
              </a:rPr>
              <a:t>Histórico da evolução dos herbicidas inibidores da ALS</a:t>
            </a:r>
            <a:endParaRPr lang="en-US" sz="3200" b="1" spc="50" dirty="0">
              <a:ln w="0"/>
              <a:solidFill>
                <a:srgbClr val="0070C0"/>
              </a:solidFill>
              <a:effectLst>
                <a:innerShdw blurRad="63500" dist="50800" dir="13500000">
                  <a:srgbClr val="000000">
                    <a:alpha val="50000"/>
                  </a:srgbClr>
                </a:innerShdw>
              </a:effectLst>
              <a:latin typeface="Arial" pitchFamily="34" charset="0"/>
              <a:cs typeface="Arial" pitchFamily="34" charset="0"/>
            </a:endParaRPr>
          </a:p>
        </p:txBody>
      </p:sp>
      <p:sp>
        <p:nvSpPr>
          <p:cNvPr id="7" name="Content Placeholder 6"/>
          <p:cNvSpPr>
            <a:spLocks noGrp="1"/>
          </p:cNvSpPr>
          <p:nvPr>
            <p:ph idx="4294967295"/>
          </p:nvPr>
        </p:nvSpPr>
        <p:spPr>
          <a:xfrm>
            <a:off x="466154" y="1484784"/>
            <a:ext cx="8642350" cy="5184576"/>
          </a:xfrm>
        </p:spPr>
        <p:txBody>
          <a:bodyPr>
            <a:noAutofit/>
          </a:bodyPr>
          <a:lstStyle/>
          <a:p>
            <a:pPr>
              <a:lnSpc>
                <a:spcPct val="110000"/>
              </a:lnSpc>
              <a:spcBef>
                <a:spcPts val="0"/>
              </a:spcBef>
              <a:spcAft>
                <a:spcPts val="600"/>
              </a:spcAft>
              <a:buClr>
                <a:schemeClr val="accent2">
                  <a:lumMod val="75000"/>
                </a:schemeClr>
              </a:buClr>
              <a:buFont typeface="Wingdings" pitchFamily="2" charset="2"/>
              <a:buChar char="ü"/>
            </a:pPr>
            <a:r>
              <a:rPr lang="pt-BR" sz="2100" b="1" dirty="0" smtClean="0">
                <a:latin typeface="Arial" pitchFamily="34" charset="0"/>
                <a:cs typeface="Arial" pitchFamily="34" charset="0"/>
              </a:rPr>
              <a:t>Outras classes químicas, além das </a:t>
            </a:r>
            <a:r>
              <a:rPr lang="pt-BR" sz="2100" b="1" dirty="0" err="1" smtClean="0">
                <a:latin typeface="Arial" pitchFamily="34" charset="0"/>
                <a:cs typeface="Arial" pitchFamily="34" charset="0"/>
              </a:rPr>
              <a:t>sulfoniluréas</a:t>
            </a:r>
            <a:r>
              <a:rPr lang="pt-BR" sz="2100" b="1" dirty="0" smtClean="0">
                <a:latin typeface="Arial" pitchFamily="34" charset="0"/>
                <a:cs typeface="Arial" pitchFamily="34" charset="0"/>
              </a:rPr>
              <a:t>, inibidores da ALS foram descobertas:</a:t>
            </a:r>
          </a:p>
          <a:p>
            <a:pPr lvl="1">
              <a:lnSpc>
                <a:spcPct val="110000"/>
              </a:lnSpc>
              <a:spcBef>
                <a:spcPts val="0"/>
              </a:spcBef>
              <a:spcAft>
                <a:spcPts val="600"/>
              </a:spcAft>
              <a:buClr>
                <a:schemeClr val="accent2">
                  <a:lumMod val="75000"/>
                </a:schemeClr>
              </a:buClr>
              <a:buFont typeface="Wingdings" pitchFamily="2" charset="2"/>
              <a:buChar char="ü"/>
            </a:pPr>
            <a:r>
              <a:rPr lang="pt-BR" sz="2100" b="1" dirty="0" smtClean="0">
                <a:latin typeface="Arial" pitchFamily="34" charset="0"/>
                <a:cs typeface="Arial" pitchFamily="34" charset="0"/>
              </a:rPr>
              <a:t>Imidazolinonas (IMIs – 1984)</a:t>
            </a:r>
          </a:p>
          <a:p>
            <a:pPr lvl="1">
              <a:lnSpc>
                <a:spcPct val="110000"/>
              </a:lnSpc>
              <a:spcBef>
                <a:spcPts val="0"/>
              </a:spcBef>
              <a:spcAft>
                <a:spcPts val="600"/>
              </a:spcAft>
              <a:buClr>
                <a:schemeClr val="accent2">
                  <a:lumMod val="75000"/>
                </a:schemeClr>
              </a:buClr>
              <a:buFont typeface="Wingdings" pitchFamily="2" charset="2"/>
              <a:buChar char="ü"/>
            </a:pPr>
            <a:r>
              <a:rPr lang="pt-BR" sz="2100" b="1" dirty="0" smtClean="0">
                <a:latin typeface="Arial" pitchFamily="34" charset="0"/>
                <a:cs typeface="Arial" pitchFamily="34" charset="0"/>
              </a:rPr>
              <a:t>Triazolopirimidinas sulfoanilidas (TPs – 1990)</a:t>
            </a:r>
          </a:p>
          <a:p>
            <a:pPr lvl="1">
              <a:lnSpc>
                <a:spcPct val="110000"/>
              </a:lnSpc>
              <a:spcBef>
                <a:spcPts val="0"/>
              </a:spcBef>
              <a:spcAft>
                <a:spcPts val="600"/>
              </a:spcAft>
              <a:buClr>
                <a:schemeClr val="accent2">
                  <a:lumMod val="75000"/>
                </a:schemeClr>
              </a:buClr>
              <a:buFont typeface="Wingdings" pitchFamily="2" charset="2"/>
              <a:buChar char="ü"/>
            </a:pPr>
            <a:r>
              <a:rPr lang="pt-BR" sz="2100" b="1" dirty="0">
                <a:latin typeface="Arial" pitchFamily="34" charset="0"/>
                <a:cs typeface="Arial" pitchFamily="34" charset="0"/>
              </a:rPr>
              <a:t> </a:t>
            </a:r>
            <a:r>
              <a:rPr lang="pt-BR" sz="2100" b="1" dirty="0" smtClean="0">
                <a:latin typeface="Arial" pitchFamily="34" charset="0"/>
                <a:cs typeface="Arial" pitchFamily="34" charset="0"/>
              </a:rPr>
              <a:t>Pirimidiloxitiobenzoatos (PTBs – 1990)</a:t>
            </a:r>
          </a:p>
          <a:p>
            <a:pPr lvl="1">
              <a:lnSpc>
                <a:spcPct val="110000"/>
              </a:lnSpc>
              <a:spcBef>
                <a:spcPts val="0"/>
              </a:spcBef>
              <a:spcAft>
                <a:spcPts val="600"/>
              </a:spcAft>
              <a:buClr>
                <a:schemeClr val="accent2">
                  <a:lumMod val="75000"/>
                </a:schemeClr>
              </a:buClr>
              <a:buFont typeface="Wingdings" pitchFamily="2" charset="2"/>
              <a:buChar char="ü"/>
            </a:pPr>
            <a:r>
              <a:rPr lang="pt-BR" sz="2100" b="1" dirty="0" smtClean="0">
                <a:latin typeface="Arial" pitchFamily="34" charset="0"/>
                <a:cs typeface="Arial" pitchFamily="34" charset="0"/>
              </a:rPr>
              <a:t> Outras classes químicas sob investigação</a:t>
            </a:r>
          </a:p>
          <a:p>
            <a:pPr>
              <a:lnSpc>
                <a:spcPct val="110000"/>
              </a:lnSpc>
              <a:spcBef>
                <a:spcPts val="0"/>
              </a:spcBef>
              <a:spcAft>
                <a:spcPts val="600"/>
              </a:spcAft>
              <a:buClr>
                <a:schemeClr val="accent2">
                  <a:lumMod val="75000"/>
                </a:schemeClr>
              </a:buClr>
              <a:buFont typeface="Wingdings" pitchFamily="2" charset="2"/>
              <a:buChar char="ü"/>
            </a:pPr>
            <a:r>
              <a:rPr lang="pt-BR" sz="2100" b="1" dirty="0" smtClean="0">
                <a:latin typeface="Arial" pitchFamily="34" charset="0"/>
                <a:cs typeface="Arial" pitchFamily="34" charset="0"/>
              </a:rPr>
              <a:t>Atualmente, inúmeras marcas comerciais com imensa variação de espectro de controle, desde gramíneas a folhas largas; desde anuais a perenes</a:t>
            </a:r>
          </a:p>
          <a:p>
            <a:pPr>
              <a:lnSpc>
                <a:spcPct val="110000"/>
              </a:lnSpc>
              <a:spcBef>
                <a:spcPts val="0"/>
              </a:spcBef>
              <a:spcAft>
                <a:spcPts val="600"/>
              </a:spcAft>
              <a:buClr>
                <a:schemeClr val="accent2">
                  <a:lumMod val="75000"/>
                </a:schemeClr>
              </a:buClr>
              <a:buFont typeface="Wingdings" pitchFamily="2" charset="2"/>
              <a:buChar char="ü"/>
            </a:pPr>
            <a:r>
              <a:rPr lang="pt-BR" sz="2100" b="1" dirty="0" smtClean="0">
                <a:latin typeface="Arial" pitchFamily="34" charset="0"/>
                <a:cs typeface="Arial" pitchFamily="34" charset="0"/>
              </a:rPr>
              <a:t>Comercializado em quase todas as áreas agricultáveis do mundo</a:t>
            </a:r>
          </a:p>
          <a:p>
            <a:pPr>
              <a:lnSpc>
                <a:spcPct val="110000"/>
              </a:lnSpc>
              <a:spcBef>
                <a:spcPts val="0"/>
              </a:spcBef>
              <a:spcAft>
                <a:spcPts val="600"/>
              </a:spcAft>
              <a:buClr>
                <a:schemeClr val="accent2">
                  <a:lumMod val="75000"/>
                </a:schemeClr>
              </a:buClr>
              <a:buFont typeface="Wingdings" pitchFamily="2" charset="2"/>
              <a:buChar char="ü"/>
            </a:pPr>
            <a:r>
              <a:rPr lang="pt-BR" sz="2100" b="1" dirty="0" smtClean="0">
                <a:latin typeface="Arial" pitchFamily="34" charset="0"/>
                <a:cs typeface="Arial" pitchFamily="34" charset="0"/>
              </a:rPr>
              <a:t>Os inibidores da ALS influenciaram de forma significativa os rumos da Ciência das Plantas Daninhas</a:t>
            </a:r>
          </a:p>
        </p:txBody>
      </p:sp>
    </p:spTree>
    <p:extLst>
      <p:ext uri="{BB962C8B-B14F-4D97-AF65-F5344CB8AC3E}">
        <p14:creationId xmlns:p14="http://schemas.microsoft.com/office/powerpoint/2010/main" val="374638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5088" y="692696"/>
            <a:ext cx="762940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Estrutura básica das mutações na ALS</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467544" y="4869160"/>
            <a:ext cx="8354032" cy="1723549"/>
          </a:xfrm>
          <a:prstGeom prst="rect">
            <a:avLst/>
          </a:prstGeom>
        </p:spPr>
        <p:txBody>
          <a:bodyPr wrap="square">
            <a:spAutoFit/>
          </a:bodyPr>
          <a:lstStyle/>
          <a:p>
            <a:pPr marL="800100" lvl="1" indent="-342900">
              <a:spcAft>
                <a:spcPts val="1200"/>
              </a:spcAft>
              <a:buClr>
                <a:schemeClr val="accent3">
                  <a:lumMod val="50000"/>
                </a:schemeClr>
              </a:buClr>
              <a:buFont typeface="Wingdings" panose="05000000000000000000" pitchFamily="2" charset="2"/>
              <a:buChar char="ü"/>
            </a:pPr>
            <a:r>
              <a:rPr lang="pt-BR" sz="2400" b="1" dirty="0" smtClean="0">
                <a:latin typeface="Arial" pitchFamily="34" charset="0"/>
                <a:cs typeface="Arial" pitchFamily="34" charset="0"/>
              </a:rPr>
              <a:t>Os sítios de ligação das SU e IMI são coincidentes mas não idênticos</a:t>
            </a:r>
          </a:p>
          <a:p>
            <a:pPr marL="800100" lvl="1" indent="-342900">
              <a:spcAft>
                <a:spcPts val="1200"/>
              </a:spcAft>
              <a:buClr>
                <a:schemeClr val="accent3">
                  <a:lumMod val="50000"/>
                </a:schemeClr>
              </a:buClr>
              <a:buFont typeface="Wingdings" panose="05000000000000000000" pitchFamily="2" charset="2"/>
              <a:buChar char="ü"/>
            </a:pPr>
            <a:r>
              <a:rPr lang="pt-BR" sz="2400" b="1" dirty="0" smtClean="0">
                <a:latin typeface="Arial" pitchFamily="34" charset="0"/>
                <a:cs typeface="Arial" pitchFamily="34" charset="0"/>
              </a:rPr>
              <a:t>18 resíduos de aa estão envolvidos na ligação do herbicida no sítio de ação</a:t>
            </a:r>
            <a:endParaRPr lang="pt-BR" sz="2400" b="1" dirty="0">
              <a:latin typeface="Arial" pitchFamily="34" charset="0"/>
              <a:cs typeface="Arial" pitchFamily="34" charset="0"/>
            </a:endParaRPr>
          </a:p>
        </p:txBody>
      </p:sp>
      <p:pic>
        <p:nvPicPr>
          <p:cNvPr id="4" name="Imagem 3"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79" y="1404577"/>
            <a:ext cx="7137479" cy="3464583"/>
          </a:xfrm>
          <a:prstGeom prst="rect">
            <a:avLst/>
          </a:prstGeom>
        </p:spPr>
      </p:pic>
    </p:spTree>
    <p:extLst>
      <p:ext uri="{BB962C8B-B14F-4D97-AF65-F5344CB8AC3E}">
        <p14:creationId xmlns:p14="http://schemas.microsoft.com/office/powerpoint/2010/main" val="2790882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5088" y="692696"/>
            <a:ext cx="762940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Estrutura básica das mutações na ALS</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682464" y="1556792"/>
            <a:ext cx="8354032" cy="5124480"/>
          </a:xfrm>
          <a:prstGeom prst="rect">
            <a:avLst/>
          </a:prstGeom>
        </p:spPr>
        <p:txBody>
          <a:bodyPr wrap="square">
            <a:spAutoFit/>
          </a:bodyPr>
          <a:lstStyle/>
          <a:p>
            <a:pPr marL="800100" lvl="1" indent="-342900">
              <a:spcAft>
                <a:spcPts val="1200"/>
              </a:spcAft>
              <a:buClr>
                <a:schemeClr val="accent3">
                  <a:lumMod val="50000"/>
                </a:schemeClr>
              </a:buClr>
              <a:buFont typeface="Wingdings" panose="05000000000000000000" pitchFamily="2" charset="2"/>
              <a:buChar char="ü"/>
            </a:pPr>
            <a:r>
              <a:rPr lang="pt-BR" sz="2700" b="1" dirty="0" smtClean="0">
                <a:latin typeface="Arial" pitchFamily="34" charset="0"/>
                <a:cs typeface="Arial" pitchFamily="34" charset="0"/>
              </a:rPr>
              <a:t>Mutações altamente resistente e eficiente cataliticamente (por exemplo a 574, 122) (em contraste com a mutação da EPSPS 106)</a:t>
            </a:r>
          </a:p>
          <a:p>
            <a:pPr marL="800100" lvl="1" indent="-342900">
              <a:spcAft>
                <a:spcPts val="1200"/>
              </a:spcAft>
              <a:buClr>
                <a:schemeClr val="accent3">
                  <a:lumMod val="50000"/>
                </a:schemeClr>
              </a:buClr>
              <a:buFont typeface="Wingdings" panose="05000000000000000000" pitchFamily="2" charset="2"/>
              <a:buChar char="ü"/>
            </a:pPr>
            <a:r>
              <a:rPr lang="pt-BR" sz="2700" b="1" dirty="0" smtClean="0">
                <a:latin typeface="Arial" pitchFamily="34" charset="0"/>
                <a:cs typeface="Arial" pitchFamily="34" charset="0"/>
              </a:rPr>
              <a:t>Não existe custo adaptativo</a:t>
            </a:r>
          </a:p>
          <a:p>
            <a:pPr marL="800100" lvl="1" indent="-342900">
              <a:spcAft>
                <a:spcPts val="1200"/>
              </a:spcAft>
              <a:buClr>
                <a:schemeClr val="accent3">
                  <a:lumMod val="50000"/>
                </a:schemeClr>
              </a:buClr>
              <a:buFont typeface="Wingdings" panose="05000000000000000000" pitchFamily="2" charset="2"/>
              <a:buChar char="ü"/>
            </a:pPr>
            <a:r>
              <a:rPr lang="pt-BR" sz="2700" b="1" dirty="0" smtClean="0">
                <a:latin typeface="Arial" pitchFamily="34" charset="0"/>
                <a:cs typeface="Arial" pitchFamily="34" charset="0"/>
              </a:rPr>
              <a:t>Padrões diferenciados de resistência cruzada</a:t>
            </a:r>
          </a:p>
          <a:p>
            <a:pPr marL="800100" lvl="1" indent="-342900">
              <a:spcAft>
                <a:spcPts val="1200"/>
              </a:spcAft>
              <a:buClr>
                <a:schemeClr val="accent3">
                  <a:lumMod val="50000"/>
                </a:schemeClr>
              </a:buClr>
              <a:buFont typeface="Wingdings" panose="05000000000000000000" pitchFamily="2" charset="2"/>
              <a:buChar char="ü"/>
            </a:pPr>
            <a:r>
              <a:rPr lang="pt-BR" sz="2700" b="1" dirty="0" smtClean="0">
                <a:latin typeface="Arial" pitchFamily="34" charset="0"/>
                <a:cs typeface="Arial" pitchFamily="34" charset="0"/>
              </a:rPr>
              <a:t>É possível predizer e validar as mutações que conferem resistência através de modelagem (mas é especulativo devido a mudanças estruturais no sítio de ligação do herbicida)</a:t>
            </a:r>
          </a:p>
        </p:txBody>
      </p:sp>
    </p:spTree>
    <p:extLst>
      <p:ext uri="{BB962C8B-B14F-4D97-AF65-F5344CB8AC3E}">
        <p14:creationId xmlns:p14="http://schemas.microsoft.com/office/powerpoint/2010/main" val="3541296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59632" y="692696"/>
            <a:ext cx="7740352" cy="492443"/>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6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de resistência a ALS em poliploides</a:t>
            </a:r>
            <a:endParaRPr lang="pt-BR" sz="26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pic>
        <p:nvPicPr>
          <p:cNvPr id="4" name="Imagem 3"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31" y="2492896"/>
            <a:ext cx="8634250" cy="3888432"/>
          </a:xfrm>
          <a:prstGeom prst="rect">
            <a:avLst/>
          </a:prstGeom>
        </p:spPr>
      </p:pic>
      <p:sp>
        <p:nvSpPr>
          <p:cNvPr id="5" name="Retângulo 4"/>
          <p:cNvSpPr/>
          <p:nvPr/>
        </p:nvSpPr>
        <p:spPr>
          <a:xfrm>
            <a:off x="544703" y="1844824"/>
            <a:ext cx="8212505" cy="369332"/>
          </a:xfrm>
          <a:prstGeom prst="rect">
            <a:avLst/>
          </a:prstGeom>
        </p:spPr>
        <p:txBody>
          <a:bodyPr wrap="none">
            <a:spAutoFit/>
          </a:bodyPr>
          <a:lstStyle/>
          <a:p>
            <a:r>
              <a:rPr lang="pt-BR" b="1" dirty="0" smtClean="0">
                <a:latin typeface="Arial" pitchFamily="34" charset="0"/>
                <a:cs typeface="Arial" pitchFamily="34" charset="0"/>
              </a:rPr>
              <a:t>Espécies de plantas daninhas poliploides (</a:t>
            </a:r>
            <a:r>
              <a:rPr lang="pt-BR" b="1" dirty="0" err="1" smtClean="0">
                <a:latin typeface="Arial" pitchFamily="34" charset="0"/>
                <a:cs typeface="Arial" pitchFamily="34" charset="0"/>
              </a:rPr>
              <a:t>alotetra</a:t>
            </a:r>
            <a:r>
              <a:rPr lang="pt-BR" b="1" dirty="0" smtClean="0">
                <a:latin typeface="Arial" pitchFamily="34" charset="0"/>
                <a:cs typeface="Arial" pitchFamily="34" charset="0"/>
              </a:rPr>
              <a:t>- e </a:t>
            </a:r>
            <a:r>
              <a:rPr lang="pt-BR" b="1" dirty="0" err="1" smtClean="0">
                <a:latin typeface="Arial" pitchFamily="34" charset="0"/>
                <a:cs typeface="Arial" pitchFamily="34" charset="0"/>
              </a:rPr>
              <a:t>alohexa</a:t>
            </a:r>
            <a:r>
              <a:rPr lang="pt-BR" b="1" dirty="0" smtClean="0">
                <a:latin typeface="Arial" pitchFamily="34" charset="0"/>
                <a:cs typeface="Arial" pitchFamily="34" charset="0"/>
              </a:rPr>
              <a:t>-poliploides)</a:t>
            </a:r>
            <a:endParaRPr lang="pt-BR" dirty="0"/>
          </a:p>
        </p:txBody>
      </p:sp>
    </p:spTree>
    <p:extLst>
      <p:ext uri="{BB962C8B-B14F-4D97-AF65-F5344CB8AC3E}">
        <p14:creationId xmlns:p14="http://schemas.microsoft.com/office/powerpoint/2010/main" val="3726725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55576" y="1872607"/>
            <a:ext cx="4028667" cy="461665"/>
          </a:xfrm>
          <a:prstGeom prst="rect">
            <a:avLst/>
          </a:prstGeom>
        </p:spPr>
        <p:txBody>
          <a:bodyPr wrap="none">
            <a:spAutoFit/>
          </a:bodyPr>
          <a:lstStyle/>
          <a:p>
            <a:r>
              <a:rPr lang="pt-BR" sz="2400" b="1" dirty="0" smtClean="0">
                <a:latin typeface="Arial" pitchFamily="34" charset="0"/>
                <a:cs typeface="Arial" pitchFamily="34" charset="0"/>
              </a:rPr>
              <a:t>Cópias múltiplas e </a:t>
            </a:r>
            <a:r>
              <a:rPr lang="pt-BR" sz="2400" b="1" dirty="0" err="1" smtClean="0">
                <a:latin typeface="Arial" pitchFamily="34" charset="0"/>
                <a:cs typeface="Arial" pitchFamily="34" charset="0"/>
              </a:rPr>
              <a:t>introns</a:t>
            </a:r>
            <a:endParaRPr lang="pt-BR" sz="2400" dirty="0"/>
          </a:p>
        </p:txBody>
      </p:sp>
      <p:pic>
        <p:nvPicPr>
          <p:cNvPr id="3" name="Imagem 2"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560076"/>
            <a:ext cx="6482751" cy="724908"/>
          </a:xfrm>
          <a:prstGeom prst="rect">
            <a:avLst/>
          </a:prstGeom>
        </p:spPr>
      </p:pic>
      <p:sp>
        <p:nvSpPr>
          <p:cNvPr id="6" name="Retângulo 5"/>
          <p:cNvSpPr/>
          <p:nvPr/>
        </p:nvSpPr>
        <p:spPr>
          <a:xfrm>
            <a:off x="971600" y="3576011"/>
            <a:ext cx="2100255" cy="461665"/>
          </a:xfrm>
          <a:prstGeom prst="rect">
            <a:avLst/>
          </a:prstGeom>
        </p:spPr>
        <p:txBody>
          <a:bodyPr wrap="none">
            <a:spAutoFit/>
          </a:bodyPr>
          <a:lstStyle/>
          <a:p>
            <a:r>
              <a:rPr lang="pt-BR" sz="2400" b="1" dirty="0" err="1" smtClean="0">
                <a:latin typeface="Arial" pitchFamily="34" charset="0"/>
                <a:cs typeface="Arial" pitchFamily="34" charset="0"/>
              </a:rPr>
              <a:t>Heterozigoze</a:t>
            </a:r>
            <a:endParaRPr lang="pt-BR" sz="2400" dirty="0"/>
          </a:p>
        </p:txBody>
      </p:sp>
      <p:pic>
        <p:nvPicPr>
          <p:cNvPr id="7" name="Imagem 6" descr="Recorte de Te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25144"/>
            <a:ext cx="5196585" cy="1343764"/>
          </a:xfrm>
          <a:prstGeom prst="rect">
            <a:avLst/>
          </a:prstGeom>
        </p:spPr>
      </p:pic>
      <p:pic>
        <p:nvPicPr>
          <p:cNvPr id="8" name="Imagem 7" descr="Recorte de Te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801" y="4077627"/>
            <a:ext cx="3327687" cy="2638797"/>
          </a:xfrm>
          <a:prstGeom prst="rect">
            <a:avLst/>
          </a:prstGeom>
        </p:spPr>
      </p:pic>
      <p:sp>
        <p:nvSpPr>
          <p:cNvPr id="9" name="CaixaDeTexto 8"/>
          <p:cNvSpPr txBox="1"/>
          <p:nvPr/>
        </p:nvSpPr>
        <p:spPr>
          <a:xfrm>
            <a:off x="1259632" y="692696"/>
            <a:ext cx="7740352" cy="492443"/>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6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de resistência a ALS em poliploides</a:t>
            </a:r>
            <a:endParaRPr lang="pt-BR" sz="26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915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Recorte de Tel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34072" y="3429000"/>
            <a:ext cx="4824536" cy="3293078"/>
          </a:xfrm>
          <a:prstGeom prst="rect">
            <a:avLst/>
          </a:prstGeom>
        </p:spPr>
      </p:pic>
      <p:sp>
        <p:nvSpPr>
          <p:cNvPr id="4" name="Retângulo 3"/>
          <p:cNvSpPr/>
          <p:nvPr/>
        </p:nvSpPr>
        <p:spPr>
          <a:xfrm>
            <a:off x="323528" y="1552726"/>
            <a:ext cx="8637512" cy="1754326"/>
          </a:xfrm>
          <a:prstGeom prst="rect">
            <a:avLst/>
          </a:prstGeom>
        </p:spPr>
        <p:txBody>
          <a:bodyPr wrap="square">
            <a:spAutoFit/>
          </a:bodyPr>
          <a:lstStyle/>
          <a:p>
            <a:r>
              <a:rPr lang="pt-BR" b="1" smtClean="0">
                <a:latin typeface="Arial" panose="020B0604020202020204" pitchFamily="34" charset="0"/>
                <a:cs typeface="Arial" panose="020B0604020202020204" pitchFamily="34" charset="0"/>
              </a:rPr>
              <a:t>Íntrons são regiões não-codificantes do RNA mensageiro, enquanto os éxons são regiões codificantes do RNA m. Eles estão relacionados a uma etapa muito importante do processo de síntese protéica dos eucariontes, denominada “splicing”. Neste processo (cujo nome significa “ato de cortar” em português), regiões específicas do RNA mensageiro (os íntrons) são recortadas e eliminadas.</a:t>
            </a:r>
            <a:endParaRPr lang="pt-BR" b="1" dirty="0">
              <a:latin typeface="Arial" panose="020B0604020202020204" pitchFamily="34" charset="0"/>
              <a:cs typeface="Arial" panose="020B0604020202020204" pitchFamily="34" charset="0"/>
            </a:endParaRPr>
          </a:p>
        </p:txBody>
      </p:sp>
      <p:sp>
        <p:nvSpPr>
          <p:cNvPr id="5" name="CaixaDeTexto 4"/>
          <p:cNvSpPr txBox="1"/>
          <p:nvPr/>
        </p:nvSpPr>
        <p:spPr>
          <a:xfrm>
            <a:off x="1259632" y="692696"/>
            <a:ext cx="7740352" cy="492443"/>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6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de resistência a ALS em poliploides</a:t>
            </a:r>
            <a:endParaRPr lang="pt-BR" sz="26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5534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132856"/>
            <a:ext cx="8340927" cy="3744416"/>
          </a:xfrm>
          <a:prstGeom prst="rect">
            <a:avLst/>
          </a:prstGeom>
        </p:spPr>
      </p:pic>
      <p:sp>
        <p:nvSpPr>
          <p:cNvPr id="4" name="CaixaDeTexto 3"/>
          <p:cNvSpPr txBox="1"/>
          <p:nvPr/>
        </p:nvSpPr>
        <p:spPr>
          <a:xfrm>
            <a:off x="1259632" y="692696"/>
            <a:ext cx="7740352" cy="492443"/>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6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de resistência a ALS em poliploides</a:t>
            </a:r>
            <a:endParaRPr lang="pt-BR" sz="26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898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23528" y="1552726"/>
            <a:ext cx="8637512" cy="369332"/>
          </a:xfrm>
          <a:prstGeom prst="rect">
            <a:avLst/>
          </a:prstGeom>
        </p:spPr>
        <p:txBody>
          <a:bodyPr wrap="square">
            <a:spAutoFit/>
          </a:bodyPr>
          <a:lstStyle/>
          <a:p>
            <a:r>
              <a:rPr lang="pt-BR" b="1" dirty="0" smtClean="0">
                <a:latin typeface="Arial" panose="020B0604020202020204" pitchFamily="34" charset="0"/>
                <a:cs typeface="Arial" panose="020B0604020202020204" pitchFamily="34" charset="0"/>
              </a:rPr>
              <a:t>Efeito de diluição de alelos múltiplos S</a:t>
            </a:r>
            <a:endParaRPr lang="pt-BR" b="1" dirty="0">
              <a:latin typeface="Arial" panose="020B0604020202020204" pitchFamily="34" charset="0"/>
              <a:cs typeface="Arial" panose="020B0604020202020204" pitchFamily="34" charset="0"/>
            </a:endParaRPr>
          </a:p>
        </p:txBody>
      </p:sp>
      <p:pic>
        <p:nvPicPr>
          <p:cNvPr id="6" name="Imagem 5"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t="-7547" b="-13208"/>
          <a:stretch/>
        </p:blipFill>
        <p:spPr>
          <a:xfrm>
            <a:off x="323528" y="2060848"/>
            <a:ext cx="8704336" cy="4608512"/>
          </a:xfrm>
          <a:prstGeom prst="rect">
            <a:avLst/>
          </a:prstGeom>
          <a:solidFill>
            <a:schemeClr val="bg1"/>
          </a:solidFill>
        </p:spPr>
      </p:pic>
      <p:sp>
        <p:nvSpPr>
          <p:cNvPr id="7" name="CaixaDeTexto 6"/>
          <p:cNvSpPr txBox="1"/>
          <p:nvPr/>
        </p:nvSpPr>
        <p:spPr>
          <a:xfrm>
            <a:off x="1259632" y="692696"/>
            <a:ext cx="7740352" cy="492443"/>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6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de resistência a ALS em poliploides</a:t>
            </a:r>
            <a:endParaRPr lang="pt-BR" sz="26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CaixaDeTexto 2"/>
          <p:cNvSpPr txBox="1"/>
          <p:nvPr/>
        </p:nvSpPr>
        <p:spPr>
          <a:xfrm>
            <a:off x="6516216" y="2204864"/>
            <a:ext cx="1415772" cy="369332"/>
          </a:xfrm>
          <a:prstGeom prst="rect">
            <a:avLst/>
          </a:prstGeom>
          <a:solidFill>
            <a:schemeClr val="bg1"/>
          </a:solidFill>
        </p:spPr>
        <p:txBody>
          <a:bodyPr wrap="none" rtlCol="0">
            <a:spAutoFit/>
          </a:bodyPr>
          <a:lstStyle/>
          <a:p>
            <a:r>
              <a:rPr lang="pt-BR" b="1" dirty="0" err="1" smtClean="0">
                <a:latin typeface="Arial" panose="020B0604020202020204" pitchFamily="34" charset="0"/>
                <a:cs typeface="Arial" panose="020B0604020202020204" pitchFamily="34" charset="0"/>
              </a:rPr>
              <a:t>Hexaplóide</a:t>
            </a:r>
            <a:endParaRPr lang="pt-BR" b="1" dirty="0">
              <a:latin typeface="Arial" panose="020B0604020202020204" pitchFamily="34" charset="0"/>
              <a:cs typeface="Arial" panose="020B0604020202020204" pitchFamily="34" charset="0"/>
            </a:endParaRPr>
          </a:p>
        </p:txBody>
      </p:sp>
      <p:sp>
        <p:nvSpPr>
          <p:cNvPr id="8" name="CaixaDeTexto 7"/>
          <p:cNvSpPr txBox="1"/>
          <p:nvPr/>
        </p:nvSpPr>
        <p:spPr>
          <a:xfrm>
            <a:off x="3563888" y="2288928"/>
            <a:ext cx="1364476" cy="369332"/>
          </a:xfrm>
          <a:prstGeom prst="rect">
            <a:avLst/>
          </a:prstGeom>
          <a:solidFill>
            <a:schemeClr val="bg1"/>
          </a:solidFill>
        </p:spPr>
        <p:txBody>
          <a:bodyPr wrap="none" rtlCol="0">
            <a:spAutoFit/>
          </a:bodyPr>
          <a:lstStyle/>
          <a:p>
            <a:r>
              <a:rPr lang="pt-BR" b="1" dirty="0" err="1" smtClean="0">
                <a:latin typeface="Arial" panose="020B0604020202020204" pitchFamily="34" charset="0"/>
                <a:cs typeface="Arial" panose="020B0604020202020204" pitchFamily="34" charset="0"/>
              </a:rPr>
              <a:t>tetraplóide</a:t>
            </a:r>
            <a:endParaRPr lang="pt-BR" b="1" dirty="0">
              <a:latin typeface="Arial" panose="020B0604020202020204" pitchFamily="34" charset="0"/>
              <a:cs typeface="Arial" panose="020B0604020202020204" pitchFamily="34" charset="0"/>
            </a:endParaRPr>
          </a:p>
        </p:txBody>
      </p:sp>
      <p:sp>
        <p:nvSpPr>
          <p:cNvPr id="9" name="CaixaDeTexto 8"/>
          <p:cNvSpPr txBox="1"/>
          <p:nvPr/>
        </p:nvSpPr>
        <p:spPr>
          <a:xfrm>
            <a:off x="1043608" y="2387674"/>
            <a:ext cx="1069524" cy="369332"/>
          </a:xfrm>
          <a:prstGeom prst="rect">
            <a:avLst/>
          </a:prstGeom>
          <a:solidFill>
            <a:schemeClr val="bg1"/>
          </a:solidFill>
        </p:spPr>
        <p:txBody>
          <a:bodyPr wrap="none" rtlCol="0">
            <a:spAutoFit/>
          </a:bodyPr>
          <a:lstStyle/>
          <a:p>
            <a:r>
              <a:rPr lang="pt-BR" b="1" dirty="0" err="1" smtClean="0">
                <a:latin typeface="Arial" panose="020B0604020202020204" pitchFamily="34" charset="0"/>
                <a:cs typeface="Arial" panose="020B0604020202020204" pitchFamily="34" charset="0"/>
              </a:rPr>
              <a:t>diplóide</a:t>
            </a:r>
            <a:endParaRPr lang="pt-BR" b="1" dirty="0">
              <a:latin typeface="Arial" panose="020B0604020202020204" pitchFamily="34" charset="0"/>
              <a:cs typeface="Arial" panose="020B0604020202020204" pitchFamily="34" charset="0"/>
            </a:endParaRPr>
          </a:p>
        </p:txBody>
      </p:sp>
      <p:sp>
        <p:nvSpPr>
          <p:cNvPr id="4" name="CaixaDeTexto 3"/>
          <p:cNvSpPr txBox="1"/>
          <p:nvPr/>
        </p:nvSpPr>
        <p:spPr>
          <a:xfrm>
            <a:off x="465820" y="5461296"/>
            <a:ext cx="8495220" cy="707886"/>
          </a:xfrm>
          <a:prstGeom prst="rect">
            <a:avLst/>
          </a:prstGeom>
          <a:solidFill>
            <a:schemeClr val="bg1"/>
          </a:solidFill>
        </p:spPr>
        <p:txBody>
          <a:bodyPr wrap="square" rtlCol="0">
            <a:spAutoFit/>
          </a:bodyPr>
          <a:lstStyle/>
          <a:p>
            <a:r>
              <a:rPr lang="pt-BR" sz="2000" b="1" dirty="0" smtClean="0">
                <a:latin typeface="Arial" panose="020B0604020202020204" pitchFamily="34" charset="0"/>
                <a:cs typeface="Arial" panose="020B0604020202020204" pitchFamily="34" charset="0"/>
              </a:rPr>
              <a:t>Assume se </a:t>
            </a:r>
            <a:r>
              <a:rPr lang="pt-BR" sz="2000" b="1" dirty="0" err="1" smtClean="0">
                <a:latin typeface="Arial" panose="020B0604020202020204" pitchFamily="34" charset="0"/>
                <a:cs typeface="Arial" panose="020B0604020202020204" pitchFamily="34" charset="0"/>
              </a:rPr>
              <a:t>expersão</a:t>
            </a:r>
            <a:r>
              <a:rPr lang="pt-BR" sz="2000" b="1" dirty="0" smtClean="0">
                <a:latin typeface="Arial" panose="020B0604020202020204" pitchFamily="34" charset="0"/>
                <a:cs typeface="Arial" panose="020B0604020202020204" pitchFamily="34" charset="0"/>
              </a:rPr>
              <a:t> igual dos genes, portanto, quanto maior a </a:t>
            </a:r>
            <a:r>
              <a:rPr lang="pt-BR" sz="2000" b="1" dirty="0" err="1" smtClean="0">
                <a:latin typeface="Arial" panose="020B0604020202020204" pitchFamily="34" charset="0"/>
                <a:cs typeface="Arial" panose="020B0604020202020204" pitchFamily="34" charset="0"/>
              </a:rPr>
              <a:t>ploidia</a:t>
            </a:r>
            <a:r>
              <a:rPr lang="pt-BR" sz="2000" b="1" dirty="0" smtClean="0">
                <a:latin typeface="Arial" panose="020B0604020202020204" pitchFamily="34" charset="0"/>
                <a:cs typeface="Arial" panose="020B0604020202020204" pitchFamily="34" charset="0"/>
              </a:rPr>
              <a:t>, maior a diluição</a:t>
            </a:r>
            <a:endParaRPr lang="pt-BR" sz="2000" b="1" dirty="0">
              <a:latin typeface="Arial" panose="020B0604020202020204" pitchFamily="34" charset="0"/>
              <a:cs typeface="Arial" panose="020B0604020202020204" pitchFamily="34" charset="0"/>
            </a:endParaRPr>
          </a:p>
        </p:txBody>
      </p:sp>
      <p:pic>
        <p:nvPicPr>
          <p:cNvPr id="10" name="Imagem 9" descr="Recorte de Tela"/>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297016" y="6175130"/>
            <a:ext cx="3664024" cy="360040"/>
          </a:xfrm>
          <a:prstGeom prst="rect">
            <a:avLst/>
          </a:prstGeom>
          <a:solidFill>
            <a:schemeClr val="bg1"/>
          </a:solidFill>
        </p:spPr>
      </p:pic>
    </p:spTree>
    <p:extLst>
      <p:ext uri="{BB962C8B-B14F-4D97-AF65-F5344CB8AC3E}">
        <p14:creationId xmlns:p14="http://schemas.microsoft.com/office/powerpoint/2010/main" val="17469451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10098" y="4254773"/>
            <a:ext cx="8450942" cy="1015663"/>
          </a:xfrm>
          <a:prstGeom prst="rect">
            <a:avLst/>
          </a:prstGeom>
        </p:spPr>
        <p:txBody>
          <a:bodyPr wrap="square">
            <a:spAutoFit/>
          </a:bodyPr>
          <a:lstStyle/>
          <a:p>
            <a:r>
              <a:rPr lang="en-US" sz="2000" b="1" dirty="0" err="1" smtClean="0">
                <a:latin typeface="Arial" panose="020B0604020202020204" pitchFamily="34" charset="0"/>
                <a:cs typeface="Arial" panose="020B0604020202020204" pitchFamily="34" charset="0"/>
              </a:rPr>
              <a:t>Epigenetica</a:t>
            </a:r>
            <a:r>
              <a:rPr lang="en-US" sz="2000" b="1" dirty="0" smtClean="0">
                <a:latin typeface="Arial" panose="020B0604020202020204" pitchFamily="34" charset="0"/>
                <a:cs typeface="Arial" panose="020B0604020202020204" pitchFamily="34" charset="0"/>
              </a:rPr>
              <a:t>  é o </a:t>
            </a:r>
            <a:r>
              <a:rPr lang="en-US" sz="2000" b="1" dirty="0" err="1" smtClean="0">
                <a:latin typeface="Arial" panose="020B0604020202020204" pitchFamily="34" charset="0"/>
                <a:cs typeface="Arial" panose="020B0604020202020204" pitchFamily="34" charset="0"/>
              </a:rPr>
              <a:t>estudo</a:t>
            </a:r>
            <a:r>
              <a:rPr lang="en-US" sz="2000" b="1" dirty="0" smtClean="0">
                <a:latin typeface="Arial" panose="020B0604020202020204" pitchFamily="34" charset="0"/>
                <a:cs typeface="Arial" panose="020B0604020202020204" pitchFamily="34" charset="0"/>
              </a:rPr>
              <a:t> das </a:t>
            </a:r>
            <a:r>
              <a:rPr lang="en-US" sz="2000" b="1" dirty="0" err="1" smtClean="0">
                <a:latin typeface="Arial" panose="020B0604020202020204" pitchFamily="34" charset="0"/>
                <a:cs typeface="Arial" panose="020B0604020202020204" pitchFamily="34" charset="0"/>
              </a:rPr>
              <a:t>mudanças</a:t>
            </a:r>
            <a:r>
              <a:rPr lang="en-US" sz="2000" b="1" dirty="0" smtClean="0">
                <a:latin typeface="Arial" panose="020B0604020202020204" pitchFamily="34" charset="0"/>
                <a:cs typeface="Arial" panose="020B0604020202020204" pitchFamily="34" charset="0"/>
              </a:rPr>
              <a:t> de </a:t>
            </a:r>
            <a:r>
              <a:rPr lang="en-US" sz="2000" b="1" dirty="0" err="1" smtClean="0">
                <a:latin typeface="Arial" panose="020B0604020202020204" pitchFamily="34" charset="0"/>
                <a:cs typeface="Arial" panose="020B0604020202020204" pitchFamily="34" charset="0"/>
              </a:rPr>
              <a:t>expressão</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gênica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causada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por</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mecanismos</a:t>
            </a:r>
            <a:r>
              <a:rPr lang="en-US" sz="2000" b="1" dirty="0" smtClean="0">
                <a:latin typeface="Arial" panose="020B0604020202020204" pitchFamily="34" charset="0"/>
                <a:cs typeface="Arial" panose="020B0604020202020204" pitchFamily="34" charset="0"/>
              </a:rPr>
              <a:t> outros </a:t>
            </a:r>
            <a:r>
              <a:rPr lang="en-US" sz="2000" b="1" dirty="0" err="1" smtClean="0">
                <a:latin typeface="Arial" panose="020B0604020202020204" pitchFamily="34" charset="0"/>
                <a:cs typeface="Arial" panose="020B0604020202020204" pitchFamily="34" charset="0"/>
              </a:rPr>
              <a:t>que</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não</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mundanças</a:t>
            </a:r>
            <a:r>
              <a:rPr lang="en-US" sz="2000" b="1" dirty="0" smtClean="0">
                <a:latin typeface="Arial" panose="020B0604020202020204" pitchFamily="34" charset="0"/>
                <a:cs typeface="Arial" panose="020B0604020202020204" pitchFamily="34" charset="0"/>
              </a:rPr>
              <a:t> da </a:t>
            </a:r>
            <a:r>
              <a:rPr lang="en-US" sz="2000" b="1" dirty="0" err="1" smtClean="0">
                <a:latin typeface="Arial" panose="020B0604020202020204" pitchFamily="34" charset="0"/>
                <a:cs typeface="Arial" panose="020B0604020202020204" pitchFamily="34" charset="0"/>
              </a:rPr>
              <a:t>sequencia</a:t>
            </a:r>
            <a:r>
              <a:rPr lang="en-US" sz="2000" b="1" dirty="0" smtClean="0">
                <a:latin typeface="Arial" panose="020B0604020202020204" pitchFamily="34" charset="0"/>
                <a:cs typeface="Arial" panose="020B0604020202020204" pitchFamily="34" charset="0"/>
              </a:rPr>
              <a:t> do DNA e </a:t>
            </a:r>
            <a:r>
              <a:rPr lang="en-US" sz="2000" b="1" dirty="0" err="1" smtClean="0">
                <a:latin typeface="Arial" panose="020B0604020202020204" pitchFamily="34" charset="0"/>
                <a:cs typeface="Arial" panose="020B0604020202020204" pitchFamily="34" charset="0"/>
              </a:rPr>
              <a:t>são</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hereditárias</a:t>
            </a:r>
            <a:endParaRPr lang="pt-BR" sz="2000" b="1" dirty="0">
              <a:latin typeface="Arial" panose="020B0604020202020204" pitchFamily="34" charset="0"/>
              <a:cs typeface="Arial" panose="020B0604020202020204" pitchFamily="34" charset="0"/>
            </a:endParaRPr>
          </a:p>
        </p:txBody>
      </p:sp>
      <p:sp>
        <p:nvSpPr>
          <p:cNvPr id="4" name="Retângulo 3"/>
          <p:cNvSpPr/>
          <p:nvPr/>
        </p:nvSpPr>
        <p:spPr>
          <a:xfrm>
            <a:off x="323528" y="1552726"/>
            <a:ext cx="8637512" cy="46166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Wingdings" panose="05000000000000000000" pitchFamily="2" charset="2"/>
              <a:buChar char="ü"/>
            </a:pPr>
            <a:r>
              <a:rPr lang="pt-BR" sz="2400" b="1" dirty="0" smtClean="0">
                <a:ln/>
                <a:solidFill>
                  <a:schemeClr val="accent3"/>
                </a:solidFill>
                <a:latin typeface="Arial" panose="020B0604020202020204" pitchFamily="34" charset="0"/>
                <a:cs typeface="Arial" panose="020B0604020202020204" pitchFamily="34" charset="0"/>
              </a:rPr>
              <a:t>Expressão da cópias de gene múltiplos</a:t>
            </a:r>
            <a:endParaRPr lang="pt-BR" sz="2400" b="1" dirty="0">
              <a:ln/>
              <a:solidFill>
                <a:schemeClr val="accent3"/>
              </a:solidFill>
              <a:latin typeface="Arial" panose="020B0604020202020204" pitchFamily="34" charset="0"/>
              <a:cs typeface="Arial" panose="020B0604020202020204" pitchFamily="34" charset="0"/>
            </a:endParaRPr>
          </a:p>
        </p:txBody>
      </p:sp>
      <p:pic>
        <p:nvPicPr>
          <p:cNvPr id="5" name="Imagem 4" descr="Recorte de Tel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59632" y="2090170"/>
            <a:ext cx="6565828" cy="1889051"/>
          </a:xfrm>
          <a:prstGeom prst="rect">
            <a:avLst/>
          </a:prstGeom>
        </p:spPr>
      </p:pic>
      <p:sp>
        <p:nvSpPr>
          <p:cNvPr id="6" name="Retângulo 5"/>
          <p:cNvSpPr/>
          <p:nvPr/>
        </p:nvSpPr>
        <p:spPr>
          <a:xfrm>
            <a:off x="1691680" y="5545988"/>
            <a:ext cx="6048672"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pt-BR" sz="3200" b="1" dirty="0" smtClean="0">
                <a:ln/>
                <a:solidFill>
                  <a:schemeClr val="bg1"/>
                </a:solidFill>
                <a:latin typeface="Arial" panose="020B0604020202020204" pitchFamily="34" charset="0"/>
                <a:cs typeface="Arial" panose="020B0604020202020204" pitchFamily="34" charset="0"/>
              </a:rPr>
              <a:t>Implicações na evolução da resistência???</a:t>
            </a:r>
            <a:endParaRPr lang="pt-BR" sz="3200" b="1" dirty="0">
              <a:ln/>
              <a:solidFill>
                <a:schemeClr val="bg1"/>
              </a:solidFill>
              <a:latin typeface="Arial" panose="020B0604020202020204" pitchFamily="34" charset="0"/>
              <a:cs typeface="Arial" panose="020B0604020202020204" pitchFamily="34" charset="0"/>
            </a:endParaRPr>
          </a:p>
        </p:txBody>
      </p:sp>
      <p:sp>
        <p:nvSpPr>
          <p:cNvPr id="7" name="CaixaDeTexto 6"/>
          <p:cNvSpPr txBox="1"/>
          <p:nvPr/>
        </p:nvSpPr>
        <p:spPr>
          <a:xfrm>
            <a:off x="1259632" y="692696"/>
            <a:ext cx="7740352" cy="492443"/>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6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de resistência a ALS em poliploides</a:t>
            </a:r>
            <a:endParaRPr lang="pt-BR" sz="26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4855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4"/>
            <a:ext cx="7867821" cy="4320480"/>
          </a:xfrm>
          <a:prstGeom prst="rect">
            <a:avLst/>
          </a:prstGeom>
        </p:spPr>
      </p:pic>
      <p:sp>
        <p:nvSpPr>
          <p:cNvPr id="4" name="CaixaDeTexto 3"/>
          <p:cNvSpPr txBox="1"/>
          <p:nvPr/>
        </p:nvSpPr>
        <p:spPr>
          <a:xfrm>
            <a:off x="1259632" y="692696"/>
            <a:ext cx="7740352" cy="492443"/>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6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Mutações de resistência a ALS em poliploides</a:t>
            </a:r>
            <a:endParaRPr lang="pt-BR" sz="26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8619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1552726"/>
            <a:ext cx="8637512" cy="397031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Absorção - </a:t>
            </a:r>
            <a:r>
              <a:rPr lang="pt-BR" sz="2400" b="1" dirty="0" smtClean="0">
                <a:ln/>
                <a:solidFill>
                  <a:srgbClr val="FF0000"/>
                </a:solidFill>
                <a:latin typeface="Arial" panose="020B0604020202020204" pitchFamily="34" charset="0"/>
                <a:cs typeface="Arial" panose="020B0604020202020204" pitchFamily="34" charset="0"/>
              </a:rPr>
              <a:t>não</a:t>
            </a:r>
            <a:endParaRPr lang="pt-BR" sz="2400" b="1" dirty="0" smtClean="0">
              <a:ln/>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Translocação - </a:t>
            </a:r>
            <a:r>
              <a:rPr lang="pt-BR" sz="2400" b="1" dirty="0" smtClean="0">
                <a:ln/>
                <a:solidFill>
                  <a:srgbClr val="FF0000"/>
                </a:solidFill>
                <a:latin typeface="Arial" panose="020B0604020202020204" pitchFamily="34" charset="0"/>
                <a:cs typeface="Arial" panose="020B0604020202020204" pitchFamily="34" charset="0"/>
              </a:rPr>
              <a:t>não</a:t>
            </a:r>
            <a:endParaRPr lang="pt-BR" sz="2400" b="1" dirty="0" smtClean="0">
              <a:ln/>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Metabolismo - </a:t>
            </a:r>
            <a:r>
              <a:rPr lang="pt-BR" sz="2400" b="1" dirty="0" smtClean="0">
                <a:ln/>
                <a:solidFill>
                  <a:srgbClr val="FF0000"/>
                </a:solidFill>
                <a:latin typeface="Arial" panose="020B0604020202020204" pitchFamily="34" charset="0"/>
                <a:cs typeface="Arial" panose="020B0604020202020204" pitchFamily="34" charset="0"/>
              </a:rPr>
              <a:t>sim</a:t>
            </a:r>
            <a:endParaRPr lang="pt-BR" sz="2400" b="1" dirty="0" smtClean="0">
              <a:ln/>
              <a:latin typeface="Arial" panose="020B0604020202020204" pitchFamily="34" charset="0"/>
              <a:cs typeface="Arial" panose="020B0604020202020204" pitchFamily="34" charset="0"/>
            </a:endParaRP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Semelhante a tolerância das culturas</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Incremento na taxa de metabolismo</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Envolve citocromo p450, </a:t>
            </a:r>
            <a:r>
              <a:rPr lang="pt-BR" sz="2400" b="1" dirty="0" err="1" smtClean="0">
                <a:ln/>
                <a:latin typeface="Arial" panose="020B0604020202020204" pitchFamily="34" charset="0"/>
                <a:cs typeface="Arial" panose="020B0604020202020204" pitchFamily="34" charset="0"/>
              </a:rPr>
              <a:t>GTs</a:t>
            </a:r>
            <a:endParaRPr lang="pt-BR" sz="2400" b="1" dirty="0" smtClean="0">
              <a:ln/>
              <a:latin typeface="Arial" panose="020B0604020202020204" pitchFamily="34" charset="0"/>
              <a:cs typeface="Arial" panose="020B0604020202020204" pitchFamily="34" charset="0"/>
            </a:endParaRP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Resistência múltipla com outras classes de herbicidas</a:t>
            </a:r>
            <a:endParaRPr lang="pt-BR" sz="2400" b="1" dirty="0">
              <a:ln/>
              <a:latin typeface="Arial" panose="020B0604020202020204" pitchFamily="34" charset="0"/>
              <a:cs typeface="Arial" panose="020B0604020202020204" pitchFamily="34" charset="0"/>
            </a:endParaRPr>
          </a:p>
        </p:txBody>
      </p:sp>
      <p:sp>
        <p:nvSpPr>
          <p:cNvPr id="6" name="CaixaDeTexto 5"/>
          <p:cNvSpPr txBox="1"/>
          <p:nvPr/>
        </p:nvSpPr>
        <p:spPr>
          <a:xfrm>
            <a:off x="1331640" y="692696"/>
            <a:ext cx="762940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Metabolismo em culturas tolerantes</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417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5964"/>
            <a:ext cx="7056784" cy="461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m 1" descr="Recorte de Tela"/>
          <p:cNvPicPr>
            <a:picLocks noChangeAspect="1"/>
          </p:cNvPicPr>
          <p:nvPr/>
        </p:nvPicPr>
        <p:blipFill rotWithShape="1">
          <a:blip r:embed="rId3" cstate="email">
            <a:extLst>
              <a:ext uri="{28A0092B-C50C-407E-A947-70E740481C1C}">
                <a14:useLocalDpi xmlns:a14="http://schemas.microsoft.com/office/drawing/2010/main" val="0"/>
              </a:ext>
            </a:extLst>
          </a:blip>
          <a:srcRect t="-3846"/>
          <a:stretch/>
        </p:blipFill>
        <p:spPr>
          <a:xfrm>
            <a:off x="1979712" y="44624"/>
            <a:ext cx="5159187" cy="1944216"/>
          </a:xfrm>
          <a:prstGeom prst="rect">
            <a:avLst/>
          </a:prstGeom>
          <a:solidFill>
            <a:schemeClr val="bg1"/>
          </a:solidFill>
        </p:spPr>
      </p:pic>
    </p:spTree>
    <p:extLst>
      <p:ext uri="{BB962C8B-B14F-4D97-AF65-F5344CB8AC3E}">
        <p14:creationId xmlns:p14="http://schemas.microsoft.com/office/powerpoint/2010/main" val="20475782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92696"/>
            <a:ext cx="762940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Metabolismo em culturas tolerantes</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pic>
        <p:nvPicPr>
          <p:cNvPr id="3" name="Imagem 2"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00808"/>
            <a:ext cx="8364651" cy="4320480"/>
          </a:xfrm>
          <a:prstGeom prst="rect">
            <a:avLst/>
          </a:prstGeom>
        </p:spPr>
      </p:pic>
    </p:spTree>
    <p:extLst>
      <p:ext uri="{BB962C8B-B14F-4D97-AF65-F5344CB8AC3E}">
        <p14:creationId xmlns:p14="http://schemas.microsoft.com/office/powerpoint/2010/main" val="1330707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8555492" cy="5112568"/>
          </a:xfrm>
          <a:prstGeom prst="rect">
            <a:avLst/>
          </a:prstGeom>
        </p:spPr>
      </p:pic>
    </p:spTree>
    <p:extLst>
      <p:ext uri="{BB962C8B-B14F-4D97-AF65-F5344CB8AC3E}">
        <p14:creationId xmlns:p14="http://schemas.microsoft.com/office/powerpoint/2010/main" val="822372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t="-14161" b="-21779"/>
          <a:stretch/>
        </p:blipFill>
        <p:spPr>
          <a:xfrm>
            <a:off x="0" y="-27384"/>
            <a:ext cx="9163160" cy="6912768"/>
          </a:xfrm>
          <a:prstGeom prst="rect">
            <a:avLst/>
          </a:prstGeom>
          <a:solidFill>
            <a:schemeClr val="bg1"/>
          </a:solidFill>
        </p:spPr>
      </p:pic>
    </p:spTree>
    <p:extLst>
      <p:ext uri="{BB962C8B-B14F-4D97-AF65-F5344CB8AC3E}">
        <p14:creationId xmlns:p14="http://schemas.microsoft.com/office/powerpoint/2010/main" val="2008197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l="-1" t="-20118" r="-558" b="-28444"/>
          <a:stretch/>
        </p:blipFill>
        <p:spPr>
          <a:xfrm>
            <a:off x="0" y="-27384"/>
            <a:ext cx="9180512" cy="6912768"/>
          </a:xfrm>
          <a:prstGeom prst="rect">
            <a:avLst/>
          </a:prstGeom>
          <a:solidFill>
            <a:schemeClr val="bg1"/>
          </a:solidFill>
        </p:spPr>
      </p:pic>
    </p:spTree>
    <p:extLst>
      <p:ext uri="{BB962C8B-B14F-4D97-AF65-F5344CB8AC3E}">
        <p14:creationId xmlns:p14="http://schemas.microsoft.com/office/powerpoint/2010/main" val="682918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corte de Tela"/>
          <p:cNvPicPr>
            <a:picLocks noChangeAspect="1"/>
          </p:cNvPicPr>
          <p:nvPr/>
        </p:nvPicPr>
        <p:blipFill rotWithShape="1">
          <a:blip r:embed="rId2" cstate="email">
            <a:extLst>
              <a:ext uri="{28A0092B-C50C-407E-A947-70E740481C1C}">
                <a14:useLocalDpi xmlns:a14="http://schemas.microsoft.com/office/drawing/2010/main" val="0"/>
              </a:ext>
            </a:extLst>
          </a:blip>
          <a:srcRect t="-15576" b="-21779"/>
          <a:stretch/>
        </p:blipFill>
        <p:spPr>
          <a:xfrm>
            <a:off x="-16142" y="-99392"/>
            <a:ext cx="9160142" cy="6984776"/>
          </a:xfrm>
          <a:prstGeom prst="rect">
            <a:avLst/>
          </a:prstGeom>
          <a:solidFill>
            <a:schemeClr val="bg1"/>
          </a:solidFill>
        </p:spPr>
      </p:pic>
    </p:spTree>
    <p:extLst>
      <p:ext uri="{BB962C8B-B14F-4D97-AF65-F5344CB8AC3E}">
        <p14:creationId xmlns:p14="http://schemas.microsoft.com/office/powerpoint/2010/main" val="141774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84784"/>
            <a:ext cx="8160353" cy="3384376"/>
          </a:xfrm>
          <a:prstGeom prst="rect">
            <a:avLst/>
          </a:prstGeom>
        </p:spPr>
      </p:pic>
    </p:spTree>
    <p:extLst>
      <p:ext uri="{BB962C8B-B14F-4D97-AF65-F5344CB8AC3E}">
        <p14:creationId xmlns:p14="http://schemas.microsoft.com/office/powerpoint/2010/main" val="26233150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92696"/>
            <a:ext cx="762940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“non </a:t>
            </a:r>
            <a:r>
              <a:rPr lang="pt-BR" sz="2800" b="1" spc="50" dirty="0" err="1"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target</a:t>
            </a:r>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-site </a:t>
            </a:r>
            <a:r>
              <a:rPr lang="pt-BR" sz="2800" b="1" spc="50" dirty="0" err="1"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resistance</a:t>
            </a:r>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(NTSR) </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506488" y="1365150"/>
            <a:ext cx="8637512" cy="5232202"/>
          </a:xfrm>
          <a:prstGeom prst="rect">
            <a:avLst/>
          </a:prstGeom>
        </p:spPr>
        <p:txBody>
          <a:bodyPr wrap="square">
            <a:spAutoFit/>
          </a:bodyPr>
          <a:lstStyle/>
          <a:p>
            <a:pPr>
              <a:spcAft>
                <a:spcPts val="1200"/>
              </a:spcAft>
            </a:pPr>
            <a:r>
              <a:rPr lang="pt-BR" sz="2400" b="1" dirty="0" smtClean="0">
                <a:ln/>
                <a:latin typeface="Arial" panose="020B0604020202020204" pitchFamily="34" charset="0"/>
                <a:cs typeface="Arial" panose="020B0604020202020204" pitchFamily="34" charset="0"/>
              </a:rPr>
              <a:t>Controle genético</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Genes nucleares</a:t>
            </a:r>
          </a:p>
          <a:p>
            <a:pPr marL="742950" lvl="1" indent="-285750">
              <a:spcAft>
                <a:spcPts val="1200"/>
              </a:spcAft>
              <a:buFont typeface="Wingdings" panose="05000000000000000000" pitchFamily="2" charset="2"/>
              <a:buChar char="ü"/>
            </a:pPr>
            <a:r>
              <a:rPr lang="pt-BR" sz="2400" b="1" dirty="0" err="1" smtClean="0">
                <a:ln/>
                <a:latin typeface="Arial" panose="020B0604020202020204" pitchFamily="34" charset="0"/>
                <a:cs typeface="Arial" panose="020B0604020202020204" pitchFamily="34" charset="0"/>
              </a:rPr>
              <a:t>Semi</a:t>
            </a:r>
            <a:r>
              <a:rPr lang="pt-BR" sz="2400" b="1" dirty="0" smtClean="0">
                <a:ln/>
                <a:latin typeface="Arial" panose="020B0604020202020204" pitchFamily="34" charset="0"/>
                <a:cs typeface="Arial" panose="020B0604020202020204" pitchFamily="34" charset="0"/>
              </a:rPr>
              <a:t>- dominante</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Poligênica (entre 1 a 3 genes)</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Quantitativa (interage com o ambiente)</a:t>
            </a:r>
          </a:p>
          <a:p>
            <a:pPr marL="0" lvl="1">
              <a:spcAft>
                <a:spcPts val="1200"/>
              </a:spcAft>
            </a:pPr>
            <a:r>
              <a:rPr lang="pt-BR" sz="2400" b="1" dirty="0" smtClean="0">
                <a:ln/>
                <a:latin typeface="Arial" panose="020B0604020202020204" pitchFamily="34" charset="0"/>
                <a:cs typeface="Arial" panose="020B0604020202020204" pitchFamily="34" charset="0"/>
              </a:rPr>
              <a:t>Genes envolvidos</a:t>
            </a:r>
            <a:endParaRPr lang="pt-BR" sz="2400" b="1" dirty="0">
              <a:ln/>
              <a:latin typeface="Arial" panose="020B0604020202020204" pitchFamily="34" charset="0"/>
              <a:cs typeface="Arial" panose="020B0604020202020204" pitchFamily="34" charset="0"/>
            </a:endParaRP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As plantas tem muitos genes envolvidos com a P450 (200 a 400)</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Para um dado herbicida, diferentes P450/GT podem estar envolvidos a nível de espécie, população e individuo dentro da população</a:t>
            </a:r>
            <a:endParaRPr lang="pt-BR" sz="2400" b="1" dirty="0">
              <a:ln/>
              <a:latin typeface="Arial" panose="020B0604020202020204" pitchFamily="34" charset="0"/>
              <a:cs typeface="Arial" panose="020B0604020202020204" pitchFamily="34" charset="0"/>
            </a:endParaRPr>
          </a:p>
        </p:txBody>
      </p:sp>
      <p:pic>
        <p:nvPicPr>
          <p:cNvPr id="4" name="Imagem 3" descr="Recorte de Te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6520126"/>
            <a:ext cx="6537025" cy="293250"/>
          </a:xfrm>
          <a:prstGeom prst="rect">
            <a:avLst/>
          </a:prstGeom>
        </p:spPr>
      </p:pic>
    </p:spTree>
    <p:extLst>
      <p:ext uri="{BB962C8B-B14F-4D97-AF65-F5344CB8AC3E}">
        <p14:creationId xmlns:p14="http://schemas.microsoft.com/office/powerpoint/2010/main" val="14148285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745540"/>
            <a:ext cx="762940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Pior cenário</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506488" y="1365150"/>
            <a:ext cx="8637512" cy="4031873"/>
          </a:xfrm>
          <a:prstGeom prst="rect">
            <a:avLst/>
          </a:prstGeom>
        </p:spPr>
        <p:txBody>
          <a:bodyPr wrap="square">
            <a:spAutoFit/>
          </a:bodyPr>
          <a:lstStyle/>
          <a:p>
            <a:pPr>
              <a:spcAft>
                <a:spcPts val="1200"/>
              </a:spcAft>
            </a:pPr>
            <a:r>
              <a:rPr lang="pt-BR" sz="2400" b="1" dirty="0" smtClean="0">
                <a:ln/>
                <a:solidFill>
                  <a:srgbClr val="00B0F0"/>
                </a:solidFill>
                <a:latin typeface="Arial" panose="020B0604020202020204" pitchFamily="34" charset="0"/>
                <a:cs typeface="Arial" panose="020B0604020202020204" pitchFamily="34" charset="0"/>
              </a:rPr>
              <a:t>Consequências do uso de baixas doses de chlorimuron por 6 anos consecutivos em azevém</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Esta população tem 6 mutações gênicas bem como metabolismo incrementado que conferem resistência (Christopher et al. 1992; </a:t>
            </a:r>
            <a:r>
              <a:rPr lang="pt-BR" sz="2400" b="1" dirty="0" err="1" smtClean="0">
                <a:ln/>
                <a:latin typeface="Arial" panose="020B0604020202020204" pitchFamily="34" charset="0"/>
                <a:cs typeface="Arial" panose="020B0604020202020204" pitchFamily="34" charset="0"/>
              </a:rPr>
              <a:t>Yu</a:t>
            </a:r>
            <a:r>
              <a:rPr lang="pt-BR" sz="2400" b="1" dirty="0" smtClean="0">
                <a:ln/>
                <a:latin typeface="Arial" panose="020B0604020202020204" pitchFamily="34" charset="0"/>
                <a:cs typeface="Arial" panose="020B0604020202020204" pitchFamily="34" charset="0"/>
              </a:rPr>
              <a:t> et al. 2008) </a:t>
            </a:r>
            <a:endParaRPr lang="pt-BR" sz="2400" b="1" dirty="0">
              <a:ln/>
              <a:latin typeface="Arial" panose="020B0604020202020204" pitchFamily="34" charset="0"/>
              <a:cs typeface="Arial" panose="020B0604020202020204" pitchFamily="34" charset="0"/>
            </a:endParaRPr>
          </a:p>
          <a:p>
            <a:pPr marL="742950" lvl="1" indent="-285750">
              <a:spcAft>
                <a:spcPts val="1200"/>
              </a:spcAft>
              <a:buFont typeface="Wingdings" panose="05000000000000000000" pitchFamily="2" charset="2"/>
              <a:buChar char="ü"/>
            </a:pPr>
            <a:endParaRPr lang="pt-BR" sz="2400" b="1" dirty="0" smtClean="0">
              <a:ln/>
              <a:solidFill>
                <a:srgbClr val="00B0F0"/>
              </a:solidFill>
              <a:latin typeface="Arial" panose="020B0604020202020204" pitchFamily="34" charset="0"/>
              <a:cs typeface="Arial" panose="020B0604020202020204" pitchFamily="34" charset="0"/>
            </a:endParaRPr>
          </a:p>
          <a:p>
            <a:pPr marL="0" lvl="1">
              <a:spcAft>
                <a:spcPts val="1200"/>
              </a:spcAft>
            </a:pPr>
            <a:r>
              <a:rPr lang="pt-BR" sz="2400" b="1" dirty="0" smtClean="0">
                <a:ln/>
                <a:solidFill>
                  <a:srgbClr val="00B0F0"/>
                </a:solidFill>
                <a:latin typeface="Arial" panose="020B0604020202020204" pitchFamily="34" charset="0"/>
                <a:cs typeface="Arial" panose="020B0604020202020204" pitchFamily="34" charset="0"/>
              </a:rPr>
              <a:t>Implicações</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Risco do uso de doses baixas e complicações do metabolismo das plantas no manejo da resistência</a:t>
            </a:r>
            <a:endParaRPr lang="pt-BR" sz="2400" b="1"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5441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745540"/>
            <a:ext cx="762940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Sumário</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506488" y="1365150"/>
            <a:ext cx="8637512" cy="3139321"/>
          </a:xfrm>
          <a:prstGeom prst="rect">
            <a:avLst/>
          </a:prstGeom>
        </p:spPr>
        <p:txBody>
          <a:bodyPr wrap="square">
            <a:spAutoFit/>
          </a:bodyPr>
          <a:lstStyle/>
          <a:p>
            <a:pPr>
              <a:spcAft>
                <a:spcPts val="1200"/>
              </a:spcAft>
            </a:pPr>
            <a:r>
              <a:rPr lang="pt-BR" sz="2400" b="1" dirty="0" smtClean="0">
                <a:ln/>
                <a:solidFill>
                  <a:schemeClr val="accent1">
                    <a:lumMod val="75000"/>
                  </a:schemeClr>
                </a:solidFill>
                <a:latin typeface="Arial" panose="020B0604020202020204" pitchFamily="34" charset="0"/>
                <a:cs typeface="Arial" panose="020B0604020202020204" pitchFamily="34" charset="0"/>
              </a:rPr>
              <a:t>Alteração no sítio de ação é o mais estudado. Muitas das mutações podem ocorrer e ser rapidamente abundante a população pois:</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Alta frequência inicial do gene</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Codificado pelo gene nuclear, transmitido via </a:t>
            </a:r>
            <a:r>
              <a:rPr lang="pt-BR" sz="2400" b="1" dirty="0" err="1" smtClean="0">
                <a:ln/>
                <a:latin typeface="Arial" panose="020B0604020202020204" pitchFamily="34" charset="0"/>
                <a:cs typeface="Arial" panose="020B0604020202020204" pitchFamily="34" charset="0"/>
              </a:rPr>
              <a:t>polen</a:t>
            </a:r>
            <a:r>
              <a:rPr lang="pt-BR" sz="2400" b="1" dirty="0" smtClean="0">
                <a:ln/>
                <a:latin typeface="Arial" panose="020B0604020202020204" pitchFamily="34" charset="0"/>
                <a:cs typeface="Arial" panose="020B0604020202020204" pitchFamily="34" charset="0"/>
              </a:rPr>
              <a:t> e dominante</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Nenhum custo adaptativo</a:t>
            </a:r>
            <a:endParaRPr lang="pt-BR" sz="2400" b="1"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9362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745540"/>
            <a:ext cx="7629400" cy="52322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2800" b="1" spc="50" dirty="0" smtClean="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Sumário</a:t>
            </a:r>
            <a:endParaRPr lang="pt-BR" sz="2800" b="1" spc="50" dirty="0">
              <a:ln w="0"/>
              <a:solidFill>
                <a:srgbClr val="00B0F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3" name="Retângulo 2"/>
          <p:cNvSpPr/>
          <p:nvPr/>
        </p:nvSpPr>
        <p:spPr>
          <a:xfrm>
            <a:off x="506488" y="1365150"/>
            <a:ext cx="8637512" cy="3293209"/>
          </a:xfrm>
          <a:prstGeom prst="rect">
            <a:avLst/>
          </a:prstGeom>
        </p:spPr>
        <p:txBody>
          <a:bodyPr wrap="square">
            <a:spAutoFit/>
          </a:bodyPr>
          <a:lstStyle/>
          <a:p>
            <a:pPr>
              <a:spcAft>
                <a:spcPts val="1200"/>
              </a:spcAft>
            </a:pPr>
            <a:r>
              <a:rPr lang="pt-BR" sz="2400" b="1" dirty="0" smtClean="0">
                <a:ln/>
                <a:solidFill>
                  <a:schemeClr val="accent1">
                    <a:lumMod val="75000"/>
                  </a:schemeClr>
                </a:solidFill>
                <a:latin typeface="Arial" panose="020B0604020202020204" pitchFamily="34" charset="0"/>
                <a:cs typeface="Arial" panose="020B0604020202020204" pitchFamily="34" charset="0"/>
              </a:rPr>
              <a:t>Não alteração no sítio de ação é importante, mas mascarada e pouco estudada:</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Tem sido comprovada </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Há necessidade de mais estudos genéticos</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Precisamos de ferramentas de diagnóstico</a:t>
            </a:r>
          </a:p>
          <a:p>
            <a:pPr marL="742950" lvl="1" indent="-285750">
              <a:spcAft>
                <a:spcPts val="1200"/>
              </a:spcAft>
              <a:buFont typeface="Wingdings" panose="05000000000000000000" pitchFamily="2" charset="2"/>
              <a:buChar char="ü"/>
            </a:pPr>
            <a:r>
              <a:rPr lang="pt-BR" sz="2400" b="1" dirty="0" smtClean="0">
                <a:ln/>
                <a:latin typeface="Arial" panose="020B0604020202020204" pitchFamily="34" charset="0"/>
                <a:cs typeface="Arial" panose="020B0604020202020204" pitchFamily="34" charset="0"/>
              </a:rPr>
              <a:t>Sinergismo pode superar a resistência metabólica (ex. </a:t>
            </a:r>
            <a:r>
              <a:rPr lang="pt-BR" sz="2400" b="1" dirty="0" err="1" smtClean="0">
                <a:ln/>
                <a:latin typeface="Arial" panose="020B0604020202020204" pitchFamily="34" charset="0"/>
                <a:cs typeface="Arial" panose="020B0604020202020204" pitchFamily="34" charset="0"/>
              </a:rPr>
              <a:t>malathion</a:t>
            </a:r>
            <a:r>
              <a:rPr lang="pt-BR" sz="2400" b="1" dirty="0" smtClean="0">
                <a:ln/>
                <a:latin typeface="Arial" panose="020B0604020202020204" pitchFamily="34" charset="0"/>
                <a:cs typeface="Arial" panose="020B0604020202020204" pitchFamily="34" charset="0"/>
              </a:rPr>
              <a:t>)</a:t>
            </a:r>
            <a:endParaRPr lang="pt-BR" sz="2400" b="1"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001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374059"/>
            <a:ext cx="6197530" cy="1015663"/>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fontAlgn="base">
              <a:spcBef>
                <a:spcPct val="0"/>
              </a:spcBef>
              <a:spcAft>
                <a:spcPct val="0"/>
              </a:spcAft>
            </a:pPr>
            <a:r>
              <a:rPr lang="pt-BR" sz="2800" b="1" dirty="0">
                <a:ln/>
                <a:solidFill>
                  <a:srgbClr val="0070C0"/>
                </a:solidFill>
                <a:latin typeface="Arial" panose="020B0604020202020204" pitchFamily="34" charset="0"/>
                <a:cs typeface="Arial" panose="020B0604020202020204" pitchFamily="34" charset="0"/>
              </a:rPr>
              <a:t>Herbicidas INIBIDORES DA ALS</a:t>
            </a:r>
            <a:endParaRPr kumimoji="1" lang="pt-BR" sz="3200" b="1" dirty="0" smtClean="0">
              <a:ln/>
              <a:solidFill>
                <a:srgbClr val="0070C0"/>
              </a:solidFill>
              <a:latin typeface="Arial" pitchFamily="34" charset="0"/>
              <a:cs typeface="Arial" pitchFamily="34" charset="0"/>
            </a:endParaRPr>
          </a:p>
          <a:p>
            <a:pPr fontAlgn="base">
              <a:spcBef>
                <a:spcPct val="0"/>
              </a:spcBef>
              <a:spcAft>
                <a:spcPct val="0"/>
              </a:spcAft>
            </a:pPr>
            <a:r>
              <a:rPr kumimoji="1" lang="pt-BR" sz="3200" b="1" dirty="0" smtClean="0">
                <a:ln/>
                <a:solidFill>
                  <a:srgbClr val="0070C0"/>
                </a:solidFill>
                <a:latin typeface="Arial" pitchFamily="34" charset="0"/>
                <a:cs typeface="Arial" pitchFamily="34" charset="0"/>
              </a:rPr>
              <a:t>Classificação HRAC – Grupo B</a:t>
            </a:r>
            <a:endParaRPr kumimoji="1" lang="en-US" sz="3200" b="1" dirty="0">
              <a:ln/>
              <a:solidFill>
                <a:srgbClr val="0070C0"/>
              </a:solidFill>
              <a:latin typeface="Arial" pitchFamily="34" charset="0"/>
              <a:cs typeface="Arial" pitchFamily="34" charset="0"/>
            </a:endParaRPr>
          </a:p>
        </p:txBody>
      </p:sp>
      <p:sp>
        <p:nvSpPr>
          <p:cNvPr id="5" name="Espaço Reservado para Conteúdo 2"/>
          <p:cNvSpPr txBox="1">
            <a:spLocks/>
          </p:cNvSpPr>
          <p:nvPr/>
        </p:nvSpPr>
        <p:spPr>
          <a:xfrm>
            <a:off x="4733963" y="1088688"/>
            <a:ext cx="4338637" cy="5145087"/>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F4891E"/>
              </a:buClr>
              <a:defRPr/>
            </a:pPr>
            <a:endParaRPr kumimoji="1" lang="pt-BR" dirty="0" smtClean="0">
              <a:solidFill>
                <a:srgbClr val="262626"/>
              </a:solidFill>
            </a:endParaRPr>
          </a:p>
          <a:p>
            <a:pPr>
              <a:buClr>
                <a:srgbClr val="F4891E"/>
              </a:buClr>
              <a:defRPr/>
            </a:pPr>
            <a:endParaRPr kumimoji="1" lang="pt-BR" dirty="0" smtClean="0">
              <a:solidFill>
                <a:srgbClr val="262626"/>
              </a:solidFill>
            </a:endParaRPr>
          </a:p>
          <a:p>
            <a:pPr marL="0" indent="0">
              <a:buClr>
                <a:srgbClr val="F4891E"/>
              </a:buClr>
              <a:buFont typeface="Arial" pitchFamily="34" charset="0"/>
              <a:buNone/>
              <a:defRPr/>
            </a:pPr>
            <a:endParaRPr kumimoji="1" lang="pt-BR" dirty="0">
              <a:solidFill>
                <a:srgbClr val="262626"/>
              </a:solidFill>
            </a:endParaRPr>
          </a:p>
        </p:txBody>
      </p:sp>
      <p:sp>
        <p:nvSpPr>
          <p:cNvPr id="7" name="Espaço Reservado para Conteúdo 2"/>
          <p:cNvSpPr txBox="1">
            <a:spLocks/>
          </p:cNvSpPr>
          <p:nvPr/>
        </p:nvSpPr>
        <p:spPr>
          <a:xfrm>
            <a:off x="1403648" y="1605682"/>
            <a:ext cx="3712110" cy="4919662"/>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Font typeface="Arial" pitchFamily="34" charset="0"/>
              <a:buNone/>
              <a:defRPr/>
            </a:pPr>
            <a:r>
              <a:rPr kumimoji="1" lang="pt-BR" sz="2400" b="1" u="sng" dirty="0" smtClean="0">
                <a:solidFill>
                  <a:schemeClr val="accent1"/>
                </a:solidFill>
                <a:latin typeface="Arial" pitchFamily="34" charset="0"/>
                <a:cs typeface="Arial" pitchFamily="34" charset="0"/>
              </a:rPr>
              <a:t>Sulfoniluréias</a:t>
            </a:r>
            <a:r>
              <a:rPr kumimoji="1" lang="pt-BR" sz="2400" b="1" dirty="0" smtClean="0">
                <a:solidFill>
                  <a:schemeClr val="accent1"/>
                </a:solidFill>
                <a:latin typeface="Arial" pitchFamily="34" charset="0"/>
                <a:cs typeface="Arial" pitchFamily="34" charset="0"/>
              </a:rPr>
              <a:t>: </a:t>
            </a:r>
          </a:p>
          <a:p>
            <a:pPr fontAlgn="base">
              <a:spcAft>
                <a:spcPct val="0"/>
              </a:spcAft>
              <a:buClr>
                <a:schemeClr val="accent2">
                  <a:lumMod val="50000"/>
                </a:schemeClr>
              </a:buClr>
              <a:buFont typeface="Wingdings" pitchFamily="2" charset="2"/>
              <a:buChar char="ü"/>
              <a:defRPr/>
            </a:pPr>
            <a:r>
              <a:rPr kumimoji="1" lang="pt-BR" sz="2400" b="1" dirty="0" smtClean="0">
                <a:solidFill>
                  <a:srgbClr val="262626"/>
                </a:solidFill>
                <a:latin typeface="Arial" pitchFamily="34" charset="0"/>
                <a:cs typeface="Arial" pitchFamily="34" charset="0"/>
              </a:rPr>
              <a:t>chlorimuron-ethyl</a:t>
            </a:r>
          </a:p>
          <a:p>
            <a:pPr fontAlgn="base">
              <a:spcAft>
                <a:spcPct val="0"/>
              </a:spcAft>
              <a:buClr>
                <a:schemeClr val="accent2">
                  <a:lumMod val="50000"/>
                </a:schemeClr>
              </a:buClr>
              <a:buFont typeface="Wingdings" pitchFamily="2" charset="2"/>
              <a:buChar char="ü"/>
              <a:defRPr/>
            </a:pPr>
            <a:r>
              <a:rPr kumimoji="1" lang="pt-BR" sz="2400" b="1" dirty="0" smtClean="0">
                <a:solidFill>
                  <a:srgbClr val="262626"/>
                </a:solidFill>
                <a:latin typeface="Arial" pitchFamily="34" charset="0"/>
                <a:cs typeface="Arial" pitchFamily="34" charset="0"/>
              </a:rPr>
              <a:t>metsulfuron-methyl </a:t>
            </a:r>
          </a:p>
          <a:p>
            <a:pPr fontAlgn="base">
              <a:spcAft>
                <a:spcPct val="0"/>
              </a:spcAft>
              <a:buClr>
                <a:schemeClr val="accent2">
                  <a:lumMod val="50000"/>
                </a:schemeClr>
              </a:buClr>
              <a:buFont typeface="Wingdings" pitchFamily="2" charset="2"/>
              <a:buChar char="ü"/>
              <a:defRPr/>
            </a:pPr>
            <a:r>
              <a:rPr kumimoji="1" lang="pt-BR" sz="2400" b="1" dirty="0" smtClean="0">
                <a:solidFill>
                  <a:srgbClr val="262626"/>
                </a:solidFill>
                <a:latin typeface="Arial" pitchFamily="34" charset="0"/>
                <a:cs typeface="Arial" pitchFamily="34" charset="0"/>
              </a:rPr>
              <a:t>nicosulfuron</a:t>
            </a:r>
          </a:p>
          <a:p>
            <a:pPr marL="0" indent="0" fontAlgn="base">
              <a:spcAft>
                <a:spcPct val="0"/>
              </a:spcAft>
              <a:buFont typeface="Arial" pitchFamily="34" charset="0"/>
              <a:buNone/>
              <a:defRPr/>
            </a:pPr>
            <a:endParaRPr kumimoji="1" lang="pt-BR" sz="2400" b="1" dirty="0" smtClean="0">
              <a:solidFill>
                <a:srgbClr val="262626"/>
              </a:solidFill>
              <a:latin typeface="Arial" pitchFamily="34" charset="0"/>
              <a:cs typeface="Arial" pitchFamily="34" charset="0"/>
            </a:endParaRPr>
          </a:p>
          <a:p>
            <a:pPr marL="0" indent="0" fontAlgn="base">
              <a:spcAft>
                <a:spcPct val="0"/>
              </a:spcAft>
              <a:buFont typeface="Arial" pitchFamily="34" charset="0"/>
              <a:buNone/>
              <a:defRPr/>
            </a:pPr>
            <a:r>
              <a:rPr kumimoji="1" lang="pt-BR" sz="2400" b="1" u="sng" dirty="0" smtClean="0">
                <a:solidFill>
                  <a:schemeClr val="accent1"/>
                </a:solidFill>
                <a:latin typeface="Arial" pitchFamily="34" charset="0"/>
                <a:cs typeface="Arial" pitchFamily="34" charset="0"/>
              </a:rPr>
              <a:t>Imidazolinonas</a:t>
            </a:r>
            <a:r>
              <a:rPr kumimoji="1" lang="pt-BR" sz="2400" b="1" dirty="0" smtClean="0">
                <a:solidFill>
                  <a:schemeClr val="accent1"/>
                </a:solidFill>
                <a:latin typeface="Arial" pitchFamily="34" charset="0"/>
                <a:cs typeface="Arial" pitchFamily="34" charset="0"/>
              </a:rPr>
              <a:t>:</a:t>
            </a:r>
          </a:p>
          <a:p>
            <a:pPr fontAlgn="base">
              <a:spcAft>
                <a:spcPct val="0"/>
              </a:spcAft>
              <a:buClr>
                <a:schemeClr val="accent2">
                  <a:lumMod val="50000"/>
                </a:schemeClr>
              </a:buClr>
              <a:buFont typeface="Wingdings" pitchFamily="2" charset="2"/>
              <a:buChar char="ü"/>
              <a:defRPr/>
            </a:pPr>
            <a:r>
              <a:rPr kumimoji="1" lang="pt-BR" sz="2400" b="1" dirty="0" smtClean="0">
                <a:solidFill>
                  <a:srgbClr val="262626"/>
                </a:solidFill>
                <a:latin typeface="Arial" pitchFamily="34" charset="0"/>
                <a:cs typeface="Arial" pitchFamily="34" charset="0"/>
              </a:rPr>
              <a:t>Imazethapyr</a:t>
            </a:r>
          </a:p>
          <a:p>
            <a:pPr fontAlgn="base">
              <a:spcAft>
                <a:spcPct val="0"/>
              </a:spcAft>
              <a:buClr>
                <a:schemeClr val="accent2">
                  <a:lumMod val="50000"/>
                </a:schemeClr>
              </a:buClr>
              <a:buFont typeface="Wingdings" pitchFamily="2" charset="2"/>
              <a:buChar char="ü"/>
              <a:defRPr/>
            </a:pPr>
            <a:r>
              <a:rPr kumimoji="1" lang="pt-BR" sz="2400" b="1" dirty="0" smtClean="0">
                <a:solidFill>
                  <a:srgbClr val="262626"/>
                </a:solidFill>
                <a:latin typeface="Arial" pitchFamily="34" charset="0"/>
                <a:cs typeface="Arial" pitchFamily="34" charset="0"/>
              </a:rPr>
              <a:t>Imazapic</a:t>
            </a:r>
          </a:p>
          <a:p>
            <a:pPr fontAlgn="base">
              <a:spcAft>
                <a:spcPct val="0"/>
              </a:spcAft>
              <a:buClr>
                <a:schemeClr val="accent2">
                  <a:lumMod val="50000"/>
                </a:schemeClr>
              </a:buClr>
              <a:buFont typeface="Wingdings" pitchFamily="2" charset="2"/>
              <a:buChar char="ü"/>
              <a:defRPr/>
            </a:pPr>
            <a:r>
              <a:rPr kumimoji="1" lang="pt-BR" sz="2400" b="1" dirty="0" smtClean="0">
                <a:solidFill>
                  <a:srgbClr val="262626"/>
                </a:solidFill>
                <a:latin typeface="Arial" pitchFamily="34" charset="0"/>
                <a:cs typeface="Arial" pitchFamily="34" charset="0"/>
              </a:rPr>
              <a:t>imazaquin </a:t>
            </a:r>
          </a:p>
          <a:p>
            <a:pPr fontAlgn="base">
              <a:spcAft>
                <a:spcPct val="0"/>
              </a:spcAft>
              <a:buClr>
                <a:schemeClr val="accent2">
                  <a:lumMod val="50000"/>
                </a:schemeClr>
              </a:buClr>
              <a:buFont typeface="Wingdings" pitchFamily="2" charset="2"/>
              <a:buChar char="ü"/>
              <a:defRPr/>
            </a:pPr>
            <a:r>
              <a:rPr kumimoji="1" lang="pt-BR" sz="2400" b="1" dirty="0" smtClean="0">
                <a:solidFill>
                  <a:srgbClr val="262626"/>
                </a:solidFill>
                <a:latin typeface="Arial" pitchFamily="34" charset="0"/>
                <a:cs typeface="Arial" pitchFamily="34" charset="0"/>
              </a:rPr>
              <a:t>Imazapyr</a:t>
            </a:r>
          </a:p>
        </p:txBody>
      </p:sp>
      <p:sp>
        <p:nvSpPr>
          <p:cNvPr id="8" name="CaixaDeTexto 3"/>
          <p:cNvSpPr txBox="1">
            <a:spLocks noChangeArrowheads="1"/>
          </p:cNvSpPr>
          <p:nvPr/>
        </p:nvSpPr>
        <p:spPr bwMode="auto">
          <a:xfrm>
            <a:off x="5119029" y="1556792"/>
            <a:ext cx="38163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kumimoji="1" lang="pt-BR" sz="2400" b="1" u="sng" dirty="0">
                <a:solidFill>
                  <a:schemeClr val="accent1"/>
                </a:solidFill>
                <a:latin typeface="Arial" pitchFamily="34" charset="0"/>
                <a:cs typeface="Arial" pitchFamily="34" charset="0"/>
              </a:rPr>
              <a:t>Triazolopirimidina</a:t>
            </a:r>
            <a:r>
              <a:rPr kumimoji="1" lang="pt-BR" sz="2400" b="1" dirty="0">
                <a:solidFill>
                  <a:schemeClr val="accent1"/>
                </a:solidFill>
                <a:latin typeface="Arial" pitchFamily="34" charset="0"/>
                <a:cs typeface="Arial" pitchFamily="34" charset="0"/>
              </a:rPr>
              <a:t>:</a:t>
            </a:r>
          </a:p>
          <a:p>
            <a:pPr marL="342900" indent="-342900" eaLnBrk="1" fontAlgn="base" hangingPunct="1">
              <a:spcBef>
                <a:spcPct val="0"/>
              </a:spcBef>
              <a:spcAft>
                <a:spcPct val="0"/>
              </a:spcAft>
              <a:buClr>
                <a:schemeClr val="accent2">
                  <a:lumMod val="50000"/>
                </a:schemeClr>
              </a:buClr>
              <a:buFont typeface="Wingdings" pitchFamily="2" charset="2"/>
              <a:buChar char="ü"/>
            </a:pPr>
            <a:r>
              <a:rPr kumimoji="1" lang="pt-BR" sz="2400" b="1" dirty="0" smtClean="0">
                <a:solidFill>
                  <a:srgbClr val="262626"/>
                </a:solidFill>
                <a:latin typeface="Arial" pitchFamily="34" charset="0"/>
                <a:cs typeface="Arial" pitchFamily="34" charset="0"/>
              </a:rPr>
              <a:t>flumetsulan</a:t>
            </a:r>
            <a:endParaRPr kumimoji="1" lang="pt-BR" sz="2400" b="1" dirty="0">
              <a:solidFill>
                <a:srgbClr val="262626"/>
              </a:solidFill>
              <a:latin typeface="Arial" pitchFamily="34" charset="0"/>
              <a:cs typeface="Arial" pitchFamily="34" charset="0"/>
            </a:endParaRPr>
          </a:p>
          <a:p>
            <a:pPr marL="342900" indent="-342900" eaLnBrk="1" fontAlgn="base" hangingPunct="1">
              <a:spcBef>
                <a:spcPct val="0"/>
              </a:spcBef>
              <a:spcAft>
                <a:spcPct val="0"/>
              </a:spcAft>
              <a:buClr>
                <a:schemeClr val="accent2">
                  <a:lumMod val="50000"/>
                </a:schemeClr>
              </a:buClr>
              <a:buFont typeface="Wingdings" pitchFamily="2" charset="2"/>
              <a:buChar char="ü"/>
            </a:pPr>
            <a:r>
              <a:rPr kumimoji="1" lang="pt-BR" sz="2400" b="1" dirty="0" smtClean="0">
                <a:solidFill>
                  <a:srgbClr val="262626"/>
                </a:solidFill>
                <a:latin typeface="Arial" pitchFamily="34" charset="0"/>
                <a:cs typeface="Arial" pitchFamily="34" charset="0"/>
              </a:rPr>
              <a:t>diclosulan</a:t>
            </a:r>
            <a:endParaRPr kumimoji="1" lang="pt-BR" sz="2400" b="1" dirty="0">
              <a:solidFill>
                <a:srgbClr val="262626"/>
              </a:solidFill>
              <a:latin typeface="Arial" pitchFamily="34" charset="0"/>
              <a:cs typeface="Arial" pitchFamily="34" charset="0"/>
            </a:endParaRPr>
          </a:p>
          <a:p>
            <a:pPr eaLnBrk="1" fontAlgn="base" hangingPunct="1">
              <a:spcBef>
                <a:spcPct val="0"/>
              </a:spcBef>
              <a:spcAft>
                <a:spcPct val="0"/>
              </a:spcAft>
            </a:pPr>
            <a:endParaRPr kumimoji="1" lang="pt-BR" sz="2400" b="1" u="sng" dirty="0">
              <a:solidFill>
                <a:schemeClr val="accent1"/>
              </a:solidFill>
              <a:latin typeface="Arial" pitchFamily="34" charset="0"/>
              <a:cs typeface="Arial" pitchFamily="34" charset="0"/>
            </a:endParaRPr>
          </a:p>
          <a:p>
            <a:pPr eaLnBrk="1" fontAlgn="base" hangingPunct="1">
              <a:spcBef>
                <a:spcPct val="0"/>
              </a:spcBef>
              <a:spcAft>
                <a:spcPct val="0"/>
              </a:spcAft>
            </a:pPr>
            <a:r>
              <a:rPr kumimoji="1" lang="pt-BR" sz="2400" b="1" u="sng" dirty="0">
                <a:solidFill>
                  <a:schemeClr val="accent1"/>
                </a:solidFill>
                <a:latin typeface="Arial" pitchFamily="34" charset="0"/>
                <a:cs typeface="Arial" pitchFamily="34" charset="0"/>
              </a:rPr>
              <a:t>Pirimidiloxibenzoatos</a:t>
            </a:r>
            <a:r>
              <a:rPr kumimoji="1" lang="pt-BR" sz="2400" b="1" dirty="0">
                <a:solidFill>
                  <a:schemeClr val="accent1"/>
                </a:solidFill>
                <a:latin typeface="Arial" pitchFamily="34" charset="0"/>
                <a:cs typeface="Arial" pitchFamily="34" charset="0"/>
              </a:rPr>
              <a:t>: </a:t>
            </a:r>
          </a:p>
          <a:p>
            <a:pPr marL="342900" indent="-342900" eaLnBrk="1" fontAlgn="base" hangingPunct="1">
              <a:spcBef>
                <a:spcPct val="0"/>
              </a:spcBef>
              <a:spcAft>
                <a:spcPct val="0"/>
              </a:spcAft>
              <a:buClr>
                <a:schemeClr val="accent2">
                  <a:lumMod val="50000"/>
                </a:schemeClr>
              </a:buClr>
              <a:buFont typeface="Wingdings" pitchFamily="2" charset="2"/>
              <a:buChar char="ü"/>
            </a:pPr>
            <a:r>
              <a:rPr kumimoji="1" lang="pt-BR" sz="2400" b="1" dirty="0" smtClean="0">
                <a:solidFill>
                  <a:srgbClr val="262626"/>
                </a:solidFill>
                <a:latin typeface="Arial" pitchFamily="34" charset="0"/>
                <a:cs typeface="Arial" pitchFamily="34" charset="0"/>
              </a:rPr>
              <a:t>pyrithiobac-sodium</a:t>
            </a:r>
          </a:p>
          <a:p>
            <a:pPr marL="342900" indent="-342900" eaLnBrk="1" fontAlgn="base" hangingPunct="1">
              <a:spcBef>
                <a:spcPct val="0"/>
              </a:spcBef>
              <a:spcAft>
                <a:spcPct val="0"/>
              </a:spcAft>
              <a:buClr>
                <a:schemeClr val="accent2">
                  <a:lumMod val="50000"/>
                </a:schemeClr>
              </a:buClr>
              <a:buFont typeface="Wingdings" pitchFamily="2" charset="2"/>
              <a:buChar char="ü"/>
            </a:pPr>
            <a:r>
              <a:rPr kumimoji="1" lang="pt-BR" sz="2400" b="1" dirty="0" smtClean="0">
                <a:solidFill>
                  <a:srgbClr val="262626"/>
                </a:solidFill>
                <a:latin typeface="Arial" pitchFamily="34" charset="0"/>
                <a:cs typeface="Arial" pitchFamily="34" charset="0"/>
              </a:rPr>
              <a:t>bispyribac-sodium</a:t>
            </a:r>
          </a:p>
          <a:p>
            <a:pPr eaLnBrk="1" fontAlgn="base" hangingPunct="1">
              <a:spcBef>
                <a:spcPct val="0"/>
              </a:spcBef>
              <a:spcAft>
                <a:spcPct val="0"/>
              </a:spcAft>
            </a:pPr>
            <a:endParaRPr kumimoji="1" lang="pt-BR" sz="2400" b="1" dirty="0">
              <a:solidFill>
                <a:srgbClr val="262626"/>
              </a:solidFill>
              <a:latin typeface="Arial" pitchFamily="34" charset="0"/>
              <a:cs typeface="Arial" pitchFamily="34" charset="0"/>
            </a:endParaRPr>
          </a:p>
        </p:txBody>
      </p:sp>
    </p:spTree>
    <p:extLst>
      <p:ext uri="{BB962C8B-B14F-4D97-AF65-F5344CB8AC3E}">
        <p14:creationId xmlns:p14="http://schemas.microsoft.com/office/powerpoint/2010/main" val="326196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82693"/>
            <a:ext cx="8784976" cy="3477875"/>
          </a:xfrm>
          <a:prstGeom prst="rect">
            <a:avLst/>
          </a:prstGeom>
          <a:solidFill>
            <a:schemeClr val="bg1"/>
          </a:solidFill>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buClr>
                <a:schemeClr val="accent3">
                  <a:lumMod val="50000"/>
                </a:schemeClr>
              </a:buClr>
            </a:pPr>
            <a:r>
              <a:rPr lang="pt-BR" sz="2000" b="1" dirty="0" smtClean="0">
                <a:solidFill>
                  <a:srgbClr val="002060"/>
                </a:solidFill>
                <a:latin typeface="Arial" pitchFamily="34" charset="0"/>
                <a:cs typeface="Arial" pitchFamily="34" charset="0"/>
              </a:rPr>
              <a:t>Desenvolvimento de culturas resistentes a herbicidas</a:t>
            </a:r>
          </a:p>
          <a:p>
            <a:pPr>
              <a:buClr>
                <a:schemeClr val="accent3">
                  <a:lumMod val="50000"/>
                </a:schemeClr>
              </a:buClr>
            </a:pPr>
            <a:endParaRPr lang="pt-BR" sz="2000" b="1" dirty="0" smtClean="0">
              <a:solidFill>
                <a:schemeClr val="tx1"/>
              </a:solidFill>
              <a:latin typeface="Arial" pitchFamily="34" charset="0"/>
              <a:cs typeface="Arial" pitchFamily="34" charset="0"/>
            </a:endParaRP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Incrementar a seletividade marginal, possibilitar ou uso em “minor crops” e reduzir problemas de carryover</a:t>
            </a: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Diversas culturas foram melhoradas para esta característica:</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Milho, canola, beterraba, arroz e trigo</a:t>
            </a:r>
          </a:p>
          <a:p>
            <a:pPr marL="800100" lvl="1"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Seleção somática, melhoramento por mutação, transformação e cruzamento interespecífico</a:t>
            </a: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No entanto, estas culturas resistentes aumenta ainda mais a dependência de ALS</a:t>
            </a: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Poucos trabalhos tem sido dirigido para “minor crops”</a:t>
            </a:r>
          </a:p>
        </p:txBody>
      </p:sp>
      <p:sp>
        <p:nvSpPr>
          <p:cNvPr id="3" name="TextBox 2"/>
          <p:cNvSpPr txBox="1"/>
          <p:nvPr/>
        </p:nvSpPr>
        <p:spPr>
          <a:xfrm>
            <a:off x="179512" y="4509120"/>
            <a:ext cx="8784976" cy="2246769"/>
          </a:xfrm>
          <a:prstGeom prst="rect">
            <a:avLst/>
          </a:prstGeom>
          <a:solidFill>
            <a:schemeClr val="bg1"/>
          </a:solidFill>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buClr>
                <a:schemeClr val="accent3">
                  <a:lumMod val="50000"/>
                </a:schemeClr>
              </a:buClr>
            </a:pPr>
            <a:r>
              <a:rPr lang="pt-BR" sz="2000" b="1" dirty="0" smtClean="0">
                <a:solidFill>
                  <a:srgbClr val="002060"/>
                </a:solidFill>
                <a:latin typeface="Arial" pitchFamily="34" charset="0"/>
                <a:cs typeface="Arial" pitchFamily="34" charset="0"/>
              </a:rPr>
              <a:t>Avanços em modelos moleculares</a:t>
            </a:r>
          </a:p>
          <a:p>
            <a:pPr>
              <a:buClr>
                <a:schemeClr val="accent3">
                  <a:lumMod val="50000"/>
                </a:schemeClr>
              </a:buClr>
            </a:pPr>
            <a:endParaRPr lang="pt-BR" sz="2000" b="1" dirty="0" smtClean="0">
              <a:solidFill>
                <a:schemeClr val="tx1"/>
              </a:solidFill>
              <a:latin typeface="Arial" pitchFamily="34" charset="0"/>
              <a:cs typeface="Arial" pitchFamily="34" charset="0"/>
            </a:endParaRP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Modelos moleculares da ALS está sendo usado para identificar mutações virtuais que conferem resistência a outros herbicidas</a:t>
            </a: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Semelhate a </a:t>
            </a:r>
            <a:r>
              <a:rPr lang="pt-BR" sz="2000" b="1" dirty="0" err="1" smtClean="0">
                <a:solidFill>
                  <a:schemeClr val="tx1"/>
                </a:solidFill>
                <a:latin typeface="Arial" pitchFamily="34" charset="0"/>
                <a:cs typeface="Arial" pitchFamily="34" charset="0"/>
              </a:rPr>
              <a:t>triazinas</a:t>
            </a:r>
            <a:r>
              <a:rPr lang="pt-BR" sz="2000" b="1" dirty="0" smtClean="0">
                <a:solidFill>
                  <a:schemeClr val="tx1"/>
                </a:solidFill>
                <a:latin typeface="Arial" pitchFamily="34" charset="0"/>
                <a:cs typeface="Arial" pitchFamily="34" charset="0"/>
              </a:rPr>
              <a:t> para elucidar o PSII, a resistência a ALS tem auxiliado em desvendar a síntese de aminoácidos alifáticos de cadeia lateral</a:t>
            </a:r>
          </a:p>
        </p:txBody>
      </p:sp>
      <p:sp>
        <p:nvSpPr>
          <p:cNvPr id="4" name="Retângulo 3"/>
          <p:cNvSpPr/>
          <p:nvPr/>
        </p:nvSpPr>
        <p:spPr>
          <a:xfrm>
            <a:off x="683568" y="152778"/>
            <a:ext cx="77048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buClr>
                <a:schemeClr val="accent3">
                  <a:lumMod val="50000"/>
                </a:schemeClr>
              </a:buClr>
            </a:pPr>
            <a:r>
              <a:rPr lang="pt-BR" sz="2800" b="1" dirty="0">
                <a:ln/>
                <a:solidFill>
                  <a:schemeClr val="bg1"/>
                </a:solidFill>
                <a:latin typeface="Arial" pitchFamily="34" charset="0"/>
                <a:cs typeface="Arial" pitchFamily="34" charset="0"/>
              </a:rPr>
              <a:t>Explorando a mutação do sítio de ação:</a:t>
            </a:r>
          </a:p>
        </p:txBody>
      </p:sp>
    </p:spTree>
    <p:extLst>
      <p:ext uri="{BB962C8B-B14F-4D97-AF65-F5344CB8AC3E}">
        <p14:creationId xmlns:p14="http://schemas.microsoft.com/office/powerpoint/2010/main" val="29143405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72816"/>
            <a:ext cx="8784976" cy="1323439"/>
          </a:xfrm>
          <a:prstGeom prst="rect">
            <a:avLst/>
          </a:prstGeom>
          <a:solidFill>
            <a:schemeClr val="bg1"/>
          </a:solidFill>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buClr>
                <a:schemeClr val="accent3">
                  <a:lumMod val="50000"/>
                </a:schemeClr>
              </a:buClr>
            </a:pPr>
            <a:r>
              <a:rPr lang="pt-BR" sz="2000" b="1" dirty="0" smtClean="0">
                <a:solidFill>
                  <a:srgbClr val="002060"/>
                </a:solidFill>
                <a:latin typeface="Arial" pitchFamily="34" charset="0"/>
                <a:cs typeface="Arial" pitchFamily="34" charset="0"/>
              </a:rPr>
              <a:t>Marcadores genéticos de transformação de plantas</a:t>
            </a:r>
          </a:p>
          <a:p>
            <a:pPr>
              <a:buClr>
                <a:schemeClr val="accent3">
                  <a:lumMod val="50000"/>
                </a:schemeClr>
              </a:buClr>
            </a:pPr>
            <a:endParaRPr lang="pt-BR" sz="2000" b="1" dirty="0" smtClean="0">
              <a:solidFill>
                <a:schemeClr val="tx1"/>
              </a:solidFill>
              <a:latin typeface="Arial" pitchFamily="34" charset="0"/>
              <a:cs typeface="Arial" pitchFamily="34" charset="0"/>
            </a:endParaRP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Pela natureza genética dominante e alta magnitude de resistência, pode ser usado como marcadores de transformação de plantas</a:t>
            </a:r>
          </a:p>
        </p:txBody>
      </p:sp>
      <p:sp>
        <p:nvSpPr>
          <p:cNvPr id="3" name="TextBox 2"/>
          <p:cNvSpPr txBox="1"/>
          <p:nvPr/>
        </p:nvSpPr>
        <p:spPr>
          <a:xfrm>
            <a:off x="251520" y="3429000"/>
            <a:ext cx="8784976" cy="2246769"/>
          </a:xfrm>
          <a:prstGeom prst="rect">
            <a:avLst/>
          </a:prstGeom>
          <a:solidFill>
            <a:schemeClr val="bg1"/>
          </a:solidFill>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buClr>
                <a:schemeClr val="accent3">
                  <a:lumMod val="50000"/>
                </a:schemeClr>
              </a:buClr>
            </a:pPr>
            <a:r>
              <a:rPr lang="pt-BR" sz="2000" b="1" dirty="0" smtClean="0">
                <a:solidFill>
                  <a:srgbClr val="002060"/>
                </a:solidFill>
                <a:latin typeface="Arial" pitchFamily="34" charset="0"/>
                <a:cs typeface="Arial" pitchFamily="34" charset="0"/>
              </a:rPr>
              <a:t>Estudos de dinâmica de populações</a:t>
            </a:r>
          </a:p>
          <a:p>
            <a:pPr>
              <a:buClr>
                <a:schemeClr val="accent3">
                  <a:lumMod val="50000"/>
                </a:schemeClr>
              </a:buClr>
            </a:pPr>
            <a:endParaRPr lang="pt-BR" sz="2000" b="1" dirty="0" smtClean="0">
              <a:solidFill>
                <a:schemeClr val="tx1"/>
              </a:solidFill>
              <a:latin typeface="Arial" pitchFamily="34" charset="0"/>
              <a:cs typeface="Arial" pitchFamily="34" charset="0"/>
            </a:endParaRP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Em populações mistas de plantas R e S é possível estudar a taxa de auto-cruzamento entre as plantas</a:t>
            </a: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Estudar o movimento de polén em uma população</a:t>
            </a:r>
          </a:p>
          <a:p>
            <a:pPr marL="342900" indent="-342900">
              <a:buClr>
                <a:schemeClr val="accent3">
                  <a:lumMod val="50000"/>
                </a:schemeClr>
              </a:buClr>
              <a:buFont typeface="Wingdings" pitchFamily="2" charset="2"/>
              <a:buChar char="ü"/>
            </a:pPr>
            <a:r>
              <a:rPr lang="pt-BR" sz="2000" b="1" dirty="0" smtClean="0">
                <a:solidFill>
                  <a:schemeClr val="tx1"/>
                </a:solidFill>
                <a:latin typeface="Arial" pitchFamily="34" charset="0"/>
                <a:cs typeface="Arial" pitchFamily="34" charset="0"/>
              </a:rPr>
              <a:t>Investigação de hibridação inter-específica (</a:t>
            </a:r>
            <a:r>
              <a:rPr lang="pt-BR" sz="2000" b="1" i="1" dirty="0" smtClean="0">
                <a:solidFill>
                  <a:schemeClr val="tx1"/>
                </a:solidFill>
                <a:latin typeface="Arial" pitchFamily="34" charset="0"/>
                <a:cs typeface="Arial" pitchFamily="34" charset="0"/>
              </a:rPr>
              <a:t>A. Palmerii </a:t>
            </a:r>
            <a:r>
              <a:rPr lang="pt-BR" sz="2000" b="1" dirty="0" smtClean="0">
                <a:solidFill>
                  <a:schemeClr val="tx1"/>
                </a:solidFill>
                <a:latin typeface="Arial" pitchFamily="34" charset="0"/>
                <a:cs typeface="Arial" pitchFamily="34" charset="0"/>
              </a:rPr>
              <a:t>x </a:t>
            </a:r>
            <a:r>
              <a:rPr lang="pt-BR" sz="2000" b="1" i="1" dirty="0" smtClean="0">
                <a:solidFill>
                  <a:schemeClr val="tx1"/>
                </a:solidFill>
                <a:latin typeface="Arial" pitchFamily="34" charset="0"/>
                <a:cs typeface="Arial" pitchFamily="34" charset="0"/>
              </a:rPr>
              <a:t>A. hybridus</a:t>
            </a:r>
            <a:r>
              <a:rPr lang="pt-BR" sz="2000" b="1" dirty="0" smtClean="0">
                <a:solidFill>
                  <a:schemeClr val="tx1"/>
                </a:solidFill>
                <a:latin typeface="Arial" pitchFamily="34" charset="0"/>
                <a:cs typeface="Arial" pitchFamily="34" charset="0"/>
              </a:rPr>
              <a:t>)</a:t>
            </a:r>
          </a:p>
        </p:txBody>
      </p:sp>
      <p:sp>
        <p:nvSpPr>
          <p:cNvPr id="4" name="Retângulo 3"/>
          <p:cNvSpPr/>
          <p:nvPr/>
        </p:nvSpPr>
        <p:spPr>
          <a:xfrm>
            <a:off x="1403648" y="620688"/>
            <a:ext cx="6976590"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scene3d>
              <a:camera prst="orthographicFront"/>
              <a:lightRig rig="soft" dir="t">
                <a:rot lat="0" lon="0" rev="15600000"/>
              </a:lightRig>
            </a:scene3d>
            <a:sp3d extrusionH="57150" prstMaterial="softEdge">
              <a:bevelT w="25400" h="38100"/>
            </a:sp3d>
          </a:bodyPr>
          <a:lstStyle/>
          <a:p>
            <a:pPr>
              <a:buClr>
                <a:schemeClr val="accent3">
                  <a:lumMod val="50000"/>
                </a:schemeClr>
              </a:buClr>
            </a:pPr>
            <a:r>
              <a:rPr lang="pt-BR" sz="2800" b="1" dirty="0">
                <a:ln/>
                <a:solidFill>
                  <a:schemeClr val="bg1"/>
                </a:solidFill>
                <a:latin typeface="Arial" pitchFamily="34" charset="0"/>
                <a:cs typeface="Arial" pitchFamily="34" charset="0"/>
              </a:rPr>
              <a:t>Explorando a mutação do sítio de ação:</a:t>
            </a:r>
          </a:p>
        </p:txBody>
      </p:sp>
    </p:spTree>
    <p:extLst>
      <p:ext uri="{BB962C8B-B14F-4D97-AF65-F5344CB8AC3E}">
        <p14:creationId xmlns:p14="http://schemas.microsoft.com/office/powerpoint/2010/main" val="936005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35496" y="1628800"/>
            <a:ext cx="9036050"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2400" b="1" dirty="0" smtClean="0">
                <a:latin typeface="Arial" panose="020B0604020202020204" pitchFamily="34" charset="0"/>
                <a:cs typeface="Arial" panose="020B0604020202020204" pitchFamily="34" charset="0"/>
              </a:rPr>
              <a:t>É possível detectar </a:t>
            </a:r>
            <a:r>
              <a:rPr lang="pt-BR" sz="2400" b="1" dirty="0">
                <a:latin typeface="Arial" panose="020B0604020202020204" pitchFamily="34" charset="0"/>
                <a:cs typeface="Arial" panose="020B0604020202020204" pitchFamily="34" charset="0"/>
              </a:rPr>
              <a:t>plantas resistentes </a:t>
            </a:r>
            <a:r>
              <a:rPr lang="pt-BR" sz="2400" b="1" dirty="0" smtClean="0">
                <a:latin typeface="Arial" panose="020B0604020202020204" pitchFamily="34" charset="0"/>
                <a:cs typeface="Arial" panose="020B0604020202020204" pitchFamily="34" charset="0"/>
              </a:rPr>
              <a:t>a inibidores da ALS (sulfoniluréia) de forma rápida (2 a 3 dias) a partir de plantas no campo</a:t>
            </a:r>
            <a:endParaRPr lang="en-US" sz="2400" b="1" dirty="0">
              <a:latin typeface="Arial" panose="020B0604020202020204" pitchFamily="34" charset="0"/>
              <a:cs typeface="Arial" panose="020B0604020202020204" pitchFamily="34" charset="0"/>
            </a:endParaRPr>
          </a:p>
        </p:txBody>
      </p:sp>
      <p:sp>
        <p:nvSpPr>
          <p:cNvPr id="32776" name="Text Box 8"/>
          <p:cNvSpPr txBox="1">
            <a:spLocks noChangeArrowheads="1"/>
          </p:cNvSpPr>
          <p:nvPr/>
        </p:nvSpPr>
        <p:spPr bwMode="auto">
          <a:xfrm>
            <a:off x="1475656" y="620688"/>
            <a:ext cx="7200800" cy="584775"/>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lgn="ctr">
              <a:spcBef>
                <a:spcPct val="50000"/>
              </a:spcBef>
            </a:pPr>
            <a:r>
              <a:rPr lang="pt-BR" sz="3200" b="1" dirty="0" smtClean="0">
                <a:ln/>
                <a:solidFill>
                  <a:schemeClr val="bg1"/>
                </a:solidFill>
                <a:latin typeface="Arial" panose="020B0604020202020204" pitchFamily="34" charset="0"/>
                <a:cs typeface="Arial" panose="020B0604020202020204" pitchFamily="34" charset="0"/>
              </a:rPr>
              <a:t>Identificação </a:t>
            </a:r>
            <a:r>
              <a:rPr lang="pt-BR" sz="3200" b="1" dirty="0">
                <a:ln/>
                <a:solidFill>
                  <a:schemeClr val="bg1"/>
                </a:solidFill>
                <a:latin typeface="Arial" panose="020B0604020202020204" pitchFamily="34" charset="0"/>
                <a:cs typeface="Arial" panose="020B0604020202020204" pitchFamily="34" charset="0"/>
              </a:rPr>
              <a:t>de </a:t>
            </a:r>
            <a:r>
              <a:rPr lang="pt-BR" sz="3200" b="1" dirty="0" smtClean="0">
                <a:ln/>
                <a:solidFill>
                  <a:schemeClr val="bg1"/>
                </a:solidFill>
                <a:latin typeface="Arial" panose="020B0604020202020204" pitchFamily="34" charset="0"/>
                <a:cs typeface="Arial" panose="020B0604020202020204" pitchFamily="34" charset="0"/>
              </a:rPr>
              <a:t>Resistência a ALS</a:t>
            </a:r>
            <a:endParaRPr lang="en-US" sz="3200" b="1" dirty="0">
              <a:ln/>
              <a:solidFill>
                <a:schemeClr val="bg1"/>
              </a:solidFill>
              <a:latin typeface="Arial" panose="020B0604020202020204" pitchFamily="34" charset="0"/>
              <a:cs typeface="Arial" panose="020B0604020202020204" pitchFamily="34" charset="0"/>
            </a:endParaRPr>
          </a:p>
        </p:txBody>
      </p:sp>
      <p:sp>
        <p:nvSpPr>
          <p:cNvPr id="32778" name="Text Box 10"/>
          <p:cNvSpPr txBox="1">
            <a:spLocks noChangeArrowheads="1"/>
          </p:cNvSpPr>
          <p:nvPr/>
        </p:nvSpPr>
        <p:spPr bwMode="auto">
          <a:xfrm>
            <a:off x="323528" y="2996952"/>
            <a:ext cx="8641085" cy="20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150000"/>
              </a:spcBef>
              <a:buClr>
                <a:srgbClr val="002060"/>
              </a:buClr>
              <a:buFont typeface="Wingdings" pitchFamily="2" charset="2"/>
              <a:buChar char="ü"/>
            </a:pPr>
            <a:r>
              <a:rPr lang="pt-BR" sz="2000" b="1" dirty="0" smtClean="0">
                <a:latin typeface="Arial" pitchFamily="34" charset="0"/>
                <a:cs typeface="Arial" pitchFamily="34" charset="0"/>
              </a:rPr>
              <a:t>É possível distinguir plantas daninhas R a SU – antes da aplicação do herbicida – antes dos sintomas serem observados</a:t>
            </a:r>
            <a:endParaRPr lang="pt-BR" sz="2000" b="1" dirty="0">
              <a:latin typeface="Arial" pitchFamily="34" charset="0"/>
              <a:cs typeface="Arial" pitchFamily="34" charset="0"/>
            </a:endParaRPr>
          </a:p>
          <a:p>
            <a:pPr marL="285750" indent="-285750">
              <a:spcBef>
                <a:spcPct val="150000"/>
              </a:spcBef>
              <a:buClr>
                <a:srgbClr val="002060"/>
              </a:buClr>
              <a:buFont typeface="Wingdings" pitchFamily="2" charset="2"/>
              <a:buChar char="ü"/>
            </a:pPr>
            <a:r>
              <a:rPr lang="pt-BR" sz="2000" b="1" dirty="0">
                <a:latin typeface="Arial" pitchFamily="34" charset="0"/>
                <a:cs typeface="Arial" pitchFamily="34" charset="0"/>
              </a:rPr>
              <a:t> </a:t>
            </a:r>
            <a:r>
              <a:rPr lang="pt-BR" sz="2000" b="1" dirty="0" smtClean="0">
                <a:latin typeface="Arial" pitchFamily="34" charset="0"/>
                <a:cs typeface="Arial" pitchFamily="34" charset="0"/>
              </a:rPr>
              <a:t>As plantas daninhas S a SU exposta ao herbicida produz biomarcadores que são detectados 2 a 3 dias após a aplicação, através da coloração da solução</a:t>
            </a:r>
            <a:endParaRPr lang="pt-BR" sz="2000" b="1" dirty="0">
              <a:latin typeface="Arial" pitchFamily="34" charset="0"/>
              <a:cs typeface="Arial" pitchFamily="34" charset="0"/>
            </a:endParaRPr>
          </a:p>
        </p:txBody>
      </p:sp>
    </p:spTree>
    <p:extLst>
      <p:ext uri="{BB962C8B-B14F-4D97-AF65-F5344CB8AC3E}">
        <p14:creationId xmlns:p14="http://schemas.microsoft.com/office/powerpoint/2010/main" val="8388559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cstate="email">
            <a:extLst>
              <a:ext uri="{28A0092B-C50C-407E-A947-70E740481C1C}">
                <a14:useLocalDpi xmlns:a14="http://schemas.microsoft.com/office/drawing/2010/main" val="0"/>
              </a:ext>
            </a:extLst>
          </a:blip>
          <a:srcRect l="-2479" t="-2947" r="-3306" b="-3773"/>
          <a:stretch/>
        </p:blipFill>
        <p:spPr>
          <a:xfrm>
            <a:off x="-36512" y="-27384"/>
            <a:ext cx="9217024" cy="6912767"/>
          </a:xfrm>
          <a:prstGeom prst="rect">
            <a:avLst/>
          </a:prstGeom>
          <a:solidFill>
            <a:schemeClr val="bg1"/>
          </a:solidFill>
        </p:spPr>
      </p:pic>
      <p:sp>
        <p:nvSpPr>
          <p:cNvPr id="3" name="Oval 2"/>
          <p:cNvSpPr/>
          <p:nvPr/>
        </p:nvSpPr>
        <p:spPr>
          <a:xfrm>
            <a:off x="3838272" y="1934248"/>
            <a:ext cx="3024336" cy="648072"/>
          </a:xfrm>
          <a:prstGeom prst="ellipse">
            <a:avLst/>
          </a:prstGeom>
          <a:noFill/>
          <a:ln>
            <a:solidFill>
              <a:srgbClr val="FF0000"/>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ight Arrow 3"/>
          <p:cNvSpPr/>
          <p:nvPr/>
        </p:nvSpPr>
        <p:spPr>
          <a:xfrm>
            <a:off x="1691680" y="2043432"/>
            <a:ext cx="1512168" cy="449464"/>
          </a:xfrm>
          <a:prstGeom prst="rightArrow">
            <a:avLst>
              <a:gd name="adj1" fmla="val 56073"/>
              <a:gd name="adj2" fmla="val 89474"/>
            </a:avLst>
          </a:prstGeom>
          <a:ln>
            <a:solidFill>
              <a:schemeClr val="bg1"/>
            </a:solidFill>
          </a:ln>
          <a:effectLst>
            <a:glow rad="63500">
              <a:schemeClr val="tx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t>Inibidor da KARI</a:t>
            </a:r>
            <a:endParaRPr lang="en-US" sz="1100" b="1" dirty="0"/>
          </a:p>
        </p:txBody>
      </p:sp>
      <p:sp>
        <p:nvSpPr>
          <p:cNvPr id="5" name="Oval 4"/>
          <p:cNvSpPr/>
          <p:nvPr/>
        </p:nvSpPr>
        <p:spPr>
          <a:xfrm>
            <a:off x="3851920" y="1124744"/>
            <a:ext cx="3024336" cy="648072"/>
          </a:xfrm>
          <a:prstGeom prst="ellipse">
            <a:avLst/>
          </a:prstGeom>
          <a:noFill/>
          <a:ln>
            <a:solidFill>
              <a:schemeClr val="bg1"/>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7" name="Straight Arrow Connector 6"/>
          <p:cNvCxnSpPr>
            <a:endCxn id="9" idx="2"/>
          </p:cNvCxnSpPr>
          <p:nvPr/>
        </p:nvCxnSpPr>
        <p:spPr>
          <a:xfrm flipH="1" flipV="1">
            <a:off x="1126241" y="1582987"/>
            <a:ext cx="1573552" cy="3512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18920137">
            <a:off x="-141061" y="1266980"/>
            <a:ext cx="2274982" cy="369332"/>
          </a:xfrm>
          <a:prstGeom prst="rect">
            <a:avLst/>
          </a:prstGeom>
          <a:noFill/>
        </p:spPr>
        <p:txBody>
          <a:bodyPr wrap="none" rtlCol="0">
            <a:spAutoFit/>
          </a:bodyPr>
          <a:lstStyle/>
          <a:p>
            <a:r>
              <a:rPr lang="pt-BR" b="1" dirty="0" smtClean="0">
                <a:latin typeface="Arial" pitchFamily="34" charset="0"/>
                <a:cs typeface="Arial" pitchFamily="34" charset="0"/>
              </a:rPr>
              <a:t>Complexo colorido</a:t>
            </a:r>
            <a:endParaRPr lang="en-US" b="1" dirty="0">
              <a:latin typeface="Arial" pitchFamily="34" charset="0"/>
              <a:cs typeface="Arial" pitchFamily="34" charset="0"/>
            </a:endParaRPr>
          </a:p>
        </p:txBody>
      </p:sp>
      <p:sp>
        <p:nvSpPr>
          <p:cNvPr id="11" name="Right Arrow 10"/>
          <p:cNvSpPr/>
          <p:nvPr/>
        </p:nvSpPr>
        <p:spPr>
          <a:xfrm>
            <a:off x="1691680" y="1268760"/>
            <a:ext cx="1512168" cy="449464"/>
          </a:xfrm>
          <a:prstGeom prst="rightArrow">
            <a:avLst>
              <a:gd name="adj1" fmla="val 56073"/>
              <a:gd name="adj2" fmla="val 89474"/>
            </a:avLst>
          </a:prstGeom>
          <a:ln>
            <a:solidFill>
              <a:schemeClr val="bg1"/>
            </a:solidFill>
          </a:ln>
          <a:effectLst>
            <a:glow rad="63500">
              <a:schemeClr val="tx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t>Herbicida</a:t>
            </a:r>
            <a:endParaRPr lang="en-US" sz="1600" b="1" dirty="0"/>
          </a:p>
        </p:txBody>
      </p:sp>
    </p:spTree>
    <p:extLst>
      <p:ext uri="{BB962C8B-B14F-4D97-AF65-F5344CB8AC3E}">
        <p14:creationId xmlns:p14="http://schemas.microsoft.com/office/powerpoint/2010/main" val="262069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32" presetClass="emph" presetSubtype="0" repeatCount="indefinite" fill="hold" grpId="0" nodeType="with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par>
                                <p:cTn id="23" presetID="3" presetClass="emph" presetSubtype="2" repeatCount="indefinite" fill="hold" grpId="0" nodeType="withEffect">
                                  <p:stCondLst>
                                    <p:cond delay="0"/>
                                  </p:stCondLst>
                                  <p:childTnLst>
                                    <p:animClr clrSpc="rgb" dir="cw">
                                      <p:cBhvr override="childStyle">
                                        <p:cTn id="24" dur="1000" fill="hold"/>
                                        <p:tgtEl>
                                          <p:spTgt spid="9"/>
                                        </p:tgtEl>
                                        <p:attrNameLst>
                                          <p:attrName>style.color</p:attrName>
                                        </p:attrNameLst>
                                      </p:cBhvr>
                                      <p:to>
                                        <a:srgbClr val="CC3300"/>
                                      </p:to>
                                    </p:animClr>
                                  </p:childTnLst>
                                </p:cTn>
                              </p:par>
                              <p:par>
                                <p:cTn id="25" presetID="32" presetClass="emph" presetSubtype="0" repeatCount="indefinite" fill="hold" grpId="0" nodeType="withEffect">
                                  <p:stCondLst>
                                    <p:cond delay="0"/>
                                  </p:stCondLst>
                                  <p:childTnLst>
                                    <p:animRot by="120000">
                                      <p:cBhvr>
                                        <p:cTn id="26" dur="100" fill="hold">
                                          <p:stCondLst>
                                            <p:cond delay="0"/>
                                          </p:stCondLst>
                                        </p:cTn>
                                        <p:tgtEl>
                                          <p:spTgt spid="11"/>
                                        </p:tgtEl>
                                        <p:attrNameLst>
                                          <p:attrName>r</p:attrName>
                                        </p:attrNameLst>
                                      </p:cBhvr>
                                    </p:animRot>
                                    <p:animRot by="-240000">
                                      <p:cBhvr>
                                        <p:cTn id="27" dur="200" fill="hold">
                                          <p:stCondLst>
                                            <p:cond delay="200"/>
                                          </p:stCondLst>
                                        </p:cTn>
                                        <p:tgtEl>
                                          <p:spTgt spid="11"/>
                                        </p:tgtEl>
                                        <p:attrNameLst>
                                          <p:attrName>r</p:attrName>
                                        </p:attrNameLst>
                                      </p:cBhvr>
                                    </p:animRot>
                                    <p:animRot by="240000">
                                      <p:cBhvr>
                                        <p:cTn id="28" dur="200" fill="hold">
                                          <p:stCondLst>
                                            <p:cond delay="400"/>
                                          </p:stCondLst>
                                        </p:cTn>
                                        <p:tgtEl>
                                          <p:spTgt spid="11"/>
                                        </p:tgtEl>
                                        <p:attrNameLst>
                                          <p:attrName>r</p:attrName>
                                        </p:attrNameLst>
                                      </p:cBhvr>
                                    </p:animRot>
                                    <p:animRot by="-240000">
                                      <p:cBhvr>
                                        <p:cTn id="29" dur="200" fill="hold">
                                          <p:stCondLst>
                                            <p:cond delay="600"/>
                                          </p:stCondLst>
                                        </p:cTn>
                                        <p:tgtEl>
                                          <p:spTgt spid="11"/>
                                        </p:tgtEl>
                                        <p:attrNameLst>
                                          <p:attrName>r</p:attrName>
                                        </p:attrNameLst>
                                      </p:cBhvr>
                                    </p:animRot>
                                    <p:animRot by="120000">
                                      <p:cBhvr>
                                        <p:cTn id="3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WR-Test Kit_Fajardo_2011-03-22_Page_0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5536" y="1893996"/>
            <a:ext cx="4398579" cy="3471277"/>
          </a:xfrm>
          <a:prstGeom prst="rect">
            <a:avLst/>
          </a:prstGeom>
          <a:ln w="38100"/>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pic>
      <p:sp>
        <p:nvSpPr>
          <p:cNvPr id="32771" name="Text Box 3"/>
          <p:cNvSpPr txBox="1">
            <a:spLocks noChangeArrowheads="1"/>
          </p:cNvSpPr>
          <p:nvPr/>
        </p:nvSpPr>
        <p:spPr bwMode="auto">
          <a:xfrm>
            <a:off x="395535" y="796942"/>
            <a:ext cx="8650998"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2000" b="1" dirty="0">
                <a:latin typeface="Arial" panose="020B0604020202020204" pitchFamily="34" charset="0"/>
                <a:cs typeface="Arial" panose="020B0604020202020204" pitchFamily="34" charset="0"/>
              </a:rPr>
              <a:t>Um método rápido para detectar plantas resistentes a herbicidas do grupo sulfoniluréia no campo</a:t>
            </a:r>
            <a:endParaRPr lang="en-US" sz="2000" b="1" dirty="0">
              <a:latin typeface="Arial" panose="020B0604020202020204" pitchFamily="34" charset="0"/>
              <a:cs typeface="Arial" panose="020B0604020202020204" pitchFamily="34" charset="0"/>
            </a:endParaRPr>
          </a:p>
        </p:txBody>
      </p:sp>
      <p:sp>
        <p:nvSpPr>
          <p:cNvPr id="32776" name="Text Box 8"/>
          <p:cNvSpPr txBox="1">
            <a:spLocks noChangeArrowheads="1"/>
          </p:cNvSpPr>
          <p:nvPr/>
        </p:nvSpPr>
        <p:spPr bwMode="auto">
          <a:xfrm>
            <a:off x="395535" y="224922"/>
            <a:ext cx="8569077" cy="430887"/>
          </a:xfrm>
          <a:prstGeom prst="rect">
            <a:avLst/>
          </a:prstGeom>
          <a:ln/>
        </p:spPr>
        <p:style>
          <a:lnRef idx="0">
            <a:schemeClr val="accent6"/>
          </a:lnRef>
          <a:fillRef idx="3">
            <a:schemeClr val="accent6"/>
          </a:fillRef>
          <a:effectRef idx="3">
            <a:schemeClr val="accent6"/>
          </a:effectRef>
          <a:fontRef idx="minor">
            <a:schemeClr val="lt1"/>
          </a:fontRef>
        </p:style>
        <p:txBody>
          <a:bodyPr wrap="square" anchor="ctr" anchorCtr="0">
            <a:spAutoFit/>
            <a:scene3d>
              <a:camera prst="orthographicFront"/>
              <a:lightRig rig="soft" dir="t">
                <a:rot lat="0" lon="0" rev="15600000"/>
              </a:lightRig>
            </a:scene3d>
            <a:sp3d extrusionH="57150" prstMaterial="softEdge">
              <a:bevelT w="25400" h="38100"/>
            </a:sp3d>
          </a:bodyPr>
          <a:lstStyle/>
          <a:p>
            <a:pPr algn="ctr">
              <a:spcBef>
                <a:spcPct val="50000"/>
              </a:spcBef>
            </a:pPr>
            <a:r>
              <a:rPr lang="pt-BR" sz="2200" b="1" dirty="0" smtClean="0">
                <a:ln/>
                <a:solidFill>
                  <a:schemeClr val="bg1"/>
                </a:solidFill>
                <a:latin typeface="Arial" panose="020B0604020202020204" pitchFamily="34" charset="0"/>
                <a:cs typeface="Arial" panose="020B0604020202020204" pitchFamily="34" charset="0"/>
              </a:rPr>
              <a:t>Teste HWR-/Test</a:t>
            </a:r>
            <a:r>
              <a:rPr lang="pt-BR" sz="2200" b="1" baseline="30000" dirty="0" smtClean="0">
                <a:ln/>
                <a:solidFill>
                  <a:schemeClr val="bg1"/>
                </a:solidFill>
                <a:latin typeface="Arial" panose="020B0604020202020204" pitchFamily="34" charset="0"/>
                <a:cs typeface="Arial" panose="020B0604020202020204" pitchFamily="34" charset="0"/>
              </a:rPr>
              <a:t>®</a:t>
            </a:r>
            <a:r>
              <a:rPr lang="pt-BR" sz="2200" b="1" dirty="0" smtClean="0">
                <a:ln/>
                <a:solidFill>
                  <a:schemeClr val="bg1"/>
                </a:solidFill>
                <a:latin typeface="Arial" panose="020B0604020202020204" pitchFamily="34" charset="0"/>
                <a:cs typeface="Arial" panose="020B0604020202020204" pitchFamily="34" charset="0"/>
              </a:rPr>
              <a:t> para resistência de monocotiledôneas a ALS</a:t>
            </a:r>
            <a:endParaRPr lang="en-US" sz="2200" b="1" dirty="0">
              <a:ln/>
              <a:solidFill>
                <a:schemeClr val="bg1"/>
              </a:solidFill>
              <a:latin typeface="Arial" panose="020B0604020202020204" pitchFamily="34" charset="0"/>
              <a:cs typeface="Arial" panose="020B0604020202020204" pitchFamily="34" charset="0"/>
            </a:endParaRPr>
          </a:p>
        </p:txBody>
      </p:sp>
      <p:pic>
        <p:nvPicPr>
          <p:cNvPr id="6" name="Picture 2" descr="HWR-Test Kit_Fajardo_2011-03-22_Page_0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148064" y="1893996"/>
            <a:ext cx="3596009" cy="4694441"/>
          </a:xfrm>
          <a:prstGeom prst="rect">
            <a:avLst/>
          </a:prstGeom>
          <a:solidFill>
            <a:schemeClr val="bg1"/>
          </a:solidFill>
          <a:ln>
            <a:solidFill>
              <a:schemeClr val="bg1"/>
            </a:solidFill>
          </a:ln>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pic>
      <p:pic>
        <p:nvPicPr>
          <p:cNvPr id="7" name="Picture 2" descr="HWR-Test Kit_Fajardo_2011-03-22_Page_0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95535" y="5506406"/>
            <a:ext cx="4398580" cy="1082031"/>
          </a:xfrm>
          <a:prstGeom prst="rect">
            <a:avLst/>
          </a:prstGeom>
          <a:effectLst>
            <a:glow rad="101600">
              <a:schemeClr val="tx1">
                <a:alpha val="60000"/>
              </a:schemeClr>
            </a:glow>
            <a:innerShdw blurRad="114300">
              <a:prstClr val="black"/>
            </a:innerShdw>
          </a:effectLst>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3568590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1577452" y="332656"/>
            <a:ext cx="6011862" cy="457200"/>
          </a:xfrm>
          <a:prstGeom prst="rect">
            <a:avLst/>
          </a:prstGeom>
          <a:solidFill>
            <a:schemeClr val="bg1"/>
          </a:solidFill>
          <a:ln>
            <a:solidFill>
              <a:schemeClr val="bg1"/>
            </a:solidFill>
          </a:ln>
          <a:effectLst>
            <a:glow rad="101600">
              <a:schemeClr val="tx1">
                <a:alpha val="60000"/>
              </a:schemeClr>
            </a:glow>
            <a:innerShdw blurRad="114300">
              <a:prstClr val="black"/>
            </a:innerShdw>
          </a:effectLst>
          <a:extLst/>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pPr>
            <a:r>
              <a:rPr lang="pt-BR" sz="2400" b="1" dirty="0">
                <a:solidFill>
                  <a:srgbClr val="002060"/>
                </a:solidFill>
                <a:latin typeface="Arial" pitchFamily="34" charset="0"/>
                <a:cs typeface="Arial" pitchFamily="34" charset="0"/>
              </a:rPr>
              <a:t>Metodologia do Teste</a:t>
            </a:r>
            <a:endParaRPr lang="en-US" sz="2400" b="1" dirty="0">
              <a:solidFill>
                <a:srgbClr val="002060"/>
              </a:solidFill>
              <a:latin typeface="Arial" pitchFamily="34" charset="0"/>
              <a:cs typeface="Arial" pitchFamily="34" charset="0"/>
            </a:endParaRPr>
          </a:p>
        </p:txBody>
      </p:sp>
      <p:pic>
        <p:nvPicPr>
          <p:cNvPr id="37896" name="Picture 8" descr="HWR-Test Kit_Fajardo_2011-03-22_Page_0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63115" y="1101191"/>
            <a:ext cx="6840537" cy="4176713"/>
          </a:xfrm>
          <a:prstGeom prst="rect">
            <a:avLst/>
          </a:prstGeom>
          <a:solidFill>
            <a:schemeClr val="bg1"/>
          </a:solidFill>
          <a:ln>
            <a:solidFill>
              <a:schemeClr val="bg1"/>
            </a:solidFill>
          </a:ln>
          <a:effectLst>
            <a:glow rad="101600">
              <a:schemeClr val="tx1">
                <a:alpha val="60000"/>
              </a:schemeClr>
            </a:glow>
            <a:innerShdw blurRad="114300">
              <a:prstClr val="black"/>
            </a:innerShdw>
          </a:effectLst>
          <a:extLst/>
        </p:spPr>
        <p:style>
          <a:lnRef idx="3">
            <a:schemeClr val="lt1"/>
          </a:lnRef>
          <a:fillRef idx="1">
            <a:schemeClr val="accent2"/>
          </a:fillRef>
          <a:effectRef idx="1">
            <a:schemeClr val="accent2"/>
          </a:effectRef>
          <a:fontRef idx="minor">
            <a:schemeClr val="lt1"/>
          </a:fontRef>
        </p:style>
      </p:pic>
      <p:sp>
        <p:nvSpPr>
          <p:cNvPr id="37897" name="Text Box 9"/>
          <p:cNvSpPr txBox="1">
            <a:spLocks noChangeArrowheads="1"/>
          </p:cNvSpPr>
          <p:nvPr/>
        </p:nvSpPr>
        <p:spPr bwMode="auto">
          <a:xfrm>
            <a:off x="106633" y="5445224"/>
            <a:ext cx="8953500" cy="1200329"/>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spcBef>
                <a:spcPct val="150000"/>
              </a:spcBef>
            </a:pPr>
            <a:r>
              <a:rPr lang="pt-BR" sz="2400" b="1" dirty="0">
                <a:ln>
                  <a:solidFill>
                    <a:schemeClr val="bg1"/>
                  </a:solidFill>
                </a:ln>
                <a:solidFill>
                  <a:schemeClr val="bg1"/>
                </a:solidFill>
                <a:latin typeface="Arial" pitchFamily="34" charset="0"/>
                <a:cs typeface="Arial" pitchFamily="34" charset="0"/>
              </a:rPr>
              <a:t>Colete o material vegetal limpo, sem solo ou água. Utilize uma tesoura para cortar o grupo de plantas coletadas em pequenos partes e coloque em um recipiente.</a:t>
            </a:r>
            <a:endParaRPr lang="en-US" sz="2400" b="1" i="1" dirty="0">
              <a:ln>
                <a:solidFill>
                  <a:schemeClr val="bg1"/>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54759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Text Box 9"/>
          <p:cNvSpPr txBox="1">
            <a:spLocks noChangeArrowheads="1"/>
          </p:cNvSpPr>
          <p:nvPr/>
        </p:nvSpPr>
        <p:spPr bwMode="auto">
          <a:xfrm>
            <a:off x="251520" y="5517232"/>
            <a:ext cx="8712968" cy="1077218"/>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lgn="ctr">
              <a:spcBef>
                <a:spcPct val="150000"/>
              </a:spcBef>
            </a:pPr>
            <a:r>
              <a:rPr lang="pt-BR" sz="3200" b="1" dirty="0">
                <a:ln>
                  <a:solidFill>
                    <a:schemeClr val="bg1"/>
                  </a:solidFill>
                </a:ln>
                <a:solidFill>
                  <a:schemeClr val="bg1"/>
                </a:solidFill>
                <a:latin typeface="Arial" panose="020B0604020202020204" pitchFamily="34" charset="0"/>
                <a:cs typeface="Arial" panose="020B0604020202020204" pitchFamily="34" charset="0"/>
              </a:rPr>
              <a:t>Transfira as bolas de vidro para os recipientes junto ao material vegetal.</a:t>
            </a:r>
            <a:endParaRPr lang="en-US" sz="3200" b="1" dirty="0">
              <a:ln>
                <a:solidFill>
                  <a:schemeClr val="bg1"/>
                </a:solidFill>
              </a:ln>
              <a:solidFill>
                <a:schemeClr val="bg1"/>
              </a:solidFill>
              <a:latin typeface="Arial" panose="020B0604020202020204" pitchFamily="34" charset="0"/>
              <a:cs typeface="Arial" panose="020B0604020202020204" pitchFamily="34" charset="0"/>
            </a:endParaRPr>
          </a:p>
        </p:txBody>
      </p:sp>
      <p:pic>
        <p:nvPicPr>
          <p:cNvPr id="38922" name="Picture 10" descr="HWR-Test Kit_Fajardo_2011-03-22_Page_0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260648"/>
            <a:ext cx="8736317" cy="5028585"/>
          </a:xfrm>
          <a:prstGeom prst="rect">
            <a:avLst/>
          </a:prstGeom>
          <a:solidFill>
            <a:schemeClr val="bg1"/>
          </a:solidFill>
          <a:ln>
            <a:solidFill>
              <a:schemeClr val="bg1"/>
            </a:solidFill>
          </a:ln>
          <a:effectLst>
            <a:glow rad="101600">
              <a:schemeClr val="tx1">
                <a:alpha val="60000"/>
              </a:schemeClr>
            </a:glow>
            <a:innerShdw blurRad="114300">
              <a:prstClr val="black"/>
            </a:innerShdw>
          </a:effectLst>
          <a:extLst/>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39359963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160824" y="5301208"/>
            <a:ext cx="8950251" cy="1169551"/>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marL="285750" indent="-285750">
              <a:spcBef>
                <a:spcPts val="1200"/>
              </a:spcBef>
              <a:buFont typeface="Wingdings" panose="05000000000000000000" pitchFamily="2" charset="2"/>
              <a:buChar char="ü"/>
            </a:pPr>
            <a:r>
              <a:rPr lang="pt-BR" sz="2000" b="1" dirty="0">
                <a:ln/>
                <a:solidFill>
                  <a:schemeClr val="bg1"/>
                </a:solidFill>
                <a:latin typeface="Arial" panose="020B0604020202020204" pitchFamily="34" charset="0"/>
                <a:cs typeface="Arial" panose="020B0604020202020204" pitchFamily="34" charset="0"/>
              </a:rPr>
              <a:t> Com cuidado, adicione parte do líquido das seringas no recipiente</a:t>
            </a:r>
          </a:p>
          <a:p>
            <a:pPr marL="285750" indent="-285750">
              <a:spcBef>
                <a:spcPts val="1200"/>
              </a:spcBef>
              <a:buFont typeface="Wingdings" panose="05000000000000000000" pitchFamily="2" charset="2"/>
              <a:buChar char="ü"/>
            </a:pPr>
            <a:r>
              <a:rPr lang="pt-BR" sz="2000" b="1" dirty="0" smtClean="0">
                <a:ln/>
                <a:solidFill>
                  <a:schemeClr val="bg1"/>
                </a:solidFill>
                <a:latin typeface="Arial" panose="020B0604020202020204" pitchFamily="34" charset="0"/>
                <a:cs typeface="Arial" panose="020B0604020202020204" pitchFamily="34" charset="0"/>
              </a:rPr>
              <a:t>Tampe </a:t>
            </a:r>
            <a:r>
              <a:rPr lang="pt-BR" sz="2000" b="1" dirty="0">
                <a:ln/>
                <a:solidFill>
                  <a:schemeClr val="bg1"/>
                </a:solidFill>
                <a:latin typeface="Arial" panose="020B0604020202020204" pitchFamily="34" charset="0"/>
                <a:cs typeface="Arial" panose="020B0604020202020204" pitchFamily="34" charset="0"/>
              </a:rPr>
              <a:t>o recipiente e </a:t>
            </a:r>
            <a:r>
              <a:rPr lang="pt-BR" sz="2000" b="1" dirty="0" smtClean="0">
                <a:ln/>
                <a:solidFill>
                  <a:schemeClr val="bg1"/>
                </a:solidFill>
                <a:latin typeface="Arial" panose="020B0604020202020204" pitchFamily="34" charset="0"/>
                <a:cs typeface="Arial" panose="020B0604020202020204" pitchFamily="34" charset="0"/>
              </a:rPr>
              <a:t>agite </a:t>
            </a:r>
            <a:r>
              <a:rPr lang="pt-BR" sz="2000" b="1" dirty="0">
                <a:ln/>
                <a:solidFill>
                  <a:schemeClr val="bg1"/>
                </a:solidFill>
                <a:latin typeface="Arial" panose="020B0604020202020204" pitchFamily="34" charset="0"/>
                <a:cs typeface="Arial" panose="020B0604020202020204" pitchFamily="34" charset="0"/>
              </a:rPr>
              <a:t>até o líquido ficar completamente verde e opaco</a:t>
            </a:r>
            <a:endParaRPr lang="en-US" sz="2000" b="1" i="1" dirty="0">
              <a:ln/>
              <a:solidFill>
                <a:schemeClr val="bg1"/>
              </a:solidFill>
              <a:latin typeface="Arial" panose="020B0604020202020204" pitchFamily="34" charset="0"/>
              <a:cs typeface="Arial" panose="020B0604020202020204" pitchFamily="34" charset="0"/>
            </a:endParaRPr>
          </a:p>
        </p:txBody>
      </p:sp>
      <p:pic>
        <p:nvPicPr>
          <p:cNvPr id="39946" name="Picture 10" descr="HWR-Test Kit_Fajardo_2011-03-22_Page_0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16632"/>
            <a:ext cx="4248150" cy="4895850"/>
          </a:xfrm>
          <a:prstGeom prst="rect">
            <a:avLst/>
          </a:prstGeom>
          <a:noFill/>
          <a:extLst>
            <a:ext uri="{909E8E84-426E-40DD-AFC4-6F175D3DCCD1}">
              <a14:hiddenFill xmlns:a14="http://schemas.microsoft.com/office/drawing/2010/main">
                <a:solidFill>
                  <a:srgbClr val="FFFFFF"/>
                </a:solidFill>
              </a14:hiddenFill>
            </a:ext>
          </a:extLst>
        </p:spPr>
      </p:pic>
      <p:pic>
        <p:nvPicPr>
          <p:cNvPr id="39947" name="Picture 11" descr="HWR-Test Kit_Fajardo_2011-03-22_Page_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2038" y="548680"/>
            <a:ext cx="4176713" cy="350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4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Text Box 8"/>
          <p:cNvSpPr txBox="1">
            <a:spLocks noChangeArrowheads="1"/>
          </p:cNvSpPr>
          <p:nvPr/>
        </p:nvSpPr>
        <p:spPr bwMode="auto">
          <a:xfrm>
            <a:off x="245156" y="5445224"/>
            <a:ext cx="8784976" cy="1200329"/>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spcBef>
                <a:spcPct val="100000"/>
              </a:spcBef>
              <a:buFontTx/>
              <a:buChar char="•"/>
            </a:pPr>
            <a:r>
              <a:rPr lang="pt-BR" sz="2400" b="1" dirty="0">
                <a:ln/>
                <a:solidFill>
                  <a:schemeClr val="bg1"/>
                </a:solidFill>
                <a:latin typeface="Arial" pitchFamily="34" charset="0"/>
                <a:cs typeface="Arial" pitchFamily="34" charset="0"/>
              </a:rPr>
              <a:t> Com cuidado, adicione o restante do líquido das seringas</a:t>
            </a:r>
          </a:p>
          <a:p>
            <a:pPr>
              <a:spcBef>
                <a:spcPct val="100000"/>
              </a:spcBef>
              <a:buFontTx/>
              <a:buChar char="•"/>
            </a:pPr>
            <a:r>
              <a:rPr lang="pt-BR" sz="2400" b="1" dirty="0">
                <a:ln/>
                <a:solidFill>
                  <a:schemeClr val="bg1"/>
                </a:solidFill>
                <a:latin typeface="Arial" pitchFamily="34" charset="0"/>
                <a:cs typeface="Arial" pitchFamily="34" charset="0"/>
              </a:rPr>
              <a:t> Feche o recipiente e </a:t>
            </a:r>
            <a:r>
              <a:rPr lang="pt-BR" sz="2400" b="1" dirty="0" smtClean="0">
                <a:ln/>
                <a:solidFill>
                  <a:schemeClr val="bg1"/>
                </a:solidFill>
                <a:latin typeface="Arial" pitchFamily="34" charset="0"/>
                <a:cs typeface="Arial" pitchFamily="34" charset="0"/>
              </a:rPr>
              <a:t>agite novamente</a:t>
            </a:r>
            <a:endParaRPr lang="en-US" sz="2400" b="1" i="1" dirty="0">
              <a:ln/>
              <a:solidFill>
                <a:schemeClr val="bg1"/>
              </a:solidFill>
              <a:latin typeface="Arial" pitchFamily="34" charset="0"/>
              <a:cs typeface="Arial" pitchFamily="34" charset="0"/>
            </a:endParaRPr>
          </a:p>
        </p:txBody>
      </p:sp>
      <p:pic>
        <p:nvPicPr>
          <p:cNvPr id="40971" name="Picture 11" descr="HWR-Test Kit_Fajardo_2011-03-22_Page_1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16632"/>
            <a:ext cx="4032448" cy="5173074"/>
          </a:xfrm>
          <a:prstGeom prst="rect">
            <a:avLst/>
          </a:prstGeom>
          <a:noFill/>
          <a:extLst>
            <a:ext uri="{909E8E84-426E-40DD-AFC4-6F175D3DCCD1}">
              <a14:hiddenFill xmlns:a14="http://schemas.microsoft.com/office/drawing/2010/main">
                <a:solidFill>
                  <a:srgbClr val="FFFFFF"/>
                </a:solidFill>
              </a14:hiddenFill>
            </a:ext>
          </a:extLst>
        </p:spPr>
      </p:pic>
      <p:pic>
        <p:nvPicPr>
          <p:cNvPr id="40972" name="Picture 12" descr="HWR-Test Kit_Fajardo_2011-03-22_Page_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4008" y="332656"/>
            <a:ext cx="4182652" cy="410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9231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ChangeArrowheads="1"/>
          </p:cNvSpPr>
          <p:nvPr/>
        </p:nvSpPr>
        <p:spPr bwMode="auto">
          <a:xfrm>
            <a:off x="3779838" y="6524625"/>
            <a:ext cx="504825" cy="217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2" name="Text Box 8"/>
          <p:cNvSpPr txBox="1">
            <a:spLocks noChangeArrowheads="1"/>
          </p:cNvSpPr>
          <p:nvPr/>
        </p:nvSpPr>
        <p:spPr bwMode="auto">
          <a:xfrm>
            <a:off x="405239" y="5334585"/>
            <a:ext cx="8631828" cy="1277273"/>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marL="176213" indent="-176213">
              <a:spcBef>
                <a:spcPts val="600"/>
              </a:spcBef>
              <a:buFontTx/>
              <a:buChar char="•"/>
            </a:pPr>
            <a:r>
              <a:rPr lang="pt-BR" sz="2400" b="1" dirty="0" smtClean="0">
                <a:ln>
                  <a:solidFill>
                    <a:schemeClr val="bg1"/>
                  </a:solidFill>
                </a:ln>
                <a:solidFill>
                  <a:schemeClr val="bg1"/>
                </a:solidFill>
                <a:latin typeface="Arial" panose="020B0604020202020204" pitchFamily="34" charset="0"/>
                <a:cs typeface="Arial" panose="020B0604020202020204" pitchFamily="34" charset="0"/>
              </a:rPr>
              <a:t>Sugar </a:t>
            </a:r>
            <a:r>
              <a:rPr lang="pt-BR" sz="2400" b="1" dirty="0">
                <a:ln>
                  <a:solidFill>
                    <a:schemeClr val="bg1"/>
                  </a:solidFill>
                </a:ln>
                <a:solidFill>
                  <a:schemeClr val="bg1"/>
                </a:solidFill>
                <a:latin typeface="Arial" panose="020B0604020202020204" pitchFamily="34" charset="0"/>
                <a:cs typeface="Arial" panose="020B0604020202020204" pitchFamily="34" charset="0"/>
              </a:rPr>
              <a:t>o líquido esverdeado com a seringa</a:t>
            </a:r>
          </a:p>
          <a:p>
            <a:pPr marL="176213" indent="-176213">
              <a:spcBef>
                <a:spcPts val="600"/>
              </a:spcBef>
              <a:buFontTx/>
              <a:buChar char="•"/>
            </a:pPr>
            <a:r>
              <a:rPr lang="pt-BR" sz="2400" b="1" dirty="0" smtClean="0">
                <a:ln>
                  <a:solidFill>
                    <a:schemeClr val="bg1"/>
                  </a:solidFill>
                </a:ln>
                <a:solidFill>
                  <a:schemeClr val="bg1"/>
                </a:solidFill>
                <a:latin typeface="Arial" panose="020B0604020202020204" pitchFamily="34" charset="0"/>
                <a:cs typeface="Arial" panose="020B0604020202020204" pitchFamily="34" charset="0"/>
              </a:rPr>
              <a:t>Utilizado </a:t>
            </a:r>
            <a:r>
              <a:rPr lang="pt-BR" sz="2400" b="1" dirty="0">
                <a:ln>
                  <a:solidFill>
                    <a:schemeClr val="bg1"/>
                  </a:solidFill>
                </a:ln>
                <a:solidFill>
                  <a:schemeClr val="bg1"/>
                </a:solidFill>
                <a:latin typeface="Arial" panose="020B0604020202020204" pitchFamily="34" charset="0"/>
                <a:cs typeface="Arial" panose="020B0604020202020204" pitchFamily="34" charset="0"/>
              </a:rPr>
              <a:t>um filtro junto a seringa, depositar o líquido em um copo plástico até esvaziar totalmente a seringa</a:t>
            </a:r>
            <a:endParaRPr lang="en-US" sz="2400" b="1" i="1" dirty="0">
              <a:ln>
                <a:solidFill>
                  <a:schemeClr val="bg1"/>
                </a:solidFill>
              </a:ln>
              <a:solidFill>
                <a:schemeClr val="bg1"/>
              </a:solidFill>
              <a:latin typeface="Arial" panose="020B0604020202020204" pitchFamily="34" charset="0"/>
              <a:cs typeface="Arial" panose="020B0604020202020204" pitchFamily="34" charset="0"/>
            </a:endParaRPr>
          </a:p>
        </p:txBody>
      </p:sp>
      <p:pic>
        <p:nvPicPr>
          <p:cNvPr id="41995" name="Picture 11" descr="HWR-Test Kit_Fajardo_2011-03-22_Page_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1800" y="127142"/>
            <a:ext cx="3600450" cy="4895850"/>
          </a:xfrm>
          <a:prstGeom prst="rect">
            <a:avLst/>
          </a:prstGeom>
          <a:noFill/>
          <a:extLst>
            <a:ext uri="{909E8E84-426E-40DD-AFC4-6F175D3DCCD1}">
              <a14:hiddenFill xmlns:a14="http://schemas.microsoft.com/office/drawing/2010/main">
                <a:solidFill>
                  <a:srgbClr val="FFFFFF"/>
                </a:solidFill>
              </a14:hiddenFill>
            </a:ext>
          </a:extLst>
        </p:spPr>
      </p:pic>
      <p:pic>
        <p:nvPicPr>
          <p:cNvPr id="41996" name="Picture 12" descr="HWR-Test Kit_Fajardo_2011-03-22_Page_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6016" y="404664"/>
            <a:ext cx="3466780" cy="407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94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8594" name="Oval 2"/>
          <p:cNvSpPr>
            <a:spLocks noChangeArrowheads="1"/>
          </p:cNvSpPr>
          <p:nvPr/>
        </p:nvSpPr>
        <p:spPr bwMode="auto">
          <a:xfrm>
            <a:off x="1835150" y="1484313"/>
            <a:ext cx="720725" cy="936625"/>
          </a:xfrm>
          <a:prstGeom prst="ellipse">
            <a:avLst/>
          </a:prstGeom>
          <a:noFill/>
          <a:ln w="38100">
            <a:solidFill>
              <a:schemeClr val="bg1"/>
            </a:solidFill>
            <a:round/>
            <a:headEnd/>
            <a:tailEnd/>
          </a:ln>
        </p:spPr>
        <p:txBody>
          <a:bodyPr wrap="none" anchor="ctr"/>
          <a:lstStyle/>
          <a:p>
            <a:pPr fontAlgn="base">
              <a:spcBef>
                <a:spcPct val="0"/>
              </a:spcBef>
              <a:spcAft>
                <a:spcPct val="0"/>
              </a:spcAft>
            </a:pPr>
            <a:endParaRPr kumimoji="1" lang="pt-BR">
              <a:solidFill>
                <a:srgbClr val="FFFFFF"/>
              </a:solidFill>
            </a:endParaRPr>
          </a:p>
        </p:txBody>
      </p:sp>
      <p:sp>
        <p:nvSpPr>
          <p:cNvPr id="238595" name="Oval 3"/>
          <p:cNvSpPr>
            <a:spLocks noChangeArrowheads="1"/>
          </p:cNvSpPr>
          <p:nvPr/>
        </p:nvSpPr>
        <p:spPr bwMode="auto">
          <a:xfrm>
            <a:off x="2411413" y="1916113"/>
            <a:ext cx="720725" cy="936625"/>
          </a:xfrm>
          <a:prstGeom prst="ellipse">
            <a:avLst/>
          </a:prstGeom>
          <a:noFill/>
          <a:ln w="38100">
            <a:solidFill>
              <a:schemeClr val="bg1"/>
            </a:solidFill>
            <a:round/>
            <a:headEnd/>
            <a:tailEnd/>
          </a:ln>
        </p:spPr>
        <p:txBody>
          <a:bodyPr wrap="none" anchor="ctr"/>
          <a:lstStyle/>
          <a:p>
            <a:pPr fontAlgn="base">
              <a:spcBef>
                <a:spcPct val="0"/>
              </a:spcBef>
              <a:spcAft>
                <a:spcPct val="0"/>
              </a:spcAft>
            </a:pPr>
            <a:endParaRPr kumimoji="1" lang="pt-BR">
              <a:solidFill>
                <a:srgbClr val="FFFFFF"/>
              </a:solidFill>
            </a:endParaRPr>
          </a:p>
        </p:txBody>
      </p:sp>
      <p:sp>
        <p:nvSpPr>
          <p:cNvPr id="238596" name="Oval 4"/>
          <p:cNvSpPr>
            <a:spLocks noChangeArrowheads="1"/>
          </p:cNvSpPr>
          <p:nvPr/>
        </p:nvSpPr>
        <p:spPr bwMode="auto">
          <a:xfrm>
            <a:off x="3563938" y="3644900"/>
            <a:ext cx="720725" cy="936625"/>
          </a:xfrm>
          <a:prstGeom prst="ellipse">
            <a:avLst/>
          </a:prstGeom>
          <a:noFill/>
          <a:ln w="38100">
            <a:solidFill>
              <a:schemeClr val="bg1"/>
            </a:solidFill>
            <a:round/>
            <a:headEnd/>
            <a:tailEnd/>
          </a:ln>
        </p:spPr>
        <p:txBody>
          <a:bodyPr wrap="none" anchor="ctr"/>
          <a:lstStyle/>
          <a:p>
            <a:pPr fontAlgn="base">
              <a:spcBef>
                <a:spcPct val="0"/>
              </a:spcBef>
              <a:spcAft>
                <a:spcPct val="0"/>
              </a:spcAft>
            </a:pPr>
            <a:endParaRPr kumimoji="1" lang="pt-BR">
              <a:solidFill>
                <a:srgbClr val="FFFFFF"/>
              </a:solidFill>
            </a:endParaRPr>
          </a:p>
        </p:txBody>
      </p:sp>
      <p:sp>
        <p:nvSpPr>
          <p:cNvPr id="238597" name="Oval 5"/>
          <p:cNvSpPr>
            <a:spLocks noChangeArrowheads="1"/>
          </p:cNvSpPr>
          <p:nvPr/>
        </p:nvSpPr>
        <p:spPr bwMode="auto">
          <a:xfrm>
            <a:off x="3563938" y="2779713"/>
            <a:ext cx="720725" cy="936625"/>
          </a:xfrm>
          <a:prstGeom prst="ellipse">
            <a:avLst/>
          </a:prstGeom>
          <a:noFill/>
          <a:ln w="38100">
            <a:solidFill>
              <a:schemeClr val="bg1"/>
            </a:solidFill>
            <a:round/>
            <a:headEnd/>
            <a:tailEnd/>
          </a:ln>
        </p:spPr>
        <p:txBody>
          <a:bodyPr wrap="none" anchor="ctr"/>
          <a:lstStyle/>
          <a:p>
            <a:pPr fontAlgn="base">
              <a:spcBef>
                <a:spcPct val="0"/>
              </a:spcBef>
              <a:spcAft>
                <a:spcPct val="0"/>
              </a:spcAft>
            </a:pPr>
            <a:endParaRPr kumimoji="1" lang="pt-BR">
              <a:solidFill>
                <a:srgbClr val="FFFFFF"/>
              </a:solidFill>
            </a:endParaRPr>
          </a:p>
        </p:txBody>
      </p:sp>
      <p:sp>
        <p:nvSpPr>
          <p:cNvPr id="238598" name="Oval 6"/>
          <p:cNvSpPr>
            <a:spLocks noChangeArrowheads="1"/>
          </p:cNvSpPr>
          <p:nvPr/>
        </p:nvSpPr>
        <p:spPr bwMode="auto">
          <a:xfrm>
            <a:off x="4140200" y="1484313"/>
            <a:ext cx="720725" cy="936625"/>
          </a:xfrm>
          <a:prstGeom prst="ellipse">
            <a:avLst/>
          </a:prstGeom>
          <a:noFill/>
          <a:ln w="38100">
            <a:solidFill>
              <a:schemeClr val="bg1"/>
            </a:solidFill>
            <a:round/>
            <a:headEnd/>
            <a:tailEnd/>
          </a:ln>
        </p:spPr>
        <p:txBody>
          <a:bodyPr wrap="none" anchor="ctr"/>
          <a:lstStyle/>
          <a:p>
            <a:pPr fontAlgn="base">
              <a:spcBef>
                <a:spcPct val="0"/>
              </a:spcBef>
              <a:spcAft>
                <a:spcPct val="0"/>
              </a:spcAft>
            </a:pPr>
            <a:endParaRPr kumimoji="1" lang="pt-BR">
              <a:solidFill>
                <a:srgbClr val="FFFFFF"/>
              </a:solidFill>
            </a:endParaRPr>
          </a:p>
        </p:txBody>
      </p:sp>
      <p:sp>
        <p:nvSpPr>
          <p:cNvPr id="238599" name="Oval 7"/>
          <p:cNvSpPr>
            <a:spLocks noChangeArrowheads="1"/>
          </p:cNvSpPr>
          <p:nvPr/>
        </p:nvSpPr>
        <p:spPr bwMode="auto">
          <a:xfrm>
            <a:off x="3563938" y="188913"/>
            <a:ext cx="720725" cy="936625"/>
          </a:xfrm>
          <a:prstGeom prst="ellipse">
            <a:avLst/>
          </a:prstGeom>
          <a:noFill/>
          <a:ln w="38100">
            <a:solidFill>
              <a:schemeClr val="bg1"/>
            </a:solidFill>
            <a:round/>
            <a:headEnd/>
            <a:tailEnd/>
          </a:ln>
        </p:spPr>
        <p:txBody>
          <a:bodyPr wrap="none" anchor="ctr"/>
          <a:lstStyle/>
          <a:p>
            <a:pPr fontAlgn="base">
              <a:spcBef>
                <a:spcPct val="0"/>
              </a:spcBef>
              <a:spcAft>
                <a:spcPct val="0"/>
              </a:spcAft>
            </a:pPr>
            <a:endParaRPr kumimoji="1" lang="pt-BR">
              <a:solidFill>
                <a:srgbClr val="FFFFFF"/>
              </a:solidFill>
            </a:endParaRPr>
          </a:p>
        </p:txBody>
      </p:sp>
    </p:spTree>
    <p:extLst>
      <p:ext uri="{BB962C8B-B14F-4D97-AF65-F5344CB8AC3E}">
        <p14:creationId xmlns:p14="http://schemas.microsoft.com/office/powerpoint/2010/main" val="41477235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331640" y="5661248"/>
            <a:ext cx="6547012" cy="461665"/>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spcBef>
                <a:spcPct val="100000"/>
              </a:spcBef>
              <a:buFontTx/>
              <a:buChar char="•"/>
            </a:pPr>
            <a:r>
              <a:rPr lang="pt-BR" sz="2400" b="1" dirty="0">
                <a:ln/>
                <a:solidFill>
                  <a:schemeClr val="bg1"/>
                </a:solidFill>
                <a:latin typeface="Arial" panose="020B0604020202020204" pitchFamily="34" charset="0"/>
                <a:cs typeface="Arial" panose="020B0604020202020204" pitchFamily="34" charset="0"/>
              </a:rPr>
              <a:t> Com isso, o extrato está pronto para uso</a:t>
            </a:r>
            <a:endParaRPr lang="en-US" sz="2400" b="1" i="1" dirty="0">
              <a:ln/>
              <a:solidFill>
                <a:schemeClr val="bg1"/>
              </a:solidFill>
              <a:latin typeface="Arial" panose="020B0604020202020204" pitchFamily="34" charset="0"/>
              <a:cs typeface="Arial" panose="020B0604020202020204" pitchFamily="34" charset="0"/>
            </a:endParaRPr>
          </a:p>
        </p:txBody>
      </p:sp>
      <p:pic>
        <p:nvPicPr>
          <p:cNvPr id="43019" name="Picture 11" descr="HWR-Test Kit_Fajardo_2011-03-22_Page_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188640"/>
            <a:ext cx="849577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5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Text Box 10"/>
          <p:cNvSpPr txBox="1">
            <a:spLocks noChangeArrowheads="1"/>
          </p:cNvSpPr>
          <p:nvPr/>
        </p:nvSpPr>
        <p:spPr bwMode="auto">
          <a:xfrm>
            <a:off x="323528" y="5085184"/>
            <a:ext cx="8559660" cy="1477328"/>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marL="285750" indent="-285750">
              <a:spcBef>
                <a:spcPts val="600"/>
              </a:spcBef>
              <a:buFont typeface="Wingdings" panose="05000000000000000000" pitchFamily="2" charset="2"/>
              <a:buChar char="ü"/>
            </a:pPr>
            <a:r>
              <a:rPr lang="pt-BR" sz="2000" b="1" dirty="0">
                <a:ln/>
                <a:solidFill>
                  <a:schemeClr val="bg1"/>
                </a:solidFill>
                <a:latin typeface="Arial" panose="020B0604020202020204" pitchFamily="34" charset="0"/>
                <a:cs typeface="Arial" panose="020B0604020202020204" pitchFamily="34" charset="0"/>
              </a:rPr>
              <a:t> Utilize a pipeta para coletar o líquido do copo</a:t>
            </a:r>
          </a:p>
          <a:p>
            <a:pPr marL="285750" indent="-285750">
              <a:spcBef>
                <a:spcPts val="600"/>
              </a:spcBef>
              <a:buFont typeface="Wingdings" panose="05000000000000000000" pitchFamily="2" charset="2"/>
              <a:buChar char="ü"/>
            </a:pPr>
            <a:r>
              <a:rPr lang="pt-BR" sz="2000" b="1" dirty="0">
                <a:ln/>
                <a:solidFill>
                  <a:schemeClr val="bg1"/>
                </a:solidFill>
                <a:latin typeface="Arial" panose="020B0604020202020204" pitchFamily="34" charset="0"/>
                <a:cs typeface="Arial" panose="020B0604020202020204" pitchFamily="34" charset="0"/>
              </a:rPr>
              <a:t> Mantenha a pipeta na posição vertical e deposite 10 gotas do extrato em outro copo plástico</a:t>
            </a:r>
          </a:p>
          <a:p>
            <a:pPr marL="285750" indent="-285750">
              <a:spcBef>
                <a:spcPts val="600"/>
              </a:spcBef>
              <a:buFont typeface="Wingdings" panose="05000000000000000000" pitchFamily="2" charset="2"/>
              <a:buChar char="ü"/>
            </a:pPr>
            <a:r>
              <a:rPr lang="pt-BR" sz="2000" b="1" dirty="0">
                <a:ln/>
                <a:solidFill>
                  <a:schemeClr val="bg1"/>
                </a:solidFill>
                <a:latin typeface="Arial" panose="020B0604020202020204" pitchFamily="34" charset="0"/>
                <a:cs typeface="Arial" panose="020B0604020202020204" pitchFamily="34" charset="0"/>
              </a:rPr>
              <a:t> Depois adicione o dois reagentes ao extrato</a:t>
            </a:r>
            <a:endParaRPr lang="en-US" sz="2000" b="1" i="1" dirty="0">
              <a:ln/>
              <a:solidFill>
                <a:schemeClr val="bg1"/>
              </a:solidFill>
              <a:latin typeface="Arial" panose="020B0604020202020204" pitchFamily="34" charset="0"/>
              <a:cs typeface="Arial" panose="020B0604020202020204" pitchFamily="34" charset="0"/>
            </a:endParaRPr>
          </a:p>
        </p:txBody>
      </p:sp>
      <p:pic>
        <p:nvPicPr>
          <p:cNvPr id="44043" name="Picture 11" descr="HWR-Test Kit_Fajardo_2011-03-22_Page_1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7937" y="211316"/>
            <a:ext cx="3914280" cy="4669879"/>
          </a:xfrm>
          <a:prstGeom prst="rect">
            <a:avLst/>
          </a:prstGeom>
          <a:noFill/>
          <a:extLst>
            <a:ext uri="{909E8E84-426E-40DD-AFC4-6F175D3DCCD1}">
              <a14:hiddenFill xmlns:a14="http://schemas.microsoft.com/office/drawing/2010/main">
                <a:solidFill>
                  <a:srgbClr val="FFFFFF"/>
                </a:solidFill>
              </a14:hiddenFill>
            </a:ext>
          </a:extLst>
        </p:spPr>
      </p:pic>
      <p:pic>
        <p:nvPicPr>
          <p:cNvPr id="44044" name="Picture 12" descr="HWR-Test Kit_Fajardo_2011-03-22_Page_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4048" y="620688"/>
            <a:ext cx="369111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15316"/>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Text Box 8"/>
          <p:cNvSpPr txBox="1">
            <a:spLocks noChangeArrowheads="1"/>
          </p:cNvSpPr>
          <p:nvPr/>
        </p:nvSpPr>
        <p:spPr bwMode="auto">
          <a:xfrm>
            <a:off x="227770" y="5877272"/>
            <a:ext cx="8808725" cy="400110"/>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lgn="ctr">
              <a:spcBef>
                <a:spcPct val="100000"/>
              </a:spcBef>
              <a:buFontTx/>
              <a:buChar char="•"/>
            </a:pPr>
            <a:r>
              <a:rPr lang="pt-BR" sz="2000" b="1" dirty="0">
                <a:ln/>
                <a:solidFill>
                  <a:schemeClr val="bg1"/>
                </a:solidFill>
                <a:latin typeface="Arial" panose="020B0604020202020204" pitchFamily="34" charset="0"/>
                <a:cs typeface="Arial" panose="020B0604020202020204" pitchFamily="34" charset="0"/>
              </a:rPr>
              <a:t> A mistura aquecerá até 70 </a:t>
            </a:r>
            <a:r>
              <a:rPr lang="pt-BR" sz="2000" b="1" baseline="30000" dirty="0" err="1">
                <a:ln/>
                <a:solidFill>
                  <a:schemeClr val="bg1"/>
                </a:solidFill>
                <a:latin typeface="Arial" panose="020B0604020202020204" pitchFamily="34" charset="0"/>
                <a:cs typeface="Arial" panose="020B0604020202020204" pitchFamily="34" charset="0"/>
              </a:rPr>
              <a:t>o</a:t>
            </a:r>
            <a:r>
              <a:rPr lang="pt-BR" sz="2000" b="1" dirty="0" err="1">
                <a:ln/>
                <a:solidFill>
                  <a:schemeClr val="bg1"/>
                </a:solidFill>
                <a:latin typeface="Arial" panose="020B0604020202020204" pitchFamily="34" charset="0"/>
                <a:cs typeface="Arial" panose="020B0604020202020204" pitchFamily="34" charset="0"/>
              </a:rPr>
              <a:t>C</a:t>
            </a:r>
            <a:r>
              <a:rPr lang="pt-BR" sz="2000" b="1" dirty="0">
                <a:ln/>
                <a:solidFill>
                  <a:schemeClr val="bg1"/>
                </a:solidFill>
                <a:latin typeface="Arial" panose="020B0604020202020204" pitchFamily="34" charset="0"/>
                <a:cs typeface="Arial" panose="020B0604020202020204" pitchFamily="34" charset="0"/>
              </a:rPr>
              <a:t> quando inicia a reação química no copo</a:t>
            </a:r>
            <a:endParaRPr lang="en-US" sz="2000" b="1" i="1" baseline="30000" dirty="0">
              <a:ln/>
              <a:solidFill>
                <a:schemeClr val="bg1"/>
              </a:solidFill>
              <a:latin typeface="Arial" panose="020B0604020202020204" pitchFamily="34" charset="0"/>
              <a:cs typeface="Arial" panose="020B0604020202020204" pitchFamily="34" charset="0"/>
            </a:endParaRPr>
          </a:p>
        </p:txBody>
      </p:sp>
      <p:pic>
        <p:nvPicPr>
          <p:cNvPr id="46090" name="Picture 10" descr="HWR-Test Kit_Fajardo_2011-03-22_Page_1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7770" y="332656"/>
            <a:ext cx="8808725" cy="507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59919"/>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ChangeArrowheads="1"/>
          </p:cNvSpPr>
          <p:nvPr/>
        </p:nvSpPr>
        <p:spPr bwMode="auto">
          <a:xfrm>
            <a:off x="3779838" y="6524625"/>
            <a:ext cx="504825" cy="217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2" name="Text Box 8"/>
          <p:cNvSpPr txBox="1">
            <a:spLocks noChangeArrowheads="1"/>
          </p:cNvSpPr>
          <p:nvPr/>
        </p:nvSpPr>
        <p:spPr bwMode="auto">
          <a:xfrm>
            <a:off x="148147" y="5428735"/>
            <a:ext cx="8792690" cy="1200329"/>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algn="just">
              <a:spcBef>
                <a:spcPct val="100000"/>
              </a:spcBef>
              <a:buFontTx/>
              <a:buChar char="•"/>
            </a:pPr>
            <a:r>
              <a:rPr lang="pt-BR" sz="2400" b="1" dirty="0">
                <a:ln/>
                <a:solidFill>
                  <a:schemeClr val="bg1"/>
                </a:solidFill>
                <a:latin typeface="Arial" panose="020B0604020202020204" pitchFamily="34" charset="0"/>
                <a:cs typeface="Arial" panose="020B0604020202020204" pitchFamily="34" charset="0"/>
              </a:rPr>
              <a:t> </a:t>
            </a:r>
            <a:r>
              <a:rPr lang="pt-BR" sz="2400" b="1" dirty="0" smtClean="0">
                <a:ln/>
                <a:solidFill>
                  <a:schemeClr val="bg1"/>
                </a:solidFill>
                <a:latin typeface="Arial" panose="020B0604020202020204" pitchFamily="34" charset="0"/>
                <a:cs typeface="Arial" panose="020B0604020202020204" pitchFamily="34" charset="0"/>
              </a:rPr>
              <a:t>Agite </a:t>
            </a:r>
            <a:r>
              <a:rPr lang="pt-BR" sz="2400" b="1" dirty="0">
                <a:ln/>
                <a:solidFill>
                  <a:schemeClr val="bg1"/>
                </a:solidFill>
                <a:latin typeface="Arial" panose="020B0604020202020204" pitchFamily="34" charset="0"/>
                <a:cs typeface="Arial" panose="020B0604020202020204" pitchFamily="34" charset="0"/>
              </a:rPr>
              <a:t>o copo com cuidado e coloque um disco circular no fundo do copo. Fazendo isso, a cor se distribui por todo o disco.</a:t>
            </a:r>
            <a:endParaRPr lang="en-US" sz="2400" b="1" i="1" baseline="30000" dirty="0">
              <a:ln/>
              <a:solidFill>
                <a:schemeClr val="bg1"/>
              </a:solidFill>
              <a:latin typeface="Arial" panose="020B0604020202020204" pitchFamily="34" charset="0"/>
              <a:cs typeface="Arial" panose="020B0604020202020204" pitchFamily="34" charset="0"/>
            </a:endParaRPr>
          </a:p>
        </p:txBody>
      </p:sp>
      <p:pic>
        <p:nvPicPr>
          <p:cNvPr id="47114" name="Picture 10" descr="HWR-Test Kit_Fajardo_2011-03-22_Page_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6" y="188640"/>
            <a:ext cx="844193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80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ChangeArrowheads="1"/>
          </p:cNvSpPr>
          <p:nvPr/>
        </p:nvSpPr>
        <p:spPr bwMode="auto">
          <a:xfrm>
            <a:off x="3779838" y="6524625"/>
            <a:ext cx="504825" cy="217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6" name="Text Box 8"/>
          <p:cNvSpPr txBox="1">
            <a:spLocks noChangeArrowheads="1"/>
          </p:cNvSpPr>
          <p:nvPr/>
        </p:nvSpPr>
        <p:spPr bwMode="auto">
          <a:xfrm>
            <a:off x="349516" y="5661247"/>
            <a:ext cx="8675032" cy="830997"/>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
                <a:rot lat="0" lon="0" rev="15600000"/>
              </a:lightRig>
            </a:scene3d>
            <a:sp3d extrusionH="57150" prstMaterial="softEdge">
              <a:bevelT w="25400" h="38100"/>
            </a:sp3d>
          </a:bodyPr>
          <a:lstStyle/>
          <a:p>
            <a:pPr marL="285750" indent="-285750">
              <a:spcBef>
                <a:spcPct val="100000"/>
              </a:spcBef>
              <a:buFont typeface="Wingdings" panose="05000000000000000000" pitchFamily="2" charset="2"/>
              <a:buChar char="ü"/>
            </a:pPr>
            <a:r>
              <a:rPr lang="pt-BR" sz="2400" b="1" dirty="0">
                <a:ln/>
                <a:solidFill>
                  <a:schemeClr val="bg1"/>
                </a:solidFill>
                <a:latin typeface="Arial" panose="020B0604020202020204" pitchFamily="34" charset="0"/>
                <a:cs typeface="Arial" panose="020B0604020202020204" pitchFamily="34" charset="0"/>
              </a:rPr>
              <a:t> Depois de 15 segundos, a cor do disco pode ser comparado a uma escala de cores.</a:t>
            </a:r>
            <a:endParaRPr lang="en-US" sz="2400" b="1" i="1" baseline="30000" dirty="0">
              <a:ln/>
              <a:solidFill>
                <a:schemeClr val="bg1"/>
              </a:solidFill>
              <a:latin typeface="Arial" panose="020B0604020202020204" pitchFamily="34" charset="0"/>
              <a:cs typeface="Arial" panose="020B0604020202020204" pitchFamily="34" charset="0"/>
            </a:endParaRPr>
          </a:p>
        </p:txBody>
      </p:sp>
      <p:pic>
        <p:nvPicPr>
          <p:cNvPr id="48138" name="Picture 10" descr="HWR-Test Kit_Fajardo_2011-03-22_Page_2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7" y="116632"/>
            <a:ext cx="8701021"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99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Text Box 7"/>
          <p:cNvSpPr txBox="1">
            <a:spLocks noChangeArrowheads="1"/>
          </p:cNvSpPr>
          <p:nvPr/>
        </p:nvSpPr>
        <p:spPr bwMode="auto">
          <a:xfrm>
            <a:off x="1547664" y="764704"/>
            <a:ext cx="6011862" cy="461665"/>
          </a:xfrm>
          <a:prstGeom prst="rect">
            <a:avLst/>
          </a:prstGeom>
          <a:solidFill>
            <a:schemeClr val="bg1"/>
          </a:solidFill>
          <a:ln>
            <a:solidFill>
              <a:schemeClr val="bg1"/>
            </a:solidFill>
          </a:ln>
          <a:effectLst>
            <a:glow rad="101600">
              <a:schemeClr val="tx1">
                <a:alpha val="60000"/>
              </a:schemeClr>
            </a:glow>
            <a:innerShdw blurRad="114300">
              <a:prstClr val="black"/>
            </a:innerShdw>
          </a:effectLst>
          <a:extLst/>
        </p:spPr>
        <p:style>
          <a:lnRef idx="3">
            <a:schemeClr val="lt1"/>
          </a:lnRef>
          <a:fillRef idx="1">
            <a:schemeClr val="accent2"/>
          </a:fillRef>
          <a:effectRef idx="1">
            <a:schemeClr val="accent2"/>
          </a:effectRef>
          <a:fontRef idx="minor">
            <a:schemeClr val="lt1"/>
          </a:fontRef>
        </p:style>
        <p:txBody>
          <a:bodyPr>
            <a:spAutoFit/>
          </a:bodyPr>
          <a:lstStyle/>
          <a:p>
            <a:pPr algn="ctr"/>
            <a:r>
              <a:rPr lang="pt-BR" sz="2400" b="1" dirty="0">
                <a:solidFill>
                  <a:srgbClr val="002060"/>
                </a:solidFill>
                <a:latin typeface="Arial" panose="020B0604020202020204" pitchFamily="34" charset="0"/>
                <a:cs typeface="Arial" panose="020B0604020202020204" pitchFamily="34" charset="0"/>
              </a:rPr>
              <a:t>Validação do Conceito</a:t>
            </a:r>
            <a:endParaRPr lang="en-US" sz="2400" b="1" dirty="0">
              <a:solidFill>
                <a:srgbClr val="002060"/>
              </a:solidFill>
              <a:latin typeface="Arial" panose="020B0604020202020204" pitchFamily="34" charset="0"/>
              <a:cs typeface="Arial" panose="020B0604020202020204" pitchFamily="34" charset="0"/>
            </a:endParaRPr>
          </a:p>
        </p:txBody>
      </p:sp>
      <p:pic>
        <p:nvPicPr>
          <p:cNvPr id="49162" name="Picture 10" descr="HWR-Test Kit_Fajardo_2011-03-22_Page_2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6138" y="1642764"/>
            <a:ext cx="8388350" cy="495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19339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7980" y="1205511"/>
            <a:ext cx="8568952" cy="1015663"/>
          </a:xfrm>
          <a:prstGeom prst="rect">
            <a:avLst/>
          </a:prstGeom>
          <a:noFill/>
        </p:spPr>
        <p:txBody>
          <a:bodyPr wrap="square" rtlCol="0">
            <a:spAutoFit/>
          </a:bodyPr>
          <a:lstStyle/>
          <a:p>
            <a:pPr marL="285750" indent="-285750">
              <a:buClr>
                <a:srgbClr val="002060"/>
              </a:buClr>
              <a:buFont typeface="Wingdings" pitchFamily="2" charset="2"/>
              <a:buChar char="ü"/>
            </a:pPr>
            <a:r>
              <a:rPr lang="pt-BR" sz="2000" b="1" dirty="0" smtClean="0">
                <a:solidFill>
                  <a:schemeClr val="accent3">
                    <a:lumMod val="50000"/>
                  </a:schemeClr>
                </a:solidFill>
                <a:latin typeface="Arial" pitchFamily="34" charset="0"/>
                <a:cs typeface="Arial" pitchFamily="34" charset="0"/>
              </a:rPr>
              <a:t>Inibidores da ALS é um grupo de herbicidas dos mais usados, no entanto, é notória a habilidade deste herbbicidas em selecionar populações resistentes  (R) de plantas daninhas.</a:t>
            </a:r>
            <a:endParaRPr lang="en-US" sz="2000" b="1" dirty="0">
              <a:solidFill>
                <a:schemeClr val="accent3">
                  <a:lumMod val="50000"/>
                </a:schemeClr>
              </a:solidFill>
              <a:latin typeface="Arial" pitchFamily="34" charset="0"/>
              <a:cs typeface="Arial" pitchFamily="34" charset="0"/>
            </a:endParaRPr>
          </a:p>
        </p:txBody>
      </p:sp>
      <p:sp>
        <p:nvSpPr>
          <p:cNvPr id="7" name="Rectangle 6"/>
          <p:cNvSpPr/>
          <p:nvPr/>
        </p:nvSpPr>
        <p:spPr>
          <a:xfrm>
            <a:off x="1115616" y="635144"/>
            <a:ext cx="4032448" cy="523220"/>
          </a:xfrm>
          <a:prstGeom prst="rect">
            <a:avLst/>
          </a:prstGeom>
        </p:spPr>
        <p:txBody>
          <a:bodyPr wrap="square">
            <a:spAutoFit/>
          </a:bodyPr>
          <a:lstStyle/>
          <a:p>
            <a:pPr algn="ctr"/>
            <a:r>
              <a:rPr lang="pt-BR" sz="2800" b="1" dirty="0" smtClean="0">
                <a:solidFill>
                  <a:srgbClr val="002060"/>
                </a:solidFill>
                <a:latin typeface="Arial" pitchFamily="34" charset="0"/>
                <a:cs typeface="Arial" pitchFamily="34" charset="0"/>
              </a:rPr>
              <a:t>Mecanismo de ação</a:t>
            </a:r>
            <a:endParaRPr lang="en-US" sz="2800" dirty="0">
              <a:solidFill>
                <a:srgbClr val="002060"/>
              </a:solidFill>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40425" y="2276872"/>
            <a:ext cx="8224063" cy="4407983"/>
          </a:xfrm>
          <a:prstGeom prst="rect">
            <a:avLst/>
          </a:prstGeom>
          <a:ln/>
          <a:effectLst>
            <a:glow rad="101600">
              <a:schemeClr val="tx1">
                <a:alpha val="60000"/>
              </a:schemeClr>
            </a:glow>
            <a:innerShdw blurRad="114300">
              <a:prstClr val="black"/>
            </a:innerShdw>
          </a:effectLst>
        </p:spPr>
        <p:style>
          <a:lnRef idx="3">
            <a:schemeClr val="lt1"/>
          </a:lnRef>
          <a:fillRef idx="1">
            <a:schemeClr val="accent1"/>
          </a:fillRef>
          <a:effectRef idx="1">
            <a:schemeClr val="accent1"/>
          </a:effectRef>
          <a:fontRef idx="minor">
            <a:schemeClr val="lt1"/>
          </a:fontRef>
        </p:style>
      </p:pic>
      <p:sp>
        <p:nvSpPr>
          <p:cNvPr id="8" name="TextBox 7"/>
          <p:cNvSpPr txBox="1"/>
          <p:nvPr/>
        </p:nvSpPr>
        <p:spPr>
          <a:xfrm>
            <a:off x="899592" y="2492896"/>
            <a:ext cx="3125599" cy="369332"/>
          </a:xfrm>
          <a:prstGeom prst="rect">
            <a:avLst/>
          </a:prstGeom>
          <a:noFill/>
        </p:spPr>
        <p:txBody>
          <a:bodyPr wrap="none" rtlCol="0">
            <a:spAutoFit/>
          </a:bodyPr>
          <a:lstStyle/>
          <a:p>
            <a:r>
              <a:rPr lang="pt-BR" b="1" dirty="0" smtClean="0">
                <a:solidFill>
                  <a:schemeClr val="accent2">
                    <a:lumMod val="50000"/>
                  </a:schemeClr>
                </a:solidFill>
                <a:latin typeface="Arial" pitchFamily="34" charset="0"/>
                <a:cs typeface="Arial" pitchFamily="34" charset="0"/>
              </a:rPr>
              <a:t>ALS (acetolactato sintase)</a:t>
            </a:r>
            <a:endParaRPr lang="en-US" b="1" dirty="0">
              <a:solidFill>
                <a:schemeClr val="accent2">
                  <a:lumMod val="50000"/>
                </a:schemeClr>
              </a:solidFill>
              <a:latin typeface="Arial" pitchFamily="34" charset="0"/>
              <a:cs typeface="Arial" pitchFamily="34" charset="0"/>
            </a:endParaRPr>
          </a:p>
        </p:txBody>
      </p:sp>
      <p:sp>
        <p:nvSpPr>
          <p:cNvPr id="10" name="TextBox 9"/>
          <p:cNvSpPr txBox="1"/>
          <p:nvPr/>
        </p:nvSpPr>
        <p:spPr>
          <a:xfrm>
            <a:off x="7236296" y="3789040"/>
            <a:ext cx="1553630" cy="338554"/>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pt-BR" sz="1600" b="1" dirty="0" smtClean="0">
                <a:solidFill>
                  <a:srgbClr val="002060"/>
                </a:solidFill>
                <a:latin typeface="Arial" pitchFamily="34" charset="0"/>
                <a:cs typeface="Arial" pitchFamily="34" charset="0"/>
              </a:rPr>
              <a:t>2-cetobutirato</a:t>
            </a:r>
            <a:endParaRPr lang="en-US" sz="1600" b="1" dirty="0">
              <a:solidFill>
                <a:srgbClr val="002060"/>
              </a:solidFill>
              <a:latin typeface="Arial" pitchFamily="34" charset="0"/>
              <a:cs typeface="Arial" pitchFamily="34" charset="0"/>
            </a:endParaRPr>
          </a:p>
        </p:txBody>
      </p:sp>
      <p:sp>
        <p:nvSpPr>
          <p:cNvPr id="11" name="TextBox 10"/>
          <p:cNvSpPr txBox="1"/>
          <p:nvPr/>
        </p:nvSpPr>
        <p:spPr>
          <a:xfrm>
            <a:off x="7682273" y="5805264"/>
            <a:ext cx="994183" cy="338554"/>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pt-BR" sz="1600" b="1" dirty="0" smtClean="0">
                <a:solidFill>
                  <a:srgbClr val="002060"/>
                </a:solidFill>
                <a:latin typeface="Arial" pitchFamily="34" charset="0"/>
                <a:cs typeface="Arial" pitchFamily="34" charset="0"/>
              </a:rPr>
              <a:t>piruvato</a:t>
            </a:r>
            <a:endParaRPr lang="en-US" sz="16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1996210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IntroducingPowerPoint2010</Template>
  <TotalTime>0</TotalTime>
  <Words>2590</Words>
  <Application>Microsoft Macintosh PowerPoint</Application>
  <PresentationFormat>Apresentação na tela (4:3)</PresentationFormat>
  <Paragraphs>411</Paragraphs>
  <Slides>85</Slides>
  <Notes>7</Notes>
  <HiddenSlides>0</HiddenSlides>
  <MMClips>0</MMClips>
  <ScaleCrop>false</ScaleCrop>
  <HeadingPairs>
    <vt:vector size="6" baseType="variant">
      <vt:variant>
        <vt:lpstr>Fontes Usadas</vt:lpstr>
      </vt:variant>
      <vt:variant>
        <vt:i4>8</vt:i4>
      </vt:variant>
      <vt:variant>
        <vt:lpstr>Tema</vt:lpstr>
      </vt:variant>
      <vt:variant>
        <vt:i4>3</vt:i4>
      </vt:variant>
      <vt:variant>
        <vt:lpstr>Títulos de Slides</vt:lpstr>
      </vt:variant>
      <vt:variant>
        <vt:i4>85</vt:i4>
      </vt:variant>
    </vt:vector>
  </HeadingPairs>
  <TitlesOfParts>
    <vt:vector size="96" baseType="lpstr">
      <vt:lpstr>Calibri</vt:lpstr>
      <vt:lpstr>Century Gothic</vt:lpstr>
      <vt:lpstr>Georgia</vt:lpstr>
      <vt:lpstr>Tahoma</vt:lpstr>
      <vt:lpstr>Times New Roman</vt:lpstr>
      <vt:lpstr>Wingdings</vt:lpstr>
      <vt:lpstr>Wingdings 3</vt:lpstr>
      <vt:lpstr>Arial</vt:lpstr>
      <vt:lpstr>2_Introducing PowerPoint 2010</vt:lpstr>
      <vt:lpstr>Classroom expectations</vt:lpstr>
      <vt:lpstr>1_Cacho</vt:lpstr>
      <vt:lpstr>Apresentação do PowerPoint</vt:lpstr>
      <vt:lpstr>Evolução da resistência ao herbicidas inibidores da ALS</vt:lpstr>
      <vt:lpstr>Histórico dos herbicidas inibidores da ALS começou com as Sulfoniluréias</vt:lpstr>
      <vt:lpstr>Apresentação do PowerPoint</vt:lpstr>
      <vt:lpstr>Histórico da evolução dos herbicidas inibidores da ALS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Resistência de plantas daninhas aos inibidores das ALS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2011-07-25T01:37:59Z</dcterms:created>
  <dcterms:modified xsi:type="dcterms:W3CDTF">2016-02-27T12:01:06Z</dcterms:modified>
</cp:coreProperties>
</file>