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handoutMasterIdLst>
    <p:handoutMasterId r:id="rId29"/>
  </p:handoutMasterIdLst>
  <p:sldIdLst>
    <p:sldId id="353" r:id="rId2"/>
    <p:sldId id="285" r:id="rId3"/>
    <p:sldId id="401" r:id="rId4"/>
    <p:sldId id="399" r:id="rId5"/>
    <p:sldId id="372" r:id="rId6"/>
    <p:sldId id="398" r:id="rId7"/>
    <p:sldId id="397" r:id="rId8"/>
    <p:sldId id="396" r:id="rId9"/>
    <p:sldId id="400" r:id="rId10"/>
    <p:sldId id="413" r:id="rId11"/>
    <p:sldId id="362" r:id="rId12"/>
    <p:sldId id="402" r:id="rId13"/>
    <p:sldId id="403" r:id="rId14"/>
    <p:sldId id="303" r:id="rId15"/>
    <p:sldId id="408" r:id="rId16"/>
    <p:sldId id="409" r:id="rId17"/>
    <p:sldId id="410" r:id="rId18"/>
    <p:sldId id="411" r:id="rId19"/>
    <p:sldId id="406" r:id="rId20"/>
    <p:sldId id="412" r:id="rId21"/>
    <p:sldId id="309" r:id="rId22"/>
    <p:sldId id="404" r:id="rId23"/>
    <p:sldId id="405" r:id="rId24"/>
    <p:sldId id="381" r:id="rId25"/>
    <p:sldId id="349" r:id="rId26"/>
    <p:sldId id="316" r:id="rId27"/>
  </p:sldIdLst>
  <p:sldSz cx="9144000" cy="6858000" type="screen4x3"/>
  <p:notesSz cx="6877050" cy="100028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1" autoAdjust="0"/>
    <p:restoredTop sz="94671" autoAdjust="0"/>
  </p:normalViewPr>
  <p:slideViewPr>
    <p:cSldViewPr>
      <p:cViewPr>
        <p:scale>
          <a:sx n="72" d="100"/>
          <a:sy n="72" d="100"/>
        </p:scale>
        <p:origin x="30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rgbClr val="00B050"/>
        </a:solidFill>
      </dgm:spPr>
      <dgm:t>
        <a:bodyPr/>
        <a:lstStyle/>
        <a:p>
          <a:r>
            <a:rPr lang="pt-BR" b="1" dirty="0">
              <a:effectLst>
                <a:outerShdw blurRad="38100" dist="38100" dir="2700000" algn="tl">
                  <a:srgbClr val="000000">
                    <a:alpha val="43137"/>
                  </a:srgbClr>
                </a:outerShdw>
              </a:effectLst>
            </a:rPr>
            <a:t>Até 1995</a:t>
          </a:r>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phldr="1"/>
      <dgm:spPr>
        <a:solidFill>
          <a:schemeClr val="accent2">
            <a:lumMod val="50000"/>
          </a:schemeClr>
        </a:solidFill>
      </dgm:spPr>
      <dgm:t>
        <a:bodyPr/>
        <a:lstStyle/>
        <a:p>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390C7016-E755-4DFC-A157-EE07674063D6}" type="presOf" srcId="{7CFCE7F7-B6D8-4BF5-8AE2-DE0BDD80F9AA}" destId="{929E949F-B0D1-4A73-9671-89DDF17A4DE1}"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C8B34D79-007A-4D1F-A833-65D6AFB20305}" type="presOf" srcId="{4172DAAF-D0F0-4672-B503-99DC0FDE0C9D}" destId="{FE35F2C6-FFEB-405B-BD13-E74B6866D76C}" srcOrd="0" destOrd="0" presId="urn:microsoft.com/office/officeart/2005/8/layout/chevron1"/>
    <dgm:cxn modelId="{934816BF-4E49-4853-B864-D71B89FD89F8}" type="presOf" srcId="{F74AFA61-A959-4F1D-BEF7-45E1AB02FADF}" destId="{DBDAD56E-598B-44CA-AE34-DF400270E58E}"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EEE22ADF-AC6D-4C0A-AE3A-F443D245D0C7}" type="presOf" srcId="{1A46345F-164D-4305-8157-4F1D42E9F589}" destId="{8F33BC48-CFB6-4E9F-A5E8-4EFCDB9C985B}" srcOrd="0" destOrd="0" presId="urn:microsoft.com/office/officeart/2005/8/layout/chevron1"/>
    <dgm:cxn modelId="{30F88BAE-B078-4755-A1BD-175EA63E387D}" type="presParOf" srcId="{8F33BC48-CFB6-4E9F-A5E8-4EFCDB9C985B}" destId="{DBDAD56E-598B-44CA-AE34-DF400270E58E}" srcOrd="0" destOrd="0" presId="urn:microsoft.com/office/officeart/2005/8/layout/chevron1"/>
    <dgm:cxn modelId="{58CFAA11-3714-4717-8752-4D446F226EFB}" type="presParOf" srcId="{8F33BC48-CFB6-4E9F-A5E8-4EFCDB9C985B}" destId="{49F7A940-271B-437D-A996-5BE11D0D0138}" srcOrd="1" destOrd="0" presId="urn:microsoft.com/office/officeart/2005/8/layout/chevron1"/>
    <dgm:cxn modelId="{C8C35319-9F41-4EA7-9122-4DD1138F6D0B}" type="presParOf" srcId="{8F33BC48-CFB6-4E9F-A5E8-4EFCDB9C985B}" destId="{929E949F-B0D1-4A73-9671-89DDF17A4DE1}" srcOrd="2" destOrd="0" presId="urn:microsoft.com/office/officeart/2005/8/layout/chevron1"/>
    <dgm:cxn modelId="{0660CC46-E60B-4B01-B64B-90C823C63C49}" type="presParOf" srcId="{8F33BC48-CFB6-4E9F-A5E8-4EFCDB9C985B}" destId="{7171520E-8A95-4768-9716-88EB727132C8}" srcOrd="3" destOrd="0" presId="urn:microsoft.com/office/officeart/2005/8/layout/chevron1"/>
    <dgm:cxn modelId="{C7174A0B-1AD4-466C-846A-9EFAAC114269}"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9.532</a:t>
          </a:r>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rgbClr val="00B050"/>
        </a:solidFill>
      </dgm:spPr>
      <dgm:t>
        <a:bodyPr/>
        <a:lstStyle/>
        <a:p>
          <a:r>
            <a:rPr lang="pt-BR" b="1" dirty="0">
              <a:effectLst>
                <a:outerShdw blurRad="38100" dist="38100" dir="2700000" algn="tl">
                  <a:srgbClr val="000000">
                    <a:alpha val="43137"/>
                  </a:srgbClr>
                </a:outerShdw>
              </a:effectLst>
            </a:rPr>
            <a:t>LC n. 104/01</a:t>
          </a:r>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4E548A4C-809D-4201-AB5F-2E878EF58EA6}" srcId="{1A46345F-164D-4305-8157-4F1D42E9F589}" destId="{4172DAAF-D0F0-4672-B503-99DC0FDE0C9D}" srcOrd="2" destOrd="0" parTransId="{0DD9FFE7-B19F-4A7F-B0E5-FE63D5C5B77C}" sibTransId="{5C036655-88BA-458A-8926-D2B77C4CF49C}"/>
    <dgm:cxn modelId="{1BB07277-00D1-4A76-9269-65F14FB60ED2}" type="presOf" srcId="{4172DAAF-D0F0-4672-B503-99DC0FDE0C9D}" destId="{FE35F2C6-FFEB-405B-BD13-E74B6866D76C}" srcOrd="0" destOrd="0" presId="urn:microsoft.com/office/officeart/2005/8/layout/chevron1"/>
    <dgm:cxn modelId="{BB8786A1-7B64-4648-AA6C-BDE3839BB84D}" type="presOf" srcId="{1A46345F-164D-4305-8157-4F1D42E9F589}" destId="{8F33BC48-CFB6-4E9F-A5E8-4EFCDB9C985B}"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8DE79CF5-8FFE-4DC5-80D0-ABCA8E48F12C}" type="presOf" srcId="{7CFCE7F7-B6D8-4BF5-8AE2-DE0BDD80F9AA}" destId="{929E949F-B0D1-4A73-9671-89DDF17A4DE1}" srcOrd="0" destOrd="0" presId="urn:microsoft.com/office/officeart/2005/8/layout/chevron1"/>
    <dgm:cxn modelId="{AC42F9FF-1D1E-4194-B864-2479639F333A}" type="presOf" srcId="{F74AFA61-A959-4F1D-BEF7-45E1AB02FADF}" destId="{DBDAD56E-598B-44CA-AE34-DF400270E58E}" srcOrd="0" destOrd="0" presId="urn:microsoft.com/office/officeart/2005/8/layout/chevron1"/>
    <dgm:cxn modelId="{3AFA0EA1-B6F1-452F-A632-3851FDF59A63}" type="presParOf" srcId="{8F33BC48-CFB6-4E9F-A5E8-4EFCDB9C985B}" destId="{DBDAD56E-598B-44CA-AE34-DF400270E58E}" srcOrd="0" destOrd="0" presId="urn:microsoft.com/office/officeart/2005/8/layout/chevron1"/>
    <dgm:cxn modelId="{3F9DAF5E-ADF3-4953-8A5F-BBEE0470D89D}" type="presParOf" srcId="{8F33BC48-CFB6-4E9F-A5E8-4EFCDB9C985B}" destId="{49F7A940-271B-437D-A996-5BE11D0D0138}" srcOrd="1" destOrd="0" presId="urn:microsoft.com/office/officeart/2005/8/layout/chevron1"/>
    <dgm:cxn modelId="{37EA1C4E-2B1F-444D-A0A2-9AA10F4082B3}" type="presParOf" srcId="{8F33BC48-CFB6-4E9F-A5E8-4EFCDB9C985B}" destId="{929E949F-B0D1-4A73-9671-89DDF17A4DE1}" srcOrd="2" destOrd="0" presId="urn:microsoft.com/office/officeart/2005/8/layout/chevron1"/>
    <dgm:cxn modelId="{9AF2C389-A052-4B9E-9097-76BD63EB7226}" type="presParOf" srcId="{8F33BC48-CFB6-4E9F-A5E8-4EFCDB9C985B}" destId="{7171520E-8A95-4768-9716-88EB727132C8}" srcOrd="3" destOrd="0" presId="urn:microsoft.com/office/officeart/2005/8/layout/chevron1"/>
    <dgm:cxn modelId="{3A8CDB26-2C0E-479A-9F2C-1C1D55C99276}"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Até 1995</a:t>
          </a:r>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9.249</a:t>
          </a:r>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IN nº 38/96</a:t>
          </a:r>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4E548A4C-809D-4201-AB5F-2E878EF58EA6}" srcId="{1A46345F-164D-4305-8157-4F1D42E9F589}" destId="{4172DAAF-D0F0-4672-B503-99DC0FDE0C9D}" srcOrd="2" destOrd="0" parTransId="{0DD9FFE7-B19F-4A7F-B0E5-FE63D5C5B77C}" sibTransId="{5C036655-88BA-458A-8926-D2B77C4CF49C}"/>
    <dgm:cxn modelId="{374BE984-EC26-45AC-BCCA-C2767C3DD82C}" type="presOf" srcId="{4172DAAF-D0F0-4672-B503-99DC0FDE0C9D}" destId="{FE35F2C6-FFEB-405B-BD13-E74B6866D76C}" srcOrd="0" destOrd="0" presId="urn:microsoft.com/office/officeart/2005/8/layout/chevron1"/>
    <dgm:cxn modelId="{9ECA2AB1-0B97-4AB4-8A7E-80E543509D52}" type="presOf" srcId="{1A46345F-164D-4305-8157-4F1D42E9F589}" destId="{8F33BC48-CFB6-4E9F-A5E8-4EFCDB9C985B}"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A0697AEA-42A6-4282-9BE8-2031CA92F99E}" type="presOf" srcId="{F74AFA61-A959-4F1D-BEF7-45E1AB02FADF}" destId="{DBDAD56E-598B-44CA-AE34-DF400270E58E}" srcOrd="0" destOrd="0" presId="urn:microsoft.com/office/officeart/2005/8/layout/chevron1"/>
    <dgm:cxn modelId="{CD7AD6F7-1DF5-46FE-90DC-57A266670256}" type="presOf" srcId="{7CFCE7F7-B6D8-4BF5-8AE2-DE0BDD80F9AA}" destId="{929E949F-B0D1-4A73-9671-89DDF17A4DE1}" srcOrd="0" destOrd="0" presId="urn:microsoft.com/office/officeart/2005/8/layout/chevron1"/>
    <dgm:cxn modelId="{5914C8D8-08B1-48D5-8D59-A55871198083}" type="presParOf" srcId="{8F33BC48-CFB6-4E9F-A5E8-4EFCDB9C985B}" destId="{DBDAD56E-598B-44CA-AE34-DF400270E58E}" srcOrd="0" destOrd="0" presId="urn:microsoft.com/office/officeart/2005/8/layout/chevron1"/>
    <dgm:cxn modelId="{BB800830-2179-4F13-8C97-936CED0D1312}" type="presParOf" srcId="{8F33BC48-CFB6-4E9F-A5E8-4EFCDB9C985B}" destId="{49F7A940-271B-437D-A996-5BE11D0D0138}" srcOrd="1" destOrd="0" presId="urn:microsoft.com/office/officeart/2005/8/layout/chevron1"/>
    <dgm:cxn modelId="{4E964BF5-1210-43E7-962C-6E1E741F8B82}" type="presParOf" srcId="{8F33BC48-CFB6-4E9F-A5E8-4EFCDB9C985B}" destId="{929E949F-B0D1-4A73-9671-89DDF17A4DE1}" srcOrd="2" destOrd="0" presId="urn:microsoft.com/office/officeart/2005/8/layout/chevron1"/>
    <dgm:cxn modelId="{97876B04-951C-4F08-863C-4A5A7CFE2E89}" type="presParOf" srcId="{8F33BC48-CFB6-4E9F-A5E8-4EFCDB9C985B}" destId="{7171520E-8A95-4768-9716-88EB727132C8}" srcOrd="3" destOrd="0" presId="urn:microsoft.com/office/officeart/2005/8/layout/chevron1"/>
    <dgm:cxn modelId="{4ABB1E51-F106-49C8-9885-27FEFCD9A3B7}"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Lei nº 9.532</a:t>
          </a:r>
          <a:endParaRPr lang="pt-BR" sz="1800"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LC n. 104/01</a:t>
          </a:r>
          <a:endParaRPr lang="pt-BR" sz="1800"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rgbClr val="00B050"/>
        </a:solidFill>
      </dgm:spPr>
      <dgm:t>
        <a:bodyPr/>
        <a:lstStyle/>
        <a:p>
          <a:r>
            <a:rPr lang="pt-BR" b="1" dirty="0">
              <a:effectLst>
                <a:outerShdw blurRad="38100" dist="38100" dir="2700000" algn="tl">
                  <a:srgbClr val="000000">
                    <a:alpha val="43137"/>
                  </a:srgbClr>
                </a:outerShdw>
              </a:effectLst>
            </a:rPr>
            <a:t>MP 2158-35</a:t>
          </a: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B594FE6B-C738-42FF-8A7B-955ABD4E408E}" type="presOf" srcId="{1A46345F-164D-4305-8157-4F1D42E9F589}" destId="{8F33BC48-CFB6-4E9F-A5E8-4EFCDB9C985B}"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0ADD6352-6DF8-4BC7-9F35-33EAE4A8525C}" type="presOf" srcId="{4172DAAF-D0F0-4672-B503-99DC0FDE0C9D}" destId="{FE35F2C6-FFEB-405B-BD13-E74B6866D76C}" srcOrd="0" destOrd="0" presId="urn:microsoft.com/office/officeart/2005/8/layout/chevron1"/>
    <dgm:cxn modelId="{F3F81B7B-C0AB-4053-B2B4-D2B98F443E8D}" type="presOf" srcId="{7CFCE7F7-B6D8-4BF5-8AE2-DE0BDD80F9AA}" destId="{929E949F-B0D1-4A73-9671-89DDF17A4DE1}" srcOrd="0" destOrd="0" presId="urn:microsoft.com/office/officeart/2005/8/layout/chevron1"/>
    <dgm:cxn modelId="{D01090C9-47B1-4A33-8CB8-240155830C39}" type="presOf" srcId="{F74AFA61-A959-4F1D-BEF7-45E1AB02FADF}" destId="{DBDAD56E-598B-44CA-AE34-DF400270E58E}"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1535D732-CF4D-4C6A-9E0D-728BB007C56D}" type="presParOf" srcId="{8F33BC48-CFB6-4E9F-A5E8-4EFCDB9C985B}" destId="{DBDAD56E-598B-44CA-AE34-DF400270E58E}" srcOrd="0" destOrd="0" presId="urn:microsoft.com/office/officeart/2005/8/layout/chevron1"/>
    <dgm:cxn modelId="{950F925F-19A3-46A0-A474-B56547F86499}" type="presParOf" srcId="{8F33BC48-CFB6-4E9F-A5E8-4EFCDB9C985B}" destId="{49F7A940-271B-437D-A996-5BE11D0D0138}" srcOrd="1" destOrd="0" presId="urn:microsoft.com/office/officeart/2005/8/layout/chevron1"/>
    <dgm:cxn modelId="{BD14EB0C-CF4F-4F8A-8F85-A4BEC596B29C}" type="presParOf" srcId="{8F33BC48-CFB6-4E9F-A5E8-4EFCDB9C985B}" destId="{929E949F-B0D1-4A73-9671-89DDF17A4DE1}" srcOrd="2" destOrd="0" presId="urn:microsoft.com/office/officeart/2005/8/layout/chevron1"/>
    <dgm:cxn modelId="{69CA83E0-81D5-4EB0-B288-7B92EF2EDC2B}" type="presParOf" srcId="{8F33BC48-CFB6-4E9F-A5E8-4EFCDB9C985B}" destId="{7171520E-8A95-4768-9716-88EB727132C8}" srcOrd="3" destOrd="0" presId="urn:microsoft.com/office/officeart/2005/8/layout/chevron1"/>
    <dgm:cxn modelId="{3E4A6A9D-B99C-4FC7-859B-F428E611867C}"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Até 1995</a:t>
          </a:r>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9.249</a:t>
          </a:r>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IN nº 38/96</a:t>
          </a:r>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7E0A2A34-0078-44D1-889C-26AE95D82E75}" type="presOf" srcId="{F74AFA61-A959-4F1D-BEF7-45E1AB02FADF}" destId="{DBDAD56E-598B-44CA-AE34-DF400270E58E}"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C3E78E82-90F0-4555-BE30-266AB9277C80}" type="presOf" srcId="{4172DAAF-D0F0-4672-B503-99DC0FDE0C9D}" destId="{FE35F2C6-FFEB-405B-BD13-E74B6866D76C}"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D9B7E4F2-AF63-4FF2-97D7-7362DFD7FE1B}" type="presOf" srcId="{1A46345F-164D-4305-8157-4F1D42E9F589}" destId="{8F33BC48-CFB6-4E9F-A5E8-4EFCDB9C985B}" srcOrd="0" destOrd="0" presId="urn:microsoft.com/office/officeart/2005/8/layout/chevron1"/>
    <dgm:cxn modelId="{3C405EFF-3AA1-4686-9F17-970E555791A6}" type="presOf" srcId="{7CFCE7F7-B6D8-4BF5-8AE2-DE0BDD80F9AA}" destId="{929E949F-B0D1-4A73-9671-89DDF17A4DE1}" srcOrd="0" destOrd="0" presId="urn:microsoft.com/office/officeart/2005/8/layout/chevron1"/>
    <dgm:cxn modelId="{49BEEC74-5929-4D44-AED6-BA9B7FE5BD91}" type="presParOf" srcId="{8F33BC48-CFB6-4E9F-A5E8-4EFCDB9C985B}" destId="{DBDAD56E-598B-44CA-AE34-DF400270E58E}" srcOrd="0" destOrd="0" presId="urn:microsoft.com/office/officeart/2005/8/layout/chevron1"/>
    <dgm:cxn modelId="{8EFEBC63-5E43-4969-967D-BD2DA83C34F3}" type="presParOf" srcId="{8F33BC48-CFB6-4E9F-A5E8-4EFCDB9C985B}" destId="{49F7A940-271B-437D-A996-5BE11D0D0138}" srcOrd="1" destOrd="0" presId="urn:microsoft.com/office/officeart/2005/8/layout/chevron1"/>
    <dgm:cxn modelId="{01DC3F88-E943-4CEF-8834-6264DD478A5C}" type="presParOf" srcId="{8F33BC48-CFB6-4E9F-A5E8-4EFCDB9C985B}" destId="{929E949F-B0D1-4A73-9671-89DDF17A4DE1}" srcOrd="2" destOrd="0" presId="urn:microsoft.com/office/officeart/2005/8/layout/chevron1"/>
    <dgm:cxn modelId="{51A9A8A8-F211-4AA9-8AE5-7A07FB9A9DF2}" type="presParOf" srcId="{8F33BC48-CFB6-4E9F-A5E8-4EFCDB9C985B}" destId="{7171520E-8A95-4768-9716-88EB727132C8}" srcOrd="3" destOrd="0" presId="urn:microsoft.com/office/officeart/2005/8/layout/chevron1"/>
    <dgm:cxn modelId="{11A4284B-8164-4C94-8AE8-A7E1BF9EC7AA}"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Lei nº 9.532</a:t>
          </a:r>
          <a:endParaRPr lang="pt-BR" sz="1800"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LC n. 104/01</a:t>
          </a:r>
          <a:endParaRPr lang="pt-BR" sz="1800"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rgbClr val="00B050"/>
        </a:solidFill>
      </dgm:spPr>
      <dgm:t>
        <a:bodyPr/>
        <a:lstStyle/>
        <a:p>
          <a:r>
            <a:rPr lang="pt-BR" b="1" dirty="0">
              <a:effectLst>
                <a:outerShdw blurRad="38100" dist="38100" dir="2700000" algn="tl">
                  <a:srgbClr val="000000">
                    <a:alpha val="43137"/>
                  </a:srgbClr>
                </a:outerShdw>
              </a:effectLst>
            </a:rPr>
            <a:t>MP 2158-35</a:t>
          </a: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028F890B-D594-49A8-848E-8EEFAE6398CB}" type="presOf" srcId="{7CFCE7F7-B6D8-4BF5-8AE2-DE0BDD80F9AA}" destId="{929E949F-B0D1-4A73-9671-89DDF17A4DE1}" srcOrd="0" destOrd="0" presId="urn:microsoft.com/office/officeart/2005/8/layout/chevron1"/>
    <dgm:cxn modelId="{9E001965-0052-4DF5-B088-8BDCA0D48A12}" type="presOf" srcId="{F74AFA61-A959-4F1D-BEF7-45E1AB02FADF}" destId="{DBDAD56E-598B-44CA-AE34-DF400270E58E}"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04E11294-B865-45BA-98DE-56F7968A1BFE}" type="presOf" srcId="{1A46345F-164D-4305-8157-4F1D42E9F589}" destId="{8F33BC48-CFB6-4E9F-A5E8-4EFCDB9C985B}" srcOrd="0" destOrd="0" presId="urn:microsoft.com/office/officeart/2005/8/layout/chevron1"/>
    <dgm:cxn modelId="{E1055FCF-C151-4A44-8481-2AA79240D692}" type="presOf" srcId="{4172DAAF-D0F0-4672-B503-99DC0FDE0C9D}" destId="{FE35F2C6-FFEB-405B-BD13-E74B6866D76C}"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2D7A6011-E934-44B2-A1A4-B737E63A2950}" type="presParOf" srcId="{8F33BC48-CFB6-4E9F-A5E8-4EFCDB9C985B}" destId="{DBDAD56E-598B-44CA-AE34-DF400270E58E}" srcOrd="0" destOrd="0" presId="urn:microsoft.com/office/officeart/2005/8/layout/chevron1"/>
    <dgm:cxn modelId="{86B62C08-83FA-4262-939E-6E9279C1371F}" type="presParOf" srcId="{8F33BC48-CFB6-4E9F-A5E8-4EFCDB9C985B}" destId="{49F7A940-271B-437D-A996-5BE11D0D0138}" srcOrd="1" destOrd="0" presId="urn:microsoft.com/office/officeart/2005/8/layout/chevron1"/>
    <dgm:cxn modelId="{F81EEA55-773B-4BF7-989B-B2A4CC034BE3}" type="presParOf" srcId="{8F33BC48-CFB6-4E9F-A5E8-4EFCDB9C985B}" destId="{929E949F-B0D1-4A73-9671-89DDF17A4DE1}" srcOrd="2" destOrd="0" presId="urn:microsoft.com/office/officeart/2005/8/layout/chevron1"/>
    <dgm:cxn modelId="{50F3411F-357E-453E-A821-6F946394B3B6}" type="presParOf" srcId="{8F33BC48-CFB6-4E9F-A5E8-4EFCDB9C985B}" destId="{7171520E-8A95-4768-9716-88EB727132C8}" srcOrd="3" destOrd="0" presId="urn:microsoft.com/office/officeart/2005/8/layout/chevron1"/>
    <dgm:cxn modelId="{B4D7E810-6C91-4778-8474-51EE0A2A831E}"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phldr="1"/>
      <dgm:spPr>
        <a:solidFill>
          <a:schemeClr val="accent2">
            <a:lumMod val="50000"/>
          </a:schemeClr>
        </a:solidFill>
      </dgm:spPr>
      <dgm:t>
        <a:bodyPr/>
        <a:lstStyle/>
        <a:p>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phldr="1"/>
      <dgm:spPr>
        <a:solidFill>
          <a:schemeClr val="accent2">
            <a:lumMod val="50000"/>
          </a:schemeClr>
        </a:solidFill>
      </dgm:spPr>
      <dgm:t>
        <a:bodyPr/>
        <a:lstStyle/>
        <a:p>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17E40B06-C184-4A5E-9B2F-5FE40CBE28EF}" type="presOf" srcId="{F74AFA61-A959-4F1D-BEF7-45E1AB02FADF}" destId="{DBDAD56E-598B-44CA-AE34-DF400270E58E}" srcOrd="0" destOrd="0" presId="urn:microsoft.com/office/officeart/2005/8/layout/chevron1"/>
    <dgm:cxn modelId="{E6EAB23E-EE26-46DA-B9E1-7D402398DDE4}" type="presOf" srcId="{4172DAAF-D0F0-4672-B503-99DC0FDE0C9D}" destId="{FE35F2C6-FFEB-405B-BD13-E74B6866D76C}"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4BE47A84-EF25-439B-B316-BE82F995ED38}" type="presOf" srcId="{1A46345F-164D-4305-8157-4F1D42E9F589}" destId="{8F33BC48-CFB6-4E9F-A5E8-4EFCDB9C985B}" srcOrd="0" destOrd="0" presId="urn:microsoft.com/office/officeart/2005/8/layout/chevron1"/>
    <dgm:cxn modelId="{5FF337B6-9BA9-4305-B99A-85239EE31ACC}" type="presOf" srcId="{7CFCE7F7-B6D8-4BF5-8AE2-DE0BDD80F9AA}" destId="{929E949F-B0D1-4A73-9671-89DDF17A4DE1}"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3A15B371-9767-4AE7-B3E2-6D947E146687}" type="presParOf" srcId="{8F33BC48-CFB6-4E9F-A5E8-4EFCDB9C985B}" destId="{DBDAD56E-598B-44CA-AE34-DF400270E58E}" srcOrd="0" destOrd="0" presId="urn:microsoft.com/office/officeart/2005/8/layout/chevron1"/>
    <dgm:cxn modelId="{FD963BA0-D98D-4C02-8565-2C4521702EB6}" type="presParOf" srcId="{8F33BC48-CFB6-4E9F-A5E8-4EFCDB9C985B}" destId="{49F7A940-271B-437D-A996-5BE11D0D0138}" srcOrd="1" destOrd="0" presId="urn:microsoft.com/office/officeart/2005/8/layout/chevron1"/>
    <dgm:cxn modelId="{73AC68B5-8D72-42B7-B326-259E54AACEBC}" type="presParOf" srcId="{8F33BC48-CFB6-4E9F-A5E8-4EFCDB9C985B}" destId="{929E949F-B0D1-4A73-9671-89DDF17A4DE1}" srcOrd="2" destOrd="0" presId="urn:microsoft.com/office/officeart/2005/8/layout/chevron1"/>
    <dgm:cxn modelId="{1B6092AF-C15C-4773-ACD3-A82B2C139B09}" type="presParOf" srcId="{8F33BC48-CFB6-4E9F-A5E8-4EFCDB9C985B}" destId="{7171520E-8A95-4768-9716-88EB727132C8}" srcOrd="3" destOrd="0" presId="urn:microsoft.com/office/officeart/2005/8/layout/chevron1"/>
    <dgm:cxn modelId="{49BD7450-E5B0-4C6C-80E8-9267A249A716}"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Até 1995</a:t>
          </a:r>
          <a:endParaRPr lang="pt-BR" sz="1800"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custT="1"/>
      <dgm:spPr>
        <a:solidFill>
          <a:srgbClr val="00B050"/>
        </a:solidFill>
      </dgm:spPr>
      <dgm:t>
        <a:bodyPr/>
        <a:lstStyle/>
        <a:p>
          <a:r>
            <a:rPr lang="pt-BR" sz="1800" b="1" dirty="0">
              <a:effectLst>
                <a:outerShdw blurRad="38100" dist="38100" dir="2700000" algn="tl">
                  <a:srgbClr val="000000">
                    <a:alpha val="43137"/>
                  </a:srgbClr>
                </a:outerShdw>
              </a:effectLst>
            </a:rPr>
            <a:t>Lei nº 9.249</a:t>
          </a:r>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449EEE3A-3109-4D6D-A2E7-03CC69D8DC18}" type="presOf" srcId="{7CFCE7F7-B6D8-4BF5-8AE2-DE0BDD80F9AA}" destId="{929E949F-B0D1-4A73-9671-89DDF17A4DE1}"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026A9B95-3370-4CE7-ADF0-6C918AF1E474}" type="presOf" srcId="{4172DAAF-D0F0-4672-B503-99DC0FDE0C9D}" destId="{FE35F2C6-FFEB-405B-BD13-E74B6866D76C}" srcOrd="0" destOrd="0" presId="urn:microsoft.com/office/officeart/2005/8/layout/chevron1"/>
    <dgm:cxn modelId="{B2F5F8A2-386E-47F4-B445-01006881D729}" type="presOf" srcId="{1A46345F-164D-4305-8157-4F1D42E9F589}" destId="{8F33BC48-CFB6-4E9F-A5E8-4EFCDB9C985B}"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EFA056E9-9B46-411C-8497-E945F4CFA4B0}" type="presOf" srcId="{F74AFA61-A959-4F1D-BEF7-45E1AB02FADF}" destId="{DBDAD56E-598B-44CA-AE34-DF400270E58E}" srcOrd="0" destOrd="0" presId="urn:microsoft.com/office/officeart/2005/8/layout/chevron1"/>
    <dgm:cxn modelId="{C1E09093-BAB0-413A-AE5C-16B797975413}" type="presParOf" srcId="{8F33BC48-CFB6-4E9F-A5E8-4EFCDB9C985B}" destId="{DBDAD56E-598B-44CA-AE34-DF400270E58E}" srcOrd="0" destOrd="0" presId="urn:microsoft.com/office/officeart/2005/8/layout/chevron1"/>
    <dgm:cxn modelId="{929136D0-4413-475B-97D8-7E4046C83628}" type="presParOf" srcId="{8F33BC48-CFB6-4E9F-A5E8-4EFCDB9C985B}" destId="{49F7A940-271B-437D-A996-5BE11D0D0138}" srcOrd="1" destOrd="0" presId="urn:microsoft.com/office/officeart/2005/8/layout/chevron1"/>
    <dgm:cxn modelId="{0FA41039-0392-404D-8C38-90D31DF15EBB}" type="presParOf" srcId="{8F33BC48-CFB6-4E9F-A5E8-4EFCDB9C985B}" destId="{929E949F-B0D1-4A73-9671-89DDF17A4DE1}" srcOrd="2" destOrd="0" presId="urn:microsoft.com/office/officeart/2005/8/layout/chevron1"/>
    <dgm:cxn modelId="{7EB82855-171E-4916-B18E-D7997A9FAE08}" type="presParOf" srcId="{8F33BC48-CFB6-4E9F-A5E8-4EFCDB9C985B}" destId="{7171520E-8A95-4768-9716-88EB727132C8}" srcOrd="3" destOrd="0" presId="urn:microsoft.com/office/officeart/2005/8/layout/chevron1"/>
    <dgm:cxn modelId="{A3699249-447D-4B9E-86A4-486494AF802C}"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phldr="1"/>
      <dgm:spPr>
        <a:solidFill>
          <a:schemeClr val="accent2">
            <a:lumMod val="50000"/>
          </a:schemeClr>
        </a:solidFill>
      </dgm:spPr>
      <dgm:t>
        <a:bodyPr/>
        <a:lstStyle/>
        <a:p>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phldr="1"/>
      <dgm:spPr>
        <a:solidFill>
          <a:schemeClr val="accent2">
            <a:lumMod val="50000"/>
          </a:schemeClr>
        </a:solidFill>
      </dgm:spPr>
      <dgm:t>
        <a:bodyPr/>
        <a:lstStyle/>
        <a:p>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4E548A4C-809D-4201-AB5F-2E878EF58EA6}" srcId="{1A46345F-164D-4305-8157-4F1D42E9F589}" destId="{4172DAAF-D0F0-4672-B503-99DC0FDE0C9D}" srcOrd="2" destOrd="0" parTransId="{0DD9FFE7-B19F-4A7F-B0E5-FE63D5C5B77C}" sibTransId="{5C036655-88BA-458A-8926-D2B77C4CF49C}"/>
    <dgm:cxn modelId="{EEA29F8F-D401-424B-8406-2346936E4AF8}" type="presOf" srcId="{F74AFA61-A959-4F1D-BEF7-45E1AB02FADF}" destId="{DBDAD56E-598B-44CA-AE34-DF400270E58E}" srcOrd="0" destOrd="0" presId="urn:microsoft.com/office/officeart/2005/8/layout/chevron1"/>
    <dgm:cxn modelId="{99FD2EB2-C18E-4EEB-BAC0-4659C05840D1}" type="presOf" srcId="{1A46345F-164D-4305-8157-4F1D42E9F589}" destId="{8F33BC48-CFB6-4E9F-A5E8-4EFCDB9C985B}" srcOrd="0" destOrd="0" presId="urn:microsoft.com/office/officeart/2005/8/layout/chevron1"/>
    <dgm:cxn modelId="{500F68B5-40C9-4A63-90F2-E4E18FEC33F6}" type="presOf" srcId="{7CFCE7F7-B6D8-4BF5-8AE2-DE0BDD80F9AA}" destId="{929E949F-B0D1-4A73-9671-89DDF17A4DE1}"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B9EADAE9-2AD4-439F-B205-07E40180593E}" type="presOf" srcId="{4172DAAF-D0F0-4672-B503-99DC0FDE0C9D}" destId="{FE35F2C6-FFEB-405B-BD13-E74B6866D76C}" srcOrd="0" destOrd="0" presId="urn:microsoft.com/office/officeart/2005/8/layout/chevron1"/>
    <dgm:cxn modelId="{364A893F-D1A5-4D65-8DB1-151F6C7C1DC7}" type="presParOf" srcId="{8F33BC48-CFB6-4E9F-A5E8-4EFCDB9C985B}" destId="{DBDAD56E-598B-44CA-AE34-DF400270E58E}" srcOrd="0" destOrd="0" presId="urn:microsoft.com/office/officeart/2005/8/layout/chevron1"/>
    <dgm:cxn modelId="{597E69EE-F118-4231-A8A0-4F5E8D37C48F}" type="presParOf" srcId="{8F33BC48-CFB6-4E9F-A5E8-4EFCDB9C985B}" destId="{49F7A940-271B-437D-A996-5BE11D0D0138}" srcOrd="1" destOrd="0" presId="urn:microsoft.com/office/officeart/2005/8/layout/chevron1"/>
    <dgm:cxn modelId="{9EF55827-B338-4316-9971-3207DEB6716D}" type="presParOf" srcId="{8F33BC48-CFB6-4E9F-A5E8-4EFCDB9C985B}" destId="{929E949F-B0D1-4A73-9671-89DDF17A4DE1}" srcOrd="2" destOrd="0" presId="urn:microsoft.com/office/officeart/2005/8/layout/chevron1"/>
    <dgm:cxn modelId="{F0ACAAC1-EB23-4CD3-BC42-7EF1E9A19BD7}" type="presParOf" srcId="{8F33BC48-CFB6-4E9F-A5E8-4EFCDB9C985B}" destId="{7171520E-8A95-4768-9716-88EB727132C8}" srcOrd="3" destOrd="0" presId="urn:microsoft.com/office/officeart/2005/8/layout/chevron1"/>
    <dgm:cxn modelId="{980B530D-B2B1-4213-89BF-0B16D683C77C}"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custT="1"/>
      <dgm:spPr>
        <a:solidFill>
          <a:schemeClr val="accent2">
            <a:lumMod val="50000"/>
          </a:schemeClr>
        </a:solidFill>
      </dgm:spPr>
      <dgm:t>
        <a:bodyPr/>
        <a:lstStyle/>
        <a:p>
          <a:r>
            <a:rPr lang="pt-BR" sz="1800" b="1" dirty="0">
              <a:effectLst>
                <a:outerShdw blurRad="38100" dist="38100" dir="2700000" algn="tl">
                  <a:srgbClr val="000000">
                    <a:alpha val="43137"/>
                  </a:srgbClr>
                </a:outerShdw>
              </a:effectLst>
            </a:rPr>
            <a:t>Até 1995</a:t>
          </a:r>
          <a:endParaRPr lang="pt-BR" sz="1800"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9.249</a:t>
          </a:r>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rgbClr val="00B050"/>
        </a:solidFill>
      </dgm:spPr>
      <dgm:t>
        <a:bodyPr/>
        <a:lstStyle/>
        <a:p>
          <a:r>
            <a:rPr lang="pt-BR" b="1" dirty="0">
              <a:effectLst>
                <a:outerShdw blurRad="38100" dist="38100" dir="2700000" algn="tl">
                  <a:srgbClr val="000000">
                    <a:alpha val="43137"/>
                  </a:srgbClr>
                </a:outerShdw>
              </a:effectLst>
            </a:rPr>
            <a:t>IN nº 38/96</a:t>
          </a: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1FF54269-BD10-4B92-A9F2-7229B5DDF699}" type="presOf" srcId="{1A46345F-164D-4305-8157-4F1D42E9F589}" destId="{8F33BC48-CFB6-4E9F-A5E8-4EFCDB9C985B}"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67CD3050-1793-47CA-A51E-343B41966A25}" type="presOf" srcId="{4172DAAF-D0F0-4672-B503-99DC0FDE0C9D}" destId="{FE35F2C6-FFEB-405B-BD13-E74B6866D76C}" srcOrd="0" destOrd="0" presId="urn:microsoft.com/office/officeart/2005/8/layout/chevron1"/>
    <dgm:cxn modelId="{6EF721BA-7B3F-4FDB-BDB0-13B1971BBEA6}" type="presOf" srcId="{F74AFA61-A959-4F1D-BEF7-45E1AB02FADF}" destId="{DBDAD56E-598B-44CA-AE34-DF400270E58E}" srcOrd="0" destOrd="0" presId="urn:microsoft.com/office/officeart/2005/8/layout/chevron1"/>
    <dgm:cxn modelId="{285F67CA-8FAF-431F-B594-71D2598F566F}" type="presOf" srcId="{7CFCE7F7-B6D8-4BF5-8AE2-DE0BDD80F9AA}" destId="{929E949F-B0D1-4A73-9671-89DDF17A4DE1}"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11478856-0F83-4454-83E0-FDE0EAED6C3D}" type="presParOf" srcId="{8F33BC48-CFB6-4E9F-A5E8-4EFCDB9C985B}" destId="{DBDAD56E-598B-44CA-AE34-DF400270E58E}" srcOrd="0" destOrd="0" presId="urn:microsoft.com/office/officeart/2005/8/layout/chevron1"/>
    <dgm:cxn modelId="{9FFB6CFA-FE0C-4BF7-A9C8-E0FF550EB808}" type="presParOf" srcId="{8F33BC48-CFB6-4E9F-A5E8-4EFCDB9C985B}" destId="{49F7A940-271B-437D-A996-5BE11D0D0138}" srcOrd="1" destOrd="0" presId="urn:microsoft.com/office/officeart/2005/8/layout/chevron1"/>
    <dgm:cxn modelId="{0F4ACA0C-48AF-49ED-8D45-F63B231545E1}" type="presParOf" srcId="{8F33BC48-CFB6-4E9F-A5E8-4EFCDB9C985B}" destId="{929E949F-B0D1-4A73-9671-89DDF17A4DE1}" srcOrd="2" destOrd="0" presId="urn:microsoft.com/office/officeart/2005/8/layout/chevron1"/>
    <dgm:cxn modelId="{0A923C7A-9736-46CF-9505-A5C2B796399D}" type="presParOf" srcId="{8F33BC48-CFB6-4E9F-A5E8-4EFCDB9C985B}" destId="{7171520E-8A95-4768-9716-88EB727132C8}" srcOrd="3" destOrd="0" presId="urn:microsoft.com/office/officeart/2005/8/layout/chevron1"/>
    <dgm:cxn modelId="{8C38F2FF-DED1-4C01-A36D-DF272FC05592}"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phldr="1"/>
      <dgm:spPr>
        <a:solidFill>
          <a:schemeClr val="accent2">
            <a:lumMod val="50000"/>
          </a:schemeClr>
        </a:solidFill>
      </dgm:spPr>
      <dgm:t>
        <a:bodyPr/>
        <a:lstStyle/>
        <a:p>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phldr="1"/>
      <dgm:spPr>
        <a:solidFill>
          <a:schemeClr val="accent2">
            <a:lumMod val="50000"/>
          </a:schemeClr>
        </a:solidFill>
      </dgm:spPr>
      <dgm:t>
        <a:bodyPr/>
        <a:lstStyle/>
        <a:p>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B2010324-9F04-4B86-B361-6FFA8539E240}" type="presOf" srcId="{7CFCE7F7-B6D8-4BF5-8AE2-DE0BDD80F9AA}" destId="{929E949F-B0D1-4A73-9671-89DDF17A4DE1}"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5DF6AB84-D820-498F-A37A-D492AE7849F8}" type="presOf" srcId="{1A46345F-164D-4305-8157-4F1D42E9F589}" destId="{8F33BC48-CFB6-4E9F-A5E8-4EFCDB9C985B}" srcOrd="0" destOrd="0" presId="urn:microsoft.com/office/officeart/2005/8/layout/chevron1"/>
    <dgm:cxn modelId="{EC584295-4AE6-4087-AB8E-573727BCB604}" type="presOf" srcId="{4172DAAF-D0F0-4672-B503-99DC0FDE0C9D}" destId="{FE35F2C6-FFEB-405B-BD13-E74B6866D76C}"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4F2966E9-CA08-4907-8454-9CF4D3B3CB95}" type="presOf" srcId="{F74AFA61-A959-4F1D-BEF7-45E1AB02FADF}" destId="{DBDAD56E-598B-44CA-AE34-DF400270E58E}" srcOrd="0" destOrd="0" presId="urn:microsoft.com/office/officeart/2005/8/layout/chevron1"/>
    <dgm:cxn modelId="{C50BFDCE-A7E5-4AEC-9EBF-DF6E36B1E711}" type="presParOf" srcId="{8F33BC48-CFB6-4E9F-A5E8-4EFCDB9C985B}" destId="{DBDAD56E-598B-44CA-AE34-DF400270E58E}" srcOrd="0" destOrd="0" presId="urn:microsoft.com/office/officeart/2005/8/layout/chevron1"/>
    <dgm:cxn modelId="{AC2A9017-9C1A-4C02-993F-E560D1B135BA}" type="presParOf" srcId="{8F33BC48-CFB6-4E9F-A5E8-4EFCDB9C985B}" destId="{49F7A940-271B-437D-A996-5BE11D0D0138}" srcOrd="1" destOrd="0" presId="urn:microsoft.com/office/officeart/2005/8/layout/chevron1"/>
    <dgm:cxn modelId="{5B3D1029-1BF1-449B-98FE-D95C568BD448}" type="presParOf" srcId="{8F33BC48-CFB6-4E9F-A5E8-4EFCDB9C985B}" destId="{929E949F-B0D1-4A73-9671-89DDF17A4DE1}" srcOrd="2" destOrd="0" presId="urn:microsoft.com/office/officeart/2005/8/layout/chevron1"/>
    <dgm:cxn modelId="{85D3318C-A117-42D2-A1AD-51553C6CDC1E}" type="presParOf" srcId="{8F33BC48-CFB6-4E9F-A5E8-4EFCDB9C985B}" destId="{7171520E-8A95-4768-9716-88EB727132C8}" srcOrd="3" destOrd="0" presId="urn:microsoft.com/office/officeart/2005/8/layout/chevron1"/>
    <dgm:cxn modelId="{B8BE3C45-12D2-4456-A76B-ED99BF293135}"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Até 1995</a:t>
          </a:r>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9.249</a:t>
          </a:r>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IN nº 38/96</a:t>
          </a:r>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4E548A4C-809D-4201-AB5F-2E878EF58EA6}" srcId="{1A46345F-164D-4305-8157-4F1D42E9F589}" destId="{4172DAAF-D0F0-4672-B503-99DC0FDE0C9D}" srcOrd="2" destOrd="0" parTransId="{0DD9FFE7-B19F-4A7F-B0E5-FE63D5C5B77C}" sibTransId="{5C036655-88BA-458A-8926-D2B77C4CF49C}"/>
    <dgm:cxn modelId="{F83EA46D-087C-48A4-A0F8-F1256A7C4B63}" type="presOf" srcId="{1A46345F-164D-4305-8157-4F1D42E9F589}" destId="{8F33BC48-CFB6-4E9F-A5E8-4EFCDB9C985B}" srcOrd="0" destOrd="0" presId="urn:microsoft.com/office/officeart/2005/8/layout/chevron1"/>
    <dgm:cxn modelId="{6951307A-EF27-4B03-923E-E9521755689E}" type="presOf" srcId="{4172DAAF-D0F0-4672-B503-99DC0FDE0C9D}" destId="{FE35F2C6-FFEB-405B-BD13-E74B6866D76C}" srcOrd="0" destOrd="0" presId="urn:microsoft.com/office/officeart/2005/8/layout/chevron1"/>
    <dgm:cxn modelId="{287E00AF-C0B1-409E-ABC4-6CB1EF01A4F2}" type="presOf" srcId="{F74AFA61-A959-4F1D-BEF7-45E1AB02FADF}" destId="{DBDAD56E-598B-44CA-AE34-DF400270E58E}" srcOrd="0" destOrd="0" presId="urn:microsoft.com/office/officeart/2005/8/layout/chevron1"/>
    <dgm:cxn modelId="{631634B8-130F-4AC7-BD0B-E959ED35514C}" type="presOf" srcId="{7CFCE7F7-B6D8-4BF5-8AE2-DE0BDD80F9AA}" destId="{929E949F-B0D1-4A73-9671-89DDF17A4DE1}"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F94F1BE7-C60A-4D2E-BD59-3DBA3F7E47A0}" type="presParOf" srcId="{8F33BC48-CFB6-4E9F-A5E8-4EFCDB9C985B}" destId="{DBDAD56E-598B-44CA-AE34-DF400270E58E}" srcOrd="0" destOrd="0" presId="urn:microsoft.com/office/officeart/2005/8/layout/chevron1"/>
    <dgm:cxn modelId="{9D467ADE-E28C-447F-9FC8-C8552135E273}" type="presParOf" srcId="{8F33BC48-CFB6-4E9F-A5E8-4EFCDB9C985B}" destId="{49F7A940-271B-437D-A996-5BE11D0D0138}" srcOrd="1" destOrd="0" presId="urn:microsoft.com/office/officeart/2005/8/layout/chevron1"/>
    <dgm:cxn modelId="{5CF5FDA6-6A1C-40E4-AA42-ED2ED4BB0255}" type="presParOf" srcId="{8F33BC48-CFB6-4E9F-A5E8-4EFCDB9C985B}" destId="{929E949F-B0D1-4A73-9671-89DDF17A4DE1}" srcOrd="2" destOrd="0" presId="urn:microsoft.com/office/officeart/2005/8/layout/chevron1"/>
    <dgm:cxn modelId="{ACDB66B1-35C9-492D-80E5-8687DCA626DE}" type="presParOf" srcId="{8F33BC48-CFB6-4E9F-A5E8-4EFCDB9C985B}" destId="{7171520E-8A95-4768-9716-88EB727132C8}" srcOrd="3" destOrd="0" presId="urn:microsoft.com/office/officeart/2005/8/layout/chevron1"/>
    <dgm:cxn modelId="{8AE3E3AE-D2B0-4EFF-A516-87034AD38428}"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rgbClr val="00B050"/>
        </a:solidFill>
      </dgm:spPr>
      <dgm:t>
        <a:bodyPr/>
        <a:lstStyle/>
        <a:p>
          <a:r>
            <a:rPr lang="pt-BR" b="1" dirty="0">
              <a:effectLst>
                <a:outerShdw blurRad="38100" dist="38100" dir="2700000" algn="tl">
                  <a:srgbClr val="000000">
                    <a:alpha val="43137"/>
                  </a:srgbClr>
                </a:outerShdw>
              </a:effectLst>
            </a:rPr>
            <a:t>Lei </a:t>
          </a:r>
          <a:r>
            <a:rPr lang="pt-BR" b="1">
              <a:effectLst>
                <a:outerShdw blurRad="38100" dist="38100" dir="2700000" algn="tl">
                  <a:srgbClr val="000000">
                    <a:alpha val="43137"/>
                  </a:srgbClr>
                </a:outerShdw>
              </a:effectLst>
            </a:rPr>
            <a:t>nº 9.532</a:t>
          </a:r>
          <a:endParaRPr lang="pt-BR" b="1" dirty="0">
            <a:effectLst>
              <a:outerShdw blurRad="38100" dist="38100" dir="2700000" algn="tl">
                <a:srgbClr val="000000">
                  <a:alpha val="43137"/>
                </a:srgbClr>
              </a:outerShdw>
            </a:effectLst>
          </a:endParaRPr>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phldr="1"/>
      <dgm:spPr>
        <a:solidFill>
          <a:schemeClr val="accent2">
            <a:lumMod val="50000"/>
          </a:schemeClr>
        </a:solidFill>
      </dgm:spPr>
      <dgm:t>
        <a:bodyPr/>
        <a:lstStyle/>
        <a:p>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phldr="1"/>
      <dgm:spPr>
        <a:solidFill>
          <a:schemeClr val="accent2">
            <a:lumMod val="50000"/>
          </a:schemeClr>
        </a:solidFill>
      </dgm:spPr>
      <dgm:t>
        <a:bodyPr/>
        <a:lstStyle/>
        <a:p>
          <a:endParaRPr lang="pt-BR"/>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180E0E26-8417-4C48-BEE5-45584B2584D6}" type="presOf" srcId="{7CFCE7F7-B6D8-4BF5-8AE2-DE0BDD80F9AA}" destId="{929E949F-B0D1-4A73-9671-89DDF17A4DE1}"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419FA77F-A5C3-46B3-A10F-B5575BFA9B55}" type="presOf" srcId="{1A46345F-164D-4305-8157-4F1D42E9F589}" destId="{8F33BC48-CFB6-4E9F-A5E8-4EFCDB9C985B}" srcOrd="0" destOrd="0" presId="urn:microsoft.com/office/officeart/2005/8/layout/chevron1"/>
    <dgm:cxn modelId="{EFE8A49F-EAB2-45E6-BC5F-9111468484CA}" type="presOf" srcId="{F74AFA61-A959-4F1D-BEF7-45E1AB02FADF}" destId="{DBDAD56E-598B-44CA-AE34-DF400270E58E}" srcOrd="0" destOrd="0" presId="urn:microsoft.com/office/officeart/2005/8/layout/chevron1"/>
    <dgm:cxn modelId="{628F63BD-8963-466D-AF6C-A5DE6170E76A}" type="presOf" srcId="{4172DAAF-D0F0-4672-B503-99DC0FDE0C9D}" destId="{FE35F2C6-FFEB-405B-BD13-E74B6866D76C}"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20CE1672-AB28-4C03-A382-17A160F92718}" type="presParOf" srcId="{8F33BC48-CFB6-4E9F-A5E8-4EFCDB9C985B}" destId="{DBDAD56E-598B-44CA-AE34-DF400270E58E}" srcOrd="0" destOrd="0" presId="urn:microsoft.com/office/officeart/2005/8/layout/chevron1"/>
    <dgm:cxn modelId="{4F358744-FE14-4BB6-9B49-684279BEC02F}" type="presParOf" srcId="{8F33BC48-CFB6-4E9F-A5E8-4EFCDB9C985B}" destId="{49F7A940-271B-437D-A996-5BE11D0D0138}" srcOrd="1" destOrd="0" presId="urn:microsoft.com/office/officeart/2005/8/layout/chevron1"/>
    <dgm:cxn modelId="{B2FE45F1-F4B2-47E9-AB5A-E6AB4134775D}" type="presParOf" srcId="{8F33BC48-CFB6-4E9F-A5E8-4EFCDB9C985B}" destId="{929E949F-B0D1-4A73-9671-89DDF17A4DE1}" srcOrd="2" destOrd="0" presId="urn:microsoft.com/office/officeart/2005/8/layout/chevron1"/>
    <dgm:cxn modelId="{1D809493-45CD-4DCA-849B-37597F737308}" type="presParOf" srcId="{8F33BC48-CFB6-4E9F-A5E8-4EFCDB9C985B}" destId="{7171520E-8A95-4768-9716-88EB727132C8}" srcOrd="3" destOrd="0" presId="urn:microsoft.com/office/officeart/2005/8/layout/chevron1"/>
    <dgm:cxn modelId="{C1D34E2D-DD8D-4417-8D88-E9EECEAE2E1A}"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46345F-164D-4305-8157-4F1D42E9F589}" type="doc">
      <dgm:prSet loTypeId="urn:microsoft.com/office/officeart/2005/8/layout/chevron1" loCatId="process" qsTypeId="urn:microsoft.com/office/officeart/2005/8/quickstyle/simple1" qsCatId="simple" csTypeId="urn:microsoft.com/office/officeart/2005/8/colors/accent1_2" csCatId="accent1" phldr="1"/>
      <dgm:spPr/>
    </dgm:pt>
    <dgm:pt modelId="{F74AFA61-A959-4F1D-BEF7-45E1AB02FADF}">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Até 1995</a:t>
          </a:r>
          <a:endParaRPr lang="pt-BR" dirty="0"/>
        </a:p>
      </dgm:t>
    </dgm:pt>
    <dgm:pt modelId="{F510FD1E-F8CE-433C-BE0F-9DA793F36EB7}" type="parTrans" cxnId="{6F8794D6-5D04-4071-BC57-978F2CBDD369}">
      <dgm:prSet/>
      <dgm:spPr/>
      <dgm:t>
        <a:bodyPr/>
        <a:lstStyle/>
        <a:p>
          <a:endParaRPr lang="pt-BR"/>
        </a:p>
      </dgm:t>
    </dgm:pt>
    <dgm:pt modelId="{23F6DE2B-29E8-44B0-9DFD-CEAE3FC739BA}" type="sibTrans" cxnId="{6F8794D6-5D04-4071-BC57-978F2CBDD369}">
      <dgm:prSet/>
      <dgm:spPr/>
      <dgm:t>
        <a:bodyPr/>
        <a:lstStyle/>
        <a:p>
          <a:endParaRPr lang="pt-BR"/>
        </a:p>
      </dgm:t>
    </dgm:pt>
    <dgm:pt modelId="{7CFCE7F7-B6D8-4BF5-8AE2-DE0BDD80F9AA}">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Lei nº 9.249</a:t>
          </a:r>
          <a:endParaRPr lang="pt-BR" dirty="0"/>
        </a:p>
      </dgm:t>
    </dgm:pt>
    <dgm:pt modelId="{96035C72-2E1D-4BC2-B5FF-D48C7280A0BC}" type="parTrans" cxnId="{24195E05-A3D2-4096-AC6D-1257618C1267}">
      <dgm:prSet/>
      <dgm:spPr/>
      <dgm:t>
        <a:bodyPr/>
        <a:lstStyle/>
        <a:p>
          <a:endParaRPr lang="pt-BR"/>
        </a:p>
      </dgm:t>
    </dgm:pt>
    <dgm:pt modelId="{DBCBBC33-2930-4A1F-8C2C-4E1E770F5520}" type="sibTrans" cxnId="{24195E05-A3D2-4096-AC6D-1257618C1267}">
      <dgm:prSet/>
      <dgm:spPr/>
      <dgm:t>
        <a:bodyPr/>
        <a:lstStyle/>
        <a:p>
          <a:endParaRPr lang="pt-BR"/>
        </a:p>
      </dgm:t>
    </dgm:pt>
    <dgm:pt modelId="{4172DAAF-D0F0-4672-B503-99DC0FDE0C9D}">
      <dgm:prSet phldrT="[Texto]"/>
      <dgm:spPr>
        <a:solidFill>
          <a:schemeClr val="accent2">
            <a:lumMod val="50000"/>
          </a:schemeClr>
        </a:solidFill>
      </dgm:spPr>
      <dgm:t>
        <a:bodyPr/>
        <a:lstStyle/>
        <a:p>
          <a:r>
            <a:rPr lang="pt-BR" b="1" dirty="0">
              <a:effectLst>
                <a:outerShdw blurRad="38100" dist="38100" dir="2700000" algn="tl">
                  <a:srgbClr val="000000">
                    <a:alpha val="43137"/>
                  </a:srgbClr>
                </a:outerShdw>
              </a:effectLst>
            </a:rPr>
            <a:t>IN nº 38/96</a:t>
          </a:r>
          <a:endParaRPr lang="pt-BR" dirty="0"/>
        </a:p>
      </dgm:t>
    </dgm:pt>
    <dgm:pt modelId="{0DD9FFE7-B19F-4A7F-B0E5-FE63D5C5B77C}" type="parTrans" cxnId="{4E548A4C-809D-4201-AB5F-2E878EF58EA6}">
      <dgm:prSet/>
      <dgm:spPr/>
      <dgm:t>
        <a:bodyPr/>
        <a:lstStyle/>
        <a:p>
          <a:endParaRPr lang="pt-BR"/>
        </a:p>
      </dgm:t>
    </dgm:pt>
    <dgm:pt modelId="{5C036655-88BA-458A-8926-D2B77C4CF49C}" type="sibTrans" cxnId="{4E548A4C-809D-4201-AB5F-2E878EF58EA6}">
      <dgm:prSet/>
      <dgm:spPr/>
      <dgm:t>
        <a:bodyPr/>
        <a:lstStyle/>
        <a:p>
          <a:endParaRPr lang="pt-BR"/>
        </a:p>
      </dgm:t>
    </dgm:pt>
    <dgm:pt modelId="{8F33BC48-CFB6-4E9F-A5E8-4EFCDB9C985B}" type="pres">
      <dgm:prSet presAssocID="{1A46345F-164D-4305-8157-4F1D42E9F589}" presName="Name0" presStyleCnt="0">
        <dgm:presLayoutVars>
          <dgm:dir/>
          <dgm:animLvl val="lvl"/>
          <dgm:resizeHandles val="exact"/>
        </dgm:presLayoutVars>
      </dgm:prSet>
      <dgm:spPr/>
    </dgm:pt>
    <dgm:pt modelId="{DBDAD56E-598B-44CA-AE34-DF400270E58E}" type="pres">
      <dgm:prSet presAssocID="{F74AFA61-A959-4F1D-BEF7-45E1AB02FADF}" presName="parTxOnly" presStyleLbl="node1" presStyleIdx="0" presStyleCnt="3">
        <dgm:presLayoutVars>
          <dgm:chMax val="0"/>
          <dgm:chPref val="0"/>
          <dgm:bulletEnabled val="1"/>
        </dgm:presLayoutVars>
      </dgm:prSet>
      <dgm:spPr/>
    </dgm:pt>
    <dgm:pt modelId="{49F7A940-271B-437D-A996-5BE11D0D0138}" type="pres">
      <dgm:prSet presAssocID="{23F6DE2B-29E8-44B0-9DFD-CEAE3FC739BA}" presName="parTxOnlySpace" presStyleCnt="0"/>
      <dgm:spPr/>
    </dgm:pt>
    <dgm:pt modelId="{929E949F-B0D1-4A73-9671-89DDF17A4DE1}" type="pres">
      <dgm:prSet presAssocID="{7CFCE7F7-B6D8-4BF5-8AE2-DE0BDD80F9AA}" presName="parTxOnly" presStyleLbl="node1" presStyleIdx="1" presStyleCnt="3">
        <dgm:presLayoutVars>
          <dgm:chMax val="0"/>
          <dgm:chPref val="0"/>
          <dgm:bulletEnabled val="1"/>
        </dgm:presLayoutVars>
      </dgm:prSet>
      <dgm:spPr/>
    </dgm:pt>
    <dgm:pt modelId="{7171520E-8A95-4768-9716-88EB727132C8}" type="pres">
      <dgm:prSet presAssocID="{DBCBBC33-2930-4A1F-8C2C-4E1E770F5520}" presName="parTxOnlySpace" presStyleCnt="0"/>
      <dgm:spPr/>
    </dgm:pt>
    <dgm:pt modelId="{FE35F2C6-FFEB-405B-BD13-E74B6866D76C}" type="pres">
      <dgm:prSet presAssocID="{4172DAAF-D0F0-4672-B503-99DC0FDE0C9D}" presName="parTxOnly" presStyleLbl="node1" presStyleIdx="2" presStyleCnt="3">
        <dgm:presLayoutVars>
          <dgm:chMax val="0"/>
          <dgm:chPref val="0"/>
          <dgm:bulletEnabled val="1"/>
        </dgm:presLayoutVars>
      </dgm:prSet>
      <dgm:spPr/>
    </dgm:pt>
  </dgm:ptLst>
  <dgm:cxnLst>
    <dgm:cxn modelId="{24195E05-A3D2-4096-AC6D-1257618C1267}" srcId="{1A46345F-164D-4305-8157-4F1D42E9F589}" destId="{7CFCE7F7-B6D8-4BF5-8AE2-DE0BDD80F9AA}" srcOrd="1" destOrd="0" parTransId="{96035C72-2E1D-4BC2-B5FF-D48C7280A0BC}" sibTransId="{DBCBBC33-2930-4A1F-8C2C-4E1E770F5520}"/>
    <dgm:cxn modelId="{21AE1367-7C61-4405-B4CA-9FAB506ECFB6}" type="presOf" srcId="{4172DAAF-D0F0-4672-B503-99DC0FDE0C9D}" destId="{FE35F2C6-FFEB-405B-BD13-E74B6866D76C}" srcOrd="0" destOrd="0" presId="urn:microsoft.com/office/officeart/2005/8/layout/chevron1"/>
    <dgm:cxn modelId="{4E548A4C-809D-4201-AB5F-2E878EF58EA6}" srcId="{1A46345F-164D-4305-8157-4F1D42E9F589}" destId="{4172DAAF-D0F0-4672-B503-99DC0FDE0C9D}" srcOrd="2" destOrd="0" parTransId="{0DD9FFE7-B19F-4A7F-B0E5-FE63D5C5B77C}" sibTransId="{5C036655-88BA-458A-8926-D2B77C4CF49C}"/>
    <dgm:cxn modelId="{979B0BC8-DC30-49A7-B161-F6A4399B1AD3}" type="presOf" srcId="{F74AFA61-A959-4F1D-BEF7-45E1AB02FADF}" destId="{DBDAD56E-598B-44CA-AE34-DF400270E58E}" srcOrd="0" destOrd="0" presId="urn:microsoft.com/office/officeart/2005/8/layout/chevron1"/>
    <dgm:cxn modelId="{CD0EDDD4-5B0D-49BC-8CE1-C0684D5A5C04}" type="presOf" srcId="{1A46345F-164D-4305-8157-4F1D42E9F589}" destId="{8F33BC48-CFB6-4E9F-A5E8-4EFCDB9C985B}" srcOrd="0" destOrd="0" presId="urn:microsoft.com/office/officeart/2005/8/layout/chevron1"/>
    <dgm:cxn modelId="{6F8794D6-5D04-4071-BC57-978F2CBDD369}" srcId="{1A46345F-164D-4305-8157-4F1D42E9F589}" destId="{F74AFA61-A959-4F1D-BEF7-45E1AB02FADF}" srcOrd="0" destOrd="0" parTransId="{F510FD1E-F8CE-433C-BE0F-9DA793F36EB7}" sibTransId="{23F6DE2B-29E8-44B0-9DFD-CEAE3FC739BA}"/>
    <dgm:cxn modelId="{F41DD5F2-C051-4D11-B727-D81D8AC1FA39}" type="presOf" srcId="{7CFCE7F7-B6D8-4BF5-8AE2-DE0BDD80F9AA}" destId="{929E949F-B0D1-4A73-9671-89DDF17A4DE1}" srcOrd="0" destOrd="0" presId="urn:microsoft.com/office/officeart/2005/8/layout/chevron1"/>
    <dgm:cxn modelId="{18046860-01C2-44B7-BD26-38EBFA771D8B}" type="presParOf" srcId="{8F33BC48-CFB6-4E9F-A5E8-4EFCDB9C985B}" destId="{DBDAD56E-598B-44CA-AE34-DF400270E58E}" srcOrd="0" destOrd="0" presId="urn:microsoft.com/office/officeart/2005/8/layout/chevron1"/>
    <dgm:cxn modelId="{3024CC6F-1474-4771-BF8A-8B79290359E6}" type="presParOf" srcId="{8F33BC48-CFB6-4E9F-A5E8-4EFCDB9C985B}" destId="{49F7A940-271B-437D-A996-5BE11D0D0138}" srcOrd="1" destOrd="0" presId="urn:microsoft.com/office/officeart/2005/8/layout/chevron1"/>
    <dgm:cxn modelId="{57366155-196F-4977-8EB3-AA075AD3C178}" type="presParOf" srcId="{8F33BC48-CFB6-4E9F-A5E8-4EFCDB9C985B}" destId="{929E949F-B0D1-4A73-9671-89DDF17A4DE1}" srcOrd="2" destOrd="0" presId="urn:microsoft.com/office/officeart/2005/8/layout/chevron1"/>
    <dgm:cxn modelId="{400BEDAA-847F-47EC-A053-6D8B9051EC69}" type="presParOf" srcId="{8F33BC48-CFB6-4E9F-A5E8-4EFCDB9C985B}" destId="{7171520E-8A95-4768-9716-88EB727132C8}" srcOrd="3" destOrd="0" presId="urn:microsoft.com/office/officeart/2005/8/layout/chevron1"/>
    <dgm:cxn modelId="{E8D48C41-F844-4A68-911C-41B62F2D2F76}" type="presParOf" srcId="{8F33BC48-CFB6-4E9F-A5E8-4EFCDB9C985B}" destId="{FE35F2C6-FFEB-405B-BD13-E74B6866D7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endParaRPr lang="pt-BR" sz="1800" kern="120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endParaRPr lang="pt-BR" sz="1800" kern="1200" dirty="0"/>
        </a:p>
      </dsp:txBody>
      <dsp:txXfrm>
        <a:off x="2776962" y="1178353"/>
        <a:ext cx="832748" cy="5551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9.532</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LC n. 104/01</a:t>
          </a:r>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endParaRPr lang="pt-BR" sz="1800" kern="1200"/>
        </a:p>
      </dsp:txBody>
      <dsp:txXfrm>
        <a:off x="2776962" y="1178353"/>
        <a:ext cx="832748" cy="55516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IN nº 38/96</a:t>
          </a:r>
          <a:endParaRPr lang="pt-BR" sz="1800" kern="1200" dirty="0"/>
        </a:p>
      </dsp:txBody>
      <dsp:txXfrm>
        <a:off x="2776962" y="1178353"/>
        <a:ext cx="832748" cy="5551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9.532</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LC n. 104/01</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pt-BR" sz="1700" b="1" kern="1200" dirty="0">
              <a:effectLst>
                <a:outerShdw blurRad="38100" dist="38100" dir="2700000" algn="tl">
                  <a:srgbClr val="000000">
                    <a:alpha val="43137"/>
                  </a:srgbClr>
                </a:outerShdw>
              </a:effectLst>
            </a:rPr>
            <a:t>MP 2158-35</a:t>
          </a:r>
        </a:p>
      </dsp:txBody>
      <dsp:txXfrm>
        <a:off x="2776962" y="1178353"/>
        <a:ext cx="832748" cy="5551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IN nº 38/96</a:t>
          </a:r>
          <a:endParaRPr lang="pt-BR" sz="1800" kern="1200" dirty="0"/>
        </a:p>
      </dsp:txBody>
      <dsp:txXfrm>
        <a:off x="2776962" y="1178353"/>
        <a:ext cx="832748" cy="5551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9.532</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LC n. 104/01</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pt-BR" sz="1700" b="1" kern="1200" dirty="0">
              <a:effectLst>
                <a:outerShdw blurRad="38100" dist="38100" dir="2700000" algn="tl">
                  <a:srgbClr val="000000">
                    <a:alpha val="43137"/>
                  </a:srgbClr>
                </a:outerShdw>
              </a:effectLst>
            </a:rPr>
            <a:t>MP 2158-35</a:t>
          </a:r>
        </a:p>
      </dsp:txBody>
      <dsp:txXfrm>
        <a:off x="2776962" y="1178353"/>
        <a:ext cx="832748" cy="555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a:off x="2776962" y="1178353"/>
        <a:ext cx="832748" cy="555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2776962" y="1178353"/>
        <a:ext cx="832748" cy="5551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a:off x="2776962" y="1178353"/>
        <a:ext cx="832748" cy="555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IN nº 38/96</a:t>
          </a:r>
        </a:p>
      </dsp:txBody>
      <dsp:txXfrm>
        <a:off x="2776962" y="1178353"/>
        <a:ext cx="832748" cy="5551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a:off x="2776962" y="1178353"/>
        <a:ext cx="832748" cy="5551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IN nº 38/96</a:t>
          </a:r>
          <a:endParaRPr lang="pt-BR" sz="1800" kern="1200" dirty="0"/>
        </a:p>
      </dsp:txBody>
      <dsp:txXfrm>
        <a:off x="2776962" y="1178353"/>
        <a:ext cx="832748" cy="5551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a:t>
          </a:r>
          <a:r>
            <a:rPr lang="pt-BR" sz="1800" b="1" kern="1200">
              <a:effectLst>
                <a:outerShdw blurRad="38100" dist="38100" dir="2700000" algn="tl">
                  <a:srgbClr val="000000">
                    <a:alpha val="43137"/>
                  </a:srgbClr>
                </a:outerShdw>
              </a:effectLst>
            </a:rPr>
            <a:t>nº 9.532</a:t>
          </a:r>
          <a:endParaRPr lang="pt-BR" sz="1800" b="1" kern="1200" dirty="0">
            <a:effectLst>
              <a:outerShdw blurRad="38100" dist="38100" dir="2700000" algn="tl">
                <a:srgbClr val="000000">
                  <a:alpha val="43137"/>
                </a:srgbClr>
              </a:outerShdw>
            </a:effectLst>
          </a:endParaRPr>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endParaRPr lang="pt-BR" sz="1800" kern="1200"/>
        </a:p>
      </dsp:txBody>
      <dsp:txXfrm>
        <a:off x="2776962" y="1178353"/>
        <a:ext cx="832748" cy="5551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D56E-598B-44CA-AE34-DF400270E58E}">
      <dsp:nvSpPr>
        <dsp:cNvPr id="0" name=""/>
        <dsp:cNvSpPr/>
      </dsp:nvSpPr>
      <dsp:spPr>
        <a:xfrm>
          <a:off x="113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Até 1995</a:t>
          </a:r>
          <a:endParaRPr lang="pt-BR" sz="1800" kern="1200" dirty="0"/>
        </a:p>
      </dsp:txBody>
      <dsp:txXfrm>
        <a:off x="278721" y="1178353"/>
        <a:ext cx="832748" cy="555164"/>
      </dsp:txXfrm>
    </dsp:sp>
    <dsp:sp modelId="{929E949F-B0D1-4A73-9671-89DDF17A4DE1}">
      <dsp:nvSpPr>
        <dsp:cNvPr id="0" name=""/>
        <dsp:cNvSpPr/>
      </dsp:nvSpPr>
      <dsp:spPr>
        <a:xfrm>
          <a:off x="1250259"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Lei nº 9.249</a:t>
          </a:r>
          <a:endParaRPr lang="pt-BR" sz="1800" kern="1200" dirty="0"/>
        </a:p>
      </dsp:txBody>
      <dsp:txXfrm>
        <a:off x="1527841" y="1178353"/>
        <a:ext cx="832748" cy="555164"/>
      </dsp:txXfrm>
    </dsp:sp>
    <dsp:sp modelId="{FE35F2C6-FFEB-405B-BD13-E74B6866D76C}">
      <dsp:nvSpPr>
        <dsp:cNvPr id="0" name=""/>
        <dsp:cNvSpPr/>
      </dsp:nvSpPr>
      <dsp:spPr>
        <a:xfrm>
          <a:off x="2499380" y="1178353"/>
          <a:ext cx="1387912" cy="555164"/>
        </a:xfrm>
        <a:prstGeom prst="chevron">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t-BR" sz="1800" b="1" kern="1200" dirty="0">
              <a:effectLst>
                <a:outerShdw blurRad="38100" dist="38100" dir="2700000" algn="tl">
                  <a:srgbClr val="000000">
                    <a:alpha val="43137"/>
                  </a:srgbClr>
                </a:outerShdw>
              </a:effectLst>
            </a:rPr>
            <a:t>IN nº 38/96</a:t>
          </a:r>
          <a:endParaRPr lang="pt-BR" sz="1800" kern="1200" dirty="0"/>
        </a:p>
      </dsp:txBody>
      <dsp:txXfrm>
        <a:off x="2776962" y="1178353"/>
        <a:ext cx="832748" cy="5551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9F25E7F5-24C8-45A7-A7B4-D74EE0117DBE}" type="datetimeFigureOut">
              <a:rPr lang="pt-BR" smtClean="0"/>
              <a:t>15/10/2020</a:t>
            </a:fld>
            <a:endParaRPr lang="pt-BR"/>
          </a:p>
        </p:txBody>
      </p:sp>
      <p:sp>
        <p:nvSpPr>
          <p:cNvPr id="4" name="Espaço Reservado para Rodapé 3"/>
          <p:cNvSpPr>
            <a:spLocks noGrp="1"/>
          </p:cNvSpPr>
          <p:nvPr>
            <p:ph type="ftr" sz="quarter" idx="2"/>
          </p:nvPr>
        </p:nvSpPr>
        <p:spPr>
          <a:xfrm>
            <a:off x="0" y="9501188"/>
            <a:ext cx="2979738" cy="50006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95725" y="9501188"/>
            <a:ext cx="2979738" cy="500062"/>
          </a:xfrm>
          <a:prstGeom prst="rect">
            <a:avLst/>
          </a:prstGeom>
        </p:spPr>
        <p:txBody>
          <a:bodyPr vert="horz" lIns="91440" tIns="45720" rIns="91440" bIns="45720" rtlCol="0" anchor="b"/>
          <a:lstStyle>
            <a:lvl1pPr algn="r">
              <a:defRPr sz="1200"/>
            </a:lvl1pPr>
          </a:lstStyle>
          <a:p>
            <a:fld id="{AEC089A7-C23E-44D3-A303-2356F44FE556}" type="slidenum">
              <a:rPr lang="pt-BR" smtClean="0"/>
              <a:t>‹nº›</a:t>
            </a:fld>
            <a:endParaRPr lang="pt-BR"/>
          </a:p>
        </p:txBody>
      </p:sp>
    </p:spTree>
    <p:extLst>
      <p:ext uri="{BB962C8B-B14F-4D97-AF65-F5344CB8AC3E}">
        <p14:creationId xmlns:p14="http://schemas.microsoft.com/office/powerpoint/2010/main" val="1793243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0055" cy="500142"/>
          </a:xfrm>
          <a:prstGeom prst="rect">
            <a:avLst/>
          </a:prstGeom>
        </p:spPr>
        <p:txBody>
          <a:bodyPr vert="horz" lIns="92089" tIns="46045" rIns="92089" bIns="46045" rtlCol="0"/>
          <a:lstStyle>
            <a:lvl1pPr algn="l">
              <a:defRPr sz="1200"/>
            </a:lvl1pPr>
          </a:lstStyle>
          <a:p>
            <a:endParaRPr lang="pt-BR"/>
          </a:p>
        </p:txBody>
      </p:sp>
      <p:sp>
        <p:nvSpPr>
          <p:cNvPr id="3" name="Espaço Reservado para Data 2"/>
          <p:cNvSpPr>
            <a:spLocks noGrp="1"/>
          </p:cNvSpPr>
          <p:nvPr>
            <p:ph type="dt" idx="1"/>
          </p:nvPr>
        </p:nvSpPr>
        <p:spPr>
          <a:xfrm>
            <a:off x="3895403" y="0"/>
            <a:ext cx="2980055" cy="500142"/>
          </a:xfrm>
          <a:prstGeom prst="rect">
            <a:avLst/>
          </a:prstGeom>
        </p:spPr>
        <p:txBody>
          <a:bodyPr vert="horz" lIns="92089" tIns="46045" rIns="92089" bIns="46045" rtlCol="0"/>
          <a:lstStyle>
            <a:lvl1pPr algn="r">
              <a:defRPr sz="1200"/>
            </a:lvl1pPr>
          </a:lstStyle>
          <a:p>
            <a:fld id="{04178206-14BA-4FB7-8FA0-499853454B75}" type="datetimeFigureOut">
              <a:rPr lang="pt-BR" smtClean="0"/>
              <a:pPr/>
              <a:t>15/10/2020</a:t>
            </a:fld>
            <a:endParaRPr lang="pt-BR"/>
          </a:p>
        </p:txBody>
      </p:sp>
      <p:sp>
        <p:nvSpPr>
          <p:cNvPr id="4" name="Espaço Reservado para Imagem de Slide 3"/>
          <p:cNvSpPr>
            <a:spLocks noGrp="1" noRot="1" noChangeAspect="1"/>
          </p:cNvSpPr>
          <p:nvPr>
            <p:ph type="sldImg" idx="2"/>
          </p:nvPr>
        </p:nvSpPr>
        <p:spPr>
          <a:xfrm>
            <a:off x="938213" y="750888"/>
            <a:ext cx="5000625" cy="3751262"/>
          </a:xfrm>
          <a:prstGeom prst="rect">
            <a:avLst/>
          </a:prstGeom>
          <a:noFill/>
          <a:ln w="12700">
            <a:solidFill>
              <a:prstClr val="black"/>
            </a:solidFill>
          </a:ln>
        </p:spPr>
        <p:txBody>
          <a:bodyPr vert="horz" lIns="92089" tIns="46045" rIns="92089" bIns="46045" rtlCol="0" anchor="ctr"/>
          <a:lstStyle/>
          <a:p>
            <a:endParaRPr lang="pt-BR"/>
          </a:p>
        </p:txBody>
      </p:sp>
      <p:sp>
        <p:nvSpPr>
          <p:cNvPr id="5" name="Espaço Reservado para Anotações 4"/>
          <p:cNvSpPr>
            <a:spLocks noGrp="1"/>
          </p:cNvSpPr>
          <p:nvPr>
            <p:ph type="body" sz="quarter" idx="3"/>
          </p:nvPr>
        </p:nvSpPr>
        <p:spPr>
          <a:xfrm>
            <a:off x="687706" y="4751349"/>
            <a:ext cx="5501640" cy="4501277"/>
          </a:xfrm>
          <a:prstGeom prst="rect">
            <a:avLst/>
          </a:prstGeom>
        </p:spPr>
        <p:txBody>
          <a:bodyPr vert="horz" lIns="92089" tIns="46045" rIns="92089" bIns="46045"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00960"/>
            <a:ext cx="2980055" cy="500142"/>
          </a:xfrm>
          <a:prstGeom prst="rect">
            <a:avLst/>
          </a:prstGeom>
        </p:spPr>
        <p:txBody>
          <a:bodyPr vert="horz" lIns="92089" tIns="46045" rIns="92089" bIns="46045"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95403" y="9500960"/>
            <a:ext cx="2980055" cy="500142"/>
          </a:xfrm>
          <a:prstGeom prst="rect">
            <a:avLst/>
          </a:prstGeom>
        </p:spPr>
        <p:txBody>
          <a:bodyPr vert="horz" lIns="92089" tIns="46045" rIns="92089" bIns="46045" rtlCol="0" anchor="b"/>
          <a:lstStyle>
            <a:lvl1pPr algn="r">
              <a:defRPr sz="1200"/>
            </a:lvl1pPr>
          </a:lstStyle>
          <a:p>
            <a:fld id="{11428521-8300-480F-A532-809ECBC40EF2}" type="slidenum">
              <a:rPr lang="pt-BR" smtClean="0"/>
              <a:pPr/>
              <a:t>‹nº›</a:t>
            </a:fld>
            <a:endParaRPr lang="pt-BR"/>
          </a:p>
        </p:txBody>
      </p:sp>
    </p:spTree>
    <p:extLst>
      <p:ext uri="{BB962C8B-B14F-4D97-AF65-F5344CB8AC3E}">
        <p14:creationId xmlns:p14="http://schemas.microsoft.com/office/powerpoint/2010/main" val="960774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3</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12</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13</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14</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15</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16</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17</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18</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19</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20</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21</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4</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22</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23</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25</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5</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6</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7</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8</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9</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10</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11</a:t>
            </a:fld>
            <a:endParaRPr lang="pt-BR"/>
          </a:p>
        </p:txBody>
      </p:sp>
    </p:spTree>
    <p:extLst>
      <p:ext uri="{BB962C8B-B14F-4D97-AF65-F5344CB8AC3E}">
        <p14:creationId xmlns:p14="http://schemas.microsoft.com/office/powerpoint/2010/main" val="330323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15/10/2020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6B4D7-403B-44F3-9EEB-0DAF330B8988}" type="datetimeFigureOut">
              <a:rPr lang="pt-BR" smtClean="0"/>
              <a:pPr/>
              <a:t>15/10/2020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248D1-958E-4A17-8F16-5031EF8C7CE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uS229SO8Um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4.gif"/><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1997" y="1385768"/>
            <a:ext cx="9144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50925" algn="l"/>
              </a:tabLst>
            </a:pPr>
            <a:r>
              <a:rPr kumimoji="0" lang="pt-BR" sz="2800" b="1" i="0" u="none" strike="noStrike" cap="none" normalizeH="0" baseline="0" dirty="0">
                <a:ln>
                  <a:noFill/>
                </a:ln>
                <a:solidFill>
                  <a:schemeClr val="accent2">
                    <a:lumMod val="50000"/>
                  </a:schemeClr>
                </a:solidFill>
                <a:effectLst/>
                <a:latin typeface="+mj-lt"/>
                <a:ea typeface="Times New Roman" pitchFamily="18" charset="0"/>
                <a:cs typeface="Calibri" pitchFamily="34" charset="0"/>
              </a:rPr>
              <a:t>Disciplina</a:t>
            </a:r>
            <a:r>
              <a:rPr kumimoji="0" lang="pt-BR" sz="2800" b="0" i="0" u="none" strike="noStrike" cap="none" normalizeH="0" baseline="0" dirty="0">
                <a:ln>
                  <a:noFill/>
                </a:ln>
                <a:solidFill>
                  <a:schemeClr val="accent2">
                    <a:lumMod val="50000"/>
                  </a:schemeClr>
                </a:solidFill>
                <a:effectLst/>
                <a:latin typeface="+mj-lt"/>
                <a:ea typeface="Times New Roman" pitchFamily="18" charset="0"/>
                <a:cs typeface="Calibri" pitchFamily="34" charset="0"/>
              </a:rPr>
              <a:t>: </a:t>
            </a:r>
            <a:r>
              <a:rPr kumimoji="0" lang="pt-BR" sz="2800" b="0" i="0" u="none" strike="noStrike" cap="small" normalizeH="0" dirty="0">
                <a:ln>
                  <a:noFill/>
                </a:ln>
                <a:solidFill>
                  <a:schemeClr val="tx1"/>
                </a:solidFill>
                <a:effectLst/>
                <a:latin typeface="+mj-lt"/>
                <a:ea typeface="Times New Roman" pitchFamily="18" charset="0"/>
                <a:cs typeface="Calibri" pitchFamily="34" charset="0"/>
              </a:rPr>
              <a:t>Direito Tributário Constitucional</a:t>
            </a:r>
          </a:p>
          <a:p>
            <a:pPr fontAlgn="base">
              <a:spcBef>
                <a:spcPct val="0"/>
              </a:spcBef>
              <a:spcAft>
                <a:spcPct val="0"/>
              </a:spcAft>
              <a:tabLst>
                <a:tab pos="1050925" algn="l"/>
              </a:tabLst>
            </a:pPr>
            <a:r>
              <a:rPr lang="pt-BR" sz="2800" b="1" dirty="0">
                <a:solidFill>
                  <a:schemeClr val="accent2">
                    <a:lumMod val="50000"/>
                  </a:schemeClr>
                </a:solidFill>
                <a:latin typeface="+mj-lt"/>
                <a:ea typeface="Times New Roman" pitchFamily="18" charset="0"/>
                <a:cs typeface="Calibri" pitchFamily="34" charset="0"/>
              </a:rPr>
              <a:t>Docente</a:t>
            </a:r>
            <a:r>
              <a:rPr lang="pt-BR" sz="2800" cap="small" dirty="0">
                <a:latin typeface="+mj-lt"/>
                <a:ea typeface="Times New Roman" pitchFamily="18" charset="0"/>
                <a:cs typeface="Calibri" pitchFamily="34" charset="0"/>
              </a:rPr>
              <a:t>: </a:t>
            </a:r>
            <a:r>
              <a:rPr lang="pt-BR" sz="3200" b="1" cap="small" dirty="0">
                <a:solidFill>
                  <a:schemeClr val="tx1">
                    <a:lumMod val="95000"/>
                    <a:lumOff val="5000"/>
                  </a:schemeClr>
                </a:solidFill>
                <a:ea typeface="Times New Roman" pitchFamily="18" charset="0"/>
                <a:cs typeface="Calibri" pitchFamily="34" charset="0"/>
              </a:rPr>
              <a:t>Professor Titular Luís Eduardo </a:t>
            </a:r>
            <a:r>
              <a:rPr lang="pt-BR" sz="3200" b="1" cap="small" dirty="0" err="1">
                <a:solidFill>
                  <a:schemeClr val="tx1">
                    <a:lumMod val="95000"/>
                    <a:lumOff val="5000"/>
                  </a:schemeClr>
                </a:solidFill>
                <a:ea typeface="Times New Roman" pitchFamily="18" charset="0"/>
                <a:cs typeface="Calibri" pitchFamily="34" charset="0"/>
              </a:rPr>
              <a:t>Schoueri</a:t>
            </a:r>
            <a:r>
              <a:rPr lang="pt-BR" sz="3200" b="1" cap="small" dirty="0">
                <a:solidFill>
                  <a:schemeClr val="tx1">
                    <a:lumMod val="95000"/>
                    <a:lumOff val="5000"/>
                  </a:schemeClr>
                </a:solidFill>
                <a:ea typeface="Times New Roman" pitchFamily="18" charset="0"/>
                <a:cs typeface="Calibri" pitchFamily="34" charset="0"/>
              </a:rPr>
              <a:t> e Professor Associado Paulo Ayres Barreto</a:t>
            </a:r>
            <a:endParaRPr lang="pt-BR" sz="3200" cap="small" dirty="0">
              <a:solidFill>
                <a:schemeClr val="tx1">
                  <a:lumMod val="95000"/>
                  <a:lumOff val="5000"/>
                </a:schemeClr>
              </a:solidFill>
              <a:cs typeface="Arial" pitchFamily="34" charset="0"/>
            </a:endParaRPr>
          </a:p>
          <a:p>
            <a:pPr eaLnBrk="0" fontAlgn="base" hangingPunct="0">
              <a:spcBef>
                <a:spcPct val="0"/>
              </a:spcBef>
              <a:spcAft>
                <a:spcPct val="0"/>
              </a:spcAft>
              <a:tabLst>
                <a:tab pos="1050925" algn="l"/>
              </a:tabLst>
            </a:pPr>
            <a:endParaRPr lang="pt-BR" sz="3200" b="1" dirty="0">
              <a:solidFill>
                <a:srgbClr val="006600"/>
              </a:solidFill>
              <a:latin typeface="+mj-lt"/>
              <a:ea typeface="Times New Roman" pitchFamily="18" charset="0"/>
              <a:cs typeface="Calibri" pitchFamily="34" charset="0"/>
            </a:endParaRPr>
          </a:p>
          <a:p>
            <a:pPr eaLnBrk="0" fontAlgn="base" hangingPunct="0">
              <a:spcBef>
                <a:spcPct val="0"/>
              </a:spcBef>
              <a:spcAft>
                <a:spcPct val="0"/>
              </a:spcAft>
              <a:tabLst>
                <a:tab pos="1050925" algn="l"/>
              </a:tabLst>
            </a:pPr>
            <a:endParaRPr lang="pt-BR" sz="3200" b="1" dirty="0">
              <a:solidFill>
                <a:srgbClr val="006600"/>
              </a:solidFill>
              <a:latin typeface="+mj-lt"/>
              <a:ea typeface="Times New Roman" pitchFamily="18" charset="0"/>
              <a:cs typeface="Calibri" pitchFamily="34" charset="0"/>
            </a:endParaRPr>
          </a:p>
          <a:p>
            <a:pPr algn="ctr" eaLnBrk="0" fontAlgn="base" hangingPunct="0">
              <a:spcBef>
                <a:spcPct val="0"/>
              </a:spcBef>
              <a:spcAft>
                <a:spcPct val="0"/>
              </a:spcAft>
              <a:tabLst>
                <a:tab pos="1050925" algn="l"/>
              </a:tabLst>
            </a:pPr>
            <a:endParaRPr lang="pt-BR" sz="1400" b="1" cap="small" dirty="0"/>
          </a:p>
          <a:p>
            <a:pPr algn="ctr" eaLnBrk="0" fontAlgn="base" hangingPunct="0">
              <a:spcBef>
                <a:spcPct val="0"/>
              </a:spcBef>
              <a:spcAft>
                <a:spcPct val="0"/>
              </a:spcAft>
              <a:tabLst>
                <a:tab pos="1050925" algn="l"/>
              </a:tabLst>
            </a:pPr>
            <a:r>
              <a:rPr lang="pt-BR" sz="5400" b="1" cap="small" dirty="0">
                <a:effectLst>
                  <a:outerShdw blurRad="38100" dist="38100" dir="2700000" algn="tl">
                    <a:srgbClr val="000000">
                      <a:alpha val="43137"/>
                    </a:srgbClr>
                  </a:outerShdw>
                </a:effectLst>
                <a:latin typeface="Arno Pro Smbd" pitchFamily="18" charset="0"/>
              </a:rPr>
              <a:t>Tributação dos lucros auferidos no exterior</a:t>
            </a:r>
            <a:r>
              <a:rPr lang="pt-BR" sz="3600" b="1" cap="small" dirty="0">
                <a:effectLst>
                  <a:outerShdw blurRad="38100" dist="38100" dir="2700000" algn="tl">
                    <a:srgbClr val="000000">
                      <a:alpha val="43137"/>
                    </a:srgbClr>
                  </a:outerShdw>
                </a:effectLst>
                <a:latin typeface="Arno Pro Smbd" pitchFamily="18" charset="0"/>
              </a:rPr>
              <a:t>. </a:t>
            </a:r>
            <a:endParaRPr lang="pt-BR" dirty="0">
              <a:latin typeface="+mj-lt"/>
              <a:cs typeface="Arial" pitchFamily="34" charset="0"/>
            </a:endParaRPr>
          </a:p>
          <a:p>
            <a:pPr eaLnBrk="0" fontAlgn="base" hangingPunct="0">
              <a:spcBef>
                <a:spcPct val="0"/>
              </a:spcBef>
              <a:spcAft>
                <a:spcPct val="0"/>
              </a:spcAft>
              <a:tabLst>
                <a:tab pos="1050925" algn="l"/>
              </a:tabLst>
            </a:pPr>
            <a:endParaRPr lang="pt-BR" sz="2800" dirty="0">
              <a:latin typeface="+mj-lt"/>
              <a:cs typeface="Arial" pitchFamily="34" charset="0"/>
            </a:endParaRPr>
          </a:p>
          <a:p>
            <a:pPr eaLnBrk="0" fontAlgn="base" hangingPunct="0">
              <a:spcBef>
                <a:spcPct val="0"/>
              </a:spcBef>
              <a:spcAft>
                <a:spcPct val="0"/>
              </a:spcAft>
              <a:tabLst>
                <a:tab pos="1050925" algn="l"/>
              </a:tabLst>
            </a:pPr>
            <a:endParaRPr lang="pt-BR" sz="2800" dirty="0">
              <a:latin typeface="+mj-lt"/>
              <a:cs typeface="Arial" pitchFamily="34" charset="0"/>
            </a:endParaRPr>
          </a:p>
          <a:p>
            <a:pPr algn="ctr" eaLnBrk="0" fontAlgn="base" hangingPunct="0">
              <a:spcBef>
                <a:spcPct val="0"/>
              </a:spcBef>
              <a:spcAft>
                <a:spcPct val="0"/>
              </a:spcAft>
              <a:tabLst>
                <a:tab pos="1050925" algn="l"/>
              </a:tabLst>
            </a:pPr>
            <a:r>
              <a:rPr lang="pt-BR" sz="2800" b="1" dirty="0">
                <a:solidFill>
                  <a:schemeClr val="accent2">
                    <a:lumMod val="50000"/>
                  </a:schemeClr>
                </a:solidFill>
                <a:latin typeface="Bookman Old Style" pitchFamily="18" charset="0"/>
                <a:cs typeface="Arial" pitchFamily="34" charset="0"/>
              </a:rPr>
              <a:t>15.10.2020</a:t>
            </a:r>
          </a:p>
        </p:txBody>
      </p:sp>
      <p:pic>
        <p:nvPicPr>
          <p:cNvPr id="2055" name="Picture 7" descr="http://www.direito.usp.br/images/topo_home.gif"/>
          <p:cNvPicPr>
            <a:picLocks noChangeAspect="1" noChangeArrowheads="1"/>
          </p:cNvPicPr>
          <p:nvPr/>
        </p:nvPicPr>
        <p:blipFill>
          <a:blip r:embed="rId2" cstate="print"/>
          <a:srcRect/>
          <a:stretch>
            <a:fillRect/>
          </a:stretch>
        </p:blipFill>
        <p:spPr bwMode="auto">
          <a:xfrm>
            <a:off x="0" y="41682"/>
            <a:ext cx="9110919" cy="151511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3069193532"/>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3781951892"/>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aixaDeTexto 2"/>
          <p:cNvSpPr txBox="1"/>
          <p:nvPr/>
        </p:nvSpPr>
        <p:spPr>
          <a:xfrm>
            <a:off x="827584" y="2996952"/>
            <a:ext cx="7272808" cy="3693319"/>
          </a:xfrm>
          <a:prstGeom prst="rect">
            <a:avLst/>
          </a:prstGeom>
          <a:noFill/>
        </p:spPr>
        <p:txBody>
          <a:bodyPr wrap="square" rtlCol="0">
            <a:spAutoFit/>
          </a:bodyPr>
          <a:lstStyle/>
          <a:p>
            <a:r>
              <a:rPr lang="pt-BR" b="1" u="sng" dirty="0">
                <a:effectLst>
                  <a:outerShdw blurRad="38100" dist="38100" dir="2700000" algn="tl">
                    <a:srgbClr val="000000">
                      <a:alpha val="43137"/>
                    </a:srgbClr>
                  </a:outerShdw>
                </a:effectLst>
              </a:rPr>
              <a:t>Instrução Normativa SRF nº 213, de 7 de outubro de 2002</a:t>
            </a:r>
          </a:p>
          <a:p>
            <a:endParaRPr lang="pt-BR" b="1" dirty="0"/>
          </a:p>
          <a:p>
            <a:r>
              <a:rPr lang="pt-BR" b="1" dirty="0"/>
              <a:t>“Art. 7 º </a:t>
            </a:r>
            <a:r>
              <a:rPr lang="pt-BR" dirty="0"/>
              <a:t>A contrapartida do ajuste do valor do investimento no exterior em filial, sucursal, controlada ou coligada, avaliado </a:t>
            </a:r>
            <a:r>
              <a:rPr lang="pt-BR" b="1" u="sng" dirty="0"/>
              <a:t>pelo método da equivalência patrimonial</a:t>
            </a:r>
            <a:r>
              <a:rPr lang="pt-BR" dirty="0"/>
              <a:t>, conforme estabelece a legislação comercial e fiscal brasileira, deverá ser registrada para </a:t>
            </a:r>
            <a:r>
              <a:rPr lang="pt-BR" b="1" u="sng" dirty="0"/>
              <a:t>apuração do lucro contábil </a:t>
            </a:r>
            <a:r>
              <a:rPr lang="pt-BR" dirty="0"/>
              <a:t>da pessoa jurídica no Brasil.</a:t>
            </a:r>
          </a:p>
          <a:p>
            <a:endParaRPr lang="pt-BR" dirty="0"/>
          </a:p>
          <a:p>
            <a:r>
              <a:rPr lang="pt-BR" dirty="0"/>
              <a:t>§ 1 º Os valores relativos ao resultado positivo da equivalência patrimonial, não tributados no transcorrer do ano-calendário, deverão ser considerados no balanço levantado em 31 de dezembro do ano-calendário para fins de determinação do lucro real e da base de cálculo da CSLL.(...)”</a:t>
            </a:r>
          </a:p>
          <a:p>
            <a:endParaRPr lang="pt-BR" b="1" dirty="0"/>
          </a:p>
        </p:txBody>
      </p:sp>
    </p:spTree>
    <p:extLst>
      <p:ext uri="{BB962C8B-B14F-4D97-AF65-F5344CB8AC3E}">
        <p14:creationId xmlns:p14="http://schemas.microsoft.com/office/powerpoint/2010/main" val="1144960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11" name="CaixaDeTexto 10"/>
          <p:cNvSpPr txBox="1"/>
          <p:nvPr/>
        </p:nvSpPr>
        <p:spPr>
          <a:xfrm>
            <a:off x="3491880" y="3717032"/>
            <a:ext cx="3312368" cy="369332"/>
          </a:xfrm>
          <a:prstGeom prst="rect">
            <a:avLst/>
          </a:prstGeom>
          <a:noFill/>
        </p:spPr>
        <p:txBody>
          <a:bodyPr wrap="square" rtlCol="0">
            <a:spAutoFit/>
          </a:bodyPr>
          <a:lstStyle/>
          <a:p>
            <a:endParaRPr lang="pt-BR" dirty="0"/>
          </a:p>
        </p:txBody>
      </p:sp>
      <p:cxnSp>
        <p:nvCxnSpPr>
          <p:cNvPr id="13" name="Conector reto 12"/>
          <p:cNvCxnSpPr/>
          <p:nvPr/>
        </p:nvCxnSpPr>
        <p:spPr>
          <a:xfrm>
            <a:off x="2918205" y="2062982"/>
            <a:ext cx="0" cy="3954431"/>
          </a:xfrm>
          <a:prstGeom prst="line">
            <a:avLst/>
          </a:prstGeom>
          <a:ln w="31750" cap="sq">
            <a:solidFill>
              <a:srgbClr val="C00000"/>
            </a:solidFill>
          </a:ln>
          <a:effectLst>
            <a:outerShdw blurRad="38100" dist="38100" dir="8100000" algn="tr" rotWithShape="0">
              <a:schemeClr val="accent2">
                <a:lumMod val="50000"/>
                <a:alpha val="80000"/>
              </a:schemeClr>
            </a:outerShdw>
          </a:effectLst>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5150453" y="2062982"/>
            <a:ext cx="0" cy="3954431"/>
          </a:xfrm>
          <a:prstGeom prst="line">
            <a:avLst/>
          </a:prstGeom>
          <a:ln w="31750" cap="sq">
            <a:solidFill>
              <a:srgbClr val="C00000"/>
            </a:solidFill>
          </a:ln>
          <a:effectLst>
            <a:outerShdw blurRad="38100" dist="38100" dir="8100000" algn="tr" rotWithShape="0">
              <a:schemeClr val="accent2">
                <a:lumMod val="50000"/>
                <a:alpha val="80000"/>
              </a:schemeClr>
            </a:outerShdw>
          </a:effectLst>
        </p:spPr>
        <p:style>
          <a:lnRef idx="1">
            <a:schemeClr val="accent1"/>
          </a:lnRef>
          <a:fillRef idx="0">
            <a:schemeClr val="accent1"/>
          </a:fillRef>
          <a:effectRef idx="0">
            <a:schemeClr val="accent1"/>
          </a:effectRef>
          <a:fontRef idx="minor">
            <a:schemeClr val="tx1"/>
          </a:fontRef>
        </p:style>
      </p:cxnSp>
      <p:sp>
        <p:nvSpPr>
          <p:cNvPr id="10" name="Retângulo 9"/>
          <p:cNvSpPr/>
          <p:nvPr/>
        </p:nvSpPr>
        <p:spPr>
          <a:xfrm>
            <a:off x="329599" y="2222697"/>
            <a:ext cx="2444590" cy="707886"/>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lgn="ctr"/>
            <a:r>
              <a:rPr lang="pt-BR" sz="2000" b="1" cap="small" dirty="0">
                <a:effectLst>
                  <a:outerShdw blurRad="38100" dist="38100" dir="2700000" algn="tl">
                    <a:srgbClr val="000000">
                      <a:alpha val="43137"/>
                    </a:srgbClr>
                  </a:outerShdw>
                </a:effectLst>
              </a:rPr>
              <a:t>Empresa contribuinte brasileira</a:t>
            </a:r>
          </a:p>
        </p:txBody>
      </p:sp>
      <p:sp>
        <p:nvSpPr>
          <p:cNvPr id="15" name="Retângulo 14"/>
          <p:cNvSpPr/>
          <p:nvPr/>
        </p:nvSpPr>
        <p:spPr>
          <a:xfrm>
            <a:off x="3062220" y="1899533"/>
            <a:ext cx="1800201" cy="1200329"/>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lgn="ctr"/>
            <a:r>
              <a:rPr lang="pt-BR" b="1" cap="small" dirty="0">
                <a:effectLst>
                  <a:outerShdw blurRad="38100" dist="38100" dir="2700000" algn="tl">
                    <a:srgbClr val="000000">
                      <a:alpha val="43137"/>
                    </a:srgbClr>
                  </a:outerShdw>
                </a:effectLst>
              </a:rPr>
              <a:t>Empresa controlada no exterior </a:t>
            </a:r>
          </a:p>
          <a:p>
            <a:pPr algn="ctr"/>
            <a:r>
              <a:rPr lang="pt-BR" b="1" cap="small" dirty="0">
                <a:effectLst>
                  <a:outerShdw blurRad="38100" dist="38100" dir="2700000" algn="tl">
                    <a:srgbClr val="000000">
                      <a:alpha val="43137"/>
                    </a:srgbClr>
                  </a:outerShdw>
                </a:effectLst>
              </a:rPr>
              <a:t>(paraíso fiscal)</a:t>
            </a:r>
          </a:p>
        </p:txBody>
      </p:sp>
      <p:sp>
        <p:nvSpPr>
          <p:cNvPr id="16" name="Retângulo 15"/>
          <p:cNvSpPr/>
          <p:nvPr/>
        </p:nvSpPr>
        <p:spPr>
          <a:xfrm>
            <a:off x="5366477" y="1945699"/>
            <a:ext cx="3312368" cy="1200329"/>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lgn="ctr"/>
            <a:r>
              <a:rPr lang="pt-BR" sz="2400" b="1" cap="small" dirty="0">
                <a:effectLst>
                  <a:outerShdw blurRad="38100" dist="38100" dir="2700000" algn="tl">
                    <a:srgbClr val="000000">
                      <a:alpha val="43137"/>
                    </a:srgbClr>
                  </a:outerShdw>
                </a:effectLst>
              </a:rPr>
              <a:t>Lucros de Investimentos da Empresa controlada em outros países</a:t>
            </a:r>
          </a:p>
        </p:txBody>
      </p:sp>
      <p:cxnSp>
        <p:nvCxnSpPr>
          <p:cNvPr id="5" name="Conector reto 4"/>
          <p:cNvCxnSpPr/>
          <p:nvPr/>
        </p:nvCxnSpPr>
        <p:spPr>
          <a:xfrm>
            <a:off x="469933" y="4904294"/>
            <a:ext cx="8064896" cy="0"/>
          </a:xfrm>
          <a:prstGeom prst="line">
            <a:avLst/>
          </a:prstGeom>
        </p:spPr>
        <p:style>
          <a:lnRef idx="1">
            <a:schemeClr val="accent2"/>
          </a:lnRef>
          <a:fillRef idx="0">
            <a:schemeClr val="accent2"/>
          </a:fillRef>
          <a:effectRef idx="0">
            <a:schemeClr val="accent2"/>
          </a:effectRef>
          <a:fontRef idx="minor">
            <a:schemeClr val="tx1"/>
          </a:fontRef>
        </p:style>
      </p:cxnSp>
      <p:sp>
        <p:nvSpPr>
          <p:cNvPr id="8" name="CaixaDeTexto 7"/>
          <p:cNvSpPr txBox="1"/>
          <p:nvPr/>
        </p:nvSpPr>
        <p:spPr>
          <a:xfrm>
            <a:off x="6372201" y="4504184"/>
            <a:ext cx="2563656" cy="400110"/>
          </a:xfrm>
          <a:prstGeom prst="rect">
            <a:avLst/>
          </a:prstGeom>
          <a:noFill/>
        </p:spPr>
        <p:txBody>
          <a:bodyPr wrap="square" rtlCol="0">
            <a:spAutoFit/>
          </a:bodyPr>
          <a:lstStyle/>
          <a:p>
            <a:r>
              <a:rPr lang="pt-BR" sz="2000" b="1" dirty="0">
                <a:effectLst>
                  <a:outerShdw blurRad="38100" dist="38100" dir="2700000" algn="tl">
                    <a:srgbClr val="000000">
                      <a:alpha val="43137"/>
                    </a:srgbClr>
                  </a:outerShdw>
                </a:effectLst>
              </a:rPr>
              <a:t>Antes da MP n. 2.158</a:t>
            </a:r>
          </a:p>
        </p:txBody>
      </p:sp>
      <p:sp>
        <p:nvSpPr>
          <p:cNvPr id="18" name="CaixaDeTexto 17"/>
          <p:cNvSpPr txBox="1"/>
          <p:nvPr/>
        </p:nvSpPr>
        <p:spPr>
          <a:xfrm>
            <a:off x="6372201" y="5976487"/>
            <a:ext cx="2563655" cy="400110"/>
          </a:xfrm>
          <a:prstGeom prst="rect">
            <a:avLst/>
          </a:prstGeom>
          <a:noFill/>
        </p:spPr>
        <p:txBody>
          <a:bodyPr wrap="square" rtlCol="0">
            <a:spAutoFit/>
          </a:bodyPr>
          <a:lstStyle/>
          <a:p>
            <a:r>
              <a:rPr lang="pt-BR" sz="2000" b="1" dirty="0">
                <a:effectLst>
                  <a:outerShdw blurRad="38100" dist="38100" dir="2700000" algn="tl">
                    <a:srgbClr val="000000">
                      <a:alpha val="43137"/>
                    </a:srgbClr>
                  </a:outerShdw>
                </a:effectLst>
              </a:rPr>
              <a:t>Depois da MP n. 2.158</a:t>
            </a:r>
          </a:p>
        </p:txBody>
      </p:sp>
      <p:sp>
        <p:nvSpPr>
          <p:cNvPr id="19" name="Retângulo de cantos arredondados 18"/>
          <p:cNvSpPr/>
          <p:nvPr/>
        </p:nvSpPr>
        <p:spPr>
          <a:xfrm>
            <a:off x="6597961" y="3284711"/>
            <a:ext cx="1440160" cy="64807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t-BR" dirty="0"/>
              <a:t>Lucros das subsidiárias</a:t>
            </a:r>
          </a:p>
        </p:txBody>
      </p:sp>
      <p:sp>
        <p:nvSpPr>
          <p:cNvPr id="20" name="Retângulo de cantos arredondados 19"/>
          <p:cNvSpPr/>
          <p:nvPr/>
        </p:nvSpPr>
        <p:spPr>
          <a:xfrm>
            <a:off x="3361735" y="4055461"/>
            <a:ext cx="1440160" cy="648072"/>
          </a:xfrm>
          <a:prstGeom prst="round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t-BR" dirty="0"/>
              <a:t>Lucro da Controlada</a:t>
            </a:r>
          </a:p>
        </p:txBody>
      </p:sp>
      <p:sp>
        <p:nvSpPr>
          <p:cNvPr id="21" name="Retângulo de cantos arredondados 20"/>
          <p:cNvSpPr/>
          <p:nvPr/>
        </p:nvSpPr>
        <p:spPr>
          <a:xfrm>
            <a:off x="6621220" y="5137670"/>
            <a:ext cx="1440160" cy="64807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t-BR" dirty="0"/>
              <a:t>Lucros das subsidiárias</a:t>
            </a:r>
          </a:p>
        </p:txBody>
      </p:sp>
      <p:sp>
        <p:nvSpPr>
          <p:cNvPr id="23" name="CaixaDeTexto 22"/>
          <p:cNvSpPr txBox="1"/>
          <p:nvPr/>
        </p:nvSpPr>
        <p:spPr>
          <a:xfrm>
            <a:off x="3062220" y="5145750"/>
            <a:ext cx="1864240" cy="707886"/>
          </a:xfrm>
          <a:prstGeom prst="rect">
            <a:avLst/>
          </a:prstGeom>
          <a:noFill/>
          <a:ln>
            <a:solidFill>
              <a:schemeClr val="bg1">
                <a:lumMod val="50000"/>
              </a:schemeClr>
            </a:solidFill>
          </a:ln>
        </p:spPr>
        <p:txBody>
          <a:bodyPr wrap="square" rtlCol="0">
            <a:spAutoFit/>
          </a:bodyPr>
          <a:lstStyle/>
          <a:p>
            <a:r>
              <a:rPr lang="pt-BR" sz="2000" b="1" dirty="0">
                <a:solidFill>
                  <a:schemeClr val="bg1">
                    <a:lumMod val="50000"/>
                  </a:schemeClr>
                </a:solidFill>
                <a:effectLst>
                  <a:outerShdw blurRad="38100" dist="38100" dir="2700000" algn="tl">
                    <a:srgbClr val="000000">
                      <a:alpha val="43137"/>
                    </a:srgbClr>
                  </a:outerShdw>
                </a:effectLst>
              </a:rPr>
              <a:t>“Transparente” para fins fiscais </a:t>
            </a:r>
          </a:p>
        </p:txBody>
      </p:sp>
      <p:sp>
        <p:nvSpPr>
          <p:cNvPr id="24" name="Retângulo 23"/>
          <p:cNvSpPr/>
          <p:nvPr/>
        </p:nvSpPr>
        <p:spPr>
          <a:xfrm>
            <a:off x="1043608" y="1184148"/>
            <a:ext cx="6705933" cy="461665"/>
          </a:xfrm>
          <a:prstGeom prst="rect">
            <a:avLst/>
          </a:prstGeom>
          <a:solidFill>
            <a:schemeClr val="bg1">
              <a:lumMod val="85000"/>
            </a:schemeClr>
          </a:solidFill>
        </p:spPr>
        <p:txBody>
          <a:bodyPr wrap="square">
            <a:spAutoFit/>
          </a:bodyPr>
          <a:lstStyle/>
          <a:p>
            <a:pPr algn="ctr"/>
            <a:r>
              <a:rPr lang="pt-BR" sz="2400" b="1" cap="small" dirty="0">
                <a:effectLst>
                  <a:outerShdw blurRad="38100" dist="38100" dir="2700000" algn="tl">
                    <a:srgbClr val="000000">
                      <a:alpha val="43137"/>
                    </a:srgbClr>
                  </a:outerShdw>
                </a:effectLst>
              </a:rPr>
              <a:t>O que pretendeu o art. 74 da MP n. 2.158-35/01</a:t>
            </a:r>
          </a:p>
        </p:txBody>
      </p:sp>
    </p:spTree>
    <p:extLst>
      <p:ext uri="{BB962C8B-B14F-4D97-AF65-F5344CB8AC3E}">
        <p14:creationId xmlns:p14="http://schemas.microsoft.com/office/powerpoint/2010/main" val="11309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35" presetClass="path" presetSubtype="0" accel="50000" decel="50000" fill="hold" grpId="1" nodeType="clickEffect">
                                  <p:stCondLst>
                                    <p:cond delay="0"/>
                                  </p:stCondLst>
                                  <p:childTnLst>
                                    <p:animMotion origin="layout" path="M 0 -2.71676E-6 L -0.35521 -0.00023 " pathEditMode="relative" rAng="0" ptsTypes="AA">
                                      <p:cBhvr>
                                        <p:cTn id="37" dur="2000" fill="hold"/>
                                        <p:tgtEl>
                                          <p:spTgt spid="19"/>
                                        </p:tgtEl>
                                        <p:attrNameLst>
                                          <p:attrName>ppt_x</p:attrName>
                                          <p:attrName>ppt_y</p:attrName>
                                        </p:attrNameLst>
                                      </p:cBhvr>
                                      <p:rCtr x="-17760" y="-23"/>
                                    </p:animMotion>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2" nodeType="clickEffect">
                                  <p:stCondLst>
                                    <p:cond delay="0"/>
                                  </p:stCondLst>
                                  <p:childTnLst>
                                    <p:animEffect transition="out" filter="fade">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35" presetClass="path" presetSubtype="0" accel="50000" decel="50000" fill="hold" grpId="1" nodeType="clickEffect">
                                  <p:stCondLst>
                                    <p:cond delay="0"/>
                                  </p:stCondLst>
                                  <p:childTnLst>
                                    <p:animMotion origin="layout" path="M 3.05556E-6 -1.44509E-6 L -0.27674 0.00301 " pathEditMode="relative" rAng="0" ptsTypes="AA">
                                      <p:cBhvr>
                                        <p:cTn id="49" dur="2000" fill="hold"/>
                                        <p:tgtEl>
                                          <p:spTgt spid="20"/>
                                        </p:tgtEl>
                                        <p:attrNameLst>
                                          <p:attrName>ppt_x</p:attrName>
                                          <p:attrName>ppt_y</p:attrName>
                                        </p:attrNameLst>
                                      </p:cBhvr>
                                      <p:rCtr x="-13837" y="139"/>
                                    </p:animMotion>
                                  </p:childTnLst>
                                </p:cTn>
                              </p:par>
                            </p:childTnLst>
                          </p:cTn>
                        </p:par>
                      </p:childTnLst>
                    </p:cTn>
                  </p:par>
                  <p:par>
                    <p:cTn id="50" fill="hold">
                      <p:stCondLst>
                        <p:cond delay="indefinite"/>
                      </p:stCondLst>
                      <p:childTnLst>
                        <p:par>
                          <p:cTn id="51" fill="hold">
                            <p:stCondLst>
                              <p:cond delay="0"/>
                            </p:stCondLst>
                            <p:childTnLst>
                              <p:par>
                                <p:cTn id="52" presetID="14" presetClass="exit" presetSubtype="10" fill="hold" grpId="2" nodeType="clickEffect">
                                  <p:stCondLst>
                                    <p:cond delay="0"/>
                                  </p:stCondLst>
                                  <p:childTnLst>
                                    <p:animEffect transition="out" filter="randombar(horizontal)">
                                      <p:cBhvr>
                                        <p:cTn id="53" dur="500"/>
                                        <p:tgtEl>
                                          <p:spTgt spid="20"/>
                                        </p:tgtEl>
                                      </p:cBhvr>
                                    </p:animEffect>
                                    <p:set>
                                      <p:cBhvr>
                                        <p:cTn id="54" dur="1" fill="hold">
                                          <p:stCondLst>
                                            <p:cond delay="499"/>
                                          </p:stCondLst>
                                        </p:cTn>
                                        <p:tgtEl>
                                          <p:spTgt spid="20"/>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35" presetClass="path" presetSubtype="0" accel="50000" decel="50000" fill="hold" grpId="1" nodeType="clickEffect">
                                  <p:stCondLst>
                                    <p:cond delay="0"/>
                                  </p:stCondLst>
                                  <p:childTnLst>
                                    <p:animMotion origin="layout" path="M -4.16667E-6 6.93642E-7 L -0.63333 0.00277 " pathEditMode="relative" rAng="0" ptsTypes="AA">
                                      <p:cBhvr>
                                        <p:cTn id="61" dur="2000" fill="hold"/>
                                        <p:tgtEl>
                                          <p:spTgt spid="21"/>
                                        </p:tgtEl>
                                        <p:attrNameLst>
                                          <p:attrName>ppt_x</p:attrName>
                                          <p:attrName>ppt_y</p:attrName>
                                        </p:attrNameLst>
                                      </p:cBhvr>
                                      <p:rCtr x="-31667" y="139"/>
                                    </p:animMotion>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P spid="8" grpId="0"/>
      <p:bldP spid="18" grpId="0"/>
      <p:bldP spid="19" grpId="0" animBg="1"/>
      <p:bldP spid="19" grpId="1" animBg="1"/>
      <p:bldP spid="19" grpId="2" animBg="1"/>
      <p:bldP spid="20" grpId="0" animBg="1"/>
      <p:bldP spid="20" grpId="1" animBg="1"/>
      <p:bldP spid="20" grpId="2" animBg="1"/>
      <p:bldP spid="21" grpId="0" animBg="1"/>
      <p:bldP spid="21" grpId="1"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1121408" y="1412776"/>
            <a:ext cx="6768752" cy="523220"/>
          </a:xfrm>
          <a:prstGeom prst="rect">
            <a:avLst/>
          </a:prstGeom>
          <a:solidFill>
            <a:schemeClr val="bg1">
              <a:lumMod val="85000"/>
            </a:schemeClr>
          </a:solidFill>
        </p:spPr>
        <p:txBody>
          <a:bodyPr wrap="square">
            <a:spAutoFit/>
          </a:bodyPr>
          <a:lstStyle/>
          <a:p>
            <a:pPr algn="ctr"/>
            <a:r>
              <a:rPr lang="pt-BR" sz="2800" b="1" cap="small" dirty="0">
                <a:effectLst>
                  <a:outerShdw blurRad="38100" dist="38100" dir="2700000" algn="tl">
                    <a:srgbClr val="000000">
                      <a:alpha val="43137"/>
                    </a:srgbClr>
                  </a:outerShdw>
                </a:effectLst>
              </a:rPr>
              <a:t>Julgamento da Adin 2.588</a:t>
            </a:r>
          </a:p>
        </p:txBody>
      </p:sp>
      <p:sp>
        <p:nvSpPr>
          <p:cNvPr id="11" name="CaixaDeTexto 10"/>
          <p:cNvSpPr txBox="1"/>
          <p:nvPr/>
        </p:nvSpPr>
        <p:spPr>
          <a:xfrm>
            <a:off x="3491880" y="3717032"/>
            <a:ext cx="3312368" cy="369332"/>
          </a:xfrm>
          <a:prstGeom prst="rect">
            <a:avLst/>
          </a:prstGeom>
          <a:noFill/>
        </p:spPr>
        <p:txBody>
          <a:bodyPr wrap="square" rtlCol="0">
            <a:spAutoFit/>
          </a:bodyPr>
          <a:lstStyle/>
          <a:p>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2271575131"/>
              </p:ext>
            </p:extLst>
          </p:nvPr>
        </p:nvGraphicFramePr>
        <p:xfrm>
          <a:off x="827584" y="2132856"/>
          <a:ext cx="7632848" cy="44500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70840">
                <a:tc>
                  <a:txBody>
                    <a:bodyPr/>
                    <a:lstStyle/>
                    <a:p>
                      <a:pPr algn="ctr"/>
                      <a:r>
                        <a:rPr lang="pt-BR" dirty="0"/>
                        <a:t>ANO</a:t>
                      </a:r>
                    </a:p>
                  </a:txBody>
                  <a:tcPr>
                    <a:solidFill>
                      <a:schemeClr val="accent2">
                        <a:lumMod val="50000"/>
                      </a:schemeClr>
                    </a:solidFill>
                  </a:tcPr>
                </a:tc>
                <a:tc>
                  <a:txBody>
                    <a:bodyPr/>
                    <a:lstStyle/>
                    <a:p>
                      <a:pPr algn="ctr"/>
                      <a:r>
                        <a:rPr lang="pt-BR" dirty="0"/>
                        <a:t>MINISTRO</a:t>
                      </a:r>
                    </a:p>
                  </a:txBody>
                  <a:tcPr>
                    <a:solidFill>
                      <a:schemeClr val="accent2">
                        <a:lumMod val="50000"/>
                      </a:schemeClr>
                    </a:solidFill>
                  </a:tcPr>
                </a:tc>
                <a:tc gridSpan="2">
                  <a:txBody>
                    <a:bodyPr/>
                    <a:lstStyle/>
                    <a:p>
                      <a:pPr algn="ctr"/>
                      <a:r>
                        <a:rPr lang="pt-BR" dirty="0"/>
                        <a:t> VOTO</a:t>
                      </a:r>
                    </a:p>
                  </a:txBody>
                  <a:tcPr>
                    <a:solidFill>
                      <a:schemeClr val="accent2">
                        <a:lumMod val="50000"/>
                      </a:schemeClr>
                    </a:solidFill>
                  </a:tcPr>
                </a:tc>
                <a:tc hMerge="1">
                  <a:txBody>
                    <a:bodyPr/>
                    <a:lstStyle/>
                    <a:p>
                      <a:endParaRPr lang="pt-BR" dirty="0"/>
                    </a:p>
                  </a:txBody>
                  <a:tcPr/>
                </a:tc>
                <a:extLst>
                  <a:ext uri="{0D108BD9-81ED-4DB2-BD59-A6C34878D82A}">
                    <a16:rowId xmlns:a16="http://schemas.microsoft.com/office/drawing/2014/main" val="10000"/>
                  </a:ext>
                </a:extLst>
              </a:tr>
              <a:tr h="370840">
                <a:tc rowSpan="2">
                  <a:txBody>
                    <a:bodyPr/>
                    <a:lstStyle/>
                    <a:p>
                      <a:pPr algn="ctr"/>
                      <a:r>
                        <a:rPr lang="pt-BR" dirty="0"/>
                        <a:t>2003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Ellen Gracie</a:t>
                      </a: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1"/>
                  </a:ext>
                </a:extLst>
              </a:tr>
              <a:tr h="370840">
                <a:tc vMerge="1">
                  <a:txBody>
                    <a:bodyPr/>
                    <a:lstStyle/>
                    <a:p>
                      <a:endParaRPr lang="pt-BR" dirty="0"/>
                    </a:p>
                  </a:txBody>
                  <a:tcPr/>
                </a:tc>
                <a:tc>
                  <a:txBody>
                    <a:bodyPr/>
                    <a:lstStyle/>
                    <a:p>
                      <a:pPr algn="just"/>
                      <a:r>
                        <a:rPr lang="pt-BR" b="0" dirty="0">
                          <a:effectLst>
                            <a:outerShdw blurRad="38100" dist="38100" dir="2700000" algn="tl">
                              <a:srgbClr val="000000">
                                <a:alpha val="43137"/>
                              </a:srgbClr>
                            </a:outerShdw>
                          </a:effectLst>
                        </a:rPr>
                        <a:t>Min. Gilmar Mendes</a:t>
                      </a:r>
                    </a:p>
                  </a:txBody>
                  <a:tcPr>
                    <a:solidFill>
                      <a:schemeClr val="bg2"/>
                    </a:solidFill>
                  </a:tcPr>
                </a:tc>
                <a:tc>
                  <a:txBody>
                    <a:bodyPr/>
                    <a:lstStyle/>
                    <a:p>
                      <a:pPr algn="ctr"/>
                      <a:endParaRPr lang="pt-BR" dirty="0"/>
                    </a:p>
                  </a:txBody>
                  <a:tcPr>
                    <a:solidFill>
                      <a:schemeClr val="bg2"/>
                    </a:solidFill>
                  </a:tcPr>
                </a:tc>
                <a:tc>
                  <a:txBody>
                    <a:bodyPr/>
                    <a:lstStyle/>
                    <a:p>
                      <a:pPr algn="ctr"/>
                      <a:endParaRPr lang="pt-BR"/>
                    </a:p>
                  </a:txBody>
                  <a:tcPr>
                    <a:solidFill>
                      <a:schemeClr val="bg2"/>
                    </a:solidFill>
                  </a:tcPr>
                </a:tc>
                <a:extLst>
                  <a:ext uri="{0D108BD9-81ED-4DB2-BD59-A6C34878D82A}">
                    <a16:rowId xmlns:a16="http://schemas.microsoft.com/office/drawing/2014/main" val="10002"/>
                  </a:ext>
                </a:extLst>
              </a:tr>
              <a:tr h="370840">
                <a:tc>
                  <a:txBody>
                    <a:bodyPr/>
                    <a:lstStyle/>
                    <a:p>
                      <a:pPr algn="ctr"/>
                      <a:r>
                        <a:rPr lang="pt-BR" dirty="0"/>
                        <a:t>2004</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Nelson Jobim</a:t>
                      </a:r>
                    </a:p>
                  </a:txBody>
                  <a:tcPr>
                    <a:solidFill>
                      <a:schemeClr val="bg2"/>
                    </a:solidFill>
                  </a:tcPr>
                </a:tc>
                <a:tc>
                  <a:txBody>
                    <a:bodyPr/>
                    <a:lstStyle/>
                    <a:p>
                      <a:pPr algn="ctr"/>
                      <a:endParaRPr lang="pt-BR"/>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3"/>
                  </a:ext>
                </a:extLst>
              </a:tr>
              <a:tr h="370840">
                <a:tc rowSpan="4">
                  <a:txBody>
                    <a:bodyPr/>
                    <a:lstStyle/>
                    <a:p>
                      <a:pPr algn="ctr"/>
                      <a:endParaRPr lang="pt-BR" dirty="0"/>
                    </a:p>
                    <a:p>
                      <a:pPr algn="ctr"/>
                      <a:endParaRPr lang="pt-BR" dirty="0"/>
                    </a:p>
                    <a:p>
                      <a:pPr algn="ctr"/>
                      <a:r>
                        <a:rPr lang="pt-BR" dirty="0"/>
                        <a:t>2007</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Marco Aurélio</a:t>
                      </a:r>
                    </a:p>
                  </a:txBody>
                  <a:tcPr>
                    <a:solidFill>
                      <a:schemeClr val="bg2"/>
                    </a:solidFill>
                  </a:tcPr>
                </a:tc>
                <a:tc>
                  <a:txBody>
                    <a:bodyPr/>
                    <a:lstStyle/>
                    <a:p>
                      <a:pPr algn="ctr"/>
                      <a:endParaRPr lang="pt-BR"/>
                    </a:p>
                  </a:txBody>
                  <a:tcPr>
                    <a:solidFill>
                      <a:schemeClr val="bg2"/>
                    </a:solidFill>
                  </a:tcPr>
                </a:tc>
                <a:tc>
                  <a:txBody>
                    <a:bodyPr/>
                    <a:lstStyle/>
                    <a:p>
                      <a:pPr algn="ctr"/>
                      <a:endParaRPr lang="pt-BR"/>
                    </a:p>
                  </a:txBody>
                  <a:tcPr>
                    <a:solidFill>
                      <a:schemeClr val="bg2"/>
                    </a:solidFill>
                  </a:tcPr>
                </a:tc>
                <a:extLst>
                  <a:ext uri="{0D108BD9-81ED-4DB2-BD59-A6C34878D82A}">
                    <a16:rowId xmlns:a16="http://schemas.microsoft.com/office/drawing/2014/main" val="10004"/>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a:t>
                      </a:r>
                      <a:r>
                        <a:rPr lang="pt-BR" sz="1700" b="0" baseline="0" dirty="0">
                          <a:effectLst>
                            <a:outerShdw blurRad="38100" dist="38100" dir="2700000" algn="tl">
                              <a:srgbClr val="000000">
                                <a:alpha val="43137"/>
                              </a:srgbClr>
                            </a:outerShdw>
                          </a:effectLst>
                        </a:rPr>
                        <a:t> Sepúlveda Pertence</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5"/>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 Ricardo </a:t>
                      </a:r>
                      <a:r>
                        <a:rPr lang="pt-BR" sz="1700" b="0" dirty="0" err="1">
                          <a:effectLst>
                            <a:outerShdw blurRad="38100" dist="38100" dir="2700000" algn="tl">
                              <a:srgbClr val="000000">
                                <a:alpha val="43137"/>
                              </a:srgbClr>
                            </a:outerShdw>
                          </a:effectLst>
                        </a:rPr>
                        <a:t>Lewandowski</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6"/>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Eros Grau</a:t>
                      </a: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7"/>
                  </a:ext>
                </a:extLst>
              </a:tr>
              <a:tr h="370840">
                <a:tc rowSpan="3">
                  <a:txBody>
                    <a:bodyPr/>
                    <a:lstStyle/>
                    <a:p>
                      <a:pPr algn="ctr"/>
                      <a:endParaRPr lang="pt-BR" dirty="0"/>
                    </a:p>
                    <a:p>
                      <a:pPr algn="ctr"/>
                      <a:r>
                        <a:rPr lang="pt-BR" dirty="0"/>
                        <a:t>2011</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Cezar </a:t>
                      </a:r>
                      <a:r>
                        <a:rPr lang="pt-BR" b="0" dirty="0" err="1">
                          <a:effectLst>
                            <a:outerShdw blurRad="38100" dist="38100" dir="2700000" algn="tl">
                              <a:srgbClr val="000000">
                                <a:alpha val="43137"/>
                              </a:srgbClr>
                            </a:outerShdw>
                          </a:effectLst>
                        </a:rPr>
                        <a:t>Peluso</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8"/>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Ayres Britto</a:t>
                      </a: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09"/>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Celso de Mello</a:t>
                      </a:r>
                    </a:p>
                  </a:txBody>
                  <a:tcPr>
                    <a:solidFill>
                      <a:schemeClr val="bg2"/>
                    </a:solidFill>
                  </a:tcPr>
                </a:tc>
                <a:tc>
                  <a:txBody>
                    <a:bodyPr/>
                    <a:lstStyle/>
                    <a:p>
                      <a:pPr algn="ctr"/>
                      <a:endParaRPr lang="pt-BR"/>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10"/>
                  </a:ext>
                </a:extLst>
              </a:tr>
              <a:tr h="370840">
                <a:tc>
                  <a:txBody>
                    <a:bodyPr/>
                    <a:lstStyle/>
                    <a:p>
                      <a:pPr algn="ctr"/>
                      <a:r>
                        <a:rPr lang="pt-BR" dirty="0"/>
                        <a:t>2013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a:t>
                      </a:r>
                      <a:r>
                        <a:rPr lang="pt-BR" b="0" baseline="0" dirty="0">
                          <a:effectLst>
                            <a:outerShdw blurRad="38100" dist="38100" dir="2700000" algn="tl">
                              <a:srgbClr val="000000">
                                <a:alpha val="43137"/>
                              </a:srgbClr>
                            </a:outerShdw>
                          </a:effectLst>
                        </a:rPr>
                        <a:t> Joaquim Barbosa</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endParaRPr lang="pt-BR" dirty="0"/>
                    </a:p>
                  </a:txBody>
                  <a:tcPr>
                    <a:solidFill>
                      <a:schemeClr val="bg2"/>
                    </a:solidFill>
                  </a:tcPr>
                </a:tc>
                <a:tc>
                  <a:txBody>
                    <a:bodyPr/>
                    <a:lstStyle/>
                    <a:p>
                      <a:pPr algn="ctr"/>
                      <a:endParaRPr lang="pt-BR" dirty="0"/>
                    </a:p>
                  </a:txBody>
                  <a:tcPr>
                    <a:solidFill>
                      <a:schemeClr val="bg2"/>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74967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1121408" y="1412776"/>
            <a:ext cx="6768752" cy="523220"/>
          </a:xfrm>
          <a:prstGeom prst="rect">
            <a:avLst/>
          </a:prstGeom>
          <a:solidFill>
            <a:schemeClr val="bg1">
              <a:lumMod val="85000"/>
            </a:schemeClr>
          </a:solidFill>
        </p:spPr>
        <p:txBody>
          <a:bodyPr wrap="square">
            <a:spAutoFit/>
          </a:bodyPr>
          <a:lstStyle/>
          <a:p>
            <a:pPr algn="ctr"/>
            <a:r>
              <a:rPr lang="pt-BR" sz="2800" b="1" cap="small" dirty="0">
                <a:effectLst>
                  <a:outerShdw blurRad="38100" dist="38100" dir="2700000" algn="tl">
                    <a:srgbClr val="000000">
                      <a:alpha val="43137"/>
                    </a:srgbClr>
                  </a:outerShdw>
                </a:effectLst>
              </a:rPr>
              <a:t>Julgamento da Adin 2.588</a:t>
            </a:r>
          </a:p>
        </p:txBody>
      </p:sp>
      <p:sp>
        <p:nvSpPr>
          <p:cNvPr id="11" name="CaixaDeTexto 10"/>
          <p:cNvSpPr txBox="1"/>
          <p:nvPr/>
        </p:nvSpPr>
        <p:spPr>
          <a:xfrm>
            <a:off x="3491880" y="3717032"/>
            <a:ext cx="3312368" cy="369332"/>
          </a:xfrm>
          <a:prstGeom prst="rect">
            <a:avLst/>
          </a:prstGeom>
          <a:noFill/>
        </p:spPr>
        <p:txBody>
          <a:bodyPr wrap="square" rtlCol="0">
            <a:spAutoFit/>
          </a:bodyPr>
          <a:lstStyle/>
          <a:p>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3224436738"/>
              </p:ext>
            </p:extLst>
          </p:nvPr>
        </p:nvGraphicFramePr>
        <p:xfrm>
          <a:off x="827584" y="2132856"/>
          <a:ext cx="7632848" cy="44500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70840">
                <a:tc>
                  <a:txBody>
                    <a:bodyPr/>
                    <a:lstStyle/>
                    <a:p>
                      <a:pPr algn="ctr"/>
                      <a:r>
                        <a:rPr lang="pt-BR" dirty="0"/>
                        <a:t>ANO</a:t>
                      </a:r>
                    </a:p>
                  </a:txBody>
                  <a:tcPr>
                    <a:solidFill>
                      <a:schemeClr val="accent2">
                        <a:lumMod val="50000"/>
                      </a:schemeClr>
                    </a:solidFill>
                  </a:tcPr>
                </a:tc>
                <a:tc>
                  <a:txBody>
                    <a:bodyPr/>
                    <a:lstStyle/>
                    <a:p>
                      <a:pPr algn="ctr"/>
                      <a:r>
                        <a:rPr lang="pt-BR" dirty="0"/>
                        <a:t>MINISTRO</a:t>
                      </a:r>
                    </a:p>
                  </a:txBody>
                  <a:tcPr>
                    <a:solidFill>
                      <a:schemeClr val="accent2">
                        <a:lumMod val="50000"/>
                      </a:schemeClr>
                    </a:solidFill>
                  </a:tcPr>
                </a:tc>
                <a:tc gridSpan="2">
                  <a:txBody>
                    <a:bodyPr/>
                    <a:lstStyle/>
                    <a:p>
                      <a:pPr algn="ctr"/>
                      <a:r>
                        <a:rPr lang="pt-BR" dirty="0"/>
                        <a:t> VOTO</a:t>
                      </a:r>
                    </a:p>
                  </a:txBody>
                  <a:tcPr>
                    <a:solidFill>
                      <a:schemeClr val="accent2">
                        <a:lumMod val="50000"/>
                      </a:schemeClr>
                    </a:solidFill>
                  </a:tcPr>
                </a:tc>
                <a:tc hMerge="1">
                  <a:txBody>
                    <a:bodyPr/>
                    <a:lstStyle/>
                    <a:p>
                      <a:endParaRPr lang="pt-BR" dirty="0"/>
                    </a:p>
                  </a:txBody>
                  <a:tcPr/>
                </a:tc>
                <a:extLst>
                  <a:ext uri="{0D108BD9-81ED-4DB2-BD59-A6C34878D82A}">
                    <a16:rowId xmlns:a16="http://schemas.microsoft.com/office/drawing/2014/main" val="10000"/>
                  </a:ext>
                </a:extLst>
              </a:tr>
              <a:tr h="370840">
                <a:tc rowSpan="2">
                  <a:txBody>
                    <a:bodyPr/>
                    <a:lstStyle/>
                    <a:p>
                      <a:pPr algn="ctr"/>
                      <a:r>
                        <a:rPr lang="pt-BR" dirty="0"/>
                        <a:t>2003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Ellen Gracie</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1"/>
                  </a:ext>
                </a:extLst>
              </a:tr>
              <a:tr h="370840">
                <a:tc vMerge="1">
                  <a:txBody>
                    <a:bodyPr/>
                    <a:lstStyle/>
                    <a:p>
                      <a:endParaRPr lang="pt-BR" dirty="0"/>
                    </a:p>
                  </a:txBody>
                  <a:tcPr/>
                </a:tc>
                <a:tc>
                  <a:txBody>
                    <a:bodyPr/>
                    <a:lstStyle/>
                    <a:p>
                      <a:pPr algn="just"/>
                      <a:r>
                        <a:rPr lang="pt-BR" b="0" dirty="0">
                          <a:effectLst>
                            <a:outerShdw blurRad="38100" dist="38100" dir="2700000" algn="tl">
                              <a:srgbClr val="000000">
                                <a:alpha val="43137"/>
                              </a:srgbClr>
                            </a:outerShdw>
                          </a:effectLst>
                        </a:rPr>
                        <a:t>Min. Gilmar Mendes</a:t>
                      </a:r>
                    </a:p>
                  </a:txBody>
                  <a:tcPr>
                    <a:solidFill>
                      <a:schemeClr val="bg2"/>
                    </a:solidFill>
                  </a:tcPr>
                </a:tc>
                <a:tc gridSpan="2">
                  <a:txBody>
                    <a:bodyPr/>
                    <a:lstStyle/>
                    <a:p>
                      <a:pPr algn="ctr"/>
                      <a:r>
                        <a:rPr lang="pt-BR" dirty="0">
                          <a:effectLst>
                            <a:outerShdw blurRad="38100" dist="38100" dir="2700000" algn="tl">
                              <a:srgbClr val="000000">
                                <a:alpha val="43137"/>
                              </a:srgbClr>
                            </a:outerShdw>
                          </a:effectLst>
                        </a:rPr>
                        <a:t>(impedido)</a:t>
                      </a:r>
                    </a:p>
                  </a:txBody>
                  <a:tcPr>
                    <a:solidFill>
                      <a:schemeClr val="bg1">
                        <a:lumMod val="85000"/>
                      </a:schemeClr>
                    </a:solidFill>
                  </a:tcPr>
                </a:tc>
                <a:tc hMerge="1">
                  <a:txBody>
                    <a:bodyPr/>
                    <a:lstStyle/>
                    <a:p>
                      <a:pPr algn="ctr"/>
                      <a:endParaRPr lang="pt-BR" dirty="0"/>
                    </a:p>
                  </a:txBody>
                  <a:tcPr>
                    <a:solidFill>
                      <a:schemeClr val="bg2"/>
                    </a:solidFill>
                  </a:tcPr>
                </a:tc>
                <a:extLst>
                  <a:ext uri="{0D108BD9-81ED-4DB2-BD59-A6C34878D82A}">
                    <a16:rowId xmlns:a16="http://schemas.microsoft.com/office/drawing/2014/main" val="10002"/>
                  </a:ext>
                </a:extLst>
              </a:tr>
              <a:tr h="370840">
                <a:tc>
                  <a:txBody>
                    <a:bodyPr/>
                    <a:lstStyle/>
                    <a:p>
                      <a:pPr algn="ctr"/>
                      <a:r>
                        <a:rPr lang="pt-BR" dirty="0"/>
                        <a:t>2004</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Nelson Jobim</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3"/>
                  </a:ext>
                </a:extLst>
              </a:tr>
              <a:tr h="370840">
                <a:tc rowSpan="4">
                  <a:txBody>
                    <a:bodyPr/>
                    <a:lstStyle/>
                    <a:p>
                      <a:pPr algn="ctr"/>
                      <a:endParaRPr lang="pt-BR" dirty="0"/>
                    </a:p>
                    <a:p>
                      <a:pPr algn="ctr"/>
                      <a:endParaRPr lang="pt-BR" dirty="0"/>
                    </a:p>
                    <a:p>
                      <a:pPr algn="ctr"/>
                      <a:r>
                        <a:rPr lang="pt-BR" dirty="0"/>
                        <a:t>2007</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Marco Aurélio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4"/>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a:t>
                      </a:r>
                      <a:r>
                        <a:rPr lang="pt-BR" sz="1700" b="0" baseline="0" dirty="0">
                          <a:effectLst>
                            <a:outerShdw blurRad="38100" dist="38100" dir="2700000" algn="tl">
                              <a:srgbClr val="000000">
                                <a:alpha val="43137"/>
                              </a:srgbClr>
                            </a:outerShdw>
                          </a:effectLst>
                        </a:rPr>
                        <a:t> Sepúlveda Pertence</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5"/>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 Ricardo </a:t>
                      </a:r>
                      <a:r>
                        <a:rPr lang="pt-BR" sz="1700" b="0" dirty="0" err="1">
                          <a:effectLst>
                            <a:outerShdw blurRad="38100" dist="38100" dir="2700000" algn="tl">
                              <a:srgbClr val="000000">
                                <a:alpha val="43137"/>
                              </a:srgbClr>
                            </a:outerShdw>
                          </a:effectLst>
                        </a:rPr>
                        <a:t>Lewandowski</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6"/>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Eros Grau</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7"/>
                  </a:ext>
                </a:extLst>
              </a:tr>
              <a:tr h="370840">
                <a:tc rowSpan="3">
                  <a:txBody>
                    <a:bodyPr/>
                    <a:lstStyle/>
                    <a:p>
                      <a:pPr algn="ctr"/>
                      <a:endParaRPr lang="pt-BR" dirty="0"/>
                    </a:p>
                    <a:p>
                      <a:pPr algn="ctr"/>
                      <a:r>
                        <a:rPr lang="pt-BR" dirty="0"/>
                        <a:t>2011</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Cezar </a:t>
                      </a:r>
                      <a:r>
                        <a:rPr lang="pt-BR" b="0" dirty="0" err="1">
                          <a:effectLst>
                            <a:outerShdw blurRad="38100" dist="38100" dir="2700000" algn="tl">
                              <a:srgbClr val="000000">
                                <a:alpha val="43137"/>
                              </a:srgbClr>
                            </a:outerShdw>
                          </a:effectLst>
                        </a:rPr>
                        <a:t>Peluso</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8"/>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Ayres Britto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9"/>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Celso de Mello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10"/>
                  </a:ext>
                </a:extLst>
              </a:tr>
              <a:tr h="370840">
                <a:tc>
                  <a:txBody>
                    <a:bodyPr/>
                    <a:lstStyle/>
                    <a:p>
                      <a:pPr algn="ctr"/>
                      <a:r>
                        <a:rPr lang="pt-BR" dirty="0"/>
                        <a:t>2013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a:t>
                      </a:r>
                      <a:r>
                        <a:rPr lang="pt-BR" b="0" baseline="0" dirty="0">
                          <a:effectLst>
                            <a:outerShdw blurRad="38100" dist="38100" dir="2700000" algn="tl">
                              <a:srgbClr val="000000">
                                <a:alpha val="43137"/>
                              </a:srgbClr>
                            </a:outerShdw>
                          </a:effectLst>
                        </a:rPr>
                        <a:t> Joaquim Barbosa</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t>???</a:t>
                      </a:r>
                    </a:p>
                  </a:txBody>
                  <a:tcPr>
                    <a:solidFill>
                      <a:schemeClr val="bg2"/>
                    </a:solidFill>
                  </a:tcPr>
                </a:tc>
                <a:tc>
                  <a:txBody>
                    <a:bodyPr/>
                    <a:lstStyle/>
                    <a:p>
                      <a:pPr algn="ctr"/>
                      <a:r>
                        <a:rPr lang="pt-BR" dirty="0"/>
                        <a:t>???</a:t>
                      </a:r>
                    </a:p>
                  </a:txBody>
                  <a:tcPr>
                    <a:solidFill>
                      <a:schemeClr val="bg2"/>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2909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Caso</a:t>
            </a:r>
          </a:p>
        </p:txBody>
      </p:sp>
      <p:sp>
        <p:nvSpPr>
          <p:cNvPr id="4" name="Retângulo 3"/>
          <p:cNvSpPr/>
          <p:nvPr/>
        </p:nvSpPr>
        <p:spPr>
          <a:xfrm>
            <a:off x="554325" y="1988840"/>
            <a:ext cx="7704856" cy="5570756"/>
          </a:xfrm>
          <a:prstGeom prst="rect">
            <a:avLst/>
          </a:prstGeom>
        </p:spPr>
        <p:txBody>
          <a:bodyPr wrap="square">
            <a:spAutoFit/>
          </a:bodyPr>
          <a:lstStyle/>
          <a:p>
            <a:pPr indent="12700" algn="ctr"/>
            <a:r>
              <a:rPr lang="pt-BR" sz="2000" b="1" cap="small" dirty="0"/>
              <a:t>O contribuinte </a:t>
            </a:r>
            <a:r>
              <a:rPr lang="pt-BR" sz="2000" b="1" u="sng" cap="small" dirty="0"/>
              <a:t>COAMO AGROINDUSTRIAL COOPERATIVA </a:t>
            </a:r>
            <a:r>
              <a:rPr lang="pt-BR" sz="2000" b="1" cap="small" dirty="0"/>
              <a:t>(ATUAL DENOMINAÇÃO DA COOPERATIVA AGROPECUÁRIA MOURÃOENSE LTDA - COAMO) questiona a constitucionalidade do artigo 74 da Medida Provisória (MP) 2.158-35 de 2001.</a:t>
            </a:r>
          </a:p>
          <a:p>
            <a:pPr indent="12700" algn="ctr"/>
            <a:endParaRPr lang="pt-BR" sz="2400" b="1" cap="small" dirty="0"/>
          </a:p>
          <a:p>
            <a:pPr indent="12700" algn="ctr"/>
            <a:endParaRPr lang="pt-BR" sz="2400" b="1" cap="small" dirty="0"/>
          </a:p>
          <a:p>
            <a:pPr indent="12700" algn="ctr"/>
            <a:r>
              <a:rPr lang="pt-BR" sz="2400" b="1" cap="small" dirty="0"/>
              <a:t>Relator: Min. Joaquim Barbosa</a:t>
            </a:r>
          </a:p>
          <a:p>
            <a:pPr indent="12700" algn="ctr"/>
            <a:endParaRPr lang="pt-BR" sz="2400" b="1" cap="small" dirty="0"/>
          </a:p>
          <a:p>
            <a:pPr indent="12700" algn="ctr"/>
            <a:r>
              <a:rPr lang="pt-BR" sz="2400" b="1" cap="small" dirty="0"/>
              <a:t>Repercussão Geral</a:t>
            </a:r>
          </a:p>
          <a:p>
            <a:pPr indent="12700" algn="just"/>
            <a:r>
              <a:rPr lang="pt-BR" dirty="0"/>
              <a:t>“De um lado, há a adoção mundialmente difundida da tributação em bases universais, aliada à necessidade de se conferir meios efetivos de apuração e cobrança à administração tributária. Em contraponto, </a:t>
            </a:r>
            <a:r>
              <a:rPr lang="pt-BR" u="sng" dirty="0">
                <a:effectLst>
                  <a:outerShdw blurRad="38100" dist="38100" dir="2700000" algn="tl">
                    <a:srgbClr val="000000">
                      <a:alpha val="43137"/>
                    </a:srgbClr>
                  </a:outerShdw>
                </a:effectLst>
              </a:rPr>
              <a:t>a Constituição impõe o respeito ao fato jurídico tributário do Imposto de Renda, em garantia que não pode ser simplesmente mitigada por presunções ou ficções legais inconsistentes</a:t>
            </a:r>
            <a:r>
              <a:rPr lang="pt-BR" dirty="0"/>
              <a:t>”</a:t>
            </a:r>
            <a:r>
              <a:rPr lang="pt-BR" b="1" cap="small" dirty="0"/>
              <a:t>	</a:t>
            </a:r>
          </a:p>
          <a:p>
            <a:pPr indent="12700" algn="ctr"/>
            <a:endParaRPr lang="pt-BR" sz="2400" b="1" cap="small" dirty="0"/>
          </a:p>
          <a:p>
            <a:pPr indent="12700" algn="ctr"/>
            <a:endParaRPr lang="pt-BR" sz="2400" b="1" cap="small" dirty="0"/>
          </a:p>
        </p:txBody>
      </p:sp>
      <p:sp>
        <p:nvSpPr>
          <p:cNvPr id="5" name="Retângulo 4"/>
          <p:cNvSpPr/>
          <p:nvPr/>
        </p:nvSpPr>
        <p:spPr>
          <a:xfrm>
            <a:off x="1121408" y="1412776"/>
            <a:ext cx="6768752" cy="400110"/>
          </a:xfrm>
          <a:prstGeom prst="rect">
            <a:avLst/>
          </a:prstGeom>
          <a:solidFill>
            <a:schemeClr val="bg1">
              <a:lumMod val="85000"/>
            </a:schemeClr>
          </a:solidFill>
        </p:spPr>
        <p:txBody>
          <a:bodyPr wrap="square">
            <a:spAutoFit/>
          </a:bodyPr>
          <a:lstStyle/>
          <a:p>
            <a:pPr algn="ctr"/>
            <a:r>
              <a:rPr lang="pt-BR" sz="2000" b="1" cap="small" dirty="0">
                <a:effectLst>
                  <a:outerShdw blurRad="38100" dist="38100" dir="2700000" algn="tl">
                    <a:srgbClr val="000000">
                      <a:alpha val="43137"/>
                    </a:srgbClr>
                  </a:outerShdw>
                </a:effectLst>
              </a:rPr>
              <a:t>Julgamento conjunto Adin 2.588, RE 611.586 e RE 541.090</a:t>
            </a:r>
          </a:p>
        </p:txBody>
      </p:sp>
    </p:spTree>
    <p:extLst>
      <p:ext uri="{BB962C8B-B14F-4D97-AF65-F5344CB8AC3E}">
        <p14:creationId xmlns:p14="http://schemas.microsoft.com/office/powerpoint/2010/main" val="132594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Caso</a:t>
            </a:r>
          </a:p>
        </p:txBody>
      </p:sp>
      <p:sp>
        <p:nvSpPr>
          <p:cNvPr id="4" name="Retângulo 3"/>
          <p:cNvSpPr/>
          <p:nvPr/>
        </p:nvSpPr>
        <p:spPr>
          <a:xfrm>
            <a:off x="554325" y="1625946"/>
            <a:ext cx="7704856" cy="5262979"/>
          </a:xfrm>
          <a:prstGeom prst="rect">
            <a:avLst/>
          </a:prstGeom>
        </p:spPr>
        <p:txBody>
          <a:bodyPr wrap="square">
            <a:spAutoFit/>
          </a:bodyPr>
          <a:lstStyle/>
          <a:p>
            <a:pPr marL="342900" indent="-342900" algn="ctr">
              <a:buFont typeface="Wingdings" panose="05000000000000000000" pitchFamily="2" charset="2"/>
              <a:buChar char="§"/>
            </a:pPr>
            <a:endParaRPr lang="pt-BR" sz="2400" b="1" cap="small" dirty="0"/>
          </a:p>
          <a:p>
            <a:pPr marL="342900" indent="-342900" algn="ctr">
              <a:buFont typeface="Wingdings" panose="05000000000000000000" pitchFamily="2" charset="2"/>
              <a:buChar char="§"/>
            </a:pPr>
            <a:r>
              <a:rPr lang="pt-BR" sz="2400" b="1" cap="small" dirty="0"/>
              <a:t>A partir de que momento podem ser tributados os lucros auferidos no exterior?</a:t>
            </a:r>
          </a:p>
          <a:p>
            <a:pPr marL="342900" indent="-342900" algn="ctr">
              <a:buFont typeface="Wingdings" panose="05000000000000000000" pitchFamily="2" charset="2"/>
              <a:buChar char="§"/>
            </a:pPr>
            <a:endParaRPr lang="pt-BR" sz="2400" b="1" cap="small" dirty="0"/>
          </a:p>
          <a:p>
            <a:pPr marL="342900" indent="-342900" algn="ctr">
              <a:buFont typeface="Wingdings" panose="05000000000000000000" pitchFamily="2" charset="2"/>
              <a:buChar char="§"/>
            </a:pPr>
            <a:r>
              <a:rPr lang="pt-BR" sz="2400" b="1" cap="small" dirty="0"/>
              <a:t>É possível a tributação a partir das estimativas apontadas pelo método de equivalência patrimonial?</a:t>
            </a:r>
          </a:p>
          <a:p>
            <a:pPr marL="342900" indent="-342900" algn="ctr">
              <a:buFont typeface="Wingdings" panose="05000000000000000000" pitchFamily="2" charset="2"/>
              <a:buChar char="§"/>
            </a:pPr>
            <a:endParaRPr lang="pt-BR" sz="2400" b="1" cap="small" dirty="0"/>
          </a:p>
          <a:p>
            <a:pPr marL="342900" indent="-342900" algn="ctr">
              <a:buFont typeface="Wingdings" panose="05000000000000000000" pitchFamily="2" charset="2"/>
              <a:buChar char="§"/>
            </a:pPr>
            <a:r>
              <a:rPr lang="pt-BR" sz="2400" b="1" cap="small" dirty="0"/>
              <a:t>Trata-se de norma CFC (</a:t>
            </a:r>
            <a:r>
              <a:rPr lang="pt-BR" sz="2400" b="1" cap="small" dirty="0" err="1"/>
              <a:t>anti-abuso</a:t>
            </a:r>
            <a:r>
              <a:rPr lang="pt-BR" sz="2400" b="1" cap="small" dirty="0"/>
              <a:t>)?</a:t>
            </a:r>
          </a:p>
          <a:p>
            <a:pPr marL="342900" indent="-342900" algn="ctr">
              <a:buFont typeface="Wingdings" panose="05000000000000000000" pitchFamily="2" charset="2"/>
              <a:buChar char="§"/>
            </a:pPr>
            <a:endParaRPr lang="pt-BR" sz="2400" b="1" cap="small" dirty="0"/>
          </a:p>
          <a:p>
            <a:pPr marL="342900" indent="-342900" algn="ctr">
              <a:buFont typeface="Wingdings" panose="05000000000000000000" pitchFamily="2" charset="2"/>
              <a:buChar char="§"/>
            </a:pPr>
            <a:r>
              <a:rPr lang="pt-BR" sz="2400" b="1" cap="small" dirty="0"/>
              <a:t>Houve retroatividade? Houve respeito aos tratados internacionais?</a:t>
            </a:r>
          </a:p>
          <a:p>
            <a:pPr marL="342900" indent="-342900" algn="ctr">
              <a:buFont typeface="Wingdings" panose="05000000000000000000" pitchFamily="2" charset="2"/>
              <a:buChar char="§"/>
            </a:pPr>
            <a:endParaRPr lang="pt-BR" sz="2400" b="1" cap="small" dirty="0"/>
          </a:p>
          <a:p>
            <a:pPr marL="342900" indent="-342900" algn="ctr">
              <a:buFont typeface="Wingdings" panose="05000000000000000000" pitchFamily="2" charset="2"/>
              <a:buChar char="§"/>
            </a:pPr>
            <a:r>
              <a:rPr lang="pt-BR" sz="2400" b="1" cap="small" dirty="0"/>
              <a:t>Como conciliar esta tributação e a competitividade internacional?</a:t>
            </a:r>
          </a:p>
        </p:txBody>
      </p:sp>
      <p:sp>
        <p:nvSpPr>
          <p:cNvPr id="5" name="Retângulo 4"/>
          <p:cNvSpPr/>
          <p:nvPr/>
        </p:nvSpPr>
        <p:spPr>
          <a:xfrm>
            <a:off x="1121408" y="1412776"/>
            <a:ext cx="6768752" cy="400110"/>
          </a:xfrm>
          <a:prstGeom prst="rect">
            <a:avLst/>
          </a:prstGeom>
          <a:solidFill>
            <a:schemeClr val="bg1">
              <a:lumMod val="85000"/>
            </a:schemeClr>
          </a:solidFill>
        </p:spPr>
        <p:txBody>
          <a:bodyPr wrap="square">
            <a:spAutoFit/>
          </a:bodyPr>
          <a:lstStyle/>
          <a:p>
            <a:pPr algn="ctr"/>
            <a:r>
              <a:rPr lang="pt-BR" sz="2000" b="1" cap="small" dirty="0">
                <a:effectLst>
                  <a:outerShdw blurRad="38100" dist="38100" dir="2700000" algn="tl">
                    <a:srgbClr val="000000">
                      <a:alpha val="43137"/>
                    </a:srgbClr>
                  </a:outerShdw>
                </a:effectLst>
              </a:rPr>
              <a:t>Questões a serem enfrentadas</a:t>
            </a:r>
          </a:p>
        </p:txBody>
      </p:sp>
    </p:spTree>
    <p:extLst>
      <p:ext uri="{BB962C8B-B14F-4D97-AF65-F5344CB8AC3E}">
        <p14:creationId xmlns:p14="http://schemas.microsoft.com/office/powerpoint/2010/main" val="11896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Sustentações Orais</a:t>
            </a:r>
          </a:p>
        </p:txBody>
      </p:sp>
      <p:sp>
        <p:nvSpPr>
          <p:cNvPr id="7" name="CaixaDeTexto 6"/>
          <p:cNvSpPr txBox="1"/>
          <p:nvPr/>
        </p:nvSpPr>
        <p:spPr>
          <a:xfrm>
            <a:off x="3969227" y="6488668"/>
            <a:ext cx="954697" cy="369332"/>
          </a:xfrm>
          <a:prstGeom prst="rect">
            <a:avLst/>
          </a:prstGeom>
          <a:noFill/>
        </p:spPr>
        <p:txBody>
          <a:bodyPr wrap="square" rtlCol="0">
            <a:spAutoFit/>
          </a:bodyPr>
          <a:lstStyle/>
          <a:p>
            <a:r>
              <a:rPr lang="pt-BR" dirty="0"/>
              <a:t>15’16”</a:t>
            </a:r>
          </a:p>
        </p:txBody>
      </p:sp>
      <p:sp>
        <p:nvSpPr>
          <p:cNvPr id="8" name="CaixaDeTexto 7">
            <a:extLst>
              <a:ext uri="{FF2B5EF4-FFF2-40B4-BE49-F238E27FC236}">
                <a16:creationId xmlns:a16="http://schemas.microsoft.com/office/drawing/2014/main" id="{B064DD4A-10B5-4FCC-9685-254653089302}"/>
              </a:ext>
            </a:extLst>
          </p:cNvPr>
          <p:cNvSpPr txBox="1"/>
          <p:nvPr/>
        </p:nvSpPr>
        <p:spPr>
          <a:xfrm>
            <a:off x="1628800" y="3136612"/>
            <a:ext cx="5886400" cy="584775"/>
          </a:xfrm>
          <a:prstGeom prst="rect">
            <a:avLst/>
          </a:prstGeom>
          <a:noFill/>
        </p:spPr>
        <p:txBody>
          <a:bodyPr wrap="square">
            <a:spAutoFit/>
          </a:bodyPr>
          <a:lstStyle/>
          <a:p>
            <a:r>
              <a:rPr lang="pt-BR" sz="3200" dirty="0">
                <a:hlinkClick r:id="rId3"/>
              </a:rPr>
              <a:t>https://youtu.be/uS229SO8Umo </a:t>
            </a:r>
            <a:endParaRPr lang="pt-BR" sz="3200" dirty="0"/>
          </a:p>
        </p:txBody>
      </p:sp>
    </p:spTree>
    <p:extLst>
      <p:ext uri="{BB962C8B-B14F-4D97-AF65-F5344CB8AC3E}">
        <p14:creationId xmlns:p14="http://schemas.microsoft.com/office/powerpoint/2010/main" val="2262598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Sustentações Orais</a:t>
            </a:r>
          </a:p>
        </p:txBody>
      </p:sp>
      <p:sp>
        <p:nvSpPr>
          <p:cNvPr id="4" name="CaixaDeTexto 3"/>
          <p:cNvSpPr txBox="1"/>
          <p:nvPr/>
        </p:nvSpPr>
        <p:spPr>
          <a:xfrm>
            <a:off x="3758129" y="6468864"/>
            <a:ext cx="1368152" cy="369332"/>
          </a:xfrm>
          <a:prstGeom prst="rect">
            <a:avLst/>
          </a:prstGeom>
          <a:noFill/>
        </p:spPr>
        <p:txBody>
          <a:bodyPr wrap="square" rtlCol="0">
            <a:spAutoFit/>
          </a:bodyPr>
          <a:lstStyle/>
          <a:p>
            <a:pPr algn="ctr"/>
            <a:r>
              <a:rPr lang="pt-BR" dirty="0"/>
              <a:t>2’20”</a:t>
            </a:r>
          </a:p>
        </p:txBody>
      </p:sp>
      <p:sp>
        <p:nvSpPr>
          <p:cNvPr id="8" name="CaixaDeTexto 7">
            <a:extLst>
              <a:ext uri="{FF2B5EF4-FFF2-40B4-BE49-F238E27FC236}">
                <a16:creationId xmlns:a16="http://schemas.microsoft.com/office/drawing/2014/main" id="{2C7C49C6-53FB-4F36-B0B5-F101AA878A93}"/>
              </a:ext>
            </a:extLst>
          </p:cNvPr>
          <p:cNvSpPr txBox="1"/>
          <p:nvPr/>
        </p:nvSpPr>
        <p:spPr>
          <a:xfrm>
            <a:off x="49717" y="3136612"/>
            <a:ext cx="8784976" cy="584775"/>
          </a:xfrm>
          <a:prstGeom prst="rect">
            <a:avLst/>
          </a:prstGeom>
          <a:noFill/>
        </p:spPr>
        <p:txBody>
          <a:bodyPr wrap="square">
            <a:spAutoFit/>
          </a:bodyPr>
          <a:lstStyle/>
          <a:p>
            <a:r>
              <a:rPr lang="pt-BR" sz="3200" dirty="0"/>
              <a:t>https://www.youtube.com/watch?v=MTkjGqdKC7I</a:t>
            </a:r>
          </a:p>
        </p:txBody>
      </p:sp>
    </p:spTree>
    <p:extLst>
      <p:ext uri="{BB962C8B-B14F-4D97-AF65-F5344CB8AC3E}">
        <p14:creationId xmlns:p14="http://schemas.microsoft.com/office/powerpoint/2010/main" val="257175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Sustentações Orais</a:t>
            </a:r>
          </a:p>
        </p:txBody>
      </p:sp>
      <p:sp>
        <p:nvSpPr>
          <p:cNvPr id="4" name="CaixaDeTexto 3"/>
          <p:cNvSpPr txBox="1"/>
          <p:nvPr/>
        </p:nvSpPr>
        <p:spPr>
          <a:xfrm>
            <a:off x="3675765" y="6523196"/>
            <a:ext cx="1440160" cy="369332"/>
          </a:xfrm>
          <a:prstGeom prst="rect">
            <a:avLst/>
          </a:prstGeom>
          <a:noFill/>
        </p:spPr>
        <p:txBody>
          <a:bodyPr wrap="square" rtlCol="0">
            <a:spAutoFit/>
          </a:bodyPr>
          <a:lstStyle/>
          <a:p>
            <a:pPr algn="ctr"/>
            <a:r>
              <a:rPr lang="pt-BR" dirty="0"/>
              <a:t>02’34”</a:t>
            </a:r>
          </a:p>
        </p:txBody>
      </p:sp>
      <p:sp>
        <p:nvSpPr>
          <p:cNvPr id="6" name="CaixaDeTexto 5">
            <a:extLst>
              <a:ext uri="{FF2B5EF4-FFF2-40B4-BE49-F238E27FC236}">
                <a16:creationId xmlns:a16="http://schemas.microsoft.com/office/drawing/2014/main" id="{C086B9C5-A584-4A6B-9926-00EC55C72416}"/>
              </a:ext>
            </a:extLst>
          </p:cNvPr>
          <p:cNvSpPr txBox="1"/>
          <p:nvPr/>
        </p:nvSpPr>
        <p:spPr>
          <a:xfrm>
            <a:off x="755576" y="3244793"/>
            <a:ext cx="8136904" cy="1077218"/>
          </a:xfrm>
          <a:prstGeom prst="rect">
            <a:avLst/>
          </a:prstGeom>
          <a:noFill/>
        </p:spPr>
        <p:txBody>
          <a:bodyPr wrap="square">
            <a:spAutoFit/>
          </a:bodyPr>
          <a:lstStyle/>
          <a:p>
            <a:r>
              <a:rPr lang="pt-BR" sz="3200" dirty="0"/>
              <a:t>https://www.youtube.com/watch?v=G2B3W-R875o</a:t>
            </a:r>
          </a:p>
        </p:txBody>
      </p:sp>
    </p:spTree>
    <p:extLst>
      <p:ext uri="{BB962C8B-B14F-4D97-AF65-F5344CB8AC3E}">
        <p14:creationId xmlns:p14="http://schemas.microsoft.com/office/powerpoint/2010/main" val="3981660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3491880" y="3717032"/>
            <a:ext cx="3312368" cy="369332"/>
          </a:xfrm>
          <a:prstGeom prst="rect">
            <a:avLst/>
          </a:prstGeom>
          <a:noFill/>
        </p:spPr>
        <p:txBody>
          <a:bodyPr wrap="square" rtlCol="0">
            <a:spAutoFit/>
          </a:bodyPr>
          <a:lstStyle/>
          <a:p>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2720139418"/>
              </p:ext>
            </p:extLst>
          </p:nvPr>
        </p:nvGraphicFramePr>
        <p:xfrm>
          <a:off x="827584" y="1988839"/>
          <a:ext cx="7632848" cy="444500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44419">
                <a:tc>
                  <a:txBody>
                    <a:bodyPr/>
                    <a:lstStyle/>
                    <a:p>
                      <a:pPr algn="ctr"/>
                      <a:r>
                        <a:rPr lang="pt-BR" dirty="0"/>
                        <a:t>ANO</a:t>
                      </a:r>
                    </a:p>
                  </a:txBody>
                  <a:tcPr>
                    <a:solidFill>
                      <a:schemeClr val="accent2">
                        <a:lumMod val="50000"/>
                      </a:schemeClr>
                    </a:solidFill>
                  </a:tcPr>
                </a:tc>
                <a:tc>
                  <a:txBody>
                    <a:bodyPr/>
                    <a:lstStyle/>
                    <a:p>
                      <a:pPr algn="ctr"/>
                      <a:r>
                        <a:rPr lang="pt-BR" dirty="0"/>
                        <a:t>MINISTRO</a:t>
                      </a:r>
                    </a:p>
                  </a:txBody>
                  <a:tcPr>
                    <a:solidFill>
                      <a:schemeClr val="accent2">
                        <a:lumMod val="50000"/>
                      </a:schemeClr>
                    </a:solidFill>
                  </a:tcPr>
                </a:tc>
                <a:tc gridSpan="2">
                  <a:txBody>
                    <a:bodyPr/>
                    <a:lstStyle/>
                    <a:p>
                      <a:pPr algn="ctr"/>
                      <a:r>
                        <a:rPr lang="pt-BR" dirty="0"/>
                        <a:t> VOTO</a:t>
                      </a:r>
                    </a:p>
                  </a:txBody>
                  <a:tcPr>
                    <a:solidFill>
                      <a:schemeClr val="accent2">
                        <a:lumMod val="50000"/>
                      </a:schemeClr>
                    </a:solidFill>
                  </a:tcPr>
                </a:tc>
                <a:tc hMerge="1">
                  <a:txBody>
                    <a:bodyPr/>
                    <a:lstStyle/>
                    <a:p>
                      <a:endParaRPr lang="pt-BR" dirty="0"/>
                    </a:p>
                  </a:txBody>
                  <a:tcPr/>
                </a:tc>
                <a:extLst>
                  <a:ext uri="{0D108BD9-81ED-4DB2-BD59-A6C34878D82A}">
                    <a16:rowId xmlns:a16="http://schemas.microsoft.com/office/drawing/2014/main" val="10000"/>
                  </a:ext>
                </a:extLst>
              </a:tr>
              <a:tr h="370840">
                <a:tc rowSpan="2">
                  <a:txBody>
                    <a:bodyPr/>
                    <a:lstStyle/>
                    <a:p>
                      <a:pPr algn="ctr"/>
                      <a:r>
                        <a:rPr lang="pt-BR" dirty="0"/>
                        <a:t>2003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Ellen Gracie</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1"/>
                  </a:ext>
                </a:extLst>
              </a:tr>
              <a:tr h="370840">
                <a:tc vMerge="1">
                  <a:txBody>
                    <a:bodyPr/>
                    <a:lstStyle/>
                    <a:p>
                      <a:endParaRPr lang="pt-BR" dirty="0"/>
                    </a:p>
                  </a:txBody>
                  <a:tcPr/>
                </a:tc>
                <a:tc>
                  <a:txBody>
                    <a:bodyPr/>
                    <a:lstStyle/>
                    <a:p>
                      <a:pPr algn="just"/>
                      <a:r>
                        <a:rPr lang="pt-BR" b="0" dirty="0">
                          <a:effectLst>
                            <a:outerShdw blurRad="38100" dist="38100" dir="2700000" algn="tl">
                              <a:srgbClr val="000000">
                                <a:alpha val="43137"/>
                              </a:srgbClr>
                            </a:outerShdw>
                          </a:effectLst>
                        </a:rPr>
                        <a:t>Min. Gilmar Mendes</a:t>
                      </a:r>
                    </a:p>
                  </a:txBody>
                  <a:tcPr>
                    <a:solidFill>
                      <a:schemeClr val="bg2"/>
                    </a:solidFill>
                  </a:tcPr>
                </a:tc>
                <a:tc gridSpan="2">
                  <a:txBody>
                    <a:bodyPr/>
                    <a:lstStyle/>
                    <a:p>
                      <a:pPr algn="ctr"/>
                      <a:r>
                        <a:rPr lang="pt-BR" dirty="0">
                          <a:effectLst>
                            <a:outerShdw blurRad="38100" dist="38100" dir="2700000" algn="tl">
                              <a:srgbClr val="000000">
                                <a:alpha val="43137"/>
                              </a:srgbClr>
                            </a:outerShdw>
                          </a:effectLst>
                        </a:rPr>
                        <a:t>(impedido)</a:t>
                      </a:r>
                    </a:p>
                  </a:txBody>
                  <a:tcPr>
                    <a:solidFill>
                      <a:schemeClr val="bg1">
                        <a:lumMod val="85000"/>
                      </a:schemeClr>
                    </a:solidFill>
                  </a:tcPr>
                </a:tc>
                <a:tc hMerge="1">
                  <a:txBody>
                    <a:bodyPr/>
                    <a:lstStyle/>
                    <a:p>
                      <a:pPr algn="ctr"/>
                      <a:endParaRPr lang="pt-BR" dirty="0"/>
                    </a:p>
                  </a:txBody>
                  <a:tcPr>
                    <a:solidFill>
                      <a:schemeClr val="bg2"/>
                    </a:solidFill>
                  </a:tcPr>
                </a:tc>
                <a:extLst>
                  <a:ext uri="{0D108BD9-81ED-4DB2-BD59-A6C34878D82A}">
                    <a16:rowId xmlns:a16="http://schemas.microsoft.com/office/drawing/2014/main" val="10002"/>
                  </a:ext>
                </a:extLst>
              </a:tr>
              <a:tr h="370840">
                <a:tc>
                  <a:txBody>
                    <a:bodyPr/>
                    <a:lstStyle/>
                    <a:p>
                      <a:pPr algn="ctr"/>
                      <a:r>
                        <a:rPr lang="pt-BR" dirty="0"/>
                        <a:t>2004</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Nelson Jobim</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3"/>
                  </a:ext>
                </a:extLst>
              </a:tr>
              <a:tr h="370840">
                <a:tc rowSpan="4">
                  <a:txBody>
                    <a:bodyPr/>
                    <a:lstStyle/>
                    <a:p>
                      <a:pPr algn="ctr"/>
                      <a:endParaRPr lang="pt-BR" dirty="0"/>
                    </a:p>
                    <a:p>
                      <a:pPr algn="ctr"/>
                      <a:endParaRPr lang="pt-BR" dirty="0"/>
                    </a:p>
                    <a:p>
                      <a:pPr algn="ctr"/>
                      <a:r>
                        <a:rPr lang="pt-BR" dirty="0"/>
                        <a:t>2007</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Marco Aurélio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4"/>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a:t>
                      </a:r>
                      <a:r>
                        <a:rPr lang="pt-BR" sz="1700" b="0" baseline="0" dirty="0">
                          <a:effectLst>
                            <a:outerShdw blurRad="38100" dist="38100" dir="2700000" algn="tl">
                              <a:srgbClr val="000000">
                                <a:alpha val="43137"/>
                              </a:srgbClr>
                            </a:outerShdw>
                          </a:effectLst>
                        </a:rPr>
                        <a:t> Sepúlveda Pertence</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5"/>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 Ricardo </a:t>
                      </a:r>
                      <a:r>
                        <a:rPr lang="pt-BR" sz="1700" b="0" dirty="0" err="1">
                          <a:effectLst>
                            <a:outerShdw blurRad="38100" dist="38100" dir="2700000" algn="tl">
                              <a:srgbClr val="000000">
                                <a:alpha val="43137"/>
                              </a:srgbClr>
                            </a:outerShdw>
                          </a:effectLst>
                        </a:rPr>
                        <a:t>Lewandowski</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06"/>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Eros Grau</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7"/>
                  </a:ext>
                </a:extLst>
              </a:tr>
              <a:tr h="370840">
                <a:tc rowSpan="3">
                  <a:txBody>
                    <a:bodyPr/>
                    <a:lstStyle/>
                    <a:p>
                      <a:pPr algn="ctr"/>
                      <a:endParaRPr lang="pt-BR" dirty="0"/>
                    </a:p>
                    <a:p>
                      <a:pPr algn="ctr"/>
                      <a:r>
                        <a:rPr lang="pt-BR" dirty="0"/>
                        <a:t>2011</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Cezar </a:t>
                      </a:r>
                      <a:r>
                        <a:rPr lang="pt-BR" b="0" dirty="0" err="1">
                          <a:effectLst>
                            <a:outerShdw blurRad="38100" dist="38100" dir="2700000" algn="tl">
                              <a:srgbClr val="000000">
                                <a:alpha val="43137"/>
                              </a:srgbClr>
                            </a:outerShdw>
                          </a:effectLst>
                        </a:rPr>
                        <a:t>Peluso</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8"/>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Ayres Britto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2">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2">
                        <a:lumMod val="60000"/>
                        <a:lumOff val="40000"/>
                      </a:schemeClr>
                    </a:solidFill>
                  </a:tcPr>
                </a:tc>
                <a:extLst>
                  <a:ext uri="{0D108BD9-81ED-4DB2-BD59-A6C34878D82A}">
                    <a16:rowId xmlns:a16="http://schemas.microsoft.com/office/drawing/2014/main" val="10009"/>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Celso de Mello</a:t>
                      </a:r>
                    </a:p>
                  </a:txBody>
                  <a:tcPr>
                    <a:solidFill>
                      <a:schemeClr val="bg2"/>
                    </a:solidFill>
                  </a:tcPr>
                </a:tc>
                <a:tc>
                  <a:txBody>
                    <a:bodyPr/>
                    <a:lstStyle/>
                    <a:p>
                      <a:pPr algn="ctr"/>
                      <a:r>
                        <a:rPr lang="pt-BR" dirty="0">
                          <a:solidFill>
                            <a:schemeClr val="tx1"/>
                          </a:solidFill>
                          <a:effectLst>
                            <a:outerShdw blurRad="38100" dist="38100" dir="2700000" algn="tl">
                              <a:srgbClr val="000000">
                                <a:alpha val="43137"/>
                              </a:srgbClr>
                            </a:outerShdw>
                          </a:effectLst>
                        </a:rPr>
                        <a:t>Coligadas</a:t>
                      </a:r>
                      <a:endParaRPr lang="pt-BR" dirty="0"/>
                    </a:p>
                  </a:txBody>
                  <a:tcPr>
                    <a:solidFill>
                      <a:schemeClr val="accent3">
                        <a:lumMod val="60000"/>
                        <a:lumOff val="40000"/>
                      </a:schemeClr>
                    </a:solidFill>
                  </a:tcPr>
                </a:tc>
                <a:tc>
                  <a:txBody>
                    <a:bodyPr/>
                    <a:lstStyle/>
                    <a:p>
                      <a:pPr algn="ctr"/>
                      <a:r>
                        <a:rPr lang="pt-BR" dirty="0">
                          <a:solidFill>
                            <a:schemeClr val="tx1"/>
                          </a:solidFill>
                          <a:effectLst>
                            <a:outerShdw blurRad="38100" dist="38100" dir="2700000" algn="tl">
                              <a:srgbClr val="000000">
                                <a:alpha val="43137"/>
                              </a:srgbClr>
                            </a:outerShdw>
                          </a:effectLst>
                        </a:rPr>
                        <a:t>Controladas</a:t>
                      </a:r>
                      <a:endParaRPr lang="pt-BR" dirty="0"/>
                    </a:p>
                  </a:txBody>
                  <a:tcPr>
                    <a:solidFill>
                      <a:schemeClr val="accent3">
                        <a:lumMod val="60000"/>
                        <a:lumOff val="40000"/>
                      </a:schemeClr>
                    </a:solidFill>
                  </a:tcPr>
                </a:tc>
                <a:extLst>
                  <a:ext uri="{0D108BD9-81ED-4DB2-BD59-A6C34878D82A}">
                    <a16:rowId xmlns:a16="http://schemas.microsoft.com/office/drawing/2014/main" val="10010"/>
                  </a:ext>
                </a:extLst>
              </a:tr>
              <a:tr h="370840">
                <a:tc>
                  <a:txBody>
                    <a:bodyPr/>
                    <a:lstStyle/>
                    <a:p>
                      <a:pPr algn="ctr"/>
                      <a:r>
                        <a:rPr lang="pt-BR" dirty="0"/>
                        <a:t>2013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a:t>
                      </a:r>
                      <a:r>
                        <a:rPr lang="pt-BR" b="0" baseline="0" dirty="0">
                          <a:effectLst>
                            <a:outerShdw blurRad="38100" dist="38100" dir="2700000" algn="tl">
                              <a:srgbClr val="000000">
                                <a:alpha val="43137"/>
                              </a:srgbClr>
                            </a:outerShdw>
                          </a:effectLst>
                        </a:rPr>
                        <a:t> Joaquim Barbosa</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t>???</a:t>
                      </a:r>
                    </a:p>
                  </a:txBody>
                  <a:tcPr>
                    <a:solidFill>
                      <a:schemeClr val="bg2"/>
                    </a:solidFill>
                  </a:tcPr>
                </a:tc>
                <a:tc>
                  <a:txBody>
                    <a:bodyPr/>
                    <a:lstStyle/>
                    <a:p>
                      <a:pPr algn="ctr"/>
                      <a:r>
                        <a:rPr lang="pt-BR" dirty="0"/>
                        <a:t>???</a:t>
                      </a:r>
                    </a:p>
                  </a:txBody>
                  <a:tcPr>
                    <a:solidFill>
                      <a:schemeClr val="bg2"/>
                    </a:solidFill>
                  </a:tcPr>
                </a:tc>
                <a:extLst>
                  <a:ext uri="{0D108BD9-81ED-4DB2-BD59-A6C34878D82A}">
                    <a16:rowId xmlns:a16="http://schemas.microsoft.com/office/drawing/2014/main" val="10011"/>
                  </a:ext>
                </a:extLst>
              </a:tr>
            </a:tbl>
          </a:graphicData>
        </a:graphic>
      </p:graphicFrame>
      <p:sp>
        <p:nvSpPr>
          <p:cNvPr id="9" name="Título 1"/>
          <p:cNvSpPr txBox="1">
            <a:spLocks/>
          </p:cNvSpPr>
          <p:nvPr/>
        </p:nvSpPr>
        <p:spPr>
          <a:xfrm>
            <a:off x="611560" y="404664"/>
            <a:ext cx="7560840" cy="638944"/>
          </a:xfrm>
          <a:prstGeom prst="rect">
            <a:avLst/>
          </a:prstGeom>
          <a:solidFill>
            <a:schemeClr val="accent2">
              <a:lumMod val="50000"/>
            </a:schemeClr>
          </a:solidFill>
          <a:effectLst>
            <a:reflection blurRad="6350" stA="50000" endA="300" endPos="55000" dir="5400000" sy="-100000" algn="bl" rotWithShape="0"/>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4200" b="1" cap="small">
                <a:solidFill>
                  <a:schemeClr val="bg1"/>
                </a:solidFill>
                <a:effectLst>
                  <a:outerShdw blurRad="38100" dist="38100" dir="2700000" algn="tl">
                    <a:srgbClr val="000000">
                      <a:alpha val="43137"/>
                    </a:srgbClr>
                  </a:outerShdw>
                </a:effectLst>
              </a:rPr>
              <a:t>   Resultado do julgamento</a:t>
            </a:r>
            <a:endParaRPr lang="pt-BR" sz="4200" b="1" cap="small" dirty="0">
              <a:solidFill>
                <a:schemeClr val="bg1"/>
              </a:solidFill>
              <a:effectLst>
                <a:outerShdw blurRad="38100" dist="38100" dir="2700000" algn="tl">
                  <a:srgbClr val="000000">
                    <a:alpha val="43137"/>
                  </a:srgbClr>
                </a:outerShdw>
              </a:effectLst>
            </a:endParaRPr>
          </a:p>
        </p:txBody>
      </p:sp>
      <p:pic>
        <p:nvPicPr>
          <p:cNvPr id="10" name="Image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2" name="Retângulo 11"/>
          <p:cNvSpPr/>
          <p:nvPr/>
        </p:nvSpPr>
        <p:spPr>
          <a:xfrm>
            <a:off x="1442548" y="1367191"/>
            <a:ext cx="4098664" cy="523220"/>
          </a:xfrm>
          <a:prstGeom prst="rect">
            <a:avLst/>
          </a:prstGeom>
          <a:noFill/>
        </p:spPr>
        <p:txBody>
          <a:bodyPr wrap="square">
            <a:spAutoFit/>
          </a:bodyPr>
          <a:lstStyle/>
          <a:p>
            <a:pPr algn="ctr"/>
            <a:r>
              <a:rPr lang="pt-BR" sz="2800" b="1" cap="small" dirty="0">
                <a:effectLst>
                  <a:outerShdw blurRad="38100" dist="38100" dir="2700000" algn="tl">
                    <a:srgbClr val="000000">
                      <a:alpha val="43137"/>
                    </a:srgbClr>
                  </a:outerShdw>
                </a:effectLst>
              </a:rPr>
              <a:t>Adin 2.588</a:t>
            </a:r>
          </a:p>
        </p:txBody>
      </p:sp>
    </p:spTree>
    <p:extLst>
      <p:ext uri="{BB962C8B-B14F-4D97-AF65-F5344CB8AC3E}">
        <p14:creationId xmlns:p14="http://schemas.microsoft.com/office/powerpoint/2010/main" val="7826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50000"/>
              </a:schemeClr>
            </a:gs>
            <a:gs pos="34000">
              <a:schemeClr val="accent2">
                <a:lumMod val="60000"/>
                <a:lumOff val="40000"/>
              </a:schemeClr>
            </a:gs>
            <a:gs pos="0">
              <a:schemeClr val="accent2">
                <a:lumMod val="50000"/>
              </a:schemeClr>
            </a:gs>
            <a:gs pos="17071">
              <a:schemeClr val="accent2">
                <a:lumMod val="75000"/>
              </a:schemeClr>
            </a:gs>
            <a:gs pos="67000">
              <a:schemeClr val="accent2">
                <a:lumMod val="20000"/>
                <a:lumOff val="80000"/>
              </a:schemeClr>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4" name="Retângulo 3"/>
          <p:cNvSpPr/>
          <p:nvPr/>
        </p:nvSpPr>
        <p:spPr>
          <a:xfrm>
            <a:off x="645220" y="2924944"/>
            <a:ext cx="7704856" cy="2123658"/>
          </a:xfrm>
          <a:prstGeom prst="rect">
            <a:avLst/>
          </a:prstGeom>
        </p:spPr>
        <p:txBody>
          <a:bodyPr wrap="square">
            <a:spAutoFit/>
          </a:bodyPr>
          <a:lstStyle/>
          <a:p>
            <a:pPr algn="ctr"/>
            <a:r>
              <a:rPr lang="pt-BR" sz="6000" b="1" cap="small" dirty="0">
                <a:effectLst>
                  <a:outerShdw blurRad="38100" dist="38100" dir="2700000" algn="tl">
                    <a:srgbClr val="000000">
                      <a:alpha val="43137"/>
                    </a:srgbClr>
                  </a:outerShdw>
                </a:effectLst>
                <a:latin typeface="Arno Pro Smbd" pitchFamily="18" charset="0"/>
                <a:cs typeface="Arial" pitchFamily="34" charset="0"/>
              </a:rPr>
              <a:t>Apresentação do caso </a:t>
            </a:r>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dirty="0"/>
          </a:p>
        </p:txBody>
      </p:sp>
      <p:sp>
        <p:nvSpPr>
          <p:cNvPr id="3" name="Título 2"/>
          <p:cNvSpPr>
            <a:spLocks noGrp="1"/>
          </p:cNvSpPr>
          <p:nvPr>
            <p:ph type="title"/>
          </p:nvPr>
        </p:nvSpPr>
        <p:spPr/>
        <p:txBody>
          <a:bodyPr/>
          <a:lstStyle/>
          <a:p>
            <a:r>
              <a:rPr lang="pt-BR" dirty="0"/>
              <a:t> </a:t>
            </a:r>
          </a:p>
        </p:txBody>
      </p:sp>
    </p:spTree>
    <p:extLst>
      <p:ext uri="{BB962C8B-B14F-4D97-AF65-F5344CB8AC3E}">
        <p14:creationId xmlns:p14="http://schemas.microsoft.com/office/powerpoint/2010/main" val="348974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Voto Min. Joaquim Barbosa</a:t>
            </a:r>
          </a:p>
        </p:txBody>
      </p:sp>
      <p:sp>
        <p:nvSpPr>
          <p:cNvPr id="4" name="CaixaDeTexto 3"/>
          <p:cNvSpPr txBox="1"/>
          <p:nvPr/>
        </p:nvSpPr>
        <p:spPr>
          <a:xfrm>
            <a:off x="4007768" y="6481028"/>
            <a:ext cx="864096" cy="369332"/>
          </a:xfrm>
          <a:prstGeom prst="rect">
            <a:avLst/>
          </a:prstGeom>
          <a:noFill/>
        </p:spPr>
        <p:txBody>
          <a:bodyPr wrap="square" rtlCol="0">
            <a:spAutoFit/>
          </a:bodyPr>
          <a:lstStyle/>
          <a:p>
            <a:r>
              <a:rPr lang="pt-BR" dirty="0"/>
              <a:t>04’04’’</a:t>
            </a:r>
          </a:p>
        </p:txBody>
      </p:sp>
      <p:sp>
        <p:nvSpPr>
          <p:cNvPr id="6" name="CaixaDeTexto 5">
            <a:extLst>
              <a:ext uri="{FF2B5EF4-FFF2-40B4-BE49-F238E27FC236}">
                <a16:creationId xmlns:a16="http://schemas.microsoft.com/office/drawing/2014/main" id="{2648F9DB-8645-4E9A-BD03-2D35D8442EAE}"/>
              </a:ext>
            </a:extLst>
          </p:cNvPr>
          <p:cNvSpPr txBox="1"/>
          <p:nvPr/>
        </p:nvSpPr>
        <p:spPr>
          <a:xfrm>
            <a:off x="1496616" y="3059668"/>
            <a:ext cx="5886400" cy="1077218"/>
          </a:xfrm>
          <a:prstGeom prst="rect">
            <a:avLst/>
          </a:prstGeom>
          <a:noFill/>
        </p:spPr>
        <p:txBody>
          <a:bodyPr wrap="square">
            <a:spAutoFit/>
          </a:bodyPr>
          <a:lstStyle/>
          <a:p>
            <a:r>
              <a:rPr lang="pt-BR" sz="3200" dirty="0"/>
              <a:t>https://www.youtube.com/watch?v=bHd6GEyjnSg</a:t>
            </a:r>
          </a:p>
        </p:txBody>
      </p:sp>
    </p:spTree>
    <p:extLst>
      <p:ext uri="{BB962C8B-B14F-4D97-AF65-F5344CB8AC3E}">
        <p14:creationId xmlns:p14="http://schemas.microsoft.com/office/powerpoint/2010/main" val="2783691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pPr algn="l"/>
            <a:r>
              <a:rPr lang="pt-BR" sz="4200" b="1" cap="small" dirty="0">
                <a:solidFill>
                  <a:schemeClr val="bg1"/>
                </a:solidFill>
                <a:effectLst>
                  <a:outerShdw blurRad="38100" dist="38100" dir="2700000" algn="tl">
                    <a:srgbClr val="000000">
                      <a:alpha val="43137"/>
                    </a:srgbClr>
                  </a:outerShdw>
                </a:effectLst>
              </a:rPr>
              <a:t>   Resultado do julgamento</a:t>
            </a:r>
          </a:p>
        </p:txBody>
      </p: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tângulo 4"/>
          <p:cNvSpPr/>
          <p:nvPr/>
        </p:nvSpPr>
        <p:spPr>
          <a:xfrm>
            <a:off x="1689989" y="1268760"/>
            <a:ext cx="4098664" cy="523220"/>
          </a:xfrm>
          <a:prstGeom prst="rect">
            <a:avLst/>
          </a:prstGeom>
          <a:noFill/>
        </p:spPr>
        <p:txBody>
          <a:bodyPr wrap="square">
            <a:spAutoFit/>
          </a:bodyPr>
          <a:lstStyle/>
          <a:p>
            <a:pPr algn="ctr"/>
            <a:r>
              <a:rPr lang="pt-BR" sz="2800" b="1" cap="small" dirty="0">
                <a:effectLst>
                  <a:outerShdw blurRad="38100" dist="38100" dir="2700000" algn="tl">
                    <a:srgbClr val="000000">
                      <a:alpha val="43137"/>
                    </a:srgbClr>
                  </a:outerShdw>
                </a:effectLst>
              </a:rPr>
              <a:t>Adin 2.588</a:t>
            </a:r>
          </a:p>
        </p:txBody>
      </p:sp>
      <p:graphicFrame>
        <p:nvGraphicFramePr>
          <p:cNvPr id="6" name="Tabela 5"/>
          <p:cNvGraphicFramePr>
            <a:graphicFrameLocks noGrp="1"/>
          </p:cNvGraphicFramePr>
          <p:nvPr>
            <p:extLst>
              <p:ext uri="{D42A27DB-BD31-4B8C-83A1-F6EECF244321}">
                <p14:modId xmlns:p14="http://schemas.microsoft.com/office/powerpoint/2010/main" val="788728560"/>
              </p:ext>
            </p:extLst>
          </p:nvPr>
        </p:nvGraphicFramePr>
        <p:xfrm>
          <a:off x="827584" y="1772816"/>
          <a:ext cx="7736100" cy="50088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30528">
                  <a:extLst>
                    <a:ext uri="{9D8B030D-6E8A-4147-A177-3AD203B41FA5}">
                      <a16:colId xmlns:a16="http://schemas.microsoft.com/office/drawing/2014/main" val="20004"/>
                    </a:ext>
                  </a:extLst>
                </a:gridCol>
                <a:gridCol w="1088948">
                  <a:extLst>
                    <a:ext uri="{9D8B030D-6E8A-4147-A177-3AD203B41FA5}">
                      <a16:colId xmlns:a16="http://schemas.microsoft.com/office/drawing/2014/main" val="20005"/>
                    </a:ext>
                  </a:extLst>
                </a:gridCol>
              </a:tblGrid>
              <a:tr h="370840">
                <a:tc>
                  <a:txBody>
                    <a:bodyPr/>
                    <a:lstStyle/>
                    <a:p>
                      <a:pPr algn="ctr"/>
                      <a:r>
                        <a:rPr lang="pt-BR" dirty="0"/>
                        <a:t>ANO</a:t>
                      </a:r>
                    </a:p>
                  </a:txBody>
                  <a:tcPr>
                    <a:solidFill>
                      <a:schemeClr val="accent2">
                        <a:lumMod val="50000"/>
                      </a:schemeClr>
                    </a:solidFill>
                  </a:tcPr>
                </a:tc>
                <a:tc>
                  <a:txBody>
                    <a:bodyPr/>
                    <a:lstStyle/>
                    <a:p>
                      <a:pPr algn="ctr"/>
                      <a:r>
                        <a:rPr lang="pt-BR" dirty="0"/>
                        <a:t>MINISTRO</a:t>
                      </a:r>
                    </a:p>
                  </a:txBody>
                  <a:tcPr>
                    <a:solidFill>
                      <a:schemeClr val="accent2">
                        <a:lumMod val="50000"/>
                      </a:schemeClr>
                    </a:solidFill>
                  </a:tcPr>
                </a:tc>
                <a:tc gridSpan="4">
                  <a:txBody>
                    <a:bodyPr/>
                    <a:lstStyle/>
                    <a:p>
                      <a:pPr algn="ctr"/>
                      <a:r>
                        <a:rPr lang="pt-BR" dirty="0"/>
                        <a:t> VOTO</a:t>
                      </a:r>
                    </a:p>
                  </a:txBody>
                  <a:tcPr>
                    <a:solidFill>
                      <a:schemeClr val="accent2">
                        <a:lumMod val="50000"/>
                      </a:schemeClr>
                    </a:solidFill>
                  </a:tcPr>
                </a:tc>
                <a:tc hMerge="1">
                  <a:txBody>
                    <a:bodyPr/>
                    <a:lstStyle/>
                    <a:p>
                      <a:endParaRPr lang="pt-BR"/>
                    </a:p>
                  </a:txBody>
                  <a:tcPr/>
                </a:tc>
                <a:tc hMerge="1">
                  <a:txBody>
                    <a:bodyPr/>
                    <a:lstStyle/>
                    <a:p>
                      <a:endParaRPr lang="pt-BR" dirty="0"/>
                    </a:p>
                  </a:txBody>
                  <a:tcPr/>
                </a:tc>
                <a:tc hMerge="1">
                  <a:txBody>
                    <a:bodyPr/>
                    <a:lstStyle/>
                    <a:p>
                      <a:endParaRPr lang="pt-BR"/>
                    </a:p>
                  </a:txBody>
                  <a:tcPr/>
                </a:tc>
                <a:extLst>
                  <a:ext uri="{0D108BD9-81ED-4DB2-BD59-A6C34878D82A}">
                    <a16:rowId xmlns:a16="http://schemas.microsoft.com/office/drawing/2014/main" val="10000"/>
                  </a:ext>
                </a:extLst>
              </a:tr>
              <a:tr h="370840">
                <a:tc rowSpan="2">
                  <a:txBody>
                    <a:bodyPr/>
                    <a:lstStyle/>
                    <a:p>
                      <a:pPr algn="ctr"/>
                      <a:r>
                        <a:rPr lang="pt-BR" dirty="0"/>
                        <a:t>2003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Ellen Gracie</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 </a:t>
                      </a:r>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p>
                  </a:txBody>
                  <a:tcPr>
                    <a:solidFill>
                      <a:schemeClr val="accent3">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2">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01"/>
                  </a:ext>
                </a:extLst>
              </a:tr>
              <a:tr h="370840">
                <a:tc vMerge="1">
                  <a:txBody>
                    <a:bodyPr/>
                    <a:lstStyle/>
                    <a:p>
                      <a:endParaRPr lang="pt-BR" dirty="0"/>
                    </a:p>
                  </a:txBody>
                  <a:tcPr/>
                </a:tc>
                <a:tc>
                  <a:txBody>
                    <a:bodyPr/>
                    <a:lstStyle/>
                    <a:p>
                      <a:pPr algn="just"/>
                      <a:r>
                        <a:rPr lang="pt-BR" b="0" dirty="0">
                          <a:effectLst>
                            <a:outerShdw blurRad="38100" dist="38100" dir="2700000" algn="tl">
                              <a:srgbClr val="000000">
                                <a:alpha val="43137"/>
                              </a:srgbClr>
                            </a:outerShdw>
                          </a:effectLst>
                        </a:rPr>
                        <a:t>Min. Gilmar Mendes</a:t>
                      </a:r>
                    </a:p>
                  </a:txBody>
                  <a:tcPr>
                    <a:solidFill>
                      <a:schemeClr val="bg2"/>
                    </a:solidFill>
                  </a:tcPr>
                </a:tc>
                <a:tc gridSpan="4">
                  <a:txBody>
                    <a:bodyPr/>
                    <a:lstStyle/>
                    <a:p>
                      <a:pPr algn="ctr"/>
                      <a:r>
                        <a:rPr lang="pt-BR" sz="1800" dirty="0">
                          <a:effectLst>
                            <a:outerShdw blurRad="38100" dist="38100" dir="2700000" algn="tl">
                              <a:srgbClr val="000000">
                                <a:alpha val="43137"/>
                              </a:srgbClr>
                            </a:outerShdw>
                          </a:effectLst>
                        </a:rPr>
                        <a:t>(impedido)</a:t>
                      </a:r>
                    </a:p>
                  </a:txBody>
                  <a:tcPr>
                    <a:solidFill>
                      <a:schemeClr val="bg1">
                        <a:lumMod val="85000"/>
                      </a:schemeClr>
                    </a:solidFill>
                  </a:tcPr>
                </a:tc>
                <a:tc hMerge="1">
                  <a:txBody>
                    <a:bodyPr/>
                    <a:lstStyle/>
                    <a:p>
                      <a:endParaRPr lang="pt-BR"/>
                    </a:p>
                  </a:txBody>
                  <a:tcPr/>
                </a:tc>
                <a:tc hMerge="1">
                  <a:txBody>
                    <a:bodyPr/>
                    <a:lstStyle/>
                    <a:p>
                      <a:pPr algn="ctr"/>
                      <a:endParaRPr lang="pt-BR" dirty="0"/>
                    </a:p>
                  </a:txBody>
                  <a:tcPr>
                    <a:solidFill>
                      <a:schemeClr val="bg2"/>
                    </a:solidFill>
                  </a:tcPr>
                </a:tc>
                <a:tc hMerge="1">
                  <a:txBody>
                    <a:bodyPr/>
                    <a:lstStyle/>
                    <a:p>
                      <a:endParaRPr lang="pt-BR"/>
                    </a:p>
                  </a:txBody>
                  <a:tcPr/>
                </a:tc>
                <a:extLst>
                  <a:ext uri="{0D108BD9-81ED-4DB2-BD59-A6C34878D82A}">
                    <a16:rowId xmlns:a16="http://schemas.microsoft.com/office/drawing/2014/main" val="10002"/>
                  </a:ext>
                </a:extLst>
              </a:tr>
              <a:tr h="370840">
                <a:tc>
                  <a:txBody>
                    <a:bodyPr/>
                    <a:lstStyle/>
                    <a:p>
                      <a:pPr algn="ctr"/>
                      <a:r>
                        <a:rPr lang="pt-BR" dirty="0"/>
                        <a:t>2004</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Nelson Jobim</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2">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2">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03"/>
                  </a:ext>
                </a:extLst>
              </a:tr>
              <a:tr h="370840">
                <a:tc rowSpan="4">
                  <a:txBody>
                    <a:bodyPr/>
                    <a:lstStyle/>
                    <a:p>
                      <a:pPr algn="ctr"/>
                      <a:endParaRPr lang="pt-BR" dirty="0"/>
                    </a:p>
                    <a:p>
                      <a:pPr algn="ctr"/>
                      <a:endParaRPr lang="pt-BR" dirty="0"/>
                    </a:p>
                    <a:p>
                      <a:pPr algn="ctr"/>
                      <a:r>
                        <a:rPr lang="pt-BR" dirty="0"/>
                        <a:t>2007</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Marco Aurélio</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3">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3">
                        <a:lumMod val="60000"/>
                        <a:lumOff val="40000"/>
                      </a:schemeClr>
                    </a:solidFill>
                  </a:tcPr>
                </a:tc>
                <a:extLst>
                  <a:ext uri="{0D108BD9-81ED-4DB2-BD59-A6C34878D82A}">
                    <a16:rowId xmlns:a16="http://schemas.microsoft.com/office/drawing/2014/main" val="10004"/>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a:t>
                      </a:r>
                      <a:r>
                        <a:rPr lang="pt-BR" sz="1700" b="0" baseline="0" dirty="0">
                          <a:effectLst>
                            <a:outerShdw blurRad="38100" dist="38100" dir="2700000" algn="tl">
                              <a:srgbClr val="000000">
                                <a:alpha val="43137"/>
                              </a:srgbClr>
                            </a:outerShdw>
                          </a:effectLst>
                        </a:rPr>
                        <a:t> Sepúlveda Pertence</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3">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3">
                        <a:lumMod val="60000"/>
                        <a:lumOff val="40000"/>
                      </a:schemeClr>
                    </a:solidFill>
                  </a:tcPr>
                </a:tc>
                <a:extLst>
                  <a:ext uri="{0D108BD9-81ED-4DB2-BD59-A6C34878D82A}">
                    <a16:rowId xmlns:a16="http://schemas.microsoft.com/office/drawing/2014/main" val="10005"/>
                  </a:ext>
                </a:extLst>
              </a:tr>
              <a:tr h="370840">
                <a:tc vMerge="1">
                  <a:txBody>
                    <a:bodyPr/>
                    <a:lstStyle/>
                    <a:p>
                      <a:endParaRPr lang="pt-BR" dirty="0"/>
                    </a:p>
                  </a:txBody>
                  <a:tcPr>
                    <a:solidFill>
                      <a:schemeClr val="bg2"/>
                    </a:solidFill>
                  </a:tcPr>
                </a:tc>
                <a:tc>
                  <a:txBody>
                    <a:bodyPr/>
                    <a:lstStyle/>
                    <a:p>
                      <a:pPr algn="just"/>
                      <a:r>
                        <a:rPr lang="pt-BR" sz="1700" b="0" dirty="0">
                          <a:effectLst>
                            <a:outerShdw blurRad="38100" dist="38100" dir="2700000" algn="tl">
                              <a:srgbClr val="000000">
                                <a:alpha val="43137"/>
                              </a:srgbClr>
                            </a:outerShdw>
                          </a:effectLst>
                        </a:rPr>
                        <a:t>Min. Ricardo </a:t>
                      </a:r>
                      <a:r>
                        <a:rPr lang="pt-BR" sz="1700" b="0" dirty="0" err="1">
                          <a:effectLst>
                            <a:outerShdw blurRad="38100" dist="38100" dir="2700000" algn="tl">
                              <a:srgbClr val="000000">
                                <a:alpha val="43137"/>
                              </a:srgbClr>
                            </a:outerShdw>
                          </a:effectLst>
                        </a:rPr>
                        <a:t>Lewandowski</a:t>
                      </a:r>
                      <a:endParaRPr lang="pt-BR" sz="1700"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3">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3">
                        <a:lumMod val="60000"/>
                        <a:lumOff val="40000"/>
                      </a:schemeClr>
                    </a:solidFill>
                  </a:tcPr>
                </a:tc>
                <a:extLst>
                  <a:ext uri="{0D108BD9-81ED-4DB2-BD59-A6C34878D82A}">
                    <a16:rowId xmlns:a16="http://schemas.microsoft.com/office/drawing/2014/main" val="10006"/>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Eros Grau</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2">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2">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07"/>
                  </a:ext>
                </a:extLst>
              </a:tr>
              <a:tr h="370840">
                <a:tc rowSpan="3">
                  <a:txBody>
                    <a:bodyPr/>
                    <a:lstStyle/>
                    <a:p>
                      <a:pPr algn="ctr"/>
                      <a:endParaRPr lang="pt-BR" dirty="0"/>
                    </a:p>
                    <a:p>
                      <a:pPr algn="ctr"/>
                      <a:r>
                        <a:rPr lang="pt-BR" dirty="0"/>
                        <a:t>2011</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Cezar </a:t>
                      </a:r>
                      <a:r>
                        <a:rPr lang="pt-BR" b="0" dirty="0" err="1">
                          <a:effectLst>
                            <a:outerShdw blurRad="38100" dist="38100" dir="2700000" algn="tl">
                              <a:srgbClr val="000000">
                                <a:alpha val="43137"/>
                              </a:srgbClr>
                            </a:outerShdw>
                          </a:effectLst>
                        </a:rPr>
                        <a:t>Peluso</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2">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2">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08"/>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Ayres Britto</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2">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2">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09"/>
                  </a:ext>
                </a:extLst>
              </a:tr>
              <a:tr h="370840">
                <a:tc vMerge="1">
                  <a:txBody>
                    <a:bodyPr/>
                    <a:lstStyle/>
                    <a:p>
                      <a:endParaRPr lang="pt-BR" dirty="0"/>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 Celso de Mello</a:t>
                      </a: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3">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3">
                        <a:lumMod val="60000"/>
                        <a:lumOff val="40000"/>
                      </a:schemeClr>
                    </a:solidFill>
                  </a:tcPr>
                </a:tc>
                <a:extLst>
                  <a:ext uri="{0D108BD9-81ED-4DB2-BD59-A6C34878D82A}">
                    <a16:rowId xmlns:a16="http://schemas.microsoft.com/office/drawing/2014/main" val="10010"/>
                  </a:ext>
                </a:extLst>
              </a:tr>
              <a:tr h="370840">
                <a:tc>
                  <a:txBody>
                    <a:bodyPr/>
                    <a:lstStyle/>
                    <a:p>
                      <a:pPr algn="ctr"/>
                      <a:r>
                        <a:rPr lang="pt-BR" dirty="0"/>
                        <a:t>2013</a:t>
                      </a:r>
                    </a:p>
                  </a:txBody>
                  <a:tcPr>
                    <a:solidFill>
                      <a:schemeClr val="bg2"/>
                    </a:solidFill>
                  </a:tcPr>
                </a:tc>
                <a:tc>
                  <a:txBody>
                    <a:bodyPr/>
                    <a:lstStyle/>
                    <a:p>
                      <a:pPr algn="just"/>
                      <a:r>
                        <a:rPr lang="pt-BR" b="0" dirty="0">
                          <a:effectLst>
                            <a:outerShdw blurRad="38100" dist="38100" dir="2700000" algn="tl">
                              <a:srgbClr val="000000">
                                <a:alpha val="43137"/>
                              </a:srgbClr>
                            </a:outerShdw>
                          </a:effectLst>
                        </a:rPr>
                        <a:t>Min.</a:t>
                      </a:r>
                      <a:r>
                        <a:rPr lang="pt-BR" b="0" baseline="0" dirty="0">
                          <a:effectLst>
                            <a:outerShdw blurRad="38100" dist="38100" dir="2700000" algn="tl">
                              <a:srgbClr val="000000">
                                <a:alpha val="43137"/>
                              </a:srgbClr>
                            </a:outerShdw>
                          </a:effectLst>
                        </a:rPr>
                        <a:t> Joaquim Barbosa</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1200" dirty="0">
                          <a:solidFill>
                            <a:schemeClr val="tx1"/>
                          </a:solidFill>
                          <a:effectLst>
                            <a:outerShdw blurRad="38100" dist="38100" dir="2700000" algn="tl">
                              <a:srgbClr val="000000">
                                <a:alpha val="43137"/>
                              </a:srgbClr>
                            </a:outerShdw>
                          </a:effectLst>
                        </a:rPr>
                        <a:t>Coligadas</a:t>
                      </a:r>
                      <a:endParaRPr lang="pt-BR" sz="1200" dirty="0"/>
                    </a:p>
                  </a:txBody>
                  <a:tcPr>
                    <a:solidFill>
                      <a:schemeClr val="accent3">
                        <a:lumMod val="60000"/>
                        <a:lumOff val="40000"/>
                      </a:schemeClr>
                    </a:solidFill>
                  </a:tcPr>
                </a:tc>
                <a:tc>
                  <a:txBody>
                    <a:bodyPr/>
                    <a:lstStyle/>
                    <a:p>
                      <a:pPr algn="ctr"/>
                      <a:r>
                        <a:rPr lang="pt-BR" sz="1100" dirty="0">
                          <a:solidFill>
                            <a:schemeClr val="tx1"/>
                          </a:solidFill>
                          <a:effectLst>
                            <a:outerShdw blurRad="38100" dist="38100" dir="2700000" algn="tl">
                              <a:srgbClr val="000000">
                                <a:alpha val="43137"/>
                              </a:srgbClr>
                            </a:outerShdw>
                          </a:effectLst>
                        </a:rPr>
                        <a:t>Coligadas em Paraíso Fiscal</a:t>
                      </a:r>
                      <a:endParaRPr lang="pt-BR" sz="1100" dirty="0"/>
                    </a:p>
                  </a:txBody>
                  <a:tcPr>
                    <a:solidFill>
                      <a:schemeClr val="accent2">
                        <a:lumMod val="60000"/>
                        <a:lumOff val="40000"/>
                      </a:schemeClr>
                    </a:solidFill>
                  </a:tcPr>
                </a:tc>
                <a:tc>
                  <a:txBody>
                    <a:bodyPr/>
                    <a:lstStyle/>
                    <a:p>
                      <a:pPr algn="ctr"/>
                      <a:r>
                        <a:rPr lang="pt-BR" sz="1200" dirty="0">
                          <a:solidFill>
                            <a:schemeClr val="tx1"/>
                          </a:solidFill>
                          <a:effectLst>
                            <a:outerShdw blurRad="38100" dist="38100" dir="2700000" algn="tl">
                              <a:srgbClr val="000000">
                                <a:alpha val="43137"/>
                              </a:srgbClr>
                            </a:outerShdw>
                          </a:effectLst>
                        </a:rPr>
                        <a:t>Controladas</a:t>
                      </a:r>
                      <a:endParaRPr lang="pt-BR" sz="1200" dirty="0"/>
                    </a:p>
                  </a:txBody>
                  <a:tcPr>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100" dirty="0">
                          <a:solidFill>
                            <a:schemeClr val="tx1"/>
                          </a:solidFill>
                          <a:effectLst>
                            <a:outerShdw blurRad="38100" dist="38100" dir="2700000" algn="tl">
                              <a:srgbClr val="000000">
                                <a:alpha val="43137"/>
                              </a:srgbClr>
                            </a:outerShdw>
                          </a:effectLst>
                        </a:rPr>
                        <a:t>Controladas em Paraíso Fiscal</a:t>
                      </a:r>
                      <a:endParaRPr lang="pt-BR" sz="1100" dirty="0">
                        <a:effectLst>
                          <a:outerShdw blurRad="38100" dist="38100" dir="2700000" algn="tl">
                            <a:srgbClr val="000000">
                              <a:alpha val="43137"/>
                            </a:srgbClr>
                          </a:outerShdw>
                        </a:effectLst>
                      </a:endParaRPr>
                    </a:p>
                  </a:txBody>
                  <a:tcPr>
                    <a:solidFill>
                      <a:schemeClr val="accent2">
                        <a:lumMod val="60000"/>
                        <a:lumOff val="4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8610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pPr algn="l"/>
            <a:r>
              <a:rPr lang="pt-BR" sz="4200" b="1" cap="small" dirty="0">
                <a:solidFill>
                  <a:schemeClr val="bg1"/>
                </a:solidFill>
                <a:effectLst>
                  <a:outerShdw blurRad="38100" dist="38100" dir="2700000" algn="tl">
                    <a:srgbClr val="000000">
                      <a:alpha val="43137"/>
                    </a:srgbClr>
                  </a:outerShdw>
                </a:effectLst>
              </a:rPr>
              <a:t>   Resultado do julgamento</a:t>
            </a:r>
          </a:p>
        </p:txBody>
      </p: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tângulo 4"/>
          <p:cNvSpPr/>
          <p:nvPr/>
        </p:nvSpPr>
        <p:spPr>
          <a:xfrm>
            <a:off x="1689989" y="1367191"/>
            <a:ext cx="4098664" cy="523220"/>
          </a:xfrm>
          <a:prstGeom prst="rect">
            <a:avLst/>
          </a:prstGeom>
          <a:noFill/>
        </p:spPr>
        <p:txBody>
          <a:bodyPr wrap="square">
            <a:spAutoFit/>
          </a:bodyPr>
          <a:lstStyle/>
          <a:p>
            <a:pPr algn="ctr"/>
            <a:r>
              <a:rPr lang="pt-BR" sz="2800" b="1" cap="small" dirty="0">
                <a:effectLst>
                  <a:outerShdw blurRad="38100" dist="38100" dir="2700000" algn="tl">
                    <a:srgbClr val="000000">
                      <a:alpha val="43137"/>
                    </a:srgbClr>
                  </a:outerShdw>
                </a:effectLst>
              </a:rPr>
              <a:t>Adin 2.588</a:t>
            </a:r>
          </a:p>
        </p:txBody>
      </p:sp>
      <p:graphicFrame>
        <p:nvGraphicFramePr>
          <p:cNvPr id="9" name="Tabela 8"/>
          <p:cNvGraphicFramePr>
            <a:graphicFrameLocks noGrp="1"/>
          </p:cNvGraphicFramePr>
          <p:nvPr>
            <p:extLst>
              <p:ext uri="{D42A27DB-BD31-4B8C-83A1-F6EECF244321}">
                <p14:modId xmlns:p14="http://schemas.microsoft.com/office/powerpoint/2010/main" val="3696931773"/>
              </p:ext>
            </p:extLst>
          </p:nvPr>
        </p:nvGraphicFramePr>
        <p:xfrm>
          <a:off x="827584" y="2348879"/>
          <a:ext cx="7632848" cy="29260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4680520">
                  <a:extLst>
                    <a:ext uri="{9D8B030D-6E8A-4147-A177-3AD203B41FA5}">
                      <a16:colId xmlns:a16="http://schemas.microsoft.com/office/drawing/2014/main" val="20001"/>
                    </a:ext>
                  </a:extLst>
                </a:gridCol>
              </a:tblGrid>
              <a:tr h="154816">
                <a:tc>
                  <a:txBody>
                    <a:bodyPr/>
                    <a:lstStyle/>
                    <a:p>
                      <a:pPr algn="ctr"/>
                      <a:endParaRPr lang="pt-BR" dirty="0"/>
                    </a:p>
                  </a:txBody>
                  <a:tcPr>
                    <a:solidFill>
                      <a:schemeClr val="accent2">
                        <a:lumMod val="50000"/>
                      </a:schemeClr>
                    </a:solidFill>
                  </a:tcPr>
                </a:tc>
                <a:tc>
                  <a:txBody>
                    <a:bodyPr/>
                    <a:lstStyle/>
                    <a:p>
                      <a:pPr algn="ctr"/>
                      <a:r>
                        <a:rPr lang="pt-BR" dirty="0"/>
                        <a:t> RESULTADO</a:t>
                      </a:r>
                    </a:p>
                  </a:txBody>
                  <a:tcPr>
                    <a:solidFill>
                      <a:schemeClr val="accent2">
                        <a:lumMod val="50000"/>
                      </a:schemeClr>
                    </a:solidFill>
                  </a:tcPr>
                </a:tc>
                <a:extLst>
                  <a:ext uri="{0D108BD9-81ED-4DB2-BD59-A6C34878D82A}">
                    <a16:rowId xmlns:a16="http://schemas.microsoft.com/office/drawing/2014/main" val="10000"/>
                  </a:ext>
                </a:extLst>
              </a:tr>
              <a:tr h="370840">
                <a:tc>
                  <a:txBody>
                    <a:bodyPr/>
                    <a:lstStyle/>
                    <a:p>
                      <a:pPr algn="ctr"/>
                      <a:r>
                        <a:rPr lang="pt-BR" b="0" dirty="0">
                          <a:effectLst>
                            <a:outerShdw blurRad="38100" dist="38100" dir="2700000" algn="tl">
                              <a:srgbClr val="000000">
                                <a:alpha val="43137"/>
                              </a:srgbClr>
                            </a:outerShdw>
                          </a:effectLst>
                        </a:rPr>
                        <a:t>COLIGADAS</a:t>
                      </a:r>
                      <a:r>
                        <a:rPr lang="pt-BR" b="0" baseline="0" dirty="0">
                          <a:effectLst>
                            <a:outerShdw blurRad="38100" dist="38100" dir="2700000" algn="tl">
                              <a:srgbClr val="000000">
                                <a:alpha val="43137"/>
                              </a:srgbClr>
                            </a:outerShdw>
                          </a:effectLst>
                        </a:rPr>
                        <a:t> FORA DE PARAÍSO FISCAL</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dirty="0"/>
                        <a:t>É </a:t>
                      </a:r>
                      <a:r>
                        <a:rPr lang="pt-BR" b="0" u="sng" dirty="0">
                          <a:solidFill>
                            <a:schemeClr val="tx1"/>
                          </a:solidFill>
                          <a:effectLst>
                            <a:outerShdw blurRad="38100" dist="38100" dir="2700000" algn="tl">
                              <a:srgbClr val="000000">
                                <a:alpha val="43137"/>
                              </a:srgbClr>
                            </a:outerShdw>
                          </a:effectLst>
                        </a:rPr>
                        <a:t>INCONSTITUCIONAL</a:t>
                      </a:r>
                      <a:r>
                        <a:rPr lang="pt-BR" baseline="0" dirty="0">
                          <a:solidFill>
                            <a:schemeClr val="tx1"/>
                          </a:solidFill>
                          <a:effectLst>
                            <a:outerShdw blurRad="38100" dist="38100" dir="2700000" algn="tl">
                              <a:srgbClr val="000000">
                                <a:alpha val="43137"/>
                              </a:srgbClr>
                            </a:outerShdw>
                          </a:effectLst>
                        </a:rPr>
                        <a:t> </a:t>
                      </a:r>
                      <a:r>
                        <a:rPr lang="pt-BR" baseline="0" dirty="0"/>
                        <a:t>a aplicação do Art. 74 da MP n. 2.158-35/2001</a:t>
                      </a:r>
                      <a:endParaRPr lang="pt-BR" dirty="0"/>
                    </a:p>
                  </a:txBody>
                  <a:tcPr>
                    <a:solidFill>
                      <a:schemeClr val="accent3">
                        <a:lumMod val="60000"/>
                        <a:lumOff val="40000"/>
                      </a:schemeClr>
                    </a:solid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b="0" dirty="0">
                          <a:effectLst>
                            <a:outerShdw blurRad="38100" dist="38100" dir="2700000" algn="tl">
                              <a:srgbClr val="000000">
                                <a:alpha val="43137"/>
                              </a:srgbClr>
                            </a:outerShdw>
                          </a:effectLst>
                        </a:rPr>
                        <a:t>COLIGADAS</a:t>
                      </a:r>
                      <a:r>
                        <a:rPr lang="pt-BR" b="0" baseline="0" dirty="0">
                          <a:effectLst>
                            <a:outerShdw blurRad="38100" dist="38100" dir="2700000" algn="tl">
                              <a:srgbClr val="000000">
                                <a:alpha val="43137"/>
                              </a:srgbClr>
                            </a:outerShdw>
                          </a:effectLst>
                        </a:rPr>
                        <a:t> EM PARAÍSO FISCAL</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2400" dirty="0"/>
                        <a:t>????</a:t>
                      </a:r>
                    </a:p>
                  </a:txBody>
                  <a:tcPr>
                    <a:solidFill>
                      <a:schemeClr val="bg2"/>
                    </a:solidFill>
                  </a:tcPr>
                </a:tc>
                <a:extLst>
                  <a:ext uri="{0D108BD9-81ED-4DB2-BD59-A6C34878D82A}">
                    <a16:rowId xmlns:a16="http://schemas.microsoft.com/office/drawing/2014/main" val="10002"/>
                  </a:ext>
                </a:extLst>
              </a:tr>
              <a:tr h="370840">
                <a:tc>
                  <a:txBody>
                    <a:bodyPr/>
                    <a:lstStyle/>
                    <a:p>
                      <a:pPr algn="ctr"/>
                      <a:r>
                        <a:rPr lang="pt-BR" b="0" dirty="0">
                          <a:effectLst>
                            <a:outerShdw blurRad="38100" dist="38100" dir="2700000" algn="tl">
                              <a:srgbClr val="000000">
                                <a:alpha val="43137"/>
                              </a:srgbClr>
                            </a:outerShdw>
                          </a:effectLst>
                        </a:rPr>
                        <a:t>CONTROLADAS </a:t>
                      </a:r>
                      <a:r>
                        <a:rPr lang="pt-BR" b="0" baseline="0" dirty="0">
                          <a:effectLst>
                            <a:outerShdw blurRad="38100" dist="38100" dir="2700000" algn="tl">
                              <a:srgbClr val="000000">
                                <a:alpha val="43137"/>
                              </a:srgbClr>
                            </a:outerShdw>
                          </a:effectLst>
                        </a:rPr>
                        <a:t>FORA DE PARAÍSO FISCAL</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algn="ctr"/>
                      <a:r>
                        <a:rPr lang="pt-BR" sz="2400" dirty="0"/>
                        <a:t>????</a:t>
                      </a:r>
                    </a:p>
                  </a:txBody>
                  <a:tcPr>
                    <a:solidFill>
                      <a:schemeClr val="bg2"/>
                    </a:solidFill>
                  </a:tcPr>
                </a:tc>
                <a:extLst>
                  <a:ext uri="{0D108BD9-81ED-4DB2-BD59-A6C34878D82A}">
                    <a16:rowId xmlns:a16="http://schemas.microsoft.com/office/drawing/2014/main" val="10003"/>
                  </a:ext>
                </a:extLst>
              </a:tr>
              <a:tr h="370840">
                <a:tc>
                  <a:txBody>
                    <a:bodyPr/>
                    <a:lstStyle/>
                    <a:p>
                      <a:pPr algn="ctr"/>
                      <a:r>
                        <a:rPr lang="pt-BR" b="0" dirty="0">
                          <a:effectLst>
                            <a:outerShdw blurRad="38100" dist="38100" dir="2700000" algn="tl">
                              <a:srgbClr val="000000">
                                <a:alpha val="43137"/>
                              </a:srgbClr>
                            </a:outerShdw>
                          </a:effectLst>
                        </a:rPr>
                        <a:t>CONTROLADAS EM</a:t>
                      </a:r>
                      <a:r>
                        <a:rPr lang="pt-BR" b="0" baseline="0" dirty="0">
                          <a:effectLst>
                            <a:outerShdw blurRad="38100" dist="38100" dir="2700000" algn="tl">
                              <a:srgbClr val="000000">
                                <a:alpha val="43137"/>
                              </a:srgbClr>
                            </a:outerShdw>
                          </a:effectLst>
                        </a:rPr>
                        <a:t> PARAÍSO FISCAL</a:t>
                      </a:r>
                      <a:endParaRPr lang="pt-BR" b="0" dirty="0">
                        <a:effectLst>
                          <a:outerShdw blurRad="38100" dist="38100" dir="2700000" algn="tl">
                            <a:srgbClr val="000000">
                              <a:alpha val="43137"/>
                            </a:srgbClr>
                          </a:outerShdw>
                        </a:effectLst>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a:t>É </a:t>
                      </a:r>
                      <a:r>
                        <a:rPr lang="pt-BR" b="1" u="sng" dirty="0">
                          <a:solidFill>
                            <a:schemeClr val="tx1"/>
                          </a:solidFill>
                          <a:effectLst>
                            <a:outerShdw blurRad="38100" dist="38100" dir="2700000" algn="tl">
                              <a:srgbClr val="000000">
                                <a:alpha val="43137"/>
                              </a:srgbClr>
                            </a:outerShdw>
                          </a:effectLst>
                        </a:rPr>
                        <a:t>CONSTITUCIONAL</a:t>
                      </a:r>
                      <a:r>
                        <a:rPr lang="pt-BR" baseline="0" dirty="0">
                          <a:solidFill>
                            <a:schemeClr val="tx1"/>
                          </a:solidFill>
                          <a:effectLst>
                            <a:outerShdw blurRad="38100" dist="38100" dir="2700000" algn="tl">
                              <a:srgbClr val="000000">
                                <a:alpha val="43137"/>
                              </a:srgbClr>
                            </a:outerShdw>
                          </a:effectLst>
                        </a:rPr>
                        <a:t> </a:t>
                      </a:r>
                      <a:r>
                        <a:rPr lang="pt-BR" baseline="0" dirty="0"/>
                        <a:t>a aplicação do Art. 74 da MP n. 2.158-35/2001</a:t>
                      </a:r>
                      <a:endParaRPr lang="pt-BR" dirty="0"/>
                    </a:p>
                  </a:txBody>
                  <a:tcPr>
                    <a:solidFill>
                      <a:schemeClr val="accent2">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8044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pPr algn="l"/>
            <a:r>
              <a:rPr lang="pt-BR" sz="4200" b="1" cap="small" dirty="0">
                <a:solidFill>
                  <a:schemeClr val="bg1"/>
                </a:solidFill>
                <a:effectLst>
                  <a:outerShdw blurRad="38100" dist="38100" dir="2700000" algn="tl">
                    <a:srgbClr val="000000">
                      <a:alpha val="43137"/>
                    </a:srgbClr>
                  </a:outerShdw>
                </a:effectLst>
              </a:rPr>
              <a:t>   Resultado do julgamento</a:t>
            </a:r>
          </a:p>
        </p:txBody>
      </p: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tângulo 4"/>
          <p:cNvSpPr/>
          <p:nvPr/>
        </p:nvSpPr>
        <p:spPr>
          <a:xfrm>
            <a:off x="1689989" y="1367191"/>
            <a:ext cx="4098664" cy="523220"/>
          </a:xfrm>
          <a:prstGeom prst="rect">
            <a:avLst/>
          </a:prstGeom>
          <a:noFill/>
        </p:spPr>
        <p:txBody>
          <a:bodyPr wrap="square">
            <a:spAutoFit/>
          </a:bodyPr>
          <a:lstStyle/>
          <a:p>
            <a:pPr algn="ctr"/>
            <a:r>
              <a:rPr lang="pt-BR" sz="2800" b="1" cap="small" dirty="0">
                <a:effectLst>
                  <a:outerShdw blurRad="38100" dist="38100" dir="2700000" algn="tl">
                    <a:srgbClr val="000000">
                      <a:alpha val="43137"/>
                    </a:srgbClr>
                  </a:outerShdw>
                </a:effectLst>
              </a:rPr>
              <a:t>RE nº 611.586/PR</a:t>
            </a:r>
          </a:p>
        </p:txBody>
      </p:sp>
      <p:pic>
        <p:nvPicPr>
          <p:cNvPr id="4" name="Image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940609"/>
            <a:ext cx="4917391" cy="4917391"/>
          </a:xfrm>
          <a:prstGeom prst="rect">
            <a:avLst/>
          </a:prstGeom>
        </p:spPr>
      </p:pic>
      <p:sp>
        <p:nvSpPr>
          <p:cNvPr id="7" name="Rosca 6"/>
          <p:cNvSpPr/>
          <p:nvPr/>
        </p:nvSpPr>
        <p:spPr>
          <a:xfrm>
            <a:off x="2458695" y="3889223"/>
            <a:ext cx="1033185" cy="1080120"/>
          </a:xfrm>
          <a:prstGeom prst="donut">
            <a:avLst>
              <a:gd name="adj" fmla="val 7344"/>
            </a:avLst>
          </a:prstGeom>
          <a:solidFill>
            <a:srgbClr val="C00000">
              <a:alpha val="75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CaixaDeTexto 7"/>
          <p:cNvSpPr txBox="1"/>
          <p:nvPr/>
        </p:nvSpPr>
        <p:spPr>
          <a:xfrm>
            <a:off x="6084168" y="3645024"/>
            <a:ext cx="2160240" cy="369332"/>
          </a:xfrm>
          <a:prstGeom prst="rect">
            <a:avLst/>
          </a:prstGeom>
          <a:noFill/>
        </p:spPr>
        <p:txBody>
          <a:bodyPr wrap="square" rtlCol="0">
            <a:spAutoFit/>
          </a:bodyPr>
          <a:lstStyle/>
          <a:p>
            <a:endParaRPr lang="pt-BR" dirty="0"/>
          </a:p>
        </p:txBody>
      </p:sp>
      <p:sp>
        <p:nvSpPr>
          <p:cNvPr id="11" name="CaixaDeTexto 10"/>
          <p:cNvSpPr txBox="1"/>
          <p:nvPr/>
        </p:nvSpPr>
        <p:spPr>
          <a:xfrm>
            <a:off x="3491880" y="4584479"/>
            <a:ext cx="1224136" cy="800219"/>
          </a:xfrm>
          <a:prstGeom prst="rect">
            <a:avLst/>
          </a:prstGeom>
          <a:solidFill>
            <a:schemeClr val="tx2">
              <a:lumMod val="50000"/>
            </a:schemeClr>
          </a:solidFill>
        </p:spPr>
        <p:txBody>
          <a:bodyPr wrap="square" rtlCol="0">
            <a:spAutoFit/>
          </a:bodyPr>
          <a:lstStyle/>
          <a:p>
            <a:r>
              <a:rPr lang="pt-BR" sz="1400" b="1" cap="small" dirty="0">
                <a:solidFill>
                  <a:schemeClr val="bg1"/>
                </a:solidFill>
                <a:effectLst>
                  <a:outerShdw blurRad="38100" dist="38100" dir="2700000" algn="tl">
                    <a:srgbClr val="000000">
                      <a:alpha val="43137"/>
                    </a:srgbClr>
                  </a:outerShdw>
                </a:effectLst>
              </a:rPr>
              <a:t>Empresa Controladora </a:t>
            </a:r>
          </a:p>
          <a:p>
            <a:r>
              <a:rPr lang="pt-BR" b="1" cap="small" dirty="0">
                <a:solidFill>
                  <a:schemeClr val="bg1"/>
                </a:solidFill>
                <a:effectLst>
                  <a:outerShdw blurRad="38100" dist="38100" dir="2700000" algn="tl">
                    <a:srgbClr val="000000">
                      <a:alpha val="43137"/>
                    </a:srgbClr>
                  </a:outerShdw>
                </a:effectLst>
              </a:rPr>
              <a:t>COAMO</a:t>
            </a:r>
          </a:p>
        </p:txBody>
      </p:sp>
      <p:sp>
        <p:nvSpPr>
          <p:cNvPr id="12" name="Rosca 11"/>
          <p:cNvSpPr/>
          <p:nvPr/>
        </p:nvSpPr>
        <p:spPr>
          <a:xfrm>
            <a:off x="1689989" y="2708920"/>
            <a:ext cx="689834" cy="654160"/>
          </a:xfrm>
          <a:prstGeom prst="donut">
            <a:avLst>
              <a:gd name="adj" fmla="val 7344"/>
            </a:avLst>
          </a:prstGeom>
          <a:solidFill>
            <a:srgbClr val="C00000">
              <a:alpha val="75000"/>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3" name="CaixaDeTexto 12"/>
          <p:cNvSpPr txBox="1"/>
          <p:nvPr/>
        </p:nvSpPr>
        <p:spPr>
          <a:xfrm>
            <a:off x="2515185" y="2835513"/>
            <a:ext cx="1340476" cy="769441"/>
          </a:xfrm>
          <a:prstGeom prst="rect">
            <a:avLst/>
          </a:prstGeom>
          <a:solidFill>
            <a:schemeClr val="tx2">
              <a:lumMod val="50000"/>
            </a:schemeClr>
          </a:solidFill>
        </p:spPr>
        <p:txBody>
          <a:bodyPr wrap="square" rtlCol="0">
            <a:spAutoFit/>
          </a:bodyPr>
          <a:lstStyle/>
          <a:p>
            <a:r>
              <a:rPr lang="pt-BR" sz="1400" b="1" cap="small" dirty="0">
                <a:solidFill>
                  <a:schemeClr val="bg1"/>
                </a:solidFill>
                <a:effectLst>
                  <a:outerShdw blurRad="38100" dist="38100" dir="2700000" algn="tl">
                    <a:srgbClr val="000000">
                      <a:alpha val="43137"/>
                    </a:srgbClr>
                  </a:outerShdw>
                </a:effectLst>
              </a:rPr>
              <a:t>Empresa Controlada  em</a:t>
            </a:r>
          </a:p>
          <a:p>
            <a:r>
              <a:rPr lang="pt-BR" sz="1600" b="1" cap="small" dirty="0">
                <a:solidFill>
                  <a:schemeClr val="bg1"/>
                </a:solidFill>
                <a:effectLst>
                  <a:outerShdw blurRad="38100" dist="38100" dir="2700000" algn="tl">
                    <a:srgbClr val="000000">
                      <a:alpha val="43137"/>
                    </a:srgbClr>
                  </a:outerShdw>
                </a:effectLst>
              </a:rPr>
              <a:t>Paraíso fiscal</a:t>
            </a:r>
          </a:p>
        </p:txBody>
      </p:sp>
      <p:sp>
        <p:nvSpPr>
          <p:cNvPr id="14" name="Seta para a direita 13"/>
          <p:cNvSpPr/>
          <p:nvPr/>
        </p:nvSpPr>
        <p:spPr>
          <a:xfrm>
            <a:off x="3886245" y="3036000"/>
            <a:ext cx="1720710" cy="244768"/>
          </a:xfrm>
          <a:prstGeom prst="rightArrow">
            <a:avLst>
              <a:gd name="adj1" fmla="val 28945"/>
              <a:gd name="adj2" fmla="val 78073"/>
            </a:avLst>
          </a:prstGeom>
          <a:solidFill>
            <a:schemeClr val="accent2">
              <a:lumMod val="75000"/>
            </a:schemeClr>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p>
        </p:txBody>
      </p:sp>
      <p:pic>
        <p:nvPicPr>
          <p:cNvPr id="15" name="Imagem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88464" y="1864379"/>
            <a:ext cx="3275142" cy="2720100"/>
          </a:xfrm>
          <a:prstGeom prst="rect">
            <a:avLst/>
          </a:prstGeom>
        </p:spPr>
      </p:pic>
      <p:sp>
        <p:nvSpPr>
          <p:cNvPr id="16" name="CaixaDeTexto 15"/>
          <p:cNvSpPr txBox="1"/>
          <p:nvPr/>
        </p:nvSpPr>
        <p:spPr>
          <a:xfrm>
            <a:off x="5286556" y="5041807"/>
            <a:ext cx="3672408" cy="1261884"/>
          </a:xfrm>
          <a:prstGeom prst="rect">
            <a:avLst/>
          </a:prstGeom>
          <a:noFill/>
          <a:ln>
            <a:solidFill>
              <a:schemeClr val="accent2">
                <a:lumMod val="50000"/>
              </a:schemeClr>
            </a:solidFill>
          </a:ln>
        </p:spPr>
        <p:txBody>
          <a:bodyPr wrap="square" rtlCol="0">
            <a:spAutoFit/>
          </a:bodyPr>
          <a:lstStyle/>
          <a:p>
            <a:pPr algn="just"/>
            <a:r>
              <a:rPr lang="pt-BR" sz="2400" b="1" dirty="0">
                <a:effectLst>
                  <a:outerShdw blurRad="38100" dist="38100" dir="2700000" algn="tl">
                    <a:srgbClr val="000000">
                      <a:alpha val="43137"/>
                    </a:srgbClr>
                  </a:outerShdw>
                </a:effectLst>
              </a:rPr>
              <a:t>É </a:t>
            </a:r>
            <a:r>
              <a:rPr lang="pt-BR" sz="2800" b="1" u="sng" dirty="0">
                <a:solidFill>
                  <a:schemeClr val="accent2">
                    <a:lumMod val="50000"/>
                  </a:schemeClr>
                </a:solidFill>
                <a:effectLst>
                  <a:outerShdw blurRad="38100" dist="38100" dir="2700000" algn="tl">
                    <a:srgbClr val="000000">
                      <a:alpha val="43137"/>
                    </a:srgbClr>
                  </a:outerShdw>
                </a:effectLst>
              </a:rPr>
              <a:t>CONSTITUCIONAL</a:t>
            </a:r>
            <a:r>
              <a:rPr lang="pt-BR" sz="2800" b="1" dirty="0">
                <a:solidFill>
                  <a:schemeClr val="accent2">
                    <a:lumMod val="50000"/>
                  </a:schemeClr>
                </a:solidFill>
                <a:effectLst>
                  <a:outerShdw blurRad="38100" dist="38100" dir="2700000" algn="tl">
                    <a:srgbClr val="000000">
                      <a:alpha val="43137"/>
                    </a:srgbClr>
                  </a:outerShdw>
                </a:effectLst>
              </a:rPr>
              <a:t> </a:t>
            </a:r>
            <a:r>
              <a:rPr lang="pt-BR" sz="2400" b="1" dirty="0">
                <a:effectLst>
                  <a:outerShdw blurRad="38100" dist="38100" dir="2700000" algn="tl">
                    <a:srgbClr val="000000">
                      <a:alpha val="43137"/>
                    </a:srgbClr>
                  </a:outerShdw>
                </a:effectLst>
              </a:rPr>
              <a:t>a aplicação do Art. 74 da MP n. 2.158-35/2001</a:t>
            </a:r>
            <a:endParaRPr lang="pt-BR" sz="2400" dirty="0"/>
          </a:p>
        </p:txBody>
      </p:sp>
    </p:spTree>
    <p:extLst>
      <p:ext uri="{BB962C8B-B14F-4D97-AF65-F5344CB8AC3E}">
        <p14:creationId xmlns:p14="http://schemas.microsoft.com/office/powerpoint/2010/main" val="74642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2000"/>
                                        <p:tgtEl>
                                          <p:spTgt spid="12"/>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childTnLst>
                                </p:cTn>
                              </p:par>
                            </p:childTnLst>
                          </p:cTn>
                        </p:par>
                        <p:par>
                          <p:cTn id="21" fill="hold">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1000"/>
                                        <p:tgtEl>
                                          <p:spTgt spid="14"/>
                                        </p:tgtEl>
                                      </p:cBhvr>
                                    </p:animEffect>
                                  </p:childTnLst>
                                </p:cTn>
                              </p:par>
                            </p:childTnLst>
                          </p:cTn>
                        </p:par>
                        <p:par>
                          <p:cTn id="25" fill="hold">
                            <p:stCondLst>
                              <p:cond delay="4000"/>
                            </p:stCondLst>
                            <p:childTnLst>
                              <p:par>
                                <p:cTn id="26" presetID="6" presetClass="entr" presetSubtype="16"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r>
              <a:rPr lang="pt-BR" sz="3400" b="1" cap="small" dirty="0">
                <a:solidFill>
                  <a:schemeClr val="bg1"/>
                </a:solidFill>
                <a:effectLst>
                  <a:outerShdw blurRad="38100" dist="38100" dir="2700000" algn="tl">
                    <a:srgbClr val="000000">
                      <a:alpha val="43137"/>
                    </a:srgbClr>
                  </a:outerShdw>
                </a:effectLst>
              </a:rPr>
              <a:t>Professor Paulo Ayres Barreto</a:t>
            </a:r>
          </a:p>
        </p:txBody>
      </p:sp>
      <p:sp>
        <p:nvSpPr>
          <p:cNvPr id="7" name="Retângulo 6"/>
          <p:cNvSpPr/>
          <p:nvPr/>
        </p:nvSpPr>
        <p:spPr>
          <a:xfrm>
            <a:off x="611560" y="1447031"/>
            <a:ext cx="7920880" cy="3139321"/>
          </a:xfrm>
          <a:prstGeom prst="rect">
            <a:avLst/>
          </a:prstGeom>
        </p:spPr>
        <p:txBody>
          <a:bodyPr wrap="square">
            <a:spAutoFit/>
          </a:bodyPr>
          <a:lstStyle/>
          <a:p>
            <a:r>
              <a:rPr lang="pt-BR" b="1" dirty="0">
                <a:solidFill>
                  <a:schemeClr val="tx1">
                    <a:lumMod val="65000"/>
                    <a:lumOff val="35000"/>
                  </a:schemeClr>
                </a:solidFill>
                <a:effectLst>
                  <a:outerShdw blurRad="38100" dist="38100" dir="2700000" algn="tl">
                    <a:srgbClr val="000000">
                      <a:alpha val="43137"/>
                    </a:srgbClr>
                  </a:outerShdw>
                </a:effectLst>
              </a:rPr>
              <a:t>Professor Associado da Faculdade de Direito da Universidade de São Paulo (USP)</a:t>
            </a:r>
          </a:p>
          <a:p>
            <a:endParaRPr lang="pt-BR" b="1" dirty="0">
              <a:solidFill>
                <a:schemeClr val="tx1">
                  <a:lumMod val="65000"/>
                  <a:lumOff val="35000"/>
                </a:schemeClr>
              </a:solidFill>
              <a:effectLst>
                <a:outerShdw blurRad="38100" dist="38100" dir="2700000" algn="tl">
                  <a:srgbClr val="000000">
                    <a:alpha val="43137"/>
                  </a:srgbClr>
                </a:outerShdw>
              </a:effectLst>
            </a:endParaRPr>
          </a:p>
          <a:p>
            <a:r>
              <a:rPr lang="pt-BR" b="1" dirty="0">
                <a:solidFill>
                  <a:schemeClr val="tx1">
                    <a:lumMod val="65000"/>
                    <a:lumOff val="35000"/>
                  </a:schemeClr>
                </a:solidFill>
                <a:effectLst>
                  <a:outerShdw blurRad="38100" dist="38100" dir="2700000" algn="tl">
                    <a:srgbClr val="000000">
                      <a:alpha val="43137"/>
                    </a:srgbClr>
                  </a:outerShdw>
                </a:effectLst>
              </a:rPr>
              <a:t>Livre-Docente pela Universidade de São Paulo (2008).</a:t>
            </a:r>
          </a:p>
          <a:p>
            <a:endParaRPr lang="pt-BR" b="1" dirty="0">
              <a:solidFill>
                <a:schemeClr val="tx1">
                  <a:lumMod val="65000"/>
                  <a:lumOff val="35000"/>
                </a:schemeClr>
              </a:solidFill>
              <a:effectLst>
                <a:outerShdw blurRad="38100" dist="38100" dir="2700000" algn="tl">
                  <a:srgbClr val="000000">
                    <a:alpha val="43137"/>
                  </a:srgbClr>
                </a:outerShdw>
              </a:effectLst>
            </a:endParaRPr>
          </a:p>
          <a:p>
            <a:r>
              <a:rPr lang="pt-BR" b="1" dirty="0">
                <a:solidFill>
                  <a:schemeClr val="tx1">
                    <a:lumMod val="65000"/>
                    <a:lumOff val="35000"/>
                  </a:schemeClr>
                </a:solidFill>
                <a:effectLst>
                  <a:outerShdw blurRad="38100" dist="38100" dir="2700000" algn="tl">
                    <a:srgbClr val="000000">
                      <a:alpha val="43137"/>
                    </a:srgbClr>
                  </a:outerShdw>
                </a:effectLst>
              </a:rPr>
              <a:t>Doutor em Direito pela Pontifícia Universidade Católica de São Paulo (2005)</a:t>
            </a:r>
          </a:p>
          <a:p>
            <a:r>
              <a:rPr lang="pt-BR" b="1" dirty="0">
                <a:solidFill>
                  <a:schemeClr val="tx1">
                    <a:lumMod val="65000"/>
                    <a:lumOff val="35000"/>
                  </a:schemeClr>
                </a:solidFill>
                <a:effectLst>
                  <a:outerShdw blurRad="38100" dist="38100" dir="2700000" algn="tl">
                    <a:srgbClr val="000000">
                      <a:alpha val="43137"/>
                    </a:srgbClr>
                  </a:outerShdw>
                </a:effectLst>
              </a:rPr>
              <a:t>Mestre em Direito pela Pontifícia Universidade Católica de São Paulo (1999) </a:t>
            </a:r>
          </a:p>
          <a:p>
            <a:endParaRPr lang="pt-BR" b="1" dirty="0">
              <a:solidFill>
                <a:schemeClr val="tx1">
                  <a:lumMod val="65000"/>
                  <a:lumOff val="35000"/>
                </a:schemeClr>
              </a:solidFill>
              <a:effectLst>
                <a:outerShdw blurRad="38100" dist="38100" dir="2700000" algn="tl">
                  <a:srgbClr val="000000">
                    <a:alpha val="43137"/>
                  </a:srgbClr>
                </a:outerShdw>
              </a:effectLst>
            </a:endParaRPr>
          </a:p>
          <a:p>
            <a:r>
              <a:rPr lang="pt-BR" b="1" dirty="0">
                <a:solidFill>
                  <a:schemeClr val="tx1">
                    <a:lumMod val="65000"/>
                    <a:lumOff val="35000"/>
                  </a:schemeClr>
                </a:solidFill>
                <a:effectLst>
                  <a:outerShdw blurRad="38100" dist="38100" dir="2700000" algn="tl">
                    <a:srgbClr val="000000">
                      <a:alpha val="43137"/>
                    </a:srgbClr>
                  </a:outerShdw>
                </a:effectLst>
              </a:rPr>
              <a:t>Graduado em Direito pela Universidade de São Paulo (1984) e em Administração de Empresas pela Fundação Getúlio Vargas - SP (1983) </a:t>
            </a:r>
          </a:p>
          <a:p>
            <a:endParaRPr lang="pt-BR" b="1" dirty="0">
              <a:solidFill>
                <a:schemeClr val="tx1">
                  <a:lumMod val="65000"/>
                  <a:lumOff val="35000"/>
                </a:schemeClr>
              </a:solidFill>
              <a:effectLst>
                <a:outerShdw blurRad="38100" dist="38100" dir="2700000" algn="tl">
                  <a:srgbClr val="000000">
                    <a:alpha val="43137"/>
                  </a:srgbClr>
                </a:outerShdw>
              </a:effectLst>
            </a:endParaRPr>
          </a:p>
          <a:p>
            <a:r>
              <a:rPr lang="pt-BR" b="1" dirty="0">
                <a:solidFill>
                  <a:schemeClr val="tx1">
                    <a:lumMod val="65000"/>
                    <a:lumOff val="35000"/>
                  </a:schemeClr>
                </a:solidFill>
                <a:effectLst>
                  <a:outerShdw blurRad="38100" dist="38100" dir="2700000" algn="tl">
                    <a:srgbClr val="000000">
                      <a:alpha val="43137"/>
                    </a:srgbClr>
                  </a:outerShdw>
                </a:effectLst>
              </a:rPr>
              <a:t>Autor de clássicos do direito tributário e diversos artigos</a:t>
            </a: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6296" y="4191335"/>
            <a:ext cx="1512168" cy="2230336"/>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5" y="4797152"/>
            <a:ext cx="1148463" cy="1786498"/>
          </a:xfrm>
          <a:prstGeom prst="rect">
            <a:avLst/>
          </a:prstGeom>
        </p:spPr>
      </p:pic>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5138857"/>
            <a:ext cx="1119460" cy="1683399"/>
          </a:xfrm>
          <a:prstGeom prst="rect">
            <a:avLst/>
          </a:prstGeom>
        </p:spPr>
      </p:pic>
      <p:pic>
        <p:nvPicPr>
          <p:cNvPr id="12" name="Imagem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4997214"/>
            <a:ext cx="1045174" cy="1593890"/>
          </a:xfrm>
          <a:prstGeom prst="rect">
            <a:avLst/>
          </a:prstGeom>
        </p:spPr>
      </p:pic>
      <p:pic>
        <p:nvPicPr>
          <p:cNvPr id="14" name="Image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112" y="4697320"/>
            <a:ext cx="1152128" cy="1724351"/>
          </a:xfrm>
          <a:prstGeom prst="rect">
            <a:avLst/>
          </a:prstGeom>
        </p:spPr>
      </p:pic>
      <p:pic>
        <p:nvPicPr>
          <p:cNvPr id="15" name="Imagem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8107" y="5214704"/>
            <a:ext cx="1072193" cy="1531704"/>
          </a:xfrm>
          <a:prstGeom prst="rect">
            <a:avLst/>
          </a:prstGeom>
        </p:spPr>
      </p:pic>
      <p:pic>
        <p:nvPicPr>
          <p:cNvPr id="16" name="Imagem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10300" y="4915230"/>
            <a:ext cx="1158757" cy="1732721"/>
          </a:xfrm>
          <a:prstGeom prst="rect">
            <a:avLst/>
          </a:prstGeom>
        </p:spPr>
      </p:pic>
    </p:spTree>
    <p:extLst>
      <p:ext uri="{BB962C8B-B14F-4D97-AF65-F5344CB8AC3E}">
        <p14:creationId xmlns:p14="http://schemas.microsoft.com/office/powerpoint/2010/main" val="360257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Outras Questões</a:t>
            </a:r>
          </a:p>
        </p:txBody>
      </p:sp>
      <p:sp>
        <p:nvSpPr>
          <p:cNvPr id="4" name="Retângulo 3"/>
          <p:cNvSpPr/>
          <p:nvPr/>
        </p:nvSpPr>
        <p:spPr>
          <a:xfrm>
            <a:off x="560512" y="2636912"/>
            <a:ext cx="7704856" cy="2062103"/>
          </a:xfrm>
          <a:prstGeom prst="rect">
            <a:avLst/>
          </a:prstGeom>
        </p:spPr>
        <p:txBody>
          <a:bodyPr wrap="square">
            <a:spAutoFit/>
          </a:bodyPr>
          <a:lstStyle/>
          <a:p>
            <a:pPr algn="ctr"/>
            <a:r>
              <a:rPr lang="pt-BR" sz="8000" b="1" cap="small" dirty="0"/>
              <a:t>Dúvidas?</a:t>
            </a:r>
          </a:p>
          <a:p>
            <a:pPr marL="342900" indent="-342900">
              <a:buFont typeface="Wingdings" pitchFamily="2" charset="2"/>
              <a:buChar char="§"/>
            </a:pPr>
            <a:endParaRPr lang="pt-BR" sz="2400" b="1" cap="small" dirty="0"/>
          </a:p>
          <a:p>
            <a:endParaRPr lang="pt-BR" sz="2400" b="1" cap="small" dirty="0"/>
          </a:p>
        </p:txBody>
      </p:sp>
    </p:spTree>
    <p:extLst>
      <p:ext uri="{BB962C8B-B14F-4D97-AF65-F5344CB8AC3E}">
        <p14:creationId xmlns:p14="http://schemas.microsoft.com/office/powerpoint/2010/main" val="1977208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742619"/>
            <a:ext cx="91440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tabLst>
                <a:tab pos="1050925" algn="l"/>
              </a:tabLst>
            </a:pPr>
            <a:endParaRPr lang="pt-BR" sz="3200" b="1" dirty="0">
              <a:solidFill>
                <a:srgbClr val="006600"/>
              </a:solidFill>
              <a:latin typeface="+mj-lt"/>
              <a:ea typeface="Times New Roman" pitchFamily="18" charset="0"/>
              <a:cs typeface="Calibri" pitchFamily="34" charset="0"/>
            </a:endParaRPr>
          </a:p>
          <a:p>
            <a:pPr algn="ctr" eaLnBrk="0" fontAlgn="base" hangingPunct="0">
              <a:spcBef>
                <a:spcPct val="0"/>
              </a:spcBef>
              <a:spcAft>
                <a:spcPct val="0"/>
              </a:spcAft>
              <a:tabLst>
                <a:tab pos="1050925" algn="l"/>
              </a:tabLst>
            </a:pPr>
            <a:endParaRPr lang="pt-BR" sz="4000" b="1" cap="small" dirty="0"/>
          </a:p>
          <a:p>
            <a:pPr algn="ctr" eaLnBrk="0" fontAlgn="base" hangingPunct="0">
              <a:spcBef>
                <a:spcPct val="0"/>
              </a:spcBef>
              <a:spcAft>
                <a:spcPct val="0"/>
              </a:spcAft>
              <a:tabLst>
                <a:tab pos="1050925" algn="l"/>
              </a:tabLst>
            </a:pPr>
            <a:r>
              <a:rPr lang="pt-BR" sz="9600" b="1" cap="small" dirty="0">
                <a:effectLst>
                  <a:outerShdw blurRad="38100" dist="38100" dir="2700000" algn="tl">
                    <a:srgbClr val="000000">
                      <a:alpha val="43137"/>
                    </a:srgbClr>
                  </a:outerShdw>
                </a:effectLst>
                <a:latin typeface="Arno Pro Smbd" pitchFamily="18" charset="0"/>
              </a:rPr>
              <a:t>Obrigado!</a:t>
            </a:r>
            <a:endParaRPr lang="pt-BR" sz="6600" dirty="0">
              <a:effectLst>
                <a:outerShdw blurRad="38100" dist="38100" dir="2700000" algn="tl">
                  <a:srgbClr val="000000">
                    <a:alpha val="43137"/>
                  </a:srgbClr>
                </a:outerShdw>
              </a:effectLst>
              <a:latin typeface="Arno Pro Smbd" pitchFamily="18" charset="0"/>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algn="ctr" eaLnBrk="0" fontAlgn="base" hangingPunct="0">
              <a:spcBef>
                <a:spcPct val="0"/>
              </a:spcBef>
              <a:spcAft>
                <a:spcPct val="0"/>
              </a:spcAft>
              <a:tabLst>
                <a:tab pos="1050925" algn="l"/>
              </a:tabLst>
            </a:pPr>
            <a:r>
              <a:rPr lang="pt-BR" sz="3200" b="1" cap="small" dirty="0">
                <a:solidFill>
                  <a:schemeClr val="accent2">
                    <a:lumMod val="50000"/>
                  </a:schemeClr>
                </a:solidFill>
                <a:latin typeface="Bookman Old Style" pitchFamily="18" charset="0"/>
                <a:cs typeface="Arial" pitchFamily="34" charset="0"/>
              </a:rPr>
              <a:t>leonardo.branco@usp.br</a:t>
            </a:r>
          </a:p>
          <a:p>
            <a:pPr algn="ctr" eaLnBrk="0" fontAlgn="base" hangingPunct="0">
              <a:spcBef>
                <a:spcPct val="0"/>
              </a:spcBef>
              <a:spcAft>
                <a:spcPct val="0"/>
              </a:spcAft>
              <a:tabLst>
                <a:tab pos="1050925" algn="l"/>
              </a:tabLst>
            </a:pPr>
            <a:r>
              <a:rPr lang="pt-BR" sz="3200" b="1" cap="small" dirty="0">
                <a:solidFill>
                  <a:schemeClr val="accent2">
                    <a:lumMod val="50000"/>
                  </a:schemeClr>
                </a:solidFill>
                <a:latin typeface="Bookman Old Style" pitchFamily="18" charset="0"/>
                <a:cs typeface="Arial" pitchFamily="34" charset="0"/>
              </a:rPr>
              <a:t>tulio.venturini.souza@usp.br</a:t>
            </a:r>
          </a:p>
        </p:txBody>
      </p:sp>
      <p:pic>
        <p:nvPicPr>
          <p:cNvPr id="2055" name="Picture 7" descr="http://www.direito.usp.br/images/topo_home.gif"/>
          <p:cNvPicPr>
            <a:picLocks noChangeAspect="1" noChangeArrowheads="1"/>
          </p:cNvPicPr>
          <p:nvPr/>
        </p:nvPicPr>
        <p:blipFill>
          <a:blip r:embed="rId2" cstate="print"/>
          <a:srcRect/>
          <a:stretch>
            <a:fillRect/>
          </a:stretch>
        </p:blipFill>
        <p:spPr bwMode="auto">
          <a:xfrm>
            <a:off x="0" y="41682"/>
            <a:ext cx="9110919" cy="1515110"/>
          </a:xfrm>
          <a:prstGeom prst="rect">
            <a:avLst/>
          </a:prstGeom>
          <a:noFill/>
        </p:spPr>
      </p:pic>
    </p:spTree>
    <p:extLst>
      <p:ext uri="{BB962C8B-B14F-4D97-AF65-F5344CB8AC3E}">
        <p14:creationId xmlns:p14="http://schemas.microsoft.com/office/powerpoint/2010/main" val="426803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922" y="1412776"/>
            <a:ext cx="4091841" cy="5052020"/>
          </a:xfrm>
          <a:prstGeom prst="rect">
            <a:avLst/>
          </a:prstGeom>
        </p:spPr>
      </p:pic>
      <p:sp>
        <p:nvSpPr>
          <p:cNvPr id="10" name="Retângulo de cantos arredondados 9"/>
          <p:cNvSpPr/>
          <p:nvPr/>
        </p:nvSpPr>
        <p:spPr>
          <a:xfrm>
            <a:off x="3139218" y="5641538"/>
            <a:ext cx="288032" cy="288032"/>
          </a:xfrm>
          <a:prstGeom prst="round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3635896" y="4339476"/>
            <a:ext cx="1224136" cy="369332"/>
          </a:xfrm>
          <a:prstGeom prst="rect">
            <a:avLst/>
          </a:prstGeom>
          <a:solidFill>
            <a:schemeClr val="tx2">
              <a:lumMod val="50000"/>
            </a:schemeClr>
          </a:solidFill>
        </p:spPr>
        <p:txBody>
          <a:bodyPr wrap="square" rtlCol="0">
            <a:spAutoFit/>
          </a:bodyPr>
          <a:lstStyle/>
          <a:p>
            <a:r>
              <a:rPr lang="pt-BR" b="1" cap="small" dirty="0">
                <a:solidFill>
                  <a:schemeClr val="bg1"/>
                </a:solidFill>
                <a:effectLst>
                  <a:outerShdw blurRad="38100" dist="38100" dir="2700000" algn="tl">
                    <a:srgbClr val="000000">
                      <a:alpha val="43137"/>
                    </a:srgbClr>
                  </a:outerShdw>
                </a:effectLst>
              </a:rPr>
              <a:t>Empresa A</a:t>
            </a:r>
          </a:p>
        </p:txBody>
      </p:sp>
      <p:sp>
        <p:nvSpPr>
          <p:cNvPr id="12" name="CaixaDeTexto 11"/>
          <p:cNvSpPr txBox="1"/>
          <p:nvPr/>
        </p:nvSpPr>
        <p:spPr>
          <a:xfrm>
            <a:off x="715492" y="2420888"/>
            <a:ext cx="1224136" cy="338554"/>
          </a:xfrm>
          <a:prstGeom prst="rect">
            <a:avLst/>
          </a:prstGeom>
          <a:solidFill>
            <a:schemeClr val="tx2">
              <a:lumMod val="50000"/>
            </a:schemeClr>
          </a:solidFill>
        </p:spPr>
        <p:txBody>
          <a:bodyPr wrap="square" rtlCol="0">
            <a:spAutoFit/>
          </a:bodyPr>
          <a:lstStyle/>
          <a:p>
            <a:r>
              <a:rPr lang="pt-BR" sz="1600" b="1" cap="small" dirty="0">
                <a:solidFill>
                  <a:schemeClr val="bg1"/>
                </a:solidFill>
                <a:effectLst>
                  <a:outerShdw blurRad="38100" dist="38100" dir="2700000" algn="tl">
                    <a:srgbClr val="000000">
                      <a:alpha val="43137"/>
                    </a:srgbClr>
                  </a:outerShdw>
                </a:effectLst>
              </a:rPr>
              <a:t>Controlada</a:t>
            </a:r>
          </a:p>
        </p:txBody>
      </p:sp>
      <p:sp>
        <p:nvSpPr>
          <p:cNvPr id="13" name="CaixaDeTexto 12"/>
          <p:cNvSpPr txBox="1"/>
          <p:nvPr/>
        </p:nvSpPr>
        <p:spPr>
          <a:xfrm>
            <a:off x="2671166" y="5249634"/>
            <a:ext cx="1224136" cy="369332"/>
          </a:xfrm>
          <a:prstGeom prst="rect">
            <a:avLst/>
          </a:prstGeom>
          <a:solidFill>
            <a:schemeClr val="tx2">
              <a:lumMod val="50000"/>
            </a:schemeClr>
          </a:solidFill>
        </p:spPr>
        <p:txBody>
          <a:bodyPr wrap="square" rtlCol="0">
            <a:spAutoFit/>
          </a:bodyPr>
          <a:lstStyle/>
          <a:p>
            <a:r>
              <a:rPr lang="pt-BR" b="1" cap="small" dirty="0">
                <a:solidFill>
                  <a:schemeClr val="bg1"/>
                </a:solidFill>
                <a:effectLst>
                  <a:outerShdw blurRad="38100" dist="38100" dir="2700000" algn="tl">
                    <a:srgbClr val="000000">
                      <a:alpha val="43137"/>
                    </a:srgbClr>
                  </a:outerShdw>
                </a:effectLst>
              </a:rPr>
              <a:t>Subsidiária</a:t>
            </a:r>
          </a:p>
        </p:txBody>
      </p:sp>
      <p:sp>
        <p:nvSpPr>
          <p:cNvPr id="15" name="Retângulo de cantos arredondados 14"/>
          <p:cNvSpPr/>
          <p:nvPr/>
        </p:nvSpPr>
        <p:spPr>
          <a:xfrm>
            <a:off x="1183544" y="2125886"/>
            <a:ext cx="288032" cy="288032"/>
          </a:xfrm>
          <a:prstGeom prst="round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p:cNvSpPr txBox="1"/>
          <p:nvPr/>
        </p:nvSpPr>
        <p:spPr>
          <a:xfrm>
            <a:off x="5028862" y="1916832"/>
            <a:ext cx="4007634" cy="4339650"/>
          </a:xfrm>
          <a:prstGeom prst="rect">
            <a:avLst/>
          </a:prstGeom>
          <a:noFill/>
        </p:spPr>
        <p:txBody>
          <a:bodyPr wrap="square" rtlCol="0">
            <a:spAutoFit/>
          </a:bodyPr>
          <a:lstStyle/>
          <a:p>
            <a:pPr marL="342900" indent="-342900">
              <a:buFont typeface="Wingdings" panose="05000000000000000000" pitchFamily="2" charset="2"/>
              <a:buChar char="§"/>
            </a:pPr>
            <a:r>
              <a:rPr lang="pt-BR" sz="2800" b="1" cap="small" dirty="0">
                <a:effectLst>
                  <a:outerShdw blurRad="38100" dist="38100" dir="2700000" algn="tl">
                    <a:srgbClr val="000000">
                      <a:alpha val="43137"/>
                    </a:srgbClr>
                  </a:outerShdw>
                </a:effectLst>
              </a:rPr>
              <a:t>Globalização</a:t>
            </a:r>
          </a:p>
          <a:p>
            <a:pPr marL="342900" indent="-342900">
              <a:buFont typeface="Wingdings" panose="05000000000000000000" pitchFamily="2" charset="2"/>
              <a:buChar char="§"/>
            </a:pPr>
            <a:endParaRPr lang="pt-BR" sz="2800" b="1" cap="small" dirty="0">
              <a:effectLst>
                <a:outerShdw blurRad="38100" dist="38100" dir="2700000" algn="tl">
                  <a:srgbClr val="000000">
                    <a:alpha val="43137"/>
                  </a:srgbClr>
                </a:outerShdw>
              </a:effectLst>
            </a:endParaRPr>
          </a:p>
          <a:p>
            <a:pPr marL="342900" indent="-342900">
              <a:buFont typeface="Wingdings" panose="05000000000000000000" pitchFamily="2" charset="2"/>
              <a:buChar char="§"/>
            </a:pPr>
            <a:r>
              <a:rPr lang="pt-BR" sz="2800" b="1" cap="small" dirty="0">
                <a:effectLst>
                  <a:outerShdw blurRad="38100" dist="38100" dir="2700000" algn="tl">
                    <a:srgbClr val="000000">
                      <a:alpha val="43137"/>
                    </a:srgbClr>
                  </a:outerShdw>
                </a:effectLst>
              </a:rPr>
              <a:t>Progressivo aumento da mobilidade do capital</a:t>
            </a:r>
          </a:p>
          <a:p>
            <a:pPr marL="342900" indent="-342900">
              <a:buFont typeface="Wingdings" panose="05000000000000000000" pitchFamily="2" charset="2"/>
              <a:buChar char="§"/>
            </a:pPr>
            <a:endParaRPr lang="pt-BR" sz="2800" b="1" cap="small" dirty="0">
              <a:effectLst>
                <a:outerShdw blurRad="38100" dist="38100" dir="2700000" algn="tl">
                  <a:srgbClr val="000000">
                    <a:alpha val="43137"/>
                  </a:srgbClr>
                </a:outerShdw>
              </a:effectLst>
            </a:endParaRPr>
          </a:p>
          <a:p>
            <a:pPr marL="342900" indent="-342900">
              <a:buFont typeface="Wingdings" panose="05000000000000000000" pitchFamily="2" charset="2"/>
              <a:buChar char="§"/>
            </a:pPr>
            <a:r>
              <a:rPr lang="pt-BR" sz="2800" b="1" cap="small" dirty="0">
                <a:effectLst>
                  <a:outerShdw blurRad="38100" dist="38100" dir="2700000" algn="tl">
                    <a:srgbClr val="000000">
                      <a:alpha val="43137"/>
                    </a:srgbClr>
                  </a:outerShdw>
                </a:effectLst>
              </a:rPr>
              <a:t>Elisão fiscal</a:t>
            </a:r>
          </a:p>
          <a:p>
            <a:pPr marL="342900" indent="-342900">
              <a:buFont typeface="Wingdings" panose="05000000000000000000" pitchFamily="2" charset="2"/>
              <a:buChar char="§"/>
            </a:pPr>
            <a:endParaRPr lang="pt-BR" sz="2800" b="1" cap="small" dirty="0">
              <a:effectLst>
                <a:outerShdw blurRad="38100" dist="38100" dir="2700000" algn="tl">
                  <a:srgbClr val="000000">
                    <a:alpha val="43137"/>
                  </a:srgbClr>
                </a:outerShdw>
              </a:effectLst>
            </a:endParaRPr>
          </a:p>
          <a:p>
            <a:pPr marL="342900" indent="-342900">
              <a:buFont typeface="Wingdings" panose="05000000000000000000" pitchFamily="2" charset="2"/>
              <a:buChar char="§"/>
            </a:pPr>
            <a:r>
              <a:rPr lang="pt-BR" sz="2800" b="1" cap="small" dirty="0">
                <a:effectLst>
                  <a:outerShdw blurRad="38100" dist="38100" dir="2700000" algn="tl">
                    <a:srgbClr val="000000">
                      <a:alpha val="43137"/>
                    </a:srgbClr>
                  </a:outerShdw>
                </a:effectLst>
              </a:rPr>
              <a:t>Competitividade internacional</a:t>
            </a:r>
          </a:p>
          <a:p>
            <a:pPr marL="342900" indent="-342900" algn="just">
              <a:buFont typeface="Wingdings" panose="05000000000000000000" pitchFamily="2" charset="2"/>
              <a:buChar char="§"/>
            </a:pPr>
            <a:endParaRPr lang="pt-B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933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3.88889E-6 3.33333E-6 L -0.21354 -0.52223 " pathEditMode="fixed" rAng="0" ptsTypes="AA">
                                      <p:cBhvr>
                                        <p:cTn id="11" dur="2000" fill="hold"/>
                                        <p:tgtEl>
                                          <p:spTgt spid="10"/>
                                        </p:tgtEl>
                                        <p:attrNameLst>
                                          <p:attrName>ppt_x</p:attrName>
                                          <p:attrName>ppt_y</p:attrName>
                                        </p:attrNameLst>
                                      </p:cBhvr>
                                      <p:rCtr x="-10677" y="-26111"/>
                                    </p:animMotion>
                                  </p:childTnLst>
                                </p:cTn>
                              </p:par>
                            </p:childTnLst>
                          </p:cTn>
                        </p:par>
                        <p:par>
                          <p:cTn id="12" fill="hold">
                            <p:stCondLst>
                              <p:cond delay="2000"/>
                            </p:stCondLst>
                            <p:childTnLst>
                              <p:par>
                                <p:cTn id="13" presetID="10" presetClass="exit" presetSubtype="0" fill="hold" grpId="2" nodeType="after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0.01632 0.01157 L 0.30035 0.26366 " pathEditMode="fixed" rAng="0" ptsTypes="AA">
                                      <p:cBhvr>
                                        <p:cTn id="22" dur="2000" fill="hold"/>
                                        <p:tgtEl>
                                          <p:spTgt spid="15"/>
                                        </p:tgtEl>
                                        <p:attrNameLst>
                                          <p:attrName>ppt_x</p:attrName>
                                          <p:attrName>ppt_y</p:attrName>
                                        </p:attrNameLst>
                                      </p:cBhvr>
                                      <p:rCtr x="14201" y="125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3181141795"/>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191549662"/>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Imagem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580112" y="4293096"/>
            <a:ext cx="3191524" cy="2150874"/>
          </a:xfrm>
          <a:prstGeom prst="rect">
            <a:avLst/>
          </a:prstGeom>
        </p:spPr>
      </p:pic>
      <p:sp>
        <p:nvSpPr>
          <p:cNvPr id="3" name="CaixaDeTexto 2"/>
          <p:cNvSpPr txBox="1"/>
          <p:nvPr/>
        </p:nvSpPr>
        <p:spPr>
          <a:xfrm>
            <a:off x="445411" y="3861048"/>
            <a:ext cx="5544616" cy="1938992"/>
          </a:xfrm>
          <a:prstGeom prst="rect">
            <a:avLst/>
          </a:prstGeom>
          <a:noFill/>
        </p:spPr>
        <p:txBody>
          <a:bodyPr wrap="square" rtlCol="0">
            <a:spAutoFit/>
          </a:bodyPr>
          <a:lstStyle/>
          <a:p>
            <a:pPr marL="342900" indent="-342900">
              <a:buFont typeface="Wingdings" panose="05000000000000000000" pitchFamily="2" charset="2"/>
              <a:buChar char="§"/>
            </a:pPr>
            <a:r>
              <a:rPr lang="pt-BR" sz="2400" b="1" dirty="0">
                <a:effectLst>
                  <a:outerShdw blurRad="38100" dist="38100" dir="2700000" algn="tl">
                    <a:srgbClr val="000000">
                      <a:alpha val="43137"/>
                    </a:srgbClr>
                  </a:outerShdw>
                </a:effectLst>
              </a:rPr>
              <a:t>Tributação da renda com base na territorialidade</a:t>
            </a:r>
          </a:p>
          <a:p>
            <a:pPr marL="342900" indent="-342900">
              <a:buFont typeface="Wingdings" panose="05000000000000000000" pitchFamily="2" charset="2"/>
              <a:buChar char="§"/>
            </a:pPr>
            <a:endParaRPr lang="pt-BR" sz="2400" b="1" dirty="0">
              <a:effectLst>
                <a:outerShdw blurRad="38100" dist="38100" dir="2700000" algn="tl">
                  <a:srgbClr val="000000">
                    <a:alpha val="43137"/>
                  </a:srgbClr>
                </a:outerShdw>
              </a:effectLst>
            </a:endParaRPr>
          </a:p>
          <a:p>
            <a:pPr marL="342900" indent="-342900">
              <a:buFont typeface="Wingdings" panose="05000000000000000000" pitchFamily="2" charset="2"/>
              <a:buChar char="§"/>
            </a:pPr>
            <a:r>
              <a:rPr lang="pt-BR" sz="2400" b="1" dirty="0">
                <a:effectLst>
                  <a:outerShdw blurRad="38100" dist="38100" dir="2700000" algn="tl">
                    <a:srgbClr val="000000">
                      <a:alpha val="43137"/>
                    </a:srgbClr>
                  </a:outerShdw>
                </a:effectLst>
              </a:rPr>
              <a:t>Brasil era um país eminentemente importador de capitais</a:t>
            </a:r>
          </a:p>
        </p:txBody>
      </p:sp>
    </p:spTree>
    <p:extLst>
      <p:ext uri="{BB962C8B-B14F-4D97-AF65-F5344CB8AC3E}">
        <p14:creationId xmlns:p14="http://schemas.microsoft.com/office/powerpoint/2010/main" val="300728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3936759535"/>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3478607181"/>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Imagem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652120" y="4221088"/>
            <a:ext cx="3312368" cy="1983596"/>
          </a:xfrm>
          <a:prstGeom prst="rect">
            <a:avLst/>
          </a:prstGeom>
        </p:spPr>
      </p:pic>
      <p:sp>
        <p:nvSpPr>
          <p:cNvPr id="3" name="CaixaDeTexto 2"/>
          <p:cNvSpPr txBox="1"/>
          <p:nvPr/>
        </p:nvSpPr>
        <p:spPr>
          <a:xfrm>
            <a:off x="755576" y="3140968"/>
            <a:ext cx="4896544" cy="2646878"/>
          </a:xfrm>
          <a:prstGeom prst="rect">
            <a:avLst/>
          </a:prstGeom>
          <a:noFill/>
        </p:spPr>
        <p:txBody>
          <a:bodyPr wrap="square" rtlCol="0">
            <a:spAutoFit/>
          </a:bodyPr>
          <a:lstStyle/>
          <a:p>
            <a:r>
              <a:rPr lang="pt-BR" sz="2200" b="1" u="sng" dirty="0">
                <a:effectLst>
                  <a:outerShdw blurRad="38100" dist="38100" dir="2700000" algn="tl">
                    <a:srgbClr val="000000">
                      <a:alpha val="43137"/>
                    </a:srgbClr>
                  </a:outerShdw>
                </a:effectLst>
              </a:rPr>
              <a:t>Tributação da renda em bases universais</a:t>
            </a:r>
          </a:p>
          <a:p>
            <a:endParaRPr lang="pt-BR" dirty="0"/>
          </a:p>
          <a:p>
            <a:r>
              <a:rPr lang="pt-BR" b="1" dirty="0">
                <a:effectLst>
                  <a:outerShdw blurRad="38100" dist="38100" dir="2700000" algn="tl">
                    <a:srgbClr val="000000">
                      <a:alpha val="43137"/>
                    </a:srgbClr>
                  </a:outerShdw>
                </a:effectLst>
              </a:rPr>
              <a:t>Lei n. 9.249/95</a:t>
            </a:r>
          </a:p>
          <a:p>
            <a:endParaRPr lang="pt-BR" dirty="0"/>
          </a:p>
          <a:p>
            <a:pPr algn="just"/>
            <a:r>
              <a:rPr lang="pt-BR" dirty="0">
                <a:effectLst>
                  <a:outerShdw blurRad="38100" dist="38100" dir="2700000" algn="tl">
                    <a:srgbClr val="000000">
                      <a:alpha val="43137"/>
                    </a:srgbClr>
                  </a:outerShdw>
                </a:effectLst>
              </a:rPr>
              <a:t>“</a:t>
            </a:r>
            <a:r>
              <a:rPr lang="pt-BR" b="1" dirty="0"/>
              <a:t>Art. 25. </a:t>
            </a:r>
            <a:r>
              <a:rPr lang="pt-BR" dirty="0"/>
              <a:t>Os lucros, rendimentos e ganhos de capital auferidos no exterior serão computados na determinação do lucro real das pessoas jurídicas </a:t>
            </a:r>
            <a:r>
              <a:rPr lang="pt-BR" u="sng" dirty="0"/>
              <a:t>correspondente ao balanço levantado em 31 de dezembro de cada ano”.</a:t>
            </a:r>
          </a:p>
        </p:txBody>
      </p:sp>
      <p:sp>
        <p:nvSpPr>
          <p:cNvPr id="7" name="CaixaDeTexto 6"/>
          <p:cNvSpPr txBox="1"/>
          <p:nvPr/>
        </p:nvSpPr>
        <p:spPr>
          <a:xfrm>
            <a:off x="460354" y="6150625"/>
            <a:ext cx="8424936" cy="400110"/>
          </a:xfrm>
          <a:prstGeom prst="rect">
            <a:avLst/>
          </a:prstGeom>
          <a:noFill/>
        </p:spPr>
        <p:txBody>
          <a:bodyPr wrap="square" rtlCol="0">
            <a:spAutoFit/>
          </a:bodyPr>
          <a:lstStyle/>
          <a:p>
            <a:r>
              <a:rPr lang="pt-BR" sz="2000" b="1" dirty="0">
                <a:solidFill>
                  <a:srgbClr val="C00000"/>
                </a:solidFill>
                <a:effectLst>
                  <a:outerShdw blurRad="38100" dist="38100" dir="2700000" algn="tl">
                    <a:srgbClr val="000000">
                      <a:alpha val="43137"/>
                    </a:srgbClr>
                  </a:outerShdw>
                </a:effectLst>
              </a:rPr>
              <a:t>PROBLEMA: Lei ordinária pode dispor de forma contrária à lei complementar</a:t>
            </a:r>
            <a:r>
              <a:rPr lang="pt-BR" sz="2000" dirty="0">
                <a:solidFill>
                  <a:srgbClr val="C00000"/>
                </a:solidFill>
              </a:rPr>
              <a:t>?</a:t>
            </a:r>
          </a:p>
        </p:txBody>
      </p:sp>
    </p:spTree>
    <p:extLst>
      <p:ext uri="{BB962C8B-B14F-4D97-AF65-F5344CB8AC3E}">
        <p14:creationId xmlns:p14="http://schemas.microsoft.com/office/powerpoint/2010/main" val="328727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1816707103"/>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3247078546"/>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aixaDeTexto 2"/>
          <p:cNvSpPr txBox="1"/>
          <p:nvPr/>
        </p:nvSpPr>
        <p:spPr>
          <a:xfrm>
            <a:off x="678767" y="2852936"/>
            <a:ext cx="3096344" cy="4001095"/>
          </a:xfrm>
          <a:prstGeom prst="rect">
            <a:avLst/>
          </a:prstGeom>
          <a:solidFill>
            <a:schemeClr val="accent3">
              <a:lumMod val="20000"/>
              <a:lumOff val="80000"/>
            </a:schemeClr>
          </a:solidFill>
        </p:spPr>
        <p:txBody>
          <a:bodyPr wrap="square" rtlCol="0">
            <a:spAutoFit/>
          </a:bodyPr>
          <a:lstStyle/>
          <a:p>
            <a:r>
              <a:rPr lang="pt-BR" b="1" u="sng" dirty="0">
                <a:solidFill>
                  <a:srgbClr val="C00000"/>
                </a:solidFill>
                <a:effectLst>
                  <a:outerShdw blurRad="38100" dist="38100" dir="2700000" algn="tl">
                    <a:srgbClr val="000000">
                      <a:alpha val="43137"/>
                    </a:srgbClr>
                  </a:outerShdw>
                </a:effectLst>
              </a:rPr>
              <a:t>PROBLEMA</a:t>
            </a:r>
            <a:r>
              <a:rPr lang="pt-BR" b="1" dirty="0">
                <a:solidFill>
                  <a:srgbClr val="C00000"/>
                </a:solidFill>
                <a:effectLst>
                  <a:outerShdw blurRad="38100" dist="38100" dir="2700000" algn="tl">
                    <a:srgbClr val="000000">
                      <a:alpha val="43137"/>
                    </a:srgbClr>
                  </a:outerShdw>
                </a:effectLst>
              </a:rPr>
              <a:t>:</a:t>
            </a:r>
          </a:p>
          <a:p>
            <a:endParaRPr lang="pt-BR" dirty="0"/>
          </a:p>
          <a:p>
            <a:r>
              <a:rPr lang="pt-BR" sz="2000" b="1" dirty="0">
                <a:effectLst>
                  <a:outerShdw blurRad="38100" dist="38100" dir="2700000" algn="tl">
                    <a:srgbClr val="000000">
                      <a:alpha val="43137"/>
                    </a:srgbClr>
                  </a:outerShdw>
                </a:effectLst>
              </a:rPr>
              <a:t>Código Tributário Nacional</a:t>
            </a:r>
          </a:p>
          <a:p>
            <a:endParaRPr lang="pt-BR" sz="2000" dirty="0"/>
          </a:p>
          <a:p>
            <a:pPr algn="just"/>
            <a:r>
              <a:rPr lang="pt-BR" b="1" dirty="0"/>
              <a:t>Art. 43. </a:t>
            </a:r>
            <a:r>
              <a:rPr lang="pt-BR" dirty="0"/>
              <a:t>O imposto, de competência da União, sobre a renda e proventos de qualquer natureza tem como fato gerador a aquisição da </a:t>
            </a:r>
            <a:r>
              <a:rPr lang="pt-BR" b="1" dirty="0">
                <a:solidFill>
                  <a:srgbClr val="C00000"/>
                </a:solidFill>
              </a:rPr>
              <a:t>disponibilidade</a:t>
            </a:r>
            <a:r>
              <a:rPr lang="pt-BR" dirty="0"/>
              <a:t> econômica ou jurídica:</a:t>
            </a:r>
          </a:p>
          <a:p>
            <a:pPr algn="just"/>
            <a:endParaRPr lang="pt-BR" dirty="0"/>
          </a:p>
          <a:p>
            <a:pPr algn="just"/>
            <a:r>
              <a:rPr lang="pt-BR" sz="1600" dirty="0"/>
              <a:t>       </a:t>
            </a:r>
          </a:p>
          <a:p>
            <a:endParaRPr lang="pt-BR" dirty="0"/>
          </a:p>
        </p:txBody>
      </p:sp>
      <p:sp>
        <p:nvSpPr>
          <p:cNvPr id="7" name="CaixaDeTexto 6"/>
          <p:cNvSpPr txBox="1"/>
          <p:nvPr/>
        </p:nvSpPr>
        <p:spPr>
          <a:xfrm>
            <a:off x="4914574" y="2708920"/>
            <a:ext cx="3096344" cy="4139595"/>
          </a:xfrm>
          <a:prstGeom prst="rect">
            <a:avLst/>
          </a:prstGeom>
          <a:solidFill>
            <a:schemeClr val="accent3">
              <a:lumMod val="20000"/>
              <a:lumOff val="80000"/>
            </a:schemeClr>
          </a:solidFill>
        </p:spPr>
        <p:txBody>
          <a:bodyPr wrap="square" rtlCol="0">
            <a:spAutoFit/>
          </a:bodyPr>
          <a:lstStyle/>
          <a:p>
            <a:r>
              <a:rPr lang="pt-BR" b="1" u="sng" dirty="0">
                <a:solidFill>
                  <a:srgbClr val="00B050"/>
                </a:solidFill>
                <a:effectLst>
                  <a:outerShdw blurRad="38100" dist="38100" dir="2700000" algn="tl">
                    <a:srgbClr val="000000">
                      <a:alpha val="43137"/>
                    </a:srgbClr>
                  </a:outerShdw>
                </a:effectLst>
              </a:rPr>
              <a:t>SOLUÇÃO:</a:t>
            </a:r>
          </a:p>
          <a:p>
            <a:endParaRPr lang="pt-BR" dirty="0"/>
          </a:p>
          <a:p>
            <a:r>
              <a:rPr lang="pt-BR" sz="2000" b="1" dirty="0">
                <a:effectLst>
                  <a:outerShdw blurRad="38100" dist="38100" dir="2700000" algn="tl">
                    <a:srgbClr val="000000">
                      <a:alpha val="43137"/>
                    </a:srgbClr>
                  </a:outerShdw>
                </a:effectLst>
              </a:rPr>
              <a:t>Instrução Normativa 38/96</a:t>
            </a:r>
          </a:p>
          <a:p>
            <a:endParaRPr lang="pt-BR" sz="2000" dirty="0"/>
          </a:p>
          <a:p>
            <a:pPr algn="just"/>
            <a:r>
              <a:rPr lang="pt-BR" sz="1700" b="1" dirty="0"/>
              <a:t>Art. 2º </a:t>
            </a:r>
            <a:r>
              <a:rPr lang="pt-BR" sz="1700" dirty="0"/>
              <a:t>Os lucros auferidos no exterior, por intermédio de filiais, sucursais, controladas ou coligadas serão adicionados ao lucro líquido do período-base, para efeito de  determinação do lucro real  correspondente ao balanço levantado em 31 de dezembro do ano-calendário em que tiverem sido </a:t>
            </a:r>
            <a:r>
              <a:rPr lang="pt-BR" sz="1700" b="1" u="sng" dirty="0">
                <a:effectLst>
                  <a:outerShdw blurRad="38100" dist="38100" dir="2700000" algn="tl">
                    <a:srgbClr val="000000">
                      <a:alpha val="43137"/>
                    </a:srgbClr>
                  </a:outerShdw>
                </a:effectLst>
              </a:rPr>
              <a:t>disponibilizados</a:t>
            </a:r>
            <a:r>
              <a:rPr lang="pt-BR" sz="1700" dirty="0"/>
              <a:t>.</a:t>
            </a:r>
          </a:p>
        </p:txBody>
      </p:sp>
      <p:sp>
        <p:nvSpPr>
          <p:cNvPr id="5" name="Seta para a direita 4"/>
          <p:cNvSpPr/>
          <p:nvPr/>
        </p:nvSpPr>
        <p:spPr>
          <a:xfrm>
            <a:off x="4067944" y="4365104"/>
            <a:ext cx="648072" cy="413613"/>
          </a:xfrm>
          <a:prstGeom prst="rightArrow">
            <a:avLst/>
          </a:prstGeom>
          <a:solidFill>
            <a:schemeClr val="accent2">
              <a:lumMod val="75000"/>
            </a:schemeClr>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495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2053251191"/>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651954667"/>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aixaDeTexto 2"/>
          <p:cNvSpPr txBox="1"/>
          <p:nvPr/>
        </p:nvSpPr>
        <p:spPr>
          <a:xfrm>
            <a:off x="683568" y="3284984"/>
            <a:ext cx="7632848" cy="2123658"/>
          </a:xfrm>
          <a:prstGeom prst="rect">
            <a:avLst/>
          </a:prstGeom>
          <a:noFill/>
        </p:spPr>
        <p:txBody>
          <a:bodyPr wrap="square" rtlCol="0">
            <a:spAutoFit/>
          </a:bodyPr>
          <a:lstStyle/>
          <a:p>
            <a:r>
              <a:rPr lang="pt-BR" sz="2000" b="1" u="sng" dirty="0">
                <a:effectLst>
                  <a:outerShdw blurRad="38100" dist="38100" dir="2700000" algn="tl">
                    <a:srgbClr val="000000">
                      <a:alpha val="43137"/>
                    </a:srgbClr>
                  </a:outerShdw>
                </a:effectLst>
              </a:rPr>
              <a:t>Lei nº 9.532/97</a:t>
            </a:r>
          </a:p>
          <a:p>
            <a:pPr algn="just"/>
            <a:endParaRPr lang="pt-BR" dirty="0"/>
          </a:p>
          <a:p>
            <a:pPr algn="just"/>
            <a:r>
              <a:rPr lang="pt-BR" dirty="0"/>
              <a:t>Art. 1º . Os lucros auferidos no exterior, por intermédio de filiais, sucursais, controladas ou coligadas serão adicionados ao lucro líquido, para determinação do lucro real correspondente ao balanço levantado no dia 31 de dezembro do ano-calendário em que tiverem sido </a:t>
            </a:r>
            <a:r>
              <a:rPr lang="pt-BR" b="1" u="sng" dirty="0">
                <a:effectLst>
                  <a:outerShdw blurRad="38100" dist="38100" dir="2700000" algn="tl">
                    <a:srgbClr val="000000">
                      <a:alpha val="43137"/>
                    </a:srgbClr>
                  </a:outerShdw>
                </a:effectLst>
              </a:rPr>
              <a:t>disponibilizados</a:t>
            </a:r>
            <a:r>
              <a:rPr lang="pt-BR" b="1" dirty="0"/>
              <a:t> </a:t>
            </a:r>
            <a:r>
              <a:rPr lang="pt-BR" dirty="0"/>
              <a:t>para a pessoa jurídica domiciliada no Brasil</a:t>
            </a:r>
          </a:p>
        </p:txBody>
      </p:sp>
    </p:spTree>
    <p:extLst>
      <p:ext uri="{BB962C8B-B14F-4D97-AF65-F5344CB8AC3E}">
        <p14:creationId xmlns:p14="http://schemas.microsoft.com/office/powerpoint/2010/main" val="393385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1517565138"/>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1828300104"/>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aixaDeTexto 2"/>
          <p:cNvSpPr txBox="1"/>
          <p:nvPr/>
        </p:nvSpPr>
        <p:spPr>
          <a:xfrm>
            <a:off x="755576" y="2852936"/>
            <a:ext cx="7416824" cy="3539430"/>
          </a:xfrm>
          <a:prstGeom prst="rect">
            <a:avLst/>
          </a:prstGeom>
          <a:noFill/>
        </p:spPr>
        <p:txBody>
          <a:bodyPr wrap="square" rtlCol="0">
            <a:spAutoFit/>
          </a:bodyPr>
          <a:lstStyle/>
          <a:p>
            <a:pPr algn="just"/>
            <a:r>
              <a:rPr lang="pt-BR" b="1" u="sng" dirty="0">
                <a:effectLst>
                  <a:outerShdw blurRad="38100" dist="38100" dir="2700000" algn="tl">
                    <a:srgbClr val="000000">
                      <a:alpha val="43137"/>
                    </a:srgbClr>
                  </a:outerShdw>
                </a:effectLst>
              </a:rPr>
              <a:t>LEI COMPLEMENTAR N. 104/2001 </a:t>
            </a:r>
          </a:p>
          <a:p>
            <a:pPr algn="just"/>
            <a:endParaRPr lang="pt-BR" dirty="0">
              <a:effectLst>
                <a:outerShdw blurRad="38100" dist="38100" dir="2700000" algn="tl">
                  <a:srgbClr val="000000">
                    <a:alpha val="43137"/>
                  </a:srgbClr>
                </a:outerShdw>
              </a:effectLst>
            </a:endParaRPr>
          </a:p>
          <a:p>
            <a:pPr algn="just"/>
            <a:r>
              <a:rPr lang="pt-BR" dirty="0">
                <a:effectLst>
                  <a:outerShdw blurRad="38100" dist="38100" dir="2700000" algn="tl">
                    <a:srgbClr val="000000">
                      <a:alpha val="43137"/>
                    </a:srgbClr>
                  </a:outerShdw>
                </a:effectLst>
              </a:rPr>
              <a:t>Art. 43. </a:t>
            </a:r>
            <a:r>
              <a:rPr lang="pt-BR" dirty="0"/>
              <a:t>O imposto, de competência da União, sobre a renda e proventos de qualquer natureza tem como fato gerador a aquisição da disponibilidade econômica ou jurídica:</a:t>
            </a:r>
          </a:p>
          <a:p>
            <a:pPr algn="just"/>
            <a:endParaRPr lang="pt-BR" dirty="0"/>
          </a:p>
          <a:p>
            <a:pPr algn="just"/>
            <a:r>
              <a:rPr lang="pt-BR" dirty="0"/>
              <a:t>(...)</a:t>
            </a:r>
          </a:p>
          <a:p>
            <a:pPr algn="just"/>
            <a:endParaRPr lang="pt-BR" dirty="0"/>
          </a:p>
          <a:p>
            <a:pPr algn="just"/>
            <a:r>
              <a:rPr lang="pt-BR" sz="2000" b="1" dirty="0">
                <a:effectLst>
                  <a:outerShdw blurRad="38100" dist="38100" dir="2700000" algn="tl">
                    <a:srgbClr val="000000">
                      <a:alpha val="43137"/>
                    </a:srgbClr>
                  </a:outerShdw>
                </a:effectLst>
              </a:rPr>
              <a:t>§ 2</a:t>
            </a:r>
            <a:r>
              <a:rPr lang="pt-BR" sz="2000" b="1" u="sng" baseline="30000" dirty="0">
                <a:effectLst>
                  <a:outerShdw blurRad="38100" dist="38100" dir="2700000" algn="tl">
                    <a:srgbClr val="000000">
                      <a:alpha val="43137"/>
                    </a:srgbClr>
                  </a:outerShdw>
                </a:effectLst>
              </a:rPr>
              <a:t>o</a:t>
            </a:r>
            <a:r>
              <a:rPr lang="pt-BR" sz="2000" b="1" dirty="0">
                <a:effectLst>
                  <a:outerShdw blurRad="38100" dist="38100" dir="2700000" algn="tl">
                    <a:srgbClr val="000000">
                      <a:alpha val="43137"/>
                    </a:srgbClr>
                  </a:outerShdw>
                </a:effectLst>
              </a:rPr>
              <a:t> Na hipótese de receita ou de rendimento oriundos do exterior, a lei estabelecerá as condições e o momento em que se dará sua disponibilidade, para fins de incidência do imposto referido neste artigo. </a:t>
            </a:r>
            <a:r>
              <a:rPr lang="pt-BR" dirty="0"/>
              <a:t> (Incluído pela </a:t>
            </a:r>
            <a:r>
              <a:rPr lang="pt-BR" dirty="0" err="1"/>
              <a:t>Lcp</a:t>
            </a:r>
            <a:r>
              <a:rPr lang="pt-BR" dirty="0"/>
              <a:t> nº 104, de 10.1.2001)</a:t>
            </a:r>
          </a:p>
        </p:txBody>
      </p:sp>
    </p:spTree>
    <p:extLst>
      <p:ext uri="{BB962C8B-B14F-4D97-AF65-F5344CB8AC3E}">
        <p14:creationId xmlns:p14="http://schemas.microsoft.com/office/powerpoint/2010/main" val="242346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graphicFrame>
        <p:nvGraphicFramePr>
          <p:cNvPr id="4" name="Diagrama 3"/>
          <p:cNvGraphicFramePr/>
          <p:nvPr>
            <p:extLst>
              <p:ext uri="{D42A27DB-BD31-4B8C-83A1-F6EECF244321}">
                <p14:modId xmlns:p14="http://schemas.microsoft.com/office/powerpoint/2010/main" val="1613495161"/>
              </p:ext>
            </p:extLst>
          </p:nvPr>
        </p:nvGraphicFramePr>
        <p:xfrm>
          <a:off x="611560" y="836712"/>
          <a:ext cx="3888432"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4212621662"/>
              </p:ext>
            </p:extLst>
          </p:nvPr>
        </p:nvGraphicFramePr>
        <p:xfrm>
          <a:off x="4355976" y="836712"/>
          <a:ext cx="3888432" cy="2911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CaixaDeTexto 2"/>
          <p:cNvSpPr txBox="1"/>
          <p:nvPr/>
        </p:nvSpPr>
        <p:spPr>
          <a:xfrm>
            <a:off x="827584" y="2996952"/>
            <a:ext cx="7272808" cy="3231654"/>
          </a:xfrm>
          <a:prstGeom prst="rect">
            <a:avLst/>
          </a:prstGeom>
          <a:noFill/>
        </p:spPr>
        <p:txBody>
          <a:bodyPr wrap="square" rtlCol="0">
            <a:spAutoFit/>
          </a:bodyPr>
          <a:lstStyle/>
          <a:p>
            <a:pPr algn="just"/>
            <a:r>
              <a:rPr lang="pt-BR" b="1" dirty="0"/>
              <a:t>“Art. 74. </a:t>
            </a:r>
            <a:r>
              <a:rPr lang="pt-BR" dirty="0"/>
              <a:t>Para fim de determinação da base de cálculo do imposto de renda e da CSLL, nos termos do art. 25 da Lei no 9.249, de 26 de dezembro de 1995, e do art. 21 desta Medida Provisória, os lucros auferidos por controlada ou coligada no exterior </a:t>
            </a:r>
            <a:r>
              <a:rPr lang="pt-BR" sz="2000" b="1" u="sng" dirty="0">
                <a:solidFill>
                  <a:srgbClr val="C00000"/>
                </a:solidFill>
                <a:effectLst>
                  <a:outerShdw blurRad="38100" dist="38100" dir="2700000" algn="tl">
                    <a:srgbClr val="000000">
                      <a:alpha val="43137"/>
                    </a:srgbClr>
                  </a:outerShdw>
                </a:effectLst>
              </a:rPr>
              <a:t>serão considerados disponibilizados para a controladora ou coligada no Brasil na data do balanço no qual tiverem sido apurados</a:t>
            </a:r>
            <a:r>
              <a:rPr lang="pt-BR" sz="2000" dirty="0"/>
              <a:t>, </a:t>
            </a:r>
            <a:r>
              <a:rPr lang="pt-BR" dirty="0"/>
              <a:t>na forma do regulamento.</a:t>
            </a:r>
          </a:p>
          <a:p>
            <a:pPr algn="just"/>
            <a:endParaRPr lang="pt-BR" dirty="0"/>
          </a:p>
          <a:p>
            <a:pPr algn="just"/>
            <a:r>
              <a:rPr lang="pt-BR" b="1" dirty="0"/>
              <a:t>Parágrafo único</a:t>
            </a:r>
            <a:r>
              <a:rPr lang="pt-BR" dirty="0"/>
              <a:t>. Os lucros apurados por controlada ou coligada no exterior até 31 de dezembro de 2001 serão considerados disponibilizados em 31 de dezembro de 2002, salvo se ocorrida, antes desta data, qualquer das hipóteses de </a:t>
            </a:r>
            <a:r>
              <a:rPr lang="pt-BR" b="1" dirty="0"/>
              <a:t>disponibilização </a:t>
            </a:r>
            <a:r>
              <a:rPr lang="pt-BR" dirty="0"/>
              <a:t>previstas na legislação em vigor.”</a:t>
            </a:r>
          </a:p>
        </p:txBody>
      </p:sp>
    </p:spTree>
    <p:extLst>
      <p:ext uri="{BB962C8B-B14F-4D97-AF65-F5344CB8AC3E}">
        <p14:creationId xmlns:p14="http://schemas.microsoft.com/office/powerpoint/2010/main" val="240450387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8344</TotalTime>
  <Words>1590</Words>
  <Application>Microsoft Office PowerPoint</Application>
  <PresentationFormat>Apresentação na tela (4:3)</PresentationFormat>
  <Paragraphs>379</Paragraphs>
  <Slides>26</Slides>
  <Notes>22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26</vt:i4>
      </vt:variant>
    </vt:vector>
  </HeadingPairs>
  <TitlesOfParts>
    <vt:vector size="32" baseType="lpstr">
      <vt:lpstr>Arial</vt:lpstr>
      <vt:lpstr>Arno Pro Smbd</vt:lpstr>
      <vt:lpstr>Bookman Old Style</vt:lpstr>
      <vt:lpstr>Calibri</vt:lpstr>
      <vt:lpstr>Wingdings</vt:lpstr>
      <vt:lpstr>Tema do Office</vt:lpstr>
      <vt:lpstr>Apresentação do PowerPoint</vt:lpstr>
      <vt:lpstr> </vt:lpstr>
      <vt:lpstr>Contextualização</vt:lpstr>
      <vt:lpstr>Contextualização</vt:lpstr>
      <vt:lpstr>Contextualização</vt:lpstr>
      <vt:lpstr>Contextualização</vt:lpstr>
      <vt:lpstr>Contextualização</vt:lpstr>
      <vt:lpstr>Contextualização</vt:lpstr>
      <vt:lpstr>Contextualização</vt:lpstr>
      <vt:lpstr>Contextualização</vt:lpstr>
      <vt:lpstr>Contextualização</vt:lpstr>
      <vt:lpstr>Contextualização</vt:lpstr>
      <vt:lpstr>Contextualização</vt:lpstr>
      <vt:lpstr>Caso</vt:lpstr>
      <vt:lpstr>Caso</vt:lpstr>
      <vt:lpstr>Sustentações Orais</vt:lpstr>
      <vt:lpstr>Sustentações Orais</vt:lpstr>
      <vt:lpstr>Sustentações Orais</vt:lpstr>
      <vt:lpstr>Apresentação do PowerPoint</vt:lpstr>
      <vt:lpstr>Voto Min. Joaquim Barbosa</vt:lpstr>
      <vt:lpstr>   Resultado do julgamento</vt:lpstr>
      <vt:lpstr>   Resultado do julgamento</vt:lpstr>
      <vt:lpstr>   Resultado do julgamento</vt:lpstr>
      <vt:lpstr>Professor Paulo Ayres Barreto</vt:lpstr>
      <vt:lpstr>Outras Questões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CAIO TAKANO</dc:creator>
  <cp:lastModifiedBy>Túlio Venturini de Souza | DAS Advogados</cp:lastModifiedBy>
  <cp:revision>596</cp:revision>
  <cp:lastPrinted>2013-10-07T00:59:06Z</cp:lastPrinted>
  <dcterms:created xsi:type="dcterms:W3CDTF">2012-04-17T00:21:09Z</dcterms:created>
  <dcterms:modified xsi:type="dcterms:W3CDTF">2020-10-15T13:15:13Z</dcterms:modified>
</cp:coreProperties>
</file>