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9" r:id="rId3"/>
    <p:sldId id="257" r:id="rId4"/>
    <p:sldId id="258" r:id="rId5"/>
    <p:sldId id="260" r:id="rId6"/>
    <p:sldId id="263" r:id="rId7"/>
    <p:sldId id="262" r:id="rId8"/>
    <p:sldId id="264" r:id="rId9"/>
    <p:sldId id="265" r:id="rId10"/>
    <p:sldId id="266" r:id="rId11"/>
    <p:sldId id="267" r:id="rId12"/>
    <p:sldId id="268" r:id="rId13"/>
    <p:sldId id="269" r:id="rId14"/>
    <p:sldId id="270" r:id="rId15"/>
    <p:sldId id="271" r:id="rId16"/>
    <p:sldId id="283" r:id="rId17"/>
    <p:sldId id="285" r:id="rId18"/>
    <p:sldId id="284" r:id="rId19"/>
    <p:sldId id="276" r:id="rId20"/>
    <p:sldId id="277" r:id="rId21"/>
    <p:sldId id="278" r:id="rId22"/>
    <p:sldId id="279" r:id="rId23"/>
    <p:sldId id="280" r:id="rId24"/>
    <p:sldId id="281" r:id="rId25"/>
    <p:sldId id="282" r:id="rId26"/>
    <p:sldId id="287" r:id="rId27"/>
    <p:sldId id="288" r:id="rId28"/>
    <p:sldId id="289" r:id="rId29"/>
    <p:sldId id="290" r:id="rId30"/>
    <p:sldId id="291" r:id="rId31"/>
    <p:sldId id="292" r:id="rId32"/>
    <p:sldId id="293" r:id="rId33"/>
    <p:sldId id="294" r:id="rId34"/>
    <p:sldId id="295" r:id="rId35"/>
    <p:sldId id="316" r:id="rId36"/>
    <p:sldId id="314" r:id="rId37"/>
    <p:sldId id="296" r:id="rId38"/>
    <p:sldId id="297" r:id="rId39"/>
    <p:sldId id="298" r:id="rId40"/>
    <p:sldId id="299" r:id="rId41"/>
    <p:sldId id="300" r:id="rId42"/>
    <p:sldId id="301" r:id="rId43"/>
    <p:sldId id="302" r:id="rId44"/>
    <p:sldId id="305" r:id="rId45"/>
    <p:sldId id="306" r:id="rId46"/>
    <p:sldId id="307" r:id="rId47"/>
    <p:sldId id="308" r:id="rId48"/>
    <p:sldId id="309" r:id="rId49"/>
    <p:sldId id="310" r:id="rId50"/>
    <p:sldId id="311" r:id="rId51"/>
    <p:sldId id="312" r:id="rId52"/>
    <p:sldId id="313" r:id="rId5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283FF-151B-4482-A56C-ED45A780718C}" type="datetimeFigureOut">
              <a:rPr lang="pt-BR" smtClean="0"/>
              <a:t>02/06/2020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AE809A-1569-40F8-BEE5-A869DFB7A4B9}" type="slidenum">
              <a:rPr lang="pt-BR" smtClean="0"/>
              <a:t>‹nº›</a:t>
            </a:fld>
            <a:endParaRPr lang="pt-BR"/>
          </a:p>
        </p:txBody>
      </p:sp>
    </p:spTree>
    <p:extLst>
      <p:ext uri="{BB962C8B-B14F-4D97-AF65-F5344CB8AC3E}">
        <p14:creationId xmlns:p14="http://schemas.microsoft.com/office/powerpoint/2010/main" val="311101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29F62D-3D7E-430B-A901-1E494D46552F}" type="slidenum">
              <a:rPr lang="en-US" altLang="pt-BR"/>
              <a:pPr/>
              <a:t>19</a:t>
            </a:fld>
            <a:endParaRPr lang="en-US" altLang="pt-BR"/>
          </a:p>
        </p:txBody>
      </p:sp>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BC1CFEF8-3C51-478A-A405-6996176B65AB}" type="slidenum">
              <a:rPr lang="en-US" altLang="pt-BR" sz="1200">
                <a:cs typeface="Arial" panose="020B0604020202020204" pitchFamily="34" charset="0"/>
              </a:rPr>
              <a:pPr algn="r"/>
              <a:t>19</a:t>
            </a:fld>
            <a:endParaRPr lang="en-US" altLang="pt-BR" sz="1200">
              <a:cs typeface="Arial" panose="020B0604020202020204" pitchFamily="34" charset="0"/>
            </a:endParaRPr>
          </a:p>
        </p:txBody>
      </p:sp>
      <p:sp>
        <p:nvSpPr>
          <p:cNvPr id="69635" name="Rectangle 2"/>
          <p:cNvSpPr>
            <a:spLocks noGrp="1" noRot="1" noChangeAspect="1" noChangeArrowheads="1" noTextEdit="1"/>
          </p:cNvSpPr>
          <p:nvPr>
            <p:ph type="sldImg"/>
          </p:nvPr>
        </p:nvSpPr>
        <p:spPr>
          <a:xfrm>
            <a:off x="382588" y="534988"/>
            <a:ext cx="6096000" cy="3429000"/>
          </a:xfrm>
          <a:ln/>
        </p:spPr>
      </p:sp>
      <p:sp>
        <p:nvSpPr>
          <p:cNvPr id="69636"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In the following slides, Example 1 will be used to illustrate the production function, marginal product, and a first look at the costs of production.  </a:t>
            </a:r>
          </a:p>
        </p:txBody>
      </p:sp>
    </p:spTree>
    <p:extLst>
      <p:ext uri="{BB962C8B-B14F-4D97-AF65-F5344CB8AC3E}">
        <p14:creationId xmlns:p14="http://schemas.microsoft.com/office/powerpoint/2010/main" val="59499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9EEEDB-1D50-47A1-8737-29B51E26C4D0}" type="slidenum">
              <a:rPr lang="en-US" altLang="pt-BR"/>
              <a:pPr/>
              <a:t>28</a:t>
            </a:fld>
            <a:endParaRPr lang="en-US" altLang="pt-BR"/>
          </a:p>
        </p:txBody>
      </p:sp>
      <p:sp>
        <p:nvSpPr>
          <p:cNvPr id="880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B24D4B6C-24EE-4C3E-941C-FDDCB7A9B460}" type="slidenum">
              <a:rPr lang="en-US" altLang="pt-BR" sz="1200">
                <a:cs typeface="Arial" panose="020B0604020202020204" pitchFamily="34" charset="0"/>
              </a:rPr>
              <a:pPr algn="r"/>
              <a:t>28</a:t>
            </a:fld>
            <a:endParaRPr lang="en-US" altLang="pt-BR" sz="1200">
              <a:cs typeface="Arial" panose="020B0604020202020204" pitchFamily="34" charset="0"/>
            </a:endParaRPr>
          </a:p>
        </p:txBody>
      </p:sp>
      <p:sp>
        <p:nvSpPr>
          <p:cNvPr id="88067" name="Rectangle 2"/>
          <p:cNvSpPr>
            <a:spLocks noGrp="1" noRot="1" noChangeAspect="1" noChangeArrowheads="1" noTextEdit="1"/>
          </p:cNvSpPr>
          <p:nvPr>
            <p:ph type="sldImg"/>
          </p:nvPr>
        </p:nvSpPr>
        <p:spPr>
          <a:xfrm>
            <a:off x="382588" y="534988"/>
            <a:ext cx="6096000" cy="3429000"/>
          </a:xfrm>
          <a:ln/>
        </p:spPr>
      </p:sp>
      <p:sp>
        <p:nvSpPr>
          <p:cNvPr id="88068"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3075547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7E2438-5CA9-4E59-8BB4-08277CFE95DC}" type="slidenum">
              <a:rPr lang="en-US" altLang="pt-BR"/>
              <a:pPr/>
              <a:t>29</a:t>
            </a:fld>
            <a:endParaRPr lang="en-US" altLang="pt-BR"/>
          </a:p>
        </p:txBody>
      </p:sp>
      <p:sp>
        <p:nvSpPr>
          <p:cNvPr id="901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426EAECD-CBBD-4E11-AE6A-0C0C01A9DB1B}" type="slidenum">
              <a:rPr lang="en-US" altLang="pt-BR" sz="1200">
                <a:cs typeface="Arial" panose="020B0604020202020204" pitchFamily="34" charset="0"/>
              </a:rPr>
              <a:pPr algn="r"/>
              <a:t>29</a:t>
            </a:fld>
            <a:endParaRPr lang="en-US" altLang="pt-BR" sz="1200">
              <a:cs typeface="Arial" panose="020B0604020202020204" pitchFamily="34" charset="0"/>
            </a:endParaRPr>
          </a:p>
        </p:txBody>
      </p:sp>
      <p:sp>
        <p:nvSpPr>
          <p:cNvPr id="90115" name="Rectangle 2"/>
          <p:cNvSpPr>
            <a:spLocks noGrp="1" noRot="1" noChangeAspect="1" noChangeArrowheads="1" noTextEdit="1"/>
          </p:cNvSpPr>
          <p:nvPr>
            <p:ph type="sldImg"/>
          </p:nvPr>
        </p:nvSpPr>
        <p:spPr>
          <a:xfrm>
            <a:off x="382588" y="534988"/>
            <a:ext cx="6096000" cy="3429000"/>
          </a:xfrm>
          <a:ln/>
        </p:spPr>
      </p:sp>
      <p:sp>
        <p:nvSpPr>
          <p:cNvPr id="90116"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427529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DB5A7B-B330-4079-8290-9343CA83FD0D}" type="slidenum">
              <a:rPr lang="en-US" altLang="pt-BR"/>
              <a:pPr/>
              <a:t>30</a:t>
            </a:fld>
            <a:endParaRPr lang="en-US" altLang="pt-BR"/>
          </a:p>
        </p:txBody>
      </p:sp>
      <p:sp>
        <p:nvSpPr>
          <p:cNvPr id="92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117877B8-8DB5-49CC-9F6E-13F657EE557B}" type="slidenum">
              <a:rPr lang="en-US" altLang="pt-BR" sz="1200">
                <a:cs typeface="Arial" panose="020B0604020202020204" pitchFamily="34" charset="0"/>
              </a:rPr>
              <a:pPr algn="r"/>
              <a:t>30</a:t>
            </a:fld>
            <a:endParaRPr lang="en-US" altLang="pt-BR" sz="1200">
              <a:cs typeface="Arial" panose="020B0604020202020204" pitchFamily="34" charset="0"/>
            </a:endParaRPr>
          </a:p>
        </p:txBody>
      </p:sp>
      <p:sp>
        <p:nvSpPr>
          <p:cNvPr id="92163" name="Rectangle 2"/>
          <p:cNvSpPr>
            <a:spLocks noGrp="1" noRot="1" noChangeAspect="1" noChangeArrowheads="1" noTextEdit="1"/>
          </p:cNvSpPr>
          <p:nvPr>
            <p:ph type="sldImg"/>
          </p:nvPr>
        </p:nvSpPr>
        <p:spPr>
          <a:xfrm>
            <a:off x="382588" y="534988"/>
            <a:ext cx="6096000" cy="3429000"/>
          </a:xfrm>
          <a:ln/>
        </p:spPr>
      </p:sp>
      <p:sp>
        <p:nvSpPr>
          <p:cNvPr id="92164"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121063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17E42D-56D0-4AE5-B13A-069877DAE8E5}" type="slidenum">
              <a:rPr lang="en-US" altLang="pt-BR"/>
              <a:pPr/>
              <a:t>31</a:t>
            </a:fld>
            <a:endParaRPr lang="en-US" altLang="pt-BR"/>
          </a:p>
        </p:txBody>
      </p:sp>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2B293B6A-6A66-49AB-A83B-12738F1BE628}" type="slidenum">
              <a:rPr lang="en-US" altLang="pt-BR" sz="1200">
                <a:cs typeface="Arial" panose="020B0604020202020204" pitchFamily="34" charset="0"/>
              </a:rPr>
              <a:pPr algn="r"/>
              <a:t>31</a:t>
            </a:fld>
            <a:endParaRPr lang="en-US" altLang="pt-BR" sz="1200">
              <a:cs typeface="Arial" panose="020B0604020202020204" pitchFamily="34" charset="0"/>
            </a:endParaRPr>
          </a:p>
        </p:txBody>
      </p:sp>
      <p:sp>
        <p:nvSpPr>
          <p:cNvPr id="94211" name="Rectangle 2"/>
          <p:cNvSpPr>
            <a:spLocks noGrp="1" noRot="1" noChangeAspect="1" noChangeArrowheads="1" noTextEdit="1"/>
          </p:cNvSpPr>
          <p:nvPr>
            <p:ph type="sldImg"/>
          </p:nvPr>
        </p:nvSpPr>
        <p:spPr>
          <a:xfrm>
            <a:off x="382588" y="534988"/>
            <a:ext cx="6096000" cy="3429000"/>
          </a:xfrm>
          <a:ln/>
        </p:spPr>
      </p:sp>
      <p:sp>
        <p:nvSpPr>
          <p:cNvPr id="9421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014593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8FEF76-D812-498F-B007-F8753E49A67F}" type="slidenum">
              <a:rPr lang="en-US" altLang="pt-BR"/>
              <a:pPr/>
              <a:t>32</a:t>
            </a:fld>
            <a:endParaRPr lang="en-US" altLang="pt-BR"/>
          </a:p>
        </p:txBody>
      </p:sp>
      <p:sp>
        <p:nvSpPr>
          <p:cNvPr id="962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037B9D5A-BFC2-4FEE-A759-06ABC2EC38A6}" type="slidenum">
              <a:rPr lang="en-US" altLang="pt-BR" sz="1200">
                <a:cs typeface="Arial" panose="020B0604020202020204" pitchFamily="34" charset="0"/>
              </a:rPr>
              <a:pPr algn="r"/>
              <a:t>32</a:t>
            </a:fld>
            <a:endParaRPr lang="en-US" altLang="pt-BR" sz="1200">
              <a:cs typeface="Arial" panose="020B0604020202020204" pitchFamily="34" charset="0"/>
            </a:endParaRPr>
          </a:p>
        </p:txBody>
      </p:sp>
      <p:sp>
        <p:nvSpPr>
          <p:cNvPr id="96259" name="Rectangle 2"/>
          <p:cNvSpPr>
            <a:spLocks noGrp="1" noRot="1" noChangeAspect="1" noChangeArrowheads="1" noTextEdit="1"/>
          </p:cNvSpPr>
          <p:nvPr>
            <p:ph type="sldImg"/>
          </p:nvPr>
        </p:nvSpPr>
        <p:spPr>
          <a:xfrm>
            <a:off x="382588" y="534988"/>
            <a:ext cx="6096000" cy="3429000"/>
          </a:xfrm>
          <a:ln/>
        </p:spPr>
      </p:sp>
      <p:sp>
        <p:nvSpPr>
          <p:cNvPr id="96260"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In the next chapter, we will learn more about how firms choose Q to maximize their profits. </a:t>
            </a:r>
          </a:p>
        </p:txBody>
      </p:sp>
    </p:spTree>
    <p:extLst>
      <p:ext uri="{BB962C8B-B14F-4D97-AF65-F5344CB8AC3E}">
        <p14:creationId xmlns:p14="http://schemas.microsoft.com/office/powerpoint/2010/main" val="273282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647281-C966-4FFF-86F5-9DB7DAB19FEC}" type="slidenum">
              <a:rPr lang="en-US" altLang="pt-BR"/>
              <a:pPr/>
              <a:t>33</a:t>
            </a:fld>
            <a:endParaRPr lang="en-US" altLang="pt-BR"/>
          </a:p>
        </p:txBody>
      </p:sp>
      <p:sp>
        <p:nvSpPr>
          <p:cNvPr id="983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56A820D9-9775-48B4-B877-084A618FAD90}" type="slidenum">
              <a:rPr lang="en-US" altLang="pt-BR" sz="1200">
                <a:cs typeface="Arial" panose="020B0604020202020204" pitchFamily="34" charset="0"/>
              </a:rPr>
              <a:pPr algn="r"/>
              <a:t>33</a:t>
            </a:fld>
            <a:endParaRPr lang="en-US" altLang="pt-BR" sz="1200">
              <a:cs typeface="Arial" panose="020B0604020202020204" pitchFamily="34" charset="0"/>
            </a:endParaRPr>
          </a:p>
        </p:txBody>
      </p:sp>
      <p:sp>
        <p:nvSpPr>
          <p:cNvPr id="98307" name="Rectangle 2"/>
          <p:cNvSpPr>
            <a:spLocks noGrp="1" noRot="1" noChangeAspect="1" noChangeArrowheads="1" noTextEdit="1"/>
          </p:cNvSpPr>
          <p:nvPr>
            <p:ph type="sldImg"/>
          </p:nvPr>
        </p:nvSpPr>
        <p:spPr>
          <a:xfrm>
            <a:off x="382588" y="534988"/>
            <a:ext cx="6096000" cy="3429000"/>
          </a:xfrm>
          <a:ln/>
        </p:spPr>
      </p:sp>
      <p:sp>
        <p:nvSpPr>
          <p:cNvPr id="98308" name="Rectangle 3"/>
          <p:cNvSpPr>
            <a:spLocks noGrp="1" noChangeArrowheads="1"/>
          </p:cNvSpPr>
          <p:nvPr>
            <p:ph type="body" idx="1"/>
          </p:nvPr>
        </p:nvSpPr>
        <p:spPr>
          <a:xfrm>
            <a:off x="685800" y="4248150"/>
            <a:ext cx="5486400" cy="4210050"/>
          </a:xfrm>
          <a:noFill/>
        </p:spPr>
        <p:txBody>
          <a:bodyPr lIns="91432" tIns="45716" rIns="91432" bIns="45716"/>
          <a:lstStyle/>
          <a:p>
            <a:r>
              <a:rPr lang="en-US" altLang="pt-BR"/>
              <a:t>If you did Active Learning 1 and created a class-generated list of General Motors’ costs, you might return to that list and ask students which of the costs on their list are fixed and which are variable.  </a:t>
            </a:r>
          </a:p>
        </p:txBody>
      </p:sp>
    </p:spTree>
    <p:extLst>
      <p:ext uri="{BB962C8B-B14F-4D97-AF65-F5344CB8AC3E}">
        <p14:creationId xmlns:p14="http://schemas.microsoft.com/office/powerpoint/2010/main" val="896745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B9F83CA-1B4A-4113-9EBE-D91B8976E5FE}" type="slidenum">
              <a:rPr lang="en-US" altLang="pt-BR"/>
              <a:pPr/>
              <a:t>34</a:t>
            </a:fld>
            <a:endParaRPr lang="en-US" altLang="pt-BR"/>
          </a:p>
        </p:txBody>
      </p:sp>
      <p:sp>
        <p:nvSpPr>
          <p:cNvPr id="1003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1758F689-7D41-45C5-B2A8-492B7D2C2A52}" type="slidenum">
              <a:rPr lang="en-US" altLang="pt-BR" sz="1200">
                <a:cs typeface="Arial" panose="020B0604020202020204" pitchFamily="34" charset="0"/>
              </a:rPr>
              <a:pPr algn="r"/>
              <a:t>34</a:t>
            </a:fld>
            <a:endParaRPr lang="en-US" altLang="pt-BR" sz="1200">
              <a:cs typeface="Arial" panose="020B0604020202020204" pitchFamily="34" charset="0"/>
            </a:endParaRPr>
          </a:p>
        </p:txBody>
      </p:sp>
      <p:sp>
        <p:nvSpPr>
          <p:cNvPr id="100355" name="Rectangle 2"/>
          <p:cNvSpPr>
            <a:spLocks noGrp="1" noRot="1" noChangeAspect="1" noChangeArrowheads="1" noTextEdit="1"/>
          </p:cNvSpPr>
          <p:nvPr>
            <p:ph type="sldImg"/>
          </p:nvPr>
        </p:nvSpPr>
        <p:spPr>
          <a:xfrm>
            <a:off x="382588" y="534988"/>
            <a:ext cx="6096000" cy="3429000"/>
          </a:xfrm>
          <a:ln/>
        </p:spPr>
      </p:sp>
      <p:sp>
        <p:nvSpPr>
          <p:cNvPr id="100356"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84514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439DB6-AD7D-4EA8-AB59-6548ED82CFC1}" type="slidenum">
              <a:rPr lang="en-US" altLang="pt-BR"/>
              <a:pPr/>
              <a:t>37</a:t>
            </a:fld>
            <a:endParaRPr lang="en-US" altLang="pt-BR"/>
          </a:p>
        </p:txBody>
      </p:sp>
      <p:sp>
        <p:nvSpPr>
          <p:cNvPr id="102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40868FB3-3147-42A3-92FD-FCA4B9BA9800}" type="slidenum">
              <a:rPr lang="en-US" altLang="pt-BR" sz="1200">
                <a:cs typeface="Arial" panose="020B0604020202020204" pitchFamily="34" charset="0"/>
              </a:rPr>
              <a:pPr algn="r"/>
              <a:t>37</a:t>
            </a:fld>
            <a:endParaRPr lang="en-US" altLang="pt-BR" sz="1200">
              <a:cs typeface="Arial" panose="020B0604020202020204" pitchFamily="34" charset="0"/>
            </a:endParaRPr>
          </a:p>
        </p:txBody>
      </p:sp>
      <p:sp>
        <p:nvSpPr>
          <p:cNvPr id="102403" name="Rectangle 2"/>
          <p:cNvSpPr>
            <a:spLocks noGrp="1" noRot="1" noChangeAspect="1" noChangeArrowheads="1" noTextEdit="1"/>
          </p:cNvSpPr>
          <p:nvPr>
            <p:ph type="sldImg"/>
          </p:nvPr>
        </p:nvSpPr>
        <p:spPr>
          <a:xfrm>
            <a:off x="382588" y="534988"/>
            <a:ext cx="6096000" cy="3429000"/>
          </a:xfrm>
          <a:ln/>
        </p:spPr>
      </p:sp>
      <p:sp>
        <p:nvSpPr>
          <p:cNvPr id="102404"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Point out that the TC curve is parallel to the VC curve but is higher by the amount FC. </a:t>
            </a:r>
          </a:p>
        </p:txBody>
      </p:sp>
    </p:spTree>
    <p:extLst>
      <p:ext uri="{BB962C8B-B14F-4D97-AF65-F5344CB8AC3E}">
        <p14:creationId xmlns:p14="http://schemas.microsoft.com/office/powerpoint/2010/main" val="1810015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E2648E7-FC24-44BE-99F9-563CBF39F1BA}" type="slidenum">
              <a:rPr lang="en-US" altLang="pt-BR"/>
              <a:pPr/>
              <a:t>38</a:t>
            </a:fld>
            <a:endParaRPr lang="en-US" altLang="pt-BR"/>
          </a:p>
        </p:txBody>
      </p:sp>
      <p:sp>
        <p:nvSpPr>
          <p:cNvPr id="104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5E7630DE-D430-4DA0-8AC3-E92A0B4B5DCD}" type="slidenum">
              <a:rPr lang="en-US" altLang="pt-BR" sz="1200">
                <a:cs typeface="Arial" panose="020B0604020202020204" pitchFamily="34" charset="0"/>
              </a:rPr>
              <a:pPr algn="r"/>
              <a:t>38</a:t>
            </a:fld>
            <a:endParaRPr lang="en-US" altLang="pt-BR" sz="1200">
              <a:cs typeface="Arial" panose="020B0604020202020204" pitchFamily="34" charset="0"/>
            </a:endParaRPr>
          </a:p>
        </p:txBody>
      </p:sp>
      <p:sp>
        <p:nvSpPr>
          <p:cNvPr id="104451" name="Rectangle 2"/>
          <p:cNvSpPr>
            <a:spLocks noGrp="1" noRot="1" noChangeAspect="1" noChangeArrowheads="1" noTextEdit="1"/>
          </p:cNvSpPr>
          <p:nvPr>
            <p:ph type="sldImg"/>
          </p:nvPr>
        </p:nvSpPr>
        <p:spPr>
          <a:xfrm>
            <a:off x="382588" y="534988"/>
            <a:ext cx="6096000" cy="3429000"/>
          </a:xfrm>
          <a:ln/>
        </p:spPr>
      </p:sp>
      <p:sp>
        <p:nvSpPr>
          <p:cNvPr id="10445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96739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B8ED71-64A0-45FE-A981-647FEACDCB34}" type="slidenum">
              <a:rPr lang="en-US" altLang="pt-BR"/>
              <a:pPr/>
              <a:t>39</a:t>
            </a:fld>
            <a:endParaRPr lang="en-US" altLang="pt-BR"/>
          </a:p>
        </p:txBody>
      </p:sp>
      <p:sp>
        <p:nvSpPr>
          <p:cNvPr id="106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62F061CA-408A-4F18-9388-4270E269EF14}" type="slidenum">
              <a:rPr lang="en-US" altLang="pt-BR" sz="1200">
                <a:cs typeface="Arial" panose="020B0604020202020204" pitchFamily="34" charset="0"/>
              </a:rPr>
              <a:pPr algn="r"/>
              <a:t>39</a:t>
            </a:fld>
            <a:endParaRPr lang="en-US" altLang="pt-BR" sz="1200">
              <a:cs typeface="Arial" panose="020B0604020202020204" pitchFamily="34" charset="0"/>
            </a:endParaRPr>
          </a:p>
        </p:txBody>
      </p:sp>
      <p:sp>
        <p:nvSpPr>
          <p:cNvPr id="106499" name="Rectangle 2"/>
          <p:cNvSpPr>
            <a:spLocks noGrp="1" noRot="1" noChangeAspect="1" noChangeArrowheads="1" noTextEdit="1"/>
          </p:cNvSpPr>
          <p:nvPr>
            <p:ph type="sldImg"/>
          </p:nvPr>
        </p:nvSpPr>
        <p:spPr>
          <a:xfrm>
            <a:off x="382588" y="534988"/>
            <a:ext cx="6096000" cy="3429000"/>
          </a:xfrm>
          <a:ln/>
        </p:spPr>
      </p:sp>
      <p:sp>
        <p:nvSpPr>
          <p:cNvPr id="106500"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Most students quickly grasp the following example.  </a:t>
            </a:r>
          </a:p>
          <a:p>
            <a:endParaRPr lang="en-US" altLang="pt-BR"/>
          </a:p>
          <a:p>
            <a:r>
              <a:rPr lang="en-US" altLang="pt-BR"/>
              <a:t>Suppose FC = $1 million for a factory that produces cars.  </a:t>
            </a:r>
          </a:p>
          <a:p>
            <a:endParaRPr lang="en-US" altLang="pt-BR"/>
          </a:p>
          <a:p>
            <a:r>
              <a:rPr lang="en-US" altLang="pt-BR"/>
              <a:t>If the firm produces Q = 1 car, then AFC = $1 million.  </a:t>
            </a:r>
          </a:p>
          <a:p>
            <a:endParaRPr lang="en-US" altLang="pt-BR"/>
          </a:p>
          <a:p>
            <a:r>
              <a:rPr lang="en-US" altLang="pt-BR"/>
              <a:t>If the firm produces 2 cars, AFC = $500,000.  </a:t>
            </a:r>
          </a:p>
          <a:p>
            <a:endParaRPr lang="en-US" altLang="pt-BR"/>
          </a:p>
          <a:p>
            <a:r>
              <a:rPr lang="en-US" altLang="pt-BR"/>
              <a:t>If the firm produces 5 cars, AFC = $200,000.  </a:t>
            </a:r>
          </a:p>
          <a:p>
            <a:endParaRPr lang="en-US" altLang="pt-BR"/>
          </a:p>
          <a:p>
            <a:r>
              <a:rPr lang="en-US" altLang="pt-BR"/>
              <a:t>If the firm produces 100 cars, AFC = $10,000.  </a:t>
            </a:r>
          </a:p>
          <a:p>
            <a:endParaRPr lang="en-US" altLang="pt-BR"/>
          </a:p>
          <a:p>
            <a:r>
              <a:rPr lang="en-US" altLang="pt-BR"/>
              <a:t>The more cars produced at the factory, the smaller is the cost of the factory per car.  </a:t>
            </a:r>
          </a:p>
        </p:txBody>
      </p:sp>
    </p:spTree>
    <p:extLst>
      <p:ext uri="{BB962C8B-B14F-4D97-AF65-F5344CB8AC3E}">
        <p14:creationId xmlns:p14="http://schemas.microsoft.com/office/powerpoint/2010/main" val="164209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BC3B5E-8CD6-4C9E-8E8E-E3EA4E3CC1E6}" type="slidenum">
              <a:rPr lang="en-US" altLang="pt-BR"/>
              <a:pPr/>
              <a:t>20</a:t>
            </a:fld>
            <a:endParaRPr lang="en-US" altLang="pt-BR"/>
          </a:p>
        </p:txBody>
      </p:sp>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2A7B760C-4D8C-40E8-9F2B-A25E2F24015A}" type="slidenum">
              <a:rPr lang="en-US" altLang="pt-BR" sz="1200">
                <a:cs typeface="Arial" panose="020B0604020202020204" pitchFamily="34" charset="0"/>
              </a:rPr>
              <a:pPr algn="r"/>
              <a:t>20</a:t>
            </a:fld>
            <a:endParaRPr lang="en-US" altLang="pt-BR" sz="1200">
              <a:cs typeface="Arial" panose="020B0604020202020204" pitchFamily="34" charset="0"/>
            </a:endParaRPr>
          </a:p>
        </p:txBody>
      </p:sp>
      <p:sp>
        <p:nvSpPr>
          <p:cNvPr id="71683" name="Rectangle 2"/>
          <p:cNvSpPr>
            <a:spLocks noGrp="1" noRot="1" noChangeAspect="1" noChangeArrowheads="1" noTextEdit="1"/>
          </p:cNvSpPr>
          <p:nvPr>
            <p:ph type="sldImg"/>
          </p:nvPr>
        </p:nvSpPr>
        <p:spPr>
          <a:xfrm>
            <a:off x="382588" y="534988"/>
            <a:ext cx="6096000" cy="3429000"/>
          </a:xfrm>
          <a:ln/>
        </p:spPr>
      </p:sp>
      <p:sp>
        <p:nvSpPr>
          <p:cNvPr id="71684"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11624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836EC4-A8E0-4A97-825E-A9610D0D6F0B}" type="slidenum">
              <a:rPr lang="en-US" altLang="pt-BR"/>
              <a:pPr/>
              <a:t>40</a:t>
            </a:fld>
            <a:endParaRPr lang="en-US" altLang="pt-BR"/>
          </a:p>
        </p:txBody>
      </p:sp>
      <p:sp>
        <p:nvSpPr>
          <p:cNvPr id="108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8F7C2364-96ED-494E-91B4-380BD50F20C5}" type="slidenum">
              <a:rPr lang="en-US" altLang="pt-BR" sz="1200">
                <a:cs typeface="Arial" panose="020B0604020202020204" pitchFamily="34" charset="0"/>
              </a:rPr>
              <a:pPr algn="r"/>
              <a:t>40</a:t>
            </a:fld>
            <a:endParaRPr lang="en-US" altLang="pt-BR" sz="1200">
              <a:cs typeface="Arial" panose="020B0604020202020204" pitchFamily="34" charset="0"/>
            </a:endParaRPr>
          </a:p>
        </p:txBody>
      </p:sp>
      <p:sp>
        <p:nvSpPr>
          <p:cNvPr id="108547" name="Rectangle 2"/>
          <p:cNvSpPr>
            <a:spLocks noGrp="1" noRot="1" noChangeAspect="1" noChangeArrowheads="1" noTextEdit="1"/>
          </p:cNvSpPr>
          <p:nvPr>
            <p:ph type="sldImg"/>
          </p:nvPr>
        </p:nvSpPr>
        <p:spPr>
          <a:xfrm>
            <a:off x="382588" y="534988"/>
            <a:ext cx="6096000" cy="3429000"/>
          </a:xfrm>
          <a:ln/>
        </p:spPr>
      </p:sp>
      <p:sp>
        <p:nvSpPr>
          <p:cNvPr id="108548"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414054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D33BBDB-83BE-4305-8D2F-0E1B19204FDC}" type="slidenum">
              <a:rPr lang="en-US" altLang="pt-BR"/>
              <a:pPr/>
              <a:t>41</a:t>
            </a:fld>
            <a:endParaRPr lang="en-US" altLang="pt-BR"/>
          </a:p>
        </p:txBody>
      </p:sp>
      <p:sp>
        <p:nvSpPr>
          <p:cNvPr id="110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A4A76F08-751D-469B-9CAB-F25BD21302B9}" type="slidenum">
              <a:rPr lang="en-US" altLang="pt-BR" sz="1200">
                <a:cs typeface="Arial" panose="020B0604020202020204" pitchFamily="34" charset="0"/>
              </a:rPr>
              <a:pPr algn="r"/>
              <a:t>41</a:t>
            </a:fld>
            <a:endParaRPr lang="en-US" altLang="pt-BR" sz="1200">
              <a:cs typeface="Arial" panose="020B0604020202020204" pitchFamily="34" charset="0"/>
            </a:endParaRPr>
          </a:p>
        </p:txBody>
      </p:sp>
      <p:sp>
        <p:nvSpPr>
          <p:cNvPr id="110595" name="Rectangle 2"/>
          <p:cNvSpPr>
            <a:spLocks noGrp="1" noRot="1" noChangeAspect="1" noChangeArrowheads="1" noTextEdit="1"/>
          </p:cNvSpPr>
          <p:nvPr>
            <p:ph type="sldImg"/>
          </p:nvPr>
        </p:nvSpPr>
        <p:spPr>
          <a:xfrm>
            <a:off x="382588" y="534988"/>
            <a:ext cx="6096000" cy="3429000"/>
          </a:xfrm>
          <a:ln/>
        </p:spPr>
      </p:sp>
      <p:sp>
        <p:nvSpPr>
          <p:cNvPr id="110596"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Many students have heard the terms “cost per unit” or “unit cost” in other business courses.  ATC means the same thing.  </a:t>
            </a:r>
          </a:p>
        </p:txBody>
      </p:sp>
    </p:spTree>
    <p:extLst>
      <p:ext uri="{BB962C8B-B14F-4D97-AF65-F5344CB8AC3E}">
        <p14:creationId xmlns:p14="http://schemas.microsoft.com/office/powerpoint/2010/main" val="1990253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4419FC1-E1A4-4D57-8773-0ECA7C5561BF}" type="slidenum">
              <a:rPr lang="en-US" altLang="pt-BR"/>
              <a:pPr/>
              <a:t>42</a:t>
            </a:fld>
            <a:endParaRPr lang="en-US" altLang="pt-BR"/>
          </a:p>
        </p:txBody>
      </p:sp>
      <p:sp>
        <p:nvSpPr>
          <p:cNvPr id="1126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3625838E-6445-4731-900E-B905BDB01936}" type="slidenum">
              <a:rPr lang="en-US" altLang="pt-BR" sz="1200">
                <a:cs typeface="Arial" panose="020B0604020202020204" pitchFamily="34" charset="0"/>
              </a:rPr>
              <a:pPr algn="r"/>
              <a:t>42</a:t>
            </a:fld>
            <a:endParaRPr lang="en-US" altLang="pt-BR" sz="1200">
              <a:cs typeface="Arial" panose="020B0604020202020204" pitchFamily="34" charset="0"/>
            </a:endParaRPr>
          </a:p>
        </p:txBody>
      </p:sp>
      <p:sp>
        <p:nvSpPr>
          <p:cNvPr id="112643" name="Rectangle 2"/>
          <p:cNvSpPr>
            <a:spLocks noGrp="1" noRot="1" noChangeAspect="1" noChangeArrowheads="1" noTextEdit="1"/>
          </p:cNvSpPr>
          <p:nvPr>
            <p:ph type="sldImg"/>
          </p:nvPr>
        </p:nvSpPr>
        <p:spPr>
          <a:xfrm>
            <a:off x="382588" y="534988"/>
            <a:ext cx="6096000" cy="3429000"/>
          </a:xfrm>
          <a:ln/>
        </p:spPr>
      </p:sp>
      <p:sp>
        <p:nvSpPr>
          <p:cNvPr id="112644"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95094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7AEA3E6-779C-43F4-8238-7D8FD7D4F797}" type="slidenum">
              <a:rPr lang="en-US" altLang="pt-BR"/>
              <a:pPr/>
              <a:t>43</a:t>
            </a:fld>
            <a:endParaRPr lang="en-US" altLang="pt-BR"/>
          </a:p>
        </p:txBody>
      </p:sp>
      <p:sp>
        <p:nvSpPr>
          <p:cNvPr id="1146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261BA515-5E08-446B-BDCD-E735F97B7715}" type="slidenum">
              <a:rPr lang="en-US" altLang="pt-BR" sz="1200">
                <a:cs typeface="Arial" panose="020B0604020202020204" pitchFamily="34" charset="0"/>
              </a:rPr>
              <a:pPr algn="r"/>
              <a:t>43</a:t>
            </a:fld>
            <a:endParaRPr lang="en-US" altLang="pt-BR" sz="1200">
              <a:cs typeface="Arial" panose="020B0604020202020204" pitchFamily="34" charset="0"/>
            </a:endParaRPr>
          </a:p>
        </p:txBody>
      </p:sp>
      <p:sp>
        <p:nvSpPr>
          <p:cNvPr id="114691" name="Rectangle 2"/>
          <p:cNvSpPr>
            <a:spLocks noGrp="1" noRot="1" noChangeAspect="1" noChangeArrowheads="1" noTextEdit="1"/>
          </p:cNvSpPr>
          <p:nvPr>
            <p:ph type="sldImg"/>
          </p:nvPr>
        </p:nvSpPr>
        <p:spPr>
          <a:xfrm>
            <a:off x="382588" y="534988"/>
            <a:ext cx="6096000" cy="3429000"/>
          </a:xfrm>
          <a:ln/>
        </p:spPr>
      </p:sp>
      <p:sp>
        <p:nvSpPr>
          <p:cNvPr id="11469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98926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A404729-39B9-482B-ABCE-39921E7AF137}" type="slidenum">
              <a:rPr lang="en-US" altLang="pt-BR"/>
              <a:pPr/>
              <a:t>44</a:t>
            </a:fld>
            <a:endParaRPr lang="en-US" altLang="pt-BR"/>
          </a:p>
        </p:txBody>
      </p:sp>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380BF32E-6CC8-4A78-9DEC-A609C589215A}" type="slidenum">
              <a:rPr lang="en-US" altLang="pt-BR" sz="1200">
                <a:cs typeface="Arial" panose="020B0604020202020204" pitchFamily="34" charset="0"/>
              </a:rPr>
              <a:pPr algn="r"/>
              <a:t>44</a:t>
            </a:fld>
            <a:endParaRPr lang="en-US" altLang="pt-BR" sz="1200">
              <a:cs typeface="Arial" panose="020B0604020202020204" pitchFamily="34" charset="0"/>
            </a:endParaRPr>
          </a:p>
        </p:txBody>
      </p:sp>
      <p:sp>
        <p:nvSpPr>
          <p:cNvPr id="120835" name="Rectangle 2"/>
          <p:cNvSpPr>
            <a:spLocks noGrp="1" noRot="1" noChangeAspect="1" noChangeArrowheads="1" noTextEdit="1"/>
          </p:cNvSpPr>
          <p:nvPr>
            <p:ph type="sldImg"/>
          </p:nvPr>
        </p:nvSpPr>
        <p:spPr>
          <a:xfrm>
            <a:off x="382588" y="534988"/>
            <a:ext cx="6096000" cy="3429000"/>
          </a:xfrm>
          <a:ln/>
        </p:spPr>
      </p:sp>
      <p:sp>
        <p:nvSpPr>
          <p:cNvPr id="120836" name="Rectangle 3"/>
          <p:cNvSpPr>
            <a:spLocks noGrp="1" noChangeArrowheads="1"/>
          </p:cNvSpPr>
          <p:nvPr>
            <p:ph type="body" idx="1"/>
          </p:nvPr>
        </p:nvSpPr>
        <p:spPr>
          <a:xfrm>
            <a:off x="685800" y="4248150"/>
            <a:ext cx="5486400" cy="4210050"/>
          </a:xfrm>
          <a:noFill/>
        </p:spPr>
        <p:txBody>
          <a:bodyPr lIns="91432" tIns="45716" rIns="91432" bIns="45716"/>
          <a:lstStyle/>
          <a:p>
            <a:r>
              <a:rPr lang="en-US" altLang="pt-BR"/>
              <a:t>In this example, the efficient scale is Q=5, where ATC = $76. </a:t>
            </a:r>
          </a:p>
          <a:p>
            <a:endParaRPr lang="en-US" altLang="pt-BR"/>
          </a:p>
          <a:p>
            <a:r>
              <a:rPr lang="en-US" altLang="pt-BR"/>
              <a:t>At any Q below or above 5, ATC &gt; $76.  </a:t>
            </a:r>
          </a:p>
        </p:txBody>
      </p:sp>
    </p:spTree>
    <p:extLst>
      <p:ext uri="{BB962C8B-B14F-4D97-AF65-F5344CB8AC3E}">
        <p14:creationId xmlns:p14="http://schemas.microsoft.com/office/powerpoint/2010/main" val="2218757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FE521D-9F26-40A6-89A8-7FB1035D0F3C}" type="slidenum">
              <a:rPr lang="en-US" altLang="pt-BR"/>
              <a:pPr/>
              <a:t>45</a:t>
            </a:fld>
            <a:endParaRPr lang="en-US" altLang="pt-BR"/>
          </a:p>
        </p:txBody>
      </p:sp>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A7D47589-61A4-40CB-AFFC-24C21FB8DFFF}" type="slidenum">
              <a:rPr lang="en-US" altLang="pt-BR" sz="1200">
                <a:cs typeface="Arial" panose="020B0604020202020204" pitchFamily="34" charset="0"/>
              </a:rPr>
              <a:pPr algn="r"/>
              <a:t>45</a:t>
            </a:fld>
            <a:endParaRPr lang="en-US" altLang="pt-BR" sz="1200">
              <a:cs typeface="Arial" panose="020B0604020202020204" pitchFamily="34" charset="0"/>
            </a:endParaRPr>
          </a:p>
        </p:txBody>
      </p:sp>
      <p:sp>
        <p:nvSpPr>
          <p:cNvPr id="122883" name="Rectangle 2"/>
          <p:cNvSpPr>
            <a:spLocks noGrp="1" noRot="1" noChangeAspect="1" noChangeArrowheads="1" noTextEdit="1"/>
          </p:cNvSpPr>
          <p:nvPr>
            <p:ph type="sldImg"/>
          </p:nvPr>
        </p:nvSpPr>
        <p:spPr>
          <a:xfrm>
            <a:off x="382588" y="534988"/>
            <a:ext cx="6096000" cy="3429000"/>
          </a:xfrm>
          <a:ln/>
        </p:spPr>
      </p:sp>
      <p:sp>
        <p:nvSpPr>
          <p:cNvPr id="122884"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The textbook gives a nice analogy to help students understand this.  A student’s GPA is like ATC.  The grade she earns in her next course is like MC.  If her next grade (MC) is less than her GPA (ATC), then her GPA will fall.  If her next grade (MC) is greater than her GPA (ATC), then her GPA will rise.  </a:t>
            </a:r>
          </a:p>
          <a:p>
            <a:endParaRPr lang="en-US" altLang="pt-BR"/>
          </a:p>
          <a:p>
            <a:r>
              <a:rPr lang="en-US" altLang="pt-BR"/>
              <a:t>I suggest letting students read the GPA example in the book and giving them the following example in class:  </a:t>
            </a:r>
          </a:p>
          <a:p>
            <a:endParaRPr lang="en-US" altLang="pt-BR"/>
          </a:p>
          <a:p>
            <a:r>
              <a:rPr lang="en-US" altLang="pt-BR"/>
              <a:t>You run a pizza joint.  You’re producing 100 pizzas per night, and your cost per pizza (ATC) is $3.  The cost of producing one more pizza (MC) is $2.  If you produce this pizza, what happens to ATC?  Most students will understand immediately that ATC falls (albeit by a small amount).  Instead, suppose the cost of producing one more pizza (MC) is $4.  Then, producing this additional pizza causes ATC to rise.  </a:t>
            </a:r>
          </a:p>
        </p:txBody>
      </p:sp>
    </p:spTree>
    <p:extLst>
      <p:ext uri="{BB962C8B-B14F-4D97-AF65-F5344CB8AC3E}">
        <p14:creationId xmlns:p14="http://schemas.microsoft.com/office/powerpoint/2010/main" val="2405846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881647-9971-4C8E-9498-4431CF48A7F3}" type="slidenum">
              <a:rPr lang="en-US" altLang="pt-BR"/>
              <a:pPr/>
              <a:t>46</a:t>
            </a:fld>
            <a:endParaRPr lang="en-US" altLang="pt-BR"/>
          </a:p>
        </p:txBody>
      </p:sp>
      <p:sp>
        <p:nvSpPr>
          <p:cNvPr id="124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650CD2E7-258A-40C6-A38E-B9E05CC52615}" type="slidenum">
              <a:rPr lang="en-US" altLang="pt-BR" sz="1200">
                <a:cs typeface="Arial" panose="020B0604020202020204" pitchFamily="34" charset="0"/>
              </a:rPr>
              <a:pPr algn="r"/>
              <a:t>46</a:t>
            </a:fld>
            <a:endParaRPr lang="en-US" altLang="pt-BR" sz="1200">
              <a:cs typeface="Arial" panose="020B0604020202020204" pitchFamily="34" charset="0"/>
            </a:endParaRPr>
          </a:p>
        </p:txBody>
      </p:sp>
      <p:sp>
        <p:nvSpPr>
          <p:cNvPr id="124931" name="Rectangle 2"/>
          <p:cNvSpPr>
            <a:spLocks noGrp="1" noRot="1" noChangeAspect="1" noChangeArrowheads="1" noTextEdit="1"/>
          </p:cNvSpPr>
          <p:nvPr>
            <p:ph type="sldImg"/>
          </p:nvPr>
        </p:nvSpPr>
        <p:spPr>
          <a:xfrm>
            <a:off x="382588" y="534988"/>
            <a:ext cx="6096000" cy="3429000"/>
          </a:xfrm>
          <a:ln/>
        </p:spPr>
      </p:sp>
      <p:sp>
        <p:nvSpPr>
          <p:cNvPr id="12493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3663921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3A2860-AA2E-40DD-96D7-D1D0111E2F95}" type="slidenum">
              <a:rPr lang="en-US" altLang="pt-BR"/>
              <a:pPr/>
              <a:t>47</a:t>
            </a:fld>
            <a:endParaRPr lang="en-US" altLang="pt-BR"/>
          </a:p>
        </p:txBody>
      </p:sp>
      <p:sp>
        <p:nvSpPr>
          <p:cNvPr id="1269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6D0F47C4-58D8-40D0-BF77-EE04ED52E2C0}" type="slidenum">
              <a:rPr lang="en-US" altLang="pt-BR" sz="1200">
                <a:cs typeface="Arial" panose="020B0604020202020204" pitchFamily="34" charset="0"/>
              </a:rPr>
              <a:pPr algn="r"/>
              <a:t>47</a:t>
            </a:fld>
            <a:endParaRPr lang="en-US" altLang="pt-BR" sz="1200">
              <a:cs typeface="Arial" panose="020B0604020202020204" pitchFamily="34" charset="0"/>
            </a:endParaRPr>
          </a:p>
        </p:txBody>
      </p:sp>
      <p:sp>
        <p:nvSpPr>
          <p:cNvPr id="126979" name="Rectangle 2"/>
          <p:cNvSpPr>
            <a:spLocks noGrp="1" noRot="1" noChangeAspect="1" noChangeArrowheads="1" noTextEdit="1"/>
          </p:cNvSpPr>
          <p:nvPr>
            <p:ph type="sldImg"/>
          </p:nvPr>
        </p:nvSpPr>
        <p:spPr>
          <a:xfrm>
            <a:off x="382588" y="534988"/>
            <a:ext cx="6096000" cy="3429000"/>
          </a:xfrm>
          <a:ln/>
        </p:spPr>
      </p:sp>
      <p:sp>
        <p:nvSpPr>
          <p:cNvPr id="126980"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642992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6D20D8-1459-4466-8D98-13D2DDDD7DF0}" type="slidenum">
              <a:rPr lang="en-US" altLang="pt-BR"/>
              <a:pPr/>
              <a:t>48</a:t>
            </a:fld>
            <a:endParaRPr lang="en-US" altLang="pt-BR"/>
          </a:p>
        </p:txBody>
      </p:sp>
      <p:sp>
        <p:nvSpPr>
          <p:cNvPr id="1290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8DB4DD48-0F0B-4B33-A68D-83A19B17C0EA}" type="slidenum">
              <a:rPr lang="en-US" altLang="pt-BR" sz="1200">
                <a:cs typeface="Arial" panose="020B0604020202020204" pitchFamily="34" charset="0"/>
              </a:rPr>
              <a:pPr algn="r"/>
              <a:t>48</a:t>
            </a:fld>
            <a:endParaRPr lang="en-US" altLang="pt-BR" sz="1200">
              <a:cs typeface="Arial" panose="020B0604020202020204" pitchFamily="34" charset="0"/>
            </a:endParaRPr>
          </a:p>
        </p:txBody>
      </p:sp>
      <p:sp>
        <p:nvSpPr>
          <p:cNvPr id="129027" name="Rectangle 2"/>
          <p:cNvSpPr>
            <a:spLocks noGrp="1" noRot="1" noChangeAspect="1" noChangeArrowheads="1" noTextEdit="1"/>
          </p:cNvSpPr>
          <p:nvPr>
            <p:ph type="sldImg"/>
          </p:nvPr>
        </p:nvSpPr>
        <p:spPr>
          <a:xfrm>
            <a:off x="382588" y="534988"/>
            <a:ext cx="6096000" cy="3429000"/>
          </a:xfrm>
          <a:ln/>
        </p:spPr>
      </p:sp>
      <p:sp>
        <p:nvSpPr>
          <p:cNvPr id="129028"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The following might be helpful:</a:t>
            </a:r>
          </a:p>
          <a:p>
            <a:endParaRPr lang="en-US" altLang="pt-BR"/>
          </a:p>
          <a:p>
            <a:r>
              <a:rPr lang="en-US" altLang="pt-BR"/>
              <a:t>After the first paragraph displays, pick a Q a little to the left of Q</a:t>
            </a:r>
            <a:r>
              <a:rPr lang="en-US" altLang="pt-BR" baseline="-25000"/>
              <a:t>A</a:t>
            </a:r>
            <a:r>
              <a:rPr lang="en-US" altLang="pt-BR"/>
              <a:t>.  From this Q, go up to the ATC curves.  Notice that cost per unit is lower for the small factory than the medium one.  The firm may be stuck with a medium factory in the short run, but in the long run – if it wishes to produce this level of output – it will choose the small factory to have the lowest cost per unit.  Hence, for Q &lt; Q</a:t>
            </a:r>
            <a:r>
              <a:rPr lang="en-US" altLang="pt-BR" baseline="-25000"/>
              <a:t>A</a:t>
            </a:r>
            <a:r>
              <a:rPr lang="en-US" altLang="pt-BR"/>
              <a:t>, the LRATC curve is the portion of ATC</a:t>
            </a:r>
            <a:r>
              <a:rPr lang="en-US" altLang="pt-BR" baseline="-25000"/>
              <a:t>S</a:t>
            </a:r>
            <a:r>
              <a:rPr lang="en-US" altLang="pt-BR"/>
              <a:t> from 0 to Q</a:t>
            </a:r>
            <a:r>
              <a:rPr lang="en-US" altLang="pt-BR" baseline="-25000"/>
              <a:t>A</a:t>
            </a:r>
            <a:r>
              <a:rPr lang="en-US" altLang="pt-BR"/>
              <a:t>.  </a:t>
            </a:r>
          </a:p>
          <a:p>
            <a:endParaRPr lang="en-US" altLang="pt-BR"/>
          </a:p>
          <a:p>
            <a:r>
              <a:rPr lang="en-US" altLang="pt-BR"/>
              <a:t>After the second paragraph displays, pick a Q a little to the right of Q</a:t>
            </a:r>
            <a:r>
              <a:rPr lang="en-US" altLang="pt-BR" baseline="-25000"/>
              <a:t>A</a:t>
            </a:r>
            <a:r>
              <a:rPr lang="en-US" altLang="pt-BR"/>
              <a:t>.  From this Q, go up to the ATC curves.  Notice that cost per unit is lower for the medium factory than the small one.  The firm may be stuck with a small factory in the short run, but in the long run – if it wishes to produce this level of output – it will choose the medium factory to have the lowest cost per unit.  Hence, for Q</a:t>
            </a:r>
            <a:r>
              <a:rPr lang="en-US" altLang="pt-BR" baseline="-25000"/>
              <a:t>A</a:t>
            </a:r>
            <a:r>
              <a:rPr lang="en-US" altLang="pt-BR"/>
              <a:t> &lt;  Q &lt; Q</a:t>
            </a:r>
            <a:r>
              <a:rPr lang="en-US" altLang="pt-BR" baseline="-25000"/>
              <a:t>B</a:t>
            </a:r>
            <a:r>
              <a:rPr lang="en-US" altLang="pt-BR"/>
              <a:t>, the LRATC curve is the portion of ATC</a:t>
            </a:r>
            <a:r>
              <a:rPr lang="en-US" altLang="pt-BR" baseline="-25000"/>
              <a:t>M</a:t>
            </a:r>
            <a:r>
              <a:rPr lang="en-US" altLang="pt-BR"/>
              <a:t> from Q</a:t>
            </a:r>
            <a:r>
              <a:rPr lang="en-US" altLang="pt-BR" baseline="-25000"/>
              <a:t>B</a:t>
            </a:r>
            <a:r>
              <a:rPr lang="en-US" altLang="pt-BR"/>
              <a:t> to Q</a:t>
            </a:r>
            <a:r>
              <a:rPr lang="en-US" altLang="pt-BR" baseline="-25000"/>
              <a:t>A</a:t>
            </a:r>
            <a:r>
              <a:rPr lang="en-US" altLang="pt-BR"/>
              <a:t>. </a:t>
            </a:r>
          </a:p>
          <a:p>
            <a:endParaRPr lang="en-US" altLang="pt-BR"/>
          </a:p>
          <a:p>
            <a:r>
              <a:rPr lang="en-US" altLang="pt-BR"/>
              <a:t>The same type of argument illustrates the logic in the third paragraph. </a:t>
            </a:r>
          </a:p>
        </p:txBody>
      </p:sp>
    </p:spTree>
    <p:extLst>
      <p:ext uri="{BB962C8B-B14F-4D97-AF65-F5344CB8AC3E}">
        <p14:creationId xmlns:p14="http://schemas.microsoft.com/office/powerpoint/2010/main" val="3245353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23BEB0-2F83-4314-BD34-990A8D034C86}" type="slidenum">
              <a:rPr lang="en-US" altLang="pt-BR"/>
              <a:pPr/>
              <a:t>49</a:t>
            </a:fld>
            <a:endParaRPr lang="en-US" altLang="pt-BR"/>
          </a:p>
        </p:txBody>
      </p:sp>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A3170BA3-138D-4737-95F5-4F9B22C1D980}" type="slidenum">
              <a:rPr lang="en-US" altLang="pt-BR" sz="1200">
                <a:cs typeface="Arial" panose="020B0604020202020204" pitchFamily="34" charset="0"/>
              </a:rPr>
              <a:pPr algn="r"/>
              <a:t>49</a:t>
            </a:fld>
            <a:endParaRPr lang="en-US" altLang="pt-BR" sz="1200">
              <a:cs typeface="Arial" panose="020B0604020202020204" pitchFamily="34" charset="0"/>
            </a:endParaRPr>
          </a:p>
        </p:txBody>
      </p:sp>
      <p:sp>
        <p:nvSpPr>
          <p:cNvPr id="131075" name="Rectangle 2"/>
          <p:cNvSpPr>
            <a:spLocks noGrp="1" noRot="1" noChangeAspect="1" noChangeArrowheads="1" noTextEdit="1"/>
          </p:cNvSpPr>
          <p:nvPr>
            <p:ph type="sldImg"/>
          </p:nvPr>
        </p:nvSpPr>
        <p:spPr>
          <a:xfrm>
            <a:off x="382588" y="534988"/>
            <a:ext cx="6096000" cy="3429000"/>
          </a:xfrm>
          <a:ln/>
        </p:spPr>
      </p:sp>
      <p:sp>
        <p:nvSpPr>
          <p:cNvPr id="131076"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65807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B861EC3-3F02-4161-A951-D39161E11D2F}" type="slidenum">
              <a:rPr lang="en-US" altLang="pt-BR"/>
              <a:pPr/>
              <a:t>21</a:t>
            </a:fld>
            <a:endParaRPr lang="en-US" altLang="pt-BR"/>
          </a:p>
        </p:txBody>
      </p:sp>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97AABEAB-A888-4433-8871-F357103FE3B0}" type="slidenum">
              <a:rPr lang="en-US" altLang="pt-BR" sz="1200">
                <a:cs typeface="Arial" panose="020B0604020202020204" pitchFamily="34" charset="0"/>
              </a:rPr>
              <a:pPr algn="r"/>
              <a:t>21</a:t>
            </a:fld>
            <a:endParaRPr lang="en-US" altLang="pt-BR" sz="1200">
              <a:cs typeface="Arial" panose="020B0604020202020204" pitchFamily="34" charset="0"/>
            </a:endParaRPr>
          </a:p>
        </p:txBody>
      </p:sp>
      <p:sp>
        <p:nvSpPr>
          <p:cNvPr id="73731" name="Rectangle 2"/>
          <p:cNvSpPr>
            <a:spLocks noGrp="1" noRot="1" noChangeAspect="1" noChangeArrowheads="1" noTextEdit="1"/>
          </p:cNvSpPr>
          <p:nvPr>
            <p:ph type="sldImg"/>
          </p:nvPr>
        </p:nvSpPr>
        <p:spPr>
          <a:xfrm>
            <a:off x="382588" y="534988"/>
            <a:ext cx="6096000" cy="3429000"/>
          </a:xfrm>
          <a:ln/>
        </p:spPr>
      </p:sp>
      <p:sp>
        <p:nvSpPr>
          <p:cNvPr id="7373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34044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F264EEF-3098-4151-986C-B2F8B96C71BC}" type="slidenum">
              <a:rPr lang="en-US" altLang="pt-BR"/>
              <a:pPr/>
              <a:t>50</a:t>
            </a:fld>
            <a:endParaRPr lang="en-US" altLang="pt-BR"/>
          </a:p>
        </p:txBody>
      </p:sp>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5C93CD16-0332-4309-8C19-242EC085B5E4}" type="slidenum">
              <a:rPr lang="en-US" altLang="pt-BR" sz="1200">
                <a:cs typeface="Arial" panose="020B0604020202020204" pitchFamily="34" charset="0"/>
              </a:rPr>
              <a:pPr algn="r"/>
              <a:t>50</a:t>
            </a:fld>
            <a:endParaRPr lang="en-US" altLang="pt-BR" sz="1200">
              <a:cs typeface="Arial" panose="020B0604020202020204" pitchFamily="34" charset="0"/>
            </a:endParaRPr>
          </a:p>
        </p:txBody>
      </p:sp>
      <p:sp>
        <p:nvSpPr>
          <p:cNvPr id="133123" name="Rectangle 2"/>
          <p:cNvSpPr>
            <a:spLocks noGrp="1" noRot="1" noChangeAspect="1" noChangeArrowheads="1" noTextEdit="1"/>
          </p:cNvSpPr>
          <p:nvPr>
            <p:ph type="sldImg"/>
          </p:nvPr>
        </p:nvSpPr>
        <p:spPr>
          <a:xfrm>
            <a:off x="382588" y="534988"/>
            <a:ext cx="6096000" cy="3429000"/>
          </a:xfrm>
          <a:ln/>
        </p:spPr>
      </p:sp>
      <p:sp>
        <p:nvSpPr>
          <p:cNvPr id="133124"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950082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2BD2228-5423-4DC9-B1E6-A8D55ABE7F9D}" type="slidenum">
              <a:rPr lang="en-US" altLang="pt-BR"/>
              <a:pPr/>
              <a:t>51</a:t>
            </a:fld>
            <a:endParaRPr lang="en-US" altLang="pt-BR"/>
          </a:p>
        </p:txBody>
      </p:sp>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C7B0FD6B-6E3C-4EEB-B3B0-E9F0752C8FC6}" type="slidenum">
              <a:rPr lang="en-US" altLang="pt-BR" sz="1200">
                <a:cs typeface="Arial" panose="020B0604020202020204" pitchFamily="34" charset="0"/>
              </a:rPr>
              <a:pPr algn="r"/>
              <a:t>51</a:t>
            </a:fld>
            <a:endParaRPr lang="en-US" altLang="pt-BR" sz="1200">
              <a:cs typeface="Arial" panose="020B0604020202020204" pitchFamily="34" charset="0"/>
            </a:endParaRPr>
          </a:p>
        </p:txBody>
      </p:sp>
      <p:sp>
        <p:nvSpPr>
          <p:cNvPr id="135171" name="Rectangle 2"/>
          <p:cNvSpPr>
            <a:spLocks noGrp="1" noRot="1" noChangeAspect="1" noChangeArrowheads="1" noTextEdit="1"/>
          </p:cNvSpPr>
          <p:nvPr>
            <p:ph type="sldImg"/>
          </p:nvPr>
        </p:nvSpPr>
        <p:spPr>
          <a:xfrm>
            <a:off x="382588" y="534988"/>
            <a:ext cx="6096000" cy="3429000"/>
          </a:xfrm>
          <a:ln/>
        </p:spPr>
      </p:sp>
      <p:sp>
        <p:nvSpPr>
          <p:cNvPr id="13517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827234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DBBFE2F-0146-48AD-B8B6-78643BAEF681}" type="slidenum">
              <a:rPr lang="en-US" altLang="pt-BR"/>
              <a:pPr/>
              <a:t>52</a:t>
            </a:fld>
            <a:endParaRPr lang="en-US" altLang="pt-BR"/>
          </a:p>
        </p:txBody>
      </p:sp>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ABF29958-996C-4426-9263-323ED2C81608}" type="slidenum">
              <a:rPr lang="en-US" altLang="pt-BR" sz="1200">
                <a:cs typeface="Arial" panose="020B0604020202020204" pitchFamily="34" charset="0"/>
              </a:rPr>
              <a:pPr algn="r"/>
              <a:t>52</a:t>
            </a:fld>
            <a:endParaRPr lang="en-US" altLang="pt-BR" sz="1200">
              <a:cs typeface="Arial" panose="020B0604020202020204" pitchFamily="34" charset="0"/>
            </a:endParaRPr>
          </a:p>
        </p:txBody>
      </p:sp>
      <p:sp>
        <p:nvSpPr>
          <p:cNvPr id="137219" name="Rectangle 2"/>
          <p:cNvSpPr>
            <a:spLocks noGrp="1" noRot="1" noChangeAspect="1" noChangeArrowheads="1" noTextEdit="1"/>
          </p:cNvSpPr>
          <p:nvPr>
            <p:ph type="sldImg"/>
          </p:nvPr>
        </p:nvSpPr>
        <p:spPr>
          <a:xfrm>
            <a:off x="382588" y="534988"/>
            <a:ext cx="6096000" cy="3429000"/>
          </a:xfrm>
          <a:ln/>
        </p:spPr>
      </p:sp>
      <p:sp>
        <p:nvSpPr>
          <p:cNvPr id="137220"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11859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56B67E-4B56-47E0-8F76-13225F2A9334}" type="slidenum">
              <a:rPr lang="en-US" altLang="pt-BR"/>
              <a:pPr/>
              <a:t>22</a:t>
            </a:fld>
            <a:endParaRPr lang="en-US" altLang="pt-BR"/>
          </a:p>
        </p:txBody>
      </p:sp>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E651A655-DEF5-4B9E-B25E-876ED62E8736}" type="slidenum">
              <a:rPr lang="en-US" altLang="pt-BR" sz="1200">
                <a:cs typeface="Arial" panose="020B0604020202020204" pitchFamily="34" charset="0"/>
              </a:rPr>
              <a:pPr algn="r"/>
              <a:t>22</a:t>
            </a:fld>
            <a:endParaRPr lang="en-US" altLang="pt-BR" sz="1200">
              <a:cs typeface="Arial" panose="020B0604020202020204" pitchFamily="34" charset="0"/>
            </a:endParaRPr>
          </a:p>
        </p:txBody>
      </p:sp>
      <p:sp>
        <p:nvSpPr>
          <p:cNvPr id="75779" name="Rectangle 2"/>
          <p:cNvSpPr>
            <a:spLocks noGrp="1" noRot="1" noChangeAspect="1" noChangeArrowheads="1" noTextEdit="1"/>
          </p:cNvSpPr>
          <p:nvPr>
            <p:ph type="sldImg"/>
          </p:nvPr>
        </p:nvSpPr>
        <p:spPr>
          <a:xfrm>
            <a:off x="382588" y="534988"/>
            <a:ext cx="6096000" cy="3429000"/>
          </a:xfrm>
          <a:ln/>
        </p:spPr>
      </p:sp>
      <p:sp>
        <p:nvSpPr>
          <p:cNvPr id="75780"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69894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F38BEEC-51E4-46C6-B34B-7E5CF115AC70}" type="slidenum">
              <a:rPr lang="en-US" altLang="pt-BR"/>
              <a:pPr/>
              <a:t>23</a:t>
            </a:fld>
            <a:endParaRPr lang="en-US" altLang="pt-BR"/>
          </a:p>
        </p:txBody>
      </p:sp>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A08989AE-8E53-4C5F-9D89-510A08660B79}" type="slidenum">
              <a:rPr lang="en-US" altLang="pt-BR" sz="1200">
                <a:cs typeface="Arial" panose="020B0604020202020204" pitchFamily="34" charset="0"/>
              </a:rPr>
              <a:pPr algn="r"/>
              <a:t>23</a:t>
            </a:fld>
            <a:endParaRPr lang="en-US" altLang="pt-BR" sz="1200">
              <a:cs typeface="Arial" panose="020B0604020202020204" pitchFamily="34" charset="0"/>
            </a:endParaRPr>
          </a:p>
        </p:txBody>
      </p:sp>
      <p:sp>
        <p:nvSpPr>
          <p:cNvPr id="77827" name="Rectangle 2"/>
          <p:cNvSpPr>
            <a:spLocks noGrp="1" noRot="1" noChangeAspect="1" noChangeArrowheads="1" noTextEdit="1"/>
          </p:cNvSpPr>
          <p:nvPr>
            <p:ph type="sldImg"/>
          </p:nvPr>
        </p:nvSpPr>
        <p:spPr>
          <a:xfrm>
            <a:off x="382588" y="534988"/>
            <a:ext cx="6096000" cy="3429000"/>
          </a:xfrm>
          <a:ln/>
        </p:spPr>
      </p:sp>
      <p:sp>
        <p:nvSpPr>
          <p:cNvPr id="77828"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343489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C110CF-C539-4718-929B-71ACEE66034F}" type="slidenum">
              <a:rPr lang="en-US" altLang="pt-BR"/>
              <a:pPr/>
              <a:t>24</a:t>
            </a:fld>
            <a:endParaRPr lang="en-US" altLang="pt-BR"/>
          </a:p>
        </p:txBody>
      </p:sp>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1D3AAFE0-1B51-41F6-B8E1-B5363418BD4A}" type="slidenum">
              <a:rPr lang="en-US" altLang="pt-BR" sz="1200">
                <a:cs typeface="Arial" panose="020B0604020202020204" pitchFamily="34" charset="0"/>
              </a:rPr>
              <a:pPr algn="r"/>
              <a:t>24</a:t>
            </a:fld>
            <a:endParaRPr lang="en-US" altLang="pt-BR" sz="1200">
              <a:cs typeface="Arial" panose="020B0604020202020204" pitchFamily="34" charset="0"/>
            </a:endParaRPr>
          </a:p>
        </p:txBody>
      </p:sp>
      <p:sp>
        <p:nvSpPr>
          <p:cNvPr id="79875" name="Rectangle 2"/>
          <p:cNvSpPr>
            <a:spLocks noGrp="1" noRot="1" noChangeAspect="1" noChangeArrowheads="1" noTextEdit="1"/>
          </p:cNvSpPr>
          <p:nvPr>
            <p:ph type="sldImg"/>
          </p:nvPr>
        </p:nvSpPr>
        <p:spPr>
          <a:xfrm>
            <a:off x="382588" y="534988"/>
            <a:ext cx="6096000" cy="3429000"/>
          </a:xfrm>
          <a:ln/>
        </p:spPr>
      </p:sp>
      <p:sp>
        <p:nvSpPr>
          <p:cNvPr id="79876" name="Rectangle 3"/>
          <p:cNvSpPr>
            <a:spLocks noGrp="1" noChangeArrowheads="1"/>
          </p:cNvSpPr>
          <p:nvPr>
            <p:ph type="body" idx="1"/>
          </p:nvPr>
        </p:nvSpPr>
        <p:spPr>
          <a:xfrm>
            <a:off x="685800" y="4248150"/>
            <a:ext cx="5486400" cy="4210050"/>
          </a:xfrm>
        </p:spPr>
        <p:txBody>
          <a:bodyPr lIns="91432" tIns="45716" rIns="91432" bIns="45716"/>
          <a:lstStyle/>
          <a:p>
            <a:r>
              <a:rPr lang="en-US" altLang="pt-BR"/>
              <a:t>Thinking at the margin helps not only Jack, but all managers in the real world, who make business decisions every day by comparing marginal costs with marginal benefits. </a:t>
            </a:r>
          </a:p>
        </p:txBody>
      </p:sp>
    </p:spTree>
    <p:extLst>
      <p:ext uri="{BB962C8B-B14F-4D97-AF65-F5344CB8AC3E}">
        <p14:creationId xmlns:p14="http://schemas.microsoft.com/office/powerpoint/2010/main" val="3393860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C54BD9-FCD1-4E6C-9D07-44CE2DCD062D}" type="slidenum">
              <a:rPr lang="en-US" altLang="pt-BR"/>
              <a:pPr/>
              <a:t>25</a:t>
            </a:fld>
            <a:endParaRPr lang="en-US" altLang="pt-BR"/>
          </a:p>
        </p:txBody>
      </p:sp>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11DA42D4-B2C4-415C-AA04-E492355FFBCA}" type="slidenum">
              <a:rPr lang="en-US" altLang="pt-BR" sz="1200">
                <a:cs typeface="Arial" panose="020B0604020202020204" pitchFamily="34" charset="0"/>
              </a:rPr>
              <a:pPr algn="r"/>
              <a:t>25</a:t>
            </a:fld>
            <a:endParaRPr lang="en-US" altLang="pt-BR" sz="1200">
              <a:cs typeface="Arial" panose="020B0604020202020204" pitchFamily="34" charset="0"/>
            </a:endParaRPr>
          </a:p>
        </p:txBody>
      </p:sp>
      <p:sp>
        <p:nvSpPr>
          <p:cNvPr id="81923" name="Rectangle 2"/>
          <p:cNvSpPr>
            <a:spLocks noGrp="1" noRot="1" noChangeAspect="1" noChangeArrowheads="1" noTextEdit="1"/>
          </p:cNvSpPr>
          <p:nvPr>
            <p:ph type="sldImg"/>
          </p:nvPr>
        </p:nvSpPr>
        <p:spPr>
          <a:xfrm>
            <a:off x="382588" y="534988"/>
            <a:ext cx="6096000" cy="3429000"/>
          </a:xfrm>
          <a:ln/>
        </p:spPr>
      </p:sp>
      <p:sp>
        <p:nvSpPr>
          <p:cNvPr id="81924"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141708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569C9A-6DC9-4948-AB0A-8861F44998B2}" type="slidenum">
              <a:rPr lang="en-US" altLang="pt-BR"/>
              <a:pPr/>
              <a:t>26</a:t>
            </a:fld>
            <a:endParaRPr lang="en-US" altLang="pt-BR"/>
          </a:p>
        </p:txBody>
      </p:sp>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43FBC4A2-6B81-4846-8D1F-D1B2A3A1D87F}" type="slidenum">
              <a:rPr lang="en-US" altLang="pt-BR" sz="1200">
                <a:cs typeface="Arial" panose="020B0604020202020204" pitchFamily="34" charset="0"/>
              </a:rPr>
              <a:pPr algn="r"/>
              <a:t>26</a:t>
            </a:fld>
            <a:endParaRPr lang="en-US" altLang="pt-BR" sz="1200">
              <a:cs typeface="Arial" panose="020B0604020202020204" pitchFamily="34" charset="0"/>
            </a:endParaRPr>
          </a:p>
        </p:txBody>
      </p:sp>
      <p:sp>
        <p:nvSpPr>
          <p:cNvPr id="83971" name="Rectangle 2"/>
          <p:cNvSpPr>
            <a:spLocks noGrp="1" noRot="1" noChangeAspect="1" noChangeArrowheads="1" noTextEdit="1"/>
          </p:cNvSpPr>
          <p:nvPr>
            <p:ph type="sldImg"/>
          </p:nvPr>
        </p:nvSpPr>
        <p:spPr>
          <a:xfrm>
            <a:off x="382588" y="534988"/>
            <a:ext cx="6096000" cy="3429000"/>
          </a:xfrm>
          <a:ln/>
        </p:spPr>
      </p:sp>
      <p:sp>
        <p:nvSpPr>
          <p:cNvPr id="83972"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38908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C71945-A62A-424B-A048-12519807A615}" type="slidenum">
              <a:rPr lang="en-US" altLang="pt-BR"/>
              <a:pPr/>
              <a:t>27</a:t>
            </a:fld>
            <a:endParaRPr lang="en-US" altLang="pt-BR"/>
          </a:p>
        </p:txBody>
      </p:sp>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03263" indent="-271463">
              <a:defRPr>
                <a:solidFill>
                  <a:schemeClr val="tx1"/>
                </a:solidFill>
                <a:latin typeface="Arial" panose="020B0604020202020204" pitchFamily="34" charset="0"/>
              </a:defRPr>
            </a:lvl2pPr>
            <a:lvl3pPr marL="1081088" indent="-215900">
              <a:defRPr>
                <a:solidFill>
                  <a:schemeClr val="tx1"/>
                </a:solidFill>
                <a:latin typeface="Arial" panose="020B0604020202020204" pitchFamily="34" charset="0"/>
              </a:defRPr>
            </a:lvl3pPr>
            <a:lvl4pPr marL="1512888" indent="-215900">
              <a:defRPr>
                <a:solidFill>
                  <a:schemeClr val="tx1"/>
                </a:solidFill>
                <a:latin typeface="Arial" panose="020B0604020202020204" pitchFamily="34" charset="0"/>
              </a:defRPr>
            </a:lvl4pPr>
            <a:lvl5pPr marL="1946275" indent="-215900">
              <a:defRPr>
                <a:solidFill>
                  <a:schemeClr val="tx1"/>
                </a:solidFill>
                <a:latin typeface="Arial" panose="020B0604020202020204" pitchFamily="34" charset="0"/>
              </a:defRPr>
            </a:lvl5pPr>
            <a:lvl6pPr marL="2403475" indent="-215900" fontAlgn="base">
              <a:spcBef>
                <a:spcPct val="0"/>
              </a:spcBef>
              <a:spcAft>
                <a:spcPct val="0"/>
              </a:spcAft>
              <a:defRPr>
                <a:solidFill>
                  <a:schemeClr val="tx1"/>
                </a:solidFill>
                <a:latin typeface="Arial" panose="020B0604020202020204" pitchFamily="34" charset="0"/>
              </a:defRPr>
            </a:lvl6pPr>
            <a:lvl7pPr marL="2860675" indent="-215900" fontAlgn="base">
              <a:spcBef>
                <a:spcPct val="0"/>
              </a:spcBef>
              <a:spcAft>
                <a:spcPct val="0"/>
              </a:spcAft>
              <a:defRPr>
                <a:solidFill>
                  <a:schemeClr val="tx1"/>
                </a:solidFill>
                <a:latin typeface="Arial" panose="020B0604020202020204" pitchFamily="34" charset="0"/>
              </a:defRPr>
            </a:lvl7pPr>
            <a:lvl8pPr marL="3317875" indent="-215900" fontAlgn="base">
              <a:spcBef>
                <a:spcPct val="0"/>
              </a:spcBef>
              <a:spcAft>
                <a:spcPct val="0"/>
              </a:spcAft>
              <a:defRPr>
                <a:solidFill>
                  <a:schemeClr val="tx1"/>
                </a:solidFill>
                <a:latin typeface="Arial" panose="020B0604020202020204" pitchFamily="34" charset="0"/>
              </a:defRPr>
            </a:lvl8pPr>
            <a:lvl9pPr marL="3775075" indent="-215900" fontAlgn="base">
              <a:spcBef>
                <a:spcPct val="0"/>
              </a:spcBef>
              <a:spcAft>
                <a:spcPct val="0"/>
              </a:spcAft>
              <a:defRPr>
                <a:solidFill>
                  <a:schemeClr val="tx1"/>
                </a:solidFill>
                <a:latin typeface="Arial" panose="020B0604020202020204" pitchFamily="34" charset="0"/>
              </a:defRPr>
            </a:lvl9pPr>
          </a:lstStyle>
          <a:p>
            <a:pPr algn="r"/>
            <a:fld id="{9887BBB4-00A1-46B4-B746-AADDCCD0719C}" type="slidenum">
              <a:rPr lang="en-US" altLang="pt-BR" sz="1200">
                <a:cs typeface="Arial" panose="020B0604020202020204" pitchFamily="34" charset="0"/>
              </a:rPr>
              <a:pPr algn="r"/>
              <a:t>27</a:t>
            </a:fld>
            <a:endParaRPr lang="en-US" altLang="pt-BR" sz="1200">
              <a:cs typeface="Arial" panose="020B0604020202020204" pitchFamily="34" charset="0"/>
            </a:endParaRPr>
          </a:p>
        </p:txBody>
      </p:sp>
      <p:sp>
        <p:nvSpPr>
          <p:cNvPr id="86019" name="Rectangle 2"/>
          <p:cNvSpPr>
            <a:spLocks noGrp="1" noRot="1" noChangeAspect="1" noChangeArrowheads="1" noTextEdit="1"/>
          </p:cNvSpPr>
          <p:nvPr>
            <p:ph type="sldImg"/>
          </p:nvPr>
        </p:nvSpPr>
        <p:spPr>
          <a:xfrm>
            <a:off x="382588" y="534988"/>
            <a:ext cx="6096000" cy="3429000"/>
          </a:xfrm>
          <a:ln/>
        </p:spPr>
      </p:sp>
      <p:sp>
        <p:nvSpPr>
          <p:cNvPr id="86020" name="Rectangle 3"/>
          <p:cNvSpPr>
            <a:spLocks noGrp="1" noChangeArrowheads="1"/>
          </p:cNvSpPr>
          <p:nvPr>
            <p:ph type="body" idx="1"/>
          </p:nvPr>
        </p:nvSpPr>
        <p:spPr>
          <a:xfrm>
            <a:off x="685800" y="4248150"/>
            <a:ext cx="5486400" cy="4210050"/>
          </a:xfrm>
        </p:spPr>
        <p:txBody>
          <a:bodyPr lIns="91432" tIns="45716" rIns="91432" bIns="45716"/>
          <a:lstStyle/>
          <a:p>
            <a:endParaRPr lang="pt-BR" altLang="pt-BR"/>
          </a:p>
        </p:txBody>
      </p:sp>
    </p:spTree>
    <p:extLst>
      <p:ext uri="{BB962C8B-B14F-4D97-AF65-F5344CB8AC3E}">
        <p14:creationId xmlns:p14="http://schemas.microsoft.com/office/powerpoint/2010/main" val="248277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DE3E819-8BEA-483A-91E0-8FB142E26DE7}" type="datetimeFigureOut">
              <a:rPr lang="pt-BR" smtClean="0"/>
              <a:t>02/06/2020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34209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E3E819-8BEA-483A-91E0-8FB142E26DE7}" type="datetimeFigureOut">
              <a:rPr lang="pt-BR" smtClean="0"/>
              <a:t>02/06/2020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385514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E3E819-8BEA-483A-91E0-8FB142E26DE7}" type="datetimeFigureOut">
              <a:rPr lang="pt-BR" smtClean="0"/>
              <a:t>02/06/2020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162693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E3E819-8BEA-483A-91E0-8FB142E26DE7}" type="datetimeFigureOut">
              <a:rPr lang="pt-BR" smtClean="0"/>
              <a:t>02/06/2020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20717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BDE3E819-8BEA-483A-91E0-8FB142E26DE7}" type="datetimeFigureOut">
              <a:rPr lang="pt-BR" smtClean="0"/>
              <a:t>02/06/2020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284234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DE3E819-8BEA-483A-91E0-8FB142E26DE7}" type="datetimeFigureOut">
              <a:rPr lang="pt-BR" smtClean="0"/>
              <a:t>02/06/2020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132602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DE3E819-8BEA-483A-91E0-8FB142E26DE7}" type="datetimeFigureOut">
              <a:rPr lang="pt-BR" smtClean="0"/>
              <a:t>02/06/2020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276874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DE3E819-8BEA-483A-91E0-8FB142E26DE7}" type="datetimeFigureOut">
              <a:rPr lang="pt-BR" smtClean="0"/>
              <a:t>02/06/2020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287929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DE3E819-8BEA-483A-91E0-8FB142E26DE7}" type="datetimeFigureOut">
              <a:rPr lang="pt-BR" smtClean="0"/>
              <a:t>02/06/2020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135227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DE3E819-8BEA-483A-91E0-8FB142E26DE7}" type="datetimeFigureOut">
              <a:rPr lang="pt-BR" smtClean="0"/>
              <a:t>02/06/2020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295460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BDE3E819-8BEA-483A-91E0-8FB142E26DE7}" type="datetimeFigureOut">
              <a:rPr lang="pt-BR" smtClean="0"/>
              <a:t>02/06/2020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54207C-3517-4F8A-8926-7D7C03431021}" type="slidenum">
              <a:rPr lang="pt-BR" smtClean="0"/>
              <a:t>‹nº›</a:t>
            </a:fld>
            <a:endParaRPr lang="pt-BR"/>
          </a:p>
        </p:txBody>
      </p:sp>
    </p:spTree>
    <p:extLst>
      <p:ext uri="{BB962C8B-B14F-4D97-AF65-F5344CB8AC3E}">
        <p14:creationId xmlns:p14="http://schemas.microsoft.com/office/powerpoint/2010/main" val="122377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3E819-8BEA-483A-91E0-8FB142E26DE7}" type="datetimeFigureOut">
              <a:rPr lang="pt-BR" smtClean="0"/>
              <a:t>02/06/2020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4207C-3517-4F8A-8926-7D7C03431021}" type="slidenum">
              <a:rPr lang="pt-BR" smtClean="0"/>
              <a:t>‹nº›</a:t>
            </a:fld>
            <a:endParaRPr lang="pt-BR"/>
          </a:p>
        </p:txBody>
      </p:sp>
    </p:spTree>
    <p:extLst>
      <p:ext uri="{BB962C8B-B14F-4D97-AF65-F5344CB8AC3E}">
        <p14:creationId xmlns:p14="http://schemas.microsoft.com/office/powerpoint/2010/main" val="336718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Program%20Files/TurningPoint/2003/Ques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hyperlink" Target="../../../../Program%20Files/TurningPoint/2003/Question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8.bin"/><Relationship Id="rId4" Type="http://schemas.openxmlformats.org/officeDocument/2006/relationships/hyperlink" Target="../../../../Program%20Files/TurningPoint/2003/Questions.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Custos – Notas</a:t>
            </a:r>
            <a:endParaRPr lang="pt-BR" dirty="0"/>
          </a:p>
        </p:txBody>
      </p:sp>
      <p:sp>
        <p:nvSpPr>
          <p:cNvPr id="3" name="Subtítulo 2"/>
          <p:cNvSpPr>
            <a:spLocks noGrp="1"/>
          </p:cNvSpPr>
          <p:nvPr>
            <p:ph type="subTitle" idx="1"/>
          </p:nvPr>
        </p:nvSpPr>
        <p:spPr/>
        <p:txBody>
          <a:bodyPr/>
          <a:lstStyle/>
          <a:p>
            <a:r>
              <a:rPr lang="pt-BR" dirty="0" smtClean="0"/>
              <a:t>Sérgio Kannebley Júnior</a:t>
            </a:r>
            <a:endParaRPr lang="pt-BR" dirty="0"/>
          </a:p>
        </p:txBody>
      </p:sp>
    </p:spTree>
    <p:extLst>
      <p:ext uri="{BB962C8B-B14F-4D97-AF65-F5344CB8AC3E}">
        <p14:creationId xmlns:p14="http://schemas.microsoft.com/office/powerpoint/2010/main" val="564457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a:t>
            </a:r>
            <a:endParaRPr lang="pt-BR" dirty="0"/>
          </a:p>
        </p:txBody>
      </p:sp>
      <p:sp>
        <p:nvSpPr>
          <p:cNvPr id="3" name="Espaço Reservado para Conteúdo 2"/>
          <p:cNvSpPr>
            <a:spLocks noGrp="1"/>
          </p:cNvSpPr>
          <p:nvPr>
            <p:ph idx="1"/>
          </p:nvPr>
        </p:nvSpPr>
        <p:spPr/>
        <p:txBody>
          <a:bodyPr/>
          <a:lstStyle/>
          <a:p>
            <a:pPr fontAlgn="t"/>
            <a:r>
              <a:rPr lang="pt-BR" dirty="0" smtClean="0"/>
              <a:t>O </a:t>
            </a:r>
            <a:r>
              <a:rPr lang="pt-BR" dirty="0"/>
              <a:t>aluguel de equilíbrio no espaço dos escritórios acabou de aumentar em US $ 500 / mês</a:t>
            </a:r>
            <a:r>
              <a:rPr lang="pt-BR" dirty="0" smtClean="0"/>
              <a:t>.  Compare </a:t>
            </a:r>
            <a:r>
              <a:rPr lang="pt-BR" dirty="0"/>
              <a:t>os efeitos no lucro contábil e econômico </a:t>
            </a:r>
            <a:r>
              <a:rPr lang="pt-BR" dirty="0" smtClean="0"/>
              <a:t>se:</a:t>
            </a:r>
          </a:p>
          <a:p>
            <a:pPr fontAlgn="t"/>
            <a:r>
              <a:rPr lang="pt-BR" dirty="0" smtClean="0"/>
              <a:t>a</a:t>
            </a:r>
            <a:r>
              <a:rPr lang="pt-BR" dirty="0"/>
              <a:t>. você aluga seu espaço de </a:t>
            </a:r>
            <a:r>
              <a:rPr lang="pt-BR" dirty="0" smtClean="0"/>
              <a:t>escritório </a:t>
            </a:r>
          </a:p>
          <a:p>
            <a:pPr fontAlgn="t"/>
            <a:r>
              <a:rPr lang="pt-BR" dirty="0" smtClean="0"/>
              <a:t>b</a:t>
            </a:r>
            <a:r>
              <a:rPr lang="pt-BR" dirty="0"/>
              <a:t>. você possui seu espaço de escritório</a:t>
            </a:r>
          </a:p>
          <a:p>
            <a:endParaRPr lang="pt-BR" dirty="0"/>
          </a:p>
        </p:txBody>
      </p:sp>
    </p:spTree>
    <p:extLst>
      <p:ext uri="{BB962C8B-B14F-4D97-AF65-F5344CB8AC3E}">
        <p14:creationId xmlns:p14="http://schemas.microsoft.com/office/powerpoint/2010/main" val="1115559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a:t>
            </a:r>
            <a:endParaRPr lang="pt-BR" dirty="0"/>
          </a:p>
        </p:txBody>
      </p:sp>
      <p:sp>
        <p:nvSpPr>
          <p:cNvPr id="3" name="Espaço Reservado para Conteúdo 2"/>
          <p:cNvSpPr>
            <a:spLocks noGrp="1"/>
          </p:cNvSpPr>
          <p:nvPr>
            <p:ph idx="1"/>
          </p:nvPr>
        </p:nvSpPr>
        <p:spPr/>
        <p:txBody>
          <a:bodyPr/>
          <a:lstStyle/>
          <a:p>
            <a:r>
              <a:rPr lang="pt-BR" dirty="0"/>
              <a:t>O aluguel do espaço para escritório aumenta US $ 500 / mês</a:t>
            </a:r>
            <a:r>
              <a:rPr lang="pt-BR" dirty="0" smtClean="0"/>
              <a:t>. </a:t>
            </a:r>
          </a:p>
          <a:p>
            <a:r>
              <a:rPr lang="pt-BR" dirty="0" smtClean="0"/>
              <a:t>a</a:t>
            </a:r>
            <a:r>
              <a:rPr lang="pt-BR" dirty="0"/>
              <a:t>. Você aluga seu espaço de escritório</a:t>
            </a:r>
            <a:r>
              <a:rPr lang="pt-BR" dirty="0" smtClean="0"/>
              <a:t>. </a:t>
            </a:r>
          </a:p>
          <a:p>
            <a:pPr lvl="1"/>
            <a:r>
              <a:rPr lang="pt-BR" dirty="0" smtClean="0"/>
              <a:t>Os </a:t>
            </a:r>
            <a:r>
              <a:rPr lang="pt-BR" dirty="0"/>
              <a:t>custos explícitos aumentam US $ 500 / mês</a:t>
            </a:r>
            <a:r>
              <a:rPr lang="pt-BR" dirty="0" smtClean="0"/>
              <a:t>.</a:t>
            </a:r>
          </a:p>
          <a:p>
            <a:pPr lvl="1"/>
            <a:r>
              <a:rPr lang="pt-BR" dirty="0" smtClean="0"/>
              <a:t> O </a:t>
            </a:r>
            <a:r>
              <a:rPr lang="pt-BR" dirty="0"/>
              <a:t>lucro contábil e o lucro econômico caem US $ 500 / mês.</a:t>
            </a:r>
          </a:p>
          <a:p>
            <a:r>
              <a:rPr lang="pt-BR" dirty="0"/>
              <a:t>b. Você possui o seu espaço de escritório.</a:t>
            </a:r>
          </a:p>
          <a:p>
            <a:pPr lvl="1"/>
            <a:r>
              <a:rPr lang="pt-BR" dirty="0"/>
              <a:t>Os custos explícitos não mudam, portanto, o lucro contábil não muda</a:t>
            </a:r>
            <a:r>
              <a:rPr lang="pt-BR" dirty="0" smtClean="0"/>
              <a:t>.</a:t>
            </a:r>
          </a:p>
          <a:p>
            <a:pPr lvl="1"/>
            <a:r>
              <a:rPr lang="pt-BR" dirty="0" smtClean="0"/>
              <a:t> </a:t>
            </a:r>
            <a:r>
              <a:rPr lang="pt-BR" dirty="0"/>
              <a:t>Os custos implícitos aumentam US $ 500 / mês (custo operacional do uso do seu espaço em vez de alugá-lo</a:t>
            </a:r>
            <a:r>
              <a:rPr lang="pt-BR" dirty="0" smtClean="0"/>
              <a:t>);</a:t>
            </a:r>
          </a:p>
          <a:p>
            <a:pPr lvl="1"/>
            <a:r>
              <a:rPr lang="pt-BR" dirty="0" smtClean="0"/>
              <a:t> </a:t>
            </a:r>
            <a:r>
              <a:rPr lang="pt-BR" dirty="0"/>
              <a:t>portanto, o lucro econômico cai em US $ 500 / mês.</a:t>
            </a:r>
          </a:p>
        </p:txBody>
      </p:sp>
    </p:spTree>
    <p:extLst>
      <p:ext uri="{BB962C8B-B14F-4D97-AF65-F5344CB8AC3E}">
        <p14:creationId xmlns:p14="http://schemas.microsoft.com/office/powerpoint/2010/main" val="4178131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Função de Produção</a:t>
            </a:r>
            <a:endParaRPr lang="pt-BR"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p:txBody>
              <a:bodyPr>
                <a:normAutofit fontScale="85000" lnSpcReduction="20000"/>
              </a:bodyPr>
              <a:lstStyle/>
              <a:p>
                <a:r>
                  <a:rPr lang="pt-BR" dirty="0" smtClean="0"/>
                  <a:t>Uma </a:t>
                </a:r>
                <a:r>
                  <a:rPr lang="pt-BR" dirty="0"/>
                  <a:t>função de produção mostra a relação entre a quantidade de insumos usada para produzir um bem e a quantidade de produto desse bem.</a:t>
                </a:r>
              </a:p>
              <a:p>
                <a:endParaRPr lang="pt-BR" dirty="0" smtClean="0"/>
              </a:p>
              <a:p>
                <a:endParaRPr lang="pt-BR" dirty="0" smtClean="0"/>
              </a:p>
              <a:p>
                <a:endParaRPr lang="pt-BR" dirty="0"/>
              </a:p>
              <a:p>
                <a:endParaRPr lang="pt-BR" dirty="0" smtClean="0"/>
              </a:p>
              <a:p>
                <a:endParaRPr lang="pt-BR" dirty="0"/>
              </a:p>
              <a:p>
                <a:endParaRPr lang="pt-BR" dirty="0" smtClean="0"/>
              </a:p>
              <a:p>
                <a:r>
                  <a:rPr lang="pt-BR" dirty="0" smtClean="0"/>
                  <a:t>Economista representa isso por meio de uma expressão matemática</a:t>
                </a:r>
              </a:p>
              <a:p>
                <a:endParaRPr lang="pt-BR" dirty="0" smtClean="0"/>
              </a:p>
              <a:p>
                <a:pPr marL="0" indent="0" algn="ctr">
                  <a:buNone/>
                </a:pPr>
                <a:r>
                  <a:rPr lang="pt-BR" dirty="0"/>
                  <a:t> </a:t>
                </a:r>
                <a14:m>
                  <m:oMath xmlns:m="http://schemas.openxmlformats.org/officeDocument/2006/math">
                    <m:r>
                      <m:rPr>
                        <m:sty m:val="p"/>
                      </m:rPr>
                      <a:rPr lang="pt-BR" b="0" i="0" smtClean="0">
                        <a:latin typeface="Cambria Math" panose="02040503050406030204" pitchFamily="18" charset="0"/>
                      </a:rPr>
                      <m:t>q</m:t>
                    </m:r>
                    <m:r>
                      <a:rPr lang="pt-BR" b="0" i="1" smtClean="0">
                        <a:latin typeface="Cambria Math" panose="02040503050406030204" pitchFamily="18" charset="0"/>
                      </a:rPr>
                      <m:t>=</m:t>
                    </m:r>
                    <m:r>
                      <a:rPr lang="pt-BR" b="0" i="1" smtClean="0">
                        <a:latin typeface="Cambria Math" panose="02040503050406030204" pitchFamily="18" charset="0"/>
                      </a:rPr>
                      <m:t>𝐹</m:t>
                    </m:r>
                    <m:d>
                      <m:dPr>
                        <m:ctrlPr>
                          <a:rPr lang="pt-BR" b="0" i="1" smtClean="0">
                            <a:latin typeface="Cambria Math" panose="02040503050406030204" pitchFamily="18" charset="0"/>
                          </a:rPr>
                        </m:ctrlPr>
                      </m:dPr>
                      <m:e>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b="0" i="1" smtClean="0">
                                <a:latin typeface="Cambria Math" panose="02040503050406030204" pitchFamily="18" charset="0"/>
                              </a:rPr>
                              <m:t>2</m:t>
                            </m:r>
                          </m:sub>
                        </m:sSub>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b="0" i="1" smtClean="0">
                                <a:latin typeface="Cambria Math" panose="02040503050406030204" pitchFamily="18" charset="0"/>
                              </a:rPr>
                              <m:t>𝑛</m:t>
                            </m:r>
                          </m:sub>
                        </m:sSub>
                      </m:e>
                    </m:d>
                    <m:r>
                      <a:rPr lang="pt-BR" b="0" i="1" smtClean="0">
                        <a:latin typeface="Cambria Math" panose="02040503050406030204" pitchFamily="18" charset="0"/>
                      </a:rPr>
                      <m:t> </m:t>
                    </m:r>
                  </m:oMath>
                </a14:m>
                <a:endParaRPr lang="pt-BR" dirty="0"/>
              </a:p>
              <a:p>
                <a:endParaRPr lang="pt-BR" dirty="0" smtClean="0"/>
              </a:p>
              <a:p>
                <a:endParaRPr lang="pt-BR" dirty="0"/>
              </a:p>
              <a:p>
                <a:endParaRPr lang="pt-BR" dirty="0" smtClean="0"/>
              </a:p>
              <a:p>
                <a:endParaRPr lang="pt-BR" dirty="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blipFill>
                <a:blip r:embed="rId2"/>
                <a:stretch>
                  <a:fillRect l="-812" t="-3221" r="-174"/>
                </a:stretch>
              </a:blipFill>
            </p:spPr>
            <p:txBody>
              <a:bodyPr/>
              <a:lstStyle/>
              <a:p>
                <a:r>
                  <a:rPr lang="pt-BR">
                    <a:noFill/>
                  </a:rPr>
                  <a:t> </a:t>
                </a:r>
              </a:p>
            </p:txBody>
          </p:sp>
        </mc:Fallback>
      </mc:AlternateContent>
      <p:sp>
        <p:nvSpPr>
          <p:cNvPr id="4" name="Seta para a Direita 3"/>
          <p:cNvSpPr/>
          <p:nvPr/>
        </p:nvSpPr>
        <p:spPr>
          <a:xfrm>
            <a:off x="3927566" y="3443457"/>
            <a:ext cx="1071155" cy="435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5199016" y="2938360"/>
            <a:ext cx="2699658" cy="1445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5843451" y="3091543"/>
            <a:ext cx="1872343" cy="646331"/>
          </a:xfrm>
          <a:prstGeom prst="rect">
            <a:avLst/>
          </a:prstGeom>
          <a:noFill/>
        </p:spPr>
        <p:txBody>
          <a:bodyPr wrap="square" rtlCol="0">
            <a:spAutoFit/>
          </a:bodyPr>
          <a:lstStyle/>
          <a:p>
            <a:r>
              <a:rPr lang="pt-BR" dirty="0" smtClean="0"/>
              <a:t>Função de Produção</a:t>
            </a:r>
            <a:endParaRPr lang="pt-BR" dirty="0"/>
          </a:p>
        </p:txBody>
      </p:sp>
      <p:sp>
        <p:nvSpPr>
          <p:cNvPr id="9" name="Seta para a Direita 8"/>
          <p:cNvSpPr/>
          <p:nvPr/>
        </p:nvSpPr>
        <p:spPr>
          <a:xfrm>
            <a:off x="8273142" y="3369490"/>
            <a:ext cx="1045029" cy="435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1933304" y="2871371"/>
            <a:ext cx="1733006" cy="1733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riângulo isósceles 10"/>
          <p:cNvSpPr/>
          <p:nvPr/>
        </p:nvSpPr>
        <p:spPr>
          <a:xfrm>
            <a:off x="9603377" y="2957674"/>
            <a:ext cx="1750423" cy="1297577"/>
          </a:xfrm>
          <a:prstGeom prst="triangle">
            <a:avLst>
              <a:gd name="adj" fmla="val 48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2420982" y="2987040"/>
            <a:ext cx="1123407" cy="1200329"/>
          </a:xfrm>
          <a:prstGeom prst="rect">
            <a:avLst/>
          </a:prstGeom>
          <a:noFill/>
        </p:spPr>
        <p:txBody>
          <a:bodyPr wrap="square" rtlCol="0">
            <a:spAutoFit/>
          </a:bodyPr>
          <a:lstStyle/>
          <a:p>
            <a:r>
              <a:rPr lang="pt-BR" dirty="0" smtClean="0"/>
              <a:t>Insumos</a:t>
            </a:r>
          </a:p>
          <a:p>
            <a:r>
              <a:rPr lang="pt-BR" dirty="0" smtClean="0"/>
              <a:t>Fatores de Produção</a:t>
            </a:r>
            <a:endParaRPr lang="pt-BR" dirty="0"/>
          </a:p>
        </p:txBody>
      </p:sp>
      <p:sp>
        <p:nvSpPr>
          <p:cNvPr id="13" name="CaixaDeTexto 12"/>
          <p:cNvSpPr txBox="1"/>
          <p:nvPr/>
        </p:nvSpPr>
        <p:spPr>
          <a:xfrm>
            <a:off x="9997442" y="3457306"/>
            <a:ext cx="984068" cy="369332"/>
          </a:xfrm>
          <a:prstGeom prst="rect">
            <a:avLst/>
          </a:prstGeom>
          <a:noFill/>
        </p:spPr>
        <p:txBody>
          <a:bodyPr wrap="square" rtlCol="0">
            <a:spAutoFit/>
          </a:bodyPr>
          <a:lstStyle/>
          <a:p>
            <a:r>
              <a:rPr lang="pt-BR" dirty="0" smtClean="0"/>
              <a:t>Produto</a:t>
            </a:r>
            <a:endParaRPr lang="pt-BR" dirty="0"/>
          </a:p>
        </p:txBody>
      </p:sp>
    </p:spTree>
    <p:extLst>
      <p:ext uri="{BB962C8B-B14F-4D97-AF65-F5344CB8AC3E}">
        <p14:creationId xmlns:p14="http://schemas.microsoft.com/office/powerpoint/2010/main" val="4046676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Formas Funcionais: Exemplos</a:t>
            </a:r>
            <a:endParaRPr lang="pt-BR" dirty="0"/>
          </a:p>
        </p:txBody>
      </p:sp>
      <p:pic>
        <p:nvPicPr>
          <p:cNvPr id="8" name="Espaço Reservado para Conteúdo 7"/>
          <p:cNvPicPr>
            <a:picLocks noGrp="1" noChangeAspect="1"/>
          </p:cNvPicPr>
          <p:nvPr>
            <p:ph idx="1"/>
          </p:nvPr>
        </p:nvPicPr>
        <p:blipFill>
          <a:blip r:embed="rId2"/>
          <a:stretch>
            <a:fillRect/>
          </a:stretch>
        </p:blipFill>
        <p:spPr>
          <a:xfrm>
            <a:off x="2970973" y="1349829"/>
            <a:ext cx="6198892" cy="5347062"/>
          </a:xfrm>
          <a:prstGeom prst="rect">
            <a:avLst/>
          </a:prstGeom>
        </p:spPr>
      </p:pic>
    </p:spTree>
    <p:extLst>
      <p:ext uri="{BB962C8B-B14F-4D97-AF65-F5344CB8AC3E}">
        <p14:creationId xmlns:p14="http://schemas.microsoft.com/office/powerpoint/2010/main" val="216828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Função </a:t>
            </a:r>
            <a:r>
              <a:rPr lang="pt-BR" dirty="0" err="1" smtClean="0"/>
              <a:t>Cobb</a:t>
            </a:r>
            <a:r>
              <a:rPr lang="pt-BR" dirty="0" smtClean="0"/>
              <a:t>-Douglas</a:t>
            </a:r>
            <a:endParaRPr lang="pt-BR"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p:txBody>
              <a:bodyPr>
                <a:normAutofit fontScale="92500" lnSpcReduction="10000"/>
              </a:bodyPr>
              <a:lstStyle/>
              <a:p>
                <a:pPr marL="0" indent="0">
                  <a:buNone/>
                </a:pPr>
                <a:endParaRPr lang="pt-BR"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pt-BR" sz="3500" b="0" i="1" smtClean="0">
                          <a:latin typeface="Cambria Math" panose="02040503050406030204" pitchFamily="18" charset="0"/>
                        </a:rPr>
                        <m:t>𝑞</m:t>
                      </m:r>
                      <m:r>
                        <a:rPr lang="pt-BR" sz="3500" b="0" i="1" smtClean="0">
                          <a:latin typeface="Cambria Math" panose="02040503050406030204" pitchFamily="18" charset="0"/>
                        </a:rPr>
                        <m:t>=</m:t>
                      </m:r>
                      <m:r>
                        <a:rPr lang="pt-BR" sz="3500" b="0" i="1" smtClean="0">
                          <a:latin typeface="Cambria Math" panose="02040503050406030204" pitchFamily="18" charset="0"/>
                        </a:rPr>
                        <m:t>𝐴</m:t>
                      </m:r>
                      <m:sSup>
                        <m:sSupPr>
                          <m:ctrlPr>
                            <a:rPr lang="pt-BR" sz="3500" b="0" i="1" smtClean="0">
                              <a:latin typeface="Cambria Math" panose="02040503050406030204" pitchFamily="18" charset="0"/>
                            </a:rPr>
                          </m:ctrlPr>
                        </m:sSupPr>
                        <m:e>
                          <m:r>
                            <a:rPr lang="pt-BR" sz="3500" b="0" i="1" smtClean="0">
                              <a:latin typeface="Cambria Math" panose="02040503050406030204" pitchFamily="18" charset="0"/>
                            </a:rPr>
                            <m:t>𝐾</m:t>
                          </m:r>
                        </m:e>
                        <m:sup>
                          <m:r>
                            <a:rPr lang="pt-BR" sz="3500" b="0" i="1" smtClean="0">
                              <a:latin typeface="Cambria Math" panose="02040503050406030204" pitchFamily="18" charset="0"/>
                              <a:ea typeface="Cambria Math" panose="02040503050406030204" pitchFamily="18" charset="0"/>
                            </a:rPr>
                            <m:t>𝛼</m:t>
                          </m:r>
                        </m:sup>
                      </m:sSup>
                      <m:sSup>
                        <m:sSupPr>
                          <m:ctrlPr>
                            <a:rPr lang="pt-BR" sz="3500" b="0" i="1" smtClean="0">
                              <a:latin typeface="Cambria Math" panose="02040503050406030204" pitchFamily="18" charset="0"/>
                            </a:rPr>
                          </m:ctrlPr>
                        </m:sSupPr>
                        <m:e>
                          <m:r>
                            <a:rPr lang="pt-BR" sz="3500" b="0" i="1" smtClean="0">
                              <a:latin typeface="Cambria Math" panose="02040503050406030204" pitchFamily="18" charset="0"/>
                            </a:rPr>
                            <m:t>𝐿</m:t>
                          </m:r>
                        </m:e>
                        <m:sup>
                          <m:r>
                            <a:rPr lang="pt-BR" sz="3500" b="0" i="1" smtClean="0">
                              <a:latin typeface="Cambria Math" panose="02040503050406030204" pitchFamily="18" charset="0"/>
                              <a:ea typeface="Cambria Math" panose="02040503050406030204" pitchFamily="18" charset="0"/>
                            </a:rPr>
                            <m:t>𝛽</m:t>
                          </m:r>
                        </m:sup>
                      </m:sSup>
                    </m:oMath>
                  </m:oMathPara>
                </a14:m>
                <a:endParaRPr lang="pt-BR" sz="3500" dirty="0" smtClean="0"/>
              </a:p>
              <a:p>
                <a:endParaRPr lang="pt-BR" dirty="0" smtClean="0"/>
              </a:p>
              <a:p>
                <a:r>
                  <a:rPr lang="pt-BR" dirty="0" smtClean="0"/>
                  <a:t>Em que</a:t>
                </a:r>
              </a:p>
              <a:p>
                <a:pPr lvl="1"/>
                <a:r>
                  <a:rPr lang="pt-BR" dirty="0" smtClean="0"/>
                  <a:t>q </a:t>
                </a:r>
                <a:r>
                  <a:rPr lang="pt-BR" dirty="0"/>
                  <a:t>= produção </a:t>
                </a:r>
                <a:r>
                  <a:rPr lang="pt-BR" dirty="0" smtClean="0"/>
                  <a:t>total</a:t>
                </a:r>
                <a:endParaRPr lang="pt-BR" dirty="0"/>
              </a:p>
              <a:p>
                <a:pPr lvl="1"/>
                <a:r>
                  <a:rPr lang="pt-BR" dirty="0"/>
                  <a:t>L = </a:t>
                </a:r>
                <a:r>
                  <a:rPr lang="pt-BR" dirty="0" smtClean="0"/>
                  <a:t>mão-de-obra</a:t>
                </a:r>
                <a:endParaRPr lang="pt-BR" dirty="0"/>
              </a:p>
              <a:p>
                <a:pPr lvl="1"/>
                <a:r>
                  <a:rPr lang="pt-BR" dirty="0"/>
                  <a:t>K = </a:t>
                </a:r>
                <a:r>
                  <a:rPr lang="pt-BR" dirty="0" smtClean="0"/>
                  <a:t>capital</a:t>
                </a:r>
              </a:p>
              <a:p>
                <a:pPr lvl="1"/>
                <a:r>
                  <a:rPr lang="pt-BR" dirty="0" smtClean="0"/>
                  <a:t>A </a:t>
                </a:r>
                <a:r>
                  <a:rPr lang="pt-BR" dirty="0"/>
                  <a:t>= produtividade total </a:t>
                </a:r>
                <a:r>
                  <a:rPr lang="pt-BR" dirty="0" smtClean="0"/>
                  <a:t>dos fatores</a:t>
                </a:r>
                <a:endParaRPr lang="pt-BR" dirty="0"/>
              </a:p>
              <a:p>
                <a:pPr lvl="1"/>
                <a:r>
                  <a:rPr lang="pt-BR" dirty="0"/>
                  <a:t>α e β são as elasticidades de </a:t>
                </a:r>
                <a:r>
                  <a:rPr lang="pt-BR" dirty="0" smtClean="0"/>
                  <a:t>produção </a:t>
                </a:r>
                <a:r>
                  <a:rPr lang="pt-BR" dirty="0"/>
                  <a:t>de capital e trabalho, respectivamente. Esses valores são constantes determinadas pela tecnologia disponível</a:t>
                </a:r>
                <a:r>
                  <a:rPr lang="pt-BR" dirty="0" smtClean="0"/>
                  <a:t>.</a:t>
                </a:r>
              </a:p>
              <a:p>
                <a:r>
                  <a:rPr lang="pt-BR" dirty="0" smtClean="0"/>
                  <a:t>Essa função pode ser generalizada para N insumos</a:t>
                </a: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pt-BR">
                    <a:noFill/>
                  </a:rPr>
                  <a:t> </a:t>
                </a:r>
              </a:p>
            </p:txBody>
          </p:sp>
        </mc:Fallback>
      </mc:AlternateContent>
    </p:spTree>
    <p:extLst>
      <p:ext uri="{BB962C8B-B14F-4D97-AF65-F5344CB8AC3E}">
        <p14:creationId xmlns:p14="http://schemas.microsoft.com/office/powerpoint/2010/main" val="997179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Função </a:t>
            </a:r>
            <a:r>
              <a:rPr lang="pt-BR" dirty="0" err="1"/>
              <a:t>Cobb</a:t>
            </a:r>
            <a:r>
              <a:rPr lang="pt-BR" dirty="0"/>
              <a:t>-Douglas</a:t>
            </a:r>
          </a:p>
        </p:txBody>
      </p:sp>
      <p:pic>
        <p:nvPicPr>
          <p:cNvPr id="4" name="Espaço Reservado para Conteúdo 3"/>
          <p:cNvPicPr>
            <a:picLocks noGrp="1" noChangeAspect="1"/>
          </p:cNvPicPr>
          <p:nvPr>
            <p:ph idx="1"/>
          </p:nvPr>
        </p:nvPicPr>
        <p:blipFill>
          <a:blip r:embed="rId2"/>
          <a:stretch>
            <a:fillRect/>
          </a:stretch>
        </p:blipFill>
        <p:spPr>
          <a:xfrm>
            <a:off x="1868442" y="1825625"/>
            <a:ext cx="8455116" cy="4351338"/>
          </a:xfrm>
          <a:prstGeom prst="rect">
            <a:avLst/>
          </a:prstGeom>
        </p:spPr>
      </p:pic>
    </p:spTree>
    <p:extLst>
      <p:ext uri="{BB962C8B-B14F-4D97-AF65-F5344CB8AC3E}">
        <p14:creationId xmlns:p14="http://schemas.microsoft.com/office/powerpoint/2010/main" val="3705352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981200" y="404813"/>
            <a:ext cx="8229600" cy="1066800"/>
          </a:xfrm>
          <a:prstGeom prst="rect">
            <a:avLst/>
          </a:prstGeom>
        </p:spPr>
        <p:txBody>
          <a:bodyPr anchor="ctr">
            <a:normAutofit/>
          </a:bodyPr>
          <a:lstStyle/>
          <a:p>
            <a:pPr algn="ctr">
              <a:defRPr/>
            </a:pPr>
            <a:r>
              <a:rPr lang="pt-BR" sz="4000" dirty="0">
                <a:latin typeface="+mj-lt"/>
                <a:ea typeface="+mj-ea"/>
                <a:cs typeface="+mj-cs"/>
              </a:rPr>
              <a:t>Derivadas Parciais - Interpretação</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484314"/>
            <a:ext cx="820737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24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Conteúdo 2"/>
          <p:cNvSpPr>
            <a:spLocks noGrp="1"/>
          </p:cNvSpPr>
          <p:nvPr>
            <p:ph idx="1"/>
          </p:nvPr>
        </p:nvSpPr>
        <p:spPr>
          <a:xfrm>
            <a:off x="1847850" y="2060575"/>
            <a:ext cx="8229600" cy="4325938"/>
          </a:xfrm>
        </p:spPr>
        <p:txBody>
          <a:bodyPr/>
          <a:lstStyle/>
          <a:p>
            <a:pPr eaLnBrk="1" hangingPunct="1"/>
            <a:r>
              <a:rPr lang="pt-BR" altLang="pt-BR" u="sng" dirty="0" smtClean="0"/>
              <a:t>Exemplo</a:t>
            </a:r>
            <a:r>
              <a:rPr lang="pt-BR" altLang="pt-BR" dirty="0" smtClean="0"/>
              <a:t>: Função de produção COBB-DOUGLAS</a:t>
            </a:r>
          </a:p>
          <a:p>
            <a:pPr eaLnBrk="1" hangingPunct="1"/>
            <a:endParaRPr lang="pt-BR" altLang="pt-BR" dirty="0" smtClean="0"/>
          </a:p>
          <a:p>
            <a:pPr eaLnBrk="1" hangingPunct="1"/>
            <a:endParaRPr lang="pt-BR" altLang="pt-BR" dirty="0" smtClean="0"/>
          </a:p>
          <a:p>
            <a:pPr eaLnBrk="1" hangingPunct="1"/>
            <a:endParaRPr lang="pt-BR" altLang="pt-BR" dirty="0" smtClean="0"/>
          </a:p>
          <a:p>
            <a:pPr eaLnBrk="1" hangingPunct="1">
              <a:buFont typeface="Georgia" panose="02040502050405020303" pitchFamily="18" charset="0"/>
              <a:buNone/>
            </a:pPr>
            <a:r>
              <a:rPr lang="pt-BR" altLang="pt-BR" dirty="0" smtClean="0"/>
              <a:t>	Então,</a:t>
            </a:r>
          </a:p>
        </p:txBody>
      </p:sp>
      <p:sp>
        <p:nvSpPr>
          <p:cNvPr id="4" name="Título 1"/>
          <p:cNvSpPr txBox="1">
            <a:spLocks/>
          </p:cNvSpPr>
          <p:nvPr/>
        </p:nvSpPr>
        <p:spPr>
          <a:xfrm>
            <a:off x="984069" y="765175"/>
            <a:ext cx="10241280" cy="1066800"/>
          </a:xfrm>
          <a:prstGeom prst="rect">
            <a:avLst/>
          </a:prstGeom>
        </p:spPr>
        <p:txBody>
          <a:bodyPr anchor="ctr">
            <a:noAutofit/>
          </a:bodyPr>
          <a:lstStyle/>
          <a:p>
            <a:pPr algn="ctr">
              <a:defRPr/>
            </a:pPr>
            <a:r>
              <a:rPr lang="pt-BR" sz="4000" dirty="0">
                <a:latin typeface="+mj-lt"/>
                <a:ea typeface="+mj-ea"/>
                <a:cs typeface="+mj-cs"/>
              </a:rPr>
              <a:t>Interpretação Econômica: Produtividade Marginal</a:t>
            </a:r>
          </a:p>
        </p:txBody>
      </p:sp>
      <p:sp>
        <p:nvSpPr>
          <p:cNvPr id="18436"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latin typeface="Georgia" panose="02040502050405020303" pitchFamily="18" charset="0"/>
            </a:endParaRPr>
          </a:p>
        </p:txBody>
      </p:sp>
      <p:sp>
        <p:nvSpPr>
          <p:cNvPr id="1843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latin typeface="Georgia" panose="02040502050405020303" pitchFamily="18" charset="0"/>
            </a:endParaRPr>
          </a:p>
        </p:txBody>
      </p:sp>
      <p:pic>
        <p:nvPicPr>
          <p:cNvPr id="18439"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6300" y="2924175"/>
            <a:ext cx="35242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latin typeface="Georgia" panose="02040502050405020303" pitchFamily="18" charset="0"/>
            </a:endParaRPr>
          </a:p>
        </p:txBody>
      </p:sp>
      <p:pic>
        <p:nvPicPr>
          <p:cNvPr id="18441"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41839" y="4164014"/>
            <a:ext cx="2706687"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8"/>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latin typeface="Georgia" panose="02040502050405020303" pitchFamily="18" charset="0"/>
            </a:endParaRPr>
          </a:p>
        </p:txBody>
      </p:sp>
      <p:pic>
        <p:nvPicPr>
          <p:cNvPr id="18443"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1676" y="5013326"/>
            <a:ext cx="26638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10"/>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latin typeface="Georgia" panose="02040502050405020303" pitchFamily="18" charset="0"/>
            </a:endParaRPr>
          </a:p>
        </p:txBody>
      </p:sp>
      <p:sp>
        <p:nvSpPr>
          <p:cNvPr id="18445" name="Rectangle 1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t-BR" altLang="pt-BR">
              <a:latin typeface="Georgia" panose="02040502050405020303" pitchFamily="18" charset="0"/>
            </a:endParaRPr>
          </a:p>
        </p:txBody>
      </p:sp>
      <mc:AlternateContent xmlns:mc="http://schemas.openxmlformats.org/markup-compatibility/2006" xmlns:a14="http://schemas.microsoft.com/office/drawing/2010/main">
        <mc:Choice Requires="a14">
          <p:sp>
            <p:nvSpPr>
              <p:cNvPr id="2" name="Retângulo 1"/>
              <p:cNvSpPr/>
              <p:nvPr/>
            </p:nvSpPr>
            <p:spPr>
              <a:xfrm>
                <a:off x="2490651" y="2830286"/>
                <a:ext cx="2845392" cy="6079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BR" sz="3200" i="1">
                          <a:latin typeface="Cambria Math" panose="02040503050406030204" pitchFamily="18" charset="0"/>
                        </a:rPr>
                        <m:t>𝑞</m:t>
                      </m:r>
                      <m:r>
                        <a:rPr lang="pt-BR" sz="3200" i="1">
                          <a:latin typeface="Cambria Math" panose="02040503050406030204" pitchFamily="18" charset="0"/>
                        </a:rPr>
                        <m:t>=</m:t>
                      </m:r>
                      <m:r>
                        <a:rPr lang="pt-BR" sz="3200" i="1">
                          <a:latin typeface="Cambria Math" panose="02040503050406030204" pitchFamily="18" charset="0"/>
                        </a:rPr>
                        <m:t>𝐴</m:t>
                      </m:r>
                      <m:sSup>
                        <m:sSupPr>
                          <m:ctrlPr>
                            <a:rPr lang="pt-BR" sz="3200" i="1">
                              <a:latin typeface="Cambria Math" panose="02040503050406030204" pitchFamily="18" charset="0"/>
                            </a:rPr>
                          </m:ctrlPr>
                        </m:sSupPr>
                        <m:e>
                          <m:r>
                            <a:rPr lang="pt-BR" sz="3200" i="1">
                              <a:latin typeface="Cambria Math" panose="02040503050406030204" pitchFamily="18" charset="0"/>
                            </a:rPr>
                            <m:t>𝐾</m:t>
                          </m:r>
                        </m:e>
                        <m:sup>
                          <m:r>
                            <a:rPr lang="pt-BR" sz="3200" i="1">
                              <a:latin typeface="Cambria Math" panose="02040503050406030204" pitchFamily="18" charset="0"/>
                              <a:ea typeface="Cambria Math" panose="02040503050406030204" pitchFamily="18" charset="0"/>
                            </a:rPr>
                            <m:t>𝛼</m:t>
                          </m:r>
                        </m:sup>
                      </m:sSup>
                      <m:sSup>
                        <m:sSupPr>
                          <m:ctrlPr>
                            <a:rPr lang="pt-BR" sz="3200" i="1">
                              <a:latin typeface="Cambria Math" panose="02040503050406030204" pitchFamily="18" charset="0"/>
                            </a:rPr>
                          </m:ctrlPr>
                        </m:sSupPr>
                        <m:e>
                          <m:r>
                            <a:rPr lang="pt-BR" sz="3200" i="1">
                              <a:latin typeface="Cambria Math" panose="02040503050406030204" pitchFamily="18" charset="0"/>
                            </a:rPr>
                            <m:t>𝐿</m:t>
                          </m:r>
                        </m:e>
                        <m:sup>
                          <m:r>
                            <a:rPr lang="pt-BR" sz="3200" i="1">
                              <a:latin typeface="Cambria Math" panose="02040503050406030204" pitchFamily="18" charset="0"/>
                              <a:ea typeface="Cambria Math" panose="02040503050406030204" pitchFamily="18" charset="0"/>
                            </a:rPr>
                            <m:t>𝛽</m:t>
                          </m:r>
                        </m:sup>
                      </m:sSup>
                    </m:oMath>
                  </m:oMathPara>
                </a14:m>
                <a:endParaRPr lang="pt-BR" sz="3200" dirty="0"/>
              </a:p>
            </p:txBody>
          </p:sp>
        </mc:Choice>
        <mc:Fallback xmlns="">
          <p:sp>
            <p:nvSpPr>
              <p:cNvPr id="2" name="Retângulo 1"/>
              <p:cNvSpPr>
                <a:spLocks noRot="1" noChangeAspect="1" noMove="1" noResize="1" noEditPoints="1" noAdjustHandles="1" noChangeArrowheads="1" noChangeShapeType="1" noTextEdit="1"/>
              </p:cNvSpPr>
              <p:nvPr/>
            </p:nvSpPr>
            <p:spPr>
              <a:xfrm>
                <a:off x="2490651" y="2830286"/>
                <a:ext cx="2845392" cy="607923"/>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306771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765175"/>
            <a:ext cx="8229600" cy="1066800"/>
          </a:xfrm>
        </p:spPr>
        <p:txBody>
          <a:bodyPr>
            <a:normAutofit fontScale="90000"/>
          </a:bodyPr>
          <a:lstStyle/>
          <a:p>
            <a:pPr algn="ctr">
              <a:defRPr/>
            </a:pPr>
            <a:r>
              <a:rPr lang="pt-BR" dirty="0" smtClean="0"/>
              <a:t>Interpretação Econômica: Produtividade Marginal</a:t>
            </a:r>
            <a:endParaRPr lang="pt-BR" dirty="0"/>
          </a:p>
        </p:txBody>
      </p:sp>
      <p:sp>
        <p:nvSpPr>
          <p:cNvPr id="2054" name="Espaço Reservado para Conteúdo 2"/>
          <p:cNvSpPr>
            <a:spLocks noGrp="1"/>
          </p:cNvSpPr>
          <p:nvPr>
            <p:ph idx="1"/>
          </p:nvPr>
        </p:nvSpPr>
        <p:spPr>
          <a:xfrm>
            <a:off x="1919289" y="2133600"/>
            <a:ext cx="8569325" cy="4324350"/>
          </a:xfrm>
        </p:spPr>
        <p:txBody>
          <a:bodyPr/>
          <a:lstStyle/>
          <a:p>
            <a:pPr eaLnBrk="1" hangingPunct="1"/>
            <a:r>
              <a:rPr lang="pt-BR" altLang="pt-BR" u="sng" smtClean="0"/>
              <a:t>Exemplo</a:t>
            </a:r>
            <a:r>
              <a:rPr lang="pt-BR" altLang="pt-BR" smtClean="0"/>
              <a:t>: Seja a função de produção expressa por,          </a:t>
            </a:r>
          </a:p>
          <a:p>
            <a:pPr eaLnBrk="1" hangingPunct="1">
              <a:buFont typeface="Georgia" panose="02040502050405020303" pitchFamily="18" charset="0"/>
              <a:buNone/>
            </a:pPr>
            <a:r>
              <a:rPr lang="pt-BR" altLang="pt-BR" smtClean="0"/>
              <a:t>                         , onde x</a:t>
            </a:r>
            <a:r>
              <a:rPr lang="pt-BR" altLang="pt-BR" sz="1800"/>
              <a:t>1</a:t>
            </a:r>
            <a:r>
              <a:rPr lang="pt-BR" altLang="pt-BR" smtClean="0"/>
              <a:t> é trabalho e x</a:t>
            </a:r>
            <a:r>
              <a:rPr lang="pt-BR" altLang="pt-BR" sz="1800"/>
              <a:t>2</a:t>
            </a:r>
            <a:r>
              <a:rPr lang="pt-BR" altLang="pt-BR" smtClean="0"/>
              <a:t>, capital. Então f</a:t>
            </a:r>
            <a:r>
              <a:rPr lang="pt-BR" altLang="pt-BR" sz="2000"/>
              <a:t>i</a:t>
            </a:r>
            <a:r>
              <a:rPr lang="pt-BR" altLang="pt-BR" smtClean="0"/>
              <a:t> representa o produto marginal do fator de produção i.</a:t>
            </a:r>
          </a:p>
        </p:txBody>
      </p:sp>
      <p:graphicFrame>
        <p:nvGraphicFramePr>
          <p:cNvPr id="2050" name="Object 2"/>
          <p:cNvGraphicFramePr>
            <a:graphicFrameLocks noChangeAspect="1"/>
          </p:cNvGraphicFramePr>
          <p:nvPr/>
        </p:nvGraphicFramePr>
        <p:xfrm>
          <a:off x="-1392238" y="2673350"/>
          <a:ext cx="9212263" cy="611188"/>
        </p:xfrm>
        <a:graphic>
          <a:graphicData uri="http://schemas.openxmlformats.org/presentationml/2006/ole">
            <mc:AlternateContent xmlns:mc="http://schemas.openxmlformats.org/markup-compatibility/2006">
              <mc:Choice xmlns:v="urn:schemas-microsoft-com:vml" Requires="v">
                <p:oleObj spid="_x0000_s1146" name="Documento" r:id="rId3" imgW="5405320" imgH="358359" progId="Word.Document.12">
                  <p:embed/>
                </p:oleObj>
              </mc:Choice>
              <mc:Fallback>
                <p:oleObj name="Documento" r:id="rId3" imgW="5405320" imgH="358359" progId="Word.Document.12">
                  <p:embed/>
                  <p:pic>
                    <p:nvPicPr>
                      <p:cNvPr id="2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238" y="2673350"/>
                        <a:ext cx="9212263"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4"/>
          <p:cNvGraphicFramePr>
            <a:graphicFrameLocks noChangeAspect="1"/>
          </p:cNvGraphicFramePr>
          <p:nvPr/>
        </p:nvGraphicFramePr>
        <p:xfrm>
          <a:off x="1271587" y="4005263"/>
          <a:ext cx="9807576" cy="1079500"/>
        </p:xfrm>
        <a:graphic>
          <a:graphicData uri="http://schemas.openxmlformats.org/presentationml/2006/ole">
            <mc:AlternateContent xmlns:mc="http://schemas.openxmlformats.org/markup-compatibility/2006">
              <mc:Choice xmlns:v="urn:schemas-microsoft-com:vml" Requires="v">
                <p:oleObj spid="_x0000_s1147" name="Documento" r:id="rId5" imgW="5405320" imgH="595704" progId="Word.Document.12">
                  <p:embed/>
                </p:oleObj>
              </mc:Choice>
              <mc:Fallback>
                <p:oleObj name="Documento" r:id="rId5" imgW="5405320" imgH="595704" progId="Word.Document.12">
                  <p:embed/>
                  <p:pic>
                    <p:nvPicPr>
                      <p:cNvPr id="2051"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7" y="4005263"/>
                        <a:ext cx="9807576"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5"/>
          <p:cNvGraphicFramePr>
            <a:graphicFrameLocks noChangeAspect="1"/>
          </p:cNvGraphicFramePr>
          <p:nvPr/>
        </p:nvGraphicFramePr>
        <p:xfrm>
          <a:off x="1184276" y="5084764"/>
          <a:ext cx="9807575" cy="1081087"/>
        </p:xfrm>
        <a:graphic>
          <a:graphicData uri="http://schemas.openxmlformats.org/presentationml/2006/ole">
            <mc:AlternateContent xmlns:mc="http://schemas.openxmlformats.org/markup-compatibility/2006">
              <mc:Choice xmlns:v="urn:schemas-microsoft-com:vml" Requires="v">
                <p:oleObj spid="_x0000_s1148" name="Documento" r:id="rId7" imgW="5405320" imgH="595704" progId="Word.Document.12">
                  <p:embed/>
                </p:oleObj>
              </mc:Choice>
              <mc:Fallback>
                <p:oleObj name="Documento" r:id="rId7" imgW="5405320" imgH="595704" progId="Word.Document.12">
                  <p:embed/>
                  <p:pic>
                    <p:nvPicPr>
                      <p:cNvPr id="2052"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4276" y="5084764"/>
                        <a:ext cx="98075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4976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2"/>
          <p:cNvSpPr>
            <a:spLocks noGrp="1"/>
          </p:cNvSpPr>
          <p:nvPr>
            <p:ph type="sldNum" sz="quarter" idx="11"/>
          </p:nvPr>
        </p:nvSpPr>
        <p:spPr/>
        <p:txBody>
          <a:bodyPr/>
          <a:lstStyle/>
          <a:p>
            <a:fld id="{A024A84C-8FCD-4E05-85C5-DB98E95E2286}" type="slidenum">
              <a:rPr lang="en-US" altLang="pt-BR"/>
              <a:pPr/>
              <a:t>19</a:t>
            </a:fld>
            <a:endParaRPr lang="en-US" altLang="pt-BR"/>
          </a:p>
        </p:txBody>
      </p:sp>
      <p:sp>
        <p:nvSpPr>
          <p:cNvPr id="68610" name="Rectangle 2"/>
          <p:cNvSpPr>
            <a:spLocks noGrp="1" noChangeArrowheads="1"/>
          </p:cNvSpPr>
          <p:nvPr>
            <p:ph type="title" idx="4294967295"/>
          </p:nvPr>
        </p:nvSpPr>
        <p:spPr/>
        <p:txBody>
          <a:bodyPr/>
          <a:lstStyle/>
          <a:p>
            <a:r>
              <a:rPr lang="en-US" altLang="pt-BR" dirty="0" err="1" smtClean="0"/>
              <a:t>Função</a:t>
            </a:r>
            <a:r>
              <a:rPr lang="en-US" altLang="pt-BR" dirty="0" smtClean="0"/>
              <a:t> de </a:t>
            </a:r>
            <a:r>
              <a:rPr lang="en-US" altLang="pt-BR" dirty="0" err="1" smtClean="0"/>
              <a:t>Produção</a:t>
            </a:r>
            <a:r>
              <a:rPr lang="en-US" altLang="pt-BR" dirty="0" smtClean="0"/>
              <a:t> - </a:t>
            </a:r>
            <a:r>
              <a:rPr lang="en-US" altLang="pt-BR" dirty="0" err="1" smtClean="0"/>
              <a:t>Ilustração</a:t>
            </a:r>
            <a:endParaRPr lang="en-US" altLang="pt-BR" dirty="0"/>
          </a:p>
        </p:txBody>
      </p:sp>
      <mc:AlternateContent xmlns:mc="http://schemas.openxmlformats.org/markup-compatibility/2006" xmlns:a14="http://schemas.microsoft.com/office/drawing/2010/main">
        <mc:Choice Requires="a14">
          <p:sp>
            <p:nvSpPr>
              <p:cNvPr id="68611" name="Rectangle 3"/>
              <p:cNvSpPr>
                <a:spLocks noGrp="1" noChangeArrowheads="1"/>
              </p:cNvSpPr>
              <p:nvPr>
                <p:ph type="body" idx="4294967295"/>
              </p:nvPr>
            </p:nvSpPr>
            <p:spPr/>
            <p:txBody>
              <a:bodyPr/>
              <a:lstStyle/>
              <a:p>
                <a:r>
                  <a:rPr lang="pt-BR" altLang="pt-BR" dirty="0" smtClean="0"/>
                  <a:t>O </a:t>
                </a:r>
                <a:r>
                  <a:rPr lang="pt-BR" altLang="pt-BR" dirty="0"/>
                  <a:t>fazendeiro </a:t>
                </a:r>
                <a:r>
                  <a:rPr lang="pt-BR" altLang="pt-BR" dirty="0" smtClean="0"/>
                  <a:t>José </a:t>
                </a:r>
                <a:r>
                  <a:rPr lang="pt-BR" altLang="pt-BR" dirty="0"/>
                  <a:t>cultiva trigo</a:t>
                </a:r>
                <a:r>
                  <a:rPr lang="pt-BR" altLang="pt-BR" dirty="0" smtClean="0"/>
                  <a:t>.</a:t>
                </a:r>
              </a:p>
              <a:p>
                <a:endParaRPr lang="pt-BR" altLang="pt-BR" dirty="0" smtClean="0"/>
              </a:p>
              <a:p>
                <a:pPr marL="0" indent="0">
                  <a:buNone/>
                </a:pPr>
                <a14:m>
                  <m:oMathPara xmlns:m="http://schemas.openxmlformats.org/officeDocument/2006/math">
                    <m:oMathParaPr>
                      <m:jc m:val="centerGroup"/>
                    </m:oMathParaPr>
                    <m:oMath xmlns:m="http://schemas.openxmlformats.org/officeDocument/2006/math">
                      <m:sSub>
                        <m:sSubPr>
                          <m:ctrlPr>
                            <a:rPr lang="pt-BR" altLang="pt-BR" i="1" smtClean="0">
                              <a:latin typeface="Cambria Math" panose="02040503050406030204" pitchFamily="18" charset="0"/>
                            </a:rPr>
                          </m:ctrlPr>
                        </m:sSubPr>
                        <m:e>
                          <m:r>
                            <a:rPr lang="pt-BR" altLang="pt-BR" b="0" i="1" smtClean="0">
                              <a:latin typeface="Cambria Math" panose="02040503050406030204" pitchFamily="18" charset="0"/>
                            </a:rPr>
                            <m:t>𝑞</m:t>
                          </m:r>
                        </m:e>
                        <m:sub>
                          <m:r>
                            <a:rPr lang="pt-BR" altLang="pt-BR" b="0" i="1" smtClean="0">
                              <a:latin typeface="Cambria Math" panose="02040503050406030204" pitchFamily="18" charset="0"/>
                            </a:rPr>
                            <m:t>𝑇</m:t>
                          </m:r>
                        </m:sub>
                      </m:sSub>
                      <m:r>
                        <a:rPr lang="pt-BR" altLang="pt-BR" b="0" i="1" smtClean="0">
                          <a:latin typeface="Cambria Math" panose="02040503050406030204" pitchFamily="18" charset="0"/>
                        </a:rPr>
                        <m:t>=</m:t>
                      </m:r>
                      <m:sSub>
                        <m:sSubPr>
                          <m:ctrlPr>
                            <a:rPr lang="pt-BR" altLang="pt-BR" b="0" i="1" smtClean="0">
                              <a:latin typeface="Cambria Math" panose="02040503050406030204" pitchFamily="18" charset="0"/>
                            </a:rPr>
                          </m:ctrlPr>
                        </m:sSubPr>
                        <m:e>
                          <m:r>
                            <a:rPr lang="pt-BR" altLang="pt-BR" b="0" i="1" smtClean="0">
                              <a:latin typeface="Cambria Math" panose="02040503050406030204" pitchFamily="18" charset="0"/>
                            </a:rPr>
                            <m:t>𝐹</m:t>
                          </m:r>
                        </m:e>
                        <m:sub>
                          <m:r>
                            <a:rPr lang="pt-BR" altLang="pt-BR" b="0" i="1" smtClean="0">
                              <a:latin typeface="Cambria Math" panose="02040503050406030204" pitchFamily="18" charset="0"/>
                            </a:rPr>
                            <m:t>𝑇</m:t>
                          </m:r>
                        </m:sub>
                      </m:sSub>
                      <m:d>
                        <m:dPr>
                          <m:ctrlPr>
                            <a:rPr lang="pt-BR" altLang="pt-BR" b="0" i="1" smtClean="0">
                              <a:latin typeface="Cambria Math" panose="02040503050406030204" pitchFamily="18" charset="0"/>
                            </a:rPr>
                          </m:ctrlPr>
                        </m:dPr>
                        <m:e>
                          <m:r>
                            <a:rPr lang="pt-BR" altLang="pt-BR" b="0" i="1" smtClean="0">
                              <a:latin typeface="Cambria Math" panose="02040503050406030204" pitchFamily="18" charset="0"/>
                            </a:rPr>
                            <m:t>𝑇𝑒𝑟𝑟𝑎</m:t>
                          </m:r>
                          <m:r>
                            <a:rPr lang="pt-BR" altLang="pt-BR" b="0" i="1" smtClean="0">
                              <a:latin typeface="Cambria Math" panose="02040503050406030204" pitchFamily="18" charset="0"/>
                            </a:rPr>
                            <m:t>, </m:t>
                          </m:r>
                          <m:r>
                            <a:rPr lang="pt-BR" altLang="pt-BR" b="0" i="1" smtClean="0">
                              <a:latin typeface="Cambria Math" panose="02040503050406030204" pitchFamily="18" charset="0"/>
                            </a:rPr>
                            <m:t>𝑇𝑟𝑎𝑏𝑎𝑙h𝑜</m:t>
                          </m:r>
                        </m:e>
                      </m:d>
                    </m:oMath>
                  </m:oMathPara>
                </a14:m>
                <a:endParaRPr lang="pt-BR" altLang="pt-BR" dirty="0"/>
              </a:p>
              <a:p>
                <a:endParaRPr lang="pt-BR" altLang="pt-BR" dirty="0"/>
              </a:p>
              <a:p>
                <a:r>
                  <a:rPr lang="pt-BR" altLang="pt-BR" dirty="0"/>
                  <a:t>Ele tem 5 acres de </a:t>
                </a:r>
                <a:r>
                  <a:rPr lang="pt-BR" altLang="pt-BR" dirty="0" smtClean="0"/>
                  <a:t>terra  (terra é constante).</a:t>
                </a:r>
                <a:endParaRPr lang="pt-BR" altLang="pt-BR" dirty="0"/>
              </a:p>
              <a:p>
                <a:r>
                  <a:rPr lang="pt-BR" altLang="pt-BR" dirty="0"/>
                  <a:t>Ele pode contratar quantos trabalhadores quiser</a:t>
                </a:r>
                <a:endParaRPr lang="en-US" altLang="pt-BR" dirty="0"/>
              </a:p>
            </p:txBody>
          </p:sp>
        </mc:Choice>
        <mc:Fallback xmlns="">
          <p:sp>
            <p:nvSpPr>
              <p:cNvPr id="68611" name="Rectangle 3"/>
              <p:cNvSpPr>
                <a:spLocks noGrp="1" noRot="1" noChangeAspect="1" noMove="1" noResize="1" noEditPoints="1" noAdjustHandles="1" noChangeArrowheads="1" noChangeShapeType="1" noTextEdit="1"/>
              </p:cNvSpPr>
              <p:nvPr>
                <p:ph type="body" idx="4294967295"/>
              </p:nvPr>
            </p:nvSpPr>
            <p:spPr>
              <a:blipFill>
                <a:blip r:embed="rId3"/>
                <a:stretch>
                  <a:fillRect l="-1043" t="-2241"/>
                </a:stretch>
              </a:blipFill>
            </p:spPr>
            <p:txBody>
              <a:bodyPr/>
              <a:lstStyle/>
              <a:p>
                <a:r>
                  <a:rPr lang="pt-BR">
                    <a:noFill/>
                  </a:rPr>
                  <a:t> </a:t>
                </a:r>
              </a:p>
            </p:txBody>
          </p:sp>
        </mc:Fallback>
      </mc:AlternateContent>
      <p:sp>
        <p:nvSpPr>
          <p:cNvPr id="68612"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extLst>
      <p:ext uri="{BB962C8B-B14F-4D97-AF65-F5344CB8AC3E}">
        <p14:creationId xmlns:p14="http://schemas.microsoft.com/office/powerpoint/2010/main" val="392105523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Nesse capítulo vamos ver....</a:t>
            </a:r>
            <a:endParaRPr lang="pt-BR" dirty="0"/>
          </a:p>
        </p:txBody>
      </p:sp>
      <p:sp>
        <p:nvSpPr>
          <p:cNvPr id="3" name="Espaço Reservado para Conteúdo 2"/>
          <p:cNvSpPr>
            <a:spLocks noGrp="1"/>
          </p:cNvSpPr>
          <p:nvPr>
            <p:ph idx="1"/>
          </p:nvPr>
        </p:nvSpPr>
        <p:spPr/>
        <p:txBody>
          <a:bodyPr/>
          <a:lstStyle/>
          <a:p>
            <a:r>
              <a:rPr lang="pt-BR" dirty="0" smtClean="0"/>
              <a:t>O que é uma função de produção? O que é produto marginal? Como eles estão relacionados?</a:t>
            </a:r>
          </a:p>
          <a:p>
            <a:r>
              <a:rPr lang="pt-BR" dirty="0" smtClean="0"/>
              <a:t>Quais são os vários custos e como eles estão relacionados entre si e com o resultado?</a:t>
            </a:r>
          </a:p>
          <a:p>
            <a:r>
              <a:rPr lang="pt-BR" dirty="0" smtClean="0"/>
              <a:t>Qual a diferença entre os custos no curto e no longo prazo?</a:t>
            </a:r>
          </a:p>
          <a:p>
            <a:r>
              <a:rPr lang="pt-BR" dirty="0" smtClean="0"/>
              <a:t>O que são "economias de escala"?</a:t>
            </a:r>
            <a:endParaRPr lang="pt-BR" dirty="0"/>
          </a:p>
        </p:txBody>
      </p:sp>
    </p:spTree>
    <p:extLst>
      <p:ext uri="{BB962C8B-B14F-4D97-AF65-F5344CB8AC3E}">
        <p14:creationId xmlns:p14="http://schemas.microsoft.com/office/powerpoint/2010/main" val="820325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 name="Espaço Reservado para Número de Slide 2"/>
          <p:cNvSpPr>
            <a:spLocks noGrp="1"/>
          </p:cNvSpPr>
          <p:nvPr>
            <p:ph type="sldNum" sz="quarter" idx="11"/>
          </p:nvPr>
        </p:nvSpPr>
        <p:spPr/>
        <p:txBody>
          <a:bodyPr/>
          <a:lstStyle/>
          <a:p>
            <a:fld id="{9B4776E1-CD2B-4E34-8214-F1F8DC2E968F}" type="slidenum">
              <a:rPr lang="en-US" altLang="pt-BR"/>
              <a:pPr/>
              <a:t>20</a:t>
            </a:fld>
            <a:endParaRPr lang="en-US" altLang="pt-BR"/>
          </a:p>
        </p:txBody>
      </p:sp>
      <p:grpSp>
        <p:nvGrpSpPr>
          <p:cNvPr id="2" name="Group 2"/>
          <p:cNvGrpSpPr>
            <a:grpSpLocks noChangeAspect="1"/>
          </p:cNvGrpSpPr>
          <p:nvPr/>
        </p:nvGrpSpPr>
        <p:grpSpPr bwMode="auto">
          <a:xfrm>
            <a:off x="5492751" y="798514"/>
            <a:ext cx="4900613" cy="5722937"/>
            <a:chOff x="2500" y="503"/>
            <a:chExt cx="3087" cy="3605"/>
          </a:xfrm>
        </p:grpSpPr>
        <p:sp>
          <p:nvSpPr>
            <p:cNvPr id="70659" name="AutoShape 3"/>
            <p:cNvSpPr>
              <a:spLocks noChangeAspect="1" noChangeArrowheads="1" noTextEdit="1"/>
            </p:cNvSpPr>
            <p:nvPr/>
          </p:nvSpPr>
          <p:spPr bwMode="auto">
            <a:xfrm>
              <a:off x="2500" y="503"/>
              <a:ext cx="3087" cy="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70660" name="Rectangle 4"/>
            <p:cNvSpPr>
              <a:spLocks noChangeArrowheads="1"/>
            </p:cNvSpPr>
            <p:nvPr/>
          </p:nvSpPr>
          <p:spPr bwMode="auto">
            <a:xfrm>
              <a:off x="3364" y="731"/>
              <a:ext cx="1995" cy="2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0661" name="Line 5"/>
            <p:cNvSpPr>
              <a:spLocks noChangeShapeType="1"/>
            </p:cNvSpPr>
            <p:nvPr/>
          </p:nvSpPr>
          <p:spPr bwMode="auto">
            <a:xfrm>
              <a:off x="3364" y="731"/>
              <a:ext cx="1" cy="267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2" name="Line 6"/>
            <p:cNvSpPr>
              <a:spLocks noChangeShapeType="1"/>
            </p:cNvSpPr>
            <p:nvPr/>
          </p:nvSpPr>
          <p:spPr bwMode="auto">
            <a:xfrm>
              <a:off x="3317" y="3401"/>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3" name="Line 7"/>
            <p:cNvSpPr>
              <a:spLocks noChangeShapeType="1"/>
            </p:cNvSpPr>
            <p:nvPr/>
          </p:nvSpPr>
          <p:spPr bwMode="auto">
            <a:xfrm>
              <a:off x="3317" y="2993"/>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4" name="Line 8"/>
            <p:cNvSpPr>
              <a:spLocks noChangeShapeType="1"/>
            </p:cNvSpPr>
            <p:nvPr/>
          </p:nvSpPr>
          <p:spPr bwMode="auto">
            <a:xfrm>
              <a:off x="3317" y="2592"/>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5" name="Line 9"/>
            <p:cNvSpPr>
              <a:spLocks noChangeShapeType="1"/>
            </p:cNvSpPr>
            <p:nvPr/>
          </p:nvSpPr>
          <p:spPr bwMode="auto">
            <a:xfrm>
              <a:off x="3317" y="2184"/>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6" name="Line 10"/>
            <p:cNvSpPr>
              <a:spLocks noChangeShapeType="1"/>
            </p:cNvSpPr>
            <p:nvPr/>
          </p:nvSpPr>
          <p:spPr bwMode="auto">
            <a:xfrm>
              <a:off x="3317" y="1783"/>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7" name="Line 11"/>
            <p:cNvSpPr>
              <a:spLocks noChangeShapeType="1"/>
            </p:cNvSpPr>
            <p:nvPr/>
          </p:nvSpPr>
          <p:spPr bwMode="auto">
            <a:xfrm>
              <a:off x="3317" y="1375"/>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8" name="Line 12"/>
            <p:cNvSpPr>
              <a:spLocks noChangeShapeType="1"/>
            </p:cNvSpPr>
            <p:nvPr/>
          </p:nvSpPr>
          <p:spPr bwMode="auto">
            <a:xfrm>
              <a:off x="3317" y="974"/>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69" name="Line 13"/>
            <p:cNvSpPr>
              <a:spLocks noChangeShapeType="1"/>
            </p:cNvSpPr>
            <p:nvPr/>
          </p:nvSpPr>
          <p:spPr bwMode="auto">
            <a:xfrm>
              <a:off x="3364" y="3401"/>
              <a:ext cx="199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0" name="Line 14"/>
            <p:cNvSpPr>
              <a:spLocks noChangeShapeType="1"/>
            </p:cNvSpPr>
            <p:nvPr/>
          </p:nvSpPr>
          <p:spPr bwMode="auto">
            <a:xfrm flipV="1">
              <a:off x="3364"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1" name="Line 15"/>
            <p:cNvSpPr>
              <a:spLocks noChangeShapeType="1"/>
            </p:cNvSpPr>
            <p:nvPr/>
          </p:nvSpPr>
          <p:spPr bwMode="auto">
            <a:xfrm flipV="1">
              <a:off x="3725"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2" name="Line 16"/>
            <p:cNvSpPr>
              <a:spLocks noChangeShapeType="1"/>
            </p:cNvSpPr>
            <p:nvPr/>
          </p:nvSpPr>
          <p:spPr bwMode="auto">
            <a:xfrm flipV="1">
              <a:off x="4087"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3" name="Line 17"/>
            <p:cNvSpPr>
              <a:spLocks noChangeShapeType="1"/>
            </p:cNvSpPr>
            <p:nvPr/>
          </p:nvSpPr>
          <p:spPr bwMode="auto">
            <a:xfrm flipV="1">
              <a:off x="4456"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4" name="Line 18"/>
            <p:cNvSpPr>
              <a:spLocks noChangeShapeType="1"/>
            </p:cNvSpPr>
            <p:nvPr/>
          </p:nvSpPr>
          <p:spPr bwMode="auto">
            <a:xfrm flipV="1">
              <a:off x="4817"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5" name="Line 19"/>
            <p:cNvSpPr>
              <a:spLocks noChangeShapeType="1"/>
            </p:cNvSpPr>
            <p:nvPr/>
          </p:nvSpPr>
          <p:spPr bwMode="auto">
            <a:xfrm flipV="1">
              <a:off x="5178"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676" name="Rectangle 20"/>
            <p:cNvSpPr>
              <a:spLocks noChangeArrowheads="1"/>
            </p:cNvSpPr>
            <p:nvPr/>
          </p:nvSpPr>
          <p:spPr bwMode="auto">
            <a:xfrm>
              <a:off x="3168" y="3323"/>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0</a:t>
              </a:r>
              <a:endParaRPr lang="en-US" altLang="pt-BR">
                <a:cs typeface="Arial" panose="020B0604020202020204" pitchFamily="34" charset="0"/>
              </a:endParaRPr>
            </a:p>
          </p:txBody>
        </p:sp>
        <p:sp>
          <p:nvSpPr>
            <p:cNvPr id="70677" name="Rectangle 21"/>
            <p:cNvSpPr>
              <a:spLocks noChangeArrowheads="1"/>
            </p:cNvSpPr>
            <p:nvPr/>
          </p:nvSpPr>
          <p:spPr bwMode="auto">
            <a:xfrm>
              <a:off x="3011" y="2914"/>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500</a:t>
              </a:r>
              <a:endParaRPr lang="en-US" altLang="pt-BR">
                <a:cs typeface="Arial" panose="020B0604020202020204" pitchFamily="34" charset="0"/>
              </a:endParaRPr>
            </a:p>
          </p:txBody>
        </p:sp>
        <p:sp>
          <p:nvSpPr>
            <p:cNvPr id="70678" name="Rectangle 22"/>
            <p:cNvSpPr>
              <a:spLocks noChangeArrowheads="1"/>
            </p:cNvSpPr>
            <p:nvPr/>
          </p:nvSpPr>
          <p:spPr bwMode="auto">
            <a:xfrm>
              <a:off x="2893" y="2514"/>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1,000</a:t>
              </a:r>
              <a:endParaRPr lang="en-US" altLang="pt-BR">
                <a:cs typeface="Arial" panose="020B0604020202020204" pitchFamily="34" charset="0"/>
              </a:endParaRPr>
            </a:p>
          </p:txBody>
        </p:sp>
        <p:sp>
          <p:nvSpPr>
            <p:cNvPr id="70679" name="Rectangle 23"/>
            <p:cNvSpPr>
              <a:spLocks noChangeArrowheads="1"/>
            </p:cNvSpPr>
            <p:nvPr/>
          </p:nvSpPr>
          <p:spPr bwMode="auto">
            <a:xfrm>
              <a:off x="2893" y="2105"/>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1,500</a:t>
              </a:r>
              <a:endParaRPr lang="en-US" altLang="pt-BR">
                <a:cs typeface="Arial" panose="020B0604020202020204" pitchFamily="34" charset="0"/>
              </a:endParaRPr>
            </a:p>
          </p:txBody>
        </p:sp>
        <p:sp>
          <p:nvSpPr>
            <p:cNvPr id="70680" name="Rectangle 24"/>
            <p:cNvSpPr>
              <a:spLocks noChangeArrowheads="1"/>
            </p:cNvSpPr>
            <p:nvPr/>
          </p:nvSpPr>
          <p:spPr bwMode="auto">
            <a:xfrm>
              <a:off x="2893" y="1705"/>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2,000</a:t>
              </a:r>
              <a:endParaRPr lang="en-US" altLang="pt-BR">
                <a:cs typeface="Arial" panose="020B0604020202020204" pitchFamily="34" charset="0"/>
              </a:endParaRPr>
            </a:p>
          </p:txBody>
        </p:sp>
        <p:sp>
          <p:nvSpPr>
            <p:cNvPr id="70681" name="Rectangle 25"/>
            <p:cNvSpPr>
              <a:spLocks noChangeArrowheads="1"/>
            </p:cNvSpPr>
            <p:nvPr/>
          </p:nvSpPr>
          <p:spPr bwMode="auto">
            <a:xfrm>
              <a:off x="2893" y="1296"/>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2,500</a:t>
              </a:r>
              <a:endParaRPr lang="en-US" altLang="pt-BR">
                <a:cs typeface="Arial" panose="020B0604020202020204" pitchFamily="34" charset="0"/>
              </a:endParaRPr>
            </a:p>
          </p:txBody>
        </p:sp>
        <p:sp>
          <p:nvSpPr>
            <p:cNvPr id="70682" name="Rectangle 26"/>
            <p:cNvSpPr>
              <a:spLocks noChangeArrowheads="1"/>
            </p:cNvSpPr>
            <p:nvPr/>
          </p:nvSpPr>
          <p:spPr bwMode="auto">
            <a:xfrm>
              <a:off x="2893" y="896"/>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3,000</a:t>
              </a:r>
              <a:endParaRPr lang="en-US" altLang="pt-BR">
                <a:cs typeface="Arial" panose="020B0604020202020204" pitchFamily="34" charset="0"/>
              </a:endParaRPr>
            </a:p>
          </p:txBody>
        </p:sp>
        <p:sp>
          <p:nvSpPr>
            <p:cNvPr id="70683" name="Rectangle 27"/>
            <p:cNvSpPr>
              <a:spLocks noChangeArrowheads="1"/>
            </p:cNvSpPr>
            <p:nvPr/>
          </p:nvSpPr>
          <p:spPr bwMode="auto">
            <a:xfrm>
              <a:off x="3325"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0</a:t>
              </a:r>
              <a:endParaRPr lang="en-US" altLang="pt-BR">
                <a:cs typeface="Arial" panose="020B0604020202020204" pitchFamily="34" charset="0"/>
              </a:endParaRPr>
            </a:p>
          </p:txBody>
        </p:sp>
        <p:sp>
          <p:nvSpPr>
            <p:cNvPr id="70684" name="Rectangle 28"/>
            <p:cNvSpPr>
              <a:spLocks noChangeArrowheads="1"/>
            </p:cNvSpPr>
            <p:nvPr/>
          </p:nvSpPr>
          <p:spPr bwMode="auto">
            <a:xfrm>
              <a:off x="3686"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1</a:t>
              </a:r>
              <a:endParaRPr lang="en-US" altLang="pt-BR">
                <a:cs typeface="Arial" panose="020B0604020202020204" pitchFamily="34" charset="0"/>
              </a:endParaRPr>
            </a:p>
          </p:txBody>
        </p:sp>
        <p:sp>
          <p:nvSpPr>
            <p:cNvPr id="70685" name="Rectangle 29"/>
            <p:cNvSpPr>
              <a:spLocks noChangeArrowheads="1"/>
            </p:cNvSpPr>
            <p:nvPr/>
          </p:nvSpPr>
          <p:spPr bwMode="auto">
            <a:xfrm>
              <a:off x="4047"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2</a:t>
              </a:r>
              <a:endParaRPr lang="en-US" altLang="pt-BR">
                <a:cs typeface="Arial" panose="020B0604020202020204" pitchFamily="34" charset="0"/>
              </a:endParaRPr>
            </a:p>
          </p:txBody>
        </p:sp>
        <p:sp>
          <p:nvSpPr>
            <p:cNvPr id="70686" name="Rectangle 30"/>
            <p:cNvSpPr>
              <a:spLocks noChangeArrowheads="1"/>
            </p:cNvSpPr>
            <p:nvPr/>
          </p:nvSpPr>
          <p:spPr bwMode="auto">
            <a:xfrm>
              <a:off x="4417"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3</a:t>
              </a:r>
              <a:endParaRPr lang="en-US" altLang="pt-BR">
                <a:cs typeface="Arial" panose="020B0604020202020204" pitchFamily="34" charset="0"/>
              </a:endParaRPr>
            </a:p>
          </p:txBody>
        </p:sp>
        <p:sp>
          <p:nvSpPr>
            <p:cNvPr id="70687" name="Rectangle 31"/>
            <p:cNvSpPr>
              <a:spLocks noChangeArrowheads="1"/>
            </p:cNvSpPr>
            <p:nvPr/>
          </p:nvSpPr>
          <p:spPr bwMode="auto">
            <a:xfrm>
              <a:off x="4778"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4</a:t>
              </a:r>
              <a:endParaRPr lang="en-US" altLang="pt-BR">
                <a:cs typeface="Arial" panose="020B0604020202020204" pitchFamily="34" charset="0"/>
              </a:endParaRPr>
            </a:p>
          </p:txBody>
        </p:sp>
        <p:sp>
          <p:nvSpPr>
            <p:cNvPr id="70688" name="Rectangle 32"/>
            <p:cNvSpPr>
              <a:spLocks noChangeArrowheads="1"/>
            </p:cNvSpPr>
            <p:nvPr/>
          </p:nvSpPr>
          <p:spPr bwMode="auto">
            <a:xfrm>
              <a:off x="5139"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5</a:t>
              </a:r>
              <a:endParaRPr lang="en-US" altLang="pt-BR">
                <a:cs typeface="Arial" panose="020B0604020202020204" pitchFamily="34" charset="0"/>
              </a:endParaRPr>
            </a:p>
          </p:txBody>
        </p:sp>
        <p:sp>
          <p:nvSpPr>
            <p:cNvPr id="70689" name="Rectangle 33"/>
            <p:cNvSpPr>
              <a:spLocks noChangeArrowheads="1"/>
            </p:cNvSpPr>
            <p:nvPr/>
          </p:nvSpPr>
          <p:spPr bwMode="auto">
            <a:xfrm>
              <a:off x="3835" y="3778"/>
              <a:ext cx="149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1900" b="1" dirty="0">
                  <a:solidFill>
                    <a:srgbClr val="000000"/>
                  </a:solidFill>
                  <a:cs typeface="Arial" panose="020B0604020202020204" pitchFamily="34" charset="0"/>
                </a:rPr>
                <a:t>No. of </a:t>
              </a:r>
              <a:r>
                <a:rPr lang="en-US" altLang="pt-BR" sz="1900" b="1" dirty="0" err="1" smtClean="0">
                  <a:solidFill>
                    <a:srgbClr val="000000"/>
                  </a:solidFill>
                  <a:cs typeface="Arial" panose="020B0604020202020204" pitchFamily="34" charset="0"/>
                </a:rPr>
                <a:t>trabalhadores</a:t>
              </a:r>
              <a:endParaRPr lang="en-US" altLang="pt-BR" dirty="0">
                <a:cs typeface="Arial" panose="020B0604020202020204" pitchFamily="34" charset="0"/>
              </a:endParaRPr>
            </a:p>
          </p:txBody>
        </p:sp>
        <p:sp>
          <p:nvSpPr>
            <p:cNvPr id="70690" name="Rectangle 34"/>
            <p:cNvSpPr>
              <a:spLocks noChangeArrowheads="1"/>
            </p:cNvSpPr>
            <p:nvPr/>
          </p:nvSpPr>
          <p:spPr bwMode="auto">
            <a:xfrm rot="16200000">
              <a:off x="1514" y="2225"/>
              <a:ext cx="2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900" b="1" dirty="0">
                  <a:solidFill>
                    <a:srgbClr val="000000"/>
                  </a:solidFill>
                  <a:cs typeface="Arial" panose="020B0604020202020204" pitchFamily="34" charset="0"/>
                </a:rPr>
                <a:t>             </a:t>
              </a:r>
              <a:r>
                <a:rPr lang="en-US" altLang="pt-BR" sz="1900" b="1" dirty="0" err="1" smtClean="0">
                  <a:solidFill>
                    <a:srgbClr val="000000"/>
                  </a:solidFill>
                  <a:cs typeface="Arial" panose="020B0604020202020204" pitchFamily="34" charset="0"/>
                </a:rPr>
                <a:t>Quantidade</a:t>
              </a:r>
              <a:r>
                <a:rPr lang="en-US" altLang="pt-BR" sz="1900" b="1" dirty="0" smtClean="0">
                  <a:solidFill>
                    <a:srgbClr val="000000"/>
                  </a:solidFill>
                  <a:cs typeface="Arial" panose="020B0604020202020204" pitchFamily="34" charset="0"/>
                </a:rPr>
                <a:t> de </a:t>
              </a:r>
              <a:r>
                <a:rPr lang="en-US" altLang="pt-BR" sz="1900" b="1" dirty="0" err="1" smtClean="0">
                  <a:solidFill>
                    <a:srgbClr val="000000"/>
                  </a:solidFill>
                  <a:cs typeface="Arial" panose="020B0604020202020204" pitchFamily="34" charset="0"/>
                </a:rPr>
                <a:t>produto</a:t>
              </a:r>
              <a:endParaRPr lang="en-US" altLang="pt-BR" dirty="0">
                <a:cs typeface="Arial" panose="020B0604020202020204" pitchFamily="34" charset="0"/>
              </a:endParaRPr>
            </a:p>
          </p:txBody>
        </p:sp>
      </p:grpSp>
      <p:sp>
        <p:nvSpPr>
          <p:cNvPr id="70691" name="Rectangle 35"/>
          <p:cNvSpPr>
            <a:spLocks noGrp="1" noChangeArrowheads="1"/>
          </p:cNvSpPr>
          <p:nvPr>
            <p:ph type="title" idx="4294967295"/>
          </p:nvPr>
        </p:nvSpPr>
        <p:spPr>
          <a:xfrm>
            <a:off x="1524000" y="219075"/>
            <a:ext cx="9144000" cy="579438"/>
          </a:xfrm>
        </p:spPr>
        <p:txBody>
          <a:bodyPr>
            <a:normAutofit/>
          </a:bodyPr>
          <a:lstStyle/>
          <a:p>
            <a:r>
              <a:rPr lang="pt-BR" altLang="pt-BR" sz="3300" dirty="0"/>
              <a:t>Exemplo 1: Função de produção </a:t>
            </a:r>
            <a:r>
              <a:rPr lang="pt-BR" altLang="pt-BR" sz="3300" dirty="0" smtClean="0"/>
              <a:t>da fazenda de José</a:t>
            </a:r>
            <a:endParaRPr lang="en-US" altLang="pt-BR" sz="3300" dirty="0"/>
          </a:p>
        </p:txBody>
      </p:sp>
      <p:grpSp>
        <p:nvGrpSpPr>
          <p:cNvPr id="3" name="Group 36"/>
          <p:cNvGrpSpPr>
            <a:grpSpLocks/>
          </p:cNvGrpSpPr>
          <p:nvPr/>
        </p:nvGrpSpPr>
        <p:grpSpPr bwMode="auto">
          <a:xfrm>
            <a:off x="1857375" y="5646739"/>
            <a:ext cx="2349500" cy="581025"/>
            <a:chOff x="210" y="3557"/>
            <a:chExt cx="1480" cy="366"/>
          </a:xfrm>
        </p:grpSpPr>
        <p:sp>
          <p:nvSpPr>
            <p:cNvPr id="70693" name="Rectangle 37"/>
            <p:cNvSpPr>
              <a:spLocks noChangeArrowheads="1"/>
            </p:cNvSpPr>
            <p:nvPr/>
          </p:nvSpPr>
          <p:spPr bwMode="auto">
            <a:xfrm>
              <a:off x="958" y="3557"/>
              <a:ext cx="7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70694" name="Rectangle 38"/>
            <p:cNvSpPr>
              <a:spLocks noChangeArrowheads="1"/>
            </p:cNvSpPr>
            <p:nvPr/>
          </p:nvSpPr>
          <p:spPr bwMode="auto">
            <a:xfrm>
              <a:off x="210" y="3557"/>
              <a:ext cx="7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grpSp>
      <p:grpSp>
        <p:nvGrpSpPr>
          <p:cNvPr id="4" name="Group 39"/>
          <p:cNvGrpSpPr>
            <a:grpSpLocks/>
          </p:cNvGrpSpPr>
          <p:nvPr/>
        </p:nvGrpSpPr>
        <p:grpSpPr bwMode="auto">
          <a:xfrm>
            <a:off x="1857375" y="5065714"/>
            <a:ext cx="2349500" cy="581025"/>
            <a:chOff x="210" y="3191"/>
            <a:chExt cx="1480" cy="366"/>
          </a:xfrm>
        </p:grpSpPr>
        <p:sp>
          <p:nvSpPr>
            <p:cNvPr id="70696" name="Rectangle 40"/>
            <p:cNvSpPr>
              <a:spLocks noChangeArrowheads="1"/>
            </p:cNvSpPr>
            <p:nvPr/>
          </p:nvSpPr>
          <p:spPr bwMode="auto">
            <a:xfrm>
              <a:off x="958" y="3191"/>
              <a:ext cx="7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2800</a:t>
              </a:r>
            </a:p>
          </p:txBody>
        </p:sp>
        <p:sp>
          <p:nvSpPr>
            <p:cNvPr id="70697" name="Rectangle 41"/>
            <p:cNvSpPr>
              <a:spLocks noChangeArrowheads="1"/>
            </p:cNvSpPr>
            <p:nvPr/>
          </p:nvSpPr>
          <p:spPr bwMode="auto">
            <a:xfrm>
              <a:off x="210" y="3191"/>
              <a:ext cx="7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grpSp>
      <p:grpSp>
        <p:nvGrpSpPr>
          <p:cNvPr id="5" name="Group 42"/>
          <p:cNvGrpSpPr>
            <a:grpSpLocks/>
          </p:cNvGrpSpPr>
          <p:nvPr/>
        </p:nvGrpSpPr>
        <p:grpSpPr bwMode="auto">
          <a:xfrm>
            <a:off x="1857375" y="4425951"/>
            <a:ext cx="2349500" cy="639763"/>
            <a:chOff x="210" y="2788"/>
            <a:chExt cx="1480" cy="403"/>
          </a:xfrm>
        </p:grpSpPr>
        <p:sp>
          <p:nvSpPr>
            <p:cNvPr id="70699" name="Rectangle 43"/>
            <p:cNvSpPr>
              <a:spLocks noChangeArrowheads="1"/>
            </p:cNvSpPr>
            <p:nvPr/>
          </p:nvSpPr>
          <p:spPr bwMode="auto">
            <a:xfrm>
              <a:off x="958" y="2788"/>
              <a:ext cx="73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2400</a:t>
              </a:r>
            </a:p>
          </p:txBody>
        </p:sp>
        <p:sp>
          <p:nvSpPr>
            <p:cNvPr id="70700" name="Rectangle 44"/>
            <p:cNvSpPr>
              <a:spLocks noChangeArrowheads="1"/>
            </p:cNvSpPr>
            <p:nvPr/>
          </p:nvSpPr>
          <p:spPr bwMode="auto">
            <a:xfrm>
              <a:off x="210" y="2788"/>
              <a:ext cx="7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grpSp>
      <p:grpSp>
        <p:nvGrpSpPr>
          <p:cNvPr id="6" name="Group 45"/>
          <p:cNvGrpSpPr>
            <a:grpSpLocks/>
          </p:cNvGrpSpPr>
          <p:nvPr/>
        </p:nvGrpSpPr>
        <p:grpSpPr bwMode="auto">
          <a:xfrm>
            <a:off x="1857375" y="3771900"/>
            <a:ext cx="2349500" cy="654050"/>
            <a:chOff x="210" y="2376"/>
            <a:chExt cx="1480" cy="412"/>
          </a:xfrm>
        </p:grpSpPr>
        <p:sp>
          <p:nvSpPr>
            <p:cNvPr id="70702" name="Rectangle 46"/>
            <p:cNvSpPr>
              <a:spLocks noChangeArrowheads="1"/>
            </p:cNvSpPr>
            <p:nvPr/>
          </p:nvSpPr>
          <p:spPr bwMode="auto">
            <a:xfrm>
              <a:off x="958" y="2376"/>
              <a:ext cx="73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1800</a:t>
              </a:r>
            </a:p>
          </p:txBody>
        </p:sp>
        <p:sp>
          <p:nvSpPr>
            <p:cNvPr id="70703" name="Rectangle 47"/>
            <p:cNvSpPr>
              <a:spLocks noChangeArrowheads="1"/>
            </p:cNvSpPr>
            <p:nvPr/>
          </p:nvSpPr>
          <p:spPr bwMode="auto">
            <a:xfrm>
              <a:off x="210" y="2376"/>
              <a:ext cx="74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grpSp>
      <p:grpSp>
        <p:nvGrpSpPr>
          <p:cNvPr id="7" name="Group 48"/>
          <p:cNvGrpSpPr>
            <a:grpSpLocks/>
          </p:cNvGrpSpPr>
          <p:nvPr/>
        </p:nvGrpSpPr>
        <p:grpSpPr bwMode="auto">
          <a:xfrm>
            <a:off x="1857375" y="3132138"/>
            <a:ext cx="2349500" cy="639762"/>
            <a:chOff x="210" y="1973"/>
            <a:chExt cx="1480" cy="403"/>
          </a:xfrm>
        </p:grpSpPr>
        <p:sp>
          <p:nvSpPr>
            <p:cNvPr id="70705" name="Rectangle 49"/>
            <p:cNvSpPr>
              <a:spLocks noChangeArrowheads="1"/>
            </p:cNvSpPr>
            <p:nvPr/>
          </p:nvSpPr>
          <p:spPr bwMode="auto">
            <a:xfrm>
              <a:off x="958" y="1973"/>
              <a:ext cx="73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70706" name="Rectangle 50"/>
            <p:cNvSpPr>
              <a:spLocks noChangeArrowheads="1"/>
            </p:cNvSpPr>
            <p:nvPr/>
          </p:nvSpPr>
          <p:spPr bwMode="auto">
            <a:xfrm>
              <a:off x="210" y="1973"/>
              <a:ext cx="7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grpSp>
      <p:grpSp>
        <p:nvGrpSpPr>
          <p:cNvPr id="8" name="Group 51"/>
          <p:cNvGrpSpPr>
            <a:grpSpLocks/>
          </p:cNvGrpSpPr>
          <p:nvPr/>
        </p:nvGrpSpPr>
        <p:grpSpPr bwMode="auto">
          <a:xfrm>
            <a:off x="1857375" y="2452688"/>
            <a:ext cx="2349500" cy="679450"/>
            <a:chOff x="210" y="1545"/>
            <a:chExt cx="1480" cy="428"/>
          </a:xfrm>
        </p:grpSpPr>
        <p:sp>
          <p:nvSpPr>
            <p:cNvPr id="70708" name="Rectangle 52"/>
            <p:cNvSpPr>
              <a:spLocks noChangeArrowheads="1"/>
            </p:cNvSpPr>
            <p:nvPr/>
          </p:nvSpPr>
          <p:spPr bwMode="auto">
            <a:xfrm>
              <a:off x="958" y="1545"/>
              <a:ext cx="732"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70709" name="Rectangle 53"/>
            <p:cNvSpPr>
              <a:spLocks noChangeArrowheads="1"/>
            </p:cNvSpPr>
            <p:nvPr/>
          </p:nvSpPr>
          <p:spPr bwMode="auto">
            <a:xfrm>
              <a:off x="210" y="1545"/>
              <a:ext cx="748"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grpSp>
      <p:sp>
        <p:nvSpPr>
          <p:cNvPr id="70710" name="Line 54"/>
          <p:cNvSpPr>
            <a:spLocks noChangeShapeType="1"/>
          </p:cNvSpPr>
          <p:nvPr/>
        </p:nvSpPr>
        <p:spPr bwMode="auto">
          <a:xfrm>
            <a:off x="1857375" y="1139825"/>
            <a:ext cx="11874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1" name="Line 55"/>
          <p:cNvSpPr>
            <a:spLocks noChangeShapeType="1"/>
          </p:cNvSpPr>
          <p:nvPr/>
        </p:nvSpPr>
        <p:spPr bwMode="auto">
          <a:xfrm>
            <a:off x="1857375" y="6227763"/>
            <a:ext cx="11874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2" name="Line 56"/>
          <p:cNvSpPr>
            <a:spLocks noChangeShapeType="1"/>
          </p:cNvSpPr>
          <p:nvPr/>
        </p:nvSpPr>
        <p:spPr bwMode="auto">
          <a:xfrm>
            <a:off x="1857375"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3" name="Line 57"/>
          <p:cNvSpPr>
            <a:spLocks noChangeShapeType="1"/>
          </p:cNvSpPr>
          <p:nvPr/>
        </p:nvSpPr>
        <p:spPr bwMode="auto">
          <a:xfrm>
            <a:off x="5300663"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4" name="Line 58"/>
          <p:cNvSpPr>
            <a:spLocks noChangeShapeType="1"/>
          </p:cNvSpPr>
          <p:nvPr/>
        </p:nvSpPr>
        <p:spPr bwMode="auto">
          <a:xfrm>
            <a:off x="3044825" y="1139825"/>
            <a:ext cx="132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5" name="Line 59"/>
          <p:cNvSpPr>
            <a:spLocks noChangeShapeType="1"/>
          </p:cNvSpPr>
          <p:nvPr/>
        </p:nvSpPr>
        <p:spPr bwMode="auto">
          <a:xfrm>
            <a:off x="1857375"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6" name="Line 60"/>
          <p:cNvSpPr>
            <a:spLocks noChangeShapeType="1"/>
          </p:cNvSpPr>
          <p:nvPr/>
        </p:nvSpPr>
        <p:spPr bwMode="auto">
          <a:xfrm>
            <a:off x="4373563" y="1139825"/>
            <a:ext cx="92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7" name="Line 61"/>
          <p:cNvSpPr>
            <a:spLocks noChangeShapeType="1"/>
          </p:cNvSpPr>
          <p:nvPr/>
        </p:nvSpPr>
        <p:spPr bwMode="auto">
          <a:xfrm>
            <a:off x="5300663"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8" name="Line 62"/>
          <p:cNvSpPr>
            <a:spLocks noChangeShapeType="1"/>
          </p:cNvSpPr>
          <p:nvPr/>
        </p:nvSpPr>
        <p:spPr bwMode="auto">
          <a:xfrm>
            <a:off x="1857375"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19" name="Line 63"/>
          <p:cNvSpPr>
            <a:spLocks noChangeShapeType="1"/>
          </p:cNvSpPr>
          <p:nvPr/>
        </p:nvSpPr>
        <p:spPr bwMode="auto">
          <a:xfrm>
            <a:off x="5300663"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0" name="Line 64"/>
          <p:cNvSpPr>
            <a:spLocks noChangeShapeType="1"/>
          </p:cNvSpPr>
          <p:nvPr/>
        </p:nvSpPr>
        <p:spPr bwMode="auto">
          <a:xfrm>
            <a:off x="1857375"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1" name="Line 65"/>
          <p:cNvSpPr>
            <a:spLocks noChangeShapeType="1"/>
          </p:cNvSpPr>
          <p:nvPr/>
        </p:nvSpPr>
        <p:spPr bwMode="auto">
          <a:xfrm>
            <a:off x="5300663"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2" name="Line 66"/>
          <p:cNvSpPr>
            <a:spLocks noChangeShapeType="1"/>
          </p:cNvSpPr>
          <p:nvPr/>
        </p:nvSpPr>
        <p:spPr bwMode="auto">
          <a:xfrm>
            <a:off x="1857375"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3" name="Line 67"/>
          <p:cNvSpPr>
            <a:spLocks noChangeShapeType="1"/>
          </p:cNvSpPr>
          <p:nvPr/>
        </p:nvSpPr>
        <p:spPr bwMode="auto">
          <a:xfrm>
            <a:off x="5300663"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4" name="Line 68"/>
          <p:cNvSpPr>
            <a:spLocks noChangeShapeType="1"/>
          </p:cNvSpPr>
          <p:nvPr/>
        </p:nvSpPr>
        <p:spPr bwMode="auto">
          <a:xfrm>
            <a:off x="1857375"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5" name="Line 69"/>
          <p:cNvSpPr>
            <a:spLocks noChangeShapeType="1"/>
          </p:cNvSpPr>
          <p:nvPr/>
        </p:nvSpPr>
        <p:spPr bwMode="auto">
          <a:xfrm>
            <a:off x="5300663"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6" name="Line 70"/>
          <p:cNvSpPr>
            <a:spLocks noChangeShapeType="1"/>
          </p:cNvSpPr>
          <p:nvPr/>
        </p:nvSpPr>
        <p:spPr bwMode="auto">
          <a:xfrm>
            <a:off x="1857375"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7" name="Line 71"/>
          <p:cNvSpPr>
            <a:spLocks noChangeShapeType="1"/>
          </p:cNvSpPr>
          <p:nvPr/>
        </p:nvSpPr>
        <p:spPr bwMode="auto">
          <a:xfrm>
            <a:off x="5300663"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8" name="Line 72"/>
          <p:cNvSpPr>
            <a:spLocks noChangeShapeType="1"/>
          </p:cNvSpPr>
          <p:nvPr/>
        </p:nvSpPr>
        <p:spPr bwMode="auto">
          <a:xfrm>
            <a:off x="3044825" y="6227763"/>
            <a:ext cx="132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0729" name="Line 73"/>
          <p:cNvSpPr>
            <a:spLocks noChangeShapeType="1"/>
          </p:cNvSpPr>
          <p:nvPr/>
        </p:nvSpPr>
        <p:spPr bwMode="auto">
          <a:xfrm>
            <a:off x="4373563" y="6227763"/>
            <a:ext cx="92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grpSp>
        <p:nvGrpSpPr>
          <p:cNvPr id="70730" name="Group 74"/>
          <p:cNvGrpSpPr>
            <a:grpSpLocks/>
          </p:cNvGrpSpPr>
          <p:nvPr/>
        </p:nvGrpSpPr>
        <p:grpSpPr bwMode="auto">
          <a:xfrm>
            <a:off x="1857375" y="1139826"/>
            <a:ext cx="2516188" cy="1325563"/>
            <a:chOff x="210" y="718"/>
            <a:chExt cx="1585" cy="835"/>
          </a:xfrm>
        </p:grpSpPr>
        <p:sp>
          <p:nvSpPr>
            <p:cNvPr id="70731" name="Rectangle 75"/>
            <p:cNvSpPr>
              <a:spLocks noChangeArrowheads="1"/>
            </p:cNvSpPr>
            <p:nvPr/>
          </p:nvSpPr>
          <p:spPr bwMode="auto">
            <a:xfrm>
              <a:off x="958" y="718"/>
              <a:ext cx="837"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Q</a:t>
              </a:r>
              <a:r>
                <a:rPr lang="en-US" altLang="pt-BR" sz="2400" dirty="0">
                  <a:cs typeface="Arial" panose="020B0604020202020204" pitchFamily="34" charset="0"/>
                </a:rPr>
                <a:t> </a:t>
              </a:r>
              <a:r>
                <a:rPr lang="en-US" altLang="pt-BR" sz="2200" dirty="0">
                  <a:cs typeface="Arial" panose="020B0604020202020204" pitchFamily="34" charset="0"/>
                </a:rPr>
                <a:t>(</a:t>
              </a:r>
              <a:r>
                <a:rPr lang="en-US" altLang="pt-BR" sz="2200" dirty="0" err="1">
                  <a:cs typeface="Arial" panose="020B0604020202020204" pitchFamily="34" charset="0"/>
                </a:rPr>
                <a:t>alqueires</a:t>
              </a:r>
              <a:r>
                <a:rPr lang="en-US" altLang="pt-BR" sz="2200" dirty="0">
                  <a:cs typeface="Arial" panose="020B0604020202020204" pitchFamily="34" charset="0"/>
                </a:rPr>
                <a:t> de </a:t>
              </a:r>
              <a:r>
                <a:rPr lang="en-US" altLang="pt-BR" sz="2200" dirty="0" err="1">
                  <a:cs typeface="Arial" panose="020B0604020202020204" pitchFamily="34" charset="0"/>
                </a:rPr>
                <a:t>trigo</a:t>
              </a:r>
              <a:r>
                <a:rPr lang="en-US" altLang="pt-BR" sz="2200" dirty="0">
                  <a:cs typeface="Arial" panose="020B0604020202020204" pitchFamily="34" charset="0"/>
                </a:rPr>
                <a:t>)</a:t>
              </a:r>
            </a:p>
          </p:txBody>
        </p:sp>
        <p:sp>
          <p:nvSpPr>
            <p:cNvPr id="70732" name="Rectangle 76"/>
            <p:cNvSpPr>
              <a:spLocks noChangeArrowheads="1"/>
            </p:cNvSpPr>
            <p:nvPr/>
          </p:nvSpPr>
          <p:spPr bwMode="auto">
            <a:xfrm>
              <a:off x="210" y="718"/>
              <a:ext cx="748"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L</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200" dirty="0">
                  <a:cs typeface="Arial" panose="020B0604020202020204" pitchFamily="34" charset="0"/>
                </a:rPr>
                <a:t>(no. of </a:t>
              </a:r>
              <a:r>
                <a:rPr lang="en-US" altLang="pt-BR" sz="2200" dirty="0" err="1" smtClean="0">
                  <a:cs typeface="Arial" panose="020B0604020202020204" pitchFamily="34" charset="0"/>
                </a:rPr>
                <a:t>trabal</a:t>
              </a:r>
              <a:r>
                <a:rPr lang="en-US" altLang="pt-BR" sz="2200" dirty="0" smtClean="0">
                  <a:cs typeface="Arial" panose="020B0604020202020204" pitchFamily="34" charset="0"/>
                </a:rPr>
                <a:t>.)</a:t>
              </a:r>
              <a:endParaRPr lang="en-US" altLang="pt-BR" sz="2200" dirty="0">
                <a:cs typeface="Arial" panose="020B0604020202020204" pitchFamily="34" charset="0"/>
              </a:endParaRPr>
            </a:p>
          </p:txBody>
        </p:sp>
        <p:sp>
          <p:nvSpPr>
            <p:cNvPr id="70733" name="Line 77"/>
            <p:cNvSpPr>
              <a:spLocks noChangeShapeType="1"/>
            </p:cNvSpPr>
            <p:nvPr/>
          </p:nvSpPr>
          <p:spPr bwMode="auto">
            <a:xfrm>
              <a:off x="216" y="1553"/>
              <a:ext cx="15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2782" name="Oval 78"/>
          <p:cNvSpPr>
            <a:spLocks noChangeArrowheads="1"/>
          </p:cNvSpPr>
          <p:nvPr/>
        </p:nvSpPr>
        <p:spPr bwMode="auto">
          <a:xfrm>
            <a:off x="6797675" y="5318126"/>
            <a:ext cx="139700" cy="138113"/>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0" name="Group 79"/>
          <p:cNvGrpSpPr>
            <a:grpSpLocks/>
          </p:cNvGrpSpPr>
          <p:nvPr/>
        </p:nvGrpSpPr>
        <p:grpSpPr bwMode="auto">
          <a:xfrm>
            <a:off x="6861176" y="1484313"/>
            <a:ext cx="2949575" cy="3903662"/>
            <a:chOff x="3362" y="935"/>
            <a:chExt cx="1858" cy="2459"/>
          </a:xfrm>
        </p:grpSpPr>
        <p:grpSp>
          <p:nvGrpSpPr>
            <p:cNvPr id="70736" name="Group 80"/>
            <p:cNvGrpSpPr>
              <a:grpSpLocks/>
            </p:cNvGrpSpPr>
            <p:nvPr/>
          </p:nvGrpSpPr>
          <p:grpSpPr bwMode="auto">
            <a:xfrm>
              <a:off x="3362" y="978"/>
              <a:ext cx="1816" cy="2416"/>
              <a:chOff x="357" y="2450"/>
              <a:chExt cx="795" cy="646"/>
            </a:xfrm>
          </p:grpSpPr>
          <p:sp>
            <p:nvSpPr>
              <p:cNvPr id="70737" name="Line 81"/>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0738" name="Line 82"/>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0739" name="Oval 83"/>
            <p:cNvSpPr>
              <a:spLocks noChangeArrowheads="1"/>
            </p:cNvSpPr>
            <p:nvPr/>
          </p:nvSpPr>
          <p:spPr bwMode="auto">
            <a:xfrm>
              <a:off x="5132" y="935"/>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2" name="Group 84"/>
          <p:cNvGrpSpPr>
            <a:grpSpLocks/>
          </p:cNvGrpSpPr>
          <p:nvPr/>
        </p:nvGrpSpPr>
        <p:grpSpPr bwMode="auto">
          <a:xfrm>
            <a:off x="6864350" y="1706564"/>
            <a:ext cx="2374900" cy="3690937"/>
            <a:chOff x="3364" y="1075"/>
            <a:chExt cx="1496" cy="2325"/>
          </a:xfrm>
        </p:grpSpPr>
        <p:grpSp>
          <p:nvGrpSpPr>
            <p:cNvPr id="70741" name="Group 85"/>
            <p:cNvGrpSpPr>
              <a:grpSpLocks/>
            </p:cNvGrpSpPr>
            <p:nvPr/>
          </p:nvGrpSpPr>
          <p:grpSpPr bwMode="auto">
            <a:xfrm>
              <a:off x="3364" y="1116"/>
              <a:ext cx="1454" cy="2284"/>
              <a:chOff x="357" y="2450"/>
              <a:chExt cx="795" cy="646"/>
            </a:xfrm>
          </p:grpSpPr>
          <p:sp>
            <p:nvSpPr>
              <p:cNvPr id="70742" name="Line 8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0743" name="Line 8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0744" name="Oval 88"/>
            <p:cNvSpPr>
              <a:spLocks noChangeArrowheads="1"/>
            </p:cNvSpPr>
            <p:nvPr/>
          </p:nvSpPr>
          <p:spPr bwMode="auto">
            <a:xfrm>
              <a:off x="4772" y="1075"/>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4" name="Group 89"/>
          <p:cNvGrpSpPr>
            <a:grpSpLocks/>
          </p:cNvGrpSpPr>
          <p:nvPr/>
        </p:nvGrpSpPr>
        <p:grpSpPr bwMode="auto">
          <a:xfrm>
            <a:off x="6859588" y="2225675"/>
            <a:ext cx="1801812" cy="3168650"/>
            <a:chOff x="3361" y="1402"/>
            <a:chExt cx="1135" cy="1996"/>
          </a:xfrm>
        </p:grpSpPr>
        <p:grpSp>
          <p:nvGrpSpPr>
            <p:cNvPr id="70746" name="Group 90"/>
            <p:cNvGrpSpPr>
              <a:grpSpLocks/>
            </p:cNvGrpSpPr>
            <p:nvPr/>
          </p:nvGrpSpPr>
          <p:grpSpPr bwMode="auto">
            <a:xfrm>
              <a:off x="3361" y="1442"/>
              <a:ext cx="1092" cy="1956"/>
              <a:chOff x="357" y="2450"/>
              <a:chExt cx="795" cy="646"/>
            </a:xfrm>
          </p:grpSpPr>
          <p:sp>
            <p:nvSpPr>
              <p:cNvPr id="70747" name="Line 91"/>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0748" name="Line 92"/>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0749" name="Oval 93"/>
            <p:cNvSpPr>
              <a:spLocks noChangeArrowheads="1"/>
            </p:cNvSpPr>
            <p:nvPr/>
          </p:nvSpPr>
          <p:spPr bwMode="auto">
            <a:xfrm>
              <a:off x="4408" y="1402"/>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6" name="Group 94"/>
          <p:cNvGrpSpPr>
            <a:grpSpLocks/>
          </p:cNvGrpSpPr>
          <p:nvPr/>
        </p:nvGrpSpPr>
        <p:grpSpPr bwMode="auto">
          <a:xfrm>
            <a:off x="6864350" y="2992438"/>
            <a:ext cx="1212850" cy="2405062"/>
            <a:chOff x="3364" y="1885"/>
            <a:chExt cx="764" cy="1515"/>
          </a:xfrm>
        </p:grpSpPr>
        <p:grpSp>
          <p:nvGrpSpPr>
            <p:cNvPr id="70751" name="Group 95"/>
            <p:cNvGrpSpPr>
              <a:grpSpLocks/>
            </p:cNvGrpSpPr>
            <p:nvPr/>
          </p:nvGrpSpPr>
          <p:grpSpPr bwMode="auto">
            <a:xfrm>
              <a:off x="3364" y="1930"/>
              <a:ext cx="721" cy="1470"/>
              <a:chOff x="357" y="2450"/>
              <a:chExt cx="795" cy="646"/>
            </a:xfrm>
          </p:grpSpPr>
          <p:sp>
            <p:nvSpPr>
              <p:cNvPr id="70752" name="Line 96"/>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0753" name="Line 97"/>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0754" name="Oval 98"/>
            <p:cNvSpPr>
              <a:spLocks noChangeArrowheads="1"/>
            </p:cNvSpPr>
            <p:nvPr/>
          </p:nvSpPr>
          <p:spPr bwMode="auto">
            <a:xfrm>
              <a:off x="4040" y="1885"/>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8" name="Group 99"/>
          <p:cNvGrpSpPr>
            <a:grpSpLocks/>
          </p:cNvGrpSpPr>
          <p:nvPr/>
        </p:nvGrpSpPr>
        <p:grpSpPr bwMode="auto">
          <a:xfrm>
            <a:off x="6858001" y="4051300"/>
            <a:ext cx="652463" cy="1339850"/>
            <a:chOff x="3360" y="2552"/>
            <a:chExt cx="411" cy="844"/>
          </a:xfrm>
        </p:grpSpPr>
        <p:grpSp>
          <p:nvGrpSpPr>
            <p:cNvPr id="70756" name="Group 100"/>
            <p:cNvGrpSpPr>
              <a:grpSpLocks/>
            </p:cNvGrpSpPr>
            <p:nvPr/>
          </p:nvGrpSpPr>
          <p:grpSpPr bwMode="auto">
            <a:xfrm>
              <a:off x="3360" y="2589"/>
              <a:ext cx="365" cy="807"/>
              <a:chOff x="357" y="2450"/>
              <a:chExt cx="795" cy="646"/>
            </a:xfrm>
          </p:grpSpPr>
          <p:sp>
            <p:nvSpPr>
              <p:cNvPr id="70757" name="Line 101"/>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0758" name="Line 102"/>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0759" name="Oval 103"/>
            <p:cNvSpPr>
              <a:spLocks noChangeArrowheads="1"/>
            </p:cNvSpPr>
            <p:nvPr/>
          </p:nvSpPr>
          <p:spPr bwMode="auto">
            <a:xfrm>
              <a:off x="3683" y="2552"/>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20" name="Group 104"/>
          <p:cNvGrpSpPr>
            <a:grpSpLocks/>
          </p:cNvGrpSpPr>
          <p:nvPr/>
        </p:nvGrpSpPr>
        <p:grpSpPr bwMode="auto">
          <a:xfrm>
            <a:off x="6859588" y="1543050"/>
            <a:ext cx="2889250" cy="3848100"/>
            <a:chOff x="3361" y="972"/>
            <a:chExt cx="1820" cy="2424"/>
          </a:xfrm>
        </p:grpSpPr>
        <p:sp>
          <p:nvSpPr>
            <p:cNvPr id="70761" name="Line 105"/>
            <p:cNvSpPr>
              <a:spLocks noChangeShapeType="1"/>
            </p:cNvSpPr>
            <p:nvPr/>
          </p:nvSpPr>
          <p:spPr bwMode="auto">
            <a:xfrm flipV="1">
              <a:off x="3361" y="2592"/>
              <a:ext cx="362" cy="80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762" name="Line 106"/>
            <p:cNvSpPr>
              <a:spLocks noChangeShapeType="1"/>
            </p:cNvSpPr>
            <p:nvPr/>
          </p:nvSpPr>
          <p:spPr bwMode="auto">
            <a:xfrm flipV="1">
              <a:off x="3732" y="1930"/>
              <a:ext cx="345" cy="659"/>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763" name="Line 107"/>
            <p:cNvSpPr>
              <a:spLocks noChangeShapeType="1"/>
            </p:cNvSpPr>
            <p:nvPr/>
          </p:nvSpPr>
          <p:spPr bwMode="auto">
            <a:xfrm flipV="1">
              <a:off x="4086" y="1446"/>
              <a:ext cx="370" cy="479"/>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764" name="Line 108"/>
            <p:cNvSpPr>
              <a:spLocks noChangeShapeType="1"/>
            </p:cNvSpPr>
            <p:nvPr/>
          </p:nvSpPr>
          <p:spPr bwMode="auto">
            <a:xfrm flipV="1">
              <a:off x="4453" y="1108"/>
              <a:ext cx="370" cy="33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765" name="Line 109"/>
            <p:cNvSpPr>
              <a:spLocks noChangeShapeType="1"/>
            </p:cNvSpPr>
            <p:nvPr/>
          </p:nvSpPr>
          <p:spPr bwMode="auto">
            <a:xfrm flipV="1">
              <a:off x="4829" y="972"/>
              <a:ext cx="352" cy="139"/>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0766"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extLst>
      <p:ext uri="{BB962C8B-B14F-4D97-AF65-F5344CB8AC3E}">
        <p14:creationId xmlns:p14="http://schemas.microsoft.com/office/powerpoint/2010/main" val="673342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500"/>
                            </p:stCondLst>
                            <p:childTnLst>
                              <p:par>
                                <p:cTn id="14" presetID="23" presetClass="entr" presetSubtype="288" fill="hold" grpId="0" nodeType="afterEffect">
                                  <p:stCondLst>
                                    <p:cond delay="0"/>
                                  </p:stCondLst>
                                  <p:childTnLst>
                                    <p:set>
                                      <p:cBhvr>
                                        <p:cTn id="15" dur="1" fill="hold">
                                          <p:stCondLst>
                                            <p:cond delay="0"/>
                                          </p:stCondLst>
                                        </p:cTn>
                                        <p:tgtEl>
                                          <p:spTgt spid="72782"/>
                                        </p:tgtEl>
                                        <p:attrNameLst>
                                          <p:attrName>style.visibility</p:attrName>
                                        </p:attrNameLst>
                                      </p:cBhvr>
                                      <p:to>
                                        <p:strVal val="visible"/>
                                      </p:to>
                                    </p:set>
                                    <p:anim calcmode="lin" valueType="num">
                                      <p:cBhvr>
                                        <p:cTn id="16" dur="500" fill="hold"/>
                                        <p:tgtEl>
                                          <p:spTgt spid="72782"/>
                                        </p:tgtEl>
                                        <p:attrNameLst>
                                          <p:attrName>ppt_w</p:attrName>
                                        </p:attrNameLst>
                                      </p:cBhvr>
                                      <p:tavLst>
                                        <p:tav tm="0">
                                          <p:val>
                                            <p:strVal val="4/3*#ppt_w"/>
                                          </p:val>
                                        </p:tav>
                                        <p:tav tm="100000">
                                          <p:val>
                                            <p:strVal val="#ppt_w"/>
                                          </p:val>
                                        </p:tav>
                                      </p:tavLst>
                                    </p:anim>
                                    <p:anim calcmode="lin" valueType="num">
                                      <p:cBhvr>
                                        <p:cTn id="17" dur="500" fill="hold"/>
                                        <p:tgtEl>
                                          <p:spTgt spid="72782"/>
                                        </p:tgtEl>
                                        <p:attrNameLst>
                                          <p:attrName>ppt_h</p:attrName>
                                        </p:attrNameLst>
                                      </p:cBhvr>
                                      <p:tavLst>
                                        <p:tav tm="0">
                                          <p:val>
                                            <p:strVal val="4/3*#ppt_h"/>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nodeType="afterGroup">
                            <p:stCondLst>
                              <p:cond delay="500"/>
                            </p:stCondLst>
                            <p:childTnLst>
                              <p:par>
                                <p:cTn id="24" presetID="18" presetClass="entr" presetSubtype="3"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strips(upRight)">
                                      <p:cBhvr>
                                        <p:cTn id="26" dur="500"/>
                                        <p:tgtEl>
                                          <p:spTgt spid="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nodeType="afterGroup">
                            <p:stCondLst>
                              <p:cond delay="500"/>
                            </p:stCondLst>
                            <p:childTnLst>
                              <p:par>
                                <p:cTn id="33" presetID="18" presetClass="entr" presetSubtype="3"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upRight)">
                                      <p:cBhvr>
                                        <p:cTn id="35" dur="5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nodeType="afterGroup">
                            <p:stCondLst>
                              <p:cond delay="500"/>
                            </p:stCondLst>
                            <p:childTnLst>
                              <p:par>
                                <p:cTn id="42" presetID="18" presetClass="entr" presetSubtype="3"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upRight)">
                                      <p:cBhvr>
                                        <p:cTn id="44" dur="5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nodeType="afterGroup">
                            <p:stCondLst>
                              <p:cond delay="500"/>
                            </p:stCondLst>
                            <p:childTnLst>
                              <p:par>
                                <p:cTn id="51" presetID="18" presetClass="entr" presetSubtype="3"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par>
                          <p:cTn id="59" fill="hold" nodeType="afterGroup">
                            <p:stCondLst>
                              <p:cond delay="500"/>
                            </p:stCondLst>
                            <p:childTnLst>
                              <p:par>
                                <p:cTn id="60" presetID="18" presetClass="entr" presetSubtype="3"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strips(upRight)">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3"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upRigh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Número de Slide 2"/>
          <p:cNvSpPr>
            <a:spLocks noGrp="1"/>
          </p:cNvSpPr>
          <p:nvPr>
            <p:ph type="sldNum" sz="quarter" idx="11"/>
          </p:nvPr>
        </p:nvSpPr>
        <p:spPr/>
        <p:txBody>
          <a:bodyPr/>
          <a:lstStyle/>
          <a:p>
            <a:fld id="{70F851AB-801A-413E-A550-0EE6D70A7F72}" type="slidenum">
              <a:rPr lang="en-US" altLang="pt-BR"/>
              <a:pPr/>
              <a:t>21</a:t>
            </a:fld>
            <a:endParaRPr lang="en-US" altLang="pt-BR"/>
          </a:p>
        </p:txBody>
      </p:sp>
      <p:sp>
        <p:nvSpPr>
          <p:cNvPr id="72706" name="Rectangle 2"/>
          <p:cNvSpPr>
            <a:spLocks noGrp="1" noChangeArrowheads="1"/>
          </p:cNvSpPr>
          <p:nvPr>
            <p:ph type="title" idx="4294967295"/>
          </p:nvPr>
        </p:nvSpPr>
        <p:spPr>
          <a:xfrm>
            <a:off x="1981200" y="241300"/>
            <a:ext cx="8229600" cy="649288"/>
          </a:xfrm>
        </p:spPr>
        <p:txBody>
          <a:bodyPr/>
          <a:lstStyle/>
          <a:p>
            <a:r>
              <a:rPr lang="en-US" altLang="pt-BR" sz="3700" dirty="0" err="1" smtClean="0"/>
              <a:t>Produto</a:t>
            </a:r>
            <a:r>
              <a:rPr lang="en-US" altLang="pt-BR" sz="3700" dirty="0" smtClean="0"/>
              <a:t> Marginal</a:t>
            </a:r>
            <a:endParaRPr lang="en-US" altLang="pt-BR" sz="3700" dirty="0"/>
          </a:p>
        </p:txBody>
      </p:sp>
      <p:sp>
        <p:nvSpPr>
          <p:cNvPr id="72707" name="Rectangle 3"/>
          <p:cNvSpPr>
            <a:spLocks noGrp="1" noChangeArrowheads="1"/>
          </p:cNvSpPr>
          <p:nvPr>
            <p:ph type="body" idx="4294967295"/>
          </p:nvPr>
        </p:nvSpPr>
        <p:spPr>
          <a:xfrm>
            <a:off x="1981200" y="890588"/>
            <a:ext cx="8229600" cy="5448300"/>
          </a:xfrm>
        </p:spPr>
        <p:txBody>
          <a:bodyPr/>
          <a:lstStyle/>
          <a:p>
            <a:r>
              <a:rPr lang="pt-BR" altLang="pt-BR" dirty="0"/>
              <a:t>Se </a:t>
            </a:r>
            <a:r>
              <a:rPr lang="pt-BR" altLang="pt-BR" dirty="0" smtClean="0"/>
              <a:t>José </a:t>
            </a:r>
            <a:r>
              <a:rPr lang="pt-BR" altLang="pt-BR" dirty="0"/>
              <a:t>contrata mais um trabalhador, sua produção aumenta pelo produto marginal do trabalho.</a:t>
            </a:r>
          </a:p>
          <a:p>
            <a:r>
              <a:rPr lang="pt-BR" altLang="pt-BR" dirty="0"/>
              <a:t>O produto marginal de qualquer </a:t>
            </a:r>
            <a:r>
              <a:rPr lang="pt-BR" altLang="pt-BR" dirty="0" smtClean="0"/>
              <a:t>insumo </a:t>
            </a:r>
            <a:r>
              <a:rPr lang="pt-BR" altLang="pt-BR" dirty="0"/>
              <a:t>é o aumento </a:t>
            </a:r>
            <a:r>
              <a:rPr lang="pt-BR" altLang="pt-BR" dirty="0" smtClean="0"/>
              <a:t>de produção resultante </a:t>
            </a:r>
            <a:r>
              <a:rPr lang="pt-BR" altLang="pt-BR" dirty="0"/>
              <a:t>de uma unidade adicional dessa </a:t>
            </a:r>
            <a:r>
              <a:rPr lang="pt-BR" altLang="pt-BR" dirty="0" smtClean="0"/>
              <a:t>insumo, </a:t>
            </a:r>
            <a:r>
              <a:rPr lang="pt-BR" altLang="pt-BR" dirty="0"/>
              <a:t>mantendo todas as outras entradas constantes.</a:t>
            </a:r>
          </a:p>
          <a:p>
            <a:r>
              <a:rPr lang="pt-BR" altLang="pt-BR" dirty="0"/>
              <a:t>Notação: ∆ (delta) = "alteração em…"</a:t>
            </a:r>
          </a:p>
          <a:p>
            <a:r>
              <a:rPr lang="pt-BR" altLang="pt-BR" dirty="0"/>
              <a:t>Exemplos: ∆Q = mudança no produto, ∆L = mudança no trabalho</a:t>
            </a:r>
          </a:p>
          <a:p>
            <a:r>
              <a:rPr lang="pt-BR" altLang="pt-BR" dirty="0"/>
              <a:t>Produto marginal do trabalho </a:t>
            </a:r>
            <a:r>
              <a:rPr lang="pt-BR" altLang="pt-BR" dirty="0" smtClean="0"/>
              <a:t>(PML) </a:t>
            </a:r>
            <a:r>
              <a:rPr lang="pt-BR" altLang="pt-BR" dirty="0"/>
              <a:t>=</a:t>
            </a:r>
            <a:endParaRPr lang="en-US" altLang="pt-BR" dirty="0"/>
          </a:p>
        </p:txBody>
      </p:sp>
      <p:sp>
        <p:nvSpPr>
          <p:cNvPr id="72708"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grpSp>
        <p:nvGrpSpPr>
          <p:cNvPr id="2" name="Group 6"/>
          <p:cNvGrpSpPr>
            <a:grpSpLocks/>
          </p:cNvGrpSpPr>
          <p:nvPr/>
        </p:nvGrpSpPr>
        <p:grpSpPr bwMode="auto">
          <a:xfrm>
            <a:off x="8003179" y="4679717"/>
            <a:ext cx="753020" cy="990600"/>
            <a:chOff x="558" y="2708"/>
            <a:chExt cx="282" cy="624"/>
          </a:xfrm>
        </p:grpSpPr>
        <p:sp>
          <p:nvSpPr>
            <p:cNvPr id="72710" name="Rectangle 7"/>
            <p:cNvSpPr>
              <a:spLocks noChangeArrowheads="1"/>
            </p:cNvSpPr>
            <p:nvPr/>
          </p:nvSpPr>
          <p:spPr bwMode="auto">
            <a:xfrm>
              <a:off x="558" y="2708"/>
              <a:ext cx="2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800" b="1">
                  <a:cs typeface="Arial" panose="020B0604020202020204" pitchFamily="34" charset="0"/>
                </a:rPr>
                <a:t>∆</a:t>
              </a:r>
              <a:r>
                <a:rPr lang="en-US" altLang="pt-BR" sz="2800" b="1" i="1">
                  <a:cs typeface="Arial" panose="020B0604020202020204" pitchFamily="34" charset="0"/>
                </a:rPr>
                <a:t>Q</a:t>
              </a:r>
            </a:p>
          </p:txBody>
        </p:sp>
        <p:sp>
          <p:nvSpPr>
            <p:cNvPr id="72711" name="Rectangle 8"/>
            <p:cNvSpPr>
              <a:spLocks noChangeArrowheads="1"/>
            </p:cNvSpPr>
            <p:nvPr/>
          </p:nvSpPr>
          <p:spPr bwMode="auto">
            <a:xfrm>
              <a:off x="584" y="3005"/>
              <a:ext cx="2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800" b="1" dirty="0">
                  <a:cs typeface="Arial" panose="020B0604020202020204" pitchFamily="34" charset="0"/>
                </a:rPr>
                <a:t>∆</a:t>
              </a:r>
              <a:r>
                <a:rPr lang="en-US" altLang="pt-BR" sz="2800" b="1" i="1" dirty="0">
                  <a:cs typeface="Arial" panose="020B0604020202020204" pitchFamily="34" charset="0"/>
                </a:rPr>
                <a:t>L</a:t>
              </a:r>
            </a:p>
          </p:txBody>
        </p:sp>
        <p:sp>
          <p:nvSpPr>
            <p:cNvPr id="72712" name="Line 9"/>
            <p:cNvSpPr>
              <a:spLocks noChangeShapeType="1"/>
            </p:cNvSpPr>
            <p:nvPr/>
          </p:nvSpPr>
          <p:spPr bwMode="auto">
            <a:xfrm>
              <a:off x="600" y="3023"/>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Tree>
    <p:extLst>
      <p:ext uri="{BB962C8B-B14F-4D97-AF65-F5344CB8AC3E}">
        <p14:creationId xmlns:p14="http://schemas.microsoft.com/office/powerpoint/2010/main" val="10679262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 name="Espaço Reservado para Número de Slide 2"/>
          <p:cNvSpPr>
            <a:spLocks noGrp="1"/>
          </p:cNvSpPr>
          <p:nvPr>
            <p:ph type="sldNum" sz="quarter" idx="11"/>
          </p:nvPr>
        </p:nvSpPr>
        <p:spPr/>
        <p:txBody>
          <a:bodyPr/>
          <a:lstStyle/>
          <a:p>
            <a:fld id="{E67AF6D8-0168-42CB-B809-5DB290E03802}" type="slidenum">
              <a:rPr lang="en-US" altLang="pt-BR"/>
              <a:pPr/>
              <a:t>22</a:t>
            </a:fld>
            <a:endParaRPr lang="en-US" altLang="pt-BR"/>
          </a:p>
        </p:txBody>
      </p:sp>
      <p:grpSp>
        <p:nvGrpSpPr>
          <p:cNvPr id="74754" name="Group 2"/>
          <p:cNvGrpSpPr>
            <a:grpSpLocks/>
          </p:cNvGrpSpPr>
          <p:nvPr/>
        </p:nvGrpSpPr>
        <p:grpSpPr bwMode="auto">
          <a:xfrm>
            <a:off x="2913064" y="1139825"/>
            <a:ext cx="2516187" cy="5087938"/>
            <a:chOff x="210" y="718"/>
            <a:chExt cx="1585" cy="3205"/>
          </a:xfrm>
        </p:grpSpPr>
        <p:grpSp>
          <p:nvGrpSpPr>
            <p:cNvPr id="74755" name="Group 3"/>
            <p:cNvGrpSpPr>
              <a:grpSpLocks/>
            </p:cNvGrpSpPr>
            <p:nvPr/>
          </p:nvGrpSpPr>
          <p:grpSpPr bwMode="auto">
            <a:xfrm>
              <a:off x="210" y="718"/>
              <a:ext cx="1585" cy="3205"/>
              <a:chOff x="210" y="718"/>
              <a:chExt cx="1585" cy="3205"/>
            </a:xfrm>
          </p:grpSpPr>
          <p:sp>
            <p:nvSpPr>
              <p:cNvPr id="74756" name="Rectangle 4"/>
              <p:cNvSpPr>
                <a:spLocks noChangeArrowheads="1"/>
              </p:cNvSpPr>
              <p:nvPr/>
            </p:nvSpPr>
            <p:spPr bwMode="auto">
              <a:xfrm>
                <a:off x="958" y="3557"/>
                <a:ext cx="7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74757" name="Rectangle 5"/>
              <p:cNvSpPr>
                <a:spLocks noChangeArrowheads="1"/>
              </p:cNvSpPr>
              <p:nvPr/>
            </p:nvSpPr>
            <p:spPr bwMode="auto">
              <a:xfrm>
                <a:off x="210" y="3557"/>
                <a:ext cx="7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74758" name="Rectangle 6"/>
              <p:cNvSpPr>
                <a:spLocks noChangeArrowheads="1"/>
              </p:cNvSpPr>
              <p:nvPr/>
            </p:nvSpPr>
            <p:spPr bwMode="auto">
              <a:xfrm>
                <a:off x="958" y="3191"/>
                <a:ext cx="7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2800</a:t>
                </a:r>
              </a:p>
            </p:txBody>
          </p:sp>
          <p:sp>
            <p:nvSpPr>
              <p:cNvPr id="74759" name="Rectangle 7"/>
              <p:cNvSpPr>
                <a:spLocks noChangeArrowheads="1"/>
              </p:cNvSpPr>
              <p:nvPr/>
            </p:nvSpPr>
            <p:spPr bwMode="auto">
              <a:xfrm>
                <a:off x="210" y="3191"/>
                <a:ext cx="74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74760" name="Rectangle 8"/>
              <p:cNvSpPr>
                <a:spLocks noChangeArrowheads="1"/>
              </p:cNvSpPr>
              <p:nvPr/>
            </p:nvSpPr>
            <p:spPr bwMode="auto">
              <a:xfrm>
                <a:off x="958" y="2788"/>
                <a:ext cx="73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2400</a:t>
                </a:r>
              </a:p>
            </p:txBody>
          </p:sp>
          <p:sp>
            <p:nvSpPr>
              <p:cNvPr id="74761" name="Rectangle 9"/>
              <p:cNvSpPr>
                <a:spLocks noChangeArrowheads="1"/>
              </p:cNvSpPr>
              <p:nvPr/>
            </p:nvSpPr>
            <p:spPr bwMode="auto">
              <a:xfrm>
                <a:off x="210" y="2788"/>
                <a:ext cx="7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74762" name="Rectangle 10"/>
              <p:cNvSpPr>
                <a:spLocks noChangeArrowheads="1"/>
              </p:cNvSpPr>
              <p:nvPr/>
            </p:nvSpPr>
            <p:spPr bwMode="auto">
              <a:xfrm>
                <a:off x="958" y="2376"/>
                <a:ext cx="73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1800</a:t>
                </a:r>
              </a:p>
            </p:txBody>
          </p:sp>
          <p:sp>
            <p:nvSpPr>
              <p:cNvPr id="74763" name="Rectangle 11"/>
              <p:cNvSpPr>
                <a:spLocks noChangeArrowheads="1"/>
              </p:cNvSpPr>
              <p:nvPr/>
            </p:nvSpPr>
            <p:spPr bwMode="auto">
              <a:xfrm>
                <a:off x="210" y="2376"/>
                <a:ext cx="74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74764" name="Rectangle 12"/>
              <p:cNvSpPr>
                <a:spLocks noChangeArrowheads="1"/>
              </p:cNvSpPr>
              <p:nvPr/>
            </p:nvSpPr>
            <p:spPr bwMode="auto">
              <a:xfrm>
                <a:off x="958" y="1973"/>
                <a:ext cx="73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74765" name="Rectangle 13"/>
              <p:cNvSpPr>
                <a:spLocks noChangeArrowheads="1"/>
              </p:cNvSpPr>
              <p:nvPr/>
            </p:nvSpPr>
            <p:spPr bwMode="auto">
              <a:xfrm>
                <a:off x="210" y="1973"/>
                <a:ext cx="74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sp>
            <p:nvSpPr>
              <p:cNvPr id="74766" name="Rectangle 14"/>
              <p:cNvSpPr>
                <a:spLocks noChangeArrowheads="1"/>
              </p:cNvSpPr>
              <p:nvPr/>
            </p:nvSpPr>
            <p:spPr bwMode="auto">
              <a:xfrm>
                <a:off x="958" y="1545"/>
                <a:ext cx="732"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74767" name="Rectangle 15"/>
              <p:cNvSpPr>
                <a:spLocks noChangeArrowheads="1"/>
              </p:cNvSpPr>
              <p:nvPr/>
            </p:nvSpPr>
            <p:spPr bwMode="auto">
              <a:xfrm>
                <a:off x="210" y="1545"/>
                <a:ext cx="748"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74768" name="Rectangle 16"/>
              <p:cNvSpPr>
                <a:spLocks noChangeArrowheads="1"/>
              </p:cNvSpPr>
              <p:nvPr/>
            </p:nvSpPr>
            <p:spPr bwMode="auto">
              <a:xfrm>
                <a:off x="958" y="718"/>
                <a:ext cx="837"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Q</a:t>
                </a:r>
                <a:r>
                  <a:rPr lang="en-US" altLang="pt-BR" sz="2400" dirty="0">
                    <a:cs typeface="Arial" panose="020B0604020202020204" pitchFamily="34" charset="0"/>
                  </a:rPr>
                  <a:t>  </a:t>
                </a:r>
                <a:r>
                  <a:rPr lang="en-US" altLang="pt-BR" sz="2200" dirty="0" smtClean="0">
                    <a:cs typeface="Arial" panose="020B0604020202020204" pitchFamily="34" charset="0"/>
                  </a:rPr>
                  <a:t>(</a:t>
                </a:r>
                <a:r>
                  <a:rPr lang="en-US" altLang="pt-BR" sz="2200" dirty="0" err="1" smtClean="0">
                    <a:cs typeface="Arial" panose="020B0604020202020204" pitchFamily="34" charset="0"/>
                  </a:rPr>
                  <a:t>alqueires</a:t>
                </a:r>
                <a:r>
                  <a:rPr lang="en-US" altLang="pt-BR" sz="2200" dirty="0" smtClean="0">
                    <a:cs typeface="Arial" panose="020B0604020202020204" pitchFamily="34" charset="0"/>
                  </a:rPr>
                  <a:t> de </a:t>
                </a:r>
                <a:r>
                  <a:rPr lang="en-US" altLang="pt-BR" sz="2200" dirty="0" err="1" smtClean="0">
                    <a:cs typeface="Arial" panose="020B0604020202020204" pitchFamily="34" charset="0"/>
                  </a:rPr>
                  <a:t>trigo</a:t>
                </a:r>
                <a:r>
                  <a:rPr lang="en-US" altLang="pt-BR" sz="2200" dirty="0" smtClean="0">
                    <a:cs typeface="Arial" panose="020B0604020202020204" pitchFamily="34" charset="0"/>
                  </a:rPr>
                  <a:t>)</a:t>
                </a:r>
                <a:endParaRPr lang="en-US" altLang="pt-BR" sz="2200" dirty="0">
                  <a:cs typeface="Arial" panose="020B0604020202020204" pitchFamily="34" charset="0"/>
                </a:endParaRPr>
              </a:p>
            </p:txBody>
          </p:sp>
          <p:sp>
            <p:nvSpPr>
              <p:cNvPr id="74769" name="Rectangle 17"/>
              <p:cNvSpPr>
                <a:spLocks noChangeArrowheads="1"/>
              </p:cNvSpPr>
              <p:nvPr/>
            </p:nvSpPr>
            <p:spPr bwMode="auto">
              <a:xfrm>
                <a:off x="210" y="718"/>
                <a:ext cx="748"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L</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200" dirty="0">
                    <a:cs typeface="Arial" panose="020B0604020202020204" pitchFamily="34" charset="0"/>
                  </a:rPr>
                  <a:t>(no. </a:t>
                </a:r>
                <a:r>
                  <a:rPr lang="en-US" altLang="pt-BR" sz="2200" dirty="0" smtClean="0">
                    <a:cs typeface="Arial" panose="020B0604020202020204" pitchFamily="34" charset="0"/>
                  </a:rPr>
                  <a:t>de </a:t>
                </a:r>
                <a:r>
                  <a:rPr lang="en-US" altLang="pt-BR" sz="2200" dirty="0" err="1" smtClean="0">
                    <a:cs typeface="Arial" panose="020B0604020202020204" pitchFamily="34" charset="0"/>
                  </a:rPr>
                  <a:t>trabal</a:t>
                </a:r>
                <a:r>
                  <a:rPr lang="en-US" altLang="pt-BR" sz="2200" dirty="0" smtClean="0">
                    <a:cs typeface="Arial" panose="020B0604020202020204" pitchFamily="34" charset="0"/>
                  </a:rPr>
                  <a:t>.)</a:t>
                </a:r>
                <a:endParaRPr lang="en-US" altLang="pt-BR" sz="2200" dirty="0">
                  <a:cs typeface="Arial" panose="020B0604020202020204" pitchFamily="34" charset="0"/>
                </a:endParaRPr>
              </a:p>
            </p:txBody>
          </p:sp>
        </p:grpSp>
        <p:sp>
          <p:nvSpPr>
            <p:cNvPr id="74770" name="Line 18"/>
            <p:cNvSpPr>
              <a:spLocks noChangeShapeType="1"/>
            </p:cNvSpPr>
            <p:nvPr/>
          </p:nvSpPr>
          <p:spPr bwMode="auto">
            <a:xfrm>
              <a:off x="216" y="1553"/>
              <a:ext cx="15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4771" name="Rectangle 19"/>
          <p:cNvSpPr>
            <a:spLocks noGrp="1" noChangeArrowheads="1"/>
          </p:cNvSpPr>
          <p:nvPr>
            <p:ph type="title" idx="4294967295"/>
          </p:nvPr>
        </p:nvSpPr>
        <p:spPr/>
        <p:txBody>
          <a:bodyPr/>
          <a:lstStyle/>
          <a:p>
            <a:r>
              <a:rPr lang="en-US" altLang="pt-BR" sz="3200" dirty="0" err="1" smtClean="0"/>
              <a:t>Exemplo</a:t>
            </a:r>
            <a:r>
              <a:rPr lang="en-US" altLang="pt-BR" sz="3200" dirty="0" smtClean="0"/>
              <a:t> 1:</a:t>
            </a:r>
            <a:r>
              <a:rPr lang="en-US" altLang="pt-BR" sz="3600" dirty="0" smtClean="0"/>
              <a:t>  </a:t>
            </a:r>
            <a:r>
              <a:rPr lang="en-US" altLang="pt-BR" sz="3600" dirty="0" err="1" smtClean="0"/>
              <a:t>Produto</a:t>
            </a:r>
            <a:r>
              <a:rPr lang="en-US" altLang="pt-BR" sz="3600" dirty="0" smtClean="0"/>
              <a:t> Total e Marginal</a:t>
            </a:r>
            <a:endParaRPr lang="en-US" altLang="pt-BR" sz="3600" dirty="0"/>
          </a:p>
        </p:txBody>
      </p:sp>
      <p:sp>
        <p:nvSpPr>
          <p:cNvPr id="74772" name="Rectangle 20"/>
          <p:cNvSpPr>
            <a:spLocks noChangeArrowheads="1"/>
          </p:cNvSpPr>
          <p:nvPr/>
        </p:nvSpPr>
        <p:spPr bwMode="auto">
          <a:xfrm>
            <a:off x="7947025" y="5367339"/>
            <a:ext cx="92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200</a:t>
            </a:r>
          </a:p>
        </p:txBody>
      </p:sp>
      <p:sp>
        <p:nvSpPr>
          <p:cNvPr id="74773" name="Rectangle 21"/>
          <p:cNvSpPr>
            <a:spLocks noChangeArrowheads="1"/>
          </p:cNvSpPr>
          <p:nvPr/>
        </p:nvSpPr>
        <p:spPr bwMode="auto">
          <a:xfrm>
            <a:off x="7947025" y="4727576"/>
            <a:ext cx="927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400</a:t>
            </a:r>
          </a:p>
        </p:txBody>
      </p:sp>
      <p:sp>
        <p:nvSpPr>
          <p:cNvPr id="74774" name="Rectangle 22"/>
          <p:cNvSpPr>
            <a:spLocks noChangeArrowheads="1"/>
          </p:cNvSpPr>
          <p:nvPr/>
        </p:nvSpPr>
        <p:spPr bwMode="auto">
          <a:xfrm>
            <a:off x="7947025" y="4073525"/>
            <a:ext cx="9271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600</a:t>
            </a:r>
          </a:p>
        </p:txBody>
      </p:sp>
      <p:sp>
        <p:nvSpPr>
          <p:cNvPr id="74775" name="Rectangle 23"/>
          <p:cNvSpPr>
            <a:spLocks noChangeArrowheads="1"/>
          </p:cNvSpPr>
          <p:nvPr/>
        </p:nvSpPr>
        <p:spPr bwMode="auto">
          <a:xfrm>
            <a:off x="7947025" y="3433763"/>
            <a:ext cx="927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800</a:t>
            </a:r>
          </a:p>
        </p:txBody>
      </p:sp>
      <p:sp>
        <p:nvSpPr>
          <p:cNvPr id="74776" name="Rectangle 24"/>
          <p:cNvSpPr>
            <a:spLocks noChangeArrowheads="1"/>
          </p:cNvSpPr>
          <p:nvPr/>
        </p:nvSpPr>
        <p:spPr bwMode="auto">
          <a:xfrm>
            <a:off x="7947025" y="2754313"/>
            <a:ext cx="9271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74777" name="Rectangle 25"/>
          <p:cNvSpPr>
            <a:spLocks noChangeArrowheads="1"/>
          </p:cNvSpPr>
          <p:nvPr/>
        </p:nvSpPr>
        <p:spPr bwMode="auto">
          <a:xfrm>
            <a:off x="7839075" y="1312863"/>
            <a:ext cx="9271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PML</a:t>
            </a:r>
            <a:endParaRPr lang="en-US" altLang="pt-BR" sz="2400" i="1" dirty="0">
              <a:cs typeface="Arial" panose="020B0604020202020204" pitchFamily="34" charset="0"/>
            </a:endParaRPr>
          </a:p>
        </p:txBody>
      </p:sp>
      <p:sp>
        <p:nvSpPr>
          <p:cNvPr id="74778" name="Line 26"/>
          <p:cNvSpPr>
            <a:spLocks noChangeShapeType="1"/>
          </p:cNvSpPr>
          <p:nvPr/>
        </p:nvSpPr>
        <p:spPr bwMode="auto">
          <a:xfrm>
            <a:off x="5300663"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79" name="Line 27"/>
          <p:cNvSpPr>
            <a:spLocks noChangeShapeType="1"/>
          </p:cNvSpPr>
          <p:nvPr/>
        </p:nvSpPr>
        <p:spPr bwMode="auto">
          <a:xfrm>
            <a:off x="3044825" y="1139825"/>
            <a:ext cx="132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0" name="Line 28"/>
          <p:cNvSpPr>
            <a:spLocks noChangeShapeType="1"/>
          </p:cNvSpPr>
          <p:nvPr/>
        </p:nvSpPr>
        <p:spPr bwMode="auto">
          <a:xfrm>
            <a:off x="1857375"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1" name="Line 29"/>
          <p:cNvSpPr>
            <a:spLocks noChangeShapeType="1"/>
          </p:cNvSpPr>
          <p:nvPr/>
        </p:nvSpPr>
        <p:spPr bwMode="auto">
          <a:xfrm>
            <a:off x="4373563" y="1139825"/>
            <a:ext cx="92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2" name="Line 30"/>
          <p:cNvSpPr>
            <a:spLocks noChangeShapeType="1"/>
          </p:cNvSpPr>
          <p:nvPr/>
        </p:nvSpPr>
        <p:spPr bwMode="auto">
          <a:xfrm>
            <a:off x="5300663"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3" name="Line 31"/>
          <p:cNvSpPr>
            <a:spLocks noChangeShapeType="1"/>
          </p:cNvSpPr>
          <p:nvPr/>
        </p:nvSpPr>
        <p:spPr bwMode="auto">
          <a:xfrm>
            <a:off x="1857375"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4" name="Line 32"/>
          <p:cNvSpPr>
            <a:spLocks noChangeShapeType="1"/>
          </p:cNvSpPr>
          <p:nvPr/>
        </p:nvSpPr>
        <p:spPr bwMode="auto">
          <a:xfrm>
            <a:off x="5300663"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5" name="Line 33"/>
          <p:cNvSpPr>
            <a:spLocks noChangeShapeType="1"/>
          </p:cNvSpPr>
          <p:nvPr/>
        </p:nvSpPr>
        <p:spPr bwMode="auto">
          <a:xfrm>
            <a:off x="1857375"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6" name="Line 34"/>
          <p:cNvSpPr>
            <a:spLocks noChangeShapeType="1"/>
          </p:cNvSpPr>
          <p:nvPr/>
        </p:nvSpPr>
        <p:spPr bwMode="auto">
          <a:xfrm>
            <a:off x="5300663"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7" name="Line 35"/>
          <p:cNvSpPr>
            <a:spLocks noChangeShapeType="1"/>
          </p:cNvSpPr>
          <p:nvPr/>
        </p:nvSpPr>
        <p:spPr bwMode="auto">
          <a:xfrm>
            <a:off x="1857375"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8" name="Line 36"/>
          <p:cNvSpPr>
            <a:spLocks noChangeShapeType="1"/>
          </p:cNvSpPr>
          <p:nvPr/>
        </p:nvSpPr>
        <p:spPr bwMode="auto">
          <a:xfrm>
            <a:off x="5300663"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89" name="Line 37"/>
          <p:cNvSpPr>
            <a:spLocks noChangeShapeType="1"/>
          </p:cNvSpPr>
          <p:nvPr/>
        </p:nvSpPr>
        <p:spPr bwMode="auto">
          <a:xfrm>
            <a:off x="1857375"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90" name="Line 38"/>
          <p:cNvSpPr>
            <a:spLocks noChangeShapeType="1"/>
          </p:cNvSpPr>
          <p:nvPr/>
        </p:nvSpPr>
        <p:spPr bwMode="auto">
          <a:xfrm>
            <a:off x="5300663"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91" name="Line 39"/>
          <p:cNvSpPr>
            <a:spLocks noChangeShapeType="1"/>
          </p:cNvSpPr>
          <p:nvPr/>
        </p:nvSpPr>
        <p:spPr bwMode="auto">
          <a:xfrm>
            <a:off x="1857375"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92" name="Line 40"/>
          <p:cNvSpPr>
            <a:spLocks noChangeShapeType="1"/>
          </p:cNvSpPr>
          <p:nvPr/>
        </p:nvSpPr>
        <p:spPr bwMode="auto">
          <a:xfrm>
            <a:off x="5300663"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93" name="Line 41"/>
          <p:cNvSpPr>
            <a:spLocks noChangeShapeType="1"/>
          </p:cNvSpPr>
          <p:nvPr/>
        </p:nvSpPr>
        <p:spPr bwMode="auto">
          <a:xfrm>
            <a:off x="3044825" y="6227763"/>
            <a:ext cx="132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94" name="Line 42"/>
          <p:cNvSpPr>
            <a:spLocks noChangeShapeType="1"/>
          </p:cNvSpPr>
          <p:nvPr/>
        </p:nvSpPr>
        <p:spPr bwMode="auto">
          <a:xfrm>
            <a:off x="4373563" y="6227763"/>
            <a:ext cx="92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4795" name="Line 73"/>
          <p:cNvSpPr>
            <a:spLocks noChangeShapeType="1"/>
          </p:cNvSpPr>
          <p:nvPr/>
        </p:nvSpPr>
        <p:spPr bwMode="auto">
          <a:xfrm>
            <a:off x="3244850" y="2463800"/>
            <a:ext cx="5913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4796"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grpSp>
        <p:nvGrpSpPr>
          <p:cNvPr id="4" name="Group 97"/>
          <p:cNvGrpSpPr>
            <a:grpSpLocks/>
          </p:cNvGrpSpPr>
          <p:nvPr/>
        </p:nvGrpSpPr>
        <p:grpSpPr bwMode="auto">
          <a:xfrm>
            <a:off x="1833563" y="2795588"/>
            <a:ext cx="5416550" cy="666750"/>
            <a:chOff x="195" y="1761"/>
            <a:chExt cx="3412" cy="420"/>
          </a:xfrm>
        </p:grpSpPr>
        <p:grpSp>
          <p:nvGrpSpPr>
            <p:cNvPr id="74798" name="Group 88"/>
            <p:cNvGrpSpPr>
              <a:grpSpLocks/>
            </p:cNvGrpSpPr>
            <p:nvPr/>
          </p:nvGrpSpPr>
          <p:grpSpPr bwMode="auto">
            <a:xfrm>
              <a:off x="2306" y="1761"/>
              <a:ext cx="1301" cy="406"/>
              <a:chOff x="2306" y="1761"/>
              <a:chExt cx="1301" cy="406"/>
            </a:xfrm>
          </p:grpSpPr>
          <p:sp>
            <p:nvSpPr>
              <p:cNvPr id="74799" name="Arc 44"/>
              <p:cNvSpPr>
                <a:spLocks/>
              </p:cNvSpPr>
              <p:nvPr/>
            </p:nvSpPr>
            <p:spPr bwMode="auto">
              <a:xfrm>
                <a:off x="2306" y="1761"/>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00" name="Rectangle 75"/>
              <p:cNvSpPr>
                <a:spLocks noChangeArrowheads="1"/>
              </p:cNvSpPr>
              <p:nvPr/>
            </p:nvSpPr>
            <p:spPr bwMode="auto">
              <a:xfrm>
                <a:off x="2540" y="1814"/>
                <a:ext cx="106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b="1">
                    <a:cs typeface="Arial" panose="020B0604020202020204" pitchFamily="34" charset="0"/>
                  </a:rPr>
                  <a:t>∆</a:t>
                </a:r>
                <a:r>
                  <a:rPr lang="en-US" altLang="pt-BR" sz="2500" b="1" i="1">
                    <a:cs typeface="Arial" panose="020B0604020202020204" pitchFamily="34" charset="0"/>
                  </a:rPr>
                  <a:t>Q</a:t>
                </a:r>
                <a:r>
                  <a:rPr lang="en-US" altLang="pt-BR" sz="2500">
                    <a:cs typeface="Arial" panose="020B0604020202020204" pitchFamily="34" charset="0"/>
                  </a:rPr>
                  <a:t> = 1000</a:t>
                </a:r>
              </a:p>
            </p:txBody>
          </p:sp>
        </p:grpSp>
        <p:grpSp>
          <p:nvGrpSpPr>
            <p:cNvPr id="74801" name="Group 87"/>
            <p:cNvGrpSpPr>
              <a:grpSpLocks/>
            </p:cNvGrpSpPr>
            <p:nvPr/>
          </p:nvGrpSpPr>
          <p:grpSpPr bwMode="auto">
            <a:xfrm>
              <a:off x="195" y="1774"/>
              <a:ext cx="943" cy="407"/>
              <a:chOff x="195" y="1774"/>
              <a:chExt cx="943" cy="407"/>
            </a:xfrm>
          </p:grpSpPr>
          <p:sp>
            <p:nvSpPr>
              <p:cNvPr id="74802" name="Arc 59"/>
              <p:cNvSpPr>
                <a:spLocks/>
              </p:cNvSpPr>
              <p:nvPr/>
            </p:nvSpPr>
            <p:spPr bwMode="auto">
              <a:xfrm flipH="1">
                <a:off x="921" y="1774"/>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03" name="Rectangle 82"/>
              <p:cNvSpPr>
                <a:spLocks noChangeArrowheads="1"/>
              </p:cNvSpPr>
              <p:nvPr/>
            </p:nvSpPr>
            <p:spPr bwMode="auto">
              <a:xfrm>
                <a:off x="195" y="1816"/>
                <a:ext cx="70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500" b="1">
                    <a:cs typeface="Arial" panose="020B0604020202020204" pitchFamily="34" charset="0"/>
                  </a:rPr>
                  <a:t>∆</a:t>
                </a:r>
                <a:r>
                  <a:rPr lang="en-US" altLang="pt-BR" sz="2500" b="1" i="1">
                    <a:cs typeface="Arial" panose="020B0604020202020204" pitchFamily="34" charset="0"/>
                  </a:rPr>
                  <a:t>L</a:t>
                </a:r>
                <a:r>
                  <a:rPr lang="en-US" altLang="pt-BR" sz="2500">
                    <a:cs typeface="Arial" panose="020B0604020202020204" pitchFamily="34" charset="0"/>
                  </a:rPr>
                  <a:t> = 1</a:t>
                </a:r>
              </a:p>
            </p:txBody>
          </p:sp>
        </p:grpSp>
      </p:grpSp>
      <p:grpSp>
        <p:nvGrpSpPr>
          <p:cNvPr id="7" name="Group 98"/>
          <p:cNvGrpSpPr>
            <a:grpSpLocks/>
          </p:cNvGrpSpPr>
          <p:nvPr/>
        </p:nvGrpSpPr>
        <p:grpSpPr bwMode="auto">
          <a:xfrm>
            <a:off x="1838325" y="3481388"/>
            <a:ext cx="5238750" cy="646112"/>
            <a:chOff x="198" y="2193"/>
            <a:chExt cx="3300" cy="407"/>
          </a:xfrm>
        </p:grpSpPr>
        <p:grpSp>
          <p:nvGrpSpPr>
            <p:cNvPr id="74805" name="Group 90"/>
            <p:cNvGrpSpPr>
              <a:grpSpLocks/>
            </p:cNvGrpSpPr>
            <p:nvPr/>
          </p:nvGrpSpPr>
          <p:grpSpPr bwMode="auto">
            <a:xfrm>
              <a:off x="2306" y="2193"/>
              <a:ext cx="1192" cy="406"/>
              <a:chOff x="2306" y="2193"/>
              <a:chExt cx="1192" cy="406"/>
            </a:xfrm>
          </p:grpSpPr>
          <p:sp>
            <p:nvSpPr>
              <p:cNvPr id="74806" name="Arc 47"/>
              <p:cNvSpPr>
                <a:spLocks/>
              </p:cNvSpPr>
              <p:nvPr/>
            </p:nvSpPr>
            <p:spPr bwMode="auto">
              <a:xfrm>
                <a:off x="2306" y="2193"/>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07" name="Rectangle 78"/>
              <p:cNvSpPr>
                <a:spLocks noChangeArrowheads="1"/>
              </p:cNvSpPr>
              <p:nvPr/>
            </p:nvSpPr>
            <p:spPr bwMode="auto">
              <a:xfrm>
                <a:off x="2542" y="2244"/>
                <a:ext cx="95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b="1">
                    <a:cs typeface="Arial" panose="020B0604020202020204" pitchFamily="34" charset="0"/>
                  </a:rPr>
                  <a:t>∆</a:t>
                </a:r>
                <a:r>
                  <a:rPr lang="en-US" altLang="pt-BR" sz="2500" b="1" i="1">
                    <a:cs typeface="Arial" panose="020B0604020202020204" pitchFamily="34" charset="0"/>
                  </a:rPr>
                  <a:t>Q</a:t>
                </a:r>
                <a:r>
                  <a:rPr lang="en-US" altLang="pt-BR" sz="2500">
                    <a:cs typeface="Arial" panose="020B0604020202020204" pitchFamily="34" charset="0"/>
                  </a:rPr>
                  <a:t> = 800</a:t>
                </a:r>
              </a:p>
            </p:txBody>
          </p:sp>
        </p:grpSp>
        <p:grpSp>
          <p:nvGrpSpPr>
            <p:cNvPr id="74808" name="Group 89"/>
            <p:cNvGrpSpPr>
              <a:grpSpLocks/>
            </p:cNvGrpSpPr>
            <p:nvPr/>
          </p:nvGrpSpPr>
          <p:grpSpPr bwMode="auto">
            <a:xfrm>
              <a:off x="198" y="2193"/>
              <a:ext cx="941" cy="407"/>
              <a:chOff x="198" y="2193"/>
              <a:chExt cx="941" cy="407"/>
            </a:xfrm>
          </p:grpSpPr>
          <p:sp>
            <p:nvSpPr>
              <p:cNvPr id="74809" name="Arc 62"/>
              <p:cNvSpPr>
                <a:spLocks/>
              </p:cNvSpPr>
              <p:nvPr/>
            </p:nvSpPr>
            <p:spPr bwMode="auto">
              <a:xfrm flipH="1">
                <a:off x="922" y="2193"/>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10" name="Rectangle 83"/>
              <p:cNvSpPr>
                <a:spLocks noChangeArrowheads="1"/>
              </p:cNvSpPr>
              <p:nvPr/>
            </p:nvSpPr>
            <p:spPr bwMode="auto">
              <a:xfrm>
                <a:off x="198" y="2245"/>
                <a:ext cx="70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500" b="1">
                    <a:cs typeface="Arial" panose="020B0604020202020204" pitchFamily="34" charset="0"/>
                  </a:rPr>
                  <a:t>∆</a:t>
                </a:r>
                <a:r>
                  <a:rPr lang="en-US" altLang="pt-BR" sz="2500" b="1" i="1">
                    <a:cs typeface="Arial" panose="020B0604020202020204" pitchFamily="34" charset="0"/>
                  </a:rPr>
                  <a:t>L</a:t>
                </a:r>
                <a:r>
                  <a:rPr lang="en-US" altLang="pt-BR" sz="2500">
                    <a:cs typeface="Arial" panose="020B0604020202020204" pitchFamily="34" charset="0"/>
                  </a:rPr>
                  <a:t> = 1</a:t>
                </a:r>
              </a:p>
            </p:txBody>
          </p:sp>
        </p:grpSp>
      </p:grpSp>
      <p:grpSp>
        <p:nvGrpSpPr>
          <p:cNvPr id="10" name="Group 99"/>
          <p:cNvGrpSpPr>
            <a:grpSpLocks/>
          </p:cNvGrpSpPr>
          <p:nvPr/>
        </p:nvGrpSpPr>
        <p:grpSpPr bwMode="auto">
          <a:xfrm>
            <a:off x="1836739" y="4103689"/>
            <a:ext cx="5246687" cy="661987"/>
            <a:chOff x="197" y="2585"/>
            <a:chExt cx="3305" cy="417"/>
          </a:xfrm>
        </p:grpSpPr>
        <p:grpSp>
          <p:nvGrpSpPr>
            <p:cNvPr id="74812" name="Group 92"/>
            <p:cNvGrpSpPr>
              <a:grpSpLocks/>
            </p:cNvGrpSpPr>
            <p:nvPr/>
          </p:nvGrpSpPr>
          <p:grpSpPr bwMode="auto">
            <a:xfrm>
              <a:off x="2313" y="2596"/>
              <a:ext cx="1189" cy="406"/>
              <a:chOff x="2313" y="2596"/>
              <a:chExt cx="1189" cy="406"/>
            </a:xfrm>
          </p:grpSpPr>
          <p:sp>
            <p:nvSpPr>
              <p:cNvPr id="74813" name="Arc 50"/>
              <p:cNvSpPr>
                <a:spLocks/>
              </p:cNvSpPr>
              <p:nvPr/>
            </p:nvSpPr>
            <p:spPr bwMode="auto">
              <a:xfrm>
                <a:off x="2313" y="2596"/>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14" name="Rectangle 79"/>
              <p:cNvSpPr>
                <a:spLocks noChangeArrowheads="1"/>
              </p:cNvSpPr>
              <p:nvPr/>
            </p:nvSpPr>
            <p:spPr bwMode="auto">
              <a:xfrm>
                <a:off x="2546" y="2639"/>
                <a:ext cx="95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b="1">
                    <a:cs typeface="Arial" panose="020B0604020202020204" pitchFamily="34" charset="0"/>
                  </a:rPr>
                  <a:t>∆</a:t>
                </a:r>
                <a:r>
                  <a:rPr lang="en-US" altLang="pt-BR" sz="2500" b="1" i="1">
                    <a:cs typeface="Arial" panose="020B0604020202020204" pitchFamily="34" charset="0"/>
                  </a:rPr>
                  <a:t>Q</a:t>
                </a:r>
                <a:r>
                  <a:rPr lang="en-US" altLang="pt-BR" sz="2500">
                    <a:cs typeface="Arial" panose="020B0604020202020204" pitchFamily="34" charset="0"/>
                  </a:rPr>
                  <a:t> = 600</a:t>
                </a:r>
              </a:p>
            </p:txBody>
          </p:sp>
        </p:grpSp>
        <p:grpSp>
          <p:nvGrpSpPr>
            <p:cNvPr id="74815" name="Group 91"/>
            <p:cNvGrpSpPr>
              <a:grpSpLocks/>
            </p:cNvGrpSpPr>
            <p:nvPr/>
          </p:nvGrpSpPr>
          <p:grpSpPr bwMode="auto">
            <a:xfrm>
              <a:off x="197" y="2585"/>
              <a:ext cx="942" cy="407"/>
              <a:chOff x="197" y="2585"/>
              <a:chExt cx="942" cy="407"/>
            </a:xfrm>
          </p:grpSpPr>
          <p:sp>
            <p:nvSpPr>
              <p:cNvPr id="74816" name="Arc 65"/>
              <p:cNvSpPr>
                <a:spLocks/>
              </p:cNvSpPr>
              <p:nvPr/>
            </p:nvSpPr>
            <p:spPr bwMode="auto">
              <a:xfrm flipH="1">
                <a:off x="922" y="2585"/>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17" name="Rectangle 84"/>
              <p:cNvSpPr>
                <a:spLocks noChangeArrowheads="1"/>
              </p:cNvSpPr>
              <p:nvPr/>
            </p:nvSpPr>
            <p:spPr bwMode="auto">
              <a:xfrm>
                <a:off x="197" y="2636"/>
                <a:ext cx="70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500" b="1">
                    <a:cs typeface="Arial" panose="020B0604020202020204" pitchFamily="34" charset="0"/>
                  </a:rPr>
                  <a:t>∆</a:t>
                </a:r>
                <a:r>
                  <a:rPr lang="en-US" altLang="pt-BR" sz="2500" b="1" i="1">
                    <a:cs typeface="Arial" panose="020B0604020202020204" pitchFamily="34" charset="0"/>
                  </a:rPr>
                  <a:t>L</a:t>
                </a:r>
                <a:r>
                  <a:rPr lang="en-US" altLang="pt-BR" sz="2500">
                    <a:cs typeface="Arial" panose="020B0604020202020204" pitchFamily="34" charset="0"/>
                  </a:rPr>
                  <a:t> = 1</a:t>
                </a:r>
              </a:p>
            </p:txBody>
          </p:sp>
        </p:grpSp>
      </p:grpSp>
      <p:grpSp>
        <p:nvGrpSpPr>
          <p:cNvPr id="13" name="Group 100"/>
          <p:cNvGrpSpPr>
            <a:grpSpLocks/>
          </p:cNvGrpSpPr>
          <p:nvPr/>
        </p:nvGrpSpPr>
        <p:grpSpPr bwMode="auto">
          <a:xfrm>
            <a:off x="1833563" y="4727575"/>
            <a:ext cx="5251450" cy="654050"/>
            <a:chOff x="195" y="2978"/>
            <a:chExt cx="3308" cy="412"/>
          </a:xfrm>
        </p:grpSpPr>
        <p:grpSp>
          <p:nvGrpSpPr>
            <p:cNvPr id="74819" name="Group 94"/>
            <p:cNvGrpSpPr>
              <a:grpSpLocks/>
            </p:cNvGrpSpPr>
            <p:nvPr/>
          </p:nvGrpSpPr>
          <p:grpSpPr bwMode="auto">
            <a:xfrm>
              <a:off x="2314" y="2978"/>
              <a:ext cx="1189" cy="406"/>
              <a:chOff x="2314" y="2978"/>
              <a:chExt cx="1189" cy="406"/>
            </a:xfrm>
          </p:grpSpPr>
          <p:sp>
            <p:nvSpPr>
              <p:cNvPr id="74820" name="Arc 53"/>
              <p:cNvSpPr>
                <a:spLocks/>
              </p:cNvSpPr>
              <p:nvPr/>
            </p:nvSpPr>
            <p:spPr bwMode="auto">
              <a:xfrm>
                <a:off x="2314" y="2978"/>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21" name="Rectangle 80"/>
              <p:cNvSpPr>
                <a:spLocks noChangeArrowheads="1"/>
              </p:cNvSpPr>
              <p:nvPr/>
            </p:nvSpPr>
            <p:spPr bwMode="auto">
              <a:xfrm>
                <a:off x="2547" y="3032"/>
                <a:ext cx="95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b="1">
                    <a:cs typeface="Arial" panose="020B0604020202020204" pitchFamily="34" charset="0"/>
                  </a:rPr>
                  <a:t>∆</a:t>
                </a:r>
                <a:r>
                  <a:rPr lang="en-US" altLang="pt-BR" sz="2500" b="1" i="1">
                    <a:cs typeface="Arial" panose="020B0604020202020204" pitchFamily="34" charset="0"/>
                  </a:rPr>
                  <a:t>Q</a:t>
                </a:r>
                <a:r>
                  <a:rPr lang="en-US" altLang="pt-BR" sz="2500">
                    <a:cs typeface="Arial" panose="020B0604020202020204" pitchFamily="34" charset="0"/>
                  </a:rPr>
                  <a:t> = 400</a:t>
                </a:r>
              </a:p>
            </p:txBody>
          </p:sp>
        </p:grpSp>
        <p:grpSp>
          <p:nvGrpSpPr>
            <p:cNvPr id="74822" name="Group 93"/>
            <p:cNvGrpSpPr>
              <a:grpSpLocks/>
            </p:cNvGrpSpPr>
            <p:nvPr/>
          </p:nvGrpSpPr>
          <p:grpSpPr bwMode="auto">
            <a:xfrm>
              <a:off x="195" y="2983"/>
              <a:ext cx="944" cy="407"/>
              <a:chOff x="195" y="2983"/>
              <a:chExt cx="944" cy="407"/>
            </a:xfrm>
          </p:grpSpPr>
          <p:sp>
            <p:nvSpPr>
              <p:cNvPr id="74823" name="Arc 68"/>
              <p:cNvSpPr>
                <a:spLocks/>
              </p:cNvSpPr>
              <p:nvPr/>
            </p:nvSpPr>
            <p:spPr bwMode="auto">
              <a:xfrm flipH="1">
                <a:off x="922" y="2983"/>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24" name="Rectangle 85"/>
              <p:cNvSpPr>
                <a:spLocks noChangeArrowheads="1"/>
              </p:cNvSpPr>
              <p:nvPr/>
            </p:nvSpPr>
            <p:spPr bwMode="auto">
              <a:xfrm>
                <a:off x="195" y="3033"/>
                <a:ext cx="70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500" b="1">
                    <a:cs typeface="Arial" panose="020B0604020202020204" pitchFamily="34" charset="0"/>
                  </a:rPr>
                  <a:t>∆</a:t>
                </a:r>
                <a:r>
                  <a:rPr lang="en-US" altLang="pt-BR" sz="2500" b="1" i="1">
                    <a:cs typeface="Arial" panose="020B0604020202020204" pitchFamily="34" charset="0"/>
                  </a:rPr>
                  <a:t>L</a:t>
                </a:r>
                <a:r>
                  <a:rPr lang="en-US" altLang="pt-BR" sz="2500">
                    <a:cs typeface="Arial" panose="020B0604020202020204" pitchFamily="34" charset="0"/>
                  </a:rPr>
                  <a:t> = 1</a:t>
                </a:r>
              </a:p>
            </p:txBody>
          </p:sp>
        </p:grpSp>
      </p:grpSp>
      <p:grpSp>
        <p:nvGrpSpPr>
          <p:cNvPr id="16" name="Group 101"/>
          <p:cNvGrpSpPr>
            <a:grpSpLocks/>
          </p:cNvGrpSpPr>
          <p:nvPr/>
        </p:nvGrpSpPr>
        <p:grpSpPr bwMode="auto">
          <a:xfrm>
            <a:off x="1833564" y="5338763"/>
            <a:ext cx="5221287" cy="646112"/>
            <a:chOff x="195" y="3363"/>
            <a:chExt cx="3289" cy="407"/>
          </a:xfrm>
        </p:grpSpPr>
        <p:grpSp>
          <p:nvGrpSpPr>
            <p:cNvPr id="74826" name="Group 96"/>
            <p:cNvGrpSpPr>
              <a:grpSpLocks/>
            </p:cNvGrpSpPr>
            <p:nvPr/>
          </p:nvGrpSpPr>
          <p:grpSpPr bwMode="auto">
            <a:xfrm>
              <a:off x="2294" y="3363"/>
              <a:ext cx="1190" cy="406"/>
              <a:chOff x="2294" y="3363"/>
              <a:chExt cx="1190" cy="406"/>
            </a:xfrm>
          </p:grpSpPr>
          <p:sp>
            <p:nvSpPr>
              <p:cNvPr id="74827" name="Arc 56"/>
              <p:cNvSpPr>
                <a:spLocks/>
              </p:cNvSpPr>
              <p:nvPr/>
            </p:nvSpPr>
            <p:spPr bwMode="auto">
              <a:xfrm>
                <a:off x="2294" y="3363"/>
                <a:ext cx="217" cy="406"/>
              </a:xfrm>
              <a:custGeom>
                <a:avLst/>
                <a:gdLst>
                  <a:gd name="T0" fmla="*/ 0 w 26852"/>
                  <a:gd name="T1" fmla="*/ 0 h 43115"/>
                  <a:gd name="T2" fmla="*/ 0 w 26852"/>
                  <a:gd name="T3" fmla="*/ 0 h 43115"/>
                  <a:gd name="T4" fmla="*/ 0 w 26852"/>
                  <a:gd name="T5" fmla="*/ 0 h 43115"/>
                  <a:gd name="T6" fmla="*/ 0 60000 65536"/>
                  <a:gd name="T7" fmla="*/ 0 60000 65536"/>
                  <a:gd name="T8" fmla="*/ 0 60000 65536"/>
                  <a:gd name="T9" fmla="*/ 0 w 26852"/>
                  <a:gd name="T10" fmla="*/ 0 h 43115"/>
                  <a:gd name="T11" fmla="*/ 26852 w 26852"/>
                  <a:gd name="T12" fmla="*/ 43115 h 43115"/>
                </a:gdLst>
                <a:ahLst/>
                <a:cxnLst>
                  <a:cxn ang="T6">
                    <a:pos x="T0" y="T1"/>
                  </a:cxn>
                  <a:cxn ang="T7">
                    <a:pos x="T2" y="T3"/>
                  </a:cxn>
                  <a:cxn ang="T8">
                    <a:pos x="T4" y="T5"/>
                  </a:cxn>
                </a:cxnLst>
                <a:rect l="T9" t="T10" r="T11" b="T12"/>
                <a:pathLst>
                  <a:path w="26852" h="43115" fill="none" extrusionOk="0">
                    <a:moveTo>
                      <a:pt x="7169" y="0"/>
                    </a:moveTo>
                    <a:cubicBezTo>
                      <a:pt x="18311" y="993"/>
                      <a:pt x="26852" y="10328"/>
                      <a:pt x="26852" y="21515"/>
                    </a:cubicBezTo>
                    <a:cubicBezTo>
                      <a:pt x="26852" y="33444"/>
                      <a:pt x="17181" y="43115"/>
                      <a:pt x="5252" y="43115"/>
                    </a:cubicBezTo>
                    <a:cubicBezTo>
                      <a:pt x="3481" y="43115"/>
                      <a:pt x="1717" y="42897"/>
                      <a:pt x="0" y="42466"/>
                    </a:cubicBezTo>
                  </a:path>
                  <a:path w="26852" h="43115" stroke="0" extrusionOk="0">
                    <a:moveTo>
                      <a:pt x="7169" y="0"/>
                    </a:moveTo>
                    <a:cubicBezTo>
                      <a:pt x="18311" y="993"/>
                      <a:pt x="26852" y="10328"/>
                      <a:pt x="26852" y="21515"/>
                    </a:cubicBezTo>
                    <a:cubicBezTo>
                      <a:pt x="26852" y="33444"/>
                      <a:pt x="17181" y="43115"/>
                      <a:pt x="5252" y="43115"/>
                    </a:cubicBezTo>
                    <a:cubicBezTo>
                      <a:pt x="3481" y="43115"/>
                      <a:pt x="1717" y="42897"/>
                      <a:pt x="0" y="42466"/>
                    </a:cubicBezTo>
                    <a:lnTo>
                      <a:pt x="5252" y="21515"/>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28" name="Rectangle 81"/>
              <p:cNvSpPr>
                <a:spLocks noChangeArrowheads="1"/>
              </p:cNvSpPr>
              <p:nvPr/>
            </p:nvSpPr>
            <p:spPr bwMode="auto">
              <a:xfrm>
                <a:off x="2528" y="3420"/>
                <a:ext cx="95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b="1">
                    <a:cs typeface="Arial" panose="020B0604020202020204" pitchFamily="34" charset="0"/>
                  </a:rPr>
                  <a:t>∆</a:t>
                </a:r>
                <a:r>
                  <a:rPr lang="en-US" altLang="pt-BR" sz="2500" b="1" i="1">
                    <a:cs typeface="Arial" panose="020B0604020202020204" pitchFamily="34" charset="0"/>
                  </a:rPr>
                  <a:t>Q</a:t>
                </a:r>
                <a:r>
                  <a:rPr lang="en-US" altLang="pt-BR" sz="2500">
                    <a:cs typeface="Arial" panose="020B0604020202020204" pitchFamily="34" charset="0"/>
                  </a:rPr>
                  <a:t> = 200</a:t>
                </a:r>
              </a:p>
            </p:txBody>
          </p:sp>
        </p:grpSp>
        <p:grpSp>
          <p:nvGrpSpPr>
            <p:cNvPr id="74829" name="Group 95"/>
            <p:cNvGrpSpPr>
              <a:grpSpLocks/>
            </p:cNvGrpSpPr>
            <p:nvPr/>
          </p:nvGrpSpPr>
          <p:grpSpPr bwMode="auto">
            <a:xfrm>
              <a:off x="195" y="3363"/>
              <a:ext cx="944" cy="407"/>
              <a:chOff x="195" y="3363"/>
              <a:chExt cx="944" cy="407"/>
            </a:xfrm>
          </p:grpSpPr>
          <p:sp>
            <p:nvSpPr>
              <p:cNvPr id="74830" name="Arc 71"/>
              <p:cNvSpPr>
                <a:spLocks/>
              </p:cNvSpPr>
              <p:nvPr/>
            </p:nvSpPr>
            <p:spPr bwMode="auto">
              <a:xfrm flipH="1">
                <a:off x="922" y="3363"/>
                <a:ext cx="217" cy="407"/>
              </a:xfrm>
              <a:custGeom>
                <a:avLst/>
                <a:gdLst>
                  <a:gd name="T0" fmla="*/ 0 w 26059"/>
                  <a:gd name="T1" fmla="*/ 0 h 43200"/>
                  <a:gd name="T2" fmla="*/ 0 w 26059"/>
                  <a:gd name="T3" fmla="*/ 0 h 43200"/>
                  <a:gd name="T4" fmla="*/ 0 w 26059"/>
                  <a:gd name="T5" fmla="*/ 0 h 43200"/>
                  <a:gd name="T6" fmla="*/ 0 60000 65536"/>
                  <a:gd name="T7" fmla="*/ 0 60000 65536"/>
                  <a:gd name="T8" fmla="*/ 0 60000 65536"/>
                  <a:gd name="T9" fmla="*/ 0 w 26059"/>
                  <a:gd name="T10" fmla="*/ 0 h 43200"/>
                  <a:gd name="T11" fmla="*/ 26059 w 26059"/>
                  <a:gd name="T12" fmla="*/ 43200 h 43200"/>
                </a:gdLst>
                <a:ahLst/>
                <a:cxnLst>
                  <a:cxn ang="T6">
                    <a:pos x="T0" y="T1"/>
                  </a:cxn>
                  <a:cxn ang="T7">
                    <a:pos x="T2" y="T3"/>
                  </a:cxn>
                  <a:cxn ang="T8">
                    <a:pos x="T4" y="T5"/>
                  </a:cxn>
                </a:cxnLst>
                <a:rect l="T9" t="T10" r="T11" b="T12"/>
                <a:pathLst>
                  <a:path w="26059" h="43200" fill="none" extrusionOk="0">
                    <a:moveTo>
                      <a:pt x="4563" y="0"/>
                    </a:moveTo>
                    <a:cubicBezTo>
                      <a:pt x="16452" y="58"/>
                      <a:pt x="26059" y="9711"/>
                      <a:pt x="26059" y="21600"/>
                    </a:cubicBezTo>
                    <a:cubicBezTo>
                      <a:pt x="26059" y="33529"/>
                      <a:pt x="16388" y="43200"/>
                      <a:pt x="4459" y="43200"/>
                    </a:cubicBezTo>
                    <a:cubicBezTo>
                      <a:pt x="2960" y="43200"/>
                      <a:pt x="1466" y="43044"/>
                      <a:pt x="0" y="42734"/>
                    </a:cubicBezTo>
                  </a:path>
                  <a:path w="26059" h="43200" stroke="0" extrusionOk="0">
                    <a:moveTo>
                      <a:pt x="4563" y="0"/>
                    </a:moveTo>
                    <a:cubicBezTo>
                      <a:pt x="16452" y="58"/>
                      <a:pt x="26059" y="9711"/>
                      <a:pt x="26059" y="21600"/>
                    </a:cubicBezTo>
                    <a:cubicBezTo>
                      <a:pt x="26059" y="33529"/>
                      <a:pt x="16388" y="43200"/>
                      <a:pt x="4459" y="43200"/>
                    </a:cubicBezTo>
                    <a:cubicBezTo>
                      <a:pt x="2960" y="43200"/>
                      <a:pt x="1466" y="43044"/>
                      <a:pt x="0" y="42734"/>
                    </a:cubicBezTo>
                    <a:lnTo>
                      <a:pt x="4459" y="21600"/>
                    </a:lnTo>
                    <a:close/>
                  </a:path>
                </a:pathLst>
              </a:custGeom>
              <a:noFill/>
              <a:ln w="38100">
                <a:solidFill>
                  <a:schemeClr val="accent2"/>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4831" name="Rectangle 86"/>
              <p:cNvSpPr>
                <a:spLocks noChangeArrowheads="1"/>
              </p:cNvSpPr>
              <p:nvPr/>
            </p:nvSpPr>
            <p:spPr bwMode="auto">
              <a:xfrm>
                <a:off x="195" y="3418"/>
                <a:ext cx="707"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500" b="1">
                    <a:cs typeface="Arial" panose="020B0604020202020204" pitchFamily="34" charset="0"/>
                  </a:rPr>
                  <a:t>∆</a:t>
                </a:r>
                <a:r>
                  <a:rPr lang="en-US" altLang="pt-BR" sz="2500" b="1" i="1">
                    <a:cs typeface="Arial" panose="020B0604020202020204" pitchFamily="34" charset="0"/>
                  </a:rPr>
                  <a:t>L</a:t>
                </a:r>
                <a:r>
                  <a:rPr lang="en-US" altLang="pt-BR" sz="2500">
                    <a:cs typeface="Arial" panose="020B0604020202020204" pitchFamily="34" charset="0"/>
                  </a:rPr>
                  <a:t> = 1</a:t>
                </a:r>
              </a:p>
            </p:txBody>
          </p:sp>
        </p:grpSp>
      </p:grpSp>
    </p:spTree>
    <p:extLst>
      <p:ext uri="{BB962C8B-B14F-4D97-AF65-F5344CB8AC3E}">
        <p14:creationId xmlns:p14="http://schemas.microsoft.com/office/powerpoint/2010/main" val="1975601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4776"/>
                                        </p:tgtEl>
                                        <p:attrNameLst>
                                          <p:attrName>style.visibility</p:attrName>
                                        </p:attrNameLst>
                                      </p:cBhvr>
                                      <p:to>
                                        <p:strVal val="visible"/>
                                      </p:to>
                                    </p:set>
                                    <p:animEffect transition="in" filter="wipe(left)">
                                      <p:cBhvr>
                                        <p:cTn id="11" dur="500"/>
                                        <p:tgtEl>
                                          <p:spTgt spid="747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Right)">
                                      <p:cBhvr>
                                        <p:cTn id="20" dur="1000"/>
                                        <p:tgtEl>
                                          <p:spTgt spid="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4775"/>
                                        </p:tgtEl>
                                        <p:attrNameLst>
                                          <p:attrName>style.visibility</p:attrName>
                                        </p:attrNameLst>
                                      </p:cBhvr>
                                      <p:to>
                                        <p:strVal val="visible"/>
                                      </p:to>
                                    </p:set>
                                    <p:animEffect transition="in" filter="wipe(left)">
                                      <p:cBhvr>
                                        <p:cTn id="24" dur="500"/>
                                        <p:tgtEl>
                                          <p:spTgt spid="7477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Right)">
                                      <p:cBhvr>
                                        <p:cTn id="33" dur="1000"/>
                                        <p:tgtEl>
                                          <p:spTgt spid="10"/>
                                        </p:tgtEl>
                                      </p:cBhvr>
                                    </p:animEffect>
                                  </p:childTnLst>
                                </p:cTn>
                              </p:par>
                            </p:childTnLst>
                          </p:cTn>
                        </p:par>
                        <p:par>
                          <p:cTn id="34" fill="hold" nodeType="afterGroup">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74774"/>
                                        </p:tgtEl>
                                        <p:attrNameLst>
                                          <p:attrName>style.visibility</p:attrName>
                                        </p:attrNameLst>
                                      </p:cBhvr>
                                      <p:to>
                                        <p:strVal val="visible"/>
                                      </p:to>
                                    </p:set>
                                    <p:animEffect transition="in" filter="wipe(left)">
                                      <p:cBhvr>
                                        <p:cTn id="37" dur="500"/>
                                        <p:tgtEl>
                                          <p:spTgt spid="747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nodeType="afterGroup">
                            <p:stCondLst>
                              <p:cond delay="500"/>
                            </p:stCondLst>
                            <p:childTnLst>
                              <p:par>
                                <p:cTn id="44" presetID="18" presetClass="entr" presetSubtype="6"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Right)">
                                      <p:cBhvr>
                                        <p:cTn id="46" dur="1000"/>
                                        <p:tgtEl>
                                          <p:spTgt spid="13"/>
                                        </p:tgtEl>
                                      </p:cBhvr>
                                    </p:animEffect>
                                  </p:childTnLst>
                                </p:cTn>
                              </p:par>
                            </p:childTnLst>
                          </p:cTn>
                        </p:par>
                        <p:par>
                          <p:cTn id="47" fill="hold" nodeType="afterGroup">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74773"/>
                                        </p:tgtEl>
                                        <p:attrNameLst>
                                          <p:attrName>style.visibility</p:attrName>
                                        </p:attrNameLst>
                                      </p:cBhvr>
                                      <p:to>
                                        <p:strVal val="visible"/>
                                      </p:to>
                                    </p:set>
                                    <p:animEffect transition="in" filter="wipe(left)">
                                      <p:cBhvr>
                                        <p:cTn id="50" dur="500"/>
                                        <p:tgtEl>
                                          <p:spTgt spid="747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nodeType="clickEffect">
                                  <p:stCondLst>
                                    <p:cond delay="0"/>
                                  </p:stCondLst>
                                  <p:childTnLst>
                                    <p:animEffect transition="out" filter="dissolv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nodeType="afterGroup">
                            <p:stCondLst>
                              <p:cond delay="500"/>
                            </p:stCondLst>
                            <p:childTnLst>
                              <p:par>
                                <p:cTn id="57" presetID="18" presetClass="entr" presetSubtype="6"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strips(downRight)">
                                      <p:cBhvr>
                                        <p:cTn id="59" dur="1000"/>
                                        <p:tgtEl>
                                          <p:spTgt spid="16"/>
                                        </p:tgtEl>
                                      </p:cBhvr>
                                    </p:animEffect>
                                  </p:childTnLst>
                                </p:cTn>
                              </p:par>
                            </p:childTnLst>
                          </p:cTn>
                        </p:par>
                        <p:par>
                          <p:cTn id="60" fill="hold" nodeType="afterGroup">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74772"/>
                                        </p:tgtEl>
                                        <p:attrNameLst>
                                          <p:attrName>style.visibility</p:attrName>
                                        </p:attrNameLst>
                                      </p:cBhvr>
                                      <p:to>
                                        <p:strVal val="visible"/>
                                      </p:to>
                                    </p:set>
                                    <p:animEffect transition="in" filter="wipe(left)">
                                      <p:cBhvr>
                                        <p:cTn id="63" dur="500"/>
                                        <p:tgtEl>
                                          <p:spTgt spid="7477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xit" presetSubtype="0" fill="hold" nodeType="clickEffect">
                                  <p:stCondLst>
                                    <p:cond delay="0"/>
                                  </p:stCondLst>
                                  <p:childTnLst>
                                    <p:animEffect transition="out" filter="dissolv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72" grpId="0"/>
      <p:bldP spid="74773" grpId="0"/>
      <p:bldP spid="74774" grpId="0"/>
      <p:bldP spid="74775" grpId="0"/>
      <p:bldP spid="7477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 name="Espaço Reservado para Número de Slide 2"/>
          <p:cNvSpPr>
            <a:spLocks noGrp="1"/>
          </p:cNvSpPr>
          <p:nvPr>
            <p:ph type="sldNum" sz="quarter" idx="11"/>
          </p:nvPr>
        </p:nvSpPr>
        <p:spPr/>
        <p:txBody>
          <a:bodyPr/>
          <a:lstStyle/>
          <a:p>
            <a:fld id="{AEE75726-E85B-4FB0-A78B-47D9A928641A}" type="slidenum">
              <a:rPr lang="en-US" altLang="pt-BR"/>
              <a:pPr/>
              <a:t>23</a:t>
            </a:fld>
            <a:endParaRPr lang="en-US" altLang="pt-BR"/>
          </a:p>
        </p:txBody>
      </p:sp>
      <p:sp>
        <p:nvSpPr>
          <p:cNvPr id="75820" name="Text Box 44"/>
          <p:cNvSpPr txBox="1">
            <a:spLocks noChangeArrowheads="1"/>
          </p:cNvSpPr>
          <p:nvPr/>
        </p:nvSpPr>
        <p:spPr bwMode="auto">
          <a:xfrm>
            <a:off x="6127750" y="1266826"/>
            <a:ext cx="33020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50000"/>
              </a:spcBef>
            </a:pPr>
            <a:r>
              <a:rPr lang="en-US" altLang="pt-BR" sz="2600">
                <a:cs typeface="Arial" panose="020B0604020202020204" pitchFamily="34" charset="0"/>
              </a:rPr>
              <a:t>MPL equals the </a:t>
            </a:r>
            <a:br>
              <a:rPr lang="en-US" altLang="pt-BR" sz="2600">
                <a:cs typeface="Arial" panose="020B0604020202020204" pitchFamily="34" charset="0"/>
              </a:rPr>
            </a:br>
            <a:r>
              <a:rPr lang="en-US" altLang="pt-BR" sz="2600">
                <a:cs typeface="Arial" panose="020B0604020202020204" pitchFamily="34" charset="0"/>
              </a:rPr>
              <a:t>slope of the production function.  </a:t>
            </a:r>
          </a:p>
          <a:p>
            <a:pPr>
              <a:lnSpc>
                <a:spcPct val="105000"/>
              </a:lnSpc>
              <a:spcBef>
                <a:spcPct val="50000"/>
              </a:spcBef>
            </a:pPr>
            <a:r>
              <a:rPr lang="en-US" altLang="pt-BR" sz="2600">
                <a:cs typeface="Arial" panose="020B0604020202020204" pitchFamily="34" charset="0"/>
              </a:rPr>
              <a:t>Notice that </a:t>
            </a:r>
            <a:br>
              <a:rPr lang="en-US" altLang="pt-BR" sz="2600">
                <a:cs typeface="Arial" panose="020B0604020202020204" pitchFamily="34" charset="0"/>
              </a:rPr>
            </a:br>
            <a:r>
              <a:rPr lang="en-US" altLang="pt-BR" sz="2600">
                <a:cs typeface="Arial" panose="020B0604020202020204" pitchFamily="34" charset="0"/>
              </a:rPr>
              <a:t>MPL diminishes </a:t>
            </a:r>
            <a:br>
              <a:rPr lang="en-US" altLang="pt-BR" sz="2600">
                <a:cs typeface="Arial" panose="020B0604020202020204" pitchFamily="34" charset="0"/>
              </a:rPr>
            </a:br>
            <a:r>
              <a:rPr lang="en-US" altLang="pt-BR" sz="2600">
                <a:cs typeface="Arial" panose="020B0604020202020204" pitchFamily="34" charset="0"/>
              </a:rPr>
              <a:t>as </a:t>
            </a:r>
            <a:r>
              <a:rPr lang="en-US" altLang="pt-BR" sz="2600" b="1" i="1">
                <a:cs typeface="Arial" panose="020B0604020202020204" pitchFamily="34" charset="0"/>
              </a:rPr>
              <a:t>L</a:t>
            </a:r>
            <a:r>
              <a:rPr lang="en-US" altLang="pt-BR" sz="2600">
                <a:cs typeface="Arial" panose="020B0604020202020204" pitchFamily="34" charset="0"/>
              </a:rPr>
              <a:t> increases.</a:t>
            </a:r>
          </a:p>
          <a:p>
            <a:pPr>
              <a:lnSpc>
                <a:spcPct val="105000"/>
              </a:lnSpc>
              <a:spcBef>
                <a:spcPct val="50000"/>
              </a:spcBef>
            </a:pPr>
            <a:r>
              <a:rPr lang="en-US" altLang="pt-BR" sz="2600">
                <a:cs typeface="Arial" panose="020B0604020202020204" pitchFamily="34" charset="0"/>
              </a:rPr>
              <a:t>This explains why the production function gets flatter </a:t>
            </a:r>
            <a:br>
              <a:rPr lang="en-US" altLang="pt-BR" sz="2600">
                <a:cs typeface="Arial" panose="020B0604020202020204" pitchFamily="34" charset="0"/>
              </a:rPr>
            </a:br>
            <a:r>
              <a:rPr lang="en-US" altLang="pt-BR" sz="2600">
                <a:cs typeface="Arial" panose="020B0604020202020204" pitchFamily="34" charset="0"/>
              </a:rPr>
              <a:t>as </a:t>
            </a:r>
            <a:r>
              <a:rPr lang="en-US" altLang="pt-BR" sz="2600" b="1" i="1">
                <a:cs typeface="Arial" panose="020B0604020202020204" pitchFamily="34" charset="0"/>
              </a:rPr>
              <a:t>L</a:t>
            </a:r>
            <a:r>
              <a:rPr lang="en-US" altLang="pt-BR" sz="2600">
                <a:cs typeface="Arial" panose="020B0604020202020204" pitchFamily="34" charset="0"/>
              </a:rPr>
              <a:t> increases. </a:t>
            </a:r>
          </a:p>
        </p:txBody>
      </p:sp>
      <p:grpSp>
        <p:nvGrpSpPr>
          <p:cNvPr id="2" name="Group 114"/>
          <p:cNvGrpSpPr>
            <a:grpSpLocks/>
          </p:cNvGrpSpPr>
          <p:nvPr/>
        </p:nvGrpSpPr>
        <p:grpSpPr bwMode="auto">
          <a:xfrm>
            <a:off x="5492751" y="798514"/>
            <a:ext cx="4900613" cy="5722937"/>
            <a:chOff x="2500" y="503"/>
            <a:chExt cx="3087" cy="3605"/>
          </a:xfrm>
        </p:grpSpPr>
        <p:grpSp>
          <p:nvGrpSpPr>
            <p:cNvPr id="76804" name="Group 49"/>
            <p:cNvGrpSpPr>
              <a:grpSpLocks noChangeAspect="1"/>
            </p:cNvGrpSpPr>
            <p:nvPr/>
          </p:nvGrpSpPr>
          <p:grpSpPr bwMode="auto">
            <a:xfrm>
              <a:off x="2500" y="503"/>
              <a:ext cx="3087" cy="3605"/>
              <a:chOff x="2500" y="503"/>
              <a:chExt cx="3087" cy="3605"/>
            </a:xfrm>
          </p:grpSpPr>
          <p:sp>
            <p:nvSpPr>
              <p:cNvPr id="76805" name="AutoShape 50"/>
              <p:cNvSpPr>
                <a:spLocks noChangeAspect="1" noChangeArrowheads="1" noTextEdit="1"/>
              </p:cNvSpPr>
              <p:nvPr/>
            </p:nvSpPr>
            <p:spPr bwMode="auto">
              <a:xfrm>
                <a:off x="2500" y="503"/>
                <a:ext cx="3087" cy="36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76806" name="Rectangle 51"/>
              <p:cNvSpPr>
                <a:spLocks noChangeArrowheads="1"/>
              </p:cNvSpPr>
              <p:nvPr/>
            </p:nvSpPr>
            <p:spPr bwMode="auto">
              <a:xfrm>
                <a:off x="3364" y="731"/>
                <a:ext cx="1995" cy="26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6807" name="Line 52"/>
              <p:cNvSpPr>
                <a:spLocks noChangeShapeType="1"/>
              </p:cNvSpPr>
              <p:nvPr/>
            </p:nvSpPr>
            <p:spPr bwMode="auto">
              <a:xfrm>
                <a:off x="3364" y="731"/>
                <a:ext cx="1" cy="267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08" name="Line 53"/>
              <p:cNvSpPr>
                <a:spLocks noChangeShapeType="1"/>
              </p:cNvSpPr>
              <p:nvPr/>
            </p:nvSpPr>
            <p:spPr bwMode="auto">
              <a:xfrm>
                <a:off x="3317" y="3401"/>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09" name="Line 54"/>
              <p:cNvSpPr>
                <a:spLocks noChangeShapeType="1"/>
              </p:cNvSpPr>
              <p:nvPr/>
            </p:nvSpPr>
            <p:spPr bwMode="auto">
              <a:xfrm>
                <a:off x="3317" y="2993"/>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0" name="Line 55"/>
              <p:cNvSpPr>
                <a:spLocks noChangeShapeType="1"/>
              </p:cNvSpPr>
              <p:nvPr/>
            </p:nvSpPr>
            <p:spPr bwMode="auto">
              <a:xfrm>
                <a:off x="3317" y="2592"/>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1" name="Line 56"/>
              <p:cNvSpPr>
                <a:spLocks noChangeShapeType="1"/>
              </p:cNvSpPr>
              <p:nvPr/>
            </p:nvSpPr>
            <p:spPr bwMode="auto">
              <a:xfrm>
                <a:off x="3317" y="2184"/>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2" name="Line 57"/>
              <p:cNvSpPr>
                <a:spLocks noChangeShapeType="1"/>
              </p:cNvSpPr>
              <p:nvPr/>
            </p:nvSpPr>
            <p:spPr bwMode="auto">
              <a:xfrm>
                <a:off x="3317" y="1783"/>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3" name="Line 58"/>
              <p:cNvSpPr>
                <a:spLocks noChangeShapeType="1"/>
              </p:cNvSpPr>
              <p:nvPr/>
            </p:nvSpPr>
            <p:spPr bwMode="auto">
              <a:xfrm>
                <a:off x="3317" y="1375"/>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4" name="Line 59"/>
              <p:cNvSpPr>
                <a:spLocks noChangeShapeType="1"/>
              </p:cNvSpPr>
              <p:nvPr/>
            </p:nvSpPr>
            <p:spPr bwMode="auto">
              <a:xfrm>
                <a:off x="3317" y="974"/>
                <a:ext cx="4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5" name="Line 60"/>
              <p:cNvSpPr>
                <a:spLocks noChangeShapeType="1"/>
              </p:cNvSpPr>
              <p:nvPr/>
            </p:nvSpPr>
            <p:spPr bwMode="auto">
              <a:xfrm>
                <a:off x="3364" y="3401"/>
                <a:ext cx="199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6" name="Line 61"/>
              <p:cNvSpPr>
                <a:spLocks noChangeShapeType="1"/>
              </p:cNvSpPr>
              <p:nvPr/>
            </p:nvSpPr>
            <p:spPr bwMode="auto">
              <a:xfrm flipV="1">
                <a:off x="3364"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7" name="Line 62"/>
              <p:cNvSpPr>
                <a:spLocks noChangeShapeType="1"/>
              </p:cNvSpPr>
              <p:nvPr/>
            </p:nvSpPr>
            <p:spPr bwMode="auto">
              <a:xfrm flipV="1">
                <a:off x="3725"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8" name="Line 63"/>
              <p:cNvSpPr>
                <a:spLocks noChangeShapeType="1"/>
              </p:cNvSpPr>
              <p:nvPr/>
            </p:nvSpPr>
            <p:spPr bwMode="auto">
              <a:xfrm flipV="1">
                <a:off x="4087"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19" name="Line 64"/>
              <p:cNvSpPr>
                <a:spLocks noChangeShapeType="1"/>
              </p:cNvSpPr>
              <p:nvPr/>
            </p:nvSpPr>
            <p:spPr bwMode="auto">
              <a:xfrm flipV="1">
                <a:off x="4456"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20" name="Line 65"/>
              <p:cNvSpPr>
                <a:spLocks noChangeShapeType="1"/>
              </p:cNvSpPr>
              <p:nvPr/>
            </p:nvSpPr>
            <p:spPr bwMode="auto">
              <a:xfrm flipV="1">
                <a:off x="4817"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21" name="Line 66"/>
              <p:cNvSpPr>
                <a:spLocks noChangeShapeType="1"/>
              </p:cNvSpPr>
              <p:nvPr/>
            </p:nvSpPr>
            <p:spPr bwMode="auto">
              <a:xfrm flipV="1">
                <a:off x="5178" y="3401"/>
                <a:ext cx="1" cy="4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22" name="Rectangle 67"/>
              <p:cNvSpPr>
                <a:spLocks noChangeArrowheads="1"/>
              </p:cNvSpPr>
              <p:nvPr/>
            </p:nvSpPr>
            <p:spPr bwMode="auto">
              <a:xfrm>
                <a:off x="3168" y="3323"/>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0</a:t>
                </a:r>
                <a:endParaRPr lang="en-US" altLang="pt-BR">
                  <a:cs typeface="Arial" panose="020B0604020202020204" pitchFamily="34" charset="0"/>
                </a:endParaRPr>
              </a:p>
            </p:txBody>
          </p:sp>
          <p:sp>
            <p:nvSpPr>
              <p:cNvPr id="76823" name="Rectangle 68"/>
              <p:cNvSpPr>
                <a:spLocks noChangeArrowheads="1"/>
              </p:cNvSpPr>
              <p:nvPr/>
            </p:nvSpPr>
            <p:spPr bwMode="auto">
              <a:xfrm>
                <a:off x="3011" y="2914"/>
                <a:ext cx="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500</a:t>
                </a:r>
                <a:endParaRPr lang="en-US" altLang="pt-BR">
                  <a:cs typeface="Arial" panose="020B0604020202020204" pitchFamily="34" charset="0"/>
                </a:endParaRPr>
              </a:p>
            </p:txBody>
          </p:sp>
          <p:sp>
            <p:nvSpPr>
              <p:cNvPr id="76824" name="Rectangle 69"/>
              <p:cNvSpPr>
                <a:spLocks noChangeArrowheads="1"/>
              </p:cNvSpPr>
              <p:nvPr/>
            </p:nvSpPr>
            <p:spPr bwMode="auto">
              <a:xfrm>
                <a:off x="2893" y="2514"/>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1,000</a:t>
                </a:r>
                <a:endParaRPr lang="en-US" altLang="pt-BR">
                  <a:cs typeface="Arial" panose="020B0604020202020204" pitchFamily="34" charset="0"/>
                </a:endParaRPr>
              </a:p>
            </p:txBody>
          </p:sp>
          <p:sp>
            <p:nvSpPr>
              <p:cNvPr id="76825" name="Rectangle 70"/>
              <p:cNvSpPr>
                <a:spLocks noChangeArrowheads="1"/>
              </p:cNvSpPr>
              <p:nvPr/>
            </p:nvSpPr>
            <p:spPr bwMode="auto">
              <a:xfrm>
                <a:off x="2893" y="2105"/>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1,500</a:t>
                </a:r>
                <a:endParaRPr lang="en-US" altLang="pt-BR">
                  <a:cs typeface="Arial" panose="020B0604020202020204" pitchFamily="34" charset="0"/>
                </a:endParaRPr>
              </a:p>
            </p:txBody>
          </p:sp>
          <p:sp>
            <p:nvSpPr>
              <p:cNvPr id="76826" name="Rectangle 71"/>
              <p:cNvSpPr>
                <a:spLocks noChangeArrowheads="1"/>
              </p:cNvSpPr>
              <p:nvPr/>
            </p:nvSpPr>
            <p:spPr bwMode="auto">
              <a:xfrm>
                <a:off x="2893" y="1705"/>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2,000</a:t>
                </a:r>
                <a:endParaRPr lang="en-US" altLang="pt-BR">
                  <a:cs typeface="Arial" panose="020B0604020202020204" pitchFamily="34" charset="0"/>
                </a:endParaRPr>
              </a:p>
            </p:txBody>
          </p:sp>
          <p:sp>
            <p:nvSpPr>
              <p:cNvPr id="76827" name="Rectangle 72"/>
              <p:cNvSpPr>
                <a:spLocks noChangeArrowheads="1"/>
              </p:cNvSpPr>
              <p:nvPr/>
            </p:nvSpPr>
            <p:spPr bwMode="auto">
              <a:xfrm>
                <a:off x="2893" y="1296"/>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2,500</a:t>
                </a:r>
                <a:endParaRPr lang="en-US" altLang="pt-BR">
                  <a:cs typeface="Arial" panose="020B0604020202020204" pitchFamily="34" charset="0"/>
                </a:endParaRPr>
              </a:p>
            </p:txBody>
          </p:sp>
          <p:sp>
            <p:nvSpPr>
              <p:cNvPr id="76828" name="Rectangle 73"/>
              <p:cNvSpPr>
                <a:spLocks noChangeArrowheads="1"/>
              </p:cNvSpPr>
              <p:nvPr/>
            </p:nvSpPr>
            <p:spPr bwMode="auto">
              <a:xfrm>
                <a:off x="2893" y="896"/>
                <a:ext cx="3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3,000</a:t>
                </a:r>
                <a:endParaRPr lang="en-US" altLang="pt-BR">
                  <a:cs typeface="Arial" panose="020B0604020202020204" pitchFamily="34" charset="0"/>
                </a:endParaRPr>
              </a:p>
            </p:txBody>
          </p:sp>
          <p:sp>
            <p:nvSpPr>
              <p:cNvPr id="76829" name="Rectangle 74"/>
              <p:cNvSpPr>
                <a:spLocks noChangeArrowheads="1"/>
              </p:cNvSpPr>
              <p:nvPr/>
            </p:nvSpPr>
            <p:spPr bwMode="auto">
              <a:xfrm>
                <a:off x="3325"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0</a:t>
                </a:r>
                <a:endParaRPr lang="en-US" altLang="pt-BR">
                  <a:cs typeface="Arial" panose="020B0604020202020204" pitchFamily="34" charset="0"/>
                </a:endParaRPr>
              </a:p>
            </p:txBody>
          </p:sp>
          <p:sp>
            <p:nvSpPr>
              <p:cNvPr id="76830" name="Rectangle 75"/>
              <p:cNvSpPr>
                <a:spLocks noChangeArrowheads="1"/>
              </p:cNvSpPr>
              <p:nvPr/>
            </p:nvSpPr>
            <p:spPr bwMode="auto">
              <a:xfrm>
                <a:off x="3686"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1</a:t>
                </a:r>
                <a:endParaRPr lang="en-US" altLang="pt-BR">
                  <a:cs typeface="Arial" panose="020B0604020202020204" pitchFamily="34" charset="0"/>
                </a:endParaRPr>
              </a:p>
            </p:txBody>
          </p:sp>
          <p:sp>
            <p:nvSpPr>
              <p:cNvPr id="76831" name="Rectangle 76"/>
              <p:cNvSpPr>
                <a:spLocks noChangeArrowheads="1"/>
              </p:cNvSpPr>
              <p:nvPr/>
            </p:nvSpPr>
            <p:spPr bwMode="auto">
              <a:xfrm>
                <a:off x="4047"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2</a:t>
                </a:r>
                <a:endParaRPr lang="en-US" altLang="pt-BR">
                  <a:cs typeface="Arial" panose="020B0604020202020204" pitchFamily="34" charset="0"/>
                </a:endParaRPr>
              </a:p>
            </p:txBody>
          </p:sp>
          <p:sp>
            <p:nvSpPr>
              <p:cNvPr id="76832" name="Rectangle 77"/>
              <p:cNvSpPr>
                <a:spLocks noChangeArrowheads="1"/>
              </p:cNvSpPr>
              <p:nvPr/>
            </p:nvSpPr>
            <p:spPr bwMode="auto">
              <a:xfrm>
                <a:off x="4417"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3</a:t>
                </a:r>
                <a:endParaRPr lang="en-US" altLang="pt-BR">
                  <a:cs typeface="Arial" panose="020B0604020202020204" pitchFamily="34" charset="0"/>
                </a:endParaRPr>
              </a:p>
            </p:txBody>
          </p:sp>
          <p:sp>
            <p:nvSpPr>
              <p:cNvPr id="76833" name="Rectangle 78"/>
              <p:cNvSpPr>
                <a:spLocks noChangeArrowheads="1"/>
              </p:cNvSpPr>
              <p:nvPr/>
            </p:nvSpPr>
            <p:spPr bwMode="auto">
              <a:xfrm>
                <a:off x="4778"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4</a:t>
                </a:r>
                <a:endParaRPr lang="en-US" altLang="pt-BR">
                  <a:cs typeface="Arial" panose="020B0604020202020204" pitchFamily="34" charset="0"/>
                </a:endParaRPr>
              </a:p>
            </p:txBody>
          </p:sp>
          <p:sp>
            <p:nvSpPr>
              <p:cNvPr id="76834" name="Rectangle 79"/>
              <p:cNvSpPr>
                <a:spLocks noChangeArrowheads="1"/>
              </p:cNvSpPr>
              <p:nvPr/>
            </p:nvSpPr>
            <p:spPr bwMode="auto">
              <a:xfrm>
                <a:off x="5139" y="3535"/>
                <a:ext cx="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a:solidFill>
                      <a:srgbClr val="000000"/>
                    </a:solidFill>
                    <a:cs typeface="Arial" panose="020B0604020202020204" pitchFamily="34" charset="0"/>
                  </a:rPr>
                  <a:t>5</a:t>
                </a:r>
                <a:endParaRPr lang="en-US" altLang="pt-BR">
                  <a:cs typeface="Arial" panose="020B0604020202020204" pitchFamily="34" charset="0"/>
                </a:endParaRPr>
              </a:p>
            </p:txBody>
          </p:sp>
          <p:sp>
            <p:nvSpPr>
              <p:cNvPr id="76835" name="Rectangle 80"/>
              <p:cNvSpPr>
                <a:spLocks noChangeArrowheads="1"/>
              </p:cNvSpPr>
              <p:nvPr/>
            </p:nvSpPr>
            <p:spPr bwMode="auto">
              <a:xfrm>
                <a:off x="3835" y="3778"/>
                <a:ext cx="149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1900" b="1" dirty="0">
                    <a:solidFill>
                      <a:srgbClr val="000000"/>
                    </a:solidFill>
                    <a:cs typeface="Arial" panose="020B0604020202020204" pitchFamily="34" charset="0"/>
                  </a:rPr>
                  <a:t>No. of </a:t>
                </a:r>
                <a:r>
                  <a:rPr lang="en-US" altLang="pt-BR" sz="1900" b="1" dirty="0" err="1" smtClean="0">
                    <a:solidFill>
                      <a:srgbClr val="000000"/>
                    </a:solidFill>
                    <a:cs typeface="Arial" panose="020B0604020202020204" pitchFamily="34" charset="0"/>
                  </a:rPr>
                  <a:t>trabalhadores</a:t>
                </a:r>
                <a:endParaRPr lang="en-US" altLang="pt-BR" dirty="0">
                  <a:cs typeface="Arial" panose="020B0604020202020204" pitchFamily="34" charset="0"/>
                </a:endParaRPr>
              </a:p>
            </p:txBody>
          </p:sp>
          <p:sp>
            <p:nvSpPr>
              <p:cNvPr id="76836" name="Rectangle 81"/>
              <p:cNvSpPr>
                <a:spLocks noChangeArrowheads="1"/>
              </p:cNvSpPr>
              <p:nvPr/>
            </p:nvSpPr>
            <p:spPr bwMode="auto">
              <a:xfrm rot="16200000">
                <a:off x="1664" y="2091"/>
                <a:ext cx="19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1900" b="1" dirty="0">
                    <a:solidFill>
                      <a:srgbClr val="000000"/>
                    </a:solidFill>
                    <a:cs typeface="Arial" panose="020B0604020202020204" pitchFamily="34" charset="0"/>
                  </a:rPr>
                  <a:t>       </a:t>
                </a:r>
                <a:r>
                  <a:rPr lang="en-US" altLang="pt-BR" sz="1900" b="1" dirty="0" err="1" smtClean="0">
                    <a:solidFill>
                      <a:srgbClr val="000000"/>
                    </a:solidFill>
                    <a:cs typeface="Arial" panose="020B0604020202020204" pitchFamily="34" charset="0"/>
                  </a:rPr>
                  <a:t>Quantidade</a:t>
                </a:r>
                <a:r>
                  <a:rPr lang="en-US" altLang="pt-BR" sz="1900" b="1" dirty="0" smtClean="0">
                    <a:solidFill>
                      <a:srgbClr val="000000"/>
                    </a:solidFill>
                    <a:cs typeface="Arial" panose="020B0604020202020204" pitchFamily="34" charset="0"/>
                  </a:rPr>
                  <a:t> de </a:t>
                </a:r>
                <a:r>
                  <a:rPr lang="en-US" altLang="pt-BR" sz="1900" b="1" dirty="0" err="1" smtClean="0">
                    <a:solidFill>
                      <a:srgbClr val="000000"/>
                    </a:solidFill>
                    <a:cs typeface="Arial" panose="020B0604020202020204" pitchFamily="34" charset="0"/>
                  </a:rPr>
                  <a:t>Produto</a:t>
                </a:r>
                <a:endParaRPr lang="en-US" altLang="pt-BR" dirty="0">
                  <a:cs typeface="Arial" panose="020B0604020202020204" pitchFamily="34" charset="0"/>
                </a:endParaRPr>
              </a:p>
            </p:txBody>
          </p:sp>
        </p:grpSp>
        <p:grpSp>
          <p:nvGrpSpPr>
            <p:cNvPr id="76837" name="Group 82"/>
            <p:cNvGrpSpPr>
              <a:grpSpLocks/>
            </p:cNvGrpSpPr>
            <p:nvPr/>
          </p:nvGrpSpPr>
          <p:grpSpPr bwMode="auto">
            <a:xfrm>
              <a:off x="3362" y="935"/>
              <a:ext cx="1858" cy="2459"/>
              <a:chOff x="3362" y="935"/>
              <a:chExt cx="1858" cy="2459"/>
            </a:xfrm>
          </p:grpSpPr>
          <p:grpSp>
            <p:nvGrpSpPr>
              <p:cNvPr id="76838" name="Group 83"/>
              <p:cNvGrpSpPr>
                <a:grpSpLocks/>
              </p:cNvGrpSpPr>
              <p:nvPr/>
            </p:nvGrpSpPr>
            <p:grpSpPr bwMode="auto">
              <a:xfrm>
                <a:off x="3362" y="978"/>
                <a:ext cx="1816" cy="2416"/>
                <a:chOff x="357" y="2450"/>
                <a:chExt cx="795" cy="646"/>
              </a:xfrm>
            </p:grpSpPr>
            <p:sp>
              <p:nvSpPr>
                <p:cNvPr id="76839" name="Line 8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6840" name="Line 8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6841" name="Oval 86"/>
              <p:cNvSpPr>
                <a:spLocks noChangeArrowheads="1"/>
              </p:cNvSpPr>
              <p:nvPr/>
            </p:nvSpPr>
            <p:spPr bwMode="auto">
              <a:xfrm>
                <a:off x="5132" y="935"/>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6842" name="Group 87"/>
            <p:cNvGrpSpPr>
              <a:grpSpLocks/>
            </p:cNvGrpSpPr>
            <p:nvPr/>
          </p:nvGrpSpPr>
          <p:grpSpPr bwMode="auto">
            <a:xfrm>
              <a:off x="3364" y="1075"/>
              <a:ext cx="1496" cy="2325"/>
              <a:chOff x="3364" y="1075"/>
              <a:chExt cx="1496" cy="2325"/>
            </a:xfrm>
          </p:grpSpPr>
          <p:grpSp>
            <p:nvGrpSpPr>
              <p:cNvPr id="76843" name="Group 88"/>
              <p:cNvGrpSpPr>
                <a:grpSpLocks/>
              </p:cNvGrpSpPr>
              <p:nvPr/>
            </p:nvGrpSpPr>
            <p:grpSpPr bwMode="auto">
              <a:xfrm>
                <a:off x="3364" y="1116"/>
                <a:ext cx="1454" cy="2284"/>
                <a:chOff x="357" y="2450"/>
                <a:chExt cx="795" cy="646"/>
              </a:xfrm>
            </p:grpSpPr>
            <p:sp>
              <p:nvSpPr>
                <p:cNvPr id="76844" name="Line 89"/>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6845" name="Line 90"/>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6846" name="Oval 91"/>
              <p:cNvSpPr>
                <a:spLocks noChangeArrowheads="1"/>
              </p:cNvSpPr>
              <p:nvPr/>
            </p:nvSpPr>
            <p:spPr bwMode="auto">
              <a:xfrm>
                <a:off x="4772" y="1075"/>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6847" name="Group 92"/>
            <p:cNvGrpSpPr>
              <a:grpSpLocks/>
            </p:cNvGrpSpPr>
            <p:nvPr/>
          </p:nvGrpSpPr>
          <p:grpSpPr bwMode="auto">
            <a:xfrm>
              <a:off x="3361" y="1402"/>
              <a:ext cx="1135" cy="1996"/>
              <a:chOff x="3361" y="1402"/>
              <a:chExt cx="1135" cy="1996"/>
            </a:xfrm>
          </p:grpSpPr>
          <p:grpSp>
            <p:nvGrpSpPr>
              <p:cNvPr id="76848" name="Group 93"/>
              <p:cNvGrpSpPr>
                <a:grpSpLocks/>
              </p:cNvGrpSpPr>
              <p:nvPr/>
            </p:nvGrpSpPr>
            <p:grpSpPr bwMode="auto">
              <a:xfrm>
                <a:off x="3361" y="1442"/>
                <a:ext cx="1092" cy="1956"/>
                <a:chOff x="357" y="2450"/>
                <a:chExt cx="795" cy="646"/>
              </a:xfrm>
            </p:grpSpPr>
            <p:sp>
              <p:nvSpPr>
                <p:cNvPr id="76849" name="Line 9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6850" name="Line 9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6851" name="Oval 96"/>
              <p:cNvSpPr>
                <a:spLocks noChangeArrowheads="1"/>
              </p:cNvSpPr>
              <p:nvPr/>
            </p:nvSpPr>
            <p:spPr bwMode="auto">
              <a:xfrm>
                <a:off x="4408" y="1402"/>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6852" name="Group 97"/>
            <p:cNvGrpSpPr>
              <a:grpSpLocks/>
            </p:cNvGrpSpPr>
            <p:nvPr/>
          </p:nvGrpSpPr>
          <p:grpSpPr bwMode="auto">
            <a:xfrm>
              <a:off x="3364" y="1885"/>
              <a:ext cx="764" cy="1515"/>
              <a:chOff x="3364" y="1885"/>
              <a:chExt cx="764" cy="1515"/>
            </a:xfrm>
          </p:grpSpPr>
          <p:grpSp>
            <p:nvGrpSpPr>
              <p:cNvPr id="76853" name="Group 98"/>
              <p:cNvGrpSpPr>
                <a:grpSpLocks/>
              </p:cNvGrpSpPr>
              <p:nvPr/>
            </p:nvGrpSpPr>
            <p:grpSpPr bwMode="auto">
              <a:xfrm>
                <a:off x="3364" y="1930"/>
                <a:ext cx="721" cy="1470"/>
                <a:chOff x="357" y="2450"/>
                <a:chExt cx="795" cy="646"/>
              </a:xfrm>
            </p:grpSpPr>
            <p:sp>
              <p:nvSpPr>
                <p:cNvPr id="76854" name="Line 99"/>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6855" name="Line 100"/>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6856" name="Oval 101"/>
              <p:cNvSpPr>
                <a:spLocks noChangeArrowheads="1"/>
              </p:cNvSpPr>
              <p:nvPr/>
            </p:nvSpPr>
            <p:spPr bwMode="auto">
              <a:xfrm>
                <a:off x="4040" y="1885"/>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6857" name="Group 102"/>
            <p:cNvGrpSpPr>
              <a:grpSpLocks/>
            </p:cNvGrpSpPr>
            <p:nvPr/>
          </p:nvGrpSpPr>
          <p:grpSpPr bwMode="auto">
            <a:xfrm>
              <a:off x="3360" y="2552"/>
              <a:ext cx="411" cy="844"/>
              <a:chOff x="3360" y="2552"/>
              <a:chExt cx="411" cy="844"/>
            </a:xfrm>
          </p:grpSpPr>
          <p:grpSp>
            <p:nvGrpSpPr>
              <p:cNvPr id="76858" name="Group 103"/>
              <p:cNvGrpSpPr>
                <a:grpSpLocks/>
              </p:cNvGrpSpPr>
              <p:nvPr/>
            </p:nvGrpSpPr>
            <p:grpSpPr bwMode="auto">
              <a:xfrm>
                <a:off x="3360" y="2589"/>
                <a:ext cx="365" cy="807"/>
                <a:chOff x="357" y="2450"/>
                <a:chExt cx="795" cy="646"/>
              </a:xfrm>
            </p:grpSpPr>
            <p:sp>
              <p:nvSpPr>
                <p:cNvPr id="76859" name="Line 104"/>
                <p:cNvSpPr>
                  <a:spLocks noChangeShapeType="1"/>
                </p:cNvSpPr>
                <p:nvPr/>
              </p:nvSpPr>
              <p:spPr bwMode="auto">
                <a:xfrm>
                  <a:off x="357" y="2450"/>
                  <a:ext cx="79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76860" name="Line 105"/>
                <p:cNvSpPr>
                  <a:spLocks noChangeShapeType="1"/>
                </p:cNvSpPr>
                <p:nvPr/>
              </p:nvSpPr>
              <p:spPr bwMode="auto">
                <a:xfrm>
                  <a:off x="1152" y="2451"/>
                  <a:ext cx="0" cy="64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6861" name="Oval 106"/>
              <p:cNvSpPr>
                <a:spLocks noChangeArrowheads="1"/>
              </p:cNvSpPr>
              <p:nvPr/>
            </p:nvSpPr>
            <p:spPr bwMode="auto">
              <a:xfrm>
                <a:off x="3683" y="2552"/>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6862" name="Group 107"/>
            <p:cNvGrpSpPr>
              <a:grpSpLocks/>
            </p:cNvGrpSpPr>
            <p:nvPr/>
          </p:nvGrpSpPr>
          <p:grpSpPr bwMode="auto">
            <a:xfrm>
              <a:off x="3361" y="972"/>
              <a:ext cx="1820" cy="2424"/>
              <a:chOff x="3361" y="972"/>
              <a:chExt cx="1820" cy="2424"/>
            </a:xfrm>
          </p:grpSpPr>
          <p:sp>
            <p:nvSpPr>
              <p:cNvPr id="76863" name="Line 108"/>
              <p:cNvSpPr>
                <a:spLocks noChangeShapeType="1"/>
              </p:cNvSpPr>
              <p:nvPr/>
            </p:nvSpPr>
            <p:spPr bwMode="auto">
              <a:xfrm flipV="1">
                <a:off x="3361" y="2592"/>
                <a:ext cx="362" cy="80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64" name="Line 109"/>
              <p:cNvSpPr>
                <a:spLocks noChangeShapeType="1"/>
              </p:cNvSpPr>
              <p:nvPr/>
            </p:nvSpPr>
            <p:spPr bwMode="auto">
              <a:xfrm flipV="1">
                <a:off x="3732" y="1930"/>
                <a:ext cx="345" cy="659"/>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65" name="Line 110"/>
              <p:cNvSpPr>
                <a:spLocks noChangeShapeType="1"/>
              </p:cNvSpPr>
              <p:nvPr/>
            </p:nvSpPr>
            <p:spPr bwMode="auto">
              <a:xfrm flipV="1">
                <a:off x="4086" y="1446"/>
                <a:ext cx="370" cy="479"/>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66" name="Line 111"/>
              <p:cNvSpPr>
                <a:spLocks noChangeShapeType="1"/>
              </p:cNvSpPr>
              <p:nvPr/>
            </p:nvSpPr>
            <p:spPr bwMode="auto">
              <a:xfrm flipV="1">
                <a:off x="4453" y="1108"/>
                <a:ext cx="370" cy="337"/>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867" name="Line 112"/>
              <p:cNvSpPr>
                <a:spLocks noChangeShapeType="1"/>
              </p:cNvSpPr>
              <p:nvPr/>
            </p:nvSpPr>
            <p:spPr bwMode="auto">
              <a:xfrm flipV="1">
                <a:off x="4829" y="972"/>
                <a:ext cx="352" cy="139"/>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76868" name="Oval 113"/>
            <p:cNvSpPr>
              <a:spLocks noChangeArrowheads="1"/>
            </p:cNvSpPr>
            <p:nvPr/>
          </p:nvSpPr>
          <p:spPr bwMode="auto">
            <a:xfrm>
              <a:off x="3322" y="3350"/>
              <a:ext cx="88" cy="87"/>
            </a:xfrm>
            <a:prstGeom prst="ellipse">
              <a:avLst/>
            </a:prstGeom>
            <a:solidFill>
              <a:srgbClr val="0066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76869" name="Rectangle 2"/>
          <p:cNvSpPr>
            <a:spLocks noGrp="1" noChangeArrowheads="1"/>
          </p:cNvSpPr>
          <p:nvPr>
            <p:ph type="title" idx="4294967295"/>
          </p:nvPr>
        </p:nvSpPr>
        <p:spPr>
          <a:xfrm>
            <a:off x="1524000" y="219075"/>
            <a:ext cx="9144000" cy="579438"/>
          </a:xfrm>
        </p:spPr>
        <p:txBody>
          <a:bodyPr>
            <a:normAutofit/>
          </a:bodyPr>
          <a:lstStyle/>
          <a:p>
            <a:r>
              <a:rPr lang="en-US" altLang="pt-BR" sz="3200" dirty="0" err="1" smtClean="0"/>
              <a:t>Exemplo</a:t>
            </a:r>
            <a:r>
              <a:rPr lang="en-US" altLang="pt-BR" sz="3200" dirty="0" smtClean="0"/>
              <a:t> 1: PM</a:t>
            </a:r>
            <a:r>
              <a:rPr lang="en-US" altLang="pt-BR" sz="3400" dirty="0" smtClean="0"/>
              <a:t>L </a:t>
            </a:r>
            <a:r>
              <a:rPr lang="en-US" altLang="pt-BR" sz="3400" dirty="0"/>
              <a:t>= </a:t>
            </a:r>
            <a:r>
              <a:rPr lang="en-US" altLang="pt-BR" sz="3400" dirty="0" err="1" smtClean="0"/>
              <a:t>Inclinação</a:t>
            </a:r>
            <a:r>
              <a:rPr lang="en-US" altLang="pt-BR" sz="3400" dirty="0" smtClean="0"/>
              <a:t> da </a:t>
            </a:r>
            <a:r>
              <a:rPr lang="en-US" altLang="pt-BR" sz="3400" dirty="0" err="1" smtClean="0"/>
              <a:t>Função</a:t>
            </a:r>
            <a:r>
              <a:rPr lang="en-US" altLang="pt-BR" sz="3400" dirty="0" smtClean="0"/>
              <a:t> de </a:t>
            </a:r>
            <a:r>
              <a:rPr lang="en-US" altLang="pt-BR" sz="3400" dirty="0" err="1" smtClean="0"/>
              <a:t>Produção</a:t>
            </a:r>
            <a:endParaRPr lang="en-US" altLang="pt-BR" sz="3400" dirty="0"/>
          </a:p>
        </p:txBody>
      </p:sp>
      <p:sp>
        <p:nvSpPr>
          <p:cNvPr id="76870" name="Rectangle 3"/>
          <p:cNvSpPr>
            <a:spLocks noChangeArrowheads="1"/>
          </p:cNvSpPr>
          <p:nvPr/>
        </p:nvSpPr>
        <p:spPr bwMode="auto">
          <a:xfrm>
            <a:off x="3044825" y="5646739"/>
            <a:ext cx="1162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76871" name="Rectangle 4"/>
          <p:cNvSpPr>
            <a:spLocks noChangeArrowheads="1"/>
          </p:cNvSpPr>
          <p:nvPr/>
        </p:nvSpPr>
        <p:spPr bwMode="auto">
          <a:xfrm>
            <a:off x="1857375" y="5646739"/>
            <a:ext cx="1187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76872" name="Rectangle 5"/>
          <p:cNvSpPr>
            <a:spLocks noChangeArrowheads="1"/>
          </p:cNvSpPr>
          <p:nvPr/>
        </p:nvSpPr>
        <p:spPr bwMode="auto">
          <a:xfrm>
            <a:off x="4373563" y="5410201"/>
            <a:ext cx="927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200</a:t>
            </a:r>
          </a:p>
        </p:txBody>
      </p:sp>
      <p:sp>
        <p:nvSpPr>
          <p:cNvPr id="76873" name="Rectangle 6"/>
          <p:cNvSpPr>
            <a:spLocks noChangeArrowheads="1"/>
          </p:cNvSpPr>
          <p:nvPr/>
        </p:nvSpPr>
        <p:spPr bwMode="auto">
          <a:xfrm>
            <a:off x="3044825" y="5065714"/>
            <a:ext cx="1162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2800</a:t>
            </a:r>
          </a:p>
        </p:txBody>
      </p:sp>
      <p:sp>
        <p:nvSpPr>
          <p:cNvPr id="76874" name="Rectangle 7"/>
          <p:cNvSpPr>
            <a:spLocks noChangeArrowheads="1"/>
          </p:cNvSpPr>
          <p:nvPr/>
        </p:nvSpPr>
        <p:spPr bwMode="auto">
          <a:xfrm>
            <a:off x="1857375" y="5065714"/>
            <a:ext cx="1187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76875" name="Rectangle 8"/>
          <p:cNvSpPr>
            <a:spLocks noChangeArrowheads="1"/>
          </p:cNvSpPr>
          <p:nvPr/>
        </p:nvSpPr>
        <p:spPr bwMode="auto">
          <a:xfrm>
            <a:off x="4373563" y="4770438"/>
            <a:ext cx="927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400</a:t>
            </a:r>
          </a:p>
        </p:txBody>
      </p:sp>
      <p:sp>
        <p:nvSpPr>
          <p:cNvPr id="76876" name="Rectangle 9"/>
          <p:cNvSpPr>
            <a:spLocks noChangeArrowheads="1"/>
          </p:cNvSpPr>
          <p:nvPr/>
        </p:nvSpPr>
        <p:spPr bwMode="auto">
          <a:xfrm>
            <a:off x="3044825" y="4425951"/>
            <a:ext cx="11620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2400</a:t>
            </a:r>
          </a:p>
        </p:txBody>
      </p:sp>
      <p:sp>
        <p:nvSpPr>
          <p:cNvPr id="76877" name="Rectangle 10"/>
          <p:cNvSpPr>
            <a:spLocks noChangeArrowheads="1"/>
          </p:cNvSpPr>
          <p:nvPr/>
        </p:nvSpPr>
        <p:spPr bwMode="auto">
          <a:xfrm>
            <a:off x="1857375" y="4425951"/>
            <a:ext cx="1187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76878" name="Rectangle 11"/>
          <p:cNvSpPr>
            <a:spLocks noChangeArrowheads="1"/>
          </p:cNvSpPr>
          <p:nvPr/>
        </p:nvSpPr>
        <p:spPr bwMode="auto">
          <a:xfrm>
            <a:off x="4373563" y="4116388"/>
            <a:ext cx="9271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600</a:t>
            </a:r>
          </a:p>
        </p:txBody>
      </p:sp>
      <p:sp>
        <p:nvSpPr>
          <p:cNvPr id="76879" name="Rectangle 12"/>
          <p:cNvSpPr>
            <a:spLocks noChangeArrowheads="1"/>
          </p:cNvSpPr>
          <p:nvPr/>
        </p:nvSpPr>
        <p:spPr bwMode="auto">
          <a:xfrm>
            <a:off x="3044825" y="3771900"/>
            <a:ext cx="1162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1800</a:t>
            </a:r>
          </a:p>
        </p:txBody>
      </p:sp>
      <p:sp>
        <p:nvSpPr>
          <p:cNvPr id="76880" name="Rectangle 13"/>
          <p:cNvSpPr>
            <a:spLocks noChangeArrowheads="1"/>
          </p:cNvSpPr>
          <p:nvPr/>
        </p:nvSpPr>
        <p:spPr bwMode="auto">
          <a:xfrm>
            <a:off x="1857375" y="3771900"/>
            <a:ext cx="11874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76881" name="Rectangle 14"/>
          <p:cNvSpPr>
            <a:spLocks noChangeArrowheads="1"/>
          </p:cNvSpPr>
          <p:nvPr/>
        </p:nvSpPr>
        <p:spPr bwMode="auto">
          <a:xfrm>
            <a:off x="4373563" y="3476626"/>
            <a:ext cx="9271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800</a:t>
            </a:r>
          </a:p>
        </p:txBody>
      </p:sp>
      <p:sp>
        <p:nvSpPr>
          <p:cNvPr id="76882" name="Rectangle 15"/>
          <p:cNvSpPr>
            <a:spLocks noChangeArrowheads="1"/>
          </p:cNvSpPr>
          <p:nvPr/>
        </p:nvSpPr>
        <p:spPr bwMode="auto">
          <a:xfrm>
            <a:off x="3044825" y="3132138"/>
            <a:ext cx="11620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76883" name="Rectangle 16"/>
          <p:cNvSpPr>
            <a:spLocks noChangeArrowheads="1"/>
          </p:cNvSpPr>
          <p:nvPr/>
        </p:nvSpPr>
        <p:spPr bwMode="auto">
          <a:xfrm>
            <a:off x="1857375" y="3132138"/>
            <a:ext cx="11874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sp>
        <p:nvSpPr>
          <p:cNvPr id="76884" name="Rectangle 17"/>
          <p:cNvSpPr>
            <a:spLocks noChangeArrowheads="1"/>
          </p:cNvSpPr>
          <p:nvPr/>
        </p:nvSpPr>
        <p:spPr bwMode="auto">
          <a:xfrm>
            <a:off x="4373563" y="2797175"/>
            <a:ext cx="9271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dirty="0">
                <a:cs typeface="Arial" panose="020B0604020202020204" pitchFamily="34" charset="0"/>
              </a:rPr>
              <a:t>1000</a:t>
            </a:r>
          </a:p>
        </p:txBody>
      </p:sp>
      <p:sp>
        <p:nvSpPr>
          <p:cNvPr id="76885" name="Rectangle 18"/>
          <p:cNvSpPr>
            <a:spLocks noChangeArrowheads="1"/>
          </p:cNvSpPr>
          <p:nvPr/>
        </p:nvSpPr>
        <p:spPr bwMode="auto">
          <a:xfrm>
            <a:off x="3044825" y="2452688"/>
            <a:ext cx="1162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76886" name="Rectangle 19"/>
          <p:cNvSpPr>
            <a:spLocks noChangeArrowheads="1"/>
          </p:cNvSpPr>
          <p:nvPr/>
        </p:nvSpPr>
        <p:spPr bwMode="auto">
          <a:xfrm>
            <a:off x="1857375" y="2452688"/>
            <a:ext cx="1187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76887" name="Rectangle 20"/>
          <p:cNvSpPr>
            <a:spLocks noChangeArrowheads="1"/>
          </p:cNvSpPr>
          <p:nvPr/>
        </p:nvSpPr>
        <p:spPr bwMode="auto">
          <a:xfrm>
            <a:off x="4373563" y="1139826"/>
            <a:ext cx="9271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PML</a:t>
            </a:r>
            <a:endParaRPr lang="en-US" altLang="pt-BR" sz="2400" i="1" dirty="0">
              <a:cs typeface="Arial" panose="020B0604020202020204" pitchFamily="34" charset="0"/>
            </a:endParaRPr>
          </a:p>
        </p:txBody>
      </p:sp>
      <p:sp>
        <p:nvSpPr>
          <p:cNvPr id="76888" name="Rectangle 21"/>
          <p:cNvSpPr>
            <a:spLocks noChangeArrowheads="1"/>
          </p:cNvSpPr>
          <p:nvPr/>
        </p:nvSpPr>
        <p:spPr bwMode="auto">
          <a:xfrm>
            <a:off x="3044825" y="1139826"/>
            <a:ext cx="132873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Q</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200" dirty="0" smtClean="0">
                <a:cs typeface="Arial" panose="020B0604020202020204" pitchFamily="34" charset="0"/>
              </a:rPr>
              <a:t>(</a:t>
            </a:r>
            <a:r>
              <a:rPr lang="en-US" altLang="pt-BR" sz="2200" dirty="0" err="1" smtClean="0">
                <a:cs typeface="Arial" panose="020B0604020202020204" pitchFamily="34" charset="0"/>
              </a:rPr>
              <a:t>alqueires</a:t>
            </a:r>
            <a:r>
              <a:rPr lang="en-US" altLang="pt-BR" sz="2200" dirty="0" smtClean="0">
                <a:cs typeface="Arial" panose="020B0604020202020204" pitchFamily="34" charset="0"/>
              </a:rPr>
              <a:t> </a:t>
            </a:r>
            <a:r>
              <a:rPr lang="en-US" altLang="pt-BR" sz="2200" dirty="0">
                <a:cs typeface="Arial" panose="020B0604020202020204" pitchFamily="34" charset="0"/>
              </a:rPr>
              <a:t/>
            </a:r>
            <a:br>
              <a:rPr lang="en-US" altLang="pt-BR" sz="2200" dirty="0">
                <a:cs typeface="Arial" panose="020B0604020202020204" pitchFamily="34" charset="0"/>
              </a:rPr>
            </a:br>
            <a:r>
              <a:rPr lang="en-US" altLang="pt-BR" sz="2200" dirty="0" smtClean="0">
                <a:cs typeface="Arial" panose="020B0604020202020204" pitchFamily="34" charset="0"/>
              </a:rPr>
              <a:t>de </a:t>
            </a:r>
            <a:r>
              <a:rPr lang="en-US" altLang="pt-BR" sz="2200" dirty="0" err="1" smtClean="0">
                <a:cs typeface="Arial" panose="020B0604020202020204" pitchFamily="34" charset="0"/>
              </a:rPr>
              <a:t>trigo</a:t>
            </a:r>
            <a:r>
              <a:rPr lang="en-US" altLang="pt-BR" sz="2200" dirty="0" smtClean="0">
                <a:cs typeface="Arial" panose="020B0604020202020204" pitchFamily="34" charset="0"/>
              </a:rPr>
              <a:t>)</a:t>
            </a:r>
            <a:endParaRPr lang="en-US" altLang="pt-BR" sz="2200" dirty="0">
              <a:cs typeface="Arial" panose="020B0604020202020204" pitchFamily="34" charset="0"/>
            </a:endParaRPr>
          </a:p>
        </p:txBody>
      </p:sp>
      <p:sp>
        <p:nvSpPr>
          <p:cNvPr id="76889" name="Rectangle 22"/>
          <p:cNvSpPr>
            <a:spLocks noChangeArrowheads="1"/>
          </p:cNvSpPr>
          <p:nvPr/>
        </p:nvSpPr>
        <p:spPr bwMode="auto">
          <a:xfrm>
            <a:off x="1857375" y="1139826"/>
            <a:ext cx="11874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L</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200" dirty="0">
                <a:cs typeface="Arial" panose="020B0604020202020204" pitchFamily="34" charset="0"/>
              </a:rPr>
              <a:t>(no. </a:t>
            </a:r>
            <a:r>
              <a:rPr lang="en-US" altLang="pt-BR" sz="2200" dirty="0" smtClean="0">
                <a:cs typeface="Arial" panose="020B0604020202020204" pitchFamily="34" charset="0"/>
              </a:rPr>
              <a:t>de </a:t>
            </a:r>
            <a:r>
              <a:rPr lang="en-US" altLang="pt-BR" sz="2200" dirty="0" err="1" smtClean="0">
                <a:cs typeface="Arial" panose="020B0604020202020204" pitchFamily="34" charset="0"/>
              </a:rPr>
              <a:t>trabal</a:t>
            </a:r>
            <a:r>
              <a:rPr lang="en-US" altLang="pt-BR" sz="2200" dirty="0" smtClean="0">
                <a:cs typeface="Arial" panose="020B0604020202020204" pitchFamily="34" charset="0"/>
              </a:rPr>
              <a:t>.)</a:t>
            </a:r>
            <a:endParaRPr lang="en-US" altLang="pt-BR" sz="2200" dirty="0">
              <a:cs typeface="Arial" panose="020B0604020202020204" pitchFamily="34" charset="0"/>
            </a:endParaRPr>
          </a:p>
        </p:txBody>
      </p:sp>
      <p:sp>
        <p:nvSpPr>
          <p:cNvPr id="76890" name="Line 23"/>
          <p:cNvSpPr>
            <a:spLocks noChangeShapeType="1"/>
          </p:cNvSpPr>
          <p:nvPr/>
        </p:nvSpPr>
        <p:spPr bwMode="auto">
          <a:xfrm>
            <a:off x="1857375" y="1139825"/>
            <a:ext cx="11874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1" name="Line 24"/>
          <p:cNvSpPr>
            <a:spLocks noChangeShapeType="1"/>
          </p:cNvSpPr>
          <p:nvPr/>
        </p:nvSpPr>
        <p:spPr bwMode="auto">
          <a:xfrm>
            <a:off x="1857375" y="6227763"/>
            <a:ext cx="11874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2" name="Line 25"/>
          <p:cNvSpPr>
            <a:spLocks noChangeShapeType="1"/>
          </p:cNvSpPr>
          <p:nvPr/>
        </p:nvSpPr>
        <p:spPr bwMode="auto">
          <a:xfrm>
            <a:off x="1857375"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3" name="Line 26"/>
          <p:cNvSpPr>
            <a:spLocks noChangeShapeType="1"/>
          </p:cNvSpPr>
          <p:nvPr/>
        </p:nvSpPr>
        <p:spPr bwMode="auto">
          <a:xfrm>
            <a:off x="5300663"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4" name="Line 27"/>
          <p:cNvSpPr>
            <a:spLocks noChangeShapeType="1"/>
          </p:cNvSpPr>
          <p:nvPr/>
        </p:nvSpPr>
        <p:spPr bwMode="auto">
          <a:xfrm>
            <a:off x="3044825" y="1139825"/>
            <a:ext cx="132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5" name="Line 28"/>
          <p:cNvSpPr>
            <a:spLocks noChangeShapeType="1"/>
          </p:cNvSpPr>
          <p:nvPr/>
        </p:nvSpPr>
        <p:spPr bwMode="auto">
          <a:xfrm>
            <a:off x="1857375"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6" name="Line 29"/>
          <p:cNvSpPr>
            <a:spLocks noChangeShapeType="1"/>
          </p:cNvSpPr>
          <p:nvPr/>
        </p:nvSpPr>
        <p:spPr bwMode="auto">
          <a:xfrm>
            <a:off x="4373563" y="1139825"/>
            <a:ext cx="92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7" name="Line 30"/>
          <p:cNvSpPr>
            <a:spLocks noChangeShapeType="1"/>
          </p:cNvSpPr>
          <p:nvPr/>
        </p:nvSpPr>
        <p:spPr bwMode="auto">
          <a:xfrm>
            <a:off x="5300663"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8" name="Line 31"/>
          <p:cNvSpPr>
            <a:spLocks noChangeShapeType="1"/>
          </p:cNvSpPr>
          <p:nvPr/>
        </p:nvSpPr>
        <p:spPr bwMode="auto">
          <a:xfrm>
            <a:off x="1857375"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899" name="Line 32"/>
          <p:cNvSpPr>
            <a:spLocks noChangeShapeType="1"/>
          </p:cNvSpPr>
          <p:nvPr/>
        </p:nvSpPr>
        <p:spPr bwMode="auto">
          <a:xfrm>
            <a:off x="5300663"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0" name="Line 33"/>
          <p:cNvSpPr>
            <a:spLocks noChangeShapeType="1"/>
          </p:cNvSpPr>
          <p:nvPr/>
        </p:nvSpPr>
        <p:spPr bwMode="auto">
          <a:xfrm>
            <a:off x="1857375"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1" name="Line 34"/>
          <p:cNvSpPr>
            <a:spLocks noChangeShapeType="1"/>
          </p:cNvSpPr>
          <p:nvPr/>
        </p:nvSpPr>
        <p:spPr bwMode="auto">
          <a:xfrm>
            <a:off x="5300663"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2" name="Line 35"/>
          <p:cNvSpPr>
            <a:spLocks noChangeShapeType="1"/>
          </p:cNvSpPr>
          <p:nvPr/>
        </p:nvSpPr>
        <p:spPr bwMode="auto">
          <a:xfrm>
            <a:off x="1857375"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3" name="Line 36"/>
          <p:cNvSpPr>
            <a:spLocks noChangeShapeType="1"/>
          </p:cNvSpPr>
          <p:nvPr/>
        </p:nvSpPr>
        <p:spPr bwMode="auto">
          <a:xfrm>
            <a:off x="5300663"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4" name="Line 37"/>
          <p:cNvSpPr>
            <a:spLocks noChangeShapeType="1"/>
          </p:cNvSpPr>
          <p:nvPr/>
        </p:nvSpPr>
        <p:spPr bwMode="auto">
          <a:xfrm>
            <a:off x="1857375"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5" name="Line 38"/>
          <p:cNvSpPr>
            <a:spLocks noChangeShapeType="1"/>
          </p:cNvSpPr>
          <p:nvPr/>
        </p:nvSpPr>
        <p:spPr bwMode="auto">
          <a:xfrm>
            <a:off x="5300663"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6" name="Line 39"/>
          <p:cNvSpPr>
            <a:spLocks noChangeShapeType="1"/>
          </p:cNvSpPr>
          <p:nvPr/>
        </p:nvSpPr>
        <p:spPr bwMode="auto">
          <a:xfrm>
            <a:off x="1857375"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7" name="Line 40"/>
          <p:cNvSpPr>
            <a:spLocks noChangeShapeType="1"/>
          </p:cNvSpPr>
          <p:nvPr/>
        </p:nvSpPr>
        <p:spPr bwMode="auto">
          <a:xfrm>
            <a:off x="5300663"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8" name="Line 41"/>
          <p:cNvSpPr>
            <a:spLocks noChangeShapeType="1"/>
          </p:cNvSpPr>
          <p:nvPr/>
        </p:nvSpPr>
        <p:spPr bwMode="auto">
          <a:xfrm>
            <a:off x="3044825" y="6227763"/>
            <a:ext cx="13287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09" name="Line 42"/>
          <p:cNvSpPr>
            <a:spLocks noChangeShapeType="1"/>
          </p:cNvSpPr>
          <p:nvPr/>
        </p:nvSpPr>
        <p:spPr bwMode="auto">
          <a:xfrm>
            <a:off x="4373563" y="6227763"/>
            <a:ext cx="92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76910" name="Line 43"/>
          <p:cNvSpPr>
            <a:spLocks noChangeShapeType="1"/>
          </p:cNvSpPr>
          <p:nvPr/>
        </p:nvSpPr>
        <p:spPr bwMode="auto">
          <a:xfrm>
            <a:off x="1866900" y="2465388"/>
            <a:ext cx="3289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6911"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grpSp>
        <p:nvGrpSpPr>
          <p:cNvPr id="15" name="Group 147"/>
          <p:cNvGrpSpPr>
            <a:grpSpLocks/>
          </p:cNvGrpSpPr>
          <p:nvPr/>
        </p:nvGrpSpPr>
        <p:grpSpPr bwMode="auto">
          <a:xfrm>
            <a:off x="7472363" y="3081339"/>
            <a:ext cx="531812" cy="1049337"/>
            <a:chOff x="3747" y="1941"/>
            <a:chExt cx="335" cy="661"/>
          </a:xfrm>
        </p:grpSpPr>
        <p:sp>
          <p:nvSpPr>
            <p:cNvPr id="76913" name="Line 115"/>
            <p:cNvSpPr>
              <a:spLocks noChangeShapeType="1"/>
            </p:cNvSpPr>
            <p:nvPr/>
          </p:nvSpPr>
          <p:spPr bwMode="auto">
            <a:xfrm>
              <a:off x="3747" y="2595"/>
              <a:ext cx="335"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6914" name="Line 116"/>
            <p:cNvSpPr>
              <a:spLocks noChangeShapeType="1"/>
            </p:cNvSpPr>
            <p:nvPr/>
          </p:nvSpPr>
          <p:spPr bwMode="auto">
            <a:xfrm rot="-5400000">
              <a:off x="3749" y="2272"/>
              <a:ext cx="661"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6" name="Group 148"/>
          <p:cNvGrpSpPr>
            <a:grpSpLocks/>
          </p:cNvGrpSpPr>
          <p:nvPr/>
        </p:nvGrpSpPr>
        <p:grpSpPr bwMode="auto">
          <a:xfrm>
            <a:off x="8062913" y="2290763"/>
            <a:ext cx="531812" cy="792162"/>
            <a:chOff x="4119" y="1443"/>
            <a:chExt cx="335" cy="499"/>
          </a:xfrm>
        </p:grpSpPr>
        <p:sp>
          <p:nvSpPr>
            <p:cNvPr id="76916" name="Line 117"/>
            <p:cNvSpPr>
              <a:spLocks noChangeShapeType="1"/>
            </p:cNvSpPr>
            <p:nvPr/>
          </p:nvSpPr>
          <p:spPr bwMode="auto">
            <a:xfrm>
              <a:off x="4119" y="1935"/>
              <a:ext cx="335"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6917" name="Line 118"/>
            <p:cNvSpPr>
              <a:spLocks noChangeShapeType="1"/>
            </p:cNvSpPr>
            <p:nvPr/>
          </p:nvSpPr>
          <p:spPr bwMode="auto">
            <a:xfrm rot="-5400000">
              <a:off x="4202" y="1693"/>
              <a:ext cx="499"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7" name="Group 146"/>
          <p:cNvGrpSpPr>
            <a:grpSpLocks/>
          </p:cNvGrpSpPr>
          <p:nvPr/>
        </p:nvGrpSpPr>
        <p:grpSpPr bwMode="auto">
          <a:xfrm>
            <a:off x="6900863" y="4111626"/>
            <a:ext cx="531812" cy="1292225"/>
            <a:chOff x="3387" y="2590"/>
            <a:chExt cx="335" cy="814"/>
          </a:xfrm>
        </p:grpSpPr>
        <p:sp>
          <p:nvSpPr>
            <p:cNvPr id="76919" name="Line 119"/>
            <p:cNvSpPr>
              <a:spLocks noChangeShapeType="1"/>
            </p:cNvSpPr>
            <p:nvPr/>
          </p:nvSpPr>
          <p:spPr bwMode="auto">
            <a:xfrm>
              <a:off x="3387" y="3397"/>
              <a:ext cx="335"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6920" name="Line 120"/>
            <p:cNvSpPr>
              <a:spLocks noChangeShapeType="1"/>
            </p:cNvSpPr>
            <p:nvPr/>
          </p:nvSpPr>
          <p:spPr bwMode="auto">
            <a:xfrm rot="-5400000">
              <a:off x="3313" y="2997"/>
              <a:ext cx="814"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8" name="Group 149"/>
          <p:cNvGrpSpPr>
            <a:grpSpLocks/>
          </p:cNvGrpSpPr>
          <p:nvPr/>
        </p:nvGrpSpPr>
        <p:grpSpPr bwMode="auto">
          <a:xfrm>
            <a:off x="8642351" y="1762125"/>
            <a:ext cx="531813" cy="541338"/>
            <a:chOff x="4484" y="1110"/>
            <a:chExt cx="335" cy="341"/>
          </a:xfrm>
        </p:grpSpPr>
        <p:sp>
          <p:nvSpPr>
            <p:cNvPr id="76922" name="Line 121"/>
            <p:cNvSpPr>
              <a:spLocks noChangeShapeType="1"/>
            </p:cNvSpPr>
            <p:nvPr/>
          </p:nvSpPr>
          <p:spPr bwMode="auto">
            <a:xfrm>
              <a:off x="4484" y="1444"/>
              <a:ext cx="335"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6923" name="Line 122"/>
            <p:cNvSpPr>
              <a:spLocks noChangeShapeType="1"/>
            </p:cNvSpPr>
            <p:nvPr/>
          </p:nvSpPr>
          <p:spPr bwMode="auto">
            <a:xfrm rot="-5400000">
              <a:off x="4646" y="1281"/>
              <a:ext cx="341"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19" name="Group 150"/>
          <p:cNvGrpSpPr>
            <a:grpSpLocks/>
          </p:cNvGrpSpPr>
          <p:nvPr/>
        </p:nvGrpSpPr>
        <p:grpSpPr bwMode="auto">
          <a:xfrm>
            <a:off x="9207501" y="1546226"/>
            <a:ext cx="531813" cy="239713"/>
            <a:chOff x="4840" y="974"/>
            <a:chExt cx="335" cy="151"/>
          </a:xfrm>
        </p:grpSpPr>
        <p:sp>
          <p:nvSpPr>
            <p:cNvPr id="76925" name="Line 123"/>
            <p:cNvSpPr>
              <a:spLocks noChangeShapeType="1"/>
            </p:cNvSpPr>
            <p:nvPr/>
          </p:nvSpPr>
          <p:spPr bwMode="auto">
            <a:xfrm>
              <a:off x="4840" y="1118"/>
              <a:ext cx="335" cy="0"/>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76926" name="Line 124"/>
            <p:cNvSpPr>
              <a:spLocks noChangeShapeType="1"/>
            </p:cNvSpPr>
            <p:nvPr/>
          </p:nvSpPr>
          <p:spPr bwMode="auto">
            <a:xfrm rot="5400000" flipH="1">
              <a:off x="5096" y="1049"/>
              <a:ext cx="151" cy="2"/>
            </a:xfrm>
            <a:prstGeom prst="line">
              <a:avLst/>
            </a:prstGeom>
            <a:noFill/>
            <a:ln w="38100">
              <a:solidFill>
                <a:srgbClr val="996633"/>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grpSp>
        <p:nvGrpSpPr>
          <p:cNvPr id="20" name="Group 133"/>
          <p:cNvGrpSpPr>
            <a:grpSpLocks/>
          </p:cNvGrpSpPr>
          <p:nvPr/>
        </p:nvGrpSpPr>
        <p:grpSpPr bwMode="auto">
          <a:xfrm>
            <a:off x="4459288" y="5465764"/>
            <a:ext cx="711200" cy="485775"/>
            <a:chOff x="1849" y="3449"/>
            <a:chExt cx="448" cy="306"/>
          </a:xfrm>
        </p:grpSpPr>
        <p:sp>
          <p:nvSpPr>
            <p:cNvPr id="76928" name="Rectangle 131"/>
            <p:cNvSpPr>
              <a:spLocks noChangeArrowheads="1"/>
            </p:cNvSpPr>
            <p:nvPr/>
          </p:nvSpPr>
          <p:spPr bwMode="auto">
            <a:xfrm>
              <a:off x="1849" y="3449"/>
              <a:ext cx="448" cy="306"/>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6929" name="Rectangle 132"/>
            <p:cNvSpPr>
              <a:spLocks noChangeArrowheads="1"/>
            </p:cNvSpPr>
            <p:nvPr/>
          </p:nvSpPr>
          <p:spPr bwMode="auto">
            <a:xfrm>
              <a:off x="1866" y="3466"/>
              <a:ext cx="413" cy="27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21" name="Group 134"/>
          <p:cNvGrpSpPr>
            <a:grpSpLocks/>
          </p:cNvGrpSpPr>
          <p:nvPr/>
        </p:nvGrpSpPr>
        <p:grpSpPr bwMode="auto">
          <a:xfrm>
            <a:off x="4449763" y="4846639"/>
            <a:ext cx="711200" cy="485775"/>
            <a:chOff x="1849" y="3449"/>
            <a:chExt cx="448" cy="306"/>
          </a:xfrm>
        </p:grpSpPr>
        <p:sp>
          <p:nvSpPr>
            <p:cNvPr id="76931" name="Rectangle 135"/>
            <p:cNvSpPr>
              <a:spLocks noChangeArrowheads="1"/>
            </p:cNvSpPr>
            <p:nvPr/>
          </p:nvSpPr>
          <p:spPr bwMode="auto">
            <a:xfrm>
              <a:off x="1849" y="3449"/>
              <a:ext cx="448" cy="306"/>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6932" name="Rectangle 136"/>
            <p:cNvSpPr>
              <a:spLocks noChangeArrowheads="1"/>
            </p:cNvSpPr>
            <p:nvPr/>
          </p:nvSpPr>
          <p:spPr bwMode="auto">
            <a:xfrm>
              <a:off x="1866" y="3466"/>
              <a:ext cx="413" cy="27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22" name="Group 137"/>
          <p:cNvGrpSpPr>
            <a:grpSpLocks/>
          </p:cNvGrpSpPr>
          <p:nvPr/>
        </p:nvGrpSpPr>
        <p:grpSpPr bwMode="auto">
          <a:xfrm>
            <a:off x="4440238" y="4208464"/>
            <a:ext cx="711200" cy="485775"/>
            <a:chOff x="1849" y="3449"/>
            <a:chExt cx="448" cy="306"/>
          </a:xfrm>
        </p:grpSpPr>
        <p:sp>
          <p:nvSpPr>
            <p:cNvPr id="76934" name="Rectangle 138"/>
            <p:cNvSpPr>
              <a:spLocks noChangeArrowheads="1"/>
            </p:cNvSpPr>
            <p:nvPr/>
          </p:nvSpPr>
          <p:spPr bwMode="auto">
            <a:xfrm>
              <a:off x="1849" y="3449"/>
              <a:ext cx="448" cy="306"/>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6935" name="Rectangle 139"/>
            <p:cNvSpPr>
              <a:spLocks noChangeArrowheads="1"/>
            </p:cNvSpPr>
            <p:nvPr/>
          </p:nvSpPr>
          <p:spPr bwMode="auto">
            <a:xfrm>
              <a:off x="1866" y="3466"/>
              <a:ext cx="413" cy="27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23" name="Group 140"/>
          <p:cNvGrpSpPr>
            <a:grpSpLocks/>
          </p:cNvGrpSpPr>
          <p:nvPr/>
        </p:nvGrpSpPr>
        <p:grpSpPr bwMode="auto">
          <a:xfrm>
            <a:off x="4451350" y="3560764"/>
            <a:ext cx="711200" cy="485775"/>
            <a:chOff x="1849" y="3449"/>
            <a:chExt cx="448" cy="306"/>
          </a:xfrm>
        </p:grpSpPr>
        <p:sp>
          <p:nvSpPr>
            <p:cNvPr id="76937" name="Rectangle 141"/>
            <p:cNvSpPr>
              <a:spLocks noChangeArrowheads="1"/>
            </p:cNvSpPr>
            <p:nvPr/>
          </p:nvSpPr>
          <p:spPr bwMode="auto">
            <a:xfrm>
              <a:off x="1849" y="3449"/>
              <a:ext cx="448" cy="306"/>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6938" name="Rectangle 142"/>
            <p:cNvSpPr>
              <a:spLocks noChangeArrowheads="1"/>
            </p:cNvSpPr>
            <p:nvPr/>
          </p:nvSpPr>
          <p:spPr bwMode="auto">
            <a:xfrm>
              <a:off x="1866" y="3466"/>
              <a:ext cx="413" cy="27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24" name="Group 143"/>
          <p:cNvGrpSpPr>
            <a:grpSpLocks/>
          </p:cNvGrpSpPr>
          <p:nvPr/>
        </p:nvGrpSpPr>
        <p:grpSpPr bwMode="auto">
          <a:xfrm>
            <a:off x="4329113" y="2903539"/>
            <a:ext cx="844550" cy="485775"/>
            <a:chOff x="1849" y="3449"/>
            <a:chExt cx="448" cy="306"/>
          </a:xfrm>
        </p:grpSpPr>
        <p:sp>
          <p:nvSpPr>
            <p:cNvPr id="76940" name="Rectangle 144"/>
            <p:cNvSpPr>
              <a:spLocks noChangeArrowheads="1"/>
            </p:cNvSpPr>
            <p:nvPr/>
          </p:nvSpPr>
          <p:spPr bwMode="auto">
            <a:xfrm>
              <a:off x="1849" y="3449"/>
              <a:ext cx="448" cy="306"/>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76941" name="Rectangle 145"/>
            <p:cNvSpPr>
              <a:spLocks noChangeArrowheads="1"/>
            </p:cNvSpPr>
            <p:nvPr/>
          </p:nvSpPr>
          <p:spPr bwMode="auto">
            <a:xfrm>
              <a:off x="1866" y="3466"/>
              <a:ext cx="413" cy="270"/>
            </a:xfrm>
            <a:prstGeom prst="rect">
              <a:avLst/>
            </a:prstGeom>
            <a:noFill/>
            <a:ln w="2857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Tree>
    <p:extLst>
      <p:ext uri="{BB962C8B-B14F-4D97-AF65-F5344CB8AC3E}">
        <p14:creationId xmlns:p14="http://schemas.microsoft.com/office/powerpoint/2010/main" val="804597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20">
                                            <p:txEl>
                                              <p:pRg st="0" end="0"/>
                                            </p:txEl>
                                          </p:spTgt>
                                        </p:tgtEl>
                                        <p:attrNameLst>
                                          <p:attrName>style.visibility</p:attrName>
                                        </p:attrNameLst>
                                      </p:cBhvr>
                                      <p:to>
                                        <p:strVal val="visible"/>
                                      </p:to>
                                    </p:set>
                                    <p:animEffect transition="in" filter="wipe(left)">
                                      <p:cBhvr>
                                        <p:cTn id="7" dur="500"/>
                                        <p:tgtEl>
                                          <p:spTgt spid="758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820">
                                            <p:txEl>
                                              <p:pRg st="1" end="1"/>
                                            </p:txEl>
                                          </p:spTgt>
                                        </p:tgtEl>
                                        <p:attrNameLst>
                                          <p:attrName>style.visibility</p:attrName>
                                        </p:attrNameLst>
                                      </p:cBhvr>
                                      <p:to>
                                        <p:strVal val="visible"/>
                                      </p:to>
                                    </p:set>
                                    <p:animEffect transition="in" filter="wipe(left)">
                                      <p:cBhvr>
                                        <p:cTn id="12" dur="500"/>
                                        <p:tgtEl>
                                          <p:spTgt spid="758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820">
                                            <p:txEl>
                                              <p:pRg st="2" end="2"/>
                                            </p:txEl>
                                          </p:spTgt>
                                        </p:tgtEl>
                                        <p:attrNameLst>
                                          <p:attrName>style.visibility</p:attrName>
                                        </p:attrNameLst>
                                      </p:cBhvr>
                                      <p:to>
                                        <p:strVal val="visible"/>
                                      </p:to>
                                    </p:set>
                                    <p:animEffect transition="in" filter="wipe(left)">
                                      <p:cBhvr>
                                        <p:cTn id="17" dur="500"/>
                                        <p:tgtEl>
                                          <p:spTgt spid="758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18" presetClass="entr" presetSubtype="3"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upRight)">
                                      <p:cBhvr>
                                        <p:cTn id="30" dur="500"/>
                                        <p:tgtEl>
                                          <p:spTgt spid="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par>
                                <p:cTn id="44" presetID="18" presetClass="entr" presetSubtype="3"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trips(upRight)">
                                      <p:cBhvr>
                                        <p:cTn id="46" dur="500"/>
                                        <p:tgtEl>
                                          <p:spTgt spid="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nodeType="clickEffect">
                                  <p:stCondLst>
                                    <p:cond delay="0"/>
                                  </p:stCondLst>
                                  <p:childTnLst>
                                    <p:animEffect transition="out" filter="dissolv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dissolve">
                                      <p:cBhvr>
                                        <p:cTn id="59" dur="500"/>
                                        <p:tgtEl>
                                          <p:spTgt spid="22"/>
                                        </p:tgtEl>
                                      </p:cBhvr>
                                    </p:animEffect>
                                  </p:childTnLst>
                                </p:cTn>
                              </p:par>
                              <p:par>
                                <p:cTn id="60" presetID="18" presetClass="entr" presetSubtype="3"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xit" presetSubtype="0" fill="hold" nodeType="click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dissolve">
                                      <p:cBhvr>
                                        <p:cTn id="75" dur="500"/>
                                        <p:tgtEl>
                                          <p:spTgt spid="21"/>
                                        </p:tgtEl>
                                      </p:cBhvr>
                                    </p:animEffect>
                                  </p:childTnLst>
                                </p:cTn>
                              </p:par>
                              <p:par>
                                <p:cTn id="76" presetID="18" presetClass="entr" presetSubtype="3"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strips(upRight)">
                                      <p:cBhvr>
                                        <p:cTn id="78" dur="5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9" presetClass="exit" presetSubtype="0" fill="hold" nodeType="clickEffect">
                                  <p:stCondLst>
                                    <p:cond delay="0"/>
                                  </p:stCondLst>
                                  <p:childTnLst>
                                    <p:animEffect transition="out" filter="dissolv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9" presetClass="exit" presetSubtype="0" fill="hold" nodeType="withEffect">
                                  <p:stCondLst>
                                    <p:cond delay="0"/>
                                  </p:stCondLst>
                                  <p:childTnLst>
                                    <p:animEffect transition="out" filter="dissolve">
                                      <p:cBhvr>
                                        <p:cTn id="85" dur="500"/>
                                        <p:tgtEl>
                                          <p:spTgt spid="18"/>
                                        </p:tgtEl>
                                      </p:cBhvr>
                                    </p:animEffect>
                                    <p:set>
                                      <p:cBhvr>
                                        <p:cTn id="86" dur="1" fill="hold">
                                          <p:stCondLst>
                                            <p:cond delay="499"/>
                                          </p:stCondLst>
                                        </p:cTn>
                                        <p:tgtEl>
                                          <p:spTgt spid="18"/>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dissolve">
                                      <p:cBhvr>
                                        <p:cTn id="91" dur="500"/>
                                        <p:tgtEl>
                                          <p:spTgt spid="20"/>
                                        </p:tgtEl>
                                      </p:cBhvr>
                                    </p:animEffect>
                                  </p:childTnLst>
                                </p:cTn>
                              </p:par>
                              <p:par>
                                <p:cTn id="92" presetID="18" presetClass="entr" presetSubtype="3"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strips(upRight)">
                                      <p:cBhvr>
                                        <p:cTn id="94" dur="500"/>
                                        <p:tgtEl>
                                          <p:spTgt spid="1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xit" presetSubtype="0" fill="hold" nodeType="clickEffect">
                                  <p:stCondLst>
                                    <p:cond delay="0"/>
                                  </p:stCondLst>
                                  <p:childTnLst>
                                    <p:animEffect transition="out" filter="dissolve">
                                      <p:cBhvr>
                                        <p:cTn id="98" dur="500"/>
                                        <p:tgtEl>
                                          <p:spTgt spid="20"/>
                                        </p:tgtEl>
                                      </p:cBhvr>
                                    </p:animEffect>
                                    <p:set>
                                      <p:cBhvr>
                                        <p:cTn id="99" dur="1" fill="hold">
                                          <p:stCondLst>
                                            <p:cond delay="499"/>
                                          </p:stCondLst>
                                        </p:cTn>
                                        <p:tgtEl>
                                          <p:spTgt spid="20"/>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0"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ço Reservado para Número de Slide 2"/>
          <p:cNvSpPr>
            <a:spLocks noGrp="1"/>
          </p:cNvSpPr>
          <p:nvPr>
            <p:ph type="sldNum" sz="quarter" idx="11"/>
          </p:nvPr>
        </p:nvSpPr>
        <p:spPr/>
        <p:txBody>
          <a:bodyPr/>
          <a:lstStyle/>
          <a:p>
            <a:fld id="{0D28549C-9E38-480F-9FB7-03D800452136}" type="slidenum">
              <a:rPr lang="en-US" altLang="pt-BR"/>
              <a:pPr/>
              <a:t>24</a:t>
            </a:fld>
            <a:endParaRPr lang="en-US" altLang="pt-BR"/>
          </a:p>
        </p:txBody>
      </p:sp>
      <p:sp>
        <p:nvSpPr>
          <p:cNvPr id="78850" name="Rectangle 2"/>
          <p:cNvSpPr>
            <a:spLocks noGrp="1" noChangeArrowheads="1"/>
          </p:cNvSpPr>
          <p:nvPr>
            <p:ph type="title" idx="4294967295"/>
          </p:nvPr>
        </p:nvSpPr>
        <p:spPr>
          <a:xfrm>
            <a:off x="1981200" y="230189"/>
            <a:ext cx="8229600" cy="649287"/>
          </a:xfrm>
        </p:spPr>
        <p:txBody>
          <a:bodyPr/>
          <a:lstStyle/>
          <a:p>
            <a:r>
              <a:rPr lang="en-US" altLang="pt-BR" sz="3600" dirty="0" err="1" smtClean="0"/>
              <a:t>Por</a:t>
            </a:r>
            <a:r>
              <a:rPr lang="en-US" altLang="pt-BR" sz="3600" dirty="0" smtClean="0"/>
              <a:t> que o PML é </a:t>
            </a:r>
            <a:r>
              <a:rPr lang="en-US" altLang="pt-BR" sz="3600" dirty="0" err="1" smtClean="0"/>
              <a:t>Importante</a:t>
            </a:r>
            <a:endParaRPr lang="en-US" altLang="pt-BR" sz="3600" dirty="0"/>
          </a:p>
        </p:txBody>
      </p:sp>
      <p:sp>
        <p:nvSpPr>
          <p:cNvPr id="77827" name="Rectangle 3"/>
          <p:cNvSpPr>
            <a:spLocks noGrp="1" noChangeArrowheads="1"/>
          </p:cNvSpPr>
          <p:nvPr>
            <p:ph type="body" idx="4294967295"/>
          </p:nvPr>
        </p:nvSpPr>
        <p:spPr>
          <a:xfrm>
            <a:off x="1981200" y="860425"/>
            <a:ext cx="8229600" cy="4895850"/>
          </a:xfrm>
        </p:spPr>
        <p:txBody>
          <a:bodyPr>
            <a:normAutofit/>
          </a:bodyPr>
          <a:lstStyle/>
          <a:p>
            <a:r>
              <a:rPr lang="pt-BR" altLang="pt-BR" sz="2700" dirty="0" smtClean="0"/>
              <a:t>Lembre-se </a:t>
            </a:r>
            <a:r>
              <a:rPr lang="pt-BR" altLang="pt-BR" sz="2700" dirty="0"/>
              <a:t>de um dos dez princípios:</a:t>
            </a:r>
          </a:p>
          <a:p>
            <a:pPr marL="0" indent="0" algn="ctr">
              <a:buNone/>
            </a:pPr>
            <a:endParaRPr lang="pt-BR" altLang="pt-BR" sz="2700" dirty="0" smtClean="0"/>
          </a:p>
          <a:p>
            <a:pPr marL="0" indent="0" algn="ctr">
              <a:buNone/>
            </a:pPr>
            <a:r>
              <a:rPr lang="pt-BR" altLang="pt-BR" sz="2700" dirty="0" smtClean="0"/>
              <a:t>As </a:t>
            </a:r>
            <a:r>
              <a:rPr lang="pt-BR" altLang="pt-BR" sz="2700" dirty="0"/>
              <a:t>pessoas racionais pensam na margem.</a:t>
            </a:r>
          </a:p>
          <a:p>
            <a:endParaRPr lang="pt-BR" altLang="pt-BR" sz="2700" dirty="0" smtClean="0"/>
          </a:p>
          <a:p>
            <a:r>
              <a:rPr lang="pt-BR" altLang="pt-BR" sz="2700" dirty="0" smtClean="0"/>
              <a:t>Quando </a:t>
            </a:r>
            <a:r>
              <a:rPr lang="pt-BR" altLang="pt-BR" sz="2700" dirty="0"/>
              <a:t>o fazendeiro </a:t>
            </a:r>
            <a:r>
              <a:rPr lang="pt-BR" altLang="pt-BR" sz="2700" dirty="0" smtClean="0"/>
              <a:t>José contrata </a:t>
            </a:r>
            <a:r>
              <a:rPr lang="pt-BR" altLang="pt-BR" sz="2700" dirty="0"/>
              <a:t>um trabalhador extra, seus custos aumentam pelo salário que ele paga ao trabalhador, sua produção aumenta pela </a:t>
            </a:r>
            <a:r>
              <a:rPr lang="pt-BR" altLang="pt-BR" sz="2700" dirty="0" smtClean="0"/>
              <a:t>MPL</a:t>
            </a:r>
          </a:p>
          <a:p>
            <a:endParaRPr lang="pt-BR" altLang="pt-BR" sz="2700" dirty="0"/>
          </a:p>
          <a:p>
            <a:r>
              <a:rPr lang="pt-BR" altLang="pt-BR" sz="2700" dirty="0" smtClean="0"/>
              <a:t>Compará-los </a:t>
            </a:r>
            <a:r>
              <a:rPr lang="pt-BR" altLang="pt-BR" sz="2700" dirty="0"/>
              <a:t>ajuda </a:t>
            </a:r>
            <a:r>
              <a:rPr lang="pt-BR" altLang="pt-BR" sz="2700" dirty="0" smtClean="0"/>
              <a:t>José </a:t>
            </a:r>
            <a:r>
              <a:rPr lang="pt-BR" altLang="pt-BR" sz="2700" dirty="0"/>
              <a:t>a decidir se ele se beneficiaria da contratação do trabalhador.</a:t>
            </a:r>
            <a:r>
              <a:rPr lang="en-US" altLang="pt-BR" sz="2700" dirty="0" smtClean="0"/>
              <a:t>  </a:t>
            </a:r>
            <a:endParaRPr lang="en-US" altLang="pt-BR" sz="2700" dirty="0"/>
          </a:p>
        </p:txBody>
      </p:sp>
    </p:spTree>
    <p:extLst>
      <p:ext uri="{BB962C8B-B14F-4D97-AF65-F5344CB8AC3E}">
        <p14:creationId xmlns:p14="http://schemas.microsoft.com/office/powerpoint/2010/main" val="38415168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wipe(left)">
                                      <p:cBhvr>
                                        <p:cTn id="12" dur="500"/>
                                        <p:tgtEl>
                                          <p:spTgt spid="77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4" end="4"/>
                                            </p:txEl>
                                          </p:spTgt>
                                        </p:tgtEl>
                                        <p:attrNameLst>
                                          <p:attrName>style.visibility</p:attrName>
                                        </p:attrNameLst>
                                      </p:cBhvr>
                                      <p:to>
                                        <p:strVal val="visible"/>
                                      </p:to>
                                    </p:set>
                                    <p:animEffect transition="in" filter="wipe(left)">
                                      <p:cBhvr>
                                        <p:cTn id="17" dur="500"/>
                                        <p:tgtEl>
                                          <p:spTgt spid="7782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6" end="6"/>
                                            </p:txEl>
                                          </p:spTgt>
                                        </p:tgtEl>
                                        <p:attrNameLst>
                                          <p:attrName>style.visibility</p:attrName>
                                        </p:attrNameLst>
                                      </p:cBhvr>
                                      <p:to>
                                        <p:strVal val="visible"/>
                                      </p:to>
                                    </p:set>
                                    <p:animEffect transition="in" filter="wipe(left)">
                                      <p:cBhvr>
                                        <p:cTn id="22" dur="5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C1EB2E64-379D-4154-A297-F3B2D4192579}" type="slidenum">
              <a:rPr lang="en-US" altLang="pt-BR"/>
              <a:pPr/>
              <a:t>25</a:t>
            </a:fld>
            <a:endParaRPr lang="en-US" altLang="pt-BR"/>
          </a:p>
        </p:txBody>
      </p:sp>
      <p:sp>
        <p:nvSpPr>
          <p:cNvPr id="80898" name="Rectangle 2"/>
          <p:cNvSpPr>
            <a:spLocks noGrp="1" noChangeArrowheads="1"/>
          </p:cNvSpPr>
          <p:nvPr>
            <p:ph type="title" idx="4294967295"/>
          </p:nvPr>
        </p:nvSpPr>
        <p:spPr>
          <a:xfrm>
            <a:off x="1981200" y="230189"/>
            <a:ext cx="8229600" cy="649287"/>
          </a:xfrm>
        </p:spPr>
        <p:txBody>
          <a:bodyPr/>
          <a:lstStyle/>
          <a:p>
            <a:r>
              <a:rPr lang="en-US" altLang="pt-BR" sz="3600" dirty="0" err="1" smtClean="0"/>
              <a:t>Por</a:t>
            </a:r>
            <a:r>
              <a:rPr lang="en-US" altLang="pt-BR" sz="3600" dirty="0" smtClean="0"/>
              <a:t> que o PML </a:t>
            </a:r>
            <a:r>
              <a:rPr lang="en-US" altLang="pt-BR" sz="3600" dirty="0" err="1" smtClean="0"/>
              <a:t>Diminui</a:t>
            </a:r>
            <a:endParaRPr lang="en-US" altLang="pt-BR" sz="3600" dirty="0"/>
          </a:p>
        </p:txBody>
      </p:sp>
      <p:sp>
        <p:nvSpPr>
          <p:cNvPr id="80899" name="Rectangle 3"/>
          <p:cNvSpPr>
            <a:spLocks noGrp="1" noChangeArrowheads="1"/>
          </p:cNvSpPr>
          <p:nvPr>
            <p:ph type="body" idx="4294967295"/>
          </p:nvPr>
        </p:nvSpPr>
        <p:spPr>
          <a:xfrm>
            <a:off x="1952626" y="860425"/>
            <a:ext cx="8455025" cy="5341938"/>
          </a:xfrm>
        </p:spPr>
        <p:txBody>
          <a:bodyPr/>
          <a:lstStyle/>
          <a:p>
            <a:r>
              <a:rPr lang="pt-BR" altLang="pt-BR" dirty="0"/>
              <a:t>A produção do agricultor </a:t>
            </a:r>
            <a:r>
              <a:rPr lang="pt-BR" altLang="pt-BR" dirty="0" smtClean="0"/>
              <a:t>José </a:t>
            </a:r>
            <a:r>
              <a:rPr lang="pt-BR" altLang="pt-BR" dirty="0"/>
              <a:t>aumenta em uma quantidade cada vez menor para cada trabalhador adicional. Por quê?</a:t>
            </a:r>
          </a:p>
          <a:p>
            <a:r>
              <a:rPr lang="pt-BR" altLang="pt-BR" dirty="0"/>
              <a:t>Como </a:t>
            </a:r>
            <a:r>
              <a:rPr lang="pt-BR" altLang="pt-BR" dirty="0" smtClean="0"/>
              <a:t>José </a:t>
            </a:r>
            <a:r>
              <a:rPr lang="pt-BR" altLang="pt-BR" dirty="0"/>
              <a:t>acrescenta trabalhadores, o trabalhador médio tem menos terreno para trabalhar e será menos produtivo.</a:t>
            </a:r>
          </a:p>
          <a:p>
            <a:r>
              <a:rPr lang="pt-BR" altLang="pt-BR" dirty="0"/>
              <a:t>Em geral, o </a:t>
            </a:r>
            <a:r>
              <a:rPr lang="pt-BR" altLang="pt-BR" dirty="0" smtClean="0"/>
              <a:t>PML </a:t>
            </a:r>
            <a:r>
              <a:rPr lang="pt-BR" altLang="pt-BR" dirty="0"/>
              <a:t>diminui à medida que L aumenta, se </a:t>
            </a:r>
            <a:r>
              <a:rPr lang="pt-BR" altLang="pt-BR" dirty="0" smtClean="0"/>
              <a:t>o insumo fixo é a Terra (ou capital: equipamentos</a:t>
            </a:r>
            <a:r>
              <a:rPr lang="pt-BR" altLang="pt-BR" dirty="0"/>
              <a:t>, máquinas, etc.).</a:t>
            </a:r>
          </a:p>
          <a:p>
            <a:r>
              <a:rPr lang="pt-BR" altLang="pt-BR" dirty="0"/>
              <a:t>Produto marginal decrescente: o produto marginal de um insumo diminui à medida que a quantidade do insumo aumenta (outras coisas são iguais)</a:t>
            </a:r>
            <a:endParaRPr lang="en-US" altLang="pt-BR" dirty="0"/>
          </a:p>
        </p:txBody>
      </p:sp>
    </p:spTree>
    <p:extLst>
      <p:ext uri="{BB962C8B-B14F-4D97-AF65-F5344CB8AC3E}">
        <p14:creationId xmlns:p14="http://schemas.microsoft.com/office/powerpoint/2010/main" val="2464931819"/>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9B5B3440-401A-4434-B277-1A7A2B09FB7D}" type="slidenum">
              <a:rPr lang="en-US" altLang="pt-BR"/>
              <a:pPr/>
              <a:t>26</a:t>
            </a:fld>
            <a:endParaRPr lang="en-US" altLang="pt-BR"/>
          </a:p>
        </p:txBody>
      </p:sp>
      <p:sp>
        <p:nvSpPr>
          <p:cNvPr id="82946" name="Rectangle 2"/>
          <p:cNvSpPr>
            <a:spLocks noGrp="1" noChangeArrowheads="1"/>
          </p:cNvSpPr>
          <p:nvPr>
            <p:ph type="title" idx="4294967295"/>
          </p:nvPr>
        </p:nvSpPr>
        <p:spPr/>
        <p:txBody>
          <a:bodyPr/>
          <a:lstStyle/>
          <a:p>
            <a:r>
              <a:rPr lang="en-US" altLang="pt-BR" sz="3200" dirty="0" err="1" smtClean="0"/>
              <a:t>Exemplo</a:t>
            </a:r>
            <a:r>
              <a:rPr lang="en-US" altLang="pt-BR" sz="3200" dirty="0" smtClean="0"/>
              <a:t> </a:t>
            </a:r>
            <a:r>
              <a:rPr lang="en-US" altLang="pt-BR" sz="3200" dirty="0"/>
              <a:t>1:  </a:t>
            </a:r>
            <a:r>
              <a:rPr lang="en-US" altLang="pt-BR" sz="3400" dirty="0" err="1" smtClean="0"/>
              <a:t>Custos</a:t>
            </a:r>
            <a:r>
              <a:rPr lang="en-US" altLang="pt-BR" sz="3400" dirty="0" smtClean="0"/>
              <a:t> da </a:t>
            </a:r>
            <a:r>
              <a:rPr lang="en-US" altLang="pt-BR" sz="3400" dirty="0" err="1" smtClean="0"/>
              <a:t>fazenda</a:t>
            </a:r>
            <a:r>
              <a:rPr lang="en-US" altLang="pt-BR" sz="3400" dirty="0" smtClean="0"/>
              <a:t> do José</a:t>
            </a:r>
            <a:endParaRPr lang="en-US" altLang="pt-BR" sz="3400" dirty="0"/>
          </a:p>
        </p:txBody>
      </p:sp>
      <mc:AlternateContent xmlns:mc="http://schemas.openxmlformats.org/markup-compatibility/2006" xmlns:a14="http://schemas.microsoft.com/office/drawing/2010/main">
        <mc:Choice Requires="a14">
          <p:sp>
            <p:nvSpPr>
              <p:cNvPr id="82947" name="Rectangle 3"/>
              <p:cNvSpPr>
                <a:spLocks noGrp="1" noChangeArrowheads="1"/>
              </p:cNvSpPr>
              <p:nvPr>
                <p:ph type="body" idx="4294967295"/>
              </p:nvPr>
            </p:nvSpPr>
            <p:spPr/>
            <p:txBody>
              <a:bodyPr/>
              <a:lstStyle/>
              <a:p>
                <a:r>
                  <a:rPr lang="pt-BR" altLang="pt-BR" dirty="0"/>
                  <a:t>O fazendeiro </a:t>
                </a:r>
                <a:r>
                  <a:rPr lang="pt-BR" altLang="pt-BR" dirty="0" smtClean="0"/>
                  <a:t>deve </a:t>
                </a:r>
                <a:r>
                  <a:rPr lang="pt-BR" altLang="pt-BR" dirty="0"/>
                  <a:t>pagar US $ 1000 por mês pela terra, independentemente de quanto trigo ele cultivar.</a:t>
                </a:r>
              </a:p>
              <a:p>
                <a:r>
                  <a:rPr lang="pt-BR" altLang="pt-BR" dirty="0"/>
                  <a:t>O salário de mercado para um trabalhador agrícola é de US $ 2000 por mês.</a:t>
                </a:r>
              </a:p>
              <a:p>
                <a:r>
                  <a:rPr lang="pt-BR" altLang="pt-BR" dirty="0"/>
                  <a:t>Portanto, os custos do fazendeiro </a:t>
                </a:r>
                <a:r>
                  <a:rPr lang="pt-BR" altLang="pt-BR" dirty="0" smtClean="0"/>
                  <a:t>estão </a:t>
                </a:r>
                <a:r>
                  <a:rPr lang="pt-BR" altLang="pt-BR" dirty="0"/>
                  <a:t>relacionados à quantidade de trigo que ele produz ...</a:t>
                </a:r>
                <a:r>
                  <a:rPr lang="en-US" altLang="pt-BR" dirty="0" smtClean="0"/>
                  <a:t>…. </a:t>
                </a:r>
                <a:r>
                  <a:rPr lang="en-US" altLang="pt-BR" dirty="0" err="1" smtClean="0"/>
                  <a:t>Isto</a:t>
                </a:r>
                <a:r>
                  <a:rPr lang="en-US" altLang="pt-BR" dirty="0" smtClean="0"/>
                  <a:t> é, agora </a:t>
                </a:r>
                <a:r>
                  <a:rPr lang="en-US" altLang="pt-BR" dirty="0" err="1" smtClean="0"/>
                  <a:t>estamos</a:t>
                </a:r>
                <a:r>
                  <a:rPr lang="en-US" altLang="pt-BR" dirty="0" smtClean="0"/>
                  <a:t> </a:t>
                </a:r>
                <a:r>
                  <a:rPr lang="en-US" altLang="pt-BR" dirty="0" err="1" smtClean="0"/>
                  <a:t>falando</a:t>
                </a:r>
                <a:r>
                  <a:rPr lang="en-US" altLang="pt-BR" dirty="0" smtClean="0"/>
                  <a:t> da </a:t>
                </a:r>
                <a:r>
                  <a:rPr lang="en-US" altLang="pt-BR" dirty="0" err="1" smtClean="0"/>
                  <a:t>função</a:t>
                </a:r>
                <a:r>
                  <a:rPr lang="en-US" altLang="pt-BR" dirty="0" smtClean="0"/>
                  <a:t>  </a:t>
                </a:r>
                <a14:m>
                  <m:oMath xmlns:m="http://schemas.openxmlformats.org/officeDocument/2006/math">
                    <m:r>
                      <a:rPr lang="pt-BR" i="1">
                        <a:latin typeface="Cambria Math" panose="02040503050406030204" pitchFamily="18" charset="0"/>
                        <a:ea typeface="Cambria Math" panose="02040503050406030204" pitchFamily="18" charset="0"/>
                      </a:rPr>
                      <m:t>𝑐</m:t>
                    </m:r>
                    <m:d>
                      <m:dPr>
                        <m:ctrlPr>
                          <a:rPr lang="pt-BR" i="1">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𝑞</m:t>
                        </m:r>
                      </m:e>
                    </m:d>
                  </m:oMath>
                </a14:m>
                <a:r>
                  <a:rPr lang="en-US" altLang="pt-BR" dirty="0" smtClean="0"/>
                  <a:t>.</a:t>
                </a:r>
                <a:endParaRPr lang="en-US" altLang="pt-BR" dirty="0"/>
              </a:p>
            </p:txBody>
          </p:sp>
        </mc:Choice>
        <mc:Fallback xmlns="">
          <p:sp>
            <p:nvSpPr>
              <p:cNvPr id="82947" name="Rectangle 3"/>
              <p:cNvSpPr>
                <a:spLocks noGrp="1" noRot="1" noChangeAspect="1" noMove="1" noResize="1" noEditPoints="1" noAdjustHandles="1" noChangeArrowheads="1" noChangeShapeType="1" noTextEdit="1"/>
              </p:cNvSpPr>
              <p:nvPr>
                <p:ph type="body" idx="4294967295"/>
              </p:nvPr>
            </p:nvSpPr>
            <p:spPr>
              <a:blipFill>
                <a:blip r:embed="rId3"/>
                <a:stretch>
                  <a:fillRect l="-1043" t="-2241" r="-1043"/>
                </a:stretch>
              </a:blipFill>
            </p:spPr>
            <p:txBody>
              <a:bodyPr/>
              <a:lstStyle/>
              <a:p>
                <a:r>
                  <a:rPr lang="pt-BR">
                    <a:noFill/>
                  </a:rPr>
                  <a:t> </a:t>
                </a:r>
              </a:p>
            </p:txBody>
          </p:sp>
        </mc:Fallback>
      </mc:AlternateContent>
    </p:spTree>
    <p:extLst>
      <p:ext uri="{BB962C8B-B14F-4D97-AF65-F5344CB8AC3E}">
        <p14:creationId xmlns:p14="http://schemas.microsoft.com/office/powerpoint/2010/main" val="2305120072"/>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spaço Reservado para Rodapé 1"/>
          <p:cNvSpPr>
            <a:spLocks noGrp="1"/>
          </p:cNvSpPr>
          <p:nvPr>
            <p:ph type="ftr" sz="quarter" idx="10"/>
          </p:nvPr>
        </p:nvSpPr>
        <p:spPr/>
        <p:txBody>
          <a:bodyPr/>
          <a:lstStyle/>
          <a:p>
            <a:r>
              <a:rPr lang="en-US" altLang="pt-BR"/>
              <a:t>THE COSTS OF PRODUCTION</a:t>
            </a:r>
          </a:p>
        </p:txBody>
      </p:sp>
      <p:sp>
        <p:nvSpPr>
          <p:cNvPr id="67" name="Espaço Reservado para Número de Slide 2"/>
          <p:cNvSpPr>
            <a:spLocks noGrp="1"/>
          </p:cNvSpPr>
          <p:nvPr>
            <p:ph type="sldNum" sz="quarter" idx="11"/>
          </p:nvPr>
        </p:nvSpPr>
        <p:spPr/>
        <p:txBody>
          <a:bodyPr/>
          <a:lstStyle/>
          <a:p>
            <a:fld id="{33CC1E17-BB6F-4979-B166-6404B00C23F6}" type="slidenum">
              <a:rPr lang="en-US" altLang="pt-BR"/>
              <a:pPr/>
              <a:t>27</a:t>
            </a:fld>
            <a:endParaRPr lang="en-US" altLang="pt-BR"/>
          </a:p>
        </p:txBody>
      </p:sp>
      <p:sp>
        <p:nvSpPr>
          <p:cNvPr id="84994" name="Rectangle 2"/>
          <p:cNvSpPr>
            <a:spLocks noGrp="1" noChangeArrowheads="1"/>
          </p:cNvSpPr>
          <p:nvPr>
            <p:ph type="title" idx="4294967295"/>
          </p:nvPr>
        </p:nvSpPr>
        <p:spPr/>
        <p:txBody>
          <a:bodyPr/>
          <a:lstStyle/>
          <a:p>
            <a:r>
              <a:rPr lang="en-US" altLang="pt-BR" sz="2800" dirty="0" err="1"/>
              <a:t>Exemplo</a:t>
            </a:r>
            <a:r>
              <a:rPr lang="en-US" altLang="pt-BR" sz="2800" dirty="0"/>
              <a:t> 1:  </a:t>
            </a:r>
            <a:r>
              <a:rPr lang="en-US" altLang="pt-BR" sz="3200" dirty="0" err="1"/>
              <a:t>Custos</a:t>
            </a:r>
            <a:r>
              <a:rPr lang="en-US" altLang="pt-BR" sz="3200" dirty="0"/>
              <a:t> da </a:t>
            </a:r>
            <a:r>
              <a:rPr lang="en-US" altLang="pt-BR" sz="3200" dirty="0" err="1"/>
              <a:t>fazenda</a:t>
            </a:r>
            <a:r>
              <a:rPr lang="en-US" altLang="pt-BR" sz="3200" dirty="0"/>
              <a:t> do José</a:t>
            </a:r>
            <a:endParaRPr lang="en-US" altLang="pt-BR" sz="3400" dirty="0"/>
          </a:p>
        </p:txBody>
      </p:sp>
      <p:grpSp>
        <p:nvGrpSpPr>
          <p:cNvPr id="2" name="Group 3"/>
          <p:cNvGrpSpPr>
            <a:grpSpLocks/>
          </p:cNvGrpSpPr>
          <p:nvPr/>
        </p:nvGrpSpPr>
        <p:grpSpPr bwMode="auto">
          <a:xfrm>
            <a:off x="7261226" y="2452689"/>
            <a:ext cx="1412875" cy="3775075"/>
            <a:chOff x="3614" y="1545"/>
            <a:chExt cx="890" cy="2378"/>
          </a:xfrm>
        </p:grpSpPr>
        <p:sp>
          <p:nvSpPr>
            <p:cNvPr id="84996" name="Rectangle 4"/>
            <p:cNvSpPr>
              <a:spLocks noChangeArrowheads="1"/>
            </p:cNvSpPr>
            <p:nvPr/>
          </p:nvSpPr>
          <p:spPr bwMode="auto">
            <a:xfrm>
              <a:off x="3614" y="3557"/>
              <a:ext cx="89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$11,000</a:t>
              </a:r>
            </a:p>
          </p:txBody>
        </p:sp>
        <p:sp>
          <p:nvSpPr>
            <p:cNvPr id="84997" name="Rectangle 5"/>
            <p:cNvSpPr>
              <a:spLocks noChangeArrowheads="1"/>
            </p:cNvSpPr>
            <p:nvPr/>
          </p:nvSpPr>
          <p:spPr bwMode="auto">
            <a:xfrm>
              <a:off x="3614" y="3191"/>
              <a:ext cx="89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$9,000</a:t>
              </a:r>
            </a:p>
          </p:txBody>
        </p:sp>
        <p:sp>
          <p:nvSpPr>
            <p:cNvPr id="84998" name="Rectangle 6"/>
            <p:cNvSpPr>
              <a:spLocks noChangeArrowheads="1"/>
            </p:cNvSpPr>
            <p:nvPr/>
          </p:nvSpPr>
          <p:spPr bwMode="auto">
            <a:xfrm>
              <a:off x="3614" y="2788"/>
              <a:ext cx="89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$7,000</a:t>
              </a:r>
            </a:p>
          </p:txBody>
        </p:sp>
        <p:sp>
          <p:nvSpPr>
            <p:cNvPr id="84999" name="Rectangle 7"/>
            <p:cNvSpPr>
              <a:spLocks noChangeArrowheads="1"/>
            </p:cNvSpPr>
            <p:nvPr/>
          </p:nvSpPr>
          <p:spPr bwMode="auto">
            <a:xfrm>
              <a:off x="3614" y="2376"/>
              <a:ext cx="890"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$5,000</a:t>
              </a:r>
            </a:p>
          </p:txBody>
        </p:sp>
        <p:sp>
          <p:nvSpPr>
            <p:cNvPr id="85000" name="Rectangle 8"/>
            <p:cNvSpPr>
              <a:spLocks noChangeArrowheads="1"/>
            </p:cNvSpPr>
            <p:nvPr/>
          </p:nvSpPr>
          <p:spPr bwMode="auto">
            <a:xfrm>
              <a:off x="3614" y="1973"/>
              <a:ext cx="89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85001" name="Rectangle 9"/>
            <p:cNvSpPr>
              <a:spLocks noChangeArrowheads="1"/>
            </p:cNvSpPr>
            <p:nvPr/>
          </p:nvSpPr>
          <p:spPr bwMode="auto">
            <a:xfrm>
              <a:off x="3614" y="1545"/>
              <a:ext cx="89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grpSp>
      <p:sp>
        <p:nvSpPr>
          <p:cNvPr id="85002" name="Rectangle 10"/>
          <p:cNvSpPr>
            <a:spLocks noChangeArrowheads="1"/>
          </p:cNvSpPr>
          <p:nvPr/>
        </p:nvSpPr>
        <p:spPr bwMode="auto">
          <a:xfrm>
            <a:off x="7261226" y="1139826"/>
            <a:ext cx="14128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dirty="0" err="1" smtClean="0">
                <a:cs typeface="Arial" panose="020B0604020202020204" pitchFamily="34" charset="0"/>
              </a:rPr>
              <a:t>Custo</a:t>
            </a:r>
            <a:r>
              <a:rPr lang="en-US" altLang="pt-BR" sz="2400" dirty="0" smtClean="0">
                <a:cs typeface="Arial" panose="020B0604020202020204" pitchFamily="34" charset="0"/>
              </a:rPr>
              <a:t> Total</a:t>
            </a:r>
            <a:endParaRPr lang="en-US" altLang="pt-BR" sz="2400" dirty="0">
              <a:cs typeface="Arial" panose="020B0604020202020204" pitchFamily="34" charset="0"/>
            </a:endParaRPr>
          </a:p>
        </p:txBody>
      </p:sp>
      <p:sp>
        <p:nvSpPr>
          <p:cNvPr id="85003" name="Rectangle 11"/>
          <p:cNvSpPr>
            <a:spLocks noChangeArrowheads="1"/>
          </p:cNvSpPr>
          <p:nvPr/>
        </p:nvSpPr>
        <p:spPr bwMode="auto">
          <a:xfrm>
            <a:off x="8674101" y="2452688"/>
            <a:ext cx="14128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endParaRPr lang="pt-BR" altLang="pt-BR" sz="2400">
              <a:cs typeface="Arial" panose="020B0604020202020204" pitchFamily="34" charset="0"/>
            </a:endParaRPr>
          </a:p>
        </p:txBody>
      </p:sp>
      <p:sp>
        <p:nvSpPr>
          <p:cNvPr id="85004" name="Rectangle 12"/>
          <p:cNvSpPr>
            <a:spLocks noChangeArrowheads="1"/>
          </p:cNvSpPr>
          <p:nvPr/>
        </p:nvSpPr>
        <p:spPr bwMode="auto">
          <a:xfrm>
            <a:off x="3103564" y="5646739"/>
            <a:ext cx="1354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85005" name="Rectangle 13"/>
          <p:cNvSpPr>
            <a:spLocks noChangeArrowheads="1"/>
          </p:cNvSpPr>
          <p:nvPr/>
        </p:nvSpPr>
        <p:spPr bwMode="auto">
          <a:xfrm>
            <a:off x="1857375" y="5646739"/>
            <a:ext cx="1246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85006" name="Rectangle 14"/>
          <p:cNvSpPr>
            <a:spLocks noChangeArrowheads="1"/>
          </p:cNvSpPr>
          <p:nvPr/>
        </p:nvSpPr>
        <p:spPr bwMode="auto">
          <a:xfrm>
            <a:off x="3103564" y="5065714"/>
            <a:ext cx="13541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2800</a:t>
            </a:r>
          </a:p>
        </p:txBody>
      </p:sp>
      <p:sp>
        <p:nvSpPr>
          <p:cNvPr id="85007" name="Rectangle 15"/>
          <p:cNvSpPr>
            <a:spLocks noChangeArrowheads="1"/>
          </p:cNvSpPr>
          <p:nvPr/>
        </p:nvSpPr>
        <p:spPr bwMode="auto">
          <a:xfrm>
            <a:off x="1857375" y="5065714"/>
            <a:ext cx="1246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85008" name="Rectangle 16"/>
          <p:cNvSpPr>
            <a:spLocks noChangeArrowheads="1"/>
          </p:cNvSpPr>
          <p:nvPr/>
        </p:nvSpPr>
        <p:spPr bwMode="auto">
          <a:xfrm>
            <a:off x="3103564" y="4425951"/>
            <a:ext cx="13541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2400</a:t>
            </a:r>
          </a:p>
        </p:txBody>
      </p:sp>
      <p:sp>
        <p:nvSpPr>
          <p:cNvPr id="85009" name="Rectangle 17"/>
          <p:cNvSpPr>
            <a:spLocks noChangeArrowheads="1"/>
          </p:cNvSpPr>
          <p:nvPr/>
        </p:nvSpPr>
        <p:spPr bwMode="auto">
          <a:xfrm>
            <a:off x="1857375" y="4425951"/>
            <a:ext cx="1246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85010" name="Rectangle 18"/>
          <p:cNvSpPr>
            <a:spLocks noChangeArrowheads="1"/>
          </p:cNvSpPr>
          <p:nvPr/>
        </p:nvSpPr>
        <p:spPr bwMode="auto">
          <a:xfrm>
            <a:off x="3103564" y="3771900"/>
            <a:ext cx="13541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1800</a:t>
            </a:r>
          </a:p>
        </p:txBody>
      </p:sp>
      <p:sp>
        <p:nvSpPr>
          <p:cNvPr id="85011" name="Rectangle 19"/>
          <p:cNvSpPr>
            <a:spLocks noChangeArrowheads="1"/>
          </p:cNvSpPr>
          <p:nvPr/>
        </p:nvSpPr>
        <p:spPr bwMode="auto">
          <a:xfrm>
            <a:off x="1857375" y="3771900"/>
            <a:ext cx="12461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85012" name="Rectangle 20"/>
          <p:cNvSpPr>
            <a:spLocks noChangeArrowheads="1"/>
          </p:cNvSpPr>
          <p:nvPr/>
        </p:nvSpPr>
        <p:spPr bwMode="auto">
          <a:xfrm>
            <a:off x="3103564" y="3132138"/>
            <a:ext cx="135413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5013" name="Rectangle 21"/>
          <p:cNvSpPr>
            <a:spLocks noChangeArrowheads="1"/>
          </p:cNvSpPr>
          <p:nvPr/>
        </p:nvSpPr>
        <p:spPr bwMode="auto">
          <a:xfrm>
            <a:off x="1857375" y="3132138"/>
            <a:ext cx="1246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grpSp>
        <p:nvGrpSpPr>
          <p:cNvPr id="3" name="Group 22"/>
          <p:cNvGrpSpPr>
            <a:grpSpLocks/>
          </p:cNvGrpSpPr>
          <p:nvPr/>
        </p:nvGrpSpPr>
        <p:grpSpPr bwMode="auto">
          <a:xfrm>
            <a:off x="5870575" y="2452689"/>
            <a:ext cx="1390650" cy="3775075"/>
            <a:chOff x="2738" y="1545"/>
            <a:chExt cx="876" cy="2378"/>
          </a:xfrm>
        </p:grpSpPr>
        <p:sp>
          <p:nvSpPr>
            <p:cNvPr id="85015" name="Rectangle 23"/>
            <p:cNvSpPr>
              <a:spLocks noChangeArrowheads="1"/>
            </p:cNvSpPr>
            <p:nvPr/>
          </p:nvSpPr>
          <p:spPr bwMode="auto">
            <a:xfrm>
              <a:off x="2738" y="3557"/>
              <a:ext cx="8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$10,000</a:t>
              </a:r>
            </a:p>
          </p:txBody>
        </p:sp>
        <p:sp>
          <p:nvSpPr>
            <p:cNvPr id="85016" name="Rectangle 24"/>
            <p:cNvSpPr>
              <a:spLocks noChangeArrowheads="1"/>
            </p:cNvSpPr>
            <p:nvPr/>
          </p:nvSpPr>
          <p:spPr bwMode="auto">
            <a:xfrm>
              <a:off x="2738" y="3191"/>
              <a:ext cx="87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$8,000</a:t>
              </a:r>
            </a:p>
          </p:txBody>
        </p:sp>
        <p:sp>
          <p:nvSpPr>
            <p:cNvPr id="85017" name="Rectangle 25"/>
            <p:cNvSpPr>
              <a:spLocks noChangeArrowheads="1"/>
            </p:cNvSpPr>
            <p:nvPr/>
          </p:nvSpPr>
          <p:spPr bwMode="auto">
            <a:xfrm>
              <a:off x="2738" y="2788"/>
              <a:ext cx="87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$6,000</a:t>
              </a:r>
            </a:p>
          </p:txBody>
        </p:sp>
        <p:sp>
          <p:nvSpPr>
            <p:cNvPr id="85018" name="Rectangle 26"/>
            <p:cNvSpPr>
              <a:spLocks noChangeArrowheads="1"/>
            </p:cNvSpPr>
            <p:nvPr/>
          </p:nvSpPr>
          <p:spPr bwMode="auto">
            <a:xfrm>
              <a:off x="2738" y="2376"/>
              <a:ext cx="876"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$4,000</a:t>
              </a:r>
            </a:p>
          </p:txBody>
        </p:sp>
        <p:sp>
          <p:nvSpPr>
            <p:cNvPr id="85019" name="Rectangle 27"/>
            <p:cNvSpPr>
              <a:spLocks noChangeArrowheads="1"/>
            </p:cNvSpPr>
            <p:nvPr/>
          </p:nvSpPr>
          <p:spPr bwMode="auto">
            <a:xfrm>
              <a:off x="2738" y="1973"/>
              <a:ext cx="87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$2,000</a:t>
              </a:r>
            </a:p>
          </p:txBody>
        </p:sp>
        <p:sp>
          <p:nvSpPr>
            <p:cNvPr id="85020" name="Rectangle 28"/>
            <p:cNvSpPr>
              <a:spLocks noChangeArrowheads="1"/>
            </p:cNvSpPr>
            <p:nvPr/>
          </p:nvSpPr>
          <p:spPr bwMode="auto">
            <a:xfrm>
              <a:off x="2738" y="1545"/>
              <a:ext cx="876"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grpSp>
      <p:grpSp>
        <p:nvGrpSpPr>
          <p:cNvPr id="4" name="Group 29"/>
          <p:cNvGrpSpPr>
            <a:grpSpLocks/>
          </p:cNvGrpSpPr>
          <p:nvPr/>
        </p:nvGrpSpPr>
        <p:grpSpPr bwMode="auto">
          <a:xfrm>
            <a:off x="4457701" y="2452689"/>
            <a:ext cx="1412875" cy="3775075"/>
            <a:chOff x="1848" y="1545"/>
            <a:chExt cx="890" cy="2378"/>
          </a:xfrm>
        </p:grpSpPr>
        <p:sp>
          <p:nvSpPr>
            <p:cNvPr id="85022" name="Rectangle 30"/>
            <p:cNvSpPr>
              <a:spLocks noChangeArrowheads="1"/>
            </p:cNvSpPr>
            <p:nvPr/>
          </p:nvSpPr>
          <p:spPr bwMode="auto">
            <a:xfrm>
              <a:off x="1848" y="3557"/>
              <a:ext cx="89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5023" name="Rectangle 31"/>
            <p:cNvSpPr>
              <a:spLocks noChangeArrowheads="1"/>
            </p:cNvSpPr>
            <p:nvPr/>
          </p:nvSpPr>
          <p:spPr bwMode="auto">
            <a:xfrm>
              <a:off x="1848" y="3191"/>
              <a:ext cx="89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5024" name="Rectangle 32"/>
            <p:cNvSpPr>
              <a:spLocks noChangeArrowheads="1"/>
            </p:cNvSpPr>
            <p:nvPr/>
          </p:nvSpPr>
          <p:spPr bwMode="auto">
            <a:xfrm>
              <a:off x="1848" y="2788"/>
              <a:ext cx="89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5025" name="Rectangle 33"/>
            <p:cNvSpPr>
              <a:spLocks noChangeArrowheads="1"/>
            </p:cNvSpPr>
            <p:nvPr/>
          </p:nvSpPr>
          <p:spPr bwMode="auto">
            <a:xfrm>
              <a:off x="1848" y="2376"/>
              <a:ext cx="890"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5026" name="Rectangle 34"/>
            <p:cNvSpPr>
              <a:spLocks noChangeArrowheads="1"/>
            </p:cNvSpPr>
            <p:nvPr/>
          </p:nvSpPr>
          <p:spPr bwMode="auto">
            <a:xfrm>
              <a:off x="1848" y="1973"/>
              <a:ext cx="89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5027" name="Rectangle 35"/>
            <p:cNvSpPr>
              <a:spLocks noChangeArrowheads="1"/>
            </p:cNvSpPr>
            <p:nvPr/>
          </p:nvSpPr>
          <p:spPr bwMode="auto">
            <a:xfrm>
              <a:off x="1848" y="1545"/>
              <a:ext cx="89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grpSp>
      <p:sp>
        <p:nvSpPr>
          <p:cNvPr id="85028" name="Rectangle 36"/>
          <p:cNvSpPr>
            <a:spLocks noChangeArrowheads="1"/>
          </p:cNvSpPr>
          <p:nvPr/>
        </p:nvSpPr>
        <p:spPr bwMode="auto">
          <a:xfrm>
            <a:off x="3103564" y="2452688"/>
            <a:ext cx="13541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85029" name="Rectangle 37"/>
          <p:cNvSpPr>
            <a:spLocks noChangeArrowheads="1"/>
          </p:cNvSpPr>
          <p:nvPr/>
        </p:nvSpPr>
        <p:spPr bwMode="auto">
          <a:xfrm>
            <a:off x="1857375" y="2452688"/>
            <a:ext cx="12461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85030" name="Rectangle 38"/>
          <p:cNvSpPr>
            <a:spLocks noChangeArrowheads="1"/>
          </p:cNvSpPr>
          <p:nvPr/>
        </p:nvSpPr>
        <p:spPr bwMode="auto">
          <a:xfrm>
            <a:off x="5870575" y="1139826"/>
            <a:ext cx="139065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dirty="0" err="1" smtClean="0">
                <a:cs typeface="Arial" panose="020B0604020202020204" pitchFamily="34" charset="0"/>
              </a:rPr>
              <a:t>Custo</a:t>
            </a:r>
            <a:r>
              <a:rPr lang="en-US" altLang="pt-BR" sz="2400" dirty="0" smtClean="0">
                <a:cs typeface="Arial" panose="020B0604020202020204" pitchFamily="34" charset="0"/>
              </a:rPr>
              <a:t> do </a:t>
            </a:r>
            <a:r>
              <a:rPr lang="en-US" altLang="pt-BR" sz="2400" dirty="0" err="1" smtClean="0">
                <a:cs typeface="Arial" panose="020B0604020202020204" pitchFamily="34" charset="0"/>
              </a:rPr>
              <a:t>trabalho</a:t>
            </a:r>
            <a:endParaRPr lang="en-US" altLang="pt-BR" sz="2400" dirty="0">
              <a:cs typeface="Arial" panose="020B0604020202020204" pitchFamily="34" charset="0"/>
            </a:endParaRPr>
          </a:p>
        </p:txBody>
      </p:sp>
      <p:sp>
        <p:nvSpPr>
          <p:cNvPr id="85031" name="Rectangle 39"/>
          <p:cNvSpPr>
            <a:spLocks noChangeArrowheads="1"/>
          </p:cNvSpPr>
          <p:nvPr/>
        </p:nvSpPr>
        <p:spPr bwMode="auto">
          <a:xfrm>
            <a:off x="4457701" y="1139826"/>
            <a:ext cx="14128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dirty="0" err="1" smtClean="0">
                <a:cs typeface="Arial" panose="020B0604020202020204" pitchFamily="34" charset="0"/>
              </a:rPr>
              <a:t>Custo</a:t>
            </a:r>
            <a:r>
              <a:rPr lang="en-US" altLang="pt-BR" sz="2400" dirty="0" smtClean="0">
                <a:cs typeface="Arial" panose="020B0604020202020204" pitchFamily="34" charset="0"/>
              </a:rPr>
              <a:t> da Terra</a:t>
            </a:r>
            <a:endParaRPr lang="en-US" altLang="pt-BR" sz="2400" dirty="0">
              <a:cs typeface="Arial" panose="020B0604020202020204" pitchFamily="34" charset="0"/>
            </a:endParaRPr>
          </a:p>
        </p:txBody>
      </p:sp>
      <p:sp>
        <p:nvSpPr>
          <p:cNvPr id="85032" name="Rectangle 40"/>
          <p:cNvSpPr>
            <a:spLocks noChangeArrowheads="1"/>
          </p:cNvSpPr>
          <p:nvPr/>
        </p:nvSpPr>
        <p:spPr bwMode="auto">
          <a:xfrm>
            <a:off x="3103564" y="1139826"/>
            <a:ext cx="135413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Q</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400" dirty="0" smtClean="0">
                <a:cs typeface="Arial" panose="020B0604020202020204" pitchFamily="34" charset="0"/>
              </a:rPr>
              <a:t>(</a:t>
            </a:r>
            <a:r>
              <a:rPr lang="en-US" altLang="pt-BR" sz="2400" dirty="0" err="1" smtClean="0">
                <a:cs typeface="Arial" panose="020B0604020202020204" pitchFamily="34" charset="0"/>
              </a:rPr>
              <a:t>Alqueirede</a:t>
            </a:r>
            <a:r>
              <a:rPr lang="en-US" altLang="pt-BR" sz="2400" dirty="0" smtClean="0">
                <a:cs typeface="Arial" panose="020B0604020202020204" pitchFamily="34" charset="0"/>
              </a:rPr>
              <a:t> </a:t>
            </a:r>
            <a:r>
              <a:rPr lang="en-US" altLang="pt-BR" sz="2400" dirty="0" err="1" smtClean="0">
                <a:cs typeface="Arial" panose="020B0604020202020204" pitchFamily="34" charset="0"/>
              </a:rPr>
              <a:t>trigo</a:t>
            </a:r>
            <a:r>
              <a:rPr lang="en-US" altLang="pt-BR" sz="2400" dirty="0" smtClean="0">
                <a:cs typeface="Arial" panose="020B0604020202020204" pitchFamily="34" charset="0"/>
              </a:rPr>
              <a:t>)</a:t>
            </a:r>
            <a:endParaRPr lang="en-US" altLang="pt-BR" sz="2400" dirty="0">
              <a:cs typeface="Arial" panose="020B0604020202020204" pitchFamily="34" charset="0"/>
            </a:endParaRPr>
          </a:p>
        </p:txBody>
      </p:sp>
      <p:sp>
        <p:nvSpPr>
          <p:cNvPr id="85033" name="Rectangle 41"/>
          <p:cNvSpPr>
            <a:spLocks noChangeArrowheads="1"/>
          </p:cNvSpPr>
          <p:nvPr/>
        </p:nvSpPr>
        <p:spPr bwMode="auto">
          <a:xfrm>
            <a:off x="1857375" y="1139826"/>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L</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400" dirty="0">
                <a:cs typeface="Arial" panose="020B0604020202020204" pitchFamily="34" charset="0"/>
              </a:rPr>
              <a:t>(no. </a:t>
            </a:r>
            <a:r>
              <a:rPr lang="en-US" altLang="pt-BR" sz="2400" dirty="0" smtClean="0">
                <a:cs typeface="Arial" panose="020B0604020202020204" pitchFamily="34" charset="0"/>
              </a:rPr>
              <a:t>de </a:t>
            </a:r>
            <a:r>
              <a:rPr lang="en-US" altLang="pt-BR" sz="2400" dirty="0" err="1" smtClean="0">
                <a:cs typeface="Arial" panose="020B0604020202020204" pitchFamily="34" charset="0"/>
              </a:rPr>
              <a:t>trabal</a:t>
            </a:r>
            <a:r>
              <a:rPr lang="en-US" altLang="pt-BR" sz="2400" dirty="0" smtClean="0">
                <a:cs typeface="Arial" panose="020B0604020202020204" pitchFamily="34" charset="0"/>
              </a:rPr>
              <a:t>.)</a:t>
            </a:r>
            <a:endParaRPr lang="en-US" altLang="pt-BR" sz="2400" dirty="0">
              <a:cs typeface="Arial" panose="020B0604020202020204" pitchFamily="34" charset="0"/>
            </a:endParaRPr>
          </a:p>
        </p:txBody>
      </p:sp>
      <p:sp>
        <p:nvSpPr>
          <p:cNvPr id="85034" name="Line 42"/>
          <p:cNvSpPr>
            <a:spLocks noChangeShapeType="1"/>
          </p:cNvSpPr>
          <p:nvPr/>
        </p:nvSpPr>
        <p:spPr bwMode="auto">
          <a:xfrm>
            <a:off x="1857375" y="1139825"/>
            <a:ext cx="12461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35" name="Line 43"/>
          <p:cNvSpPr>
            <a:spLocks noChangeShapeType="1"/>
          </p:cNvSpPr>
          <p:nvPr/>
        </p:nvSpPr>
        <p:spPr bwMode="auto">
          <a:xfrm>
            <a:off x="1857375" y="6227763"/>
            <a:ext cx="12461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36" name="Line 44"/>
          <p:cNvSpPr>
            <a:spLocks noChangeShapeType="1"/>
          </p:cNvSpPr>
          <p:nvPr/>
        </p:nvSpPr>
        <p:spPr bwMode="auto">
          <a:xfrm>
            <a:off x="1857375"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37" name="Line 45"/>
          <p:cNvSpPr>
            <a:spLocks noChangeShapeType="1"/>
          </p:cNvSpPr>
          <p:nvPr/>
        </p:nvSpPr>
        <p:spPr bwMode="auto">
          <a:xfrm>
            <a:off x="10086975" y="1139826"/>
            <a:ext cx="0" cy="131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38" name="Line 46"/>
          <p:cNvSpPr>
            <a:spLocks noChangeShapeType="1"/>
          </p:cNvSpPr>
          <p:nvPr/>
        </p:nvSpPr>
        <p:spPr bwMode="auto">
          <a:xfrm>
            <a:off x="3103563" y="1139825"/>
            <a:ext cx="27670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39" name="Line 47"/>
          <p:cNvSpPr>
            <a:spLocks noChangeShapeType="1"/>
          </p:cNvSpPr>
          <p:nvPr/>
        </p:nvSpPr>
        <p:spPr bwMode="auto">
          <a:xfrm>
            <a:off x="1857375"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0" name="Line 48"/>
          <p:cNvSpPr>
            <a:spLocks noChangeShapeType="1"/>
          </p:cNvSpPr>
          <p:nvPr/>
        </p:nvSpPr>
        <p:spPr bwMode="auto">
          <a:xfrm>
            <a:off x="5870575" y="1139825"/>
            <a:ext cx="1390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1" name="Line 49"/>
          <p:cNvSpPr>
            <a:spLocks noChangeShapeType="1"/>
          </p:cNvSpPr>
          <p:nvPr/>
        </p:nvSpPr>
        <p:spPr bwMode="auto">
          <a:xfrm>
            <a:off x="7261225" y="1139825"/>
            <a:ext cx="28257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2" name="Line 50"/>
          <p:cNvSpPr>
            <a:spLocks noChangeShapeType="1"/>
          </p:cNvSpPr>
          <p:nvPr/>
        </p:nvSpPr>
        <p:spPr bwMode="auto">
          <a:xfrm>
            <a:off x="10086975" y="2452688"/>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3" name="Line 51"/>
          <p:cNvSpPr>
            <a:spLocks noChangeShapeType="1"/>
          </p:cNvSpPr>
          <p:nvPr/>
        </p:nvSpPr>
        <p:spPr bwMode="auto">
          <a:xfrm>
            <a:off x="1857375"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4" name="Line 52"/>
          <p:cNvSpPr>
            <a:spLocks noChangeShapeType="1"/>
          </p:cNvSpPr>
          <p:nvPr/>
        </p:nvSpPr>
        <p:spPr bwMode="auto">
          <a:xfrm>
            <a:off x="10086975" y="31321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5" name="Line 53"/>
          <p:cNvSpPr>
            <a:spLocks noChangeShapeType="1"/>
          </p:cNvSpPr>
          <p:nvPr/>
        </p:nvSpPr>
        <p:spPr bwMode="auto">
          <a:xfrm>
            <a:off x="1857375"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6" name="Line 54"/>
          <p:cNvSpPr>
            <a:spLocks noChangeShapeType="1"/>
          </p:cNvSpPr>
          <p:nvPr/>
        </p:nvSpPr>
        <p:spPr bwMode="auto">
          <a:xfrm>
            <a:off x="10086975" y="3771900"/>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7" name="Line 55"/>
          <p:cNvSpPr>
            <a:spLocks noChangeShapeType="1"/>
          </p:cNvSpPr>
          <p:nvPr/>
        </p:nvSpPr>
        <p:spPr bwMode="auto">
          <a:xfrm>
            <a:off x="1857375"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8" name="Line 56"/>
          <p:cNvSpPr>
            <a:spLocks noChangeShapeType="1"/>
          </p:cNvSpPr>
          <p:nvPr/>
        </p:nvSpPr>
        <p:spPr bwMode="auto">
          <a:xfrm>
            <a:off x="10086975" y="4425951"/>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49" name="Line 57"/>
          <p:cNvSpPr>
            <a:spLocks noChangeShapeType="1"/>
          </p:cNvSpPr>
          <p:nvPr/>
        </p:nvSpPr>
        <p:spPr bwMode="auto">
          <a:xfrm>
            <a:off x="1857375"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0" name="Line 58"/>
          <p:cNvSpPr>
            <a:spLocks noChangeShapeType="1"/>
          </p:cNvSpPr>
          <p:nvPr/>
        </p:nvSpPr>
        <p:spPr bwMode="auto">
          <a:xfrm>
            <a:off x="10086975" y="5065714"/>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1" name="Line 59"/>
          <p:cNvSpPr>
            <a:spLocks noChangeShapeType="1"/>
          </p:cNvSpPr>
          <p:nvPr/>
        </p:nvSpPr>
        <p:spPr bwMode="auto">
          <a:xfrm>
            <a:off x="1857375"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2" name="Line 60"/>
          <p:cNvSpPr>
            <a:spLocks noChangeShapeType="1"/>
          </p:cNvSpPr>
          <p:nvPr/>
        </p:nvSpPr>
        <p:spPr bwMode="auto">
          <a:xfrm>
            <a:off x="10086975" y="5646739"/>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3" name="Line 61"/>
          <p:cNvSpPr>
            <a:spLocks noChangeShapeType="1"/>
          </p:cNvSpPr>
          <p:nvPr/>
        </p:nvSpPr>
        <p:spPr bwMode="auto">
          <a:xfrm>
            <a:off x="3103563" y="6227763"/>
            <a:ext cx="27670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4" name="Line 62"/>
          <p:cNvSpPr>
            <a:spLocks noChangeShapeType="1"/>
          </p:cNvSpPr>
          <p:nvPr/>
        </p:nvSpPr>
        <p:spPr bwMode="auto">
          <a:xfrm>
            <a:off x="5870575" y="6227763"/>
            <a:ext cx="13906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5" name="Line 63"/>
          <p:cNvSpPr>
            <a:spLocks noChangeShapeType="1"/>
          </p:cNvSpPr>
          <p:nvPr/>
        </p:nvSpPr>
        <p:spPr bwMode="auto">
          <a:xfrm>
            <a:off x="7261225" y="6227763"/>
            <a:ext cx="28257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85056" name="Line 64"/>
          <p:cNvSpPr>
            <a:spLocks noChangeShapeType="1"/>
          </p:cNvSpPr>
          <p:nvPr/>
        </p:nvSpPr>
        <p:spPr bwMode="auto">
          <a:xfrm>
            <a:off x="1857375" y="2452688"/>
            <a:ext cx="8229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5057"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extLst>
      <p:ext uri="{BB962C8B-B14F-4D97-AF65-F5344CB8AC3E}">
        <p14:creationId xmlns:p14="http://schemas.microsoft.com/office/powerpoint/2010/main" val="27526430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p:cNvSpPr>
            <a:spLocks noGrp="1"/>
          </p:cNvSpPr>
          <p:nvPr>
            <p:ph type="ftr" sz="quarter" idx="10"/>
          </p:nvPr>
        </p:nvSpPr>
        <p:spPr/>
        <p:txBody>
          <a:bodyPr/>
          <a:lstStyle/>
          <a:p>
            <a:r>
              <a:rPr lang="en-US" altLang="pt-BR"/>
              <a:t>THE COSTS OF PRODUCTION</a:t>
            </a:r>
          </a:p>
        </p:txBody>
      </p:sp>
      <p:sp>
        <p:nvSpPr>
          <p:cNvPr id="6" name="Espaço Reservado para Número de Slide 2"/>
          <p:cNvSpPr>
            <a:spLocks noGrp="1"/>
          </p:cNvSpPr>
          <p:nvPr>
            <p:ph type="sldNum" sz="quarter" idx="11"/>
          </p:nvPr>
        </p:nvSpPr>
        <p:spPr/>
        <p:txBody>
          <a:bodyPr/>
          <a:lstStyle/>
          <a:p>
            <a:fld id="{318E37CC-55E7-4BD3-A7AB-CB642CCDE78F}" type="slidenum">
              <a:rPr lang="en-US" altLang="pt-BR"/>
              <a:pPr/>
              <a:t>28</a:t>
            </a:fld>
            <a:endParaRPr lang="en-US" altLang="pt-BR"/>
          </a:p>
        </p:txBody>
      </p:sp>
      <p:sp>
        <p:nvSpPr>
          <p:cNvPr id="87042" name="Rectangle 2"/>
          <p:cNvSpPr>
            <a:spLocks noGrp="1" noChangeArrowheads="1"/>
          </p:cNvSpPr>
          <p:nvPr>
            <p:ph type="title" idx="4294967295"/>
          </p:nvPr>
        </p:nvSpPr>
        <p:spPr>
          <a:xfrm>
            <a:off x="1524000" y="252414"/>
            <a:ext cx="9144000" cy="649287"/>
          </a:xfrm>
        </p:spPr>
        <p:txBody>
          <a:bodyPr/>
          <a:lstStyle/>
          <a:p>
            <a:r>
              <a:rPr lang="en-US" altLang="pt-BR" sz="2800" dirty="0" err="1"/>
              <a:t>Exemplo</a:t>
            </a:r>
            <a:r>
              <a:rPr lang="en-US" altLang="pt-BR" sz="2800" dirty="0"/>
              <a:t> 1:  </a:t>
            </a:r>
            <a:r>
              <a:rPr lang="en-US" altLang="pt-BR" sz="3200" dirty="0" err="1"/>
              <a:t>Custos</a:t>
            </a:r>
            <a:r>
              <a:rPr lang="en-US" altLang="pt-BR" sz="3200" dirty="0"/>
              <a:t> da </a:t>
            </a:r>
            <a:r>
              <a:rPr lang="en-US" altLang="pt-BR" sz="3200" dirty="0" err="1"/>
              <a:t>fazenda</a:t>
            </a:r>
            <a:r>
              <a:rPr lang="en-US" altLang="pt-BR" sz="3200" dirty="0"/>
              <a:t> do José</a:t>
            </a:r>
            <a:endParaRPr lang="en-US" altLang="pt-BR" sz="3400" dirty="0"/>
          </a:p>
        </p:txBody>
      </p:sp>
      <p:graphicFrame>
        <p:nvGraphicFramePr>
          <p:cNvPr id="80899" name="Group 3"/>
          <p:cNvGraphicFramePr>
            <a:graphicFrameLocks noGrp="1"/>
          </p:cNvGraphicFramePr>
          <p:nvPr>
            <p:ph sz="half" idx="4294967295"/>
            <p:extLst>
              <p:ext uri="{D42A27DB-BD31-4B8C-83A1-F6EECF244321}">
                <p14:modId xmlns:p14="http://schemas.microsoft.com/office/powerpoint/2010/main" val="2208906099"/>
              </p:ext>
            </p:extLst>
          </p:nvPr>
        </p:nvGraphicFramePr>
        <p:xfrm>
          <a:off x="1857375" y="1139825"/>
          <a:ext cx="2730500" cy="5087939"/>
        </p:xfrm>
        <a:graphic>
          <a:graphicData uri="http://schemas.openxmlformats.org/drawingml/2006/table">
            <a:tbl>
              <a:tblPr/>
              <a:tblGrid>
                <a:gridCol w="1328738">
                  <a:extLst>
                    <a:ext uri="{9D8B030D-6E8A-4147-A177-3AD203B41FA5}">
                      <a16:colId xmlns:a16="http://schemas.microsoft.com/office/drawing/2014/main" val="968964410"/>
                    </a:ext>
                  </a:extLst>
                </a:gridCol>
                <a:gridCol w="1401762">
                  <a:extLst>
                    <a:ext uri="{9D8B030D-6E8A-4147-A177-3AD203B41FA5}">
                      <a16:colId xmlns:a16="http://schemas.microsoft.com/office/drawing/2014/main" val="1398233325"/>
                    </a:ext>
                  </a:extLst>
                </a:gridCol>
              </a:tblGrid>
              <a:tr h="13128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1" i="1" u="none" strike="noStrike" cap="none" normalizeH="0" baseline="0" dirty="0" smtClean="0">
                          <a:ln>
                            <a:noFill/>
                          </a:ln>
                          <a:solidFill>
                            <a:schemeClr val="tx1"/>
                          </a:solidFill>
                          <a:effectLst/>
                          <a:latin typeface="Arial" panose="020B0604020202020204" pitchFamily="34" charset="0"/>
                        </a:rPr>
                        <a:t>Q</a:t>
                      </a:r>
                      <a:r>
                        <a:rPr kumimoji="0" lang="en-US" altLang="pt-BR" sz="2400" b="0" i="0" u="none" strike="noStrike" cap="none" normalizeH="0" baseline="0" dirty="0" smtClean="0">
                          <a:ln>
                            <a:noFill/>
                          </a:ln>
                          <a:solidFill>
                            <a:schemeClr val="tx1"/>
                          </a:solidFill>
                          <a:effectLst/>
                          <a:latin typeface="Arial" panose="020B0604020202020204" pitchFamily="34" charset="0"/>
                        </a:rPr>
                        <a:t> (</a:t>
                      </a:r>
                      <a:r>
                        <a:rPr kumimoji="0" lang="en-US" altLang="pt-BR" sz="2400" b="0" i="0" u="none" strike="noStrike" cap="none" normalizeH="0" baseline="0" dirty="0" err="1" smtClean="0">
                          <a:ln>
                            <a:noFill/>
                          </a:ln>
                          <a:solidFill>
                            <a:schemeClr val="tx1"/>
                          </a:solidFill>
                          <a:effectLst/>
                          <a:latin typeface="Arial" panose="020B0604020202020204" pitchFamily="34" charset="0"/>
                        </a:rPr>
                        <a:t>trigo</a:t>
                      </a:r>
                      <a:r>
                        <a:rPr kumimoji="0" lang="en-US" altLang="pt-BR" sz="2400" b="0" i="0" u="none" strike="noStrike" cap="none" normalizeH="0" baseline="0" dirty="0" smtClean="0">
                          <a:ln>
                            <a:noFill/>
                          </a:ln>
                          <a:solidFill>
                            <a:schemeClr val="tx1"/>
                          </a:solidFill>
                          <a:effectLst/>
                          <a:latin typeface="Arial" panose="020B0604020202020204" pitchFamily="34" charset="0"/>
                        </a:rPr>
                        <a:t>)</a:t>
                      </a:r>
                    </a:p>
                  </a:txBody>
                  <a:tcPr marL="0" marR="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dirty="0" err="1" smtClean="0">
                          <a:ln>
                            <a:noFill/>
                          </a:ln>
                          <a:solidFill>
                            <a:schemeClr val="tx1"/>
                          </a:solidFill>
                          <a:effectLst/>
                          <a:latin typeface="Arial" panose="020B0604020202020204" pitchFamily="34" charset="0"/>
                        </a:rPr>
                        <a:t>Custo</a:t>
                      </a:r>
                      <a:r>
                        <a:rPr kumimoji="0" lang="en-US" altLang="pt-BR" sz="2400" b="0" i="0" u="none" strike="noStrike" cap="none" normalizeH="0" baseline="0" dirty="0" smtClean="0">
                          <a:ln>
                            <a:noFill/>
                          </a:ln>
                          <a:solidFill>
                            <a:schemeClr val="tx1"/>
                          </a:solidFill>
                          <a:effectLst/>
                          <a:latin typeface="Arial" panose="020B0604020202020204" pitchFamily="34" charset="0"/>
                        </a:rPr>
                        <a:t> Total</a:t>
                      </a:r>
                    </a:p>
                  </a:txBody>
                  <a:tcPr marL="0" marR="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8578308"/>
                  </a:ext>
                </a:extLst>
              </a:tr>
              <a:tr h="6794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0</a:t>
                      </a:r>
                    </a:p>
                  </a:txBody>
                  <a:tcPr marL="0" marR="2286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$1,000</a:t>
                      </a:r>
                    </a:p>
                  </a:txBody>
                  <a:tcPr marL="0" marR="18288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159657043"/>
                  </a:ext>
                </a:extLst>
              </a:tr>
              <a:tr h="6397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1000</a:t>
                      </a:r>
                    </a:p>
                  </a:txBody>
                  <a:tcPr marL="0" marR="228600" anchor="ctr" horzOverflow="overflow">
                    <a:lnL>
                      <a:noFill/>
                    </a:lnL>
                    <a:lnR>
                      <a:noFill/>
                    </a:lnR>
                    <a:lnT>
                      <a:noFill/>
                    </a:lnT>
                    <a:lnB>
                      <a:noFill/>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$3,000</a:t>
                      </a:r>
                    </a:p>
                  </a:txBody>
                  <a:tcPr marL="0" marR="1828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90329092"/>
                  </a:ext>
                </a:extLst>
              </a:tr>
              <a:tr h="654050">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1800</a:t>
                      </a:r>
                    </a:p>
                  </a:txBody>
                  <a:tcPr marL="0" marR="228600" anchor="ctr" horzOverflow="overflow">
                    <a:lnL>
                      <a:noFill/>
                    </a:lnL>
                    <a:lnR>
                      <a:noFill/>
                    </a:lnR>
                    <a:lnT>
                      <a:noFill/>
                    </a:lnT>
                    <a:lnB>
                      <a:noFill/>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$5,000</a:t>
                      </a:r>
                    </a:p>
                  </a:txBody>
                  <a:tcPr marL="0" marR="1828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08979906"/>
                  </a:ext>
                </a:extLst>
              </a:tr>
              <a:tr h="639763">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2400</a:t>
                      </a:r>
                    </a:p>
                  </a:txBody>
                  <a:tcPr marL="0" marR="228600" anchor="ctr" horzOverflow="overflow">
                    <a:lnL>
                      <a:noFill/>
                    </a:lnL>
                    <a:lnR>
                      <a:noFill/>
                    </a:lnR>
                    <a:lnT>
                      <a:noFill/>
                    </a:lnT>
                    <a:lnB>
                      <a:noFill/>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$7,000</a:t>
                      </a:r>
                    </a:p>
                  </a:txBody>
                  <a:tcPr marL="0" marR="1828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31035966"/>
                  </a:ext>
                </a:extLst>
              </a:tr>
              <a:tr h="5810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2800</a:t>
                      </a:r>
                    </a:p>
                  </a:txBody>
                  <a:tcPr marL="0" marR="228600" anchor="ctr" horzOverflow="overflow">
                    <a:lnL>
                      <a:noFill/>
                    </a:lnL>
                    <a:lnR>
                      <a:noFill/>
                    </a:lnR>
                    <a:lnT>
                      <a:noFill/>
                    </a:lnT>
                    <a:lnB>
                      <a:noFill/>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$9,000</a:t>
                      </a:r>
                    </a:p>
                  </a:txBody>
                  <a:tcPr marL="0" marR="1828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08103973"/>
                  </a:ext>
                </a:extLst>
              </a:tr>
              <a:tr h="581025">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smtClean="0">
                          <a:ln>
                            <a:noFill/>
                          </a:ln>
                          <a:solidFill>
                            <a:schemeClr val="tx1"/>
                          </a:solidFill>
                          <a:effectLst/>
                          <a:latin typeface="Arial" panose="020B0604020202020204" pitchFamily="34" charset="0"/>
                        </a:rPr>
                        <a:t>3000</a:t>
                      </a:r>
                    </a:p>
                  </a:txBody>
                  <a:tcPr marL="0" marR="228600" anchor="ctr" horzOverflow="overflow">
                    <a:lnL>
                      <a:noFill/>
                    </a:lnL>
                    <a:lnR>
                      <a:noFill/>
                    </a:lnR>
                    <a:lnT>
                      <a:noFill/>
                    </a:lnT>
                    <a:lnB>
                      <a:noFill/>
                    </a:lnB>
                    <a:lnTlToBr>
                      <a:noFill/>
                    </a:lnTlToBr>
                    <a:lnBlToTr>
                      <a:noFill/>
                    </a:lnBlToTr>
                    <a:noFill/>
                  </a:tcPr>
                </a:tc>
                <a:tc>
                  <a:txBody>
                    <a:bodyPr/>
                    <a:lstStyle>
                      <a:lvl1pPr>
                        <a:lnSpc>
                          <a:spcPct val="105000"/>
                        </a:lnSpc>
                        <a:spcBef>
                          <a:spcPct val="45000"/>
                        </a:spcBef>
                        <a:buClr>
                          <a:srgbClr val="339966"/>
                        </a:buClr>
                        <a:buSzPct val="120000"/>
                        <a:buFont typeface="Wingdings" panose="05000000000000000000" pitchFamily="2" charset="2"/>
                        <a:defRPr sz="2400">
                          <a:solidFill>
                            <a:schemeClr val="tx1"/>
                          </a:solidFill>
                          <a:latin typeface="Arial" panose="020B0604020202020204" pitchFamily="34" charset="0"/>
                        </a:defRPr>
                      </a:lvl1pPr>
                      <a:lvl2pPr marL="742950" indent="-285750">
                        <a:spcBef>
                          <a:spcPct val="15000"/>
                        </a:spcBef>
                        <a:buClr>
                          <a:srgbClr val="996633"/>
                        </a:buClr>
                        <a:buSzPct val="120000"/>
                        <a:buFont typeface="Wingdings" panose="05000000000000000000" pitchFamily="2" charset="2"/>
                        <a:defRPr sz="2300">
                          <a:solidFill>
                            <a:schemeClr val="tx1"/>
                          </a:solidFill>
                          <a:latin typeface="Arial" panose="020B0604020202020204" pitchFamily="34" charset="0"/>
                        </a:defRPr>
                      </a:lvl2pPr>
                      <a:lvl3pPr marL="1143000" indent="-228600">
                        <a:spcBef>
                          <a:spcPct val="15000"/>
                        </a:spcBef>
                        <a:buClr>
                          <a:srgbClr val="339966"/>
                        </a:buClr>
                        <a:buSzPct val="120000"/>
                        <a:buFont typeface="Wingdings" panose="05000000000000000000" pitchFamily="2" charset="2"/>
                        <a:defRPr sz="2100">
                          <a:solidFill>
                            <a:schemeClr val="tx1"/>
                          </a:solidFill>
                          <a:latin typeface="Arial" panose="020B0604020202020204" pitchFamily="34" charset="0"/>
                        </a:defRPr>
                      </a:lvl3pPr>
                      <a:lvl4pPr marL="1600200" indent="-228600">
                        <a:spcBef>
                          <a:spcPct val="15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anose="05000000000000000000" pitchFamily="2" charset="2"/>
                        <a:buNone/>
                        <a:tabLst/>
                      </a:pPr>
                      <a:r>
                        <a:rPr kumimoji="0" lang="en-US" altLang="pt-BR" sz="2400" b="0" i="0" u="none" strike="noStrike" cap="none" normalizeH="0" baseline="0" dirty="0" smtClean="0">
                          <a:ln>
                            <a:noFill/>
                          </a:ln>
                          <a:solidFill>
                            <a:schemeClr val="tx1"/>
                          </a:solidFill>
                          <a:effectLst/>
                          <a:latin typeface="Arial" panose="020B0604020202020204" pitchFamily="34" charset="0"/>
                        </a:rPr>
                        <a:t>$11,000</a:t>
                      </a:r>
                    </a:p>
                  </a:txBody>
                  <a:tcPr marL="0" marR="1828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35094852"/>
                  </a:ext>
                </a:extLst>
              </a:tr>
            </a:tbl>
          </a:graphicData>
        </a:graphic>
      </p:graphicFrame>
      <p:graphicFrame>
        <p:nvGraphicFramePr>
          <p:cNvPr id="80931" name="Object 35"/>
          <p:cNvGraphicFramePr>
            <a:graphicFrameLocks noChangeAspect="1"/>
          </p:cNvGraphicFramePr>
          <p:nvPr/>
        </p:nvGraphicFramePr>
        <p:xfrm>
          <a:off x="4789489" y="962026"/>
          <a:ext cx="5640387" cy="5319713"/>
        </p:xfrm>
        <a:graphic>
          <a:graphicData uri="http://schemas.openxmlformats.org/presentationml/2006/ole">
            <mc:AlternateContent xmlns:mc="http://schemas.openxmlformats.org/markup-compatibility/2006">
              <mc:Choice xmlns:v="urn:schemas-microsoft-com:vml" Requires="v">
                <p:oleObj spid="_x0000_s2078" name="Chart" r:id="rId4" imgW="4076760" imgH="3847981" progId="Excel.Chart.8">
                  <p:embed/>
                </p:oleObj>
              </mc:Choice>
              <mc:Fallback>
                <p:oleObj name="Chart" r:id="rId4" imgW="4076760" imgH="3847981" progId="Excel.Chart.8">
                  <p:embed/>
                  <p:pic>
                    <p:nvPicPr>
                      <p:cNvPr id="80931"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489" y="962026"/>
                        <a:ext cx="5640387"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394593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31"/>
                                        </p:tgtEl>
                                        <p:attrNameLst>
                                          <p:attrName>style.visibility</p:attrName>
                                        </p:attrNameLst>
                                      </p:cBhvr>
                                      <p:to>
                                        <p:strVal val="visible"/>
                                      </p:to>
                                    </p:set>
                                    <p:animEffect transition="in" filter="dissolve">
                                      <p:cBhvr>
                                        <p:cTn id="7" dur="500"/>
                                        <p:tgtEl>
                                          <p:spTgt spid="80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09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Rodapé 1"/>
          <p:cNvSpPr>
            <a:spLocks noGrp="1"/>
          </p:cNvSpPr>
          <p:nvPr>
            <p:ph type="ftr" sz="quarter" idx="10"/>
          </p:nvPr>
        </p:nvSpPr>
        <p:spPr/>
        <p:txBody>
          <a:bodyPr/>
          <a:lstStyle/>
          <a:p>
            <a:r>
              <a:rPr lang="en-US" altLang="pt-BR"/>
              <a:t>THE COSTS OF PRODUCTION</a:t>
            </a:r>
          </a:p>
        </p:txBody>
      </p:sp>
      <p:sp>
        <p:nvSpPr>
          <p:cNvPr id="11" name="Espaço Reservado para Número de Slide 2"/>
          <p:cNvSpPr>
            <a:spLocks noGrp="1"/>
          </p:cNvSpPr>
          <p:nvPr>
            <p:ph type="sldNum" sz="quarter" idx="11"/>
          </p:nvPr>
        </p:nvSpPr>
        <p:spPr/>
        <p:txBody>
          <a:bodyPr/>
          <a:lstStyle/>
          <a:p>
            <a:fld id="{642E309D-CA0C-4E84-B060-1984FF1DD252}" type="slidenum">
              <a:rPr lang="en-US" altLang="pt-BR"/>
              <a:pPr/>
              <a:t>29</a:t>
            </a:fld>
            <a:endParaRPr lang="en-US" altLang="pt-BR"/>
          </a:p>
        </p:txBody>
      </p:sp>
      <p:sp>
        <p:nvSpPr>
          <p:cNvPr id="89090" name="Rectangle 2"/>
          <p:cNvSpPr>
            <a:spLocks noGrp="1" noChangeArrowheads="1"/>
          </p:cNvSpPr>
          <p:nvPr>
            <p:ph type="title" idx="4294967295"/>
          </p:nvPr>
        </p:nvSpPr>
        <p:spPr/>
        <p:txBody>
          <a:bodyPr/>
          <a:lstStyle/>
          <a:p>
            <a:r>
              <a:rPr lang="en-US" altLang="pt-BR" dirty="0" err="1" smtClean="0"/>
              <a:t>Custo</a:t>
            </a:r>
            <a:r>
              <a:rPr lang="en-US" altLang="pt-BR" dirty="0" smtClean="0"/>
              <a:t> Marginal</a:t>
            </a:r>
            <a:endParaRPr lang="en-US" altLang="pt-BR" dirty="0"/>
          </a:p>
        </p:txBody>
      </p:sp>
      <p:sp>
        <p:nvSpPr>
          <p:cNvPr id="89091" name="Rectangle 3"/>
          <p:cNvSpPr>
            <a:spLocks noGrp="1" noChangeArrowheads="1"/>
          </p:cNvSpPr>
          <p:nvPr>
            <p:ph type="body" idx="4294967295"/>
          </p:nvPr>
        </p:nvSpPr>
        <p:spPr/>
        <p:txBody>
          <a:bodyPr/>
          <a:lstStyle/>
          <a:p>
            <a:r>
              <a:rPr lang="en-US" altLang="pt-BR" b="1" dirty="0" err="1" smtClean="0">
                <a:solidFill>
                  <a:srgbClr val="CC0000"/>
                </a:solidFill>
              </a:rPr>
              <a:t>Custo</a:t>
            </a:r>
            <a:r>
              <a:rPr lang="en-US" altLang="pt-BR" b="1" dirty="0" smtClean="0">
                <a:solidFill>
                  <a:srgbClr val="CC0000"/>
                </a:solidFill>
              </a:rPr>
              <a:t> Marginal</a:t>
            </a:r>
            <a:r>
              <a:rPr lang="en-US" altLang="pt-BR" dirty="0" smtClean="0"/>
              <a:t> (</a:t>
            </a:r>
            <a:r>
              <a:rPr lang="en-US" altLang="pt-BR" dirty="0" err="1" smtClean="0"/>
              <a:t>Cmg</a:t>
            </a:r>
            <a:r>
              <a:rPr lang="en-US" altLang="pt-BR" dirty="0" smtClean="0"/>
              <a:t>)</a:t>
            </a:r>
            <a:r>
              <a:rPr lang="pt-BR" altLang="pt-BR" dirty="0" smtClean="0"/>
              <a:t> </a:t>
            </a:r>
            <a:r>
              <a:rPr lang="pt-BR" altLang="pt-BR" dirty="0"/>
              <a:t>é o aumento do custo total </a:t>
            </a:r>
            <a:r>
              <a:rPr lang="pt-BR" altLang="pt-BR" dirty="0" smtClean="0"/>
              <a:t>derivado da </a:t>
            </a:r>
            <a:r>
              <a:rPr lang="pt-BR" altLang="pt-BR" dirty="0"/>
              <a:t>produção </a:t>
            </a:r>
            <a:r>
              <a:rPr lang="pt-BR" altLang="pt-BR" dirty="0" smtClean="0"/>
              <a:t>uma unidade adicional de produto</a:t>
            </a:r>
            <a:r>
              <a:rPr lang="en-US" altLang="pt-BR" dirty="0" smtClean="0"/>
              <a:t>: </a:t>
            </a:r>
            <a:endParaRPr lang="en-US" altLang="pt-BR" dirty="0"/>
          </a:p>
          <a:p>
            <a:endParaRPr lang="en-US" altLang="pt-BR" dirty="0"/>
          </a:p>
        </p:txBody>
      </p:sp>
      <p:grpSp>
        <p:nvGrpSpPr>
          <p:cNvPr id="2" name="Group 10"/>
          <p:cNvGrpSpPr>
            <a:grpSpLocks/>
          </p:cNvGrpSpPr>
          <p:nvPr/>
        </p:nvGrpSpPr>
        <p:grpSpPr bwMode="auto">
          <a:xfrm>
            <a:off x="4545875" y="3466011"/>
            <a:ext cx="1976845" cy="1175657"/>
            <a:chOff x="1163" y="1681"/>
            <a:chExt cx="1199" cy="624"/>
          </a:xfrm>
        </p:grpSpPr>
        <p:grpSp>
          <p:nvGrpSpPr>
            <p:cNvPr id="89093" name="Group 5"/>
            <p:cNvGrpSpPr>
              <a:grpSpLocks/>
            </p:cNvGrpSpPr>
            <p:nvPr/>
          </p:nvGrpSpPr>
          <p:grpSpPr bwMode="auto">
            <a:xfrm>
              <a:off x="1805" y="1681"/>
              <a:ext cx="557" cy="624"/>
              <a:chOff x="556" y="2708"/>
              <a:chExt cx="301" cy="624"/>
            </a:xfrm>
          </p:grpSpPr>
          <p:sp>
            <p:nvSpPr>
              <p:cNvPr id="89094" name="Rectangle 6"/>
              <p:cNvSpPr>
                <a:spLocks noChangeArrowheads="1"/>
              </p:cNvSpPr>
              <p:nvPr/>
            </p:nvSpPr>
            <p:spPr bwMode="auto">
              <a:xfrm>
                <a:off x="556" y="2708"/>
                <a:ext cx="3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2800" b="1">
                    <a:cs typeface="Arial" panose="020B0604020202020204" pitchFamily="34" charset="0"/>
                  </a:rPr>
                  <a:t>∆</a:t>
                </a:r>
                <a:r>
                  <a:rPr lang="en-US" altLang="pt-BR" sz="2800" i="1">
                    <a:cs typeface="Arial" panose="020B0604020202020204" pitchFamily="34" charset="0"/>
                  </a:rPr>
                  <a:t>TC</a:t>
                </a:r>
              </a:p>
            </p:txBody>
          </p:sp>
          <p:sp>
            <p:nvSpPr>
              <p:cNvPr id="89095" name="Rectangle 7"/>
              <p:cNvSpPr>
                <a:spLocks noChangeArrowheads="1"/>
              </p:cNvSpPr>
              <p:nvPr/>
            </p:nvSpPr>
            <p:spPr bwMode="auto">
              <a:xfrm>
                <a:off x="584" y="3005"/>
                <a:ext cx="23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2800" b="1">
                    <a:cs typeface="Arial" panose="020B0604020202020204" pitchFamily="34" charset="0"/>
                  </a:rPr>
                  <a:t>∆</a:t>
                </a:r>
                <a:r>
                  <a:rPr lang="en-US" altLang="pt-BR" sz="2800" b="1" i="1">
                    <a:cs typeface="Arial" panose="020B0604020202020204" pitchFamily="34" charset="0"/>
                  </a:rPr>
                  <a:t>Q</a:t>
                </a:r>
              </a:p>
            </p:txBody>
          </p:sp>
          <p:sp>
            <p:nvSpPr>
              <p:cNvPr id="89096" name="Line 8"/>
              <p:cNvSpPr>
                <a:spLocks noChangeShapeType="1"/>
              </p:cNvSpPr>
              <p:nvPr/>
            </p:nvSpPr>
            <p:spPr bwMode="auto">
              <a:xfrm>
                <a:off x="600" y="3023"/>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89097" name="Rectangle 9"/>
            <p:cNvSpPr>
              <a:spLocks noChangeArrowheads="1"/>
            </p:cNvSpPr>
            <p:nvPr/>
          </p:nvSpPr>
          <p:spPr bwMode="auto">
            <a:xfrm>
              <a:off x="1163" y="1831"/>
              <a:ext cx="6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800" i="1" dirty="0">
                  <a:cs typeface="Arial" panose="020B0604020202020204" pitchFamily="34" charset="0"/>
                </a:rPr>
                <a:t>MC</a:t>
              </a:r>
              <a:r>
                <a:rPr lang="en-US" altLang="pt-BR" sz="2800" dirty="0">
                  <a:cs typeface="Arial" panose="020B0604020202020204" pitchFamily="34" charset="0"/>
                </a:rPr>
                <a:t> =</a:t>
              </a:r>
            </a:p>
          </p:txBody>
        </p:sp>
      </p:grpSp>
    </p:spTree>
    <p:extLst>
      <p:ext uri="{BB962C8B-B14F-4D97-AF65-F5344CB8AC3E}">
        <p14:creationId xmlns:p14="http://schemas.microsoft.com/office/powerpoint/2010/main" val="1059090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p:txBody>
              <a:bodyPr/>
              <a:lstStyle/>
              <a:p>
                <a:r>
                  <a:rPr lang="pt-BR" dirty="0" smtClean="0"/>
                  <a:t>Hipótese: O objetivo de uma empresa é maximizar o lucro.</a:t>
                </a:r>
              </a:p>
              <a:p>
                <a:endParaRPr lang="pt-BR" dirty="0" smtClean="0"/>
              </a:p>
              <a:p>
                <a:pPr marL="0" indent="0">
                  <a:buNone/>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r>
                            <m:rPr>
                              <m:sty m:val="p"/>
                            </m:rPr>
                            <a:rPr lang="pt-BR" b="0" i="0" smtClean="0">
                              <a:latin typeface="Cambria Math" panose="02040503050406030204" pitchFamily="18" charset="0"/>
                            </a:rPr>
                            <m:t>max</m:t>
                          </m:r>
                        </m:fName>
                        <m:e>
                          <m:r>
                            <a:rPr lang="pt-BR" b="0" i="1" smtClean="0">
                              <a:latin typeface="Cambria Math" panose="02040503050406030204" pitchFamily="18" charset="0"/>
                              <a:ea typeface="Cambria Math" panose="02040503050406030204" pitchFamily="18" charset="0"/>
                            </a:rPr>
                            <m:t>𝜋</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𝑞</m:t>
                              </m:r>
                            </m:e>
                          </m:d>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𝑞</m:t>
                              </m:r>
                            </m:e>
                          </m:d>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 −</m:t>
                          </m:r>
                        </m:e>
                      </m:func>
                      <m:r>
                        <a:rPr lang="pt-BR" i="1">
                          <a:latin typeface="Cambria Math" panose="02040503050406030204" pitchFamily="18" charset="0"/>
                          <a:ea typeface="Cambria Math" panose="02040503050406030204" pitchFamily="18" charset="0"/>
                        </a:rPr>
                        <m:t>𝑐</m:t>
                      </m:r>
                      <m:d>
                        <m:dPr>
                          <m:ctrlPr>
                            <a:rPr lang="pt-BR" i="1">
                              <a:latin typeface="Cambria Math" panose="02040503050406030204" pitchFamily="18" charset="0"/>
                              <a:ea typeface="Cambria Math" panose="02040503050406030204" pitchFamily="18" charset="0"/>
                            </a:rPr>
                          </m:ctrlPr>
                        </m:dPr>
                        <m:e>
                          <m:r>
                            <a:rPr lang="pt-BR" i="1">
                              <a:latin typeface="Cambria Math" panose="02040503050406030204" pitchFamily="18" charset="0"/>
                              <a:ea typeface="Cambria Math" panose="02040503050406030204" pitchFamily="18" charset="0"/>
                            </a:rPr>
                            <m:t>𝑞</m:t>
                          </m:r>
                        </m:e>
                      </m:d>
                    </m:oMath>
                  </m:oMathPara>
                </a14:m>
                <a:endParaRPr lang="pt-BR" dirty="0" smtClean="0"/>
              </a:p>
              <a:p>
                <a:endParaRPr lang="pt-BR" dirty="0"/>
              </a:p>
              <a:p>
                <a:r>
                  <a:rPr lang="pt-BR" dirty="0" smtClean="0"/>
                  <a:t> </a:t>
                </a:r>
                <a14:m>
                  <m:oMath xmlns:m="http://schemas.openxmlformats.org/officeDocument/2006/math">
                    <m:r>
                      <a:rPr lang="pt-BR" b="0" i="1" smtClean="0">
                        <a:latin typeface="Cambria Math" panose="02040503050406030204" pitchFamily="18" charset="0"/>
                        <a:ea typeface="Cambria Math" panose="02040503050406030204" pitchFamily="18" charset="0"/>
                      </a:rPr>
                      <m:t>𝜋</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𝑞</m:t>
                        </m:r>
                      </m:e>
                    </m:d>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𝑙𝑢𝑐𝑟𝑜</m:t>
                    </m:r>
                  </m:oMath>
                </a14:m>
                <a:endParaRPr lang="pt-BR" dirty="0" smtClean="0"/>
              </a:p>
              <a:p>
                <a:r>
                  <a:rPr lang="pt-BR" dirty="0" smtClean="0"/>
                  <a:t> </a:t>
                </a:r>
                <a14:m>
                  <m:oMath xmlns:m="http://schemas.openxmlformats.org/officeDocument/2006/math">
                    <m:r>
                      <a:rPr lang="pt-BR" b="0" i="1" smtClean="0">
                        <a:latin typeface="Cambria Math" panose="02040503050406030204" pitchFamily="18" charset="0"/>
                        <a:ea typeface="Cambria Math" panose="02040503050406030204" pitchFamily="18" charset="0"/>
                      </a:rPr>
                      <m:t>𝑝</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𝑞</m:t>
                        </m:r>
                      </m:e>
                    </m:d>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𝑞</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𝑅𝑇</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𝑞</m:t>
                        </m:r>
                      </m:e>
                    </m:d>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𝑟𝑒𝑐𝑒𝑖𝑡𝑎</m:t>
                    </m:r>
                    <m:r>
                      <a:rPr lang="pt-BR" b="0" i="1" smtClean="0">
                        <a:latin typeface="Cambria Math" panose="02040503050406030204" pitchFamily="18" charset="0"/>
                        <a:ea typeface="Cambria Math" panose="02040503050406030204" pitchFamily="18" charset="0"/>
                      </a:rPr>
                      <m:t> </m:t>
                    </m:r>
                    <m:r>
                      <a:rPr lang="pt-BR" b="0" i="1" smtClean="0">
                        <a:latin typeface="Cambria Math" panose="02040503050406030204" pitchFamily="18" charset="0"/>
                        <a:ea typeface="Cambria Math" panose="02040503050406030204" pitchFamily="18" charset="0"/>
                      </a:rPr>
                      <m:t>𝑡𝑜𝑡𝑎𝑙</m:t>
                    </m:r>
                  </m:oMath>
                </a14:m>
                <a:endParaRPr lang="pt-BR" dirty="0" smtClean="0"/>
              </a:p>
              <a:p>
                <a14:m>
                  <m:oMath xmlns:m="http://schemas.openxmlformats.org/officeDocument/2006/math">
                    <m:r>
                      <a:rPr lang="pt-BR" b="0" i="1" smtClean="0">
                        <a:latin typeface="Cambria Math" panose="02040503050406030204" pitchFamily="18" charset="0"/>
                        <a:ea typeface="Cambria Math" panose="02040503050406030204" pitchFamily="18" charset="0"/>
                      </a:rPr>
                      <m:t>𝑐</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𝑞</m:t>
                        </m:r>
                      </m:e>
                    </m:d>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𝑐𝑢𝑠𝑡𝑜𝑠</m:t>
                    </m:r>
                    <m:r>
                      <a:rPr lang="pt-BR" b="0" i="1" smtClean="0">
                        <a:latin typeface="Cambria Math" panose="02040503050406030204" pitchFamily="18" charset="0"/>
                        <a:ea typeface="Cambria Math" panose="02040503050406030204" pitchFamily="18" charset="0"/>
                      </a:rPr>
                      <m:t> </m:t>
                    </m:r>
                    <m:r>
                      <a:rPr lang="pt-BR" b="0" i="1" smtClean="0">
                        <a:latin typeface="Cambria Math" panose="02040503050406030204" pitchFamily="18" charset="0"/>
                        <a:ea typeface="Cambria Math" panose="02040503050406030204" pitchFamily="18" charset="0"/>
                      </a:rPr>
                      <m:t>𝑡𝑜𝑡𝑎𝑖𝑠</m:t>
                    </m:r>
                  </m:oMath>
                </a14:m>
                <a:endParaRPr lang="pt-BR" dirty="0" smtClean="0"/>
              </a:p>
              <a:p>
                <a:endParaRPr lang="pt-BR" dirty="0"/>
              </a:p>
              <a:p>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pt-BR">
                    <a:noFill/>
                  </a:rPr>
                  <a:t> </a:t>
                </a:r>
              </a:p>
            </p:txBody>
          </p:sp>
        </mc:Fallback>
      </mc:AlternateContent>
    </p:spTree>
    <p:extLst>
      <p:ext uri="{BB962C8B-B14F-4D97-AF65-F5344CB8AC3E}">
        <p14:creationId xmlns:p14="http://schemas.microsoft.com/office/powerpoint/2010/main" val="2994893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Espaço Reservado para Rodapé 1"/>
          <p:cNvSpPr>
            <a:spLocks noGrp="1"/>
          </p:cNvSpPr>
          <p:nvPr>
            <p:ph type="ftr" sz="quarter" idx="10"/>
          </p:nvPr>
        </p:nvSpPr>
        <p:spPr/>
        <p:txBody>
          <a:bodyPr/>
          <a:lstStyle/>
          <a:p>
            <a:r>
              <a:rPr lang="en-US" altLang="pt-BR"/>
              <a:t>THE COSTS OF PRODUCTION</a:t>
            </a:r>
          </a:p>
        </p:txBody>
      </p:sp>
      <p:sp>
        <p:nvSpPr>
          <p:cNvPr id="67" name="Espaço Reservado para Número de Slide 2"/>
          <p:cNvSpPr>
            <a:spLocks noGrp="1"/>
          </p:cNvSpPr>
          <p:nvPr>
            <p:ph type="sldNum" sz="quarter" idx="11"/>
          </p:nvPr>
        </p:nvSpPr>
        <p:spPr/>
        <p:txBody>
          <a:bodyPr/>
          <a:lstStyle/>
          <a:p>
            <a:fld id="{C257BB99-68EF-42FC-A0C3-50DEED75BAA8}" type="slidenum">
              <a:rPr lang="en-US" altLang="pt-BR"/>
              <a:pPr/>
              <a:t>30</a:t>
            </a:fld>
            <a:endParaRPr lang="en-US" altLang="pt-BR"/>
          </a:p>
        </p:txBody>
      </p:sp>
      <p:sp>
        <p:nvSpPr>
          <p:cNvPr id="91138" name="Rectangle 2"/>
          <p:cNvSpPr>
            <a:spLocks noGrp="1" noChangeArrowheads="1"/>
          </p:cNvSpPr>
          <p:nvPr>
            <p:ph type="title" idx="4294967295"/>
          </p:nvPr>
        </p:nvSpPr>
        <p:spPr/>
        <p:txBody>
          <a:bodyPr/>
          <a:lstStyle/>
          <a:p>
            <a:r>
              <a:rPr lang="en-US" altLang="pt-BR" sz="3200" dirty="0" err="1" smtClean="0"/>
              <a:t>Exemplo</a:t>
            </a:r>
            <a:r>
              <a:rPr lang="en-US" altLang="pt-BR" sz="3200" dirty="0" smtClean="0"/>
              <a:t>:  </a:t>
            </a:r>
            <a:r>
              <a:rPr lang="en-US" altLang="pt-BR" sz="3200" dirty="0" err="1" smtClean="0"/>
              <a:t>Custo</a:t>
            </a:r>
            <a:r>
              <a:rPr lang="en-US" altLang="pt-BR" sz="3200" dirty="0" smtClean="0"/>
              <a:t> </a:t>
            </a:r>
            <a:r>
              <a:rPr lang="en-US" altLang="pt-BR" sz="3400" dirty="0" smtClean="0"/>
              <a:t>Total e </a:t>
            </a:r>
            <a:r>
              <a:rPr lang="en-US" altLang="pt-BR" sz="3400" dirty="0" err="1" smtClean="0"/>
              <a:t>Custo</a:t>
            </a:r>
            <a:r>
              <a:rPr lang="en-US" altLang="pt-BR" sz="3400" dirty="0" smtClean="0"/>
              <a:t> Marginal</a:t>
            </a:r>
            <a:endParaRPr lang="en-US" altLang="pt-BR" sz="3400" dirty="0"/>
          </a:p>
        </p:txBody>
      </p:sp>
      <p:sp>
        <p:nvSpPr>
          <p:cNvPr id="82947" name="Rectangle 3"/>
          <p:cNvSpPr>
            <a:spLocks noChangeArrowheads="1"/>
          </p:cNvSpPr>
          <p:nvPr/>
        </p:nvSpPr>
        <p:spPr bwMode="auto">
          <a:xfrm>
            <a:off x="8275639" y="5302251"/>
            <a:ext cx="1412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82948" name="Rectangle 4"/>
          <p:cNvSpPr>
            <a:spLocks noChangeArrowheads="1"/>
          </p:cNvSpPr>
          <p:nvPr/>
        </p:nvSpPr>
        <p:spPr bwMode="auto">
          <a:xfrm>
            <a:off x="8275639" y="4721226"/>
            <a:ext cx="1412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$5.00</a:t>
            </a:r>
          </a:p>
        </p:txBody>
      </p:sp>
      <p:sp>
        <p:nvSpPr>
          <p:cNvPr id="82949" name="Rectangle 5"/>
          <p:cNvSpPr>
            <a:spLocks noChangeArrowheads="1"/>
          </p:cNvSpPr>
          <p:nvPr/>
        </p:nvSpPr>
        <p:spPr bwMode="auto">
          <a:xfrm>
            <a:off x="8275639" y="4081463"/>
            <a:ext cx="14128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$3.33</a:t>
            </a:r>
          </a:p>
        </p:txBody>
      </p:sp>
      <p:sp>
        <p:nvSpPr>
          <p:cNvPr id="82950" name="Rectangle 6"/>
          <p:cNvSpPr>
            <a:spLocks noChangeArrowheads="1"/>
          </p:cNvSpPr>
          <p:nvPr/>
        </p:nvSpPr>
        <p:spPr bwMode="auto">
          <a:xfrm>
            <a:off x="8275639" y="3427413"/>
            <a:ext cx="14128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$2.50</a:t>
            </a:r>
          </a:p>
        </p:txBody>
      </p:sp>
      <p:sp>
        <p:nvSpPr>
          <p:cNvPr id="82951" name="Rectangle 7"/>
          <p:cNvSpPr>
            <a:spLocks noChangeArrowheads="1"/>
          </p:cNvSpPr>
          <p:nvPr/>
        </p:nvSpPr>
        <p:spPr bwMode="auto">
          <a:xfrm>
            <a:off x="8275639" y="2787651"/>
            <a:ext cx="14128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$2.00</a:t>
            </a:r>
          </a:p>
        </p:txBody>
      </p:sp>
      <p:sp>
        <p:nvSpPr>
          <p:cNvPr id="91144" name="Rectangle 8"/>
          <p:cNvSpPr>
            <a:spLocks noChangeArrowheads="1"/>
          </p:cNvSpPr>
          <p:nvPr/>
        </p:nvSpPr>
        <p:spPr bwMode="auto">
          <a:xfrm>
            <a:off x="4530726" y="2441575"/>
            <a:ext cx="14128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endParaRPr lang="pt-BR" altLang="pt-BR" sz="2400">
              <a:cs typeface="Arial" panose="020B0604020202020204" pitchFamily="34" charset="0"/>
            </a:endParaRPr>
          </a:p>
        </p:txBody>
      </p:sp>
      <p:sp>
        <p:nvSpPr>
          <p:cNvPr id="91145" name="Rectangle 9"/>
          <p:cNvSpPr>
            <a:spLocks noChangeArrowheads="1"/>
          </p:cNvSpPr>
          <p:nvPr/>
        </p:nvSpPr>
        <p:spPr bwMode="auto">
          <a:xfrm>
            <a:off x="8509001" y="1128713"/>
            <a:ext cx="141287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dirty="0" err="1" smtClean="0">
                <a:cs typeface="Arial" panose="020B0604020202020204" pitchFamily="34" charset="0"/>
              </a:rPr>
              <a:t>Custo</a:t>
            </a:r>
            <a:r>
              <a:rPr lang="en-US" altLang="pt-BR" sz="2400" dirty="0" smtClean="0">
                <a:cs typeface="Arial" panose="020B0604020202020204" pitchFamily="34" charset="0"/>
              </a:rPr>
              <a:t> Marginal (</a:t>
            </a:r>
            <a:r>
              <a:rPr lang="en-US" altLang="pt-BR" sz="2400" i="1" dirty="0" err="1" smtClean="0">
                <a:cs typeface="Arial" panose="020B0604020202020204" pitchFamily="34" charset="0"/>
              </a:rPr>
              <a:t>Cmg</a:t>
            </a:r>
            <a:r>
              <a:rPr lang="en-US" altLang="pt-BR" sz="2400" dirty="0" smtClean="0">
                <a:cs typeface="Arial" panose="020B0604020202020204" pitchFamily="34" charset="0"/>
              </a:rPr>
              <a:t>)</a:t>
            </a:r>
            <a:endParaRPr lang="en-US" altLang="pt-BR" sz="2400" dirty="0">
              <a:cs typeface="Arial" panose="020B0604020202020204" pitchFamily="34" charset="0"/>
            </a:endParaRPr>
          </a:p>
        </p:txBody>
      </p:sp>
      <p:grpSp>
        <p:nvGrpSpPr>
          <p:cNvPr id="91146" name="Group 10"/>
          <p:cNvGrpSpPr>
            <a:grpSpLocks/>
          </p:cNvGrpSpPr>
          <p:nvPr/>
        </p:nvGrpSpPr>
        <p:grpSpPr bwMode="auto">
          <a:xfrm>
            <a:off x="3265489" y="1128714"/>
            <a:ext cx="2587625" cy="5087937"/>
            <a:chOff x="264" y="711"/>
            <a:chExt cx="1630" cy="3205"/>
          </a:xfrm>
        </p:grpSpPr>
        <p:sp>
          <p:nvSpPr>
            <p:cNvPr id="91147" name="Rectangle 11"/>
            <p:cNvSpPr>
              <a:spLocks noChangeArrowheads="1"/>
            </p:cNvSpPr>
            <p:nvPr/>
          </p:nvSpPr>
          <p:spPr bwMode="auto">
            <a:xfrm>
              <a:off x="1071" y="3550"/>
              <a:ext cx="82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$11,000</a:t>
              </a:r>
            </a:p>
          </p:txBody>
        </p:sp>
        <p:sp>
          <p:nvSpPr>
            <p:cNvPr id="91148" name="Rectangle 12"/>
            <p:cNvSpPr>
              <a:spLocks noChangeArrowheads="1"/>
            </p:cNvSpPr>
            <p:nvPr/>
          </p:nvSpPr>
          <p:spPr bwMode="auto">
            <a:xfrm>
              <a:off x="1071" y="3184"/>
              <a:ext cx="82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$9,000</a:t>
              </a:r>
            </a:p>
          </p:txBody>
        </p:sp>
        <p:sp>
          <p:nvSpPr>
            <p:cNvPr id="91149" name="Rectangle 13"/>
            <p:cNvSpPr>
              <a:spLocks noChangeArrowheads="1"/>
            </p:cNvSpPr>
            <p:nvPr/>
          </p:nvSpPr>
          <p:spPr bwMode="auto">
            <a:xfrm>
              <a:off x="1071" y="2781"/>
              <a:ext cx="82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$7,000</a:t>
              </a:r>
            </a:p>
          </p:txBody>
        </p:sp>
        <p:sp>
          <p:nvSpPr>
            <p:cNvPr id="91150" name="Rectangle 14"/>
            <p:cNvSpPr>
              <a:spLocks noChangeArrowheads="1"/>
            </p:cNvSpPr>
            <p:nvPr/>
          </p:nvSpPr>
          <p:spPr bwMode="auto">
            <a:xfrm>
              <a:off x="1071" y="2369"/>
              <a:ext cx="823"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$5,000</a:t>
              </a:r>
            </a:p>
          </p:txBody>
        </p:sp>
        <p:sp>
          <p:nvSpPr>
            <p:cNvPr id="91151" name="Rectangle 15"/>
            <p:cNvSpPr>
              <a:spLocks noChangeArrowheads="1"/>
            </p:cNvSpPr>
            <p:nvPr/>
          </p:nvSpPr>
          <p:spPr bwMode="auto">
            <a:xfrm>
              <a:off x="1071" y="1966"/>
              <a:ext cx="82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91152" name="Rectangle 16"/>
            <p:cNvSpPr>
              <a:spLocks noChangeArrowheads="1"/>
            </p:cNvSpPr>
            <p:nvPr/>
          </p:nvSpPr>
          <p:spPr bwMode="auto">
            <a:xfrm>
              <a:off x="1071" y="1538"/>
              <a:ext cx="823"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91153" name="Rectangle 17"/>
            <p:cNvSpPr>
              <a:spLocks noChangeArrowheads="1"/>
            </p:cNvSpPr>
            <p:nvPr/>
          </p:nvSpPr>
          <p:spPr bwMode="auto">
            <a:xfrm>
              <a:off x="1071" y="711"/>
              <a:ext cx="823"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dirty="0" err="1" smtClean="0">
                  <a:cs typeface="Arial" panose="020B0604020202020204" pitchFamily="34" charset="0"/>
                </a:rPr>
                <a:t>Custo</a:t>
              </a:r>
              <a:r>
                <a:rPr lang="en-US" altLang="pt-BR" sz="2400" dirty="0" smtClean="0">
                  <a:cs typeface="Arial" panose="020B0604020202020204" pitchFamily="34" charset="0"/>
                </a:rPr>
                <a:t> Total</a:t>
              </a:r>
              <a:endParaRPr lang="en-US" altLang="pt-BR" sz="2400" dirty="0">
                <a:cs typeface="Arial" panose="020B0604020202020204" pitchFamily="34" charset="0"/>
              </a:endParaRPr>
            </a:p>
          </p:txBody>
        </p:sp>
        <p:sp>
          <p:nvSpPr>
            <p:cNvPr id="91154" name="Rectangle 18"/>
            <p:cNvSpPr>
              <a:spLocks noChangeArrowheads="1"/>
            </p:cNvSpPr>
            <p:nvPr/>
          </p:nvSpPr>
          <p:spPr bwMode="auto">
            <a:xfrm>
              <a:off x="264" y="3550"/>
              <a:ext cx="8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3000</a:t>
              </a:r>
            </a:p>
          </p:txBody>
        </p:sp>
        <p:sp>
          <p:nvSpPr>
            <p:cNvPr id="91155" name="Rectangle 19"/>
            <p:cNvSpPr>
              <a:spLocks noChangeArrowheads="1"/>
            </p:cNvSpPr>
            <p:nvPr/>
          </p:nvSpPr>
          <p:spPr bwMode="auto">
            <a:xfrm>
              <a:off x="264" y="3184"/>
              <a:ext cx="80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2800</a:t>
              </a:r>
            </a:p>
          </p:txBody>
        </p:sp>
        <p:sp>
          <p:nvSpPr>
            <p:cNvPr id="91156" name="Rectangle 20"/>
            <p:cNvSpPr>
              <a:spLocks noChangeArrowheads="1"/>
            </p:cNvSpPr>
            <p:nvPr/>
          </p:nvSpPr>
          <p:spPr bwMode="auto">
            <a:xfrm>
              <a:off x="264" y="2781"/>
              <a:ext cx="80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2400</a:t>
              </a:r>
            </a:p>
          </p:txBody>
        </p:sp>
        <p:sp>
          <p:nvSpPr>
            <p:cNvPr id="91157" name="Rectangle 21"/>
            <p:cNvSpPr>
              <a:spLocks noChangeArrowheads="1"/>
            </p:cNvSpPr>
            <p:nvPr/>
          </p:nvSpPr>
          <p:spPr bwMode="auto">
            <a:xfrm>
              <a:off x="264" y="2369"/>
              <a:ext cx="807"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1800</a:t>
              </a:r>
            </a:p>
          </p:txBody>
        </p:sp>
        <p:sp>
          <p:nvSpPr>
            <p:cNvPr id="91158" name="Rectangle 22"/>
            <p:cNvSpPr>
              <a:spLocks noChangeArrowheads="1"/>
            </p:cNvSpPr>
            <p:nvPr/>
          </p:nvSpPr>
          <p:spPr bwMode="auto">
            <a:xfrm>
              <a:off x="264" y="1966"/>
              <a:ext cx="80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1000</a:t>
              </a:r>
            </a:p>
          </p:txBody>
        </p:sp>
        <p:sp>
          <p:nvSpPr>
            <p:cNvPr id="91159" name="Rectangle 23"/>
            <p:cNvSpPr>
              <a:spLocks noChangeArrowheads="1"/>
            </p:cNvSpPr>
            <p:nvPr/>
          </p:nvSpPr>
          <p:spPr bwMode="auto">
            <a:xfrm>
              <a:off x="264" y="1538"/>
              <a:ext cx="80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91160" name="Rectangle 24"/>
            <p:cNvSpPr>
              <a:spLocks noChangeArrowheads="1"/>
            </p:cNvSpPr>
            <p:nvPr/>
          </p:nvSpPr>
          <p:spPr bwMode="auto">
            <a:xfrm>
              <a:off x="264" y="711"/>
              <a:ext cx="807"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Q</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400" dirty="0" smtClean="0">
                  <a:cs typeface="Arial" panose="020B0604020202020204" pitchFamily="34" charset="0"/>
                </a:rPr>
                <a:t>(</a:t>
              </a:r>
              <a:r>
                <a:rPr lang="en-US" altLang="pt-BR" sz="2400" dirty="0" err="1" smtClean="0">
                  <a:cs typeface="Arial" panose="020B0604020202020204" pitchFamily="34" charset="0"/>
                </a:rPr>
                <a:t>trigo</a:t>
              </a:r>
              <a:r>
                <a:rPr lang="en-US" altLang="pt-BR" sz="2400" dirty="0" smtClean="0">
                  <a:cs typeface="Arial" panose="020B0604020202020204" pitchFamily="34" charset="0"/>
                </a:rPr>
                <a:t>)</a:t>
              </a:r>
              <a:endParaRPr lang="en-US" altLang="pt-BR" sz="2400" dirty="0">
                <a:cs typeface="Arial" panose="020B0604020202020204" pitchFamily="34" charset="0"/>
              </a:endParaRPr>
            </a:p>
          </p:txBody>
        </p:sp>
      </p:grpSp>
      <p:sp>
        <p:nvSpPr>
          <p:cNvPr id="91161" name="Line 25"/>
          <p:cNvSpPr>
            <a:spLocks noChangeShapeType="1"/>
          </p:cNvSpPr>
          <p:nvPr/>
        </p:nvSpPr>
        <p:spPr bwMode="auto">
          <a:xfrm>
            <a:off x="1943100" y="1128713"/>
            <a:ext cx="0" cy="13128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2" name="Line 26"/>
          <p:cNvSpPr>
            <a:spLocks noChangeShapeType="1"/>
          </p:cNvSpPr>
          <p:nvPr/>
        </p:nvSpPr>
        <p:spPr bwMode="auto">
          <a:xfrm>
            <a:off x="5943600" y="1128713"/>
            <a:ext cx="0" cy="13128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3" name="Line 27"/>
          <p:cNvSpPr>
            <a:spLocks noChangeShapeType="1"/>
          </p:cNvSpPr>
          <p:nvPr/>
        </p:nvSpPr>
        <p:spPr bwMode="auto">
          <a:xfrm>
            <a:off x="1943100" y="1128713"/>
            <a:ext cx="4000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4" name="Line 28"/>
          <p:cNvSpPr>
            <a:spLocks noChangeShapeType="1"/>
          </p:cNvSpPr>
          <p:nvPr/>
        </p:nvSpPr>
        <p:spPr bwMode="auto">
          <a:xfrm>
            <a:off x="1943100" y="2441575"/>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5" name="Line 29"/>
          <p:cNvSpPr>
            <a:spLocks noChangeShapeType="1"/>
          </p:cNvSpPr>
          <p:nvPr/>
        </p:nvSpPr>
        <p:spPr bwMode="auto">
          <a:xfrm>
            <a:off x="5943600" y="2441575"/>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6" name="Line 30"/>
          <p:cNvSpPr>
            <a:spLocks noChangeShapeType="1"/>
          </p:cNvSpPr>
          <p:nvPr/>
        </p:nvSpPr>
        <p:spPr bwMode="auto">
          <a:xfrm>
            <a:off x="1943100" y="3121026"/>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7" name="Line 31"/>
          <p:cNvSpPr>
            <a:spLocks noChangeShapeType="1"/>
          </p:cNvSpPr>
          <p:nvPr/>
        </p:nvSpPr>
        <p:spPr bwMode="auto">
          <a:xfrm>
            <a:off x="5943600" y="3121026"/>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8" name="Line 32"/>
          <p:cNvSpPr>
            <a:spLocks noChangeShapeType="1"/>
          </p:cNvSpPr>
          <p:nvPr/>
        </p:nvSpPr>
        <p:spPr bwMode="auto">
          <a:xfrm>
            <a:off x="1943100" y="3760788"/>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69" name="Line 33"/>
          <p:cNvSpPr>
            <a:spLocks noChangeShapeType="1"/>
          </p:cNvSpPr>
          <p:nvPr/>
        </p:nvSpPr>
        <p:spPr bwMode="auto">
          <a:xfrm>
            <a:off x="5943600" y="3760788"/>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0" name="Line 34"/>
          <p:cNvSpPr>
            <a:spLocks noChangeShapeType="1"/>
          </p:cNvSpPr>
          <p:nvPr/>
        </p:nvSpPr>
        <p:spPr bwMode="auto">
          <a:xfrm>
            <a:off x="1943100" y="44148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1" name="Line 35"/>
          <p:cNvSpPr>
            <a:spLocks noChangeShapeType="1"/>
          </p:cNvSpPr>
          <p:nvPr/>
        </p:nvSpPr>
        <p:spPr bwMode="auto">
          <a:xfrm>
            <a:off x="5943600" y="44148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2" name="Line 36"/>
          <p:cNvSpPr>
            <a:spLocks noChangeShapeType="1"/>
          </p:cNvSpPr>
          <p:nvPr/>
        </p:nvSpPr>
        <p:spPr bwMode="auto">
          <a:xfrm>
            <a:off x="1943100" y="5054601"/>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3" name="Line 37"/>
          <p:cNvSpPr>
            <a:spLocks noChangeShapeType="1"/>
          </p:cNvSpPr>
          <p:nvPr/>
        </p:nvSpPr>
        <p:spPr bwMode="auto">
          <a:xfrm>
            <a:off x="5943600" y="5054601"/>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4" name="Line 38"/>
          <p:cNvSpPr>
            <a:spLocks noChangeShapeType="1"/>
          </p:cNvSpPr>
          <p:nvPr/>
        </p:nvSpPr>
        <p:spPr bwMode="auto">
          <a:xfrm>
            <a:off x="5943600" y="5635626"/>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5" name="Line 39"/>
          <p:cNvSpPr>
            <a:spLocks noChangeShapeType="1"/>
          </p:cNvSpPr>
          <p:nvPr/>
        </p:nvSpPr>
        <p:spPr bwMode="auto">
          <a:xfrm>
            <a:off x="1943100" y="6216650"/>
            <a:ext cx="40005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1176" name="Line 70"/>
          <p:cNvSpPr>
            <a:spLocks noChangeShapeType="1"/>
          </p:cNvSpPr>
          <p:nvPr/>
        </p:nvSpPr>
        <p:spPr bwMode="auto">
          <a:xfrm>
            <a:off x="3198814" y="2470150"/>
            <a:ext cx="670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3" name="Group 89"/>
          <p:cNvGrpSpPr>
            <a:grpSpLocks/>
          </p:cNvGrpSpPr>
          <p:nvPr/>
        </p:nvGrpSpPr>
        <p:grpSpPr bwMode="auto">
          <a:xfrm>
            <a:off x="1651000" y="2779714"/>
            <a:ext cx="6364288" cy="668337"/>
            <a:chOff x="80" y="1751"/>
            <a:chExt cx="4009" cy="421"/>
          </a:xfrm>
        </p:grpSpPr>
        <p:sp>
          <p:nvSpPr>
            <p:cNvPr id="91178" name="Arc 41"/>
            <p:cNvSpPr>
              <a:spLocks/>
            </p:cNvSpPr>
            <p:nvPr/>
          </p:nvSpPr>
          <p:spPr bwMode="auto">
            <a:xfrm flipH="1">
              <a:off x="1102" y="1765"/>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79" name="Arc 44"/>
            <p:cNvSpPr>
              <a:spLocks/>
            </p:cNvSpPr>
            <p:nvPr/>
          </p:nvSpPr>
          <p:spPr bwMode="auto">
            <a:xfrm>
              <a:off x="2649" y="1751"/>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80" name="Rectangle 78"/>
            <p:cNvSpPr>
              <a:spLocks noChangeArrowheads="1"/>
            </p:cNvSpPr>
            <p:nvPr/>
          </p:nvSpPr>
          <p:spPr bwMode="auto">
            <a:xfrm>
              <a:off x="80" y="1821"/>
              <a:ext cx="100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300" b="1">
                  <a:cs typeface="Arial" panose="020B0604020202020204" pitchFamily="34" charset="0"/>
                </a:rPr>
                <a:t>∆</a:t>
              </a:r>
              <a:r>
                <a:rPr lang="en-US" altLang="pt-BR" sz="2300" b="1" i="1">
                  <a:cs typeface="Arial" panose="020B0604020202020204" pitchFamily="34" charset="0"/>
                </a:rPr>
                <a:t>Q</a:t>
              </a:r>
              <a:r>
                <a:rPr lang="en-US" altLang="pt-BR" sz="2300">
                  <a:cs typeface="Arial" panose="020B0604020202020204" pitchFamily="34" charset="0"/>
                </a:rPr>
                <a:t> = 1000</a:t>
              </a:r>
            </a:p>
          </p:txBody>
        </p:sp>
        <p:sp>
          <p:nvSpPr>
            <p:cNvPr id="91181" name="Rectangle 83"/>
            <p:cNvSpPr>
              <a:spLocks noChangeArrowheads="1"/>
            </p:cNvSpPr>
            <p:nvPr/>
          </p:nvSpPr>
          <p:spPr bwMode="auto">
            <a:xfrm>
              <a:off x="2867" y="1820"/>
              <a:ext cx="12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300" b="1" dirty="0" smtClean="0">
                  <a:cs typeface="Arial" panose="020B0604020202020204" pitchFamily="34" charset="0"/>
                </a:rPr>
                <a:t>∆CT</a:t>
              </a:r>
              <a:r>
                <a:rPr lang="en-US" altLang="pt-BR" sz="2300" dirty="0" smtClean="0">
                  <a:cs typeface="Arial" panose="020B0604020202020204" pitchFamily="34" charset="0"/>
                </a:rPr>
                <a:t> </a:t>
              </a:r>
              <a:r>
                <a:rPr lang="en-US" altLang="pt-BR" sz="2300" dirty="0">
                  <a:cs typeface="Arial" panose="020B0604020202020204" pitchFamily="34" charset="0"/>
                </a:rPr>
                <a:t>= $2000</a:t>
              </a:r>
            </a:p>
          </p:txBody>
        </p:sp>
      </p:grpSp>
      <p:grpSp>
        <p:nvGrpSpPr>
          <p:cNvPr id="4" name="Group 90"/>
          <p:cNvGrpSpPr>
            <a:grpSpLocks/>
          </p:cNvGrpSpPr>
          <p:nvPr/>
        </p:nvGrpSpPr>
        <p:grpSpPr bwMode="auto">
          <a:xfrm>
            <a:off x="1776413" y="3429000"/>
            <a:ext cx="6240462" cy="668338"/>
            <a:chOff x="159" y="2160"/>
            <a:chExt cx="3931" cy="421"/>
          </a:xfrm>
        </p:grpSpPr>
        <p:sp>
          <p:nvSpPr>
            <p:cNvPr id="91183" name="Arc 48"/>
            <p:cNvSpPr>
              <a:spLocks/>
            </p:cNvSpPr>
            <p:nvPr/>
          </p:nvSpPr>
          <p:spPr bwMode="auto">
            <a:xfrm>
              <a:off x="2649" y="2160"/>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84" name="Arc 51"/>
            <p:cNvSpPr>
              <a:spLocks/>
            </p:cNvSpPr>
            <p:nvPr/>
          </p:nvSpPr>
          <p:spPr bwMode="auto">
            <a:xfrm flipH="1">
              <a:off x="1102" y="2174"/>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85" name="Rectangle 79"/>
            <p:cNvSpPr>
              <a:spLocks noChangeArrowheads="1"/>
            </p:cNvSpPr>
            <p:nvPr/>
          </p:nvSpPr>
          <p:spPr bwMode="auto">
            <a:xfrm>
              <a:off x="159" y="2230"/>
              <a:ext cx="92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300" b="1">
                  <a:cs typeface="Arial" panose="020B0604020202020204" pitchFamily="34" charset="0"/>
                </a:rPr>
                <a:t>∆</a:t>
              </a:r>
              <a:r>
                <a:rPr lang="en-US" altLang="pt-BR" sz="2300" b="1" i="1">
                  <a:cs typeface="Arial" panose="020B0604020202020204" pitchFamily="34" charset="0"/>
                </a:rPr>
                <a:t>Q</a:t>
              </a:r>
              <a:r>
                <a:rPr lang="en-US" altLang="pt-BR" sz="2300">
                  <a:cs typeface="Arial" panose="020B0604020202020204" pitchFamily="34" charset="0"/>
                </a:rPr>
                <a:t> = 800</a:t>
              </a:r>
            </a:p>
          </p:txBody>
        </p:sp>
        <p:sp>
          <p:nvSpPr>
            <p:cNvPr id="91186" name="Rectangle 85"/>
            <p:cNvSpPr>
              <a:spLocks noChangeArrowheads="1"/>
            </p:cNvSpPr>
            <p:nvPr/>
          </p:nvSpPr>
          <p:spPr bwMode="auto">
            <a:xfrm>
              <a:off x="2868" y="2227"/>
              <a:ext cx="12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300" b="1" dirty="0" smtClean="0">
                  <a:cs typeface="Arial" panose="020B0604020202020204" pitchFamily="34" charset="0"/>
                </a:rPr>
                <a:t>∆CT</a:t>
              </a:r>
              <a:r>
                <a:rPr lang="en-US" altLang="pt-BR" sz="2300" dirty="0" smtClean="0">
                  <a:cs typeface="Arial" panose="020B0604020202020204" pitchFamily="34" charset="0"/>
                </a:rPr>
                <a:t> </a:t>
              </a:r>
              <a:r>
                <a:rPr lang="en-US" altLang="pt-BR" sz="2300" dirty="0">
                  <a:cs typeface="Arial" panose="020B0604020202020204" pitchFamily="34" charset="0"/>
                </a:rPr>
                <a:t>= $2000</a:t>
              </a:r>
            </a:p>
          </p:txBody>
        </p:sp>
      </p:grpSp>
      <p:grpSp>
        <p:nvGrpSpPr>
          <p:cNvPr id="5" name="Group 91"/>
          <p:cNvGrpSpPr>
            <a:grpSpLocks/>
          </p:cNvGrpSpPr>
          <p:nvPr/>
        </p:nvGrpSpPr>
        <p:grpSpPr bwMode="auto">
          <a:xfrm>
            <a:off x="1817689" y="4067175"/>
            <a:ext cx="6200775" cy="668338"/>
            <a:chOff x="185" y="2562"/>
            <a:chExt cx="3906" cy="421"/>
          </a:xfrm>
        </p:grpSpPr>
        <p:sp>
          <p:nvSpPr>
            <p:cNvPr id="91188" name="Arc 65"/>
            <p:cNvSpPr>
              <a:spLocks/>
            </p:cNvSpPr>
            <p:nvPr/>
          </p:nvSpPr>
          <p:spPr bwMode="auto">
            <a:xfrm flipH="1">
              <a:off x="1105" y="2576"/>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89" name="Arc 68"/>
            <p:cNvSpPr>
              <a:spLocks/>
            </p:cNvSpPr>
            <p:nvPr/>
          </p:nvSpPr>
          <p:spPr bwMode="auto">
            <a:xfrm>
              <a:off x="2652" y="2562"/>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90" name="Rectangle 80"/>
            <p:cNvSpPr>
              <a:spLocks noChangeArrowheads="1"/>
            </p:cNvSpPr>
            <p:nvPr/>
          </p:nvSpPr>
          <p:spPr bwMode="auto">
            <a:xfrm>
              <a:off x="185" y="2631"/>
              <a:ext cx="90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300" b="1">
                  <a:cs typeface="Arial" panose="020B0604020202020204" pitchFamily="34" charset="0"/>
                </a:rPr>
                <a:t>∆</a:t>
              </a:r>
              <a:r>
                <a:rPr lang="en-US" altLang="pt-BR" sz="2300" b="1" i="1">
                  <a:cs typeface="Arial" panose="020B0604020202020204" pitchFamily="34" charset="0"/>
                </a:rPr>
                <a:t>Q</a:t>
              </a:r>
              <a:r>
                <a:rPr lang="en-US" altLang="pt-BR" sz="2300">
                  <a:cs typeface="Arial" panose="020B0604020202020204" pitchFamily="34" charset="0"/>
                </a:rPr>
                <a:t> = 600</a:t>
              </a:r>
            </a:p>
          </p:txBody>
        </p:sp>
        <p:sp>
          <p:nvSpPr>
            <p:cNvPr id="91191" name="Rectangle 86"/>
            <p:cNvSpPr>
              <a:spLocks noChangeArrowheads="1"/>
            </p:cNvSpPr>
            <p:nvPr/>
          </p:nvSpPr>
          <p:spPr bwMode="auto">
            <a:xfrm>
              <a:off x="2869" y="2629"/>
              <a:ext cx="12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300" b="1" dirty="0" smtClean="0">
                  <a:cs typeface="Arial" panose="020B0604020202020204" pitchFamily="34" charset="0"/>
                </a:rPr>
                <a:t>∆CT</a:t>
              </a:r>
              <a:r>
                <a:rPr lang="en-US" altLang="pt-BR" sz="2300" dirty="0" smtClean="0">
                  <a:cs typeface="Arial" panose="020B0604020202020204" pitchFamily="34" charset="0"/>
                </a:rPr>
                <a:t> </a:t>
              </a:r>
              <a:r>
                <a:rPr lang="en-US" altLang="pt-BR" sz="2300" dirty="0">
                  <a:cs typeface="Arial" panose="020B0604020202020204" pitchFamily="34" charset="0"/>
                </a:rPr>
                <a:t>= $2000</a:t>
              </a:r>
            </a:p>
          </p:txBody>
        </p:sp>
      </p:grpSp>
      <p:grpSp>
        <p:nvGrpSpPr>
          <p:cNvPr id="6" name="Group 92"/>
          <p:cNvGrpSpPr>
            <a:grpSpLocks/>
          </p:cNvGrpSpPr>
          <p:nvPr/>
        </p:nvGrpSpPr>
        <p:grpSpPr bwMode="auto">
          <a:xfrm>
            <a:off x="1831975" y="4703764"/>
            <a:ext cx="6172200" cy="668337"/>
            <a:chOff x="194" y="2963"/>
            <a:chExt cx="3888" cy="421"/>
          </a:xfrm>
        </p:grpSpPr>
        <p:sp>
          <p:nvSpPr>
            <p:cNvPr id="91193" name="Arc 53"/>
            <p:cNvSpPr>
              <a:spLocks/>
            </p:cNvSpPr>
            <p:nvPr/>
          </p:nvSpPr>
          <p:spPr bwMode="auto">
            <a:xfrm flipH="1">
              <a:off x="1098" y="2977"/>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94" name="Arc 56"/>
            <p:cNvSpPr>
              <a:spLocks/>
            </p:cNvSpPr>
            <p:nvPr/>
          </p:nvSpPr>
          <p:spPr bwMode="auto">
            <a:xfrm>
              <a:off x="2645" y="2963"/>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95" name="Rectangle 81"/>
            <p:cNvSpPr>
              <a:spLocks noChangeArrowheads="1"/>
            </p:cNvSpPr>
            <p:nvPr/>
          </p:nvSpPr>
          <p:spPr bwMode="auto">
            <a:xfrm>
              <a:off x="194" y="3032"/>
              <a:ext cx="88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300" b="1">
                  <a:cs typeface="Arial" panose="020B0604020202020204" pitchFamily="34" charset="0"/>
                </a:rPr>
                <a:t>∆</a:t>
              </a:r>
              <a:r>
                <a:rPr lang="en-US" altLang="pt-BR" sz="2300" b="1" i="1">
                  <a:cs typeface="Arial" panose="020B0604020202020204" pitchFamily="34" charset="0"/>
                </a:rPr>
                <a:t>Q</a:t>
              </a:r>
              <a:r>
                <a:rPr lang="en-US" altLang="pt-BR" sz="2300">
                  <a:cs typeface="Arial" panose="020B0604020202020204" pitchFamily="34" charset="0"/>
                </a:rPr>
                <a:t> = 400</a:t>
              </a:r>
            </a:p>
          </p:txBody>
        </p:sp>
        <p:sp>
          <p:nvSpPr>
            <p:cNvPr id="91196" name="Rectangle 87"/>
            <p:cNvSpPr>
              <a:spLocks noChangeArrowheads="1"/>
            </p:cNvSpPr>
            <p:nvPr/>
          </p:nvSpPr>
          <p:spPr bwMode="auto">
            <a:xfrm>
              <a:off x="2860" y="3028"/>
              <a:ext cx="12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300" b="1" dirty="0" smtClean="0">
                  <a:cs typeface="Arial" panose="020B0604020202020204" pitchFamily="34" charset="0"/>
                </a:rPr>
                <a:t>∆CT</a:t>
              </a:r>
              <a:r>
                <a:rPr lang="en-US" altLang="pt-BR" sz="2300" dirty="0" smtClean="0">
                  <a:cs typeface="Arial" panose="020B0604020202020204" pitchFamily="34" charset="0"/>
                </a:rPr>
                <a:t> </a:t>
              </a:r>
              <a:r>
                <a:rPr lang="en-US" altLang="pt-BR" sz="2300" dirty="0">
                  <a:cs typeface="Arial" panose="020B0604020202020204" pitchFamily="34" charset="0"/>
                </a:rPr>
                <a:t>= $2000</a:t>
              </a:r>
            </a:p>
          </p:txBody>
        </p:sp>
      </p:grpSp>
      <p:grpSp>
        <p:nvGrpSpPr>
          <p:cNvPr id="7" name="Group 93"/>
          <p:cNvGrpSpPr>
            <a:grpSpLocks/>
          </p:cNvGrpSpPr>
          <p:nvPr/>
        </p:nvGrpSpPr>
        <p:grpSpPr bwMode="auto">
          <a:xfrm>
            <a:off x="1831975" y="5310189"/>
            <a:ext cx="6186488" cy="668337"/>
            <a:chOff x="194" y="3345"/>
            <a:chExt cx="3897" cy="421"/>
          </a:xfrm>
        </p:grpSpPr>
        <p:sp>
          <p:nvSpPr>
            <p:cNvPr id="91198" name="Arc 59"/>
            <p:cNvSpPr>
              <a:spLocks/>
            </p:cNvSpPr>
            <p:nvPr/>
          </p:nvSpPr>
          <p:spPr bwMode="auto">
            <a:xfrm flipH="1">
              <a:off x="1105" y="3359"/>
              <a:ext cx="205" cy="407"/>
            </a:xfrm>
            <a:custGeom>
              <a:avLst/>
              <a:gdLst>
                <a:gd name="T0" fmla="*/ 0 w 24604"/>
                <a:gd name="T1" fmla="*/ 0 h 43200"/>
                <a:gd name="T2" fmla="*/ 0 w 24604"/>
                <a:gd name="T3" fmla="*/ 0 h 43200"/>
                <a:gd name="T4" fmla="*/ 0 w 24604"/>
                <a:gd name="T5" fmla="*/ 0 h 43200"/>
                <a:gd name="T6" fmla="*/ 0 60000 65536"/>
                <a:gd name="T7" fmla="*/ 0 60000 65536"/>
                <a:gd name="T8" fmla="*/ 0 60000 65536"/>
                <a:gd name="T9" fmla="*/ 0 w 24604"/>
                <a:gd name="T10" fmla="*/ 0 h 43200"/>
                <a:gd name="T11" fmla="*/ 24604 w 24604"/>
                <a:gd name="T12" fmla="*/ 43200 h 43200"/>
              </a:gdLst>
              <a:ahLst/>
              <a:cxnLst>
                <a:cxn ang="T6">
                  <a:pos x="T0" y="T1"/>
                </a:cxn>
                <a:cxn ang="T7">
                  <a:pos x="T2" y="T3"/>
                </a:cxn>
                <a:cxn ang="T8">
                  <a:pos x="T4" y="T5"/>
                </a:cxn>
              </a:cxnLst>
              <a:rect l="T9" t="T10" r="T11" b="T12"/>
              <a:pathLst>
                <a:path w="24604" h="43200" fill="none"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path>
                <a:path w="24604" h="43200" stroke="0" extrusionOk="0">
                  <a:moveTo>
                    <a:pt x="1377" y="61"/>
                  </a:moveTo>
                  <a:cubicBezTo>
                    <a:pt x="1918" y="20"/>
                    <a:pt x="2461" y="-1"/>
                    <a:pt x="3004" y="0"/>
                  </a:cubicBezTo>
                  <a:cubicBezTo>
                    <a:pt x="14933" y="0"/>
                    <a:pt x="24604" y="9670"/>
                    <a:pt x="24604" y="21600"/>
                  </a:cubicBezTo>
                  <a:cubicBezTo>
                    <a:pt x="24604" y="33529"/>
                    <a:pt x="14933" y="43200"/>
                    <a:pt x="3004" y="43200"/>
                  </a:cubicBezTo>
                  <a:cubicBezTo>
                    <a:pt x="1998" y="43200"/>
                    <a:pt x="995" y="43129"/>
                    <a:pt x="-1" y="42990"/>
                  </a:cubicBezTo>
                  <a:lnTo>
                    <a:pt x="300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199" name="Arc 62"/>
            <p:cNvSpPr>
              <a:spLocks/>
            </p:cNvSpPr>
            <p:nvPr/>
          </p:nvSpPr>
          <p:spPr bwMode="auto">
            <a:xfrm>
              <a:off x="2652" y="3345"/>
              <a:ext cx="201" cy="407"/>
            </a:xfrm>
            <a:custGeom>
              <a:avLst/>
              <a:gdLst>
                <a:gd name="T0" fmla="*/ 0 w 24854"/>
                <a:gd name="T1" fmla="*/ 0 h 43200"/>
                <a:gd name="T2" fmla="*/ 0 w 24854"/>
                <a:gd name="T3" fmla="*/ 0 h 43200"/>
                <a:gd name="T4" fmla="*/ 0 w 24854"/>
                <a:gd name="T5" fmla="*/ 0 h 43200"/>
                <a:gd name="T6" fmla="*/ 0 60000 65536"/>
                <a:gd name="T7" fmla="*/ 0 60000 65536"/>
                <a:gd name="T8" fmla="*/ 0 60000 65536"/>
                <a:gd name="T9" fmla="*/ 0 w 24854"/>
                <a:gd name="T10" fmla="*/ 0 h 43200"/>
                <a:gd name="T11" fmla="*/ 24854 w 24854"/>
                <a:gd name="T12" fmla="*/ 43200 h 43200"/>
              </a:gdLst>
              <a:ahLst/>
              <a:cxnLst>
                <a:cxn ang="T6">
                  <a:pos x="T0" y="T1"/>
                </a:cxn>
                <a:cxn ang="T7">
                  <a:pos x="T2" y="T3"/>
                </a:cxn>
                <a:cxn ang="T8">
                  <a:pos x="T4" y="T5"/>
                </a:cxn>
              </a:cxnLst>
              <a:rect l="T9" t="T10" r="T11" b="T12"/>
              <a:pathLst>
                <a:path w="24854" h="43200" fill="none" extrusionOk="0">
                  <a:moveTo>
                    <a:pt x="3338" y="0"/>
                  </a:moveTo>
                  <a:cubicBezTo>
                    <a:pt x="15235" y="46"/>
                    <a:pt x="24854" y="9703"/>
                    <a:pt x="24854" y="21600"/>
                  </a:cubicBezTo>
                  <a:cubicBezTo>
                    <a:pt x="24854" y="33529"/>
                    <a:pt x="15183" y="43200"/>
                    <a:pt x="3254" y="43200"/>
                  </a:cubicBezTo>
                  <a:cubicBezTo>
                    <a:pt x="2164" y="43200"/>
                    <a:pt x="1076" y="43117"/>
                    <a:pt x="-1" y="42953"/>
                  </a:cubicBezTo>
                </a:path>
                <a:path w="24854" h="43200" stroke="0" extrusionOk="0">
                  <a:moveTo>
                    <a:pt x="3338" y="0"/>
                  </a:moveTo>
                  <a:cubicBezTo>
                    <a:pt x="15235" y="46"/>
                    <a:pt x="24854" y="9703"/>
                    <a:pt x="24854" y="21600"/>
                  </a:cubicBezTo>
                  <a:cubicBezTo>
                    <a:pt x="24854" y="33529"/>
                    <a:pt x="15183" y="43200"/>
                    <a:pt x="3254" y="43200"/>
                  </a:cubicBezTo>
                  <a:cubicBezTo>
                    <a:pt x="2164" y="43200"/>
                    <a:pt x="1076" y="43117"/>
                    <a:pt x="-1" y="42953"/>
                  </a:cubicBezTo>
                  <a:lnTo>
                    <a:pt x="3254" y="21600"/>
                  </a:lnTo>
                  <a:close/>
                </a:path>
              </a:pathLst>
            </a:custGeom>
            <a:noFill/>
            <a:ln w="28575">
              <a:solidFill>
                <a:srgbClr val="FF5050"/>
              </a:solidFill>
              <a:round/>
              <a:headEnd/>
              <a:tailEnd type="triangl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1200" name="Rectangle 82"/>
            <p:cNvSpPr>
              <a:spLocks noChangeArrowheads="1"/>
            </p:cNvSpPr>
            <p:nvPr/>
          </p:nvSpPr>
          <p:spPr bwMode="auto">
            <a:xfrm>
              <a:off x="194" y="3421"/>
              <a:ext cx="8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r>
                <a:rPr lang="en-US" altLang="pt-BR" sz="2300" b="1">
                  <a:cs typeface="Arial" panose="020B0604020202020204" pitchFamily="34" charset="0"/>
                </a:rPr>
                <a:t>∆</a:t>
              </a:r>
              <a:r>
                <a:rPr lang="en-US" altLang="pt-BR" sz="2300" b="1" i="1">
                  <a:cs typeface="Arial" panose="020B0604020202020204" pitchFamily="34" charset="0"/>
                </a:rPr>
                <a:t>Q</a:t>
              </a:r>
              <a:r>
                <a:rPr lang="en-US" altLang="pt-BR" sz="2300">
                  <a:cs typeface="Arial" panose="020B0604020202020204" pitchFamily="34" charset="0"/>
                </a:rPr>
                <a:t> = 200</a:t>
              </a:r>
            </a:p>
          </p:txBody>
        </p:sp>
        <p:sp>
          <p:nvSpPr>
            <p:cNvPr id="91201" name="Rectangle 88"/>
            <p:cNvSpPr>
              <a:spLocks noChangeArrowheads="1"/>
            </p:cNvSpPr>
            <p:nvPr/>
          </p:nvSpPr>
          <p:spPr bwMode="auto">
            <a:xfrm>
              <a:off x="2869" y="3411"/>
              <a:ext cx="122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300" b="1" dirty="0" smtClean="0">
                  <a:cs typeface="Arial" panose="020B0604020202020204" pitchFamily="34" charset="0"/>
                </a:rPr>
                <a:t>∆CT</a:t>
              </a:r>
              <a:r>
                <a:rPr lang="en-US" altLang="pt-BR" sz="2300" dirty="0" smtClean="0">
                  <a:cs typeface="Arial" panose="020B0604020202020204" pitchFamily="34" charset="0"/>
                </a:rPr>
                <a:t> </a:t>
              </a:r>
              <a:r>
                <a:rPr lang="en-US" altLang="pt-BR" sz="2300" dirty="0">
                  <a:cs typeface="Arial" panose="020B0604020202020204" pitchFamily="34" charset="0"/>
                </a:rPr>
                <a:t>= $2000</a:t>
              </a:r>
            </a:p>
          </p:txBody>
        </p:sp>
      </p:grpSp>
    </p:spTree>
    <p:extLst>
      <p:ext uri="{BB962C8B-B14F-4D97-AF65-F5344CB8AC3E}">
        <p14:creationId xmlns:p14="http://schemas.microsoft.com/office/powerpoint/2010/main" val="1810921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2951"/>
                                        </p:tgtEl>
                                        <p:attrNameLst>
                                          <p:attrName>style.visibility</p:attrName>
                                        </p:attrNameLst>
                                      </p:cBhvr>
                                      <p:to>
                                        <p:strVal val="visible"/>
                                      </p:to>
                                    </p:set>
                                    <p:animEffect transition="in" filter="wipe(left)">
                                      <p:cBhvr>
                                        <p:cTn id="11" dur="500"/>
                                        <p:tgtEl>
                                          <p:spTgt spid="829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nodeType="afterGroup">
                            <p:stCondLst>
                              <p:cond delay="500"/>
                            </p:stCondLst>
                            <p:childTnLst>
                              <p:par>
                                <p:cTn id="18" presetID="18" presetClass="entr" presetSubtype="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Right)">
                                      <p:cBhvr>
                                        <p:cTn id="20" dur="1000"/>
                                        <p:tgtEl>
                                          <p:spTgt spid="4"/>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2950"/>
                                        </p:tgtEl>
                                        <p:attrNameLst>
                                          <p:attrName>style.visibility</p:attrName>
                                        </p:attrNameLst>
                                      </p:cBhvr>
                                      <p:to>
                                        <p:strVal val="visible"/>
                                      </p:to>
                                    </p:set>
                                    <p:animEffect transition="in" filter="wipe(left)">
                                      <p:cBhvr>
                                        <p:cTn id="24" dur="500"/>
                                        <p:tgtEl>
                                          <p:spTgt spid="829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par>
                          <p:cTn id="30" fill="hold" nodeType="afterGroup">
                            <p:stCondLst>
                              <p:cond delay="500"/>
                            </p:stCondLst>
                            <p:childTnLst>
                              <p:par>
                                <p:cTn id="31" presetID="18" presetClass="entr" presetSubtype="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trips(downRight)">
                                      <p:cBhvr>
                                        <p:cTn id="33" dur="1000"/>
                                        <p:tgtEl>
                                          <p:spTgt spid="5"/>
                                        </p:tgtEl>
                                      </p:cBhvr>
                                    </p:animEffect>
                                  </p:childTnLst>
                                </p:cTn>
                              </p:par>
                            </p:childTnLst>
                          </p:cTn>
                        </p:par>
                        <p:par>
                          <p:cTn id="34" fill="hold" nodeType="afterGroup">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2949"/>
                                        </p:tgtEl>
                                        <p:attrNameLst>
                                          <p:attrName>style.visibility</p:attrName>
                                        </p:attrNameLst>
                                      </p:cBhvr>
                                      <p:to>
                                        <p:strVal val="visible"/>
                                      </p:to>
                                    </p:set>
                                    <p:animEffect transition="in" filter="wipe(left)">
                                      <p:cBhvr>
                                        <p:cTn id="37" dur="500"/>
                                        <p:tgtEl>
                                          <p:spTgt spid="829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par>
                          <p:cTn id="43" fill="hold" nodeType="afterGroup">
                            <p:stCondLst>
                              <p:cond delay="500"/>
                            </p:stCondLst>
                            <p:childTnLst>
                              <p:par>
                                <p:cTn id="44" presetID="18" presetClass="entr" presetSubtype="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strips(downRight)">
                                      <p:cBhvr>
                                        <p:cTn id="46" dur="1000"/>
                                        <p:tgtEl>
                                          <p:spTgt spid="6"/>
                                        </p:tgtEl>
                                      </p:cBhvr>
                                    </p:animEffect>
                                  </p:childTnLst>
                                </p:cTn>
                              </p:par>
                            </p:childTnLst>
                          </p:cTn>
                        </p:par>
                        <p:par>
                          <p:cTn id="47" fill="hold" nodeType="afterGroup">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2948"/>
                                        </p:tgtEl>
                                        <p:attrNameLst>
                                          <p:attrName>style.visibility</p:attrName>
                                        </p:attrNameLst>
                                      </p:cBhvr>
                                      <p:to>
                                        <p:strVal val="visible"/>
                                      </p:to>
                                    </p:set>
                                    <p:animEffect transition="in" filter="wipe(left)">
                                      <p:cBhvr>
                                        <p:cTn id="50" dur="500"/>
                                        <p:tgtEl>
                                          <p:spTgt spid="8294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nodeType="clickEffect">
                                  <p:stCondLst>
                                    <p:cond delay="0"/>
                                  </p:stCondLst>
                                  <p:childTnLst>
                                    <p:animEffect transition="out" filter="dissolv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par>
                          <p:cTn id="56" fill="hold" nodeType="afterGroup">
                            <p:stCondLst>
                              <p:cond delay="500"/>
                            </p:stCondLst>
                            <p:childTnLst>
                              <p:par>
                                <p:cTn id="57" presetID="18" presetClass="entr" presetSubtype="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strips(downRight)">
                                      <p:cBhvr>
                                        <p:cTn id="59" dur="1000"/>
                                        <p:tgtEl>
                                          <p:spTgt spid="7"/>
                                        </p:tgtEl>
                                      </p:cBhvr>
                                    </p:animEffect>
                                  </p:childTnLst>
                                </p:cTn>
                              </p:par>
                            </p:childTnLst>
                          </p:cTn>
                        </p:par>
                        <p:par>
                          <p:cTn id="60" fill="hold" nodeType="afterGroup">
                            <p:stCondLst>
                              <p:cond delay="1500"/>
                            </p:stCondLst>
                            <p:childTnLst>
                              <p:par>
                                <p:cTn id="61" presetID="22" presetClass="entr" presetSubtype="8" fill="hold" grpId="0" nodeType="afterEffect">
                                  <p:stCondLst>
                                    <p:cond delay="0"/>
                                  </p:stCondLst>
                                  <p:childTnLst>
                                    <p:set>
                                      <p:cBhvr>
                                        <p:cTn id="62" dur="1" fill="hold">
                                          <p:stCondLst>
                                            <p:cond delay="0"/>
                                          </p:stCondLst>
                                        </p:cTn>
                                        <p:tgtEl>
                                          <p:spTgt spid="82947"/>
                                        </p:tgtEl>
                                        <p:attrNameLst>
                                          <p:attrName>style.visibility</p:attrName>
                                        </p:attrNameLst>
                                      </p:cBhvr>
                                      <p:to>
                                        <p:strVal val="visible"/>
                                      </p:to>
                                    </p:set>
                                    <p:animEffect transition="in" filter="wipe(left)">
                                      <p:cBhvr>
                                        <p:cTn id="63" dur="500"/>
                                        <p:tgtEl>
                                          <p:spTgt spid="829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xit" presetSubtype="0" fill="hold" nodeType="clickEffect">
                                  <p:stCondLst>
                                    <p:cond delay="0"/>
                                  </p:stCondLst>
                                  <p:childTnLst>
                                    <p:animEffect transition="out" filter="dissolv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p:bldP spid="82949" grpId="0"/>
      <p:bldP spid="82950" grpId="0"/>
      <p:bldP spid="829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Rodapé 1"/>
          <p:cNvSpPr>
            <a:spLocks noGrp="1"/>
          </p:cNvSpPr>
          <p:nvPr>
            <p:ph type="ftr" sz="quarter" idx="10"/>
          </p:nvPr>
        </p:nvSpPr>
        <p:spPr/>
        <p:txBody>
          <a:bodyPr/>
          <a:lstStyle/>
          <a:p>
            <a:r>
              <a:rPr lang="en-US" altLang="pt-BR"/>
              <a:t>THE COSTS OF PRODUCTION</a:t>
            </a:r>
          </a:p>
        </p:txBody>
      </p:sp>
      <p:sp>
        <p:nvSpPr>
          <p:cNvPr id="45" name="Espaço Reservado para Número de Slide 2"/>
          <p:cNvSpPr>
            <a:spLocks noGrp="1"/>
          </p:cNvSpPr>
          <p:nvPr>
            <p:ph type="sldNum" sz="quarter" idx="11"/>
          </p:nvPr>
        </p:nvSpPr>
        <p:spPr/>
        <p:txBody>
          <a:bodyPr/>
          <a:lstStyle/>
          <a:p>
            <a:fld id="{E19C36FC-E8E9-48B0-8581-255161D10528}" type="slidenum">
              <a:rPr lang="en-US" altLang="pt-BR"/>
              <a:pPr/>
              <a:t>31</a:t>
            </a:fld>
            <a:endParaRPr lang="en-US" altLang="pt-BR"/>
          </a:p>
        </p:txBody>
      </p:sp>
      <p:sp>
        <p:nvSpPr>
          <p:cNvPr id="83970" name="Text Box 2"/>
          <p:cNvSpPr txBox="1">
            <a:spLocks noChangeArrowheads="1"/>
          </p:cNvSpPr>
          <p:nvPr/>
        </p:nvSpPr>
        <p:spPr bwMode="auto">
          <a:xfrm>
            <a:off x="6453188" y="1627188"/>
            <a:ext cx="33020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50000"/>
              </a:spcBef>
            </a:pPr>
            <a:r>
              <a:rPr lang="en-US" altLang="pt-BR" sz="2600" b="1">
                <a:cs typeface="Arial" panose="020B0604020202020204" pitchFamily="34" charset="0"/>
              </a:rPr>
              <a:t>MC</a:t>
            </a:r>
            <a:r>
              <a:rPr lang="en-US" altLang="pt-BR" sz="2600">
                <a:cs typeface="Arial" panose="020B0604020202020204" pitchFamily="34" charset="0"/>
              </a:rPr>
              <a:t> usually rises </a:t>
            </a:r>
            <a:br>
              <a:rPr lang="en-US" altLang="pt-BR" sz="2600">
                <a:cs typeface="Arial" panose="020B0604020202020204" pitchFamily="34" charset="0"/>
              </a:rPr>
            </a:br>
            <a:r>
              <a:rPr lang="en-US" altLang="pt-BR" sz="2600">
                <a:cs typeface="Arial" panose="020B0604020202020204" pitchFamily="34" charset="0"/>
              </a:rPr>
              <a:t>as </a:t>
            </a:r>
            <a:r>
              <a:rPr lang="en-US" altLang="pt-BR" sz="2600" b="1" i="1">
                <a:cs typeface="Arial" panose="020B0604020202020204" pitchFamily="34" charset="0"/>
              </a:rPr>
              <a:t>Q</a:t>
            </a:r>
            <a:r>
              <a:rPr lang="en-US" altLang="pt-BR" sz="2600">
                <a:cs typeface="Arial" panose="020B0604020202020204" pitchFamily="34" charset="0"/>
              </a:rPr>
              <a:t> rises, </a:t>
            </a:r>
            <a:br>
              <a:rPr lang="en-US" altLang="pt-BR" sz="2600">
                <a:cs typeface="Arial" panose="020B0604020202020204" pitchFamily="34" charset="0"/>
              </a:rPr>
            </a:br>
            <a:r>
              <a:rPr lang="en-US" altLang="pt-BR" sz="2600">
                <a:cs typeface="Arial" panose="020B0604020202020204" pitchFamily="34" charset="0"/>
              </a:rPr>
              <a:t>as in this example.</a:t>
            </a:r>
          </a:p>
        </p:txBody>
      </p:sp>
      <p:sp>
        <p:nvSpPr>
          <p:cNvPr id="93187" name="Rectangle 4"/>
          <p:cNvSpPr>
            <a:spLocks noGrp="1" noChangeArrowheads="1"/>
          </p:cNvSpPr>
          <p:nvPr>
            <p:ph type="title" idx="4294967295"/>
          </p:nvPr>
        </p:nvSpPr>
        <p:spPr>
          <a:xfrm>
            <a:off x="1981200" y="185739"/>
            <a:ext cx="8229600" cy="649287"/>
          </a:xfrm>
        </p:spPr>
        <p:txBody>
          <a:bodyPr>
            <a:normAutofit/>
          </a:bodyPr>
          <a:lstStyle/>
          <a:p>
            <a:r>
              <a:rPr lang="en-US" altLang="pt-BR" sz="3200" dirty="0" err="1" smtClean="0"/>
              <a:t>Exemplo</a:t>
            </a:r>
            <a:r>
              <a:rPr lang="en-US" altLang="pt-BR" sz="3200" dirty="0" smtClean="0"/>
              <a:t> 1 :  A </a:t>
            </a:r>
            <a:r>
              <a:rPr lang="en-US" altLang="pt-BR" sz="3200" dirty="0" err="1" smtClean="0"/>
              <a:t>Curva</a:t>
            </a:r>
            <a:r>
              <a:rPr lang="en-US" altLang="pt-BR" sz="3200" dirty="0" smtClean="0"/>
              <a:t> de </a:t>
            </a:r>
            <a:r>
              <a:rPr lang="en-US" altLang="pt-BR" sz="3200" dirty="0" err="1" smtClean="0"/>
              <a:t>Custo</a:t>
            </a:r>
            <a:r>
              <a:rPr lang="en-US" altLang="pt-BR" sz="3200" dirty="0" smtClean="0"/>
              <a:t> Marginal</a:t>
            </a:r>
            <a:endParaRPr lang="en-US" altLang="pt-BR" sz="3400" dirty="0"/>
          </a:p>
        </p:txBody>
      </p:sp>
      <p:sp>
        <p:nvSpPr>
          <p:cNvPr id="93188" name="Rectangle 5"/>
          <p:cNvSpPr>
            <a:spLocks noChangeArrowheads="1"/>
          </p:cNvSpPr>
          <p:nvPr/>
        </p:nvSpPr>
        <p:spPr bwMode="auto">
          <a:xfrm>
            <a:off x="3135313" y="5635626"/>
            <a:ext cx="124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$11,000</a:t>
            </a:r>
          </a:p>
        </p:txBody>
      </p:sp>
      <p:sp>
        <p:nvSpPr>
          <p:cNvPr id="93189" name="Rectangle 6"/>
          <p:cNvSpPr>
            <a:spLocks noChangeArrowheads="1"/>
          </p:cNvSpPr>
          <p:nvPr/>
        </p:nvSpPr>
        <p:spPr bwMode="auto">
          <a:xfrm>
            <a:off x="3135313" y="5054601"/>
            <a:ext cx="1244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$9,000</a:t>
            </a:r>
          </a:p>
        </p:txBody>
      </p:sp>
      <p:sp>
        <p:nvSpPr>
          <p:cNvPr id="93190" name="Rectangle 7"/>
          <p:cNvSpPr>
            <a:spLocks noChangeArrowheads="1"/>
          </p:cNvSpPr>
          <p:nvPr/>
        </p:nvSpPr>
        <p:spPr bwMode="auto">
          <a:xfrm>
            <a:off x="3135313" y="4414838"/>
            <a:ext cx="1244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$7,000</a:t>
            </a:r>
          </a:p>
        </p:txBody>
      </p:sp>
      <p:sp>
        <p:nvSpPr>
          <p:cNvPr id="93191" name="Rectangle 8"/>
          <p:cNvSpPr>
            <a:spLocks noChangeArrowheads="1"/>
          </p:cNvSpPr>
          <p:nvPr/>
        </p:nvSpPr>
        <p:spPr bwMode="auto">
          <a:xfrm>
            <a:off x="3135313" y="3760788"/>
            <a:ext cx="1244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$5,000</a:t>
            </a:r>
          </a:p>
        </p:txBody>
      </p:sp>
      <p:sp>
        <p:nvSpPr>
          <p:cNvPr id="93192" name="Rectangle 9"/>
          <p:cNvSpPr>
            <a:spLocks noChangeArrowheads="1"/>
          </p:cNvSpPr>
          <p:nvPr/>
        </p:nvSpPr>
        <p:spPr bwMode="auto">
          <a:xfrm>
            <a:off x="3135313" y="3121026"/>
            <a:ext cx="1244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$3,000</a:t>
            </a:r>
          </a:p>
        </p:txBody>
      </p:sp>
      <p:sp>
        <p:nvSpPr>
          <p:cNvPr id="93193" name="Rectangle 10"/>
          <p:cNvSpPr>
            <a:spLocks noChangeArrowheads="1"/>
          </p:cNvSpPr>
          <p:nvPr/>
        </p:nvSpPr>
        <p:spPr bwMode="auto">
          <a:xfrm>
            <a:off x="3135313" y="2441575"/>
            <a:ext cx="1244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$1,000</a:t>
            </a:r>
          </a:p>
        </p:txBody>
      </p:sp>
      <p:sp>
        <p:nvSpPr>
          <p:cNvPr id="93194" name="Rectangle 11"/>
          <p:cNvSpPr>
            <a:spLocks noChangeArrowheads="1"/>
          </p:cNvSpPr>
          <p:nvPr/>
        </p:nvSpPr>
        <p:spPr bwMode="auto">
          <a:xfrm>
            <a:off x="3135313" y="1128713"/>
            <a:ext cx="124460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CT</a:t>
            </a:r>
            <a:endParaRPr lang="en-US" altLang="pt-BR" sz="2400" i="1" dirty="0">
              <a:cs typeface="Arial" panose="020B0604020202020204" pitchFamily="34" charset="0"/>
            </a:endParaRPr>
          </a:p>
        </p:txBody>
      </p:sp>
      <p:grpSp>
        <p:nvGrpSpPr>
          <p:cNvPr id="93195" name="Group 12"/>
          <p:cNvGrpSpPr>
            <a:grpSpLocks/>
          </p:cNvGrpSpPr>
          <p:nvPr/>
        </p:nvGrpSpPr>
        <p:grpSpPr bwMode="auto">
          <a:xfrm>
            <a:off x="4379914" y="2798764"/>
            <a:ext cx="1146175" cy="3095625"/>
            <a:chOff x="1799" y="1966"/>
            <a:chExt cx="722" cy="1950"/>
          </a:xfrm>
        </p:grpSpPr>
        <p:sp>
          <p:nvSpPr>
            <p:cNvPr id="93196" name="Rectangle 13"/>
            <p:cNvSpPr>
              <a:spLocks noChangeArrowheads="1"/>
            </p:cNvSpPr>
            <p:nvPr/>
          </p:nvSpPr>
          <p:spPr bwMode="auto">
            <a:xfrm>
              <a:off x="1799" y="3550"/>
              <a:ext cx="72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$10.00</a:t>
              </a:r>
            </a:p>
          </p:txBody>
        </p:sp>
        <p:sp>
          <p:nvSpPr>
            <p:cNvPr id="93197" name="Rectangle 14"/>
            <p:cNvSpPr>
              <a:spLocks noChangeArrowheads="1"/>
            </p:cNvSpPr>
            <p:nvPr/>
          </p:nvSpPr>
          <p:spPr bwMode="auto">
            <a:xfrm>
              <a:off x="1799" y="3184"/>
              <a:ext cx="72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$5.00</a:t>
              </a:r>
            </a:p>
          </p:txBody>
        </p:sp>
        <p:sp>
          <p:nvSpPr>
            <p:cNvPr id="93198" name="Rectangle 15"/>
            <p:cNvSpPr>
              <a:spLocks noChangeArrowheads="1"/>
            </p:cNvSpPr>
            <p:nvPr/>
          </p:nvSpPr>
          <p:spPr bwMode="auto">
            <a:xfrm>
              <a:off x="1799" y="2781"/>
              <a:ext cx="72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$3.33</a:t>
              </a:r>
            </a:p>
          </p:txBody>
        </p:sp>
        <p:sp>
          <p:nvSpPr>
            <p:cNvPr id="93199" name="Rectangle 16"/>
            <p:cNvSpPr>
              <a:spLocks noChangeArrowheads="1"/>
            </p:cNvSpPr>
            <p:nvPr/>
          </p:nvSpPr>
          <p:spPr bwMode="auto">
            <a:xfrm>
              <a:off x="1799" y="2369"/>
              <a:ext cx="72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$2.50</a:t>
              </a:r>
            </a:p>
          </p:txBody>
        </p:sp>
        <p:sp>
          <p:nvSpPr>
            <p:cNvPr id="93200" name="Rectangle 17"/>
            <p:cNvSpPr>
              <a:spLocks noChangeArrowheads="1"/>
            </p:cNvSpPr>
            <p:nvPr/>
          </p:nvSpPr>
          <p:spPr bwMode="auto">
            <a:xfrm>
              <a:off x="1799" y="1966"/>
              <a:ext cx="72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$2.00</a:t>
              </a:r>
            </a:p>
          </p:txBody>
        </p:sp>
      </p:grpSp>
      <p:sp>
        <p:nvSpPr>
          <p:cNvPr id="93201" name="Rectangle 18"/>
          <p:cNvSpPr>
            <a:spLocks noChangeArrowheads="1"/>
          </p:cNvSpPr>
          <p:nvPr/>
        </p:nvSpPr>
        <p:spPr bwMode="auto">
          <a:xfrm>
            <a:off x="4379914" y="2441575"/>
            <a:ext cx="11461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endParaRPr lang="pt-BR" altLang="pt-BR" sz="2300">
              <a:cs typeface="Arial" panose="020B0604020202020204" pitchFamily="34" charset="0"/>
            </a:endParaRPr>
          </a:p>
        </p:txBody>
      </p:sp>
      <p:sp>
        <p:nvSpPr>
          <p:cNvPr id="93202" name="Rectangle 19"/>
          <p:cNvSpPr>
            <a:spLocks noChangeArrowheads="1"/>
          </p:cNvSpPr>
          <p:nvPr/>
        </p:nvSpPr>
        <p:spPr bwMode="auto">
          <a:xfrm>
            <a:off x="4379914" y="1128713"/>
            <a:ext cx="114617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Cmg</a:t>
            </a:r>
            <a:endParaRPr lang="en-US" altLang="pt-BR" sz="2400" i="1" dirty="0">
              <a:cs typeface="Arial" panose="020B0604020202020204" pitchFamily="34" charset="0"/>
            </a:endParaRPr>
          </a:p>
        </p:txBody>
      </p:sp>
      <p:sp>
        <p:nvSpPr>
          <p:cNvPr id="93203" name="Rectangle 20"/>
          <p:cNvSpPr>
            <a:spLocks noChangeArrowheads="1"/>
          </p:cNvSpPr>
          <p:nvPr/>
        </p:nvSpPr>
        <p:spPr bwMode="auto">
          <a:xfrm>
            <a:off x="1854201" y="5635626"/>
            <a:ext cx="1281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3000</a:t>
            </a:r>
          </a:p>
        </p:txBody>
      </p:sp>
      <p:sp>
        <p:nvSpPr>
          <p:cNvPr id="93204" name="Rectangle 21"/>
          <p:cNvSpPr>
            <a:spLocks noChangeArrowheads="1"/>
          </p:cNvSpPr>
          <p:nvPr/>
        </p:nvSpPr>
        <p:spPr bwMode="auto">
          <a:xfrm>
            <a:off x="1854201" y="5054601"/>
            <a:ext cx="1281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2800</a:t>
            </a:r>
          </a:p>
        </p:txBody>
      </p:sp>
      <p:sp>
        <p:nvSpPr>
          <p:cNvPr id="93205" name="Rectangle 22"/>
          <p:cNvSpPr>
            <a:spLocks noChangeArrowheads="1"/>
          </p:cNvSpPr>
          <p:nvPr/>
        </p:nvSpPr>
        <p:spPr bwMode="auto">
          <a:xfrm>
            <a:off x="1854201" y="4414838"/>
            <a:ext cx="12811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2400</a:t>
            </a:r>
          </a:p>
        </p:txBody>
      </p:sp>
      <p:sp>
        <p:nvSpPr>
          <p:cNvPr id="93206" name="Rectangle 23"/>
          <p:cNvSpPr>
            <a:spLocks noChangeArrowheads="1"/>
          </p:cNvSpPr>
          <p:nvPr/>
        </p:nvSpPr>
        <p:spPr bwMode="auto">
          <a:xfrm>
            <a:off x="1854201" y="3760788"/>
            <a:ext cx="128111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1800</a:t>
            </a:r>
          </a:p>
        </p:txBody>
      </p:sp>
      <p:sp>
        <p:nvSpPr>
          <p:cNvPr id="93207" name="Rectangle 24"/>
          <p:cNvSpPr>
            <a:spLocks noChangeArrowheads="1"/>
          </p:cNvSpPr>
          <p:nvPr/>
        </p:nvSpPr>
        <p:spPr bwMode="auto">
          <a:xfrm>
            <a:off x="1854201" y="3121026"/>
            <a:ext cx="12811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1000</a:t>
            </a:r>
          </a:p>
        </p:txBody>
      </p:sp>
      <p:sp>
        <p:nvSpPr>
          <p:cNvPr id="93208" name="Rectangle 25"/>
          <p:cNvSpPr>
            <a:spLocks noChangeArrowheads="1"/>
          </p:cNvSpPr>
          <p:nvPr/>
        </p:nvSpPr>
        <p:spPr bwMode="auto">
          <a:xfrm>
            <a:off x="1854201" y="2441575"/>
            <a:ext cx="12811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2286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0</a:t>
            </a:r>
          </a:p>
        </p:txBody>
      </p:sp>
      <p:sp>
        <p:nvSpPr>
          <p:cNvPr id="93209" name="Rectangle 26"/>
          <p:cNvSpPr>
            <a:spLocks noChangeArrowheads="1"/>
          </p:cNvSpPr>
          <p:nvPr/>
        </p:nvSpPr>
        <p:spPr bwMode="auto">
          <a:xfrm>
            <a:off x="1854201" y="1128713"/>
            <a:ext cx="128111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dirty="0">
                <a:cs typeface="Arial" panose="020B0604020202020204" pitchFamily="34" charset="0"/>
              </a:rPr>
              <a:t>Q</a:t>
            </a:r>
            <a:r>
              <a:rPr lang="en-US" altLang="pt-BR" sz="2400" dirty="0">
                <a:cs typeface="Arial" panose="020B0604020202020204" pitchFamily="34" charset="0"/>
              </a:rPr>
              <a:t/>
            </a:r>
            <a:br>
              <a:rPr lang="en-US" altLang="pt-BR" sz="2400" dirty="0">
                <a:cs typeface="Arial" panose="020B0604020202020204" pitchFamily="34" charset="0"/>
              </a:rPr>
            </a:br>
            <a:r>
              <a:rPr lang="en-US" altLang="pt-BR" sz="2400" dirty="0" smtClean="0">
                <a:cs typeface="Arial" panose="020B0604020202020204" pitchFamily="34" charset="0"/>
              </a:rPr>
              <a:t>(</a:t>
            </a:r>
            <a:r>
              <a:rPr lang="en-US" altLang="pt-BR" sz="2400" dirty="0" err="1" smtClean="0">
                <a:cs typeface="Arial" panose="020B0604020202020204" pitchFamily="34" charset="0"/>
              </a:rPr>
              <a:t>trigo</a:t>
            </a:r>
            <a:r>
              <a:rPr lang="en-US" altLang="pt-BR" sz="2400" dirty="0" smtClean="0">
                <a:cs typeface="Arial" panose="020B0604020202020204" pitchFamily="34" charset="0"/>
              </a:rPr>
              <a:t>)</a:t>
            </a:r>
            <a:endParaRPr lang="en-US" altLang="pt-BR" sz="2400" dirty="0">
              <a:cs typeface="Arial" panose="020B0604020202020204" pitchFamily="34" charset="0"/>
            </a:endParaRPr>
          </a:p>
        </p:txBody>
      </p:sp>
      <p:sp>
        <p:nvSpPr>
          <p:cNvPr id="93210" name="Line 27"/>
          <p:cNvSpPr>
            <a:spLocks noChangeShapeType="1"/>
          </p:cNvSpPr>
          <p:nvPr/>
        </p:nvSpPr>
        <p:spPr bwMode="auto">
          <a:xfrm>
            <a:off x="1854200" y="1128713"/>
            <a:ext cx="0" cy="13128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1" name="Line 28"/>
          <p:cNvSpPr>
            <a:spLocks noChangeShapeType="1"/>
          </p:cNvSpPr>
          <p:nvPr/>
        </p:nvSpPr>
        <p:spPr bwMode="auto">
          <a:xfrm>
            <a:off x="5526088" y="1128713"/>
            <a:ext cx="0" cy="13128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2" name="Line 29"/>
          <p:cNvSpPr>
            <a:spLocks noChangeShapeType="1"/>
          </p:cNvSpPr>
          <p:nvPr/>
        </p:nvSpPr>
        <p:spPr bwMode="auto">
          <a:xfrm>
            <a:off x="1854200" y="1128713"/>
            <a:ext cx="36718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3" name="Line 30"/>
          <p:cNvSpPr>
            <a:spLocks noChangeShapeType="1"/>
          </p:cNvSpPr>
          <p:nvPr/>
        </p:nvSpPr>
        <p:spPr bwMode="auto">
          <a:xfrm>
            <a:off x="1854200" y="2441575"/>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4" name="Line 31"/>
          <p:cNvSpPr>
            <a:spLocks noChangeShapeType="1"/>
          </p:cNvSpPr>
          <p:nvPr/>
        </p:nvSpPr>
        <p:spPr bwMode="auto">
          <a:xfrm>
            <a:off x="5526088" y="2441575"/>
            <a:ext cx="0" cy="679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5" name="Line 32"/>
          <p:cNvSpPr>
            <a:spLocks noChangeShapeType="1"/>
          </p:cNvSpPr>
          <p:nvPr/>
        </p:nvSpPr>
        <p:spPr bwMode="auto">
          <a:xfrm>
            <a:off x="1854200" y="3121026"/>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6" name="Line 33"/>
          <p:cNvSpPr>
            <a:spLocks noChangeShapeType="1"/>
          </p:cNvSpPr>
          <p:nvPr/>
        </p:nvSpPr>
        <p:spPr bwMode="auto">
          <a:xfrm>
            <a:off x="5526088" y="3121026"/>
            <a:ext cx="0" cy="6397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7" name="Line 34"/>
          <p:cNvSpPr>
            <a:spLocks noChangeShapeType="1"/>
          </p:cNvSpPr>
          <p:nvPr/>
        </p:nvSpPr>
        <p:spPr bwMode="auto">
          <a:xfrm>
            <a:off x="1854200" y="3760788"/>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8" name="Line 35"/>
          <p:cNvSpPr>
            <a:spLocks noChangeShapeType="1"/>
          </p:cNvSpPr>
          <p:nvPr/>
        </p:nvSpPr>
        <p:spPr bwMode="auto">
          <a:xfrm>
            <a:off x="5526088" y="3760788"/>
            <a:ext cx="0" cy="654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19" name="Line 36"/>
          <p:cNvSpPr>
            <a:spLocks noChangeShapeType="1"/>
          </p:cNvSpPr>
          <p:nvPr/>
        </p:nvSpPr>
        <p:spPr bwMode="auto">
          <a:xfrm>
            <a:off x="1854200" y="44148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0" name="Line 37"/>
          <p:cNvSpPr>
            <a:spLocks noChangeShapeType="1"/>
          </p:cNvSpPr>
          <p:nvPr/>
        </p:nvSpPr>
        <p:spPr bwMode="auto">
          <a:xfrm>
            <a:off x="5526088" y="4414838"/>
            <a:ext cx="0" cy="6397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1" name="Line 38"/>
          <p:cNvSpPr>
            <a:spLocks noChangeShapeType="1"/>
          </p:cNvSpPr>
          <p:nvPr/>
        </p:nvSpPr>
        <p:spPr bwMode="auto">
          <a:xfrm>
            <a:off x="1854200" y="5054601"/>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2" name="Line 39"/>
          <p:cNvSpPr>
            <a:spLocks noChangeShapeType="1"/>
          </p:cNvSpPr>
          <p:nvPr/>
        </p:nvSpPr>
        <p:spPr bwMode="auto">
          <a:xfrm>
            <a:off x="5526088" y="5054601"/>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3" name="Line 40"/>
          <p:cNvSpPr>
            <a:spLocks noChangeShapeType="1"/>
          </p:cNvSpPr>
          <p:nvPr/>
        </p:nvSpPr>
        <p:spPr bwMode="auto">
          <a:xfrm>
            <a:off x="1854200" y="5635626"/>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4" name="Line 41"/>
          <p:cNvSpPr>
            <a:spLocks noChangeShapeType="1"/>
          </p:cNvSpPr>
          <p:nvPr/>
        </p:nvSpPr>
        <p:spPr bwMode="auto">
          <a:xfrm>
            <a:off x="5526088" y="5635626"/>
            <a:ext cx="0" cy="5810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5" name="Line 42"/>
          <p:cNvSpPr>
            <a:spLocks noChangeShapeType="1"/>
          </p:cNvSpPr>
          <p:nvPr/>
        </p:nvSpPr>
        <p:spPr bwMode="auto">
          <a:xfrm>
            <a:off x="1854200" y="6216650"/>
            <a:ext cx="36718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pt-BR"/>
          </a:p>
        </p:txBody>
      </p:sp>
      <p:sp>
        <p:nvSpPr>
          <p:cNvPr id="93226" name="Line 43"/>
          <p:cNvSpPr>
            <a:spLocks noChangeShapeType="1"/>
          </p:cNvSpPr>
          <p:nvPr/>
        </p:nvSpPr>
        <p:spPr bwMode="auto">
          <a:xfrm>
            <a:off x="1854200" y="2441575"/>
            <a:ext cx="36718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aphicFrame>
        <p:nvGraphicFramePr>
          <p:cNvPr id="83971" name="Object 3"/>
          <p:cNvGraphicFramePr>
            <a:graphicFrameLocks noChangeAspect="1"/>
          </p:cNvGraphicFramePr>
          <p:nvPr/>
        </p:nvGraphicFramePr>
        <p:xfrm>
          <a:off x="5537200" y="903289"/>
          <a:ext cx="4916488" cy="5438775"/>
        </p:xfrm>
        <a:graphic>
          <a:graphicData uri="http://schemas.openxmlformats.org/presentationml/2006/ole">
            <mc:AlternateContent xmlns:mc="http://schemas.openxmlformats.org/markup-compatibility/2006">
              <mc:Choice xmlns:v="urn:schemas-microsoft-com:vml" Requires="v">
                <p:oleObj spid="_x0000_s3103" name="Chart" r:id="rId4" imgW="4381381" imgH="4848106" progId="Excel.Chart.8">
                  <p:embed/>
                </p:oleObj>
              </mc:Choice>
              <mc:Fallback>
                <p:oleObj name="Chart" r:id="rId4" imgW="4381381" imgH="4848106" progId="Excel.Chart.8">
                  <p:embed/>
                  <p:pic>
                    <p:nvPicPr>
                      <p:cNvPr id="8397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903289"/>
                        <a:ext cx="4916488"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883650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left)">
                                      <p:cBhvr>
                                        <p:cTn id="7" dur="5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dissolve">
                                      <p:cBhvr>
                                        <p:cTn id="12"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OleChart spid="8397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BF300B3C-0876-4D3A-809C-737FDEA13810}" type="slidenum">
              <a:rPr lang="en-US" altLang="pt-BR"/>
              <a:pPr/>
              <a:t>32</a:t>
            </a:fld>
            <a:endParaRPr lang="en-US" altLang="pt-BR"/>
          </a:p>
        </p:txBody>
      </p:sp>
      <p:sp>
        <p:nvSpPr>
          <p:cNvPr id="95234" name="Rectangle 2"/>
          <p:cNvSpPr>
            <a:spLocks noGrp="1" noChangeArrowheads="1"/>
          </p:cNvSpPr>
          <p:nvPr>
            <p:ph type="title" idx="4294967295"/>
          </p:nvPr>
        </p:nvSpPr>
        <p:spPr/>
        <p:txBody>
          <a:bodyPr/>
          <a:lstStyle/>
          <a:p>
            <a:r>
              <a:rPr lang="en-US" altLang="pt-BR" dirty="0" err="1" smtClean="0"/>
              <a:t>Por</a:t>
            </a:r>
            <a:r>
              <a:rPr lang="en-US" altLang="pt-BR" dirty="0" smtClean="0"/>
              <a:t> que </a:t>
            </a:r>
            <a:r>
              <a:rPr lang="en-US" altLang="pt-BR" dirty="0" err="1" smtClean="0"/>
              <a:t>os</a:t>
            </a:r>
            <a:r>
              <a:rPr lang="en-US" altLang="pt-BR" dirty="0" smtClean="0"/>
              <a:t> </a:t>
            </a:r>
            <a:r>
              <a:rPr lang="en-US" altLang="pt-BR" dirty="0" err="1" smtClean="0"/>
              <a:t>custos</a:t>
            </a:r>
            <a:r>
              <a:rPr lang="en-US" altLang="pt-BR" dirty="0" smtClean="0"/>
              <a:t> </a:t>
            </a:r>
            <a:r>
              <a:rPr lang="en-US" altLang="pt-BR" dirty="0" err="1" smtClean="0"/>
              <a:t>marginais</a:t>
            </a:r>
            <a:r>
              <a:rPr lang="en-US" altLang="pt-BR" dirty="0" smtClean="0"/>
              <a:t> </a:t>
            </a:r>
            <a:r>
              <a:rPr lang="en-US" altLang="pt-BR" dirty="0" err="1" smtClean="0"/>
              <a:t>são</a:t>
            </a:r>
            <a:r>
              <a:rPr lang="en-US" altLang="pt-BR" dirty="0" smtClean="0"/>
              <a:t> </a:t>
            </a:r>
            <a:r>
              <a:rPr lang="en-US" altLang="pt-BR" dirty="0" err="1" smtClean="0"/>
              <a:t>importantes</a:t>
            </a:r>
            <a:r>
              <a:rPr lang="en-US" altLang="pt-BR" dirty="0" smtClean="0"/>
              <a:t>?</a:t>
            </a:r>
            <a:endParaRPr lang="en-US" altLang="pt-BR" dirty="0"/>
          </a:p>
        </p:txBody>
      </p:sp>
      <p:sp>
        <p:nvSpPr>
          <p:cNvPr id="109571" name="Rectangle 3"/>
          <p:cNvSpPr>
            <a:spLocks noGrp="1" noChangeArrowheads="1"/>
          </p:cNvSpPr>
          <p:nvPr>
            <p:ph type="body" idx="4294967295"/>
          </p:nvPr>
        </p:nvSpPr>
        <p:spPr>
          <a:xfrm>
            <a:off x="1981200" y="1690688"/>
            <a:ext cx="8229600" cy="4697413"/>
          </a:xfrm>
        </p:spPr>
        <p:txBody>
          <a:bodyPr/>
          <a:lstStyle/>
          <a:p>
            <a:r>
              <a:rPr lang="pt-BR" altLang="pt-BR" sz="2700" dirty="0"/>
              <a:t>O fazendeiro </a:t>
            </a:r>
            <a:r>
              <a:rPr lang="pt-BR" altLang="pt-BR" sz="2700" dirty="0" smtClean="0"/>
              <a:t>José </a:t>
            </a:r>
            <a:r>
              <a:rPr lang="pt-BR" altLang="pt-BR" sz="2700" dirty="0"/>
              <a:t>é racional e quer maximizar seu lucro. Para aumentar o lucro, ele deveria produzir mais ou menos trigo?</a:t>
            </a:r>
          </a:p>
          <a:p>
            <a:r>
              <a:rPr lang="pt-BR" altLang="pt-BR" sz="2700" dirty="0"/>
              <a:t>Para encontrar a resposta, o </a:t>
            </a:r>
            <a:r>
              <a:rPr lang="pt-BR" altLang="pt-BR" sz="2700" dirty="0" smtClean="0"/>
              <a:t>fazendeiro </a:t>
            </a:r>
            <a:r>
              <a:rPr lang="pt-BR" altLang="pt-BR" sz="2700" dirty="0"/>
              <a:t>precisa "pensar na margem".</a:t>
            </a:r>
          </a:p>
          <a:p>
            <a:r>
              <a:rPr lang="pt-BR" altLang="pt-BR" sz="2700" dirty="0"/>
              <a:t>Se o custo do trigo adicional </a:t>
            </a:r>
            <a:r>
              <a:rPr lang="pt-BR" altLang="pt-BR" sz="2700" dirty="0" smtClean="0"/>
              <a:t>(</a:t>
            </a:r>
            <a:r>
              <a:rPr lang="pt-BR" altLang="pt-BR" sz="2700" dirty="0" err="1" smtClean="0"/>
              <a:t>Cmg</a:t>
            </a:r>
            <a:r>
              <a:rPr lang="pt-BR" altLang="pt-BR" sz="2700" dirty="0" smtClean="0"/>
              <a:t>) </a:t>
            </a:r>
            <a:r>
              <a:rPr lang="pt-BR" altLang="pt-BR" sz="2700" dirty="0"/>
              <a:t>for menor que a receita que ele obteria com a venda, os lucros de </a:t>
            </a:r>
            <a:r>
              <a:rPr lang="pt-BR" altLang="pt-BR" sz="2700" dirty="0" smtClean="0"/>
              <a:t>Jos</a:t>
            </a:r>
            <a:r>
              <a:rPr lang="pt-BR" altLang="pt-BR" sz="2700" dirty="0"/>
              <a:t>é</a:t>
            </a:r>
            <a:r>
              <a:rPr lang="pt-BR" altLang="pt-BR" sz="2700" dirty="0" smtClean="0"/>
              <a:t> </a:t>
            </a:r>
            <a:r>
              <a:rPr lang="pt-BR" altLang="pt-BR" sz="2700" dirty="0"/>
              <a:t>aumentarão se ele produzir mais.</a:t>
            </a:r>
            <a:endParaRPr lang="en-US" altLang="pt-BR" sz="2700" dirty="0"/>
          </a:p>
        </p:txBody>
      </p:sp>
    </p:spTree>
    <p:extLst>
      <p:ext uri="{BB962C8B-B14F-4D97-AF65-F5344CB8AC3E}">
        <p14:creationId xmlns:p14="http://schemas.microsoft.com/office/powerpoint/2010/main" val="12055100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wipe(left)">
                                      <p:cBhvr>
                                        <p:cTn id="7" dur="5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wipe(left)">
                                      <p:cBhvr>
                                        <p:cTn id="12" dur="5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wipe(left)">
                                      <p:cBhvr>
                                        <p:cTn id="17" dur="5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1"/>
          <p:cNvSpPr>
            <a:spLocks noGrp="1"/>
          </p:cNvSpPr>
          <p:nvPr>
            <p:ph type="ftr" sz="quarter" idx="10"/>
          </p:nvPr>
        </p:nvSpPr>
        <p:spPr/>
        <p:txBody>
          <a:bodyPr/>
          <a:lstStyle/>
          <a:p>
            <a:r>
              <a:rPr lang="en-US" altLang="pt-BR"/>
              <a:t>THE COSTS OF PRODUCTION</a:t>
            </a:r>
          </a:p>
        </p:txBody>
      </p:sp>
      <p:sp>
        <p:nvSpPr>
          <p:cNvPr id="6" name="Espaço Reservado para Número de Slide 2"/>
          <p:cNvSpPr>
            <a:spLocks noGrp="1"/>
          </p:cNvSpPr>
          <p:nvPr>
            <p:ph type="sldNum" sz="quarter" idx="11"/>
          </p:nvPr>
        </p:nvSpPr>
        <p:spPr/>
        <p:txBody>
          <a:bodyPr/>
          <a:lstStyle/>
          <a:p>
            <a:fld id="{1B44D83D-5CEC-4627-9DDA-5794CB164294}" type="slidenum">
              <a:rPr lang="en-US" altLang="pt-BR"/>
              <a:pPr/>
              <a:t>33</a:t>
            </a:fld>
            <a:endParaRPr lang="en-US" altLang="pt-BR"/>
          </a:p>
        </p:txBody>
      </p:sp>
      <p:sp>
        <p:nvSpPr>
          <p:cNvPr id="97282" name="Rectangle 2"/>
          <p:cNvSpPr>
            <a:spLocks noGrp="1" noChangeArrowheads="1"/>
          </p:cNvSpPr>
          <p:nvPr>
            <p:ph type="title" idx="4294967295"/>
          </p:nvPr>
        </p:nvSpPr>
        <p:spPr>
          <a:xfrm>
            <a:off x="2209800" y="282575"/>
            <a:ext cx="8229600" cy="649288"/>
          </a:xfrm>
        </p:spPr>
        <p:txBody>
          <a:bodyPr/>
          <a:lstStyle/>
          <a:p>
            <a:r>
              <a:rPr lang="en-US" altLang="pt-BR" sz="3600" dirty="0" err="1" smtClean="0"/>
              <a:t>Custos</a:t>
            </a:r>
            <a:r>
              <a:rPr lang="en-US" altLang="pt-BR" sz="3600" dirty="0" smtClean="0"/>
              <a:t> </a:t>
            </a:r>
            <a:r>
              <a:rPr lang="en-US" altLang="pt-BR" sz="3600" dirty="0" err="1" smtClean="0"/>
              <a:t>Fixos</a:t>
            </a:r>
            <a:r>
              <a:rPr lang="en-US" altLang="pt-BR" sz="3600" dirty="0" smtClean="0"/>
              <a:t> e </a:t>
            </a:r>
            <a:r>
              <a:rPr lang="en-US" altLang="pt-BR" sz="3600" dirty="0" err="1" smtClean="0"/>
              <a:t>Custos</a:t>
            </a:r>
            <a:r>
              <a:rPr lang="en-US" altLang="pt-BR" sz="3600" dirty="0" smtClean="0"/>
              <a:t> </a:t>
            </a:r>
            <a:r>
              <a:rPr lang="en-US" altLang="pt-BR" sz="3600" dirty="0" err="1" smtClean="0"/>
              <a:t>Variáveis</a:t>
            </a:r>
            <a:endParaRPr lang="en-US" altLang="pt-BR" sz="3600" dirty="0"/>
          </a:p>
        </p:txBody>
      </p:sp>
      <p:sp>
        <p:nvSpPr>
          <p:cNvPr id="97283" name="Rectangle 3"/>
          <p:cNvSpPr>
            <a:spLocks noGrp="1" noChangeArrowheads="1"/>
          </p:cNvSpPr>
          <p:nvPr>
            <p:ph type="body" idx="4294967295"/>
          </p:nvPr>
        </p:nvSpPr>
        <p:spPr>
          <a:xfrm>
            <a:off x="1981200" y="931863"/>
            <a:ext cx="8229600" cy="5562600"/>
          </a:xfrm>
        </p:spPr>
        <p:txBody>
          <a:bodyPr/>
          <a:lstStyle/>
          <a:p>
            <a:r>
              <a:rPr lang="pt-BR" altLang="pt-BR" sz="2700" b="1" dirty="0">
                <a:solidFill>
                  <a:srgbClr val="CC0000"/>
                </a:solidFill>
              </a:rPr>
              <a:t>Os custos fixos </a:t>
            </a:r>
            <a:r>
              <a:rPr lang="pt-BR" altLang="pt-BR" sz="2700" b="1" dirty="0" smtClean="0">
                <a:solidFill>
                  <a:srgbClr val="CC0000"/>
                </a:solidFill>
              </a:rPr>
              <a:t>(CF) </a:t>
            </a:r>
            <a:r>
              <a:rPr lang="pt-BR" altLang="pt-BR" sz="2700" dirty="0"/>
              <a:t>não variam com a quantidade de produção produzida.</a:t>
            </a:r>
          </a:p>
          <a:p>
            <a:r>
              <a:rPr lang="pt-BR" altLang="pt-BR" sz="2700" dirty="0"/>
              <a:t>Para o fazendeiro </a:t>
            </a:r>
            <a:r>
              <a:rPr lang="pt-BR" altLang="pt-BR" sz="2700" dirty="0" smtClean="0"/>
              <a:t>José, CF </a:t>
            </a:r>
            <a:r>
              <a:rPr lang="pt-BR" altLang="pt-BR" sz="2700" dirty="0"/>
              <a:t>= $ 1000 por sua terra</a:t>
            </a:r>
          </a:p>
          <a:p>
            <a:r>
              <a:rPr lang="pt-BR" altLang="pt-BR" sz="2700" dirty="0"/>
              <a:t>Outros exemplos: custo do equipamento, pagamento de empréstimos, aluguel</a:t>
            </a:r>
          </a:p>
          <a:p>
            <a:r>
              <a:rPr lang="pt-BR" altLang="pt-BR" sz="2700" b="1" dirty="0">
                <a:solidFill>
                  <a:srgbClr val="CC0000"/>
                </a:solidFill>
              </a:rPr>
              <a:t>Os custos variáveis </a:t>
            </a:r>
            <a:r>
              <a:rPr lang="pt-BR" altLang="pt-BR" sz="2700" b="1" dirty="0" smtClean="0">
                <a:solidFill>
                  <a:srgbClr val="CC0000"/>
                </a:solidFill>
              </a:rPr>
              <a:t>(CV) </a:t>
            </a:r>
            <a:r>
              <a:rPr lang="pt-BR" altLang="pt-BR" sz="2700" dirty="0"/>
              <a:t>variam com a quantidade produzida.</a:t>
            </a:r>
          </a:p>
          <a:p>
            <a:r>
              <a:rPr lang="pt-BR" altLang="pt-BR" sz="2700" dirty="0"/>
              <a:t>Para o fazendeiro </a:t>
            </a:r>
            <a:r>
              <a:rPr lang="pt-BR" altLang="pt-BR" sz="2700" dirty="0" smtClean="0"/>
              <a:t>José, CV </a:t>
            </a:r>
            <a:r>
              <a:rPr lang="pt-BR" altLang="pt-BR" sz="2700" dirty="0"/>
              <a:t>= salários que ele paga aos trabalhadores</a:t>
            </a:r>
          </a:p>
          <a:p>
            <a:r>
              <a:rPr lang="pt-BR" altLang="pt-BR" sz="2700" dirty="0"/>
              <a:t>Outro exemplo: custo de materiais</a:t>
            </a:r>
          </a:p>
          <a:p>
            <a:r>
              <a:rPr lang="pt-BR" altLang="pt-BR" sz="2700" b="1" dirty="0">
                <a:solidFill>
                  <a:srgbClr val="CC0000"/>
                </a:solidFill>
              </a:rPr>
              <a:t>Custo total (CT) = </a:t>
            </a:r>
            <a:r>
              <a:rPr lang="pt-BR" altLang="pt-BR" sz="2700" b="1" dirty="0" smtClean="0">
                <a:solidFill>
                  <a:srgbClr val="CC0000"/>
                </a:solidFill>
              </a:rPr>
              <a:t>CF </a:t>
            </a:r>
            <a:r>
              <a:rPr lang="pt-BR" altLang="pt-BR" sz="2700" b="1" dirty="0">
                <a:solidFill>
                  <a:srgbClr val="CC0000"/>
                </a:solidFill>
              </a:rPr>
              <a:t>+ </a:t>
            </a:r>
            <a:r>
              <a:rPr lang="pt-BR" altLang="pt-BR" sz="2700" b="1" dirty="0" smtClean="0">
                <a:solidFill>
                  <a:srgbClr val="CC0000"/>
                </a:solidFill>
              </a:rPr>
              <a:t>CV</a:t>
            </a:r>
            <a:endParaRPr lang="en-US" altLang="pt-BR" sz="2700" i="1" dirty="0"/>
          </a:p>
        </p:txBody>
      </p:sp>
      <p:sp>
        <p:nvSpPr>
          <p:cNvPr id="97284"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extLst>
      <p:ext uri="{BB962C8B-B14F-4D97-AF65-F5344CB8AC3E}">
        <p14:creationId xmlns:p14="http://schemas.microsoft.com/office/powerpoint/2010/main" val="1066762641"/>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DA57ACD4-EE0F-4839-B77F-2F7D7F71D9A7}" type="slidenum">
              <a:rPr lang="en-US" altLang="pt-BR"/>
              <a:pPr/>
              <a:t>34</a:t>
            </a:fld>
            <a:endParaRPr lang="en-US" altLang="pt-BR"/>
          </a:p>
        </p:txBody>
      </p:sp>
      <p:sp>
        <p:nvSpPr>
          <p:cNvPr id="99330" name="Rectangle 2"/>
          <p:cNvSpPr>
            <a:spLocks noGrp="1" noChangeArrowheads="1"/>
          </p:cNvSpPr>
          <p:nvPr>
            <p:ph type="title" idx="4294967295"/>
          </p:nvPr>
        </p:nvSpPr>
        <p:spPr/>
        <p:txBody>
          <a:bodyPr/>
          <a:lstStyle/>
          <a:p>
            <a:r>
              <a:rPr lang="en-US" altLang="pt-BR" sz="3600" dirty="0" err="1" smtClean="0"/>
              <a:t>Exemplo</a:t>
            </a:r>
            <a:r>
              <a:rPr lang="en-US" altLang="pt-BR" sz="3600" dirty="0" smtClean="0"/>
              <a:t> 2</a:t>
            </a:r>
            <a:endParaRPr lang="en-US" altLang="pt-BR" sz="3600" dirty="0"/>
          </a:p>
        </p:txBody>
      </p:sp>
      <p:sp>
        <p:nvSpPr>
          <p:cNvPr id="99331" name="Rectangle 3"/>
          <p:cNvSpPr>
            <a:spLocks noGrp="1" noChangeArrowheads="1"/>
          </p:cNvSpPr>
          <p:nvPr>
            <p:ph type="body" idx="4294967295"/>
          </p:nvPr>
        </p:nvSpPr>
        <p:spPr>
          <a:xfrm>
            <a:off x="838200" y="1419497"/>
            <a:ext cx="10515600" cy="4757466"/>
          </a:xfrm>
        </p:spPr>
        <p:txBody>
          <a:bodyPr/>
          <a:lstStyle/>
          <a:p>
            <a:r>
              <a:rPr lang="pt-BR" dirty="0" smtClean="0"/>
              <a:t>Nosso </a:t>
            </a:r>
            <a:r>
              <a:rPr lang="pt-BR" dirty="0"/>
              <a:t>segundo exemplo é mais geral, aplica-se a qualquer tipo de empresa que produza algum bem com qualquer tipo de insumo.</a:t>
            </a:r>
          </a:p>
          <a:p>
            <a:endParaRPr lang="en-US" altLang="pt-BR" dirty="0"/>
          </a:p>
        </p:txBody>
      </p:sp>
      <p:pic>
        <p:nvPicPr>
          <p:cNvPr id="2" name="Imagem 1"/>
          <p:cNvPicPr>
            <a:picLocks noChangeAspect="1"/>
          </p:cNvPicPr>
          <p:nvPr/>
        </p:nvPicPr>
        <p:blipFill>
          <a:blip r:embed="rId3"/>
          <a:stretch>
            <a:fillRect/>
          </a:stretch>
        </p:blipFill>
        <p:spPr>
          <a:xfrm>
            <a:off x="2703299" y="2456951"/>
            <a:ext cx="6785401" cy="4138667"/>
          </a:xfrm>
          <a:prstGeom prst="rect">
            <a:avLst/>
          </a:prstGeom>
        </p:spPr>
      </p:pic>
    </p:spTree>
    <p:extLst>
      <p:ext uri="{BB962C8B-B14F-4D97-AF65-F5344CB8AC3E}">
        <p14:creationId xmlns:p14="http://schemas.microsoft.com/office/powerpoint/2010/main" val="754633625"/>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Relação entre </a:t>
            </a:r>
            <a:r>
              <a:rPr lang="pt-BR" dirty="0" err="1" smtClean="0"/>
              <a:t>Cmg</a:t>
            </a:r>
            <a:r>
              <a:rPr lang="pt-BR" dirty="0" smtClean="0"/>
              <a:t> e </a:t>
            </a:r>
            <a:r>
              <a:rPr lang="pt-BR" dirty="0" err="1" smtClean="0"/>
              <a:t>Pmg</a:t>
            </a:r>
            <a:endParaRPr lang="pt-BR"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sz="half" idx="1"/>
              </p:nvPr>
            </p:nvSpPr>
            <p:spPr/>
            <p:txBody>
              <a:bodyPr>
                <a:normAutofit fontScale="92500" lnSpcReduction="20000"/>
              </a:bodyPr>
              <a:lstStyle/>
              <a:p>
                <a:r>
                  <a:rPr lang="pt-BR" dirty="0" smtClean="0"/>
                  <a:t>Vamos definir:</a:t>
                </a:r>
              </a:p>
              <a:p>
                <a14:m>
                  <m:oMath xmlns:m="http://schemas.openxmlformats.org/officeDocument/2006/math">
                    <m:r>
                      <a:rPr lang="pt-BR" b="0" i="1" smtClean="0">
                        <a:latin typeface="Cambria Math" panose="02040503050406030204" pitchFamily="18" charset="0"/>
                      </a:rPr>
                      <m:t>𝐶𝑇</m:t>
                    </m:r>
                    <m:r>
                      <a:rPr lang="pt-BR" b="0" i="1" smtClean="0">
                        <a:latin typeface="Cambria Math" panose="02040503050406030204" pitchFamily="18" charset="0"/>
                      </a:rPr>
                      <m:t>=</m:t>
                    </m:r>
                    <m:r>
                      <a:rPr lang="pt-BR" b="0" i="1" smtClean="0">
                        <a:latin typeface="Cambria Math" panose="02040503050406030204" pitchFamily="18" charset="0"/>
                      </a:rPr>
                      <m:t>𝐶𝐹</m:t>
                    </m:r>
                    <m:r>
                      <a:rPr lang="pt-BR" b="0" i="1" smtClean="0">
                        <a:latin typeface="Cambria Math" panose="02040503050406030204" pitchFamily="18" charset="0"/>
                      </a:rPr>
                      <m:t>+</m:t>
                    </m:r>
                    <m:r>
                      <a:rPr lang="pt-BR" b="0" i="1" smtClean="0">
                        <a:latin typeface="Cambria Math" panose="02040503050406030204" pitchFamily="18" charset="0"/>
                      </a:rPr>
                      <m:t>𝐶𝑉</m:t>
                    </m:r>
                  </m:oMath>
                </a14:m>
                <a:endParaRPr lang="pt-BR" b="0" i="1" dirty="0" smtClean="0">
                  <a:latin typeface="Cambria Math" panose="02040503050406030204" pitchFamily="18" charset="0"/>
                </a:endParaRPr>
              </a:p>
              <a:p>
                <a:endParaRPr lang="pt-BR" b="0" i="1" dirty="0" smtClean="0">
                  <a:latin typeface="Cambria Math" panose="02040503050406030204" pitchFamily="18" charset="0"/>
                </a:endParaRPr>
              </a:p>
              <a:p>
                <a:r>
                  <a:rPr lang="pt-BR" dirty="0" smtClean="0"/>
                  <a:t> </a:t>
                </a:r>
                <a14:m>
                  <m:oMath xmlns:m="http://schemas.openxmlformats.org/officeDocument/2006/math">
                    <m:r>
                      <a:rPr lang="pt-BR" i="1" smtClean="0">
                        <a:latin typeface="Cambria Math" panose="02040503050406030204" pitchFamily="18" charset="0"/>
                      </a:rPr>
                      <m:t>𝐶</m:t>
                    </m:r>
                    <m:r>
                      <a:rPr lang="pt-BR" i="1">
                        <a:latin typeface="Cambria Math" panose="02040503050406030204" pitchFamily="18" charset="0"/>
                      </a:rPr>
                      <m:t>𝑇𝑚𝑒</m:t>
                    </m:r>
                    <m:r>
                      <a:rPr lang="pt-BR" b="0" i="1" smtClean="0">
                        <a:latin typeface="Cambria Math" panose="02040503050406030204" pitchFamily="18" charset="0"/>
                      </a:rPr>
                      <m:t>=</m:t>
                    </m:r>
                    <m:r>
                      <a:rPr lang="pt-BR" i="1">
                        <a:latin typeface="Cambria Math" panose="02040503050406030204" pitchFamily="18" charset="0"/>
                      </a:rPr>
                      <m:t>𝐶𝐹𝑚𝑒</m:t>
                    </m:r>
                    <m:r>
                      <a:rPr lang="pt-BR" b="0" i="1" smtClean="0">
                        <a:latin typeface="Cambria Math" panose="02040503050406030204" pitchFamily="18" charset="0"/>
                      </a:rPr>
                      <m:t>+</m:t>
                    </m:r>
                    <m:r>
                      <a:rPr lang="pt-BR" i="1">
                        <a:latin typeface="Cambria Math" panose="02040503050406030204" pitchFamily="18" charset="0"/>
                      </a:rPr>
                      <m:t>𝐶𝑉𝑚𝑒</m:t>
                    </m:r>
                  </m:oMath>
                </a14:m>
                <a:endParaRPr lang="pt-BR" dirty="0" smtClean="0"/>
              </a:p>
              <a:p>
                <a:pPr marL="0" indent="0">
                  <a:buNone/>
                </a:pPr>
                <a:endParaRPr lang="pt-BR" dirty="0" smtClean="0"/>
              </a:p>
              <a:p>
                <a:pPr lvl="1"/>
                <a14:m>
                  <m:oMath xmlns:m="http://schemas.openxmlformats.org/officeDocument/2006/math">
                    <m:r>
                      <a:rPr lang="pt-BR" i="1">
                        <a:latin typeface="Cambria Math" panose="02040503050406030204" pitchFamily="18" charset="0"/>
                      </a:rPr>
                      <m:t>𝐶𝑇𝑚𝑒</m:t>
                    </m:r>
                    <m:r>
                      <a:rPr lang="pt-BR">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𝐶𝑇</m:t>
                        </m:r>
                      </m:num>
                      <m:den>
                        <m:r>
                          <a:rPr lang="pt-BR" i="1">
                            <a:latin typeface="Cambria Math" panose="02040503050406030204" pitchFamily="18" charset="0"/>
                          </a:rPr>
                          <m:t>𝑄</m:t>
                        </m:r>
                      </m:den>
                    </m:f>
                  </m:oMath>
                </a14:m>
                <a:endParaRPr lang="pt-BR" dirty="0"/>
              </a:p>
              <a:p>
                <a:pPr lvl="1"/>
                <a14:m>
                  <m:oMath xmlns:m="http://schemas.openxmlformats.org/officeDocument/2006/math">
                    <m:r>
                      <a:rPr lang="pt-BR" i="1">
                        <a:latin typeface="Cambria Math" panose="02040503050406030204" pitchFamily="18" charset="0"/>
                      </a:rPr>
                      <m:t>𝐶𝐹𝑚𝑒</m:t>
                    </m:r>
                    <m:r>
                      <a:rPr lang="pt-BR">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𝐶𝐹</m:t>
                        </m:r>
                      </m:num>
                      <m:den>
                        <m:r>
                          <a:rPr lang="pt-BR" i="1">
                            <a:latin typeface="Cambria Math" panose="02040503050406030204" pitchFamily="18" charset="0"/>
                          </a:rPr>
                          <m:t>𝑄</m:t>
                        </m:r>
                      </m:den>
                    </m:f>
                  </m:oMath>
                </a14:m>
                <a:endParaRPr lang="pt-BR" dirty="0"/>
              </a:p>
              <a:p>
                <a:pPr lvl="1"/>
                <a14:m>
                  <m:oMath xmlns:m="http://schemas.openxmlformats.org/officeDocument/2006/math">
                    <m:r>
                      <a:rPr lang="pt-BR" i="1">
                        <a:latin typeface="Cambria Math" panose="02040503050406030204" pitchFamily="18" charset="0"/>
                      </a:rPr>
                      <m:t>𝐶𝑉𝑚𝑒</m:t>
                    </m:r>
                    <m:r>
                      <a:rPr lang="pt-BR">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𝐶𝑉</m:t>
                        </m:r>
                      </m:num>
                      <m:den>
                        <m:r>
                          <a:rPr lang="pt-BR" i="1">
                            <a:latin typeface="Cambria Math" panose="02040503050406030204" pitchFamily="18" charset="0"/>
                          </a:rPr>
                          <m:t>𝑄</m:t>
                        </m:r>
                      </m:den>
                    </m:f>
                  </m:oMath>
                </a14:m>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sz="half" idx="1"/>
              </p:nvPr>
            </p:nvSpPr>
            <p:spPr>
              <a:blipFill>
                <a:blip r:embed="rId2"/>
                <a:stretch>
                  <a:fillRect l="-1882" t="-350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Espaço Reservado para Conteúdo 3"/>
              <p:cNvSpPr>
                <a:spLocks noGrp="1"/>
              </p:cNvSpPr>
              <p:nvPr>
                <p:ph sz="half" idx="2"/>
              </p:nvPr>
            </p:nvSpPr>
            <p:spPr/>
            <p:txBody>
              <a:bodyPr>
                <a:normAutofit fontScale="92500" lnSpcReduction="20000"/>
              </a:bodyPr>
              <a:lstStyle/>
              <a:p>
                <a14:m>
                  <m:oMath xmlns:m="http://schemas.openxmlformats.org/officeDocument/2006/math">
                    <m:r>
                      <a:rPr lang="pt-BR" sz="2400" b="0" i="1" smtClean="0">
                        <a:latin typeface="Cambria Math" panose="02040503050406030204" pitchFamily="18" charset="0"/>
                      </a:rPr>
                      <m:t>𝐶𝑚𝑔</m:t>
                    </m:r>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𝐶𝑇</m:t>
                        </m:r>
                      </m:num>
                      <m:den>
                        <m: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𝑄</m:t>
                        </m:r>
                      </m:den>
                    </m:f>
                    <m:r>
                      <a:rPr lang="pt-BR" sz="2400" b="0" i="1" smtClean="0">
                        <a:latin typeface="Cambria Math" panose="02040503050406030204" pitchFamily="18" charset="0"/>
                      </a:rPr>
                      <m:t>=</m:t>
                    </m:r>
                    <m:f>
                      <m:fPr>
                        <m:ctrlPr>
                          <a:rPr lang="pt-BR" sz="2400" b="0" i="1" smtClean="0">
                            <a:latin typeface="Cambria Math" panose="02040503050406030204" pitchFamily="18" charset="0"/>
                          </a:rPr>
                        </m:ctrlPr>
                      </m:fPr>
                      <m:num>
                        <m:r>
                          <a:rPr lang="pt-BR" sz="2400" i="1" smtClean="0">
                            <a:latin typeface="Cambria Math" panose="02040503050406030204" pitchFamily="18" charset="0"/>
                            <a:ea typeface="Cambria Math" panose="02040503050406030204" pitchFamily="18" charset="0"/>
                          </a:rPr>
                          <m:t>∆</m:t>
                        </m:r>
                        <m:r>
                          <a:rPr lang="pt-BR" sz="2400" i="1">
                            <a:latin typeface="Cambria Math" panose="02040503050406030204" pitchFamily="18" charset="0"/>
                          </a:rPr>
                          <m:t>𝐶𝑉</m:t>
                        </m:r>
                        <m:r>
                          <m:rPr>
                            <m:nor/>
                          </m:rPr>
                          <a:rPr lang="pt-BR" sz="2400" i="1" dirty="0">
                            <a:latin typeface="Cambria Math" panose="02040503050406030204" pitchFamily="18" charset="0"/>
                          </a:rPr>
                          <m:t> </m:t>
                        </m:r>
                      </m:num>
                      <m:den>
                        <m: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𝑄</m:t>
                        </m:r>
                      </m:den>
                    </m:f>
                    <m:r>
                      <a:rPr lang="pt-BR" sz="2400" b="0" i="1" smtClean="0">
                        <a:latin typeface="Cambria Math" panose="02040503050406030204" pitchFamily="18" charset="0"/>
                      </a:rPr>
                      <m:t>   </m:t>
                    </m:r>
                    <m:r>
                      <a:rPr lang="pt-BR" sz="2400" b="0" i="1" smtClean="0">
                        <a:latin typeface="Cambria Math" panose="02040503050406030204" pitchFamily="18" charset="0"/>
                      </a:rPr>
                      <m:t>𝑝𝑜𝑖𝑠</m:t>
                    </m:r>
                    <m:r>
                      <a:rPr lang="pt-BR" sz="2400" b="0" i="1" smtClean="0">
                        <a:latin typeface="Cambria Math" panose="02040503050406030204" pitchFamily="18" charset="0"/>
                      </a:rPr>
                      <m:t>  ∆</m:t>
                    </m:r>
                    <m:r>
                      <a:rPr lang="pt-BR" sz="2400" i="1">
                        <a:latin typeface="Cambria Math" panose="02040503050406030204" pitchFamily="18" charset="0"/>
                      </a:rPr>
                      <m:t>𝐶𝐹</m:t>
                    </m:r>
                    <m:r>
                      <a:rPr lang="pt-BR" sz="2400" b="0" i="1" smtClean="0">
                        <a:latin typeface="Cambria Math" panose="02040503050406030204" pitchFamily="18" charset="0"/>
                      </a:rPr>
                      <m:t>=0</m:t>
                    </m:r>
                  </m:oMath>
                </a14:m>
                <a:endParaRPr lang="pt-BR" sz="2400" i="1" dirty="0">
                  <a:latin typeface="Cambria Math" panose="02040503050406030204" pitchFamily="18" charset="0"/>
                </a:endParaRPr>
              </a:p>
              <a:p>
                <a:r>
                  <a:rPr lang="pt-BR" dirty="0" smtClean="0"/>
                  <a:t>Suponha que o único fator variável é o trabalho, contratado a um salário w. </a:t>
                </a:r>
              </a:p>
              <a:p>
                <a:r>
                  <a:rPr lang="pt-BR" dirty="0" smtClean="0"/>
                  <a:t>Então: </a:t>
                </a:r>
                <a14:m>
                  <m:oMath xmlns:m="http://schemas.openxmlformats.org/officeDocument/2006/math">
                    <m:r>
                      <a:rPr lang="pt-BR" i="1">
                        <a:latin typeface="Cambria Math" panose="02040503050406030204" pitchFamily="18" charset="0"/>
                        <a:ea typeface="Cambria Math" panose="02040503050406030204" pitchFamily="18" charset="0"/>
                      </a:rPr>
                      <m:t>∆</m:t>
                    </m:r>
                    <m:r>
                      <a:rPr lang="pt-BR" i="1">
                        <a:latin typeface="Cambria Math" panose="02040503050406030204" pitchFamily="18" charset="0"/>
                      </a:rPr>
                      <m:t>𝐶𝑉</m:t>
                    </m:r>
                    <m:r>
                      <a:rPr lang="pt-BR" b="0" i="1" smtClean="0">
                        <a:latin typeface="Cambria Math" panose="02040503050406030204" pitchFamily="18" charset="0"/>
                      </a:rPr>
                      <m:t>=</m:t>
                    </m:r>
                    <m:r>
                      <a:rPr lang="pt-BR" b="0" i="1" smtClean="0">
                        <a:latin typeface="Cambria Math" panose="02040503050406030204" pitchFamily="18" charset="0"/>
                      </a:rPr>
                      <m:t>𝑤</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rPr>
                      <m:t>𝐿</m:t>
                    </m:r>
                  </m:oMath>
                </a14:m>
                <a:r>
                  <a:rPr lang="pt-BR" dirty="0" smtClean="0"/>
                  <a:t>  </a:t>
                </a:r>
              </a:p>
              <a:p>
                <a:endParaRPr lang="pt-BR" dirty="0" smtClean="0"/>
              </a:p>
              <a:p>
                <a:pPr marL="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𝐶𝑚𝑔</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𝑤</m:t>
                          </m:r>
                          <m:r>
                            <a:rPr lang="pt-BR" i="1">
                              <a:latin typeface="Cambria Math" panose="02040503050406030204" pitchFamily="18" charset="0"/>
                              <a:ea typeface="Cambria Math" panose="02040503050406030204" pitchFamily="18" charset="0"/>
                            </a:rPr>
                            <m:t>∆</m:t>
                          </m:r>
                          <m:r>
                            <a:rPr lang="pt-BR" i="1">
                              <a:latin typeface="Cambria Math" panose="02040503050406030204" pitchFamily="18" charset="0"/>
                            </a:rPr>
                            <m:t>𝐿</m:t>
                          </m:r>
                        </m:num>
                        <m:den>
                          <m:r>
                            <a:rPr lang="pt-BR" i="1">
                              <a:latin typeface="Cambria Math" panose="02040503050406030204" pitchFamily="18" charset="0"/>
                              <a:ea typeface="Cambria Math" panose="02040503050406030204" pitchFamily="18" charset="0"/>
                            </a:rPr>
                            <m:t>∆</m:t>
                          </m:r>
                          <m:r>
                            <a:rPr lang="pt-BR" i="1">
                              <a:latin typeface="Cambria Math" panose="02040503050406030204" pitchFamily="18" charset="0"/>
                              <a:ea typeface="Cambria Math" panose="02040503050406030204" pitchFamily="18" charset="0"/>
                            </a:rPr>
                            <m:t>𝑄</m:t>
                          </m:r>
                        </m:den>
                      </m:f>
                      <m:r>
                        <a:rPr lang="pt-BR" i="1">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𝑤</m:t>
                          </m:r>
                        </m:num>
                        <m:den>
                          <m:r>
                            <a:rPr lang="pt-BR" b="0" i="1" smtClean="0">
                              <a:latin typeface="Cambria Math" panose="02040503050406030204" pitchFamily="18" charset="0"/>
                            </a:rPr>
                            <m:t>𝑃𝑀𝐿</m:t>
                          </m:r>
                        </m:den>
                      </m:f>
                    </m:oMath>
                  </m:oMathPara>
                </a14:m>
                <a:endParaRPr lang="pt-BR" dirty="0" smtClean="0"/>
              </a:p>
              <a:p>
                <a:pPr marL="0" indent="0">
                  <a:buNone/>
                </a:pPr>
                <a:endParaRPr lang="pt-BR" dirty="0" smtClean="0"/>
              </a:p>
              <a:p>
                <a14:m>
                  <m:oMath xmlns:m="http://schemas.openxmlformats.org/officeDocument/2006/math">
                    <m:r>
                      <a:rPr lang="pt-BR" i="1">
                        <a:latin typeface="Cambria Math" panose="02040503050406030204" pitchFamily="18" charset="0"/>
                      </a:rPr>
                      <m:t>𝐶𝑇𝑚𝑒</m:t>
                    </m:r>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𝐶𝐹</m:t>
                        </m:r>
                      </m:num>
                      <m:den>
                        <m:r>
                          <a:rPr lang="pt-BR" i="1">
                            <a:latin typeface="Cambria Math" panose="02040503050406030204" pitchFamily="18" charset="0"/>
                          </a:rPr>
                          <m:t>𝑄</m:t>
                        </m:r>
                      </m:den>
                    </m:f>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𝑤𝐿</m:t>
                        </m:r>
                      </m:num>
                      <m:den>
                        <m:r>
                          <a:rPr lang="pt-BR" i="1">
                            <a:latin typeface="Cambria Math" panose="02040503050406030204" pitchFamily="18" charset="0"/>
                            <a:ea typeface="Cambria Math" panose="02040503050406030204" pitchFamily="18" charset="0"/>
                          </a:rPr>
                          <m:t>𝑄</m:t>
                        </m:r>
                      </m:den>
                    </m:f>
                    <m:r>
                      <a:rPr lang="pt-BR" b="0" i="1" smtClean="0">
                        <a:latin typeface="Cambria Math" panose="02040503050406030204" pitchFamily="18" charset="0"/>
                        <a:ea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𝐶𝐹</m:t>
                        </m:r>
                      </m:num>
                      <m:den>
                        <m:r>
                          <a:rPr lang="pt-BR" i="1">
                            <a:latin typeface="Cambria Math" panose="02040503050406030204" pitchFamily="18" charset="0"/>
                          </a:rPr>
                          <m:t>𝑄</m:t>
                        </m:r>
                      </m:den>
                    </m:f>
                    <m:r>
                      <a:rPr lang="pt-BR" i="1">
                        <a:latin typeface="Cambria Math" panose="02040503050406030204" pitchFamily="18" charset="0"/>
                      </a:rPr>
                      <m:t>+</m:t>
                    </m:r>
                    <m:f>
                      <m:fPr>
                        <m:ctrlPr>
                          <a:rPr lang="pt-BR" i="1">
                            <a:latin typeface="Cambria Math" panose="02040503050406030204" pitchFamily="18" charset="0"/>
                          </a:rPr>
                        </m:ctrlPr>
                      </m:fPr>
                      <m:num>
                        <m:r>
                          <a:rPr lang="pt-BR" i="1">
                            <a:latin typeface="Cambria Math" panose="02040503050406030204" pitchFamily="18" charset="0"/>
                          </a:rPr>
                          <m:t>𝑤</m:t>
                        </m:r>
                      </m:num>
                      <m:den>
                        <m:r>
                          <a:rPr lang="pt-BR" b="0" i="1" smtClean="0">
                            <a:latin typeface="Cambria Math" panose="02040503050406030204" pitchFamily="18" charset="0"/>
                          </a:rPr>
                          <m:t>𝑃𝑚𝑒</m:t>
                        </m:r>
                      </m:den>
                    </m:f>
                  </m:oMath>
                </a14:m>
                <a:endParaRPr lang="pt-BR" dirty="0" smtClean="0"/>
              </a:p>
              <a:p>
                <a:endParaRPr lang="pt-BR" dirty="0"/>
              </a:p>
            </p:txBody>
          </p:sp>
        </mc:Choice>
        <mc:Fallback xmlns="">
          <p:sp>
            <p:nvSpPr>
              <p:cNvPr id="4" name="Espaço Reservado para Conteúdo 3"/>
              <p:cNvSpPr>
                <a:spLocks noGrp="1" noRot="1" noChangeAspect="1" noMove="1" noResize="1" noEditPoints="1" noAdjustHandles="1" noChangeArrowheads="1" noChangeShapeType="1" noTextEdit="1"/>
              </p:cNvSpPr>
              <p:nvPr>
                <p:ph sz="half" idx="2"/>
              </p:nvPr>
            </p:nvSpPr>
            <p:spPr>
              <a:blipFill>
                <a:blip r:embed="rId3"/>
                <a:stretch>
                  <a:fillRect l="-1882" r="-1176"/>
                </a:stretch>
              </a:blipFill>
            </p:spPr>
            <p:txBody>
              <a:bodyPr/>
              <a:lstStyle/>
              <a:p>
                <a:r>
                  <a:rPr lang="pt-BR">
                    <a:noFill/>
                  </a:rPr>
                  <a:t> </a:t>
                </a:r>
              </a:p>
            </p:txBody>
          </p:sp>
        </mc:Fallback>
      </mc:AlternateContent>
    </p:spTree>
    <p:extLst>
      <p:ext uri="{BB962C8B-B14F-4D97-AF65-F5344CB8AC3E}">
        <p14:creationId xmlns:p14="http://schemas.microsoft.com/office/powerpoint/2010/main" val="427759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Produto Marginal e Médio</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081005" y="1825624"/>
            <a:ext cx="8047063" cy="4697095"/>
          </a:xfrm>
          <a:prstGeom prst="rect">
            <a:avLst/>
          </a:prstGeom>
        </p:spPr>
      </p:pic>
    </p:spTree>
    <p:extLst>
      <p:ext uri="{BB962C8B-B14F-4D97-AF65-F5344CB8AC3E}">
        <p14:creationId xmlns:p14="http://schemas.microsoft.com/office/powerpoint/2010/main" val="493202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Espaço Reservado para Rodapé 1"/>
          <p:cNvSpPr>
            <a:spLocks noGrp="1"/>
          </p:cNvSpPr>
          <p:nvPr>
            <p:ph type="ftr" sz="quarter" idx="10"/>
          </p:nvPr>
        </p:nvSpPr>
        <p:spPr/>
        <p:txBody>
          <a:bodyPr/>
          <a:lstStyle/>
          <a:p>
            <a:r>
              <a:rPr lang="en-US" altLang="pt-BR"/>
              <a:t>THE COSTS OF PRODUCTION</a:t>
            </a:r>
          </a:p>
        </p:txBody>
      </p:sp>
      <p:sp>
        <p:nvSpPr>
          <p:cNvPr id="142" name="Espaço Reservado para Número de Slide 2"/>
          <p:cNvSpPr>
            <a:spLocks noGrp="1"/>
          </p:cNvSpPr>
          <p:nvPr>
            <p:ph type="sldNum" sz="quarter" idx="11"/>
          </p:nvPr>
        </p:nvSpPr>
        <p:spPr/>
        <p:txBody>
          <a:bodyPr/>
          <a:lstStyle/>
          <a:p>
            <a:fld id="{9F8714D0-9864-4450-8E13-1242A7839767}" type="slidenum">
              <a:rPr lang="en-US" altLang="pt-BR"/>
              <a:pPr/>
              <a:t>37</a:t>
            </a:fld>
            <a:endParaRPr lang="en-US" altLang="pt-BR"/>
          </a:p>
        </p:txBody>
      </p:sp>
      <p:sp>
        <p:nvSpPr>
          <p:cNvPr id="101378" name="Rectangle 2"/>
          <p:cNvSpPr>
            <a:spLocks noChangeArrowheads="1"/>
          </p:cNvSpPr>
          <p:nvPr/>
        </p:nvSpPr>
        <p:spPr bwMode="auto">
          <a:xfrm>
            <a:off x="5341939" y="454026"/>
            <a:ext cx="5030787" cy="5940425"/>
          </a:xfrm>
          <a:prstGeom prst="rect">
            <a:avLst/>
          </a:prstGeom>
          <a:solidFill>
            <a:srgbClr val="CC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79" name="AutoShape 3"/>
          <p:cNvSpPr>
            <a:spLocks noChangeAspect="1" noChangeArrowheads="1" noTextEdit="1"/>
          </p:cNvSpPr>
          <p:nvPr/>
        </p:nvSpPr>
        <p:spPr bwMode="auto">
          <a:xfrm>
            <a:off x="5287963" y="400051"/>
            <a:ext cx="514826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01380" name="Rectangle 4"/>
          <p:cNvSpPr>
            <a:spLocks noChangeArrowheads="1"/>
          </p:cNvSpPr>
          <p:nvPr/>
        </p:nvSpPr>
        <p:spPr bwMode="auto">
          <a:xfrm>
            <a:off x="6704014" y="785814"/>
            <a:ext cx="3463925" cy="4548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2" name="Group 5"/>
          <p:cNvGrpSpPr>
            <a:grpSpLocks/>
          </p:cNvGrpSpPr>
          <p:nvPr/>
        </p:nvGrpSpPr>
        <p:grpSpPr bwMode="auto">
          <a:xfrm>
            <a:off x="6650038" y="668338"/>
            <a:ext cx="3560762" cy="4140200"/>
            <a:chOff x="3229" y="421"/>
            <a:chExt cx="2243" cy="2608"/>
          </a:xfrm>
        </p:grpSpPr>
        <p:sp>
          <p:nvSpPr>
            <p:cNvPr id="101382" name="Freeform 6"/>
            <p:cNvSpPr>
              <a:spLocks/>
            </p:cNvSpPr>
            <p:nvPr/>
          </p:nvSpPr>
          <p:spPr bwMode="auto">
            <a:xfrm>
              <a:off x="3263" y="421"/>
              <a:ext cx="2209" cy="2581"/>
            </a:xfrm>
            <a:custGeom>
              <a:avLst/>
              <a:gdLst>
                <a:gd name="T0" fmla="*/ 0 w 327"/>
                <a:gd name="T1" fmla="*/ 17439 h 382"/>
                <a:gd name="T2" fmla="*/ 1871 w 327"/>
                <a:gd name="T3" fmla="*/ 15750 h 382"/>
                <a:gd name="T4" fmla="*/ 3742 w 327"/>
                <a:gd name="T5" fmla="*/ 14520 h 382"/>
                <a:gd name="T6" fmla="*/ 5614 w 327"/>
                <a:gd name="T7" fmla="*/ 13560 h 382"/>
                <a:gd name="T8" fmla="*/ 7485 w 327"/>
                <a:gd name="T9" fmla="*/ 12371 h 382"/>
                <a:gd name="T10" fmla="*/ 9309 w 327"/>
                <a:gd name="T11" fmla="*/ 10682 h 382"/>
                <a:gd name="T12" fmla="*/ 11180 w 327"/>
                <a:gd name="T13" fmla="*/ 8263 h 382"/>
                <a:gd name="T14" fmla="*/ 13051 w 327"/>
                <a:gd name="T15" fmla="*/ 4838 h 382"/>
                <a:gd name="T16" fmla="*/ 14923 w 327"/>
                <a:gd name="T17" fmla="*/ 0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382"/>
                <a:gd name="T29" fmla="*/ 327 w 327"/>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382">
                  <a:moveTo>
                    <a:pt x="0" y="382"/>
                  </a:moveTo>
                  <a:lnTo>
                    <a:pt x="41" y="345"/>
                  </a:lnTo>
                  <a:lnTo>
                    <a:pt x="82" y="318"/>
                  </a:lnTo>
                  <a:lnTo>
                    <a:pt x="123" y="297"/>
                  </a:lnTo>
                  <a:lnTo>
                    <a:pt x="164" y="271"/>
                  </a:lnTo>
                  <a:lnTo>
                    <a:pt x="204" y="234"/>
                  </a:lnTo>
                  <a:lnTo>
                    <a:pt x="245" y="181"/>
                  </a:lnTo>
                  <a:lnTo>
                    <a:pt x="286" y="106"/>
                  </a:lnTo>
                  <a:lnTo>
                    <a:pt x="327" y="0"/>
                  </a:lnTo>
                </a:path>
              </a:pathLst>
            </a:custGeom>
            <a:noFill/>
            <a:ln w="222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3" name="Oval 7"/>
            <p:cNvSpPr>
              <a:spLocks noChangeArrowheads="1"/>
            </p:cNvSpPr>
            <p:nvPr/>
          </p:nvSpPr>
          <p:spPr bwMode="auto">
            <a:xfrm>
              <a:off x="3229" y="2968"/>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4" name="Oval 8"/>
            <p:cNvSpPr>
              <a:spLocks noChangeArrowheads="1"/>
            </p:cNvSpPr>
            <p:nvPr/>
          </p:nvSpPr>
          <p:spPr bwMode="auto">
            <a:xfrm>
              <a:off x="3506" y="2718"/>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5" name="Oval 9"/>
            <p:cNvSpPr>
              <a:spLocks noChangeArrowheads="1"/>
            </p:cNvSpPr>
            <p:nvPr/>
          </p:nvSpPr>
          <p:spPr bwMode="auto">
            <a:xfrm>
              <a:off x="3783" y="2535"/>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6" name="Oval 10"/>
            <p:cNvSpPr>
              <a:spLocks noChangeArrowheads="1"/>
            </p:cNvSpPr>
            <p:nvPr/>
          </p:nvSpPr>
          <p:spPr bwMode="auto">
            <a:xfrm>
              <a:off x="4060" y="2394"/>
              <a:ext cx="61" cy="60"/>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7" name="Oval 11"/>
            <p:cNvSpPr>
              <a:spLocks noChangeArrowheads="1"/>
            </p:cNvSpPr>
            <p:nvPr/>
          </p:nvSpPr>
          <p:spPr bwMode="auto">
            <a:xfrm>
              <a:off x="4337" y="2218"/>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8" name="Oval 12"/>
            <p:cNvSpPr>
              <a:spLocks noChangeArrowheads="1"/>
            </p:cNvSpPr>
            <p:nvPr/>
          </p:nvSpPr>
          <p:spPr bwMode="auto">
            <a:xfrm>
              <a:off x="4607" y="1968"/>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89" name="Oval 13"/>
            <p:cNvSpPr>
              <a:spLocks noChangeArrowheads="1"/>
            </p:cNvSpPr>
            <p:nvPr/>
          </p:nvSpPr>
          <p:spPr bwMode="auto">
            <a:xfrm>
              <a:off x="4884" y="1610"/>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390" name="Oval 14"/>
            <p:cNvSpPr>
              <a:spLocks noChangeArrowheads="1"/>
            </p:cNvSpPr>
            <p:nvPr/>
          </p:nvSpPr>
          <p:spPr bwMode="auto">
            <a:xfrm>
              <a:off x="5161" y="1103"/>
              <a:ext cx="61" cy="61"/>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01391" name="Rectangle 15"/>
          <p:cNvSpPr>
            <a:spLocks noGrp="1" noChangeArrowheads="1"/>
          </p:cNvSpPr>
          <p:nvPr>
            <p:ph type="title" idx="4294967295"/>
          </p:nvPr>
        </p:nvSpPr>
        <p:spPr>
          <a:xfrm>
            <a:off x="1781175" y="185739"/>
            <a:ext cx="8229600" cy="612775"/>
          </a:xfrm>
        </p:spPr>
        <p:txBody>
          <a:bodyPr/>
          <a:lstStyle/>
          <a:p>
            <a:pPr algn="l"/>
            <a:r>
              <a:rPr lang="en-US" altLang="pt-BR" sz="2800" dirty="0" err="1" smtClean="0"/>
              <a:t>Exemplo</a:t>
            </a:r>
            <a:r>
              <a:rPr lang="en-US" altLang="pt-BR" sz="2800" dirty="0" smtClean="0"/>
              <a:t> </a:t>
            </a:r>
            <a:r>
              <a:rPr lang="en-US" altLang="pt-BR" sz="2800" dirty="0"/>
              <a:t>2:</a:t>
            </a:r>
            <a:r>
              <a:rPr lang="en-US" altLang="pt-BR" sz="3000" dirty="0"/>
              <a:t>  </a:t>
            </a:r>
            <a:r>
              <a:rPr lang="en-US" altLang="pt-BR" sz="3000" dirty="0" err="1" smtClean="0"/>
              <a:t>Custos</a:t>
            </a:r>
            <a:endParaRPr lang="en-US" altLang="pt-BR" sz="3000" dirty="0"/>
          </a:p>
        </p:txBody>
      </p:sp>
      <p:sp>
        <p:nvSpPr>
          <p:cNvPr id="101392" name="Rectangle 16"/>
          <p:cNvSpPr>
            <a:spLocks noChangeArrowheads="1"/>
          </p:cNvSpPr>
          <p:nvPr/>
        </p:nvSpPr>
        <p:spPr bwMode="auto">
          <a:xfrm>
            <a:off x="1892301" y="5332413"/>
            <a:ext cx="5381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a:t>
            </a:r>
          </a:p>
        </p:txBody>
      </p:sp>
      <p:sp>
        <p:nvSpPr>
          <p:cNvPr id="101393" name="Rectangle 17"/>
          <p:cNvSpPr>
            <a:spLocks noChangeArrowheads="1"/>
          </p:cNvSpPr>
          <p:nvPr/>
        </p:nvSpPr>
        <p:spPr bwMode="auto">
          <a:xfrm>
            <a:off x="1892301" y="4795839"/>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101394" name="Rectangle 18"/>
          <p:cNvSpPr>
            <a:spLocks noChangeArrowheads="1"/>
          </p:cNvSpPr>
          <p:nvPr/>
        </p:nvSpPr>
        <p:spPr bwMode="auto">
          <a:xfrm>
            <a:off x="1892301" y="4256088"/>
            <a:ext cx="5381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101395" name="Rectangle 19"/>
          <p:cNvSpPr>
            <a:spLocks noChangeArrowheads="1"/>
          </p:cNvSpPr>
          <p:nvPr/>
        </p:nvSpPr>
        <p:spPr bwMode="auto">
          <a:xfrm>
            <a:off x="1892301" y="3717926"/>
            <a:ext cx="5381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101396" name="Rectangle 20"/>
          <p:cNvSpPr>
            <a:spLocks noChangeArrowheads="1"/>
          </p:cNvSpPr>
          <p:nvPr/>
        </p:nvSpPr>
        <p:spPr bwMode="auto">
          <a:xfrm>
            <a:off x="1892301" y="3178175"/>
            <a:ext cx="5381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101397" name="Rectangle 21"/>
          <p:cNvSpPr>
            <a:spLocks noChangeArrowheads="1"/>
          </p:cNvSpPr>
          <p:nvPr/>
        </p:nvSpPr>
        <p:spPr bwMode="auto">
          <a:xfrm>
            <a:off x="1892301" y="2640013"/>
            <a:ext cx="5381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101398" name="Rectangle 22"/>
          <p:cNvSpPr>
            <a:spLocks noChangeArrowheads="1"/>
          </p:cNvSpPr>
          <p:nvPr/>
        </p:nvSpPr>
        <p:spPr bwMode="auto">
          <a:xfrm>
            <a:off x="1892301" y="2101851"/>
            <a:ext cx="5381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grpSp>
        <p:nvGrpSpPr>
          <p:cNvPr id="3" name="Group 23"/>
          <p:cNvGrpSpPr>
            <a:grpSpLocks/>
          </p:cNvGrpSpPr>
          <p:nvPr/>
        </p:nvGrpSpPr>
        <p:grpSpPr bwMode="auto">
          <a:xfrm>
            <a:off x="4200526" y="1563689"/>
            <a:ext cx="917575" cy="4308475"/>
            <a:chOff x="1686" y="985"/>
            <a:chExt cx="578" cy="2714"/>
          </a:xfrm>
        </p:grpSpPr>
        <p:sp>
          <p:nvSpPr>
            <p:cNvPr id="101400" name="Rectangle 24"/>
            <p:cNvSpPr>
              <a:spLocks noChangeArrowheads="1"/>
            </p:cNvSpPr>
            <p:nvPr/>
          </p:nvSpPr>
          <p:spPr bwMode="auto">
            <a:xfrm>
              <a:off x="1686" y="3359"/>
              <a:ext cx="57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620</a:t>
              </a:r>
            </a:p>
          </p:txBody>
        </p:sp>
        <p:sp>
          <p:nvSpPr>
            <p:cNvPr id="101401" name="Rectangle 25"/>
            <p:cNvSpPr>
              <a:spLocks noChangeArrowheads="1"/>
            </p:cNvSpPr>
            <p:nvPr/>
          </p:nvSpPr>
          <p:spPr bwMode="auto">
            <a:xfrm>
              <a:off x="1686" y="3021"/>
              <a:ext cx="578"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480</a:t>
              </a:r>
            </a:p>
          </p:txBody>
        </p:sp>
        <p:sp>
          <p:nvSpPr>
            <p:cNvPr id="101402" name="Rectangle 26"/>
            <p:cNvSpPr>
              <a:spLocks noChangeArrowheads="1"/>
            </p:cNvSpPr>
            <p:nvPr/>
          </p:nvSpPr>
          <p:spPr bwMode="auto">
            <a:xfrm>
              <a:off x="1686" y="2681"/>
              <a:ext cx="57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380</a:t>
              </a:r>
            </a:p>
          </p:txBody>
        </p:sp>
        <p:sp>
          <p:nvSpPr>
            <p:cNvPr id="101403" name="Rectangle 27"/>
            <p:cNvSpPr>
              <a:spLocks noChangeArrowheads="1"/>
            </p:cNvSpPr>
            <p:nvPr/>
          </p:nvSpPr>
          <p:spPr bwMode="auto">
            <a:xfrm>
              <a:off x="1686" y="2342"/>
              <a:ext cx="57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310</a:t>
              </a:r>
            </a:p>
          </p:txBody>
        </p:sp>
        <p:sp>
          <p:nvSpPr>
            <p:cNvPr id="101404" name="Rectangle 28"/>
            <p:cNvSpPr>
              <a:spLocks noChangeArrowheads="1"/>
            </p:cNvSpPr>
            <p:nvPr/>
          </p:nvSpPr>
          <p:spPr bwMode="auto">
            <a:xfrm>
              <a:off x="1686" y="2002"/>
              <a:ext cx="57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260</a:t>
              </a:r>
            </a:p>
          </p:txBody>
        </p:sp>
        <p:sp>
          <p:nvSpPr>
            <p:cNvPr id="101405" name="Rectangle 29"/>
            <p:cNvSpPr>
              <a:spLocks noChangeArrowheads="1"/>
            </p:cNvSpPr>
            <p:nvPr/>
          </p:nvSpPr>
          <p:spPr bwMode="auto">
            <a:xfrm>
              <a:off x="1686" y="1663"/>
              <a:ext cx="57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220</a:t>
              </a:r>
            </a:p>
          </p:txBody>
        </p:sp>
        <p:sp>
          <p:nvSpPr>
            <p:cNvPr id="101406" name="Rectangle 30"/>
            <p:cNvSpPr>
              <a:spLocks noChangeArrowheads="1"/>
            </p:cNvSpPr>
            <p:nvPr/>
          </p:nvSpPr>
          <p:spPr bwMode="auto">
            <a:xfrm>
              <a:off x="1686" y="1324"/>
              <a:ext cx="57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170</a:t>
              </a:r>
            </a:p>
          </p:txBody>
        </p:sp>
        <p:sp>
          <p:nvSpPr>
            <p:cNvPr id="101407" name="Rectangle 31"/>
            <p:cNvSpPr>
              <a:spLocks noChangeArrowheads="1"/>
            </p:cNvSpPr>
            <p:nvPr/>
          </p:nvSpPr>
          <p:spPr bwMode="auto">
            <a:xfrm>
              <a:off x="1686" y="985"/>
              <a:ext cx="57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grpSp>
      <p:grpSp>
        <p:nvGrpSpPr>
          <p:cNvPr id="4" name="Group 32"/>
          <p:cNvGrpSpPr>
            <a:grpSpLocks/>
          </p:cNvGrpSpPr>
          <p:nvPr/>
        </p:nvGrpSpPr>
        <p:grpSpPr bwMode="auto">
          <a:xfrm>
            <a:off x="3405189" y="1563689"/>
            <a:ext cx="795337" cy="4308475"/>
            <a:chOff x="1185" y="985"/>
            <a:chExt cx="501" cy="2714"/>
          </a:xfrm>
        </p:grpSpPr>
        <p:sp>
          <p:nvSpPr>
            <p:cNvPr id="101409" name="Rectangle 33"/>
            <p:cNvSpPr>
              <a:spLocks noChangeArrowheads="1"/>
            </p:cNvSpPr>
            <p:nvPr/>
          </p:nvSpPr>
          <p:spPr bwMode="auto">
            <a:xfrm>
              <a:off x="1185" y="3359"/>
              <a:ext cx="50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520</a:t>
              </a:r>
            </a:p>
          </p:txBody>
        </p:sp>
        <p:sp>
          <p:nvSpPr>
            <p:cNvPr id="101410" name="Rectangle 34"/>
            <p:cNvSpPr>
              <a:spLocks noChangeArrowheads="1"/>
            </p:cNvSpPr>
            <p:nvPr/>
          </p:nvSpPr>
          <p:spPr bwMode="auto">
            <a:xfrm>
              <a:off x="1185" y="3021"/>
              <a:ext cx="50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380</a:t>
              </a:r>
            </a:p>
          </p:txBody>
        </p:sp>
        <p:sp>
          <p:nvSpPr>
            <p:cNvPr id="101411" name="Rectangle 35"/>
            <p:cNvSpPr>
              <a:spLocks noChangeArrowheads="1"/>
            </p:cNvSpPr>
            <p:nvPr/>
          </p:nvSpPr>
          <p:spPr bwMode="auto">
            <a:xfrm>
              <a:off x="1185" y="2681"/>
              <a:ext cx="50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a:t>
              </a:r>
            </a:p>
          </p:txBody>
        </p:sp>
        <p:sp>
          <p:nvSpPr>
            <p:cNvPr id="101412" name="Rectangle 36"/>
            <p:cNvSpPr>
              <a:spLocks noChangeArrowheads="1"/>
            </p:cNvSpPr>
            <p:nvPr/>
          </p:nvSpPr>
          <p:spPr bwMode="auto">
            <a:xfrm>
              <a:off x="1185" y="2342"/>
              <a:ext cx="50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210</a:t>
              </a:r>
            </a:p>
          </p:txBody>
        </p:sp>
        <p:sp>
          <p:nvSpPr>
            <p:cNvPr id="101413" name="Rectangle 37"/>
            <p:cNvSpPr>
              <a:spLocks noChangeArrowheads="1"/>
            </p:cNvSpPr>
            <p:nvPr/>
          </p:nvSpPr>
          <p:spPr bwMode="auto">
            <a:xfrm>
              <a:off x="1185" y="2002"/>
              <a:ext cx="50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160</a:t>
              </a:r>
            </a:p>
          </p:txBody>
        </p:sp>
        <p:sp>
          <p:nvSpPr>
            <p:cNvPr id="101414" name="Rectangle 38"/>
            <p:cNvSpPr>
              <a:spLocks noChangeArrowheads="1"/>
            </p:cNvSpPr>
            <p:nvPr/>
          </p:nvSpPr>
          <p:spPr bwMode="auto">
            <a:xfrm>
              <a:off x="1185" y="1663"/>
              <a:ext cx="50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120</a:t>
              </a:r>
            </a:p>
          </p:txBody>
        </p:sp>
        <p:sp>
          <p:nvSpPr>
            <p:cNvPr id="101415" name="Rectangle 39"/>
            <p:cNvSpPr>
              <a:spLocks noChangeArrowheads="1"/>
            </p:cNvSpPr>
            <p:nvPr/>
          </p:nvSpPr>
          <p:spPr bwMode="auto">
            <a:xfrm>
              <a:off x="1185" y="1324"/>
              <a:ext cx="50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a:t>
              </a:r>
            </a:p>
          </p:txBody>
        </p:sp>
        <p:sp>
          <p:nvSpPr>
            <p:cNvPr id="101416" name="Rectangle 40"/>
            <p:cNvSpPr>
              <a:spLocks noChangeArrowheads="1"/>
            </p:cNvSpPr>
            <p:nvPr/>
          </p:nvSpPr>
          <p:spPr bwMode="auto">
            <a:xfrm>
              <a:off x="1185" y="985"/>
              <a:ext cx="50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grpSp>
      <p:grpSp>
        <p:nvGrpSpPr>
          <p:cNvPr id="5" name="Group 41"/>
          <p:cNvGrpSpPr>
            <a:grpSpLocks/>
          </p:cNvGrpSpPr>
          <p:nvPr/>
        </p:nvGrpSpPr>
        <p:grpSpPr bwMode="auto">
          <a:xfrm>
            <a:off x="2430464" y="1563689"/>
            <a:ext cx="974725" cy="4308475"/>
            <a:chOff x="571" y="985"/>
            <a:chExt cx="614" cy="2714"/>
          </a:xfrm>
        </p:grpSpPr>
        <p:sp>
          <p:nvSpPr>
            <p:cNvPr id="101418" name="Rectangle 42"/>
            <p:cNvSpPr>
              <a:spLocks noChangeArrowheads="1"/>
            </p:cNvSpPr>
            <p:nvPr/>
          </p:nvSpPr>
          <p:spPr bwMode="auto">
            <a:xfrm>
              <a:off x="571" y="3359"/>
              <a:ext cx="61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19" name="Rectangle 43"/>
            <p:cNvSpPr>
              <a:spLocks noChangeArrowheads="1"/>
            </p:cNvSpPr>
            <p:nvPr/>
          </p:nvSpPr>
          <p:spPr bwMode="auto">
            <a:xfrm>
              <a:off x="571" y="3021"/>
              <a:ext cx="61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20" name="Rectangle 44"/>
            <p:cNvSpPr>
              <a:spLocks noChangeArrowheads="1"/>
            </p:cNvSpPr>
            <p:nvPr/>
          </p:nvSpPr>
          <p:spPr bwMode="auto">
            <a:xfrm>
              <a:off x="571" y="2681"/>
              <a:ext cx="61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21" name="Rectangle 45"/>
            <p:cNvSpPr>
              <a:spLocks noChangeArrowheads="1"/>
            </p:cNvSpPr>
            <p:nvPr/>
          </p:nvSpPr>
          <p:spPr bwMode="auto">
            <a:xfrm>
              <a:off x="571" y="2342"/>
              <a:ext cx="61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22" name="Rectangle 46"/>
            <p:cNvSpPr>
              <a:spLocks noChangeArrowheads="1"/>
            </p:cNvSpPr>
            <p:nvPr/>
          </p:nvSpPr>
          <p:spPr bwMode="auto">
            <a:xfrm>
              <a:off x="571" y="2002"/>
              <a:ext cx="61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23" name="Rectangle 47"/>
            <p:cNvSpPr>
              <a:spLocks noChangeArrowheads="1"/>
            </p:cNvSpPr>
            <p:nvPr/>
          </p:nvSpPr>
          <p:spPr bwMode="auto">
            <a:xfrm>
              <a:off x="571" y="1663"/>
              <a:ext cx="61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24" name="Rectangle 48"/>
            <p:cNvSpPr>
              <a:spLocks noChangeArrowheads="1"/>
            </p:cNvSpPr>
            <p:nvPr/>
          </p:nvSpPr>
          <p:spPr bwMode="auto">
            <a:xfrm>
              <a:off x="571" y="1324"/>
              <a:ext cx="61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1425" name="Rectangle 49"/>
            <p:cNvSpPr>
              <a:spLocks noChangeArrowheads="1"/>
            </p:cNvSpPr>
            <p:nvPr/>
          </p:nvSpPr>
          <p:spPr bwMode="auto">
            <a:xfrm>
              <a:off x="571" y="985"/>
              <a:ext cx="61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grpSp>
      <p:sp>
        <p:nvSpPr>
          <p:cNvPr id="101426" name="Rectangle 50"/>
          <p:cNvSpPr>
            <a:spLocks noChangeArrowheads="1"/>
          </p:cNvSpPr>
          <p:nvPr/>
        </p:nvSpPr>
        <p:spPr bwMode="auto">
          <a:xfrm>
            <a:off x="1892301" y="1563688"/>
            <a:ext cx="5381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101427" name="Rectangle 51"/>
          <p:cNvSpPr>
            <a:spLocks noChangeArrowheads="1"/>
          </p:cNvSpPr>
          <p:nvPr/>
        </p:nvSpPr>
        <p:spPr bwMode="auto">
          <a:xfrm>
            <a:off x="4200526" y="1023938"/>
            <a:ext cx="9175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CT</a:t>
            </a:r>
            <a:endParaRPr lang="en-US" altLang="pt-BR" sz="2400" i="1" dirty="0">
              <a:cs typeface="Arial" panose="020B0604020202020204" pitchFamily="34" charset="0"/>
            </a:endParaRPr>
          </a:p>
        </p:txBody>
      </p:sp>
      <p:sp>
        <p:nvSpPr>
          <p:cNvPr id="101428" name="Rectangle 52"/>
          <p:cNvSpPr>
            <a:spLocks noChangeArrowheads="1"/>
          </p:cNvSpPr>
          <p:nvPr/>
        </p:nvSpPr>
        <p:spPr bwMode="auto">
          <a:xfrm>
            <a:off x="3405189" y="1023938"/>
            <a:ext cx="795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CV</a:t>
            </a:r>
            <a:endParaRPr lang="en-US" altLang="pt-BR" sz="2400" i="1" dirty="0">
              <a:cs typeface="Arial" panose="020B0604020202020204" pitchFamily="34" charset="0"/>
            </a:endParaRPr>
          </a:p>
        </p:txBody>
      </p:sp>
      <p:sp>
        <p:nvSpPr>
          <p:cNvPr id="101429" name="Rectangle 53"/>
          <p:cNvSpPr>
            <a:spLocks noChangeArrowheads="1"/>
          </p:cNvSpPr>
          <p:nvPr/>
        </p:nvSpPr>
        <p:spPr bwMode="auto">
          <a:xfrm>
            <a:off x="2430464" y="1023938"/>
            <a:ext cx="974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CF</a:t>
            </a:r>
            <a:endParaRPr lang="en-US" altLang="pt-BR" sz="2400" i="1" dirty="0">
              <a:cs typeface="Arial" panose="020B0604020202020204" pitchFamily="34" charset="0"/>
            </a:endParaRPr>
          </a:p>
        </p:txBody>
      </p:sp>
      <p:sp>
        <p:nvSpPr>
          <p:cNvPr id="101430" name="Rectangle 54"/>
          <p:cNvSpPr>
            <a:spLocks noChangeArrowheads="1"/>
          </p:cNvSpPr>
          <p:nvPr/>
        </p:nvSpPr>
        <p:spPr bwMode="auto">
          <a:xfrm>
            <a:off x="1892301" y="1023938"/>
            <a:ext cx="5381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a:cs typeface="Arial" panose="020B0604020202020204" pitchFamily="34" charset="0"/>
              </a:rPr>
              <a:t>Q</a:t>
            </a:r>
          </a:p>
        </p:txBody>
      </p:sp>
      <p:sp>
        <p:nvSpPr>
          <p:cNvPr id="101431" name="Line 55"/>
          <p:cNvSpPr>
            <a:spLocks noChangeShapeType="1"/>
          </p:cNvSpPr>
          <p:nvPr/>
        </p:nvSpPr>
        <p:spPr bwMode="auto">
          <a:xfrm>
            <a:off x="1892300" y="1023938"/>
            <a:ext cx="322580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2" name="Line 56"/>
          <p:cNvSpPr>
            <a:spLocks noChangeShapeType="1"/>
          </p:cNvSpPr>
          <p:nvPr/>
        </p:nvSpPr>
        <p:spPr bwMode="auto">
          <a:xfrm>
            <a:off x="1892300" y="1563688"/>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3" name="Line 57"/>
          <p:cNvSpPr>
            <a:spLocks noChangeShapeType="1"/>
          </p:cNvSpPr>
          <p:nvPr/>
        </p:nvSpPr>
        <p:spPr bwMode="auto">
          <a:xfrm>
            <a:off x="1892300" y="2101850"/>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4" name="Line 58"/>
          <p:cNvSpPr>
            <a:spLocks noChangeShapeType="1"/>
          </p:cNvSpPr>
          <p:nvPr/>
        </p:nvSpPr>
        <p:spPr bwMode="auto">
          <a:xfrm>
            <a:off x="1892300" y="2640013"/>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5" name="Line 59"/>
          <p:cNvSpPr>
            <a:spLocks noChangeShapeType="1"/>
          </p:cNvSpPr>
          <p:nvPr/>
        </p:nvSpPr>
        <p:spPr bwMode="auto">
          <a:xfrm>
            <a:off x="1892300" y="3178175"/>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6" name="Line 60"/>
          <p:cNvSpPr>
            <a:spLocks noChangeShapeType="1"/>
          </p:cNvSpPr>
          <p:nvPr/>
        </p:nvSpPr>
        <p:spPr bwMode="auto">
          <a:xfrm>
            <a:off x="1892300" y="3717925"/>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7" name="Line 61"/>
          <p:cNvSpPr>
            <a:spLocks noChangeShapeType="1"/>
          </p:cNvSpPr>
          <p:nvPr/>
        </p:nvSpPr>
        <p:spPr bwMode="auto">
          <a:xfrm>
            <a:off x="1892300" y="4256088"/>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8" name="Line 62"/>
          <p:cNvSpPr>
            <a:spLocks noChangeShapeType="1"/>
          </p:cNvSpPr>
          <p:nvPr/>
        </p:nvSpPr>
        <p:spPr bwMode="auto">
          <a:xfrm>
            <a:off x="1892300" y="4795838"/>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39" name="Line 63"/>
          <p:cNvSpPr>
            <a:spLocks noChangeShapeType="1"/>
          </p:cNvSpPr>
          <p:nvPr/>
        </p:nvSpPr>
        <p:spPr bwMode="auto">
          <a:xfrm>
            <a:off x="1892300" y="5332413"/>
            <a:ext cx="322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0" name="Line 64"/>
          <p:cNvSpPr>
            <a:spLocks noChangeShapeType="1"/>
          </p:cNvSpPr>
          <p:nvPr/>
        </p:nvSpPr>
        <p:spPr bwMode="auto">
          <a:xfrm>
            <a:off x="1892300" y="5872163"/>
            <a:ext cx="322580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1" name="Line 65"/>
          <p:cNvSpPr>
            <a:spLocks noChangeShapeType="1"/>
          </p:cNvSpPr>
          <p:nvPr/>
        </p:nvSpPr>
        <p:spPr bwMode="auto">
          <a:xfrm>
            <a:off x="1892300" y="1023939"/>
            <a:ext cx="0" cy="484822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2" name="Line 66"/>
          <p:cNvSpPr>
            <a:spLocks noChangeShapeType="1"/>
          </p:cNvSpPr>
          <p:nvPr/>
        </p:nvSpPr>
        <p:spPr bwMode="auto">
          <a:xfrm>
            <a:off x="2430463" y="1023939"/>
            <a:ext cx="0" cy="4848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3" name="Line 67"/>
          <p:cNvSpPr>
            <a:spLocks noChangeShapeType="1"/>
          </p:cNvSpPr>
          <p:nvPr/>
        </p:nvSpPr>
        <p:spPr bwMode="auto">
          <a:xfrm>
            <a:off x="3405188" y="1023939"/>
            <a:ext cx="0" cy="4848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4" name="Line 68"/>
          <p:cNvSpPr>
            <a:spLocks noChangeShapeType="1"/>
          </p:cNvSpPr>
          <p:nvPr/>
        </p:nvSpPr>
        <p:spPr bwMode="auto">
          <a:xfrm>
            <a:off x="4200525" y="1023939"/>
            <a:ext cx="0" cy="4848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5" name="Line 69"/>
          <p:cNvSpPr>
            <a:spLocks noChangeShapeType="1"/>
          </p:cNvSpPr>
          <p:nvPr/>
        </p:nvSpPr>
        <p:spPr bwMode="auto">
          <a:xfrm>
            <a:off x="5118100" y="1023939"/>
            <a:ext cx="0" cy="484822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6" name="Rectangle 70"/>
          <p:cNvSpPr>
            <a:spLocks noChangeArrowheads="1"/>
          </p:cNvSpPr>
          <p:nvPr/>
        </p:nvSpPr>
        <p:spPr bwMode="auto">
          <a:xfrm>
            <a:off x="6704014" y="785814"/>
            <a:ext cx="3463925" cy="4548187"/>
          </a:xfrm>
          <a:prstGeom prst="rect">
            <a:avLst/>
          </a:prstGeom>
          <a:noFill/>
          <a:ln w="11113">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47" name="Line 71"/>
          <p:cNvSpPr>
            <a:spLocks noChangeShapeType="1"/>
          </p:cNvSpPr>
          <p:nvPr/>
        </p:nvSpPr>
        <p:spPr bwMode="auto">
          <a:xfrm>
            <a:off x="6704014" y="785814"/>
            <a:ext cx="1587" cy="45481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8" name="Line 72"/>
          <p:cNvSpPr>
            <a:spLocks noChangeShapeType="1"/>
          </p:cNvSpPr>
          <p:nvPr/>
        </p:nvSpPr>
        <p:spPr bwMode="auto">
          <a:xfrm>
            <a:off x="6618289" y="5334000"/>
            <a:ext cx="85725"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49" name="Line 73"/>
          <p:cNvSpPr>
            <a:spLocks noChangeShapeType="1"/>
          </p:cNvSpPr>
          <p:nvPr/>
        </p:nvSpPr>
        <p:spPr bwMode="auto">
          <a:xfrm>
            <a:off x="6618289" y="4765675"/>
            <a:ext cx="85725"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0" name="Line 74"/>
          <p:cNvSpPr>
            <a:spLocks noChangeShapeType="1"/>
          </p:cNvSpPr>
          <p:nvPr/>
        </p:nvSpPr>
        <p:spPr bwMode="auto">
          <a:xfrm>
            <a:off x="6618289" y="4195764"/>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1" name="Line 75"/>
          <p:cNvSpPr>
            <a:spLocks noChangeShapeType="1"/>
          </p:cNvSpPr>
          <p:nvPr/>
        </p:nvSpPr>
        <p:spPr bwMode="auto">
          <a:xfrm>
            <a:off x="6618289" y="3627439"/>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2" name="Line 76"/>
          <p:cNvSpPr>
            <a:spLocks noChangeShapeType="1"/>
          </p:cNvSpPr>
          <p:nvPr/>
        </p:nvSpPr>
        <p:spPr bwMode="auto">
          <a:xfrm>
            <a:off x="6618289" y="3059114"/>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3" name="Line 77"/>
          <p:cNvSpPr>
            <a:spLocks noChangeShapeType="1"/>
          </p:cNvSpPr>
          <p:nvPr/>
        </p:nvSpPr>
        <p:spPr bwMode="auto">
          <a:xfrm>
            <a:off x="6618289" y="2490789"/>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4" name="Line 78"/>
          <p:cNvSpPr>
            <a:spLocks noChangeShapeType="1"/>
          </p:cNvSpPr>
          <p:nvPr/>
        </p:nvSpPr>
        <p:spPr bwMode="auto">
          <a:xfrm>
            <a:off x="6618289" y="1922464"/>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5" name="Line 79"/>
          <p:cNvSpPr>
            <a:spLocks noChangeShapeType="1"/>
          </p:cNvSpPr>
          <p:nvPr/>
        </p:nvSpPr>
        <p:spPr bwMode="auto">
          <a:xfrm>
            <a:off x="6618289" y="1354139"/>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6" name="Line 80"/>
          <p:cNvSpPr>
            <a:spLocks noChangeShapeType="1"/>
          </p:cNvSpPr>
          <p:nvPr/>
        </p:nvSpPr>
        <p:spPr bwMode="auto">
          <a:xfrm>
            <a:off x="6618289" y="785814"/>
            <a:ext cx="85725" cy="158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7" name="Line 81"/>
          <p:cNvSpPr>
            <a:spLocks noChangeShapeType="1"/>
          </p:cNvSpPr>
          <p:nvPr/>
        </p:nvSpPr>
        <p:spPr bwMode="auto">
          <a:xfrm>
            <a:off x="6704014" y="5334000"/>
            <a:ext cx="3463925"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8" name="Line 82"/>
          <p:cNvSpPr>
            <a:spLocks noChangeShapeType="1"/>
          </p:cNvSpPr>
          <p:nvPr/>
        </p:nvSpPr>
        <p:spPr bwMode="auto">
          <a:xfrm flipV="1">
            <a:off x="6704014" y="5334001"/>
            <a:ext cx="1587"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59" name="Line 83"/>
          <p:cNvSpPr>
            <a:spLocks noChangeShapeType="1"/>
          </p:cNvSpPr>
          <p:nvPr/>
        </p:nvSpPr>
        <p:spPr bwMode="auto">
          <a:xfrm flipV="1">
            <a:off x="7143750" y="5334001"/>
            <a:ext cx="1588"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60" name="Line 84"/>
          <p:cNvSpPr>
            <a:spLocks noChangeShapeType="1"/>
          </p:cNvSpPr>
          <p:nvPr/>
        </p:nvSpPr>
        <p:spPr bwMode="auto">
          <a:xfrm flipV="1">
            <a:off x="7583489" y="5334001"/>
            <a:ext cx="1587"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61" name="Line 85"/>
          <p:cNvSpPr>
            <a:spLocks noChangeShapeType="1"/>
          </p:cNvSpPr>
          <p:nvPr/>
        </p:nvSpPr>
        <p:spPr bwMode="auto">
          <a:xfrm flipV="1">
            <a:off x="8023225" y="5334001"/>
            <a:ext cx="1588"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62" name="Line 86"/>
          <p:cNvSpPr>
            <a:spLocks noChangeShapeType="1"/>
          </p:cNvSpPr>
          <p:nvPr/>
        </p:nvSpPr>
        <p:spPr bwMode="auto">
          <a:xfrm flipV="1">
            <a:off x="8462964" y="5334001"/>
            <a:ext cx="1587"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63" name="Line 87"/>
          <p:cNvSpPr>
            <a:spLocks noChangeShapeType="1"/>
          </p:cNvSpPr>
          <p:nvPr/>
        </p:nvSpPr>
        <p:spPr bwMode="auto">
          <a:xfrm flipV="1">
            <a:off x="8891589" y="5334001"/>
            <a:ext cx="1587"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64" name="Line 88"/>
          <p:cNvSpPr>
            <a:spLocks noChangeShapeType="1"/>
          </p:cNvSpPr>
          <p:nvPr/>
        </p:nvSpPr>
        <p:spPr bwMode="auto">
          <a:xfrm flipV="1">
            <a:off x="9331325" y="5334001"/>
            <a:ext cx="1588"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465" name="Line 89"/>
          <p:cNvSpPr>
            <a:spLocks noChangeShapeType="1"/>
          </p:cNvSpPr>
          <p:nvPr/>
        </p:nvSpPr>
        <p:spPr bwMode="auto">
          <a:xfrm flipV="1">
            <a:off x="9771064" y="5334001"/>
            <a:ext cx="1587" cy="857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6" name="Group 90"/>
          <p:cNvGrpSpPr>
            <a:grpSpLocks/>
          </p:cNvGrpSpPr>
          <p:nvPr/>
        </p:nvGrpSpPr>
        <p:grpSpPr bwMode="auto">
          <a:xfrm>
            <a:off x="6650038" y="4711700"/>
            <a:ext cx="3560762" cy="96838"/>
            <a:chOff x="3229" y="2968"/>
            <a:chExt cx="2243" cy="61"/>
          </a:xfrm>
        </p:grpSpPr>
        <p:sp>
          <p:nvSpPr>
            <p:cNvPr id="101467" name="Freeform 91"/>
            <p:cNvSpPr>
              <a:spLocks/>
            </p:cNvSpPr>
            <p:nvPr/>
          </p:nvSpPr>
          <p:spPr bwMode="auto">
            <a:xfrm>
              <a:off x="3263" y="3002"/>
              <a:ext cx="2209" cy="1"/>
            </a:xfrm>
            <a:custGeom>
              <a:avLst/>
              <a:gdLst>
                <a:gd name="T0" fmla="*/ 0 w 327"/>
                <a:gd name="T1" fmla="*/ 0 h 1"/>
                <a:gd name="T2" fmla="*/ 1871 w 327"/>
                <a:gd name="T3" fmla="*/ 0 h 1"/>
                <a:gd name="T4" fmla="*/ 3742 w 327"/>
                <a:gd name="T5" fmla="*/ 0 h 1"/>
                <a:gd name="T6" fmla="*/ 5614 w 327"/>
                <a:gd name="T7" fmla="*/ 0 h 1"/>
                <a:gd name="T8" fmla="*/ 7485 w 327"/>
                <a:gd name="T9" fmla="*/ 0 h 1"/>
                <a:gd name="T10" fmla="*/ 9309 w 327"/>
                <a:gd name="T11" fmla="*/ 0 h 1"/>
                <a:gd name="T12" fmla="*/ 11180 w 327"/>
                <a:gd name="T13" fmla="*/ 0 h 1"/>
                <a:gd name="T14" fmla="*/ 13051 w 327"/>
                <a:gd name="T15" fmla="*/ 0 h 1"/>
                <a:gd name="T16" fmla="*/ 14923 w 32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1"/>
                <a:gd name="T29" fmla="*/ 327 w 327"/>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1">
                  <a:moveTo>
                    <a:pt x="0" y="0"/>
                  </a:moveTo>
                  <a:lnTo>
                    <a:pt x="41" y="0"/>
                  </a:lnTo>
                  <a:lnTo>
                    <a:pt x="82" y="0"/>
                  </a:lnTo>
                  <a:lnTo>
                    <a:pt x="123" y="0"/>
                  </a:lnTo>
                  <a:lnTo>
                    <a:pt x="164" y="0"/>
                  </a:lnTo>
                  <a:lnTo>
                    <a:pt x="204" y="0"/>
                  </a:lnTo>
                  <a:lnTo>
                    <a:pt x="245" y="0"/>
                  </a:lnTo>
                  <a:lnTo>
                    <a:pt x="286" y="0"/>
                  </a:lnTo>
                  <a:lnTo>
                    <a:pt x="327" y="0"/>
                  </a:lnTo>
                </a:path>
              </a:pathLst>
            </a:custGeom>
            <a:noFill/>
            <a:ln w="22225">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68" name="Oval 92"/>
            <p:cNvSpPr>
              <a:spLocks noChangeArrowheads="1"/>
            </p:cNvSpPr>
            <p:nvPr/>
          </p:nvSpPr>
          <p:spPr bwMode="auto">
            <a:xfrm>
              <a:off x="3229"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69" name="Oval 93"/>
            <p:cNvSpPr>
              <a:spLocks noChangeArrowheads="1"/>
            </p:cNvSpPr>
            <p:nvPr/>
          </p:nvSpPr>
          <p:spPr bwMode="auto">
            <a:xfrm>
              <a:off x="3506"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0" name="Oval 94"/>
            <p:cNvSpPr>
              <a:spLocks noChangeArrowheads="1"/>
            </p:cNvSpPr>
            <p:nvPr/>
          </p:nvSpPr>
          <p:spPr bwMode="auto">
            <a:xfrm>
              <a:off x="3783"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1" name="Oval 95"/>
            <p:cNvSpPr>
              <a:spLocks noChangeArrowheads="1"/>
            </p:cNvSpPr>
            <p:nvPr/>
          </p:nvSpPr>
          <p:spPr bwMode="auto">
            <a:xfrm>
              <a:off x="4060"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2" name="Oval 96"/>
            <p:cNvSpPr>
              <a:spLocks noChangeArrowheads="1"/>
            </p:cNvSpPr>
            <p:nvPr/>
          </p:nvSpPr>
          <p:spPr bwMode="auto">
            <a:xfrm>
              <a:off x="4337"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3" name="Oval 97"/>
            <p:cNvSpPr>
              <a:spLocks noChangeArrowheads="1"/>
            </p:cNvSpPr>
            <p:nvPr/>
          </p:nvSpPr>
          <p:spPr bwMode="auto">
            <a:xfrm>
              <a:off x="4607"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4" name="Oval 98"/>
            <p:cNvSpPr>
              <a:spLocks noChangeArrowheads="1"/>
            </p:cNvSpPr>
            <p:nvPr/>
          </p:nvSpPr>
          <p:spPr bwMode="auto">
            <a:xfrm>
              <a:off x="4884"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5" name="Oval 99"/>
            <p:cNvSpPr>
              <a:spLocks noChangeArrowheads="1"/>
            </p:cNvSpPr>
            <p:nvPr/>
          </p:nvSpPr>
          <p:spPr bwMode="auto">
            <a:xfrm>
              <a:off x="5161" y="2968"/>
              <a:ext cx="61" cy="61"/>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7" name="Group 100"/>
          <p:cNvGrpSpPr>
            <a:grpSpLocks/>
          </p:cNvGrpSpPr>
          <p:nvPr/>
        </p:nvGrpSpPr>
        <p:grpSpPr bwMode="auto">
          <a:xfrm>
            <a:off x="6650038" y="1236663"/>
            <a:ext cx="3560762" cy="4140200"/>
            <a:chOff x="3229" y="779"/>
            <a:chExt cx="2243" cy="2608"/>
          </a:xfrm>
        </p:grpSpPr>
        <p:sp>
          <p:nvSpPr>
            <p:cNvPr id="101477" name="Freeform 101"/>
            <p:cNvSpPr>
              <a:spLocks/>
            </p:cNvSpPr>
            <p:nvPr/>
          </p:nvSpPr>
          <p:spPr bwMode="auto">
            <a:xfrm>
              <a:off x="3263" y="779"/>
              <a:ext cx="2209" cy="2581"/>
            </a:xfrm>
            <a:custGeom>
              <a:avLst/>
              <a:gdLst>
                <a:gd name="T0" fmla="*/ 0 w 327"/>
                <a:gd name="T1" fmla="*/ 17439 h 382"/>
                <a:gd name="T2" fmla="*/ 1871 w 327"/>
                <a:gd name="T3" fmla="*/ 15750 h 382"/>
                <a:gd name="T4" fmla="*/ 3742 w 327"/>
                <a:gd name="T5" fmla="*/ 14520 h 382"/>
                <a:gd name="T6" fmla="*/ 5614 w 327"/>
                <a:gd name="T7" fmla="*/ 13560 h 382"/>
                <a:gd name="T8" fmla="*/ 7485 w 327"/>
                <a:gd name="T9" fmla="*/ 12371 h 382"/>
                <a:gd name="T10" fmla="*/ 9309 w 327"/>
                <a:gd name="T11" fmla="*/ 10682 h 382"/>
                <a:gd name="T12" fmla="*/ 11180 w 327"/>
                <a:gd name="T13" fmla="*/ 8263 h 382"/>
                <a:gd name="T14" fmla="*/ 13051 w 327"/>
                <a:gd name="T15" fmla="*/ 4838 h 382"/>
                <a:gd name="T16" fmla="*/ 14923 w 327"/>
                <a:gd name="T17" fmla="*/ 0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
                <a:gd name="T28" fmla="*/ 0 h 382"/>
                <a:gd name="T29" fmla="*/ 327 w 327"/>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 h="382">
                  <a:moveTo>
                    <a:pt x="0" y="382"/>
                  </a:moveTo>
                  <a:lnTo>
                    <a:pt x="41" y="345"/>
                  </a:lnTo>
                  <a:lnTo>
                    <a:pt x="82" y="318"/>
                  </a:lnTo>
                  <a:lnTo>
                    <a:pt x="123" y="297"/>
                  </a:lnTo>
                  <a:lnTo>
                    <a:pt x="164" y="271"/>
                  </a:lnTo>
                  <a:lnTo>
                    <a:pt x="204" y="234"/>
                  </a:lnTo>
                  <a:lnTo>
                    <a:pt x="245" y="181"/>
                  </a:lnTo>
                  <a:lnTo>
                    <a:pt x="286" y="106"/>
                  </a:lnTo>
                  <a:lnTo>
                    <a:pt x="327" y="0"/>
                  </a:lnTo>
                </a:path>
              </a:pathLst>
            </a:custGeom>
            <a:noFill/>
            <a:ln w="22225">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8" name="Oval 102"/>
            <p:cNvSpPr>
              <a:spLocks noChangeArrowheads="1"/>
            </p:cNvSpPr>
            <p:nvPr/>
          </p:nvSpPr>
          <p:spPr bwMode="auto">
            <a:xfrm>
              <a:off x="3229" y="3326"/>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79" name="Oval 103"/>
            <p:cNvSpPr>
              <a:spLocks noChangeArrowheads="1"/>
            </p:cNvSpPr>
            <p:nvPr/>
          </p:nvSpPr>
          <p:spPr bwMode="auto">
            <a:xfrm>
              <a:off x="3506" y="3076"/>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80" name="Oval 104"/>
            <p:cNvSpPr>
              <a:spLocks noChangeArrowheads="1"/>
            </p:cNvSpPr>
            <p:nvPr/>
          </p:nvSpPr>
          <p:spPr bwMode="auto">
            <a:xfrm>
              <a:off x="3783" y="2893"/>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81" name="Oval 105"/>
            <p:cNvSpPr>
              <a:spLocks noChangeArrowheads="1"/>
            </p:cNvSpPr>
            <p:nvPr/>
          </p:nvSpPr>
          <p:spPr bwMode="auto">
            <a:xfrm>
              <a:off x="4060" y="2752"/>
              <a:ext cx="61" cy="60"/>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82" name="Oval 106"/>
            <p:cNvSpPr>
              <a:spLocks noChangeArrowheads="1"/>
            </p:cNvSpPr>
            <p:nvPr/>
          </p:nvSpPr>
          <p:spPr bwMode="auto">
            <a:xfrm>
              <a:off x="4337" y="2576"/>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83" name="Oval 107"/>
            <p:cNvSpPr>
              <a:spLocks noChangeArrowheads="1"/>
            </p:cNvSpPr>
            <p:nvPr/>
          </p:nvSpPr>
          <p:spPr bwMode="auto">
            <a:xfrm>
              <a:off x="4607" y="2326"/>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84" name="Oval 108"/>
            <p:cNvSpPr>
              <a:spLocks noChangeArrowheads="1"/>
            </p:cNvSpPr>
            <p:nvPr/>
          </p:nvSpPr>
          <p:spPr bwMode="auto">
            <a:xfrm>
              <a:off x="4884" y="1968"/>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485" name="Oval 109"/>
            <p:cNvSpPr>
              <a:spLocks noChangeArrowheads="1"/>
            </p:cNvSpPr>
            <p:nvPr/>
          </p:nvSpPr>
          <p:spPr bwMode="auto">
            <a:xfrm>
              <a:off x="5161" y="1461"/>
              <a:ext cx="61" cy="61"/>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01486" name="Rectangle 110"/>
          <p:cNvSpPr>
            <a:spLocks noChangeArrowheads="1"/>
          </p:cNvSpPr>
          <p:nvPr/>
        </p:nvSpPr>
        <p:spPr bwMode="auto">
          <a:xfrm>
            <a:off x="6124576" y="52038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01487" name="Rectangle 111"/>
          <p:cNvSpPr>
            <a:spLocks noChangeArrowheads="1"/>
          </p:cNvSpPr>
          <p:nvPr/>
        </p:nvSpPr>
        <p:spPr bwMode="auto">
          <a:xfrm>
            <a:off x="5845175" y="463550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$100</a:t>
            </a:r>
            <a:endParaRPr lang="en-US" altLang="pt-BR">
              <a:cs typeface="Arial" panose="020B0604020202020204" pitchFamily="34" charset="0"/>
            </a:endParaRPr>
          </a:p>
        </p:txBody>
      </p:sp>
      <p:sp>
        <p:nvSpPr>
          <p:cNvPr id="101488" name="Rectangle 112"/>
          <p:cNvSpPr>
            <a:spLocks noChangeArrowheads="1"/>
          </p:cNvSpPr>
          <p:nvPr/>
        </p:nvSpPr>
        <p:spPr bwMode="auto">
          <a:xfrm>
            <a:off x="5845175" y="40671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$200</a:t>
            </a:r>
            <a:endParaRPr lang="en-US" altLang="pt-BR">
              <a:cs typeface="Arial" panose="020B0604020202020204" pitchFamily="34" charset="0"/>
            </a:endParaRPr>
          </a:p>
        </p:txBody>
      </p:sp>
      <p:sp>
        <p:nvSpPr>
          <p:cNvPr id="101489" name="Rectangle 113"/>
          <p:cNvSpPr>
            <a:spLocks noChangeArrowheads="1"/>
          </p:cNvSpPr>
          <p:nvPr/>
        </p:nvSpPr>
        <p:spPr bwMode="auto">
          <a:xfrm>
            <a:off x="5845175" y="34988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$300</a:t>
            </a:r>
            <a:endParaRPr lang="en-US" altLang="pt-BR">
              <a:cs typeface="Arial" panose="020B0604020202020204" pitchFamily="34" charset="0"/>
            </a:endParaRPr>
          </a:p>
        </p:txBody>
      </p:sp>
      <p:sp>
        <p:nvSpPr>
          <p:cNvPr id="101490" name="Rectangle 114"/>
          <p:cNvSpPr>
            <a:spLocks noChangeArrowheads="1"/>
          </p:cNvSpPr>
          <p:nvPr/>
        </p:nvSpPr>
        <p:spPr bwMode="auto">
          <a:xfrm>
            <a:off x="5845175" y="293052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$400</a:t>
            </a:r>
            <a:endParaRPr lang="en-US" altLang="pt-BR">
              <a:cs typeface="Arial" panose="020B0604020202020204" pitchFamily="34" charset="0"/>
            </a:endParaRPr>
          </a:p>
        </p:txBody>
      </p:sp>
      <p:sp>
        <p:nvSpPr>
          <p:cNvPr id="101491" name="Rectangle 115"/>
          <p:cNvSpPr>
            <a:spLocks noChangeArrowheads="1"/>
          </p:cNvSpPr>
          <p:nvPr/>
        </p:nvSpPr>
        <p:spPr bwMode="auto">
          <a:xfrm>
            <a:off x="5845175" y="236220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$500</a:t>
            </a:r>
            <a:endParaRPr lang="en-US" altLang="pt-BR">
              <a:cs typeface="Arial" panose="020B0604020202020204" pitchFamily="34" charset="0"/>
            </a:endParaRPr>
          </a:p>
        </p:txBody>
      </p:sp>
      <p:sp>
        <p:nvSpPr>
          <p:cNvPr id="101492" name="Rectangle 116"/>
          <p:cNvSpPr>
            <a:spLocks noChangeArrowheads="1"/>
          </p:cNvSpPr>
          <p:nvPr/>
        </p:nvSpPr>
        <p:spPr bwMode="auto">
          <a:xfrm>
            <a:off x="5845175" y="1793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$600</a:t>
            </a:r>
            <a:endParaRPr lang="en-US" altLang="pt-BR">
              <a:cs typeface="Arial" panose="020B0604020202020204" pitchFamily="34" charset="0"/>
            </a:endParaRPr>
          </a:p>
        </p:txBody>
      </p:sp>
      <p:sp>
        <p:nvSpPr>
          <p:cNvPr id="101493" name="Rectangle 117"/>
          <p:cNvSpPr>
            <a:spLocks noChangeArrowheads="1"/>
          </p:cNvSpPr>
          <p:nvPr/>
        </p:nvSpPr>
        <p:spPr bwMode="auto">
          <a:xfrm>
            <a:off x="5845175" y="12255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$700</a:t>
            </a:r>
            <a:endParaRPr lang="en-US" altLang="pt-BR">
              <a:cs typeface="Arial" panose="020B0604020202020204" pitchFamily="34" charset="0"/>
            </a:endParaRPr>
          </a:p>
        </p:txBody>
      </p:sp>
      <p:sp>
        <p:nvSpPr>
          <p:cNvPr id="101494" name="Rectangle 118"/>
          <p:cNvSpPr>
            <a:spLocks noChangeArrowheads="1"/>
          </p:cNvSpPr>
          <p:nvPr/>
        </p:nvSpPr>
        <p:spPr bwMode="auto">
          <a:xfrm>
            <a:off x="5845175" y="65722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$800</a:t>
            </a:r>
            <a:endParaRPr lang="en-US" altLang="pt-BR">
              <a:cs typeface="Arial" panose="020B0604020202020204" pitchFamily="34" charset="0"/>
            </a:endParaRPr>
          </a:p>
        </p:txBody>
      </p:sp>
      <p:sp>
        <p:nvSpPr>
          <p:cNvPr id="101495" name="Rectangle 119"/>
          <p:cNvSpPr>
            <a:spLocks noChangeArrowheads="1"/>
          </p:cNvSpPr>
          <p:nvPr/>
        </p:nvSpPr>
        <p:spPr bwMode="auto">
          <a:xfrm>
            <a:off x="6638925" y="56007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01496" name="Rectangle 120"/>
          <p:cNvSpPr>
            <a:spLocks noChangeArrowheads="1"/>
          </p:cNvSpPr>
          <p:nvPr/>
        </p:nvSpPr>
        <p:spPr bwMode="auto">
          <a:xfrm>
            <a:off x="7078663" y="5600701"/>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a:t>
            </a:r>
            <a:endParaRPr lang="en-US" altLang="pt-BR">
              <a:cs typeface="Arial" panose="020B0604020202020204" pitchFamily="34" charset="0"/>
            </a:endParaRPr>
          </a:p>
        </p:txBody>
      </p:sp>
      <p:sp>
        <p:nvSpPr>
          <p:cNvPr id="101497" name="Rectangle 121"/>
          <p:cNvSpPr>
            <a:spLocks noChangeArrowheads="1"/>
          </p:cNvSpPr>
          <p:nvPr/>
        </p:nvSpPr>
        <p:spPr bwMode="auto">
          <a:xfrm>
            <a:off x="7518400" y="56007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a:t>
            </a:r>
            <a:endParaRPr lang="en-US" altLang="pt-BR">
              <a:cs typeface="Arial" panose="020B0604020202020204" pitchFamily="34" charset="0"/>
            </a:endParaRPr>
          </a:p>
        </p:txBody>
      </p:sp>
      <p:sp>
        <p:nvSpPr>
          <p:cNvPr id="101498" name="Rectangle 122"/>
          <p:cNvSpPr>
            <a:spLocks noChangeArrowheads="1"/>
          </p:cNvSpPr>
          <p:nvPr/>
        </p:nvSpPr>
        <p:spPr bwMode="auto">
          <a:xfrm>
            <a:off x="7958138" y="5600701"/>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3</a:t>
            </a:r>
            <a:endParaRPr lang="en-US" altLang="pt-BR">
              <a:cs typeface="Arial" panose="020B0604020202020204" pitchFamily="34" charset="0"/>
            </a:endParaRPr>
          </a:p>
        </p:txBody>
      </p:sp>
      <p:sp>
        <p:nvSpPr>
          <p:cNvPr id="101499" name="Rectangle 123"/>
          <p:cNvSpPr>
            <a:spLocks noChangeArrowheads="1"/>
          </p:cNvSpPr>
          <p:nvPr/>
        </p:nvSpPr>
        <p:spPr bwMode="auto">
          <a:xfrm>
            <a:off x="8397875" y="56007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4</a:t>
            </a:r>
            <a:endParaRPr lang="en-US" altLang="pt-BR">
              <a:cs typeface="Arial" panose="020B0604020202020204" pitchFamily="34" charset="0"/>
            </a:endParaRPr>
          </a:p>
        </p:txBody>
      </p:sp>
      <p:sp>
        <p:nvSpPr>
          <p:cNvPr id="101500" name="Rectangle 124"/>
          <p:cNvSpPr>
            <a:spLocks noChangeArrowheads="1"/>
          </p:cNvSpPr>
          <p:nvPr/>
        </p:nvSpPr>
        <p:spPr bwMode="auto">
          <a:xfrm>
            <a:off x="8828088" y="5600701"/>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a:t>
            </a:r>
            <a:endParaRPr lang="en-US" altLang="pt-BR">
              <a:cs typeface="Arial" panose="020B0604020202020204" pitchFamily="34" charset="0"/>
            </a:endParaRPr>
          </a:p>
        </p:txBody>
      </p:sp>
      <p:sp>
        <p:nvSpPr>
          <p:cNvPr id="101501" name="Rectangle 125"/>
          <p:cNvSpPr>
            <a:spLocks noChangeArrowheads="1"/>
          </p:cNvSpPr>
          <p:nvPr/>
        </p:nvSpPr>
        <p:spPr bwMode="auto">
          <a:xfrm>
            <a:off x="9267825" y="56007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6</a:t>
            </a:r>
            <a:endParaRPr lang="en-US" altLang="pt-BR">
              <a:cs typeface="Arial" panose="020B0604020202020204" pitchFamily="34" charset="0"/>
            </a:endParaRPr>
          </a:p>
        </p:txBody>
      </p:sp>
      <p:sp>
        <p:nvSpPr>
          <p:cNvPr id="101502" name="Rectangle 126"/>
          <p:cNvSpPr>
            <a:spLocks noChangeArrowheads="1"/>
          </p:cNvSpPr>
          <p:nvPr/>
        </p:nvSpPr>
        <p:spPr bwMode="auto">
          <a:xfrm>
            <a:off x="9707563" y="5600701"/>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a:t>
            </a:r>
            <a:endParaRPr lang="en-US" altLang="pt-BR">
              <a:cs typeface="Arial" panose="020B0604020202020204" pitchFamily="34" charset="0"/>
            </a:endParaRPr>
          </a:p>
        </p:txBody>
      </p:sp>
      <p:sp>
        <p:nvSpPr>
          <p:cNvPr id="101503" name="Rectangle 127"/>
          <p:cNvSpPr>
            <a:spLocks noChangeArrowheads="1"/>
          </p:cNvSpPr>
          <p:nvPr/>
        </p:nvSpPr>
        <p:spPr bwMode="auto">
          <a:xfrm>
            <a:off x="8312150" y="601980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i="1">
                <a:solidFill>
                  <a:srgbClr val="000000"/>
                </a:solidFill>
                <a:cs typeface="Arial" panose="020B0604020202020204" pitchFamily="34" charset="0"/>
              </a:rPr>
              <a:t>Q</a:t>
            </a:r>
            <a:endParaRPr lang="en-US" altLang="pt-BR">
              <a:cs typeface="Arial" panose="020B0604020202020204" pitchFamily="34" charset="0"/>
            </a:endParaRPr>
          </a:p>
        </p:txBody>
      </p:sp>
      <p:sp>
        <p:nvSpPr>
          <p:cNvPr id="101504" name="Rectangle 128"/>
          <p:cNvSpPr>
            <a:spLocks noChangeArrowheads="1"/>
          </p:cNvSpPr>
          <p:nvPr/>
        </p:nvSpPr>
        <p:spPr bwMode="auto">
          <a:xfrm rot="16200000">
            <a:off x="5204619" y="2902744"/>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a:solidFill>
                  <a:srgbClr val="000000"/>
                </a:solidFill>
                <a:cs typeface="Arial" panose="020B0604020202020204" pitchFamily="34" charset="0"/>
              </a:rPr>
              <a:t>Costs</a:t>
            </a:r>
            <a:endParaRPr lang="en-US" altLang="pt-BR">
              <a:cs typeface="Arial" panose="020B0604020202020204" pitchFamily="34" charset="0"/>
            </a:endParaRPr>
          </a:p>
        </p:txBody>
      </p:sp>
      <p:sp>
        <p:nvSpPr>
          <p:cNvPr id="101505" name="Rectangle 129"/>
          <p:cNvSpPr>
            <a:spLocks noChangeArrowheads="1"/>
          </p:cNvSpPr>
          <p:nvPr/>
        </p:nvSpPr>
        <p:spPr bwMode="auto">
          <a:xfrm>
            <a:off x="7218364" y="679450"/>
            <a:ext cx="1222375" cy="1200150"/>
          </a:xfrm>
          <a:prstGeom prst="rect">
            <a:avLst/>
          </a:prstGeom>
          <a:solidFill>
            <a:srgbClr val="FF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506" name="Line 130"/>
          <p:cNvSpPr>
            <a:spLocks noChangeShapeType="1"/>
          </p:cNvSpPr>
          <p:nvPr/>
        </p:nvSpPr>
        <p:spPr bwMode="auto">
          <a:xfrm>
            <a:off x="7497763" y="893764"/>
            <a:ext cx="311150" cy="1587"/>
          </a:xfrm>
          <a:prstGeom prst="line">
            <a:avLst/>
          </a:prstGeom>
          <a:noFill/>
          <a:ln w="22225">
            <a:solidFill>
              <a:srgbClr val="00008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507" name="Oval 131"/>
          <p:cNvSpPr>
            <a:spLocks noChangeArrowheads="1"/>
          </p:cNvSpPr>
          <p:nvPr/>
        </p:nvSpPr>
        <p:spPr bwMode="auto">
          <a:xfrm>
            <a:off x="7594600" y="839789"/>
            <a:ext cx="95250" cy="96837"/>
          </a:xfrm>
          <a:prstGeom prst="ellipse">
            <a:avLst/>
          </a:prstGeom>
          <a:solidFill>
            <a:srgbClr val="000080"/>
          </a:solidFill>
          <a:ln w="11113">
            <a:solidFill>
              <a:srgbClr val="00008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508" name="Rectangle 132"/>
          <p:cNvSpPr>
            <a:spLocks noChangeArrowheads="1"/>
          </p:cNvSpPr>
          <p:nvPr/>
        </p:nvSpPr>
        <p:spPr bwMode="auto">
          <a:xfrm>
            <a:off x="7872414" y="754063"/>
            <a:ext cx="339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i="1">
                <a:solidFill>
                  <a:srgbClr val="000000"/>
                </a:solidFill>
                <a:cs typeface="Arial" panose="020B0604020202020204" pitchFamily="34" charset="0"/>
              </a:rPr>
              <a:t>FC</a:t>
            </a:r>
            <a:endParaRPr lang="en-US" altLang="pt-BR" i="1">
              <a:cs typeface="Arial" panose="020B0604020202020204" pitchFamily="34" charset="0"/>
            </a:endParaRPr>
          </a:p>
        </p:txBody>
      </p:sp>
      <p:sp>
        <p:nvSpPr>
          <p:cNvPr id="101509" name="Line 133"/>
          <p:cNvSpPr>
            <a:spLocks noChangeShapeType="1"/>
          </p:cNvSpPr>
          <p:nvPr/>
        </p:nvSpPr>
        <p:spPr bwMode="auto">
          <a:xfrm>
            <a:off x="7497763" y="1290639"/>
            <a:ext cx="311150" cy="1587"/>
          </a:xfrm>
          <a:prstGeom prst="line">
            <a:avLst/>
          </a:prstGeom>
          <a:noFill/>
          <a:ln w="22225">
            <a:solidFill>
              <a:srgbClr val="FF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510" name="Oval 134"/>
          <p:cNvSpPr>
            <a:spLocks noChangeArrowheads="1"/>
          </p:cNvSpPr>
          <p:nvPr/>
        </p:nvSpPr>
        <p:spPr bwMode="auto">
          <a:xfrm>
            <a:off x="7594600" y="1236664"/>
            <a:ext cx="95250" cy="96837"/>
          </a:xfrm>
          <a:prstGeom prst="ellipse">
            <a:avLst/>
          </a:prstGeom>
          <a:solidFill>
            <a:srgbClr val="993300"/>
          </a:solidFill>
          <a:ln w="11113">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511" name="Rectangle 135"/>
          <p:cNvSpPr>
            <a:spLocks noChangeArrowheads="1"/>
          </p:cNvSpPr>
          <p:nvPr/>
        </p:nvSpPr>
        <p:spPr bwMode="auto">
          <a:xfrm>
            <a:off x="7872413" y="1150939"/>
            <a:ext cx="3574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i="1">
                <a:solidFill>
                  <a:srgbClr val="000000"/>
                </a:solidFill>
                <a:cs typeface="Arial" panose="020B0604020202020204" pitchFamily="34" charset="0"/>
              </a:rPr>
              <a:t>VC</a:t>
            </a:r>
            <a:endParaRPr lang="en-US" altLang="pt-BR" i="1">
              <a:cs typeface="Arial" panose="020B0604020202020204" pitchFamily="34" charset="0"/>
            </a:endParaRPr>
          </a:p>
        </p:txBody>
      </p:sp>
      <p:sp>
        <p:nvSpPr>
          <p:cNvPr id="101512" name="Line 136"/>
          <p:cNvSpPr>
            <a:spLocks noChangeShapeType="1"/>
          </p:cNvSpPr>
          <p:nvPr/>
        </p:nvSpPr>
        <p:spPr bwMode="auto">
          <a:xfrm>
            <a:off x="7497763" y="1676400"/>
            <a:ext cx="311150" cy="1588"/>
          </a:xfrm>
          <a:prstGeom prst="line">
            <a:avLst/>
          </a:prstGeom>
          <a:noFill/>
          <a:ln w="22225">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1513" name="Oval 137"/>
          <p:cNvSpPr>
            <a:spLocks noChangeArrowheads="1"/>
          </p:cNvSpPr>
          <p:nvPr/>
        </p:nvSpPr>
        <p:spPr bwMode="auto">
          <a:xfrm>
            <a:off x="7594600" y="1622425"/>
            <a:ext cx="95250" cy="96838"/>
          </a:xfrm>
          <a:prstGeom prst="ellipse">
            <a:avLst/>
          </a:prstGeom>
          <a:solidFill>
            <a:srgbClr val="008000"/>
          </a:solidFill>
          <a:ln w="11113">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514" name="Rectangle 138"/>
          <p:cNvSpPr>
            <a:spLocks noChangeArrowheads="1"/>
          </p:cNvSpPr>
          <p:nvPr/>
        </p:nvSpPr>
        <p:spPr bwMode="auto">
          <a:xfrm>
            <a:off x="7872414" y="1536700"/>
            <a:ext cx="339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i="1">
                <a:solidFill>
                  <a:srgbClr val="000000"/>
                </a:solidFill>
                <a:cs typeface="Arial" panose="020B0604020202020204" pitchFamily="34" charset="0"/>
              </a:rPr>
              <a:t>TC</a:t>
            </a:r>
            <a:endParaRPr lang="en-US" altLang="pt-BR" i="1">
              <a:cs typeface="Arial" panose="020B0604020202020204" pitchFamily="34" charset="0"/>
            </a:endParaRPr>
          </a:p>
        </p:txBody>
      </p:sp>
      <p:sp>
        <p:nvSpPr>
          <p:cNvPr id="101515" name="Rectangle 139"/>
          <p:cNvSpPr>
            <a:spLocks noChangeArrowheads="1"/>
          </p:cNvSpPr>
          <p:nvPr/>
        </p:nvSpPr>
        <p:spPr bwMode="auto">
          <a:xfrm>
            <a:off x="5341939" y="454026"/>
            <a:ext cx="5030787" cy="59404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01516"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extLst>
      <p:ext uri="{BB962C8B-B14F-4D97-AF65-F5344CB8AC3E}">
        <p14:creationId xmlns:p14="http://schemas.microsoft.com/office/powerpoint/2010/main" val="32608373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upRigh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 name="Espaço Reservado para Rodapé 1"/>
          <p:cNvSpPr>
            <a:spLocks noGrp="1"/>
          </p:cNvSpPr>
          <p:nvPr>
            <p:ph type="ftr" sz="quarter" idx="10"/>
          </p:nvPr>
        </p:nvSpPr>
        <p:spPr/>
        <p:txBody>
          <a:bodyPr/>
          <a:lstStyle/>
          <a:p>
            <a:r>
              <a:rPr lang="en-US" altLang="pt-BR"/>
              <a:t>THE COSTS OF PRODUCTION</a:t>
            </a:r>
          </a:p>
        </p:txBody>
      </p:sp>
      <p:sp>
        <p:nvSpPr>
          <p:cNvPr id="54" name="Espaço Reservado para Número de Slide 2"/>
          <p:cNvSpPr>
            <a:spLocks noGrp="1"/>
          </p:cNvSpPr>
          <p:nvPr>
            <p:ph type="sldNum" sz="quarter" idx="11"/>
          </p:nvPr>
        </p:nvSpPr>
        <p:spPr/>
        <p:txBody>
          <a:bodyPr/>
          <a:lstStyle/>
          <a:p>
            <a:fld id="{D31E82A6-5730-4A0A-955B-D6D6E5ADE22A}" type="slidenum">
              <a:rPr lang="en-US" altLang="pt-BR"/>
              <a:pPr/>
              <a:t>38</a:t>
            </a:fld>
            <a:endParaRPr lang="en-US" altLang="pt-BR"/>
          </a:p>
        </p:txBody>
      </p:sp>
      <p:sp>
        <p:nvSpPr>
          <p:cNvPr id="88108" name="Text Box 44"/>
          <p:cNvSpPr txBox="1">
            <a:spLocks noChangeArrowheads="1"/>
          </p:cNvSpPr>
          <p:nvPr/>
        </p:nvSpPr>
        <p:spPr bwMode="auto">
          <a:xfrm>
            <a:off x="4918075" y="1116013"/>
            <a:ext cx="4889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en-US" altLang="pt-BR" sz="2600">
                <a:cs typeface="Arial" panose="020B0604020202020204" pitchFamily="34" charset="0"/>
              </a:rPr>
              <a:t>Recall, </a:t>
            </a:r>
            <a:r>
              <a:rPr lang="en-US" altLang="pt-BR" sz="2600" b="1">
                <a:solidFill>
                  <a:srgbClr val="CC0000"/>
                </a:solidFill>
                <a:cs typeface="Arial" panose="020B0604020202020204" pitchFamily="34" charset="0"/>
              </a:rPr>
              <a:t>Marginal Cost (</a:t>
            </a:r>
            <a:r>
              <a:rPr lang="en-US" altLang="pt-BR" sz="2600" b="1" i="1">
                <a:solidFill>
                  <a:srgbClr val="CC0000"/>
                </a:solidFill>
                <a:cs typeface="Arial" panose="020B0604020202020204" pitchFamily="34" charset="0"/>
              </a:rPr>
              <a:t>MC</a:t>
            </a:r>
            <a:r>
              <a:rPr lang="en-US" altLang="pt-BR" sz="2600" b="1">
                <a:solidFill>
                  <a:srgbClr val="CC0000"/>
                </a:solidFill>
                <a:cs typeface="Arial" panose="020B0604020202020204" pitchFamily="34" charset="0"/>
              </a:rPr>
              <a:t>)</a:t>
            </a:r>
            <a:r>
              <a:rPr lang="en-US" altLang="pt-BR" sz="2600">
                <a:cs typeface="Arial" panose="020B0604020202020204" pitchFamily="34" charset="0"/>
              </a:rPr>
              <a:t> </a:t>
            </a:r>
            <a:br>
              <a:rPr lang="en-US" altLang="pt-BR" sz="2600">
                <a:cs typeface="Arial" panose="020B0604020202020204" pitchFamily="34" charset="0"/>
              </a:rPr>
            </a:br>
            <a:r>
              <a:rPr lang="en-US" altLang="pt-BR" sz="2600">
                <a:cs typeface="Arial" panose="020B0604020202020204" pitchFamily="34" charset="0"/>
              </a:rPr>
              <a:t>is the change in total cost from producing one more unit:</a:t>
            </a:r>
            <a:endParaRPr lang="en-US" altLang="pt-BR" sz="2600" b="1">
              <a:cs typeface="Arial" panose="020B0604020202020204" pitchFamily="34" charset="0"/>
            </a:endParaRPr>
          </a:p>
        </p:txBody>
      </p:sp>
      <p:sp>
        <p:nvSpPr>
          <p:cNvPr id="88109" name="Text Box 45"/>
          <p:cNvSpPr txBox="1">
            <a:spLocks noChangeArrowheads="1"/>
          </p:cNvSpPr>
          <p:nvPr/>
        </p:nvSpPr>
        <p:spPr bwMode="auto">
          <a:xfrm>
            <a:off x="4921250" y="3392489"/>
            <a:ext cx="53355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35000"/>
              </a:spcBef>
            </a:pPr>
            <a:r>
              <a:rPr lang="en-US" altLang="pt-BR" sz="2600">
                <a:cs typeface="Arial" panose="020B0604020202020204" pitchFamily="34" charset="0"/>
              </a:rPr>
              <a:t>Usually, </a:t>
            </a:r>
            <a:r>
              <a:rPr lang="en-US" altLang="pt-BR" sz="2600" i="1">
                <a:cs typeface="Arial" panose="020B0604020202020204" pitchFamily="34" charset="0"/>
              </a:rPr>
              <a:t>MC</a:t>
            </a:r>
            <a:r>
              <a:rPr lang="en-US" altLang="pt-BR" sz="2600">
                <a:cs typeface="Arial" panose="020B0604020202020204" pitchFamily="34" charset="0"/>
              </a:rPr>
              <a:t> rises as </a:t>
            </a:r>
            <a:r>
              <a:rPr lang="en-US" altLang="pt-BR" sz="2600" b="1" i="1">
                <a:cs typeface="Arial" panose="020B0604020202020204" pitchFamily="34" charset="0"/>
              </a:rPr>
              <a:t>Q</a:t>
            </a:r>
            <a:r>
              <a:rPr lang="en-US" altLang="pt-BR" sz="2600">
                <a:cs typeface="Arial" panose="020B0604020202020204" pitchFamily="34" charset="0"/>
              </a:rPr>
              <a:t> rises, due to diminishing marginal product.  </a:t>
            </a:r>
          </a:p>
          <a:p>
            <a:pPr>
              <a:lnSpc>
                <a:spcPct val="105000"/>
              </a:lnSpc>
              <a:spcBef>
                <a:spcPct val="35000"/>
              </a:spcBef>
            </a:pPr>
            <a:r>
              <a:rPr lang="en-US" altLang="pt-BR" sz="2600">
                <a:cs typeface="Arial" panose="020B0604020202020204" pitchFamily="34" charset="0"/>
              </a:rPr>
              <a:t>Sometimes (as here), </a:t>
            </a:r>
            <a:r>
              <a:rPr lang="en-US" altLang="pt-BR" sz="2600" i="1">
                <a:cs typeface="Arial" panose="020B0604020202020204" pitchFamily="34" charset="0"/>
              </a:rPr>
              <a:t>MC</a:t>
            </a:r>
            <a:r>
              <a:rPr lang="en-US" altLang="pt-BR" sz="2600">
                <a:cs typeface="Arial" panose="020B0604020202020204" pitchFamily="34" charset="0"/>
              </a:rPr>
              <a:t> falls before rising.  </a:t>
            </a:r>
          </a:p>
          <a:p>
            <a:pPr>
              <a:lnSpc>
                <a:spcPct val="105000"/>
              </a:lnSpc>
              <a:spcBef>
                <a:spcPct val="35000"/>
              </a:spcBef>
            </a:pPr>
            <a:r>
              <a:rPr lang="en-US" altLang="pt-BR" sz="2600">
                <a:cs typeface="Arial" panose="020B0604020202020204" pitchFamily="34" charset="0"/>
              </a:rPr>
              <a:t>(In other examples, </a:t>
            </a:r>
            <a:r>
              <a:rPr lang="en-US" altLang="pt-BR" sz="2600" i="1">
                <a:cs typeface="Arial" panose="020B0604020202020204" pitchFamily="34" charset="0"/>
              </a:rPr>
              <a:t>MC</a:t>
            </a:r>
            <a:r>
              <a:rPr lang="en-US" altLang="pt-BR" sz="2600">
                <a:cs typeface="Arial" panose="020B0604020202020204" pitchFamily="34" charset="0"/>
              </a:rPr>
              <a:t> may be constant.) </a:t>
            </a:r>
          </a:p>
        </p:txBody>
      </p:sp>
      <p:sp>
        <p:nvSpPr>
          <p:cNvPr id="103428" name="Rectangle 2"/>
          <p:cNvSpPr>
            <a:spLocks noGrp="1" noChangeArrowheads="1"/>
          </p:cNvSpPr>
          <p:nvPr>
            <p:ph type="title" idx="4294967295"/>
          </p:nvPr>
        </p:nvSpPr>
        <p:spPr>
          <a:xfrm>
            <a:off x="1892300" y="174625"/>
            <a:ext cx="8229600" cy="649288"/>
          </a:xfrm>
        </p:spPr>
        <p:txBody>
          <a:bodyPr/>
          <a:lstStyle/>
          <a:p>
            <a:pPr algn="l"/>
            <a:r>
              <a:rPr lang="en-US" altLang="pt-BR" sz="2800" dirty="0" err="1" smtClean="0"/>
              <a:t>Exemplo</a:t>
            </a:r>
            <a:r>
              <a:rPr lang="en-US" altLang="pt-BR" sz="2800" dirty="0" smtClean="0"/>
              <a:t> 2 : </a:t>
            </a:r>
            <a:r>
              <a:rPr lang="en-US" altLang="pt-BR" sz="2800" dirty="0" err="1" smtClean="0"/>
              <a:t>Custo</a:t>
            </a:r>
            <a:r>
              <a:rPr lang="en-US" altLang="pt-BR" sz="2800" dirty="0" smtClean="0"/>
              <a:t> Marginal</a:t>
            </a:r>
            <a:endParaRPr lang="en-US" altLang="pt-BR" sz="3000" dirty="0"/>
          </a:p>
        </p:txBody>
      </p:sp>
      <p:sp>
        <p:nvSpPr>
          <p:cNvPr id="103429" name="Rectangle 3"/>
          <p:cNvSpPr>
            <a:spLocks noChangeArrowheads="1"/>
          </p:cNvSpPr>
          <p:nvPr/>
        </p:nvSpPr>
        <p:spPr bwMode="auto">
          <a:xfrm>
            <a:off x="2492375" y="5630864"/>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620</a:t>
            </a:r>
          </a:p>
        </p:txBody>
      </p:sp>
      <p:sp>
        <p:nvSpPr>
          <p:cNvPr id="103430" name="Rectangle 4"/>
          <p:cNvSpPr>
            <a:spLocks noChangeArrowheads="1"/>
          </p:cNvSpPr>
          <p:nvPr/>
        </p:nvSpPr>
        <p:spPr bwMode="auto">
          <a:xfrm>
            <a:off x="1947863" y="5630864"/>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a:t>
            </a:r>
          </a:p>
        </p:txBody>
      </p:sp>
      <p:sp>
        <p:nvSpPr>
          <p:cNvPr id="103431" name="Rectangle 5"/>
          <p:cNvSpPr>
            <a:spLocks noChangeArrowheads="1"/>
          </p:cNvSpPr>
          <p:nvPr/>
        </p:nvSpPr>
        <p:spPr bwMode="auto">
          <a:xfrm>
            <a:off x="2492375" y="5070475"/>
            <a:ext cx="9159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480</a:t>
            </a:r>
          </a:p>
        </p:txBody>
      </p:sp>
      <p:sp>
        <p:nvSpPr>
          <p:cNvPr id="103432" name="Rectangle 6"/>
          <p:cNvSpPr>
            <a:spLocks noChangeArrowheads="1"/>
          </p:cNvSpPr>
          <p:nvPr/>
        </p:nvSpPr>
        <p:spPr bwMode="auto">
          <a:xfrm>
            <a:off x="1947863" y="5070475"/>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103433" name="Rectangle 7"/>
          <p:cNvSpPr>
            <a:spLocks noChangeArrowheads="1"/>
          </p:cNvSpPr>
          <p:nvPr/>
        </p:nvSpPr>
        <p:spPr bwMode="auto">
          <a:xfrm>
            <a:off x="2492375" y="4506913"/>
            <a:ext cx="9159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380</a:t>
            </a:r>
          </a:p>
        </p:txBody>
      </p:sp>
      <p:sp>
        <p:nvSpPr>
          <p:cNvPr id="103434" name="Rectangle 8"/>
          <p:cNvSpPr>
            <a:spLocks noChangeArrowheads="1"/>
          </p:cNvSpPr>
          <p:nvPr/>
        </p:nvSpPr>
        <p:spPr bwMode="auto">
          <a:xfrm>
            <a:off x="1947863" y="4506913"/>
            <a:ext cx="54451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103435" name="Rectangle 9"/>
          <p:cNvSpPr>
            <a:spLocks noChangeArrowheads="1"/>
          </p:cNvSpPr>
          <p:nvPr/>
        </p:nvSpPr>
        <p:spPr bwMode="auto">
          <a:xfrm>
            <a:off x="2492375" y="3944939"/>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310</a:t>
            </a:r>
          </a:p>
        </p:txBody>
      </p:sp>
      <p:sp>
        <p:nvSpPr>
          <p:cNvPr id="103436" name="Rectangle 10"/>
          <p:cNvSpPr>
            <a:spLocks noChangeArrowheads="1"/>
          </p:cNvSpPr>
          <p:nvPr/>
        </p:nvSpPr>
        <p:spPr bwMode="auto">
          <a:xfrm>
            <a:off x="1947863" y="3944939"/>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103437" name="Rectangle 11"/>
          <p:cNvSpPr>
            <a:spLocks noChangeArrowheads="1"/>
          </p:cNvSpPr>
          <p:nvPr/>
        </p:nvSpPr>
        <p:spPr bwMode="auto">
          <a:xfrm>
            <a:off x="2492375" y="3382964"/>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260</a:t>
            </a:r>
          </a:p>
        </p:txBody>
      </p:sp>
      <p:sp>
        <p:nvSpPr>
          <p:cNvPr id="103438" name="Rectangle 12"/>
          <p:cNvSpPr>
            <a:spLocks noChangeArrowheads="1"/>
          </p:cNvSpPr>
          <p:nvPr/>
        </p:nvSpPr>
        <p:spPr bwMode="auto">
          <a:xfrm>
            <a:off x="1947863" y="3382964"/>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103439" name="Rectangle 13"/>
          <p:cNvSpPr>
            <a:spLocks noChangeArrowheads="1"/>
          </p:cNvSpPr>
          <p:nvPr/>
        </p:nvSpPr>
        <p:spPr bwMode="auto">
          <a:xfrm>
            <a:off x="2492375" y="2820989"/>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220</a:t>
            </a:r>
          </a:p>
        </p:txBody>
      </p:sp>
      <p:sp>
        <p:nvSpPr>
          <p:cNvPr id="103440" name="Rectangle 14"/>
          <p:cNvSpPr>
            <a:spLocks noChangeArrowheads="1"/>
          </p:cNvSpPr>
          <p:nvPr/>
        </p:nvSpPr>
        <p:spPr bwMode="auto">
          <a:xfrm>
            <a:off x="1947863" y="2820989"/>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103441" name="Rectangle 15"/>
          <p:cNvSpPr>
            <a:spLocks noChangeArrowheads="1"/>
          </p:cNvSpPr>
          <p:nvPr/>
        </p:nvSpPr>
        <p:spPr bwMode="auto">
          <a:xfrm>
            <a:off x="2492375" y="2259014"/>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170</a:t>
            </a:r>
          </a:p>
        </p:txBody>
      </p:sp>
      <p:sp>
        <p:nvSpPr>
          <p:cNvPr id="103442" name="Rectangle 16"/>
          <p:cNvSpPr>
            <a:spLocks noChangeArrowheads="1"/>
          </p:cNvSpPr>
          <p:nvPr/>
        </p:nvSpPr>
        <p:spPr bwMode="auto">
          <a:xfrm>
            <a:off x="1947863" y="2259014"/>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sp>
        <p:nvSpPr>
          <p:cNvPr id="103443" name="Rectangle 17"/>
          <p:cNvSpPr>
            <a:spLocks noChangeArrowheads="1"/>
          </p:cNvSpPr>
          <p:nvPr/>
        </p:nvSpPr>
        <p:spPr bwMode="auto">
          <a:xfrm>
            <a:off x="3408363" y="1697039"/>
            <a:ext cx="8366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endParaRPr lang="pt-BR" altLang="pt-BR" sz="2400">
              <a:cs typeface="Arial" panose="020B0604020202020204" pitchFamily="34" charset="0"/>
            </a:endParaRPr>
          </a:p>
        </p:txBody>
      </p:sp>
      <p:sp>
        <p:nvSpPr>
          <p:cNvPr id="103444" name="Rectangle 18"/>
          <p:cNvSpPr>
            <a:spLocks noChangeArrowheads="1"/>
          </p:cNvSpPr>
          <p:nvPr/>
        </p:nvSpPr>
        <p:spPr bwMode="auto">
          <a:xfrm>
            <a:off x="2492375" y="1697039"/>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3445" name="Rectangle 19"/>
          <p:cNvSpPr>
            <a:spLocks noChangeArrowheads="1"/>
          </p:cNvSpPr>
          <p:nvPr/>
        </p:nvSpPr>
        <p:spPr bwMode="auto">
          <a:xfrm>
            <a:off x="1947863" y="1697039"/>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103446" name="Rectangle 20"/>
          <p:cNvSpPr>
            <a:spLocks noChangeArrowheads="1"/>
          </p:cNvSpPr>
          <p:nvPr/>
        </p:nvSpPr>
        <p:spPr bwMode="auto">
          <a:xfrm>
            <a:off x="3408363" y="1135064"/>
            <a:ext cx="8366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Cmg</a:t>
            </a:r>
            <a:endParaRPr lang="en-US" altLang="pt-BR" sz="2400" i="1" dirty="0">
              <a:cs typeface="Arial" panose="020B0604020202020204" pitchFamily="34" charset="0"/>
            </a:endParaRPr>
          </a:p>
        </p:txBody>
      </p:sp>
      <p:sp>
        <p:nvSpPr>
          <p:cNvPr id="103447" name="Rectangle 21"/>
          <p:cNvSpPr>
            <a:spLocks noChangeArrowheads="1"/>
          </p:cNvSpPr>
          <p:nvPr/>
        </p:nvSpPr>
        <p:spPr bwMode="auto">
          <a:xfrm>
            <a:off x="2492375" y="1135064"/>
            <a:ext cx="9159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CT</a:t>
            </a:r>
            <a:endParaRPr lang="en-US" altLang="pt-BR" sz="2400" i="1" dirty="0">
              <a:cs typeface="Arial" panose="020B0604020202020204" pitchFamily="34" charset="0"/>
            </a:endParaRPr>
          </a:p>
        </p:txBody>
      </p:sp>
      <p:sp>
        <p:nvSpPr>
          <p:cNvPr id="103448" name="Rectangle 22"/>
          <p:cNvSpPr>
            <a:spLocks noChangeArrowheads="1"/>
          </p:cNvSpPr>
          <p:nvPr/>
        </p:nvSpPr>
        <p:spPr bwMode="auto">
          <a:xfrm>
            <a:off x="1947863" y="1135064"/>
            <a:ext cx="54451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a:cs typeface="Arial" panose="020B0604020202020204" pitchFamily="34" charset="0"/>
              </a:rPr>
              <a:t>Q</a:t>
            </a:r>
          </a:p>
        </p:txBody>
      </p:sp>
      <p:sp>
        <p:nvSpPr>
          <p:cNvPr id="103449" name="Line 23"/>
          <p:cNvSpPr>
            <a:spLocks noChangeShapeType="1"/>
          </p:cNvSpPr>
          <p:nvPr/>
        </p:nvSpPr>
        <p:spPr bwMode="auto">
          <a:xfrm>
            <a:off x="1947863" y="1135063"/>
            <a:ext cx="2297112"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0" name="Line 24"/>
          <p:cNvSpPr>
            <a:spLocks noChangeShapeType="1"/>
          </p:cNvSpPr>
          <p:nvPr/>
        </p:nvSpPr>
        <p:spPr bwMode="auto">
          <a:xfrm>
            <a:off x="1947863" y="1697038"/>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1" name="Line 25"/>
          <p:cNvSpPr>
            <a:spLocks noChangeShapeType="1"/>
          </p:cNvSpPr>
          <p:nvPr/>
        </p:nvSpPr>
        <p:spPr bwMode="auto">
          <a:xfrm>
            <a:off x="1947863" y="2259013"/>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2" name="Line 26"/>
          <p:cNvSpPr>
            <a:spLocks noChangeShapeType="1"/>
          </p:cNvSpPr>
          <p:nvPr/>
        </p:nvSpPr>
        <p:spPr bwMode="auto">
          <a:xfrm>
            <a:off x="1947863" y="2820988"/>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3" name="Line 27"/>
          <p:cNvSpPr>
            <a:spLocks noChangeShapeType="1"/>
          </p:cNvSpPr>
          <p:nvPr/>
        </p:nvSpPr>
        <p:spPr bwMode="auto">
          <a:xfrm>
            <a:off x="1947863" y="3382963"/>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4" name="Line 28"/>
          <p:cNvSpPr>
            <a:spLocks noChangeShapeType="1"/>
          </p:cNvSpPr>
          <p:nvPr/>
        </p:nvSpPr>
        <p:spPr bwMode="auto">
          <a:xfrm>
            <a:off x="1947863" y="3944938"/>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5" name="Line 29"/>
          <p:cNvSpPr>
            <a:spLocks noChangeShapeType="1"/>
          </p:cNvSpPr>
          <p:nvPr/>
        </p:nvSpPr>
        <p:spPr bwMode="auto">
          <a:xfrm>
            <a:off x="1947863" y="4506913"/>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6" name="Line 30"/>
          <p:cNvSpPr>
            <a:spLocks noChangeShapeType="1"/>
          </p:cNvSpPr>
          <p:nvPr/>
        </p:nvSpPr>
        <p:spPr bwMode="auto">
          <a:xfrm>
            <a:off x="1947863" y="5070475"/>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7" name="Line 31"/>
          <p:cNvSpPr>
            <a:spLocks noChangeShapeType="1"/>
          </p:cNvSpPr>
          <p:nvPr/>
        </p:nvSpPr>
        <p:spPr bwMode="auto">
          <a:xfrm>
            <a:off x="1947863" y="5630863"/>
            <a:ext cx="22971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8" name="Line 32"/>
          <p:cNvSpPr>
            <a:spLocks noChangeShapeType="1"/>
          </p:cNvSpPr>
          <p:nvPr/>
        </p:nvSpPr>
        <p:spPr bwMode="auto">
          <a:xfrm>
            <a:off x="1947863" y="6192838"/>
            <a:ext cx="2297112"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59" name="Line 33"/>
          <p:cNvSpPr>
            <a:spLocks noChangeShapeType="1"/>
          </p:cNvSpPr>
          <p:nvPr/>
        </p:nvSpPr>
        <p:spPr bwMode="auto">
          <a:xfrm>
            <a:off x="1947863" y="1135064"/>
            <a:ext cx="0" cy="50577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60" name="Line 34"/>
          <p:cNvSpPr>
            <a:spLocks noChangeShapeType="1"/>
          </p:cNvSpPr>
          <p:nvPr/>
        </p:nvSpPr>
        <p:spPr bwMode="auto">
          <a:xfrm>
            <a:off x="2492375" y="1135064"/>
            <a:ext cx="0" cy="5057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61" name="Line 35"/>
          <p:cNvSpPr>
            <a:spLocks noChangeShapeType="1"/>
          </p:cNvSpPr>
          <p:nvPr/>
        </p:nvSpPr>
        <p:spPr bwMode="auto">
          <a:xfrm>
            <a:off x="3408363" y="1135064"/>
            <a:ext cx="0" cy="5057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62" name="Line 36"/>
          <p:cNvSpPr>
            <a:spLocks noChangeShapeType="1"/>
          </p:cNvSpPr>
          <p:nvPr/>
        </p:nvSpPr>
        <p:spPr bwMode="auto">
          <a:xfrm>
            <a:off x="4244975" y="1135064"/>
            <a:ext cx="0" cy="5057775"/>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3463" name="Rectangle 37"/>
          <p:cNvSpPr>
            <a:spLocks noChangeArrowheads="1"/>
          </p:cNvSpPr>
          <p:nvPr/>
        </p:nvSpPr>
        <p:spPr bwMode="auto">
          <a:xfrm>
            <a:off x="3408363" y="5353051"/>
            <a:ext cx="836612" cy="561975"/>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140</a:t>
            </a:r>
          </a:p>
        </p:txBody>
      </p:sp>
      <p:sp>
        <p:nvSpPr>
          <p:cNvPr id="103464" name="Rectangle 38"/>
          <p:cNvSpPr>
            <a:spLocks noChangeArrowheads="1"/>
          </p:cNvSpPr>
          <p:nvPr/>
        </p:nvSpPr>
        <p:spPr bwMode="auto">
          <a:xfrm>
            <a:off x="3408363" y="4792664"/>
            <a:ext cx="836612" cy="560387"/>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3465" name="Rectangle 39"/>
          <p:cNvSpPr>
            <a:spLocks noChangeArrowheads="1"/>
          </p:cNvSpPr>
          <p:nvPr/>
        </p:nvSpPr>
        <p:spPr bwMode="auto">
          <a:xfrm>
            <a:off x="3408363" y="4229101"/>
            <a:ext cx="836612" cy="563563"/>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a:t>
            </a:r>
          </a:p>
        </p:txBody>
      </p:sp>
      <p:sp>
        <p:nvSpPr>
          <p:cNvPr id="103466" name="Rectangle 40"/>
          <p:cNvSpPr>
            <a:spLocks noChangeArrowheads="1"/>
          </p:cNvSpPr>
          <p:nvPr/>
        </p:nvSpPr>
        <p:spPr bwMode="auto">
          <a:xfrm>
            <a:off x="3408363" y="3667126"/>
            <a:ext cx="836612" cy="561975"/>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a:t>
            </a:r>
          </a:p>
        </p:txBody>
      </p:sp>
      <p:sp>
        <p:nvSpPr>
          <p:cNvPr id="103467" name="Rectangle 41"/>
          <p:cNvSpPr>
            <a:spLocks noChangeArrowheads="1"/>
          </p:cNvSpPr>
          <p:nvPr/>
        </p:nvSpPr>
        <p:spPr bwMode="auto">
          <a:xfrm>
            <a:off x="3408363" y="3105151"/>
            <a:ext cx="836612" cy="561975"/>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40</a:t>
            </a:r>
          </a:p>
        </p:txBody>
      </p:sp>
      <p:sp>
        <p:nvSpPr>
          <p:cNvPr id="103468" name="Rectangle 42"/>
          <p:cNvSpPr>
            <a:spLocks noChangeArrowheads="1"/>
          </p:cNvSpPr>
          <p:nvPr/>
        </p:nvSpPr>
        <p:spPr bwMode="auto">
          <a:xfrm>
            <a:off x="3408363" y="2543176"/>
            <a:ext cx="836612" cy="561975"/>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a:t>
            </a:r>
          </a:p>
        </p:txBody>
      </p:sp>
      <p:sp>
        <p:nvSpPr>
          <p:cNvPr id="103469" name="Rectangle 43"/>
          <p:cNvSpPr>
            <a:spLocks noChangeArrowheads="1"/>
          </p:cNvSpPr>
          <p:nvPr/>
        </p:nvSpPr>
        <p:spPr bwMode="auto">
          <a:xfrm>
            <a:off x="3408363" y="1981201"/>
            <a:ext cx="836612" cy="561975"/>
          </a:xfrm>
          <a:prstGeom prst="rect">
            <a:avLst/>
          </a:prstGeom>
          <a:solidFill>
            <a:schemeClr val="bg1"/>
          </a:solidFill>
          <a:ln w="12700">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a:t>
            </a:r>
          </a:p>
        </p:txBody>
      </p:sp>
      <p:grpSp>
        <p:nvGrpSpPr>
          <p:cNvPr id="2" name="Group 48"/>
          <p:cNvGrpSpPr>
            <a:grpSpLocks/>
          </p:cNvGrpSpPr>
          <p:nvPr/>
        </p:nvGrpSpPr>
        <p:grpSpPr bwMode="auto">
          <a:xfrm>
            <a:off x="6291264" y="2457451"/>
            <a:ext cx="1887537" cy="979488"/>
            <a:chOff x="1163" y="1689"/>
            <a:chExt cx="1189" cy="617"/>
          </a:xfrm>
        </p:grpSpPr>
        <p:grpSp>
          <p:nvGrpSpPr>
            <p:cNvPr id="103471" name="Group 49"/>
            <p:cNvGrpSpPr>
              <a:grpSpLocks/>
            </p:cNvGrpSpPr>
            <p:nvPr/>
          </p:nvGrpSpPr>
          <p:grpSpPr bwMode="auto">
            <a:xfrm>
              <a:off x="1815" y="1689"/>
              <a:ext cx="537" cy="617"/>
              <a:chOff x="562" y="2716"/>
              <a:chExt cx="290" cy="617"/>
            </a:xfrm>
          </p:grpSpPr>
          <p:sp>
            <p:nvSpPr>
              <p:cNvPr id="103472" name="Rectangle 50"/>
              <p:cNvSpPr>
                <a:spLocks noChangeArrowheads="1"/>
              </p:cNvSpPr>
              <p:nvPr/>
            </p:nvSpPr>
            <p:spPr bwMode="auto">
              <a:xfrm>
                <a:off x="562" y="2716"/>
                <a:ext cx="29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2700" b="1">
                    <a:cs typeface="Arial" panose="020B0604020202020204" pitchFamily="34" charset="0"/>
                  </a:rPr>
                  <a:t>∆</a:t>
                </a:r>
                <a:r>
                  <a:rPr lang="en-US" altLang="pt-BR" sz="2700" i="1">
                    <a:cs typeface="Arial" panose="020B0604020202020204" pitchFamily="34" charset="0"/>
                  </a:rPr>
                  <a:t>TC</a:t>
                </a:r>
              </a:p>
            </p:txBody>
          </p:sp>
          <p:sp>
            <p:nvSpPr>
              <p:cNvPr id="103473" name="Rectangle 51"/>
              <p:cNvSpPr>
                <a:spLocks noChangeArrowheads="1"/>
              </p:cNvSpPr>
              <p:nvPr/>
            </p:nvSpPr>
            <p:spPr bwMode="auto">
              <a:xfrm>
                <a:off x="586" y="3013"/>
                <a:ext cx="22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2700" b="1">
                    <a:cs typeface="Arial" panose="020B0604020202020204" pitchFamily="34" charset="0"/>
                  </a:rPr>
                  <a:t>∆</a:t>
                </a:r>
                <a:r>
                  <a:rPr lang="en-US" altLang="pt-BR" sz="2700" b="1" i="1">
                    <a:cs typeface="Arial" panose="020B0604020202020204" pitchFamily="34" charset="0"/>
                  </a:rPr>
                  <a:t>Q</a:t>
                </a:r>
              </a:p>
            </p:txBody>
          </p:sp>
          <p:sp>
            <p:nvSpPr>
              <p:cNvPr id="103474" name="Line 52"/>
              <p:cNvSpPr>
                <a:spLocks noChangeShapeType="1"/>
              </p:cNvSpPr>
              <p:nvPr/>
            </p:nvSpPr>
            <p:spPr bwMode="auto">
              <a:xfrm>
                <a:off x="600" y="3023"/>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03475" name="Rectangle 53"/>
            <p:cNvSpPr>
              <a:spLocks noChangeArrowheads="1"/>
            </p:cNvSpPr>
            <p:nvPr/>
          </p:nvSpPr>
          <p:spPr bwMode="auto">
            <a:xfrm>
              <a:off x="1163" y="1839"/>
              <a:ext cx="63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700" i="1">
                  <a:cs typeface="Arial" panose="020B0604020202020204" pitchFamily="34" charset="0"/>
                </a:rPr>
                <a:t>MC</a:t>
              </a:r>
              <a:r>
                <a:rPr lang="en-US" altLang="pt-BR" sz="2700">
                  <a:cs typeface="Arial" panose="020B0604020202020204" pitchFamily="34" charset="0"/>
                </a:rPr>
                <a:t> =</a:t>
              </a:r>
            </a:p>
          </p:txBody>
        </p:sp>
      </p:grpSp>
      <p:graphicFrame>
        <p:nvGraphicFramePr>
          <p:cNvPr id="88111" name="Object 47"/>
          <p:cNvGraphicFramePr>
            <a:graphicFrameLocks noGrp="1" noChangeAspect="1"/>
          </p:cNvGraphicFramePr>
          <p:nvPr>
            <p:ph idx="4294967295"/>
          </p:nvPr>
        </p:nvGraphicFramePr>
        <p:xfrm>
          <a:off x="4773614" y="796926"/>
          <a:ext cx="5386387" cy="5584825"/>
        </p:xfrm>
        <a:graphic>
          <a:graphicData uri="http://schemas.openxmlformats.org/presentationml/2006/ole">
            <mc:AlternateContent xmlns:mc="http://schemas.openxmlformats.org/markup-compatibility/2006">
              <mc:Choice xmlns:v="urn:schemas-microsoft-com:vml" Requires="v">
                <p:oleObj spid="_x0000_s4127" name="Chart" r:id="rId4" imgW="5162670" imgH="5353101" progId="Excel.Chart.8">
                  <p:embed/>
                </p:oleObj>
              </mc:Choice>
              <mc:Fallback>
                <p:oleObj name="Chart" r:id="rId4" imgW="5162670" imgH="5353101" progId="Excel.Chart.8">
                  <p:embed/>
                  <p:pic>
                    <p:nvPicPr>
                      <p:cNvPr id="88111" name="Object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614" y="796926"/>
                        <a:ext cx="5386387"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33352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108">
                                            <p:txEl>
                                              <p:pRg st="0" end="0"/>
                                            </p:txEl>
                                          </p:spTgt>
                                        </p:tgtEl>
                                        <p:attrNameLst>
                                          <p:attrName>style.visibility</p:attrName>
                                        </p:attrNameLst>
                                      </p:cBhvr>
                                      <p:to>
                                        <p:strVal val="visible"/>
                                      </p:to>
                                    </p:set>
                                    <p:animEffect transition="in" filter="wipe(left)">
                                      <p:cBhvr>
                                        <p:cTn id="7" dur="500"/>
                                        <p:tgtEl>
                                          <p:spTgt spid="88108">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8109">
                                            <p:txEl>
                                              <p:pRg st="0" end="0"/>
                                            </p:txEl>
                                          </p:spTgt>
                                        </p:tgtEl>
                                        <p:attrNameLst>
                                          <p:attrName>style.visibility</p:attrName>
                                        </p:attrNameLst>
                                      </p:cBhvr>
                                      <p:to>
                                        <p:strVal val="visible"/>
                                      </p:to>
                                    </p:set>
                                    <p:animEffect transition="in" filter="wipe(left)">
                                      <p:cBhvr>
                                        <p:cTn id="16" dur="500"/>
                                        <p:tgtEl>
                                          <p:spTgt spid="8810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109">
                                            <p:txEl>
                                              <p:pRg st="1" end="1"/>
                                            </p:txEl>
                                          </p:spTgt>
                                        </p:tgtEl>
                                        <p:attrNameLst>
                                          <p:attrName>style.visibility</p:attrName>
                                        </p:attrNameLst>
                                      </p:cBhvr>
                                      <p:to>
                                        <p:strVal val="visible"/>
                                      </p:to>
                                    </p:set>
                                    <p:animEffect transition="in" filter="wipe(left)">
                                      <p:cBhvr>
                                        <p:cTn id="21" dur="500"/>
                                        <p:tgtEl>
                                          <p:spTgt spid="8810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8109">
                                            <p:txEl>
                                              <p:pRg st="2" end="2"/>
                                            </p:txEl>
                                          </p:spTgt>
                                        </p:tgtEl>
                                        <p:attrNameLst>
                                          <p:attrName>style.visibility</p:attrName>
                                        </p:attrNameLst>
                                      </p:cBhvr>
                                      <p:to>
                                        <p:strVal val="visible"/>
                                      </p:to>
                                    </p:set>
                                    <p:animEffect transition="in" filter="wipe(left)">
                                      <p:cBhvr>
                                        <p:cTn id="26" dur="500"/>
                                        <p:tgtEl>
                                          <p:spTgt spid="8810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8111"/>
                                        </p:tgtEl>
                                        <p:attrNameLst>
                                          <p:attrName>style.visibility</p:attrName>
                                        </p:attrNameLst>
                                      </p:cBhvr>
                                      <p:to>
                                        <p:strVal val="visible"/>
                                      </p:to>
                                    </p:set>
                                    <p:animEffect transition="in" filter="dissolve">
                                      <p:cBhvr>
                                        <p:cTn id="31" dur="500"/>
                                        <p:tgtEl>
                                          <p:spTgt spid="88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08" grpId="0" build="p"/>
      <p:bldP spid="88109" grpId="0" build="p"/>
      <p:bldOleChart spid="881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ço Reservado para Rodapé 1"/>
          <p:cNvSpPr>
            <a:spLocks noGrp="1"/>
          </p:cNvSpPr>
          <p:nvPr>
            <p:ph type="ftr" sz="quarter" idx="10"/>
          </p:nvPr>
        </p:nvSpPr>
        <p:spPr/>
        <p:txBody>
          <a:bodyPr/>
          <a:lstStyle/>
          <a:p>
            <a:r>
              <a:rPr lang="en-US" altLang="pt-BR"/>
              <a:t>THE COSTS OF PRODUCTION</a:t>
            </a:r>
          </a:p>
        </p:txBody>
      </p:sp>
      <p:sp>
        <p:nvSpPr>
          <p:cNvPr id="50" name="Espaço Reservado para Número de Slide 2"/>
          <p:cNvSpPr>
            <a:spLocks noGrp="1"/>
          </p:cNvSpPr>
          <p:nvPr>
            <p:ph type="sldNum" sz="quarter" idx="11"/>
          </p:nvPr>
        </p:nvSpPr>
        <p:spPr/>
        <p:txBody>
          <a:bodyPr/>
          <a:lstStyle/>
          <a:p>
            <a:fld id="{2714B791-6097-47CF-9464-6EE6BB3ACBEC}" type="slidenum">
              <a:rPr lang="en-US" altLang="pt-BR"/>
              <a:pPr/>
              <a:t>39</a:t>
            </a:fld>
            <a:endParaRPr lang="en-US" altLang="pt-BR"/>
          </a:p>
        </p:txBody>
      </p:sp>
      <p:sp>
        <p:nvSpPr>
          <p:cNvPr id="105474" name="Rectangle 2"/>
          <p:cNvSpPr>
            <a:spLocks noGrp="1" noChangeArrowheads="1"/>
          </p:cNvSpPr>
          <p:nvPr>
            <p:ph type="title" idx="4294967295"/>
          </p:nvPr>
        </p:nvSpPr>
        <p:spPr>
          <a:xfrm>
            <a:off x="1852614" y="180975"/>
            <a:ext cx="7431087" cy="649288"/>
          </a:xfrm>
        </p:spPr>
        <p:txBody>
          <a:bodyPr/>
          <a:lstStyle/>
          <a:p>
            <a:pPr algn="l"/>
            <a:r>
              <a:rPr lang="en-US" altLang="pt-BR" sz="2800" dirty="0" err="1" smtClean="0"/>
              <a:t>Exemplo</a:t>
            </a:r>
            <a:r>
              <a:rPr lang="en-US" altLang="pt-BR" sz="2800" dirty="0" smtClean="0"/>
              <a:t> 2:</a:t>
            </a:r>
            <a:r>
              <a:rPr lang="en-US" altLang="pt-BR" sz="3000" dirty="0" smtClean="0"/>
              <a:t>  </a:t>
            </a:r>
            <a:r>
              <a:rPr lang="en-US" altLang="pt-BR" sz="3000" dirty="0" err="1" smtClean="0"/>
              <a:t>Custo</a:t>
            </a:r>
            <a:r>
              <a:rPr lang="en-US" altLang="pt-BR" sz="3000" dirty="0" smtClean="0"/>
              <a:t> </a:t>
            </a:r>
            <a:r>
              <a:rPr lang="en-US" altLang="pt-BR" sz="3000" dirty="0" err="1" smtClean="0"/>
              <a:t>Fixo</a:t>
            </a:r>
            <a:r>
              <a:rPr lang="en-US" altLang="pt-BR" sz="3000" dirty="0" smtClean="0"/>
              <a:t> </a:t>
            </a:r>
            <a:r>
              <a:rPr lang="en-US" altLang="pt-BR" sz="3000" dirty="0" err="1" smtClean="0"/>
              <a:t>Médio</a:t>
            </a:r>
            <a:endParaRPr lang="en-US" altLang="pt-BR" sz="3000" dirty="0"/>
          </a:p>
        </p:txBody>
      </p:sp>
      <p:sp>
        <p:nvSpPr>
          <p:cNvPr id="105475" name="Rectangle 3"/>
          <p:cNvSpPr>
            <a:spLocks noChangeArrowheads="1"/>
          </p:cNvSpPr>
          <p:nvPr/>
        </p:nvSpPr>
        <p:spPr bwMode="auto">
          <a:xfrm>
            <a:off x="2506664" y="5440364"/>
            <a:ext cx="89852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76" name="Rectangle 4"/>
          <p:cNvSpPr>
            <a:spLocks noChangeArrowheads="1"/>
          </p:cNvSpPr>
          <p:nvPr/>
        </p:nvSpPr>
        <p:spPr bwMode="auto">
          <a:xfrm>
            <a:off x="1914525" y="5440364"/>
            <a:ext cx="5921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a:t>
            </a:r>
          </a:p>
        </p:txBody>
      </p:sp>
      <p:sp>
        <p:nvSpPr>
          <p:cNvPr id="105477" name="Rectangle 5"/>
          <p:cNvSpPr>
            <a:spLocks noChangeArrowheads="1"/>
          </p:cNvSpPr>
          <p:nvPr/>
        </p:nvSpPr>
        <p:spPr bwMode="auto">
          <a:xfrm>
            <a:off x="2506664" y="4895851"/>
            <a:ext cx="8985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78" name="Rectangle 6"/>
          <p:cNvSpPr>
            <a:spLocks noChangeArrowheads="1"/>
          </p:cNvSpPr>
          <p:nvPr/>
        </p:nvSpPr>
        <p:spPr bwMode="auto">
          <a:xfrm>
            <a:off x="1914525" y="4895851"/>
            <a:ext cx="592138"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105479" name="Rectangle 7"/>
          <p:cNvSpPr>
            <a:spLocks noChangeArrowheads="1"/>
          </p:cNvSpPr>
          <p:nvPr/>
        </p:nvSpPr>
        <p:spPr bwMode="auto">
          <a:xfrm>
            <a:off x="2506664" y="4348164"/>
            <a:ext cx="89852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80" name="Rectangle 8"/>
          <p:cNvSpPr>
            <a:spLocks noChangeArrowheads="1"/>
          </p:cNvSpPr>
          <p:nvPr/>
        </p:nvSpPr>
        <p:spPr bwMode="auto">
          <a:xfrm>
            <a:off x="1914525" y="4348164"/>
            <a:ext cx="5921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105481" name="Rectangle 9"/>
          <p:cNvSpPr>
            <a:spLocks noChangeArrowheads="1"/>
          </p:cNvSpPr>
          <p:nvPr/>
        </p:nvSpPr>
        <p:spPr bwMode="auto">
          <a:xfrm>
            <a:off x="2506664" y="3802063"/>
            <a:ext cx="8985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82" name="Rectangle 10"/>
          <p:cNvSpPr>
            <a:spLocks noChangeArrowheads="1"/>
          </p:cNvSpPr>
          <p:nvPr/>
        </p:nvSpPr>
        <p:spPr bwMode="auto">
          <a:xfrm>
            <a:off x="1914525" y="3802063"/>
            <a:ext cx="5921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105483" name="Rectangle 11"/>
          <p:cNvSpPr>
            <a:spLocks noChangeArrowheads="1"/>
          </p:cNvSpPr>
          <p:nvPr/>
        </p:nvSpPr>
        <p:spPr bwMode="auto">
          <a:xfrm>
            <a:off x="2506664" y="3254375"/>
            <a:ext cx="8985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84" name="Rectangle 12"/>
          <p:cNvSpPr>
            <a:spLocks noChangeArrowheads="1"/>
          </p:cNvSpPr>
          <p:nvPr/>
        </p:nvSpPr>
        <p:spPr bwMode="auto">
          <a:xfrm>
            <a:off x="1914525" y="3254375"/>
            <a:ext cx="5921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105485" name="Rectangle 13"/>
          <p:cNvSpPr>
            <a:spLocks noChangeArrowheads="1"/>
          </p:cNvSpPr>
          <p:nvPr/>
        </p:nvSpPr>
        <p:spPr bwMode="auto">
          <a:xfrm>
            <a:off x="2506664" y="2708275"/>
            <a:ext cx="8985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86" name="Rectangle 14"/>
          <p:cNvSpPr>
            <a:spLocks noChangeArrowheads="1"/>
          </p:cNvSpPr>
          <p:nvPr/>
        </p:nvSpPr>
        <p:spPr bwMode="auto">
          <a:xfrm>
            <a:off x="1914525" y="2708275"/>
            <a:ext cx="5921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105487" name="Rectangle 15"/>
          <p:cNvSpPr>
            <a:spLocks noChangeArrowheads="1"/>
          </p:cNvSpPr>
          <p:nvPr/>
        </p:nvSpPr>
        <p:spPr bwMode="auto">
          <a:xfrm>
            <a:off x="2506664" y="2162175"/>
            <a:ext cx="8985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88" name="Rectangle 16"/>
          <p:cNvSpPr>
            <a:spLocks noChangeArrowheads="1"/>
          </p:cNvSpPr>
          <p:nvPr/>
        </p:nvSpPr>
        <p:spPr bwMode="auto">
          <a:xfrm>
            <a:off x="1914525" y="2162175"/>
            <a:ext cx="5921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grpSp>
        <p:nvGrpSpPr>
          <p:cNvPr id="2" name="Group 17"/>
          <p:cNvGrpSpPr>
            <a:grpSpLocks/>
          </p:cNvGrpSpPr>
          <p:nvPr/>
        </p:nvGrpSpPr>
        <p:grpSpPr bwMode="auto">
          <a:xfrm>
            <a:off x="3405189" y="1616076"/>
            <a:ext cx="1004887" cy="4371975"/>
            <a:chOff x="1185" y="1018"/>
            <a:chExt cx="633" cy="2754"/>
          </a:xfrm>
        </p:grpSpPr>
        <p:sp>
          <p:nvSpPr>
            <p:cNvPr id="105490" name="Rectangle 18"/>
            <p:cNvSpPr>
              <a:spLocks noChangeArrowheads="1"/>
            </p:cNvSpPr>
            <p:nvPr/>
          </p:nvSpPr>
          <p:spPr bwMode="auto">
            <a:xfrm>
              <a:off x="1185" y="3427"/>
              <a:ext cx="6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14.29</a:t>
              </a:r>
            </a:p>
          </p:txBody>
        </p:sp>
        <p:sp>
          <p:nvSpPr>
            <p:cNvPr id="105491" name="Rectangle 19"/>
            <p:cNvSpPr>
              <a:spLocks noChangeArrowheads="1"/>
            </p:cNvSpPr>
            <p:nvPr/>
          </p:nvSpPr>
          <p:spPr bwMode="auto">
            <a:xfrm>
              <a:off x="1185" y="3084"/>
              <a:ext cx="633"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16.67</a:t>
              </a:r>
            </a:p>
          </p:txBody>
        </p:sp>
        <p:sp>
          <p:nvSpPr>
            <p:cNvPr id="105492" name="Rectangle 20"/>
            <p:cNvSpPr>
              <a:spLocks noChangeArrowheads="1"/>
            </p:cNvSpPr>
            <p:nvPr/>
          </p:nvSpPr>
          <p:spPr bwMode="auto">
            <a:xfrm>
              <a:off x="1185" y="2739"/>
              <a:ext cx="6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20</a:t>
              </a:r>
            </a:p>
          </p:txBody>
        </p:sp>
        <p:sp>
          <p:nvSpPr>
            <p:cNvPr id="105493" name="Rectangle 21"/>
            <p:cNvSpPr>
              <a:spLocks noChangeArrowheads="1"/>
            </p:cNvSpPr>
            <p:nvPr/>
          </p:nvSpPr>
          <p:spPr bwMode="auto">
            <a:xfrm>
              <a:off x="1185" y="2395"/>
              <a:ext cx="63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25</a:t>
              </a:r>
            </a:p>
          </p:txBody>
        </p:sp>
        <p:sp>
          <p:nvSpPr>
            <p:cNvPr id="105494" name="Rectangle 22"/>
            <p:cNvSpPr>
              <a:spLocks noChangeArrowheads="1"/>
            </p:cNvSpPr>
            <p:nvPr/>
          </p:nvSpPr>
          <p:spPr bwMode="auto">
            <a:xfrm>
              <a:off x="1185" y="2050"/>
              <a:ext cx="633"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33.33</a:t>
              </a:r>
            </a:p>
          </p:txBody>
        </p:sp>
        <p:sp>
          <p:nvSpPr>
            <p:cNvPr id="105495" name="Rectangle 23"/>
            <p:cNvSpPr>
              <a:spLocks noChangeArrowheads="1"/>
            </p:cNvSpPr>
            <p:nvPr/>
          </p:nvSpPr>
          <p:spPr bwMode="auto">
            <a:xfrm>
              <a:off x="1185" y="1706"/>
              <a:ext cx="63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50</a:t>
              </a:r>
            </a:p>
          </p:txBody>
        </p:sp>
        <p:sp>
          <p:nvSpPr>
            <p:cNvPr id="105496" name="Rectangle 24"/>
            <p:cNvSpPr>
              <a:spLocks noChangeArrowheads="1"/>
            </p:cNvSpPr>
            <p:nvPr/>
          </p:nvSpPr>
          <p:spPr bwMode="auto">
            <a:xfrm>
              <a:off x="1185" y="1362"/>
              <a:ext cx="63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97" name="Rectangle 25"/>
            <p:cNvSpPr>
              <a:spLocks noChangeArrowheads="1"/>
            </p:cNvSpPr>
            <p:nvPr/>
          </p:nvSpPr>
          <p:spPr bwMode="auto">
            <a:xfrm>
              <a:off x="1185" y="1018"/>
              <a:ext cx="633"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n/a</a:t>
              </a:r>
            </a:p>
          </p:txBody>
        </p:sp>
      </p:grpSp>
      <p:sp>
        <p:nvSpPr>
          <p:cNvPr id="105498" name="Rectangle 26"/>
          <p:cNvSpPr>
            <a:spLocks noChangeArrowheads="1"/>
          </p:cNvSpPr>
          <p:nvPr/>
        </p:nvSpPr>
        <p:spPr bwMode="auto">
          <a:xfrm>
            <a:off x="2506664" y="1616075"/>
            <a:ext cx="8985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$100</a:t>
            </a:r>
          </a:p>
        </p:txBody>
      </p:sp>
      <p:sp>
        <p:nvSpPr>
          <p:cNvPr id="105499" name="Rectangle 27"/>
          <p:cNvSpPr>
            <a:spLocks noChangeArrowheads="1"/>
          </p:cNvSpPr>
          <p:nvPr/>
        </p:nvSpPr>
        <p:spPr bwMode="auto">
          <a:xfrm>
            <a:off x="1914525" y="1616075"/>
            <a:ext cx="5921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105500" name="Rectangle 28"/>
          <p:cNvSpPr>
            <a:spLocks noChangeArrowheads="1"/>
          </p:cNvSpPr>
          <p:nvPr/>
        </p:nvSpPr>
        <p:spPr bwMode="auto">
          <a:xfrm>
            <a:off x="3405189" y="1068389"/>
            <a:ext cx="1136649"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CFme</a:t>
            </a:r>
            <a:endParaRPr lang="en-US" altLang="pt-BR" sz="2400" i="1" dirty="0">
              <a:cs typeface="Arial" panose="020B0604020202020204" pitchFamily="34" charset="0"/>
            </a:endParaRPr>
          </a:p>
        </p:txBody>
      </p:sp>
      <p:sp>
        <p:nvSpPr>
          <p:cNvPr id="105501" name="Rectangle 29"/>
          <p:cNvSpPr>
            <a:spLocks noChangeArrowheads="1"/>
          </p:cNvSpPr>
          <p:nvPr/>
        </p:nvSpPr>
        <p:spPr bwMode="auto">
          <a:xfrm>
            <a:off x="2506664" y="1068389"/>
            <a:ext cx="89852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CF</a:t>
            </a:r>
            <a:endParaRPr lang="en-US" altLang="pt-BR" sz="2400" i="1" dirty="0">
              <a:cs typeface="Arial" panose="020B0604020202020204" pitchFamily="34" charset="0"/>
            </a:endParaRPr>
          </a:p>
        </p:txBody>
      </p:sp>
      <p:sp>
        <p:nvSpPr>
          <p:cNvPr id="105502" name="Rectangle 30"/>
          <p:cNvSpPr>
            <a:spLocks noChangeArrowheads="1"/>
          </p:cNvSpPr>
          <p:nvPr/>
        </p:nvSpPr>
        <p:spPr bwMode="auto">
          <a:xfrm>
            <a:off x="1914525" y="1068389"/>
            <a:ext cx="5921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a:cs typeface="Arial" panose="020B0604020202020204" pitchFamily="34" charset="0"/>
              </a:rPr>
              <a:t>Q</a:t>
            </a:r>
          </a:p>
        </p:txBody>
      </p:sp>
      <p:sp>
        <p:nvSpPr>
          <p:cNvPr id="105503" name="Line 31"/>
          <p:cNvSpPr>
            <a:spLocks noChangeShapeType="1"/>
          </p:cNvSpPr>
          <p:nvPr/>
        </p:nvSpPr>
        <p:spPr bwMode="auto">
          <a:xfrm>
            <a:off x="1914525" y="1068388"/>
            <a:ext cx="24955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04" name="Line 32"/>
          <p:cNvSpPr>
            <a:spLocks noChangeShapeType="1"/>
          </p:cNvSpPr>
          <p:nvPr/>
        </p:nvSpPr>
        <p:spPr bwMode="auto">
          <a:xfrm>
            <a:off x="1914525" y="1616075"/>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05" name="Line 33"/>
          <p:cNvSpPr>
            <a:spLocks noChangeShapeType="1"/>
          </p:cNvSpPr>
          <p:nvPr/>
        </p:nvSpPr>
        <p:spPr bwMode="auto">
          <a:xfrm>
            <a:off x="1914525" y="2162175"/>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06" name="Line 34"/>
          <p:cNvSpPr>
            <a:spLocks noChangeShapeType="1"/>
          </p:cNvSpPr>
          <p:nvPr/>
        </p:nvSpPr>
        <p:spPr bwMode="auto">
          <a:xfrm>
            <a:off x="1914525" y="2708275"/>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07" name="Line 35"/>
          <p:cNvSpPr>
            <a:spLocks noChangeShapeType="1"/>
          </p:cNvSpPr>
          <p:nvPr/>
        </p:nvSpPr>
        <p:spPr bwMode="auto">
          <a:xfrm>
            <a:off x="1914525" y="3254375"/>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08" name="Line 36"/>
          <p:cNvSpPr>
            <a:spLocks noChangeShapeType="1"/>
          </p:cNvSpPr>
          <p:nvPr/>
        </p:nvSpPr>
        <p:spPr bwMode="auto">
          <a:xfrm>
            <a:off x="1914525" y="3802063"/>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09" name="Line 37"/>
          <p:cNvSpPr>
            <a:spLocks noChangeShapeType="1"/>
          </p:cNvSpPr>
          <p:nvPr/>
        </p:nvSpPr>
        <p:spPr bwMode="auto">
          <a:xfrm>
            <a:off x="1914525" y="4348163"/>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0" name="Line 38"/>
          <p:cNvSpPr>
            <a:spLocks noChangeShapeType="1"/>
          </p:cNvSpPr>
          <p:nvPr/>
        </p:nvSpPr>
        <p:spPr bwMode="auto">
          <a:xfrm>
            <a:off x="1914525" y="4895850"/>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1" name="Line 39"/>
          <p:cNvSpPr>
            <a:spLocks noChangeShapeType="1"/>
          </p:cNvSpPr>
          <p:nvPr/>
        </p:nvSpPr>
        <p:spPr bwMode="auto">
          <a:xfrm>
            <a:off x="1914525" y="5440363"/>
            <a:ext cx="2495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2" name="Line 40"/>
          <p:cNvSpPr>
            <a:spLocks noChangeShapeType="1"/>
          </p:cNvSpPr>
          <p:nvPr/>
        </p:nvSpPr>
        <p:spPr bwMode="auto">
          <a:xfrm>
            <a:off x="1914525" y="5988050"/>
            <a:ext cx="24955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3" name="Line 41"/>
          <p:cNvSpPr>
            <a:spLocks noChangeShapeType="1"/>
          </p:cNvSpPr>
          <p:nvPr/>
        </p:nvSpPr>
        <p:spPr bwMode="auto">
          <a:xfrm>
            <a:off x="1914525" y="1068388"/>
            <a:ext cx="0" cy="4919662"/>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4" name="Line 42"/>
          <p:cNvSpPr>
            <a:spLocks noChangeShapeType="1"/>
          </p:cNvSpPr>
          <p:nvPr/>
        </p:nvSpPr>
        <p:spPr bwMode="auto">
          <a:xfrm>
            <a:off x="2506663" y="1068388"/>
            <a:ext cx="0" cy="4919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5" name="Line 43"/>
          <p:cNvSpPr>
            <a:spLocks noChangeShapeType="1"/>
          </p:cNvSpPr>
          <p:nvPr/>
        </p:nvSpPr>
        <p:spPr bwMode="auto">
          <a:xfrm>
            <a:off x="3405188" y="1068388"/>
            <a:ext cx="0" cy="4919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5516" name="Line 44"/>
          <p:cNvSpPr>
            <a:spLocks noChangeShapeType="1"/>
          </p:cNvSpPr>
          <p:nvPr/>
        </p:nvSpPr>
        <p:spPr bwMode="auto">
          <a:xfrm>
            <a:off x="4410075" y="1068388"/>
            <a:ext cx="0" cy="4919662"/>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9133" name="Text Box 45"/>
          <p:cNvSpPr txBox="1">
            <a:spLocks noChangeArrowheads="1"/>
          </p:cNvSpPr>
          <p:nvPr/>
        </p:nvSpPr>
        <p:spPr bwMode="auto">
          <a:xfrm>
            <a:off x="5097464" y="1054100"/>
            <a:ext cx="48466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en-US" altLang="pt-BR" sz="2600" b="1">
                <a:solidFill>
                  <a:srgbClr val="CC0000"/>
                </a:solidFill>
                <a:cs typeface="Arial" panose="020B0604020202020204" pitchFamily="34" charset="0"/>
              </a:rPr>
              <a:t>Average fixed cost (</a:t>
            </a:r>
            <a:r>
              <a:rPr lang="en-US" altLang="pt-BR" sz="2600" b="1" i="1">
                <a:solidFill>
                  <a:srgbClr val="CC0000"/>
                </a:solidFill>
                <a:cs typeface="Arial" panose="020B0604020202020204" pitchFamily="34" charset="0"/>
              </a:rPr>
              <a:t>AFC</a:t>
            </a:r>
            <a:r>
              <a:rPr lang="en-US" altLang="pt-BR" sz="2600" b="1">
                <a:solidFill>
                  <a:srgbClr val="CC0000"/>
                </a:solidFill>
                <a:cs typeface="Arial" panose="020B0604020202020204" pitchFamily="34" charset="0"/>
              </a:rPr>
              <a:t>)</a:t>
            </a:r>
            <a:r>
              <a:rPr lang="en-US" altLang="pt-BR" sz="2600">
                <a:cs typeface="Arial" panose="020B0604020202020204" pitchFamily="34" charset="0"/>
              </a:rPr>
              <a:t> </a:t>
            </a:r>
            <a:br>
              <a:rPr lang="en-US" altLang="pt-BR" sz="2600">
                <a:cs typeface="Arial" panose="020B0604020202020204" pitchFamily="34" charset="0"/>
              </a:rPr>
            </a:br>
            <a:r>
              <a:rPr lang="en-US" altLang="pt-BR" sz="2600">
                <a:cs typeface="Arial" panose="020B0604020202020204" pitchFamily="34" charset="0"/>
              </a:rPr>
              <a:t>is fixed cost divided by the quantity of output:</a:t>
            </a:r>
          </a:p>
          <a:p>
            <a:pPr>
              <a:lnSpc>
                <a:spcPct val="105000"/>
              </a:lnSpc>
              <a:spcBef>
                <a:spcPct val="45000"/>
              </a:spcBef>
            </a:pPr>
            <a:r>
              <a:rPr lang="en-US" altLang="pt-BR" sz="2600">
                <a:cs typeface="Arial" panose="020B0604020202020204" pitchFamily="34" charset="0"/>
              </a:rPr>
              <a:t>   </a:t>
            </a:r>
            <a:r>
              <a:rPr lang="en-US" altLang="pt-BR" sz="2600" i="1">
                <a:cs typeface="Arial" panose="020B0604020202020204" pitchFamily="34" charset="0"/>
              </a:rPr>
              <a:t>AFC</a:t>
            </a:r>
            <a:r>
              <a:rPr lang="en-US" altLang="pt-BR" sz="2600">
                <a:cs typeface="Arial" panose="020B0604020202020204" pitchFamily="34" charset="0"/>
              </a:rPr>
              <a:t> = </a:t>
            </a:r>
            <a:r>
              <a:rPr lang="en-US" altLang="pt-BR" sz="2600" i="1">
                <a:cs typeface="Arial" panose="020B0604020202020204" pitchFamily="34" charset="0"/>
              </a:rPr>
              <a:t>FC</a:t>
            </a:r>
            <a:r>
              <a:rPr lang="en-US" altLang="pt-BR" sz="2600">
                <a:cs typeface="Arial" panose="020B0604020202020204" pitchFamily="34" charset="0"/>
              </a:rPr>
              <a:t>/</a:t>
            </a:r>
            <a:r>
              <a:rPr lang="en-US" altLang="pt-BR" sz="2600" b="1" i="1">
                <a:cs typeface="Arial" panose="020B0604020202020204" pitchFamily="34" charset="0"/>
              </a:rPr>
              <a:t>Q</a:t>
            </a:r>
          </a:p>
        </p:txBody>
      </p:sp>
      <p:sp>
        <p:nvSpPr>
          <p:cNvPr id="89134" name="Text Box 46"/>
          <p:cNvSpPr txBox="1">
            <a:spLocks noChangeArrowheads="1"/>
          </p:cNvSpPr>
          <p:nvPr/>
        </p:nvSpPr>
        <p:spPr bwMode="auto">
          <a:xfrm>
            <a:off x="5087939" y="3467100"/>
            <a:ext cx="50117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en-US" altLang="pt-BR" sz="2600">
                <a:cs typeface="Arial" panose="020B0604020202020204" pitchFamily="34" charset="0"/>
              </a:rPr>
              <a:t>Notice that </a:t>
            </a:r>
            <a:r>
              <a:rPr lang="en-US" altLang="pt-BR" sz="2600" i="1">
                <a:cs typeface="Arial" panose="020B0604020202020204" pitchFamily="34" charset="0"/>
              </a:rPr>
              <a:t>AFC</a:t>
            </a:r>
            <a:r>
              <a:rPr lang="en-US" altLang="pt-BR" sz="2600">
                <a:cs typeface="Arial" panose="020B0604020202020204" pitchFamily="34" charset="0"/>
              </a:rPr>
              <a:t> falls as </a:t>
            </a:r>
            <a:r>
              <a:rPr lang="en-US" altLang="pt-BR" sz="2600" b="1" i="1">
                <a:cs typeface="Arial" panose="020B0604020202020204" pitchFamily="34" charset="0"/>
              </a:rPr>
              <a:t>Q</a:t>
            </a:r>
            <a:r>
              <a:rPr lang="en-US" altLang="pt-BR" sz="2600">
                <a:cs typeface="Arial" panose="020B0604020202020204" pitchFamily="34" charset="0"/>
              </a:rPr>
              <a:t> rises:  The firm is spreading its fixed costs over a larger and larger number of units. </a:t>
            </a:r>
          </a:p>
        </p:txBody>
      </p:sp>
      <p:sp>
        <p:nvSpPr>
          <p:cNvPr id="105519"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graphicFrame>
        <p:nvGraphicFramePr>
          <p:cNvPr id="89135" name="Object 47"/>
          <p:cNvGraphicFramePr>
            <a:graphicFrameLocks noChangeAspect="1"/>
          </p:cNvGraphicFramePr>
          <p:nvPr/>
        </p:nvGraphicFramePr>
        <p:xfrm>
          <a:off x="4826001" y="808039"/>
          <a:ext cx="5402263" cy="5603875"/>
        </p:xfrm>
        <a:graphic>
          <a:graphicData uri="http://schemas.openxmlformats.org/presentationml/2006/ole">
            <mc:AlternateContent xmlns:mc="http://schemas.openxmlformats.org/markup-compatibility/2006">
              <mc:Choice xmlns:v="urn:schemas-microsoft-com:vml" Requires="v">
                <p:oleObj spid="_x0000_s5151" name="Chart" r:id="rId5" imgW="5162729" imgH="5353169" progId="Excel.Chart.8">
                  <p:embed/>
                </p:oleObj>
              </mc:Choice>
              <mc:Fallback>
                <p:oleObj name="Chart" r:id="rId5" imgW="5162729" imgH="5353169" progId="Excel.Chart.8">
                  <p:embed/>
                  <p:pic>
                    <p:nvPicPr>
                      <p:cNvPr id="89135"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1" y="808039"/>
                        <a:ext cx="5402263"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1798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133">
                                            <p:txEl>
                                              <p:pRg st="0" end="0"/>
                                            </p:txEl>
                                          </p:spTgt>
                                        </p:tgtEl>
                                        <p:attrNameLst>
                                          <p:attrName>style.visibility</p:attrName>
                                        </p:attrNameLst>
                                      </p:cBhvr>
                                      <p:to>
                                        <p:strVal val="visible"/>
                                      </p:to>
                                    </p:set>
                                    <p:animEffect transition="in" filter="wipe(left)">
                                      <p:cBhvr>
                                        <p:cTn id="7" dur="500"/>
                                        <p:tgtEl>
                                          <p:spTgt spid="8913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133">
                                            <p:txEl>
                                              <p:pRg st="1" end="1"/>
                                            </p:txEl>
                                          </p:spTgt>
                                        </p:tgtEl>
                                        <p:attrNameLst>
                                          <p:attrName>style.visibility</p:attrName>
                                        </p:attrNameLst>
                                      </p:cBhvr>
                                      <p:to>
                                        <p:strVal val="visible"/>
                                      </p:to>
                                    </p:set>
                                    <p:animEffect transition="in" filter="wipe(left)">
                                      <p:cBhvr>
                                        <p:cTn id="11" dur="500"/>
                                        <p:tgtEl>
                                          <p:spTgt spid="8913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9134">
                                            <p:txEl>
                                              <p:pRg st="0" end="0"/>
                                            </p:txEl>
                                          </p:spTgt>
                                        </p:tgtEl>
                                        <p:attrNameLst>
                                          <p:attrName>style.visibility</p:attrName>
                                        </p:attrNameLst>
                                      </p:cBhvr>
                                      <p:to>
                                        <p:strVal val="visible"/>
                                      </p:to>
                                    </p:set>
                                    <p:animEffect transition="in" filter="wipe(left)">
                                      <p:cBhvr>
                                        <p:cTn id="21" dur="500"/>
                                        <p:tgtEl>
                                          <p:spTgt spid="8913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9135"/>
                                        </p:tgtEl>
                                        <p:attrNameLst>
                                          <p:attrName>style.visibility</p:attrName>
                                        </p:attrNameLst>
                                      </p:cBhvr>
                                      <p:to>
                                        <p:strVal val="visible"/>
                                      </p:to>
                                    </p:set>
                                    <p:animEffect transition="in" filter="dissolve">
                                      <p:cBhvr>
                                        <p:cTn id="26" dur="500"/>
                                        <p:tgtEl>
                                          <p:spTgt spid="89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3" grpId="0" build="p"/>
      <p:bldP spid="89134" grpId="0" build="p"/>
      <p:bldOleChart spid="891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são custos?</a:t>
            </a:r>
            <a:endParaRPr lang="pt-BR" dirty="0"/>
          </a:p>
        </p:txBody>
      </p:sp>
      <p:sp>
        <p:nvSpPr>
          <p:cNvPr id="3" name="Espaço Reservado para Conteúdo 2"/>
          <p:cNvSpPr>
            <a:spLocks noGrp="1"/>
          </p:cNvSpPr>
          <p:nvPr>
            <p:ph idx="1"/>
          </p:nvPr>
        </p:nvSpPr>
        <p:spPr/>
        <p:txBody>
          <a:bodyPr/>
          <a:lstStyle/>
          <a:p>
            <a:r>
              <a:rPr lang="pt-BR" dirty="0" smtClean="0"/>
              <a:t>Custos </a:t>
            </a:r>
            <a:r>
              <a:rPr lang="pt-BR" dirty="0"/>
              <a:t>como Custos de </a:t>
            </a:r>
            <a:r>
              <a:rPr lang="pt-BR" dirty="0" smtClean="0"/>
              <a:t>Oportunidade</a:t>
            </a:r>
          </a:p>
          <a:p>
            <a:pPr>
              <a:buFont typeface="Wingdings" panose="05000000000000000000" pitchFamily="2" charset="2"/>
              <a:buChar char="Ø"/>
            </a:pPr>
            <a:r>
              <a:rPr lang="pt-BR" dirty="0" smtClean="0"/>
              <a:t>O </a:t>
            </a:r>
            <a:r>
              <a:rPr lang="pt-BR" dirty="0"/>
              <a:t>custo de oportunidade de um item refere‐se a todas as coisas a que renunciamos para adquiri‐la</a:t>
            </a:r>
          </a:p>
          <a:p>
            <a:endParaRPr lang="pt-BR" dirty="0"/>
          </a:p>
          <a:p>
            <a:r>
              <a:rPr lang="pt-BR" dirty="0" smtClean="0"/>
              <a:t> </a:t>
            </a:r>
            <a:r>
              <a:rPr lang="pt-BR" dirty="0"/>
              <a:t>Custo de produção de uma </a:t>
            </a:r>
            <a:r>
              <a:rPr lang="pt-BR" dirty="0" smtClean="0"/>
              <a:t>empresa</a:t>
            </a:r>
          </a:p>
          <a:p>
            <a:pPr>
              <a:buFont typeface="Wingdings" panose="05000000000000000000" pitchFamily="2" charset="2"/>
              <a:buChar char="Ø"/>
            </a:pPr>
            <a:r>
              <a:rPr lang="pt-BR" dirty="0" smtClean="0"/>
              <a:t>Todos </a:t>
            </a:r>
            <a:r>
              <a:rPr lang="pt-BR" dirty="0"/>
              <a:t>os custos de oportunidade da produção dos bens e serviços desta</a:t>
            </a:r>
          </a:p>
          <a:p>
            <a:endParaRPr lang="pt-BR" dirty="0"/>
          </a:p>
          <a:p>
            <a:endParaRPr lang="pt-BR" dirty="0"/>
          </a:p>
        </p:txBody>
      </p:sp>
    </p:spTree>
    <p:extLst>
      <p:ext uri="{BB962C8B-B14F-4D97-AF65-F5344CB8AC3E}">
        <p14:creationId xmlns:p14="http://schemas.microsoft.com/office/powerpoint/2010/main" val="3780828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Espaço Reservado para Rodapé 1"/>
          <p:cNvSpPr>
            <a:spLocks noGrp="1"/>
          </p:cNvSpPr>
          <p:nvPr>
            <p:ph type="ftr" sz="quarter" idx="10"/>
          </p:nvPr>
        </p:nvSpPr>
        <p:spPr/>
        <p:txBody>
          <a:bodyPr/>
          <a:lstStyle/>
          <a:p>
            <a:r>
              <a:rPr lang="en-US" altLang="pt-BR"/>
              <a:t>THE COSTS OF PRODUCTION</a:t>
            </a:r>
          </a:p>
        </p:txBody>
      </p:sp>
      <p:sp>
        <p:nvSpPr>
          <p:cNvPr id="50" name="Espaço Reservado para Número de Slide 2"/>
          <p:cNvSpPr>
            <a:spLocks noGrp="1"/>
          </p:cNvSpPr>
          <p:nvPr>
            <p:ph type="sldNum" sz="quarter" idx="11"/>
          </p:nvPr>
        </p:nvSpPr>
        <p:spPr/>
        <p:txBody>
          <a:bodyPr/>
          <a:lstStyle/>
          <a:p>
            <a:fld id="{6BD541F2-0DA4-49B3-9E0B-36E2494E2F0F}" type="slidenum">
              <a:rPr lang="en-US" altLang="pt-BR"/>
              <a:pPr/>
              <a:t>40</a:t>
            </a:fld>
            <a:endParaRPr lang="en-US" altLang="pt-BR"/>
          </a:p>
        </p:txBody>
      </p:sp>
      <p:sp>
        <p:nvSpPr>
          <p:cNvPr id="107522" name="Rectangle 2"/>
          <p:cNvSpPr>
            <a:spLocks noGrp="1" noChangeArrowheads="1"/>
          </p:cNvSpPr>
          <p:nvPr>
            <p:ph type="title" idx="4294967295"/>
          </p:nvPr>
        </p:nvSpPr>
        <p:spPr>
          <a:xfrm>
            <a:off x="1947864" y="196850"/>
            <a:ext cx="7102475" cy="649288"/>
          </a:xfrm>
        </p:spPr>
        <p:txBody>
          <a:bodyPr/>
          <a:lstStyle/>
          <a:p>
            <a:pPr algn="l"/>
            <a:r>
              <a:rPr lang="en-US" altLang="pt-BR" sz="2800" dirty="0" err="1" smtClean="0"/>
              <a:t>Exemplo</a:t>
            </a:r>
            <a:r>
              <a:rPr lang="en-US" altLang="pt-BR" sz="2800" dirty="0" smtClean="0"/>
              <a:t> 2:</a:t>
            </a:r>
            <a:r>
              <a:rPr lang="en-US" altLang="pt-BR" sz="3000" dirty="0" smtClean="0"/>
              <a:t>  </a:t>
            </a:r>
            <a:r>
              <a:rPr lang="en-US" altLang="pt-BR" sz="3000" dirty="0" err="1" smtClean="0"/>
              <a:t>Custo</a:t>
            </a:r>
            <a:r>
              <a:rPr lang="en-US" altLang="pt-BR" sz="3000" dirty="0" smtClean="0"/>
              <a:t> </a:t>
            </a:r>
            <a:r>
              <a:rPr lang="en-US" altLang="pt-BR" sz="3000" dirty="0" err="1" smtClean="0"/>
              <a:t>Variável</a:t>
            </a:r>
            <a:r>
              <a:rPr lang="en-US" altLang="pt-BR" sz="3000" dirty="0" smtClean="0"/>
              <a:t> </a:t>
            </a:r>
            <a:r>
              <a:rPr lang="en-US" altLang="pt-BR" sz="3000" dirty="0" err="1" smtClean="0"/>
              <a:t>Médio</a:t>
            </a:r>
            <a:endParaRPr lang="en-US" altLang="pt-BR" sz="3000" dirty="0"/>
          </a:p>
        </p:txBody>
      </p:sp>
      <p:sp>
        <p:nvSpPr>
          <p:cNvPr id="107523" name="Rectangle 3"/>
          <p:cNvSpPr>
            <a:spLocks noChangeArrowheads="1"/>
          </p:cNvSpPr>
          <p:nvPr/>
        </p:nvSpPr>
        <p:spPr bwMode="auto">
          <a:xfrm>
            <a:off x="2571751" y="5578475"/>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520</a:t>
            </a:r>
          </a:p>
        </p:txBody>
      </p:sp>
      <p:sp>
        <p:nvSpPr>
          <p:cNvPr id="107524" name="Rectangle 4"/>
          <p:cNvSpPr>
            <a:spLocks noChangeArrowheads="1"/>
          </p:cNvSpPr>
          <p:nvPr/>
        </p:nvSpPr>
        <p:spPr bwMode="auto">
          <a:xfrm>
            <a:off x="1970088" y="5578475"/>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a:t>
            </a:r>
          </a:p>
        </p:txBody>
      </p:sp>
      <p:sp>
        <p:nvSpPr>
          <p:cNvPr id="107525" name="Rectangle 5"/>
          <p:cNvSpPr>
            <a:spLocks noChangeArrowheads="1"/>
          </p:cNvSpPr>
          <p:nvPr/>
        </p:nvSpPr>
        <p:spPr bwMode="auto">
          <a:xfrm>
            <a:off x="2571751" y="5016501"/>
            <a:ext cx="8286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380</a:t>
            </a:r>
          </a:p>
        </p:txBody>
      </p:sp>
      <p:sp>
        <p:nvSpPr>
          <p:cNvPr id="107526" name="Rectangle 6"/>
          <p:cNvSpPr>
            <a:spLocks noChangeArrowheads="1"/>
          </p:cNvSpPr>
          <p:nvPr/>
        </p:nvSpPr>
        <p:spPr bwMode="auto">
          <a:xfrm>
            <a:off x="1970088" y="5016501"/>
            <a:ext cx="6016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a:t>
            </a:r>
          </a:p>
        </p:txBody>
      </p:sp>
      <p:sp>
        <p:nvSpPr>
          <p:cNvPr id="107527" name="Rectangle 7"/>
          <p:cNvSpPr>
            <a:spLocks noChangeArrowheads="1"/>
          </p:cNvSpPr>
          <p:nvPr/>
        </p:nvSpPr>
        <p:spPr bwMode="auto">
          <a:xfrm>
            <a:off x="2571751" y="4451350"/>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280</a:t>
            </a:r>
          </a:p>
        </p:txBody>
      </p:sp>
      <p:sp>
        <p:nvSpPr>
          <p:cNvPr id="107528" name="Rectangle 8"/>
          <p:cNvSpPr>
            <a:spLocks noChangeArrowheads="1"/>
          </p:cNvSpPr>
          <p:nvPr/>
        </p:nvSpPr>
        <p:spPr bwMode="auto">
          <a:xfrm>
            <a:off x="1970088" y="4451350"/>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a:t>
            </a:r>
          </a:p>
        </p:txBody>
      </p:sp>
      <p:sp>
        <p:nvSpPr>
          <p:cNvPr id="107529" name="Rectangle 9"/>
          <p:cNvSpPr>
            <a:spLocks noChangeArrowheads="1"/>
          </p:cNvSpPr>
          <p:nvPr/>
        </p:nvSpPr>
        <p:spPr bwMode="auto">
          <a:xfrm>
            <a:off x="2571751" y="3886200"/>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210</a:t>
            </a:r>
          </a:p>
        </p:txBody>
      </p:sp>
      <p:sp>
        <p:nvSpPr>
          <p:cNvPr id="107530" name="Rectangle 10"/>
          <p:cNvSpPr>
            <a:spLocks noChangeArrowheads="1"/>
          </p:cNvSpPr>
          <p:nvPr/>
        </p:nvSpPr>
        <p:spPr bwMode="auto">
          <a:xfrm>
            <a:off x="1970088" y="3886200"/>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4</a:t>
            </a:r>
          </a:p>
        </p:txBody>
      </p:sp>
      <p:sp>
        <p:nvSpPr>
          <p:cNvPr id="107531" name="Rectangle 11"/>
          <p:cNvSpPr>
            <a:spLocks noChangeArrowheads="1"/>
          </p:cNvSpPr>
          <p:nvPr/>
        </p:nvSpPr>
        <p:spPr bwMode="auto">
          <a:xfrm>
            <a:off x="2571751" y="3321050"/>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160</a:t>
            </a:r>
          </a:p>
        </p:txBody>
      </p:sp>
      <p:sp>
        <p:nvSpPr>
          <p:cNvPr id="107532" name="Rectangle 12"/>
          <p:cNvSpPr>
            <a:spLocks noChangeArrowheads="1"/>
          </p:cNvSpPr>
          <p:nvPr/>
        </p:nvSpPr>
        <p:spPr bwMode="auto">
          <a:xfrm>
            <a:off x="1970088" y="3321050"/>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3</a:t>
            </a:r>
          </a:p>
        </p:txBody>
      </p:sp>
      <p:sp>
        <p:nvSpPr>
          <p:cNvPr id="107533" name="Rectangle 13"/>
          <p:cNvSpPr>
            <a:spLocks noChangeArrowheads="1"/>
          </p:cNvSpPr>
          <p:nvPr/>
        </p:nvSpPr>
        <p:spPr bwMode="auto">
          <a:xfrm>
            <a:off x="2571751" y="2755900"/>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120</a:t>
            </a:r>
          </a:p>
        </p:txBody>
      </p:sp>
      <p:sp>
        <p:nvSpPr>
          <p:cNvPr id="107534" name="Rectangle 14"/>
          <p:cNvSpPr>
            <a:spLocks noChangeArrowheads="1"/>
          </p:cNvSpPr>
          <p:nvPr/>
        </p:nvSpPr>
        <p:spPr bwMode="auto">
          <a:xfrm>
            <a:off x="1970088" y="2755900"/>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2</a:t>
            </a:r>
          </a:p>
        </p:txBody>
      </p:sp>
      <p:sp>
        <p:nvSpPr>
          <p:cNvPr id="107535" name="Rectangle 15"/>
          <p:cNvSpPr>
            <a:spLocks noChangeArrowheads="1"/>
          </p:cNvSpPr>
          <p:nvPr/>
        </p:nvSpPr>
        <p:spPr bwMode="auto">
          <a:xfrm>
            <a:off x="2571751" y="2193926"/>
            <a:ext cx="8286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a:t>
            </a:r>
          </a:p>
        </p:txBody>
      </p:sp>
      <p:sp>
        <p:nvSpPr>
          <p:cNvPr id="107536" name="Rectangle 16"/>
          <p:cNvSpPr>
            <a:spLocks noChangeArrowheads="1"/>
          </p:cNvSpPr>
          <p:nvPr/>
        </p:nvSpPr>
        <p:spPr bwMode="auto">
          <a:xfrm>
            <a:off x="1970088" y="2193926"/>
            <a:ext cx="60166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1</a:t>
            </a:r>
          </a:p>
        </p:txBody>
      </p:sp>
      <p:grpSp>
        <p:nvGrpSpPr>
          <p:cNvPr id="2" name="Group 17"/>
          <p:cNvGrpSpPr>
            <a:grpSpLocks/>
          </p:cNvGrpSpPr>
          <p:nvPr/>
        </p:nvGrpSpPr>
        <p:grpSpPr bwMode="auto">
          <a:xfrm>
            <a:off x="3400425" y="1628775"/>
            <a:ext cx="1068388" cy="4514850"/>
            <a:chOff x="1182" y="1026"/>
            <a:chExt cx="673" cy="2844"/>
          </a:xfrm>
        </p:grpSpPr>
        <p:sp>
          <p:nvSpPr>
            <p:cNvPr id="107538" name="Rectangle 18"/>
            <p:cNvSpPr>
              <a:spLocks noChangeArrowheads="1"/>
            </p:cNvSpPr>
            <p:nvPr/>
          </p:nvSpPr>
          <p:spPr bwMode="auto">
            <a:xfrm>
              <a:off x="1182" y="3514"/>
              <a:ext cx="67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74.29</a:t>
              </a:r>
            </a:p>
          </p:txBody>
        </p:sp>
        <p:sp>
          <p:nvSpPr>
            <p:cNvPr id="107539" name="Rectangle 19"/>
            <p:cNvSpPr>
              <a:spLocks noChangeArrowheads="1"/>
            </p:cNvSpPr>
            <p:nvPr/>
          </p:nvSpPr>
          <p:spPr bwMode="auto">
            <a:xfrm>
              <a:off x="1182" y="3160"/>
              <a:ext cx="67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63.33</a:t>
              </a:r>
            </a:p>
          </p:txBody>
        </p:sp>
        <p:sp>
          <p:nvSpPr>
            <p:cNvPr id="107540" name="Rectangle 20"/>
            <p:cNvSpPr>
              <a:spLocks noChangeArrowheads="1"/>
            </p:cNvSpPr>
            <p:nvPr/>
          </p:nvSpPr>
          <p:spPr bwMode="auto">
            <a:xfrm>
              <a:off x="1182" y="2804"/>
              <a:ext cx="67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56.00</a:t>
              </a:r>
            </a:p>
          </p:txBody>
        </p:sp>
        <p:sp>
          <p:nvSpPr>
            <p:cNvPr id="107541" name="Rectangle 21"/>
            <p:cNvSpPr>
              <a:spLocks noChangeArrowheads="1"/>
            </p:cNvSpPr>
            <p:nvPr/>
          </p:nvSpPr>
          <p:spPr bwMode="auto">
            <a:xfrm>
              <a:off x="1182" y="2448"/>
              <a:ext cx="67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52.50</a:t>
              </a:r>
            </a:p>
          </p:txBody>
        </p:sp>
        <p:sp>
          <p:nvSpPr>
            <p:cNvPr id="107542" name="Rectangle 22"/>
            <p:cNvSpPr>
              <a:spLocks noChangeArrowheads="1"/>
            </p:cNvSpPr>
            <p:nvPr/>
          </p:nvSpPr>
          <p:spPr bwMode="auto">
            <a:xfrm>
              <a:off x="1182" y="2092"/>
              <a:ext cx="67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53.33</a:t>
              </a:r>
            </a:p>
          </p:txBody>
        </p:sp>
        <p:sp>
          <p:nvSpPr>
            <p:cNvPr id="107543" name="Rectangle 23"/>
            <p:cNvSpPr>
              <a:spLocks noChangeArrowheads="1"/>
            </p:cNvSpPr>
            <p:nvPr/>
          </p:nvSpPr>
          <p:spPr bwMode="auto">
            <a:xfrm>
              <a:off x="1182" y="1736"/>
              <a:ext cx="67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60</a:t>
              </a:r>
            </a:p>
          </p:txBody>
        </p:sp>
        <p:sp>
          <p:nvSpPr>
            <p:cNvPr id="107544" name="Rectangle 24"/>
            <p:cNvSpPr>
              <a:spLocks noChangeArrowheads="1"/>
            </p:cNvSpPr>
            <p:nvPr/>
          </p:nvSpPr>
          <p:spPr bwMode="auto">
            <a:xfrm>
              <a:off x="1182" y="1382"/>
              <a:ext cx="67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$70</a:t>
              </a:r>
            </a:p>
          </p:txBody>
        </p:sp>
        <p:sp>
          <p:nvSpPr>
            <p:cNvPr id="107545" name="Rectangle 25"/>
            <p:cNvSpPr>
              <a:spLocks noChangeArrowheads="1"/>
            </p:cNvSpPr>
            <p:nvPr/>
          </p:nvSpPr>
          <p:spPr bwMode="auto">
            <a:xfrm>
              <a:off x="1182" y="1026"/>
              <a:ext cx="67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n/a</a:t>
              </a:r>
            </a:p>
          </p:txBody>
        </p:sp>
      </p:grpSp>
      <p:sp>
        <p:nvSpPr>
          <p:cNvPr id="107546" name="Rectangle 26"/>
          <p:cNvSpPr>
            <a:spLocks noChangeArrowheads="1"/>
          </p:cNvSpPr>
          <p:nvPr/>
        </p:nvSpPr>
        <p:spPr bwMode="auto">
          <a:xfrm>
            <a:off x="2571751" y="1628775"/>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107547" name="Rectangle 27"/>
          <p:cNvSpPr>
            <a:spLocks noChangeArrowheads="1"/>
          </p:cNvSpPr>
          <p:nvPr/>
        </p:nvSpPr>
        <p:spPr bwMode="auto">
          <a:xfrm>
            <a:off x="1970088" y="1628775"/>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400">
                <a:cs typeface="Arial" panose="020B0604020202020204" pitchFamily="34" charset="0"/>
              </a:rPr>
              <a:t>0</a:t>
            </a:r>
          </a:p>
        </p:txBody>
      </p:sp>
      <p:sp>
        <p:nvSpPr>
          <p:cNvPr id="107548" name="Rectangle 28"/>
          <p:cNvSpPr>
            <a:spLocks noChangeArrowheads="1"/>
          </p:cNvSpPr>
          <p:nvPr/>
        </p:nvSpPr>
        <p:spPr bwMode="auto">
          <a:xfrm>
            <a:off x="3400425" y="1063625"/>
            <a:ext cx="10683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CVme</a:t>
            </a:r>
            <a:endParaRPr lang="en-US" altLang="pt-BR" sz="2400" i="1" dirty="0">
              <a:cs typeface="Arial" panose="020B0604020202020204" pitchFamily="34" charset="0"/>
            </a:endParaRPr>
          </a:p>
        </p:txBody>
      </p:sp>
      <p:sp>
        <p:nvSpPr>
          <p:cNvPr id="107549" name="Rectangle 29"/>
          <p:cNvSpPr>
            <a:spLocks noChangeArrowheads="1"/>
          </p:cNvSpPr>
          <p:nvPr/>
        </p:nvSpPr>
        <p:spPr bwMode="auto">
          <a:xfrm>
            <a:off x="2571751" y="1063625"/>
            <a:ext cx="8286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CV</a:t>
            </a:r>
            <a:endParaRPr lang="en-US" altLang="pt-BR" sz="2400" i="1" dirty="0">
              <a:cs typeface="Arial" panose="020B0604020202020204" pitchFamily="34" charset="0"/>
            </a:endParaRPr>
          </a:p>
        </p:txBody>
      </p:sp>
      <p:sp>
        <p:nvSpPr>
          <p:cNvPr id="107550" name="Rectangle 30"/>
          <p:cNvSpPr>
            <a:spLocks noChangeArrowheads="1"/>
          </p:cNvSpPr>
          <p:nvPr/>
        </p:nvSpPr>
        <p:spPr bwMode="auto">
          <a:xfrm>
            <a:off x="1970088" y="1063625"/>
            <a:ext cx="60166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a:cs typeface="Arial" panose="020B0604020202020204" pitchFamily="34" charset="0"/>
              </a:rPr>
              <a:t>Q</a:t>
            </a:r>
          </a:p>
        </p:txBody>
      </p:sp>
      <p:sp>
        <p:nvSpPr>
          <p:cNvPr id="107551" name="Line 31"/>
          <p:cNvSpPr>
            <a:spLocks noChangeShapeType="1"/>
          </p:cNvSpPr>
          <p:nvPr/>
        </p:nvSpPr>
        <p:spPr bwMode="auto">
          <a:xfrm>
            <a:off x="1970089" y="1063625"/>
            <a:ext cx="24987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2" name="Line 32"/>
          <p:cNvSpPr>
            <a:spLocks noChangeShapeType="1"/>
          </p:cNvSpPr>
          <p:nvPr/>
        </p:nvSpPr>
        <p:spPr bwMode="auto">
          <a:xfrm>
            <a:off x="1970089" y="1628775"/>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3" name="Line 33"/>
          <p:cNvSpPr>
            <a:spLocks noChangeShapeType="1"/>
          </p:cNvSpPr>
          <p:nvPr/>
        </p:nvSpPr>
        <p:spPr bwMode="auto">
          <a:xfrm>
            <a:off x="1970089" y="2193925"/>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4" name="Line 34"/>
          <p:cNvSpPr>
            <a:spLocks noChangeShapeType="1"/>
          </p:cNvSpPr>
          <p:nvPr/>
        </p:nvSpPr>
        <p:spPr bwMode="auto">
          <a:xfrm>
            <a:off x="1970089" y="2755900"/>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5" name="Line 35"/>
          <p:cNvSpPr>
            <a:spLocks noChangeShapeType="1"/>
          </p:cNvSpPr>
          <p:nvPr/>
        </p:nvSpPr>
        <p:spPr bwMode="auto">
          <a:xfrm>
            <a:off x="1970089" y="3321050"/>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6" name="Line 36"/>
          <p:cNvSpPr>
            <a:spLocks noChangeShapeType="1"/>
          </p:cNvSpPr>
          <p:nvPr/>
        </p:nvSpPr>
        <p:spPr bwMode="auto">
          <a:xfrm>
            <a:off x="1970089" y="3886200"/>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7" name="Line 37"/>
          <p:cNvSpPr>
            <a:spLocks noChangeShapeType="1"/>
          </p:cNvSpPr>
          <p:nvPr/>
        </p:nvSpPr>
        <p:spPr bwMode="auto">
          <a:xfrm>
            <a:off x="1970089" y="4451350"/>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8" name="Line 38"/>
          <p:cNvSpPr>
            <a:spLocks noChangeShapeType="1"/>
          </p:cNvSpPr>
          <p:nvPr/>
        </p:nvSpPr>
        <p:spPr bwMode="auto">
          <a:xfrm>
            <a:off x="1970089" y="5016500"/>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59" name="Line 39"/>
          <p:cNvSpPr>
            <a:spLocks noChangeShapeType="1"/>
          </p:cNvSpPr>
          <p:nvPr/>
        </p:nvSpPr>
        <p:spPr bwMode="auto">
          <a:xfrm>
            <a:off x="1970089" y="5578475"/>
            <a:ext cx="2498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60" name="Line 40"/>
          <p:cNvSpPr>
            <a:spLocks noChangeShapeType="1"/>
          </p:cNvSpPr>
          <p:nvPr/>
        </p:nvSpPr>
        <p:spPr bwMode="auto">
          <a:xfrm>
            <a:off x="1970089" y="6143625"/>
            <a:ext cx="2498725"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61" name="Line 41"/>
          <p:cNvSpPr>
            <a:spLocks noChangeShapeType="1"/>
          </p:cNvSpPr>
          <p:nvPr/>
        </p:nvSpPr>
        <p:spPr bwMode="auto">
          <a:xfrm>
            <a:off x="1970088" y="1063625"/>
            <a:ext cx="0" cy="50800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62" name="Line 42"/>
          <p:cNvSpPr>
            <a:spLocks noChangeShapeType="1"/>
          </p:cNvSpPr>
          <p:nvPr/>
        </p:nvSpPr>
        <p:spPr bwMode="auto">
          <a:xfrm>
            <a:off x="2571750" y="1063625"/>
            <a:ext cx="0" cy="5080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63" name="Line 43"/>
          <p:cNvSpPr>
            <a:spLocks noChangeShapeType="1"/>
          </p:cNvSpPr>
          <p:nvPr/>
        </p:nvSpPr>
        <p:spPr bwMode="auto">
          <a:xfrm>
            <a:off x="3400425" y="1063625"/>
            <a:ext cx="0" cy="5080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7564" name="Line 44"/>
          <p:cNvSpPr>
            <a:spLocks noChangeShapeType="1"/>
          </p:cNvSpPr>
          <p:nvPr/>
        </p:nvSpPr>
        <p:spPr bwMode="auto">
          <a:xfrm>
            <a:off x="4468813" y="1063625"/>
            <a:ext cx="0" cy="508000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90157" name="Text Box 45"/>
          <p:cNvSpPr txBox="1">
            <a:spLocks noChangeArrowheads="1"/>
          </p:cNvSpPr>
          <p:nvPr/>
        </p:nvSpPr>
        <p:spPr bwMode="auto">
          <a:xfrm>
            <a:off x="5097464" y="1054100"/>
            <a:ext cx="48466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en-US" altLang="pt-BR" sz="2600" b="1">
                <a:solidFill>
                  <a:srgbClr val="CC0000"/>
                </a:solidFill>
                <a:cs typeface="Arial" panose="020B0604020202020204" pitchFamily="34" charset="0"/>
              </a:rPr>
              <a:t>Average variable cost (</a:t>
            </a:r>
            <a:r>
              <a:rPr lang="en-US" altLang="pt-BR" sz="2600" b="1" i="1">
                <a:solidFill>
                  <a:srgbClr val="CC0000"/>
                </a:solidFill>
                <a:cs typeface="Arial" panose="020B0604020202020204" pitchFamily="34" charset="0"/>
              </a:rPr>
              <a:t>AVC</a:t>
            </a:r>
            <a:r>
              <a:rPr lang="en-US" altLang="pt-BR" sz="2600" b="1">
                <a:solidFill>
                  <a:srgbClr val="CC0000"/>
                </a:solidFill>
                <a:cs typeface="Arial" panose="020B0604020202020204" pitchFamily="34" charset="0"/>
              </a:rPr>
              <a:t>)</a:t>
            </a:r>
            <a:r>
              <a:rPr lang="en-US" altLang="pt-BR" sz="2600">
                <a:cs typeface="Arial" panose="020B0604020202020204" pitchFamily="34" charset="0"/>
              </a:rPr>
              <a:t> </a:t>
            </a:r>
            <a:br>
              <a:rPr lang="en-US" altLang="pt-BR" sz="2600">
                <a:cs typeface="Arial" panose="020B0604020202020204" pitchFamily="34" charset="0"/>
              </a:rPr>
            </a:br>
            <a:r>
              <a:rPr lang="en-US" altLang="pt-BR" sz="2600">
                <a:cs typeface="Arial" panose="020B0604020202020204" pitchFamily="34" charset="0"/>
              </a:rPr>
              <a:t>is variable cost divided by the quantity of output:</a:t>
            </a:r>
          </a:p>
          <a:p>
            <a:pPr>
              <a:lnSpc>
                <a:spcPct val="105000"/>
              </a:lnSpc>
              <a:spcBef>
                <a:spcPct val="45000"/>
              </a:spcBef>
            </a:pPr>
            <a:r>
              <a:rPr lang="en-US" altLang="pt-BR" sz="2600">
                <a:cs typeface="Arial" panose="020B0604020202020204" pitchFamily="34" charset="0"/>
              </a:rPr>
              <a:t>   </a:t>
            </a:r>
            <a:r>
              <a:rPr lang="en-US" altLang="pt-BR" sz="2600" i="1">
                <a:cs typeface="Arial" panose="020B0604020202020204" pitchFamily="34" charset="0"/>
              </a:rPr>
              <a:t>AVC</a:t>
            </a:r>
            <a:r>
              <a:rPr lang="en-US" altLang="pt-BR" sz="2600">
                <a:cs typeface="Arial" panose="020B0604020202020204" pitchFamily="34" charset="0"/>
              </a:rPr>
              <a:t> = </a:t>
            </a:r>
            <a:r>
              <a:rPr lang="en-US" altLang="pt-BR" sz="2600" i="1">
                <a:cs typeface="Arial" panose="020B0604020202020204" pitchFamily="34" charset="0"/>
              </a:rPr>
              <a:t>VC</a:t>
            </a:r>
            <a:r>
              <a:rPr lang="en-US" altLang="pt-BR" sz="2600">
                <a:cs typeface="Arial" panose="020B0604020202020204" pitchFamily="34" charset="0"/>
              </a:rPr>
              <a:t>/</a:t>
            </a:r>
            <a:r>
              <a:rPr lang="en-US" altLang="pt-BR" sz="2600" b="1" i="1">
                <a:cs typeface="Arial" panose="020B0604020202020204" pitchFamily="34" charset="0"/>
              </a:rPr>
              <a:t>Q</a:t>
            </a:r>
          </a:p>
        </p:txBody>
      </p:sp>
      <p:sp>
        <p:nvSpPr>
          <p:cNvPr id="90158" name="Text Box 46"/>
          <p:cNvSpPr txBox="1">
            <a:spLocks noChangeArrowheads="1"/>
          </p:cNvSpPr>
          <p:nvPr/>
        </p:nvSpPr>
        <p:spPr bwMode="auto">
          <a:xfrm>
            <a:off x="5087939" y="3467100"/>
            <a:ext cx="5011737"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en-US" altLang="pt-BR" sz="2600">
                <a:cs typeface="Arial" panose="020B0604020202020204" pitchFamily="34" charset="0"/>
              </a:rPr>
              <a:t>As </a:t>
            </a:r>
            <a:r>
              <a:rPr lang="en-US" altLang="pt-BR" sz="2600" b="1" i="1">
                <a:cs typeface="Arial" panose="020B0604020202020204" pitchFamily="34" charset="0"/>
              </a:rPr>
              <a:t>Q</a:t>
            </a:r>
            <a:r>
              <a:rPr lang="en-US" altLang="pt-BR" sz="2600">
                <a:cs typeface="Arial" panose="020B0604020202020204" pitchFamily="34" charset="0"/>
              </a:rPr>
              <a:t> rises, </a:t>
            </a:r>
            <a:r>
              <a:rPr lang="en-US" altLang="pt-BR" sz="2600" i="1">
                <a:cs typeface="Arial" panose="020B0604020202020204" pitchFamily="34" charset="0"/>
              </a:rPr>
              <a:t>AVC</a:t>
            </a:r>
            <a:r>
              <a:rPr lang="en-US" altLang="pt-BR" sz="2600">
                <a:cs typeface="Arial" panose="020B0604020202020204" pitchFamily="34" charset="0"/>
              </a:rPr>
              <a:t> may fall initially.  In most cases, </a:t>
            </a:r>
            <a:r>
              <a:rPr lang="en-US" altLang="pt-BR" sz="2600" i="1">
                <a:cs typeface="Arial" panose="020B0604020202020204" pitchFamily="34" charset="0"/>
              </a:rPr>
              <a:t>AVC</a:t>
            </a:r>
            <a:r>
              <a:rPr lang="en-US" altLang="pt-BR" sz="2600">
                <a:cs typeface="Arial" panose="020B0604020202020204" pitchFamily="34" charset="0"/>
              </a:rPr>
              <a:t> will eventually rise as output rises.</a:t>
            </a:r>
          </a:p>
        </p:txBody>
      </p:sp>
      <p:sp>
        <p:nvSpPr>
          <p:cNvPr id="107567"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graphicFrame>
        <p:nvGraphicFramePr>
          <p:cNvPr id="90159" name="Object 47"/>
          <p:cNvGraphicFramePr>
            <a:graphicFrameLocks noChangeAspect="1"/>
          </p:cNvGraphicFramePr>
          <p:nvPr/>
        </p:nvGraphicFramePr>
        <p:xfrm>
          <a:off x="4846638" y="817564"/>
          <a:ext cx="5402262" cy="5603875"/>
        </p:xfrm>
        <a:graphic>
          <a:graphicData uri="http://schemas.openxmlformats.org/presentationml/2006/ole">
            <mc:AlternateContent xmlns:mc="http://schemas.openxmlformats.org/markup-compatibility/2006">
              <mc:Choice xmlns:v="urn:schemas-microsoft-com:vml" Requires="v">
                <p:oleObj spid="_x0000_s6175" name="Chart" r:id="rId5" imgW="5162729" imgH="5353169" progId="Excel.Chart.8">
                  <p:embed/>
                </p:oleObj>
              </mc:Choice>
              <mc:Fallback>
                <p:oleObj name="Chart" r:id="rId5" imgW="5162729" imgH="5353169" progId="Excel.Chart.8">
                  <p:embed/>
                  <p:pic>
                    <p:nvPicPr>
                      <p:cNvPr id="90159" name="Object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638" y="817564"/>
                        <a:ext cx="5402262"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24250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57">
                                            <p:txEl>
                                              <p:pRg st="0" end="0"/>
                                            </p:txEl>
                                          </p:spTgt>
                                        </p:tgtEl>
                                        <p:attrNameLst>
                                          <p:attrName>style.visibility</p:attrName>
                                        </p:attrNameLst>
                                      </p:cBhvr>
                                      <p:to>
                                        <p:strVal val="visible"/>
                                      </p:to>
                                    </p:set>
                                    <p:animEffect transition="in" filter="wipe(left)">
                                      <p:cBhvr>
                                        <p:cTn id="7" dur="500"/>
                                        <p:tgtEl>
                                          <p:spTgt spid="901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57">
                                            <p:txEl>
                                              <p:pRg st="1" end="1"/>
                                            </p:txEl>
                                          </p:spTgt>
                                        </p:tgtEl>
                                        <p:attrNameLst>
                                          <p:attrName>style.visibility</p:attrName>
                                        </p:attrNameLst>
                                      </p:cBhvr>
                                      <p:to>
                                        <p:strVal val="visible"/>
                                      </p:to>
                                    </p:set>
                                    <p:animEffect transition="in" filter="wipe(left)">
                                      <p:cBhvr>
                                        <p:cTn id="12" dur="500"/>
                                        <p:tgtEl>
                                          <p:spTgt spid="901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0158">
                                            <p:txEl>
                                              <p:pRg st="0" end="0"/>
                                            </p:txEl>
                                          </p:spTgt>
                                        </p:tgtEl>
                                        <p:attrNameLst>
                                          <p:attrName>style.visibility</p:attrName>
                                        </p:attrNameLst>
                                      </p:cBhvr>
                                      <p:to>
                                        <p:strVal val="visible"/>
                                      </p:to>
                                    </p:set>
                                    <p:animEffect transition="in" filter="wipe(left)">
                                      <p:cBhvr>
                                        <p:cTn id="22" dur="500"/>
                                        <p:tgtEl>
                                          <p:spTgt spid="9015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0159"/>
                                        </p:tgtEl>
                                        <p:attrNameLst>
                                          <p:attrName>style.visibility</p:attrName>
                                        </p:attrNameLst>
                                      </p:cBhvr>
                                      <p:to>
                                        <p:strVal val="visible"/>
                                      </p:to>
                                    </p:set>
                                    <p:animEffect transition="in" filter="dissolve">
                                      <p:cBhvr>
                                        <p:cTn id="27" dur="500"/>
                                        <p:tgtEl>
                                          <p:spTgt spid="90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7" grpId="0" build="p"/>
      <p:bldP spid="90158" grpId="0" build="p"/>
      <p:bldOleChart spid="901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Espaço Reservado para Rodapé 1"/>
          <p:cNvSpPr>
            <a:spLocks noGrp="1"/>
          </p:cNvSpPr>
          <p:nvPr>
            <p:ph type="ftr" sz="quarter" idx="10"/>
          </p:nvPr>
        </p:nvSpPr>
        <p:spPr/>
        <p:txBody>
          <a:bodyPr/>
          <a:lstStyle/>
          <a:p>
            <a:r>
              <a:rPr lang="en-US" altLang="pt-BR"/>
              <a:t>THE COSTS OF PRODUCTION</a:t>
            </a:r>
          </a:p>
        </p:txBody>
      </p:sp>
      <p:sp>
        <p:nvSpPr>
          <p:cNvPr id="70" name="Espaço Reservado para Número de Slide 2"/>
          <p:cNvSpPr>
            <a:spLocks noGrp="1"/>
          </p:cNvSpPr>
          <p:nvPr>
            <p:ph type="sldNum" sz="quarter" idx="11"/>
          </p:nvPr>
        </p:nvSpPr>
        <p:spPr/>
        <p:txBody>
          <a:bodyPr/>
          <a:lstStyle/>
          <a:p>
            <a:fld id="{69E9EA43-74C4-4479-BA91-3F0E11CE2B62}" type="slidenum">
              <a:rPr lang="en-US" altLang="pt-BR"/>
              <a:pPr/>
              <a:t>41</a:t>
            </a:fld>
            <a:endParaRPr lang="en-US" altLang="pt-BR"/>
          </a:p>
        </p:txBody>
      </p:sp>
      <p:sp>
        <p:nvSpPr>
          <p:cNvPr id="109570" name="Rectangle 2"/>
          <p:cNvSpPr>
            <a:spLocks noGrp="1" noChangeArrowheads="1"/>
          </p:cNvSpPr>
          <p:nvPr>
            <p:ph type="title" idx="4294967295"/>
          </p:nvPr>
        </p:nvSpPr>
        <p:spPr>
          <a:xfrm>
            <a:off x="1936750" y="174625"/>
            <a:ext cx="6459538" cy="649288"/>
          </a:xfrm>
        </p:spPr>
        <p:txBody>
          <a:bodyPr/>
          <a:lstStyle/>
          <a:p>
            <a:r>
              <a:rPr lang="en-US" altLang="pt-BR" sz="2400" dirty="0" err="1"/>
              <a:t>Exemplo</a:t>
            </a:r>
            <a:r>
              <a:rPr lang="en-US" altLang="pt-BR" sz="2400" dirty="0"/>
              <a:t> 2:</a:t>
            </a:r>
            <a:r>
              <a:rPr lang="en-US" altLang="pt-BR" sz="2800" dirty="0"/>
              <a:t>  </a:t>
            </a:r>
            <a:r>
              <a:rPr lang="en-US" altLang="pt-BR" sz="2800" dirty="0" err="1"/>
              <a:t>Custo</a:t>
            </a:r>
            <a:r>
              <a:rPr lang="en-US" altLang="pt-BR" sz="2800" dirty="0"/>
              <a:t> </a:t>
            </a:r>
            <a:r>
              <a:rPr lang="en-US" altLang="pt-BR" sz="2800" dirty="0" smtClean="0"/>
              <a:t>Total </a:t>
            </a:r>
            <a:r>
              <a:rPr lang="en-US" altLang="pt-BR" sz="2800" dirty="0" err="1" smtClean="0"/>
              <a:t>Médio</a:t>
            </a:r>
            <a:endParaRPr lang="en-US" altLang="pt-BR" sz="3000" dirty="0"/>
          </a:p>
        </p:txBody>
      </p:sp>
      <p:grpSp>
        <p:nvGrpSpPr>
          <p:cNvPr id="2" name="Group 3"/>
          <p:cNvGrpSpPr>
            <a:grpSpLocks/>
          </p:cNvGrpSpPr>
          <p:nvPr/>
        </p:nvGrpSpPr>
        <p:grpSpPr bwMode="auto">
          <a:xfrm>
            <a:off x="3341688" y="1651000"/>
            <a:ext cx="977900" cy="4476750"/>
            <a:chOff x="1145" y="1040"/>
            <a:chExt cx="616" cy="2820"/>
          </a:xfrm>
        </p:grpSpPr>
        <p:sp>
          <p:nvSpPr>
            <p:cNvPr id="109572" name="Rectangle 4"/>
            <p:cNvSpPr>
              <a:spLocks noChangeArrowheads="1"/>
            </p:cNvSpPr>
            <p:nvPr/>
          </p:nvSpPr>
          <p:spPr bwMode="auto">
            <a:xfrm>
              <a:off x="1145" y="3507"/>
              <a:ext cx="6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88.57</a:t>
              </a:r>
            </a:p>
          </p:txBody>
        </p:sp>
        <p:sp>
          <p:nvSpPr>
            <p:cNvPr id="109573" name="Rectangle 5"/>
            <p:cNvSpPr>
              <a:spLocks noChangeArrowheads="1"/>
            </p:cNvSpPr>
            <p:nvPr/>
          </p:nvSpPr>
          <p:spPr bwMode="auto">
            <a:xfrm>
              <a:off x="1145" y="3155"/>
              <a:ext cx="61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80</a:t>
              </a:r>
            </a:p>
          </p:txBody>
        </p:sp>
        <p:sp>
          <p:nvSpPr>
            <p:cNvPr id="109574" name="Rectangle 6"/>
            <p:cNvSpPr>
              <a:spLocks noChangeArrowheads="1"/>
            </p:cNvSpPr>
            <p:nvPr/>
          </p:nvSpPr>
          <p:spPr bwMode="auto">
            <a:xfrm>
              <a:off x="1145" y="2803"/>
              <a:ext cx="61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76</a:t>
              </a:r>
            </a:p>
          </p:txBody>
        </p:sp>
        <p:sp>
          <p:nvSpPr>
            <p:cNvPr id="109575" name="Rectangle 7"/>
            <p:cNvSpPr>
              <a:spLocks noChangeArrowheads="1"/>
            </p:cNvSpPr>
            <p:nvPr/>
          </p:nvSpPr>
          <p:spPr bwMode="auto">
            <a:xfrm>
              <a:off x="1145" y="2450"/>
              <a:ext cx="6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77.50</a:t>
              </a:r>
            </a:p>
          </p:txBody>
        </p:sp>
        <p:sp>
          <p:nvSpPr>
            <p:cNvPr id="109576" name="Rectangle 8"/>
            <p:cNvSpPr>
              <a:spLocks noChangeArrowheads="1"/>
            </p:cNvSpPr>
            <p:nvPr/>
          </p:nvSpPr>
          <p:spPr bwMode="auto">
            <a:xfrm>
              <a:off x="1145" y="2097"/>
              <a:ext cx="6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86.67</a:t>
              </a:r>
            </a:p>
          </p:txBody>
        </p:sp>
        <p:sp>
          <p:nvSpPr>
            <p:cNvPr id="109577" name="Rectangle 9"/>
            <p:cNvSpPr>
              <a:spLocks noChangeArrowheads="1"/>
            </p:cNvSpPr>
            <p:nvPr/>
          </p:nvSpPr>
          <p:spPr bwMode="auto">
            <a:xfrm>
              <a:off x="1145" y="1744"/>
              <a:ext cx="6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110</a:t>
              </a:r>
            </a:p>
          </p:txBody>
        </p:sp>
        <p:sp>
          <p:nvSpPr>
            <p:cNvPr id="109578" name="Rectangle 10"/>
            <p:cNvSpPr>
              <a:spLocks noChangeArrowheads="1"/>
            </p:cNvSpPr>
            <p:nvPr/>
          </p:nvSpPr>
          <p:spPr bwMode="auto">
            <a:xfrm>
              <a:off x="1145" y="1393"/>
              <a:ext cx="61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$170</a:t>
              </a:r>
            </a:p>
          </p:txBody>
        </p:sp>
        <p:sp>
          <p:nvSpPr>
            <p:cNvPr id="109579" name="Rectangle 11"/>
            <p:cNvSpPr>
              <a:spLocks noChangeArrowheads="1"/>
            </p:cNvSpPr>
            <p:nvPr/>
          </p:nvSpPr>
          <p:spPr bwMode="auto">
            <a:xfrm>
              <a:off x="1145" y="1040"/>
              <a:ext cx="61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n/a</a:t>
              </a:r>
            </a:p>
          </p:txBody>
        </p:sp>
      </p:grpSp>
      <p:sp>
        <p:nvSpPr>
          <p:cNvPr id="109580" name="Rectangle 12"/>
          <p:cNvSpPr>
            <a:spLocks noChangeArrowheads="1"/>
          </p:cNvSpPr>
          <p:nvPr/>
        </p:nvSpPr>
        <p:spPr bwMode="auto">
          <a:xfrm>
            <a:off x="3341687" y="1090614"/>
            <a:ext cx="1041399"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CTme</a:t>
            </a:r>
            <a:endParaRPr lang="en-US" altLang="pt-BR" sz="2400" i="1" dirty="0">
              <a:cs typeface="Arial" panose="020B0604020202020204" pitchFamily="34" charset="0"/>
            </a:endParaRPr>
          </a:p>
        </p:txBody>
      </p:sp>
      <p:sp>
        <p:nvSpPr>
          <p:cNvPr id="109581" name="Rectangle 13"/>
          <p:cNvSpPr>
            <a:spLocks noChangeArrowheads="1"/>
          </p:cNvSpPr>
          <p:nvPr/>
        </p:nvSpPr>
        <p:spPr bwMode="auto">
          <a:xfrm>
            <a:off x="2470150" y="5567364"/>
            <a:ext cx="8715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620</a:t>
            </a:r>
          </a:p>
        </p:txBody>
      </p:sp>
      <p:sp>
        <p:nvSpPr>
          <p:cNvPr id="109582" name="Rectangle 14"/>
          <p:cNvSpPr>
            <a:spLocks noChangeArrowheads="1"/>
          </p:cNvSpPr>
          <p:nvPr/>
        </p:nvSpPr>
        <p:spPr bwMode="auto">
          <a:xfrm>
            <a:off x="1925638" y="5567364"/>
            <a:ext cx="5445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a:t>
            </a:r>
          </a:p>
        </p:txBody>
      </p:sp>
      <p:sp>
        <p:nvSpPr>
          <p:cNvPr id="109583" name="Rectangle 15"/>
          <p:cNvSpPr>
            <a:spLocks noChangeArrowheads="1"/>
          </p:cNvSpPr>
          <p:nvPr/>
        </p:nvSpPr>
        <p:spPr bwMode="auto">
          <a:xfrm>
            <a:off x="2470150" y="5008563"/>
            <a:ext cx="8715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480</a:t>
            </a:r>
          </a:p>
        </p:txBody>
      </p:sp>
      <p:sp>
        <p:nvSpPr>
          <p:cNvPr id="109584" name="Rectangle 16"/>
          <p:cNvSpPr>
            <a:spLocks noChangeArrowheads="1"/>
          </p:cNvSpPr>
          <p:nvPr/>
        </p:nvSpPr>
        <p:spPr bwMode="auto">
          <a:xfrm>
            <a:off x="1925638" y="5008563"/>
            <a:ext cx="5445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6</a:t>
            </a:r>
          </a:p>
        </p:txBody>
      </p:sp>
      <p:sp>
        <p:nvSpPr>
          <p:cNvPr id="109585" name="Rectangle 17"/>
          <p:cNvSpPr>
            <a:spLocks noChangeArrowheads="1"/>
          </p:cNvSpPr>
          <p:nvPr/>
        </p:nvSpPr>
        <p:spPr bwMode="auto">
          <a:xfrm>
            <a:off x="2470150" y="4449763"/>
            <a:ext cx="8715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380</a:t>
            </a:r>
          </a:p>
        </p:txBody>
      </p:sp>
      <p:sp>
        <p:nvSpPr>
          <p:cNvPr id="109586" name="Rectangle 18"/>
          <p:cNvSpPr>
            <a:spLocks noChangeArrowheads="1"/>
          </p:cNvSpPr>
          <p:nvPr/>
        </p:nvSpPr>
        <p:spPr bwMode="auto">
          <a:xfrm>
            <a:off x="1925638" y="4449763"/>
            <a:ext cx="5445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a:t>
            </a:r>
          </a:p>
        </p:txBody>
      </p:sp>
      <p:sp>
        <p:nvSpPr>
          <p:cNvPr id="109587" name="Rectangle 19"/>
          <p:cNvSpPr>
            <a:spLocks noChangeArrowheads="1"/>
          </p:cNvSpPr>
          <p:nvPr/>
        </p:nvSpPr>
        <p:spPr bwMode="auto">
          <a:xfrm>
            <a:off x="2470150" y="3889375"/>
            <a:ext cx="8715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310</a:t>
            </a:r>
          </a:p>
        </p:txBody>
      </p:sp>
      <p:sp>
        <p:nvSpPr>
          <p:cNvPr id="109588" name="Rectangle 20"/>
          <p:cNvSpPr>
            <a:spLocks noChangeArrowheads="1"/>
          </p:cNvSpPr>
          <p:nvPr/>
        </p:nvSpPr>
        <p:spPr bwMode="auto">
          <a:xfrm>
            <a:off x="1925638" y="3889375"/>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4</a:t>
            </a:r>
          </a:p>
        </p:txBody>
      </p:sp>
      <p:sp>
        <p:nvSpPr>
          <p:cNvPr id="109589" name="Rectangle 21"/>
          <p:cNvSpPr>
            <a:spLocks noChangeArrowheads="1"/>
          </p:cNvSpPr>
          <p:nvPr/>
        </p:nvSpPr>
        <p:spPr bwMode="auto">
          <a:xfrm>
            <a:off x="2470150" y="3328989"/>
            <a:ext cx="8715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260</a:t>
            </a:r>
          </a:p>
        </p:txBody>
      </p:sp>
      <p:sp>
        <p:nvSpPr>
          <p:cNvPr id="109590" name="Rectangle 22"/>
          <p:cNvSpPr>
            <a:spLocks noChangeArrowheads="1"/>
          </p:cNvSpPr>
          <p:nvPr/>
        </p:nvSpPr>
        <p:spPr bwMode="auto">
          <a:xfrm>
            <a:off x="1925638" y="3328989"/>
            <a:ext cx="5445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a:t>
            </a:r>
          </a:p>
        </p:txBody>
      </p:sp>
      <p:sp>
        <p:nvSpPr>
          <p:cNvPr id="109591" name="Rectangle 23"/>
          <p:cNvSpPr>
            <a:spLocks noChangeArrowheads="1"/>
          </p:cNvSpPr>
          <p:nvPr/>
        </p:nvSpPr>
        <p:spPr bwMode="auto">
          <a:xfrm>
            <a:off x="2470150" y="2768600"/>
            <a:ext cx="8715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220</a:t>
            </a:r>
          </a:p>
        </p:txBody>
      </p:sp>
      <p:sp>
        <p:nvSpPr>
          <p:cNvPr id="109592" name="Rectangle 24"/>
          <p:cNvSpPr>
            <a:spLocks noChangeArrowheads="1"/>
          </p:cNvSpPr>
          <p:nvPr/>
        </p:nvSpPr>
        <p:spPr bwMode="auto">
          <a:xfrm>
            <a:off x="1925638" y="2768600"/>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a:t>
            </a:r>
          </a:p>
        </p:txBody>
      </p:sp>
      <p:sp>
        <p:nvSpPr>
          <p:cNvPr id="109593" name="Rectangle 25"/>
          <p:cNvSpPr>
            <a:spLocks noChangeArrowheads="1"/>
          </p:cNvSpPr>
          <p:nvPr/>
        </p:nvSpPr>
        <p:spPr bwMode="auto">
          <a:xfrm>
            <a:off x="2470150" y="2211388"/>
            <a:ext cx="8715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170</a:t>
            </a:r>
          </a:p>
        </p:txBody>
      </p:sp>
      <p:sp>
        <p:nvSpPr>
          <p:cNvPr id="109594" name="Rectangle 26"/>
          <p:cNvSpPr>
            <a:spLocks noChangeArrowheads="1"/>
          </p:cNvSpPr>
          <p:nvPr/>
        </p:nvSpPr>
        <p:spPr bwMode="auto">
          <a:xfrm>
            <a:off x="1925638" y="2211388"/>
            <a:ext cx="5445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a:t>
            </a:r>
          </a:p>
        </p:txBody>
      </p:sp>
      <p:sp>
        <p:nvSpPr>
          <p:cNvPr id="109595" name="Rectangle 27"/>
          <p:cNvSpPr>
            <a:spLocks noChangeArrowheads="1"/>
          </p:cNvSpPr>
          <p:nvPr/>
        </p:nvSpPr>
        <p:spPr bwMode="auto">
          <a:xfrm>
            <a:off x="2470150" y="1651000"/>
            <a:ext cx="8715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$100</a:t>
            </a:r>
          </a:p>
        </p:txBody>
      </p:sp>
      <p:sp>
        <p:nvSpPr>
          <p:cNvPr id="109596" name="Rectangle 28"/>
          <p:cNvSpPr>
            <a:spLocks noChangeArrowheads="1"/>
          </p:cNvSpPr>
          <p:nvPr/>
        </p:nvSpPr>
        <p:spPr bwMode="auto">
          <a:xfrm>
            <a:off x="1925638" y="1651000"/>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0</a:t>
            </a:r>
          </a:p>
        </p:txBody>
      </p:sp>
      <p:grpSp>
        <p:nvGrpSpPr>
          <p:cNvPr id="3" name="Group 29"/>
          <p:cNvGrpSpPr>
            <a:grpSpLocks/>
          </p:cNvGrpSpPr>
          <p:nvPr/>
        </p:nvGrpSpPr>
        <p:grpSpPr bwMode="auto">
          <a:xfrm>
            <a:off x="4319589" y="1090614"/>
            <a:ext cx="2052637" cy="5037137"/>
            <a:chOff x="1761" y="687"/>
            <a:chExt cx="1293" cy="3173"/>
          </a:xfrm>
        </p:grpSpPr>
        <p:sp>
          <p:nvSpPr>
            <p:cNvPr id="109598" name="Rectangle 30"/>
            <p:cNvSpPr>
              <a:spLocks noChangeArrowheads="1"/>
            </p:cNvSpPr>
            <p:nvPr/>
          </p:nvSpPr>
          <p:spPr bwMode="auto">
            <a:xfrm>
              <a:off x="2398" y="3507"/>
              <a:ext cx="6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74.29</a:t>
              </a:r>
            </a:p>
          </p:txBody>
        </p:sp>
        <p:sp>
          <p:nvSpPr>
            <p:cNvPr id="109599" name="Rectangle 31"/>
            <p:cNvSpPr>
              <a:spLocks noChangeArrowheads="1"/>
            </p:cNvSpPr>
            <p:nvPr/>
          </p:nvSpPr>
          <p:spPr bwMode="auto">
            <a:xfrm>
              <a:off x="1761" y="3507"/>
              <a:ext cx="63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14.29</a:t>
              </a:r>
            </a:p>
          </p:txBody>
        </p:sp>
        <p:sp>
          <p:nvSpPr>
            <p:cNvPr id="109600" name="Rectangle 32"/>
            <p:cNvSpPr>
              <a:spLocks noChangeArrowheads="1"/>
            </p:cNvSpPr>
            <p:nvPr/>
          </p:nvSpPr>
          <p:spPr bwMode="auto">
            <a:xfrm>
              <a:off x="2398" y="3155"/>
              <a:ext cx="65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63.33</a:t>
              </a:r>
            </a:p>
          </p:txBody>
        </p:sp>
        <p:sp>
          <p:nvSpPr>
            <p:cNvPr id="109601" name="Rectangle 33"/>
            <p:cNvSpPr>
              <a:spLocks noChangeArrowheads="1"/>
            </p:cNvSpPr>
            <p:nvPr/>
          </p:nvSpPr>
          <p:spPr bwMode="auto">
            <a:xfrm>
              <a:off x="1761" y="3155"/>
              <a:ext cx="63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16.67</a:t>
              </a:r>
            </a:p>
          </p:txBody>
        </p:sp>
        <p:sp>
          <p:nvSpPr>
            <p:cNvPr id="109602" name="Rectangle 34"/>
            <p:cNvSpPr>
              <a:spLocks noChangeArrowheads="1"/>
            </p:cNvSpPr>
            <p:nvPr/>
          </p:nvSpPr>
          <p:spPr bwMode="auto">
            <a:xfrm>
              <a:off x="2398" y="2803"/>
              <a:ext cx="65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56.00</a:t>
              </a:r>
            </a:p>
          </p:txBody>
        </p:sp>
        <p:sp>
          <p:nvSpPr>
            <p:cNvPr id="109603" name="Rectangle 35"/>
            <p:cNvSpPr>
              <a:spLocks noChangeArrowheads="1"/>
            </p:cNvSpPr>
            <p:nvPr/>
          </p:nvSpPr>
          <p:spPr bwMode="auto">
            <a:xfrm>
              <a:off x="1761" y="2803"/>
              <a:ext cx="63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20</a:t>
              </a:r>
            </a:p>
          </p:txBody>
        </p:sp>
        <p:sp>
          <p:nvSpPr>
            <p:cNvPr id="109604" name="Rectangle 36"/>
            <p:cNvSpPr>
              <a:spLocks noChangeArrowheads="1"/>
            </p:cNvSpPr>
            <p:nvPr/>
          </p:nvSpPr>
          <p:spPr bwMode="auto">
            <a:xfrm>
              <a:off x="2398" y="2450"/>
              <a:ext cx="6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52.50</a:t>
              </a:r>
            </a:p>
          </p:txBody>
        </p:sp>
        <p:sp>
          <p:nvSpPr>
            <p:cNvPr id="109605" name="Rectangle 37"/>
            <p:cNvSpPr>
              <a:spLocks noChangeArrowheads="1"/>
            </p:cNvSpPr>
            <p:nvPr/>
          </p:nvSpPr>
          <p:spPr bwMode="auto">
            <a:xfrm>
              <a:off x="1761" y="2450"/>
              <a:ext cx="63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25</a:t>
              </a:r>
            </a:p>
          </p:txBody>
        </p:sp>
        <p:sp>
          <p:nvSpPr>
            <p:cNvPr id="109606" name="Rectangle 38"/>
            <p:cNvSpPr>
              <a:spLocks noChangeArrowheads="1"/>
            </p:cNvSpPr>
            <p:nvPr/>
          </p:nvSpPr>
          <p:spPr bwMode="auto">
            <a:xfrm>
              <a:off x="2398" y="2097"/>
              <a:ext cx="6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53.33</a:t>
              </a:r>
            </a:p>
          </p:txBody>
        </p:sp>
        <p:sp>
          <p:nvSpPr>
            <p:cNvPr id="109607" name="Rectangle 39"/>
            <p:cNvSpPr>
              <a:spLocks noChangeArrowheads="1"/>
            </p:cNvSpPr>
            <p:nvPr/>
          </p:nvSpPr>
          <p:spPr bwMode="auto">
            <a:xfrm>
              <a:off x="1761" y="2097"/>
              <a:ext cx="63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33.33</a:t>
              </a:r>
            </a:p>
          </p:txBody>
        </p:sp>
        <p:sp>
          <p:nvSpPr>
            <p:cNvPr id="109608" name="Rectangle 40"/>
            <p:cNvSpPr>
              <a:spLocks noChangeArrowheads="1"/>
            </p:cNvSpPr>
            <p:nvPr/>
          </p:nvSpPr>
          <p:spPr bwMode="auto">
            <a:xfrm>
              <a:off x="2398" y="1744"/>
              <a:ext cx="6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60</a:t>
              </a:r>
            </a:p>
          </p:txBody>
        </p:sp>
        <p:sp>
          <p:nvSpPr>
            <p:cNvPr id="109609" name="Rectangle 41"/>
            <p:cNvSpPr>
              <a:spLocks noChangeArrowheads="1"/>
            </p:cNvSpPr>
            <p:nvPr/>
          </p:nvSpPr>
          <p:spPr bwMode="auto">
            <a:xfrm>
              <a:off x="1761" y="1744"/>
              <a:ext cx="63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50</a:t>
              </a:r>
            </a:p>
          </p:txBody>
        </p:sp>
        <p:sp>
          <p:nvSpPr>
            <p:cNvPr id="109610" name="Rectangle 42"/>
            <p:cNvSpPr>
              <a:spLocks noChangeArrowheads="1"/>
            </p:cNvSpPr>
            <p:nvPr/>
          </p:nvSpPr>
          <p:spPr bwMode="auto">
            <a:xfrm>
              <a:off x="2398" y="1393"/>
              <a:ext cx="65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$70</a:t>
              </a:r>
            </a:p>
          </p:txBody>
        </p:sp>
        <p:sp>
          <p:nvSpPr>
            <p:cNvPr id="109611" name="Rectangle 43"/>
            <p:cNvSpPr>
              <a:spLocks noChangeArrowheads="1"/>
            </p:cNvSpPr>
            <p:nvPr/>
          </p:nvSpPr>
          <p:spPr bwMode="auto">
            <a:xfrm>
              <a:off x="1761" y="1393"/>
              <a:ext cx="637"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$100</a:t>
              </a:r>
            </a:p>
          </p:txBody>
        </p:sp>
        <p:sp>
          <p:nvSpPr>
            <p:cNvPr id="109612" name="Rectangle 44"/>
            <p:cNvSpPr>
              <a:spLocks noChangeArrowheads="1"/>
            </p:cNvSpPr>
            <p:nvPr/>
          </p:nvSpPr>
          <p:spPr bwMode="auto">
            <a:xfrm>
              <a:off x="2398" y="1040"/>
              <a:ext cx="6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n/a</a:t>
              </a:r>
            </a:p>
          </p:txBody>
        </p:sp>
        <p:sp>
          <p:nvSpPr>
            <p:cNvPr id="109613" name="Rectangle 45"/>
            <p:cNvSpPr>
              <a:spLocks noChangeArrowheads="1"/>
            </p:cNvSpPr>
            <p:nvPr/>
          </p:nvSpPr>
          <p:spPr bwMode="auto">
            <a:xfrm>
              <a:off x="1761" y="1040"/>
              <a:ext cx="637"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n/a</a:t>
              </a:r>
            </a:p>
          </p:txBody>
        </p:sp>
        <p:sp>
          <p:nvSpPr>
            <p:cNvPr id="109614" name="Rectangle 46"/>
            <p:cNvSpPr>
              <a:spLocks noChangeArrowheads="1"/>
            </p:cNvSpPr>
            <p:nvPr/>
          </p:nvSpPr>
          <p:spPr bwMode="auto">
            <a:xfrm>
              <a:off x="2398" y="687"/>
              <a:ext cx="65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CVme</a:t>
              </a:r>
              <a:endParaRPr lang="en-US" altLang="pt-BR" sz="2400" i="1" dirty="0">
                <a:cs typeface="Arial" panose="020B0604020202020204" pitchFamily="34" charset="0"/>
              </a:endParaRPr>
            </a:p>
          </p:txBody>
        </p:sp>
        <p:sp>
          <p:nvSpPr>
            <p:cNvPr id="109615" name="Rectangle 47"/>
            <p:cNvSpPr>
              <a:spLocks noChangeArrowheads="1"/>
            </p:cNvSpPr>
            <p:nvPr/>
          </p:nvSpPr>
          <p:spPr bwMode="auto">
            <a:xfrm>
              <a:off x="1761" y="687"/>
              <a:ext cx="69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CFme</a:t>
              </a:r>
              <a:endParaRPr lang="en-US" altLang="pt-BR" sz="2400" i="1" dirty="0">
                <a:cs typeface="Arial" panose="020B0604020202020204" pitchFamily="34" charset="0"/>
              </a:endParaRPr>
            </a:p>
          </p:txBody>
        </p:sp>
      </p:grpSp>
      <p:sp>
        <p:nvSpPr>
          <p:cNvPr id="109616" name="Rectangle 48"/>
          <p:cNvSpPr>
            <a:spLocks noChangeArrowheads="1"/>
          </p:cNvSpPr>
          <p:nvPr/>
        </p:nvSpPr>
        <p:spPr bwMode="auto">
          <a:xfrm>
            <a:off x="2470150" y="1090614"/>
            <a:ext cx="8715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CT</a:t>
            </a:r>
            <a:endParaRPr lang="en-US" altLang="pt-BR" sz="2400" i="1" dirty="0">
              <a:cs typeface="Arial" panose="020B0604020202020204" pitchFamily="34" charset="0"/>
            </a:endParaRPr>
          </a:p>
        </p:txBody>
      </p:sp>
      <p:sp>
        <p:nvSpPr>
          <p:cNvPr id="109617" name="Rectangle 49"/>
          <p:cNvSpPr>
            <a:spLocks noChangeArrowheads="1"/>
          </p:cNvSpPr>
          <p:nvPr/>
        </p:nvSpPr>
        <p:spPr bwMode="auto">
          <a:xfrm>
            <a:off x="1925638" y="1090614"/>
            <a:ext cx="5445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a:cs typeface="Arial" panose="020B0604020202020204" pitchFamily="34" charset="0"/>
              </a:rPr>
              <a:t>Q</a:t>
            </a:r>
          </a:p>
        </p:txBody>
      </p:sp>
      <p:sp>
        <p:nvSpPr>
          <p:cNvPr id="109618" name="Line 50"/>
          <p:cNvSpPr>
            <a:spLocks noChangeShapeType="1"/>
          </p:cNvSpPr>
          <p:nvPr/>
        </p:nvSpPr>
        <p:spPr bwMode="auto">
          <a:xfrm>
            <a:off x="1925639" y="1090613"/>
            <a:ext cx="4446587"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19" name="Line 51"/>
          <p:cNvSpPr>
            <a:spLocks noChangeShapeType="1"/>
          </p:cNvSpPr>
          <p:nvPr/>
        </p:nvSpPr>
        <p:spPr bwMode="auto">
          <a:xfrm>
            <a:off x="1925639" y="1651000"/>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0" name="Line 52"/>
          <p:cNvSpPr>
            <a:spLocks noChangeShapeType="1"/>
          </p:cNvSpPr>
          <p:nvPr/>
        </p:nvSpPr>
        <p:spPr bwMode="auto">
          <a:xfrm>
            <a:off x="1925639" y="2211388"/>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1" name="Line 53"/>
          <p:cNvSpPr>
            <a:spLocks noChangeShapeType="1"/>
          </p:cNvSpPr>
          <p:nvPr/>
        </p:nvSpPr>
        <p:spPr bwMode="auto">
          <a:xfrm>
            <a:off x="1925639" y="2768600"/>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2" name="Line 54"/>
          <p:cNvSpPr>
            <a:spLocks noChangeShapeType="1"/>
          </p:cNvSpPr>
          <p:nvPr/>
        </p:nvSpPr>
        <p:spPr bwMode="auto">
          <a:xfrm>
            <a:off x="1925639" y="3328988"/>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3" name="Line 55"/>
          <p:cNvSpPr>
            <a:spLocks noChangeShapeType="1"/>
          </p:cNvSpPr>
          <p:nvPr/>
        </p:nvSpPr>
        <p:spPr bwMode="auto">
          <a:xfrm>
            <a:off x="1925639" y="3889375"/>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4" name="Line 56"/>
          <p:cNvSpPr>
            <a:spLocks noChangeShapeType="1"/>
          </p:cNvSpPr>
          <p:nvPr/>
        </p:nvSpPr>
        <p:spPr bwMode="auto">
          <a:xfrm>
            <a:off x="1925639" y="4449763"/>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5" name="Line 57"/>
          <p:cNvSpPr>
            <a:spLocks noChangeShapeType="1"/>
          </p:cNvSpPr>
          <p:nvPr/>
        </p:nvSpPr>
        <p:spPr bwMode="auto">
          <a:xfrm>
            <a:off x="1925639" y="5008563"/>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6" name="Line 58"/>
          <p:cNvSpPr>
            <a:spLocks noChangeShapeType="1"/>
          </p:cNvSpPr>
          <p:nvPr/>
        </p:nvSpPr>
        <p:spPr bwMode="auto">
          <a:xfrm>
            <a:off x="1925639" y="5567363"/>
            <a:ext cx="44465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7" name="Line 59"/>
          <p:cNvSpPr>
            <a:spLocks noChangeShapeType="1"/>
          </p:cNvSpPr>
          <p:nvPr/>
        </p:nvSpPr>
        <p:spPr bwMode="auto">
          <a:xfrm>
            <a:off x="1925639" y="6127750"/>
            <a:ext cx="4446587"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8" name="Line 60"/>
          <p:cNvSpPr>
            <a:spLocks noChangeShapeType="1"/>
          </p:cNvSpPr>
          <p:nvPr/>
        </p:nvSpPr>
        <p:spPr bwMode="auto">
          <a:xfrm>
            <a:off x="1925638" y="1090614"/>
            <a:ext cx="0" cy="5037137"/>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29" name="Line 61"/>
          <p:cNvSpPr>
            <a:spLocks noChangeShapeType="1"/>
          </p:cNvSpPr>
          <p:nvPr/>
        </p:nvSpPr>
        <p:spPr bwMode="auto">
          <a:xfrm>
            <a:off x="2470150" y="1090614"/>
            <a:ext cx="0" cy="5037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30" name="Line 62"/>
          <p:cNvSpPr>
            <a:spLocks noChangeShapeType="1"/>
          </p:cNvSpPr>
          <p:nvPr/>
        </p:nvSpPr>
        <p:spPr bwMode="auto">
          <a:xfrm>
            <a:off x="3341688" y="1090614"/>
            <a:ext cx="0" cy="5037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31" name="Line 63"/>
          <p:cNvSpPr>
            <a:spLocks noChangeShapeType="1"/>
          </p:cNvSpPr>
          <p:nvPr/>
        </p:nvSpPr>
        <p:spPr bwMode="auto">
          <a:xfrm>
            <a:off x="5330825" y="1090614"/>
            <a:ext cx="0" cy="5037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32" name="Line 64"/>
          <p:cNvSpPr>
            <a:spLocks noChangeShapeType="1"/>
          </p:cNvSpPr>
          <p:nvPr/>
        </p:nvSpPr>
        <p:spPr bwMode="auto">
          <a:xfrm>
            <a:off x="6372225" y="1090614"/>
            <a:ext cx="0" cy="5037137"/>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33" name="Line 65"/>
          <p:cNvSpPr>
            <a:spLocks noChangeShapeType="1"/>
          </p:cNvSpPr>
          <p:nvPr/>
        </p:nvSpPr>
        <p:spPr bwMode="auto">
          <a:xfrm>
            <a:off x="4319588" y="1090614"/>
            <a:ext cx="0" cy="5037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9634"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91203" name="Text Box 67"/>
              <p:cNvSpPr txBox="1">
                <a:spLocks noChangeArrowheads="1"/>
              </p:cNvSpPr>
              <p:nvPr/>
            </p:nvSpPr>
            <p:spPr bwMode="auto">
              <a:xfrm>
                <a:off x="6842125" y="1030287"/>
                <a:ext cx="3939086" cy="26708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pt-BR" altLang="pt-BR" sz="2600" b="1" dirty="0">
                    <a:solidFill>
                      <a:srgbClr val="CC0000"/>
                    </a:solidFill>
                    <a:cs typeface="Arial" panose="020B0604020202020204" pitchFamily="34" charset="0"/>
                  </a:rPr>
                  <a:t>O custo total médio </a:t>
                </a:r>
                <a:r>
                  <a:rPr lang="pt-BR" altLang="pt-BR" sz="2600" b="1" dirty="0" smtClean="0">
                    <a:solidFill>
                      <a:srgbClr val="CC0000"/>
                    </a:solidFill>
                    <a:cs typeface="Arial" panose="020B0604020202020204" pitchFamily="34" charset="0"/>
                  </a:rPr>
                  <a:t>(</a:t>
                </a:r>
                <a:r>
                  <a:rPr lang="pt-BR" altLang="pt-BR" sz="2600" b="1" dirty="0" err="1" smtClean="0">
                    <a:solidFill>
                      <a:srgbClr val="CC0000"/>
                    </a:solidFill>
                    <a:cs typeface="Arial" panose="020B0604020202020204" pitchFamily="34" charset="0"/>
                  </a:rPr>
                  <a:t>CTme</a:t>
                </a:r>
                <a:r>
                  <a:rPr lang="pt-BR" altLang="pt-BR" sz="2600" b="1" dirty="0" smtClean="0">
                    <a:solidFill>
                      <a:srgbClr val="CC0000"/>
                    </a:solidFill>
                    <a:cs typeface="Arial" panose="020B0604020202020204" pitchFamily="34" charset="0"/>
                  </a:rPr>
                  <a:t>) </a:t>
                </a:r>
                <a:r>
                  <a:rPr lang="pt-BR" altLang="pt-BR" sz="2600" dirty="0">
                    <a:cs typeface="Arial" panose="020B0604020202020204" pitchFamily="34" charset="0"/>
                  </a:rPr>
                  <a:t>é igual ao custo total dividido pela quantidade de </a:t>
                </a:r>
                <a:r>
                  <a:rPr lang="pt-BR" altLang="pt-BR" sz="2600" dirty="0" smtClean="0">
                    <a:cs typeface="Arial" panose="020B0604020202020204" pitchFamily="34" charset="0"/>
                  </a:rPr>
                  <a:t>produção</a:t>
                </a:r>
                <a:r>
                  <a:rPr lang="pt-BR" altLang="pt-BR" sz="2600" b="1" dirty="0" smtClean="0">
                    <a:solidFill>
                      <a:srgbClr val="CC0000"/>
                    </a:solidFill>
                    <a:cs typeface="Arial" panose="020B0604020202020204" pitchFamily="34" charset="0"/>
                  </a:rPr>
                  <a:t>:</a:t>
                </a:r>
                <a:r>
                  <a:rPr lang="en-US" altLang="pt-BR" sz="2600" dirty="0" smtClean="0">
                    <a:cs typeface="Arial" panose="020B0604020202020204" pitchFamily="34" charset="0"/>
                  </a:rPr>
                  <a:t>   </a:t>
                </a:r>
                <a14:m>
                  <m:oMath xmlns:m="http://schemas.openxmlformats.org/officeDocument/2006/math">
                    <m:r>
                      <a:rPr lang="pt-BR" sz="2800" i="1">
                        <a:latin typeface="Cambria Math" panose="02040503050406030204" pitchFamily="18" charset="0"/>
                      </a:rPr>
                      <m:t>𝐶𝑇𝑚𝑒</m:t>
                    </m:r>
                    <m:r>
                      <a:rPr lang="pt-BR" sz="2800">
                        <a:latin typeface="Cambria Math" panose="02040503050406030204" pitchFamily="18" charset="0"/>
                      </a:rPr>
                      <m:t>=</m:t>
                    </m:r>
                    <m:f>
                      <m:fPr>
                        <m:ctrlPr>
                          <a:rPr lang="pt-BR" sz="2800" i="1">
                            <a:latin typeface="Cambria Math" panose="02040503050406030204" pitchFamily="18" charset="0"/>
                          </a:rPr>
                        </m:ctrlPr>
                      </m:fPr>
                      <m:num>
                        <m:r>
                          <a:rPr lang="pt-BR" sz="2800" i="1">
                            <a:latin typeface="Cambria Math" panose="02040503050406030204" pitchFamily="18" charset="0"/>
                          </a:rPr>
                          <m:t>𝐶𝑇</m:t>
                        </m:r>
                      </m:num>
                      <m:den>
                        <m:r>
                          <a:rPr lang="pt-BR" sz="2800" i="1">
                            <a:latin typeface="Cambria Math" panose="02040503050406030204" pitchFamily="18" charset="0"/>
                          </a:rPr>
                          <m:t>𝑄</m:t>
                        </m:r>
                      </m:den>
                    </m:f>
                  </m:oMath>
                </a14:m>
                <a:endParaRPr lang="en-US" altLang="pt-BR" sz="2600" b="1" i="1" dirty="0">
                  <a:cs typeface="Arial" panose="020B0604020202020204" pitchFamily="34" charset="0"/>
                </a:endParaRPr>
              </a:p>
            </p:txBody>
          </p:sp>
        </mc:Choice>
        <mc:Fallback xmlns="">
          <p:sp>
            <p:nvSpPr>
              <p:cNvPr id="91203" name="Text Box 67"/>
              <p:cNvSpPr txBox="1">
                <a:spLocks noRot="1" noChangeAspect="1" noMove="1" noResize="1" noEditPoints="1" noAdjustHandles="1" noChangeArrowheads="1" noChangeShapeType="1" noTextEdit="1"/>
              </p:cNvSpPr>
              <p:nvPr/>
            </p:nvSpPr>
            <p:spPr bwMode="auto">
              <a:xfrm>
                <a:off x="6842125" y="1030287"/>
                <a:ext cx="3939086" cy="2670855"/>
              </a:xfrm>
              <a:prstGeom prst="rect">
                <a:avLst/>
              </a:prstGeom>
              <a:blipFill>
                <a:blip r:embed="rId4"/>
                <a:stretch>
                  <a:fillRect l="-2782" t="-2511" r="-1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1204" name="Text Box 68"/>
              <p:cNvSpPr txBox="1">
                <a:spLocks noChangeArrowheads="1"/>
              </p:cNvSpPr>
              <p:nvPr/>
            </p:nvSpPr>
            <p:spPr bwMode="auto">
              <a:xfrm>
                <a:off x="6842125" y="4119020"/>
                <a:ext cx="4193994" cy="1212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dirty="0"/>
              </a:p>
              <a:p>
                <a:pPr/>
                <a14:m>
                  <m:oMathPara xmlns:m="http://schemas.openxmlformats.org/officeDocument/2006/math">
                    <m:oMathParaPr>
                      <m:jc m:val="centerGroup"/>
                    </m:oMathParaPr>
                    <m:oMath xmlns:m="http://schemas.openxmlformats.org/officeDocument/2006/math">
                      <m:r>
                        <a:rPr lang="pt-BR" sz="2800" i="1">
                          <a:latin typeface="Cambria Math" panose="02040503050406030204" pitchFamily="18" charset="0"/>
                        </a:rPr>
                        <m:t>𝐶𝑇𝑚𝑒</m:t>
                      </m:r>
                      <m:r>
                        <a:rPr lang="pt-BR" sz="2800" i="1">
                          <a:latin typeface="Cambria Math" panose="02040503050406030204" pitchFamily="18" charset="0"/>
                        </a:rPr>
                        <m:t>=</m:t>
                      </m:r>
                      <m:r>
                        <a:rPr lang="pt-BR" sz="2800" i="1">
                          <a:latin typeface="Cambria Math" panose="02040503050406030204" pitchFamily="18" charset="0"/>
                        </a:rPr>
                        <m:t>𝐶𝐹𝑚𝑒</m:t>
                      </m:r>
                      <m:r>
                        <a:rPr lang="pt-BR" sz="2800" i="1">
                          <a:latin typeface="Cambria Math" panose="02040503050406030204" pitchFamily="18" charset="0"/>
                        </a:rPr>
                        <m:t>+</m:t>
                      </m:r>
                      <m:r>
                        <a:rPr lang="pt-BR" sz="2800" i="1">
                          <a:latin typeface="Cambria Math" panose="02040503050406030204" pitchFamily="18" charset="0"/>
                        </a:rPr>
                        <m:t>𝐶𝑉𝑚𝑒</m:t>
                      </m:r>
                    </m:oMath>
                  </m:oMathPara>
                </a14:m>
                <a:endParaRPr lang="pt-BR" sz="2800" dirty="0"/>
              </a:p>
            </p:txBody>
          </p:sp>
        </mc:Choice>
        <mc:Fallback xmlns="">
          <p:sp>
            <p:nvSpPr>
              <p:cNvPr id="91204" name="Text Box 68"/>
              <p:cNvSpPr txBox="1">
                <a:spLocks noRot="1" noChangeAspect="1" noMove="1" noResize="1" noEditPoints="1" noAdjustHandles="1" noChangeArrowheads="1" noChangeShapeType="1" noTextEdit="1"/>
              </p:cNvSpPr>
              <p:nvPr/>
            </p:nvSpPr>
            <p:spPr bwMode="auto">
              <a:xfrm>
                <a:off x="6842125" y="4119020"/>
                <a:ext cx="4193994" cy="121285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Tree>
    <p:extLst>
      <p:ext uri="{BB962C8B-B14F-4D97-AF65-F5344CB8AC3E}">
        <p14:creationId xmlns:p14="http://schemas.microsoft.com/office/powerpoint/2010/main" val="2983216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203">
                                            <p:txEl>
                                              <p:pRg st="0" end="0"/>
                                            </p:txEl>
                                          </p:spTgt>
                                        </p:tgtEl>
                                        <p:attrNameLst>
                                          <p:attrName>style.visibility</p:attrName>
                                        </p:attrNameLst>
                                      </p:cBhvr>
                                      <p:to>
                                        <p:strVal val="visible"/>
                                      </p:to>
                                    </p:set>
                                    <p:animEffect transition="in" filter="wipe(left)">
                                      <p:cBhvr>
                                        <p:cTn id="7" dur="500"/>
                                        <p:tgtEl>
                                          <p:spTgt spid="9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204">
                                            <p:txEl>
                                              <p:pRg st="1" end="1"/>
                                            </p:txEl>
                                          </p:spTgt>
                                        </p:tgtEl>
                                        <p:attrNameLst>
                                          <p:attrName>style.visibility</p:attrName>
                                        </p:attrNameLst>
                                      </p:cBhvr>
                                      <p:to>
                                        <p:strVal val="visible"/>
                                      </p:to>
                                    </p:set>
                                    <p:animEffect transition="in" filter="wipe(left)">
                                      <p:cBhvr>
                                        <p:cTn id="17" dur="500"/>
                                        <p:tgtEl>
                                          <p:spTgt spid="9120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03" grpId="0" build="p"/>
      <p:bldP spid="9120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Espaço Reservado para Rodapé 1"/>
          <p:cNvSpPr>
            <a:spLocks noGrp="1"/>
          </p:cNvSpPr>
          <p:nvPr>
            <p:ph type="ftr" sz="quarter" idx="10"/>
          </p:nvPr>
        </p:nvSpPr>
        <p:spPr/>
        <p:txBody>
          <a:bodyPr/>
          <a:lstStyle/>
          <a:p>
            <a:r>
              <a:rPr lang="en-US" altLang="pt-BR"/>
              <a:t>THE COSTS OF PRODUCTION</a:t>
            </a:r>
          </a:p>
        </p:txBody>
      </p:sp>
      <p:sp>
        <p:nvSpPr>
          <p:cNvPr id="104" name="Espaço Reservado para Número de Slide 2"/>
          <p:cNvSpPr>
            <a:spLocks noGrp="1"/>
          </p:cNvSpPr>
          <p:nvPr>
            <p:ph type="sldNum" sz="quarter" idx="11"/>
          </p:nvPr>
        </p:nvSpPr>
        <p:spPr/>
        <p:txBody>
          <a:bodyPr/>
          <a:lstStyle/>
          <a:p>
            <a:fld id="{5F0D6233-CD44-47AB-8668-149C9407678D}" type="slidenum">
              <a:rPr lang="en-US" altLang="pt-BR"/>
              <a:pPr/>
              <a:t>42</a:t>
            </a:fld>
            <a:endParaRPr lang="en-US" altLang="pt-BR"/>
          </a:p>
        </p:txBody>
      </p:sp>
      <p:sp>
        <p:nvSpPr>
          <p:cNvPr id="92162" name="Text Box 2"/>
          <p:cNvSpPr txBox="1">
            <a:spLocks noChangeArrowheads="1"/>
          </p:cNvSpPr>
          <p:nvPr/>
        </p:nvSpPr>
        <p:spPr bwMode="auto">
          <a:xfrm>
            <a:off x="5319714" y="1411288"/>
            <a:ext cx="448468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en-US" altLang="pt-BR" sz="2600">
                <a:cs typeface="Arial" panose="020B0604020202020204" pitchFamily="34" charset="0"/>
              </a:rPr>
              <a:t>Usually, as in this example, the </a:t>
            </a:r>
            <a:r>
              <a:rPr lang="en-US" altLang="pt-BR" sz="2600" i="1">
                <a:cs typeface="Arial" panose="020B0604020202020204" pitchFamily="34" charset="0"/>
              </a:rPr>
              <a:t>ATC</a:t>
            </a:r>
            <a:r>
              <a:rPr lang="en-US" altLang="pt-BR" sz="2600">
                <a:cs typeface="Arial" panose="020B0604020202020204" pitchFamily="34" charset="0"/>
              </a:rPr>
              <a:t> curve is U-shaped.</a:t>
            </a:r>
          </a:p>
        </p:txBody>
      </p:sp>
      <p:sp>
        <p:nvSpPr>
          <p:cNvPr id="111619" name="AutoShape 46"/>
          <p:cNvSpPr>
            <a:spLocks noChangeAspect="1" noChangeArrowheads="1" noTextEdit="1"/>
          </p:cNvSpPr>
          <p:nvPr/>
        </p:nvSpPr>
        <p:spPr bwMode="auto">
          <a:xfrm>
            <a:off x="4932364" y="779463"/>
            <a:ext cx="53943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2" name="Group 47"/>
          <p:cNvGrpSpPr>
            <a:grpSpLocks/>
          </p:cNvGrpSpPr>
          <p:nvPr/>
        </p:nvGrpSpPr>
        <p:grpSpPr bwMode="auto">
          <a:xfrm>
            <a:off x="4981575" y="828675"/>
            <a:ext cx="5384800" cy="5494338"/>
            <a:chOff x="2178" y="522"/>
            <a:chExt cx="3392" cy="3461"/>
          </a:xfrm>
        </p:grpSpPr>
        <p:grpSp>
          <p:nvGrpSpPr>
            <p:cNvPr id="111621" name="Group 48"/>
            <p:cNvGrpSpPr>
              <a:grpSpLocks/>
            </p:cNvGrpSpPr>
            <p:nvPr/>
          </p:nvGrpSpPr>
          <p:grpSpPr bwMode="auto">
            <a:xfrm>
              <a:off x="2178" y="522"/>
              <a:ext cx="3392" cy="3461"/>
              <a:chOff x="2178" y="522"/>
              <a:chExt cx="3392" cy="3461"/>
            </a:xfrm>
          </p:grpSpPr>
          <p:sp>
            <p:nvSpPr>
              <p:cNvPr id="111622" name="Rectangle 49"/>
              <p:cNvSpPr>
                <a:spLocks noChangeArrowheads="1"/>
              </p:cNvSpPr>
              <p:nvPr/>
            </p:nvSpPr>
            <p:spPr bwMode="auto">
              <a:xfrm>
                <a:off x="2178" y="522"/>
                <a:ext cx="3329" cy="3461"/>
              </a:xfrm>
              <a:prstGeom prst="rect">
                <a:avLst/>
              </a:prstGeom>
              <a:solidFill>
                <a:srgbClr val="CC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23" name="Rectangle 50"/>
              <p:cNvSpPr>
                <a:spLocks noChangeArrowheads="1"/>
              </p:cNvSpPr>
              <p:nvPr/>
            </p:nvSpPr>
            <p:spPr bwMode="auto">
              <a:xfrm>
                <a:off x="2987" y="698"/>
                <a:ext cx="2389" cy="2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11624" name="Group 51"/>
              <p:cNvGrpSpPr>
                <a:grpSpLocks/>
              </p:cNvGrpSpPr>
              <p:nvPr/>
            </p:nvGrpSpPr>
            <p:grpSpPr bwMode="auto">
              <a:xfrm>
                <a:off x="3282" y="1181"/>
                <a:ext cx="2288" cy="1228"/>
                <a:chOff x="3282" y="1181"/>
                <a:chExt cx="2288" cy="1228"/>
              </a:xfrm>
            </p:grpSpPr>
            <p:sp>
              <p:nvSpPr>
                <p:cNvPr id="111625" name="Freeform 52"/>
                <p:cNvSpPr>
                  <a:spLocks/>
                </p:cNvSpPr>
                <p:nvPr/>
              </p:nvSpPr>
              <p:spPr bwMode="auto">
                <a:xfrm>
                  <a:off x="3307" y="1206"/>
                  <a:ext cx="2263" cy="1184"/>
                </a:xfrm>
                <a:custGeom>
                  <a:avLst/>
                  <a:gdLst>
                    <a:gd name="T0" fmla="*/ 0 w 361"/>
                    <a:gd name="T1" fmla="*/ 0 h 189"/>
                    <a:gd name="T2" fmla="*/ 2044 w 361"/>
                    <a:gd name="T3" fmla="*/ 4711 h 189"/>
                    <a:gd name="T4" fmla="*/ 4050 w 361"/>
                    <a:gd name="T5" fmla="*/ 6553 h 189"/>
                    <a:gd name="T6" fmla="*/ 6093 w 361"/>
                    <a:gd name="T7" fmla="*/ 7298 h 189"/>
                    <a:gd name="T8" fmla="*/ 8093 w 361"/>
                    <a:gd name="T9" fmla="*/ 7417 h 189"/>
                    <a:gd name="T10" fmla="*/ 10136 w 361"/>
                    <a:gd name="T11" fmla="*/ 7104 h 189"/>
                    <a:gd name="T12" fmla="*/ 12142 w 361"/>
                    <a:gd name="T13" fmla="*/ 6434 h 189"/>
                    <a:gd name="T14" fmla="*/ 14186 w 361"/>
                    <a:gd name="T15" fmla="*/ 5337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26" name="Oval 53"/>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27" name="Oval 54"/>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28" name="Oval 55"/>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29" name="Oval 56"/>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30" name="Oval 57"/>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31" name="Oval 58"/>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1632" name="Oval 59"/>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grpSp>
          <p:nvGrpSpPr>
            <p:cNvPr id="111633" name="Group 60"/>
            <p:cNvGrpSpPr>
              <a:grpSpLocks/>
            </p:cNvGrpSpPr>
            <p:nvPr/>
          </p:nvGrpSpPr>
          <p:grpSpPr bwMode="auto">
            <a:xfrm>
              <a:off x="2178" y="522"/>
              <a:ext cx="3329" cy="3461"/>
              <a:chOff x="2178" y="522"/>
              <a:chExt cx="3329" cy="3461"/>
            </a:xfrm>
          </p:grpSpPr>
          <p:grpSp>
            <p:nvGrpSpPr>
              <p:cNvPr id="111634" name="Group 61"/>
              <p:cNvGrpSpPr>
                <a:grpSpLocks/>
              </p:cNvGrpSpPr>
              <p:nvPr/>
            </p:nvGrpSpPr>
            <p:grpSpPr bwMode="auto">
              <a:xfrm>
                <a:off x="2216" y="698"/>
                <a:ext cx="3160" cy="3245"/>
                <a:chOff x="2216" y="698"/>
                <a:chExt cx="3160" cy="3245"/>
              </a:xfrm>
            </p:grpSpPr>
            <p:sp>
              <p:nvSpPr>
                <p:cNvPr id="111635" name="Line 62"/>
                <p:cNvSpPr>
                  <a:spLocks noChangeShapeType="1"/>
                </p:cNvSpPr>
                <p:nvPr/>
              </p:nvSpPr>
              <p:spPr bwMode="auto">
                <a:xfrm flipV="1">
                  <a:off x="298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36" name="Line 63"/>
                <p:cNvSpPr>
                  <a:spLocks noChangeShapeType="1"/>
                </p:cNvSpPr>
                <p:nvPr/>
              </p:nvSpPr>
              <p:spPr bwMode="auto">
                <a:xfrm flipV="1">
                  <a:off x="330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37" name="Line 64"/>
                <p:cNvSpPr>
                  <a:spLocks noChangeShapeType="1"/>
                </p:cNvSpPr>
                <p:nvPr/>
              </p:nvSpPr>
              <p:spPr bwMode="auto">
                <a:xfrm flipV="1">
                  <a:off x="363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38" name="Line 65"/>
                <p:cNvSpPr>
                  <a:spLocks noChangeShapeType="1"/>
                </p:cNvSpPr>
                <p:nvPr/>
              </p:nvSpPr>
              <p:spPr bwMode="auto">
                <a:xfrm flipV="1">
                  <a:off x="395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39" name="Line 66"/>
                <p:cNvSpPr>
                  <a:spLocks noChangeShapeType="1"/>
                </p:cNvSpPr>
                <p:nvPr/>
              </p:nvSpPr>
              <p:spPr bwMode="auto">
                <a:xfrm flipV="1">
                  <a:off x="4279"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0" name="Line 67"/>
                <p:cNvSpPr>
                  <a:spLocks noChangeShapeType="1"/>
                </p:cNvSpPr>
                <p:nvPr/>
              </p:nvSpPr>
              <p:spPr bwMode="auto">
                <a:xfrm flipV="1">
                  <a:off x="4598"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1" name="Line 68"/>
                <p:cNvSpPr>
                  <a:spLocks noChangeShapeType="1"/>
                </p:cNvSpPr>
                <p:nvPr/>
              </p:nvSpPr>
              <p:spPr bwMode="auto">
                <a:xfrm flipV="1">
                  <a:off x="492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2" name="Line 69"/>
                <p:cNvSpPr>
                  <a:spLocks noChangeShapeType="1"/>
                </p:cNvSpPr>
                <p:nvPr/>
              </p:nvSpPr>
              <p:spPr bwMode="auto">
                <a:xfrm flipV="1">
                  <a:off x="524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1643" name="Group 70"/>
                <p:cNvGrpSpPr>
                  <a:grpSpLocks/>
                </p:cNvGrpSpPr>
                <p:nvPr/>
              </p:nvGrpSpPr>
              <p:grpSpPr bwMode="auto">
                <a:xfrm>
                  <a:off x="2454" y="698"/>
                  <a:ext cx="2922" cy="2749"/>
                  <a:chOff x="2454" y="698"/>
                  <a:chExt cx="2922" cy="2749"/>
                </a:xfrm>
              </p:grpSpPr>
              <p:sp>
                <p:nvSpPr>
                  <p:cNvPr id="111644" name="Line 71"/>
                  <p:cNvSpPr>
                    <a:spLocks noChangeShapeType="1"/>
                  </p:cNvSpPr>
                  <p:nvPr/>
                </p:nvSpPr>
                <p:spPr bwMode="auto">
                  <a:xfrm>
                    <a:off x="2937" y="334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5" name="Line 72"/>
                  <p:cNvSpPr>
                    <a:spLocks noChangeShapeType="1"/>
                  </p:cNvSpPr>
                  <p:nvPr/>
                </p:nvSpPr>
                <p:spPr bwMode="auto">
                  <a:xfrm>
                    <a:off x="2937" y="303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6" name="Line 73"/>
                  <p:cNvSpPr>
                    <a:spLocks noChangeShapeType="1"/>
                  </p:cNvSpPr>
                  <p:nvPr/>
                </p:nvSpPr>
                <p:spPr bwMode="auto">
                  <a:xfrm>
                    <a:off x="2937" y="271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7" name="Line 74"/>
                  <p:cNvSpPr>
                    <a:spLocks noChangeShapeType="1"/>
                  </p:cNvSpPr>
                  <p:nvPr/>
                </p:nvSpPr>
                <p:spPr bwMode="auto">
                  <a:xfrm>
                    <a:off x="2937" y="240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8" name="Line 75"/>
                  <p:cNvSpPr>
                    <a:spLocks noChangeShapeType="1"/>
                  </p:cNvSpPr>
                  <p:nvPr/>
                </p:nvSpPr>
                <p:spPr bwMode="auto">
                  <a:xfrm>
                    <a:off x="2937" y="208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49" name="Line 76"/>
                  <p:cNvSpPr>
                    <a:spLocks noChangeShapeType="1"/>
                  </p:cNvSpPr>
                  <p:nvPr/>
                </p:nvSpPr>
                <p:spPr bwMode="auto">
                  <a:xfrm>
                    <a:off x="2937" y="1770"/>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50" name="Line 77"/>
                  <p:cNvSpPr>
                    <a:spLocks noChangeShapeType="1"/>
                  </p:cNvSpPr>
                  <p:nvPr/>
                </p:nvSpPr>
                <p:spPr bwMode="auto">
                  <a:xfrm>
                    <a:off x="2937" y="145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51" name="Line 78"/>
                  <p:cNvSpPr>
                    <a:spLocks noChangeShapeType="1"/>
                  </p:cNvSpPr>
                  <p:nvPr/>
                </p:nvSpPr>
                <p:spPr bwMode="auto">
                  <a:xfrm>
                    <a:off x="2937" y="114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52" name="Line 79"/>
                  <p:cNvSpPr>
                    <a:spLocks noChangeShapeType="1"/>
                  </p:cNvSpPr>
                  <p:nvPr/>
                </p:nvSpPr>
                <p:spPr bwMode="auto">
                  <a:xfrm>
                    <a:off x="2937" y="82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1653" name="Group 80"/>
                  <p:cNvGrpSpPr>
                    <a:grpSpLocks/>
                  </p:cNvGrpSpPr>
                  <p:nvPr/>
                </p:nvGrpSpPr>
                <p:grpSpPr bwMode="auto">
                  <a:xfrm>
                    <a:off x="2987" y="698"/>
                    <a:ext cx="2389" cy="2652"/>
                    <a:chOff x="2987" y="698"/>
                    <a:chExt cx="2389" cy="2652"/>
                  </a:xfrm>
                </p:grpSpPr>
                <p:sp>
                  <p:nvSpPr>
                    <p:cNvPr id="111654" name="Line 81"/>
                    <p:cNvSpPr>
                      <a:spLocks noChangeShapeType="1"/>
                    </p:cNvSpPr>
                    <p:nvPr/>
                  </p:nvSpPr>
                  <p:spPr bwMode="auto">
                    <a:xfrm>
                      <a:off x="2987" y="698"/>
                      <a:ext cx="1" cy="26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655" name="Line 82"/>
                    <p:cNvSpPr>
                      <a:spLocks noChangeShapeType="1"/>
                    </p:cNvSpPr>
                    <p:nvPr/>
                  </p:nvSpPr>
                  <p:spPr bwMode="auto">
                    <a:xfrm>
                      <a:off x="2987" y="3349"/>
                      <a:ext cx="2389"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11656" name="Rectangle 83"/>
                  <p:cNvSpPr>
                    <a:spLocks noChangeArrowheads="1"/>
                  </p:cNvSpPr>
                  <p:nvPr/>
                </p:nvSpPr>
                <p:spPr bwMode="auto">
                  <a:xfrm>
                    <a:off x="2630" y="3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11657" name="Rectangle 84"/>
                  <p:cNvSpPr>
                    <a:spLocks noChangeArrowheads="1"/>
                  </p:cNvSpPr>
                  <p:nvPr/>
                </p:nvSpPr>
                <p:spPr bwMode="auto">
                  <a:xfrm>
                    <a:off x="2542" y="294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$25</a:t>
                    </a:r>
                    <a:endParaRPr lang="en-US" altLang="pt-BR">
                      <a:cs typeface="Arial" panose="020B0604020202020204" pitchFamily="34" charset="0"/>
                    </a:endParaRPr>
                  </a:p>
                </p:txBody>
              </p:sp>
              <p:sp>
                <p:nvSpPr>
                  <p:cNvPr id="111658" name="Rectangle 85"/>
                  <p:cNvSpPr>
                    <a:spLocks noChangeArrowheads="1"/>
                  </p:cNvSpPr>
                  <p:nvPr/>
                </p:nvSpPr>
                <p:spPr bwMode="auto">
                  <a:xfrm>
                    <a:off x="2542" y="262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$50</a:t>
                    </a:r>
                    <a:endParaRPr lang="en-US" altLang="pt-BR">
                      <a:cs typeface="Arial" panose="020B0604020202020204" pitchFamily="34" charset="0"/>
                    </a:endParaRPr>
                  </a:p>
                </p:txBody>
              </p:sp>
              <p:sp>
                <p:nvSpPr>
                  <p:cNvPr id="111659" name="Rectangle 86"/>
                  <p:cNvSpPr>
                    <a:spLocks noChangeArrowheads="1"/>
                  </p:cNvSpPr>
                  <p:nvPr/>
                </p:nvSpPr>
                <p:spPr bwMode="auto">
                  <a:xfrm>
                    <a:off x="2542" y="2309"/>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$75</a:t>
                    </a:r>
                    <a:endParaRPr lang="en-US" altLang="pt-BR">
                      <a:cs typeface="Arial" panose="020B0604020202020204" pitchFamily="34" charset="0"/>
                    </a:endParaRPr>
                  </a:p>
                </p:txBody>
              </p:sp>
              <p:sp>
                <p:nvSpPr>
                  <p:cNvPr id="111660" name="Rectangle 87"/>
                  <p:cNvSpPr>
                    <a:spLocks noChangeArrowheads="1"/>
                  </p:cNvSpPr>
                  <p:nvPr/>
                </p:nvSpPr>
                <p:spPr bwMode="auto">
                  <a:xfrm>
                    <a:off x="2454" y="1995"/>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$100</a:t>
                    </a:r>
                    <a:endParaRPr lang="en-US" altLang="pt-BR">
                      <a:cs typeface="Arial" panose="020B0604020202020204" pitchFamily="34" charset="0"/>
                    </a:endParaRPr>
                  </a:p>
                </p:txBody>
              </p:sp>
              <p:sp>
                <p:nvSpPr>
                  <p:cNvPr id="111661" name="Rectangle 88"/>
                  <p:cNvSpPr>
                    <a:spLocks noChangeArrowheads="1"/>
                  </p:cNvSpPr>
                  <p:nvPr/>
                </p:nvSpPr>
                <p:spPr bwMode="auto">
                  <a:xfrm>
                    <a:off x="2454" y="1676"/>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$125</a:t>
                    </a:r>
                    <a:endParaRPr lang="en-US" altLang="pt-BR">
                      <a:cs typeface="Arial" panose="020B0604020202020204" pitchFamily="34" charset="0"/>
                    </a:endParaRPr>
                  </a:p>
                </p:txBody>
              </p:sp>
              <p:sp>
                <p:nvSpPr>
                  <p:cNvPr id="111662" name="Rectangle 89"/>
                  <p:cNvSpPr>
                    <a:spLocks noChangeArrowheads="1"/>
                  </p:cNvSpPr>
                  <p:nvPr/>
                </p:nvSpPr>
                <p:spPr bwMode="auto">
                  <a:xfrm>
                    <a:off x="2454" y="1362"/>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$150</a:t>
                    </a:r>
                    <a:endParaRPr lang="en-US" altLang="pt-BR">
                      <a:cs typeface="Arial" panose="020B0604020202020204" pitchFamily="34" charset="0"/>
                    </a:endParaRPr>
                  </a:p>
                </p:txBody>
              </p:sp>
              <p:sp>
                <p:nvSpPr>
                  <p:cNvPr id="111663" name="Rectangle 90"/>
                  <p:cNvSpPr>
                    <a:spLocks noChangeArrowheads="1"/>
                  </p:cNvSpPr>
                  <p:nvPr/>
                </p:nvSpPr>
                <p:spPr bwMode="auto">
                  <a:xfrm>
                    <a:off x="2454" y="104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$175</a:t>
                    </a:r>
                    <a:endParaRPr lang="en-US" altLang="pt-BR">
                      <a:cs typeface="Arial" panose="020B0604020202020204" pitchFamily="34" charset="0"/>
                    </a:endParaRPr>
                  </a:p>
                </p:txBody>
              </p:sp>
              <p:sp>
                <p:nvSpPr>
                  <p:cNvPr id="111664" name="Rectangle 91"/>
                  <p:cNvSpPr>
                    <a:spLocks noChangeArrowheads="1"/>
                  </p:cNvSpPr>
                  <p:nvPr/>
                </p:nvSpPr>
                <p:spPr bwMode="auto">
                  <a:xfrm>
                    <a:off x="2454" y="72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$200</a:t>
                    </a:r>
                    <a:endParaRPr lang="en-US" altLang="pt-BR">
                      <a:cs typeface="Arial" panose="020B0604020202020204" pitchFamily="34" charset="0"/>
                    </a:endParaRPr>
                  </a:p>
                </p:txBody>
              </p:sp>
            </p:grpSp>
            <p:sp>
              <p:nvSpPr>
                <p:cNvPr id="111665" name="Rectangle 92"/>
                <p:cNvSpPr>
                  <a:spLocks noChangeArrowheads="1"/>
                </p:cNvSpPr>
                <p:nvPr/>
              </p:nvSpPr>
              <p:spPr bwMode="auto">
                <a:xfrm>
                  <a:off x="294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11666" name="Rectangle 93"/>
                <p:cNvSpPr>
                  <a:spLocks noChangeArrowheads="1"/>
                </p:cNvSpPr>
                <p:nvPr/>
              </p:nvSpPr>
              <p:spPr bwMode="auto">
                <a:xfrm>
                  <a:off x="326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a:t>
                  </a:r>
                  <a:endParaRPr lang="en-US" altLang="pt-BR">
                    <a:cs typeface="Arial" panose="020B0604020202020204" pitchFamily="34" charset="0"/>
                  </a:endParaRPr>
                </a:p>
              </p:txBody>
            </p:sp>
            <p:sp>
              <p:nvSpPr>
                <p:cNvPr id="111667" name="Rectangle 94"/>
                <p:cNvSpPr>
                  <a:spLocks noChangeArrowheads="1"/>
                </p:cNvSpPr>
                <p:nvPr/>
              </p:nvSpPr>
              <p:spPr bwMode="auto">
                <a:xfrm>
                  <a:off x="358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a:t>
                  </a:r>
                  <a:endParaRPr lang="en-US" altLang="pt-BR">
                    <a:cs typeface="Arial" panose="020B0604020202020204" pitchFamily="34" charset="0"/>
                  </a:endParaRPr>
                </a:p>
              </p:txBody>
            </p:sp>
            <p:sp>
              <p:nvSpPr>
                <p:cNvPr id="111668" name="Rectangle 95"/>
                <p:cNvSpPr>
                  <a:spLocks noChangeArrowheads="1"/>
                </p:cNvSpPr>
                <p:nvPr/>
              </p:nvSpPr>
              <p:spPr bwMode="auto">
                <a:xfrm>
                  <a:off x="390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3</a:t>
                  </a:r>
                  <a:endParaRPr lang="en-US" altLang="pt-BR">
                    <a:cs typeface="Arial" panose="020B0604020202020204" pitchFamily="34" charset="0"/>
                  </a:endParaRPr>
                </a:p>
              </p:txBody>
            </p:sp>
            <p:sp>
              <p:nvSpPr>
                <p:cNvPr id="111669" name="Rectangle 96"/>
                <p:cNvSpPr>
                  <a:spLocks noChangeArrowheads="1"/>
                </p:cNvSpPr>
                <p:nvPr/>
              </p:nvSpPr>
              <p:spPr bwMode="auto">
                <a:xfrm>
                  <a:off x="4235"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4</a:t>
                  </a:r>
                  <a:endParaRPr lang="en-US" altLang="pt-BR">
                    <a:cs typeface="Arial" panose="020B0604020202020204" pitchFamily="34" charset="0"/>
                  </a:endParaRPr>
                </a:p>
              </p:txBody>
            </p:sp>
            <p:sp>
              <p:nvSpPr>
                <p:cNvPr id="111670" name="Rectangle 97"/>
                <p:cNvSpPr>
                  <a:spLocks noChangeArrowheads="1"/>
                </p:cNvSpPr>
                <p:nvPr/>
              </p:nvSpPr>
              <p:spPr bwMode="auto">
                <a:xfrm>
                  <a:off x="4554"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a:t>
                  </a:r>
                  <a:endParaRPr lang="en-US" altLang="pt-BR">
                    <a:cs typeface="Arial" panose="020B0604020202020204" pitchFamily="34" charset="0"/>
                  </a:endParaRPr>
                </a:p>
              </p:txBody>
            </p:sp>
            <p:sp>
              <p:nvSpPr>
                <p:cNvPr id="111671" name="Rectangle 98"/>
                <p:cNvSpPr>
                  <a:spLocks noChangeArrowheads="1"/>
                </p:cNvSpPr>
                <p:nvPr/>
              </p:nvSpPr>
              <p:spPr bwMode="auto">
                <a:xfrm>
                  <a:off x="488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6</a:t>
                  </a:r>
                  <a:endParaRPr lang="en-US" altLang="pt-BR">
                    <a:cs typeface="Arial" panose="020B0604020202020204" pitchFamily="34" charset="0"/>
                  </a:endParaRPr>
                </a:p>
              </p:txBody>
            </p:sp>
            <p:sp>
              <p:nvSpPr>
                <p:cNvPr id="111672" name="Rectangle 99"/>
                <p:cNvSpPr>
                  <a:spLocks noChangeArrowheads="1"/>
                </p:cNvSpPr>
                <p:nvPr/>
              </p:nvSpPr>
              <p:spPr bwMode="auto">
                <a:xfrm>
                  <a:off x="520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a:t>
                  </a:r>
                  <a:endParaRPr lang="en-US" altLang="pt-BR">
                    <a:cs typeface="Arial" panose="020B0604020202020204" pitchFamily="34" charset="0"/>
                  </a:endParaRPr>
                </a:p>
              </p:txBody>
            </p:sp>
            <p:sp>
              <p:nvSpPr>
                <p:cNvPr id="111673" name="Rectangle 100"/>
                <p:cNvSpPr>
                  <a:spLocks noChangeArrowheads="1"/>
                </p:cNvSpPr>
                <p:nvPr/>
              </p:nvSpPr>
              <p:spPr bwMode="auto">
                <a:xfrm>
                  <a:off x="4103" y="3751"/>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i="1">
                      <a:solidFill>
                        <a:srgbClr val="000000"/>
                      </a:solidFill>
                      <a:cs typeface="Arial" panose="020B0604020202020204" pitchFamily="34" charset="0"/>
                    </a:rPr>
                    <a:t>Q</a:t>
                  </a:r>
                  <a:endParaRPr lang="en-US" altLang="pt-BR">
                    <a:cs typeface="Arial" panose="020B0604020202020204" pitchFamily="34" charset="0"/>
                  </a:endParaRPr>
                </a:p>
              </p:txBody>
            </p:sp>
            <p:sp>
              <p:nvSpPr>
                <p:cNvPr id="111674" name="Rectangle 101"/>
                <p:cNvSpPr>
                  <a:spLocks noChangeArrowheads="1"/>
                </p:cNvSpPr>
                <p:nvPr/>
              </p:nvSpPr>
              <p:spPr bwMode="auto">
                <a:xfrm rot="-5400000">
                  <a:off x="2089" y="1932"/>
                  <a:ext cx="4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a:solidFill>
                        <a:srgbClr val="000000"/>
                      </a:solidFill>
                      <a:cs typeface="Arial" panose="020B0604020202020204" pitchFamily="34" charset="0"/>
                    </a:rPr>
                    <a:t>Costs</a:t>
                  </a:r>
                  <a:endParaRPr lang="en-US" altLang="pt-BR">
                    <a:cs typeface="Arial" panose="020B0604020202020204" pitchFamily="34" charset="0"/>
                  </a:endParaRPr>
                </a:p>
              </p:txBody>
            </p:sp>
          </p:grpSp>
          <p:sp>
            <p:nvSpPr>
              <p:cNvPr id="111675" name="Rectangle 102"/>
              <p:cNvSpPr>
                <a:spLocks noChangeArrowheads="1"/>
              </p:cNvSpPr>
              <p:nvPr/>
            </p:nvSpPr>
            <p:spPr bwMode="auto">
              <a:xfrm>
                <a:off x="2178" y="522"/>
                <a:ext cx="3329" cy="34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sp>
        <p:nvSpPr>
          <p:cNvPr id="111676" name="Rectangle 3"/>
          <p:cNvSpPr>
            <a:spLocks noGrp="1" noChangeArrowheads="1"/>
          </p:cNvSpPr>
          <p:nvPr>
            <p:ph type="title" idx="4294967295"/>
          </p:nvPr>
        </p:nvSpPr>
        <p:spPr>
          <a:xfrm>
            <a:off x="1936750" y="174625"/>
            <a:ext cx="6946900" cy="649288"/>
          </a:xfrm>
        </p:spPr>
        <p:txBody>
          <a:bodyPr/>
          <a:lstStyle/>
          <a:p>
            <a:pPr algn="l"/>
            <a:r>
              <a:rPr lang="en-US" altLang="pt-BR" sz="2800" dirty="0" err="1" smtClean="0"/>
              <a:t>Exemplo</a:t>
            </a:r>
            <a:r>
              <a:rPr lang="en-US" altLang="pt-BR" sz="2800" dirty="0" smtClean="0"/>
              <a:t> 2 : </a:t>
            </a:r>
            <a:r>
              <a:rPr lang="en-US" altLang="pt-BR" sz="2800" dirty="0" err="1" smtClean="0"/>
              <a:t>Custo</a:t>
            </a:r>
            <a:r>
              <a:rPr lang="en-US" altLang="pt-BR" sz="2800" dirty="0" smtClean="0"/>
              <a:t> Total </a:t>
            </a:r>
            <a:r>
              <a:rPr lang="en-US" altLang="pt-BR" sz="2800" dirty="0" err="1" smtClean="0"/>
              <a:t>Médio</a:t>
            </a:r>
            <a:endParaRPr lang="en-US" altLang="pt-BR" sz="3000" dirty="0"/>
          </a:p>
        </p:txBody>
      </p:sp>
      <p:sp>
        <p:nvSpPr>
          <p:cNvPr id="111677" name="Rectangle 4"/>
          <p:cNvSpPr>
            <a:spLocks noChangeArrowheads="1"/>
          </p:cNvSpPr>
          <p:nvPr/>
        </p:nvSpPr>
        <p:spPr bwMode="auto">
          <a:xfrm>
            <a:off x="3341688" y="5567364"/>
            <a:ext cx="9779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88.57</a:t>
            </a:r>
          </a:p>
        </p:txBody>
      </p:sp>
      <p:sp>
        <p:nvSpPr>
          <p:cNvPr id="111678" name="Rectangle 5"/>
          <p:cNvSpPr>
            <a:spLocks noChangeArrowheads="1"/>
          </p:cNvSpPr>
          <p:nvPr/>
        </p:nvSpPr>
        <p:spPr bwMode="auto">
          <a:xfrm>
            <a:off x="3341688" y="5008563"/>
            <a:ext cx="977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80</a:t>
            </a:r>
          </a:p>
        </p:txBody>
      </p:sp>
      <p:sp>
        <p:nvSpPr>
          <p:cNvPr id="111679" name="Rectangle 6"/>
          <p:cNvSpPr>
            <a:spLocks noChangeArrowheads="1"/>
          </p:cNvSpPr>
          <p:nvPr/>
        </p:nvSpPr>
        <p:spPr bwMode="auto">
          <a:xfrm>
            <a:off x="3341688" y="4449763"/>
            <a:ext cx="977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76</a:t>
            </a:r>
          </a:p>
        </p:txBody>
      </p:sp>
      <p:sp>
        <p:nvSpPr>
          <p:cNvPr id="111680" name="Rectangle 7"/>
          <p:cNvSpPr>
            <a:spLocks noChangeArrowheads="1"/>
          </p:cNvSpPr>
          <p:nvPr/>
        </p:nvSpPr>
        <p:spPr bwMode="auto">
          <a:xfrm>
            <a:off x="3341688" y="3889375"/>
            <a:ext cx="9779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77.50</a:t>
            </a:r>
          </a:p>
        </p:txBody>
      </p:sp>
      <p:sp>
        <p:nvSpPr>
          <p:cNvPr id="111681" name="Rectangle 8"/>
          <p:cNvSpPr>
            <a:spLocks noChangeArrowheads="1"/>
          </p:cNvSpPr>
          <p:nvPr/>
        </p:nvSpPr>
        <p:spPr bwMode="auto">
          <a:xfrm>
            <a:off x="3341688" y="3328989"/>
            <a:ext cx="9779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86.67</a:t>
            </a:r>
          </a:p>
        </p:txBody>
      </p:sp>
      <p:sp>
        <p:nvSpPr>
          <p:cNvPr id="111682" name="Rectangle 9"/>
          <p:cNvSpPr>
            <a:spLocks noChangeArrowheads="1"/>
          </p:cNvSpPr>
          <p:nvPr/>
        </p:nvSpPr>
        <p:spPr bwMode="auto">
          <a:xfrm>
            <a:off x="3341688" y="2768600"/>
            <a:ext cx="9779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110</a:t>
            </a:r>
          </a:p>
        </p:txBody>
      </p:sp>
      <p:sp>
        <p:nvSpPr>
          <p:cNvPr id="111683" name="Rectangle 10"/>
          <p:cNvSpPr>
            <a:spLocks noChangeArrowheads="1"/>
          </p:cNvSpPr>
          <p:nvPr/>
        </p:nvSpPr>
        <p:spPr bwMode="auto">
          <a:xfrm>
            <a:off x="3341688" y="2211388"/>
            <a:ext cx="9779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$170</a:t>
            </a:r>
          </a:p>
        </p:txBody>
      </p:sp>
      <p:sp>
        <p:nvSpPr>
          <p:cNvPr id="111684" name="Rectangle 11"/>
          <p:cNvSpPr>
            <a:spLocks noChangeArrowheads="1"/>
          </p:cNvSpPr>
          <p:nvPr/>
        </p:nvSpPr>
        <p:spPr bwMode="auto">
          <a:xfrm>
            <a:off x="3341688" y="1651000"/>
            <a:ext cx="9779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n/a</a:t>
            </a:r>
          </a:p>
        </p:txBody>
      </p:sp>
      <p:sp>
        <p:nvSpPr>
          <p:cNvPr id="111685" name="Rectangle 12"/>
          <p:cNvSpPr>
            <a:spLocks noChangeArrowheads="1"/>
          </p:cNvSpPr>
          <p:nvPr/>
        </p:nvSpPr>
        <p:spPr bwMode="auto">
          <a:xfrm>
            <a:off x="3341687" y="1090614"/>
            <a:ext cx="11334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err="1" smtClean="0">
                <a:cs typeface="Arial" panose="020B0604020202020204" pitchFamily="34" charset="0"/>
              </a:rPr>
              <a:t>CTme</a:t>
            </a:r>
            <a:endParaRPr lang="en-US" altLang="pt-BR" sz="2400" i="1" dirty="0">
              <a:cs typeface="Arial" panose="020B0604020202020204" pitchFamily="34" charset="0"/>
            </a:endParaRPr>
          </a:p>
        </p:txBody>
      </p:sp>
      <p:sp>
        <p:nvSpPr>
          <p:cNvPr id="111686" name="Rectangle 13"/>
          <p:cNvSpPr>
            <a:spLocks noChangeArrowheads="1"/>
          </p:cNvSpPr>
          <p:nvPr/>
        </p:nvSpPr>
        <p:spPr bwMode="auto">
          <a:xfrm>
            <a:off x="2470150" y="5567364"/>
            <a:ext cx="8715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620</a:t>
            </a:r>
          </a:p>
        </p:txBody>
      </p:sp>
      <p:sp>
        <p:nvSpPr>
          <p:cNvPr id="111687" name="Rectangle 14"/>
          <p:cNvSpPr>
            <a:spLocks noChangeArrowheads="1"/>
          </p:cNvSpPr>
          <p:nvPr/>
        </p:nvSpPr>
        <p:spPr bwMode="auto">
          <a:xfrm>
            <a:off x="1925638" y="5567364"/>
            <a:ext cx="5445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7</a:t>
            </a:r>
          </a:p>
        </p:txBody>
      </p:sp>
      <p:sp>
        <p:nvSpPr>
          <p:cNvPr id="111688" name="Rectangle 15"/>
          <p:cNvSpPr>
            <a:spLocks noChangeArrowheads="1"/>
          </p:cNvSpPr>
          <p:nvPr/>
        </p:nvSpPr>
        <p:spPr bwMode="auto">
          <a:xfrm>
            <a:off x="2470150" y="5008563"/>
            <a:ext cx="8715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480</a:t>
            </a:r>
          </a:p>
        </p:txBody>
      </p:sp>
      <p:sp>
        <p:nvSpPr>
          <p:cNvPr id="111689" name="Rectangle 16"/>
          <p:cNvSpPr>
            <a:spLocks noChangeArrowheads="1"/>
          </p:cNvSpPr>
          <p:nvPr/>
        </p:nvSpPr>
        <p:spPr bwMode="auto">
          <a:xfrm>
            <a:off x="1925638" y="5008563"/>
            <a:ext cx="5445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6</a:t>
            </a:r>
          </a:p>
        </p:txBody>
      </p:sp>
      <p:sp>
        <p:nvSpPr>
          <p:cNvPr id="111690" name="Rectangle 17"/>
          <p:cNvSpPr>
            <a:spLocks noChangeArrowheads="1"/>
          </p:cNvSpPr>
          <p:nvPr/>
        </p:nvSpPr>
        <p:spPr bwMode="auto">
          <a:xfrm>
            <a:off x="2470150" y="4449763"/>
            <a:ext cx="87153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380</a:t>
            </a:r>
          </a:p>
        </p:txBody>
      </p:sp>
      <p:sp>
        <p:nvSpPr>
          <p:cNvPr id="111691" name="Rectangle 18"/>
          <p:cNvSpPr>
            <a:spLocks noChangeArrowheads="1"/>
          </p:cNvSpPr>
          <p:nvPr/>
        </p:nvSpPr>
        <p:spPr bwMode="auto">
          <a:xfrm>
            <a:off x="1925638" y="4449763"/>
            <a:ext cx="54451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5</a:t>
            </a:r>
          </a:p>
        </p:txBody>
      </p:sp>
      <p:sp>
        <p:nvSpPr>
          <p:cNvPr id="111692" name="Rectangle 19"/>
          <p:cNvSpPr>
            <a:spLocks noChangeArrowheads="1"/>
          </p:cNvSpPr>
          <p:nvPr/>
        </p:nvSpPr>
        <p:spPr bwMode="auto">
          <a:xfrm>
            <a:off x="2470150" y="3889375"/>
            <a:ext cx="8715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310</a:t>
            </a:r>
          </a:p>
        </p:txBody>
      </p:sp>
      <p:sp>
        <p:nvSpPr>
          <p:cNvPr id="111693" name="Rectangle 20"/>
          <p:cNvSpPr>
            <a:spLocks noChangeArrowheads="1"/>
          </p:cNvSpPr>
          <p:nvPr/>
        </p:nvSpPr>
        <p:spPr bwMode="auto">
          <a:xfrm>
            <a:off x="1925638" y="3889375"/>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4</a:t>
            </a:r>
          </a:p>
        </p:txBody>
      </p:sp>
      <p:sp>
        <p:nvSpPr>
          <p:cNvPr id="111694" name="Rectangle 21"/>
          <p:cNvSpPr>
            <a:spLocks noChangeArrowheads="1"/>
          </p:cNvSpPr>
          <p:nvPr/>
        </p:nvSpPr>
        <p:spPr bwMode="auto">
          <a:xfrm>
            <a:off x="2470150" y="3328989"/>
            <a:ext cx="8715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260</a:t>
            </a:r>
          </a:p>
        </p:txBody>
      </p:sp>
      <p:sp>
        <p:nvSpPr>
          <p:cNvPr id="111695" name="Rectangle 22"/>
          <p:cNvSpPr>
            <a:spLocks noChangeArrowheads="1"/>
          </p:cNvSpPr>
          <p:nvPr/>
        </p:nvSpPr>
        <p:spPr bwMode="auto">
          <a:xfrm>
            <a:off x="1925638" y="3328989"/>
            <a:ext cx="5445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3</a:t>
            </a:r>
          </a:p>
        </p:txBody>
      </p:sp>
      <p:sp>
        <p:nvSpPr>
          <p:cNvPr id="111696" name="Rectangle 23"/>
          <p:cNvSpPr>
            <a:spLocks noChangeArrowheads="1"/>
          </p:cNvSpPr>
          <p:nvPr/>
        </p:nvSpPr>
        <p:spPr bwMode="auto">
          <a:xfrm>
            <a:off x="2470150" y="2768600"/>
            <a:ext cx="8715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220</a:t>
            </a:r>
          </a:p>
        </p:txBody>
      </p:sp>
      <p:sp>
        <p:nvSpPr>
          <p:cNvPr id="111697" name="Rectangle 24"/>
          <p:cNvSpPr>
            <a:spLocks noChangeArrowheads="1"/>
          </p:cNvSpPr>
          <p:nvPr/>
        </p:nvSpPr>
        <p:spPr bwMode="auto">
          <a:xfrm>
            <a:off x="1925638" y="2768600"/>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2</a:t>
            </a:r>
          </a:p>
        </p:txBody>
      </p:sp>
      <p:sp>
        <p:nvSpPr>
          <p:cNvPr id="111698" name="Rectangle 25"/>
          <p:cNvSpPr>
            <a:spLocks noChangeArrowheads="1"/>
          </p:cNvSpPr>
          <p:nvPr/>
        </p:nvSpPr>
        <p:spPr bwMode="auto">
          <a:xfrm>
            <a:off x="2470150" y="2211388"/>
            <a:ext cx="87153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170</a:t>
            </a:r>
          </a:p>
        </p:txBody>
      </p:sp>
      <p:sp>
        <p:nvSpPr>
          <p:cNvPr id="111699" name="Rectangle 26"/>
          <p:cNvSpPr>
            <a:spLocks noChangeArrowheads="1"/>
          </p:cNvSpPr>
          <p:nvPr/>
        </p:nvSpPr>
        <p:spPr bwMode="auto">
          <a:xfrm>
            <a:off x="1925638" y="2211388"/>
            <a:ext cx="5445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a:t>
            </a:r>
          </a:p>
        </p:txBody>
      </p:sp>
      <p:sp>
        <p:nvSpPr>
          <p:cNvPr id="111700" name="Rectangle 27"/>
          <p:cNvSpPr>
            <a:spLocks noChangeArrowheads="1"/>
          </p:cNvSpPr>
          <p:nvPr/>
        </p:nvSpPr>
        <p:spPr bwMode="auto">
          <a:xfrm>
            <a:off x="2470150" y="1651000"/>
            <a:ext cx="8715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$100</a:t>
            </a:r>
          </a:p>
        </p:txBody>
      </p:sp>
      <p:sp>
        <p:nvSpPr>
          <p:cNvPr id="111701" name="Rectangle 28"/>
          <p:cNvSpPr>
            <a:spLocks noChangeArrowheads="1"/>
          </p:cNvSpPr>
          <p:nvPr/>
        </p:nvSpPr>
        <p:spPr bwMode="auto">
          <a:xfrm>
            <a:off x="1925638" y="1651000"/>
            <a:ext cx="544512"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lnSpc>
                <a:spcPct val="105000"/>
              </a:lnSpc>
              <a:spcBef>
                <a:spcPct val="45000"/>
              </a:spcBef>
              <a:buClr>
                <a:srgbClr val="00B85C"/>
              </a:buClr>
              <a:buSzPct val="120000"/>
              <a:buFont typeface="Wingdings" panose="05000000000000000000" pitchFamily="2" charset="2"/>
              <a:buNone/>
            </a:pPr>
            <a:r>
              <a:rPr lang="en-US" altLang="pt-BR" sz="2300">
                <a:cs typeface="Arial" panose="020B0604020202020204" pitchFamily="34" charset="0"/>
              </a:rPr>
              <a:t>0</a:t>
            </a:r>
          </a:p>
        </p:txBody>
      </p:sp>
      <p:sp>
        <p:nvSpPr>
          <p:cNvPr id="111702" name="Rectangle 29"/>
          <p:cNvSpPr>
            <a:spLocks noChangeArrowheads="1"/>
          </p:cNvSpPr>
          <p:nvPr/>
        </p:nvSpPr>
        <p:spPr bwMode="auto">
          <a:xfrm>
            <a:off x="2470150" y="1090614"/>
            <a:ext cx="8715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i="1" dirty="0" smtClean="0">
                <a:cs typeface="Arial" panose="020B0604020202020204" pitchFamily="34" charset="0"/>
              </a:rPr>
              <a:t>CT</a:t>
            </a:r>
            <a:endParaRPr lang="en-US" altLang="pt-BR" sz="2400" i="1" dirty="0">
              <a:cs typeface="Arial" panose="020B0604020202020204" pitchFamily="34" charset="0"/>
            </a:endParaRPr>
          </a:p>
        </p:txBody>
      </p:sp>
      <p:sp>
        <p:nvSpPr>
          <p:cNvPr id="111703" name="Rectangle 30"/>
          <p:cNvSpPr>
            <a:spLocks noChangeArrowheads="1"/>
          </p:cNvSpPr>
          <p:nvPr/>
        </p:nvSpPr>
        <p:spPr bwMode="auto">
          <a:xfrm>
            <a:off x="1925638" y="1090614"/>
            <a:ext cx="544512"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05000"/>
              </a:lnSpc>
              <a:spcBef>
                <a:spcPct val="45000"/>
              </a:spcBef>
              <a:buClr>
                <a:srgbClr val="00B85C"/>
              </a:buClr>
              <a:buSzPct val="120000"/>
              <a:buFont typeface="Wingdings" panose="05000000000000000000" pitchFamily="2" charset="2"/>
              <a:buNone/>
            </a:pPr>
            <a:r>
              <a:rPr lang="en-US" altLang="pt-BR" sz="2400" b="1" i="1">
                <a:cs typeface="Arial" panose="020B0604020202020204" pitchFamily="34" charset="0"/>
              </a:rPr>
              <a:t>Q</a:t>
            </a:r>
          </a:p>
        </p:txBody>
      </p:sp>
      <p:sp>
        <p:nvSpPr>
          <p:cNvPr id="111704" name="Line 31"/>
          <p:cNvSpPr>
            <a:spLocks noChangeShapeType="1"/>
          </p:cNvSpPr>
          <p:nvPr/>
        </p:nvSpPr>
        <p:spPr bwMode="auto">
          <a:xfrm>
            <a:off x="1925638" y="1090613"/>
            <a:ext cx="23939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05" name="Line 32"/>
          <p:cNvSpPr>
            <a:spLocks noChangeShapeType="1"/>
          </p:cNvSpPr>
          <p:nvPr/>
        </p:nvSpPr>
        <p:spPr bwMode="auto">
          <a:xfrm>
            <a:off x="1925638" y="1651000"/>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06" name="Line 33"/>
          <p:cNvSpPr>
            <a:spLocks noChangeShapeType="1"/>
          </p:cNvSpPr>
          <p:nvPr/>
        </p:nvSpPr>
        <p:spPr bwMode="auto">
          <a:xfrm>
            <a:off x="1925638" y="2211388"/>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07" name="Line 34"/>
          <p:cNvSpPr>
            <a:spLocks noChangeShapeType="1"/>
          </p:cNvSpPr>
          <p:nvPr/>
        </p:nvSpPr>
        <p:spPr bwMode="auto">
          <a:xfrm>
            <a:off x="1925638" y="2768600"/>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08" name="Line 35"/>
          <p:cNvSpPr>
            <a:spLocks noChangeShapeType="1"/>
          </p:cNvSpPr>
          <p:nvPr/>
        </p:nvSpPr>
        <p:spPr bwMode="auto">
          <a:xfrm>
            <a:off x="1925638" y="3328988"/>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09" name="Line 36"/>
          <p:cNvSpPr>
            <a:spLocks noChangeShapeType="1"/>
          </p:cNvSpPr>
          <p:nvPr/>
        </p:nvSpPr>
        <p:spPr bwMode="auto">
          <a:xfrm>
            <a:off x="1925638" y="3889375"/>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0" name="Line 37"/>
          <p:cNvSpPr>
            <a:spLocks noChangeShapeType="1"/>
          </p:cNvSpPr>
          <p:nvPr/>
        </p:nvSpPr>
        <p:spPr bwMode="auto">
          <a:xfrm>
            <a:off x="1925638" y="4449763"/>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1" name="Line 38"/>
          <p:cNvSpPr>
            <a:spLocks noChangeShapeType="1"/>
          </p:cNvSpPr>
          <p:nvPr/>
        </p:nvSpPr>
        <p:spPr bwMode="auto">
          <a:xfrm>
            <a:off x="1925638" y="5008563"/>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2" name="Line 39"/>
          <p:cNvSpPr>
            <a:spLocks noChangeShapeType="1"/>
          </p:cNvSpPr>
          <p:nvPr/>
        </p:nvSpPr>
        <p:spPr bwMode="auto">
          <a:xfrm>
            <a:off x="1925638" y="5567363"/>
            <a:ext cx="23939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3" name="Line 40"/>
          <p:cNvSpPr>
            <a:spLocks noChangeShapeType="1"/>
          </p:cNvSpPr>
          <p:nvPr/>
        </p:nvSpPr>
        <p:spPr bwMode="auto">
          <a:xfrm>
            <a:off x="1925638" y="6127750"/>
            <a:ext cx="2393950"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4" name="Line 41"/>
          <p:cNvSpPr>
            <a:spLocks noChangeShapeType="1"/>
          </p:cNvSpPr>
          <p:nvPr/>
        </p:nvSpPr>
        <p:spPr bwMode="auto">
          <a:xfrm>
            <a:off x="1925638" y="1090614"/>
            <a:ext cx="0" cy="5037137"/>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5" name="Line 42"/>
          <p:cNvSpPr>
            <a:spLocks noChangeShapeType="1"/>
          </p:cNvSpPr>
          <p:nvPr/>
        </p:nvSpPr>
        <p:spPr bwMode="auto">
          <a:xfrm>
            <a:off x="2470150" y="1090614"/>
            <a:ext cx="0" cy="5037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6" name="Line 43"/>
          <p:cNvSpPr>
            <a:spLocks noChangeShapeType="1"/>
          </p:cNvSpPr>
          <p:nvPr/>
        </p:nvSpPr>
        <p:spPr bwMode="auto">
          <a:xfrm>
            <a:off x="3341688" y="1090614"/>
            <a:ext cx="0" cy="5037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7" name="Line 44"/>
          <p:cNvSpPr>
            <a:spLocks noChangeShapeType="1"/>
          </p:cNvSpPr>
          <p:nvPr/>
        </p:nvSpPr>
        <p:spPr bwMode="auto">
          <a:xfrm>
            <a:off x="4319588" y="1090614"/>
            <a:ext cx="0" cy="5037137"/>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1718"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Tree>
    <p:extLst>
      <p:ext uri="{BB962C8B-B14F-4D97-AF65-F5344CB8AC3E}">
        <p14:creationId xmlns:p14="http://schemas.microsoft.com/office/powerpoint/2010/main" val="6363446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wipe(left)">
                                      <p:cBhvr>
                                        <p:cTn id="7" dur="500"/>
                                        <p:tgtEl>
                                          <p:spTgt spid="921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Espaço Reservado para Rodapé 1"/>
          <p:cNvSpPr>
            <a:spLocks noGrp="1"/>
          </p:cNvSpPr>
          <p:nvPr>
            <p:ph type="ftr" sz="quarter" idx="10"/>
          </p:nvPr>
        </p:nvSpPr>
        <p:spPr/>
        <p:txBody>
          <a:bodyPr/>
          <a:lstStyle/>
          <a:p>
            <a:r>
              <a:rPr lang="en-US" altLang="pt-BR"/>
              <a:t>THE COSTS OF PRODUCTION</a:t>
            </a:r>
          </a:p>
        </p:txBody>
      </p:sp>
      <p:sp>
        <p:nvSpPr>
          <p:cNvPr id="104" name="Espaço Reservado para Número de Slide 2"/>
          <p:cNvSpPr>
            <a:spLocks noGrp="1"/>
          </p:cNvSpPr>
          <p:nvPr>
            <p:ph type="sldNum" sz="quarter" idx="11"/>
          </p:nvPr>
        </p:nvSpPr>
        <p:spPr/>
        <p:txBody>
          <a:bodyPr/>
          <a:lstStyle/>
          <a:p>
            <a:fld id="{4DCCD8B0-5475-495D-9538-5587FE3C69D3}" type="slidenum">
              <a:rPr lang="en-US" altLang="pt-BR"/>
              <a:pPr/>
              <a:t>43</a:t>
            </a:fld>
            <a:endParaRPr lang="en-US" altLang="pt-BR"/>
          </a:p>
        </p:txBody>
      </p:sp>
      <p:sp>
        <p:nvSpPr>
          <p:cNvPr id="113666" name="Rectangle 2"/>
          <p:cNvSpPr>
            <a:spLocks noGrp="1" noChangeArrowheads="1"/>
          </p:cNvSpPr>
          <p:nvPr>
            <p:ph type="title" idx="4294967295"/>
          </p:nvPr>
        </p:nvSpPr>
        <p:spPr>
          <a:xfrm>
            <a:off x="1524000" y="163514"/>
            <a:ext cx="9144000" cy="649287"/>
          </a:xfrm>
        </p:spPr>
        <p:txBody>
          <a:bodyPr/>
          <a:lstStyle/>
          <a:p>
            <a:r>
              <a:rPr lang="en-US" altLang="pt-BR" sz="2800" dirty="0" err="1" smtClean="0"/>
              <a:t>Exemplo</a:t>
            </a:r>
            <a:r>
              <a:rPr lang="en-US" altLang="pt-BR" sz="2800" dirty="0" smtClean="0"/>
              <a:t> 2- As </a:t>
            </a:r>
            <a:r>
              <a:rPr lang="en-US" altLang="pt-BR" sz="2800" dirty="0" err="1" smtClean="0"/>
              <a:t>diversas</a:t>
            </a:r>
            <a:r>
              <a:rPr lang="en-US" altLang="pt-BR" sz="2800" dirty="0" smtClean="0"/>
              <a:t> </a:t>
            </a:r>
            <a:r>
              <a:rPr lang="en-US" altLang="pt-BR" sz="2800" dirty="0" err="1" smtClean="0"/>
              <a:t>curvas</a:t>
            </a:r>
            <a:r>
              <a:rPr lang="en-US" altLang="pt-BR" sz="2800" dirty="0" smtClean="0"/>
              <a:t> juntas</a:t>
            </a:r>
            <a:endParaRPr lang="en-US" altLang="pt-BR" sz="2900" dirty="0"/>
          </a:p>
        </p:txBody>
      </p:sp>
      <p:sp>
        <p:nvSpPr>
          <p:cNvPr id="113667"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
        <p:nvSpPr>
          <p:cNvPr id="113668" name="AutoShape 4"/>
          <p:cNvSpPr>
            <a:spLocks noChangeAspect="1" noChangeArrowheads="1" noTextEdit="1"/>
          </p:cNvSpPr>
          <p:nvPr/>
        </p:nvSpPr>
        <p:spPr bwMode="auto">
          <a:xfrm>
            <a:off x="4932364" y="779463"/>
            <a:ext cx="53943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13669" name="Rectangle 5"/>
          <p:cNvSpPr>
            <a:spLocks noChangeArrowheads="1"/>
          </p:cNvSpPr>
          <p:nvPr/>
        </p:nvSpPr>
        <p:spPr bwMode="auto">
          <a:xfrm>
            <a:off x="4981575" y="828675"/>
            <a:ext cx="5284788" cy="5494338"/>
          </a:xfrm>
          <a:prstGeom prst="rect">
            <a:avLst/>
          </a:prstGeom>
          <a:solidFill>
            <a:srgbClr val="CC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0" name="Rectangle 6"/>
          <p:cNvSpPr>
            <a:spLocks noChangeArrowheads="1"/>
          </p:cNvSpPr>
          <p:nvPr/>
        </p:nvSpPr>
        <p:spPr bwMode="auto">
          <a:xfrm>
            <a:off x="6265864" y="1108076"/>
            <a:ext cx="3792537" cy="4208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2" name="Group 7"/>
          <p:cNvGrpSpPr>
            <a:grpSpLocks/>
          </p:cNvGrpSpPr>
          <p:nvPr/>
        </p:nvGrpSpPr>
        <p:grpSpPr bwMode="auto">
          <a:xfrm>
            <a:off x="6734175" y="3276600"/>
            <a:ext cx="3632200" cy="1792288"/>
            <a:chOff x="3282" y="2064"/>
            <a:chExt cx="2288" cy="1129"/>
          </a:xfrm>
        </p:grpSpPr>
        <p:sp>
          <p:nvSpPr>
            <p:cNvPr id="113672" name="Freeform 8"/>
            <p:cNvSpPr>
              <a:spLocks/>
            </p:cNvSpPr>
            <p:nvPr/>
          </p:nvSpPr>
          <p:spPr bwMode="auto">
            <a:xfrm>
              <a:off x="3307" y="2089"/>
              <a:ext cx="2263" cy="1104"/>
            </a:xfrm>
            <a:custGeom>
              <a:avLst/>
              <a:gdLst>
                <a:gd name="T0" fmla="*/ 0 w 361"/>
                <a:gd name="T1" fmla="*/ 0 h 176"/>
                <a:gd name="T2" fmla="*/ 2044 w 361"/>
                <a:gd name="T3" fmla="*/ 3933 h 176"/>
                <a:gd name="T4" fmla="*/ 4050 w 361"/>
                <a:gd name="T5" fmla="*/ 5275 h 176"/>
                <a:gd name="T6" fmla="*/ 6093 w 361"/>
                <a:gd name="T7" fmla="*/ 5940 h 176"/>
                <a:gd name="T8" fmla="*/ 8093 w 361"/>
                <a:gd name="T9" fmla="*/ 6335 h 176"/>
                <a:gd name="T10" fmla="*/ 10136 w 361"/>
                <a:gd name="T11" fmla="*/ 6574 h 176"/>
                <a:gd name="T12" fmla="*/ 12142 w 361"/>
                <a:gd name="T13" fmla="*/ 6768 h 176"/>
                <a:gd name="T14" fmla="*/ 14186 w 361"/>
                <a:gd name="T15" fmla="*/ 6925 h 176"/>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76"/>
                <a:gd name="T26" fmla="*/ 361 w 361"/>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76">
                  <a:moveTo>
                    <a:pt x="0" y="0"/>
                  </a:moveTo>
                  <a:lnTo>
                    <a:pt x="52" y="100"/>
                  </a:lnTo>
                  <a:lnTo>
                    <a:pt x="103" y="134"/>
                  </a:lnTo>
                  <a:lnTo>
                    <a:pt x="155" y="151"/>
                  </a:lnTo>
                  <a:lnTo>
                    <a:pt x="206" y="161"/>
                  </a:lnTo>
                  <a:lnTo>
                    <a:pt x="258" y="167"/>
                  </a:lnTo>
                  <a:lnTo>
                    <a:pt x="309" y="172"/>
                  </a:lnTo>
                  <a:lnTo>
                    <a:pt x="361" y="176"/>
                  </a:lnTo>
                </a:path>
              </a:pathLst>
            </a:custGeom>
            <a:noFill/>
            <a:ln w="30163">
              <a:solidFill>
                <a:srgbClr val="003366"/>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3" name="Oval 9"/>
            <p:cNvSpPr>
              <a:spLocks noChangeArrowheads="1"/>
            </p:cNvSpPr>
            <p:nvPr/>
          </p:nvSpPr>
          <p:spPr bwMode="auto">
            <a:xfrm>
              <a:off x="3282" y="2064"/>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4" name="Oval 10"/>
            <p:cNvSpPr>
              <a:spLocks noChangeArrowheads="1"/>
            </p:cNvSpPr>
            <p:nvPr/>
          </p:nvSpPr>
          <p:spPr bwMode="auto">
            <a:xfrm>
              <a:off x="3608" y="2691"/>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5" name="Oval 11"/>
            <p:cNvSpPr>
              <a:spLocks noChangeArrowheads="1"/>
            </p:cNvSpPr>
            <p:nvPr/>
          </p:nvSpPr>
          <p:spPr bwMode="auto">
            <a:xfrm>
              <a:off x="3927" y="2904"/>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6" name="Oval 12"/>
            <p:cNvSpPr>
              <a:spLocks noChangeArrowheads="1"/>
            </p:cNvSpPr>
            <p:nvPr/>
          </p:nvSpPr>
          <p:spPr bwMode="auto">
            <a:xfrm>
              <a:off x="4253" y="3011"/>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7" name="Oval 13"/>
            <p:cNvSpPr>
              <a:spLocks noChangeArrowheads="1"/>
            </p:cNvSpPr>
            <p:nvPr/>
          </p:nvSpPr>
          <p:spPr bwMode="auto">
            <a:xfrm>
              <a:off x="4573" y="3074"/>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8" name="Oval 14"/>
            <p:cNvSpPr>
              <a:spLocks noChangeArrowheads="1"/>
            </p:cNvSpPr>
            <p:nvPr/>
          </p:nvSpPr>
          <p:spPr bwMode="auto">
            <a:xfrm>
              <a:off x="4899" y="3111"/>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79" name="Oval 15"/>
            <p:cNvSpPr>
              <a:spLocks noChangeArrowheads="1"/>
            </p:cNvSpPr>
            <p:nvPr/>
          </p:nvSpPr>
          <p:spPr bwMode="auto">
            <a:xfrm>
              <a:off x="5219" y="3143"/>
              <a:ext cx="44" cy="44"/>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3" name="Group 16"/>
          <p:cNvGrpSpPr>
            <a:grpSpLocks/>
          </p:cNvGrpSpPr>
          <p:nvPr/>
        </p:nvGrpSpPr>
        <p:grpSpPr bwMode="auto">
          <a:xfrm>
            <a:off x="6734175" y="3516314"/>
            <a:ext cx="3632200" cy="776287"/>
            <a:chOff x="3282" y="2215"/>
            <a:chExt cx="2288" cy="489"/>
          </a:xfrm>
        </p:grpSpPr>
        <p:sp>
          <p:nvSpPr>
            <p:cNvPr id="113681" name="Freeform 17"/>
            <p:cNvSpPr>
              <a:spLocks/>
            </p:cNvSpPr>
            <p:nvPr/>
          </p:nvSpPr>
          <p:spPr bwMode="auto">
            <a:xfrm>
              <a:off x="3307" y="2215"/>
              <a:ext cx="2263" cy="470"/>
            </a:xfrm>
            <a:custGeom>
              <a:avLst/>
              <a:gdLst>
                <a:gd name="T0" fmla="*/ 0 w 361"/>
                <a:gd name="T1" fmla="*/ 1573 h 75"/>
                <a:gd name="T2" fmla="*/ 2044 w 361"/>
                <a:gd name="T3" fmla="*/ 2356 h 75"/>
                <a:gd name="T4" fmla="*/ 4050 w 361"/>
                <a:gd name="T5" fmla="*/ 2908 h 75"/>
                <a:gd name="T6" fmla="*/ 6093 w 361"/>
                <a:gd name="T7" fmla="*/ 2945 h 75"/>
                <a:gd name="T8" fmla="*/ 8093 w 361"/>
                <a:gd name="T9" fmla="*/ 2670 h 75"/>
                <a:gd name="T10" fmla="*/ 10136 w 361"/>
                <a:gd name="T11" fmla="*/ 2081 h 75"/>
                <a:gd name="T12" fmla="*/ 12142 w 361"/>
                <a:gd name="T13" fmla="*/ 1216 h 75"/>
                <a:gd name="T14" fmla="*/ 14186 w 361"/>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75"/>
                <a:gd name="T26" fmla="*/ 361 w 361"/>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75">
                  <a:moveTo>
                    <a:pt x="0" y="40"/>
                  </a:moveTo>
                  <a:lnTo>
                    <a:pt x="52" y="60"/>
                  </a:lnTo>
                  <a:lnTo>
                    <a:pt x="103" y="74"/>
                  </a:lnTo>
                  <a:lnTo>
                    <a:pt x="155" y="75"/>
                  </a:lnTo>
                  <a:lnTo>
                    <a:pt x="206" y="68"/>
                  </a:lnTo>
                  <a:lnTo>
                    <a:pt x="258" y="53"/>
                  </a:lnTo>
                  <a:lnTo>
                    <a:pt x="309" y="31"/>
                  </a:lnTo>
                  <a:lnTo>
                    <a:pt x="361" y="0"/>
                  </a:lnTo>
                </a:path>
              </a:pathLst>
            </a:custGeom>
            <a:noFill/>
            <a:ln w="301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2" name="Oval 18"/>
            <p:cNvSpPr>
              <a:spLocks noChangeArrowheads="1"/>
            </p:cNvSpPr>
            <p:nvPr/>
          </p:nvSpPr>
          <p:spPr bwMode="auto">
            <a:xfrm>
              <a:off x="3282" y="2441"/>
              <a:ext cx="44" cy="43"/>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3" name="Oval 19"/>
            <p:cNvSpPr>
              <a:spLocks noChangeArrowheads="1"/>
            </p:cNvSpPr>
            <p:nvPr/>
          </p:nvSpPr>
          <p:spPr bwMode="auto">
            <a:xfrm>
              <a:off x="3608" y="2566"/>
              <a:ext cx="44" cy="44"/>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4" name="Oval 20"/>
            <p:cNvSpPr>
              <a:spLocks noChangeArrowheads="1"/>
            </p:cNvSpPr>
            <p:nvPr/>
          </p:nvSpPr>
          <p:spPr bwMode="auto">
            <a:xfrm>
              <a:off x="3927" y="2654"/>
              <a:ext cx="44" cy="44"/>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5" name="Oval 21"/>
            <p:cNvSpPr>
              <a:spLocks noChangeArrowheads="1"/>
            </p:cNvSpPr>
            <p:nvPr/>
          </p:nvSpPr>
          <p:spPr bwMode="auto">
            <a:xfrm>
              <a:off x="4253" y="2660"/>
              <a:ext cx="44" cy="44"/>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6" name="Oval 22"/>
            <p:cNvSpPr>
              <a:spLocks noChangeArrowheads="1"/>
            </p:cNvSpPr>
            <p:nvPr/>
          </p:nvSpPr>
          <p:spPr bwMode="auto">
            <a:xfrm>
              <a:off x="4573" y="2616"/>
              <a:ext cx="44" cy="44"/>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7" name="Oval 23"/>
            <p:cNvSpPr>
              <a:spLocks noChangeArrowheads="1"/>
            </p:cNvSpPr>
            <p:nvPr/>
          </p:nvSpPr>
          <p:spPr bwMode="auto">
            <a:xfrm>
              <a:off x="4899" y="2522"/>
              <a:ext cx="44" cy="44"/>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88" name="Oval 24"/>
            <p:cNvSpPr>
              <a:spLocks noChangeArrowheads="1"/>
            </p:cNvSpPr>
            <p:nvPr/>
          </p:nvSpPr>
          <p:spPr bwMode="auto">
            <a:xfrm>
              <a:off x="5219" y="2384"/>
              <a:ext cx="44" cy="44"/>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113689" name="Group 25"/>
          <p:cNvGrpSpPr>
            <a:grpSpLocks/>
          </p:cNvGrpSpPr>
          <p:nvPr/>
        </p:nvGrpSpPr>
        <p:grpSpPr bwMode="auto">
          <a:xfrm>
            <a:off x="6734175" y="1874838"/>
            <a:ext cx="3632200" cy="1949450"/>
            <a:chOff x="3282" y="1181"/>
            <a:chExt cx="2288" cy="1228"/>
          </a:xfrm>
        </p:grpSpPr>
        <p:sp>
          <p:nvSpPr>
            <p:cNvPr id="113690" name="Freeform 26"/>
            <p:cNvSpPr>
              <a:spLocks/>
            </p:cNvSpPr>
            <p:nvPr/>
          </p:nvSpPr>
          <p:spPr bwMode="auto">
            <a:xfrm>
              <a:off x="3307" y="1206"/>
              <a:ext cx="2263" cy="1184"/>
            </a:xfrm>
            <a:custGeom>
              <a:avLst/>
              <a:gdLst>
                <a:gd name="T0" fmla="*/ 0 w 361"/>
                <a:gd name="T1" fmla="*/ 0 h 189"/>
                <a:gd name="T2" fmla="*/ 2044 w 361"/>
                <a:gd name="T3" fmla="*/ 4711 h 189"/>
                <a:gd name="T4" fmla="*/ 4050 w 361"/>
                <a:gd name="T5" fmla="*/ 6553 h 189"/>
                <a:gd name="T6" fmla="*/ 6093 w 361"/>
                <a:gd name="T7" fmla="*/ 7298 h 189"/>
                <a:gd name="T8" fmla="*/ 8093 w 361"/>
                <a:gd name="T9" fmla="*/ 7417 h 189"/>
                <a:gd name="T10" fmla="*/ 10136 w 361"/>
                <a:gd name="T11" fmla="*/ 7104 h 189"/>
                <a:gd name="T12" fmla="*/ 12142 w 361"/>
                <a:gd name="T13" fmla="*/ 6434 h 189"/>
                <a:gd name="T14" fmla="*/ 14186 w 361"/>
                <a:gd name="T15" fmla="*/ 5337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1" name="Oval 27"/>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2" name="Oval 28"/>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3" name="Oval 29"/>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4" name="Oval 30"/>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5" name="Oval 31"/>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6" name="Oval 32"/>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697" name="Oval 33"/>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5" name="Group 34"/>
          <p:cNvGrpSpPr>
            <a:grpSpLocks/>
          </p:cNvGrpSpPr>
          <p:nvPr/>
        </p:nvGrpSpPr>
        <p:grpSpPr bwMode="auto">
          <a:xfrm>
            <a:off x="6484939" y="1306514"/>
            <a:ext cx="3622675" cy="3235325"/>
            <a:chOff x="3125" y="823"/>
            <a:chExt cx="2282" cy="2038"/>
          </a:xfrm>
        </p:grpSpPr>
        <p:sp>
          <p:nvSpPr>
            <p:cNvPr id="113699" name="Freeform 35"/>
            <p:cNvSpPr>
              <a:spLocks/>
            </p:cNvSpPr>
            <p:nvPr/>
          </p:nvSpPr>
          <p:spPr bwMode="auto">
            <a:xfrm>
              <a:off x="3150" y="823"/>
              <a:ext cx="2257" cy="2019"/>
            </a:xfrm>
            <a:custGeom>
              <a:avLst/>
              <a:gdLst>
                <a:gd name="T0" fmla="*/ 0 w 360"/>
                <a:gd name="T1" fmla="*/ 10302 h 322"/>
                <a:gd name="T2" fmla="*/ 2006 w 360"/>
                <a:gd name="T3" fmla="*/ 11876 h 322"/>
                <a:gd name="T4" fmla="*/ 4050 w 360"/>
                <a:gd name="T5" fmla="*/ 12660 h 322"/>
                <a:gd name="T6" fmla="*/ 6050 w 360"/>
                <a:gd name="T7" fmla="*/ 11876 h 322"/>
                <a:gd name="T8" fmla="*/ 8100 w 360"/>
                <a:gd name="T9" fmla="*/ 10302 h 322"/>
                <a:gd name="T10" fmla="*/ 10100 w 360"/>
                <a:gd name="T11" fmla="*/ 7944 h 322"/>
                <a:gd name="T12" fmla="*/ 12144 w 360"/>
                <a:gd name="T13" fmla="*/ 4759 h 322"/>
                <a:gd name="T14" fmla="*/ 14150 w 360"/>
                <a:gd name="T15" fmla="*/ 0 h 32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322"/>
                <a:gd name="T26" fmla="*/ 360 w 360"/>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322">
                  <a:moveTo>
                    <a:pt x="0" y="262"/>
                  </a:moveTo>
                  <a:lnTo>
                    <a:pt x="51" y="302"/>
                  </a:lnTo>
                  <a:lnTo>
                    <a:pt x="103" y="322"/>
                  </a:lnTo>
                  <a:lnTo>
                    <a:pt x="154" y="302"/>
                  </a:lnTo>
                  <a:lnTo>
                    <a:pt x="206" y="262"/>
                  </a:lnTo>
                  <a:lnTo>
                    <a:pt x="257" y="202"/>
                  </a:lnTo>
                  <a:lnTo>
                    <a:pt x="309" y="121"/>
                  </a:lnTo>
                  <a:lnTo>
                    <a:pt x="360" y="0"/>
                  </a:lnTo>
                </a:path>
              </a:pathLst>
            </a:custGeom>
            <a:noFill/>
            <a:ln w="30163">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0" name="Oval 36"/>
            <p:cNvSpPr>
              <a:spLocks noChangeArrowheads="1"/>
            </p:cNvSpPr>
            <p:nvPr/>
          </p:nvSpPr>
          <p:spPr bwMode="auto">
            <a:xfrm>
              <a:off x="3125" y="2441"/>
              <a:ext cx="44" cy="43"/>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1" name="Oval 37"/>
            <p:cNvSpPr>
              <a:spLocks noChangeArrowheads="1"/>
            </p:cNvSpPr>
            <p:nvPr/>
          </p:nvSpPr>
          <p:spPr bwMode="auto">
            <a:xfrm>
              <a:off x="3445" y="2691"/>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2" name="Oval 38"/>
            <p:cNvSpPr>
              <a:spLocks noChangeArrowheads="1"/>
            </p:cNvSpPr>
            <p:nvPr/>
          </p:nvSpPr>
          <p:spPr bwMode="auto">
            <a:xfrm>
              <a:off x="3771" y="2817"/>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3" name="Oval 39"/>
            <p:cNvSpPr>
              <a:spLocks noChangeArrowheads="1"/>
            </p:cNvSpPr>
            <p:nvPr/>
          </p:nvSpPr>
          <p:spPr bwMode="auto">
            <a:xfrm>
              <a:off x="4090" y="2691"/>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4" name="Oval 40"/>
            <p:cNvSpPr>
              <a:spLocks noChangeArrowheads="1"/>
            </p:cNvSpPr>
            <p:nvPr/>
          </p:nvSpPr>
          <p:spPr bwMode="auto">
            <a:xfrm>
              <a:off x="4416" y="2441"/>
              <a:ext cx="44" cy="43"/>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5" name="Oval 41"/>
            <p:cNvSpPr>
              <a:spLocks noChangeArrowheads="1"/>
            </p:cNvSpPr>
            <p:nvPr/>
          </p:nvSpPr>
          <p:spPr bwMode="auto">
            <a:xfrm>
              <a:off x="4736" y="2064"/>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06" name="Oval 42"/>
            <p:cNvSpPr>
              <a:spLocks noChangeArrowheads="1"/>
            </p:cNvSpPr>
            <p:nvPr/>
          </p:nvSpPr>
          <p:spPr bwMode="auto">
            <a:xfrm>
              <a:off x="5062" y="1557"/>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13707" name="Rectangle 43"/>
          <p:cNvSpPr>
            <a:spLocks noChangeArrowheads="1"/>
          </p:cNvSpPr>
          <p:nvPr/>
        </p:nvSpPr>
        <p:spPr bwMode="auto">
          <a:xfrm>
            <a:off x="2659063" y="2357438"/>
            <a:ext cx="1287462" cy="1835150"/>
          </a:xfrm>
          <a:prstGeom prst="rect">
            <a:avLst/>
          </a:prstGeom>
          <a:solidFill>
            <a:srgbClr val="FF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6" name="Group 44"/>
          <p:cNvGrpSpPr>
            <a:grpSpLocks/>
          </p:cNvGrpSpPr>
          <p:nvPr/>
        </p:nvGrpSpPr>
        <p:grpSpPr bwMode="auto">
          <a:xfrm>
            <a:off x="2751138" y="3278189"/>
            <a:ext cx="1271586" cy="384175"/>
            <a:chOff x="773" y="1522"/>
            <a:chExt cx="801" cy="242"/>
          </a:xfrm>
        </p:grpSpPr>
        <p:sp>
          <p:nvSpPr>
            <p:cNvPr id="113709" name="Line 45"/>
            <p:cNvSpPr>
              <a:spLocks noChangeShapeType="1"/>
            </p:cNvSpPr>
            <p:nvPr/>
          </p:nvSpPr>
          <p:spPr bwMode="auto">
            <a:xfrm>
              <a:off x="773" y="1638"/>
              <a:ext cx="202" cy="1"/>
            </a:xfrm>
            <a:prstGeom prst="line">
              <a:avLst/>
            </a:prstGeom>
            <a:noFill/>
            <a:ln w="30163">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10" name="Oval 46"/>
            <p:cNvSpPr>
              <a:spLocks noChangeArrowheads="1"/>
            </p:cNvSpPr>
            <p:nvPr/>
          </p:nvSpPr>
          <p:spPr bwMode="auto">
            <a:xfrm>
              <a:off x="845" y="1609"/>
              <a:ext cx="51" cy="51"/>
            </a:xfrm>
            <a:prstGeom prst="ellipse">
              <a:avLst/>
            </a:prstGeom>
            <a:solidFill>
              <a:srgbClr val="003366"/>
            </a:solidFill>
            <a:ln w="9525">
              <a:solidFill>
                <a:srgbClr val="003366"/>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11" name="Rectangle 47"/>
            <p:cNvSpPr>
              <a:spLocks noChangeArrowheads="1"/>
            </p:cNvSpPr>
            <p:nvPr/>
          </p:nvSpPr>
          <p:spPr bwMode="auto">
            <a:xfrm>
              <a:off x="1025" y="1522"/>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i="1" dirty="0" err="1" smtClean="0">
                  <a:solidFill>
                    <a:srgbClr val="000000"/>
                  </a:solidFill>
                  <a:cs typeface="Arial" panose="020B0604020202020204" pitchFamily="34" charset="0"/>
                </a:rPr>
                <a:t>CFme</a:t>
              </a:r>
              <a:endParaRPr lang="en-US" altLang="pt-BR" sz="2500" i="1" dirty="0">
                <a:cs typeface="Arial" panose="020B0604020202020204" pitchFamily="34" charset="0"/>
              </a:endParaRPr>
            </a:p>
          </p:txBody>
        </p:sp>
      </p:grpSp>
      <p:grpSp>
        <p:nvGrpSpPr>
          <p:cNvPr id="7" name="Group 48"/>
          <p:cNvGrpSpPr>
            <a:grpSpLocks/>
          </p:cNvGrpSpPr>
          <p:nvPr/>
        </p:nvGrpSpPr>
        <p:grpSpPr bwMode="auto">
          <a:xfrm>
            <a:off x="2751140" y="2852738"/>
            <a:ext cx="1289052" cy="384175"/>
            <a:chOff x="773" y="1797"/>
            <a:chExt cx="812" cy="242"/>
          </a:xfrm>
        </p:grpSpPr>
        <p:sp>
          <p:nvSpPr>
            <p:cNvPr id="113713" name="Line 49"/>
            <p:cNvSpPr>
              <a:spLocks noChangeShapeType="1"/>
            </p:cNvSpPr>
            <p:nvPr/>
          </p:nvSpPr>
          <p:spPr bwMode="auto">
            <a:xfrm>
              <a:off x="773" y="1913"/>
              <a:ext cx="202" cy="1"/>
            </a:xfrm>
            <a:prstGeom prst="line">
              <a:avLst/>
            </a:prstGeom>
            <a:noFill/>
            <a:ln w="30163">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14" name="Oval 50"/>
            <p:cNvSpPr>
              <a:spLocks noChangeArrowheads="1"/>
            </p:cNvSpPr>
            <p:nvPr/>
          </p:nvSpPr>
          <p:spPr bwMode="auto">
            <a:xfrm>
              <a:off x="845" y="1884"/>
              <a:ext cx="51" cy="51"/>
            </a:xfrm>
            <a:prstGeom prst="ellipse">
              <a:avLst/>
            </a:prstGeom>
            <a:solidFill>
              <a:srgbClr val="0000FF"/>
            </a:solidFill>
            <a:ln w="9525">
              <a:solidFill>
                <a:srgbClr val="0000FF"/>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15" name="Rectangle 51"/>
            <p:cNvSpPr>
              <a:spLocks noChangeArrowheads="1"/>
            </p:cNvSpPr>
            <p:nvPr/>
          </p:nvSpPr>
          <p:spPr bwMode="auto">
            <a:xfrm>
              <a:off x="1025" y="1797"/>
              <a:ext cx="5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i="1" dirty="0" err="1" smtClean="0">
                  <a:solidFill>
                    <a:srgbClr val="000000"/>
                  </a:solidFill>
                  <a:cs typeface="Arial" panose="020B0604020202020204" pitchFamily="34" charset="0"/>
                </a:rPr>
                <a:t>CVme</a:t>
              </a:r>
              <a:endParaRPr lang="en-US" altLang="pt-BR" sz="2500" i="1" dirty="0">
                <a:cs typeface="Arial" panose="020B0604020202020204" pitchFamily="34" charset="0"/>
              </a:endParaRPr>
            </a:p>
          </p:txBody>
        </p:sp>
      </p:grpSp>
      <p:grpSp>
        <p:nvGrpSpPr>
          <p:cNvPr id="113716" name="Group 52"/>
          <p:cNvGrpSpPr>
            <a:grpSpLocks/>
          </p:cNvGrpSpPr>
          <p:nvPr/>
        </p:nvGrpSpPr>
        <p:grpSpPr bwMode="auto">
          <a:xfrm>
            <a:off x="2751138" y="2414588"/>
            <a:ext cx="1271587" cy="384175"/>
            <a:chOff x="773" y="2073"/>
            <a:chExt cx="801" cy="242"/>
          </a:xfrm>
        </p:grpSpPr>
        <p:sp>
          <p:nvSpPr>
            <p:cNvPr id="113717" name="Line 53"/>
            <p:cNvSpPr>
              <a:spLocks noChangeShapeType="1"/>
            </p:cNvSpPr>
            <p:nvPr/>
          </p:nvSpPr>
          <p:spPr bwMode="auto">
            <a:xfrm>
              <a:off x="773" y="2190"/>
              <a:ext cx="202" cy="1"/>
            </a:xfrm>
            <a:prstGeom prst="line">
              <a:avLst/>
            </a:prstGeom>
            <a:noFill/>
            <a:ln w="30163">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18" name="Oval 54"/>
            <p:cNvSpPr>
              <a:spLocks noChangeArrowheads="1"/>
            </p:cNvSpPr>
            <p:nvPr/>
          </p:nvSpPr>
          <p:spPr bwMode="auto">
            <a:xfrm>
              <a:off x="845" y="2160"/>
              <a:ext cx="51" cy="51"/>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19" name="Rectangle 55"/>
            <p:cNvSpPr>
              <a:spLocks noChangeArrowheads="1"/>
            </p:cNvSpPr>
            <p:nvPr/>
          </p:nvSpPr>
          <p:spPr bwMode="auto">
            <a:xfrm>
              <a:off x="1025" y="2073"/>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i="1" dirty="0" err="1" smtClean="0">
                  <a:solidFill>
                    <a:srgbClr val="000000"/>
                  </a:solidFill>
                  <a:cs typeface="Arial" panose="020B0604020202020204" pitchFamily="34" charset="0"/>
                </a:rPr>
                <a:t>CTme</a:t>
              </a:r>
              <a:endParaRPr lang="en-US" altLang="pt-BR" sz="2500" i="1" dirty="0">
                <a:cs typeface="Arial" panose="020B0604020202020204" pitchFamily="34" charset="0"/>
              </a:endParaRPr>
            </a:p>
          </p:txBody>
        </p:sp>
      </p:grpSp>
      <p:grpSp>
        <p:nvGrpSpPr>
          <p:cNvPr id="9" name="Group 56"/>
          <p:cNvGrpSpPr>
            <a:grpSpLocks/>
          </p:cNvGrpSpPr>
          <p:nvPr/>
        </p:nvGrpSpPr>
        <p:grpSpPr bwMode="auto">
          <a:xfrm>
            <a:off x="2751137" y="3727451"/>
            <a:ext cx="1076323" cy="384175"/>
            <a:chOff x="773" y="2348"/>
            <a:chExt cx="678" cy="242"/>
          </a:xfrm>
        </p:grpSpPr>
        <p:sp>
          <p:nvSpPr>
            <p:cNvPr id="113721" name="Line 57"/>
            <p:cNvSpPr>
              <a:spLocks noChangeShapeType="1"/>
            </p:cNvSpPr>
            <p:nvPr/>
          </p:nvSpPr>
          <p:spPr bwMode="auto">
            <a:xfrm>
              <a:off x="773" y="2465"/>
              <a:ext cx="202" cy="1"/>
            </a:xfrm>
            <a:prstGeom prst="line">
              <a:avLst/>
            </a:prstGeom>
            <a:noFill/>
            <a:ln w="30163">
              <a:solidFill>
                <a:srgbClr val="FF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22" name="Oval 58"/>
            <p:cNvSpPr>
              <a:spLocks noChangeArrowheads="1"/>
            </p:cNvSpPr>
            <p:nvPr/>
          </p:nvSpPr>
          <p:spPr bwMode="auto">
            <a:xfrm>
              <a:off x="845" y="2436"/>
              <a:ext cx="51" cy="51"/>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3723" name="Rectangle 59"/>
            <p:cNvSpPr>
              <a:spLocks noChangeArrowheads="1"/>
            </p:cNvSpPr>
            <p:nvPr/>
          </p:nvSpPr>
          <p:spPr bwMode="auto">
            <a:xfrm>
              <a:off x="1025" y="2348"/>
              <a:ext cx="42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i="1" dirty="0" err="1" smtClean="0">
                  <a:solidFill>
                    <a:srgbClr val="000000"/>
                  </a:solidFill>
                  <a:cs typeface="Arial" panose="020B0604020202020204" pitchFamily="34" charset="0"/>
                </a:rPr>
                <a:t>Cmg</a:t>
              </a:r>
              <a:endParaRPr lang="en-US" altLang="pt-BR" sz="2500" i="1" dirty="0">
                <a:cs typeface="Arial" panose="020B0604020202020204" pitchFamily="34" charset="0"/>
              </a:endParaRPr>
            </a:p>
          </p:txBody>
        </p:sp>
      </p:grpSp>
      <p:grpSp>
        <p:nvGrpSpPr>
          <p:cNvPr id="113724" name="Group 60"/>
          <p:cNvGrpSpPr>
            <a:grpSpLocks/>
          </p:cNvGrpSpPr>
          <p:nvPr/>
        </p:nvGrpSpPr>
        <p:grpSpPr bwMode="auto">
          <a:xfrm>
            <a:off x="4981575" y="828675"/>
            <a:ext cx="5284788" cy="5494338"/>
            <a:chOff x="2178" y="522"/>
            <a:chExt cx="3329" cy="3461"/>
          </a:xfrm>
        </p:grpSpPr>
        <p:grpSp>
          <p:nvGrpSpPr>
            <p:cNvPr id="113725" name="Group 61"/>
            <p:cNvGrpSpPr>
              <a:grpSpLocks/>
            </p:cNvGrpSpPr>
            <p:nvPr/>
          </p:nvGrpSpPr>
          <p:grpSpPr bwMode="auto">
            <a:xfrm>
              <a:off x="2216" y="698"/>
              <a:ext cx="3160" cy="3245"/>
              <a:chOff x="2216" y="698"/>
              <a:chExt cx="3160" cy="3245"/>
            </a:xfrm>
          </p:grpSpPr>
          <p:sp>
            <p:nvSpPr>
              <p:cNvPr id="113726" name="Line 62"/>
              <p:cNvSpPr>
                <a:spLocks noChangeShapeType="1"/>
              </p:cNvSpPr>
              <p:nvPr/>
            </p:nvSpPr>
            <p:spPr bwMode="auto">
              <a:xfrm flipV="1">
                <a:off x="298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27" name="Line 63"/>
              <p:cNvSpPr>
                <a:spLocks noChangeShapeType="1"/>
              </p:cNvSpPr>
              <p:nvPr/>
            </p:nvSpPr>
            <p:spPr bwMode="auto">
              <a:xfrm flipV="1">
                <a:off x="330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28" name="Line 64"/>
              <p:cNvSpPr>
                <a:spLocks noChangeShapeType="1"/>
              </p:cNvSpPr>
              <p:nvPr/>
            </p:nvSpPr>
            <p:spPr bwMode="auto">
              <a:xfrm flipV="1">
                <a:off x="363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29" name="Line 65"/>
              <p:cNvSpPr>
                <a:spLocks noChangeShapeType="1"/>
              </p:cNvSpPr>
              <p:nvPr/>
            </p:nvSpPr>
            <p:spPr bwMode="auto">
              <a:xfrm flipV="1">
                <a:off x="395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0" name="Line 66"/>
              <p:cNvSpPr>
                <a:spLocks noChangeShapeType="1"/>
              </p:cNvSpPr>
              <p:nvPr/>
            </p:nvSpPr>
            <p:spPr bwMode="auto">
              <a:xfrm flipV="1">
                <a:off x="4279"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1" name="Line 67"/>
              <p:cNvSpPr>
                <a:spLocks noChangeShapeType="1"/>
              </p:cNvSpPr>
              <p:nvPr/>
            </p:nvSpPr>
            <p:spPr bwMode="auto">
              <a:xfrm flipV="1">
                <a:off x="4598"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2" name="Line 68"/>
              <p:cNvSpPr>
                <a:spLocks noChangeShapeType="1"/>
              </p:cNvSpPr>
              <p:nvPr/>
            </p:nvSpPr>
            <p:spPr bwMode="auto">
              <a:xfrm flipV="1">
                <a:off x="492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3" name="Line 69"/>
              <p:cNvSpPr>
                <a:spLocks noChangeShapeType="1"/>
              </p:cNvSpPr>
              <p:nvPr/>
            </p:nvSpPr>
            <p:spPr bwMode="auto">
              <a:xfrm flipV="1">
                <a:off x="524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3734" name="Group 70"/>
              <p:cNvGrpSpPr>
                <a:grpSpLocks/>
              </p:cNvGrpSpPr>
              <p:nvPr/>
            </p:nvGrpSpPr>
            <p:grpSpPr bwMode="auto">
              <a:xfrm>
                <a:off x="2454" y="698"/>
                <a:ext cx="2922" cy="2749"/>
                <a:chOff x="2454" y="698"/>
                <a:chExt cx="2922" cy="2749"/>
              </a:xfrm>
            </p:grpSpPr>
            <p:sp>
              <p:nvSpPr>
                <p:cNvPr id="113735" name="Line 71"/>
                <p:cNvSpPr>
                  <a:spLocks noChangeShapeType="1"/>
                </p:cNvSpPr>
                <p:nvPr/>
              </p:nvSpPr>
              <p:spPr bwMode="auto">
                <a:xfrm>
                  <a:off x="2937" y="334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6" name="Line 72"/>
                <p:cNvSpPr>
                  <a:spLocks noChangeShapeType="1"/>
                </p:cNvSpPr>
                <p:nvPr/>
              </p:nvSpPr>
              <p:spPr bwMode="auto">
                <a:xfrm>
                  <a:off x="2937" y="303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7" name="Line 73"/>
                <p:cNvSpPr>
                  <a:spLocks noChangeShapeType="1"/>
                </p:cNvSpPr>
                <p:nvPr/>
              </p:nvSpPr>
              <p:spPr bwMode="auto">
                <a:xfrm>
                  <a:off x="2937" y="271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8" name="Line 74"/>
                <p:cNvSpPr>
                  <a:spLocks noChangeShapeType="1"/>
                </p:cNvSpPr>
                <p:nvPr/>
              </p:nvSpPr>
              <p:spPr bwMode="auto">
                <a:xfrm>
                  <a:off x="2937" y="240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39" name="Line 75"/>
                <p:cNvSpPr>
                  <a:spLocks noChangeShapeType="1"/>
                </p:cNvSpPr>
                <p:nvPr/>
              </p:nvSpPr>
              <p:spPr bwMode="auto">
                <a:xfrm>
                  <a:off x="2937" y="208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40" name="Line 76"/>
                <p:cNvSpPr>
                  <a:spLocks noChangeShapeType="1"/>
                </p:cNvSpPr>
                <p:nvPr/>
              </p:nvSpPr>
              <p:spPr bwMode="auto">
                <a:xfrm>
                  <a:off x="2937" y="1770"/>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41" name="Line 77"/>
                <p:cNvSpPr>
                  <a:spLocks noChangeShapeType="1"/>
                </p:cNvSpPr>
                <p:nvPr/>
              </p:nvSpPr>
              <p:spPr bwMode="auto">
                <a:xfrm>
                  <a:off x="2937" y="145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42" name="Line 78"/>
                <p:cNvSpPr>
                  <a:spLocks noChangeShapeType="1"/>
                </p:cNvSpPr>
                <p:nvPr/>
              </p:nvSpPr>
              <p:spPr bwMode="auto">
                <a:xfrm>
                  <a:off x="2937" y="114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43" name="Line 79"/>
                <p:cNvSpPr>
                  <a:spLocks noChangeShapeType="1"/>
                </p:cNvSpPr>
                <p:nvPr/>
              </p:nvSpPr>
              <p:spPr bwMode="auto">
                <a:xfrm>
                  <a:off x="2937" y="82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3744" name="Group 80"/>
                <p:cNvGrpSpPr>
                  <a:grpSpLocks/>
                </p:cNvGrpSpPr>
                <p:nvPr/>
              </p:nvGrpSpPr>
              <p:grpSpPr bwMode="auto">
                <a:xfrm>
                  <a:off x="2987" y="698"/>
                  <a:ext cx="2389" cy="2652"/>
                  <a:chOff x="2987" y="698"/>
                  <a:chExt cx="2389" cy="2652"/>
                </a:xfrm>
              </p:grpSpPr>
              <p:sp>
                <p:nvSpPr>
                  <p:cNvPr id="113745" name="Line 81"/>
                  <p:cNvSpPr>
                    <a:spLocks noChangeShapeType="1"/>
                  </p:cNvSpPr>
                  <p:nvPr/>
                </p:nvSpPr>
                <p:spPr bwMode="auto">
                  <a:xfrm>
                    <a:off x="2987" y="698"/>
                    <a:ext cx="1" cy="26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3746" name="Line 82"/>
                  <p:cNvSpPr>
                    <a:spLocks noChangeShapeType="1"/>
                  </p:cNvSpPr>
                  <p:nvPr/>
                </p:nvSpPr>
                <p:spPr bwMode="auto">
                  <a:xfrm>
                    <a:off x="2987" y="3349"/>
                    <a:ext cx="2389"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13747" name="Rectangle 83"/>
                <p:cNvSpPr>
                  <a:spLocks noChangeArrowheads="1"/>
                </p:cNvSpPr>
                <p:nvPr/>
              </p:nvSpPr>
              <p:spPr bwMode="auto">
                <a:xfrm>
                  <a:off x="2630" y="3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13748" name="Rectangle 84"/>
                <p:cNvSpPr>
                  <a:spLocks noChangeArrowheads="1"/>
                </p:cNvSpPr>
                <p:nvPr/>
              </p:nvSpPr>
              <p:spPr bwMode="auto">
                <a:xfrm>
                  <a:off x="2542" y="294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$25</a:t>
                  </a:r>
                  <a:endParaRPr lang="en-US" altLang="pt-BR">
                    <a:cs typeface="Arial" panose="020B0604020202020204" pitchFamily="34" charset="0"/>
                  </a:endParaRPr>
                </a:p>
              </p:txBody>
            </p:sp>
            <p:sp>
              <p:nvSpPr>
                <p:cNvPr id="113749" name="Rectangle 85"/>
                <p:cNvSpPr>
                  <a:spLocks noChangeArrowheads="1"/>
                </p:cNvSpPr>
                <p:nvPr/>
              </p:nvSpPr>
              <p:spPr bwMode="auto">
                <a:xfrm>
                  <a:off x="2542" y="262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$50</a:t>
                  </a:r>
                  <a:endParaRPr lang="en-US" altLang="pt-BR">
                    <a:cs typeface="Arial" panose="020B0604020202020204" pitchFamily="34" charset="0"/>
                  </a:endParaRPr>
                </a:p>
              </p:txBody>
            </p:sp>
            <p:sp>
              <p:nvSpPr>
                <p:cNvPr id="113750" name="Rectangle 86"/>
                <p:cNvSpPr>
                  <a:spLocks noChangeArrowheads="1"/>
                </p:cNvSpPr>
                <p:nvPr/>
              </p:nvSpPr>
              <p:spPr bwMode="auto">
                <a:xfrm>
                  <a:off x="2542" y="2309"/>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$75</a:t>
                  </a:r>
                  <a:endParaRPr lang="en-US" altLang="pt-BR">
                    <a:cs typeface="Arial" panose="020B0604020202020204" pitchFamily="34" charset="0"/>
                  </a:endParaRPr>
                </a:p>
              </p:txBody>
            </p:sp>
            <p:sp>
              <p:nvSpPr>
                <p:cNvPr id="113751" name="Rectangle 87"/>
                <p:cNvSpPr>
                  <a:spLocks noChangeArrowheads="1"/>
                </p:cNvSpPr>
                <p:nvPr/>
              </p:nvSpPr>
              <p:spPr bwMode="auto">
                <a:xfrm>
                  <a:off x="2454" y="1995"/>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$100</a:t>
                  </a:r>
                  <a:endParaRPr lang="en-US" altLang="pt-BR">
                    <a:cs typeface="Arial" panose="020B0604020202020204" pitchFamily="34" charset="0"/>
                  </a:endParaRPr>
                </a:p>
              </p:txBody>
            </p:sp>
            <p:sp>
              <p:nvSpPr>
                <p:cNvPr id="113752" name="Rectangle 88"/>
                <p:cNvSpPr>
                  <a:spLocks noChangeArrowheads="1"/>
                </p:cNvSpPr>
                <p:nvPr/>
              </p:nvSpPr>
              <p:spPr bwMode="auto">
                <a:xfrm>
                  <a:off x="2454" y="1676"/>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$125</a:t>
                  </a:r>
                  <a:endParaRPr lang="en-US" altLang="pt-BR">
                    <a:cs typeface="Arial" panose="020B0604020202020204" pitchFamily="34" charset="0"/>
                  </a:endParaRPr>
                </a:p>
              </p:txBody>
            </p:sp>
            <p:sp>
              <p:nvSpPr>
                <p:cNvPr id="113753" name="Rectangle 89"/>
                <p:cNvSpPr>
                  <a:spLocks noChangeArrowheads="1"/>
                </p:cNvSpPr>
                <p:nvPr/>
              </p:nvSpPr>
              <p:spPr bwMode="auto">
                <a:xfrm>
                  <a:off x="2454" y="1362"/>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$150</a:t>
                  </a:r>
                  <a:endParaRPr lang="en-US" altLang="pt-BR">
                    <a:cs typeface="Arial" panose="020B0604020202020204" pitchFamily="34" charset="0"/>
                  </a:endParaRPr>
                </a:p>
              </p:txBody>
            </p:sp>
            <p:sp>
              <p:nvSpPr>
                <p:cNvPr id="113754" name="Rectangle 90"/>
                <p:cNvSpPr>
                  <a:spLocks noChangeArrowheads="1"/>
                </p:cNvSpPr>
                <p:nvPr/>
              </p:nvSpPr>
              <p:spPr bwMode="auto">
                <a:xfrm>
                  <a:off x="2454" y="104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$175</a:t>
                  </a:r>
                  <a:endParaRPr lang="en-US" altLang="pt-BR">
                    <a:cs typeface="Arial" panose="020B0604020202020204" pitchFamily="34" charset="0"/>
                  </a:endParaRPr>
                </a:p>
              </p:txBody>
            </p:sp>
            <p:sp>
              <p:nvSpPr>
                <p:cNvPr id="113755" name="Rectangle 91"/>
                <p:cNvSpPr>
                  <a:spLocks noChangeArrowheads="1"/>
                </p:cNvSpPr>
                <p:nvPr/>
              </p:nvSpPr>
              <p:spPr bwMode="auto">
                <a:xfrm>
                  <a:off x="2454" y="72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$200</a:t>
                  </a:r>
                  <a:endParaRPr lang="en-US" altLang="pt-BR">
                    <a:cs typeface="Arial" panose="020B0604020202020204" pitchFamily="34" charset="0"/>
                  </a:endParaRPr>
                </a:p>
              </p:txBody>
            </p:sp>
          </p:grpSp>
          <p:sp>
            <p:nvSpPr>
              <p:cNvPr id="113756" name="Rectangle 92"/>
              <p:cNvSpPr>
                <a:spLocks noChangeArrowheads="1"/>
              </p:cNvSpPr>
              <p:nvPr/>
            </p:nvSpPr>
            <p:spPr bwMode="auto">
              <a:xfrm>
                <a:off x="294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13757" name="Rectangle 93"/>
              <p:cNvSpPr>
                <a:spLocks noChangeArrowheads="1"/>
              </p:cNvSpPr>
              <p:nvPr/>
            </p:nvSpPr>
            <p:spPr bwMode="auto">
              <a:xfrm>
                <a:off x="326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a:t>
                </a:r>
                <a:endParaRPr lang="en-US" altLang="pt-BR">
                  <a:cs typeface="Arial" panose="020B0604020202020204" pitchFamily="34" charset="0"/>
                </a:endParaRPr>
              </a:p>
            </p:txBody>
          </p:sp>
          <p:sp>
            <p:nvSpPr>
              <p:cNvPr id="113758" name="Rectangle 94"/>
              <p:cNvSpPr>
                <a:spLocks noChangeArrowheads="1"/>
              </p:cNvSpPr>
              <p:nvPr/>
            </p:nvSpPr>
            <p:spPr bwMode="auto">
              <a:xfrm>
                <a:off x="358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a:t>
                </a:r>
                <a:endParaRPr lang="en-US" altLang="pt-BR">
                  <a:cs typeface="Arial" panose="020B0604020202020204" pitchFamily="34" charset="0"/>
                </a:endParaRPr>
              </a:p>
            </p:txBody>
          </p:sp>
          <p:sp>
            <p:nvSpPr>
              <p:cNvPr id="113759" name="Rectangle 95"/>
              <p:cNvSpPr>
                <a:spLocks noChangeArrowheads="1"/>
              </p:cNvSpPr>
              <p:nvPr/>
            </p:nvSpPr>
            <p:spPr bwMode="auto">
              <a:xfrm>
                <a:off x="390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3</a:t>
                </a:r>
                <a:endParaRPr lang="en-US" altLang="pt-BR">
                  <a:cs typeface="Arial" panose="020B0604020202020204" pitchFamily="34" charset="0"/>
                </a:endParaRPr>
              </a:p>
            </p:txBody>
          </p:sp>
          <p:sp>
            <p:nvSpPr>
              <p:cNvPr id="113760" name="Rectangle 96"/>
              <p:cNvSpPr>
                <a:spLocks noChangeArrowheads="1"/>
              </p:cNvSpPr>
              <p:nvPr/>
            </p:nvSpPr>
            <p:spPr bwMode="auto">
              <a:xfrm>
                <a:off x="4235"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4</a:t>
                </a:r>
                <a:endParaRPr lang="en-US" altLang="pt-BR">
                  <a:cs typeface="Arial" panose="020B0604020202020204" pitchFamily="34" charset="0"/>
                </a:endParaRPr>
              </a:p>
            </p:txBody>
          </p:sp>
          <p:sp>
            <p:nvSpPr>
              <p:cNvPr id="113761" name="Rectangle 97"/>
              <p:cNvSpPr>
                <a:spLocks noChangeArrowheads="1"/>
              </p:cNvSpPr>
              <p:nvPr/>
            </p:nvSpPr>
            <p:spPr bwMode="auto">
              <a:xfrm>
                <a:off x="4554"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a:t>
                </a:r>
                <a:endParaRPr lang="en-US" altLang="pt-BR">
                  <a:cs typeface="Arial" panose="020B0604020202020204" pitchFamily="34" charset="0"/>
                </a:endParaRPr>
              </a:p>
            </p:txBody>
          </p:sp>
          <p:sp>
            <p:nvSpPr>
              <p:cNvPr id="113762" name="Rectangle 98"/>
              <p:cNvSpPr>
                <a:spLocks noChangeArrowheads="1"/>
              </p:cNvSpPr>
              <p:nvPr/>
            </p:nvSpPr>
            <p:spPr bwMode="auto">
              <a:xfrm>
                <a:off x="488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6</a:t>
                </a:r>
                <a:endParaRPr lang="en-US" altLang="pt-BR">
                  <a:cs typeface="Arial" panose="020B0604020202020204" pitchFamily="34" charset="0"/>
                </a:endParaRPr>
              </a:p>
            </p:txBody>
          </p:sp>
          <p:sp>
            <p:nvSpPr>
              <p:cNvPr id="113763" name="Rectangle 99"/>
              <p:cNvSpPr>
                <a:spLocks noChangeArrowheads="1"/>
              </p:cNvSpPr>
              <p:nvPr/>
            </p:nvSpPr>
            <p:spPr bwMode="auto">
              <a:xfrm>
                <a:off x="520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a:t>
                </a:r>
                <a:endParaRPr lang="en-US" altLang="pt-BR">
                  <a:cs typeface="Arial" panose="020B0604020202020204" pitchFamily="34" charset="0"/>
                </a:endParaRPr>
              </a:p>
            </p:txBody>
          </p:sp>
          <p:sp>
            <p:nvSpPr>
              <p:cNvPr id="113764" name="Rectangle 100"/>
              <p:cNvSpPr>
                <a:spLocks noChangeArrowheads="1"/>
              </p:cNvSpPr>
              <p:nvPr/>
            </p:nvSpPr>
            <p:spPr bwMode="auto">
              <a:xfrm>
                <a:off x="4103" y="3751"/>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i="1">
                    <a:solidFill>
                      <a:srgbClr val="000000"/>
                    </a:solidFill>
                    <a:cs typeface="Arial" panose="020B0604020202020204" pitchFamily="34" charset="0"/>
                  </a:rPr>
                  <a:t>Q</a:t>
                </a:r>
                <a:endParaRPr lang="en-US" altLang="pt-BR">
                  <a:cs typeface="Arial" panose="020B0604020202020204" pitchFamily="34" charset="0"/>
                </a:endParaRPr>
              </a:p>
            </p:txBody>
          </p:sp>
          <p:sp>
            <p:nvSpPr>
              <p:cNvPr id="113765" name="Rectangle 101"/>
              <p:cNvSpPr>
                <a:spLocks noChangeArrowheads="1"/>
              </p:cNvSpPr>
              <p:nvPr/>
            </p:nvSpPr>
            <p:spPr bwMode="auto">
              <a:xfrm rot="-5400000">
                <a:off x="2089" y="1932"/>
                <a:ext cx="4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a:solidFill>
                      <a:srgbClr val="000000"/>
                    </a:solidFill>
                    <a:cs typeface="Arial" panose="020B0604020202020204" pitchFamily="34" charset="0"/>
                  </a:rPr>
                  <a:t>Costs</a:t>
                </a:r>
                <a:endParaRPr lang="en-US" altLang="pt-BR">
                  <a:cs typeface="Arial" panose="020B0604020202020204" pitchFamily="34" charset="0"/>
                </a:endParaRPr>
              </a:p>
            </p:txBody>
          </p:sp>
        </p:grpSp>
        <p:sp>
          <p:nvSpPr>
            <p:cNvPr id="113766" name="Rectangle 102"/>
            <p:cNvSpPr>
              <a:spLocks noChangeArrowheads="1"/>
            </p:cNvSpPr>
            <p:nvPr/>
          </p:nvSpPr>
          <p:spPr bwMode="auto">
            <a:xfrm>
              <a:off x="2178" y="522"/>
              <a:ext cx="3329" cy="34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Tree>
    <p:extLst>
      <p:ext uri="{BB962C8B-B14F-4D97-AF65-F5344CB8AC3E}">
        <p14:creationId xmlns:p14="http://schemas.microsoft.com/office/powerpoint/2010/main" val="9480850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Espaço Reservado para Rodapé 1"/>
          <p:cNvSpPr>
            <a:spLocks noGrp="1"/>
          </p:cNvSpPr>
          <p:nvPr>
            <p:ph type="ftr" sz="quarter" idx="10"/>
          </p:nvPr>
        </p:nvSpPr>
        <p:spPr/>
        <p:txBody>
          <a:bodyPr/>
          <a:lstStyle/>
          <a:p>
            <a:r>
              <a:rPr lang="en-US" altLang="pt-BR"/>
              <a:t>THE COSTS OF PRODUCTION</a:t>
            </a:r>
          </a:p>
        </p:txBody>
      </p:sp>
      <p:sp>
        <p:nvSpPr>
          <p:cNvPr id="71" name="Espaço Reservado para Número de Slide 2"/>
          <p:cNvSpPr>
            <a:spLocks noGrp="1"/>
          </p:cNvSpPr>
          <p:nvPr>
            <p:ph type="sldNum" sz="quarter" idx="11"/>
          </p:nvPr>
        </p:nvSpPr>
        <p:spPr/>
        <p:txBody>
          <a:bodyPr/>
          <a:lstStyle/>
          <a:p>
            <a:fld id="{4B1A8F60-B31E-426B-81D8-036CE6813968}" type="slidenum">
              <a:rPr lang="en-US" altLang="pt-BR"/>
              <a:pPr/>
              <a:t>44</a:t>
            </a:fld>
            <a:endParaRPr lang="en-US" altLang="pt-BR"/>
          </a:p>
        </p:txBody>
      </p:sp>
      <p:sp>
        <p:nvSpPr>
          <p:cNvPr id="119810" name="AutoShape 46"/>
          <p:cNvSpPr>
            <a:spLocks noChangeAspect="1" noChangeArrowheads="1" noTextEdit="1"/>
          </p:cNvSpPr>
          <p:nvPr/>
        </p:nvSpPr>
        <p:spPr bwMode="auto">
          <a:xfrm>
            <a:off x="4932364" y="779463"/>
            <a:ext cx="53943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grpSp>
        <p:nvGrpSpPr>
          <p:cNvPr id="119811" name="Group 47"/>
          <p:cNvGrpSpPr>
            <a:grpSpLocks/>
          </p:cNvGrpSpPr>
          <p:nvPr/>
        </p:nvGrpSpPr>
        <p:grpSpPr bwMode="auto">
          <a:xfrm>
            <a:off x="4981575" y="828675"/>
            <a:ext cx="5384800" cy="5494338"/>
            <a:chOff x="2178" y="522"/>
            <a:chExt cx="3392" cy="3461"/>
          </a:xfrm>
        </p:grpSpPr>
        <p:grpSp>
          <p:nvGrpSpPr>
            <p:cNvPr id="119812" name="Group 48"/>
            <p:cNvGrpSpPr>
              <a:grpSpLocks/>
            </p:cNvGrpSpPr>
            <p:nvPr/>
          </p:nvGrpSpPr>
          <p:grpSpPr bwMode="auto">
            <a:xfrm>
              <a:off x="2178" y="522"/>
              <a:ext cx="3392" cy="3461"/>
              <a:chOff x="2178" y="522"/>
              <a:chExt cx="3392" cy="3461"/>
            </a:xfrm>
          </p:grpSpPr>
          <p:sp>
            <p:nvSpPr>
              <p:cNvPr id="119813" name="Rectangle 49"/>
              <p:cNvSpPr>
                <a:spLocks noChangeArrowheads="1"/>
              </p:cNvSpPr>
              <p:nvPr/>
            </p:nvSpPr>
            <p:spPr bwMode="auto">
              <a:xfrm>
                <a:off x="2178" y="522"/>
                <a:ext cx="3329" cy="3461"/>
              </a:xfrm>
              <a:prstGeom prst="rect">
                <a:avLst/>
              </a:prstGeom>
              <a:solidFill>
                <a:srgbClr val="CC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14" name="Rectangle 50"/>
              <p:cNvSpPr>
                <a:spLocks noChangeArrowheads="1"/>
              </p:cNvSpPr>
              <p:nvPr/>
            </p:nvSpPr>
            <p:spPr bwMode="auto">
              <a:xfrm>
                <a:off x="2987" y="698"/>
                <a:ext cx="2389" cy="26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19815" name="Group 51"/>
              <p:cNvGrpSpPr>
                <a:grpSpLocks/>
              </p:cNvGrpSpPr>
              <p:nvPr/>
            </p:nvGrpSpPr>
            <p:grpSpPr bwMode="auto">
              <a:xfrm>
                <a:off x="3282" y="1181"/>
                <a:ext cx="2288" cy="1228"/>
                <a:chOff x="3282" y="1181"/>
                <a:chExt cx="2288" cy="1228"/>
              </a:xfrm>
            </p:grpSpPr>
            <p:sp>
              <p:nvSpPr>
                <p:cNvPr id="119816" name="Freeform 52"/>
                <p:cNvSpPr>
                  <a:spLocks/>
                </p:cNvSpPr>
                <p:nvPr/>
              </p:nvSpPr>
              <p:spPr bwMode="auto">
                <a:xfrm>
                  <a:off x="3307" y="1206"/>
                  <a:ext cx="2263" cy="1184"/>
                </a:xfrm>
                <a:custGeom>
                  <a:avLst/>
                  <a:gdLst>
                    <a:gd name="T0" fmla="*/ 0 w 361"/>
                    <a:gd name="T1" fmla="*/ 0 h 189"/>
                    <a:gd name="T2" fmla="*/ 2044 w 361"/>
                    <a:gd name="T3" fmla="*/ 4711 h 189"/>
                    <a:gd name="T4" fmla="*/ 4050 w 361"/>
                    <a:gd name="T5" fmla="*/ 6553 h 189"/>
                    <a:gd name="T6" fmla="*/ 6093 w 361"/>
                    <a:gd name="T7" fmla="*/ 7298 h 189"/>
                    <a:gd name="T8" fmla="*/ 8093 w 361"/>
                    <a:gd name="T9" fmla="*/ 7417 h 189"/>
                    <a:gd name="T10" fmla="*/ 10136 w 361"/>
                    <a:gd name="T11" fmla="*/ 7104 h 189"/>
                    <a:gd name="T12" fmla="*/ 12142 w 361"/>
                    <a:gd name="T13" fmla="*/ 6434 h 189"/>
                    <a:gd name="T14" fmla="*/ 14186 w 361"/>
                    <a:gd name="T15" fmla="*/ 5337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17" name="Oval 53"/>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18" name="Oval 54"/>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19" name="Oval 55"/>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20" name="Oval 56"/>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21" name="Oval 57"/>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22" name="Oval 58"/>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19823" name="Oval 59"/>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grpSp>
          <p:nvGrpSpPr>
            <p:cNvPr id="119824" name="Group 60"/>
            <p:cNvGrpSpPr>
              <a:grpSpLocks/>
            </p:cNvGrpSpPr>
            <p:nvPr/>
          </p:nvGrpSpPr>
          <p:grpSpPr bwMode="auto">
            <a:xfrm>
              <a:off x="2178" y="522"/>
              <a:ext cx="3329" cy="3461"/>
              <a:chOff x="2178" y="522"/>
              <a:chExt cx="3329" cy="3461"/>
            </a:xfrm>
          </p:grpSpPr>
          <p:grpSp>
            <p:nvGrpSpPr>
              <p:cNvPr id="119825" name="Group 61"/>
              <p:cNvGrpSpPr>
                <a:grpSpLocks/>
              </p:cNvGrpSpPr>
              <p:nvPr/>
            </p:nvGrpSpPr>
            <p:grpSpPr bwMode="auto">
              <a:xfrm>
                <a:off x="2216" y="698"/>
                <a:ext cx="3160" cy="3245"/>
                <a:chOff x="2216" y="698"/>
                <a:chExt cx="3160" cy="3245"/>
              </a:xfrm>
            </p:grpSpPr>
            <p:sp>
              <p:nvSpPr>
                <p:cNvPr id="119826" name="Line 62"/>
                <p:cNvSpPr>
                  <a:spLocks noChangeShapeType="1"/>
                </p:cNvSpPr>
                <p:nvPr/>
              </p:nvSpPr>
              <p:spPr bwMode="auto">
                <a:xfrm flipV="1">
                  <a:off x="298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27" name="Line 63"/>
                <p:cNvSpPr>
                  <a:spLocks noChangeShapeType="1"/>
                </p:cNvSpPr>
                <p:nvPr/>
              </p:nvSpPr>
              <p:spPr bwMode="auto">
                <a:xfrm flipV="1">
                  <a:off x="330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28" name="Line 64"/>
                <p:cNvSpPr>
                  <a:spLocks noChangeShapeType="1"/>
                </p:cNvSpPr>
                <p:nvPr/>
              </p:nvSpPr>
              <p:spPr bwMode="auto">
                <a:xfrm flipV="1">
                  <a:off x="363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29" name="Line 65"/>
                <p:cNvSpPr>
                  <a:spLocks noChangeShapeType="1"/>
                </p:cNvSpPr>
                <p:nvPr/>
              </p:nvSpPr>
              <p:spPr bwMode="auto">
                <a:xfrm flipV="1">
                  <a:off x="395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0" name="Line 66"/>
                <p:cNvSpPr>
                  <a:spLocks noChangeShapeType="1"/>
                </p:cNvSpPr>
                <p:nvPr/>
              </p:nvSpPr>
              <p:spPr bwMode="auto">
                <a:xfrm flipV="1">
                  <a:off x="4279"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1" name="Line 67"/>
                <p:cNvSpPr>
                  <a:spLocks noChangeShapeType="1"/>
                </p:cNvSpPr>
                <p:nvPr/>
              </p:nvSpPr>
              <p:spPr bwMode="auto">
                <a:xfrm flipV="1">
                  <a:off x="4598"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2" name="Line 68"/>
                <p:cNvSpPr>
                  <a:spLocks noChangeShapeType="1"/>
                </p:cNvSpPr>
                <p:nvPr/>
              </p:nvSpPr>
              <p:spPr bwMode="auto">
                <a:xfrm flipV="1">
                  <a:off x="492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3" name="Line 69"/>
                <p:cNvSpPr>
                  <a:spLocks noChangeShapeType="1"/>
                </p:cNvSpPr>
                <p:nvPr/>
              </p:nvSpPr>
              <p:spPr bwMode="auto">
                <a:xfrm flipV="1">
                  <a:off x="524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9834" name="Group 70"/>
                <p:cNvGrpSpPr>
                  <a:grpSpLocks/>
                </p:cNvGrpSpPr>
                <p:nvPr/>
              </p:nvGrpSpPr>
              <p:grpSpPr bwMode="auto">
                <a:xfrm>
                  <a:off x="2454" y="698"/>
                  <a:ext cx="2922" cy="2749"/>
                  <a:chOff x="2454" y="698"/>
                  <a:chExt cx="2922" cy="2749"/>
                </a:xfrm>
              </p:grpSpPr>
              <p:sp>
                <p:nvSpPr>
                  <p:cNvPr id="119835" name="Line 71"/>
                  <p:cNvSpPr>
                    <a:spLocks noChangeShapeType="1"/>
                  </p:cNvSpPr>
                  <p:nvPr/>
                </p:nvSpPr>
                <p:spPr bwMode="auto">
                  <a:xfrm>
                    <a:off x="2937" y="334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6" name="Line 72"/>
                  <p:cNvSpPr>
                    <a:spLocks noChangeShapeType="1"/>
                  </p:cNvSpPr>
                  <p:nvPr/>
                </p:nvSpPr>
                <p:spPr bwMode="auto">
                  <a:xfrm>
                    <a:off x="2937" y="303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7" name="Line 73"/>
                  <p:cNvSpPr>
                    <a:spLocks noChangeShapeType="1"/>
                  </p:cNvSpPr>
                  <p:nvPr/>
                </p:nvSpPr>
                <p:spPr bwMode="auto">
                  <a:xfrm>
                    <a:off x="2937" y="271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8" name="Line 74"/>
                  <p:cNvSpPr>
                    <a:spLocks noChangeShapeType="1"/>
                  </p:cNvSpPr>
                  <p:nvPr/>
                </p:nvSpPr>
                <p:spPr bwMode="auto">
                  <a:xfrm>
                    <a:off x="2937" y="240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39" name="Line 75"/>
                  <p:cNvSpPr>
                    <a:spLocks noChangeShapeType="1"/>
                  </p:cNvSpPr>
                  <p:nvPr/>
                </p:nvSpPr>
                <p:spPr bwMode="auto">
                  <a:xfrm>
                    <a:off x="2937" y="208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40" name="Line 76"/>
                  <p:cNvSpPr>
                    <a:spLocks noChangeShapeType="1"/>
                  </p:cNvSpPr>
                  <p:nvPr/>
                </p:nvSpPr>
                <p:spPr bwMode="auto">
                  <a:xfrm>
                    <a:off x="2937" y="1770"/>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41" name="Line 77"/>
                  <p:cNvSpPr>
                    <a:spLocks noChangeShapeType="1"/>
                  </p:cNvSpPr>
                  <p:nvPr/>
                </p:nvSpPr>
                <p:spPr bwMode="auto">
                  <a:xfrm>
                    <a:off x="2937" y="145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42" name="Line 78"/>
                  <p:cNvSpPr>
                    <a:spLocks noChangeShapeType="1"/>
                  </p:cNvSpPr>
                  <p:nvPr/>
                </p:nvSpPr>
                <p:spPr bwMode="auto">
                  <a:xfrm>
                    <a:off x="2937" y="114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43" name="Line 79"/>
                  <p:cNvSpPr>
                    <a:spLocks noChangeShapeType="1"/>
                  </p:cNvSpPr>
                  <p:nvPr/>
                </p:nvSpPr>
                <p:spPr bwMode="auto">
                  <a:xfrm>
                    <a:off x="2937" y="82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19844" name="Group 80"/>
                  <p:cNvGrpSpPr>
                    <a:grpSpLocks/>
                  </p:cNvGrpSpPr>
                  <p:nvPr/>
                </p:nvGrpSpPr>
                <p:grpSpPr bwMode="auto">
                  <a:xfrm>
                    <a:off x="2987" y="698"/>
                    <a:ext cx="2389" cy="2652"/>
                    <a:chOff x="2987" y="698"/>
                    <a:chExt cx="2389" cy="2652"/>
                  </a:xfrm>
                </p:grpSpPr>
                <p:sp>
                  <p:nvSpPr>
                    <p:cNvPr id="119845" name="Line 81"/>
                    <p:cNvSpPr>
                      <a:spLocks noChangeShapeType="1"/>
                    </p:cNvSpPr>
                    <p:nvPr/>
                  </p:nvSpPr>
                  <p:spPr bwMode="auto">
                    <a:xfrm>
                      <a:off x="2987" y="698"/>
                      <a:ext cx="1" cy="26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19846" name="Line 82"/>
                    <p:cNvSpPr>
                      <a:spLocks noChangeShapeType="1"/>
                    </p:cNvSpPr>
                    <p:nvPr/>
                  </p:nvSpPr>
                  <p:spPr bwMode="auto">
                    <a:xfrm>
                      <a:off x="2987" y="3349"/>
                      <a:ext cx="2389"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19847" name="Rectangle 83"/>
                  <p:cNvSpPr>
                    <a:spLocks noChangeArrowheads="1"/>
                  </p:cNvSpPr>
                  <p:nvPr/>
                </p:nvSpPr>
                <p:spPr bwMode="auto">
                  <a:xfrm>
                    <a:off x="2630" y="3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19848" name="Rectangle 84"/>
                  <p:cNvSpPr>
                    <a:spLocks noChangeArrowheads="1"/>
                  </p:cNvSpPr>
                  <p:nvPr/>
                </p:nvSpPr>
                <p:spPr bwMode="auto">
                  <a:xfrm>
                    <a:off x="2542" y="294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$25</a:t>
                    </a:r>
                    <a:endParaRPr lang="en-US" altLang="pt-BR">
                      <a:cs typeface="Arial" panose="020B0604020202020204" pitchFamily="34" charset="0"/>
                    </a:endParaRPr>
                  </a:p>
                </p:txBody>
              </p:sp>
              <p:sp>
                <p:nvSpPr>
                  <p:cNvPr id="119849" name="Rectangle 85"/>
                  <p:cNvSpPr>
                    <a:spLocks noChangeArrowheads="1"/>
                  </p:cNvSpPr>
                  <p:nvPr/>
                </p:nvSpPr>
                <p:spPr bwMode="auto">
                  <a:xfrm>
                    <a:off x="2542" y="262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$50</a:t>
                    </a:r>
                    <a:endParaRPr lang="en-US" altLang="pt-BR">
                      <a:cs typeface="Arial" panose="020B0604020202020204" pitchFamily="34" charset="0"/>
                    </a:endParaRPr>
                  </a:p>
                </p:txBody>
              </p:sp>
              <p:sp>
                <p:nvSpPr>
                  <p:cNvPr id="119850" name="Rectangle 86"/>
                  <p:cNvSpPr>
                    <a:spLocks noChangeArrowheads="1"/>
                  </p:cNvSpPr>
                  <p:nvPr/>
                </p:nvSpPr>
                <p:spPr bwMode="auto">
                  <a:xfrm>
                    <a:off x="2542" y="2309"/>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$75</a:t>
                    </a:r>
                    <a:endParaRPr lang="en-US" altLang="pt-BR">
                      <a:cs typeface="Arial" panose="020B0604020202020204" pitchFamily="34" charset="0"/>
                    </a:endParaRPr>
                  </a:p>
                </p:txBody>
              </p:sp>
              <p:sp>
                <p:nvSpPr>
                  <p:cNvPr id="119851" name="Rectangle 87"/>
                  <p:cNvSpPr>
                    <a:spLocks noChangeArrowheads="1"/>
                  </p:cNvSpPr>
                  <p:nvPr/>
                </p:nvSpPr>
                <p:spPr bwMode="auto">
                  <a:xfrm>
                    <a:off x="2454" y="1995"/>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$100</a:t>
                    </a:r>
                    <a:endParaRPr lang="en-US" altLang="pt-BR">
                      <a:cs typeface="Arial" panose="020B0604020202020204" pitchFamily="34" charset="0"/>
                    </a:endParaRPr>
                  </a:p>
                </p:txBody>
              </p:sp>
              <p:sp>
                <p:nvSpPr>
                  <p:cNvPr id="119852" name="Rectangle 88"/>
                  <p:cNvSpPr>
                    <a:spLocks noChangeArrowheads="1"/>
                  </p:cNvSpPr>
                  <p:nvPr/>
                </p:nvSpPr>
                <p:spPr bwMode="auto">
                  <a:xfrm>
                    <a:off x="2454" y="1676"/>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$125</a:t>
                    </a:r>
                    <a:endParaRPr lang="en-US" altLang="pt-BR">
                      <a:cs typeface="Arial" panose="020B0604020202020204" pitchFamily="34" charset="0"/>
                    </a:endParaRPr>
                  </a:p>
                </p:txBody>
              </p:sp>
              <p:sp>
                <p:nvSpPr>
                  <p:cNvPr id="119853" name="Rectangle 89"/>
                  <p:cNvSpPr>
                    <a:spLocks noChangeArrowheads="1"/>
                  </p:cNvSpPr>
                  <p:nvPr/>
                </p:nvSpPr>
                <p:spPr bwMode="auto">
                  <a:xfrm>
                    <a:off x="2454" y="1362"/>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$150</a:t>
                    </a:r>
                    <a:endParaRPr lang="en-US" altLang="pt-BR">
                      <a:cs typeface="Arial" panose="020B0604020202020204" pitchFamily="34" charset="0"/>
                    </a:endParaRPr>
                  </a:p>
                </p:txBody>
              </p:sp>
              <p:sp>
                <p:nvSpPr>
                  <p:cNvPr id="119854" name="Rectangle 90"/>
                  <p:cNvSpPr>
                    <a:spLocks noChangeArrowheads="1"/>
                  </p:cNvSpPr>
                  <p:nvPr/>
                </p:nvSpPr>
                <p:spPr bwMode="auto">
                  <a:xfrm>
                    <a:off x="2454" y="104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$175</a:t>
                    </a:r>
                    <a:endParaRPr lang="en-US" altLang="pt-BR">
                      <a:cs typeface="Arial" panose="020B0604020202020204" pitchFamily="34" charset="0"/>
                    </a:endParaRPr>
                  </a:p>
                </p:txBody>
              </p:sp>
              <p:sp>
                <p:nvSpPr>
                  <p:cNvPr id="119855" name="Rectangle 91"/>
                  <p:cNvSpPr>
                    <a:spLocks noChangeArrowheads="1"/>
                  </p:cNvSpPr>
                  <p:nvPr/>
                </p:nvSpPr>
                <p:spPr bwMode="auto">
                  <a:xfrm>
                    <a:off x="2454" y="72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$200</a:t>
                    </a:r>
                    <a:endParaRPr lang="en-US" altLang="pt-BR">
                      <a:cs typeface="Arial" panose="020B0604020202020204" pitchFamily="34" charset="0"/>
                    </a:endParaRPr>
                  </a:p>
                </p:txBody>
              </p:sp>
            </p:grpSp>
            <p:sp>
              <p:nvSpPr>
                <p:cNvPr id="119856" name="Rectangle 92"/>
                <p:cNvSpPr>
                  <a:spLocks noChangeArrowheads="1"/>
                </p:cNvSpPr>
                <p:nvPr/>
              </p:nvSpPr>
              <p:spPr bwMode="auto">
                <a:xfrm>
                  <a:off x="294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19857" name="Rectangle 93"/>
                <p:cNvSpPr>
                  <a:spLocks noChangeArrowheads="1"/>
                </p:cNvSpPr>
                <p:nvPr/>
              </p:nvSpPr>
              <p:spPr bwMode="auto">
                <a:xfrm>
                  <a:off x="326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a:t>
                  </a:r>
                  <a:endParaRPr lang="en-US" altLang="pt-BR">
                    <a:cs typeface="Arial" panose="020B0604020202020204" pitchFamily="34" charset="0"/>
                  </a:endParaRPr>
                </a:p>
              </p:txBody>
            </p:sp>
            <p:sp>
              <p:nvSpPr>
                <p:cNvPr id="119858" name="Rectangle 94"/>
                <p:cNvSpPr>
                  <a:spLocks noChangeArrowheads="1"/>
                </p:cNvSpPr>
                <p:nvPr/>
              </p:nvSpPr>
              <p:spPr bwMode="auto">
                <a:xfrm>
                  <a:off x="358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a:t>
                  </a:r>
                  <a:endParaRPr lang="en-US" altLang="pt-BR">
                    <a:cs typeface="Arial" panose="020B0604020202020204" pitchFamily="34" charset="0"/>
                  </a:endParaRPr>
                </a:p>
              </p:txBody>
            </p:sp>
            <p:sp>
              <p:nvSpPr>
                <p:cNvPr id="119859" name="Rectangle 95"/>
                <p:cNvSpPr>
                  <a:spLocks noChangeArrowheads="1"/>
                </p:cNvSpPr>
                <p:nvPr/>
              </p:nvSpPr>
              <p:spPr bwMode="auto">
                <a:xfrm>
                  <a:off x="390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3</a:t>
                  </a:r>
                  <a:endParaRPr lang="en-US" altLang="pt-BR">
                    <a:cs typeface="Arial" panose="020B0604020202020204" pitchFamily="34" charset="0"/>
                  </a:endParaRPr>
                </a:p>
              </p:txBody>
            </p:sp>
            <p:sp>
              <p:nvSpPr>
                <p:cNvPr id="119860" name="Rectangle 96"/>
                <p:cNvSpPr>
                  <a:spLocks noChangeArrowheads="1"/>
                </p:cNvSpPr>
                <p:nvPr/>
              </p:nvSpPr>
              <p:spPr bwMode="auto">
                <a:xfrm>
                  <a:off x="4235"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4</a:t>
                  </a:r>
                  <a:endParaRPr lang="en-US" altLang="pt-BR">
                    <a:cs typeface="Arial" panose="020B0604020202020204" pitchFamily="34" charset="0"/>
                  </a:endParaRPr>
                </a:p>
              </p:txBody>
            </p:sp>
            <p:sp>
              <p:nvSpPr>
                <p:cNvPr id="119861" name="Rectangle 97"/>
                <p:cNvSpPr>
                  <a:spLocks noChangeArrowheads="1"/>
                </p:cNvSpPr>
                <p:nvPr/>
              </p:nvSpPr>
              <p:spPr bwMode="auto">
                <a:xfrm>
                  <a:off x="4554"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a:t>
                  </a:r>
                  <a:endParaRPr lang="en-US" altLang="pt-BR">
                    <a:cs typeface="Arial" panose="020B0604020202020204" pitchFamily="34" charset="0"/>
                  </a:endParaRPr>
                </a:p>
              </p:txBody>
            </p:sp>
            <p:sp>
              <p:nvSpPr>
                <p:cNvPr id="119862" name="Rectangle 98"/>
                <p:cNvSpPr>
                  <a:spLocks noChangeArrowheads="1"/>
                </p:cNvSpPr>
                <p:nvPr/>
              </p:nvSpPr>
              <p:spPr bwMode="auto">
                <a:xfrm>
                  <a:off x="488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6</a:t>
                  </a:r>
                  <a:endParaRPr lang="en-US" altLang="pt-BR">
                    <a:cs typeface="Arial" panose="020B0604020202020204" pitchFamily="34" charset="0"/>
                  </a:endParaRPr>
                </a:p>
              </p:txBody>
            </p:sp>
            <p:sp>
              <p:nvSpPr>
                <p:cNvPr id="119863" name="Rectangle 99"/>
                <p:cNvSpPr>
                  <a:spLocks noChangeArrowheads="1"/>
                </p:cNvSpPr>
                <p:nvPr/>
              </p:nvSpPr>
              <p:spPr bwMode="auto">
                <a:xfrm>
                  <a:off x="520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a:t>
                  </a:r>
                  <a:endParaRPr lang="en-US" altLang="pt-BR">
                    <a:cs typeface="Arial" panose="020B0604020202020204" pitchFamily="34" charset="0"/>
                  </a:endParaRPr>
                </a:p>
              </p:txBody>
            </p:sp>
            <p:sp>
              <p:nvSpPr>
                <p:cNvPr id="119864" name="Rectangle 100"/>
                <p:cNvSpPr>
                  <a:spLocks noChangeArrowheads="1"/>
                </p:cNvSpPr>
                <p:nvPr/>
              </p:nvSpPr>
              <p:spPr bwMode="auto">
                <a:xfrm>
                  <a:off x="4103" y="3751"/>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i="1">
                      <a:solidFill>
                        <a:srgbClr val="000000"/>
                      </a:solidFill>
                      <a:cs typeface="Arial" panose="020B0604020202020204" pitchFamily="34" charset="0"/>
                    </a:rPr>
                    <a:t>Q</a:t>
                  </a:r>
                  <a:endParaRPr lang="en-US" altLang="pt-BR">
                    <a:cs typeface="Arial" panose="020B0604020202020204" pitchFamily="34" charset="0"/>
                  </a:endParaRPr>
                </a:p>
              </p:txBody>
            </p:sp>
            <p:sp>
              <p:nvSpPr>
                <p:cNvPr id="119865" name="Rectangle 101"/>
                <p:cNvSpPr>
                  <a:spLocks noChangeArrowheads="1"/>
                </p:cNvSpPr>
                <p:nvPr/>
              </p:nvSpPr>
              <p:spPr bwMode="auto">
                <a:xfrm rot="-5400000">
                  <a:off x="2089" y="1932"/>
                  <a:ext cx="4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a:solidFill>
                        <a:srgbClr val="000000"/>
                      </a:solidFill>
                      <a:cs typeface="Arial" panose="020B0604020202020204" pitchFamily="34" charset="0"/>
                    </a:rPr>
                    <a:t>Costs</a:t>
                  </a:r>
                  <a:endParaRPr lang="en-US" altLang="pt-BR">
                    <a:cs typeface="Arial" panose="020B0604020202020204" pitchFamily="34" charset="0"/>
                  </a:endParaRPr>
                </a:p>
              </p:txBody>
            </p:sp>
          </p:grpSp>
          <p:sp>
            <p:nvSpPr>
              <p:cNvPr id="119866" name="Rectangle 102"/>
              <p:cNvSpPr>
                <a:spLocks noChangeArrowheads="1"/>
              </p:cNvSpPr>
              <p:nvPr/>
            </p:nvSpPr>
            <p:spPr bwMode="auto">
              <a:xfrm>
                <a:off x="2178" y="522"/>
                <a:ext cx="3329" cy="34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sp>
        <p:nvSpPr>
          <p:cNvPr id="119867" name="Rectangle 3"/>
          <p:cNvSpPr>
            <a:spLocks noGrp="1" noChangeArrowheads="1"/>
          </p:cNvSpPr>
          <p:nvPr>
            <p:ph type="title" idx="4294967295"/>
          </p:nvPr>
        </p:nvSpPr>
        <p:spPr>
          <a:xfrm>
            <a:off x="1936751" y="174625"/>
            <a:ext cx="8442325" cy="649288"/>
          </a:xfrm>
        </p:spPr>
        <p:txBody>
          <a:bodyPr/>
          <a:lstStyle/>
          <a:p>
            <a:r>
              <a:rPr lang="pt-BR" altLang="pt-BR" sz="2800" dirty="0"/>
              <a:t>EXEMPLO 2: Por que o </a:t>
            </a:r>
            <a:r>
              <a:rPr lang="pt-BR" altLang="pt-BR" sz="2800" dirty="0" err="1" smtClean="0"/>
              <a:t>CTme</a:t>
            </a:r>
            <a:r>
              <a:rPr lang="pt-BR" altLang="pt-BR" sz="2800" dirty="0" smtClean="0"/>
              <a:t> </a:t>
            </a:r>
            <a:r>
              <a:rPr lang="pt-BR" altLang="pt-BR" sz="2800" dirty="0"/>
              <a:t>geralmente é em forma de U</a:t>
            </a:r>
            <a:endParaRPr lang="en-US" altLang="pt-BR" sz="3000" dirty="0"/>
          </a:p>
        </p:txBody>
      </p:sp>
      <p:sp>
        <p:nvSpPr>
          <p:cNvPr id="119868"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
        <p:nvSpPr>
          <p:cNvPr id="99431" name="Text Box 103"/>
          <p:cNvSpPr txBox="1">
            <a:spLocks noChangeArrowheads="1"/>
          </p:cNvSpPr>
          <p:nvPr/>
        </p:nvSpPr>
        <p:spPr bwMode="auto">
          <a:xfrm>
            <a:off x="1018904" y="998538"/>
            <a:ext cx="3751536"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10000"/>
              </a:lnSpc>
              <a:spcBef>
                <a:spcPct val="45000"/>
              </a:spcBef>
            </a:pPr>
            <a:r>
              <a:rPr lang="pt-BR" altLang="pt-BR" sz="2500" dirty="0">
                <a:cs typeface="Arial" panose="020B0604020202020204" pitchFamily="34" charset="0"/>
              </a:rPr>
              <a:t>À medida que Q aumenta:</a:t>
            </a:r>
          </a:p>
          <a:p>
            <a:pPr>
              <a:lnSpc>
                <a:spcPct val="110000"/>
              </a:lnSpc>
              <a:spcBef>
                <a:spcPct val="45000"/>
              </a:spcBef>
            </a:pPr>
            <a:r>
              <a:rPr lang="pt-BR" altLang="pt-BR" sz="2500" dirty="0">
                <a:cs typeface="Arial" panose="020B0604020202020204" pitchFamily="34" charset="0"/>
              </a:rPr>
              <a:t>Inicialmente, a queda da </a:t>
            </a:r>
            <a:r>
              <a:rPr lang="pt-BR" altLang="pt-BR" sz="2500" dirty="0" err="1" smtClean="0">
                <a:cs typeface="Arial" panose="020B0604020202020204" pitchFamily="34" charset="0"/>
              </a:rPr>
              <a:t>CFme</a:t>
            </a:r>
            <a:r>
              <a:rPr lang="pt-BR" altLang="pt-BR" sz="2500" dirty="0" smtClean="0">
                <a:cs typeface="Arial" panose="020B0604020202020204" pitchFamily="34" charset="0"/>
              </a:rPr>
              <a:t> </a:t>
            </a:r>
            <a:r>
              <a:rPr lang="pt-BR" altLang="pt-BR" sz="2500" dirty="0">
                <a:cs typeface="Arial" panose="020B0604020202020204" pitchFamily="34" charset="0"/>
              </a:rPr>
              <a:t>puxa o </a:t>
            </a:r>
            <a:r>
              <a:rPr lang="pt-BR" altLang="pt-BR" sz="2500" dirty="0" err="1" smtClean="0">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para baixo.</a:t>
            </a:r>
          </a:p>
          <a:p>
            <a:pPr>
              <a:lnSpc>
                <a:spcPct val="110000"/>
              </a:lnSpc>
              <a:spcBef>
                <a:spcPct val="45000"/>
              </a:spcBef>
            </a:pPr>
            <a:r>
              <a:rPr lang="pt-BR" altLang="pt-BR" sz="2500" dirty="0">
                <a:cs typeface="Arial" panose="020B0604020202020204" pitchFamily="34" charset="0"/>
              </a:rPr>
              <a:t>Eventualmente, o aumento do </a:t>
            </a:r>
            <a:r>
              <a:rPr lang="pt-BR" altLang="pt-BR" sz="2500" dirty="0" err="1" smtClean="0">
                <a:cs typeface="Arial" panose="020B0604020202020204" pitchFamily="34" charset="0"/>
              </a:rPr>
              <a:t>CVme</a:t>
            </a:r>
            <a:r>
              <a:rPr lang="pt-BR" altLang="pt-BR" sz="2500" dirty="0" smtClean="0">
                <a:cs typeface="Arial" panose="020B0604020202020204" pitchFamily="34" charset="0"/>
              </a:rPr>
              <a:t> </a:t>
            </a:r>
            <a:r>
              <a:rPr lang="pt-BR" altLang="pt-BR" sz="2500" dirty="0">
                <a:cs typeface="Arial" panose="020B0604020202020204" pitchFamily="34" charset="0"/>
              </a:rPr>
              <a:t>puxa o </a:t>
            </a:r>
            <a:r>
              <a:rPr lang="pt-BR" altLang="pt-BR" sz="2500" dirty="0" err="1" smtClean="0">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para cima.</a:t>
            </a:r>
          </a:p>
          <a:p>
            <a:pPr>
              <a:lnSpc>
                <a:spcPct val="110000"/>
              </a:lnSpc>
              <a:spcBef>
                <a:spcPct val="45000"/>
              </a:spcBef>
            </a:pPr>
            <a:r>
              <a:rPr lang="pt-BR" altLang="pt-BR" sz="2500" dirty="0">
                <a:cs typeface="Arial" panose="020B0604020202020204" pitchFamily="34" charset="0"/>
              </a:rPr>
              <a:t>Escala eficiente: a quantidade que minimiza o </a:t>
            </a:r>
            <a:r>
              <a:rPr lang="pt-BR" altLang="pt-BR" sz="2500" dirty="0" err="1" smtClean="0">
                <a:cs typeface="Arial" panose="020B0604020202020204" pitchFamily="34" charset="0"/>
              </a:rPr>
              <a:t>CTme</a:t>
            </a:r>
            <a:endParaRPr lang="en-US" altLang="pt-BR" sz="2500" b="1" dirty="0">
              <a:cs typeface="Arial" panose="020B0604020202020204" pitchFamily="34" charset="0"/>
            </a:endParaRPr>
          </a:p>
        </p:txBody>
      </p:sp>
      <p:sp>
        <p:nvSpPr>
          <p:cNvPr id="99432" name="Arc 104"/>
          <p:cNvSpPr>
            <a:spLocks/>
          </p:cNvSpPr>
          <p:nvPr/>
        </p:nvSpPr>
        <p:spPr bwMode="auto">
          <a:xfrm flipH="1" flipV="1">
            <a:off x="6677026" y="433389"/>
            <a:ext cx="1903413" cy="3455987"/>
          </a:xfrm>
          <a:custGeom>
            <a:avLst/>
            <a:gdLst>
              <a:gd name="T0" fmla="*/ 464332013 w 19418"/>
              <a:gd name="T1" fmla="*/ 0 h 21594"/>
              <a:gd name="T2" fmla="*/ 2147483647 w 19418"/>
              <a:gd name="T3" fmla="*/ 2147483647 h 21594"/>
              <a:gd name="T4" fmla="*/ 0 w 19418"/>
              <a:gd name="T5" fmla="*/ 2147483647 h 21594"/>
              <a:gd name="T6" fmla="*/ 0 60000 65536"/>
              <a:gd name="T7" fmla="*/ 0 60000 65536"/>
              <a:gd name="T8" fmla="*/ 0 60000 65536"/>
              <a:gd name="T9" fmla="*/ 0 w 19418"/>
              <a:gd name="T10" fmla="*/ 0 h 21594"/>
              <a:gd name="T11" fmla="*/ 19418 w 19418"/>
              <a:gd name="T12" fmla="*/ 21594 h 21594"/>
            </a:gdLst>
            <a:ahLst/>
            <a:cxnLst>
              <a:cxn ang="T6">
                <a:pos x="T0" y="T1"/>
              </a:cxn>
              <a:cxn ang="T7">
                <a:pos x="T2" y="T3"/>
              </a:cxn>
              <a:cxn ang="T8">
                <a:pos x="T4" y="T5"/>
              </a:cxn>
            </a:cxnLst>
            <a:rect l="T9" t="T10" r="T11" b="T12"/>
            <a:pathLst>
              <a:path w="19418" h="21594" fill="none" extrusionOk="0">
                <a:moveTo>
                  <a:pt x="493" y="-1"/>
                </a:moveTo>
                <a:cubicBezTo>
                  <a:pt x="8574" y="184"/>
                  <a:pt x="15877" y="4865"/>
                  <a:pt x="19417" y="12133"/>
                </a:cubicBezTo>
              </a:path>
              <a:path w="19418" h="21594" stroke="0" extrusionOk="0">
                <a:moveTo>
                  <a:pt x="493" y="-1"/>
                </a:moveTo>
                <a:cubicBezTo>
                  <a:pt x="8574" y="184"/>
                  <a:pt x="15877" y="4865"/>
                  <a:pt x="19417" y="12133"/>
                </a:cubicBezTo>
                <a:lnTo>
                  <a:pt x="0" y="21594"/>
                </a:lnTo>
                <a:close/>
              </a:path>
            </a:pathLst>
          </a:custGeom>
          <a:noFill/>
          <a:ln w="38100">
            <a:solidFill>
              <a:srgbClr val="FF0000"/>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433" name="Arc 105"/>
          <p:cNvSpPr>
            <a:spLocks/>
          </p:cNvSpPr>
          <p:nvPr/>
        </p:nvSpPr>
        <p:spPr bwMode="auto">
          <a:xfrm flipH="1" flipV="1">
            <a:off x="8709026" y="2973388"/>
            <a:ext cx="1679575" cy="901700"/>
          </a:xfrm>
          <a:custGeom>
            <a:avLst/>
            <a:gdLst>
              <a:gd name="T0" fmla="*/ 0 w 19791"/>
              <a:gd name="T1" fmla="*/ 946534259 h 21520"/>
              <a:gd name="T2" fmla="*/ 2147483647 w 19791"/>
              <a:gd name="T3" fmla="*/ 0 h 21520"/>
              <a:gd name="T4" fmla="*/ 2147483647 w 19791"/>
              <a:gd name="T5" fmla="*/ 1583075567 h 21520"/>
              <a:gd name="T6" fmla="*/ 0 60000 65536"/>
              <a:gd name="T7" fmla="*/ 0 60000 65536"/>
              <a:gd name="T8" fmla="*/ 0 60000 65536"/>
              <a:gd name="T9" fmla="*/ 0 w 19791"/>
              <a:gd name="T10" fmla="*/ 0 h 21520"/>
              <a:gd name="T11" fmla="*/ 19791 w 19791"/>
              <a:gd name="T12" fmla="*/ 21520 h 21520"/>
            </a:gdLst>
            <a:ahLst/>
            <a:cxnLst>
              <a:cxn ang="T6">
                <a:pos x="T0" y="T1"/>
              </a:cxn>
              <a:cxn ang="T7">
                <a:pos x="T2" y="T3"/>
              </a:cxn>
              <a:cxn ang="T8">
                <a:pos x="T4" y="T5"/>
              </a:cxn>
            </a:cxnLst>
            <a:rect l="T9" t="T10" r="T11" b="T12"/>
            <a:pathLst>
              <a:path w="19791" h="21520" fill="none" extrusionOk="0">
                <a:moveTo>
                  <a:pt x="-1" y="12866"/>
                </a:moveTo>
                <a:cubicBezTo>
                  <a:pt x="3169" y="5618"/>
                  <a:pt x="10047" y="682"/>
                  <a:pt x="17929" y="0"/>
                </a:cubicBezTo>
              </a:path>
              <a:path w="19791" h="21520" stroke="0" extrusionOk="0">
                <a:moveTo>
                  <a:pt x="-1" y="12866"/>
                </a:moveTo>
                <a:cubicBezTo>
                  <a:pt x="3169" y="5618"/>
                  <a:pt x="10047" y="682"/>
                  <a:pt x="17929" y="0"/>
                </a:cubicBezTo>
                <a:lnTo>
                  <a:pt x="19791" y="21520"/>
                </a:lnTo>
                <a:close/>
              </a:path>
            </a:pathLst>
          </a:custGeom>
          <a:noFill/>
          <a:ln w="38100">
            <a:solidFill>
              <a:srgbClr val="FF0000"/>
            </a:solidFill>
            <a:round/>
            <a:headEnd type="triangle" w="lg" len="med"/>
            <a:tailEn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9434" name="Line 106"/>
          <p:cNvSpPr>
            <a:spLocks noChangeShapeType="1"/>
          </p:cNvSpPr>
          <p:nvPr/>
        </p:nvSpPr>
        <p:spPr bwMode="auto">
          <a:xfrm>
            <a:off x="6740525" y="5253038"/>
            <a:ext cx="1716088" cy="0"/>
          </a:xfrm>
          <a:prstGeom prst="line">
            <a:avLst/>
          </a:prstGeom>
          <a:noFill/>
          <a:ln w="381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99435" name="Line 107"/>
          <p:cNvSpPr>
            <a:spLocks noChangeShapeType="1"/>
          </p:cNvSpPr>
          <p:nvPr/>
        </p:nvSpPr>
        <p:spPr bwMode="auto">
          <a:xfrm>
            <a:off x="8826501" y="5251450"/>
            <a:ext cx="1476375" cy="0"/>
          </a:xfrm>
          <a:prstGeom prst="line">
            <a:avLst/>
          </a:prstGeom>
          <a:noFill/>
          <a:ln w="381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nvGrpSpPr>
          <p:cNvPr id="119877" name="Group 69"/>
          <p:cNvGrpSpPr>
            <a:grpSpLocks/>
          </p:cNvGrpSpPr>
          <p:nvPr/>
        </p:nvGrpSpPr>
        <p:grpSpPr bwMode="auto">
          <a:xfrm>
            <a:off x="8670926" y="3746501"/>
            <a:ext cx="301625" cy="2130425"/>
            <a:chOff x="4502" y="2360"/>
            <a:chExt cx="190" cy="1342"/>
          </a:xfrm>
        </p:grpSpPr>
        <p:sp>
          <p:nvSpPr>
            <p:cNvPr id="119874" name="Line 66"/>
            <p:cNvSpPr>
              <a:spLocks noChangeShapeType="1"/>
            </p:cNvSpPr>
            <p:nvPr/>
          </p:nvSpPr>
          <p:spPr bwMode="auto">
            <a:xfrm>
              <a:off x="4598" y="2384"/>
              <a:ext cx="0" cy="1096"/>
            </a:xfrm>
            <a:prstGeom prst="line">
              <a:avLst/>
            </a:prstGeom>
            <a:noFill/>
            <a:ln w="127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9875" name="Oval 67"/>
            <p:cNvSpPr>
              <a:spLocks noChangeAspect="1" noChangeArrowheads="1"/>
            </p:cNvSpPr>
            <p:nvPr/>
          </p:nvSpPr>
          <p:spPr bwMode="auto">
            <a:xfrm>
              <a:off x="4568" y="2360"/>
              <a:ext cx="55" cy="55"/>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19876" name="Rectangle 68"/>
            <p:cNvSpPr>
              <a:spLocks noChangeArrowheads="1"/>
            </p:cNvSpPr>
            <p:nvPr/>
          </p:nvSpPr>
          <p:spPr bwMode="auto">
            <a:xfrm>
              <a:off x="4502" y="3478"/>
              <a:ext cx="190" cy="224"/>
            </a:xfrm>
            <a:prstGeom prst="rect">
              <a:avLst/>
            </a:prstGeom>
            <a:noFill/>
            <a:ln w="1270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extLst>
      <p:ext uri="{BB962C8B-B14F-4D97-AF65-F5344CB8AC3E}">
        <p14:creationId xmlns:p14="http://schemas.microsoft.com/office/powerpoint/2010/main" val="2350507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9434"/>
                                        </p:tgtEl>
                                        <p:attrNameLst>
                                          <p:attrName>style.visibility</p:attrName>
                                        </p:attrNameLst>
                                      </p:cBhvr>
                                      <p:to>
                                        <p:strVal val="visible"/>
                                      </p:to>
                                    </p:set>
                                    <p:animEffect transition="in" filter="wipe(left)">
                                      <p:cBhvr>
                                        <p:cTn id="7" dur="500"/>
                                        <p:tgtEl>
                                          <p:spTgt spid="9943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9432"/>
                                        </p:tgtEl>
                                        <p:attrNameLst>
                                          <p:attrName>style.visibility</p:attrName>
                                        </p:attrNameLst>
                                      </p:cBhvr>
                                      <p:to>
                                        <p:strVal val="visible"/>
                                      </p:to>
                                    </p:set>
                                    <p:animEffect transition="in" filter="strips(downRight)">
                                      <p:cBhvr>
                                        <p:cTn id="10" dur="500"/>
                                        <p:tgtEl>
                                          <p:spTgt spid="994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500"/>
                                        <p:tgtEl>
                                          <p:spTgt spid="99434"/>
                                        </p:tgtEl>
                                      </p:cBhvr>
                                    </p:animEffect>
                                    <p:set>
                                      <p:cBhvr>
                                        <p:cTn id="15" dur="1" fill="hold">
                                          <p:stCondLst>
                                            <p:cond delay="499"/>
                                          </p:stCondLst>
                                        </p:cTn>
                                        <p:tgtEl>
                                          <p:spTgt spid="99434"/>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99432"/>
                                        </p:tgtEl>
                                      </p:cBhvr>
                                    </p:animEffect>
                                    <p:set>
                                      <p:cBhvr>
                                        <p:cTn id="18" dur="1" fill="hold">
                                          <p:stCondLst>
                                            <p:cond delay="499"/>
                                          </p:stCondLst>
                                        </p:cTn>
                                        <p:tgtEl>
                                          <p:spTgt spid="99432"/>
                                        </p:tgtEl>
                                        <p:attrNameLst>
                                          <p:attrName>style.visibility</p:attrName>
                                        </p:attrNameLst>
                                      </p:cBhvr>
                                      <p:to>
                                        <p:strVal val="hidden"/>
                                      </p:to>
                                    </p:set>
                                  </p:childTnLst>
                                </p:cTn>
                              </p:par>
                              <p:par>
                                <p:cTn id="19" presetID="22" presetClass="entr" presetSubtype="8" fill="hold" nodeType="withEffect">
                                  <p:stCondLst>
                                    <p:cond delay="0"/>
                                  </p:stCondLst>
                                  <p:childTnLst>
                                    <p:set>
                                      <p:cBhvr>
                                        <p:cTn id="20" dur="1" fill="hold">
                                          <p:stCondLst>
                                            <p:cond delay="0"/>
                                          </p:stCondLst>
                                        </p:cTn>
                                        <p:tgtEl>
                                          <p:spTgt spid="99435"/>
                                        </p:tgtEl>
                                        <p:attrNameLst>
                                          <p:attrName>style.visibility</p:attrName>
                                        </p:attrNameLst>
                                      </p:cBhvr>
                                      <p:to>
                                        <p:strVal val="visible"/>
                                      </p:to>
                                    </p:set>
                                    <p:animEffect transition="in" filter="wipe(left)">
                                      <p:cBhvr>
                                        <p:cTn id="21" dur="500"/>
                                        <p:tgtEl>
                                          <p:spTgt spid="99435"/>
                                        </p:tgtEl>
                                      </p:cBhvr>
                                    </p:animEffect>
                                  </p:childTnLst>
                                </p:cTn>
                              </p:par>
                              <p:par>
                                <p:cTn id="22" presetID="18" presetClass="entr" presetSubtype="3" fill="hold" grpId="0" nodeType="withEffect">
                                  <p:stCondLst>
                                    <p:cond delay="0"/>
                                  </p:stCondLst>
                                  <p:childTnLst>
                                    <p:set>
                                      <p:cBhvr>
                                        <p:cTn id="23" dur="1" fill="hold">
                                          <p:stCondLst>
                                            <p:cond delay="0"/>
                                          </p:stCondLst>
                                        </p:cTn>
                                        <p:tgtEl>
                                          <p:spTgt spid="99433"/>
                                        </p:tgtEl>
                                        <p:attrNameLst>
                                          <p:attrName>style.visibility</p:attrName>
                                        </p:attrNameLst>
                                      </p:cBhvr>
                                      <p:to>
                                        <p:strVal val="visible"/>
                                      </p:to>
                                    </p:set>
                                    <p:animEffect transition="in" filter="strips(upRight)">
                                      <p:cBhvr>
                                        <p:cTn id="24" dur="500"/>
                                        <p:tgtEl>
                                          <p:spTgt spid="99433"/>
                                        </p:tgtEl>
                                      </p:cBhvr>
                                    </p:animEffect>
                                  </p:childTnLst>
                                </p:cTn>
                              </p:par>
                              <p:par>
                                <p:cTn id="25" presetID="9" presetClass="exit" presetSubtype="0" fill="hold" grpId="1" nodeType="withEffect">
                                  <p:stCondLst>
                                    <p:cond delay="0"/>
                                  </p:stCondLst>
                                  <p:childTnLst>
                                    <p:animEffect transition="out" filter="dissolve">
                                      <p:cBhvr>
                                        <p:cTn id="26" dur="500"/>
                                        <p:tgtEl>
                                          <p:spTgt spid="99433"/>
                                        </p:tgtEl>
                                      </p:cBhvr>
                                    </p:animEffect>
                                    <p:set>
                                      <p:cBhvr>
                                        <p:cTn id="27" dur="1" fill="hold">
                                          <p:stCondLst>
                                            <p:cond delay="499"/>
                                          </p:stCondLst>
                                        </p:cTn>
                                        <p:tgtEl>
                                          <p:spTgt spid="99433"/>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99435"/>
                                        </p:tgtEl>
                                      </p:cBhvr>
                                    </p:animEffect>
                                    <p:set>
                                      <p:cBhvr>
                                        <p:cTn id="30" dur="1" fill="hold">
                                          <p:stCondLst>
                                            <p:cond delay="499"/>
                                          </p:stCondLst>
                                        </p:cTn>
                                        <p:tgtEl>
                                          <p:spTgt spid="99435"/>
                                        </p:tgtEl>
                                        <p:attrNameLst>
                                          <p:attrName>style.visibility</p:attrName>
                                        </p:attrNameLst>
                                      </p:cBhvr>
                                      <p:to>
                                        <p:strVal val="hidden"/>
                                      </p:to>
                                    </p:set>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119877"/>
                                        </p:tgtEl>
                                        <p:attrNameLst>
                                          <p:attrName>style.visibility</p:attrName>
                                        </p:attrNameLst>
                                      </p:cBhvr>
                                      <p:to>
                                        <p:strVal val="visible"/>
                                      </p:to>
                                    </p:set>
                                    <p:animEffect transition="in" filter="wipe(up)">
                                      <p:cBhvr>
                                        <p:cTn id="34" dur="500"/>
                                        <p:tgtEl>
                                          <p:spTgt spid="11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2" grpId="0" uiExpand="1" animBg="1"/>
      <p:bldP spid="99432" grpId="1" uiExpand="1" animBg="1"/>
      <p:bldP spid="99433" grpId="0" animBg="1"/>
      <p:bldP spid="9943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Espaço Reservado para Rodapé 1"/>
          <p:cNvSpPr>
            <a:spLocks noGrp="1"/>
          </p:cNvSpPr>
          <p:nvPr>
            <p:ph type="ftr" sz="quarter" idx="10"/>
          </p:nvPr>
        </p:nvSpPr>
        <p:spPr/>
        <p:txBody>
          <a:bodyPr/>
          <a:lstStyle/>
          <a:p>
            <a:r>
              <a:rPr lang="en-US" altLang="pt-BR"/>
              <a:t>THE COSTS OF PRODUCTION</a:t>
            </a:r>
          </a:p>
        </p:txBody>
      </p:sp>
      <p:sp>
        <p:nvSpPr>
          <p:cNvPr id="85" name="Espaço Reservado para Número de Slide 2"/>
          <p:cNvSpPr>
            <a:spLocks noGrp="1"/>
          </p:cNvSpPr>
          <p:nvPr>
            <p:ph type="sldNum" sz="quarter" idx="11"/>
          </p:nvPr>
        </p:nvSpPr>
        <p:spPr/>
        <p:txBody>
          <a:bodyPr/>
          <a:lstStyle/>
          <a:p>
            <a:fld id="{6CC6A7BA-F106-469B-A18C-CC4370AAA546}" type="slidenum">
              <a:rPr lang="en-US" altLang="pt-BR"/>
              <a:pPr/>
              <a:t>45</a:t>
            </a:fld>
            <a:endParaRPr lang="en-US" altLang="pt-BR"/>
          </a:p>
        </p:txBody>
      </p:sp>
      <p:sp>
        <p:nvSpPr>
          <p:cNvPr id="121858" name="Rectangle 2"/>
          <p:cNvSpPr>
            <a:spLocks noGrp="1" noChangeArrowheads="1"/>
          </p:cNvSpPr>
          <p:nvPr>
            <p:ph type="title" idx="4294967295"/>
          </p:nvPr>
        </p:nvSpPr>
        <p:spPr>
          <a:xfrm>
            <a:off x="1524000" y="163514"/>
            <a:ext cx="9144000" cy="649287"/>
          </a:xfrm>
        </p:spPr>
        <p:txBody>
          <a:bodyPr/>
          <a:lstStyle/>
          <a:p>
            <a:r>
              <a:rPr lang="en-US" altLang="pt-BR" sz="2800" dirty="0" err="1" smtClean="0"/>
              <a:t>Exemplo</a:t>
            </a:r>
            <a:r>
              <a:rPr lang="en-US" altLang="pt-BR" sz="2800" dirty="0" smtClean="0"/>
              <a:t> 2: </a:t>
            </a:r>
            <a:r>
              <a:rPr lang="en-US" altLang="pt-BR" sz="2800" dirty="0" err="1" smtClean="0"/>
              <a:t>Curvas</a:t>
            </a:r>
            <a:r>
              <a:rPr lang="en-US" altLang="pt-BR" sz="2800" dirty="0" smtClean="0"/>
              <a:t> de </a:t>
            </a:r>
            <a:r>
              <a:rPr lang="en-US" altLang="pt-BR" sz="2800" dirty="0" err="1" smtClean="0"/>
              <a:t>Custo</a:t>
            </a:r>
            <a:r>
              <a:rPr lang="en-US" altLang="pt-BR" sz="2800" dirty="0" smtClean="0"/>
              <a:t> Marginal e </a:t>
            </a:r>
            <a:r>
              <a:rPr lang="en-US" altLang="pt-BR" sz="2800" dirty="0" err="1" smtClean="0"/>
              <a:t>Custo</a:t>
            </a:r>
            <a:r>
              <a:rPr lang="en-US" altLang="pt-BR" sz="2800" dirty="0" smtClean="0"/>
              <a:t> Total </a:t>
            </a:r>
            <a:r>
              <a:rPr lang="en-US" altLang="pt-BR" sz="2800" dirty="0" err="1" smtClean="0"/>
              <a:t>Médio</a:t>
            </a:r>
            <a:endParaRPr lang="en-US" altLang="pt-BR" sz="3000" dirty="0"/>
          </a:p>
        </p:txBody>
      </p:sp>
      <p:sp>
        <p:nvSpPr>
          <p:cNvPr id="121859"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pt-BR" sz="1400" b="1">
                <a:latin typeface="Tahoma" panose="020B0604030504040204" pitchFamily="34" charset="0"/>
                <a:cs typeface="Arial" panose="020B0604020202020204" pitchFamily="34" charset="0"/>
              </a:rPr>
              <a:t>0</a:t>
            </a:r>
          </a:p>
        </p:txBody>
      </p:sp>
      <p:sp>
        <p:nvSpPr>
          <p:cNvPr id="121860" name="AutoShape 4"/>
          <p:cNvSpPr>
            <a:spLocks noChangeAspect="1" noChangeArrowheads="1" noTextEdit="1"/>
          </p:cNvSpPr>
          <p:nvPr/>
        </p:nvSpPr>
        <p:spPr bwMode="auto">
          <a:xfrm>
            <a:off x="4932364" y="779463"/>
            <a:ext cx="5394325"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121861" name="Rectangle 5"/>
          <p:cNvSpPr>
            <a:spLocks noChangeArrowheads="1"/>
          </p:cNvSpPr>
          <p:nvPr/>
        </p:nvSpPr>
        <p:spPr bwMode="auto">
          <a:xfrm>
            <a:off x="4981575" y="828675"/>
            <a:ext cx="5284788" cy="5494338"/>
          </a:xfrm>
          <a:prstGeom prst="rect">
            <a:avLst/>
          </a:prstGeom>
          <a:solidFill>
            <a:srgbClr val="CC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62" name="Rectangle 6"/>
          <p:cNvSpPr>
            <a:spLocks noChangeArrowheads="1"/>
          </p:cNvSpPr>
          <p:nvPr/>
        </p:nvSpPr>
        <p:spPr bwMode="auto">
          <a:xfrm>
            <a:off x="6265864" y="1108076"/>
            <a:ext cx="3792537" cy="4208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21863" name="Group 25"/>
          <p:cNvGrpSpPr>
            <a:grpSpLocks/>
          </p:cNvGrpSpPr>
          <p:nvPr/>
        </p:nvGrpSpPr>
        <p:grpSpPr bwMode="auto">
          <a:xfrm>
            <a:off x="6734175" y="1874838"/>
            <a:ext cx="3632200" cy="1949450"/>
            <a:chOff x="3282" y="1181"/>
            <a:chExt cx="2288" cy="1228"/>
          </a:xfrm>
        </p:grpSpPr>
        <p:sp>
          <p:nvSpPr>
            <p:cNvPr id="121864" name="Freeform 26"/>
            <p:cNvSpPr>
              <a:spLocks/>
            </p:cNvSpPr>
            <p:nvPr/>
          </p:nvSpPr>
          <p:spPr bwMode="auto">
            <a:xfrm>
              <a:off x="3307" y="1206"/>
              <a:ext cx="2263" cy="1184"/>
            </a:xfrm>
            <a:custGeom>
              <a:avLst/>
              <a:gdLst>
                <a:gd name="T0" fmla="*/ 0 w 361"/>
                <a:gd name="T1" fmla="*/ 0 h 189"/>
                <a:gd name="T2" fmla="*/ 2044 w 361"/>
                <a:gd name="T3" fmla="*/ 4711 h 189"/>
                <a:gd name="T4" fmla="*/ 4050 w 361"/>
                <a:gd name="T5" fmla="*/ 6553 h 189"/>
                <a:gd name="T6" fmla="*/ 6093 w 361"/>
                <a:gd name="T7" fmla="*/ 7298 h 189"/>
                <a:gd name="T8" fmla="*/ 8093 w 361"/>
                <a:gd name="T9" fmla="*/ 7417 h 189"/>
                <a:gd name="T10" fmla="*/ 10136 w 361"/>
                <a:gd name="T11" fmla="*/ 7104 h 189"/>
                <a:gd name="T12" fmla="*/ 12142 w 361"/>
                <a:gd name="T13" fmla="*/ 6434 h 189"/>
                <a:gd name="T14" fmla="*/ 14186 w 361"/>
                <a:gd name="T15" fmla="*/ 5337 h 189"/>
                <a:gd name="T16" fmla="*/ 0 60000 65536"/>
                <a:gd name="T17" fmla="*/ 0 60000 65536"/>
                <a:gd name="T18" fmla="*/ 0 60000 65536"/>
                <a:gd name="T19" fmla="*/ 0 60000 65536"/>
                <a:gd name="T20" fmla="*/ 0 60000 65536"/>
                <a:gd name="T21" fmla="*/ 0 60000 65536"/>
                <a:gd name="T22" fmla="*/ 0 60000 65536"/>
                <a:gd name="T23" fmla="*/ 0 60000 65536"/>
                <a:gd name="T24" fmla="*/ 0 w 361"/>
                <a:gd name="T25" fmla="*/ 0 h 189"/>
                <a:gd name="T26" fmla="*/ 361 w 361"/>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 h="189">
                  <a:moveTo>
                    <a:pt x="0" y="0"/>
                  </a:moveTo>
                  <a:lnTo>
                    <a:pt x="52" y="120"/>
                  </a:lnTo>
                  <a:lnTo>
                    <a:pt x="103" y="167"/>
                  </a:lnTo>
                  <a:lnTo>
                    <a:pt x="155" y="186"/>
                  </a:lnTo>
                  <a:lnTo>
                    <a:pt x="206" y="189"/>
                  </a:lnTo>
                  <a:lnTo>
                    <a:pt x="258" y="181"/>
                  </a:lnTo>
                  <a:lnTo>
                    <a:pt x="309" y="164"/>
                  </a:lnTo>
                  <a:lnTo>
                    <a:pt x="361" y="136"/>
                  </a:lnTo>
                </a:path>
              </a:pathLst>
            </a:custGeom>
            <a:noFill/>
            <a:ln w="301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65" name="Oval 27"/>
            <p:cNvSpPr>
              <a:spLocks noChangeArrowheads="1"/>
            </p:cNvSpPr>
            <p:nvPr/>
          </p:nvSpPr>
          <p:spPr bwMode="auto">
            <a:xfrm>
              <a:off x="3282" y="1181"/>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66" name="Oval 28"/>
            <p:cNvSpPr>
              <a:spLocks noChangeArrowheads="1"/>
            </p:cNvSpPr>
            <p:nvPr/>
          </p:nvSpPr>
          <p:spPr bwMode="auto">
            <a:xfrm>
              <a:off x="3608" y="1933"/>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67" name="Oval 29"/>
            <p:cNvSpPr>
              <a:spLocks noChangeArrowheads="1"/>
            </p:cNvSpPr>
            <p:nvPr/>
          </p:nvSpPr>
          <p:spPr bwMode="auto">
            <a:xfrm>
              <a:off x="3927" y="2227"/>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68" name="Oval 30"/>
            <p:cNvSpPr>
              <a:spLocks noChangeArrowheads="1"/>
            </p:cNvSpPr>
            <p:nvPr/>
          </p:nvSpPr>
          <p:spPr bwMode="auto">
            <a:xfrm>
              <a:off x="4253" y="2347"/>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69" name="Oval 31"/>
            <p:cNvSpPr>
              <a:spLocks noChangeArrowheads="1"/>
            </p:cNvSpPr>
            <p:nvPr/>
          </p:nvSpPr>
          <p:spPr bwMode="auto">
            <a:xfrm>
              <a:off x="4573" y="236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0" name="Oval 32"/>
            <p:cNvSpPr>
              <a:spLocks noChangeArrowheads="1"/>
            </p:cNvSpPr>
            <p:nvPr/>
          </p:nvSpPr>
          <p:spPr bwMode="auto">
            <a:xfrm>
              <a:off x="4899" y="2315"/>
              <a:ext cx="44" cy="44"/>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1" name="Oval 33"/>
            <p:cNvSpPr>
              <a:spLocks noChangeArrowheads="1"/>
            </p:cNvSpPr>
            <p:nvPr/>
          </p:nvSpPr>
          <p:spPr bwMode="auto">
            <a:xfrm>
              <a:off x="5219" y="2209"/>
              <a:ext cx="44" cy="43"/>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grpSp>
        <p:nvGrpSpPr>
          <p:cNvPr id="3" name="Group 34"/>
          <p:cNvGrpSpPr>
            <a:grpSpLocks/>
          </p:cNvGrpSpPr>
          <p:nvPr/>
        </p:nvGrpSpPr>
        <p:grpSpPr bwMode="auto">
          <a:xfrm>
            <a:off x="6484939" y="1306514"/>
            <a:ext cx="3622675" cy="3235325"/>
            <a:chOff x="3125" y="823"/>
            <a:chExt cx="2282" cy="2038"/>
          </a:xfrm>
        </p:grpSpPr>
        <p:sp>
          <p:nvSpPr>
            <p:cNvPr id="121873" name="Freeform 35"/>
            <p:cNvSpPr>
              <a:spLocks/>
            </p:cNvSpPr>
            <p:nvPr/>
          </p:nvSpPr>
          <p:spPr bwMode="auto">
            <a:xfrm>
              <a:off x="3150" y="823"/>
              <a:ext cx="2257" cy="2019"/>
            </a:xfrm>
            <a:custGeom>
              <a:avLst/>
              <a:gdLst>
                <a:gd name="T0" fmla="*/ 0 w 360"/>
                <a:gd name="T1" fmla="*/ 10302 h 322"/>
                <a:gd name="T2" fmla="*/ 2006 w 360"/>
                <a:gd name="T3" fmla="*/ 11876 h 322"/>
                <a:gd name="T4" fmla="*/ 4050 w 360"/>
                <a:gd name="T5" fmla="*/ 12660 h 322"/>
                <a:gd name="T6" fmla="*/ 6050 w 360"/>
                <a:gd name="T7" fmla="*/ 11876 h 322"/>
                <a:gd name="T8" fmla="*/ 8100 w 360"/>
                <a:gd name="T9" fmla="*/ 10302 h 322"/>
                <a:gd name="T10" fmla="*/ 10100 w 360"/>
                <a:gd name="T11" fmla="*/ 7944 h 322"/>
                <a:gd name="T12" fmla="*/ 12144 w 360"/>
                <a:gd name="T13" fmla="*/ 4759 h 322"/>
                <a:gd name="T14" fmla="*/ 14150 w 360"/>
                <a:gd name="T15" fmla="*/ 0 h 322"/>
                <a:gd name="T16" fmla="*/ 0 60000 65536"/>
                <a:gd name="T17" fmla="*/ 0 60000 65536"/>
                <a:gd name="T18" fmla="*/ 0 60000 65536"/>
                <a:gd name="T19" fmla="*/ 0 60000 65536"/>
                <a:gd name="T20" fmla="*/ 0 60000 65536"/>
                <a:gd name="T21" fmla="*/ 0 60000 65536"/>
                <a:gd name="T22" fmla="*/ 0 60000 65536"/>
                <a:gd name="T23" fmla="*/ 0 60000 65536"/>
                <a:gd name="T24" fmla="*/ 0 w 360"/>
                <a:gd name="T25" fmla="*/ 0 h 322"/>
                <a:gd name="T26" fmla="*/ 360 w 360"/>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0" h="322">
                  <a:moveTo>
                    <a:pt x="0" y="262"/>
                  </a:moveTo>
                  <a:lnTo>
                    <a:pt x="51" y="302"/>
                  </a:lnTo>
                  <a:lnTo>
                    <a:pt x="103" y="322"/>
                  </a:lnTo>
                  <a:lnTo>
                    <a:pt x="154" y="302"/>
                  </a:lnTo>
                  <a:lnTo>
                    <a:pt x="206" y="262"/>
                  </a:lnTo>
                  <a:lnTo>
                    <a:pt x="257" y="202"/>
                  </a:lnTo>
                  <a:lnTo>
                    <a:pt x="309" y="121"/>
                  </a:lnTo>
                  <a:lnTo>
                    <a:pt x="360" y="0"/>
                  </a:lnTo>
                </a:path>
              </a:pathLst>
            </a:custGeom>
            <a:noFill/>
            <a:ln w="30163">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4" name="Oval 36"/>
            <p:cNvSpPr>
              <a:spLocks noChangeArrowheads="1"/>
            </p:cNvSpPr>
            <p:nvPr/>
          </p:nvSpPr>
          <p:spPr bwMode="auto">
            <a:xfrm>
              <a:off x="3125" y="2441"/>
              <a:ext cx="44" cy="43"/>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5" name="Oval 37"/>
            <p:cNvSpPr>
              <a:spLocks noChangeArrowheads="1"/>
            </p:cNvSpPr>
            <p:nvPr/>
          </p:nvSpPr>
          <p:spPr bwMode="auto">
            <a:xfrm>
              <a:off x="3445" y="2691"/>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6" name="Oval 38"/>
            <p:cNvSpPr>
              <a:spLocks noChangeArrowheads="1"/>
            </p:cNvSpPr>
            <p:nvPr/>
          </p:nvSpPr>
          <p:spPr bwMode="auto">
            <a:xfrm>
              <a:off x="3771" y="2817"/>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7" name="Oval 39"/>
            <p:cNvSpPr>
              <a:spLocks noChangeArrowheads="1"/>
            </p:cNvSpPr>
            <p:nvPr/>
          </p:nvSpPr>
          <p:spPr bwMode="auto">
            <a:xfrm>
              <a:off x="4090" y="2691"/>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8" name="Oval 40"/>
            <p:cNvSpPr>
              <a:spLocks noChangeArrowheads="1"/>
            </p:cNvSpPr>
            <p:nvPr/>
          </p:nvSpPr>
          <p:spPr bwMode="auto">
            <a:xfrm>
              <a:off x="4416" y="2441"/>
              <a:ext cx="44" cy="43"/>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79" name="Oval 41"/>
            <p:cNvSpPr>
              <a:spLocks noChangeArrowheads="1"/>
            </p:cNvSpPr>
            <p:nvPr/>
          </p:nvSpPr>
          <p:spPr bwMode="auto">
            <a:xfrm>
              <a:off x="4736" y="2064"/>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80" name="Oval 42"/>
            <p:cNvSpPr>
              <a:spLocks noChangeArrowheads="1"/>
            </p:cNvSpPr>
            <p:nvPr/>
          </p:nvSpPr>
          <p:spPr bwMode="auto">
            <a:xfrm>
              <a:off x="5062" y="1557"/>
              <a:ext cx="44" cy="44"/>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21881" name="Rectangle 43"/>
          <p:cNvSpPr>
            <a:spLocks noChangeArrowheads="1"/>
          </p:cNvSpPr>
          <p:nvPr/>
        </p:nvSpPr>
        <p:spPr bwMode="auto">
          <a:xfrm>
            <a:off x="7540626" y="992189"/>
            <a:ext cx="1287463" cy="896937"/>
          </a:xfrm>
          <a:prstGeom prst="rect">
            <a:avLst/>
          </a:prstGeom>
          <a:solidFill>
            <a:srgbClr val="FFFFCC"/>
          </a:solidFill>
          <a:ln w="0">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21882" name="Group 52"/>
          <p:cNvGrpSpPr>
            <a:grpSpLocks/>
          </p:cNvGrpSpPr>
          <p:nvPr/>
        </p:nvGrpSpPr>
        <p:grpSpPr bwMode="auto">
          <a:xfrm>
            <a:off x="7691438" y="1047750"/>
            <a:ext cx="1271587" cy="384175"/>
            <a:chOff x="773" y="2073"/>
            <a:chExt cx="801" cy="242"/>
          </a:xfrm>
        </p:grpSpPr>
        <p:sp>
          <p:nvSpPr>
            <p:cNvPr id="121883" name="Line 53"/>
            <p:cNvSpPr>
              <a:spLocks noChangeShapeType="1"/>
            </p:cNvSpPr>
            <p:nvPr/>
          </p:nvSpPr>
          <p:spPr bwMode="auto">
            <a:xfrm>
              <a:off x="773" y="2190"/>
              <a:ext cx="202" cy="1"/>
            </a:xfrm>
            <a:prstGeom prst="line">
              <a:avLst/>
            </a:prstGeom>
            <a:noFill/>
            <a:ln w="30163">
              <a:solidFill>
                <a:srgbClr val="0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84" name="Oval 54"/>
            <p:cNvSpPr>
              <a:spLocks noChangeArrowheads="1"/>
            </p:cNvSpPr>
            <p:nvPr/>
          </p:nvSpPr>
          <p:spPr bwMode="auto">
            <a:xfrm>
              <a:off x="845" y="2160"/>
              <a:ext cx="51" cy="51"/>
            </a:xfrm>
            <a:prstGeom prst="ellipse">
              <a:avLst/>
            </a:prstGeom>
            <a:solidFill>
              <a:srgbClr val="008000"/>
            </a:solidFill>
            <a:ln w="9525">
              <a:solidFill>
                <a:srgbClr val="0080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85" name="Rectangle 55"/>
            <p:cNvSpPr>
              <a:spLocks noChangeArrowheads="1"/>
            </p:cNvSpPr>
            <p:nvPr/>
          </p:nvSpPr>
          <p:spPr bwMode="auto">
            <a:xfrm>
              <a:off x="1025" y="2073"/>
              <a:ext cx="54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i="1" dirty="0" err="1" smtClean="0">
                  <a:solidFill>
                    <a:srgbClr val="000000"/>
                  </a:solidFill>
                  <a:cs typeface="Arial" panose="020B0604020202020204" pitchFamily="34" charset="0"/>
                </a:rPr>
                <a:t>CTme</a:t>
              </a:r>
              <a:endParaRPr lang="en-US" altLang="pt-BR" sz="2500" i="1" dirty="0">
                <a:cs typeface="Arial" panose="020B0604020202020204" pitchFamily="34" charset="0"/>
              </a:endParaRPr>
            </a:p>
          </p:txBody>
        </p:sp>
      </p:grpSp>
      <p:grpSp>
        <p:nvGrpSpPr>
          <p:cNvPr id="5" name="Group 56"/>
          <p:cNvGrpSpPr>
            <a:grpSpLocks/>
          </p:cNvGrpSpPr>
          <p:nvPr/>
        </p:nvGrpSpPr>
        <p:grpSpPr bwMode="auto">
          <a:xfrm>
            <a:off x="7691437" y="1438276"/>
            <a:ext cx="1076323" cy="384175"/>
            <a:chOff x="773" y="2348"/>
            <a:chExt cx="678" cy="242"/>
          </a:xfrm>
        </p:grpSpPr>
        <p:sp>
          <p:nvSpPr>
            <p:cNvPr id="121887" name="Line 57"/>
            <p:cNvSpPr>
              <a:spLocks noChangeShapeType="1"/>
            </p:cNvSpPr>
            <p:nvPr/>
          </p:nvSpPr>
          <p:spPr bwMode="auto">
            <a:xfrm>
              <a:off x="773" y="2465"/>
              <a:ext cx="202" cy="1"/>
            </a:xfrm>
            <a:prstGeom prst="line">
              <a:avLst/>
            </a:prstGeom>
            <a:noFill/>
            <a:ln w="30163">
              <a:solidFill>
                <a:srgbClr val="FF66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88" name="Oval 58"/>
            <p:cNvSpPr>
              <a:spLocks noChangeArrowheads="1"/>
            </p:cNvSpPr>
            <p:nvPr/>
          </p:nvSpPr>
          <p:spPr bwMode="auto">
            <a:xfrm>
              <a:off x="845" y="2436"/>
              <a:ext cx="51" cy="51"/>
            </a:xfrm>
            <a:prstGeom prst="ellipse">
              <a:avLst/>
            </a:prstGeom>
            <a:solidFill>
              <a:srgbClr val="993300"/>
            </a:solidFill>
            <a:ln w="9525">
              <a:solidFill>
                <a:srgbClr val="993300"/>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1889" name="Rectangle 59"/>
            <p:cNvSpPr>
              <a:spLocks noChangeArrowheads="1"/>
            </p:cNvSpPr>
            <p:nvPr/>
          </p:nvSpPr>
          <p:spPr bwMode="auto">
            <a:xfrm>
              <a:off x="1025" y="2348"/>
              <a:ext cx="42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500" i="1" dirty="0" err="1" smtClean="0">
                  <a:solidFill>
                    <a:srgbClr val="000000"/>
                  </a:solidFill>
                  <a:cs typeface="Arial" panose="020B0604020202020204" pitchFamily="34" charset="0"/>
                </a:rPr>
                <a:t>Cmg</a:t>
              </a:r>
              <a:endParaRPr lang="en-US" altLang="pt-BR" sz="2500" i="1" dirty="0">
                <a:cs typeface="Arial" panose="020B0604020202020204" pitchFamily="34" charset="0"/>
              </a:endParaRPr>
            </a:p>
          </p:txBody>
        </p:sp>
      </p:grpSp>
      <p:grpSp>
        <p:nvGrpSpPr>
          <p:cNvPr id="121890" name="Group 60"/>
          <p:cNvGrpSpPr>
            <a:grpSpLocks/>
          </p:cNvGrpSpPr>
          <p:nvPr/>
        </p:nvGrpSpPr>
        <p:grpSpPr bwMode="auto">
          <a:xfrm>
            <a:off x="4981575" y="828675"/>
            <a:ext cx="5284788" cy="5494338"/>
            <a:chOff x="2178" y="522"/>
            <a:chExt cx="3329" cy="3461"/>
          </a:xfrm>
        </p:grpSpPr>
        <p:grpSp>
          <p:nvGrpSpPr>
            <p:cNvPr id="121891" name="Group 61"/>
            <p:cNvGrpSpPr>
              <a:grpSpLocks/>
            </p:cNvGrpSpPr>
            <p:nvPr/>
          </p:nvGrpSpPr>
          <p:grpSpPr bwMode="auto">
            <a:xfrm>
              <a:off x="2215" y="698"/>
              <a:ext cx="3161" cy="3245"/>
              <a:chOff x="2215" y="698"/>
              <a:chExt cx="3161" cy="3245"/>
            </a:xfrm>
          </p:grpSpPr>
          <p:sp>
            <p:nvSpPr>
              <p:cNvPr id="121892" name="Line 62"/>
              <p:cNvSpPr>
                <a:spLocks noChangeShapeType="1"/>
              </p:cNvSpPr>
              <p:nvPr/>
            </p:nvSpPr>
            <p:spPr bwMode="auto">
              <a:xfrm flipV="1">
                <a:off x="298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3" name="Line 63"/>
              <p:cNvSpPr>
                <a:spLocks noChangeShapeType="1"/>
              </p:cNvSpPr>
              <p:nvPr/>
            </p:nvSpPr>
            <p:spPr bwMode="auto">
              <a:xfrm flipV="1">
                <a:off x="3307"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4" name="Line 64"/>
              <p:cNvSpPr>
                <a:spLocks noChangeShapeType="1"/>
              </p:cNvSpPr>
              <p:nvPr/>
            </p:nvSpPr>
            <p:spPr bwMode="auto">
              <a:xfrm flipV="1">
                <a:off x="363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5" name="Line 65"/>
              <p:cNvSpPr>
                <a:spLocks noChangeShapeType="1"/>
              </p:cNvSpPr>
              <p:nvPr/>
            </p:nvSpPr>
            <p:spPr bwMode="auto">
              <a:xfrm flipV="1">
                <a:off x="3953"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6" name="Line 66"/>
              <p:cNvSpPr>
                <a:spLocks noChangeShapeType="1"/>
              </p:cNvSpPr>
              <p:nvPr/>
            </p:nvSpPr>
            <p:spPr bwMode="auto">
              <a:xfrm flipV="1">
                <a:off x="4279"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7" name="Line 67"/>
              <p:cNvSpPr>
                <a:spLocks noChangeShapeType="1"/>
              </p:cNvSpPr>
              <p:nvPr/>
            </p:nvSpPr>
            <p:spPr bwMode="auto">
              <a:xfrm flipV="1">
                <a:off x="4598"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8" name="Line 68"/>
              <p:cNvSpPr>
                <a:spLocks noChangeShapeType="1"/>
              </p:cNvSpPr>
              <p:nvPr/>
            </p:nvSpPr>
            <p:spPr bwMode="auto">
              <a:xfrm flipV="1">
                <a:off x="492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899" name="Line 69"/>
              <p:cNvSpPr>
                <a:spLocks noChangeShapeType="1"/>
              </p:cNvSpPr>
              <p:nvPr/>
            </p:nvSpPr>
            <p:spPr bwMode="auto">
              <a:xfrm flipV="1">
                <a:off x="5244" y="3349"/>
                <a:ext cx="1" cy="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21900" name="Group 70"/>
              <p:cNvGrpSpPr>
                <a:grpSpLocks/>
              </p:cNvGrpSpPr>
              <p:nvPr/>
            </p:nvGrpSpPr>
            <p:grpSpPr bwMode="auto">
              <a:xfrm>
                <a:off x="2454" y="698"/>
                <a:ext cx="2922" cy="2749"/>
                <a:chOff x="2454" y="698"/>
                <a:chExt cx="2922" cy="2749"/>
              </a:xfrm>
            </p:grpSpPr>
            <p:sp>
              <p:nvSpPr>
                <p:cNvPr id="121901" name="Line 71"/>
                <p:cNvSpPr>
                  <a:spLocks noChangeShapeType="1"/>
                </p:cNvSpPr>
                <p:nvPr/>
              </p:nvSpPr>
              <p:spPr bwMode="auto">
                <a:xfrm>
                  <a:off x="2937" y="334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2" name="Line 72"/>
                <p:cNvSpPr>
                  <a:spLocks noChangeShapeType="1"/>
                </p:cNvSpPr>
                <p:nvPr/>
              </p:nvSpPr>
              <p:spPr bwMode="auto">
                <a:xfrm>
                  <a:off x="2937" y="303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3" name="Line 73"/>
                <p:cNvSpPr>
                  <a:spLocks noChangeShapeType="1"/>
                </p:cNvSpPr>
                <p:nvPr/>
              </p:nvSpPr>
              <p:spPr bwMode="auto">
                <a:xfrm>
                  <a:off x="2937" y="271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4" name="Line 74"/>
                <p:cNvSpPr>
                  <a:spLocks noChangeShapeType="1"/>
                </p:cNvSpPr>
                <p:nvPr/>
              </p:nvSpPr>
              <p:spPr bwMode="auto">
                <a:xfrm>
                  <a:off x="2937" y="240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5" name="Line 75"/>
                <p:cNvSpPr>
                  <a:spLocks noChangeShapeType="1"/>
                </p:cNvSpPr>
                <p:nvPr/>
              </p:nvSpPr>
              <p:spPr bwMode="auto">
                <a:xfrm>
                  <a:off x="2937" y="2089"/>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6" name="Line 76"/>
                <p:cNvSpPr>
                  <a:spLocks noChangeShapeType="1"/>
                </p:cNvSpPr>
                <p:nvPr/>
              </p:nvSpPr>
              <p:spPr bwMode="auto">
                <a:xfrm>
                  <a:off x="2937" y="1770"/>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7" name="Line 77"/>
                <p:cNvSpPr>
                  <a:spLocks noChangeShapeType="1"/>
                </p:cNvSpPr>
                <p:nvPr/>
              </p:nvSpPr>
              <p:spPr bwMode="auto">
                <a:xfrm>
                  <a:off x="2937" y="1456"/>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8" name="Line 78"/>
                <p:cNvSpPr>
                  <a:spLocks noChangeShapeType="1"/>
                </p:cNvSpPr>
                <p:nvPr/>
              </p:nvSpPr>
              <p:spPr bwMode="auto">
                <a:xfrm>
                  <a:off x="2937" y="114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09" name="Line 79"/>
                <p:cNvSpPr>
                  <a:spLocks noChangeShapeType="1"/>
                </p:cNvSpPr>
                <p:nvPr/>
              </p:nvSpPr>
              <p:spPr bwMode="auto">
                <a:xfrm>
                  <a:off x="2937" y="823"/>
                  <a:ext cx="50"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121910" name="Group 80"/>
                <p:cNvGrpSpPr>
                  <a:grpSpLocks/>
                </p:cNvGrpSpPr>
                <p:nvPr/>
              </p:nvGrpSpPr>
              <p:grpSpPr bwMode="auto">
                <a:xfrm>
                  <a:off x="2987" y="698"/>
                  <a:ext cx="2389" cy="2652"/>
                  <a:chOff x="2987" y="698"/>
                  <a:chExt cx="2389" cy="2652"/>
                </a:xfrm>
              </p:grpSpPr>
              <p:sp>
                <p:nvSpPr>
                  <p:cNvPr id="121911" name="Line 81"/>
                  <p:cNvSpPr>
                    <a:spLocks noChangeShapeType="1"/>
                  </p:cNvSpPr>
                  <p:nvPr/>
                </p:nvSpPr>
                <p:spPr bwMode="auto">
                  <a:xfrm>
                    <a:off x="2987" y="698"/>
                    <a:ext cx="1" cy="265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1912" name="Line 82"/>
                  <p:cNvSpPr>
                    <a:spLocks noChangeShapeType="1"/>
                  </p:cNvSpPr>
                  <p:nvPr/>
                </p:nvSpPr>
                <p:spPr bwMode="auto">
                  <a:xfrm>
                    <a:off x="2987" y="3349"/>
                    <a:ext cx="2389"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21913" name="Rectangle 83"/>
                <p:cNvSpPr>
                  <a:spLocks noChangeArrowheads="1"/>
                </p:cNvSpPr>
                <p:nvPr/>
              </p:nvSpPr>
              <p:spPr bwMode="auto">
                <a:xfrm>
                  <a:off x="2630" y="3255"/>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21914" name="Rectangle 84"/>
                <p:cNvSpPr>
                  <a:spLocks noChangeArrowheads="1"/>
                </p:cNvSpPr>
                <p:nvPr/>
              </p:nvSpPr>
              <p:spPr bwMode="auto">
                <a:xfrm>
                  <a:off x="2542" y="294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$25</a:t>
                  </a:r>
                  <a:endParaRPr lang="en-US" altLang="pt-BR">
                    <a:cs typeface="Arial" panose="020B0604020202020204" pitchFamily="34" charset="0"/>
                  </a:endParaRPr>
                </a:p>
              </p:txBody>
            </p:sp>
            <p:sp>
              <p:nvSpPr>
                <p:cNvPr id="121915" name="Rectangle 85"/>
                <p:cNvSpPr>
                  <a:spLocks noChangeArrowheads="1"/>
                </p:cNvSpPr>
                <p:nvPr/>
              </p:nvSpPr>
              <p:spPr bwMode="auto">
                <a:xfrm>
                  <a:off x="2542" y="2622"/>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$50</a:t>
                  </a:r>
                  <a:endParaRPr lang="en-US" altLang="pt-BR">
                    <a:cs typeface="Arial" panose="020B0604020202020204" pitchFamily="34" charset="0"/>
                  </a:endParaRPr>
                </a:p>
              </p:txBody>
            </p:sp>
            <p:sp>
              <p:nvSpPr>
                <p:cNvPr id="121916" name="Rectangle 86"/>
                <p:cNvSpPr>
                  <a:spLocks noChangeArrowheads="1"/>
                </p:cNvSpPr>
                <p:nvPr/>
              </p:nvSpPr>
              <p:spPr bwMode="auto">
                <a:xfrm>
                  <a:off x="2542" y="2309"/>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$75</a:t>
                  </a:r>
                  <a:endParaRPr lang="en-US" altLang="pt-BR">
                    <a:cs typeface="Arial" panose="020B0604020202020204" pitchFamily="34" charset="0"/>
                  </a:endParaRPr>
                </a:p>
              </p:txBody>
            </p:sp>
            <p:sp>
              <p:nvSpPr>
                <p:cNvPr id="121917" name="Rectangle 87"/>
                <p:cNvSpPr>
                  <a:spLocks noChangeArrowheads="1"/>
                </p:cNvSpPr>
                <p:nvPr/>
              </p:nvSpPr>
              <p:spPr bwMode="auto">
                <a:xfrm>
                  <a:off x="2454" y="1995"/>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$100</a:t>
                  </a:r>
                  <a:endParaRPr lang="en-US" altLang="pt-BR">
                    <a:cs typeface="Arial" panose="020B0604020202020204" pitchFamily="34" charset="0"/>
                  </a:endParaRPr>
                </a:p>
              </p:txBody>
            </p:sp>
            <p:sp>
              <p:nvSpPr>
                <p:cNvPr id="121918" name="Rectangle 88"/>
                <p:cNvSpPr>
                  <a:spLocks noChangeArrowheads="1"/>
                </p:cNvSpPr>
                <p:nvPr/>
              </p:nvSpPr>
              <p:spPr bwMode="auto">
                <a:xfrm>
                  <a:off x="2454" y="1676"/>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$125</a:t>
                  </a:r>
                  <a:endParaRPr lang="en-US" altLang="pt-BR">
                    <a:cs typeface="Arial" panose="020B0604020202020204" pitchFamily="34" charset="0"/>
                  </a:endParaRPr>
                </a:p>
              </p:txBody>
            </p:sp>
            <p:sp>
              <p:nvSpPr>
                <p:cNvPr id="121919" name="Rectangle 89"/>
                <p:cNvSpPr>
                  <a:spLocks noChangeArrowheads="1"/>
                </p:cNvSpPr>
                <p:nvPr/>
              </p:nvSpPr>
              <p:spPr bwMode="auto">
                <a:xfrm>
                  <a:off x="2454" y="1362"/>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$150</a:t>
                  </a:r>
                  <a:endParaRPr lang="en-US" altLang="pt-BR">
                    <a:cs typeface="Arial" panose="020B0604020202020204" pitchFamily="34" charset="0"/>
                  </a:endParaRPr>
                </a:p>
              </p:txBody>
            </p:sp>
            <p:sp>
              <p:nvSpPr>
                <p:cNvPr id="121920" name="Rectangle 90"/>
                <p:cNvSpPr>
                  <a:spLocks noChangeArrowheads="1"/>
                </p:cNvSpPr>
                <p:nvPr/>
              </p:nvSpPr>
              <p:spPr bwMode="auto">
                <a:xfrm>
                  <a:off x="2454" y="104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$175</a:t>
                  </a:r>
                  <a:endParaRPr lang="en-US" altLang="pt-BR">
                    <a:cs typeface="Arial" panose="020B0604020202020204" pitchFamily="34" charset="0"/>
                  </a:endParaRPr>
                </a:p>
              </p:txBody>
            </p:sp>
            <p:sp>
              <p:nvSpPr>
                <p:cNvPr id="121921" name="Rectangle 91"/>
                <p:cNvSpPr>
                  <a:spLocks noChangeArrowheads="1"/>
                </p:cNvSpPr>
                <p:nvPr/>
              </p:nvSpPr>
              <p:spPr bwMode="auto">
                <a:xfrm>
                  <a:off x="2454" y="729"/>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$200</a:t>
                  </a:r>
                  <a:endParaRPr lang="en-US" altLang="pt-BR">
                    <a:cs typeface="Arial" panose="020B0604020202020204" pitchFamily="34" charset="0"/>
                  </a:endParaRPr>
                </a:p>
              </p:txBody>
            </p:sp>
          </p:grpSp>
          <p:sp>
            <p:nvSpPr>
              <p:cNvPr id="121922" name="Rectangle 92"/>
              <p:cNvSpPr>
                <a:spLocks noChangeArrowheads="1"/>
              </p:cNvSpPr>
              <p:nvPr/>
            </p:nvSpPr>
            <p:spPr bwMode="auto">
              <a:xfrm>
                <a:off x="294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0</a:t>
                </a:r>
                <a:endParaRPr lang="en-US" altLang="pt-BR">
                  <a:cs typeface="Arial" panose="020B0604020202020204" pitchFamily="34" charset="0"/>
                </a:endParaRPr>
              </a:p>
            </p:txBody>
          </p:sp>
          <p:sp>
            <p:nvSpPr>
              <p:cNvPr id="121923" name="Rectangle 93"/>
              <p:cNvSpPr>
                <a:spLocks noChangeArrowheads="1"/>
              </p:cNvSpPr>
              <p:nvPr/>
            </p:nvSpPr>
            <p:spPr bwMode="auto">
              <a:xfrm>
                <a:off x="3263"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1</a:t>
                </a:r>
                <a:endParaRPr lang="en-US" altLang="pt-BR">
                  <a:cs typeface="Arial" panose="020B0604020202020204" pitchFamily="34" charset="0"/>
                </a:endParaRPr>
              </a:p>
            </p:txBody>
          </p:sp>
          <p:sp>
            <p:nvSpPr>
              <p:cNvPr id="121924" name="Rectangle 94"/>
              <p:cNvSpPr>
                <a:spLocks noChangeArrowheads="1"/>
              </p:cNvSpPr>
              <p:nvPr/>
            </p:nvSpPr>
            <p:spPr bwMode="auto">
              <a:xfrm>
                <a:off x="358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2</a:t>
                </a:r>
                <a:endParaRPr lang="en-US" altLang="pt-BR">
                  <a:cs typeface="Arial" panose="020B0604020202020204" pitchFamily="34" charset="0"/>
                </a:endParaRPr>
              </a:p>
            </p:txBody>
          </p:sp>
          <p:sp>
            <p:nvSpPr>
              <p:cNvPr id="121925" name="Rectangle 95"/>
              <p:cNvSpPr>
                <a:spLocks noChangeArrowheads="1"/>
              </p:cNvSpPr>
              <p:nvPr/>
            </p:nvSpPr>
            <p:spPr bwMode="auto">
              <a:xfrm>
                <a:off x="3909"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3</a:t>
                </a:r>
                <a:endParaRPr lang="en-US" altLang="pt-BR">
                  <a:cs typeface="Arial" panose="020B0604020202020204" pitchFamily="34" charset="0"/>
                </a:endParaRPr>
              </a:p>
            </p:txBody>
          </p:sp>
          <p:sp>
            <p:nvSpPr>
              <p:cNvPr id="121926" name="Rectangle 96"/>
              <p:cNvSpPr>
                <a:spLocks noChangeArrowheads="1"/>
              </p:cNvSpPr>
              <p:nvPr/>
            </p:nvSpPr>
            <p:spPr bwMode="auto">
              <a:xfrm>
                <a:off x="4235"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4</a:t>
                </a:r>
                <a:endParaRPr lang="en-US" altLang="pt-BR">
                  <a:cs typeface="Arial" panose="020B0604020202020204" pitchFamily="34" charset="0"/>
                </a:endParaRPr>
              </a:p>
            </p:txBody>
          </p:sp>
          <p:sp>
            <p:nvSpPr>
              <p:cNvPr id="121927" name="Rectangle 97"/>
              <p:cNvSpPr>
                <a:spLocks noChangeArrowheads="1"/>
              </p:cNvSpPr>
              <p:nvPr/>
            </p:nvSpPr>
            <p:spPr bwMode="auto">
              <a:xfrm>
                <a:off x="4554"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5</a:t>
                </a:r>
                <a:endParaRPr lang="en-US" altLang="pt-BR">
                  <a:cs typeface="Arial" panose="020B0604020202020204" pitchFamily="34" charset="0"/>
                </a:endParaRPr>
              </a:p>
            </p:txBody>
          </p:sp>
          <p:sp>
            <p:nvSpPr>
              <p:cNvPr id="121928" name="Rectangle 98"/>
              <p:cNvSpPr>
                <a:spLocks noChangeArrowheads="1"/>
              </p:cNvSpPr>
              <p:nvPr/>
            </p:nvSpPr>
            <p:spPr bwMode="auto">
              <a:xfrm>
                <a:off x="488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6</a:t>
                </a:r>
                <a:endParaRPr lang="en-US" altLang="pt-BR">
                  <a:cs typeface="Arial" panose="020B0604020202020204" pitchFamily="34" charset="0"/>
                </a:endParaRPr>
              </a:p>
            </p:txBody>
          </p:sp>
          <p:sp>
            <p:nvSpPr>
              <p:cNvPr id="121929" name="Rectangle 99"/>
              <p:cNvSpPr>
                <a:spLocks noChangeArrowheads="1"/>
              </p:cNvSpPr>
              <p:nvPr/>
            </p:nvSpPr>
            <p:spPr bwMode="auto">
              <a:xfrm>
                <a:off x="5200" y="3494"/>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a:solidFill>
                      <a:srgbClr val="000000"/>
                    </a:solidFill>
                    <a:cs typeface="Arial" panose="020B0604020202020204" pitchFamily="34" charset="0"/>
                  </a:rPr>
                  <a:t>7</a:t>
                </a:r>
                <a:endParaRPr lang="en-US" altLang="pt-BR">
                  <a:cs typeface="Arial" panose="020B0604020202020204" pitchFamily="34" charset="0"/>
                </a:endParaRPr>
              </a:p>
            </p:txBody>
          </p:sp>
          <p:sp>
            <p:nvSpPr>
              <p:cNvPr id="121930" name="Rectangle 100"/>
              <p:cNvSpPr>
                <a:spLocks noChangeArrowheads="1"/>
              </p:cNvSpPr>
              <p:nvPr/>
            </p:nvSpPr>
            <p:spPr bwMode="auto">
              <a:xfrm>
                <a:off x="4103" y="3751"/>
                <a:ext cx="12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i="1">
                    <a:solidFill>
                      <a:srgbClr val="000000"/>
                    </a:solidFill>
                    <a:cs typeface="Arial" panose="020B0604020202020204" pitchFamily="34" charset="0"/>
                  </a:rPr>
                  <a:t>Q</a:t>
                </a:r>
                <a:endParaRPr lang="en-US" altLang="pt-BR">
                  <a:cs typeface="Arial" panose="020B0604020202020204" pitchFamily="34" charset="0"/>
                </a:endParaRPr>
              </a:p>
            </p:txBody>
          </p:sp>
          <p:sp>
            <p:nvSpPr>
              <p:cNvPr id="121931" name="Rectangle 101"/>
              <p:cNvSpPr>
                <a:spLocks noChangeArrowheads="1"/>
              </p:cNvSpPr>
              <p:nvPr/>
            </p:nvSpPr>
            <p:spPr bwMode="auto">
              <a:xfrm rot="16200000">
                <a:off x="2083" y="1931"/>
                <a:ext cx="4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pt-BR" sz="2000" b="1" dirty="0" err="1" smtClean="0">
                    <a:solidFill>
                      <a:srgbClr val="000000"/>
                    </a:solidFill>
                    <a:cs typeface="Arial" panose="020B0604020202020204" pitchFamily="34" charset="0"/>
                  </a:rPr>
                  <a:t>Custo</a:t>
                </a:r>
                <a:endParaRPr lang="en-US" altLang="pt-BR" dirty="0">
                  <a:cs typeface="Arial" panose="020B0604020202020204" pitchFamily="34" charset="0"/>
                </a:endParaRPr>
              </a:p>
            </p:txBody>
          </p:sp>
        </p:grpSp>
        <p:sp>
          <p:nvSpPr>
            <p:cNvPr id="121932" name="Rectangle 102"/>
            <p:cNvSpPr>
              <a:spLocks noChangeArrowheads="1"/>
            </p:cNvSpPr>
            <p:nvPr/>
          </p:nvSpPr>
          <p:spPr bwMode="auto">
            <a:xfrm>
              <a:off x="2178" y="522"/>
              <a:ext cx="3329" cy="34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98407" name="Text Box 103"/>
          <p:cNvSpPr txBox="1">
            <a:spLocks noChangeArrowheads="1"/>
          </p:cNvSpPr>
          <p:nvPr/>
        </p:nvSpPr>
        <p:spPr bwMode="auto">
          <a:xfrm>
            <a:off x="1065214" y="898525"/>
            <a:ext cx="3705224"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10000"/>
              </a:lnSpc>
              <a:spcBef>
                <a:spcPct val="55000"/>
              </a:spcBef>
            </a:pPr>
            <a:r>
              <a:rPr lang="pt-BR" altLang="pt-BR" sz="2500" dirty="0">
                <a:cs typeface="Arial" panose="020B0604020202020204" pitchFamily="34" charset="0"/>
              </a:rPr>
              <a:t>Quando </a:t>
            </a:r>
            <a:r>
              <a:rPr lang="pt-BR" altLang="pt-BR" sz="2500" dirty="0" err="1" smtClean="0">
                <a:cs typeface="Arial" panose="020B0604020202020204" pitchFamily="34" charset="0"/>
              </a:rPr>
              <a:t>Cmg</a:t>
            </a:r>
            <a:r>
              <a:rPr lang="pt-BR" altLang="pt-BR" sz="2500" dirty="0" smtClean="0">
                <a:cs typeface="Arial" panose="020B0604020202020204" pitchFamily="34" charset="0"/>
              </a:rPr>
              <a:t>  &lt; </a:t>
            </a:r>
            <a:r>
              <a:rPr lang="pt-BR" altLang="pt-BR" sz="2500" dirty="0" err="1" smtClean="0">
                <a:cs typeface="Arial" panose="020B0604020202020204" pitchFamily="34" charset="0"/>
              </a:rPr>
              <a:t>CTme</a:t>
            </a:r>
            <a:r>
              <a:rPr lang="pt-BR" altLang="pt-BR" sz="2500" dirty="0" smtClean="0">
                <a:cs typeface="Arial" panose="020B0604020202020204" pitchFamily="34" charset="0"/>
              </a:rPr>
              <a:t>,</a:t>
            </a:r>
            <a:endParaRPr lang="pt-BR" altLang="pt-BR" sz="2500" dirty="0">
              <a:cs typeface="Arial" panose="020B0604020202020204" pitchFamily="34" charset="0"/>
            </a:endParaRPr>
          </a:p>
          <a:p>
            <a:pPr>
              <a:lnSpc>
                <a:spcPct val="110000"/>
              </a:lnSpc>
              <a:spcBef>
                <a:spcPct val="55000"/>
              </a:spcBef>
            </a:pPr>
            <a:r>
              <a:rPr lang="pt-BR" altLang="pt-BR" sz="2500" dirty="0" err="1" smtClean="0">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está caindo.</a:t>
            </a:r>
          </a:p>
          <a:p>
            <a:pPr>
              <a:lnSpc>
                <a:spcPct val="110000"/>
              </a:lnSpc>
              <a:spcBef>
                <a:spcPct val="55000"/>
              </a:spcBef>
            </a:pPr>
            <a:r>
              <a:rPr lang="pt-BR" altLang="pt-BR" sz="2500" dirty="0">
                <a:cs typeface="Arial" panose="020B0604020202020204" pitchFamily="34" charset="0"/>
              </a:rPr>
              <a:t>Quando </a:t>
            </a:r>
            <a:r>
              <a:rPr lang="pt-BR" altLang="pt-BR" sz="2500" dirty="0" err="1">
                <a:cs typeface="Arial" panose="020B0604020202020204" pitchFamily="34" charset="0"/>
              </a:rPr>
              <a:t>Cmg</a:t>
            </a:r>
            <a:r>
              <a:rPr lang="pt-BR" altLang="pt-BR" sz="2500" dirty="0">
                <a:cs typeface="Arial" panose="020B0604020202020204" pitchFamily="34" charset="0"/>
              </a:rPr>
              <a:t>  </a:t>
            </a:r>
            <a:r>
              <a:rPr lang="pt-BR" altLang="pt-BR" sz="2500" dirty="0" smtClean="0">
                <a:cs typeface="Arial" panose="020B0604020202020204" pitchFamily="34" charset="0"/>
              </a:rPr>
              <a:t>&gt; </a:t>
            </a:r>
            <a:r>
              <a:rPr lang="pt-BR" altLang="pt-BR" sz="2500" dirty="0" err="1">
                <a:cs typeface="Arial" panose="020B0604020202020204" pitchFamily="34" charset="0"/>
              </a:rPr>
              <a:t>CTme</a:t>
            </a:r>
            <a:r>
              <a:rPr lang="pt-BR" altLang="pt-BR" sz="2500" dirty="0" smtClean="0">
                <a:cs typeface="Arial" panose="020B0604020202020204" pitchFamily="34" charset="0"/>
              </a:rPr>
              <a:t>,</a:t>
            </a:r>
            <a:endParaRPr lang="pt-BR" altLang="pt-BR" sz="2500" dirty="0">
              <a:cs typeface="Arial" panose="020B0604020202020204" pitchFamily="34" charset="0"/>
            </a:endParaRPr>
          </a:p>
          <a:p>
            <a:pPr>
              <a:lnSpc>
                <a:spcPct val="110000"/>
              </a:lnSpc>
              <a:spcBef>
                <a:spcPct val="55000"/>
              </a:spcBef>
            </a:pPr>
            <a:r>
              <a:rPr lang="pt-BR" altLang="pt-BR" sz="2500" dirty="0">
                <a:cs typeface="Arial" panose="020B0604020202020204" pitchFamily="34" charset="0"/>
              </a:rPr>
              <a:t>O </a:t>
            </a:r>
            <a:r>
              <a:rPr lang="pt-BR" altLang="pt-BR" sz="2500" dirty="0" err="1">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está subindo.</a:t>
            </a:r>
          </a:p>
          <a:p>
            <a:pPr>
              <a:lnSpc>
                <a:spcPct val="110000"/>
              </a:lnSpc>
              <a:spcBef>
                <a:spcPct val="55000"/>
              </a:spcBef>
            </a:pPr>
            <a:r>
              <a:rPr lang="pt-BR" altLang="pt-BR" sz="2500" dirty="0">
                <a:cs typeface="Arial" panose="020B0604020202020204" pitchFamily="34" charset="0"/>
              </a:rPr>
              <a:t>A curva </a:t>
            </a:r>
            <a:r>
              <a:rPr lang="pt-BR" altLang="pt-BR" sz="2500" dirty="0" err="1" smtClean="0">
                <a:cs typeface="Arial" panose="020B0604020202020204" pitchFamily="34" charset="0"/>
              </a:rPr>
              <a:t>Cmg</a:t>
            </a:r>
            <a:r>
              <a:rPr lang="pt-BR" altLang="pt-BR" sz="2500" dirty="0" smtClean="0">
                <a:cs typeface="Arial" panose="020B0604020202020204" pitchFamily="34" charset="0"/>
              </a:rPr>
              <a:t> </a:t>
            </a:r>
            <a:r>
              <a:rPr lang="pt-BR" altLang="pt-BR" sz="2500" dirty="0">
                <a:cs typeface="Arial" panose="020B0604020202020204" pitchFamily="34" charset="0"/>
              </a:rPr>
              <a:t>cruza a curva </a:t>
            </a:r>
            <a:r>
              <a:rPr lang="pt-BR" altLang="pt-BR" sz="2500" dirty="0" err="1">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no mínimo da curva </a:t>
            </a:r>
            <a:r>
              <a:rPr lang="pt-BR" altLang="pt-BR" sz="2500" dirty="0" err="1" smtClean="0">
                <a:cs typeface="Arial" panose="020B0604020202020204" pitchFamily="34" charset="0"/>
              </a:rPr>
              <a:t>Ctme</a:t>
            </a:r>
            <a:r>
              <a:rPr lang="pt-BR" altLang="pt-BR" sz="2500" dirty="0" smtClean="0">
                <a:cs typeface="Arial" panose="020B0604020202020204" pitchFamily="34" charset="0"/>
              </a:rPr>
              <a:t>.</a:t>
            </a:r>
            <a:endParaRPr lang="en-US" altLang="pt-BR" sz="2500" dirty="0">
              <a:cs typeface="Arial" panose="020B0604020202020204" pitchFamily="34" charset="0"/>
            </a:endParaRPr>
          </a:p>
        </p:txBody>
      </p:sp>
      <p:sp>
        <p:nvSpPr>
          <p:cNvPr id="98410" name="AutoShape 106"/>
          <p:cNvSpPr>
            <a:spLocks/>
          </p:cNvSpPr>
          <p:nvPr/>
        </p:nvSpPr>
        <p:spPr bwMode="auto">
          <a:xfrm rot="5400000">
            <a:off x="7344569" y="4001294"/>
            <a:ext cx="260350" cy="2290762"/>
          </a:xfrm>
          <a:prstGeom prst="leftBrace">
            <a:avLst>
              <a:gd name="adj1" fmla="val 72671"/>
              <a:gd name="adj2" fmla="val 50000"/>
            </a:avLst>
          </a:prstGeom>
          <a:noFill/>
          <a:ln w="1905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8412" name="AutoShape 108"/>
          <p:cNvSpPr>
            <a:spLocks/>
          </p:cNvSpPr>
          <p:nvPr/>
        </p:nvSpPr>
        <p:spPr bwMode="auto">
          <a:xfrm rot="5400000">
            <a:off x="9274176" y="4449763"/>
            <a:ext cx="260350" cy="1387475"/>
          </a:xfrm>
          <a:prstGeom prst="leftBrace">
            <a:avLst>
              <a:gd name="adj1" fmla="val 44016"/>
              <a:gd name="adj2" fmla="val 50000"/>
            </a:avLst>
          </a:prstGeom>
          <a:noFill/>
          <a:ln w="19050">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8409" name="Line 105"/>
          <p:cNvSpPr>
            <a:spLocks noChangeShapeType="1"/>
          </p:cNvSpPr>
          <p:nvPr/>
        </p:nvSpPr>
        <p:spPr bwMode="auto">
          <a:xfrm flipH="1">
            <a:off x="8672513" y="2101850"/>
            <a:ext cx="12700" cy="3206750"/>
          </a:xfrm>
          <a:prstGeom prst="line">
            <a:avLst/>
          </a:prstGeom>
          <a:noFill/>
          <a:ln w="9525">
            <a:solidFill>
              <a:srgbClr val="3366CC"/>
            </a:solidFill>
            <a:prstDash val="dash"/>
            <a:round/>
            <a:headEnd/>
            <a:tailEnd/>
          </a:ln>
          <a:extLst>
            <a:ext uri="{909E8E84-426E-40DD-AFC4-6F175D3DCCD1}">
              <a14:hiddenFill xmlns:a14="http://schemas.microsoft.com/office/drawing/2010/main">
                <a:noFill/>
              </a14:hiddenFill>
            </a:ext>
          </a:extLst>
        </p:spPr>
        <p:txBody>
          <a:bodyPr/>
          <a:lstStyle/>
          <a:p>
            <a:endParaRPr lang="pt-BR"/>
          </a:p>
        </p:txBody>
      </p:sp>
      <p:sp>
        <p:nvSpPr>
          <p:cNvPr id="98408" name="Oval 104"/>
          <p:cNvSpPr>
            <a:spLocks noChangeArrowheads="1"/>
          </p:cNvSpPr>
          <p:nvPr/>
        </p:nvSpPr>
        <p:spPr bwMode="auto">
          <a:xfrm>
            <a:off x="8609013" y="3716338"/>
            <a:ext cx="139700" cy="138112"/>
          </a:xfrm>
          <a:prstGeom prst="ellipse">
            <a:avLst/>
          </a:prstGeom>
          <a:solidFill>
            <a:srgbClr val="FF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8413" name="Arc 109"/>
          <p:cNvSpPr>
            <a:spLocks/>
          </p:cNvSpPr>
          <p:nvPr/>
        </p:nvSpPr>
        <p:spPr bwMode="auto">
          <a:xfrm flipH="1" flipV="1">
            <a:off x="6654801" y="377825"/>
            <a:ext cx="1903413" cy="3455988"/>
          </a:xfrm>
          <a:custGeom>
            <a:avLst/>
            <a:gdLst>
              <a:gd name="T0" fmla="*/ 464332013 w 19418"/>
              <a:gd name="T1" fmla="*/ 0 h 21594"/>
              <a:gd name="T2" fmla="*/ 2147483647 w 19418"/>
              <a:gd name="T3" fmla="*/ 2147483647 h 21594"/>
              <a:gd name="T4" fmla="*/ 0 w 19418"/>
              <a:gd name="T5" fmla="*/ 2147483647 h 21594"/>
              <a:gd name="T6" fmla="*/ 0 60000 65536"/>
              <a:gd name="T7" fmla="*/ 0 60000 65536"/>
              <a:gd name="T8" fmla="*/ 0 60000 65536"/>
              <a:gd name="T9" fmla="*/ 0 w 19418"/>
              <a:gd name="T10" fmla="*/ 0 h 21594"/>
              <a:gd name="T11" fmla="*/ 19418 w 19418"/>
              <a:gd name="T12" fmla="*/ 21594 h 21594"/>
            </a:gdLst>
            <a:ahLst/>
            <a:cxnLst>
              <a:cxn ang="T6">
                <a:pos x="T0" y="T1"/>
              </a:cxn>
              <a:cxn ang="T7">
                <a:pos x="T2" y="T3"/>
              </a:cxn>
              <a:cxn ang="T8">
                <a:pos x="T4" y="T5"/>
              </a:cxn>
            </a:cxnLst>
            <a:rect l="T9" t="T10" r="T11" b="T12"/>
            <a:pathLst>
              <a:path w="19418" h="21594" fill="none" extrusionOk="0">
                <a:moveTo>
                  <a:pt x="493" y="-1"/>
                </a:moveTo>
                <a:cubicBezTo>
                  <a:pt x="8574" y="184"/>
                  <a:pt x="15877" y="4865"/>
                  <a:pt x="19417" y="12133"/>
                </a:cubicBezTo>
              </a:path>
              <a:path w="19418" h="21594" stroke="0" extrusionOk="0">
                <a:moveTo>
                  <a:pt x="493" y="-1"/>
                </a:moveTo>
                <a:cubicBezTo>
                  <a:pt x="8574" y="184"/>
                  <a:pt x="15877" y="4865"/>
                  <a:pt x="19417" y="12133"/>
                </a:cubicBezTo>
                <a:lnTo>
                  <a:pt x="0" y="21594"/>
                </a:lnTo>
                <a:close/>
              </a:path>
            </a:pathLst>
          </a:custGeom>
          <a:noFill/>
          <a:ln w="38100">
            <a:solidFill>
              <a:srgbClr val="FF0000"/>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98414" name="Arc 110"/>
          <p:cNvSpPr>
            <a:spLocks/>
          </p:cNvSpPr>
          <p:nvPr/>
        </p:nvSpPr>
        <p:spPr bwMode="auto">
          <a:xfrm flipH="1" flipV="1">
            <a:off x="8664576" y="2928938"/>
            <a:ext cx="1679575" cy="901700"/>
          </a:xfrm>
          <a:custGeom>
            <a:avLst/>
            <a:gdLst>
              <a:gd name="T0" fmla="*/ 0 w 19791"/>
              <a:gd name="T1" fmla="*/ 946534259 h 21520"/>
              <a:gd name="T2" fmla="*/ 2147483647 w 19791"/>
              <a:gd name="T3" fmla="*/ 0 h 21520"/>
              <a:gd name="T4" fmla="*/ 2147483647 w 19791"/>
              <a:gd name="T5" fmla="*/ 1583075567 h 21520"/>
              <a:gd name="T6" fmla="*/ 0 60000 65536"/>
              <a:gd name="T7" fmla="*/ 0 60000 65536"/>
              <a:gd name="T8" fmla="*/ 0 60000 65536"/>
              <a:gd name="T9" fmla="*/ 0 w 19791"/>
              <a:gd name="T10" fmla="*/ 0 h 21520"/>
              <a:gd name="T11" fmla="*/ 19791 w 19791"/>
              <a:gd name="T12" fmla="*/ 21520 h 21520"/>
            </a:gdLst>
            <a:ahLst/>
            <a:cxnLst>
              <a:cxn ang="T6">
                <a:pos x="T0" y="T1"/>
              </a:cxn>
              <a:cxn ang="T7">
                <a:pos x="T2" y="T3"/>
              </a:cxn>
              <a:cxn ang="T8">
                <a:pos x="T4" y="T5"/>
              </a:cxn>
            </a:cxnLst>
            <a:rect l="T9" t="T10" r="T11" b="T12"/>
            <a:pathLst>
              <a:path w="19791" h="21520" fill="none" extrusionOk="0">
                <a:moveTo>
                  <a:pt x="-1" y="12866"/>
                </a:moveTo>
                <a:cubicBezTo>
                  <a:pt x="3169" y="5618"/>
                  <a:pt x="10047" y="682"/>
                  <a:pt x="17929" y="0"/>
                </a:cubicBezTo>
              </a:path>
              <a:path w="19791" h="21520" stroke="0" extrusionOk="0">
                <a:moveTo>
                  <a:pt x="-1" y="12866"/>
                </a:moveTo>
                <a:cubicBezTo>
                  <a:pt x="3169" y="5618"/>
                  <a:pt x="10047" y="682"/>
                  <a:pt x="17929" y="0"/>
                </a:cubicBezTo>
                <a:lnTo>
                  <a:pt x="19791" y="21520"/>
                </a:lnTo>
                <a:close/>
              </a:path>
            </a:pathLst>
          </a:custGeom>
          <a:noFill/>
          <a:ln w="38100">
            <a:solidFill>
              <a:srgbClr val="FF0000"/>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Tree>
    <p:extLst>
      <p:ext uri="{BB962C8B-B14F-4D97-AF65-F5344CB8AC3E}">
        <p14:creationId xmlns:p14="http://schemas.microsoft.com/office/powerpoint/2010/main" val="11177723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98409"/>
                                        </p:tgtEl>
                                        <p:attrNameLst>
                                          <p:attrName>style.visibility</p:attrName>
                                        </p:attrNameLst>
                                      </p:cBhvr>
                                      <p:to>
                                        <p:strVal val="visible"/>
                                      </p:to>
                                    </p:set>
                                    <p:animEffect transition="in" filter="wipe(down)">
                                      <p:cBhvr>
                                        <p:cTn id="15" dur="500"/>
                                        <p:tgtEl>
                                          <p:spTgt spid="9840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8407">
                                            <p:txEl>
                                              <p:pRg st="0" end="0"/>
                                            </p:txEl>
                                          </p:spTgt>
                                        </p:tgtEl>
                                        <p:attrNameLst>
                                          <p:attrName>style.visibility</p:attrName>
                                        </p:attrNameLst>
                                      </p:cBhvr>
                                      <p:to>
                                        <p:strVal val="visible"/>
                                      </p:to>
                                    </p:set>
                                    <p:animEffect transition="in" filter="wipe(left)">
                                      <p:cBhvr>
                                        <p:cTn id="20" dur="500"/>
                                        <p:tgtEl>
                                          <p:spTgt spid="9840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8407">
                                            <p:txEl>
                                              <p:pRg st="1" end="1"/>
                                            </p:txEl>
                                          </p:spTgt>
                                        </p:tgtEl>
                                        <p:attrNameLst>
                                          <p:attrName>style.visibility</p:attrName>
                                        </p:attrNameLst>
                                      </p:cBhvr>
                                      <p:to>
                                        <p:strVal val="visible"/>
                                      </p:to>
                                    </p:set>
                                    <p:animEffect transition="in" filter="wipe(left)">
                                      <p:cBhvr>
                                        <p:cTn id="25" dur="500"/>
                                        <p:tgtEl>
                                          <p:spTgt spid="9840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8407">
                                            <p:txEl>
                                              <p:pRg st="2" end="2"/>
                                            </p:txEl>
                                          </p:spTgt>
                                        </p:tgtEl>
                                        <p:attrNameLst>
                                          <p:attrName>style.visibility</p:attrName>
                                        </p:attrNameLst>
                                      </p:cBhvr>
                                      <p:to>
                                        <p:strVal val="visible"/>
                                      </p:to>
                                    </p:set>
                                    <p:animEffect transition="in" filter="wipe(left)">
                                      <p:cBhvr>
                                        <p:cTn id="30" dur="500"/>
                                        <p:tgtEl>
                                          <p:spTgt spid="9840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8407">
                                            <p:txEl>
                                              <p:pRg st="3" end="3"/>
                                            </p:txEl>
                                          </p:spTgt>
                                        </p:tgtEl>
                                        <p:attrNameLst>
                                          <p:attrName>style.visibility</p:attrName>
                                        </p:attrNameLst>
                                      </p:cBhvr>
                                      <p:to>
                                        <p:strVal val="visible"/>
                                      </p:to>
                                    </p:set>
                                    <p:animEffect transition="in" filter="wipe(left)">
                                      <p:cBhvr>
                                        <p:cTn id="35" dur="500"/>
                                        <p:tgtEl>
                                          <p:spTgt spid="9840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8407">
                                            <p:txEl>
                                              <p:pRg st="4" end="4"/>
                                            </p:txEl>
                                          </p:spTgt>
                                        </p:tgtEl>
                                        <p:attrNameLst>
                                          <p:attrName>style.visibility</p:attrName>
                                        </p:attrNameLst>
                                      </p:cBhvr>
                                      <p:to>
                                        <p:strVal val="visible"/>
                                      </p:to>
                                    </p:set>
                                    <p:animEffect transition="in" filter="wipe(left)">
                                      <p:cBhvr>
                                        <p:cTn id="40" dur="500"/>
                                        <p:tgtEl>
                                          <p:spTgt spid="98407">
                                            <p:txEl>
                                              <p:pRg st="4" end="4"/>
                                            </p:txEl>
                                          </p:spTgt>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98410"/>
                                        </p:tgtEl>
                                        <p:attrNameLst>
                                          <p:attrName>style.visibility</p:attrName>
                                        </p:attrNameLst>
                                      </p:cBhvr>
                                      <p:to>
                                        <p:strVal val="visible"/>
                                      </p:to>
                                    </p:set>
                                    <p:animEffect transition="in" filter="strips(downRight)">
                                      <p:cBhvr>
                                        <p:cTn id="43" dur="500"/>
                                        <p:tgtEl>
                                          <p:spTgt spid="98410"/>
                                        </p:tgtEl>
                                      </p:cBhvr>
                                    </p:animEffect>
                                  </p:childTnLst>
                                </p:cTn>
                              </p:par>
                              <p:par>
                                <p:cTn id="44" presetID="18" presetClass="entr" presetSubtype="6" fill="hold" grpId="0" nodeType="withEffect">
                                  <p:stCondLst>
                                    <p:cond delay="0"/>
                                  </p:stCondLst>
                                  <p:childTnLst>
                                    <p:set>
                                      <p:cBhvr>
                                        <p:cTn id="45" dur="1" fill="hold">
                                          <p:stCondLst>
                                            <p:cond delay="0"/>
                                          </p:stCondLst>
                                        </p:cTn>
                                        <p:tgtEl>
                                          <p:spTgt spid="98413"/>
                                        </p:tgtEl>
                                        <p:attrNameLst>
                                          <p:attrName>style.visibility</p:attrName>
                                        </p:attrNameLst>
                                      </p:cBhvr>
                                      <p:to>
                                        <p:strVal val="visible"/>
                                      </p:to>
                                    </p:set>
                                    <p:animEffect transition="in" filter="strips(downRight)">
                                      <p:cBhvr>
                                        <p:cTn id="46" dur="500"/>
                                        <p:tgtEl>
                                          <p:spTgt spid="984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grpId="1" nodeType="clickEffect">
                                  <p:stCondLst>
                                    <p:cond delay="0"/>
                                  </p:stCondLst>
                                  <p:childTnLst>
                                    <p:animEffect transition="out" filter="dissolve">
                                      <p:cBhvr>
                                        <p:cTn id="50" dur="500"/>
                                        <p:tgtEl>
                                          <p:spTgt spid="98410"/>
                                        </p:tgtEl>
                                      </p:cBhvr>
                                    </p:animEffect>
                                    <p:set>
                                      <p:cBhvr>
                                        <p:cTn id="51" dur="1" fill="hold">
                                          <p:stCondLst>
                                            <p:cond delay="499"/>
                                          </p:stCondLst>
                                        </p:cTn>
                                        <p:tgtEl>
                                          <p:spTgt spid="98410"/>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98413"/>
                                        </p:tgtEl>
                                      </p:cBhvr>
                                    </p:animEffect>
                                    <p:set>
                                      <p:cBhvr>
                                        <p:cTn id="54" dur="1" fill="hold">
                                          <p:stCondLst>
                                            <p:cond delay="499"/>
                                          </p:stCondLst>
                                        </p:cTn>
                                        <p:tgtEl>
                                          <p:spTgt spid="98413"/>
                                        </p:tgtEl>
                                        <p:attrNameLst>
                                          <p:attrName>style.visibility</p:attrName>
                                        </p:attrNameLst>
                                      </p:cBhvr>
                                      <p:to>
                                        <p:strVal val="hidden"/>
                                      </p:to>
                                    </p:set>
                                  </p:childTnLst>
                                </p:cTn>
                              </p:par>
                              <p:par>
                                <p:cTn id="55" presetID="18" presetClass="entr" presetSubtype="6" fill="hold" grpId="0" nodeType="withEffect">
                                  <p:stCondLst>
                                    <p:cond delay="0"/>
                                  </p:stCondLst>
                                  <p:childTnLst>
                                    <p:set>
                                      <p:cBhvr>
                                        <p:cTn id="56" dur="1" fill="hold">
                                          <p:stCondLst>
                                            <p:cond delay="0"/>
                                          </p:stCondLst>
                                        </p:cTn>
                                        <p:tgtEl>
                                          <p:spTgt spid="98412"/>
                                        </p:tgtEl>
                                        <p:attrNameLst>
                                          <p:attrName>style.visibility</p:attrName>
                                        </p:attrNameLst>
                                      </p:cBhvr>
                                      <p:to>
                                        <p:strVal val="visible"/>
                                      </p:to>
                                    </p:set>
                                    <p:animEffect transition="in" filter="strips(downRight)">
                                      <p:cBhvr>
                                        <p:cTn id="57" dur="500"/>
                                        <p:tgtEl>
                                          <p:spTgt spid="98412"/>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98414"/>
                                        </p:tgtEl>
                                        <p:attrNameLst>
                                          <p:attrName>style.visibility</p:attrName>
                                        </p:attrNameLst>
                                      </p:cBhvr>
                                      <p:to>
                                        <p:strVal val="visible"/>
                                      </p:to>
                                    </p:set>
                                    <p:animEffect transition="in" filter="strips(upRight)">
                                      <p:cBhvr>
                                        <p:cTn id="60" dur="500"/>
                                        <p:tgtEl>
                                          <p:spTgt spid="9841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xit" presetSubtype="0" fill="hold" grpId="1" nodeType="clickEffect">
                                  <p:stCondLst>
                                    <p:cond delay="0"/>
                                  </p:stCondLst>
                                  <p:childTnLst>
                                    <p:animEffect transition="out" filter="dissolve">
                                      <p:cBhvr>
                                        <p:cTn id="64" dur="500"/>
                                        <p:tgtEl>
                                          <p:spTgt spid="98412"/>
                                        </p:tgtEl>
                                      </p:cBhvr>
                                    </p:animEffect>
                                    <p:set>
                                      <p:cBhvr>
                                        <p:cTn id="65" dur="1" fill="hold">
                                          <p:stCondLst>
                                            <p:cond delay="499"/>
                                          </p:stCondLst>
                                        </p:cTn>
                                        <p:tgtEl>
                                          <p:spTgt spid="98412"/>
                                        </p:tgtEl>
                                        <p:attrNameLst>
                                          <p:attrName>style.visibility</p:attrName>
                                        </p:attrNameLst>
                                      </p:cBhvr>
                                      <p:to>
                                        <p:strVal val="hidden"/>
                                      </p:to>
                                    </p:set>
                                  </p:childTnLst>
                                </p:cTn>
                              </p:par>
                              <p:par>
                                <p:cTn id="66" presetID="9" presetClass="exit" presetSubtype="0" fill="hold" grpId="1" nodeType="withEffect">
                                  <p:stCondLst>
                                    <p:cond delay="0"/>
                                  </p:stCondLst>
                                  <p:childTnLst>
                                    <p:animEffect transition="out" filter="dissolve">
                                      <p:cBhvr>
                                        <p:cTn id="67" dur="500"/>
                                        <p:tgtEl>
                                          <p:spTgt spid="98414"/>
                                        </p:tgtEl>
                                      </p:cBhvr>
                                    </p:animEffect>
                                    <p:set>
                                      <p:cBhvr>
                                        <p:cTn id="68" dur="1" fill="hold">
                                          <p:stCondLst>
                                            <p:cond delay="499"/>
                                          </p:stCondLst>
                                        </p:cTn>
                                        <p:tgtEl>
                                          <p:spTgt spid="98414"/>
                                        </p:tgtEl>
                                        <p:attrNameLst>
                                          <p:attrName>style.visibility</p:attrName>
                                        </p:attrNameLst>
                                      </p:cBhvr>
                                      <p:to>
                                        <p:strVal val="hidden"/>
                                      </p:to>
                                    </p:set>
                                  </p:childTnLst>
                                </p:cTn>
                              </p:par>
                            </p:childTnLst>
                          </p:cTn>
                        </p:par>
                        <p:par>
                          <p:cTn id="69" fill="hold" nodeType="afterGroup">
                            <p:stCondLst>
                              <p:cond delay="500"/>
                            </p:stCondLst>
                            <p:childTnLst>
                              <p:par>
                                <p:cTn id="70" presetID="23" presetClass="entr" presetSubtype="32" fill="hold" grpId="0" nodeType="afterEffect">
                                  <p:stCondLst>
                                    <p:cond delay="0"/>
                                  </p:stCondLst>
                                  <p:childTnLst>
                                    <p:set>
                                      <p:cBhvr>
                                        <p:cTn id="71" dur="1" fill="hold">
                                          <p:stCondLst>
                                            <p:cond delay="0"/>
                                          </p:stCondLst>
                                        </p:cTn>
                                        <p:tgtEl>
                                          <p:spTgt spid="98408"/>
                                        </p:tgtEl>
                                        <p:attrNameLst>
                                          <p:attrName>style.visibility</p:attrName>
                                        </p:attrNameLst>
                                      </p:cBhvr>
                                      <p:to>
                                        <p:strVal val="visible"/>
                                      </p:to>
                                    </p:set>
                                    <p:anim calcmode="lin" valueType="num">
                                      <p:cBhvr>
                                        <p:cTn id="72" dur="500" fill="hold"/>
                                        <p:tgtEl>
                                          <p:spTgt spid="98408"/>
                                        </p:tgtEl>
                                        <p:attrNameLst>
                                          <p:attrName>ppt_w</p:attrName>
                                        </p:attrNameLst>
                                      </p:cBhvr>
                                      <p:tavLst>
                                        <p:tav tm="0">
                                          <p:val>
                                            <p:strVal val="4*#ppt_w"/>
                                          </p:val>
                                        </p:tav>
                                        <p:tav tm="100000">
                                          <p:val>
                                            <p:strVal val="#ppt_w"/>
                                          </p:val>
                                        </p:tav>
                                      </p:tavLst>
                                    </p:anim>
                                    <p:anim calcmode="lin" valueType="num">
                                      <p:cBhvr>
                                        <p:cTn id="73" dur="500" fill="hold"/>
                                        <p:tgtEl>
                                          <p:spTgt spid="9840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7" grpId="0" build="p"/>
      <p:bldP spid="98410" grpId="0" animBg="1"/>
      <p:bldP spid="98410" grpId="1" animBg="1"/>
      <p:bldP spid="98412" grpId="0" animBg="1"/>
      <p:bldP spid="98412" grpId="1" animBg="1"/>
      <p:bldP spid="98408" grpId="0" animBg="1"/>
      <p:bldP spid="98413" grpId="0" animBg="1"/>
      <p:bldP spid="98413" grpId="1" animBg="1"/>
      <p:bldP spid="98414" grpId="0" animBg="1"/>
      <p:bldP spid="9841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FB2DE486-83F8-41F3-9D6D-2834C1563433}" type="slidenum">
              <a:rPr lang="en-US" altLang="pt-BR"/>
              <a:pPr/>
              <a:t>46</a:t>
            </a:fld>
            <a:endParaRPr lang="en-US" altLang="pt-BR"/>
          </a:p>
        </p:txBody>
      </p:sp>
      <p:sp>
        <p:nvSpPr>
          <p:cNvPr id="123906" name="Rectangle 2"/>
          <p:cNvSpPr>
            <a:spLocks noGrp="1" noChangeArrowheads="1"/>
          </p:cNvSpPr>
          <p:nvPr>
            <p:ph type="title" idx="4294967295"/>
          </p:nvPr>
        </p:nvSpPr>
        <p:spPr/>
        <p:txBody>
          <a:bodyPr/>
          <a:lstStyle/>
          <a:p>
            <a:r>
              <a:rPr lang="pt-BR" altLang="pt-BR" dirty="0"/>
              <a:t>Custos </a:t>
            </a:r>
            <a:r>
              <a:rPr lang="pt-BR" altLang="pt-BR" dirty="0" smtClean="0"/>
              <a:t>no </a:t>
            </a:r>
            <a:r>
              <a:rPr lang="pt-BR" altLang="pt-BR" dirty="0"/>
              <a:t>curto e longo prazo</a:t>
            </a:r>
            <a:endParaRPr lang="en-US" altLang="pt-BR" dirty="0"/>
          </a:p>
        </p:txBody>
      </p:sp>
      <p:sp>
        <p:nvSpPr>
          <p:cNvPr id="123907" name="Rectangle 3"/>
          <p:cNvSpPr>
            <a:spLocks noGrp="1" noChangeArrowheads="1"/>
          </p:cNvSpPr>
          <p:nvPr>
            <p:ph type="body" idx="4294967295"/>
          </p:nvPr>
        </p:nvSpPr>
        <p:spPr/>
        <p:txBody>
          <a:bodyPr/>
          <a:lstStyle/>
          <a:p>
            <a:r>
              <a:rPr lang="pt-BR" altLang="pt-BR" dirty="0"/>
              <a:t>Curto prazo: algumas </a:t>
            </a:r>
            <a:r>
              <a:rPr lang="pt-BR" altLang="pt-BR" dirty="0" smtClean="0"/>
              <a:t>os insumos </a:t>
            </a:r>
            <a:r>
              <a:rPr lang="pt-BR" altLang="pt-BR" dirty="0"/>
              <a:t>são </a:t>
            </a:r>
            <a:r>
              <a:rPr lang="pt-BR" altLang="pt-BR" dirty="0" smtClean="0"/>
              <a:t>fixos </a:t>
            </a:r>
            <a:r>
              <a:rPr lang="pt-BR" altLang="pt-BR" dirty="0"/>
              <a:t>(por exemplo, fábricas, terrenos). Os custos desses insumos são </a:t>
            </a:r>
            <a:r>
              <a:rPr lang="pt-BR" altLang="pt-BR" dirty="0" smtClean="0"/>
              <a:t>CF.</a:t>
            </a:r>
            <a:endParaRPr lang="pt-BR" altLang="pt-BR" dirty="0"/>
          </a:p>
          <a:p>
            <a:r>
              <a:rPr lang="pt-BR" altLang="pt-BR" dirty="0"/>
              <a:t>Longo prazo: </a:t>
            </a:r>
            <a:r>
              <a:rPr lang="pt-BR" altLang="pt-BR" dirty="0" smtClean="0"/>
              <a:t>todos os insumos são </a:t>
            </a:r>
            <a:r>
              <a:rPr lang="pt-BR" altLang="pt-BR" dirty="0"/>
              <a:t>variáveis (por exemplo, as empresas podem construir mais fábricas ou vender as existentes).</a:t>
            </a:r>
          </a:p>
          <a:p>
            <a:r>
              <a:rPr lang="pt-BR" altLang="pt-BR" dirty="0"/>
              <a:t>A longo prazo, o </a:t>
            </a:r>
            <a:r>
              <a:rPr lang="pt-BR" altLang="pt-BR" dirty="0" err="1" smtClean="0"/>
              <a:t>CTme</a:t>
            </a:r>
            <a:r>
              <a:rPr lang="pt-BR" altLang="pt-BR" dirty="0" smtClean="0"/>
              <a:t> </a:t>
            </a:r>
            <a:r>
              <a:rPr lang="pt-BR" altLang="pt-BR" dirty="0"/>
              <a:t>a qualquer Q é o custo por unidade, usando a combinação mais eficiente de insumos para esse Q (por exemplo, o tamanho da fábrica com o </a:t>
            </a:r>
            <a:r>
              <a:rPr lang="pt-BR" altLang="pt-BR" dirty="0" err="1" smtClean="0"/>
              <a:t>CTme</a:t>
            </a:r>
            <a:r>
              <a:rPr lang="pt-BR" altLang="pt-BR" dirty="0" smtClean="0"/>
              <a:t> </a:t>
            </a:r>
            <a:r>
              <a:rPr lang="pt-BR" altLang="pt-BR" dirty="0"/>
              <a:t>mais baixo).</a:t>
            </a:r>
            <a:endParaRPr lang="en-US" altLang="pt-BR" dirty="0"/>
          </a:p>
        </p:txBody>
      </p:sp>
    </p:spTree>
    <p:extLst>
      <p:ext uri="{BB962C8B-B14F-4D97-AF65-F5344CB8AC3E}">
        <p14:creationId xmlns:p14="http://schemas.microsoft.com/office/powerpoint/2010/main" val="1964032541"/>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Rodapé 1"/>
          <p:cNvSpPr>
            <a:spLocks noGrp="1"/>
          </p:cNvSpPr>
          <p:nvPr>
            <p:ph type="ftr" sz="quarter" idx="10"/>
          </p:nvPr>
        </p:nvSpPr>
        <p:spPr/>
        <p:txBody>
          <a:bodyPr/>
          <a:lstStyle/>
          <a:p>
            <a:r>
              <a:rPr lang="en-US" altLang="pt-BR"/>
              <a:t>THE COSTS OF PRODUCTION</a:t>
            </a:r>
          </a:p>
        </p:txBody>
      </p:sp>
      <p:sp>
        <p:nvSpPr>
          <p:cNvPr id="20" name="Espaço Reservado para Número de Slide 2"/>
          <p:cNvSpPr>
            <a:spLocks noGrp="1"/>
          </p:cNvSpPr>
          <p:nvPr>
            <p:ph type="sldNum" sz="quarter" idx="11"/>
          </p:nvPr>
        </p:nvSpPr>
        <p:spPr/>
        <p:txBody>
          <a:bodyPr/>
          <a:lstStyle/>
          <a:p>
            <a:fld id="{DCF6FB0B-4F9F-4BEC-A17F-7A3E89C11822}" type="slidenum">
              <a:rPr lang="en-US" altLang="pt-BR"/>
              <a:pPr/>
              <a:t>47</a:t>
            </a:fld>
            <a:endParaRPr lang="en-US" altLang="pt-BR"/>
          </a:p>
        </p:txBody>
      </p:sp>
      <p:sp>
        <p:nvSpPr>
          <p:cNvPr id="125954" name="Rectangle 2"/>
          <p:cNvSpPr>
            <a:spLocks noGrp="1" noChangeArrowheads="1"/>
          </p:cNvSpPr>
          <p:nvPr>
            <p:ph type="title" idx="4294967295"/>
          </p:nvPr>
        </p:nvSpPr>
        <p:spPr>
          <a:xfrm>
            <a:off x="1524000" y="252413"/>
            <a:ext cx="9144000" cy="590550"/>
          </a:xfrm>
        </p:spPr>
        <p:txBody>
          <a:bodyPr/>
          <a:lstStyle/>
          <a:p>
            <a:r>
              <a:rPr lang="pt-BR" altLang="pt-BR" sz="2800" dirty="0"/>
              <a:t>EXEMPLO 3: </a:t>
            </a:r>
            <a:r>
              <a:rPr lang="pt-BR" altLang="pt-BR" sz="2800" dirty="0" smtClean="0"/>
              <a:t>Curva de Custo Médio </a:t>
            </a:r>
            <a:r>
              <a:rPr lang="pt-BR" altLang="pt-BR" sz="2800" dirty="0"/>
              <a:t>com 3 tamanhos de </a:t>
            </a:r>
            <a:r>
              <a:rPr lang="pt-BR" altLang="pt-BR" sz="2800" dirty="0" smtClean="0"/>
              <a:t>fábrica</a:t>
            </a:r>
            <a:endParaRPr lang="en-US" altLang="pt-BR" sz="3000" dirty="0"/>
          </a:p>
        </p:txBody>
      </p:sp>
      <p:grpSp>
        <p:nvGrpSpPr>
          <p:cNvPr id="2" name="Group 16"/>
          <p:cNvGrpSpPr>
            <a:grpSpLocks/>
          </p:cNvGrpSpPr>
          <p:nvPr/>
        </p:nvGrpSpPr>
        <p:grpSpPr bwMode="auto">
          <a:xfrm>
            <a:off x="5800725" y="2095501"/>
            <a:ext cx="2427288" cy="1349375"/>
            <a:chOff x="2701" y="1299"/>
            <a:chExt cx="1529" cy="850"/>
          </a:xfrm>
        </p:grpSpPr>
        <p:sp>
          <p:nvSpPr>
            <p:cNvPr id="125956" name="Arc 7"/>
            <p:cNvSpPr>
              <a:spLocks/>
            </p:cNvSpPr>
            <p:nvPr/>
          </p:nvSpPr>
          <p:spPr bwMode="auto">
            <a:xfrm flipH="1" flipV="1">
              <a:off x="2701" y="1357"/>
              <a:ext cx="1077" cy="792"/>
            </a:xfrm>
            <a:custGeom>
              <a:avLst/>
              <a:gdLst>
                <a:gd name="T0" fmla="*/ 0 w 41026"/>
                <a:gd name="T1" fmla="*/ 1 h 21600"/>
                <a:gd name="T2" fmla="*/ 1 w 41026"/>
                <a:gd name="T3" fmla="*/ 1 h 21600"/>
                <a:gd name="T4" fmla="*/ 0 w 41026"/>
                <a:gd name="T5" fmla="*/ 1 h 21600"/>
                <a:gd name="T6" fmla="*/ 0 60000 65536"/>
                <a:gd name="T7" fmla="*/ 0 60000 65536"/>
                <a:gd name="T8" fmla="*/ 0 60000 65536"/>
                <a:gd name="T9" fmla="*/ 0 w 41026"/>
                <a:gd name="T10" fmla="*/ 0 h 21600"/>
                <a:gd name="T11" fmla="*/ 41026 w 41026"/>
                <a:gd name="T12" fmla="*/ 21600 h 21600"/>
              </a:gdLst>
              <a:ahLst/>
              <a:cxnLst>
                <a:cxn ang="T6">
                  <a:pos x="T0" y="T1"/>
                </a:cxn>
                <a:cxn ang="T7">
                  <a:pos x="T2" y="T3"/>
                </a:cxn>
                <a:cxn ang="T8">
                  <a:pos x="T4" y="T5"/>
                </a:cxn>
              </a:cxnLst>
              <a:rect l="T9" t="T10" r="T11" b="T12"/>
              <a:pathLst>
                <a:path w="41026" h="21600" fill="none" extrusionOk="0">
                  <a:moveTo>
                    <a:pt x="0" y="16111"/>
                  </a:moveTo>
                  <a:cubicBezTo>
                    <a:pt x="2494" y="6617"/>
                    <a:pt x="11075" y="-1"/>
                    <a:pt x="20891" y="0"/>
                  </a:cubicBezTo>
                  <a:cubicBezTo>
                    <a:pt x="29802" y="0"/>
                    <a:pt x="37799" y="5472"/>
                    <a:pt x="41025" y="13780"/>
                  </a:cubicBezTo>
                </a:path>
                <a:path w="41026" h="21600" stroke="0" extrusionOk="0">
                  <a:moveTo>
                    <a:pt x="0" y="16111"/>
                  </a:moveTo>
                  <a:cubicBezTo>
                    <a:pt x="2494" y="6617"/>
                    <a:pt x="11075" y="-1"/>
                    <a:pt x="20891" y="0"/>
                  </a:cubicBezTo>
                  <a:cubicBezTo>
                    <a:pt x="29802" y="0"/>
                    <a:pt x="37799" y="5472"/>
                    <a:pt x="41025" y="13780"/>
                  </a:cubicBezTo>
                  <a:lnTo>
                    <a:pt x="20891" y="21600"/>
                  </a:lnTo>
                  <a:close/>
                </a:path>
              </a:pathLst>
            </a:custGeom>
            <a:noFill/>
            <a:ln w="3810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57" name="Text Box 10"/>
            <p:cNvSpPr txBox="1">
              <a:spLocks noChangeArrowheads="1"/>
            </p:cNvSpPr>
            <p:nvPr/>
          </p:nvSpPr>
          <p:spPr bwMode="auto">
            <a:xfrm>
              <a:off x="3430" y="1299"/>
              <a:ext cx="80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400" i="1" dirty="0" err="1" smtClean="0">
                  <a:solidFill>
                    <a:srgbClr val="003399"/>
                  </a:solidFill>
                  <a:cs typeface="Arial" panose="020B0604020202020204" pitchFamily="34" charset="0"/>
                </a:rPr>
                <a:t>CTme</a:t>
              </a:r>
              <a:r>
                <a:rPr lang="en-US" altLang="pt-BR" sz="2400" b="1" i="1" baseline="-25000" dirty="0" err="1" smtClean="0">
                  <a:solidFill>
                    <a:srgbClr val="003399"/>
                  </a:solidFill>
                  <a:cs typeface="Arial" panose="020B0604020202020204" pitchFamily="34" charset="0"/>
                </a:rPr>
                <a:t>P</a:t>
              </a:r>
              <a:endParaRPr lang="en-US" altLang="pt-BR" sz="2400" b="1" i="1" baseline="-25000" dirty="0">
                <a:solidFill>
                  <a:srgbClr val="003399"/>
                </a:solidFill>
                <a:cs typeface="Arial" panose="020B0604020202020204" pitchFamily="34" charset="0"/>
              </a:endParaRPr>
            </a:p>
          </p:txBody>
        </p:sp>
      </p:grpSp>
      <p:grpSp>
        <p:nvGrpSpPr>
          <p:cNvPr id="3" name="Group 17"/>
          <p:cNvGrpSpPr>
            <a:grpSpLocks/>
          </p:cNvGrpSpPr>
          <p:nvPr/>
        </p:nvGrpSpPr>
        <p:grpSpPr bwMode="auto">
          <a:xfrm>
            <a:off x="6540500" y="2057401"/>
            <a:ext cx="2840038" cy="1585913"/>
            <a:chOff x="3167" y="1275"/>
            <a:chExt cx="1789" cy="999"/>
          </a:xfrm>
        </p:grpSpPr>
        <p:sp>
          <p:nvSpPr>
            <p:cNvPr id="125959" name="Arc 8"/>
            <p:cNvSpPr>
              <a:spLocks/>
            </p:cNvSpPr>
            <p:nvPr/>
          </p:nvSpPr>
          <p:spPr bwMode="auto">
            <a:xfrm flipH="1" flipV="1">
              <a:off x="3167" y="1482"/>
              <a:ext cx="1501" cy="792"/>
            </a:xfrm>
            <a:custGeom>
              <a:avLst/>
              <a:gdLst>
                <a:gd name="T0" fmla="*/ 0 w 41685"/>
                <a:gd name="T1" fmla="*/ 1 h 21600"/>
                <a:gd name="T2" fmla="*/ 2 w 41685"/>
                <a:gd name="T3" fmla="*/ 1 h 21600"/>
                <a:gd name="T4" fmla="*/ 1 w 41685"/>
                <a:gd name="T5" fmla="*/ 1 h 21600"/>
                <a:gd name="T6" fmla="*/ 0 60000 65536"/>
                <a:gd name="T7" fmla="*/ 0 60000 65536"/>
                <a:gd name="T8" fmla="*/ 0 60000 65536"/>
                <a:gd name="T9" fmla="*/ 0 w 41685"/>
                <a:gd name="T10" fmla="*/ 0 h 21600"/>
                <a:gd name="T11" fmla="*/ 41685 w 41685"/>
                <a:gd name="T12" fmla="*/ 21600 h 21600"/>
              </a:gdLst>
              <a:ahLst/>
              <a:cxnLst>
                <a:cxn ang="T6">
                  <a:pos x="T0" y="T1"/>
                </a:cxn>
                <a:cxn ang="T7">
                  <a:pos x="T2" y="T3"/>
                </a:cxn>
                <a:cxn ang="T8">
                  <a:pos x="T4" y="T5"/>
                </a:cxn>
              </a:cxnLst>
              <a:rect l="T9" t="T10" r="T11" b="T12"/>
              <a:pathLst>
                <a:path w="41685" h="21600" fill="none" extrusionOk="0">
                  <a:moveTo>
                    <a:pt x="0" y="20131"/>
                  </a:moveTo>
                  <a:cubicBezTo>
                    <a:pt x="772" y="8798"/>
                    <a:pt x="10190" y="-1"/>
                    <a:pt x="21550" y="0"/>
                  </a:cubicBezTo>
                  <a:cubicBezTo>
                    <a:pt x="30461" y="0"/>
                    <a:pt x="38458" y="5472"/>
                    <a:pt x="41684" y="13780"/>
                  </a:cubicBezTo>
                </a:path>
                <a:path w="41685" h="21600" stroke="0" extrusionOk="0">
                  <a:moveTo>
                    <a:pt x="0" y="20131"/>
                  </a:moveTo>
                  <a:cubicBezTo>
                    <a:pt x="772" y="8798"/>
                    <a:pt x="10190" y="-1"/>
                    <a:pt x="21550" y="0"/>
                  </a:cubicBezTo>
                  <a:cubicBezTo>
                    <a:pt x="30461" y="0"/>
                    <a:pt x="38458" y="5472"/>
                    <a:pt x="41684" y="13780"/>
                  </a:cubicBezTo>
                  <a:lnTo>
                    <a:pt x="21550" y="21600"/>
                  </a:lnTo>
                  <a:close/>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60" name="Text Box 11"/>
            <p:cNvSpPr txBox="1">
              <a:spLocks noChangeArrowheads="1"/>
            </p:cNvSpPr>
            <p:nvPr/>
          </p:nvSpPr>
          <p:spPr bwMode="auto">
            <a:xfrm>
              <a:off x="4183" y="1275"/>
              <a:ext cx="7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400" i="1" dirty="0" err="1" smtClean="0">
                  <a:solidFill>
                    <a:srgbClr val="339933"/>
                  </a:solidFill>
                  <a:cs typeface="Arial" panose="020B0604020202020204" pitchFamily="34" charset="0"/>
                </a:rPr>
                <a:t>CTme</a:t>
              </a:r>
              <a:r>
                <a:rPr lang="en-US" altLang="pt-BR" sz="2400" b="1" i="1" baseline="-25000" dirty="0" err="1" smtClean="0">
                  <a:solidFill>
                    <a:srgbClr val="339933"/>
                  </a:solidFill>
                  <a:cs typeface="Arial" panose="020B0604020202020204" pitchFamily="34" charset="0"/>
                </a:rPr>
                <a:t>M</a:t>
              </a:r>
              <a:endParaRPr lang="en-US" altLang="pt-BR" sz="2400" b="1" i="1" baseline="-25000" dirty="0">
                <a:solidFill>
                  <a:srgbClr val="339933"/>
                </a:solidFill>
                <a:cs typeface="Arial" panose="020B0604020202020204" pitchFamily="34" charset="0"/>
              </a:endParaRPr>
            </a:p>
          </p:txBody>
        </p:sp>
      </p:grpSp>
      <p:grpSp>
        <p:nvGrpSpPr>
          <p:cNvPr id="4" name="Group 18"/>
          <p:cNvGrpSpPr>
            <a:grpSpLocks/>
          </p:cNvGrpSpPr>
          <p:nvPr/>
        </p:nvGrpSpPr>
        <p:grpSpPr bwMode="auto">
          <a:xfrm>
            <a:off x="7950202" y="2189163"/>
            <a:ext cx="2465388" cy="1257300"/>
            <a:chOff x="4055" y="1358"/>
            <a:chExt cx="1553" cy="792"/>
          </a:xfrm>
        </p:grpSpPr>
        <p:sp>
          <p:nvSpPr>
            <p:cNvPr id="125962" name="Arc 9"/>
            <p:cNvSpPr>
              <a:spLocks/>
            </p:cNvSpPr>
            <p:nvPr/>
          </p:nvSpPr>
          <p:spPr bwMode="auto">
            <a:xfrm flipH="1" flipV="1">
              <a:off x="4055" y="1358"/>
              <a:ext cx="1009" cy="792"/>
            </a:xfrm>
            <a:custGeom>
              <a:avLst/>
              <a:gdLst>
                <a:gd name="T0" fmla="*/ 0 w 38406"/>
                <a:gd name="T1" fmla="*/ 1 h 21600"/>
                <a:gd name="T2" fmla="*/ 1 w 38406"/>
                <a:gd name="T3" fmla="*/ 1 h 21600"/>
                <a:gd name="T4" fmla="*/ 0 w 38406"/>
                <a:gd name="T5" fmla="*/ 1 h 21600"/>
                <a:gd name="T6" fmla="*/ 0 60000 65536"/>
                <a:gd name="T7" fmla="*/ 0 60000 65536"/>
                <a:gd name="T8" fmla="*/ 0 60000 65536"/>
                <a:gd name="T9" fmla="*/ 0 w 38406"/>
                <a:gd name="T10" fmla="*/ 0 h 21600"/>
                <a:gd name="T11" fmla="*/ 38406 w 38406"/>
                <a:gd name="T12" fmla="*/ 21600 h 21600"/>
              </a:gdLst>
              <a:ahLst/>
              <a:cxnLst>
                <a:cxn ang="T6">
                  <a:pos x="T0" y="T1"/>
                </a:cxn>
                <a:cxn ang="T7">
                  <a:pos x="T2" y="T3"/>
                </a:cxn>
                <a:cxn ang="T8">
                  <a:pos x="T4" y="T5"/>
                </a:cxn>
              </a:cxnLst>
              <a:rect l="T9" t="T10" r="T11" b="T12"/>
              <a:pathLst>
                <a:path w="38406" h="21600" fill="none" extrusionOk="0">
                  <a:moveTo>
                    <a:pt x="0" y="13174"/>
                  </a:moveTo>
                  <a:cubicBezTo>
                    <a:pt x="3383" y="5187"/>
                    <a:pt x="11215" y="-1"/>
                    <a:pt x="19889" y="0"/>
                  </a:cubicBezTo>
                  <a:cubicBezTo>
                    <a:pt x="27472" y="0"/>
                    <a:pt x="34500" y="3977"/>
                    <a:pt x="38405" y="10478"/>
                  </a:cubicBezTo>
                </a:path>
                <a:path w="38406" h="21600" stroke="0" extrusionOk="0">
                  <a:moveTo>
                    <a:pt x="0" y="13174"/>
                  </a:moveTo>
                  <a:cubicBezTo>
                    <a:pt x="3383" y="5187"/>
                    <a:pt x="11215" y="-1"/>
                    <a:pt x="19889" y="0"/>
                  </a:cubicBezTo>
                  <a:cubicBezTo>
                    <a:pt x="27472" y="0"/>
                    <a:pt x="34500" y="3977"/>
                    <a:pt x="38405" y="10478"/>
                  </a:cubicBezTo>
                  <a:lnTo>
                    <a:pt x="19889" y="21600"/>
                  </a:lnTo>
                  <a:close/>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5963" name="Text Box 12"/>
            <p:cNvSpPr txBox="1">
              <a:spLocks noChangeArrowheads="1"/>
            </p:cNvSpPr>
            <p:nvPr/>
          </p:nvSpPr>
          <p:spPr bwMode="auto">
            <a:xfrm>
              <a:off x="4863" y="1413"/>
              <a:ext cx="74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400" i="1" dirty="0" err="1" smtClean="0">
                  <a:solidFill>
                    <a:srgbClr val="800080"/>
                  </a:solidFill>
                  <a:cs typeface="Arial" panose="020B0604020202020204" pitchFamily="34" charset="0"/>
                </a:rPr>
                <a:t>CTme</a:t>
              </a:r>
              <a:r>
                <a:rPr lang="en-US" altLang="pt-BR" sz="2400" b="1" i="1" baseline="-25000" dirty="0" err="1" smtClean="0">
                  <a:solidFill>
                    <a:srgbClr val="800080"/>
                  </a:solidFill>
                  <a:cs typeface="Arial" panose="020B0604020202020204" pitchFamily="34" charset="0"/>
                </a:rPr>
                <a:t>G</a:t>
              </a:r>
              <a:endParaRPr lang="en-US" altLang="pt-BR" sz="2400" b="1" i="1" baseline="-25000" dirty="0">
                <a:solidFill>
                  <a:srgbClr val="800080"/>
                </a:solidFill>
                <a:cs typeface="Arial" panose="020B0604020202020204" pitchFamily="34" charset="0"/>
              </a:endParaRPr>
            </a:p>
          </p:txBody>
        </p:sp>
      </p:grpSp>
      <p:grpSp>
        <p:nvGrpSpPr>
          <p:cNvPr id="5" name="Group 20"/>
          <p:cNvGrpSpPr>
            <a:grpSpLocks/>
          </p:cNvGrpSpPr>
          <p:nvPr/>
        </p:nvGrpSpPr>
        <p:grpSpPr bwMode="auto">
          <a:xfrm>
            <a:off x="4267201" y="1179514"/>
            <a:ext cx="6054726" cy="3965575"/>
            <a:chOff x="1809" y="743"/>
            <a:chExt cx="3733" cy="2498"/>
          </a:xfrm>
        </p:grpSpPr>
        <p:grpSp>
          <p:nvGrpSpPr>
            <p:cNvPr id="125965" name="Group 6"/>
            <p:cNvGrpSpPr>
              <a:grpSpLocks/>
            </p:cNvGrpSpPr>
            <p:nvPr/>
          </p:nvGrpSpPr>
          <p:grpSpPr bwMode="auto">
            <a:xfrm>
              <a:off x="2469" y="810"/>
              <a:ext cx="2765" cy="2282"/>
              <a:chOff x="1489" y="785"/>
              <a:chExt cx="3650" cy="2492"/>
            </a:xfrm>
          </p:grpSpPr>
          <p:sp>
            <p:nvSpPr>
              <p:cNvPr id="125966" name="Line 4"/>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5967" name="Line 5"/>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25968" name="Text Box 13"/>
            <p:cNvSpPr txBox="1">
              <a:spLocks noChangeArrowheads="1"/>
            </p:cNvSpPr>
            <p:nvPr/>
          </p:nvSpPr>
          <p:spPr bwMode="auto">
            <a:xfrm>
              <a:off x="5204" y="2943"/>
              <a:ext cx="33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b="1" i="1">
                  <a:cs typeface="Arial" panose="020B0604020202020204" pitchFamily="34" charset="0"/>
                </a:rPr>
                <a:t>Q</a:t>
              </a:r>
            </a:p>
          </p:txBody>
        </p:sp>
        <p:sp>
          <p:nvSpPr>
            <p:cNvPr id="125969" name="Text Box 14"/>
            <p:cNvSpPr txBox="1">
              <a:spLocks noChangeArrowheads="1"/>
            </p:cNvSpPr>
            <p:nvPr/>
          </p:nvSpPr>
          <p:spPr bwMode="auto">
            <a:xfrm>
              <a:off x="1809" y="743"/>
              <a:ext cx="659"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500" dirty="0" err="1" smtClean="0">
                  <a:cs typeface="Arial" panose="020B0604020202020204" pitchFamily="34" charset="0"/>
                </a:rPr>
                <a:t>CTme</a:t>
              </a:r>
              <a:endParaRPr lang="en-US" altLang="pt-BR" sz="2500" dirty="0">
                <a:cs typeface="Arial" panose="020B0604020202020204" pitchFamily="34" charset="0"/>
              </a:endParaRPr>
            </a:p>
          </p:txBody>
        </p:sp>
      </p:grpSp>
      <p:sp>
        <p:nvSpPr>
          <p:cNvPr id="116767" name="Text Box 31"/>
          <p:cNvSpPr txBox="1">
            <a:spLocks noChangeArrowheads="1"/>
          </p:cNvSpPr>
          <p:nvPr/>
        </p:nvSpPr>
        <p:spPr bwMode="auto">
          <a:xfrm>
            <a:off x="522514" y="876300"/>
            <a:ext cx="3873453"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45000"/>
              </a:spcBef>
            </a:pPr>
            <a:r>
              <a:rPr lang="pt-BR" altLang="pt-BR" sz="2500" dirty="0">
                <a:cs typeface="Arial" panose="020B0604020202020204" pitchFamily="34" charset="0"/>
              </a:rPr>
              <a:t>A empresa pode escolher entre 3 tamanhos de fábrica: </a:t>
            </a:r>
            <a:endParaRPr lang="pt-BR" altLang="pt-BR" sz="2500" dirty="0" smtClean="0">
              <a:cs typeface="Arial" panose="020B0604020202020204" pitchFamily="34" charset="0"/>
            </a:endParaRPr>
          </a:p>
          <a:p>
            <a:pPr>
              <a:lnSpc>
                <a:spcPct val="105000"/>
              </a:lnSpc>
              <a:spcBef>
                <a:spcPct val="45000"/>
              </a:spcBef>
            </a:pPr>
            <a:r>
              <a:rPr lang="pt-BR" altLang="pt-BR" sz="2500" dirty="0">
                <a:cs typeface="Arial" panose="020B0604020202020204" pitchFamily="34" charset="0"/>
              </a:rPr>
              <a:t>i</a:t>
            </a:r>
            <a:r>
              <a:rPr lang="pt-BR" altLang="pt-BR" sz="2500" dirty="0" smtClean="0">
                <a:cs typeface="Arial" panose="020B0604020202020204" pitchFamily="34" charset="0"/>
              </a:rPr>
              <a:t> = P, </a:t>
            </a:r>
            <a:r>
              <a:rPr lang="pt-BR" altLang="pt-BR" sz="2500" dirty="0">
                <a:cs typeface="Arial" panose="020B0604020202020204" pitchFamily="34" charset="0"/>
              </a:rPr>
              <a:t>M, </a:t>
            </a:r>
            <a:r>
              <a:rPr lang="pt-BR" altLang="pt-BR" sz="2500" dirty="0" smtClean="0">
                <a:cs typeface="Arial" panose="020B0604020202020204" pitchFamily="34" charset="0"/>
              </a:rPr>
              <a:t>G.</a:t>
            </a:r>
            <a:endParaRPr lang="pt-BR" altLang="pt-BR" sz="2500" dirty="0">
              <a:cs typeface="Arial" panose="020B0604020202020204" pitchFamily="34" charset="0"/>
            </a:endParaRPr>
          </a:p>
          <a:p>
            <a:pPr>
              <a:lnSpc>
                <a:spcPct val="105000"/>
              </a:lnSpc>
              <a:spcBef>
                <a:spcPct val="45000"/>
              </a:spcBef>
            </a:pPr>
            <a:r>
              <a:rPr lang="pt-BR" altLang="pt-BR" sz="2500" dirty="0">
                <a:cs typeface="Arial" panose="020B0604020202020204" pitchFamily="34" charset="0"/>
              </a:rPr>
              <a:t>Cada tamanho tem sua própria curva </a:t>
            </a:r>
            <a:r>
              <a:rPr lang="pt-BR" altLang="pt-BR" sz="2500" dirty="0" err="1" smtClean="0">
                <a:cs typeface="Arial" panose="020B0604020202020204" pitchFamily="34" charset="0"/>
              </a:rPr>
              <a:t>CTme</a:t>
            </a:r>
            <a:r>
              <a:rPr lang="pt-BR" altLang="pt-BR" sz="2500" baseline="-25000" dirty="0" err="1">
                <a:cs typeface="Arial" panose="020B0604020202020204" pitchFamily="34" charset="0"/>
              </a:rPr>
              <a:t>i</a:t>
            </a:r>
            <a:r>
              <a:rPr lang="pt-BR" altLang="pt-BR" sz="2500" dirty="0" smtClean="0">
                <a:cs typeface="Arial" panose="020B0604020202020204" pitchFamily="34" charset="0"/>
              </a:rPr>
              <a:t>.</a:t>
            </a:r>
            <a:endParaRPr lang="pt-BR" altLang="pt-BR" sz="2500" dirty="0">
              <a:cs typeface="Arial" panose="020B0604020202020204" pitchFamily="34" charset="0"/>
            </a:endParaRPr>
          </a:p>
          <a:p>
            <a:pPr>
              <a:lnSpc>
                <a:spcPct val="105000"/>
              </a:lnSpc>
              <a:spcBef>
                <a:spcPct val="45000"/>
              </a:spcBef>
            </a:pPr>
            <a:r>
              <a:rPr lang="pt-BR" altLang="pt-BR" sz="2500" dirty="0">
                <a:cs typeface="Arial" panose="020B0604020202020204" pitchFamily="34" charset="0"/>
              </a:rPr>
              <a:t>A empresa pode mudar para um tamanho de fábrica diferente no longo prazo, mas não no curto prazo</a:t>
            </a:r>
            <a:r>
              <a:rPr lang="en-US" altLang="pt-BR" sz="2500" dirty="0" smtClean="0">
                <a:cs typeface="Arial" panose="020B0604020202020204" pitchFamily="34" charset="0"/>
              </a:rPr>
              <a:t>. </a:t>
            </a:r>
            <a:endParaRPr lang="en-US" altLang="pt-BR" sz="2500" b="1" dirty="0">
              <a:cs typeface="Arial" panose="020B0604020202020204" pitchFamily="34" charset="0"/>
            </a:endParaRPr>
          </a:p>
        </p:txBody>
      </p:sp>
    </p:spTree>
    <p:extLst>
      <p:ext uri="{BB962C8B-B14F-4D97-AF65-F5344CB8AC3E}">
        <p14:creationId xmlns:p14="http://schemas.microsoft.com/office/powerpoint/2010/main" val="7238121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767">
                                            <p:txEl>
                                              <p:pRg st="0" end="0"/>
                                            </p:txEl>
                                          </p:spTgt>
                                        </p:tgtEl>
                                        <p:attrNameLst>
                                          <p:attrName>style.visibility</p:attrName>
                                        </p:attrNameLst>
                                      </p:cBhvr>
                                      <p:to>
                                        <p:strVal val="visible"/>
                                      </p:to>
                                    </p:set>
                                    <p:animEffect transition="in" filter="wipe(left)">
                                      <p:cBhvr>
                                        <p:cTn id="27" dur="500"/>
                                        <p:tgtEl>
                                          <p:spTgt spid="1167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6767">
                                            <p:txEl>
                                              <p:pRg st="1" end="1"/>
                                            </p:txEl>
                                          </p:spTgt>
                                        </p:tgtEl>
                                        <p:attrNameLst>
                                          <p:attrName>style.visibility</p:attrName>
                                        </p:attrNameLst>
                                      </p:cBhvr>
                                      <p:to>
                                        <p:strVal val="visible"/>
                                      </p:to>
                                    </p:set>
                                    <p:animEffect transition="in" filter="wipe(left)">
                                      <p:cBhvr>
                                        <p:cTn id="32" dur="500"/>
                                        <p:tgtEl>
                                          <p:spTgt spid="11676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6767">
                                            <p:txEl>
                                              <p:pRg st="2" end="2"/>
                                            </p:txEl>
                                          </p:spTgt>
                                        </p:tgtEl>
                                        <p:attrNameLst>
                                          <p:attrName>style.visibility</p:attrName>
                                        </p:attrNameLst>
                                      </p:cBhvr>
                                      <p:to>
                                        <p:strVal val="visible"/>
                                      </p:to>
                                    </p:set>
                                    <p:animEffect transition="in" filter="wipe(left)">
                                      <p:cBhvr>
                                        <p:cTn id="37" dur="500"/>
                                        <p:tgtEl>
                                          <p:spTgt spid="11676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6767">
                                            <p:txEl>
                                              <p:pRg st="3" end="3"/>
                                            </p:txEl>
                                          </p:spTgt>
                                        </p:tgtEl>
                                        <p:attrNameLst>
                                          <p:attrName>style.visibility</p:attrName>
                                        </p:attrNameLst>
                                      </p:cBhvr>
                                      <p:to>
                                        <p:strVal val="visible"/>
                                      </p:to>
                                    </p:set>
                                    <p:animEffect transition="in" filter="wipe(left)">
                                      <p:cBhvr>
                                        <p:cTn id="42" dur="500"/>
                                        <p:tgtEl>
                                          <p:spTgt spid="1167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ço Reservado para Rodapé 1"/>
          <p:cNvSpPr>
            <a:spLocks noGrp="1"/>
          </p:cNvSpPr>
          <p:nvPr>
            <p:ph type="ftr" sz="quarter" idx="10"/>
          </p:nvPr>
        </p:nvSpPr>
        <p:spPr/>
        <p:txBody>
          <a:bodyPr/>
          <a:lstStyle/>
          <a:p>
            <a:r>
              <a:rPr lang="en-US" altLang="pt-BR"/>
              <a:t>THE COSTS OF PRODUCTION</a:t>
            </a:r>
          </a:p>
        </p:txBody>
      </p:sp>
      <p:sp>
        <p:nvSpPr>
          <p:cNvPr id="34" name="Espaço Reservado para Número de Slide 2"/>
          <p:cNvSpPr>
            <a:spLocks noGrp="1"/>
          </p:cNvSpPr>
          <p:nvPr>
            <p:ph type="sldNum" sz="quarter" idx="11"/>
          </p:nvPr>
        </p:nvSpPr>
        <p:spPr/>
        <p:txBody>
          <a:bodyPr/>
          <a:lstStyle/>
          <a:p>
            <a:fld id="{3746EA20-0E7B-430B-8932-F5FCFE811272}" type="slidenum">
              <a:rPr lang="en-US" altLang="pt-BR"/>
              <a:pPr/>
              <a:t>48</a:t>
            </a:fld>
            <a:endParaRPr lang="en-US" altLang="pt-BR"/>
          </a:p>
        </p:txBody>
      </p:sp>
      <p:sp>
        <p:nvSpPr>
          <p:cNvPr id="128002" name="Rectangle 2"/>
          <p:cNvSpPr>
            <a:spLocks noGrp="1" noChangeArrowheads="1"/>
          </p:cNvSpPr>
          <p:nvPr>
            <p:ph type="title" idx="4294967295"/>
          </p:nvPr>
        </p:nvSpPr>
        <p:spPr>
          <a:xfrm>
            <a:off x="1524000" y="252413"/>
            <a:ext cx="9144000" cy="590550"/>
          </a:xfrm>
        </p:spPr>
        <p:txBody>
          <a:bodyPr/>
          <a:lstStyle/>
          <a:p>
            <a:r>
              <a:rPr lang="pt-BR" altLang="pt-BR" sz="2800" dirty="0"/>
              <a:t>EXEMPLO 3: </a:t>
            </a:r>
            <a:r>
              <a:rPr lang="pt-BR" altLang="pt-BR" sz="2800" dirty="0" err="1" smtClean="0"/>
              <a:t>CTme</a:t>
            </a:r>
            <a:r>
              <a:rPr lang="pt-BR" altLang="pt-BR" sz="2800" dirty="0" smtClean="0"/>
              <a:t>-LP  </a:t>
            </a:r>
            <a:r>
              <a:rPr lang="pt-BR" altLang="pt-BR" sz="2800" dirty="0"/>
              <a:t>com 3 tamanhos de fábrica</a:t>
            </a:r>
            <a:endParaRPr lang="en-US" altLang="pt-BR" sz="3000" dirty="0"/>
          </a:p>
        </p:txBody>
      </p:sp>
      <p:grpSp>
        <p:nvGrpSpPr>
          <p:cNvPr id="128003" name="Group 3"/>
          <p:cNvGrpSpPr>
            <a:grpSpLocks/>
          </p:cNvGrpSpPr>
          <p:nvPr/>
        </p:nvGrpSpPr>
        <p:grpSpPr bwMode="auto">
          <a:xfrm>
            <a:off x="5800725" y="2095501"/>
            <a:ext cx="2268538" cy="1349375"/>
            <a:chOff x="2701" y="1299"/>
            <a:chExt cx="1429" cy="850"/>
          </a:xfrm>
        </p:grpSpPr>
        <p:sp>
          <p:nvSpPr>
            <p:cNvPr id="128004" name="Arc 4"/>
            <p:cNvSpPr>
              <a:spLocks/>
            </p:cNvSpPr>
            <p:nvPr/>
          </p:nvSpPr>
          <p:spPr bwMode="auto">
            <a:xfrm flipH="1" flipV="1">
              <a:off x="2701" y="1357"/>
              <a:ext cx="1077" cy="792"/>
            </a:xfrm>
            <a:custGeom>
              <a:avLst/>
              <a:gdLst>
                <a:gd name="T0" fmla="*/ 0 w 41026"/>
                <a:gd name="T1" fmla="*/ 1 h 21600"/>
                <a:gd name="T2" fmla="*/ 1 w 41026"/>
                <a:gd name="T3" fmla="*/ 1 h 21600"/>
                <a:gd name="T4" fmla="*/ 0 w 41026"/>
                <a:gd name="T5" fmla="*/ 1 h 21600"/>
                <a:gd name="T6" fmla="*/ 0 60000 65536"/>
                <a:gd name="T7" fmla="*/ 0 60000 65536"/>
                <a:gd name="T8" fmla="*/ 0 60000 65536"/>
                <a:gd name="T9" fmla="*/ 0 w 41026"/>
                <a:gd name="T10" fmla="*/ 0 h 21600"/>
                <a:gd name="T11" fmla="*/ 41026 w 41026"/>
                <a:gd name="T12" fmla="*/ 21600 h 21600"/>
              </a:gdLst>
              <a:ahLst/>
              <a:cxnLst>
                <a:cxn ang="T6">
                  <a:pos x="T0" y="T1"/>
                </a:cxn>
                <a:cxn ang="T7">
                  <a:pos x="T2" y="T3"/>
                </a:cxn>
                <a:cxn ang="T8">
                  <a:pos x="T4" y="T5"/>
                </a:cxn>
              </a:cxnLst>
              <a:rect l="T9" t="T10" r="T11" b="T12"/>
              <a:pathLst>
                <a:path w="41026" h="21600" fill="none" extrusionOk="0">
                  <a:moveTo>
                    <a:pt x="0" y="16111"/>
                  </a:moveTo>
                  <a:cubicBezTo>
                    <a:pt x="2494" y="6617"/>
                    <a:pt x="11075" y="-1"/>
                    <a:pt x="20891" y="0"/>
                  </a:cubicBezTo>
                  <a:cubicBezTo>
                    <a:pt x="29802" y="0"/>
                    <a:pt x="37799" y="5472"/>
                    <a:pt x="41025" y="13780"/>
                  </a:cubicBezTo>
                </a:path>
                <a:path w="41026" h="21600" stroke="0" extrusionOk="0">
                  <a:moveTo>
                    <a:pt x="0" y="16111"/>
                  </a:moveTo>
                  <a:cubicBezTo>
                    <a:pt x="2494" y="6617"/>
                    <a:pt x="11075" y="-1"/>
                    <a:pt x="20891" y="0"/>
                  </a:cubicBezTo>
                  <a:cubicBezTo>
                    <a:pt x="29802" y="0"/>
                    <a:pt x="37799" y="5472"/>
                    <a:pt x="41025" y="13780"/>
                  </a:cubicBezTo>
                  <a:lnTo>
                    <a:pt x="20891" y="21600"/>
                  </a:lnTo>
                  <a:close/>
                </a:path>
              </a:pathLst>
            </a:custGeom>
            <a:noFill/>
            <a:ln w="3810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8005" name="Text Box 5"/>
            <p:cNvSpPr txBox="1">
              <a:spLocks noChangeArrowheads="1"/>
            </p:cNvSpPr>
            <p:nvPr/>
          </p:nvSpPr>
          <p:spPr bwMode="auto">
            <a:xfrm>
              <a:off x="3406" y="1299"/>
              <a:ext cx="72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400" i="1" dirty="0" err="1">
                  <a:solidFill>
                    <a:srgbClr val="003399"/>
                  </a:solidFill>
                  <a:cs typeface="Arial" panose="020B0604020202020204" pitchFamily="34" charset="0"/>
                </a:rPr>
                <a:t>CTme</a:t>
              </a:r>
              <a:r>
                <a:rPr lang="en-US" altLang="pt-BR" sz="2400" b="1" i="1" baseline="-25000" dirty="0" err="1">
                  <a:solidFill>
                    <a:srgbClr val="003399"/>
                  </a:solidFill>
                  <a:cs typeface="Arial" panose="020B0604020202020204" pitchFamily="34" charset="0"/>
                </a:rPr>
                <a:t>P</a:t>
              </a:r>
              <a:endParaRPr lang="en-US" altLang="pt-BR" sz="2400" b="1" i="1" baseline="-25000" dirty="0">
                <a:solidFill>
                  <a:srgbClr val="003399"/>
                </a:solidFill>
                <a:cs typeface="Arial" panose="020B0604020202020204" pitchFamily="34" charset="0"/>
              </a:endParaRPr>
            </a:p>
          </p:txBody>
        </p:sp>
      </p:grpSp>
      <p:grpSp>
        <p:nvGrpSpPr>
          <p:cNvPr id="128006" name="Group 6"/>
          <p:cNvGrpSpPr>
            <a:grpSpLocks/>
          </p:cNvGrpSpPr>
          <p:nvPr/>
        </p:nvGrpSpPr>
        <p:grpSpPr bwMode="auto">
          <a:xfrm>
            <a:off x="6540500" y="2057401"/>
            <a:ext cx="2840038" cy="1585913"/>
            <a:chOff x="3167" y="1275"/>
            <a:chExt cx="1789" cy="999"/>
          </a:xfrm>
        </p:grpSpPr>
        <p:sp>
          <p:nvSpPr>
            <p:cNvPr id="128007" name="Arc 7"/>
            <p:cNvSpPr>
              <a:spLocks/>
            </p:cNvSpPr>
            <p:nvPr/>
          </p:nvSpPr>
          <p:spPr bwMode="auto">
            <a:xfrm flipH="1" flipV="1">
              <a:off x="3167" y="1482"/>
              <a:ext cx="1501" cy="792"/>
            </a:xfrm>
            <a:custGeom>
              <a:avLst/>
              <a:gdLst>
                <a:gd name="T0" fmla="*/ 0 w 41685"/>
                <a:gd name="T1" fmla="*/ 1 h 21600"/>
                <a:gd name="T2" fmla="*/ 2 w 41685"/>
                <a:gd name="T3" fmla="*/ 1 h 21600"/>
                <a:gd name="T4" fmla="*/ 1 w 41685"/>
                <a:gd name="T5" fmla="*/ 1 h 21600"/>
                <a:gd name="T6" fmla="*/ 0 60000 65536"/>
                <a:gd name="T7" fmla="*/ 0 60000 65536"/>
                <a:gd name="T8" fmla="*/ 0 60000 65536"/>
                <a:gd name="T9" fmla="*/ 0 w 41685"/>
                <a:gd name="T10" fmla="*/ 0 h 21600"/>
                <a:gd name="T11" fmla="*/ 41685 w 41685"/>
                <a:gd name="T12" fmla="*/ 21600 h 21600"/>
              </a:gdLst>
              <a:ahLst/>
              <a:cxnLst>
                <a:cxn ang="T6">
                  <a:pos x="T0" y="T1"/>
                </a:cxn>
                <a:cxn ang="T7">
                  <a:pos x="T2" y="T3"/>
                </a:cxn>
                <a:cxn ang="T8">
                  <a:pos x="T4" y="T5"/>
                </a:cxn>
              </a:cxnLst>
              <a:rect l="T9" t="T10" r="T11" b="T12"/>
              <a:pathLst>
                <a:path w="41685" h="21600" fill="none" extrusionOk="0">
                  <a:moveTo>
                    <a:pt x="0" y="20131"/>
                  </a:moveTo>
                  <a:cubicBezTo>
                    <a:pt x="772" y="8798"/>
                    <a:pt x="10190" y="-1"/>
                    <a:pt x="21550" y="0"/>
                  </a:cubicBezTo>
                  <a:cubicBezTo>
                    <a:pt x="30461" y="0"/>
                    <a:pt x="38458" y="5472"/>
                    <a:pt x="41684" y="13780"/>
                  </a:cubicBezTo>
                </a:path>
                <a:path w="41685" h="21600" stroke="0" extrusionOk="0">
                  <a:moveTo>
                    <a:pt x="0" y="20131"/>
                  </a:moveTo>
                  <a:cubicBezTo>
                    <a:pt x="772" y="8798"/>
                    <a:pt x="10190" y="-1"/>
                    <a:pt x="21550" y="0"/>
                  </a:cubicBezTo>
                  <a:cubicBezTo>
                    <a:pt x="30461" y="0"/>
                    <a:pt x="38458" y="5472"/>
                    <a:pt x="41684" y="13780"/>
                  </a:cubicBezTo>
                  <a:lnTo>
                    <a:pt x="21550" y="21600"/>
                  </a:lnTo>
                  <a:close/>
                </a:path>
              </a:pathLst>
            </a:custGeom>
            <a:noFill/>
            <a:ln w="38100">
              <a:solidFill>
                <a:srgbClr val="33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8008" name="Text Box 8"/>
            <p:cNvSpPr txBox="1">
              <a:spLocks noChangeArrowheads="1"/>
            </p:cNvSpPr>
            <p:nvPr/>
          </p:nvSpPr>
          <p:spPr bwMode="auto">
            <a:xfrm>
              <a:off x="4183" y="1275"/>
              <a:ext cx="7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400" i="1" dirty="0" err="1" smtClean="0">
                  <a:solidFill>
                    <a:srgbClr val="339933"/>
                  </a:solidFill>
                  <a:cs typeface="Arial" panose="020B0604020202020204" pitchFamily="34" charset="0"/>
                </a:rPr>
                <a:t>CTme</a:t>
              </a:r>
              <a:r>
                <a:rPr lang="en-US" altLang="pt-BR" sz="2400" b="1" i="1" baseline="-25000" dirty="0" err="1" smtClean="0">
                  <a:solidFill>
                    <a:srgbClr val="339933"/>
                  </a:solidFill>
                  <a:cs typeface="Arial" panose="020B0604020202020204" pitchFamily="34" charset="0"/>
                </a:rPr>
                <a:t>M</a:t>
              </a:r>
              <a:endParaRPr lang="en-US" altLang="pt-BR" sz="2400" b="1" i="1" baseline="-25000" dirty="0">
                <a:solidFill>
                  <a:srgbClr val="339933"/>
                </a:solidFill>
                <a:cs typeface="Arial" panose="020B0604020202020204" pitchFamily="34" charset="0"/>
              </a:endParaRPr>
            </a:p>
          </p:txBody>
        </p:sp>
      </p:grpSp>
      <p:grpSp>
        <p:nvGrpSpPr>
          <p:cNvPr id="128009" name="Group 9"/>
          <p:cNvGrpSpPr>
            <a:grpSpLocks/>
          </p:cNvGrpSpPr>
          <p:nvPr/>
        </p:nvGrpSpPr>
        <p:grpSpPr bwMode="auto">
          <a:xfrm>
            <a:off x="7950201" y="2189163"/>
            <a:ext cx="2371725" cy="1257300"/>
            <a:chOff x="4055" y="1358"/>
            <a:chExt cx="1494" cy="792"/>
          </a:xfrm>
        </p:grpSpPr>
        <p:sp>
          <p:nvSpPr>
            <p:cNvPr id="128010" name="Arc 10"/>
            <p:cNvSpPr>
              <a:spLocks/>
            </p:cNvSpPr>
            <p:nvPr/>
          </p:nvSpPr>
          <p:spPr bwMode="auto">
            <a:xfrm flipH="1" flipV="1">
              <a:off x="4055" y="1358"/>
              <a:ext cx="1009" cy="792"/>
            </a:xfrm>
            <a:custGeom>
              <a:avLst/>
              <a:gdLst>
                <a:gd name="T0" fmla="*/ 0 w 38406"/>
                <a:gd name="T1" fmla="*/ 1 h 21600"/>
                <a:gd name="T2" fmla="*/ 1 w 38406"/>
                <a:gd name="T3" fmla="*/ 1 h 21600"/>
                <a:gd name="T4" fmla="*/ 0 w 38406"/>
                <a:gd name="T5" fmla="*/ 1 h 21600"/>
                <a:gd name="T6" fmla="*/ 0 60000 65536"/>
                <a:gd name="T7" fmla="*/ 0 60000 65536"/>
                <a:gd name="T8" fmla="*/ 0 60000 65536"/>
                <a:gd name="T9" fmla="*/ 0 w 38406"/>
                <a:gd name="T10" fmla="*/ 0 h 21600"/>
                <a:gd name="T11" fmla="*/ 38406 w 38406"/>
                <a:gd name="T12" fmla="*/ 21600 h 21600"/>
              </a:gdLst>
              <a:ahLst/>
              <a:cxnLst>
                <a:cxn ang="T6">
                  <a:pos x="T0" y="T1"/>
                </a:cxn>
                <a:cxn ang="T7">
                  <a:pos x="T2" y="T3"/>
                </a:cxn>
                <a:cxn ang="T8">
                  <a:pos x="T4" y="T5"/>
                </a:cxn>
              </a:cxnLst>
              <a:rect l="T9" t="T10" r="T11" b="T12"/>
              <a:pathLst>
                <a:path w="38406" h="21600" fill="none" extrusionOk="0">
                  <a:moveTo>
                    <a:pt x="0" y="13174"/>
                  </a:moveTo>
                  <a:cubicBezTo>
                    <a:pt x="3383" y="5187"/>
                    <a:pt x="11215" y="-1"/>
                    <a:pt x="19889" y="0"/>
                  </a:cubicBezTo>
                  <a:cubicBezTo>
                    <a:pt x="27472" y="0"/>
                    <a:pt x="34500" y="3977"/>
                    <a:pt x="38405" y="10478"/>
                  </a:cubicBezTo>
                </a:path>
                <a:path w="38406" h="21600" stroke="0" extrusionOk="0">
                  <a:moveTo>
                    <a:pt x="0" y="13174"/>
                  </a:moveTo>
                  <a:cubicBezTo>
                    <a:pt x="3383" y="5187"/>
                    <a:pt x="11215" y="-1"/>
                    <a:pt x="19889" y="0"/>
                  </a:cubicBezTo>
                  <a:cubicBezTo>
                    <a:pt x="27472" y="0"/>
                    <a:pt x="34500" y="3977"/>
                    <a:pt x="38405" y="10478"/>
                  </a:cubicBezTo>
                  <a:lnTo>
                    <a:pt x="19889" y="21600"/>
                  </a:lnTo>
                  <a:close/>
                </a:path>
              </a:pathLst>
            </a:cu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8011" name="Text Box 11"/>
            <p:cNvSpPr txBox="1">
              <a:spLocks noChangeArrowheads="1"/>
            </p:cNvSpPr>
            <p:nvPr/>
          </p:nvSpPr>
          <p:spPr bwMode="auto">
            <a:xfrm>
              <a:off x="4863" y="1413"/>
              <a:ext cx="68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400" i="1" dirty="0" err="1" smtClean="0">
                  <a:solidFill>
                    <a:srgbClr val="800080"/>
                  </a:solidFill>
                  <a:cs typeface="Arial" panose="020B0604020202020204" pitchFamily="34" charset="0"/>
                </a:rPr>
                <a:t>CTme</a:t>
              </a:r>
              <a:r>
                <a:rPr lang="en-US" altLang="pt-BR" sz="2400" b="1" i="1" baseline="-25000" dirty="0" err="1" smtClean="0">
                  <a:solidFill>
                    <a:srgbClr val="800080"/>
                  </a:solidFill>
                  <a:cs typeface="Arial" panose="020B0604020202020204" pitchFamily="34" charset="0"/>
                </a:rPr>
                <a:t>L</a:t>
              </a:r>
              <a:endParaRPr lang="en-US" altLang="pt-BR" sz="2400" b="1" i="1" baseline="-25000" dirty="0">
                <a:solidFill>
                  <a:srgbClr val="800080"/>
                </a:solidFill>
                <a:cs typeface="Arial" panose="020B0604020202020204" pitchFamily="34" charset="0"/>
              </a:endParaRPr>
            </a:p>
          </p:txBody>
        </p:sp>
      </p:grpSp>
      <p:grpSp>
        <p:nvGrpSpPr>
          <p:cNvPr id="128012" name="Group 12"/>
          <p:cNvGrpSpPr>
            <a:grpSpLocks/>
          </p:cNvGrpSpPr>
          <p:nvPr/>
        </p:nvGrpSpPr>
        <p:grpSpPr bwMode="auto">
          <a:xfrm>
            <a:off x="4522789" y="1179514"/>
            <a:ext cx="5799137" cy="3965575"/>
            <a:chOff x="1889" y="743"/>
            <a:chExt cx="3653" cy="2498"/>
          </a:xfrm>
        </p:grpSpPr>
        <p:grpSp>
          <p:nvGrpSpPr>
            <p:cNvPr id="128013" name="Group 13"/>
            <p:cNvGrpSpPr>
              <a:grpSpLocks/>
            </p:cNvGrpSpPr>
            <p:nvPr/>
          </p:nvGrpSpPr>
          <p:grpSpPr bwMode="auto">
            <a:xfrm>
              <a:off x="2469" y="810"/>
              <a:ext cx="2765" cy="2282"/>
              <a:chOff x="1489" y="785"/>
              <a:chExt cx="3650" cy="2492"/>
            </a:xfrm>
          </p:grpSpPr>
          <p:sp>
            <p:nvSpPr>
              <p:cNvPr id="128014" name="Line 14"/>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28015" name="Line 15"/>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28016" name="Text Box 16"/>
            <p:cNvSpPr txBox="1">
              <a:spLocks noChangeArrowheads="1"/>
            </p:cNvSpPr>
            <p:nvPr/>
          </p:nvSpPr>
          <p:spPr bwMode="auto">
            <a:xfrm>
              <a:off x="5204" y="2943"/>
              <a:ext cx="33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b="1" i="1">
                  <a:cs typeface="Arial" panose="020B0604020202020204" pitchFamily="34" charset="0"/>
                </a:rPr>
                <a:t>Q</a:t>
              </a:r>
            </a:p>
          </p:txBody>
        </p:sp>
        <p:sp>
          <p:nvSpPr>
            <p:cNvPr id="128017" name="Text Box 17"/>
            <p:cNvSpPr txBox="1">
              <a:spLocks noChangeArrowheads="1"/>
            </p:cNvSpPr>
            <p:nvPr/>
          </p:nvSpPr>
          <p:spPr bwMode="auto">
            <a:xfrm>
              <a:off x="1889" y="743"/>
              <a:ext cx="579"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500">
                  <a:cs typeface="Arial" panose="020B0604020202020204" pitchFamily="34" charset="0"/>
                </a:rPr>
                <a:t>Avg</a:t>
              </a:r>
              <a:br>
                <a:rPr lang="en-US" altLang="pt-BR" sz="2500">
                  <a:cs typeface="Arial" panose="020B0604020202020204" pitchFamily="34" charset="0"/>
                </a:rPr>
              </a:br>
              <a:r>
                <a:rPr lang="en-US" altLang="pt-BR" sz="2500">
                  <a:cs typeface="Arial" panose="020B0604020202020204" pitchFamily="34" charset="0"/>
                </a:rPr>
                <a:t>Total</a:t>
              </a:r>
              <a:br>
                <a:rPr lang="en-US" altLang="pt-BR" sz="2500">
                  <a:cs typeface="Arial" panose="020B0604020202020204" pitchFamily="34" charset="0"/>
                </a:rPr>
              </a:br>
              <a:r>
                <a:rPr lang="en-US" altLang="pt-BR" sz="2500">
                  <a:cs typeface="Arial" panose="020B0604020202020204" pitchFamily="34" charset="0"/>
                </a:rPr>
                <a:t>Cost </a:t>
              </a:r>
            </a:p>
          </p:txBody>
        </p:sp>
      </p:grpSp>
      <p:grpSp>
        <p:nvGrpSpPr>
          <p:cNvPr id="7" name="Group 18"/>
          <p:cNvGrpSpPr>
            <a:grpSpLocks/>
          </p:cNvGrpSpPr>
          <p:nvPr/>
        </p:nvGrpSpPr>
        <p:grpSpPr bwMode="auto">
          <a:xfrm>
            <a:off x="6667500" y="3371850"/>
            <a:ext cx="636588" cy="2038350"/>
            <a:chOff x="3240" y="2124"/>
            <a:chExt cx="401" cy="1284"/>
          </a:xfrm>
        </p:grpSpPr>
        <p:sp>
          <p:nvSpPr>
            <p:cNvPr id="128019" name="Line 19"/>
            <p:cNvSpPr>
              <a:spLocks noChangeShapeType="1"/>
            </p:cNvSpPr>
            <p:nvPr/>
          </p:nvSpPr>
          <p:spPr bwMode="auto">
            <a:xfrm>
              <a:off x="3411" y="2124"/>
              <a:ext cx="0" cy="96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28020" name="Text Box 20"/>
            <p:cNvSpPr txBox="1">
              <a:spLocks noChangeArrowheads="1"/>
            </p:cNvSpPr>
            <p:nvPr/>
          </p:nvSpPr>
          <p:spPr bwMode="auto">
            <a:xfrm>
              <a:off x="3240" y="3110"/>
              <a:ext cx="40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b="1" i="1">
                  <a:cs typeface="Arial" panose="020B0604020202020204" pitchFamily="34" charset="0"/>
                </a:rPr>
                <a:t>Q</a:t>
              </a:r>
              <a:r>
                <a:rPr lang="en-US" altLang="pt-BR" sz="2500" baseline="-25000">
                  <a:cs typeface="Arial" panose="020B0604020202020204" pitchFamily="34" charset="0"/>
                </a:rPr>
                <a:t>A</a:t>
              </a:r>
            </a:p>
          </p:txBody>
        </p:sp>
      </p:grpSp>
      <p:grpSp>
        <p:nvGrpSpPr>
          <p:cNvPr id="8" name="Group 21"/>
          <p:cNvGrpSpPr>
            <a:grpSpLocks/>
          </p:cNvGrpSpPr>
          <p:nvPr/>
        </p:nvGrpSpPr>
        <p:grpSpPr bwMode="auto">
          <a:xfrm>
            <a:off x="8170864" y="3373438"/>
            <a:ext cx="636587" cy="2038350"/>
            <a:chOff x="4187" y="2125"/>
            <a:chExt cx="401" cy="1284"/>
          </a:xfrm>
        </p:grpSpPr>
        <p:sp>
          <p:nvSpPr>
            <p:cNvPr id="128022" name="Line 22"/>
            <p:cNvSpPr>
              <a:spLocks noChangeShapeType="1"/>
            </p:cNvSpPr>
            <p:nvPr/>
          </p:nvSpPr>
          <p:spPr bwMode="auto">
            <a:xfrm>
              <a:off x="4359" y="2125"/>
              <a:ext cx="0" cy="966"/>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pt-BR"/>
            </a:p>
          </p:txBody>
        </p:sp>
        <p:sp>
          <p:nvSpPr>
            <p:cNvPr id="128023" name="Text Box 23"/>
            <p:cNvSpPr txBox="1">
              <a:spLocks noChangeArrowheads="1"/>
            </p:cNvSpPr>
            <p:nvPr/>
          </p:nvSpPr>
          <p:spPr bwMode="auto">
            <a:xfrm>
              <a:off x="4187" y="3111"/>
              <a:ext cx="40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b="1" i="1">
                  <a:cs typeface="Arial" panose="020B0604020202020204" pitchFamily="34" charset="0"/>
                </a:rPr>
                <a:t>Q</a:t>
              </a:r>
              <a:r>
                <a:rPr lang="en-US" altLang="pt-BR" sz="2500" baseline="-25000">
                  <a:cs typeface="Arial" panose="020B0604020202020204" pitchFamily="34" charset="0"/>
                </a:rPr>
                <a:t>B</a:t>
              </a:r>
            </a:p>
          </p:txBody>
        </p:sp>
      </p:grpSp>
      <p:grpSp>
        <p:nvGrpSpPr>
          <p:cNvPr id="9" name="Group 24"/>
          <p:cNvGrpSpPr>
            <a:grpSpLocks/>
          </p:cNvGrpSpPr>
          <p:nvPr/>
        </p:nvGrpSpPr>
        <p:grpSpPr bwMode="auto">
          <a:xfrm>
            <a:off x="5800725" y="2209801"/>
            <a:ext cx="3752850" cy="1457325"/>
            <a:chOff x="2694" y="1380"/>
            <a:chExt cx="2364" cy="918"/>
          </a:xfrm>
        </p:grpSpPr>
        <p:sp>
          <p:nvSpPr>
            <p:cNvPr id="128025" name="Arc 25"/>
            <p:cNvSpPr>
              <a:spLocks/>
            </p:cNvSpPr>
            <p:nvPr/>
          </p:nvSpPr>
          <p:spPr bwMode="auto">
            <a:xfrm flipH="1" flipV="1">
              <a:off x="2694" y="1380"/>
              <a:ext cx="717" cy="792"/>
            </a:xfrm>
            <a:custGeom>
              <a:avLst/>
              <a:gdLst>
                <a:gd name="T0" fmla="*/ 0 w 27303"/>
                <a:gd name="T1" fmla="*/ 0 h 21600"/>
                <a:gd name="T2" fmla="*/ 0 w 27303"/>
                <a:gd name="T3" fmla="*/ 1 h 21600"/>
                <a:gd name="T4" fmla="*/ 0 w 27303"/>
                <a:gd name="T5" fmla="*/ 1 h 21600"/>
                <a:gd name="T6" fmla="*/ 0 60000 65536"/>
                <a:gd name="T7" fmla="*/ 0 60000 65536"/>
                <a:gd name="T8" fmla="*/ 0 60000 65536"/>
                <a:gd name="T9" fmla="*/ 0 w 27303"/>
                <a:gd name="T10" fmla="*/ 0 h 21600"/>
                <a:gd name="T11" fmla="*/ 27303 w 27303"/>
                <a:gd name="T12" fmla="*/ 21600 h 21600"/>
              </a:gdLst>
              <a:ahLst/>
              <a:cxnLst>
                <a:cxn ang="T6">
                  <a:pos x="T0" y="T1"/>
                </a:cxn>
                <a:cxn ang="T7">
                  <a:pos x="T2" y="T3"/>
                </a:cxn>
                <a:cxn ang="T8">
                  <a:pos x="T4" y="T5"/>
                </a:cxn>
              </a:cxnLst>
              <a:rect l="T9" t="T10" r="T11" b="T12"/>
              <a:pathLst>
                <a:path w="27303" h="21600" fill="none" extrusionOk="0">
                  <a:moveTo>
                    <a:pt x="0" y="1224"/>
                  </a:moveTo>
                  <a:cubicBezTo>
                    <a:pt x="2302" y="413"/>
                    <a:pt x="4726" y="-1"/>
                    <a:pt x="7168" y="0"/>
                  </a:cubicBezTo>
                  <a:cubicBezTo>
                    <a:pt x="16079" y="0"/>
                    <a:pt x="24076" y="5472"/>
                    <a:pt x="27302" y="13780"/>
                  </a:cubicBezTo>
                </a:path>
                <a:path w="27303" h="21600" stroke="0" extrusionOk="0">
                  <a:moveTo>
                    <a:pt x="0" y="1224"/>
                  </a:moveTo>
                  <a:cubicBezTo>
                    <a:pt x="2302" y="413"/>
                    <a:pt x="4726" y="-1"/>
                    <a:pt x="7168" y="0"/>
                  </a:cubicBezTo>
                  <a:cubicBezTo>
                    <a:pt x="16079" y="0"/>
                    <a:pt x="24076" y="5472"/>
                    <a:pt x="27302" y="13780"/>
                  </a:cubicBezTo>
                  <a:lnTo>
                    <a:pt x="7168" y="2160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8026" name="Arc 26"/>
            <p:cNvSpPr>
              <a:spLocks/>
            </p:cNvSpPr>
            <p:nvPr/>
          </p:nvSpPr>
          <p:spPr bwMode="auto">
            <a:xfrm flipH="1" flipV="1">
              <a:off x="3400" y="1506"/>
              <a:ext cx="962" cy="792"/>
            </a:xfrm>
            <a:custGeom>
              <a:avLst/>
              <a:gdLst>
                <a:gd name="T0" fmla="*/ 0 w 26699"/>
                <a:gd name="T1" fmla="*/ 0 h 21600"/>
                <a:gd name="T2" fmla="*/ 1 w 26699"/>
                <a:gd name="T3" fmla="*/ 0 h 21600"/>
                <a:gd name="T4" fmla="*/ 1 w 26699"/>
                <a:gd name="T5" fmla="*/ 1 h 21600"/>
                <a:gd name="T6" fmla="*/ 0 60000 65536"/>
                <a:gd name="T7" fmla="*/ 0 60000 65536"/>
                <a:gd name="T8" fmla="*/ 0 60000 65536"/>
                <a:gd name="T9" fmla="*/ 0 w 26699"/>
                <a:gd name="T10" fmla="*/ 0 h 21600"/>
                <a:gd name="T11" fmla="*/ 26699 w 26699"/>
                <a:gd name="T12" fmla="*/ 21600 h 21600"/>
              </a:gdLst>
              <a:ahLst/>
              <a:cxnLst>
                <a:cxn ang="T6">
                  <a:pos x="T0" y="T1"/>
                </a:cxn>
                <a:cxn ang="T7">
                  <a:pos x="T2" y="T3"/>
                </a:cxn>
                <a:cxn ang="T8">
                  <a:pos x="T4" y="T5"/>
                </a:cxn>
              </a:cxnLst>
              <a:rect l="T9" t="T10" r="T11" b="T12"/>
              <a:pathLst>
                <a:path w="26699" h="21600" fill="none" extrusionOk="0">
                  <a:moveTo>
                    <a:pt x="0" y="4510"/>
                  </a:moveTo>
                  <a:cubicBezTo>
                    <a:pt x="3782" y="1586"/>
                    <a:pt x="8428" y="-1"/>
                    <a:pt x="13210" y="0"/>
                  </a:cubicBezTo>
                  <a:cubicBezTo>
                    <a:pt x="18112" y="0"/>
                    <a:pt x="22869" y="1667"/>
                    <a:pt x="26699" y="4729"/>
                  </a:cubicBezTo>
                </a:path>
                <a:path w="26699" h="21600" stroke="0" extrusionOk="0">
                  <a:moveTo>
                    <a:pt x="0" y="4510"/>
                  </a:moveTo>
                  <a:cubicBezTo>
                    <a:pt x="3782" y="1586"/>
                    <a:pt x="8428" y="-1"/>
                    <a:pt x="13210" y="0"/>
                  </a:cubicBezTo>
                  <a:cubicBezTo>
                    <a:pt x="18112" y="0"/>
                    <a:pt x="22869" y="1667"/>
                    <a:pt x="26699" y="4729"/>
                  </a:cubicBezTo>
                  <a:lnTo>
                    <a:pt x="13210" y="2160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8027" name="Arc 27"/>
            <p:cNvSpPr>
              <a:spLocks/>
            </p:cNvSpPr>
            <p:nvPr/>
          </p:nvSpPr>
          <p:spPr bwMode="auto">
            <a:xfrm flipH="1" flipV="1">
              <a:off x="4350" y="1384"/>
              <a:ext cx="708" cy="792"/>
            </a:xfrm>
            <a:custGeom>
              <a:avLst/>
              <a:gdLst>
                <a:gd name="T0" fmla="*/ 0 w 26972"/>
                <a:gd name="T1" fmla="*/ 1 h 21600"/>
                <a:gd name="T2" fmla="*/ 0 w 26972"/>
                <a:gd name="T3" fmla="*/ 0 h 21600"/>
                <a:gd name="T4" fmla="*/ 0 w 26972"/>
                <a:gd name="T5" fmla="*/ 1 h 21600"/>
                <a:gd name="T6" fmla="*/ 0 60000 65536"/>
                <a:gd name="T7" fmla="*/ 0 60000 65536"/>
                <a:gd name="T8" fmla="*/ 0 60000 65536"/>
                <a:gd name="T9" fmla="*/ 0 w 26972"/>
                <a:gd name="T10" fmla="*/ 0 h 21600"/>
                <a:gd name="T11" fmla="*/ 26972 w 26972"/>
                <a:gd name="T12" fmla="*/ 21600 h 21600"/>
              </a:gdLst>
              <a:ahLst/>
              <a:cxnLst>
                <a:cxn ang="T6">
                  <a:pos x="T0" y="T1"/>
                </a:cxn>
                <a:cxn ang="T7">
                  <a:pos x="T2" y="T3"/>
                </a:cxn>
                <a:cxn ang="T8">
                  <a:pos x="T4" y="T5"/>
                </a:cxn>
              </a:cxnLst>
              <a:rect l="T9" t="T10" r="T11" b="T12"/>
              <a:pathLst>
                <a:path w="26972" h="21600" fill="none" extrusionOk="0">
                  <a:moveTo>
                    <a:pt x="0" y="13174"/>
                  </a:moveTo>
                  <a:cubicBezTo>
                    <a:pt x="3383" y="5187"/>
                    <a:pt x="11215" y="-1"/>
                    <a:pt x="19889" y="0"/>
                  </a:cubicBezTo>
                  <a:cubicBezTo>
                    <a:pt x="22300" y="0"/>
                    <a:pt x="24694" y="403"/>
                    <a:pt x="26971" y="1194"/>
                  </a:cubicBezTo>
                </a:path>
                <a:path w="26972" h="21600" stroke="0" extrusionOk="0">
                  <a:moveTo>
                    <a:pt x="0" y="13174"/>
                  </a:moveTo>
                  <a:cubicBezTo>
                    <a:pt x="3383" y="5187"/>
                    <a:pt x="11215" y="-1"/>
                    <a:pt x="19889" y="0"/>
                  </a:cubicBezTo>
                  <a:cubicBezTo>
                    <a:pt x="22300" y="0"/>
                    <a:pt x="24694" y="403"/>
                    <a:pt x="26971" y="1194"/>
                  </a:cubicBezTo>
                  <a:lnTo>
                    <a:pt x="19889" y="2160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sp>
        <p:nvSpPr>
          <p:cNvPr id="122908" name="Text Box 28"/>
          <p:cNvSpPr txBox="1">
            <a:spLocks noChangeArrowheads="1"/>
          </p:cNvSpPr>
          <p:nvPr/>
        </p:nvSpPr>
        <p:spPr bwMode="auto">
          <a:xfrm>
            <a:off x="9151939" y="3240089"/>
            <a:ext cx="162056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i="1" dirty="0" err="1" smtClean="0">
                <a:solidFill>
                  <a:srgbClr val="FF0000"/>
                </a:solidFill>
                <a:cs typeface="Arial" panose="020B0604020202020204" pitchFamily="34" charset="0"/>
              </a:rPr>
              <a:t>CTme</a:t>
            </a:r>
            <a:r>
              <a:rPr lang="en-US" altLang="pt-BR" sz="2500" i="1" dirty="0" smtClean="0">
                <a:solidFill>
                  <a:srgbClr val="FF0000"/>
                </a:solidFill>
                <a:cs typeface="Arial" panose="020B0604020202020204" pitchFamily="34" charset="0"/>
              </a:rPr>
              <a:t>-LP</a:t>
            </a:r>
            <a:endParaRPr lang="en-US" altLang="pt-BR" sz="2500" i="1" baseline="-25000" dirty="0">
              <a:solidFill>
                <a:srgbClr val="FF0000"/>
              </a:solidFill>
              <a:cs typeface="Arial" panose="020B0604020202020204" pitchFamily="34" charset="0"/>
            </a:endParaRPr>
          </a:p>
        </p:txBody>
      </p:sp>
      <p:sp>
        <p:nvSpPr>
          <p:cNvPr id="122909" name="Text Box 29"/>
          <p:cNvSpPr txBox="1">
            <a:spLocks noChangeArrowheads="1"/>
          </p:cNvSpPr>
          <p:nvPr/>
        </p:nvSpPr>
        <p:spPr bwMode="auto">
          <a:xfrm>
            <a:off x="435430" y="876301"/>
            <a:ext cx="403021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05000"/>
              </a:lnSpc>
              <a:spcBef>
                <a:spcPct val="20000"/>
              </a:spcBef>
            </a:pPr>
            <a:r>
              <a:rPr lang="pt-BR" altLang="pt-BR" sz="2500" dirty="0">
                <a:cs typeface="Arial" panose="020B0604020202020204" pitchFamily="34" charset="0"/>
              </a:rPr>
              <a:t>Para produzir menos que o </a:t>
            </a:r>
            <a:r>
              <a:rPr lang="pt-BR" altLang="pt-BR" sz="2500" dirty="0" smtClean="0">
                <a:cs typeface="Arial" panose="020B0604020202020204" pitchFamily="34" charset="0"/>
              </a:rPr>
              <a:t>QA, </a:t>
            </a:r>
            <a:r>
              <a:rPr lang="pt-BR" altLang="pt-BR" sz="2500" dirty="0">
                <a:cs typeface="Arial" panose="020B0604020202020204" pitchFamily="34" charset="0"/>
              </a:rPr>
              <a:t>a empresa escolherá o tamanho S a longo prazo</a:t>
            </a:r>
            <a:r>
              <a:rPr lang="pt-BR" altLang="pt-BR" sz="2500" dirty="0" smtClean="0">
                <a:cs typeface="Arial" panose="020B0604020202020204" pitchFamily="34" charset="0"/>
              </a:rPr>
              <a:t>.</a:t>
            </a:r>
          </a:p>
          <a:p>
            <a:pPr>
              <a:lnSpc>
                <a:spcPct val="105000"/>
              </a:lnSpc>
              <a:spcBef>
                <a:spcPct val="20000"/>
              </a:spcBef>
            </a:pPr>
            <a:r>
              <a:rPr lang="pt-BR" altLang="pt-BR" sz="2500" dirty="0" smtClean="0">
                <a:cs typeface="Arial" panose="020B0604020202020204" pitchFamily="34" charset="0"/>
              </a:rPr>
              <a:t>Para </a:t>
            </a:r>
            <a:r>
              <a:rPr lang="pt-BR" altLang="pt-BR" sz="2500" dirty="0">
                <a:cs typeface="Arial" panose="020B0604020202020204" pitchFamily="34" charset="0"/>
              </a:rPr>
              <a:t>produzir entre QA e QB, a empresa escolherá o tamanho M a longo prazo</a:t>
            </a:r>
            <a:r>
              <a:rPr lang="pt-BR" altLang="pt-BR" sz="2500" dirty="0" smtClean="0">
                <a:cs typeface="Arial" panose="020B0604020202020204" pitchFamily="34" charset="0"/>
              </a:rPr>
              <a:t>.</a:t>
            </a:r>
          </a:p>
          <a:p>
            <a:pPr>
              <a:lnSpc>
                <a:spcPct val="105000"/>
              </a:lnSpc>
              <a:spcBef>
                <a:spcPct val="20000"/>
              </a:spcBef>
            </a:pPr>
            <a:r>
              <a:rPr lang="pt-BR" altLang="pt-BR" sz="2500" dirty="0" smtClean="0">
                <a:cs typeface="Arial" panose="020B0604020202020204" pitchFamily="34" charset="0"/>
              </a:rPr>
              <a:t>Para </a:t>
            </a:r>
            <a:r>
              <a:rPr lang="pt-BR" altLang="pt-BR" sz="2500" dirty="0">
                <a:cs typeface="Arial" panose="020B0604020202020204" pitchFamily="34" charset="0"/>
              </a:rPr>
              <a:t>produzir mais do que QB, a empresa escolherá o tamanho L a longo prazo.</a:t>
            </a:r>
            <a:endParaRPr lang="en-US" altLang="pt-BR" sz="2500" dirty="0">
              <a:cs typeface="Arial" panose="020B0604020202020204" pitchFamily="34" charset="0"/>
            </a:endParaRPr>
          </a:p>
        </p:txBody>
      </p:sp>
      <p:sp>
        <p:nvSpPr>
          <p:cNvPr id="122910" name="Line 30"/>
          <p:cNvSpPr>
            <a:spLocks noChangeShapeType="1"/>
          </p:cNvSpPr>
          <p:nvPr/>
        </p:nvSpPr>
        <p:spPr bwMode="auto">
          <a:xfrm>
            <a:off x="5448300" y="4849813"/>
            <a:ext cx="1481138" cy="0"/>
          </a:xfrm>
          <a:prstGeom prst="line">
            <a:avLst/>
          </a:prstGeom>
          <a:noFill/>
          <a:ln w="38100">
            <a:solidFill>
              <a:srgbClr val="996633"/>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22911" name="Line 31"/>
          <p:cNvSpPr>
            <a:spLocks noChangeShapeType="1"/>
          </p:cNvSpPr>
          <p:nvPr/>
        </p:nvSpPr>
        <p:spPr bwMode="auto">
          <a:xfrm>
            <a:off x="6953250" y="4849813"/>
            <a:ext cx="1481138" cy="0"/>
          </a:xfrm>
          <a:prstGeom prst="line">
            <a:avLst/>
          </a:prstGeom>
          <a:noFill/>
          <a:ln w="38100">
            <a:solidFill>
              <a:srgbClr val="996633"/>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22912" name="Line 32"/>
          <p:cNvSpPr>
            <a:spLocks noChangeShapeType="1"/>
          </p:cNvSpPr>
          <p:nvPr/>
        </p:nvSpPr>
        <p:spPr bwMode="auto">
          <a:xfrm>
            <a:off x="8453438" y="4849813"/>
            <a:ext cx="1433512" cy="0"/>
          </a:xfrm>
          <a:prstGeom prst="line">
            <a:avLst/>
          </a:prstGeom>
          <a:noFill/>
          <a:ln w="38100">
            <a:solidFill>
              <a:srgbClr val="996633"/>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pt-BR"/>
          </a:p>
        </p:txBody>
      </p:sp>
    </p:spTree>
    <p:extLst>
      <p:ext uri="{BB962C8B-B14F-4D97-AF65-F5344CB8AC3E}">
        <p14:creationId xmlns:p14="http://schemas.microsoft.com/office/powerpoint/2010/main" val="31463140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2909">
                                            <p:txEl>
                                              <p:pRg st="0" end="0"/>
                                            </p:txEl>
                                          </p:spTgt>
                                        </p:tgtEl>
                                        <p:attrNameLst>
                                          <p:attrName>style.visibility</p:attrName>
                                        </p:attrNameLst>
                                      </p:cBhvr>
                                      <p:to>
                                        <p:strVal val="visible"/>
                                      </p:to>
                                    </p:set>
                                    <p:animEffect transition="in" filter="wipe(left)">
                                      <p:cBhvr>
                                        <p:cTn id="16" dur="500"/>
                                        <p:tgtEl>
                                          <p:spTgt spid="122909">
                                            <p:txEl>
                                              <p:pRg st="0" end="0"/>
                                            </p:txEl>
                                          </p:spTgt>
                                        </p:tgtEl>
                                      </p:cBhvr>
                                    </p:animEffect>
                                  </p:childTnLst>
                                  <p:subTnLst>
                                    <p:animClr clrSpc="rgb" dir="cw">
                                      <p:cBhvr override="childStyle">
                                        <p:cTn dur="1" fill="hold" display="0" masterRel="nextClick" afterEffect="1"/>
                                        <p:tgtEl>
                                          <p:spTgt spid="122909">
                                            <p:txEl>
                                              <p:pRg st="0" end="0"/>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2909">
                                            <p:txEl>
                                              <p:pRg st="1" end="1"/>
                                            </p:txEl>
                                          </p:spTgt>
                                        </p:tgtEl>
                                        <p:attrNameLst>
                                          <p:attrName>style.visibility</p:attrName>
                                        </p:attrNameLst>
                                      </p:cBhvr>
                                      <p:to>
                                        <p:strVal val="visible"/>
                                      </p:to>
                                    </p:set>
                                    <p:animEffect transition="in" filter="wipe(left)">
                                      <p:cBhvr>
                                        <p:cTn id="21" dur="500"/>
                                        <p:tgtEl>
                                          <p:spTgt spid="122909">
                                            <p:txEl>
                                              <p:pRg st="1" end="1"/>
                                            </p:txEl>
                                          </p:spTgt>
                                        </p:tgtEl>
                                      </p:cBhvr>
                                    </p:animEffect>
                                  </p:childTnLst>
                                  <p:subTnLst>
                                    <p:animClr clrSpc="rgb" dir="cw">
                                      <p:cBhvr override="childStyle">
                                        <p:cTn dur="1" fill="hold" display="0" masterRel="nextClick" afterEffect="1"/>
                                        <p:tgtEl>
                                          <p:spTgt spid="122909">
                                            <p:txEl>
                                              <p:pRg st="1" end="1"/>
                                            </p:txEl>
                                          </p:spTgt>
                                        </p:tgtEl>
                                        <p:attrNameLst>
                                          <p:attrName>ppt_c</p:attrName>
                                        </p:attrNameLst>
                                      </p:cBhvr>
                                      <p:to>
                                        <a:srgbClr val="B2B2B2"/>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2909">
                                            <p:txEl>
                                              <p:pRg st="2" end="2"/>
                                            </p:txEl>
                                          </p:spTgt>
                                        </p:tgtEl>
                                        <p:attrNameLst>
                                          <p:attrName>style.visibility</p:attrName>
                                        </p:attrNameLst>
                                      </p:cBhvr>
                                      <p:to>
                                        <p:strVal val="visible"/>
                                      </p:to>
                                    </p:set>
                                    <p:animEffect transition="in" filter="wipe(left)">
                                      <p:cBhvr>
                                        <p:cTn id="26" dur="500"/>
                                        <p:tgtEl>
                                          <p:spTgt spid="122909">
                                            <p:txEl>
                                              <p:pRg st="2" end="2"/>
                                            </p:txEl>
                                          </p:spTgt>
                                        </p:tgtEl>
                                      </p:cBhvr>
                                    </p:animEffect>
                                  </p:childTnLst>
                                  <p:subTnLst>
                                    <p:animClr clrSpc="rgb" dir="cw">
                                      <p:cBhvr override="childStyle">
                                        <p:cTn dur="1" fill="hold" display="0" masterRel="nextClick" afterEffect="1"/>
                                        <p:tgtEl>
                                          <p:spTgt spid="122909">
                                            <p:txEl>
                                              <p:pRg st="2" end="2"/>
                                            </p:txEl>
                                          </p:spTgt>
                                        </p:tgtEl>
                                        <p:attrNameLst>
                                          <p:attrName>ppt_c</p:attrName>
                                        </p:attrNameLst>
                                      </p:cBhvr>
                                      <p:to>
                                        <a:srgbClr val="B2B2B2"/>
                                      </p:to>
                                    </p:animClr>
                                  </p:subTnLst>
                                </p:cTn>
                              </p:par>
                              <p:par>
                                <p:cTn id="27" presetID="17" presetClass="entr" presetSubtype="10" fill="hold" nodeType="withEffect">
                                  <p:stCondLst>
                                    <p:cond delay="0"/>
                                  </p:stCondLst>
                                  <p:childTnLst>
                                    <p:set>
                                      <p:cBhvr>
                                        <p:cTn id="28" dur="1" fill="hold">
                                          <p:stCondLst>
                                            <p:cond delay="0"/>
                                          </p:stCondLst>
                                        </p:cTn>
                                        <p:tgtEl>
                                          <p:spTgt spid="122910"/>
                                        </p:tgtEl>
                                        <p:attrNameLst>
                                          <p:attrName>style.visibility</p:attrName>
                                        </p:attrNameLst>
                                      </p:cBhvr>
                                      <p:to>
                                        <p:strVal val="visible"/>
                                      </p:to>
                                    </p:set>
                                    <p:anim calcmode="lin" valueType="num">
                                      <p:cBhvr>
                                        <p:cTn id="29" dur="500" fill="hold"/>
                                        <p:tgtEl>
                                          <p:spTgt spid="122910"/>
                                        </p:tgtEl>
                                        <p:attrNameLst>
                                          <p:attrName>ppt_w</p:attrName>
                                        </p:attrNameLst>
                                      </p:cBhvr>
                                      <p:tavLst>
                                        <p:tav tm="0">
                                          <p:val>
                                            <p:fltVal val="0"/>
                                          </p:val>
                                        </p:tav>
                                        <p:tav tm="100000">
                                          <p:val>
                                            <p:strVal val="#ppt_w"/>
                                          </p:val>
                                        </p:tav>
                                      </p:tavLst>
                                    </p:anim>
                                    <p:anim calcmode="lin" valueType="num">
                                      <p:cBhvr>
                                        <p:cTn id="30" dur="500" fill="hold"/>
                                        <p:tgtEl>
                                          <p:spTgt spid="122910"/>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xit" presetSubtype="0" fill="hold" nodeType="clickEffect">
                                  <p:stCondLst>
                                    <p:cond delay="0"/>
                                  </p:stCondLst>
                                  <p:childTnLst>
                                    <p:animEffect transition="out" filter="dissolve">
                                      <p:cBhvr>
                                        <p:cTn id="34" dur="500"/>
                                        <p:tgtEl>
                                          <p:spTgt spid="122910"/>
                                        </p:tgtEl>
                                      </p:cBhvr>
                                    </p:animEffect>
                                    <p:set>
                                      <p:cBhvr>
                                        <p:cTn id="35" dur="1" fill="hold">
                                          <p:stCondLst>
                                            <p:cond delay="499"/>
                                          </p:stCondLst>
                                        </p:cTn>
                                        <p:tgtEl>
                                          <p:spTgt spid="122910"/>
                                        </p:tgtEl>
                                        <p:attrNameLst>
                                          <p:attrName>style.visibility</p:attrName>
                                        </p:attrNameLst>
                                      </p:cBhvr>
                                      <p:to>
                                        <p:strVal val="hidden"/>
                                      </p:to>
                                    </p:set>
                                  </p:childTnLst>
                                </p:cTn>
                              </p:par>
                              <p:par>
                                <p:cTn id="36" presetID="17" presetClass="entr" presetSubtype="10" fill="hold" nodeType="withEffect">
                                  <p:stCondLst>
                                    <p:cond delay="0"/>
                                  </p:stCondLst>
                                  <p:childTnLst>
                                    <p:set>
                                      <p:cBhvr>
                                        <p:cTn id="37" dur="1" fill="hold">
                                          <p:stCondLst>
                                            <p:cond delay="0"/>
                                          </p:stCondLst>
                                        </p:cTn>
                                        <p:tgtEl>
                                          <p:spTgt spid="122911"/>
                                        </p:tgtEl>
                                        <p:attrNameLst>
                                          <p:attrName>style.visibility</p:attrName>
                                        </p:attrNameLst>
                                      </p:cBhvr>
                                      <p:to>
                                        <p:strVal val="visible"/>
                                      </p:to>
                                    </p:set>
                                    <p:anim calcmode="lin" valueType="num">
                                      <p:cBhvr>
                                        <p:cTn id="38" dur="500" fill="hold"/>
                                        <p:tgtEl>
                                          <p:spTgt spid="122911"/>
                                        </p:tgtEl>
                                        <p:attrNameLst>
                                          <p:attrName>ppt_w</p:attrName>
                                        </p:attrNameLst>
                                      </p:cBhvr>
                                      <p:tavLst>
                                        <p:tav tm="0">
                                          <p:val>
                                            <p:fltVal val="0"/>
                                          </p:val>
                                        </p:tav>
                                        <p:tav tm="100000">
                                          <p:val>
                                            <p:strVal val="#ppt_w"/>
                                          </p:val>
                                        </p:tav>
                                      </p:tavLst>
                                    </p:anim>
                                    <p:anim calcmode="lin" valueType="num">
                                      <p:cBhvr>
                                        <p:cTn id="39" dur="500" fill="hold"/>
                                        <p:tgtEl>
                                          <p:spTgt spid="122911"/>
                                        </p:tgtEl>
                                        <p:attrNameLst>
                                          <p:attrName>ppt_h</p:attrName>
                                        </p:attrNameLst>
                                      </p:cBhvr>
                                      <p:tavLst>
                                        <p:tav tm="0">
                                          <p:val>
                                            <p:strVal val="#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nodeType="clickEffect">
                                  <p:stCondLst>
                                    <p:cond delay="0"/>
                                  </p:stCondLst>
                                  <p:childTnLst>
                                    <p:animEffect transition="out" filter="dissolve">
                                      <p:cBhvr>
                                        <p:cTn id="43" dur="500"/>
                                        <p:tgtEl>
                                          <p:spTgt spid="122911"/>
                                        </p:tgtEl>
                                      </p:cBhvr>
                                    </p:animEffect>
                                    <p:set>
                                      <p:cBhvr>
                                        <p:cTn id="44" dur="1" fill="hold">
                                          <p:stCondLst>
                                            <p:cond delay="499"/>
                                          </p:stCondLst>
                                        </p:cTn>
                                        <p:tgtEl>
                                          <p:spTgt spid="122911"/>
                                        </p:tgtEl>
                                        <p:attrNameLst>
                                          <p:attrName>style.visibility</p:attrName>
                                        </p:attrNameLst>
                                      </p:cBhvr>
                                      <p:to>
                                        <p:strVal val="hidden"/>
                                      </p:to>
                                    </p:set>
                                  </p:childTnLst>
                                </p:cTn>
                              </p:par>
                              <p:par>
                                <p:cTn id="45" presetID="17" presetClass="entr" presetSubtype="10" fill="hold" nodeType="withEffect">
                                  <p:stCondLst>
                                    <p:cond delay="0"/>
                                  </p:stCondLst>
                                  <p:childTnLst>
                                    <p:set>
                                      <p:cBhvr>
                                        <p:cTn id="46" dur="1" fill="hold">
                                          <p:stCondLst>
                                            <p:cond delay="0"/>
                                          </p:stCondLst>
                                        </p:cTn>
                                        <p:tgtEl>
                                          <p:spTgt spid="122912"/>
                                        </p:tgtEl>
                                        <p:attrNameLst>
                                          <p:attrName>style.visibility</p:attrName>
                                        </p:attrNameLst>
                                      </p:cBhvr>
                                      <p:to>
                                        <p:strVal val="visible"/>
                                      </p:to>
                                    </p:set>
                                    <p:anim calcmode="lin" valueType="num">
                                      <p:cBhvr>
                                        <p:cTn id="47" dur="500" fill="hold"/>
                                        <p:tgtEl>
                                          <p:spTgt spid="122912"/>
                                        </p:tgtEl>
                                        <p:attrNameLst>
                                          <p:attrName>ppt_w</p:attrName>
                                        </p:attrNameLst>
                                      </p:cBhvr>
                                      <p:tavLst>
                                        <p:tav tm="0">
                                          <p:val>
                                            <p:fltVal val="0"/>
                                          </p:val>
                                        </p:tav>
                                        <p:tav tm="100000">
                                          <p:val>
                                            <p:strVal val="#ppt_w"/>
                                          </p:val>
                                        </p:tav>
                                      </p:tavLst>
                                    </p:anim>
                                    <p:anim calcmode="lin" valueType="num">
                                      <p:cBhvr>
                                        <p:cTn id="48" dur="500" fill="hold"/>
                                        <p:tgtEl>
                                          <p:spTgt spid="122912"/>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xit" presetSubtype="0" fill="hold" nodeType="clickEffect">
                                  <p:stCondLst>
                                    <p:cond delay="0"/>
                                  </p:stCondLst>
                                  <p:childTnLst>
                                    <p:animEffect transition="out" filter="dissolve">
                                      <p:cBhvr>
                                        <p:cTn id="52" dur="500"/>
                                        <p:tgtEl>
                                          <p:spTgt spid="122912"/>
                                        </p:tgtEl>
                                      </p:cBhvr>
                                    </p:animEffect>
                                    <p:set>
                                      <p:cBhvr>
                                        <p:cTn id="53" dur="1" fill="hold">
                                          <p:stCondLst>
                                            <p:cond delay="499"/>
                                          </p:stCondLst>
                                        </p:cTn>
                                        <p:tgtEl>
                                          <p:spTgt spid="122912"/>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ssolve">
                                      <p:cBhvr>
                                        <p:cTn id="58" dur="500"/>
                                        <p:tgtEl>
                                          <p:spTgt spid="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22908"/>
                                        </p:tgtEl>
                                        <p:attrNameLst>
                                          <p:attrName>style.visibility</p:attrName>
                                        </p:attrNameLst>
                                      </p:cBhvr>
                                      <p:to>
                                        <p:strVal val="visible"/>
                                      </p:to>
                                    </p:set>
                                    <p:animEffect transition="in" filter="dissolve">
                                      <p:cBhvr>
                                        <p:cTn id="61" dur="500"/>
                                        <p:tgtEl>
                                          <p:spTgt spid="122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8" grpId="0"/>
      <p:bldP spid="12290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ço Reservado para Rodapé 1"/>
          <p:cNvSpPr>
            <a:spLocks noGrp="1"/>
          </p:cNvSpPr>
          <p:nvPr>
            <p:ph type="ftr" sz="quarter" idx="10"/>
          </p:nvPr>
        </p:nvSpPr>
        <p:spPr/>
        <p:txBody>
          <a:bodyPr/>
          <a:lstStyle/>
          <a:p>
            <a:r>
              <a:rPr lang="en-US" altLang="pt-BR"/>
              <a:t>THE COSTS OF PRODUCTION</a:t>
            </a:r>
          </a:p>
        </p:txBody>
      </p:sp>
      <p:sp>
        <p:nvSpPr>
          <p:cNvPr id="28" name="Espaço Reservado para Número de Slide 2"/>
          <p:cNvSpPr>
            <a:spLocks noGrp="1"/>
          </p:cNvSpPr>
          <p:nvPr>
            <p:ph type="sldNum" sz="quarter" idx="11"/>
          </p:nvPr>
        </p:nvSpPr>
        <p:spPr/>
        <p:txBody>
          <a:bodyPr/>
          <a:lstStyle/>
          <a:p>
            <a:fld id="{5B45788D-2567-4EB5-A82D-9C44AE89DDBA}" type="slidenum">
              <a:rPr lang="en-US" altLang="pt-BR"/>
              <a:pPr/>
              <a:t>49</a:t>
            </a:fld>
            <a:endParaRPr lang="en-US" altLang="pt-BR"/>
          </a:p>
        </p:txBody>
      </p:sp>
      <p:sp>
        <p:nvSpPr>
          <p:cNvPr id="130050" name="Rectangle 2"/>
          <p:cNvSpPr>
            <a:spLocks noGrp="1" noChangeArrowheads="1"/>
          </p:cNvSpPr>
          <p:nvPr>
            <p:ph type="title" idx="4294967295"/>
          </p:nvPr>
        </p:nvSpPr>
        <p:spPr>
          <a:xfrm>
            <a:off x="1524000" y="252413"/>
            <a:ext cx="9144000" cy="590550"/>
          </a:xfrm>
        </p:spPr>
        <p:txBody>
          <a:bodyPr/>
          <a:lstStyle/>
          <a:p>
            <a:r>
              <a:rPr lang="pt-BR" altLang="pt-BR" sz="3400" dirty="0"/>
              <a:t>Uma curva típica do </a:t>
            </a:r>
            <a:r>
              <a:rPr lang="pt-BR" altLang="pt-BR" sz="3400" dirty="0" err="1" smtClean="0"/>
              <a:t>CTme</a:t>
            </a:r>
            <a:r>
              <a:rPr lang="pt-BR" altLang="pt-BR" sz="3400" dirty="0" smtClean="0"/>
              <a:t>-LP</a:t>
            </a:r>
            <a:endParaRPr lang="en-US" altLang="pt-BR" sz="3400" dirty="0"/>
          </a:p>
        </p:txBody>
      </p:sp>
      <p:sp>
        <p:nvSpPr>
          <p:cNvPr id="129028" name="Arc 4"/>
          <p:cNvSpPr>
            <a:spLocks/>
          </p:cNvSpPr>
          <p:nvPr/>
        </p:nvSpPr>
        <p:spPr bwMode="auto">
          <a:xfrm flipH="1" flipV="1">
            <a:off x="5713414" y="2478089"/>
            <a:ext cx="1222375" cy="833437"/>
          </a:xfrm>
          <a:custGeom>
            <a:avLst/>
            <a:gdLst>
              <a:gd name="T0" fmla="*/ 0 w 40309"/>
              <a:gd name="T1" fmla="*/ 797402909 h 21600"/>
              <a:gd name="T2" fmla="*/ 1124110765 w 40309"/>
              <a:gd name="T3" fmla="*/ 791600954 h 21600"/>
              <a:gd name="T4" fmla="*/ 562599293 w 40309"/>
              <a:gd name="T5" fmla="*/ 124082518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130052" name="Group 49"/>
          <p:cNvGrpSpPr>
            <a:grpSpLocks/>
          </p:cNvGrpSpPr>
          <p:nvPr/>
        </p:nvGrpSpPr>
        <p:grpSpPr bwMode="auto">
          <a:xfrm>
            <a:off x="5054601" y="1352551"/>
            <a:ext cx="5267325" cy="4014788"/>
            <a:chOff x="2224" y="852"/>
            <a:chExt cx="3318" cy="2529"/>
          </a:xfrm>
        </p:grpSpPr>
        <p:grpSp>
          <p:nvGrpSpPr>
            <p:cNvPr id="130053" name="Group 13"/>
            <p:cNvGrpSpPr>
              <a:grpSpLocks/>
            </p:cNvGrpSpPr>
            <p:nvPr/>
          </p:nvGrpSpPr>
          <p:grpSpPr bwMode="auto">
            <a:xfrm>
              <a:off x="2525" y="1137"/>
              <a:ext cx="2715" cy="2095"/>
              <a:chOff x="1489" y="785"/>
              <a:chExt cx="3650" cy="2492"/>
            </a:xfrm>
          </p:grpSpPr>
          <p:sp>
            <p:nvSpPr>
              <p:cNvPr id="130054" name="Line 14"/>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0055" name="Line 15"/>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30056" name="Text Box 16"/>
            <p:cNvSpPr txBox="1">
              <a:spLocks noChangeArrowheads="1"/>
            </p:cNvSpPr>
            <p:nvPr/>
          </p:nvSpPr>
          <p:spPr bwMode="auto">
            <a:xfrm>
              <a:off x="5210" y="3083"/>
              <a:ext cx="3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b="1" i="1">
                  <a:cs typeface="Arial" panose="020B0604020202020204" pitchFamily="34" charset="0"/>
                </a:rPr>
                <a:t>Q</a:t>
              </a:r>
            </a:p>
          </p:txBody>
        </p:sp>
        <p:sp>
          <p:nvSpPr>
            <p:cNvPr id="130057" name="Text Box 17"/>
            <p:cNvSpPr txBox="1">
              <a:spLocks noChangeArrowheads="1"/>
            </p:cNvSpPr>
            <p:nvPr/>
          </p:nvSpPr>
          <p:spPr bwMode="auto">
            <a:xfrm>
              <a:off x="2224" y="852"/>
              <a:ext cx="66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500" i="1" dirty="0" err="1" smtClean="0">
                  <a:cs typeface="Arial" panose="020B0604020202020204" pitchFamily="34" charset="0"/>
                </a:rPr>
                <a:t>CTme</a:t>
              </a:r>
              <a:endParaRPr lang="en-US" altLang="pt-BR" sz="2500" i="1" dirty="0">
                <a:cs typeface="Arial" panose="020B0604020202020204" pitchFamily="34" charset="0"/>
              </a:endParaRPr>
            </a:p>
          </p:txBody>
        </p:sp>
      </p:grpSp>
      <p:sp>
        <p:nvSpPr>
          <p:cNvPr id="129052" name="Text Box 28"/>
          <p:cNvSpPr txBox="1">
            <a:spLocks noChangeArrowheads="1"/>
          </p:cNvSpPr>
          <p:nvPr/>
        </p:nvSpPr>
        <p:spPr bwMode="auto">
          <a:xfrm>
            <a:off x="1793967" y="1057275"/>
            <a:ext cx="294631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sz="2400" dirty="0" smtClean="0"/>
              <a:t>No </a:t>
            </a:r>
            <a:r>
              <a:rPr lang="pt-BR" sz="2400" dirty="0"/>
              <a:t>mundo real, as fábricas têm vários tamanhos, cada uma com sua própria curva </a:t>
            </a:r>
            <a:r>
              <a:rPr lang="pt-BR" sz="2400" dirty="0" err="1" smtClean="0"/>
              <a:t>Ctme</a:t>
            </a:r>
            <a:r>
              <a:rPr lang="pt-BR" sz="2400" dirty="0" smtClean="0"/>
              <a:t>-CP.</a:t>
            </a:r>
          </a:p>
          <a:p>
            <a:r>
              <a:rPr lang="pt-BR" sz="2400" dirty="0"/>
              <a:t/>
            </a:r>
            <a:br>
              <a:rPr lang="pt-BR" sz="2400" dirty="0"/>
            </a:br>
            <a:r>
              <a:rPr lang="pt-BR" sz="2400" dirty="0"/>
              <a:t>Portanto, uma curva </a:t>
            </a:r>
            <a:r>
              <a:rPr lang="pt-BR" sz="2400" dirty="0" err="1" smtClean="0"/>
              <a:t>CTme</a:t>
            </a:r>
            <a:r>
              <a:rPr lang="pt-BR" sz="2400" dirty="0" smtClean="0"/>
              <a:t>-LP típica </a:t>
            </a:r>
            <a:r>
              <a:rPr lang="pt-BR" sz="2400" dirty="0"/>
              <a:t>é assim:</a:t>
            </a:r>
          </a:p>
        </p:txBody>
      </p:sp>
      <p:sp>
        <p:nvSpPr>
          <p:cNvPr id="129059" name="Arc 35"/>
          <p:cNvSpPr>
            <a:spLocks/>
          </p:cNvSpPr>
          <p:nvPr/>
        </p:nvSpPr>
        <p:spPr bwMode="auto">
          <a:xfrm flipH="1" flipV="1">
            <a:off x="5865814" y="2730500"/>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0" name="Arc 36"/>
          <p:cNvSpPr>
            <a:spLocks/>
          </p:cNvSpPr>
          <p:nvPr/>
        </p:nvSpPr>
        <p:spPr bwMode="auto">
          <a:xfrm flipH="1" flipV="1">
            <a:off x="6111876" y="2943225"/>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1" name="Arc 37"/>
          <p:cNvSpPr>
            <a:spLocks/>
          </p:cNvSpPr>
          <p:nvPr/>
        </p:nvSpPr>
        <p:spPr bwMode="auto">
          <a:xfrm flipH="1" flipV="1">
            <a:off x="6343651" y="3041650"/>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2" name="Arc 38"/>
          <p:cNvSpPr>
            <a:spLocks/>
          </p:cNvSpPr>
          <p:nvPr/>
        </p:nvSpPr>
        <p:spPr bwMode="auto">
          <a:xfrm flipH="1" flipV="1">
            <a:off x="6677026" y="3079750"/>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3" name="Arc 39"/>
          <p:cNvSpPr>
            <a:spLocks/>
          </p:cNvSpPr>
          <p:nvPr/>
        </p:nvSpPr>
        <p:spPr bwMode="auto">
          <a:xfrm flipH="1" flipV="1">
            <a:off x="7062789" y="3076575"/>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4" name="Arc 40"/>
          <p:cNvSpPr>
            <a:spLocks/>
          </p:cNvSpPr>
          <p:nvPr/>
        </p:nvSpPr>
        <p:spPr bwMode="auto">
          <a:xfrm flipH="1" flipV="1">
            <a:off x="7448551" y="3078164"/>
            <a:ext cx="1222375" cy="833437"/>
          </a:xfrm>
          <a:custGeom>
            <a:avLst/>
            <a:gdLst>
              <a:gd name="T0" fmla="*/ 0 w 40309"/>
              <a:gd name="T1" fmla="*/ 797402909 h 21600"/>
              <a:gd name="T2" fmla="*/ 1124110765 w 40309"/>
              <a:gd name="T3" fmla="*/ 791600954 h 21600"/>
              <a:gd name="T4" fmla="*/ 562599293 w 40309"/>
              <a:gd name="T5" fmla="*/ 124082518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5" name="Arc 41"/>
          <p:cNvSpPr>
            <a:spLocks/>
          </p:cNvSpPr>
          <p:nvPr/>
        </p:nvSpPr>
        <p:spPr bwMode="auto">
          <a:xfrm flipH="1" flipV="1">
            <a:off x="7823201" y="3076575"/>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6" name="Arc 42"/>
          <p:cNvSpPr>
            <a:spLocks/>
          </p:cNvSpPr>
          <p:nvPr/>
        </p:nvSpPr>
        <p:spPr bwMode="auto">
          <a:xfrm flipH="1" flipV="1">
            <a:off x="8142289" y="3028950"/>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7" name="Arc 43"/>
          <p:cNvSpPr>
            <a:spLocks/>
          </p:cNvSpPr>
          <p:nvPr/>
        </p:nvSpPr>
        <p:spPr bwMode="auto">
          <a:xfrm flipH="1" flipV="1">
            <a:off x="8439151" y="2847975"/>
            <a:ext cx="1222375" cy="833438"/>
          </a:xfrm>
          <a:custGeom>
            <a:avLst/>
            <a:gdLst>
              <a:gd name="T0" fmla="*/ 0 w 40309"/>
              <a:gd name="T1" fmla="*/ 797406335 h 21600"/>
              <a:gd name="T2" fmla="*/ 1124110765 w 40309"/>
              <a:gd name="T3" fmla="*/ 791604374 h 21600"/>
              <a:gd name="T4" fmla="*/ 562599293 w 40309"/>
              <a:gd name="T5" fmla="*/ 1240829763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29068" name="Arc 44"/>
          <p:cNvSpPr>
            <a:spLocks/>
          </p:cNvSpPr>
          <p:nvPr/>
        </p:nvSpPr>
        <p:spPr bwMode="auto">
          <a:xfrm flipH="1" flipV="1">
            <a:off x="8647114" y="2611439"/>
            <a:ext cx="1222375" cy="833437"/>
          </a:xfrm>
          <a:custGeom>
            <a:avLst/>
            <a:gdLst>
              <a:gd name="T0" fmla="*/ 0 w 40309"/>
              <a:gd name="T1" fmla="*/ 797402909 h 21600"/>
              <a:gd name="T2" fmla="*/ 1124110765 w 40309"/>
              <a:gd name="T3" fmla="*/ 791600954 h 21600"/>
              <a:gd name="T4" fmla="*/ 562599293 w 40309"/>
              <a:gd name="T5" fmla="*/ 1240825187 h 21600"/>
              <a:gd name="T6" fmla="*/ 0 60000 65536"/>
              <a:gd name="T7" fmla="*/ 0 60000 65536"/>
              <a:gd name="T8" fmla="*/ 0 60000 65536"/>
              <a:gd name="T9" fmla="*/ 0 w 40309"/>
              <a:gd name="T10" fmla="*/ 0 h 21600"/>
              <a:gd name="T11" fmla="*/ 40309 w 40309"/>
              <a:gd name="T12" fmla="*/ 21600 h 21600"/>
            </a:gdLst>
            <a:ahLst/>
            <a:cxnLst>
              <a:cxn ang="T6">
                <a:pos x="T0" y="T1"/>
              </a:cxn>
              <a:cxn ang="T7">
                <a:pos x="T2" y="T3"/>
              </a:cxn>
              <a:cxn ang="T8">
                <a:pos x="T4" y="T5"/>
              </a:cxn>
            </a:cxnLst>
            <a:rect l="T9" t="T10" r="T11" b="T12"/>
            <a:pathLst>
              <a:path w="40309" h="21600" fill="none" extrusionOk="0">
                <a:moveTo>
                  <a:pt x="0" y="13881"/>
                </a:moveTo>
                <a:cubicBezTo>
                  <a:pt x="3199" y="5520"/>
                  <a:pt x="11222" y="-1"/>
                  <a:pt x="20174" y="0"/>
                </a:cubicBezTo>
                <a:cubicBezTo>
                  <a:pt x="29085" y="0"/>
                  <a:pt x="37082" y="5472"/>
                  <a:pt x="40308" y="13780"/>
                </a:cubicBezTo>
              </a:path>
              <a:path w="40309" h="21600" stroke="0" extrusionOk="0">
                <a:moveTo>
                  <a:pt x="0" y="13881"/>
                </a:moveTo>
                <a:cubicBezTo>
                  <a:pt x="3199" y="5520"/>
                  <a:pt x="11222" y="-1"/>
                  <a:pt x="20174" y="0"/>
                </a:cubicBezTo>
                <a:cubicBezTo>
                  <a:pt x="29085" y="0"/>
                  <a:pt x="37082" y="5472"/>
                  <a:pt x="40308" y="13780"/>
                </a:cubicBezTo>
                <a:lnTo>
                  <a:pt x="20174"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grpSp>
        <p:nvGrpSpPr>
          <p:cNvPr id="4" name="Group 48"/>
          <p:cNvGrpSpPr>
            <a:grpSpLocks/>
          </p:cNvGrpSpPr>
          <p:nvPr/>
        </p:nvGrpSpPr>
        <p:grpSpPr bwMode="auto">
          <a:xfrm>
            <a:off x="5713413" y="2176463"/>
            <a:ext cx="4802188" cy="1744662"/>
            <a:chOff x="2639" y="1371"/>
            <a:chExt cx="3025" cy="1099"/>
          </a:xfrm>
        </p:grpSpPr>
        <p:sp>
          <p:nvSpPr>
            <p:cNvPr id="130070" name="Text Box 29"/>
            <p:cNvSpPr txBox="1">
              <a:spLocks noChangeArrowheads="1"/>
            </p:cNvSpPr>
            <p:nvPr/>
          </p:nvSpPr>
          <p:spPr bwMode="auto">
            <a:xfrm>
              <a:off x="4733" y="1486"/>
              <a:ext cx="931"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i="1" dirty="0" err="1">
                  <a:solidFill>
                    <a:srgbClr val="CC0000"/>
                  </a:solidFill>
                  <a:cs typeface="Arial" panose="020B0604020202020204" pitchFamily="34" charset="0"/>
                </a:rPr>
                <a:t>Ctme</a:t>
              </a:r>
              <a:r>
                <a:rPr lang="en-US" altLang="pt-BR" sz="2500" i="1" dirty="0">
                  <a:solidFill>
                    <a:srgbClr val="CC0000"/>
                  </a:solidFill>
                  <a:cs typeface="Arial" panose="020B0604020202020204" pitchFamily="34" charset="0"/>
                </a:rPr>
                <a:t>-LP</a:t>
              </a:r>
              <a:endParaRPr lang="en-US" altLang="pt-BR" sz="2500" i="1" baseline="-25000" dirty="0">
                <a:solidFill>
                  <a:srgbClr val="CC0000"/>
                </a:solidFill>
                <a:cs typeface="Arial" panose="020B0604020202020204" pitchFamily="34" charset="0"/>
              </a:endParaRPr>
            </a:p>
          </p:txBody>
        </p:sp>
        <p:grpSp>
          <p:nvGrpSpPr>
            <p:cNvPr id="130071" name="Group 34"/>
            <p:cNvGrpSpPr>
              <a:grpSpLocks/>
            </p:cNvGrpSpPr>
            <p:nvPr/>
          </p:nvGrpSpPr>
          <p:grpSpPr bwMode="auto">
            <a:xfrm>
              <a:off x="2639" y="1371"/>
              <a:ext cx="2654" cy="1099"/>
              <a:chOff x="2716" y="1497"/>
              <a:chExt cx="2654" cy="1099"/>
            </a:xfrm>
          </p:grpSpPr>
          <p:sp>
            <p:nvSpPr>
              <p:cNvPr id="130072" name="Arc 30"/>
              <p:cNvSpPr>
                <a:spLocks/>
              </p:cNvSpPr>
              <p:nvPr/>
            </p:nvSpPr>
            <p:spPr bwMode="auto">
              <a:xfrm flipH="1" flipV="1">
                <a:off x="2716" y="1497"/>
                <a:ext cx="948" cy="1099"/>
              </a:xfrm>
              <a:custGeom>
                <a:avLst/>
                <a:gdLst>
                  <a:gd name="T0" fmla="*/ 0 w 20154"/>
                  <a:gd name="T1" fmla="*/ 0 h 21600"/>
                  <a:gd name="T2" fmla="*/ 2 w 20154"/>
                  <a:gd name="T3" fmla="*/ 2 h 21600"/>
                  <a:gd name="T4" fmla="*/ 0 w 20154"/>
                  <a:gd name="T5" fmla="*/ 3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0073" name="Arc 31"/>
              <p:cNvSpPr>
                <a:spLocks/>
              </p:cNvSpPr>
              <p:nvPr/>
            </p:nvSpPr>
            <p:spPr bwMode="auto">
              <a:xfrm flipH="1" flipV="1">
                <a:off x="4416" y="1497"/>
                <a:ext cx="954" cy="1099"/>
              </a:xfrm>
              <a:custGeom>
                <a:avLst/>
                <a:gdLst>
                  <a:gd name="T0" fmla="*/ 0 w 20283"/>
                  <a:gd name="T1" fmla="*/ 2 h 21600"/>
                  <a:gd name="T2" fmla="*/ 2 w 20283"/>
                  <a:gd name="T3" fmla="*/ 0 h 21600"/>
                  <a:gd name="T4" fmla="*/ 2 w 20283"/>
                  <a:gd name="T5" fmla="*/ 3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0074" name="Line 33"/>
              <p:cNvSpPr>
                <a:spLocks noChangeShapeType="1"/>
              </p:cNvSpPr>
              <p:nvPr/>
            </p:nvSpPr>
            <p:spPr bwMode="auto">
              <a:xfrm>
                <a:off x="3663" y="2596"/>
                <a:ext cx="75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spTree>
    <p:extLst>
      <p:ext uri="{BB962C8B-B14F-4D97-AF65-F5344CB8AC3E}">
        <p14:creationId xmlns:p14="http://schemas.microsoft.com/office/powerpoint/2010/main" val="2970456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52">
                                            <p:txEl>
                                              <p:pRg st="0" end="0"/>
                                            </p:txEl>
                                          </p:spTgt>
                                        </p:tgtEl>
                                        <p:attrNameLst>
                                          <p:attrName>style.visibility</p:attrName>
                                        </p:attrNameLst>
                                      </p:cBhvr>
                                      <p:to>
                                        <p:strVal val="visible"/>
                                      </p:to>
                                    </p:set>
                                    <p:animEffect transition="in" filter="wipe(left)">
                                      <p:cBhvr>
                                        <p:cTn id="7" dur="500"/>
                                        <p:tgtEl>
                                          <p:spTgt spid="129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52">
                                            <p:txEl>
                                              <p:pRg st="1" end="1"/>
                                            </p:txEl>
                                          </p:spTgt>
                                        </p:tgtEl>
                                        <p:attrNameLst>
                                          <p:attrName>style.visibility</p:attrName>
                                        </p:attrNameLst>
                                      </p:cBhvr>
                                      <p:to>
                                        <p:strVal val="visible"/>
                                      </p:to>
                                    </p:set>
                                    <p:animEffect transition="in" filter="wipe(left)">
                                      <p:cBhvr>
                                        <p:cTn id="12" dur="500"/>
                                        <p:tgtEl>
                                          <p:spTgt spid="129052">
                                            <p:txEl>
                                              <p:pRg st="1" end="1"/>
                                            </p:txEl>
                                          </p:spTgt>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29028"/>
                                        </p:tgtEl>
                                        <p:attrNameLst>
                                          <p:attrName>style.visibility</p:attrName>
                                        </p:attrNameLst>
                                      </p:cBhvr>
                                      <p:to>
                                        <p:strVal val="visible"/>
                                      </p:to>
                                    </p:set>
                                    <p:animEffect transition="in" filter="dissolve">
                                      <p:cBhvr>
                                        <p:cTn id="16" dur="500"/>
                                        <p:tgtEl>
                                          <p:spTgt spid="129028"/>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29059"/>
                                        </p:tgtEl>
                                        <p:attrNameLst>
                                          <p:attrName>style.visibility</p:attrName>
                                        </p:attrNameLst>
                                      </p:cBhvr>
                                      <p:to>
                                        <p:strVal val="visible"/>
                                      </p:to>
                                    </p:set>
                                    <p:animEffect transition="in" filter="dissolve">
                                      <p:cBhvr>
                                        <p:cTn id="20" dur="500"/>
                                        <p:tgtEl>
                                          <p:spTgt spid="129059"/>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29060"/>
                                        </p:tgtEl>
                                        <p:attrNameLst>
                                          <p:attrName>style.visibility</p:attrName>
                                        </p:attrNameLst>
                                      </p:cBhvr>
                                      <p:to>
                                        <p:strVal val="visible"/>
                                      </p:to>
                                    </p:set>
                                    <p:animEffect transition="in" filter="dissolve">
                                      <p:cBhvr>
                                        <p:cTn id="24" dur="500"/>
                                        <p:tgtEl>
                                          <p:spTgt spid="129060"/>
                                        </p:tgtEl>
                                      </p:cBhvr>
                                    </p:animEffect>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29061"/>
                                        </p:tgtEl>
                                        <p:attrNameLst>
                                          <p:attrName>style.visibility</p:attrName>
                                        </p:attrNameLst>
                                      </p:cBhvr>
                                      <p:to>
                                        <p:strVal val="visible"/>
                                      </p:to>
                                    </p:set>
                                    <p:animEffect transition="in" filter="dissolve">
                                      <p:cBhvr>
                                        <p:cTn id="28" dur="500"/>
                                        <p:tgtEl>
                                          <p:spTgt spid="129061"/>
                                        </p:tgtEl>
                                      </p:cBhvr>
                                    </p:animEffect>
                                  </p:childTnLst>
                                </p:cTn>
                              </p:par>
                            </p:childTnLst>
                          </p:cTn>
                        </p:par>
                        <p:par>
                          <p:cTn id="29" fill="hold" nodeType="afterGroup">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29062"/>
                                        </p:tgtEl>
                                        <p:attrNameLst>
                                          <p:attrName>style.visibility</p:attrName>
                                        </p:attrNameLst>
                                      </p:cBhvr>
                                      <p:to>
                                        <p:strVal val="visible"/>
                                      </p:to>
                                    </p:set>
                                    <p:animEffect transition="in" filter="dissolve">
                                      <p:cBhvr>
                                        <p:cTn id="32" dur="500"/>
                                        <p:tgtEl>
                                          <p:spTgt spid="129062"/>
                                        </p:tgtEl>
                                      </p:cBhvr>
                                    </p:animEffect>
                                  </p:childTnLst>
                                </p:cTn>
                              </p:par>
                            </p:childTnLst>
                          </p:cTn>
                        </p:par>
                        <p:par>
                          <p:cTn id="33" fill="hold" nodeType="afterGroup">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129063"/>
                                        </p:tgtEl>
                                        <p:attrNameLst>
                                          <p:attrName>style.visibility</p:attrName>
                                        </p:attrNameLst>
                                      </p:cBhvr>
                                      <p:to>
                                        <p:strVal val="visible"/>
                                      </p:to>
                                    </p:set>
                                    <p:animEffect transition="in" filter="dissolve">
                                      <p:cBhvr>
                                        <p:cTn id="36" dur="500"/>
                                        <p:tgtEl>
                                          <p:spTgt spid="129063"/>
                                        </p:tgtEl>
                                      </p:cBhvr>
                                    </p:animEffect>
                                  </p:childTnLst>
                                </p:cTn>
                              </p:par>
                            </p:childTnLst>
                          </p:cTn>
                        </p:par>
                        <p:par>
                          <p:cTn id="37" fill="hold" nodeType="afterGroup">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129064"/>
                                        </p:tgtEl>
                                        <p:attrNameLst>
                                          <p:attrName>style.visibility</p:attrName>
                                        </p:attrNameLst>
                                      </p:cBhvr>
                                      <p:to>
                                        <p:strVal val="visible"/>
                                      </p:to>
                                    </p:set>
                                    <p:animEffect transition="in" filter="dissolve">
                                      <p:cBhvr>
                                        <p:cTn id="40" dur="500"/>
                                        <p:tgtEl>
                                          <p:spTgt spid="129064"/>
                                        </p:tgtEl>
                                      </p:cBhvr>
                                    </p:animEffect>
                                  </p:childTnLst>
                                </p:cTn>
                              </p:par>
                            </p:childTnLst>
                          </p:cTn>
                        </p:par>
                        <p:par>
                          <p:cTn id="41" fill="hold" nodeType="afterGroup">
                            <p:stCondLst>
                              <p:cond delay="4000"/>
                            </p:stCondLst>
                            <p:childTnLst>
                              <p:par>
                                <p:cTn id="42" presetID="9" presetClass="entr" presetSubtype="0" fill="hold" grpId="0" nodeType="afterEffect">
                                  <p:stCondLst>
                                    <p:cond delay="0"/>
                                  </p:stCondLst>
                                  <p:childTnLst>
                                    <p:set>
                                      <p:cBhvr>
                                        <p:cTn id="43" dur="1" fill="hold">
                                          <p:stCondLst>
                                            <p:cond delay="0"/>
                                          </p:stCondLst>
                                        </p:cTn>
                                        <p:tgtEl>
                                          <p:spTgt spid="129065"/>
                                        </p:tgtEl>
                                        <p:attrNameLst>
                                          <p:attrName>style.visibility</p:attrName>
                                        </p:attrNameLst>
                                      </p:cBhvr>
                                      <p:to>
                                        <p:strVal val="visible"/>
                                      </p:to>
                                    </p:set>
                                    <p:animEffect transition="in" filter="dissolve">
                                      <p:cBhvr>
                                        <p:cTn id="44" dur="500"/>
                                        <p:tgtEl>
                                          <p:spTgt spid="129065"/>
                                        </p:tgtEl>
                                      </p:cBhvr>
                                    </p:animEffect>
                                  </p:childTnLst>
                                </p:cTn>
                              </p:par>
                            </p:childTnLst>
                          </p:cTn>
                        </p:par>
                        <p:par>
                          <p:cTn id="45" fill="hold" nodeType="afterGroup">
                            <p:stCondLst>
                              <p:cond delay="4500"/>
                            </p:stCondLst>
                            <p:childTnLst>
                              <p:par>
                                <p:cTn id="46" presetID="9" presetClass="entr" presetSubtype="0" fill="hold" grpId="0" nodeType="afterEffect">
                                  <p:stCondLst>
                                    <p:cond delay="0"/>
                                  </p:stCondLst>
                                  <p:childTnLst>
                                    <p:set>
                                      <p:cBhvr>
                                        <p:cTn id="47" dur="1" fill="hold">
                                          <p:stCondLst>
                                            <p:cond delay="0"/>
                                          </p:stCondLst>
                                        </p:cTn>
                                        <p:tgtEl>
                                          <p:spTgt spid="129066"/>
                                        </p:tgtEl>
                                        <p:attrNameLst>
                                          <p:attrName>style.visibility</p:attrName>
                                        </p:attrNameLst>
                                      </p:cBhvr>
                                      <p:to>
                                        <p:strVal val="visible"/>
                                      </p:to>
                                    </p:set>
                                    <p:animEffect transition="in" filter="dissolve">
                                      <p:cBhvr>
                                        <p:cTn id="48" dur="500"/>
                                        <p:tgtEl>
                                          <p:spTgt spid="129066"/>
                                        </p:tgtEl>
                                      </p:cBhvr>
                                    </p:animEffect>
                                  </p:childTnLst>
                                </p:cTn>
                              </p:par>
                            </p:childTnLst>
                          </p:cTn>
                        </p:par>
                        <p:par>
                          <p:cTn id="49" fill="hold" nodeType="afterGroup">
                            <p:stCondLst>
                              <p:cond delay="5000"/>
                            </p:stCondLst>
                            <p:childTnLst>
                              <p:par>
                                <p:cTn id="50" presetID="9" presetClass="entr" presetSubtype="0" fill="hold" grpId="0" nodeType="afterEffect">
                                  <p:stCondLst>
                                    <p:cond delay="0"/>
                                  </p:stCondLst>
                                  <p:childTnLst>
                                    <p:set>
                                      <p:cBhvr>
                                        <p:cTn id="51" dur="1" fill="hold">
                                          <p:stCondLst>
                                            <p:cond delay="0"/>
                                          </p:stCondLst>
                                        </p:cTn>
                                        <p:tgtEl>
                                          <p:spTgt spid="129067"/>
                                        </p:tgtEl>
                                        <p:attrNameLst>
                                          <p:attrName>style.visibility</p:attrName>
                                        </p:attrNameLst>
                                      </p:cBhvr>
                                      <p:to>
                                        <p:strVal val="visible"/>
                                      </p:to>
                                    </p:set>
                                    <p:animEffect transition="in" filter="dissolve">
                                      <p:cBhvr>
                                        <p:cTn id="52" dur="500"/>
                                        <p:tgtEl>
                                          <p:spTgt spid="129067"/>
                                        </p:tgtEl>
                                      </p:cBhvr>
                                    </p:animEffect>
                                  </p:childTnLst>
                                </p:cTn>
                              </p:par>
                            </p:childTnLst>
                          </p:cTn>
                        </p:par>
                        <p:par>
                          <p:cTn id="53" fill="hold" nodeType="afterGroup">
                            <p:stCondLst>
                              <p:cond delay="5500"/>
                            </p:stCondLst>
                            <p:childTnLst>
                              <p:par>
                                <p:cTn id="54" presetID="9" presetClass="entr" presetSubtype="0" fill="hold" grpId="0" nodeType="afterEffect">
                                  <p:stCondLst>
                                    <p:cond delay="0"/>
                                  </p:stCondLst>
                                  <p:childTnLst>
                                    <p:set>
                                      <p:cBhvr>
                                        <p:cTn id="55" dur="1" fill="hold">
                                          <p:stCondLst>
                                            <p:cond delay="0"/>
                                          </p:stCondLst>
                                        </p:cTn>
                                        <p:tgtEl>
                                          <p:spTgt spid="129068"/>
                                        </p:tgtEl>
                                        <p:attrNameLst>
                                          <p:attrName>style.visibility</p:attrName>
                                        </p:attrNameLst>
                                      </p:cBhvr>
                                      <p:to>
                                        <p:strVal val="visible"/>
                                      </p:to>
                                    </p:set>
                                    <p:animEffect transition="in" filter="dissolve">
                                      <p:cBhvr>
                                        <p:cTn id="56" dur="500"/>
                                        <p:tgtEl>
                                          <p:spTgt spid="129068"/>
                                        </p:tgtEl>
                                      </p:cBhvr>
                                    </p:animEffect>
                                  </p:childTnLst>
                                </p:cTn>
                              </p:par>
                            </p:childTnLst>
                          </p:cTn>
                        </p:par>
                        <p:par>
                          <p:cTn id="57" fill="hold" nodeType="afterGroup">
                            <p:stCondLst>
                              <p:cond delay="6000"/>
                            </p:stCondLst>
                            <p:childTnLst>
                              <p:par>
                                <p:cTn id="58" presetID="18" presetClass="entr" presetSubtype="3" fill="hold"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strips(upRight)">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animBg="1"/>
      <p:bldP spid="129052" grpId="0" build="p"/>
      <p:bldP spid="129059" grpId="0" animBg="1"/>
      <p:bldP spid="129060" grpId="0" animBg="1"/>
      <p:bldP spid="129061" grpId="0" animBg="1"/>
      <p:bldP spid="129062" grpId="0" animBg="1"/>
      <p:bldP spid="129063" grpId="0" animBg="1"/>
      <p:bldP spid="129064" grpId="0" animBg="1"/>
      <p:bldP spid="129065" grpId="0" animBg="1"/>
      <p:bldP spid="129066" grpId="0" animBg="1"/>
      <p:bldP spid="129067" grpId="0" animBg="1"/>
      <p:bldP spid="1290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1" algn="l" rtl="0">
              <a:lnSpc>
                <a:spcPct val="90000"/>
              </a:lnSpc>
              <a:spcBef>
                <a:spcPct val="0"/>
              </a:spcBef>
            </a:pPr>
            <a:r>
              <a:rPr lang="pt-BR" sz="3200" dirty="0" smtClean="0"/>
              <a:t>Custos como Custos de Oportunidade</a:t>
            </a:r>
            <a:br>
              <a:rPr lang="pt-BR" sz="3200" dirty="0" smtClean="0"/>
            </a:br>
            <a:endParaRPr lang="pt-BR" dirty="0"/>
          </a:p>
        </p:txBody>
      </p:sp>
      <p:sp>
        <p:nvSpPr>
          <p:cNvPr id="3" name="Espaço Reservado para Conteúdo 2"/>
          <p:cNvSpPr>
            <a:spLocks noGrp="1"/>
          </p:cNvSpPr>
          <p:nvPr>
            <p:ph idx="1"/>
          </p:nvPr>
        </p:nvSpPr>
        <p:spPr/>
        <p:txBody>
          <a:bodyPr>
            <a:normAutofit/>
          </a:bodyPr>
          <a:lstStyle/>
          <a:p>
            <a:pPr lvl="1"/>
            <a:r>
              <a:rPr lang="pt-BR" dirty="0" smtClean="0"/>
              <a:t>Custos Explícitos</a:t>
            </a:r>
          </a:p>
          <a:p>
            <a:pPr lvl="2"/>
            <a:r>
              <a:rPr lang="pt-BR" sz="2400" dirty="0" smtClean="0"/>
              <a:t>Os </a:t>
            </a:r>
            <a:r>
              <a:rPr lang="pt-BR" sz="2400" dirty="0"/>
              <a:t>custos dos insumos que exigem desembolso de dinheiro por parte da </a:t>
            </a:r>
            <a:r>
              <a:rPr lang="pt-BR" sz="2400" dirty="0" smtClean="0"/>
              <a:t>empresa</a:t>
            </a:r>
          </a:p>
          <a:p>
            <a:pPr lvl="1"/>
            <a:r>
              <a:rPr lang="pt-BR" dirty="0" smtClean="0"/>
              <a:t>Custos Implícitos</a:t>
            </a:r>
          </a:p>
          <a:p>
            <a:pPr lvl="2"/>
            <a:r>
              <a:rPr lang="pt-BR" sz="2400" dirty="0" smtClean="0"/>
              <a:t>Os </a:t>
            </a:r>
            <a:r>
              <a:rPr lang="pt-BR" sz="2400" dirty="0"/>
              <a:t>custos dos insumos que não exigem desembolso de dinheiro por parte da empresa</a:t>
            </a:r>
          </a:p>
          <a:p>
            <a:pPr lvl="1"/>
            <a:r>
              <a:rPr lang="pt-BR" dirty="0" smtClean="0"/>
              <a:t>Lembre-se de um dos dez princípios: o custo de algo é o que você desiste de obtê-lo.</a:t>
            </a:r>
          </a:p>
          <a:p>
            <a:pPr lvl="2"/>
            <a:r>
              <a:rPr lang="pt-BR" sz="2400" dirty="0" smtClean="0"/>
              <a:t>Isso é verdade se os custos são implícitos ou explícitos. Ambos são importantes para as decisões das empresas.</a:t>
            </a:r>
            <a:endParaRPr lang="pt-BR" sz="2400" dirty="0"/>
          </a:p>
        </p:txBody>
      </p:sp>
    </p:spTree>
    <p:extLst>
      <p:ext uri="{BB962C8B-B14F-4D97-AF65-F5344CB8AC3E}">
        <p14:creationId xmlns:p14="http://schemas.microsoft.com/office/powerpoint/2010/main" val="1379261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Rodapé 1"/>
          <p:cNvSpPr>
            <a:spLocks noGrp="1"/>
          </p:cNvSpPr>
          <p:nvPr>
            <p:ph type="ftr" sz="quarter" idx="10"/>
          </p:nvPr>
        </p:nvSpPr>
        <p:spPr/>
        <p:txBody>
          <a:bodyPr/>
          <a:lstStyle/>
          <a:p>
            <a:r>
              <a:rPr lang="en-US" altLang="pt-BR"/>
              <a:t>THE COSTS OF PRODUCTION</a:t>
            </a:r>
          </a:p>
        </p:txBody>
      </p:sp>
      <p:sp>
        <p:nvSpPr>
          <p:cNvPr id="23" name="Espaço Reservado para Número de Slide 2"/>
          <p:cNvSpPr>
            <a:spLocks noGrp="1"/>
          </p:cNvSpPr>
          <p:nvPr>
            <p:ph type="sldNum" sz="quarter" idx="11"/>
          </p:nvPr>
        </p:nvSpPr>
        <p:spPr/>
        <p:txBody>
          <a:bodyPr/>
          <a:lstStyle/>
          <a:p>
            <a:fld id="{9F59B9F4-478F-4260-BC4A-1BFD65D702F8}" type="slidenum">
              <a:rPr lang="en-US" altLang="pt-BR"/>
              <a:pPr/>
              <a:t>50</a:t>
            </a:fld>
            <a:endParaRPr lang="en-US" altLang="pt-BR"/>
          </a:p>
        </p:txBody>
      </p:sp>
      <p:sp>
        <p:nvSpPr>
          <p:cNvPr id="132098" name="Rectangle 2"/>
          <p:cNvSpPr>
            <a:spLocks noGrp="1" noChangeArrowheads="1"/>
          </p:cNvSpPr>
          <p:nvPr>
            <p:ph type="title" idx="4294967295"/>
          </p:nvPr>
        </p:nvSpPr>
        <p:spPr>
          <a:xfrm>
            <a:off x="1524000" y="252413"/>
            <a:ext cx="9144000" cy="781050"/>
          </a:xfrm>
        </p:spPr>
        <p:txBody>
          <a:bodyPr>
            <a:normAutofit fontScale="90000"/>
          </a:bodyPr>
          <a:lstStyle/>
          <a:p>
            <a:r>
              <a:rPr lang="pt-BR" altLang="pt-BR" sz="3200" dirty="0"/>
              <a:t>Como o </a:t>
            </a:r>
            <a:r>
              <a:rPr lang="pt-BR" altLang="pt-BR" sz="3200" dirty="0" err="1" smtClean="0"/>
              <a:t>CTme</a:t>
            </a:r>
            <a:r>
              <a:rPr lang="pt-BR" altLang="pt-BR" sz="3200" dirty="0" smtClean="0"/>
              <a:t> </a:t>
            </a:r>
            <a:r>
              <a:rPr lang="pt-BR" altLang="pt-BR" sz="3200" dirty="0"/>
              <a:t>muda conforme a escala da produção muda</a:t>
            </a:r>
            <a:endParaRPr lang="en-US" altLang="pt-BR" sz="3200" dirty="0"/>
          </a:p>
        </p:txBody>
      </p:sp>
      <p:sp>
        <p:nvSpPr>
          <p:cNvPr id="130058" name="Text Box 10"/>
          <p:cNvSpPr txBox="1">
            <a:spLocks noChangeArrowheads="1"/>
          </p:cNvSpPr>
          <p:nvPr/>
        </p:nvSpPr>
        <p:spPr bwMode="auto">
          <a:xfrm>
            <a:off x="966651" y="1287463"/>
            <a:ext cx="38926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10000"/>
              </a:lnSpc>
              <a:spcBef>
                <a:spcPct val="65000"/>
              </a:spcBef>
            </a:pPr>
            <a:r>
              <a:rPr lang="pt-BR" altLang="pt-BR" sz="2500" b="1" dirty="0">
                <a:solidFill>
                  <a:srgbClr val="CC0000"/>
                </a:solidFill>
                <a:cs typeface="Arial" panose="020B0604020202020204" pitchFamily="34" charset="0"/>
              </a:rPr>
              <a:t>Economias de escala: </a:t>
            </a:r>
            <a:r>
              <a:rPr lang="pt-BR" altLang="pt-BR" sz="2500" dirty="0">
                <a:cs typeface="Arial" panose="020B0604020202020204" pitchFamily="34" charset="0"/>
              </a:rPr>
              <a:t>o </a:t>
            </a:r>
            <a:r>
              <a:rPr lang="pt-BR" altLang="pt-BR" sz="2500" dirty="0" err="1" smtClean="0">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cai à medida que Q aumenta.</a:t>
            </a:r>
          </a:p>
          <a:p>
            <a:pPr>
              <a:lnSpc>
                <a:spcPct val="110000"/>
              </a:lnSpc>
              <a:spcBef>
                <a:spcPct val="65000"/>
              </a:spcBef>
            </a:pPr>
            <a:r>
              <a:rPr lang="pt-BR" altLang="pt-BR" sz="2500" b="1" dirty="0">
                <a:solidFill>
                  <a:srgbClr val="CC0000"/>
                </a:solidFill>
                <a:cs typeface="Arial" panose="020B0604020202020204" pitchFamily="34" charset="0"/>
              </a:rPr>
              <a:t>Retornos constantes de escala: </a:t>
            </a:r>
            <a:r>
              <a:rPr lang="pt-BR" altLang="pt-BR" sz="2500" dirty="0" err="1">
                <a:cs typeface="Arial" panose="020B0604020202020204" pitchFamily="34" charset="0"/>
              </a:rPr>
              <a:t>CTme</a:t>
            </a:r>
            <a:r>
              <a:rPr lang="pt-BR" altLang="pt-BR" sz="2500" dirty="0" smtClean="0">
                <a:cs typeface="Arial" panose="020B0604020202020204" pitchFamily="34" charset="0"/>
              </a:rPr>
              <a:t> </a:t>
            </a:r>
            <a:r>
              <a:rPr lang="pt-BR" altLang="pt-BR" sz="2500" dirty="0">
                <a:cs typeface="Arial" panose="020B0604020202020204" pitchFamily="34" charset="0"/>
              </a:rPr>
              <a:t>permanece o mesmo que Q aumenta.</a:t>
            </a:r>
          </a:p>
          <a:p>
            <a:pPr>
              <a:lnSpc>
                <a:spcPct val="110000"/>
              </a:lnSpc>
              <a:spcBef>
                <a:spcPct val="65000"/>
              </a:spcBef>
            </a:pPr>
            <a:r>
              <a:rPr lang="pt-BR" altLang="pt-BR" sz="2500" b="1" dirty="0" err="1">
                <a:solidFill>
                  <a:srgbClr val="CC0000"/>
                </a:solidFill>
                <a:cs typeface="Arial" panose="020B0604020202020204" pitchFamily="34" charset="0"/>
              </a:rPr>
              <a:t>Deseconomias</a:t>
            </a:r>
            <a:r>
              <a:rPr lang="pt-BR" altLang="pt-BR" sz="2500" b="1" dirty="0">
                <a:solidFill>
                  <a:srgbClr val="CC0000"/>
                </a:solidFill>
                <a:cs typeface="Arial" panose="020B0604020202020204" pitchFamily="34" charset="0"/>
              </a:rPr>
              <a:t> de escala: </a:t>
            </a:r>
            <a:r>
              <a:rPr lang="pt-BR" altLang="pt-BR" sz="2500" dirty="0" err="1">
                <a:cs typeface="Arial" panose="020B0604020202020204" pitchFamily="34" charset="0"/>
              </a:rPr>
              <a:t>CTme</a:t>
            </a:r>
            <a:r>
              <a:rPr lang="pt-BR" altLang="pt-BR" sz="2500" dirty="0">
                <a:cs typeface="Arial" panose="020B0604020202020204" pitchFamily="34" charset="0"/>
              </a:rPr>
              <a:t> </a:t>
            </a:r>
            <a:r>
              <a:rPr lang="pt-BR" altLang="pt-BR" sz="2500" dirty="0" smtClean="0">
                <a:cs typeface="Arial" panose="020B0604020202020204" pitchFamily="34" charset="0"/>
              </a:rPr>
              <a:t>aumenta </a:t>
            </a:r>
            <a:r>
              <a:rPr lang="pt-BR" altLang="pt-BR" sz="2500" dirty="0">
                <a:cs typeface="Arial" panose="020B0604020202020204" pitchFamily="34" charset="0"/>
              </a:rPr>
              <a:t>à medida que Q aumenta.</a:t>
            </a:r>
            <a:endParaRPr lang="en-US" altLang="pt-BR" sz="2500" dirty="0">
              <a:cs typeface="Arial" panose="020B0604020202020204" pitchFamily="34" charset="0"/>
            </a:endParaRPr>
          </a:p>
        </p:txBody>
      </p:sp>
      <p:grpSp>
        <p:nvGrpSpPr>
          <p:cNvPr id="132100" name="Group 33"/>
          <p:cNvGrpSpPr>
            <a:grpSpLocks/>
          </p:cNvGrpSpPr>
          <p:nvPr/>
        </p:nvGrpSpPr>
        <p:grpSpPr bwMode="auto">
          <a:xfrm>
            <a:off x="5713413" y="2176463"/>
            <a:ext cx="4772025" cy="1744662"/>
            <a:chOff x="2639" y="1371"/>
            <a:chExt cx="3006" cy="1099"/>
          </a:xfrm>
        </p:grpSpPr>
        <p:sp>
          <p:nvSpPr>
            <p:cNvPr id="132101" name="Text Box 34"/>
            <p:cNvSpPr txBox="1">
              <a:spLocks noChangeArrowheads="1"/>
            </p:cNvSpPr>
            <p:nvPr/>
          </p:nvSpPr>
          <p:spPr bwMode="auto">
            <a:xfrm>
              <a:off x="4733" y="1486"/>
              <a:ext cx="91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i="1" dirty="0" err="1" smtClean="0">
                  <a:solidFill>
                    <a:srgbClr val="CC0000"/>
                  </a:solidFill>
                  <a:cs typeface="Arial" panose="020B0604020202020204" pitchFamily="34" charset="0"/>
                </a:rPr>
                <a:t>Ctme</a:t>
              </a:r>
              <a:r>
                <a:rPr lang="en-US" altLang="pt-BR" sz="2500" i="1" dirty="0" smtClean="0">
                  <a:solidFill>
                    <a:srgbClr val="CC0000"/>
                  </a:solidFill>
                  <a:cs typeface="Arial" panose="020B0604020202020204" pitchFamily="34" charset="0"/>
                </a:rPr>
                <a:t>-LP</a:t>
              </a:r>
              <a:endParaRPr lang="en-US" altLang="pt-BR" sz="2500" i="1" baseline="-25000" dirty="0">
                <a:solidFill>
                  <a:srgbClr val="CC0000"/>
                </a:solidFill>
                <a:cs typeface="Arial" panose="020B0604020202020204" pitchFamily="34" charset="0"/>
              </a:endParaRPr>
            </a:p>
          </p:txBody>
        </p:sp>
        <p:grpSp>
          <p:nvGrpSpPr>
            <p:cNvPr id="132102" name="Group 35"/>
            <p:cNvGrpSpPr>
              <a:grpSpLocks/>
            </p:cNvGrpSpPr>
            <p:nvPr/>
          </p:nvGrpSpPr>
          <p:grpSpPr bwMode="auto">
            <a:xfrm>
              <a:off x="2639" y="1371"/>
              <a:ext cx="2654" cy="1099"/>
              <a:chOff x="2716" y="1497"/>
              <a:chExt cx="2654" cy="1099"/>
            </a:xfrm>
          </p:grpSpPr>
          <p:sp>
            <p:nvSpPr>
              <p:cNvPr id="132103" name="Arc 36"/>
              <p:cNvSpPr>
                <a:spLocks/>
              </p:cNvSpPr>
              <p:nvPr/>
            </p:nvSpPr>
            <p:spPr bwMode="auto">
              <a:xfrm flipH="1" flipV="1">
                <a:off x="2716" y="1497"/>
                <a:ext cx="948" cy="1099"/>
              </a:xfrm>
              <a:custGeom>
                <a:avLst/>
                <a:gdLst>
                  <a:gd name="T0" fmla="*/ 0 w 20154"/>
                  <a:gd name="T1" fmla="*/ 0 h 21600"/>
                  <a:gd name="T2" fmla="*/ 2 w 20154"/>
                  <a:gd name="T3" fmla="*/ 2 h 21600"/>
                  <a:gd name="T4" fmla="*/ 0 w 20154"/>
                  <a:gd name="T5" fmla="*/ 3 h 21600"/>
                  <a:gd name="T6" fmla="*/ 0 60000 65536"/>
                  <a:gd name="T7" fmla="*/ 0 60000 65536"/>
                  <a:gd name="T8" fmla="*/ 0 60000 65536"/>
                  <a:gd name="T9" fmla="*/ 0 w 20154"/>
                  <a:gd name="T10" fmla="*/ 0 h 21600"/>
                  <a:gd name="T11" fmla="*/ 20154 w 20154"/>
                  <a:gd name="T12" fmla="*/ 21600 h 21600"/>
                </a:gdLst>
                <a:ahLst/>
                <a:cxnLst>
                  <a:cxn ang="T6">
                    <a:pos x="T0" y="T1"/>
                  </a:cxn>
                  <a:cxn ang="T7">
                    <a:pos x="T2" y="T3"/>
                  </a:cxn>
                  <a:cxn ang="T8">
                    <a:pos x="T4" y="T5"/>
                  </a:cxn>
                </a:cxnLst>
                <a:rect l="T9" t="T10" r="T11" b="T12"/>
                <a:pathLst>
                  <a:path w="20154" h="21600" fill="none" extrusionOk="0">
                    <a:moveTo>
                      <a:pt x="0" y="0"/>
                    </a:moveTo>
                    <a:cubicBezTo>
                      <a:pt x="6" y="0"/>
                      <a:pt x="12" y="-1"/>
                      <a:pt x="19" y="0"/>
                    </a:cubicBezTo>
                    <a:cubicBezTo>
                      <a:pt x="8930" y="0"/>
                      <a:pt x="16927" y="5472"/>
                      <a:pt x="20153" y="13780"/>
                    </a:cubicBezTo>
                  </a:path>
                  <a:path w="20154" h="21600" stroke="0" extrusionOk="0">
                    <a:moveTo>
                      <a:pt x="0" y="0"/>
                    </a:moveTo>
                    <a:cubicBezTo>
                      <a:pt x="6" y="0"/>
                      <a:pt x="12" y="-1"/>
                      <a:pt x="19" y="0"/>
                    </a:cubicBezTo>
                    <a:cubicBezTo>
                      <a:pt x="8930" y="0"/>
                      <a:pt x="16927" y="5472"/>
                      <a:pt x="20153" y="13780"/>
                    </a:cubicBezTo>
                    <a:lnTo>
                      <a:pt x="19"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2104" name="Arc 37"/>
              <p:cNvSpPr>
                <a:spLocks/>
              </p:cNvSpPr>
              <p:nvPr/>
            </p:nvSpPr>
            <p:spPr bwMode="auto">
              <a:xfrm flipH="1" flipV="1">
                <a:off x="4416" y="1497"/>
                <a:ext cx="954" cy="1099"/>
              </a:xfrm>
              <a:custGeom>
                <a:avLst/>
                <a:gdLst>
                  <a:gd name="T0" fmla="*/ 0 w 20283"/>
                  <a:gd name="T1" fmla="*/ 2 h 21600"/>
                  <a:gd name="T2" fmla="*/ 2 w 20283"/>
                  <a:gd name="T3" fmla="*/ 0 h 21600"/>
                  <a:gd name="T4" fmla="*/ 2 w 20283"/>
                  <a:gd name="T5" fmla="*/ 3 h 21600"/>
                  <a:gd name="T6" fmla="*/ 0 60000 65536"/>
                  <a:gd name="T7" fmla="*/ 0 60000 65536"/>
                  <a:gd name="T8" fmla="*/ 0 60000 65536"/>
                  <a:gd name="T9" fmla="*/ 0 w 20283"/>
                  <a:gd name="T10" fmla="*/ 0 h 21600"/>
                  <a:gd name="T11" fmla="*/ 20283 w 20283"/>
                  <a:gd name="T12" fmla="*/ 21600 h 21600"/>
                </a:gdLst>
                <a:ahLst/>
                <a:cxnLst>
                  <a:cxn ang="T6">
                    <a:pos x="T0" y="T1"/>
                  </a:cxn>
                  <a:cxn ang="T7">
                    <a:pos x="T2" y="T3"/>
                  </a:cxn>
                  <a:cxn ang="T8">
                    <a:pos x="T4" y="T5"/>
                  </a:cxn>
                </a:cxnLst>
                <a:rect l="T9" t="T10" r="T11" b="T12"/>
                <a:pathLst>
                  <a:path w="20283" h="21600" fill="none" extrusionOk="0">
                    <a:moveTo>
                      <a:pt x="0" y="13881"/>
                    </a:moveTo>
                    <a:cubicBezTo>
                      <a:pt x="3199" y="5520"/>
                      <a:pt x="11222" y="-1"/>
                      <a:pt x="20174" y="0"/>
                    </a:cubicBezTo>
                    <a:cubicBezTo>
                      <a:pt x="20210" y="0"/>
                      <a:pt x="20246" y="0"/>
                      <a:pt x="20282" y="0"/>
                    </a:cubicBezTo>
                  </a:path>
                  <a:path w="20283" h="21600" stroke="0" extrusionOk="0">
                    <a:moveTo>
                      <a:pt x="0" y="13881"/>
                    </a:moveTo>
                    <a:cubicBezTo>
                      <a:pt x="3199" y="5520"/>
                      <a:pt x="11222" y="-1"/>
                      <a:pt x="20174" y="0"/>
                    </a:cubicBezTo>
                    <a:cubicBezTo>
                      <a:pt x="20210" y="0"/>
                      <a:pt x="20246" y="0"/>
                      <a:pt x="20282" y="0"/>
                    </a:cubicBezTo>
                    <a:lnTo>
                      <a:pt x="20174" y="21600"/>
                    </a:lnTo>
                    <a:close/>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2105" name="Line 38"/>
              <p:cNvSpPr>
                <a:spLocks noChangeShapeType="1"/>
              </p:cNvSpPr>
              <p:nvPr/>
            </p:nvSpPr>
            <p:spPr bwMode="auto">
              <a:xfrm>
                <a:off x="3663" y="2596"/>
                <a:ext cx="756"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pt-BR"/>
              </a:p>
            </p:txBody>
          </p:sp>
        </p:grpSp>
      </p:grpSp>
      <p:sp>
        <p:nvSpPr>
          <p:cNvPr id="130087" name="Arc 39"/>
          <p:cNvSpPr>
            <a:spLocks/>
          </p:cNvSpPr>
          <p:nvPr/>
        </p:nvSpPr>
        <p:spPr bwMode="auto">
          <a:xfrm flipH="1" flipV="1">
            <a:off x="5721350" y="2220914"/>
            <a:ext cx="1468438" cy="1736725"/>
          </a:xfrm>
          <a:custGeom>
            <a:avLst/>
            <a:gdLst>
              <a:gd name="T0" fmla="*/ 854818602 w 19665"/>
              <a:gd name="T1" fmla="*/ 0 h 21502"/>
              <a:gd name="T2" fmla="*/ 2147483647 w 19665"/>
              <a:gd name="T3" fmla="*/ 2147483647 h 21502"/>
              <a:gd name="T4" fmla="*/ 0 w 19665"/>
              <a:gd name="T5" fmla="*/ 2147483647 h 21502"/>
              <a:gd name="T6" fmla="*/ 0 60000 65536"/>
              <a:gd name="T7" fmla="*/ 0 60000 65536"/>
              <a:gd name="T8" fmla="*/ 0 60000 65536"/>
              <a:gd name="T9" fmla="*/ 0 w 19665"/>
              <a:gd name="T10" fmla="*/ 0 h 21502"/>
              <a:gd name="T11" fmla="*/ 19665 w 19665"/>
              <a:gd name="T12" fmla="*/ 21502 h 21502"/>
            </a:gdLst>
            <a:ahLst/>
            <a:cxnLst>
              <a:cxn ang="T6">
                <a:pos x="T0" y="T1"/>
              </a:cxn>
              <a:cxn ang="T7">
                <a:pos x="T2" y="T3"/>
              </a:cxn>
              <a:cxn ang="T8">
                <a:pos x="T4" y="T5"/>
              </a:cxn>
            </a:cxnLst>
            <a:rect l="T9" t="T10" r="T11" b="T12"/>
            <a:pathLst>
              <a:path w="19665" h="21502" fill="none" extrusionOk="0">
                <a:moveTo>
                  <a:pt x="2053" y="-1"/>
                </a:moveTo>
                <a:cubicBezTo>
                  <a:pt x="9749" y="734"/>
                  <a:pt x="16466" y="5527"/>
                  <a:pt x="19664" y="12566"/>
                </a:cubicBezTo>
              </a:path>
              <a:path w="19665" h="21502" stroke="0" extrusionOk="0">
                <a:moveTo>
                  <a:pt x="2053" y="-1"/>
                </a:moveTo>
                <a:cubicBezTo>
                  <a:pt x="9749" y="734"/>
                  <a:pt x="16466" y="5527"/>
                  <a:pt x="19664" y="12566"/>
                </a:cubicBezTo>
                <a:lnTo>
                  <a:pt x="0" y="21502"/>
                </a:lnTo>
                <a:close/>
              </a:path>
            </a:pathLst>
          </a:custGeom>
          <a:noFill/>
          <a:ln w="38100">
            <a:solidFill>
              <a:srgbClr val="0000FF"/>
            </a:solidFill>
            <a:round/>
            <a:headEnd type="triangle" w="lg" len="med"/>
            <a:tailEnd type="none" w="lg"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0088" name="Arc 40"/>
          <p:cNvSpPr>
            <a:spLocks/>
          </p:cNvSpPr>
          <p:nvPr/>
        </p:nvSpPr>
        <p:spPr bwMode="auto">
          <a:xfrm flipH="1" flipV="1">
            <a:off x="8461376" y="2214563"/>
            <a:ext cx="1509713" cy="1738312"/>
          </a:xfrm>
          <a:custGeom>
            <a:avLst/>
            <a:gdLst>
              <a:gd name="T0" fmla="*/ 0 w 20205"/>
              <a:gd name="T1" fmla="*/ 2147483647 h 21520"/>
              <a:gd name="T2" fmla="*/ 2147483647 w 20205"/>
              <a:gd name="T3" fmla="*/ 0 h 21520"/>
              <a:gd name="T4" fmla="*/ 2147483647 w 20205"/>
              <a:gd name="T5" fmla="*/ 2147483647 h 21520"/>
              <a:gd name="T6" fmla="*/ 0 60000 65536"/>
              <a:gd name="T7" fmla="*/ 0 60000 65536"/>
              <a:gd name="T8" fmla="*/ 0 60000 65536"/>
              <a:gd name="T9" fmla="*/ 0 w 20205"/>
              <a:gd name="T10" fmla="*/ 0 h 21520"/>
              <a:gd name="T11" fmla="*/ 20205 w 20205"/>
              <a:gd name="T12" fmla="*/ 21520 h 21520"/>
            </a:gdLst>
            <a:ahLst/>
            <a:cxnLst>
              <a:cxn ang="T6">
                <a:pos x="T0" y="T1"/>
              </a:cxn>
              <a:cxn ang="T7">
                <a:pos x="T2" y="T3"/>
              </a:cxn>
              <a:cxn ang="T8">
                <a:pos x="T4" y="T5"/>
              </a:cxn>
            </a:cxnLst>
            <a:rect l="T9" t="T10" r="T11" b="T12"/>
            <a:pathLst>
              <a:path w="20205" h="21520" fill="none" extrusionOk="0">
                <a:moveTo>
                  <a:pt x="0" y="13882"/>
                </a:moveTo>
                <a:cubicBezTo>
                  <a:pt x="2937" y="6113"/>
                  <a:pt x="10068" y="716"/>
                  <a:pt x="18343" y="0"/>
                </a:cubicBezTo>
              </a:path>
              <a:path w="20205" h="21520" stroke="0" extrusionOk="0">
                <a:moveTo>
                  <a:pt x="0" y="13882"/>
                </a:moveTo>
                <a:cubicBezTo>
                  <a:pt x="2937" y="6113"/>
                  <a:pt x="10068" y="716"/>
                  <a:pt x="18343" y="0"/>
                </a:cubicBezTo>
                <a:lnTo>
                  <a:pt x="20205" y="21520"/>
                </a:lnTo>
                <a:close/>
              </a:path>
            </a:pathLst>
          </a:custGeom>
          <a:noFill/>
          <a:ln w="38100">
            <a:solidFill>
              <a:srgbClr val="0000FF"/>
            </a:solidFill>
            <a:round/>
            <a:headEnd type="triangle" w="lg" len="me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pt-BR" altLang="pt-BR">
              <a:cs typeface="Arial" panose="020B0604020202020204" pitchFamily="34" charset="0"/>
            </a:endParaRPr>
          </a:p>
        </p:txBody>
      </p:sp>
      <p:sp>
        <p:nvSpPr>
          <p:cNvPr id="130089" name="Line 41"/>
          <p:cNvSpPr>
            <a:spLocks noChangeShapeType="1"/>
          </p:cNvSpPr>
          <p:nvPr/>
        </p:nvSpPr>
        <p:spPr bwMode="auto">
          <a:xfrm>
            <a:off x="7100889" y="3981450"/>
            <a:ext cx="1436687"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30092" name="Line 44"/>
          <p:cNvSpPr>
            <a:spLocks noChangeShapeType="1"/>
          </p:cNvSpPr>
          <p:nvPr/>
        </p:nvSpPr>
        <p:spPr bwMode="auto">
          <a:xfrm>
            <a:off x="5581651" y="5184775"/>
            <a:ext cx="1427163"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30093" name="Line 45"/>
          <p:cNvSpPr>
            <a:spLocks noChangeShapeType="1"/>
          </p:cNvSpPr>
          <p:nvPr/>
        </p:nvSpPr>
        <p:spPr bwMode="auto">
          <a:xfrm>
            <a:off x="7091363" y="5189538"/>
            <a:ext cx="1427162"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sp>
        <p:nvSpPr>
          <p:cNvPr id="130094" name="Line 46"/>
          <p:cNvSpPr>
            <a:spLocks noChangeShapeType="1"/>
          </p:cNvSpPr>
          <p:nvPr/>
        </p:nvSpPr>
        <p:spPr bwMode="auto">
          <a:xfrm>
            <a:off x="8582026" y="5184775"/>
            <a:ext cx="1298575" cy="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pt-BR"/>
          </a:p>
        </p:txBody>
      </p:sp>
      <p:grpSp>
        <p:nvGrpSpPr>
          <p:cNvPr id="132112" name="Group 47"/>
          <p:cNvGrpSpPr>
            <a:grpSpLocks/>
          </p:cNvGrpSpPr>
          <p:nvPr/>
        </p:nvGrpSpPr>
        <p:grpSpPr bwMode="auto">
          <a:xfrm>
            <a:off x="5054601" y="1360488"/>
            <a:ext cx="5267325" cy="4006850"/>
            <a:chOff x="2224" y="857"/>
            <a:chExt cx="3318" cy="2524"/>
          </a:xfrm>
        </p:grpSpPr>
        <p:grpSp>
          <p:nvGrpSpPr>
            <p:cNvPr id="132113" name="Group 48"/>
            <p:cNvGrpSpPr>
              <a:grpSpLocks/>
            </p:cNvGrpSpPr>
            <p:nvPr/>
          </p:nvGrpSpPr>
          <p:grpSpPr bwMode="auto">
            <a:xfrm>
              <a:off x="2525" y="1137"/>
              <a:ext cx="2715" cy="2095"/>
              <a:chOff x="1489" y="785"/>
              <a:chExt cx="3650" cy="2492"/>
            </a:xfrm>
          </p:grpSpPr>
          <p:sp>
            <p:nvSpPr>
              <p:cNvPr id="132114" name="Line 49"/>
              <p:cNvSpPr>
                <a:spLocks noChangeShapeType="1"/>
              </p:cNvSpPr>
              <p:nvPr/>
            </p:nvSpPr>
            <p:spPr bwMode="auto">
              <a:xfrm>
                <a:off x="1489" y="785"/>
                <a:ext cx="0" cy="24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32115" name="Line 50"/>
              <p:cNvSpPr>
                <a:spLocks noChangeShapeType="1"/>
              </p:cNvSpPr>
              <p:nvPr/>
            </p:nvSpPr>
            <p:spPr bwMode="auto">
              <a:xfrm>
                <a:off x="1489" y="3277"/>
                <a:ext cx="3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132116" name="Text Box 51"/>
            <p:cNvSpPr txBox="1">
              <a:spLocks noChangeArrowheads="1"/>
            </p:cNvSpPr>
            <p:nvPr/>
          </p:nvSpPr>
          <p:spPr bwMode="auto">
            <a:xfrm>
              <a:off x="5210" y="3083"/>
              <a:ext cx="332"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pt-BR" sz="2500" b="1" i="1">
                  <a:cs typeface="Arial" panose="020B0604020202020204" pitchFamily="34" charset="0"/>
                </a:rPr>
                <a:t>Q</a:t>
              </a:r>
            </a:p>
          </p:txBody>
        </p:sp>
        <p:sp>
          <p:nvSpPr>
            <p:cNvPr id="132117" name="Text Box 52"/>
            <p:cNvSpPr txBox="1">
              <a:spLocks noChangeArrowheads="1"/>
            </p:cNvSpPr>
            <p:nvPr/>
          </p:nvSpPr>
          <p:spPr bwMode="auto">
            <a:xfrm>
              <a:off x="2224" y="857"/>
              <a:ext cx="66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spcBef>
                  <a:spcPct val="50000"/>
                </a:spcBef>
              </a:pPr>
              <a:r>
                <a:rPr lang="en-US" altLang="pt-BR" sz="2500" i="1" dirty="0" err="1" smtClean="0">
                  <a:cs typeface="Arial" panose="020B0604020202020204" pitchFamily="34" charset="0"/>
                </a:rPr>
                <a:t>CTme</a:t>
              </a:r>
              <a:endParaRPr lang="en-US" altLang="pt-BR" sz="2500" i="1" dirty="0">
                <a:cs typeface="Arial" panose="020B0604020202020204" pitchFamily="34" charset="0"/>
              </a:endParaRPr>
            </a:p>
          </p:txBody>
        </p:sp>
      </p:grpSp>
    </p:spTree>
    <p:extLst>
      <p:ext uri="{BB962C8B-B14F-4D97-AF65-F5344CB8AC3E}">
        <p14:creationId xmlns:p14="http://schemas.microsoft.com/office/powerpoint/2010/main" val="20921214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058">
                                            <p:txEl>
                                              <p:pRg st="0" end="0"/>
                                            </p:txEl>
                                          </p:spTgt>
                                        </p:tgtEl>
                                        <p:attrNameLst>
                                          <p:attrName>style.visibility</p:attrName>
                                        </p:attrNameLst>
                                      </p:cBhvr>
                                      <p:to>
                                        <p:strVal val="visible"/>
                                      </p:to>
                                    </p:set>
                                    <p:animEffect transition="in" filter="wipe(left)">
                                      <p:cBhvr>
                                        <p:cTn id="7" dur="500"/>
                                        <p:tgtEl>
                                          <p:spTgt spid="130058">
                                            <p:txEl>
                                              <p:pRg st="0" end="0"/>
                                            </p:txEl>
                                          </p:spTgt>
                                        </p:tgtEl>
                                      </p:cBhvr>
                                    </p:animEffect>
                                  </p:childTnLst>
                                  <p:subTnLst>
                                    <p:animClr clrSpc="rgb" dir="cw">
                                      <p:cBhvr override="childStyle">
                                        <p:cTn dur="1" fill="hold" display="0" masterRel="nextClick" afterEffect="1"/>
                                        <p:tgtEl>
                                          <p:spTgt spid="130058">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8">
                                            <p:txEl>
                                              <p:pRg st="1" end="1"/>
                                            </p:txEl>
                                          </p:spTgt>
                                        </p:tgtEl>
                                        <p:attrNameLst>
                                          <p:attrName>style.visibility</p:attrName>
                                        </p:attrNameLst>
                                      </p:cBhvr>
                                      <p:to>
                                        <p:strVal val="visible"/>
                                      </p:to>
                                    </p:set>
                                    <p:animEffect transition="in" filter="wipe(left)">
                                      <p:cBhvr>
                                        <p:cTn id="12" dur="500"/>
                                        <p:tgtEl>
                                          <p:spTgt spid="130058">
                                            <p:txEl>
                                              <p:pRg st="1" end="1"/>
                                            </p:txEl>
                                          </p:spTgt>
                                        </p:tgtEl>
                                      </p:cBhvr>
                                    </p:animEffect>
                                  </p:childTnLst>
                                  <p:subTnLst>
                                    <p:animClr clrSpc="rgb" dir="cw">
                                      <p:cBhvr override="childStyle">
                                        <p:cTn dur="1" fill="hold" display="0" masterRel="nextClick" afterEffect="1"/>
                                        <p:tgtEl>
                                          <p:spTgt spid="130058">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8">
                                            <p:txEl>
                                              <p:pRg st="2" end="2"/>
                                            </p:txEl>
                                          </p:spTgt>
                                        </p:tgtEl>
                                        <p:attrNameLst>
                                          <p:attrName>style.visibility</p:attrName>
                                        </p:attrNameLst>
                                      </p:cBhvr>
                                      <p:to>
                                        <p:strVal val="visible"/>
                                      </p:to>
                                    </p:set>
                                    <p:animEffect transition="in" filter="wipe(left)">
                                      <p:cBhvr>
                                        <p:cTn id="17" dur="500"/>
                                        <p:tgtEl>
                                          <p:spTgt spid="130058">
                                            <p:txEl>
                                              <p:pRg st="2" end="2"/>
                                            </p:txEl>
                                          </p:spTgt>
                                        </p:tgtEl>
                                      </p:cBhvr>
                                    </p:animEffect>
                                  </p:childTnLst>
                                  <p:subTnLst>
                                    <p:animClr clrSpc="rgb" dir="cw">
                                      <p:cBhvr override="childStyle">
                                        <p:cTn dur="1" fill="hold" display="0" masterRel="nextClick" afterEffect="1"/>
                                        <p:tgtEl>
                                          <p:spTgt spid="130058">
                                            <p:txEl>
                                              <p:pRg st="2" end="2"/>
                                            </p:txEl>
                                          </p:spTgt>
                                        </p:tgtEl>
                                        <p:attrNameLst>
                                          <p:attrName>ppt_c</p:attrName>
                                        </p:attrNameLst>
                                      </p:cBhvr>
                                      <p:to>
                                        <a:schemeClr val="bg2"/>
                                      </p:to>
                                    </p:animClr>
                                  </p:subTnLst>
                                </p:cTn>
                              </p:par>
                              <p:par>
                                <p:cTn id="18" presetID="22" presetClass="entr" presetSubtype="8" fill="hold" nodeType="withEffect">
                                  <p:stCondLst>
                                    <p:cond delay="0"/>
                                  </p:stCondLst>
                                  <p:childTnLst>
                                    <p:set>
                                      <p:cBhvr>
                                        <p:cTn id="19" dur="1" fill="hold">
                                          <p:stCondLst>
                                            <p:cond delay="0"/>
                                          </p:stCondLst>
                                        </p:cTn>
                                        <p:tgtEl>
                                          <p:spTgt spid="130092"/>
                                        </p:tgtEl>
                                        <p:attrNameLst>
                                          <p:attrName>style.visibility</p:attrName>
                                        </p:attrNameLst>
                                      </p:cBhvr>
                                      <p:to>
                                        <p:strVal val="visible"/>
                                      </p:to>
                                    </p:set>
                                    <p:animEffect transition="in" filter="wipe(left)">
                                      <p:cBhvr>
                                        <p:cTn id="20" dur="500"/>
                                        <p:tgtEl>
                                          <p:spTgt spid="130092"/>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130087"/>
                                        </p:tgtEl>
                                        <p:attrNameLst>
                                          <p:attrName>style.visibility</p:attrName>
                                        </p:attrNameLst>
                                      </p:cBhvr>
                                      <p:to>
                                        <p:strVal val="visible"/>
                                      </p:to>
                                    </p:set>
                                    <p:animEffect transition="in" filter="strips(downRight)">
                                      <p:cBhvr>
                                        <p:cTn id="23" dur="500"/>
                                        <p:tgtEl>
                                          <p:spTgt spid="1300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130092"/>
                                        </p:tgtEl>
                                      </p:cBhvr>
                                    </p:animEffect>
                                    <p:set>
                                      <p:cBhvr>
                                        <p:cTn id="28" dur="1" fill="hold">
                                          <p:stCondLst>
                                            <p:cond delay="499"/>
                                          </p:stCondLst>
                                        </p:cTn>
                                        <p:tgtEl>
                                          <p:spTgt spid="130092"/>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130087"/>
                                        </p:tgtEl>
                                      </p:cBhvr>
                                    </p:animEffect>
                                    <p:set>
                                      <p:cBhvr>
                                        <p:cTn id="31" dur="1" fill="hold">
                                          <p:stCondLst>
                                            <p:cond delay="499"/>
                                          </p:stCondLst>
                                        </p:cTn>
                                        <p:tgtEl>
                                          <p:spTgt spid="130087"/>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130093"/>
                                        </p:tgtEl>
                                        <p:attrNameLst>
                                          <p:attrName>style.visibility</p:attrName>
                                        </p:attrNameLst>
                                      </p:cBhvr>
                                      <p:to>
                                        <p:strVal val="visible"/>
                                      </p:to>
                                    </p:set>
                                    <p:animEffect transition="in" filter="wipe(left)">
                                      <p:cBhvr>
                                        <p:cTn id="34" dur="500"/>
                                        <p:tgtEl>
                                          <p:spTgt spid="130093"/>
                                        </p:tgtEl>
                                      </p:cBhvr>
                                    </p:animEffect>
                                  </p:childTnLst>
                                </p:cTn>
                              </p:par>
                              <p:par>
                                <p:cTn id="35" presetID="22" presetClass="entr" presetSubtype="8" fill="hold" nodeType="withEffect">
                                  <p:stCondLst>
                                    <p:cond delay="0"/>
                                  </p:stCondLst>
                                  <p:childTnLst>
                                    <p:set>
                                      <p:cBhvr>
                                        <p:cTn id="36" dur="1" fill="hold">
                                          <p:stCondLst>
                                            <p:cond delay="0"/>
                                          </p:stCondLst>
                                        </p:cTn>
                                        <p:tgtEl>
                                          <p:spTgt spid="130089"/>
                                        </p:tgtEl>
                                        <p:attrNameLst>
                                          <p:attrName>style.visibility</p:attrName>
                                        </p:attrNameLst>
                                      </p:cBhvr>
                                      <p:to>
                                        <p:strVal val="visible"/>
                                      </p:to>
                                    </p:set>
                                    <p:animEffect transition="in" filter="wipe(left)">
                                      <p:cBhvr>
                                        <p:cTn id="37" dur="500"/>
                                        <p:tgtEl>
                                          <p:spTgt spid="1300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130093"/>
                                        </p:tgtEl>
                                      </p:cBhvr>
                                    </p:animEffect>
                                    <p:set>
                                      <p:cBhvr>
                                        <p:cTn id="42" dur="1" fill="hold">
                                          <p:stCondLst>
                                            <p:cond delay="499"/>
                                          </p:stCondLst>
                                        </p:cTn>
                                        <p:tgtEl>
                                          <p:spTgt spid="130093"/>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30089"/>
                                        </p:tgtEl>
                                      </p:cBhvr>
                                    </p:animEffect>
                                    <p:set>
                                      <p:cBhvr>
                                        <p:cTn id="45" dur="1" fill="hold">
                                          <p:stCondLst>
                                            <p:cond delay="499"/>
                                          </p:stCondLst>
                                        </p:cTn>
                                        <p:tgtEl>
                                          <p:spTgt spid="130089"/>
                                        </p:tgtEl>
                                        <p:attrNameLst>
                                          <p:attrName>style.visibility</p:attrName>
                                        </p:attrNameLst>
                                      </p:cBhvr>
                                      <p:to>
                                        <p:strVal val="hidden"/>
                                      </p:to>
                                    </p:set>
                                  </p:childTnLst>
                                </p:cTn>
                              </p:par>
                              <p:par>
                                <p:cTn id="46" presetID="22" presetClass="entr" presetSubtype="8" fill="hold" nodeType="withEffect">
                                  <p:stCondLst>
                                    <p:cond delay="0"/>
                                  </p:stCondLst>
                                  <p:childTnLst>
                                    <p:set>
                                      <p:cBhvr>
                                        <p:cTn id="47" dur="1" fill="hold">
                                          <p:stCondLst>
                                            <p:cond delay="0"/>
                                          </p:stCondLst>
                                        </p:cTn>
                                        <p:tgtEl>
                                          <p:spTgt spid="130094"/>
                                        </p:tgtEl>
                                        <p:attrNameLst>
                                          <p:attrName>style.visibility</p:attrName>
                                        </p:attrNameLst>
                                      </p:cBhvr>
                                      <p:to>
                                        <p:strVal val="visible"/>
                                      </p:to>
                                    </p:set>
                                    <p:animEffect transition="in" filter="wipe(left)">
                                      <p:cBhvr>
                                        <p:cTn id="48" dur="500"/>
                                        <p:tgtEl>
                                          <p:spTgt spid="130094"/>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130088"/>
                                        </p:tgtEl>
                                        <p:attrNameLst>
                                          <p:attrName>style.visibility</p:attrName>
                                        </p:attrNameLst>
                                      </p:cBhvr>
                                      <p:to>
                                        <p:strVal val="visible"/>
                                      </p:to>
                                    </p:set>
                                    <p:animEffect transition="in" filter="strips(upRight)">
                                      <p:cBhvr>
                                        <p:cTn id="51" dur="500"/>
                                        <p:tgtEl>
                                          <p:spTgt spid="130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8" grpId="0" build="p"/>
      <p:bldP spid="130087" grpId="0" animBg="1"/>
      <p:bldP spid="130087" grpId="1" animBg="1"/>
      <p:bldP spid="13008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7DC9BB8E-4D04-4E7E-9BC9-ADDFE75B1051}" type="slidenum">
              <a:rPr lang="en-US" altLang="pt-BR"/>
              <a:pPr/>
              <a:t>51</a:t>
            </a:fld>
            <a:endParaRPr lang="en-US" altLang="pt-BR"/>
          </a:p>
        </p:txBody>
      </p:sp>
      <p:sp>
        <p:nvSpPr>
          <p:cNvPr id="134146" name="Rectangle 2"/>
          <p:cNvSpPr>
            <a:spLocks noGrp="1" noChangeArrowheads="1"/>
          </p:cNvSpPr>
          <p:nvPr>
            <p:ph type="title" idx="4294967295"/>
          </p:nvPr>
        </p:nvSpPr>
        <p:spPr>
          <a:xfrm>
            <a:off x="1741714" y="252413"/>
            <a:ext cx="8469086" cy="793750"/>
          </a:xfrm>
        </p:spPr>
        <p:txBody>
          <a:bodyPr>
            <a:normAutofit fontScale="90000"/>
          </a:bodyPr>
          <a:lstStyle/>
          <a:p>
            <a:r>
              <a:rPr lang="pt-BR" altLang="pt-BR" sz="3200" dirty="0"/>
              <a:t>Como o </a:t>
            </a:r>
            <a:r>
              <a:rPr lang="pt-BR" altLang="pt-BR" sz="3200" dirty="0" err="1" smtClean="0"/>
              <a:t>CTme</a:t>
            </a:r>
            <a:r>
              <a:rPr lang="pt-BR" altLang="pt-BR" sz="3200" dirty="0" smtClean="0"/>
              <a:t> </a:t>
            </a:r>
            <a:r>
              <a:rPr lang="pt-BR" altLang="pt-BR" sz="3200" dirty="0"/>
              <a:t>muda conforme a escala da produção muda</a:t>
            </a:r>
            <a:endParaRPr lang="en-US" altLang="pt-BR" sz="3200" dirty="0"/>
          </a:p>
        </p:txBody>
      </p:sp>
      <p:sp>
        <p:nvSpPr>
          <p:cNvPr id="134147" name="Rectangle 22"/>
          <p:cNvSpPr>
            <a:spLocks noGrp="1" noChangeArrowheads="1"/>
          </p:cNvSpPr>
          <p:nvPr>
            <p:ph type="body" idx="4294967295"/>
          </p:nvPr>
        </p:nvSpPr>
        <p:spPr>
          <a:xfrm>
            <a:off x="1897064" y="1187451"/>
            <a:ext cx="8313737" cy="4938713"/>
          </a:xfrm>
        </p:spPr>
        <p:txBody>
          <a:bodyPr/>
          <a:lstStyle/>
          <a:p>
            <a:r>
              <a:rPr lang="pt-BR" altLang="pt-BR" dirty="0"/>
              <a:t>Economias de escala ocorrem quando o aumento da produção permite uma maior especialização:</a:t>
            </a:r>
          </a:p>
          <a:p>
            <a:pPr lvl="1"/>
            <a:r>
              <a:rPr lang="pt-BR" altLang="pt-BR" dirty="0"/>
              <a:t>trabalhadores mais eficientes ao focar em uma tarefa </a:t>
            </a:r>
            <a:r>
              <a:rPr lang="pt-BR" altLang="pt-BR" dirty="0" smtClean="0"/>
              <a:t>restrita (especialização).</a:t>
            </a:r>
            <a:endParaRPr lang="pt-BR" altLang="pt-BR" dirty="0"/>
          </a:p>
          <a:p>
            <a:pPr lvl="1"/>
            <a:r>
              <a:rPr lang="pt-BR" altLang="pt-BR" dirty="0"/>
              <a:t>Mais comum quando Q é baixo.</a:t>
            </a:r>
          </a:p>
          <a:p>
            <a:r>
              <a:rPr lang="pt-BR" altLang="pt-BR" dirty="0"/>
              <a:t>As </a:t>
            </a:r>
            <a:r>
              <a:rPr lang="pt-BR" altLang="pt-BR" dirty="0" err="1"/>
              <a:t>deseconomias</a:t>
            </a:r>
            <a:r>
              <a:rPr lang="pt-BR" altLang="pt-BR" dirty="0"/>
              <a:t> de escala são devidas a problemas de coordenação em grandes organizações.</a:t>
            </a:r>
          </a:p>
          <a:p>
            <a:pPr lvl="1"/>
            <a:r>
              <a:rPr lang="pt-BR" altLang="pt-BR" dirty="0"/>
              <a:t>Por exemplo, a administração se torna esticada, não pode controlar custos.</a:t>
            </a:r>
          </a:p>
          <a:p>
            <a:pPr lvl="1"/>
            <a:r>
              <a:rPr lang="pt-BR" altLang="pt-BR" dirty="0"/>
              <a:t>Mais comum quando Q é alto.</a:t>
            </a:r>
            <a:endParaRPr lang="en-US" altLang="pt-BR" dirty="0"/>
          </a:p>
        </p:txBody>
      </p:sp>
    </p:spTree>
    <p:extLst>
      <p:ext uri="{BB962C8B-B14F-4D97-AF65-F5344CB8AC3E}">
        <p14:creationId xmlns:p14="http://schemas.microsoft.com/office/powerpoint/2010/main" val="357335897"/>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1"/>
          <p:cNvSpPr>
            <a:spLocks noGrp="1"/>
          </p:cNvSpPr>
          <p:nvPr>
            <p:ph type="ftr" sz="quarter" idx="10"/>
          </p:nvPr>
        </p:nvSpPr>
        <p:spPr/>
        <p:txBody>
          <a:bodyPr/>
          <a:lstStyle/>
          <a:p>
            <a:r>
              <a:rPr lang="en-US" altLang="pt-BR"/>
              <a:t>THE COSTS OF PRODUCTION</a:t>
            </a:r>
          </a:p>
        </p:txBody>
      </p:sp>
      <p:sp>
        <p:nvSpPr>
          <p:cNvPr id="5" name="Espaço Reservado para Número de Slide 2"/>
          <p:cNvSpPr>
            <a:spLocks noGrp="1"/>
          </p:cNvSpPr>
          <p:nvPr>
            <p:ph type="sldNum" sz="quarter" idx="11"/>
          </p:nvPr>
        </p:nvSpPr>
        <p:spPr/>
        <p:txBody>
          <a:bodyPr/>
          <a:lstStyle/>
          <a:p>
            <a:fld id="{E80BF8A8-C1D9-4750-9CAC-01F8C1FB70EE}" type="slidenum">
              <a:rPr lang="en-US" altLang="pt-BR"/>
              <a:pPr/>
              <a:t>52</a:t>
            </a:fld>
            <a:endParaRPr lang="en-US" altLang="pt-BR"/>
          </a:p>
        </p:txBody>
      </p:sp>
      <p:sp>
        <p:nvSpPr>
          <p:cNvPr id="136194" name="Rectangle 2"/>
          <p:cNvSpPr>
            <a:spLocks noGrp="1" noChangeArrowheads="1"/>
          </p:cNvSpPr>
          <p:nvPr>
            <p:ph type="title" idx="4294967295"/>
          </p:nvPr>
        </p:nvSpPr>
        <p:spPr/>
        <p:txBody>
          <a:bodyPr/>
          <a:lstStyle/>
          <a:p>
            <a:r>
              <a:rPr lang="en-US" altLang="pt-BR" sz="3400" dirty="0" smtClean="0"/>
              <a:t>CONCLUSÃO</a:t>
            </a:r>
            <a:endParaRPr lang="en-US" altLang="pt-BR" sz="3400" dirty="0"/>
          </a:p>
        </p:txBody>
      </p:sp>
      <p:sp>
        <p:nvSpPr>
          <p:cNvPr id="136195" name="Rectangle 3"/>
          <p:cNvSpPr>
            <a:spLocks noGrp="1" noChangeArrowheads="1"/>
          </p:cNvSpPr>
          <p:nvPr>
            <p:ph type="body" idx="4294967295"/>
          </p:nvPr>
        </p:nvSpPr>
        <p:spPr/>
        <p:txBody>
          <a:bodyPr/>
          <a:lstStyle/>
          <a:p>
            <a:r>
              <a:rPr lang="pt-BR" altLang="pt-BR" dirty="0"/>
              <a:t>Os custos são extremamente importantes para muitas decisões de negócios, incluindo produção, preços e contratação.</a:t>
            </a:r>
          </a:p>
          <a:p>
            <a:r>
              <a:rPr lang="pt-BR" altLang="pt-BR" dirty="0"/>
              <a:t>Este capítulo apresentou os vários conceitos de custo.</a:t>
            </a:r>
          </a:p>
          <a:p>
            <a:r>
              <a:rPr lang="pt-BR" altLang="pt-BR" dirty="0"/>
              <a:t>Os capítulos a seguir mostram como as empresas usam esses conceitos para maximizar os lucros em várias estruturas de mercado.</a:t>
            </a:r>
            <a:endParaRPr lang="en-US" altLang="pt-BR" dirty="0"/>
          </a:p>
        </p:txBody>
      </p:sp>
    </p:spTree>
    <p:extLst>
      <p:ext uri="{BB962C8B-B14F-4D97-AF65-F5344CB8AC3E}">
        <p14:creationId xmlns:p14="http://schemas.microsoft.com/office/powerpoint/2010/main" val="199863764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Custo do Capital como Custo de Oportunidade</a:t>
            </a:r>
          </a:p>
        </p:txBody>
      </p:sp>
      <p:sp>
        <p:nvSpPr>
          <p:cNvPr id="3" name="Espaço Reservado para Conteúdo 2"/>
          <p:cNvSpPr>
            <a:spLocks noGrp="1"/>
          </p:cNvSpPr>
          <p:nvPr>
            <p:ph idx="1"/>
          </p:nvPr>
        </p:nvSpPr>
        <p:spPr/>
        <p:txBody>
          <a:bodyPr/>
          <a:lstStyle/>
          <a:p>
            <a:r>
              <a:rPr lang="pt-BR" dirty="0" smtClean="0"/>
              <a:t> Um </a:t>
            </a:r>
            <a:r>
              <a:rPr lang="pt-BR" dirty="0"/>
              <a:t>custo implícito importante em quase todo negócio é o custo de oportunidade do capital financeiro que foi investido na </a:t>
            </a:r>
            <a:r>
              <a:rPr lang="pt-BR" dirty="0" smtClean="0"/>
              <a:t>atividade</a:t>
            </a:r>
          </a:p>
          <a:p>
            <a:pPr lvl="1"/>
            <a:r>
              <a:rPr lang="pt-BR" dirty="0" smtClean="0"/>
              <a:t>Não </a:t>
            </a:r>
            <a:r>
              <a:rPr lang="pt-BR" dirty="0"/>
              <a:t>é mostrado como custo pelos contadores</a:t>
            </a:r>
          </a:p>
          <a:p>
            <a:pPr lvl="1"/>
            <a:endParaRPr lang="pt-BR" dirty="0"/>
          </a:p>
          <a:p>
            <a:pPr lvl="1"/>
            <a:endParaRPr lang="pt-BR" dirty="0"/>
          </a:p>
          <a:p>
            <a:endParaRPr lang="pt-BR" dirty="0"/>
          </a:p>
        </p:txBody>
      </p:sp>
    </p:spTree>
    <p:extLst>
      <p:ext uri="{BB962C8B-B14F-4D97-AF65-F5344CB8AC3E}">
        <p14:creationId xmlns:p14="http://schemas.microsoft.com/office/powerpoint/2010/main" val="3007599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Custos explícitos x implícitos: um exemplo</a:t>
            </a:r>
            <a:endParaRPr lang="pt-BR" dirty="0"/>
          </a:p>
        </p:txBody>
      </p:sp>
      <p:sp>
        <p:nvSpPr>
          <p:cNvPr id="3" name="Espaço Reservado para Conteúdo 2"/>
          <p:cNvSpPr>
            <a:spLocks noGrp="1"/>
          </p:cNvSpPr>
          <p:nvPr>
            <p:ph idx="1"/>
          </p:nvPr>
        </p:nvSpPr>
        <p:spPr/>
        <p:txBody>
          <a:bodyPr/>
          <a:lstStyle/>
          <a:p>
            <a:r>
              <a:rPr lang="pt-BR" dirty="0" smtClean="0"/>
              <a:t>Você precisa de US $ 100.000 para iniciar seu negócio. A taxa de juros é de 5%.</a:t>
            </a:r>
          </a:p>
          <a:p>
            <a:r>
              <a:rPr lang="pt-BR" dirty="0" smtClean="0"/>
              <a:t>Caso 1: emprestar US $ 100.000</a:t>
            </a:r>
          </a:p>
          <a:p>
            <a:pPr lvl="1"/>
            <a:r>
              <a:rPr lang="pt-BR" dirty="0" smtClean="0"/>
              <a:t>custo explícito = $ 5.000 de juros sobre empréstimo</a:t>
            </a:r>
          </a:p>
          <a:p>
            <a:r>
              <a:rPr lang="pt-BR" dirty="0" smtClean="0"/>
              <a:t>Caso 2: use US $ 40.000 de suas economias, peça emprestado os outros US $ 60.000</a:t>
            </a:r>
          </a:p>
          <a:p>
            <a:pPr lvl="1"/>
            <a:r>
              <a:rPr lang="pt-BR" dirty="0" smtClean="0"/>
              <a:t>custo explícito = $ 3000 (5%) de juros sobre o empréstimo</a:t>
            </a:r>
          </a:p>
          <a:p>
            <a:pPr lvl="1"/>
            <a:r>
              <a:rPr lang="pt-BR" dirty="0" smtClean="0"/>
              <a:t>custo implícito = US $ 2.000 (5%) de juros perdidos que você poderia ter ganho com seus US $ 40.000.</a:t>
            </a:r>
          </a:p>
          <a:p>
            <a:r>
              <a:rPr lang="pt-BR" dirty="0" smtClean="0"/>
              <a:t>Em ambos os casos, os custos totais (</a:t>
            </a:r>
            <a:r>
              <a:rPr lang="pt-BR" dirty="0" err="1" smtClean="0"/>
              <a:t>exp</a:t>
            </a:r>
            <a:r>
              <a:rPr lang="pt-BR" dirty="0" smtClean="0"/>
              <a:t> + </a:t>
            </a:r>
            <a:r>
              <a:rPr lang="pt-BR" dirty="0" err="1" smtClean="0"/>
              <a:t>imp</a:t>
            </a:r>
            <a:r>
              <a:rPr lang="pt-BR" dirty="0" smtClean="0"/>
              <a:t>) são de US $ 5.000</a:t>
            </a:r>
            <a:endParaRPr lang="pt-BR" dirty="0"/>
          </a:p>
        </p:txBody>
      </p:sp>
    </p:spTree>
    <p:extLst>
      <p:ext uri="{BB962C8B-B14F-4D97-AF65-F5344CB8AC3E}">
        <p14:creationId xmlns:p14="http://schemas.microsoft.com/office/powerpoint/2010/main" val="98498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Lucro Econômico versus Contábil</a:t>
            </a:r>
          </a:p>
        </p:txBody>
      </p:sp>
      <p:sp>
        <p:nvSpPr>
          <p:cNvPr id="3" name="Espaço Reservado para Conteúdo 2"/>
          <p:cNvSpPr>
            <a:spLocks noGrp="1"/>
          </p:cNvSpPr>
          <p:nvPr>
            <p:ph idx="1"/>
          </p:nvPr>
        </p:nvSpPr>
        <p:spPr/>
        <p:txBody>
          <a:bodyPr/>
          <a:lstStyle/>
          <a:p>
            <a:r>
              <a:rPr lang="pt-BR" dirty="0" smtClean="0"/>
              <a:t>Lucro Econômico:</a:t>
            </a:r>
          </a:p>
          <a:p>
            <a:r>
              <a:rPr lang="pt-BR" dirty="0" smtClean="0"/>
              <a:t>Receita </a:t>
            </a:r>
            <a:r>
              <a:rPr lang="pt-BR" dirty="0"/>
              <a:t>total menos custo total, incluindo tanto os custos explícitos quanto os custos implícitos</a:t>
            </a:r>
          </a:p>
          <a:p>
            <a:endParaRPr lang="pt-BR" dirty="0"/>
          </a:p>
          <a:p>
            <a:r>
              <a:rPr lang="pt-BR" dirty="0" smtClean="0"/>
              <a:t>Lucro Contábil</a:t>
            </a:r>
          </a:p>
          <a:p>
            <a:r>
              <a:rPr lang="pt-BR" dirty="0" smtClean="0"/>
              <a:t>Receita </a:t>
            </a:r>
            <a:r>
              <a:rPr lang="pt-BR" dirty="0"/>
              <a:t>total menos custo explícito </a:t>
            </a:r>
            <a:r>
              <a:rPr lang="pt-BR" dirty="0" smtClean="0"/>
              <a:t>total</a:t>
            </a:r>
          </a:p>
          <a:p>
            <a:endParaRPr lang="pt-BR" dirty="0"/>
          </a:p>
          <a:p>
            <a:r>
              <a:rPr lang="pt-BR" dirty="0"/>
              <a:t>O lucro contábil ignora os custos implícitos, portanto é mais alto que o econômico.</a:t>
            </a:r>
          </a:p>
          <a:p>
            <a:endParaRPr lang="pt-BR" dirty="0"/>
          </a:p>
          <a:p>
            <a:endParaRPr lang="pt-BR" dirty="0"/>
          </a:p>
        </p:txBody>
      </p:sp>
    </p:spTree>
    <p:extLst>
      <p:ext uri="{BB962C8B-B14F-4D97-AF65-F5344CB8AC3E}">
        <p14:creationId xmlns:p14="http://schemas.microsoft.com/office/powerpoint/2010/main" val="2001829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Lucro Econômico versus Contábil</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560320" y="1929052"/>
            <a:ext cx="6664891" cy="4480053"/>
          </a:xfrm>
          <a:prstGeom prst="rect">
            <a:avLst/>
          </a:prstGeom>
        </p:spPr>
      </p:pic>
    </p:spTree>
    <p:extLst>
      <p:ext uri="{BB962C8B-B14F-4D97-AF65-F5344CB8AC3E}">
        <p14:creationId xmlns:p14="http://schemas.microsoft.com/office/powerpoint/2010/main" val="2782314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3622</Words>
  <Application>Microsoft Office PowerPoint</Application>
  <PresentationFormat>Widescreen</PresentationFormat>
  <Paragraphs>924</Paragraphs>
  <Slides>52</Slides>
  <Notes>32</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2</vt:i4>
      </vt:variant>
      <vt:variant>
        <vt:lpstr>Títulos de slides</vt:lpstr>
      </vt:variant>
      <vt:variant>
        <vt:i4>52</vt:i4>
      </vt:variant>
    </vt:vector>
  </HeadingPairs>
  <TitlesOfParts>
    <vt:vector size="62" baseType="lpstr">
      <vt:lpstr>Arial</vt:lpstr>
      <vt:lpstr>Calibri</vt:lpstr>
      <vt:lpstr>Calibri Light</vt:lpstr>
      <vt:lpstr>Cambria Math</vt:lpstr>
      <vt:lpstr>Georgia</vt:lpstr>
      <vt:lpstr>Tahoma</vt:lpstr>
      <vt:lpstr>Wingdings</vt:lpstr>
      <vt:lpstr>Tema do Office</vt:lpstr>
      <vt:lpstr>Documento</vt:lpstr>
      <vt:lpstr>Chart</vt:lpstr>
      <vt:lpstr>Custos – Notas</vt:lpstr>
      <vt:lpstr>Nesse capítulo vamos ver....</vt:lpstr>
      <vt:lpstr>Introdução</vt:lpstr>
      <vt:lpstr>O que são custos?</vt:lpstr>
      <vt:lpstr>Custos como Custos de Oportunidade </vt:lpstr>
      <vt:lpstr>O Custo do Capital como Custo de Oportunidade</vt:lpstr>
      <vt:lpstr>Custos explícitos x implícitos: um exemplo</vt:lpstr>
      <vt:lpstr>Lucro Econômico versus Contábil</vt:lpstr>
      <vt:lpstr>Lucro Econômico versus Contábil</vt:lpstr>
      <vt:lpstr>Exemplo</vt:lpstr>
      <vt:lpstr>Exemplo: </vt:lpstr>
      <vt:lpstr>Função de Produção</vt:lpstr>
      <vt:lpstr>Formas Funcionais: Exemplos</vt:lpstr>
      <vt:lpstr>Função Cobb-Douglas</vt:lpstr>
      <vt:lpstr>Função Cobb-Douglas</vt:lpstr>
      <vt:lpstr>Apresentação do PowerPoint</vt:lpstr>
      <vt:lpstr>Apresentação do PowerPoint</vt:lpstr>
      <vt:lpstr>Interpretação Econômica: Produtividade Marginal</vt:lpstr>
      <vt:lpstr>Função de Produção - Ilustração</vt:lpstr>
      <vt:lpstr>Exemplo 1: Função de produção da fazenda de José</vt:lpstr>
      <vt:lpstr>Produto Marginal</vt:lpstr>
      <vt:lpstr>Exemplo 1:  Produto Total e Marginal</vt:lpstr>
      <vt:lpstr>Exemplo 1: PML = Inclinação da Função de Produção</vt:lpstr>
      <vt:lpstr>Por que o PML é Importante</vt:lpstr>
      <vt:lpstr>Por que o PML Diminui</vt:lpstr>
      <vt:lpstr>Exemplo 1:  Custos da fazenda do José</vt:lpstr>
      <vt:lpstr>Exemplo 1:  Custos da fazenda do José</vt:lpstr>
      <vt:lpstr>Exemplo 1:  Custos da fazenda do José</vt:lpstr>
      <vt:lpstr>Custo Marginal</vt:lpstr>
      <vt:lpstr>Exemplo:  Custo Total e Custo Marginal</vt:lpstr>
      <vt:lpstr>Exemplo 1 :  A Curva de Custo Marginal</vt:lpstr>
      <vt:lpstr>Por que os custos marginais são importantes?</vt:lpstr>
      <vt:lpstr>Custos Fixos e Custos Variáveis</vt:lpstr>
      <vt:lpstr>Exemplo 2</vt:lpstr>
      <vt:lpstr>Relação entre Cmg e Pmg</vt:lpstr>
      <vt:lpstr>Produto Marginal e Médio</vt:lpstr>
      <vt:lpstr>Exemplo 2:  Custos</vt:lpstr>
      <vt:lpstr>Exemplo 2 : Custo Marginal</vt:lpstr>
      <vt:lpstr>Exemplo 2:  Custo Fixo Médio</vt:lpstr>
      <vt:lpstr>Exemplo 2:  Custo Variável Médio</vt:lpstr>
      <vt:lpstr>Exemplo 2:  Custo Total Médio</vt:lpstr>
      <vt:lpstr>Exemplo 2 : Custo Total Médio</vt:lpstr>
      <vt:lpstr>Exemplo 2- As diversas curvas juntas</vt:lpstr>
      <vt:lpstr>EXEMPLO 2: Por que o CTme geralmente é em forma de U</vt:lpstr>
      <vt:lpstr>Exemplo 2: Curvas de Custo Marginal e Custo Total Médio</vt:lpstr>
      <vt:lpstr>Custos no curto e longo prazo</vt:lpstr>
      <vt:lpstr>EXEMPLO 3: Curva de Custo Médio com 3 tamanhos de fábrica</vt:lpstr>
      <vt:lpstr>EXEMPLO 3: CTme-LP  com 3 tamanhos de fábrica</vt:lpstr>
      <vt:lpstr>Uma curva típica do CTme-LP</vt:lpstr>
      <vt:lpstr>Como o CTme muda conforme a escala da produção muda</vt:lpstr>
      <vt:lpstr>Como o CTme muda conforme a escala da produção muda</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Custos – Notas</dc:title>
  <dc:creator>Sérgio Kannebley Júnior</dc:creator>
  <cp:lastModifiedBy>Sérgio Kannebley Júnior</cp:lastModifiedBy>
  <cp:revision>61</cp:revision>
  <dcterms:created xsi:type="dcterms:W3CDTF">2020-05-29T15:34:41Z</dcterms:created>
  <dcterms:modified xsi:type="dcterms:W3CDTF">2020-06-02T21:34:22Z</dcterms:modified>
</cp:coreProperties>
</file>