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71" r:id="rId5"/>
    <p:sldId id="272" r:id="rId6"/>
    <p:sldId id="273" r:id="rId7"/>
    <p:sldId id="276" r:id="rId8"/>
    <p:sldId id="277" r:id="rId9"/>
    <p:sldId id="260" r:id="rId10"/>
    <p:sldId id="261" r:id="rId11"/>
    <p:sldId id="262" r:id="rId12"/>
    <p:sldId id="266" r:id="rId13"/>
    <p:sldId id="267" r:id="rId14"/>
    <p:sldId id="274" r:id="rId15"/>
    <p:sldId id="263" r:id="rId16"/>
    <p:sldId id="264" r:id="rId17"/>
    <p:sldId id="265" r:id="rId18"/>
    <p:sldId id="268" r:id="rId19"/>
    <p:sldId id="269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2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70E1-F6C9-416C-984C-88D0260DE7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A412-5961-4438-933D-3AE7A092D2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A2CD-0924-424B-8706-6AE99405A45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/>
          <a:lstStyle/>
          <a:p>
            <a:pPr eaLnBrk="1" hangingPunct="1"/>
            <a:r>
              <a:rPr lang="pt-BR" dirty="0"/>
              <a:t>PRO 2312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r>
              <a:rPr lang="pt-BR" sz="3600" dirty="0">
                <a:solidFill>
                  <a:srgbClr val="C00000"/>
                </a:solidFill>
              </a:rPr>
              <a:t>Contabilidade 1</a:t>
            </a:r>
          </a:p>
        </p:txBody>
      </p:sp>
      <p:pic>
        <p:nvPicPr>
          <p:cNvPr id="2052" name="Picture 4" descr="logoprobai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1292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Codificação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93" y="1412776"/>
            <a:ext cx="6927408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3"/>
            <a:ext cx="8563992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Construção do balanço patrimonial</a:t>
            </a:r>
            <a:br>
              <a:rPr lang="pt-BR" sz="3200"/>
            </a:br>
            <a:r>
              <a:rPr lang="pt-BR" sz="2000"/>
              <a:t>(em R$ mil)</a:t>
            </a:r>
            <a:endParaRPr lang="pt-BR" sz="320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15.01 - Subscrição do capital social: 4.000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10.02 - Aquisição de edifício (a vista): 1.200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13.02 - Compra de materiais (a prazo) 2.000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20.02 - Compra de veículo (a vista): 200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23.02 - Venda de parte do edifício (NP): 600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05.03 – Pagamento de obrigação ref. materiais: 1.300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/>
              <a:t>10.03 – Recebimento parcial ref. edifício: 400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pt-BR" sz="2000"/>
          </a:p>
        </p:txBody>
      </p:sp>
      <p:pic>
        <p:nvPicPr>
          <p:cNvPr id="7172" name="Picture 7" descr="balança 2 pra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1863"/>
            <a:ext cx="4038600" cy="332105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Balanço em 10.03.XX</a:t>
            </a:r>
            <a:br>
              <a:rPr lang="pt-BR" sz="3200"/>
            </a:br>
            <a:r>
              <a:rPr lang="pt-BR" sz="2000"/>
              <a:t>(em R$ mil)</a:t>
            </a:r>
            <a:endParaRPr lang="pt-BR" sz="3200"/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Balanço em 10.03.XX</a:t>
            </a:r>
            <a:br>
              <a:rPr lang="pt-BR" sz="3200"/>
            </a:br>
            <a:r>
              <a:rPr lang="pt-BR" sz="2000"/>
              <a:t>(em R$ mil)</a:t>
            </a:r>
            <a:endParaRPr lang="pt-BR" sz="3200"/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50119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 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UIDO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Caixa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Imóveis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Fornecedores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Veículos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 LÍQUIDO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receber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pt-BR" dirty="0"/>
              <a:t>Grupamento de Contas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4000" dirty="0"/>
              <a:t>Ativo</a:t>
            </a:r>
            <a:r>
              <a:rPr lang="pt-BR" sz="2000" dirty="0"/>
              <a:t>: bens e direitos da entidade expressos em moeda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Caixa e Bancos (disponibilidades financeiras imediatas)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Mercadorias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Clientes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Títulos a receber </a:t>
            </a:r>
          </a:p>
          <a:p>
            <a:pPr lvl="1">
              <a:lnSpc>
                <a:spcPct val="80000"/>
              </a:lnSpc>
            </a:pPr>
            <a:r>
              <a:rPr lang="pt-BR" sz="1800" dirty="0"/>
              <a:t>Imóveis, Veículos, Equipamentos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pt-BR" sz="4000" dirty="0"/>
              <a:t>Passivo</a:t>
            </a:r>
            <a:r>
              <a:rPr lang="pt-BR" sz="2000" dirty="0"/>
              <a:t>: obrigações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Contas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Fornecedores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Salários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Impostos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Financiamentos a pagar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pt-BR" sz="4000" dirty="0"/>
              <a:t>Patrimônio líquido = Ativo – Passivo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Fonte 1: Investimentos pelos proprietários, em troca de ações, quotas ou outras participações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/>
              <a:t>Fonte 2: Lucros acumulados na entidade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/>
              <a:t>Estática: Balanço Patrimonial da X em 31.12.2011</a:t>
            </a:r>
            <a:br>
              <a:rPr lang="pt-BR" sz="2800" dirty="0"/>
            </a:br>
            <a:r>
              <a:rPr lang="pt-BR" sz="2000" dirty="0"/>
              <a:t>(em R$ mil)</a:t>
            </a:r>
          </a:p>
        </p:txBody>
      </p:sp>
      <p:graphicFrame>
        <p:nvGraphicFramePr>
          <p:cNvPr id="6220" name="Group 7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2730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 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UIDO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Caixa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pagar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Receber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Fornecedores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 LÍQUIDO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Terrenos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Veículos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Lucros acumulados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Equação fundamental do patrimônio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6475"/>
            <a:ext cx="4038600" cy="29527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4000" dirty="0"/>
              <a:t>PL = Ativo – Passivo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/>
              <a:t>Se PL &gt;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/>
              <a:t>“tudo bem”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/>
              <a:t>Se PL &lt;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>
                <a:solidFill>
                  <a:srgbClr val="FF0066"/>
                </a:solidFill>
              </a:rPr>
              <a:t>“passivo a descoberto”</a:t>
            </a:r>
          </a:p>
        </p:txBody>
      </p:sp>
      <p:pic>
        <p:nvPicPr>
          <p:cNvPr id="6148" name="Picture 9" descr="am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7263" y="2276475"/>
            <a:ext cx="3798887" cy="317341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Procedimentos contábeis básicos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dirty="0"/>
              <a:t>Operações contábeis ocasionam </a:t>
            </a:r>
            <a:r>
              <a:rPr lang="pt-BR" sz="2000" dirty="0">
                <a:solidFill>
                  <a:schemeClr val="hlink"/>
                </a:solidFill>
              </a:rPr>
              <a:t>variações</a:t>
            </a:r>
            <a:r>
              <a:rPr lang="pt-BR" sz="2000" dirty="0"/>
              <a:t> em A, P ou PL, que são registrados em </a:t>
            </a:r>
            <a:r>
              <a:rPr lang="pt-BR" sz="2000" dirty="0">
                <a:solidFill>
                  <a:schemeClr val="hlink"/>
                </a:solidFill>
              </a:rPr>
              <a:t>contas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/>
              <a:t>Livro </a:t>
            </a:r>
            <a:r>
              <a:rPr lang="pt-BR" sz="1800" b="1" dirty="0"/>
              <a:t>Razão</a:t>
            </a:r>
            <a:endParaRPr lang="pt-BR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/>
          </a:p>
          <a:p>
            <a:pPr eaLnBrk="1" hangingPunct="1">
              <a:lnSpc>
                <a:spcPct val="90000"/>
              </a:lnSpc>
            </a:pPr>
            <a:r>
              <a:rPr lang="pt-BR" sz="2000" dirty="0"/>
              <a:t>Cada elemento contábil de A, P ou PL constitui uma </a:t>
            </a:r>
            <a:r>
              <a:rPr lang="pt-BR" sz="2000" dirty="0">
                <a:solidFill>
                  <a:schemeClr val="hlink"/>
                </a:solidFill>
              </a:rPr>
              <a:t>conta</a:t>
            </a:r>
            <a:r>
              <a:rPr lang="pt-BR" sz="2000" dirty="0"/>
              <a:t>, codificada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/>
              <a:t>Gera</a:t>
            </a:r>
            <a:r>
              <a:rPr lang="pt-BR" sz="1800" b="1" dirty="0"/>
              <a:t> </a:t>
            </a:r>
            <a:r>
              <a:rPr lang="pt-BR" sz="1800" dirty="0">
                <a:solidFill>
                  <a:schemeClr val="hlink"/>
                </a:solidFill>
              </a:rPr>
              <a:t>Plano de Contas</a:t>
            </a:r>
            <a:r>
              <a:rPr lang="pt-BR" sz="1800" dirty="0"/>
              <a:t>, customizado e codificado racionalmente</a:t>
            </a:r>
            <a:endParaRPr lang="pt-BR" sz="18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/>
          </a:p>
        </p:txBody>
      </p:sp>
      <p:pic>
        <p:nvPicPr>
          <p:cNvPr id="10244" name="Picture 5" descr="quebra cabeç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1600200"/>
            <a:ext cx="3192463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/>
              <a:t>Fra Luca Pacioli (1494)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54102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pt-BR" sz="2400" dirty="0"/>
              <a:t>	Método das </a:t>
            </a:r>
            <a:r>
              <a:rPr lang="pt-BR" sz="2400" dirty="0">
                <a:solidFill>
                  <a:schemeClr val="hlink"/>
                </a:solidFill>
              </a:rPr>
              <a:t>partidas dobradas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dirty="0"/>
              <a:t>	</a:t>
            </a:r>
            <a:r>
              <a:rPr lang="pt-BR" sz="2000" dirty="0"/>
              <a:t>O registro de cada operação implica em: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/>
              <a:t> 	- </a:t>
            </a:r>
            <a:r>
              <a:rPr lang="pt-BR" sz="2000" dirty="0"/>
              <a:t>débito numa ou mais contas </a:t>
            </a:r>
            <a:r>
              <a:rPr lang="pt-BR" sz="2000" b="1" dirty="0"/>
              <a:t>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/>
              <a:t>	- crédito equivalente numa ou mais contas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/>
              <a:t>	</a:t>
            </a:r>
            <a:r>
              <a:rPr lang="pt-BR" sz="2000" i="1" dirty="0"/>
              <a:t>Não há débito(s) sem crédito(s) equivalentes</a:t>
            </a:r>
          </a:p>
        </p:txBody>
      </p:sp>
      <p:pic>
        <p:nvPicPr>
          <p:cNvPr id="20484" name="Picture 9" descr="paccio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6800" y="2290763"/>
            <a:ext cx="2190750" cy="314325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/>
              <a:t>Objeto e Atividades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z="2800" dirty="0"/>
              <a:t>Caracterizar a situação patrimonial, financeira e econômica de qualquer ente (PF ou PJ</a:t>
            </a:r>
            <a:r>
              <a:rPr lang="pt-BR" sz="2800" i="1" dirty="0"/>
              <a:t>)</a:t>
            </a:r>
          </a:p>
          <a:p>
            <a:pPr eaLnBrk="1" hangingPunct="1">
              <a:buFont typeface="Wingdings" pitchFamily="2" charset="2"/>
              <a:buChar char="ü"/>
            </a:pPr>
            <a:endParaRPr lang="pt-BR" sz="2800" i="1" dirty="0"/>
          </a:p>
          <a:p>
            <a:pPr eaLnBrk="1" hangingPunct="1">
              <a:buFont typeface="Wingdings" pitchFamily="2" charset="2"/>
              <a:buChar char="ü"/>
            </a:pPr>
            <a:r>
              <a:rPr lang="pt-BR" sz="2800" i="1" dirty="0"/>
              <a:t>Captar, registrar, acumular, resumir e interpretar dados </a:t>
            </a:r>
          </a:p>
        </p:txBody>
      </p:sp>
      <p:pic>
        <p:nvPicPr>
          <p:cNvPr id="3076" name="Picture 7" descr="contabilid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881188"/>
            <a:ext cx="3905250" cy="3962400"/>
          </a:xfr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spcBef>
                <a:spcPts val="1800"/>
              </a:spcBef>
              <a:buNone/>
            </a:pPr>
            <a:r>
              <a:rPr lang="pt-BR" dirty="0"/>
              <a:t>     Resuma criticamente os Demonstrativos Contábeis e Complementos de uma empresa de setor de atividade relacionado ao seu curso na USP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Tomada de decisão</a:t>
            </a:r>
          </a:p>
          <a:p>
            <a:pPr>
              <a:buFontTx/>
              <a:buChar char="-"/>
            </a:pPr>
            <a:r>
              <a:rPr lang="pt-BR" dirty="0"/>
              <a:t>Interna</a:t>
            </a:r>
          </a:p>
          <a:p>
            <a:pPr>
              <a:buFontTx/>
              <a:buChar char="-"/>
            </a:pPr>
            <a:r>
              <a:rPr lang="pt-BR" dirty="0"/>
              <a:t>Externa</a:t>
            </a:r>
          </a:p>
          <a:p>
            <a:pPr lvl="1">
              <a:buFontTx/>
              <a:buChar char="-"/>
            </a:pPr>
            <a:r>
              <a:rPr lang="pt-BR" dirty="0"/>
              <a:t>Investidores</a:t>
            </a:r>
          </a:p>
          <a:p>
            <a:pPr lvl="1">
              <a:buFontTx/>
              <a:buChar char="-"/>
            </a:pPr>
            <a:r>
              <a:rPr lang="pt-BR" dirty="0"/>
              <a:t>Fornecedores</a:t>
            </a:r>
          </a:p>
          <a:p>
            <a:pPr lvl="1">
              <a:buFontTx/>
              <a:buChar char="-"/>
            </a:pPr>
            <a:r>
              <a:rPr lang="pt-BR" dirty="0"/>
              <a:t>Bancos</a:t>
            </a:r>
          </a:p>
          <a:p>
            <a:pPr lvl="1">
              <a:buFontTx/>
              <a:buChar char="-"/>
            </a:pPr>
            <a:r>
              <a:rPr lang="pt-BR" dirty="0"/>
              <a:t>Governo</a:t>
            </a:r>
          </a:p>
          <a:p>
            <a:pPr lvl="2">
              <a:buFontTx/>
              <a:buChar char="-"/>
            </a:pPr>
            <a:r>
              <a:rPr lang="pt-BR" dirty="0"/>
              <a:t>Fiscal</a:t>
            </a:r>
          </a:p>
          <a:p>
            <a:pPr lvl="2">
              <a:buFontTx/>
              <a:buChar char="-"/>
            </a:pPr>
            <a:r>
              <a:rPr lang="pt-BR" dirty="0"/>
              <a:t>Informação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Relatórios contábeis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>
                <a:solidFill>
                  <a:srgbClr val="C00000"/>
                </a:solidFill>
              </a:rPr>
              <a:t>Demonstrações financeiras </a:t>
            </a:r>
            <a:r>
              <a:rPr lang="pt-BR" dirty="0"/>
              <a:t>(ou contábeis)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Balanço Patrimonial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do Resultado do Exercício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dos Lucros e Prejuízos Acumulados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das Mutações do Patrimônio Líquido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dos Fluxos de Caixa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das Origens e Aplicações de Recursos</a:t>
            </a:r>
          </a:p>
          <a:p>
            <a:pPr>
              <a:buFont typeface="Courier New" pitchFamily="49" charset="0"/>
              <a:buChar char="o"/>
            </a:pPr>
            <a:r>
              <a:rPr lang="pt-BR" dirty="0"/>
              <a:t>Demonstração do Valor Adicionado</a:t>
            </a:r>
          </a:p>
          <a:p>
            <a:pPr>
              <a:buNone/>
            </a:pPr>
            <a:endParaRPr lang="pt-BR" dirty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Relatório/Mensagem da Administração</a:t>
            </a:r>
          </a:p>
          <a:p>
            <a:r>
              <a:rPr lang="pt-BR" dirty="0"/>
              <a:t>Notas explicativas</a:t>
            </a:r>
          </a:p>
          <a:p>
            <a:r>
              <a:rPr lang="pt-BR" dirty="0"/>
              <a:t>Parecer do Conselho Fiscal</a:t>
            </a:r>
          </a:p>
          <a:p>
            <a:r>
              <a:rPr lang="pt-BR" dirty="0"/>
              <a:t>(Relatório do Comitê de Auditoria)</a:t>
            </a:r>
          </a:p>
          <a:p>
            <a:r>
              <a:rPr lang="pt-BR" dirty="0"/>
              <a:t>Parecer</a:t>
            </a:r>
            <a:r>
              <a:rPr lang="en-US" dirty="0"/>
              <a:t>/</a:t>
            </a:r>
            <a:r>
              <a:rPr lang="pt-BR" dirty="0"/>
              <a:t>Relatório dos Auditores Independentes</a:t>
            </a:r>
          </a:p>
          <a:p>
            <a:r>
              <a:rPr lang="pt-BR" dirty="0">
                <a:solidFill>
                  <a:srgbClr val="00B050"/>
                </a:solidFill>
              </a:rPr>
              <a:t>Balanço Social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7" y="2518311"/>
            <a:ext cx="4378323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YPLO~1\AppData\Local\Temp\21369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0500"/>
            <a:ext cx="8134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92696"/>
            <a:ext cx="7915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77351"/>
            <a:ext cx="8048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contas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00808"/>
            <a:ext cx="7099937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531</Words>
  <Application>Microsoft Macintosh PowerPoint</Application>
  <PresentationFormat>Apresentação na tela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Tema do Office</vt:lpstr>
      <vt:lpstr>PRO 2312</vt:lpstr>
      <vt:lpstr>Objeto e Atividades</vt:lpstr>
      <vt:lpstr>Utilidade</vt:lpstr>
      <vt:lpstr>Relatórios contábeis</vt:lpstr>
      <vt:lpstr>Complementos</vt:lpstr>
      <vt:lpstr>Apresentação do PowerPoint</vt:lpstr>
      <vt:lpstr>Apresentação do PowerPoint</vt:lpstr>
      <vt:lpstr>Apresentação do PowerPoint</vt:lpstr>
      <vt:lpstr>Plano de contas</vt:lpstr>
      <vt:lpstr>Codificação</vt:lpstr>
      <vt:lpstr>Apresentação do PowerPoint</vt:lpstr>
      <vt:lpstr>Construção do balanço patrimonial (em R$ mil)</vt:lpstr>
      <vt:lpstr>Balanço em 10.03.XX (em R$ mil)</vt:lpstr>
      <vt:lpstr>Balanço em 10.03.XX (em R$ mil)</vt:lpstr>
      <vt:lpstr>Grupamento de Contas</vt:lpstr>
      <vt:lpstr>Estática: Balanço Patrimonial da X em 31.12.2011 (em R$ mil)</vt:lpstr>
      <vt:lpstr>Equação fundamental do patrimônio</vt:lpstr>
      <vt:lpstr>Procedimentos contábeis básicos</vt:lpstr>
      <vt:lpstr>Fra Luca Pacioli (1494)</vt:lpstr>
      <vt:lpstr>Exercício</vt:lpstr>
    </vt:vector>
  </TitlesOfParts>
  <Company>GTE/FCAV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2303 - C&amp;C</dc:title>
  <dc:creator>Ary Plonski</dc:creator>
  <cp:lastModifiedBy>Artur Tavares Vilas Boas Ribeiro</cp:lastModifiedBy>
  <cp:revision>17</cp:revision>
  <dcterms:created xsi:type="dcterms:W3CDTF">2012-03-08T01:45:07Z</dcterms:created>
  <dcterms:modified xsi:type="dcterms:W3CDTF">2020-10-19T18:43:46Z</dcterms:modified>
</cp:coreProperties>
</file>