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40" r:id="rId4"/>
    <p:sldId id="341" r:id="rId5"/>
    <p:sldId id="342" r:id="rId6"/>
    <p:sldId id="343" r:id="rId7"/>
    <p:sldId id="344" r:id="rId8"/>
    <p:sldId id="345" r:id="rId9"/>
    <p:sldId id="310" r:id="rId10"/>
    <p:sldId id="301" r:id="rId11"/>
    <p:sldId id="313" r:id="rId12"/>
    <p:sldId id="358" r:id="rId13"/>
    <p:sldId id="285" r:id="rId14"/>
    <p:sldId id="286" r:id="rId15"/>
    <p:sldId id="287" r:id="rId16"/>
    <p:sldId id="288" r:id="rId17"/>
    <p:sldId id="289" r:id="rId18"/>
    <p:sldId id="257" r:id="rId19"/>
    <p:sldId id="293" r:id="rId20"/>
    <p:sldId id="277" r:id="rId21"/>
    <p:sldId id="279" r:id="rId22"/>
    <p:sldId id="303" r:id="rId23"/>
    <p:sldId id="304" r:id="rId24"/>
    <p:sldId id="305" r:id="rId25"/>
    <p:sldId id="347" r:id="rId26"/>
    <p:sldId id="348" r:id="rId27"/>
    <p:sldId id="349" r:id="rId28"/>
    <p:sldId id="350" r:id="rId29"/>
    <p:sldId id="351" r:id="rId30"/>
    <p:sldId id="352" r:id="rId31"/>
    <p:sldId id="353" r:id="rId32"/>
    <p:sldId id="354" r:id="rId33"/>
    <p:sldId id="355" r:id="rId34"/>
    <p:sldId id="311" r:id="rId35"/>
    <p:sldId id="295" r:id="rId36"/>
    <p:sldId id="322" r:id="rId37"/>
    <p:sldId id="323" r:id="rId38"/>
    <p:sldId id="324" r:id="rId39"/>
    <p:sldId id="325" r:id="rId40"/>
    <p:sldId id="259" r:id="rId41"/>
    <p:sldId id="364" r:id="rId42"/>
    <p:sldId id="281" r:id="rId43"/>
    <p:sldId id="282" r:id="rId44"/>
    <p:sldId id="283" r:id="rId45"/>
    <p:sldId id="306" r:id="rId46"/>
    <p:sldId id="308" r:id="rId47"/>
    <p:sldId id="309" r:id="rId48"/>
    <p:sldId id="292" r:id="rId49"/>
    <p:sldId id="365" r:id="rId50"/>
    <p:sldId id="362" r:id="rId51"/>
    <p:sldId id="361" r:id="rId52"/>
    <p:sldId id="360" r:id="rId53"/>
    <p:sldId id="363" r:id="rId54"/>
    <p:sldId id="359" r:id="rId55"/>
    <p:sldId id="357" r:id="rId56"/>
    <p:sldId id="284" r:id="rId57"/>
    <p:sldId id="327" r:id="rId58"/>
    <p:sldId id="328" r:id="rId59"/>
    <p:sldId id="278" r:id="rId60"/>
    <p:sldId id="258" r:id="rId61"/>
    <p:sldId id="315" r:id="rId62"/>
    <p:sldId id="296" r:id="rId63"/>
    <p:sldId id="312" r:id="rId64"/>
    <p:sldId id="356" r:id="rId65"/>
    <p:sldId id="280" r:id="rId66"/>
    <p:sldId id="316" r:id="rId67"/>
    <p:sldId id="366" r:id="rId68"/>
    <p:sldId id="329" r:id="rId69"/>
    <p:sldId id="333" r:id="rId70"/>
    <p:sldId id="334" r:id="rId71"/>
    <p:sldId id="367" r:id="rId72"/>
    <p:sldId id="331" r:id="rId73"/>
    <p:sldId id="335" r:id="rId74"/>
    <p:sldId id="336" r:id="rId75"/>
    <p:sldId id="338" r:id="rId76"/>
    <p:sldId id="326" r:id="rId77"/>
    <p:sldId id="321" r:id="rId78"/>
    <p:sldId id="300" r:id="rId79"/>
    <p:sldId id="265" r:id="rId8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17/04/2023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55078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17/04/2023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03045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17/04/2023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84912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17/04/2023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67264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9FA69FB9-CCC7-4928-855C-235B8FE4B1BF}" type="datetimeFigureOut">
              <a:rPr lang="pt-BR" smtClean="0"/>
              <a:t>17/04/2023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311125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FA69FB9-CCC7-4928-855C-235B8FE4B1BF}" type="datetimeFigureOut">
              <a:rPr lang="pt-BR" smtClean="0"/>
              <a:t>17/04/2023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2739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FA69FB9-CCC7-4928-855C-235B8FE4B1BF}" type="datetimeFigureOut">
              <a:rPr lang="pt-BR" smtClean="0"/>
              <a:t>17/04/2023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287988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FA69FB9-CCC7-4928-855C-235B8FE4B1BF}" type="datetimeFigureOut">
              <a:rPr lang="pt-BR" smtClean="0"/>
              <a:t>17/04/2023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96522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FA69FB9-CCC7-4928-855C-235B8FE4B1BF}" type="datetimeFigureOut">
              <a:rPr lang="pt-BR" smtClean="0"/>
              <a:t>17/04/2023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6778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FA69FB9-CCC7-4928-855C-235B8FE4B1BF}" type="datetimeFigureOut">
              <a:rPr lang="pt-BR" smtClean="0"/>
              <a:t>17/04/2023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27870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FA69FB9-CCC7-4928-855C-235B8FE4B1BF}" type="datetimeFigureOut">
              <a:rPr lang="pt-BR" smtClean="0"/>
              <a:t>17/04/2023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72657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69FB9-CCC7-4928-855C-235B8FE4B1BF}" type="datetimeFigureOut">
              <a:rPr lang="pt-BR" smtClean="0"/>
              <a:t>17/04/2023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C7E5A-625B-4FE2-85EB-6F92C7A0E39C}" type="slidenum">
              <a:rPr lang="pt-BR" smtClean="0"/>
              <a:t>‹nº›</a:t>
            </a:fld>
            <a:endParaRPr lang="pt-BR"/>
          </a:p>
        </p:txBody>
      </p:sp>
    </p:spTree>
    <p:extLst>
      <p:ext uri="{BB962C8B-B14F-4D97-AF65-F5344CB8AC3E}">
        <p14:creationId xmlns:p14="http://schemas.microsoft.com/office/powerpoint/2010/main" val="189260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ivroaberto.ibict.br/bitstream/1/1060/1/Ciencia%20aberta_questoes%20abertas_PORTUGUES_DIGITAL%20(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IUfGSFLzE9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wsaixj5nQo0&amp;index=2&amp;list=PLA9qHoDitstqENOIYLdWy-r7JZbRXC_c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unesdoc.unesco.org/ark:/48223/pf0000379949_po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dpAMorXWwME&amp;index=6&amp;list=PLA9qHoDitstqENOIYLdWy-r7JZbRXC_c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biofaces.com/" TargetMode="External"/><Relationship Id="rId2" Type="http://schemas.openxmlformats.org/officeDocument/2006/relationships/hyperlink" Target="http://www.taxeus.com.br/servicos/cienciacidada.jsf" TargetMode="External"/><Relationship Id="rId1" Type="http://schemas.openxmlformats.org/officeDocument/2006/relationships/slideLayout" Target="../slideLayouts/slideLayout2.xml"/><Relationship Id="rId5" Type="http://schemas.openxmlformats.org/officeDocument/2006/relationships/hyperlink" Target="http://www.wikiaves.com.br/" TargetMode="External"/><Relationship Id="rId4" Type="http://schemas.openxmlformats.org/officeDocument/2006/relationships/hyperlink" Target="https://ebird.org/hom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1.folha.uol.com.br/cotidiano/2022/03/criancas-desenvolvem-politicas-publicas-em-24-municipios-e-criam-parque-no-interior-de-sp.shtml#:~:text=Vinte%20e%20quatro%20meninos%20e,infantil%20contra%20a%20Covid%2D1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ienciaaberta.usp.br/declaracao-usp-de-apoio-a-ciencia-aberta/" TargetMode="External"/><Relationship Id="rId2" Type="http://schemas.openxmlformats.org/officeDocument/2006/relationships/hyperlink" Target="https://cienciaaberta.usp.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YPHtzo_fUzI&amp;list=PLA9qHoDitstqENOIYLdWy-r7JZbRXC_c2&amp;index=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dialab-matadero.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revistapesquisa.fapesp.br/parceria-com-o-publico/"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publiclab.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4BJQMcELDdY"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XPG1dTRI8IY&amp;list=PLA9qHoDitstqENOIYLdWy-r7JZbRXC_c2&amp;index=3"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observer.globe.gov/do-globe-observer/mosquitoe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revistapesquisa.fapesp.br/2017/12/28/apoio-multiplicado/?cat=politica" TargetMode="External"/><Relationship Id="rId4" Type="http://schemas.openxmlformats.org/officeDocument/2006/relationships/hyperlink" Target="https://youtu.be/37CNsRhgW7c"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revistaeletronica.icmbio.gov.br/BioBR/article/view/529"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evistapesquisa.fapesp.br/2019/11/11/pesquisadores-estao-sob-ameaca-como-se-proteger-resistencia-a-ciencia-ep1/"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xeAI7GDOef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radioescafandro.com/2021/05/12/48-a-wikipedia-e-a-inteligencias-das-planta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low-science.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livroaberto.ibict.br/bitstream/1/1060/1/Ciencia%20aberta_questoes%20abertas_PORTUGUES_DIGITAL%20(5).pdf" TargetMode="External"/><Relationship Id="rId2" Type="http://schemas.openxmlformats.org/officeDocument/2006/relationships/hyperlink" Target="https://www.cienciaaberta.net/da-ciencia-cidada-a-ciencia-comu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ovimentocienciacidada.org/manifest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0151" y="-809468"/>
            <a:ext cx="11964473" cy="4750403"/>
          </a:xfrm>
        </p:spPr>
        <p:txBody>
          <a:bodyPr>
            <a:normAutofit fontScale="90000"/>
          </a:bodyPr>
          <a:lstStyle/>
          <a:p>
            <a:pPr algn="l"/>
            <a:r>
              <a:rPr lang="pt-BR" dirty="0" smtClean="0"/>
              <a:t/>
            </a:r>
            <a:br>
              <a:rPr lang="pt-BR" dirty="0" smtClean="0"/>
            </a:br>
            <a:r>
              <a:rPr lang="pt-BR" dirty="0"/>
              <a:t/>
            </a:r>
            <a:br>
              <a:rPr lang="pt-BR" dirty="0"/>
            </a:br>
            <a:r>
              <a:rPr lang="pt-BR" dirty="0" smtClean="0"/>
              <a:t/>
            </a:r>
            <a:br>
              <a:rPr lang="pt-BR" dirty="0" smtClean="0"/>
            </a:br>
            <a:r>
              <a:rPr lang="pt-BR" dirty="0" smtClean="0"/>
              <a:t>Experiências </a:t>
            </a:r>
            <a:r>
              <a:rPr lang="pt-BR" dirty="0"/>
              <a:t>de </a:t>
            </a:r>
            <a:br>
              <a:rPr lang="pt-BR" dirty="0"/>
            </a:br>
            <a:r>
              <a:rPr lang="pt-BR" dirty="0"/>
              <a:t>conhecimento e </a:t>
            </a:r>
            <a:br>
              <a:rPr lang="pt-BR" dirty="0"/>
            </a:br>
            <a:r>
              <a:rPr lang="pt-BR" dirty="0"/>
              <a:t>ecologia dos </a:t>
            </a:r>
            <a:br>
              <a:rPr lang="pt-BR" dirty="0"/>
            </a:br>
            <a:r>
              <a:rPr lang="pt-BR" dirty="0"/>
              <a:t>saberes II</a:t>
            </a:r>
            <a:br>
              <a:rPr lang="pt-BR" dirty="0"/>
            </a:br>
            <a:r>
              <a:rPr lang="pt-BR" sz="1300" dirty="0"/>
              <a:t/>
            </a:r>
            <a:br>
              <a:rPr lang="pt-BR" sz="1300" dirty="0"/>
            </a:br>
            <a:r>
              <a:rPr lang="pt-BR" sz="1300" dirty="0" smtClean="0"/>
              <a:t/>
            </a:r>
            <a:br>
              <a:rPr lang="pt-BR" sz="1300" dirty="0" smtClean="0"/>
            </a:br>
            <a:r>
              <a:rPr lang="pt-BR" sz="1300" dirty="0"/>
              <a:t/>
            </a:r>
            <a:br>
              <a:rPr lang="pt-BR" sz="1300" dirty="0"/>
            </a:br>
            <a:endParaRPr lang="pt-BR" sz="1300" dirty="0"/>
          </a:p>
        </p:txBody>
      </p:sp>
      <p:sp>
        <p:nvSpPr>
          <p:cNvPr id="3" name="Subtítulo 2"/>
          <p:cNvSpPr>
            <a:spLocks noGrp="1"/>
          </p:cNvSpPr>
          <p:nvPr>
            <p:ph type="subTitle" idx="1"/>
          </p:nvPr>
        </p:nvSpPr>
        <p:spPr>
          <a:xfrm>
            <a:off x="2820472" y="3679311"/>
            <a:ext cx="9144000" cy="1655762"/>
          </a:xfrm>
        </p:spPr>
        <p:txBody>
          <a:bodyPr>
            <a:normAutofit fontScale="25000" lnSpcReduction="20000"/>
          </a:bodyPr>
          <a:lstStyle/>
          <a:p>
            <a:pPr algn="r"/>
            <a:endParaRPr lang="pt-BR" sz="3600" dirty="0" smtClean="0"/>
          </a:p>
          <a:p>
            <a:pPr algn="r"/>
            <a:endParaRPr lang="pt-BR" sz="3600" dirty="0"/>
          </a:p>
          <a:p>
            <a:pPr algn="r"/>
            <a:endParaRPr lang="pt-BR" sz="3600" dirty="0" smtClean="0"/>
          </a:p>
          <a:p>
            <a:pPr algn="r"/>
            <a:endParaRPr lang="pt-BR" sz="3600" dirty="0"/>
          </a:p>
          <a:p>
            <a:pPr algn="r"/>
            <a:endParaRPr lang="pt-BR" sz="3600" dirty="0" smtClean="0"/>
          </a:p>
          <a:p>
            <a:pPr algn="r"/>
            <a:r>
              <a:rPr lang="pt-BR" sz="11200" dirty="0" smtClean="0"/>
              <a:t>AULA 3</a:t>
            </a:r>
          </a:p>
          <a:p>
            <a:pPr algn="r"/>
            <a:endParaRPr lang="pt-BR" sz="3600" dirty="0"/>
          </a:p>
          <a:p>
            <a:pPr algn="r"/>
            <a:endParaRPr lang="pt-BR" sz="3600" dirty="0" smtClean="0"/>
          </a:p>
          <a:p>
            <a:pPr algn="l"/>
            <a:r>
              <a:rPr lang="pt-BR" sz="3600" dirty="0"/>
              <a:t>Sofia Leitão</a:t>
            </a:r>
          </a:p>
        </p:txBody>
      </p:sp>
    </p:spTree>
    <p:extLst>
      <p:ext uri="{BB962C8B-B14F-4D97-AF65-F5344CB8AC3E}">
        <p14:creationId xmlns:p14="http://schemas.microsoft.com/office/powerpoint/2010/main" val="256052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0" indent="0" algn="ctr" fontAlgn="base"/>
            <a:r>
              <a:rPr lang="pt-BR" sz="2800" dirty="0"/>
              <a:t>Ciência aberta, questões abertas</a:t>
            </a:r>
            <a:r>
              <a:rPr lang="pt-BR" sz="1600" b="1" dirty="0">
                <a:hlinkClick r:id="rId2"/>
              </a:rPr>
              <a:t/>
            </a:r>
            <a:br>
              <a:rPr lang="pt-BR" sz="1600" b="1" dirty="0">
                <a:hlinkClick r:id="rId2"/>
              </a:rPr>
            </a:br>
            <a:r>
              <a:rPr lang="pt-BR" sz="1600" b="1" dirty="0">
                <a:hlinkClick r:id="rId2"/>
              </a:rPr>
              <a:t>http://livroaberto.ibict.br/bitstream/1/1060/1/Ciencia%20aberta_questoes%20abertas_PORTUGUES_DIGITAL%20(5).</a:t>
            </a:r>
            <a:r>
              <a:rPr lang="pt-BR" sz="1600" b="1" dirty="0" smtClean="0">
                <a:hlinkClick r:id="rId2"/>
              </a:rPr>
              <a:t>pdf</a:t>
            </a:r>
            <a:r>
              <a:rPr lang="pt-BR" sz="1600" b="1" dirty="0" smtClean="0"/>
              <a:t/>
            </a:r>
            <a:br>
              <a:rPr lang="pt-BR" sz="1600" b="1" dirty="0" smtClean="0"/>
            </a:br>
            <a:endParaRPr lang="pt-BR" sz="1600" dirty="0"/>
          </a:p>
        </p:txBody>
      </p:sp>
      <p:sp>
        <p:nvSpPr>
          <p:cNvPr id="3" name="Espaço Reservado para Conteúdo 2"/>
          <p:cNvSpPr>
            <a:spLocks noGrp="1"/>
          </p:cNvSpPr>
          <p:nvPr>
            <p:ph idx="1"/>
          </p:nvPr>
        </p:nvSpPr>
        <p:spPr/>
        <p:txBody>
          <a:bodyPr>
            <a:normAutofit/>
          </a:bodyPr>
          <a:lstStyle/>
          <a:p>
            <a:pPr marL="0" indent="0" algn="just">
              <a:buNone/>
            </a:pPr>
            <a:r>
              <a:rPr lang="pt-BR" dirty="0" smtClean="0"/>
              <a:t>“Para </a:t>
            </a:r>
            <a:r>
              <a:rPr lang="pt-BR" dirty="0"/>
              <a:t>Michael Nielsen, especialista em computação quântica e defensor da ciência aberta, </a:t>
            </a:r>
            <a:r>
              <a:rPr lang="pt-BR" dirty="0">
                <a:solidFill>
                  <a:srgbClr val="C00000"/>
                </a:solidFill>
              </a:rPr>
              <a:t>estamos no meio de uma transição para uma nova era científica, uma era comparável à da revolução científica do século XVII e à da transição para a Idade Moderna</a:t>
            </a:r>
            <a:r>
              <a:rPr lang="pt-BR" dirty="0"/>
              <a:t>. De acordo com seu livro </a:t>
            </a:r>
            <a:r>
              <a:rPr lang="pt-BR" dirty="0" err="1"/>
              <a:t>Reinventing</a:t>
            </a:r>
            <a:r>
              <a:rPr lang="pt-BR" dirty="0"/>
              <a:t> Discovery (2012), </a:t>
            </a:r>
            <a:r>
              <a:rPr lang="pt-BR" dirty="0">
                <a:solidFill>
                  <a:srgbClr val="C00000"/>
                </a:solidFill>
              </a:rPr>
              <a:t>graças à Internet </a:t>
            </a:r>
            <a:r>
              <a:rPr lang="pt-BR" dirty="0"/>
              <a:t>temos uma chance de transformar radicalmente o modo como o conhecimento é produzido. O cientista estadunidense destaca duas direções tomadas pelo impacto das redes sobre a ciência: </a:t>
            </a:r>
            <a:r>
              <a:rPr lang="pt-BR" dirty="0">
                <a:solidFill>
                  <a:srgbClr val="C00000"/>
                </a:solidFill>
              </a:rPr>
              <a:t>a aceleração na velocidade da descoberta científica e uma mudança profunda nas relações entre ciência e </a:t>
            </a:r>
            <a:r>
              <a:rPr lang="pt-BR" dirty="0" smtClean="0">
                <a:solidFill>
                  <a:srgbClr val="C00000"/>
                </a:solidFill>
              </a:rPr>
              <a:t>sociedade</a:t>
            </a:r>
            <a:r>
              <a:rPr lang="pt-BR" dirty="0" smtClean="0"/>
              <a:t>”.</a:t>
            </a:r>
            <a:endParaRPr lang="pt-BR" dirty="0"/>
          </a:p>
        </p:txBody>
      </p:sp>
    </p:spTree>
    <p:extLst>
      <p:ext uri="{BB962C8B-B14F-4D97-AF65-F5344CB8AC3E}">
        <p14:creationId xmlns:p14="http://schemas.microsoft.com/office/powerpoint/2010/main" val="112122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Antonio </a:t>
            </a:r>
            <a:r>
              <a:rPr lang="pt-BR" dirty="0" err="1" smtClean="0">
                <a:solidFill>
                  <a:srgbClr val="C00000"/>
                </a:solidFill>
              </a:rPr>
              <a:t>Lafuente</a:t>
            </a:r>
            <a:r>
              <a:rPr lang="pt-BR" dirty="0" smtClean="0"/>
              <a:t>: </a:t>
            </a:r>
            <a:r>
              <a:rPr lang="pt-BR" dirty="0" err="1" smtClean="0"/>
              <a:t>Laboratorios</a:t>
            </a:r>
            <a:r>
              <a:rPr lang="pt-BR" dirty="0" smtClean="0"/>
              <a:t> </a:t>
            </a:r>
            <a:r>
              <a:rPr lang="pt-BR" dirty="0" err="1" smtClean="0"/>
              <a:t>ciudadanos</a:t>
            </a:r>
            <a:endParaRPr lang="pt-BR" dirty="0"/>
          </a:p>
        </p:txBody>
      </p:sp>
      <p:sp>
        <p:nvSpPr>
          <p:cNvPr id="3" name="Espaço Reservado para Conteúdo 2"/>
          <p:cNvSpPr>
            <a:spLocks noGrp="1"/>
          </p:cNvSpPr>
          <p:nvPr>
            <p:ph idx="1"/>
          </p:nvPr>
        </p:nvSpPr>
        <p:spPr/>
        <p:txBody>
          <a:bodyPr/>
          <a:lstStyle/>
          <a:p>
            <a:pPr marL="0" indent="0">
              <a:buNone/>
            </a:pPr>
            <a:r>
              <a:rPr lang="pt-BR" dirty="0">
                <a:hlinkClick r:id="rId2"/>
              </a:rPr>
              <a:t>https://</a:t>
            </a:r>
            <a:r>
              <a:rPr lang="pt-BR" dirty="0" smtClean="0">
                <a:hlinkClick r:id="rId2"/>
              </a:rPr>
              <a:t>www.youtube.com/watch?v=IUfGSFLzE9g</a:t>
            </a:r>
            <a:endParaRPr lang="pt-BR" dirty="0" smtClean="0"/>
          </a:p>
          <a:p>
            <a:pPr marL="0" indent="0">
              <a:buNone/>
            </a:pPr>
            <a:endParaRPr lang="pt-BR" dirty="0"/>
          </a:p>
          <a:p>
            <a:pPr marL="0" indent="0">
              <a:buNone/>
            </a:pPr>
            <a:r>
              <a:rPr lang="pt-BR" dirty="0" smtClean="0"/>
              <a:t>“Práticas políticas de natureza experimental”.</a:t>
            </a:r>
          </a:p>
          <a:p>
            <a:pPr marL="0" indent="0">
              <a:buNone/>
            </a:pPr>
            <a:endParaRPr lang="pt-BR" dirty="0" smtClean="0"/>
          </a:p>
          <a:p>
            <a:pPr marL="0" indent="0">
              <a:buNone/>
            </a:pPr>
            <a:r>
              <a:rPr lang="pt-BR" dirty="0" smtClean="0"/>
              <a:t>___________________________________________________</a:t>
            </a:r>
          </a:p>
          <a:p>
            <a:pPr marL="0" indent="0">
              <a:buNone/>
            </a:pPr>
            <a:r>
              <a:rPr lang="pt-BR" dirty="0" smtClean="0"/>
              <a:t>A </a:t>
            </a:r>
            <a:r>
              <a:rPr lang="pt-BR" dirty="0"/>
              <a:t>política é antes de tudo uma disputa para definir os limites do </a:t>
            </a:r>
            <a:r>
              <a:rPr lang="pt-BR" dirty="0" smtClean="0"/>
              <a:t>possível (Rodrigo Nunes).</a:t>
            </a:r>
            <a:endParaRPr lang="pt-BR" dirty="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158020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INCERTEZA VIVA</a:t>
            </a:r>
            <a:br>
              <a:rPr lang="pt-BR" dirty="0" smtClean="0">
                <a:solidFill>
                  <a:srgbClr val="C00000"/>
                </a:solidFill>
              </a:rPr>
            </a:br>
            <a:r>
              <a:rPr lang="pt-BR" sz="3200" dirty="0" smtClean="0">
                <a:solidFill>
                  <a:schemeClr val="tx1"/>
                </a:solidFill>
              </a:rPr>
              <a:t>32ª Bienal de São Paulo (2016)</a:t>
            </a:r>
            <a:endParaRPr lang="pt-BR"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pPr marL="0" indent="0" algn="ctr">
              <a:buNone/>
            </a:pPr>
            <a:r>
              <a:rPr lang="pt-BR" dirty="0" smtClean="0"/>
              <a:t>A incerteza entre o medo e a esperança – </a:t>
            </a:r>
            <a:r>
              <a:rPr lang="pt-BR" b="1" dirty="0" smtClean="0"/>
              <a:t>Boaventura de Sousa Santos</a:t>
            </a:r>
            <a:endParaRPr lang="pt-BR" dirty="0" smtClean="0"/>
          </a:p>
          <a:p>
            <a:pPr algn="just"/>
            <a:r>
              <a:rPr lang="pt-BR" u="sng" dirty="0" smtClean="0">
                <a:solidFill>
                  <a:srgbClr val="C00000"/>
                </a:solidFill>
              </a:rPr>
              <a:t>A incerteza do conhecimento</a:t>
            </a:r>
            <a:r>
              <a:rPr lang="pt-BR" dirty="0" smtClean="0"/>
              <a:t>: “Todas as pessoas são sujeitos de conhecimentos e a esmagadora maioria define e exerce as suas práticas com referência a outros conhecimentos que não o científico. Vivemos, no entanto, uma época, a época da modernidade eurocêntrica, que atribui total prioridade ao conhecimento científico e às praticas diretamente derivadas dele: as tecnologias. Isso significa que a distribuição epistemológica e vivencial do medo e da esperança é definida por parâmetros que tendem a beneficiar os grupos sociais que têm mais acesso ao conhecimento científico e à tecnologia. Para esses grupos a incerteza é sempre ascendente na medida em que a crença no progresso científico é uma esperança suficientemente forte para neutralizar qualquer medo quanto às limitações do conhecimento atual. Para esses grupos, o princípio da precaução é sempre algo negativo, porque trava o progresso infinito da ciência. A injustiça cognitiva que isso cria é vivida pelos grupos sociais com menos acesso ao conhecimento científico como uma inferioridade geradora de incerteza quanto ao lugar deles num mundo definido e legislado com base em conhecimentos simultaneamente poderosos e estranhos que os afetam de modos sobre os quais têm pouco ou nenhum controle. Trata-se de conhecimentos produzidos sobre eles e eventualmente contra eles e, em todo caso, nunca produzidos com eles. A incerteza tem uma outra dimensão: a incerteza sobre a validade dos conhecimentos próprios, por vezes ancestrais, pelos quais têm pautado a vida. Terão de os abandonar e substituir por outros?” (p.39-40).</a:t>
            </a:r>
          </a:p>
        </p:txBody>
      </p:sp>
    </p:spTree>
    <p:extLst>
      <p:ext uri="{BB962C8B-B14F-4D97-AF65-F5344CB8AC3E}">
        <p14:creationId xmlns:p14="http://schemas.microsoft.com/office/powerpoint/2010/main" val="265173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smtClean="0"/>
              <a:t>Ciencia</a:t>
            </a:r>
            <a:r>
              <a:rPr lang="pt-BR" sz="2400" dirty="0" smtClean="0"/>
              <a:t> </a:t>
            </a:r>
            <a:r>
              <a:rPr lang="pt-BR" sz="2400" dirty="0" err="1" smtClean="0"/>
              <a:t>ciudadana</a:t>
            </a:r>
            <a:r>
              <a:rPr lang="pt-BR" sz="2400" dirty="0" smtClean="0"/>
              <a:t> como </a:t>
            </a:r>
            <a:r>
              <a:rPr lang="pt-BR" sz="2400" dirty="0" err="1" smtClean="0"/>
              <a:t>emprendimiento</a:t>
            </a:r>
            <a:r>
              <a:rPr lang="pt-BR" sz="2400" dirty="0" smtClean="0"/>
              <a:t> de </a:t>
            </a:r>
            <a:r>
              <a:rPr lang="pt-BR" sz="2400" dirty="0" err="1" smtClean="0"/>
              <a:t>la</a:t>
            </a:r>
            <a:r>
              <a:rPr lang="pt-BR" sz="2400" dirty="0" smtClean="0"/>
              <a:t> </a:t>
            </a:r>
            <a:r>
              <a:rPr lang="pt-BR" sz="2400" dirty="0" err="1" smtClean="0"/>
              <a:t>ciencia</a:t>
            </a:r>
            <a:r>
              <a:rPr lang="pt-BR" sz="2400" dirty="0" smtClean="0"/>
              <a:t> </a:t>
            </a:r>
            <a:r>
              <a:rPr lang="pt-BR" sz="2400" dirty="0" err="1" smtClean="0"/>
              <a:t>abierta</a:t>
            </a:r>
            <a:r>
              <a:rPr lang="pt-BR" sz="2400" dirty="0" smtClean="0"/>
              <a:t>: </a:t>
            </a:r>
            <a:r>
              <a:rPr lang="pt-BR" sz="2400" dirty="0" err="1" smtClean="0"/>
              <a:t>el</a:t>
            </a:r>
            <a:r>
              <a:rPr lang="pt-BR" sz="2400" dirty="0" smtClean="0"/>
              <a:t> </a:t>
            </a:r>
            <a:r>
              <a:rPr lang="pt-BR" sz="2400" dirty="0" err="1" smtClean="0"/>
              <a:t>riesgo</a:t>
            </a:r>
            <a:r>
              <a:rPr lang="pt-BR" sz="2400" dirty="0" smtClean="0"/>
              <a:t> </a:t>
            </a:r>
            <a:r>
              <a:rPr lang="pt-BR" sz="2400" dirty="0" err="1" smtClean="0"/>
              <a:t>del</a:t>
            </a:r>
            <a:r>
              <a:rPr lang="pt-BR" sz="2400" dirty="0" smtClean="0"/>
              <a:t> </a:t>
            </a:r>
            <a:r>
              <a:rPr lang="pt-BR" sz="2400" dirty="0" err="1" smtClean="0"/>
              <a:t>espectáculo</a:t>
            </a:r>
            <a:r>
              <a:rPr lang="pt-BR" sz="2400" dirty="0" smtClean="0"/>
              <a:t> de </a:t>
            </a:r>
            <a:r>
              <a:rPr lang="pt-BR" sz="2400" dirty="0" err="1" smtClean="0"/>
              <a:t>la</a:t>
            </a:r>
            <a:r>
              <a:rPr lang="pt-BR" sz="2400" dirty="0" smtClean="0"/>
              <a:t> </a:t>
            </a:r>
            <a:r>
              <a:rPr lang="pt-BR" sz="2400" dirty="0" err="1" smtClean="0"/>
              <a:t>producción</a:t>
            </a:r>
            <a:r>
              <a:rPr lang="pt-BR" sz="2400" dirty="0" smtClean="0"/>
              <a:t> y </a:t>
            </a:r>
            <a:r>
              <a:rPr lang="pt-BR" sz="2400" dirty="0" err="1" smtClean="0"/>
              <a:t>el</a:t>
            </a:r>
            <a:r>
              <a:rPr lang="pt-BR" sz="2400" dirty="0" smtClean="0"/>
              <a:t> </a:t>
            </a:r>
            <a:r>
              <a:rPr lang="pt-BR" sz="2400" dirty="0" err="1" smtClean="0"/>
              <a:t>acceso</a:t>
            </a:r>
            <a:r>
              <a:rPr lang="pt-BR" sz="2400" dirty="0" smtClean="0"/>
              <a:t> al dato. Hasta </a:t>
            </a:r>
            <a:r>
              <a:rPr lang="pt-BR" sz="2400" dirty="0" err="1" smtClean="0"/>
              <a:t>otra</a:t>
            </a:r>
            <a:r>
              <a:rPr lang="pt-BR" sz="2400" dirty="0" smtClean="0"/>
              <a:t> </a:t>
            </a:r>
            <a:r>
              <a:rPr lang="pt-BR" sz="2400" dirty="0" err="1" smtClean="0"/>
              <a:t>ciencia</a:t>
            </a:r>
            <a:r>
              <a:rPr lang="pt-BR" sz="2400" dirty="0" smtClean="0"/>
              <a:t> </a:t>
            </a:r>
            <a:r>
              <a:rPr lang="pt-BR" sz="2400" dirty="0" err="1" smtClean="0"/>
              <a:t>ciudadana</a:t>
            </a:r>
            <a:r>
              <a:rPr lang="pt-BR" sz="2400" dirty="0"/>
              <a:t/>
            </a:r>
            <a:br>
              <a:rPr lang="pt-BR" sz="2400" dirty="0"/>
            </a:br>
            <a:r>
              <a:rPr lang="pt-BR" sz="2800" dirty="0" smtClean="0">
                <a:solidFill>
                  <a:srgbClr val="C00000"/>
                </a:solidFill>
              </a:rPr>
              <a:t>Julieta </a:t>
            </a:r>
            <a:r>
              <a:rPr lang="pt-BR" sz="2800" dirty="0" err="1" smtClean="0">
                <a:solidFill>
                  <a:srgbClr val="C00000"/>
                </a:solidFill>
              </a:rPr>
              <a:t>Piña</a:t>
            </a:r>
            <a:r>
              <a:rPr lang="pt-BR" sz="2800" dirty="0" smtClean="0">
                <a:solidFill>
                  <a:srgbClr val="C00000"/>
                </a:solidFill>
              </a:rPr>
              <a:t> Romero</a:t>
            </a:r>
            <a:endParaRPr lang="pt-BR" sz="2800" dirty="0">
              <a:solidFill>
                <a:srgbClr val="C00000"/>
              </a:solidFill>
            </a:endParaRPr>
          </a:p>
        </p:txBody>
      </p:sp>
      <p:sp>
        <p:nvSpPr>
          <p:cNvPr id="3" name="Espaço Reservado para Conteúdo 2"/>
          <p:cNvSpPr>
            <a:spLocks noGrp="1"/>
          </p:cNvSpPr>
          <p:nvPr>
            <p:ph idx="1"/>
          </p:nvPr>
        </p:nvSpPr>
        <p:spPr/>
        <p:txBody>
          <a:bodyPr>
            <a:normAutofit fontScale="92500"/>
          </a:bodyPr>
          <a:lstStyle/>
          <a:p>
            <a:r>
              <a:rPr lang="pt-BR" dirty="0" smtClean="0"/>
              <a:t>A atividade hoje chamada ciência cidadã data do século XVIII e se refere à observação e coleta de dados por parte de amadores e profissionais nos campos da ornitologia e da astronomia. Apenas no início do século XXI, com o desenvolvimento das Tecnologias de Informação e Comunicação e com o movimento pela ciência aberta, configura-se a ideia de uma participação cidadã definida por pelo menos quatro características:</a:t>
            </a:r>
          </a:p>
          <a:p>
            <a:pPr marL="514350" indent="-514350">
              <a:buAutoNum type="arabicPeriod"/>
            </a:pPr>
            <a:r>
              <a:rPr lang="pt-BR" dirty="0" smtClean="0"/>
              <a:t>voluntária;</a:t>
            </a:r>
          </a:p>
          <a:p>
            <a:pPr marL="514350" indent="-514350">
              <a:buAutoNum type="arabicPeriod"/>
            </a:pPr>
            <a:r>
              <a:rPr lang="pt-BR" dirty="0"/>
              <a:t>d</a:t>
            </a:r>
            <a:r>
              <a:rPr lang="pt-BR" dirty="0" smtClean="0"/>
              <a:t>istribuída geograficamente;</a:t>
            </a:r>
          </a:p>
          <a:p>
            <a:pPr marL="514350" indent="-514350">
              <a:buAutoNum type="arabicPeriod"/>
            </a:pPr>
            <a:r>
              <a:rPr lang="pt-BR" dirty="0"/>
              <a:t>b</a:t>
            </a:r>
            <a:r>
              <a:rPr lang="pt-BR" dirty="0" smtClean="0"/>
              <a:t>aseada em plataformas digitais;</a:t>
            </a:r>
          </a:p>
          <a:p>
            <a:pPr marL="514350" indent="-514350">
              <a:buAutoNum type="arabicPeriod"/>
            </a:pPr>
            <a:r>
              <a:rPr lang="pt-BR" dirty="0"/>
              <a:t>d</a:t>
            </a:r>
            <a:r>
              <a:rPr lang="pt-BR" dirty="0" smtClean="0"/>
              <a:t>irigida à consecução de objetivos determinados pela agenda científica.</a:t>
            </a:r>
            <a:endParaRPr lang="pt-BR" dirty="0"/>
          </a:p>
        </p:txBody>
      </p:sp>
    </p:spTree>
    <p:extLst>
      <p:ext uri="{BB962C8B-B14F-4D97-AF65-F5344CB8AC3E}">
        <p14:creationId xmlns:p14="http://schemas.microsoft.com/office/powerpoint/2010/main" val="27753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normAutofit fontScale="92500" lnSpcReduction="10000"/>
          </a:bodyPr>
          <a:lstStyle/>
          <a:p>
            <a:r>
              <a:rPr lang="pt-BR" dirty="0" smtClean="0"/>
              <a:t>A ciência que conhecemos hoje começou a ser forjada desde o século XVI e se algo marcou e permitiu seu desenvolvimento foi sua constituição como um campo autônomo, independente da Igreja e do mecenato da nobreza; seu desafio foi criar um campo fechado para proteger-se e garantir a livre investigação.</a:t>
            </a:r>
          </a:p>
          <a:p>
            <a:r>
              <a:rPr lang="pt-BR" dirty="0" smtClean="0"/>
              <a:t>Conhecimento fechado,  complexo e especializado.</a:t>
            </a:r>
          </a:p>
          <a:p>
            <a:r>
              <a:rPr lang="pt-BR" dirty="0" smtClean="0"/>
              <a:t>Desafio: abrir as portas à forma como se produz, abrir a estrutura que durante seis séculos de conquista histórica pela autonomia se manteve fechada.</a:t>
            </a:r>
          </a:p>
          <a:p>
            <a:r>
              <a:rPr lang="pt-BR" dirty="0" smtClean="0"/>
              <a:t>O desenvolvimento  de diversas práticas e ferramentas ligadas à utilização das tecnologias digitais colaborativas e à propriedade intelectual alternativa.</a:t>
            </a:r>
            <a:endParaRPr lang="pt-BR" dirty="0"/>
          </a:p>
        </p:txBody>
      </p:sp>
    </p:spTree>
    <p:extLst>
      <p:ext uri="{BB962C8B-B14F-4D97-AF65-F5344CB8AC3E}">
        <p14:creationId xmlns:p14="http://schemas.microsoft.com/office/powerpoint/2010/main" val="27783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normAutofit fontScale="85000" lnSpcReduction="10000"/>
          </a:bodyPr>
          <a:lstStyle/>
          <a:p>
            <a:r>
              <a:rPr lang="pt-BR" dirty="0" smtClean="0"/>
              <a:t>As três motivações da ciência aberta hoje, segundo sua concepção mais difundida </a:t>
            </a:r>
            <a:r>
              <a:rPr lang="pt-BR" sz="2400" dirty="0" smtClean="0"/>
              <a:t>(Organização para Cooperação e Desenvolvimento Econômico - OECD):</a:t>
            </a:r>
          </a:p>
          <a:p>
            <a:pPr marL="0" indent="0">
              <a:buNone/>
            </a:pPr>
            <a:r>
              <a:rPr lang="pt-BR" dirty="0" smtClean="0"/>
              <a:t>1. acesso aberto pensado em termos de publicações científicas que os próprios cientistas consultarão (</a:t>
            </a:r>
            <a:r>
              <a:rPr lang="pt-BR" i="1" dirty="0" smtClean="0"/>
              <a:t>open </a:t>
            </a:r>
            <a:r>
              <a:rPr lang="pt-BR" i="1" dirty="0" err="1" smtClean="0"/>
              <a:t>access</a:t>
            </a:r>
            <a:r>
              <a:rPr lang="pt-BR" dirty="0" smtClean="0"/>
              <a:t>);</a:t>
            </a:r>
          </a:p>
          <a:p>
            <a:pPr marL="0" indent="0">
              <a:buNone/>
            </a:pPr>
            <a:r>
              <a:rPr lang="pt-BR" dirty="0" smtClean="0"/>
              <a:t>2. </a:t>
            </a:r>
            <a:r>
              <a:rPr lang="pt-BR" dirty="0"/>
              <a:t>d</a:t>
            </a:r>
            <a:r>
              <a:rPr lang="pt-BR" dirty="0" smtClean="0"/>
              <a:t>ados de investigação abertos, que os próprios cientistas utilizarão (</a:t>
            </a:r>
            <a:r>
              <a:rPr lang="pt-BR" i="1" dirty="0" smtClean="0"/>
              <a:t>open </a:t>
            </a:r>
            <a:r>
              <a:rPr lang="pt-BR" i="1" dirty="0" err="1" smtClean="0"/>
              <a:t>research</a:t>
            </a:r>
            <a:r>
              <a:rPr lang="pt-BR" i="1" dirty="0" smtClean="0"/>
              <a:t> data</a:t>
            </a:r>
            <a:r>
              <a:rPr lang="pt-BR" dirty="0" smtClean="0"/>
              <a:t>);</a:t>
            </a:r>
          </a:p>
          <a:p>
            <a:pPr marL="0" indent="0">
              <a:buNone/>
            </a:pPr>
            <a:r>
              <a:rPr lang="pt-BR" dirty="0" smtClean="0"/>
              <a:t>3. colaboração aberta, promovida graças aos cientistas (</a:t>
            </a:r>
            <a:r>
              <a:rPr lang="pt-BR" i="1" dirty="0" smtClean="0"/>
              <a:t>open </a:t>
            </a:r>
            <a:r>
              <a:rPr lang="pt-BR" i="1" dirty="0" err="1" smtClean="0"/>
              <a:t>collaboration</a:t>
            </a:r>
            <a:r>
              <a:rPr lang="pt-BR" dirty="0" smtClean="0"/>
              <a:t>).</a:t>
            </a:r>
          </a:p>
          <a:p>
            <a:r>
              <a:rPr lang="pt-BR" dirty="0" smtClean="0"/>
              <a:t>Ciência aberta, nesta concepção, centrada em abrir-se para a própria comunidade científica de maneira a tornar o processo científico mais eficiente.</a:t>
            </a:r>
          </a:p>
          <a:p>
            <a:r>
              <a:rPr lang="pt-BR" dirty="0" smtClean="0"/>
              <a:t>A ciência cidadã aparece como uma das práticas – em segunda ordem na hierarquia – que articula o sistema da ciência aberta objetivando a participação cidadã orientada a tornar mais eficientes os resultados da investigação científica.</a:t>
            </a:r>
            <a:endParaRPr lang="pt-BR" dirty="0"/>
          </a:p>
        </p:txBody>
      </p:sp>
    </p:spTree>
    <p:extLst>
      <p:ext uri="{BB962C8B-B14F-4D97-AF65-F5344CB8AC3E}">
        <p14:creationId xmlns:p14="http://schemas.microsoft.com/office/powerpoint/2010/main" val="290009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normAutofit/>
          </a:bodyPr>
          <a:lstStyle/>
          <a:p>
            <a:pPr marL="0" indent="0" algn="ctr">
              <a:buNone/>
            </a:pPr>
            <a:r>
              <a:rPr lang="pt-BR" dirty="0" smtClean="0">
                <a:solidFill>
                  <a:srgbClr val="C00000"/>
                </a:solidFill>
              </a:rPr>
              <a:t>Será uma ciência repleta de dados mais livre e democrática, mais virtuosa?</a:t>
            </a:r>
          </a:p>
          <a:p>
            <a:pPr marL="514350" indent="-514350">
              <a:buAutoNum type="arabicPeriod"/>
            </a:pPr>
            <a:r>
              <a:rPr lang="pt-BR" dirty="0" smtClean="0"/>
              <a:t>produção subordinada aos objetivos da agenda científica;</a:t>
            </a:r>
          </a:p>
          <a:p>
            <a:pPr marL="514350" indent="-514350">
              <a:buAutoNum type="arabicPeriod"/>
            </a:pPr>
            <a:r>
              <a:rPr lang="pt-BR" dirty="0"/>
              <a:t>a</a:t>
            </a:r>
            <a:r>
              <a:rPr lang="pt-BR" dirty="0" smtClean="0"/>
              <a:t>cesso ao mero dado.</a:t>
            </a:r>
          </a:p>
          <a:p>
            <a:r>
              <a:rPr lang="pt-BR" dirty="0" smtClean="0"/>
              <a:t>Ciência se abre a novos atores, mas suas perguntas, seus objetivos, suas bases epistemológicas, seus protocolos metodológicos e seus resultados, permanecem fechados e alheios a concepções vindas dos cidadãos em sua qualidade de afetados, implicado ou critico da ciência.</a:t>
            </a:r>
            <a:endParaRPr lang="pt-BR" dirty="0"/>
          </a:p>
        </p:txBody>
      </p:sp>
    </p:spTree>
    <p:extLst>
      <p:ext uri="{BB962C8B-B14F-4D97-AF65-F5344CB8AC3E}">
        <p14:creationId xmlns:p14="http://schemas.microsoft.com/office/powerpoint/2010/main" val="337498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lstStyle/>
          <a:p>
            <a:pPr marL="0" indent="0">
              <a:buNone/>
            </a:pPr>
            <a:r>
              <a:rPr lang="pt-BR" dirty="0" smtClean="0"/>
              <a:t>Uma das questões pendente da ciência cidadã seria estudar os processos de democratização da ciência como processos necessários de demanda e de confrontação entre conhecimentos cidadãos e conhecimentos científicos: abrir a ciência a outras lógicas, outras epistemologias, outras cidadanias.</a:t>
            </a:r>
          </a:p>
          <a:p>
            <a:pPr marL="514350" indent="-514350">
              <a:buAutoNum type="arabicPeriod"/>
            </a:pPr>
            <a:endParaRPr lang="pt-BR" dirty="0"/>
          </a:p>
        </p:txBody>
      </p:sp>
    </p:spTree>
    <p:extLst>
      <p:ext uri="{BB962C8B-B14F-4D97-AF65-F5344CB8AC3E}">
        <p14:creationId xmlns:p14="http://schemas.microsoft.com/office/powerpoint/2010/main" val="306683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Open Science – Ciência Cidadã</a:t>
            </a:r>
            <a:br>
              <a:rPr lang="pt-BR" dirty="0" smtClean="0"/>
            </a:br>
            <a:r>
              <a:rPr lang="pt-BR" sz="3600" dirty="0" smtClean="0">
                <a:solidFill>
                  <a:srgbClr val="C00000"/>
                </a:solidFill>
              </a:rPr>
              <a:t>Sarita </a:t>
            </a:r>
            <a:r>
              <a:rPr lang="pt-BR" sz="3600" dirty="0" err="1" smtClean="0">
                <a:solidFill>
                  <a:srgbClr val="C00000"/>
                </a:solidFill>
              </a:rPr>
              <a:t>Albagli</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a:t>
            </a:r>
            <a:r>
              <a:rPr lang="pt-BR" dirty="0" smtClean="0">
                <a:hlinkClick r:id="rId2"/>
              </a:rPr>
              <a:t>www.youtube.com/watch?v=wsaixj5nQo0&amp;index=2&amp;list=PLA9qHoDitstqENOIYLdWy-r7JZbRXC_c2</a:t>
            </a:r>
            <a:endParaRPr lang="pt-BR" dirty="0" smtClean="0"/>
          </a:p>
          <a:p>
            <a:pPr marL="0" indent="0">
              <a:buNone/>
            </a:pPr>
            <a:endParaRPr lang="pt-BR" dirty="0" smtClean="0"/>
          </a:p>
          <a:p>
            <a:pPr marL="0" indent="0">
              <a:buNone/>
            </a:pPr>
            <a:r>
              <a:rPr lang="pt-BR" sz="1400" dirty="0" smtClean="0"/>
              <a:t>(4:32’)</a:t>
            </a:r>
            <a:endParaRPr lang="pt-BR" sz="1400" dirty="0"/>
          </a:p>
        </p:txBody>
      </p:sp>
    </p:spTree>
    <p:extLst>
      <p:ext uri="{BB962C8B-B14F-4D97-AF65-F5344CB8AC3E}">
        <p14:creationId xmlns:p14="http://schemas.microsoft.com/office/powerpoint/2010/main" val="316086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Ciência aberta</a:t>
            </a:r>
            <a:endParaRPr lang="pt-BR" b="1" dirty="0">
              <a:solidFill>
                <a:srgbClr val="C00000"/>
              </a:solidFill>
            </a:endParaRPr>
          </a:p>
        </p:txBody>
      </p:sp>
      <p:sp>
        <p:nvSpPr>
          <p:cNvPr id="3" name="Espaço Reservado para Conteúdo 2"/>
          <p:cNvSpPr>
            <a:spLocks noGrp="1"/>
          </p:cNvSpPr>
          <p:nvPr>
            <p:ph idx="1"/>
          </p:nvPr>
        </p:nvSpPr>
        <p:spPr/>
        <p:txBody>
          <a:bodyPr/>
          <a:lstStyle/>
          <a:p>
            <a:r>
              <a:rPr lang="pt-BR" dirty="0" smtClean="0"/>
              <a:t>Não se trata apenas de socializar a informação. Ciência para quê e para quem? Que sociedade queremos?</a:t>
            </a:r>
          </a:p>
          <a:p>
            <a:r>
              <a:rPr lang="pt-BR" dirty="0" smtClean="0"/>
              <a:t>Definição de ciência em disputa.</a:t>
            </a:r>
          </a:p>
          <a:p>
            <a:r>
              <a:rPr lang="pt-BR" dirty="0" smtClean="0"/>
              <a:t>Ideal da ciência resgatado – produção e compartilhamento do conhecimento.</a:t>
            </a:r>
          </a:p>
          <a:p>
            <a:r>
              <a:rPr lang="pt-BR" dirty="0" smtClean="0"/>
              <a:t>Aumentar os estoques do conhecimento público – retorno social – base técnica permite.</a:t>
            </a:r>
          </a:p>
          <a:p>
            <a:r>
              <a:rPr lang="pt-BR" dirty="0" smtClean="0"/>
              <a:t>Não se trata de participação, mas de </a:t>
            </a:r>
            <a:r>
              <a:rPr lang="pt-BR" dirty="0" err="1" smtClean="0"/>
              <a:t>cocriação</a:t>
            </a:r>
            <a:r>
              <a:rPr lang="pt-BR" dirty="0" smtClean="0"/>
              <a:t>, colaboração.</a:t>
            </a:r>
          </a:p>
          <a:p>
            <a:r>
              <a:rPr lang="pt-BR" dirty="0" smtClean="0"/>
              <a:t>Diálogo e retroalimentação entre cientistas e não cientistas.</a:t>
            </a:r>
            <a:endParaRPr lang="pt-BR" dirty="0"/>
          </a:p>
        </p:txBody>
      </p:sp>
    </p:spTree>
    <p:extLst>
      <p:ext uri="{BB962C8B-B14F-4D97-AF65-F5344CB8AC3E}">
        <p14:creationId xmlns:p14="http://schemas.microsoft.com/office/powerpoint/2010/main" val="295074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24063" y="285750"/>
            <a:ext cx="8229600" cy="1143000"/>
          </a:xfrm>
        </p:spPr>
        <p:txBody>
          <a:bodyPr>
            <a:normAutofit fontScale="90000"/>
          </a:bodyPr>
          <a:lstStyle/>
          <a:p>
            <a:pPr algn="ctr" eaLnBrk="1" hangingPunct="1"/>
            <a:r>
              <a:rPr lang="pt-BR" altLang="pt-BR" dirty="0" smtClean="0"/>
              <a:t>Sociedade de risco</a:t>
            </a:r>
            <a:r>
              <a:rPr lang="pt-BR" altLang="pt-BR" dirty="0" smtClean="0">
                <a:solidFill>
                  <a:srgbClr val="C00000"/>
                </a:solidFill>
              </a:rPr>
              <a:t/>
            </a:r>
            <a:br>
              <a:rPr lang="pt-BR" altLang="pt-BR" dirty="0" smtClean="0">
                <a:solidFill>
                  <a:srgbClr val="C00000"/>
                </a:solidFill>
              </a:rPr>
            </a:br>
            <a:r>
              <a:rPr lang="pt-BR" altLang="pt-BR" dirty="0" err="1" smtClean="0">
                <a:solidFill>
                  <a:srgbClr val="C00000"/>
                </a:solidFill>
              </a:rPr>
              <a:t>Ulrich</a:t>
            </a:r>
            <a:r>
              <a:rPr lang="pt-BR" altLang="pt-BR" dirty="0" smtClean="0">
                <a:solidFill>
                  <a:srgbClr val="C00000"/>
                </a:solidFill>
              </a:rPr>
              <a:t> Beck</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pt-BR" altLang="pt-BR" sz="2400" dirty="0" smtClean="0">
                <a:solidFill>
                  <a:srgbClr val="C00000"/>
                </a:solidFill>
              </a:rPr>
              <a:t>Fim </a:t>
            </a:r>
            <a:r>
              <a:rPr lang="pt-BR" altLang="pt-BR" sz="2400" dirty="0">
                <a:solidFill>
                  <a:srgbClr val="C00000"/>
                </a:solidFill>
              </a:rPr>
              <a:t>do monopólio das pretensões científicas do conhecimento</a:t>
            </a:r>
            <a:r>
              <a:rPr lang="pt-BR" altLang="pt-BR" sz="2400" dirty="0"/>
              <a:t>: a ciência se torna cada vez mais necessária mas, ao mesmo tempo, cada vez menos suficiente para a definição socialmente vinculante de verdade.</a:t>
            </a:r>
          </a:p>
          <a:p>
            <a:pPr eaLnBrk="1" hangingPunct="1">
              <a:lnSpc>
                <a:spcPct val="80000"/>
              </a:lnSpc>
            </a:pPr>
            <a:r>
              <a:rPr lang="pt-BR" altLang="pt-BR" sz="2400" dirty="0"/>
              <a:t>Falibilidade e limites da ciência: êxitos e fracassos evidenciados no espaço </a:t>
            </a:r>
            <a:r>
              <a:rPr lang="pt-BR" altLang="pt-BR" sz="2400" dirty="0" smtClean="0"/>
              <a:t>público</a:t>
            </a:r>
          </a:p>
          <a:p>
            <a:pPr eaLnBrk="1" hangingPunct="1">
              <a:lnSpc>
                <a:spcPct val="80000"/>
              </a:lnSpc>
            </a:pPr>
            <a:r>
              <a:rPr lang="pt-BR" altLang="pt-BR" sz="2400" dirty="0" smtClean="0"/>
              <a:t>Não foi o fracasso, mas o </a:t>
            </a:r>
            <a:r>
              <a:rPr lang="pt-BR" altLang="pt-BR" sz="2400" dirty="0" smtClean="0">
                <a:solidFill>
                  <a:srgbClr val="C00000"/>
                </a:solidFill>
              </a:rPr>
              <a:t>sucesso das ciências</a:t>
            </a:r>
            <a:r>
              <a:rPr lang="pt-BR" altLang="pt-BR" sz="2400" dirty="0" smtClean="0"/>
              <a:t>, o que levou a que fossem destronadas.</a:t>
            </a:r>
          </a:p>
          <a:p>
            <a:pPr>
              <a:lnSpc>
                <a:spcPct val="80000"/>
              </a:lnSpc>
            </a:pPr>
            <a:r>
              <a:rPr lang="pt-BR" altLang="pt-BR" sz="2400" dirty="0" smtClean="0"/>
              <a:t>Busca de soluções aos problemas causados pela ciência moderna </a:t>
            </a:r>
            <a:endParaRPr lang="pt-BR" altLang="pt-BR" sz="2400" dirty="0"/>
          </a:p>
          <a:p>
            <a:pPr eaLnBrk="1" hangingPunct="1">
              <a:lnSpc>
                <a:spcPct val="80000"/>
              </a:lnSpc>
            </a:pPr>
            <a:r>
              <a:rPr lang="pt-BR" altLang="pt-BR" sz="2400" dirty="0" err="1"/>
              <a:t>Cientifização</a:t>
            </a:r>
            <a:r>
              <a:rPr lang="pt-BR" altLang="pt-BR" sz="2400" dirty="0"/>
              <a:t> simples: controle da natureza</a:t>
            </a:r>
          </a:p>
          <a:p>
            <a:pPr eaLnBrk="1" hangingPunct="1">
              <a:lnSpc>
                <a:spcPct val="80000"/>
              </a:lnSpc>
            </a:pPr>
            <a:r>
              <a:rPr lang="pt-BR" altLang="pt-BR" sz="2400" dirty="0"/>
              <a:t>Dissolução do monopólio social da ciência sobre a verdade.</a:t>
            </a:r>
          </a:p>
          <a:p>
            <a:pPr eaLnBrk="1" hangingPunct="1">
              <a:lnSpc>
                <a:spcPct val="80000"/>
              </a:lnSpc>
            </a:pPr>
            <a:r>
              <a:rPr lang="pt-BR" altLang="pt-BR" sz="2400" dirty="0" err="1"/>
              <a:t>Cientifização</a:t>
            </a:r>
            <a:r>
              <a:rPr lang="pt-BR" altLang="pt-BR" sz="2400" dirty="0"/>
              <a:t> simples para </a:t>
            </a:r>
            <a:r>
              <a:rPr lang="pt-BR" altLang="pt-BR" sz="2400" dirty="0" err="1"/>
              <a:t>cientifização</a:t>
            </a:r>
            <a:r>
              <a:rPr lang="pt-BR" altLang="pt-BR" sz="2400" dirty="0"/>
              <a:t> reflexiva: </a:t>
            </a:r>
            <a:r>
              <a:rPr lang="pt-BR" altLang="pt-BR" sz="2400" dirty="0" err="1"/>
              <a:t>cientifização</a:t>
            </a:r>
            <a:r>
              <a:rPr lang="pt-BR" altLang="pt-BR" sz="2400" dirty="0"/>
              <a:t> não apenas da natureza, do homem e da sociedade, mas de si, seus produtos, efeitos e erros; riscos.	</a:t>
            </a:r>
            <a:endParaRPr lang="pt-BR" altLang="pt-BR" sz="2400" dirty="0" smtClean="0"/>
          </a:p>
          <a:p>
            <a:pPr marL="0" indent="0" eaLnBrk="1" hangingPunct="1">
              <a:lnSpc>
                <a:spcPct val="80000"/>
              </a:lnSpc>
              <a:buNone/>
            </a:pPr>
            <a:r>
              <a:rPr lang="pt-BR" altLang="pt-BR" sz="2400" dirty="0" smtClean="0"/>
              <a:t>“O debate público sobre riscos da modernização é a via de conversão de erros em oportunidades de expansão sob condições de </a:t>
            </a:r>
            <a:r>
              <a:rPr lang="pt-BR" altLang="pt-BR" sz="2400" dirty="0" err="1" smtClean="0"/>
              <a:t>cientificização</a:t>
            </a:r>
            <a:r>
              <a:rPr lang="pt-BR" altLang="pt-BR" sz="2400" dirty="0" smtClean="0"/>
              <a:t> reflexiva”.</a:t>
            </a:r>
            <a:endParaRPr lang="pt-BR" altLang="pt-BR" sz="2400" dirty="0"/>
          </a:p>
        </p:txBody>
      </p:sp>
    </p:spTree>
    <p:extLst>
      <p:ext uri="{BB962C8B-B14F-4D97-AF65-F5344CB8AC3E}">
        <p14:creationId xmlns:p14="http://schemas.microsoft.com/office/powerpoint/2010/main" val="244853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200" b="1" dirty="0">
                <a:solidFill>
                  <a:srgbClr val="C00000"/>
                </a:solidFill>
              </a:rPr>
              <a:t>Ciência aberta, questões abertas </a:t>
            </a:r>
            <a:r>
              <a:rPr lang="pt-BR" sz="2000" dirty="0" smtClean="0"/>
              <a:t/>
            </a:r>
            <a:br>
              <a:rPr lang="pt-BR" sz="2000" dirty="0" smtClean="0"/>
            </a:br>
            <a:r>
              <a:rPr lang="pt-BR" sz="2000" dirty="0" smtClean="0"/>
              <a:t>Sarita </a:t>
            </a:r>
            <a:r>
              <a:rPr lang="pt-BR" sz="2000" dirty="0" err="1"/>
              <a:t>Albagli</a:t>
            </a:r>
            <a:r>
              <a:rPr lang="pt-BR" sz="2000" dirty="0"/>
              <a:t>, Maria Lucia Maciel e Alexandre </a:t>
            </a:r>
            <a:r>
              <a:rPr lang="pt-BR" sz="2000" dirty="0" err="1"/>
              <a:t>Hannud</a:t>
            </a:r>
            <a:r>
              <a:rPr lang="pt-BR" sz="2000" dirty="0"/>
              <a:t> Abdo organizadores. </a:t>
            </a:r>
            <a:r>
              <a:rPr lang="pt-BR" sz="2000" dirty="0" smtClean="0"/>
              <a:t/>
            </a:r>
            <a:br>
              <a:rPr lang="pt-BR" sz="2000" dirty="0" smtClean="0"/>
            </a:br>
            <a:r>
              <a:rPr lang="pt-BR" sz="2000" dirty="0"/>
              <a:t/>
            </a:r>
            <a:br>
              <a:rPr lang="pt-BR" sz="2000" dirty="0"/>
            </a:br>
            <a:r>
              <a:rPr lang="pt-BR" sz="1400" dirty="0" smtClean="0"/>
              <a:t>phttp</a:t>
            </a:r>
            <a:r>
              <a:rPr lang="pt-BR" sz="1400" dirty="0"/>
              <a:t>://livroaberto.ibict.br/bitstream/1/1060/1/Ciencia%20aberta_questoes%20abertas_PORTUGUES_DIGITAL%20(5).</a:t>
            </a:r>
            <a:r>
              <a:rPr lang="pt-BR" sz="1400" dirty="0" smtClean="0"/>
              <a:t>pdf</a:t>
            </a:r>
            <a:br>
              <a:rPr lang="pt-BR" sz="1400" dirty="0" smtClean="0"/>
            </a:br>
            <a:endParaRPr lang="pt-BR" sz="1400" dirty="0"/>
          </a:p>
        </p:txBody>
      </p:sp>
      <p:sp>
        <p:nvSpPr>
          <p:cNvPr id="3" name="Espaço Reservado para Conteúdo 2"/>
          <p:cNvSpPr>
            <a:spLocks noGrp="1"/>
          </p:cNvSpPr>
          <p:nvPr>
            <p:ph idx="1"/>
          </p:nvPr>
        </p:nvSpPr>
        <p:spPr/>
        <p:txBody>
          <a:bodyPr/>
          <a:lstStyle/>
          <a:p>
            <a:pPr marL="0" indent="0">
              <a:buNone/>
            </a:pPr>
            <a:r>
              <a:rPr lang="pt-BR" dirty="0" smtClean="0"/>
              <a:t>“O </a:t>
            </a:r>
            <a:r>
              <a:rPr lang="pt-BR" dirty="0"/>
              <a:t>tema da ciência aberta ganha espaço não apenas nos ambientes institucionais de ciência, tecnologia e inovação, como também em outros contextos até então à parte dessas atividades, mobilizando outros grupos sociais como interlocutores das práticas científicas. As transformações nas relações entre ciência, tecnologia e sociedade daí decorrentes integram, por sua vez, novas dinâmicas de produção e circulação do conhecimento, da informação e da cultura, bem como o novo papel que essas dinâmicas desempenham nos processos contemporâneos de participação e mudança </a:t>
            </a:r>
            <a:r>
              <a:rPr lang="pt-BR" dirty="0" smtClean="0"/>
              <a:t>social”.</a:t>
            </a:r>
            <a:endParaRPr lang="pt-BR" dirty="0"/>
          </a:p>
        </p:txBody>
      </p:sp>
    </p:spTree>
    <p:extLst>
      <p:ext uri="{BB962C8B-B14F-4D97-AF65-F5344CB8AC3E}">
        <p14:creationId xmlns:p14="http://schemas.microsoft.com/office/powerpoint/2010/main" val="776301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Ciência aberta</a:t>
            </a:r>
            <a:br>
              <a:rPr lang="pt-BR" dirty="0" smtClean="0"/>
            </a:br>
            <a:r>
              <a:rPr lang="pt-BR" sz="3600" dirty="0" smtClean="0">
                <a:solidFill>
                  <a:srgbClr val="C00000"/>
                </a:solidFill>
              </a:rPr>
              <a:t>Sarita </a:t>
            </a:r>
            <a:r>
              <a:rPr lang="pt-BR" sz="3600" dirty="0" err="1" smtClean="0">
                <a:solidFill>
                  <a:srgbClr val="C00000"/>
                </a:solidFill>
              </a:rPr>
              <a:t>Albagli</a:t>
            </a:r>
            <a:endParaRPr lang="pt-BR" sz="36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pPr algn="just"/>
            <a:r>
              <a:rPr lang="pt-BR" dirty="0" smtClean="0"/>
              <a:t>“O </a:t>
            </a:r>
            <a:r>
              <a:rPr lang="pt-BR" dirty="0"/>
              <a:t>movimento pela ciência aberta deve ser pensado no </a:t>
            </a:r>
            <a:r>
              <a:rPr lang="pt-BR" dirty="0">
                <a:solidFill>
                  <a:srgbClr val="C00000"/>
                </a:solidFill>
              </a:rPr>
              <a:t>contexto dos movimentos sociais </a:t>
            </a:r>
            <a:r>
              <a:rPr lang="pt-BR" dirty="0"/>
              <a:t>que emergem em meio a mudanças nas condições de produção e circulação da informação, do conhecimento e da cultura, e que vêm desestabilizando arcabouços </a:t>
            </a:r>
            <a:r>
              <a:rPr lang="pt-BR" dirty="0" smtClean="0"/>
              <a:t>epistemológicos </a:t>
            </a:r>
            <a:r>
              <a:rPr lang="pt-BR" dirty="0"/>
              <a:t>e institucionais vigentes. Trata-se de refletir sobre os desafios que essas mudanças trazem às dinâmicas científicas, seus valores e práticas, e sobre os novos olhares que se impõem para melhor compreender e lidar com tais desafios. Ciência aberta é aqui entendida como </a:t>
            </a:r>
            <a:r>
              <a:rPr lang="pt-BR" dirty="0">
                <a:solidFill>
                  <a:srgbClr val="C00000"/>
                </a:solidFill>
              </a:rPr>
              <a:t>processo, algo em construção, que mobiliza interesses e pontos de vista distintos (e, em alguns aspectos, antagônicos); e que também permite múltiplas (e por vezes conflituosas) </a:t>
            </a:r>
            <a:r>
              <a:rPr lang="pt-BR" dirty="0" smtClean="0">
                <a:solidFill>
                  <a:srgbClr val="C00000"/>
                </a:solidFill>
              </a:rPr>
              <a:t>interpretações</a:t>
            </a:r>
            <a:r>
              <a:rPr lang="pt-BR" dirty="0" smtClean="0"/>
              <a:t>”.</a:t>
            </a:r>
            <a:endParaRPr lang="pt-BR" dirty="0"/>
          </a:p>
        </p:txBody>
      </p:sp>
    </p:spTree>
    <p:extLst>
      <p:ext uri="{BB962C8B-B14F-4D97-AF65-F5344CB8AC3E}">
        <p14:creationId xmlns:p14="http://schemas.microsoft.com/office/powerpoint/2010/main" val="159776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Ciência Aberta</a:t>
            </a:r>
            <a:br>
              <a:rPr lang="pt-BR" dirty="0" smtClean="0"/>
            </a:br>
            <a:r>
              <a:rPr lang="pt-BR" sz="3600" dirty="0">
                <a:solidFill>
                  <a:srgbClr val="C00000"/>
                </a:solidFill>
              </a:rPr>
              <a:t>S</a:t>
            </a:r>
            <a:r>
              <a:rPr lang="pt-BR" sz="3600" dirty="0" smtClean="0">
                <a:solidFill>
                  <a:srgbClr val="C00000"/>
                </a:solidFill>
              </a:rPr>
              <a:t>arita </a:t>
            </a:r>
            <a:r>
              <a:rPr lang="pt-BR" sz="3600" dirty="0" err="1" smtClean="0">
                <a:solidFill>
                  <a:srgbClr val="C00000"/>
                </a:solidFill>
              </a:rPr>
              <a:t>Albagli</a:t>
            </a:r>
            <a:endParaRPr lang="pt-BR" sz="3600"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“Pensar o movimento pela ciência aberta, a partir de duas grandes vertentes. Uma delas é a tensão hoje </a:t>
            </a:r>
            <a:r>
              <a:rPr lang="pt-BR" dirty="0"/>
              <a:t>existente entre a </a:t>
            </a:r>
            <a:r>
              <a:rPr lang="pt-BR" dirty="0">
                <a:solidFill>
                  <a:srgbClr val="C00000"/>
                </a:solidFill>
              </a:rPr>
              <a:t>socialização do conhecimento, da informação e da cultura, de um lado, e sua privatização, de </a:t>
            </a:r>
            <a:r>
              <a:rPr lang="pt-BR" dirty="0" smtClean="0">
                <a:solidFill>
                  <a:srgbClr val="C00000"/>
                </a:solidFill>
              </a:rPr>
              <a:t>outro</a:t>
            </a:r>
            <a:r>
              <a:rPr lang="pt-BR" dirty="0"/>
              <a:t>. (...) A outra vertente diz respeito à </a:t>
            </a:r>
            <a:r>
              <a:rPr lang="pt-BR" dirty="0">
                <a:solidFill>
                  <a:srgbClr val="C00000"/>
                </a:solidFill>
              </a:rPr>
              <a:t>abrangência do próprio significado da ciência aberta</a:t>
            </a:r>
            <a:r>
              <a:rPr lang="pt-BR" dirty="0"/>
              <a:t>. Hoje essa questão amplia, ou melhor, transcende o chamado campo </a:t>
            </a:r>
            <a:r>
              <a:rPr lang="pt-BR" dirty="0" smtClean="0"/>
              <a:t>científico, envolvendo </a:t>
            </a:r>
            <a:r>
              <a:rPr lang="pt-BR" dirty="0"/>
              <a:t>maior porosidade e interlocução da ciência com outros segmentos sociais e outros tipos de saberes, no amplo espectro de possibilidades e espaços de produção do conhecimento. As abordagens da ciência aberta implicam superar a perspectiva de pensar a ciência a partir da sua produtividade intrínseca. Implicam o abalo de hierarquias, de fontes estabelecidas de autoridade e reputação, colocando foco nas relações entre ciência e poder, e, mais amplamente entre saber e poder. Em quaisquer dos casos, </a:t>
            </a:r>
            <a:r>
              <a:rPr lang="pt-BR" dirty="0" smtClean="0"/>
              <a:t>trata-se </a:t>
            </a:r>
            <a:r>
              <a:rPr lang="pt-BR" dirty="0"/>
              <a:t>de um debate e de um embate no plano das significações, que se investem de um caráter diretamente político, sendo um dos cernes na construção da democracia </a:t>
            </a:r>
            <a:r>
              <a:rPr lang="pt-BR" dirty="0" smtClean="0"/>
              <a:t>hoje.</a:t>
            </a:r>
          </a:p>
          <a:p>
            <a:pPr marL="0" indent="0">
              <a:buNone/>
            </a:pPr>
            <a:r>
              <a:rPr lang="pt-BR" dirty="0" smtClean="0"/>
              <a:t>O </a:t>
            </a:r>
            <a:r>
              <a:rPr lang="pt-BR" dirty="0"/>
              <a:t>movimento pela ciência aberta se insere nesse quadro de tensão entre, por um lado, novas formas de produção colaborativa, interativa e compartilhada da informação, do conhecimento, da cultura. E, por outro, mecanismos de captura e privatização desse conhecimento que é coletiva e socialmente produzido. Esse movimento adquire hoje um alcance internacional, indicando que os modos atualmente dominantes de produção e de comunicação científica são inadequados, por estarem submetidos a mecanismos que criam obstáculos artificiais de várias ordens, especialmente legais e econômicos, à sua livre circulação e colaboração e, logo, a seu avanço e </a:t>
            </a:r>
            <a:r>
              <a:rPr lang="pt-BR" dirty="0" smtClean="0"/>
              <a:t>difusão </a:t>
            </a:r>
            <a:r>
              <a:rPr lang="pt-BR" dirty="0"/>
              <a:t>, quando não há praticamente barreiras técnicas à circulação imediata da </a:t>
            </a:r>
            <a:r>
              <a:rPr lang="pt-BR" dirty="0" smtClean="0"/>
              <a:t>informação”. </a:t>
            </a:r>
            <a:endParaRPr lang="pt-BR" dirty="0"/>
          </a:p>
        </p:txBody>
      </p:sp>
    </p:spTree>
    <p:extLst>
      <p:ext uri="{BB962C8B-B14F-4D97-AF65-F5344CB8AC3E}">
        <p14:creationId xmlns:p14="http://schemas.microsoft.com/office/powerpoint/2010/main" val="120558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Ciência Aberta</a:t>
            </a:r>
            <a:br>
              <a:rPr lang="pt-BR" dirty="0"/>
            </a:br>
            <a:r>
              <a:rPr lang="pt-BR" sz="3600" dirty="0">
                <a:solidFill>
                  <a:srgbClr val="C00000"/>
                </a:solidFill>
              </a:rPr>
              <a:t>Sarita </a:t>
            </a:r>
            <a:r>
              <a:rPr lang="pt-BR" sz="3600" dirty="0" err="1">
                <a:solidFill>
                  <a:srgbClr val="C00000"/>
                </a:solidFill>
              </a:rPr>
              <a:t>Albagli</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pt-BR" dirty="0"/>
              <a:t>Não há, no entanto, consenso e amplo entendimento quanto à extensão, ao significado e ao modus operandi do que venha a ser a ciência aberta, nem sobre suas </a:t>
            </a:r>
            <a:r>
              <a:rPr lang="pt-BR" dirty="0" smtClean="0"/>
              <a:t>implicações. </a:t>
            </a:r>
            <a:r>
              <a:rPr lang="pt-BR" dirty="0"/>
              <a:t>Alguns consideram ser esta uma retomada do verdadeiro espírito da ciência, tal qual preconizado por Robert </a:t>
            </a:r>
            <a:r>
              <a:rPr lang="pt-BR" dirty="0" smtClean="0"/>
              <a:t>Merton, </a:t>
            </a:r>
            <a:r>
              <a:rPr lang="pt-BR" dirty="0"/>
              <a:t>já na década de 1940. Outros argumentam que o atual movimento pela ciência aberta não expressa simplesmente um novo ciclo de revitalização do </a:t>
            </a:r>
            <a:r>
              <a:rPr lang="pt-BR" dirty="0" err="1"/>
              <a:t>ethos</a:t>
            </a:r>
            <a:r>
              <a:rPr lang="pt-BR" dirty="0"/>
              <a:t> </a:t>
            </a:r>
            <a:r>
              <a:rPr lang="pt-BR" dirty="0" err="1"/>
              <a:t>mertoniano</a:t>
            </a:r>
            <a:r>
              <a:rPr lang="pt-BR" dirty="0"/>
              <a:t> de uma ciência desinteressada, em contraposição ao endurecimento dos regimes de propriedade intelectual a partir da década de 1980. </a:t>
            </a:r>
            <a:r>
              <a:rPr lang="pt-BR" dirty="0">
                <a:solidFill>
                  <a:srgbClr val="C00000"/>
                </a:solidFill>
              </a:rPr>
              <a:t>O movimento pela ciência aberta, em seu formato atual, reflete, na verdade, novos modos de pensar e de exercer a cientificidade, com repercussões diretas sobre os compromissos, normas e arcabouços institucionais que interferem diretamente na prática científica e nas suas relações com a sociedade</a:t>
            </a:r>
            <a:r>
              <a:rPr lang="pt-BR" dirty="0"/>
              <a:t>. O desenvolvimento e a difusão das plataformas </a:t>
            </a:r>
            <a:r>
              <a:rPr lang="pt-BR" dirty="0" err="1"/>
              <a:t>infocomunicacionais</a:t>
            </a:r>
            <a:r>
              <a:rPr lang="pt-BR" dirty="0"/>
              <a:t>, da ética hacker e da cultura livre digital reverberam nas formas de produzir e circular conhecimento e informação em ciência </a:t>
            </a:r>
            <a:r>
              <a:rPr lang="pt-BR" dirty="0" smtClean="0"/>
              <a:t>.</a:t>
            </a:r>
          </a:p>
        </p:txBody>
      </p:sp>
    </p:spTree>
    <p:extLst>
      <p:ext uri="{BB962C8B-B14F-4D97-AF65-F5344CB8AC3E}">
        <p14:creationId xmlns:p14="http://schemas.microsoft.com/office/powerpoint/2010/main" val="154501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Ciência Aberta</a:t>
            </a:r>
            <a:br>
              <a:rPr lang="pt-BR" dirty="0"/>
            </a:br>
            <a:r>
              <a:rPr lang="pt-BR" sz="3600" dirty="0">
                <a:solidFill>
                  <a:srgbClr val="C00000"/>
                </a:solidFill>
              </a:rPr>
              <a:t>Sarita </a:t>
            </a:r>
            <a:r>
              <a:rPr lang="pt-BR" sz="3600" dirty="0" err="1">
                <a:solidFill>
                  <a:srgbClr val="C00000"/>
                </a:solidFill>
              </a:rPr>
              <a:t>Albagli</a:t>
            </a:r>
            <a:endParaRPr lang="pt-BR" dirty="0"/>
          </a:p>
        </p:txBody>
      </p:sp>
      <p:sp>
        <p:nvSpPr>
          <p:cNvPr id="3" name="Espaço Reservado para Conteúdo 2"/>
          <p:cNvSpPr>
            <a:spLocks noGrp="1"/>
          </p:cNvSpPr>
          <p:nvPr>
            <p:ph idx="1"/>
          </p:nvPr>
        </p:nvSpPr>
        <p:spPr/>
        <p:txBody>
          <a:bodyPr>
            <a:normAutofit fontScale="70000" lnSpcReduction="20000"/>
          </a:bodyPr>
          <a:lstStyle/>
          <a:p>
            <a:pPr algn="just"/>
            <a:r>
              <a:rPr lang="pt-BR" dirty="0"/>
              <a:t>Uma das grandes questões do movimento pela ciência aberta é posta às </a:t>
            </a:r>
            <a:r>
              <a:rPr lang="pt-BR" dirty="0" smtClean="0"/>
              <a:t>institucionalidades.</a:t>
            </a:r>
          </a:p>
          <a:p>
            <a:pPr algn="just"/>
            <a:r>
              <a:rPr lang="pt-BR" dirty="0"/>
              <a:t>“Por um lado, impõem-se </a:t>
            </a:r>
            <a:r>
              <a:rPr lang="pt-BR" dirty="0">
                <a:solidFill>
                  <a:srgbClr val="C00000"/>
                </a:solidFill>
              </a:rPr>
              <a:t>novos formatos institucionais e arcabouços normativos e legais </a:t>
            </a:r>
            <a:r>
              <a:rPr lang="pt-BR" dirty="0"/>
              <a:t>que incidem sobre as formas de produção, circulação, apropriação e uso do conhecimento científico. Requerem-se também novos modelos avaliativos que contribuam para superar as pressões do </a:t>
            </a:r>
            <a:r>
              <a:rPr lang="pt-BR" dirty="0" err="1">
                <a:solidFill>
                  <a:srgbClr val="C00000"/>
                </a:solidFill>
              </a:rPr>
              <a:t>produtivismo</a:t>
            </a:r>
            <a:r>
              <a:rPr lang="pt-BR" dirty="0">
                <a:solidFill>
                  <a:srgbClr val="C00000"/>
                </a:solidFill>
              </a:rPr>
              <a:t> acadêmico </a:t>
            </a:r>
            <a:r>
              <a:rPr lang="pt-BR" dirty="0"/>
              <a:t>e para encontrar </a:t>
            </a:r>
            <a:r>
              <a:rPr lang="pt-BR" dirty="0">
                <a:solidFill>
                  <a:srgbClr val="C00000"/>
                </a:solidFill>
              </a:rPr>
              <a:t>formas de acreditação </a:t>
            </a:r>
            <a:r>
              <a:rPr lang="pt-BR" dirty="0"/>
              <a:t>que valorizem as novas dimensões éticas da pesquisa aberta e colaborativa, e que também contribuam para a criatividade e a </a:t>
            </a:r>
            <a:r>
              <a:rPr lang="pt-BR" dirty="0" err="1"/>
              <a:t>inovatividade</a:t>
            </a:r>
            <a:r>
              <a:rPr lang="pt-BR" dirty="0"/>
              <a:t> coletivas. Por outro lado, estabelecem-se acordos tácitos, que não se restringem às institucionalidades formais. Eles podem ser compreendidos a partir de uma perspectiva pragmática dos regimes de informação, frutos das ações de </a:t>
            </a:r>
            <a:r>
              <a:rPr lang="pt-BR" dirty="0" smtClean="0"/>
              <a:t>informação, </a:t>
            </a:r>
            <a:r>
              <a:rPr lang="pt-BR" dirty="0"/>
              <a:t>que é o que também lhes confere dinamismo e abertura à mudança. Trata-se tanto da abertura e da nova conformação de espaços e mecanismos institucionais existentes — da universidade às instituições de fomento à pesquisa — </a:t>
            </a:r>
            <a:r>
              <a:rPr lang="pt-BR" dirty="0">
                <a:solidFill>
                  <a:srgbClr val="C00000"/>
                </a:solidFill>
              </a:rPr>
              <a:t>como da valorização de novos espaços de produção coletiva e aberta do conhecimento que se vem constituindo </a:t>
            </a:r>
            <a:r>
              <a:rPr lang="pt-BR" dirty="0"/>
              <a:t>— como </a:t>
            </a:r>
            <a:r>
              <a:rPr lang="pt-BR" dirty="0" err="1"/>
              <a:t>hackerspaces</a:t>
            </a:r>
            <a:r>
              <a:rPr lang="pt-BR" dirty="0"/>
              <a:t> e outros espaços </a:t>
            </a:r>
            <a:r>
              <a:rPr lang="pt-BR" dirty="0" smtClean="0"/>
              <a:t>coletivos. </a:t>
            </a:r>
          </a:p>
          <a:p>
            <a:pPr algn="just"/>
            <a:r>
              <a:rPr lang="pt-BR" dirty="0" smtClean="0"/>
              <a:t>O </a:t>
            </a:r>
            <a:r>
              <a:rPr lang="pt-BR" dirty="0"/>
              <a:t>propósito é propiciar novas formas de produção da ciência, bem como facilitar o diálogo cognitivo e a articulação entre diferentes tipos de conhecimento e de saberes. E, ainda, reconhecer e mobilizar a diversidade de atores sociais que são produtores de conhecimento e de experiências de aprendizado altamente relevantes, mas são desconsiderados pelos espaços institucionais tradicionais onde se produz e ensina </a:t>
            </a:r>
            <a:r>
              <a:rPr lang="pt-BR" dirty="0" smtClean="0"/>
              <a:t>ciência”.</a:t>
            </a:r>
            <a:endParaRPr lang="pt-BR" dirty="0"/>
          </a:p>
        </p:txBody>
      </p:sp>
    </p:spTree>
    <p:extLst>
      <p:ext uri="{BB962C8B-B14F-4D97-AF65-F5344CB8AC3E}">
        <p14:creationId xmlns:p14="http://schemas.microsoft.com/office/powerpoint/2010/main" val="224631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a:solidFill>
                  <a:srgbClr val="C00000"/>
                </a:solidFill>
              </a:rPr>
              <a:t>RECOMENDAÇÃO DA UNESCO SOBRE CIÊNCIA ABERTA</a:t>
            </a:r>
            <a:br>
              <a:rPr lang="pt-BR" sz="3600" dirty="0">
                <a:solidFill>
                  <a:srgbClr val="C00000"/>
                </a:solidFill>
              </a:rPr>
            </a:br>
            <a:endParaRPr lang="pt-BR" sz="3600" dirty="0"/>
          </a:p>
        </p:txBody>
      </p:sp>
      <p:sp>
        <p:nvSpPr>
          <p:cNvPr id="3" name="Espaço Reservado para Conteúdo 2"/>
          <p:cNvSpPr>
            <a:spLocks noGrp="1"/>
          </p:cNvSpPr>
          <p:nvPr>
            <p:ph idx="1"/>
          </p:nvPr>
        </p:nvSpPr>
        <p:spPr/>
        <p:txBody>
          <a:bodyPr>
            <a:normAutofit fontScale="85000" lnSpcReduction="20000"/>
          </a:bodyPr>
          <a:lstStyle/>
          <a:p>
            <a:pPr marL="0" indent="0" algn="ctr">
              <a:buNone/>
            </a:pPr>
            <a:endParaRPr lang="pt-BR" sz="1800" dirty="0"/>
          </a:p>
          <a:p>
            <a:pPr marL="514350" indent="-514350" algn="just">
              <a:buFont typeface="+mj-lt"/>
              <a:buAutoNum type="arabicPeriod"/>
            </a:pPr>
            <a:r>
              <a:rPr lang="pt-BR" dirty="0"/>
              <a:t>O </a:t>
            </a:r>
            <a:r>
              <a:rPr lang="pt-BR" dirty="0">
                <a:solidFill>
                  <a:srgbClr val="C00000"/>
                </a:solidFill>
              </a:rPr>
              <a:t>propósito</a:t>
            </a:r>
            <a:r>
              <a:rPr lang="pt-BR" dirty="0"/>
              <a:t> desta Recomendação consiste em fornecer um marco internacional para políticas e práticas de ciência aberta que reconheça as diferenças disciplinares e regionais nas perspectivas de ciência aberta, leve em conta a liberdade acadêmica, as abordagens transformativas de gênero e os desafios específicos dos cientistas e outros atores da ciência aberta em diferentes países – em particular nos países em desenvolvimento – e contribua para reduzir as exclusões digitais, tecnológicas e de conhecimento existentes entre os países e dentro deles</a:t>
            </a:r>
            <a:r>
              <a:rPr lang="pt-BR" dirty="0" smtClean="0"/>
              <a:t>.</a:t>
            </a:r>
          </a:p>
          <a:p>
            <a:pPr marL="514350" indent="-514350" algn="just">
              <a:buFont typeface="+mj-lt"/>
              <a:buAutoNum type="arabicPeriod"/>
            </a:pPr>
            <a:r>
              <a:rPr lang="pt-BR" dirty="0" smtClean="0"/>
              <a:t>Esta </a:t>
            </a:r>
            <a:r>
              <a:rPr lang="pt-BR" dirty="0"/>
              <a:t>Recomendação </a:t>
            </a:r>
            <a:r>
              <a:rPr lang="pt-BR" dirty="0">
                <a:solidFill>
                  <a:srgbClr val="C00000"/>
                </a:solidFill>
              </a:rPr>
              <a:t>delineia</a:t>
            </a:r>
            <a:r>
              <a:rPr lang="pt-BR" dirty="0"/>
              <a:t> uma definição comum, valores, princípios e padrões compartilhados para a ciência aberta em âmbito internacional e propõe um conjunto de ações que contribuem para uma operacionalização justa e equitativa da ciência aberta para todos, nos âmbitos individual, institucional</a:t>
            </a:r>
            <a:r>
              <a:rPr lang="pt-BR" dirty="0" smtClean="0"/>
              <a:t>, nacional, regional e internacional.</a:t>
            </a:r>
          </a:p>
          <a:p>
            <a:pPr marL="0" indent="0" algn="r">
              <a:buNone/>
            </a:pPr>
            <a:r>
              <a:rPr lang="pt-BR" sz="1800" dirty="0">
                <a:hlinkClick r:id="rId2"/>
              </a:rPr>
              <a:t>https://unesdoc.unesco.org/ark:/48223/pf0000379949_por</a:t>
            </a:r>
            <a:endParaRPr lang="pt-BR" sz="1800" dirty="0"/>
          </a:p>
          <a:p>
            <a:pPr marL="514350" indent="-514350" algn="just">
              <a:buFont typeface="+mj-lt"/>
              <a:buAutoNum type="arabicPeriod"/>
            </a:pPr>
            <a:endParaRPr lang="pt-BR" sz="1800" dirty="0" smtClean="0"/>
          </a:p>
        </p:txBody>
      </p:sp>
    </p:spTree>
    <p:extLst>
      <p:ext uri="{BB962C8B-B14F-4D97-AF65-F5344CB8AC3E}">
        <p14:creationId xmlns:p14="http://schemas.microsoft.com/office/powerpoint/2010/main" val="2781042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a:solidFill>
                  <a:srgbClr val="C00000"/>
                </a:solidFill>
              </a:rPr>
              <a:t>RECOMENDAÇÃO DA UNESCO SOBRE CIÊNCIA ABERTA</a:t>
            </a:r>
            <a:br>
              <a:rPr lang="pt-BR" sz="3600" dirty="0">
                <a:solidFill>
                  <a:srgbClr val="C00000"/>
                </a:solidFill>
              </a:rPr>
            </a:br>
            <a:endParaRPr lang="pt-BR" sz="3600" dirty="0"/>
          </a:p>
        </p:txBody>
      </p:sp>
      <p:sp>
        <p:nvSpPr>
          <p:cNvPr id="3" name="Espaço Reservado para Conteúdo 2"/>
          <p:cNvSpPr>
            <a:spLocks noGrp="1"/>
          </p:cNvSpPr>
          <p:nvPr>
            <p:ph idx="1"/>
          </p:nvPr>
        </p:nvSpPr>
        <p:spPr/>
        <p:txBody>
          <a:bodyPr>
            <a:normAutofit fontScale="92500" lnSpcReduction="20000"/>
          </a:bodyPr>
          <a:lstStyle/>
          <a:p>
            <a:pPr algn="just"/>
            <a:r>
              <a:rPr lang="pt-BR" dirty="0"/>
              <a:t>Para fins desta Recomendação, </a:t>
            </a:r>
            <a:r>
              <a:rPr lang="pt-BR" dirty="0">
                <a:solidFill>
                  <a:srgbClr val="C00000"/>
                </a:solidFill>
              </a:rPr>
              <a:t>a ciência aberta é </a:t>
            </a:r>
            <a:r>
              <a:rPr lang="pt-BR" dirty="0"/>
              <a:t>definida</a:t>
            </a:r>
            <a:r>
              <a:rPr lang="pt-BR" dirty="0">
                <a:solidFill>
                  <a:srgbClr val="C00000"/>
                </a:solidFill>
              </a:rPr>
              <a:t> como um construto inclusivo que combina vários movimentos e práticas que têm o objetivo de disponibilizar abertamente conhecimento científico multilíngue, torná-lo acessível e reutilizável para todos, aumentar as colaborações científicas e o compartilhamento de informações para o benefício da ciência e da sociedade, e abrir os processos de criação, avaliação e comunicação do conhecimento científico a atores da sociedade, além da comunidade científica tradicional. Abrange todas as disciplinas científicas e todos os aspectos das práticas acadêmicas, incluindo ciências básicas e aplicadas, ciências naturais, sociais e humanas, e se baseia nos seguintes pilares-chave: </a:t>
            </a:r>
            <a:r>
              <a:rPr lang="pt-BR" dirty="0"/>
              <a:t>conhecimento científico aberto</a:t>
            </a:r>
            <a:r>
              <a:rPr lang="pt-BR" dirty="0">
                <a:solidFill>
                  <a:srgbClr val="C00000"/>
                </a:solidFill>
              </a:rPr>
              <a:t>, </a:t>
            </a:r>
            <a:r>
              <a:rPr lang="pt-BR" dirty="0"/>
              <a:t>infraestrutura</a:t>
            </a:r>
            <a:r>
              <a:rPr lang="pt-BR" dirty="0">
                <a:solidFill>
                  <a:srgbClr val="C00000"/>
                </a:solidFill>
              </a:rPr>
              <a:t> </a:t>
            </a:r>
            <a:r>
              <a:rPr lang="pt-BR" dirty="0"/>
              <a:t>científica aberta</a:t>
            </a:r>
            <a:r>
              <a:rPr lang="pt-BR" dirty="0">
                <a:solidFill>
                  <a:srgbClr val="C00000"/>
                </a:solidFill>
              </a:rPr>
              <a:t>, </a:t>
            </a:r>
            <a:r>
              <a:rPr lang="pt-BR" dirty="0"/>
              <a:t>comunicação científica</a:t>
            </a:r>
            <a:r>
              <a:rPr lang="pt-BR" dirty="0">
                <a:solidFill>
                  <a:srgbClr val="C00000"/>
                </a:solidFill>
              </a:rPr>
              <a:t>, </a:t>
            </a:r>
            <a:r>
              <a:rPr lang="pt-BR" dirty="0"/>
              <a:t>envolvimento aberto dos atores sociais e diálogo aberto com outros sistemas de conhecimento.</a:t>
            </a:r>
            <a:endParaRPr lang="pt-BR" sz="1800" dirty="0"/>
          </a:p>
          <a:p>
            <a:pPr marL="0" indent="0">
              <a:buNone/>
            </a:pPr>
            <a:r>
              <a:rPr lang="pt-BR" dirty="0"/>
              <a:t/>
            </a:r>
            <a:br>
              <a:rPr lang="pt-BR" dirty="0"/>
            </a:br>
            <a:endParaRPr lang="pt-BR" sz="1800" dirty="0"/>
          </a:p>
        </p:txBody>
      </p:sp>
    </p:spTree>
    <p:extLst>
      <p:ext uri="{BB962C8B-B14F-4D97-AF65-F5344CB8AC3E}">
        <p14:creationId xmlns:p14="http://schemas.microsoft.com/office/powerpoint/2010/main" val="1243744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135606" y="969183"/>
            <a:ext cx="4805509" cy="5587068"/>
          </a:xfrm>
          <a:prstGeom prst="rect">
            <a:avLst/>
          </a:prstGeom>
        </p:spPr>
      </p:pic>
      <p:pic>
        <p:nvPicPr>
          <p:cNvPr id="5" name="Imagem 4"/>
          <p:cNvPicPr>
            <a:picLocks noChangeAspect="1"/>
          </p:cNvPicPr>
          <p:nvPr/>
        </p:nvPicPr>
        <p:blipFill>
          <a:blip r:embed="rId3"/>
          <a:stretch>
            <a:fillRect/>
          </a:stretch>
        </p:blipFill>
        <p:spPr>
          <a:xfrm>
            <a:off x="4941116" y="969182"/>
            <a:ext cx="5327010" cy="5888817"/>
          </a:xfrm>
          <a:prstGeom prst="rect">
            <a:avLst/>
          </a:prstGeom>
        </p:spPr>
      </p:pic>
    </p:spTree>
    <p:extLst>
      <p:ext uri="{BB962C8B-B14F-4D97-AF65-F5344CB8AC3E}">
        <p14:creationId xmlns:p14="http://schemas.microsoft.com/office/powerpoint/2010/main" val="220432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smtClean="0">
                <a:solidFill>
                  <a:srgbClr val="C00000"/>
                </a:solidFill>
              </a:rPr>
              <a:t>PREÂMBULO</a:t>
            </a:r>
            <a:br>
              <a:rPr lang="pt-BR" sz="2000" b="1" dirty="0" smtClean="0">
                <a:solidFill>
                  <a:srgbClr val="C00000"/>
                </a:solidFill>
              </a:rPr>
            </a:br>
            <a:r>
              <a:rPr lang="pt-BR" sz="2000" dirty="0" smtClean="0"/>
              <a:t>A </a:t>
            </a:r>
            <a:r>
              <a:rPr lang="pt-BR" sz="2000" dirty="0"/>
              <a:t>Conferência Geral da Organização das Nações Unidas para a Educação, a Ciência e a Cultura (UNESCO), reunida em Paris, entre 9 e 24 de novembro de 2021, em sua 41ª </a:t>
            </a:r>
            <a:r>
              <a:rPr lang="pt-BR" sz="2000" dirty="0" smtClean="0"/>
              <a:t>sessão,</a:t>
            </a:r>
            <a:endParaRPr lang="pt-BR" sz="2000" dirty="0"/>
          </a:p>
        </p:txBody>
      </p:sp>
      <p:sp>
        <p:nvSpPr>
          <p:cNvPr id="3" name="Espaço Reservado para Conteúdo 2"/>
          <p:cNvSpPr>
            <a:spLocks noGrp="1"/>
          </p:cNvSpPr>
          <p:nvPr>
            <p:ph idx="1"/>
          </p:nvPr>
        </p:nvSpPr>
        <p:spPr/>
        <p:txBody>
          <a:bodyPr>
            <a:normAutofit fontScale="47500" lnSpcReduction="20000"/>
          </a:bodyPr>
          <a:lstStyle/>
          <a:p>
            <a:r>
              <a:rPr lang="pt-BR" dirty="0">
                <a:solidFill>
                  <a:srgbClr val="C00000"/>
                </a:solidFill>
              </a:rPr>
              <a:t>Reconhecendo a urgência de se enfrentar os complexos desafios ambientais, sociais e </a:t>
            </a:r>
            <a:r>
              <a:rPr lang="pt-BR" dirty="0" smtClean="0">
                <a:solidFill>
                  <a:srgbClr val="C00000"/>
                </a:solidFill>
              </a:rPr>
              <a:t>econômicos </a:t>
            </a:r>
            <a:r>
              <a:rPr lang="pt-BR" dirty="0">
                <a:solidFill>
                  <a:srgbClr val="C00000"/>
                </a:solidFill>
              </a:rPr>
              <a:t>interligados para as pessoas e o planeta, incluindo pobreza, questões de saúde, acesso à educação, aumento das desigualdades e disparidades de oportunidades, </a:t>
            </a:r>
            <a:r>
              <a:rPr lang="pt-BR" dirty="0" smtClean="0">
                <a:solidFill>
                  <a:srgbClr val="C00000"/>
                </a:solidFill>
              </a:rPr>
              <a:t>aumento </a:t>
            </a:r>
            <a:r>
              <a:rPr lang="pt-BR" dirty="0">
                <a:solidFill>
                  <a:srgbClr val="C00000"/>
                </a:solidFill>
              </a:rPr>
              <a:t>das lacunas nas áreas de ciência, tecnologia e inovação, esgotamento dos </a:t>
            </a:r>
            <a:r>
              <a:rPr lang="pt-BR" dirty="0" smtClean="0">
                <a:solidFill>
                  <a:srgbClr val="C00000"/>
                </a:solidFill>
              </a:rPr>
              <a:t>recursos </a:t>
            </a:r>
            <a:r>
              <a:rPr lang="pt-BR" dirty="0">
                <a:solidFill>
                  <a:srgbClr val="C00000"/>
                </a:solidFill>
              </a:rPr>
              <a:t>naturais, perda de biodiversidade, degradação da terra, mudança climática, desastres naturais e causados pelo homem, conflitos crescentes e crises humanitárias relacionadas</a:t>
            </a:r>
            <a:r>
              <a:rPr lang="pt-BR" dirty="0" smtClean="0"/>
              <a:t>,</a:t>
            </a:r>
          </a:p>
          <a:p>
            <a:r>
              <a:rPr lang="pt-BR" dirty="0" smtClean="0"/>
              <a:t>Reconhecendo </a:t>
            </a:r>
            <a:r>
              <a:rPr lang="pt-BR" dirty="0"/>
              <a:t>a importância vital das áreas de ciência, tecnologia e inovação (CTI) para responder a esses desafios, fornecendo soluções para melhorar o bem-estar humano, promover a sustentabilidade ambiental e o respeito pela diversidade biológica e cultural do planeta, fomentar o desenvolvimento social e econômico sustentável e promover a democracia e a paz</a:t>
            </a:r>
            <a:r>
              <a:rPr lang="pt-BR" dirty="0" smtClean="0"/>
              <a:t>,</a:t>
            </a:r>
          </a:p>
          <a:p>
            <a:r>
              <a:rPr lang="pt-BR" dirty="0" smtClean="0"/>
              <a:t>Reconhecendo </a:t>
            </a:r>
            <a:r>
              <a:rPr lang="pt-BR" dirty="0"/>
              <a:t>também as oportunidades e o potencial oferecidos pela expansão das tecnologias de informação e comunicação (TIC) e a interconexão global para acelerar o progresso humano e promover sociedades do conhecimento, e destacando a importância de se reduzir as lacunas digitais e de CTI existentes dentro de países e regiões e entre eles</a:t>
            </a:r>
            <a:r>
              <a:rPr lang="pt-BR" dirty="0" smtClean="0"/>
              <a:t>,</a:t>
            </a:r>
          </a:p>
          <a:p>
            <a:r>
              <a:rPr lang="pt-BR" dirty="0" smtClean="0"/>
              <a:t>Observando </a:t>
            </a:r>
            <a:r>
              <a:rPr lang="pt-BR" dirty="0"/>
              <a:t>o potencial transformador da ciência aberta para reduzir as desigualdades existentes em CTI e acelerar o progresso rumo à implementação da Agenda 2030, a realização dos Objetivos de Desenvolvimento Sustentável (ODS) e ainda mais além, em particular na África, nos países menos desenvolvidos (</a:t>
            </a:r>
            <a:r>
              <a:rPr lang="pt-BR" dirty="0" err="1"/>
              <a:t>LDCs</a:t>
            </a:r>
            <a:r>
              <a:rPr lang="pt-BR" dirty="0"/>
              <a:t>), nos países em desenvolvimento sem litoral (</a:t>
            </a:r>
            <a:r>
              <a:rPr lang="pt-BR" dirty="0" err="1"/>
              <a:t>LLDCs</a:t>
            </a:r>
            <a:r>
              <a:rPr lang="pt-BR" dirty="0"/>
              <a:t>) e nos pequenos Estados insulares em desenvolvimento (SIDS</a:t>
            </a:r>
            <a:r>
              <a:rPr lang="pt-BR" dirty="0" smtClean="0"/>
              <a:t>),</a:t>
            </a:r>
          </a:p>
          <a:p>
            <a:r>
              <a:rPr lang="pt-BR" dirty="0" smtClean="0"/>
              <a:t>Ciente </a:t>
            </a:r>
            <a:r>
              <a:rPr lang="pt-BR" dirty="0"/>
              <a:t>das prioridades globais da UNESCO, a saber, igualdade de gênero e África, e da necessidade de integrar todos esses aspectos em políticas e práticas de ciência aberta, com o objetivo de combater as causas profundas das desigualdades e oferecer soluções efetivas para essa finalidade</a:t>
            </a:r>
            <a:r>
              <a:rPr lang="pt-BR" dirty="0" smtClean="0"/>
              <a:t>,</a:t>
            </a:r>
          </a:p>
          <a:p>
            <a:r>
              <a:rPr lang="pt-BR" dirty="0" smtClean="0">
                <a:solidFill>
                  <a:srgbClr val="C00000"/>
                </a:solidFill>
              </a:rPr>
              <a:t>Considerando </a:t>
            </a:r>
            <a:r>
              <a:rPr lang="pt-BR" dirty="0">
                <a:solidFill>
                  <a:srgbClr val="C00000"/>
                </a:solidFill>
              </a:rPr>
              <a:t>que práticas científicas mais abertas, transparentes, colaborativas e inclusivas, aliadas a um conhecimento científico mais acessível e verificável, sujeito a escrutínio e crítica, é um empreendimento mais eficiente que melhora a qualidade, a reprodutibilidade e o impacto da ciência e, portanto, a confiabilidade das evidências necessárias para a tomada de decisões e políticas robustas, assim como para o aumento da confiança na ciência, </a:t>
            </a:r>
            <a:endParaRPr lang="pt-BR" dirty="0" smtClean="0">
              <a:solidFill>
                <a:srgbClr val="C00000"/>
              </a:solidFill>
            </a:endParaRPr>
          </a:p>
          <a:p>
            <a:r>
              <a:rPr lang="pt-BR" dirty="0" smtClean="0"/>
              <a:t>Observando </a:t>
            </a:r>
            <a:r>
              <a:rPr lang="pt-BR" dirty="0"/>
              <a:t>também que a crise de saúde global da COVID-19 comprovou, em todo o </a:t>
            </a:r>
            <a:r>
              <a:rPr lang="pt-BR" dirty="0" smtClean="0"/>
              <a:t>mundo</a:t>
            </a:r>
            <a:r>
              <a:rPr lang="pt-BR" dirty="0"/>
              <a:t>, a necessidade e a urgência de se promover um acesso equitativo à informação científica, facilitando o compartilhamento de conhecimento, dados e informações científicas, aumentando a colaboração científica e a tomada de decisões baseada na ciência e no </a:t>
            </a:r>
            <a:r>
              <a:rPr lang="pt-BR" dirty="0" smtClean="0"/>
              <a:t>conhecimento </a:t>
            </a:r>
            <a:r>
              <a:rPr lang="pt-BR" dirty="0"/>
              <a:t>para responder a emergências globais e aumentar a resiliência das sociedades, </a:t>
            </a:r>
          </a:p>
        </p:txBody>
      </p:sp>
    </p:spTree>
    <p:extLst>
      <p:ext uri="{BB962C8B-B14F-4D97-AF65-F5344CB8AC3E}">
        <p14:creationId xmlns:p14="http://schemas.microsoft.com/office/powerpoint/2010/main" val="1796041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47500" lnSpcReduction="20000"/>
          </a:bodyPr>
          <a:lstStyle/>
          <a:p>
            <a:r>
              <a:rPr lang="pt-BR" dirty="0" smtClean="0">
                <a:solidFill>
                  <a:srgbClr val="C00000"/>
                </a:solidFill>
              </a:rPr>
              <a:t>Comprometida </a:t>
            </a:r>
            <a:r>
              <a:rPr lang="pt-BR" dirty="0">
                <a:solidFill>
                  <a:srgbClr val="C00000"/>
                </a:solidFill>
              </a:rPr>
              <a:t>em não deixar ninguém para trás no que diz respeito ao acesso à ciência e aos benefícios do progresso científico, garantindo que o conhecimento, os dados, os métodos e os processos científicos necessários para responder a crises globais, atuais e futuras, de saúde e de outras naturezas, estejam disponíveis de forma aberta para todos os países, de acordo com os direitos, obrigações, exceções e flexibilidades, nos termos dos acordos internacionais aplicáveis</a:t>
            </a:r>
            <a:r>
              <a:rPr lang="pt-BR" dirty="0" smtClean="0">
                <a:solidFill>
                  <a:srgbClr val="C00000"/>
                </a:solidFill>
              </a:rPr>
              <a:t>,</a:t>
            </a:r>
          </a:p>
          <a:p>
            <a:r>
              <a:rPr lang="pt-BR" dirty="0" smtClean="0"/>
              <a:t>Afirmando </a:t>
            </a:r>
            <a:r>
              <a:rPr lang="pt-BR" dirty="0"/>
              <a:t>os princípios da Declaração Universal dos Direitos Humanos, notadamente aqueles contidos em seus Artigos 19 e 27, bem como afirmando a Declaração das Nações Unidas sobre os Direitos dos Povos Indígenas, de 2007</a:t>
            </a:r>
            <a:r>
              <a:rPr lang="pt-BR" dirty="0" smtClean="0"/>
              <a:t>,</a:t>
            </a:r>
          </a:p>
          <a:p>
            <a:r>
              <a:rPr lang="pt-BR" dirty="0" smtClean="0"/>
              <a:t>Recordando </a:t>
            </a:r>
            <a:r>
              <a:rPr lang="pt-BR" dirty="0"/>
              <a:t>que uma das principais funções da UNESCO, como estipulado no Artigo I de sua Constituição, é manter, ampliar e difundir o conhecimento, incentivando a cooperação entre as nações em todos os ramos da atividade intelectual, incluindo o intercâmbio de publicações, objetos de interesse artístico e científico e outros materiais de informação, e criando métodos de cooperação internacional pensados para fornecer aos povos de todos os países acesso aos materiais impressos e publicados produzidos por qualquer um deles</a:t>
            </a:r>
            <a:r>
              <a:rPr lang="pt-BR" dirty="0" smtClean="0"/>
              <a:t>,</a:t>
            </a:r>
          </a:p>
          <a:p>
            <a:r>
              <a:rPr lang="pt-BR" dirty="0" smtClean="0"/>
              <a:t>Com </a:t>
            </a:r>
            <a:r>
              <a:rPr lang="pt-BR" dirty="0"/>
              <a:t>base na Recomendação da UNESCO sobre Ciência e Pesquisa Científica, de 2017, aprovada pela Conferência Geral da UNESCO em sua 39ª sessão, que reconhece, entre outros, o valor significativo da ciência como um bem comum</a:t>
            </a:r>
            <a:r>
              <a:rPr lang="pt-BR" dirty="0" smtClean="0"/>
              <a:t>,</a:t>
            </a:r>
          </a:p>
          <a:p>
            <a:r>
              <a:rPr lang="pt-BR" dirty="0" smtClean="0"/>
              <a:t>Recordando </a:t>
            </a:r>
            <a:r>
              <a:rPr lang="pt-BR" dirty="0"/>
              <a:t>também a Recomendação da UNESCO sobre Recursos Educacionais Abertos (REA), de 2019, e a Convenção Universal da UNESCO sobre Direitos Autorais, de 1971, e observando a estratégia sobre a contribuição da UNESCO para a promoção do acesso aberto à informação e à pesquisa científica, bem como a Carta da UNESCO para a Preservação do Patrimônio Digital, aprovada pela Conferência Geral da UNESCO em suas 36ª e 32ª sessões, respectivamente</a:t>
            </a:r>
            <a:r>
              <a:rPr lang="pt-BR" dirty="0" smtClean="0"/>
              <a:t>,</a:t>
            </a:r>
          </a:p>
          <a:p>
            <a:r>
              <a:rPr lang="pt-BR" dirty="0" smtClean="0"/>
              <a:t>Reconhecendo </a:t>
            </a:r>
            <a:r>
              <a:rPr lang="pt-BR" dirty="0"/>
              <a:t>também a importância dos marcos jurídicos internacionais existentes, em particular sobre os direitos de propriedade intelectual, incluindo os direitos dos cientistas a suas produções científicas</a:t>
            </a:r>
            <a:r>
              <a:rPr lang="pt-BR" dirty="0" smtClean="0"/>
              <a:t>,</a:t>
            </a:r>
          </a:p>
          <a:p>
            <a:r>
              <a:rPr lang="pt-BR" dirty="0" smtClean="0"/>
              <a:t>Reconhecendo </a:t>
            </a:r>
            <a:r>
              <a:rPr lang="pt-BR" dirty="0"/>
              <a:t>ainda que a prática da ciência aberta, </a:t>
            </a:r>
            <a:r>
              <a:rPr lang="pt-BR" dirty="0">
                <a:solidFill>
                  <a:srgbClr val="C00000"/>
                </a:solidFill>
              </a:rPr>
              <a:t>fundamentada nos valores da colaboração e do compartilhamento</a:t>
            </a:r>
            <a:r>
              <a:rPr lang="pt-BR" dirty="0"/>
              <a:t>, se baseia nos sistemas de </a:t>
            </a:r>
            <a:r>
              <a:rPr lang="pt-BR" dirty="0">
                <a:solidFill>
                  <a:srgbClr val="C00000"/>
                </a:solidFill>
              </a:rPr>
              <a:t>propriedade intelectual </a:t>
            </a:r>
            <a:r>
              <a:rPr lang="pt-BR" dirty="0"/>
              <a:t>existentes e promove uma abordagem aberta que incentiva o uso do licenciamento aberto, acrescenta materiais ao domínio público e faz uso, conforme o caso, das flexibilidades existentes nos sistemas de propriedade intelectual para ampliar o acesso e todos ao conhecimento para o benefício da ciência e da sociedade, e para promover oportunidades de inovação e participação na criação conjunta do conhecimento,</a:t>
            </a:r>
          </a:p>
          <a:p>
            <a:endParaRPr lang="pt-BR" dirty="0"/>
          </a:p>
          <a:p>
            <a:pPr marL="0" indent="0">
              <a:buNone/>
            </a:pPr>
            <a:endParaRPr lang="pt-BR" dirty="0"/>
          </a:p>
        </p:txBody>
      </p:sp>
    </p:spTree>
    <p:extLst>
      <p:ext uri="{BB962C8B-B14F-4D97-AF65-F5344CB8AC3E}">
        <p14:creationId xmlns:p14="http://schemas.microsoft.com/office/powerpoint/2010/main" val="342075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pPr algn="ctr"/>
            <a:r>
              <a:rPr lang="pt-BR" altLang="pt-BR" dirty="0" smtClean="0"/>
              <a:t>Sociedade de risco</a:t>
            </a:r>
            <a:r>
              <a:rPr lang="pt-BR" altLang="pt-BR" dirty="0" smtClean="0">
                <a:solidFill>
                  <a:srgbClr val="C00000"/>
                </a:solidFill>
              </a:rPr>
              <a:t/>
            </a:r>
            <a:br>
              <a:rPr lang="pt-BR" altLang="pt-BR" dirty="0" smtClean="0">
                <a:solidFill>
                  <a:srgbClr val="C00000"/>
                </a:solidFill>
              </a:rPr>
            </a:br>
            <a:r>
              <a:rPr lang="pt-BR" altLang="pt-BR" dirty="0" err="1" smtClean="0">
                <a:solidFill>
                  <a:srgbClr val="C00000"/>
                </a:solidFill>
              </a:rPr>
              <a:t>Ulrich</a:t>
            </a:r>
            <a:r>
              <a:rPr lang="pt-BR" altLang="pt-BR" dirty="0" smtClean="0">
                <a:solidFill>
                  <a:srgbClr val="C00000"/>
                </a:solidFill>
              </a:rPr>
              <a:t> Beck</a:t>
            </a:r>
            <a:endParaRPr lang="pt-BR" altLang="pt-BR" dirty="0" smtClean="0"/>
          </a:p>
        </p:txBody>
      </p:sp>
      <p:sp>
        <p:nvSpPr>
          <p:cNvPr id="13315" name="Espaço Reservado para Conteúdo 2"/>
          <p:cNvSpPr>
            <a:spLocks noGrp="1"/>
          </p:cNvSpPr>
          <p:nvPr>
            <p:ph idx="1"/>
          </p:nvPr>
        </p:nvSpPr>
        <p:spPr/>
        <p:txBody>
          <a:bodyPr>
            <a:normAutofit/>
          </a:bodyPr>
          <a:lstStyle/>
          <a:p>
            <a:pPr>
              <a:buFontTx/>
              <a:buNone/>
            </a:pPr>
            <a:r>
              <a:rPr lang="pt-BR" altLang="pt-BR" dirty="0" smtClean="0"/>
              <a:t>   “A ciência tornou-se humana. Está repleta de falhas e enganos. Mas também, é possível fazer ciência sem a verdade, talvez até melhor, mais honesta, versátil, ousada, corajosa” (p.250).</a:t>
            </a:r>
            <a:endParaRPr lang="pt-BR" altLang="pt-BR" dirty="0"/>
          </a:p>
          <a:p>
            <a:pPr>
              <a:buFontTx/>
              <a:buNone/>
            </a:pPr>
            <a:r>
              <a:rPr lang="pt-BR" altLang="pt-BR" dirty="0" smtClean="0"/>
              <a:t>“O uso social começa a (</a:t>
            </a:r>
            <a:r>
              <a:rPr lang="pt-BR" altLang="pt-BR" dirty="0" err="1" smtClean="0"/>
              <a:t>co</a:t>
            </a:r>
            <a:r>
              <a:rPr lang="pt-BR" altLang="pt-BR" dirty="0" smtClean="0"/>
              <a:t>)determinar o que vale como   conhecimento”. O local de controle e o tipo de critérios se deslocam: de dentro para fora, da metodologia para a política, da teoria para a aceitação social” (p.252).</a:t>
            </a:r>
            <a:endParaRPr lang="pt-BR" altLang="pt-BR" dirty="0"/>
          </a:p>
          <a:p>
            <a:pPr>
              <a:buFontTx/>
              <a:buNone/>
            </a:pPr>
            <a:r>
              <a:rPr lang="pt-BR" altLang="pt-BR" dirty="0" smtClean="0"/>
              <a:t>“A ciência pode transformar-se a si mesma e, numa crítica de seu </a:t>
            </a:r>
            <a:r>
              <a:rPr lang="pt-BR" altLang="pt-BR" dirty="0" err="1" smtClean="0"/>
              <a:t>autoentendimento</a:t>
            </a:r>
            <a:r>
              <a:rPr lang="pt-BR" altLang="pt-BR" dirty="0" smtClean="0"/>
              <a:t> histórico, ser teórica e praticamente revivida” (p273). </a:t>
            </a:r>
          </a:p>
        </p:txBody>
      </p:sp>
    </p:spTree>
    <p:extLst>
      <p:ext uri="{BB962C8B-B14F-4D97-AF65-F5344CB8AC3E}">
        <p14:creationId xmlns:p14="http://schemas.microsoft.com/office/powerpoint/2010/main" val="407799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47500" lnSpcReduction="20000"/>
          </a:bodyPr>
          <a:lstStyle/>
          <a:p>
            <a:r>
              <a:rPr lang="pt-BR" dirty="0" smtClean="0">
                <a:solidFill>
                  <a:srgbClr val="C00000"/>
                </a:solidFill>
              </a:rPr>
              <a:t>Observando </a:t>
            </a:r>
            <a:r>
              <a:rPr lang="pt-BR" dirty="0">
                <a:solidFill>
                  <a:srgbClr val="C00000"/>
                </a:solidFill>
              </a:rPr>
              <a:t>ainda que já existem em todo o mundo práticas de ciência aberta que promovem abertura, transparência e inclusão, e que quantidades crescentes de resultados científicos já são de domínio público ou licenciados por meio de sistemas de licença abertos que permitem livre acesso, reutilização e distribuição do trabalho sob condições específicas, desde que seu criador receba os créditos devidos</a:t>
            </a:r>
            <a:r>
              <a:rPr lang="pt-BR" dirty="0" smtClean="0">
                <a:solidFill>
                  <a:srgbClr val="C00000"/>
                </a:solidFill>
              </a:rPr>
              <a:t>,</a:t>
            </a:r>
          </a:p>
          <a:p>
            <a:r>
              <a:rPr lang="pt-BR" dirty="0" smtClean="0"/>
              <a:t>Recordando </a:t>
            </a:r>
            <a:r>
              <a:rPr lang="pt-BR" dirty="0"/>
              <a:t>ainda que a ciência aberta teve origem há várias décadas como um movimento que tinha como objetivo transformar a prática científica para se adaptar às mudanças, aos desafios, às oportunidades e aos riscos da era digital e para aumentar o impacto social da ciência e, nesse sentido, observando a Declaração da UNESCO/CIC sobre a Ciência e o Uso do Conhecimento Científico, de 1999, e a Agenda Científica – Marco de Ação, a Iniciativa de Acesso Aberto de Budapeste, de 2002, a Declaração de </a:t>
            </a:r>
            <a:r>
              <a:rPr lang="pt-BR" dirty="0" err="1"/>
              <a:t>Bethesda</a:t>
            </a:r>
            <a:r>
              <a:rPr lang="pt-BR" dirty="0"/>
              <a:t> sobre Publicação de Acesso Aberto, de 2003, e a Declaração de Berlim sobre o Acesso Aberto ao Conhecimento nas Ciências e Humanidades, de 2003,Reconhecendo ainda as significativas evidências disponíveis quanto aos benefícios </a:t>
            </a:r>
            <a:r>
              <a:rPr lang="pt-BR" dirty="0" smtClean="0"/>
              <a:t>econômicos </a:t>
            </a:r>
            <a:r>
              <a:rPr lang="pt-BR" dirty="0"/>
              <a:t>e os retornos substanciais do investimento associado às práticas e aos marcos de ciência aberta, que proporcionam inovação, pesquisa dinâmica e parcerias econômicas</a:t>
            </a:r>
            <a:r>
              <a:rPr lang="pt-BR" dirty="0" smtClean="0"/>
              <a:t>,</a:t>
            </a:r>
          </a:p>
          <a:p>
            <a:r>
              <a:rPr lang="pt-BR" dirty="0" smtClean="0"/>
              <a:t>Concordando </a:t>
            </a:r>
            <a:r>
              <a:rPr lang="pt-BR" dirty="0"/>
              <a:t>que o acesso mais amplo aos processos e resultados científicos pode melhorar a efetividade e a produtividade dos sistemas científicos, reduzindo os custos de duplicação na coleta, criação, transferência e reutilização de dados e materiais científicos, permitindo outras pesquisas com os mesmos dados, e aumentando o impacto social da ciência, multiplicando as oportunidades de participação local, nacional, regional e global no processo de pesquisa, assim como as oportunidades para a circulação mais ampla dos resultados científicos</a:t>
            </a:r>
            <a:r>
              <a:rPr lang="pt-BR" dirty="0" smtClean="0"/>
              <a:t>,</a:t>
            </a:r>
          </a:p>
          <a:p>
            <a:r>
              <a:rPr lang="pt-BR" dirty="0" smtClean="0">
                <a:solidFill>
                  <a:srgbClr val="C00000"/>
                </a:solidFill>
              </a:rPr>
              <a:t>Reconhecendo </a:t>
            </a:r>
            <a:r>
              <a:rPr lang="pt-BR" dirty="0">
                <a:solidFill>
                  <a:srgbClr val="C00000"/>
                </a:solidFill>
              </a:rPr>
              <a:t>a crescente importância dos processos científicos coletivos executados pelas comunidades de pesquisa com o uso da infraestrutura de conhecimento compartilhado para avançar em agendas de pesquisa compartilhadas que abordam problemas complexos</a:t>
            </a:r>
            <a:r>
              <a:rPr lang="pt-BR" dirty="0" smtClean="0"/>
              <a:t>,</a:t>
            </a:r>
          </a:p>
          <a:p>
            <a:r>
              <a:rPr lang="pt-BR" dirty="0" smtClean="0">
                <a:solidFill>
                  <a:srgbClr val="C00000"/>
                </a:solidFill>
              </a:rPr>
              <a:t>Considerando </a:t>
            </a:r>
            <a:r>
              <a:rPr lang="pt-BR" dirty="0">
                <a:solidFill>
                  <a:srgbClr val="C00000"/>
                </a:solidFill>
              </a:rPr>
              <a:t>que as características colaborativas e inclusivas da ciência aberta permitem que novos atores sociais se envolvam em processos científicos, inclusive por meio da ciência cidadã e participativa, contribuindo assim para a democratização do conhecimento, combatendo as informações falsas e a desinformação, abordando as desigualdades sistêmicas existentes e o isolamento da riqueza, do conhecimento e do poder, e orientando o trabalho científico para a solução de problemas socialmente relevantes</a:t>
            </a:r>
            <a:r>
              <a:rPr lang="pt-BR" dirty="0"/>
              <a:t>, </a:t>
            </a:r>
            <a:endParaRPr lang="pt-BR" dirty="0" smtClean="0"/>
          </a:p>
          <a:p>
            <a:r>
              <a:rPr lang="pt-BR" dirty="0" smtClean="0">
                <a:solidFill>
                  <a:srgbClr val="C00000"/>
                </a:solidFill>
              </a:rPr>
              <a:t>Reconhecendo </a:t>
            </a:r>
            <a:r>
              <a:rPr lang="pt-BR" dirty="0">
                <a:solidFill>
                  <a:srgbClr val="C00000"/>
                </a:solidFill>
              </a:rPr>
              <a:t>que a ciência aberta não deve apenas fomentar um maior </a:t>
            </a:r>
            <a:r>
              <a:rPr lang="pt-BR" dirty="0" smtClean="0">
                <a:solidFill>
                  <a:srgbClr val="C00000"/>
                </a:solidFill>
              </a:rPr>
              <a:t>compartilhamento </a:t>
            </a:r>
            <a:r>
              <a:rPr lang="pt-BR" dirty="0">
                <a:solidFill>
                  <a:srgbClr val="C00000"/>
                </a:solidFill>
              </a:rPr>
              <a:t>do conhecimento científico exclusivamente entre as comunidades científicas, mas também promover a inclusão e o intercâmbio de conhecimento acadêmico originário de grupos tradicionalmente </a:t>
            </a:r>
            <a:r>
              <a:rPr lang="pt-BR" dirty="0" err="1" smtClean="0">
                <a:solidFill>
                  <a:srgbClr val="C00000"/>
                </a:solidFill>
              </a:rPr>
              <a:t>sub-representados</a:t>
            </a:r>
            <a:r>
              <a:rPr lang="pt-BR" dirty="0" smtClean="0">
                <a:solidFill>
                  <a:srgbClr val="C00000"/>
                </a:solidFill>
              </a:rPr>
              <a:t> </a:t>
            </a:r>
            <a:r>
              <a:rPr lang="pt-BR" dirty="0">
                <a:solidFill>
                  <a:srgbClr val="C00000"/>
                </a:solidFill>
              </a:rPr>
              <a:t>ou excluídos (como mulheres, minorias, </a:t>
            </a:r>
            <a:r>
              <a:rPr lang="pt-BR" dirty="0" smtClean="0">
                <a:solidFill>
                  <a:srgbClr val="C00000"/>
                </a:solidFill>
              </a:rPr>
              <a:t>indígenas</a:t>
            </a:r>
            <a:r>
              <a:rPr lang="pt-BR" dirty="0">
                <a:solidFill>
                  <a:srgbClr val="C00000"/>
                </a:solidFill>
              </a:rPr>
              <a:t>, acadêmicos de países menos favorecidos e línguas com poucos recursos) e </a:t>
            </a:r>
            <a:r>
              <a:rPr lang="pt-BR" dirty="0" smtClean="0">
                <a:solidFill>
                  <a:srgbClr val="C00000"/>
                </a:solidFill>
              </a:rPr>
              <a:t>contribuir </a:t>
            </a:r>
            <a:r>
              <a:rPr lang="pt-BR" dirty="0">
                <a:solidFill>
                  <a:srgbClr val="C00000"/>
                </a:solidFill>
              </a:rPr>
              <a:t>para reduzir as desigualdades no acesso ao desenvolvimento científico, às </a:t>
            </a:r>
            <a:r>
              <a:rPr lang="pt-BR" dirty="0" smtClean="0">
                <a:solidFill>
                  <a:srgbClr val="C00000"/>
                </a:solidFill>
              </a:rPr>
              <a:t>infraestruturas </a:t>
            </a:r>
            <a:r>
              <a:rPr lang="pt-BR" dirty="0">
                <a:solidFill>
                  <a:srgbClr val="C00000"/>
                </a:solidFill>
              </a:rPr>
              <a:t>e às capacidades entre diferentes países e regiões</a:t>
            </a:r>
            <a:r>
              <a:rPr lang="pt-BR" dirty="0"/>
              <a:t>,</a:t>
            </a:r>
          </a:p>
          <a:p>
            <a:endParaRPr lang="pt-BR" dirty="0"/>
          </a:p>
          <a:p>
            <a:pPr marL="0" indent="0">
              <a:buNone/>
            </a:pPr>
            <a:endParaRPr lang="pt-BR" dirty="0"/>
          </a:p>
        </p:txBody>
      </p:sp>
    </p:spTree>
    <p:extLst>
      <p:ext uri="{BB962C8B-B14F-4D97-AF65-F5344CB8AC3E}">
        <p14:creationId xmlns:p14="http://schemas.microsoft.com/office/powerpoint/2010/main" val="1818799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fontScale="55000" lnSpcReduction="20000"/>
          </a:bodyPr>
          <a:lstStyle/>
          <a:p>
            <a:r>
              <a:rPr lang="pt-BR" dirty="0" smtClean="0">
                <a:solidFill>
                  <a:srgbClr val="C00000"/>
                </a:solidFill>
              </a:rPr>
              <a:t>Reconhecendo </a:t>
            </a:r>
            <a:r>
              <a:rPr lang="pt-BR" dirty="0">
                <a:solidFill>
                  <a:srgbClr val="C00000"/>
                </a:solidFill>
              </a:rPr>
              <a:t>também que a ciência aberta respeita a diversidade de culturas e sistemas de conhecimento em todo o mundo como alicerces para o desenvolvimento sustentável, promovendo o diálogo aberto com os povos indígenas e as comunidades locais, além do respeito por detentores de conhecimento culturalmente diverso para a solução de </a:t>
            </a:r>
            <a:r>
              <a:rPr lang="pt-BR" dirty="0" smtClean="0">
                <a:solidFill>
                  <a:srgbClr val="C00000"/>
                </a:solidFill>
              </a:rPr>
              <a:t>problemas </a:t>
            </a:r>
            <a:r>
              <a:rPr lang="pt-BR" dirty="0">
                <a:solidFill>
                  <a:srgbClr val="C00000"/>
                </a:solidFill>
              </a:rPr>
              <a:t>contemporâneos e estratégias emergentes para a mudança transformadora</a:t>
            </a:r>
            <a:r>
              <a:rPr lang="pt-BR" dirty="0" smtClean="0"/>
              <a:t>,</a:t>
            </a:r>
          </a:p>
          <a:p>
            <a:r>
              <a:rPr lang="pt-BR" dirty="0" smtClean="0"/>
              <a:t>Levando </a:t>
            </a:r>
            <a:r>
              <a:rPr lang="pt-BR" dirty="0"/>
              <a:t>em consideração, na adoção e na aplicação desta Recomendação, a grande diversidade de leis, regulamentos e costumes que, em diferentes países, determinam o padrão e a organização da ciência, da tecnologia e da inovação</a:t>
            </a:r>
            <a:r>
              <a:rPr lang="pt-BR" dirty="0" smtClean="0"/>
              <a:t>:</a:t>
            </a:r>
          </a:p>
          <a:p>
            <a:endParaRPr lang="pt-BR" dirty="0"/>
          </a:p>
          <a:p>
            <a:pPr marL="0" indent="0">
              <a:buNone/>
            </a:pPr>
            <a:r>
              <a:rPr lang="pt-BR" b="1" dirty="0" smtClean="0"/>
              <a:t>Adota </a:t>
            </a:r>
            <a:r>
              <a:rPr lang="pt-BR" b="1" dirty="0"/>
              <a:t>a presente Recomendação sobre Ciência Aberta neste 23º dia de novembro de 2021</a:t>
            </a:r>
            <a:r>
              <a:rPr lang="pt-BR" b="1" dirty="0" smtClean="0"/>
              <a:t>;</a:t>
            </a:r>
          </a:p>
          <a:p>
            <a:r>
              <a:rPr lang="pt-BR" dirty="0" smtClean="0"/>
              <a:t>Recomenda </a:t>
            </a:r>
            <a:r>
              <a:rPr lang="pt-BR" dirty="0"/>
              <a:t>que os Estados-membros apliquem as disposições desta Recomendação adotando as medidas apropriadas, incluindo quaisquer medidas legislativas ou de outra natureza que sejam necessárias, em linha com a prática constitucional e as estruturas governamentais de cada Estado, para dar efeito, em suas jurisdições, aos princípios desta Recomendação; </a:t>
            </a:r>
            <a:endParaRPr lang="pt-BR" dirty="0" smtClean="0"/>
          </a:p>
          <a:p>
            <a:r>
              <a:rPr lang="pt-BR" dirty="0" smtClean="0"/>
              <a:t>Recomenda </a:t>
            </a:r>
            <a:r>
              <a:rPr lang="pt-BR" dirty="0"/>
              <a:t>também que os Estados-membros levem esta Recomendação ao conhecimento das autoridades e dos órgãos responsáveis pela ciência, tecnologia e inovação, e consultem os atores pertinentes envolvidos com a ciência aberta</a:t>
            </a:r>
            <a:r>
              <a:rPr lang="pt-BR" dirty="0" smtClean="0"/>
              <a:t>;</a:t>
            </a:r>
          </a:p>
          <a:p>
            <a:r>
              <a:rPr lang="pt-BR" dirty="0" smtClean="0"/>
              <a:t>Recomenda </a:t>
            </a:r>
            <a:r>
              <a:rPr lang="pt-BR" dirty="0"/>
              <a:t>ainda que os Estados-membros colaborem em iniciativas bilaterais, regionais, multilaterais e globais para o avanço da ciência aberta</a:t>
            </a:r>
            <a:r>
              <a:rPr lang="pt-BR" dirty="0" smtClean="0"/>
              <a:t>;</a:t>
            </a:r>
          </a:p>
          <a:p>
            <a:r>
              <a:rPr lang="pt-BR" dirty="0" smtClean="0"/>
              <a:t>Recomenda </a:t>
            </a:r>
            <a:r>
              <a:rPr lang="pt-BR" dirty="0"/>
              <a:t>que os Estados-membros informem, nas datas e das maneiras determinadas, sobre as medidas adotadas em conformidade com esta </a:t>
            </a:r>
            <a:r>
              <a:rPr lang="pt-BR" dirty="0" smtClean="0"/>
              <a:t>Recomendação.</a:t>
            </a:r>
            <a:endParaRPr lang="pt-BR" dirty="0"/>
          </a:p>
        </p:txBody>
      </p:sp>
    </p:spTree>
    <p:extLst>
      <p:ext uri="{BB962C8B-B14F-4D97-AF65-F5344CB8AC3E}">
        <p14:creationId xmlns:p14="http://schemas.microsoft.com/office/powerpoint/2010/main" val="1942506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2866574" y="1209364"/>
            <a:ext cx="6458851" cy="4771985"/>
          </a:xfrm>
          <a:prstGeom prst="rect">
            <a:avLst/>
          </a:prstGeom>
        </p:spPr>
      </p:pic>
    </p:spTree>
    <p:extLst>
      <p:ext uri="{BB962C8B-B14F-4D97-AF65-F5344CB8AC3E}">
        <p14:creationId xmlns:p14="http://schemas.microsoft.com/office/powerpoint/2010/main" val="375217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stretch>
            <a:fillRect/>
          </a:stretch>
        </p:blipFill>
        <p:spPr>
          <a:xfrm>
            <a:off x="3088704" y="947957"/>
            <a:ext cx="6189519" cy="5083728"/>
          </a:xfrm>
          <a:prstGeom prst="rect">
            <a:avLst/>
          </a:prstGeom>
        </p:spPr>
      </p:pic>
    </p:spTree>
    <p:extLst>
      <p:ext uri="{BB962C8B-B14F-4D97-AF65-F5344CB8AC3E}">
        <p14:creationId xmlns:p14="http://schemas.microsoft.com/office/powerpoint/2010/main" val="388879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LINDAGEO</a:t>
            </a:r>
            <a:br>
              <a:rPr lang="pt-BR" dirty="0" smtClean="0"/>
            </a:br>
            <a:r>
              <a:rPr lang="pt-BR" sz="3600" dirty="0" smtClean="0">
                <a:solidFill>
                  <a:srgbClr val="C00000"/>
                </a:solidFill>
              </a:rPr>
              <a:t>Allan </a:t>
            </a:r>
            <a:r>
              <a:rPr lang="pt-BR" sz="3600" dirty="0" err="1" smtClean="0">
                <a:solidFill>
                  <a:srgbClr val="C00000"/>
                </a:solidFill>
              </a:rPr>
              <a:t>Yu</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a:t>
            </a:r>
            <a:r>
              <a:rPr lang="pt-BR" dirty="0" smtClean="0">
                <a:hlinkClick r:id="rId2"/>
              </a:rPr>
              <a:t>www.youtube.com/watch?v=dpAMorXWwME&amp;index=6&amp;list=PLA9qHoDitstqENOIYLdWy-r7JZbRXC_c2</a:t>
            </a:r>
            <a:endParaRPr lang="pt-BR" dirty="0" smtClean="0"/>
          </a:p>
          <a:p>
            <a:pPr marL="0" indent="0">
              <a:buNone/>
            </a:pPr>
            <a:endParaRPr lang="pt-BR" dirty="0"/>
          </a:p>
          <a:p>
            <a:pPr marL="0" indent="0">
              <a:buNone/>
            </a:pPr>
            <a:r>
              <a:rPr lang="pt-BR" sz="1200" dirty="0" smtClean="0"/>
              <a:t>[1:50’]</a:t>
            </a:r>
          </a:p>
          <a:p>
            <a:pPr marL="0" indent="0">
              <a:buNone/>
            </a:pPr>
            <a:endParaRPr lang="pt-BR" dirty="0"/>
          </a:p>
        </p:txBody>
      </p:sp>
    </p:spTree>
    <p:extLst>
      <p:ext uri="{BB962C8B-B14F-4D97-AF65-F5344CB8AC3E}">
        <p14:creationId xmlns:p14="http://schemas.microsoft.com/office/powerpoint/2010/main" val="772441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TÁXEUS – BIOFACES – </a:t>
            </a:r>
            <a:r>
              <a:rPr lang="pt-BR" dirty="0" err="1" smtClean="0"/>
              <a:t>eBIRD</a:t>
            </a:r>
            <a:r>
              <a:rPr lang="pt-BR" dirty="0" smtClean="0"/>
              <a:t> - WIKIAVES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hlinkClick r:id="rId2"/>
              </a:rPr>
              <a:t>http://</a:t>
            </a:r>
            <a:r>
              <a:rPr lang="pt-BR" dirty="0" smtClean="0">
                <a:hlinkClick r:id="rId2"/>
              </a:rPr>
              <a:t>www.taxeus.com.br/servicos/cienciacidada.jsf</a:t>
            </a:r>
            <a:endParaRPr lang="pt-BR" dirty="0" smtClean="0"/>
          </a:p>
          <a:p>
            <a:pPr marL="0" indent="0">
              <a:buNone/>
            </a:pPr>
            <a:endParaRPr lang="pt-BR" dirty="0" smtClean="0"/>
          </a:p>
          <a:p>
            <a:r>
              <a:rPr lang="pt-BR" dirty="0">
                <a:hlinkClick r:id="rId3"/>
              </a:rPr>
              <a:t>http://www.biofaces.com</a:t>
            </a:r>
            <a:r>
              <a:rPr lang="pt-BR" dirty="0" smtClean="0">
                <a:hlinkClick r:id="rId3"/>
              </a:rPr>
              <a:t>/</a:t>
            </a:r>
            <a:endParaRPr lang="pt-BR" dirty="0" smtClean="0"/>
          </a:p>
          <a:p>
            <a:endParaRPr lang="pt-BR" dirty="0"/>
          </a:p>
          <a:p>
            <a:r>
              <a:rPr lang="pt-BR" dirty="0">
                <a:hlinkClick r:id="rId4"/>
              </a:rPr>
              <a:t>https://</a:t>
            </a:r>
            <a:r>
              <a:rPr lang="pt-BR" dirty="0" smtClean="0">
                <a:hlinkClick r:id="rId4"/>
              </a:rPr>
              <a:t>ebird.org/home</a:t>
            </a:r>
            <a:endParaRPr lang="pt-BR" dirty="0" smtClean="0"/>
          </a:p>
          <a:p>
            <a:endParaRPr lang="pt-BR" dirty="0"/>
          </a:p>
          <a:p>
            <a:r>
              <a:rPr lang="pt-BR" dirty="0">
                <a:hlinkClick r:id="rId5"/>
              </a:rPr>
              <a:t>http://www.wikiaves.com.br</a:t>
            </a:r>
            <a:r>
              <a:rPr lang="pt-BR" dirty="0" smtClean="0">
                <a:hlinkClick r:id="rId5"/>
              </a:rPr>
              <a:t>/</a:t>
            </a:r>
            <a:endParaRPr lang="pt-BR" dirty="0" smtClean="0"/>
          </a:p>
          <a:p>
            <a:pPr marL="0" indent="0">
              <a:buNone/>
            </a:pPr>
            <a:endParaRPr lang="pt-BR" dirty="0" smtClean="0"/>
          </a:p>
          <a:p>
            <a:pPr marL="0" indent="0">
              <a:buNone/>
            </a:pPr>
            <a:r>
              <a:rPr lang="pt-BR" dirty="0"/>
              <a:t> </a:t>
            </a:r>
            <a:r>
              <a:rPr lang="pt-BR" dirty="0" smtClean="0"/>
              <a:t>Aumento da coleta de informações - Registros se tornam dados importantes para cientistas</a:t>
            </a:r>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399983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solidFill>
                  <a:srgbClr val="C00000"/>
                </a:solidFill>
              </a:rPr>
              <a:t/>
            </a:r>
            <a:br>
              <a:rPr lang="pt-BR" dirty="0" smtClean="0">
                <a:solidFill>
                  <a:srgbClr val="C00000"/>
                </a:solidFill>
              </a:rPr>
            </a:br>
            <a:r>
              <a:rPr lang="pt-BR" sz="3600" dirty="0" smtClean="0">
                <a:solidFill>
                  <a:srgbClr val="C00000"/>
                </a:solidFill>
              </a:rPr>
              <a:t>Estudante </a:t>
            </a:r>
            <a:r>
              <a:rPr lang="pt-BR" sz="3600" dirty="0">
                <a:solidFill>
                  <a:srgbClr val="C00000"/>
                </a:solidFill>
              </a:rPr>
              <a:t>de Medicina da USP descobre mais de 25 asteroides nunca </a:t>
            </a:r>
            <a:r>
              <a:rPr lang="pt-BR" sz="3600" dirty="0" smtClean="0">
                <a:solidFill>
                  <a:srgbClr val="C00000"/>
                </a:solidFill>
              </a:rPr>
              <a:t>descritos</a:t>
            </a:r>
            <a:r>
              <a:rPr lang="pt-BR" dirty="0" smtClean="0">
                <a:solidFill>
                  <a:srgbClr val="C00000"/>
                </a:solidFill>
              </a:rPr>
              <a:t/>
            </a:r>
            <a:br>
              <a:rPr lang="pt-BR" dirty="0" smtClean="0">
                <a:solidFill>
                  <a:srgbClr val="C00000"/>
                </a:solidFill>
              </a:rPr>
            </a:br>
            <a:r>
              <a:rPr lang="pt-BR" sz="2000" dirty="0" smtClean="0"/>
              <a:t>Jornal da USP (10/01/22)</a:t>
            </a:r>
            <a:r>
              <a:rPr lang="pt-BR" b="1" dirty="0"/>
              <a:t/>
            </a:r>
            <a:br>
              <a:rPr lang="pt-BR" b="1" dirty="0"/>
            </a:br>
            <a:endParaRPr lang="pt-BR" dirty="0"/>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i="1" dirty="0" err="1"/>
              <a:t>Verena</a:t>
            </a:r>
            <a:r>
              <a:rPr lang="pt-BR" i="1" dirty="0"/>
              <a:t> conquistou vaga em Medicina na USP em Ribeirão Preto enquanto caçava asteroides durante a pandemia; premiação pela descoberta aconteceu em dezembro de </a:t>
            </a:r>
            <a:r>
              <a:rPr lang="pt-BR" i="1" dirty="0" smtClean="0"/>
              <a:t>2021.</a:t>
            </a:r>
          </a:p>
          <a:p>
            <a:pPr fontAlgn="base"/>
            <a:r>
              <a:rPr lang="pt-BR" dirty="0"/>
              <a:t>ela analisava visualmente fotos em busca de pontos em movimento, gerava um relatório e enviava para os organizadores do programa. Depois, o material é enviado para a Universidade de Harvard, nos Estados Unidos, que confirma se é um asteroide – corpos rochosos de estrutura metálica, que orbitam o Sol – ou outro elemento do Universo.</a:t>
            </a:r>
          </a:p>
          <a:p>
            <a:pPr fontAlgn="base"/>
            <a:r>
              <a:rPr lang="pt-BR" dirty="0"/>
              <a:t>“Eu descobri mais de 25 asteroides e pelo menos um deles é classificado como muito importante. Ele faz parte de um grupo que é chamado de fraco, se movimenta mais devagar e pode colidir com a Terra. Agora, a </a:t>
            </a:r>
            <a:r>
              <a:rPr lang="pt-BR" dirty="0" err="1"/>
              <a:t>Nasa</a:t>
            </a:r>
            <a:r>
              <a:rPr lang="pt-BR" dirty="0"/>
              <a:t> está colhendo mais dados e irá analisar a órbita do asteroide para verificar qual é a probabilidade de colisão com a Terra e quando isso ocorreria”, revela </a:t>
            </a:r>
            <a:r>
              <a:rPr lang="pt-BR" dirty="0" err="1"/>
              <a:t>Verena</a:t>
            </a:r>
            <a:r>
              <a:rPr lang="pt-BR" dirty="0"/>
              <a:t>. A estudante ainda poderá dar nome aos asteroides descobertos após a emissão da documentação.</a:t>
            </a:r>
          </a:p>
          <a:p>
            <a:pPr marL="0" indent="0">
              <a:buNone/>
            </a:pPr>
            <a:endParaRPr lang="pt-BR" dirty="0"/>
          </a:p>
        </p:txBody>
      </p:sp>
    </p:spTree>
    <p:extLst>
      <p:ext uri="{BB962C8B-B14F-4D97-AF65-F5344CB8AC3E}">
        <p14:creationId xmlns:p14="http://schemas.microsoft.com/office/powerpoint/2010/main" val="31309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000" b="1" dirty="0"/>
              <a:t>Crianças desenvolvem políticas públicas em 24 municípios e criam parque no interior de SP</a:t>
            </a:r>
            <a:br>
              <a:rPr lang="pt-BR" sz="2000" b="1" dirty="0"/>
            </a:br>
            <a:r>
              <a:rPr lang="pt-BR" sz="2000" dirty="0"/>
              <a:t>Cidades se movimentam para se tornarem mais amigáveis para a infância e, ao escutarem os pequenos cidadãos, passaram a mudar suas </a:t>
            </a:r>
            <a:r>
              <a:rPr lang="pt-BR" sz="2000" dirty="0" smtClean="0"/>
              <a:t>práticas</a:t>
            </a:r>
            <a:br>
              <a:rPr lang="pt-BR" sz="2000" dirty="0" smtClean="0"/>
            </a:br>
            <a:r>
              <a:rPr lang="pt-BR" sz="2000" dirty="0" smtClean="0">
                <a:solidFill>
                  <a:srgbClr val="C00000"/>
                </a:solidFill>
              </a:rPr>
              <a:t>Folha de </a:t>
            </a:r>
            <a:r>
              <a:rPr lang="pt-BR" sz="2000" dirty="0" err="1" smtClean="0">
                <a:solidFill>
                  <a:srgbClr val="C00000"/>
                </a:solidFill>
              </a:rPr>
              <a:t>SPaulo</a:t>
            </a:r>
            <a:r>
              <a:rPr lang="pt-BR" sz="2000" dirty="0" smtClean="0"/>
              <a:t>, 19/03/22</a:t>
            </a:r>
            <a:r>
              <a:rPr lang="pt-BR" sz="2000" dirty="0"/>
              <a:t/>
            </a:r>
            <a:br>
              <a:rPr lang="pt-BR" sz="2000" dirty="0"/>
            </a:br>
            <a:endParaRPr lang="pt-BR" sz="2000" dirty="0"/>
          </a:p>
        </p:txBody>
      </p:sp>
      <p:sp>
        <p:nvSpPr>
          <p:cNvPr id="3" name="Espaço Reservado para Conteúdo 2"/>
          <p:cNvSpPr>
            <a:spLocks noGrp="1"/>
          </p:cNvSpPr>
          <p:nvPr>
            <p:ph idx="1"/>
          </p:nvPr>
        </p:nvSpPr>
        <p:spPr/>
        <p:txBody>
          <a:bodyPr>
            <a:normAutofit fontScale="85000" lnSpcReduction="20000"/>
          </a:bodyPr>
          <a:lstStyle/>
          <a:p>
            <a:pPr algn="just"/>
            <a:r>
              <a:rPr lang="pt-BR" dirty="0"/>
              <a:t>O Mundo das Crianças, parque público inaugurado há pouco mais de um ano em Jundiaí, no interior de São Paulo, foi construído baseado em muitas das demandas dos próprios pequenos cidadãos: uma enorme casa na árvore, atrações aquáticas, parede de escalada, tobogãs e até mesmo jogos mais simples como amarelinha e espaços de sonorização.</a:t>
            </a:r>
          </a:p>
          <a:p>
            <a:pPr algn="just"/>
            <a:r>
              <a:rPr lang="pt-BR" dirty="0"/>
              <a:t>Uma das preocupações das crianças era desenvolver no espaço área de lazer acessível para que jovens com deficiência pudessem aproveitar a estrutura de forma completa, não apenas em brinquedos adaptados e específicos.</a:t>
            </a:r>
          </a:p>
          <a:p>
            <a:pPr algn="just"/>
            <a:r>
              <a:rPr lang="pt-BR" dirty="0"/>
              <a:t>A escuta dessas crianças de 9 a 12 anos virou ferramenta para a elaboração de políticas públicas para melhorar a qualidade de vida delas mesmas e da população do município </a:t>
            </a:r>
            <a:r>
              <a:rPr lang="pt-BR" dirty="0" smtClean="0"/>
              <a:t>.</a:t>
            </a:r>
          </a:p>
          <a:p>
            <a:pPr algn="just"/>
            <a:r>
              <a:rPr lang="pt-BR" dirty="0"/>
              <a:t>"As crianças pedem esse contato com a natureza."</a:t>
            </a:r>
          </a:p>
          <a:p>
            <a:pPr marL="0" indent="0">
              <a:buNone/>
            </a:pPr>
            <a:r>
              <a:rPr lang="pt-BR" sz="1400" dirty="0">
                <a:hlinkClick r:id="rId2"/>
              </a:rPr>
              <a:t>https://www1.folha.uol.com.br/cotidiano/2022/03/criancas-desenvolvem-politicas-publicas-em-24-municipios-e-criam-parque-no-interior-de-sp.shtml#:~:text=Vinte%20e%20quatro%20meninos%20e,infantil%20contra%20a%20Covid%2D19</a:t>
            </a:r>
            <a:r>
              <a:rPr lang="pt-BR" sz="1400" dirty="0" smtClean="0"/>
              <a:t>.</a:t>
            </a:r>
          </a:p>
          <a:p>
            <a:pPr marL="0" indent="0">
              <a:buNone/>
            </a:pPr>
            <a:endParaRPr lang="pt-BR" sz="1400" dirty="0"/>
          </a:p>
        </p:txBody>
      </p:sp>
    </p:spTree>
    <p:extLst>
      <p:ext uri="{BB962C8B-B14F-4D97-AF65-F5344CB8AC3E}">
        <p14:creationId xmlns:p14="http://schemas.microsoft.com/office/powerpoint/2010/main" val="4021439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Ciência Aberta USP</a:t>
            </a:r>
            <a:r>
              <a:rPr lang="pt-BR" dirty="0" smtClean="0"/>
              <a:t/>
            </a:r>
            <a:br>
              <a:rPr lang="pt-BR" dirty="0" smtClean="0"/>
            </a:b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1517735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hlinkClick r:id="rId2"/>
              </a:rPr>
              <a:t>https://cienciaaberta.usp.br</a:t>
            </a:r>
            <a:r>
              <a:rPr lang="pt-BR" dirty="0" smtClean="0">
                <a:hlinkClick r:id="rId2"/>
              </a:rPr>
              <a:t>/</a:t>
            </a:r>
            <a:endParaRPr lang="pt-BR" dirty="0" smtClean="0"/>
          </a:p>
          <a:p>
            <a:pPr marL="0" indent="0">
              <a:buNone/>
            </a:pPr>
            <a:endParaRPr lang="pt-BR" dirty="0" smtClean="0"/>
          </a:p>
          <a:p>
            <a:pPr marL="0" indent="0">
              <a:buNone/>
            </a:pPr>
            <a:endParaRPr lang="pt-BR" dirty="0" smtClean="0">
              <a:hlinkClick r:id="rId3"/>
            </a:endParaRPr>
          </a:p>
          <a:p>
            <a:r>
              <a:rPr lang="pt-BR" dirty="0" smtClean="0">
                <a:hlinkClick r:id="rId3"/>
              </a:rPr>
              <a:t>https</a:t>
            </a:r>
            <a:r>
              <a:rPr lang="pt-BR" dirty="0">
                <a:hlinkClick r:id="rId3"/>
              </a:rPr>
              <a:t>://cienciaaberta.usp.br/declaracao-usp-de-apoio-a-ciencia-aberta</a:t>
            </a:r>
            <a:r>
              <a:rPr lang="pt-BR" dirty="0" smtClean="0">
                <a:hlinkClick r:id="rId3"/>
              </a:rPr>
              <a:t>/</a:t>
            </a:r>
            <a:endParaRPr lang="pt-BR" dirty="0" smtClean="0"/>
          </a:p>
          <a:p>
            <a:pPr marL="0" indent="0">
              <a:buNone/>
            </a:pPr>
            <a:endParaRPr lang="pt-BR" dirty="0" smtClean="0"/>
          </a:p>
          <a:p>
            <a:endParaRPr lang="pt-BR" dirty="0"/>
          </a:p>
        </p:txBody>
      </p:sp>
    </p:spTree>
    <p:extLst>
      <p:ext uri="{BB962C8B-B14F-4D97-AF65-F5344CB8AC3E}">
        <p14:creationId xmlns:p14="http://schemas.microsoft.com/office/powerpoint/2010/main" val="36145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pt-BR" altLang="pt-BR" dirty="0" smtClean="0"/>
              <a:t>Sociedade de risco</a:t>
            </a:r>
            <a:r>
              <a:rPr lang="pt-BR" altLang="pt-BR" dirty="0" smtClean="0">
                <a:solidFill>
                  <a:srgbClr val="C00000"/>
                </a:solidFill>
              </a:rPr>
              <a:t/>
            </a:r>
            <a:br>
              <a:rPr lang="pt-BR" altLang="pt-BR" dirty="0" smtClean="0">
                <a:solidFill>
                  <a:srgbClr val="C00000"/>
                </a:solidFill>
              </a:rPr>
            </a:br>
            <a:r>
              <a:rPr lang="pt-BR" altLang="pt-BR" dirty="0" err="1" smtClean="0">
                <a:solidFill>
                  <a:srgbClr val="C00000"/>
                </a:solidFill>
              </a:rPr>
              <a:t>Ulrich</a:t>
            </a:r>
            <a:r>
              <a:rPr lang="pt-BR" altLang="pt-BR" dirty="0" smtClean="0">
                <a:solidFill>
                  <a:srgbClr val="C00000"/>
                </a:solidFill>
              </a:rPr>
              <a:t> Beck</a:t>
            </a:r>
            <a:endParaRPr lang="pt-BR" altLang="pt-BR" dirty="0" smtClean="0">
              <a:solidFill>
                <a:srgbClr val="FF0000"/>
              </a:solidFill>
            </a:endParaRPr>
          </a:p>
        </p:txBody>
      </p:sp>
      <p:sp>
        <p:nvSpPr>
          <p:cNvPr id="14339" name="Rectangle 3"/>
          <p:cNvSpPr>
            <a:spLocks noGrp="1" noChangeArrowheads="1"/>
          </p:cNvSpPr>
          <p:nvPr>
            <p:ph type="body" idx="1"/>
          </p:nvPr>
        </p:nvSpPr>
        <p:spPr/>
        <p:txBody>
          <a:bodyPr/>
          <a:lstStyle/>
          <a:p>
            <a:pPr algn="ctr" eaLnBrk="1" hangingPunct="1">
              <a:lnSpc>
                <a:spcPct val="90000"/>
              </a:lnSpc>
              <a:buFontTx/>
              <a:buNone/>
            </a:pPr>
            <a:r>
              <a:rPr lang="pt-BR" altLang="pt-BR" b="1"/>
              <a:t>Pátios de manobra de problemas </a:t>
            </a:r>
          </a:p>
          <a:p>
            <a:pPr algn="ctr" eaLnBrk="1" hangingPunct="1">
              <a:lnSpc>
                <a:spcPct val="90000"/>
              </a:lnSpc>
              <a:buFontTx/>
              <a:buNone/>
            </a:pPr>
            <a:r>
              <a:rPr lang="pt-BR" altLang="pt-BR"/>
              <a:t>↓</a:t>
            </a:r>
          </a:p>
          <a:p>
            <a:pPr algn="ctr" eaLnBrk="1" hangingPunct="1">
              <a:lnSpc>
                <a:spcPct val="90000"/>
              </a:lnSpc>
              <a:buFontTx/>
              <a:buNone/>
            </a:pPr>
            <a:r>
              <a:rPr lang="pt-BR" altLang="pt-BR"/>
              <a:t> indicação do caminho a seguir na direção de distintos futuros sociais</a:t>
            </a:r>
          </a:p>
          <a:p>
            <a:pPr algn="ctr" eaLnBrk="1" hangingPunct="1">
              <a:lnSpc>
                <a:spcPct val="90000"/>
              </a:lnSpc>
              <a:buFontTx/>
              <a:buNone/>
            </a:pPr>
            <a:r>
              <a:rPr lang="pt-BR" altLang="pt-BR"/>
              <a:t>↓</a:t>
            </a:r>
          </a:p>
          <a:p>
            <a:pPr algn="ctr" eaLnBrk="1" hangingPunct="1">
              <a:lnSpc>
                <a:spcPct val="90000"/>
              </a:lnSpc>
              <a:buFontTx/>
              <a:buNone/>
            </a:pPr>
            <a:r>
              <a:rPr lang="pt-BR" altLang="pt-BR"/>
              <a:t>Futuros possíveis</a:t>
            </a:r>
          </a:p>
        </p:txBody>
      </p:sp>
    </p:spTree>
    <p:extLst>
      <p:ext uri="{BB962C8B-B14F-4D97-AF65-F5344CB8AC3E}">
        <p14:creationId xmlns:p14="http://schemas.microsoft.com/office/powerpoint/2010/main" val="3190028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MDU – Movimento de Defesa de Ubatuba</a:t>
            </a:r>
            <a:br>
              <a:rPr lang="pt-BR" dirty="0" smtClean="0"/>
            </a:br>
            <a:r>
              <a:rPr lang="pt-BR" sz="3600" dirty="0" smtClean="0">
                <a:solidFill>
                  <a:srgbClr val="C00000"/>
                </a:solidFill>
              </a:rPr>
              <a:t>Lúcia Muniz</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hlinkClick r:id="rId2"/>
              </a:rPr>
              <a:t>https://</a:t>
            </a:r>
            <a:r>
              <a:rPr lang="pt-BR" dirty="0" smtClean="0">
                <a:hlinkClick r:id="rId2"/>
              </a:rPr>
              <a:t>www.youtube.com/watch?v=YPHtzo_fUzI&amp;list=PLA9qHoDitstqENOIYLdWy-r7JZbRXC_c2&amp;index=7</a:t>
            </a:r>
            <a:endParaRPr lang="pt-BR" dirty="0" smtClean="0"/>
          </a:p>
          <a:p>
            <a:pPr marL="0" indent="0">
              <a:buNone/>
            </a:pPr>
            <a:endParaRPr lang="pt-BR" sz="1200" dirty="0" smtClean="0"/>
          </a:p>
          <a:p>
            <a:pPr marL="0" indent="0">
              <a:buNone/>
            </a:pPr>
            <a:r>
              <a:rPr lang="pt-BR" sz="1200" dirty="0" smtClean="0"/>
              <a:t>[2:55’]</a:t>
            </a:r>
            <a:endParaRPr lang="pt-BR" sz="1200" dirty="0"/>
          </a:p>
        </p:txBody>
      </p:sp>
    </p:spTree>
    <p:extLst>
      <p:ext uri="{BB962C8B-B14F-4D97-AF65-F5344CB8AC3E}">
        <p14:creationId xmlns:p14="http://schemas.microsoft.com/office/powerpoint/2010/main" val="4171780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pt-BR" sz="7200" dirty="0" smtClean="0"/>
              <a:t/>
            </a:r>
            <a:br>
              <a:rPr lang="pt-BR" sz="7200" dirty="0" smtClean="0"/>
            </a:br>
            <a:r>
              <a:rPr lang="pt-BR" sz="7200" dirty="0"/>
              <a:t/>
            </a:r>
            <a:br>
              <a:rPr lang="pt-BR" sz="7200" dirty="0"/>
            </a:br>
            <a:r>
              <a:rPr lang="pt-BR" sz="7200" dirty="0" smtClean="0"/>
              <a:t>Ciência </a:t>
            </a:r>
            <a:r>
              <a:rPr lang="pt-BR" sz="7200" dirty="0"/>
              <a:t>Cidadã e Laboratórios Cidadãos</a:t>
            </a:r>
            <a:r>
              <a:rPr lang="pt-BR" sz="6600" dirty="0"/>
              <a:t/>
            </a:r>
            <a:br>
              <a:rPr lang="pt-BR" sz="6600" dirty="0"/>
            </a:br>
            <a:endParaRPr lang="pt-BR" dirty="0"/>
          </a:p>
        </p:txBody>
      </p:sp>
      <p:sp>
        <p:nvSpPr>
          <p:cNvPr id="5" name="Subtítulo 4"/>
          <p:cNvSpPr>
            <a:spLocks noGrp="1"/>
          </p:cNvSpPr>
          <p:nvPr>
            <p:ph type="subTitle" idx="1"/>
          </p:nvPr>
        </p:nvSpPr>
        <p:spPr/>
        <p:txBody>
          <a:bodyPr>
            <a:normAutofit/>
          </a:bodyPr>
          <a:lstStyle/>
          <a:p>
            <a:endParaRPr lang="pt-BR" sz="3200" dirty="0" smtClean="0">
              <a:solidFill>
                <a:srgbClr val="C00000"/>
              </a:solidFill>
            </a:endParaRPr>
          </a:p>
          <a:p>
            <a:r>
              <a:rPr lang="pt-BR" sz="3200" dirty="0" smtClean="0">
                <a:solidFill>
                  <a:srgbClr val="C00000"/>
                </a:solidFill>
              </a:rPr>
              <a:t>Henrique </a:t>
            </a:r>
            <a:r>
              <a:rPr lang="pt-BR" sz="3200" dirty="0">
                <a:solidFill>
                  <a:srgbClr val="C00000"/>
                </a:solidFill>
              </a:rPr>
              <a:t>Parra, Mariano </a:t>
            </a:r>
            <a:r>
              <a:rPr lang="pt-BR" sz="3200" dirty="0" err="1">
                <a:solidFill>
                  <a:srgbClr val="C00000"/>
                </a:solidFill>
              </a:rPr>
              <a:t>Fressoli</a:t>
            </a:r>
            <a:r>
              <a:rPr lang="pt-BR" sz="3200" dirty="0">
                <a:solidFill>
                  <a:srgbClr val="C00000"/>
                </a:solidFill>
              </a:rPr>
              <a:t>, Antonio </a:t>
            </a:r>
            <a:r>
              <a:rPr lang="pt-BR" sz="3200" dirty="0" err="1">
                <a:solidFill>
                  <a:srgbClr val="C00000"/>
                </a:solidFill>
              </a:rPr>
              <a:t>Lafuente</a:t>
            </a:r>
            <a:endParaRPr lang="pt-BR" sz="3200" dirty="0"/>
          </a:p>
        </p:txBody>
      </p:sp>
    </p:spTree>
    <p:extLst>
      <p:ext uri="{BB962C8B-B14F-4D97-AF65-F5344CB8AC3E}">
        <p14:creationId xmlns:p14="http://schemas.microsoft.com/office/powerpoint/2010/main" val="2979859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t>Ciência </a:t>
            </a:r>
            <a:r>
              <a:rPr lang="pt-BR" sz="3600" dirty="0" smtClean="0"/>
              <a:t>Cidadã e Laboratórios Cidadãos</a:t>
            </a:r>
            <a:r>
              <a:rPr lang="pt-BR" sz="3200" dirty="0" smtClean="0"/>
              <a:t/>
            </a:r>
            <a:br>
              <a:rPr lang="pt-BR" sz="3200" dirty="0" smtClean="0"/>
            </a:br>
            <a:r>
              <a:rPr lang="pt-BR" sz="2800" dirty="0" smtClean="0">
                <a:solidFill>
                  <a:srgbClr val="C00000"/>
                </a:solidFill>
              </a:rPr>
              <a:t>Henrique Parra, Mariano </a:t>
            </a:r>
            <a:r>
              <a:rPr lang="pt-BR" sz="2800" dirty="0" err="1" smtClean="0">
                <a:solidFill>
                  <a:srgbClr val="C00000"/>
                </a:solidFill>
              </a:rPr>
              <a:t>Fressoli</a:t>
            </a:r>
            <a:r>
              <a:rPr lang="pt-BR" sz="2800" dirty="0" smtClean="0">
                <a:solidFill>
                  <a:srgbClr val="C00000"/>
                </a:solidFill>
              </a:rPr>
              <a:t>, Antonio </a:t>
            </a:r>
            <a:r>
              <a:rPr lang="pt-BR" sz="2800" dirty="0" err="1" smtClean="0">
                <a:solidFill>
                  <a:srgbClr val="C00000"/>
                </a:solidFill>
              </a:rPr>
              <a:t>Lafuente</a:t>
            </a:r>
            <a:endParaRPr lang="pt-BR" sz="28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Multiplicidade de práticas e de espaços alternativos de produção de conhecimento</a:t>
            </a:r>
            <a:r>
              <a:rPr lang="pt-BR" dirty="0" smtClean="0">
                <a:solidFill>
                  <a:srgbClr val="C00000"/>
                </a:solidFill>
              </a:rPr>
              <a:t> → </a:t>
            </a:r>
            <a:r>
              <a:rPr lang="pt-BR" dirty="0" smtClean="0"/>
              <a:t>fenômeno heterogêneo, dinâmico e com efeitos ainda pouco conhecidos.</a:t>
            </a:r>
          </a:p>
          <a:p>
            <a:r>
              <a:rPr lang="pt-BR" dirty="0" smtClean="0"/>
              <a:t>Recomposição das fronteiras: cientistas especialistas/diversos públicos – laboratório acadêmico/laboratório cidadão.</a:t>
            </a:r>
          </a:p>
          <a:p>
            <a:r>
              <a:rPr lang="pt-BR" dirty="0" err="1" smtClean="0"/>
              <a:t>TICs</a:t>
            </a:r>
            <a:r>
              <a:rPr lang="pt-BR" dirty="0" smtClean="0"/>
              <a:t> </a:t>
            </a:r>
            <a:r>
              <a:rPr lang="pt-BR" dirty="0" smtClean="0">
                <a:solidFill>
                  <a:srgbClr val="C00000"/>
                </a:solidFill>
              </a:rPr>
              <a:t>+</a:t>
            </a:r>
            <a:r>
              <a:rPr lang="pt-BR" dirty="0" smtClean="0"/>
              <a:t> interseção cultura hacker, cultura científica e novas formas de ativismo.</a:t>
            </a:r>
          </a:p>
          <a:p>
            <a:r>
              <a:rPr lang="pt-BR" dirty="0" smtClean="0"/>
              <a:t>Crise dos sistemas de representação política – novos atores políticos</a:t>
            </a:r>
          </a:p>
          <a:p>
            <a:r>
              <a:rPr lang="pt-BR" dirty="0" smtClean="0"/>
              <a:t>Novas tensões e composições entre ciência e política: </a:t>
            </a:r>
            <a:r>
              <a:rPr lang="pt-BR" sz="2200" dirty="0" smtClean="0"/>
              <a:t>“amplia-se o campo das práticas e espaços estabelecidos de produção de conhecimento científico; ao mesmo tempo em que se interrogam as formas de participação política”.</a:t>
            </a:r>
          </a:p>
          <a:p>
            <a:r>
              <a:rPr lang="pt-BR" sz="2400" dirty="0" smtClean="0"/>
              <a:t>Interlocução – aprender a viver juntos</a:t>
            </a:r>
            <a:endParaRPr lang="pt-BR" sz="2600" dirty="0"/>
          </a:p>
        </p:txBody>
      </p:sp>
    </p:spTree>
    <p:extLst>
      <p:ext uri="{BB962C8B-B14F-4D97-AF65-F5344CB8AC3E}">
        <p14:creationId xmlns:p14="http://schemas.microsoft.com/office/powerpoint/2010/main" val="1727132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a:t>Ciência Cidadã e Laboratórios Cidadãos</a:t>
            </a:r>
            <a:r>
              <a:rPr lang="pt-BR" sz="2800" dirty="0"/>
              <a:t/>
            </a:r>
            <a:br>
              <a:rPr lang="pt-BR" sz="2800" dirty="0"/>
            </a:br>
            <a:r>
              <a:rPr lang="pt-BR" sz="2800" dirty="0">
                <a:solidFill>
                  <a:srgbClr val="C00000"/>
                </a:solidFill>
              </a:rPr>
              <a:t>Henrique Parra, Mariano </a:t>
            </a:r>
            <a:r>
              <a:rPr lang="pt-BR" sz="2800" dirty="0" err="1">
                <a:solidFill>
                  <a:srgbClr val="C00000"/>
                </a:solidFill>
              </a:rPr>
              <a:t>Fressoli</a:t>
            </a:r>
            <a:r>
              <a:rPr lang="pt-BR" sz="2800" dirty="0">
                <a:solidFill>
                  <a:srgbClr val="C00000"/>
                </a:solidFill>
              </a:rPr>
              <a:t>, Antonio </a:t>
            </a:r>
            <a:r>
              <a:rPr lang="pt-BR" sz="2800" dirty="0" err="1">
                <a:solidFill>
                  <a:srgbClr val="C00000"/>
                </a:solidFill>
              </a:rPr>
              <a:t>Lafuente</a:t>
            </a:r>
            <a:endParaRPr lang="pt-BR" sz="2800" dirty="0"/>
          </a:p>
        </p:txBody>
      </p:sp>
      <p:sp>
        <p:nvSpPr>
          <p:cNvPr id="3" name="Espaço Reservado para Conteúdo 2"/>
          <p:cNvSpPr>
            <a:spLocks noGrp="1"/>
          </p:cNvSpPr>
          <p:nvPr>
            <p:ph idx="1"/>
          </p:nvPr>
        </p:nvSpPr>
        <p:spPr/>
        <p:txBody>
          <a:bodyPr>
            <a:normAutofit fontScale="70000" lnSpcReduction="20000"/>
          </a:bodyPr>
          <a:lstStyle/>
          <a:p>
            <a:r>
              <a:rPr lang="pt-BR" dirty="0" smtClean="0"/>
              <a:t>História da ciência é cheia de exemplos de ciência amadora ou cidadã – o alcance e as formas que essas experiências adotavam estavam marcados pela tecnologias e meios de comunicação da época: correio postal, o telégrafo.</a:t>
            </a:r>
          </a:p>
          <a:p>
            <a:r>
              <a:rPr lang="pt-BR" dirty="0" smtClean="0">
                <a:solidFill>
                  <a:srgbClr val="C00000"/>
                </a:solidFill>
              </a:rPr>
              <a:t>Tecnologias de informação e comunicação: revitalizaram a tradição da ciência cidadã ao permitir que milhares de pessoas possam colaborar online a partir de qualquer lugar do mundo</a:t>
            </a:r>
            <a:r>
              <a:rPr lang="pt-BR" dirty="0" smtClean="0"/>
              <a:t>.</a:t>
            </a:r>
          </a:p>
          <a:p>
            <a:r>
              <a:rPr lang="pt-BR" dirty="0" smtClean="0"/>
              <a:t>Software e hardware livres + cultura hacker</a:t>
            </a:r>
          </a:p>
          <a:p>
            <a:r>
              <a:rPr lang="pt-BR" dirty="0" smtClean="0">
                <a:solidFill>
                  <a:srgbClr val="C00000"/>
                </a:solidFill>
              </a:rPr>
              <a:t>História da ciência mostra como é complexa e intrincada</a:t>
            </a:r>
            <a:r>
              <a:rPr lang="pt-BR" dirty="0" smtClean="0"/>
              <a:t>: a produção do conhecimento científico sempre teve participação de não cientistas - trabalhadores, técnicos, marinheiros e exploradores, caçadores e naturalistas amadores, cuidadores domésticos e filantropos trabalharam voluntariamente em vários momentos de coleta e classificação de dados.</a:t>
            </a:r>
          </a:p>
          <a:p>
            <a:r>
              <a:rPr lang="pt-BR" dirty="0" smtClean="0"/>
              <a:t>Criação de </a:t>
            </a:r>
            <a:r>
              <a:rPr lang="pt-BR" dirty="0" smtClean="0">
                <a:solidFill>
                  <a:srgbClr val="C00000"/>
                </a:solidFill>
              </a:rPr>
              <a:t>novas formas de colaboração </a:t>
            </a:r>
            <a:r>
              <a:rPr lang="pt-BR" dirty="0" smtClean="0"/>
              <a:t>– mudanças significativas estão na possibilidade de gerar interações mais fluidas entre os usuários e os cientistas – abertura e colaboração na produção científica.</a:t>
            </a:r>
          </a:p>
          <a:p>
            <a:r>
              <a:rPr lang="pt-BR" dirty="0" smtClean="0"/>
              <a:t>Padronização dos protocolos de coleta e armazenamento de dados permite avaliar rapidamente sua qualidade e se desfazer dos que não cumprem com os parâmetros estabelecidos – </a:t>
            </a:r>
            <a:r>
              <a:rPr lang="pt-BR" dirty="0" smtClean="0">
                <a:solidFill>
                  <a:srgbClr val="C00000"/>
                </a:solidFill>
              </a:rPr>
              <a:t>cientistas </a:t>
            </a:r>
            <a:r>
              <a:rPr lang="pt-BR" dirty="0" smtClean="0"/>
              <a:t>continuam a assegurar a qualidade dos processos de coleta e a garantir sua credibilidade.</a:t>
            </a:r>
            <a:endParaRPr lang="pt-BR" dirty="0"/>
          </a:p>
        </p:txBody>
      </p:sp>
    </p:spTree>
    <p:extLst>
      <p:ext uri="{BB962C8B-B14F-4D97-AF65-F5344CB8AC3E}">
        <p14:creationId xmlns:p14="http://schemas.microsoft.com/office/powerpoint/2010/main" val="2877308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a:t>Ciência Cidadã e Laboratórios Cidadãos</a:t>
            </a:r>
            <a:r>
              <a:rPr lang="pt-BR" sz="4800" dirty="0"/>
              <a:t/>
            </a:r>
            <a:br>
              <a:rPr lang="pt-BR" sz="4800" dirty="0"/>
            </a:br>
            <a:r>
              <a:rPr lang="pt-BR" sz="3100" dirty="0">
                <a:solidFill>
                  <a:srgbClr val="C00000"/>
                </a:solidFill>
              </a:rPr>
              <a:t>Henrique Parra, Mariano </a:t>
            </a:r>
            <a:r>
              <a:rPr lang="pt-BR" sz="3100" dirty="0" err="1">
                <a:solidFill>
                  <a:srgbClr val="C00000"/>
                </a:solidFill>
              </a:rPr>
              <a:t>Fressoli</a:t>
            </a:r>
            <a:r>
              <a:rPr lang="pt-BR" sz="3100" dirty="0">
                <a:solidFill>
                  <a:srgbClr val="C00000"/>
                </a:solidFill>
              </a:rPr>
              <a:t>, Antonio </a:t>
            </a:r>
            <a:r>
              <a:rPr lang="pt-BR" sz="3100" dirty="0" err="1">
                <a:solidFill>
                  <a:srgbClr val="C00000"/>
                </a:solidFill>
              </a:rPr>
              <a:t>Lafuente</a:t>
            </a:r>
            <a:endParaRPr lang="pt-BR" sz="3100" dirty="0"/>
          </a:p>
        </p:txBody>
      </p:sp>
      <p:sp>
        <p:nvSpPr>
          <p:cNvPr id="3" name="Espaço Reservado para Conteúdo 2"/>
          <p:cNvSpPr>
            <a:spLocks noGrp="1"/>
          </p:cNvSpPr>
          <p:nvPr>
            <p:ph idx="1"/>
          </p:nvPr>
        </p:nvSpPr>
        <p:spPr/>
        <p:txBody>
          <a:bodyPr>
            <a:normAutofit lnSpcReduction="10000"/>
          </a:bodyPr>
          <a:lstStyle/>
          <a:p>
            <a:r>
              <a:rPr lang="pt-BR" dirty="0" smtClean="0"/>
              <a:t>Como se podem gerar espaços que fomentem processos de </a:t>
            </a:r>
            <a:r>
              <a:rPr lang="pt-BR" dirty="0" err="1" smtClean="0"/>
              <a:t>empoderamento</a:t>
            </a:r>
            <a:r>
              <a:rPr lang="pt-BR" dirty="0" smtClean="0"/>
              <a:t> dos públicos?</a:t>
            </a:r>
          </a:p>
          <a:p>
            <a:r>
              <a:rPr lang="pt-BR" dirty="0" smtClean="0"/>
              <a:t>Laboratórios cidadãos: interseções – radicalização ou aprofundamento da experiência democrática, no âmbito da produção de saberes e da participação política.</a:t>
            </a:r>
          </a:p>
          <a:p>
            <a:pPr marL="0" indent="0">
              <a:buNone/>
            </a:pPr>
            <a:endParaRPr lang="pt-BR" dirty="0" smtClean="0"/>
          </a:p>
          <a:p>
            <a:pPr marL="457200" lvl="1" indent="0" algn="just">
              <a:buNone/>
            </a:pPr>
            <a:r>
              <a:rPr lang="pt-BR" sz="1800" dirty="0" smtClean="0"/>
              <a:t>“</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es </a:t>
            </a:r>
            <a:r>
              <a:rPr lang="pt-BR" sz="1800" dirty="0" err="1" smtClean="0"/>
              <a:t>un</a:t>
            </a:r>
            <a:r>
              <a:rPr lang="pt-BR" sz="1800" dirty="0" smtClean="0"/>
              <a:t> </a:t>
            </a:r>
            <a:r>
              <a:rPr lang="pt-BR" sz="1800" dirty="0" err="1" smtClean="0"/>
              <a:t>espacio</a:t>
            </a:r>
            <a:r>
              <a:rPr lang="pt-BR" sz="1800" dirty="0" smtClean="0"/>
              <a:t> </a:t>
            </a:r>
            <a:r>
              <a:rPr lang="pt-BR" sz="1800" dirty="0" err="1" smtClean="0"/>
              <a:t>hospitalario</a:t>
            </a:r>
            <a:r>
              <a:rPr lang="pt-BR" sz="1800" dirty="0" smtClean="0"/>
              <a:t> capaz de convocar </a:t>
            </a:r>
            <a:r>
              <a:rPr lang="pt-BR" sz="1800" dirty="0" err="1" smtClean="0"/>
              <a:t>la</a:t>
            </a:r>
            <a:r>
              <a:rPr lang="pt-BR" sz="1800" dirty="0" smtClean="0"/>
              <a:t> diversidade y que metaboliza </a:t>
            </a:r>
            <a:r>
              <a:rPr lang="pt-BR" sz="1800" dirty="0" err="1" smtClean="0"/>
              <a:t>malentendidos</a:t>
            </a:r>
            <a:r>
              <a:rPr lang="pt-BR" sz="1800" dirty="0" smtClean="0"/>
              <a:t> y </a:t>
            </a:r>
            <a:r>
              <a:rPr lang="pt-BR" sz="1800" dirty="0" err="1" smtClean="0"/>
              <a:t>desencuentros</a:t>
            </a:r>
            <a:r>
              <a:rPr lang="pt-BR" sz="1800" dirty="0" smtClean="0"/>
              <a:t> para construir </a:t>
            </a:r>
            <a:r>
              <a:rPr lang="pt-BR" sz="1800" dirty="0" err="1" smtClean="0"/>
              <a:t>nuevas</a:t>
            </a:r>
            <a:r>
              <a:rPr lang="pt-BR" sz="1800" dirty="0" smtClean="0"/>
              <a:t> formas de crítica. </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es </a:t>
            </a:r>
            <a:r>
              <a:rPr lang="pt-BR" sz="1800" dirty="0" err="1" smtClean="0"/>
              <a:t>un</a:t>
            </a:r>
            <a:r>
              <a:rPr lang="pt-BR" sz="1800" dirty="0" smtClean="0"/>
              <a:t> entorno experimental donde se se </a:t>
            </a:r>
            <a:r>
              <a:rPr lang="pt-BR" sz="1800" dirty="0" err="1" smtClean="0"/>
              <a:t>someten</a:t>
            </a:r>
            <a:r>
              <a:rPr lang="pt-BR" sz="1800" dirty="0" smtClean="0"/>
              <a:t> a </a:t>
            </a:r>
            <a:r>
              <a:rPr lang="pt-BR" sz="1800" dirty="0" err="1" smtClean="0"/>
              <a:t>escrutinio</a:t>
            </a:r>
            <a:r>
              <a:rPr lang="pt-BR" sz="1800" dirty="0" smtClean="0"/>
              <a:t> público, </a:t>
            </a:r>
            <a:r>
              <a:rPr lang="pt-BR" sz="1800" dirty="0" err="1" smtClean="0"/>
              <a:t>abierto</a:t>
            </a:r>
            <a:r>
              <a:rPr lang="pt-BR" sz="1800" dirty="0" smtClean="0"/>
              <a:t> y horizontal </a:t>
            </a:r>
            <a:r>
              <a:rPr lang="pt-BR" sz="1800" dirty="0" err="1" smtClean="0"/>
              <a:t>la</a:t>
            </a:r>
            <a:r>
              <a:rPr lang="pt-BR" sz="1800" dirty="0" smtClean="0"/>
              <a:t> pluralidade de </a:t>
            </a:r>
            <a:r>
              <a:rPr lang="pt-BR" sz="1800" dirty="0" err="1" smtClean="0"/>
              <a:t>experiencias</a:t>
            </a:r>
            <a:r>
              <a:rPr lang="pt-BR" sz="1800" dirty="0" smtClean="0"/>
              <a:t> y </a:t>
            </a:r>
            <a:r>
              <a:rPr lang="pt-BR" sz="1800" dirty="0" err="1" smtClean="0"/>
              <a:t>conocimientos</a:t>
            </a:r>
            <a:r>
              <a:rPr lang="pt-BR" sz="1800" dirty="0" smtClean="0"/>
              <a:t>. </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es </a:t>
            </a:r>
            <a:r>
              <a:rPr lang="pt-BR" sz="1800" dirty="0" err="1" smtClean="0"/>
              <a:t>un</a:t>
            </a:r>
            <a:r>
              <a:rPr lang="pt-BR" sz="1800" dirty="0" smtClean="0"/>
              <a:t> lugar de </a:t>
            </a:r>
            <a:r>
              <a:rPr lang="pt-BR" sz="1800" dirty="0" err="1" smtClean="0"/>
              <a:t>producción</a:t>
            </a:r>
            <a:r>
              <a:rPr lang="pt-BR" sz="1800" dirty="0" smtClean="0"/>
              <a:t> de </a:t>
            </a:r>
            <a:r>
              <a:rPr lang="pt-BR" sz="1800" dirty="0" err="1" smtClean="0"/>
              <a:t>nuevas</a:t>
            </a:r>
            <a:r>
              <a:rPr lang="pt-BR" sz="1800" dirty="0" smtClean="0"/>
              <a:t> formas de visualizar, mapear, representar </a:t>
            </a:r>
            <a:r>
              <a:rPr lang="pt-BR" sz="1800" dirty="0" err="1" smtClean="0"/>
              <a:t>los</a:t>
            </a:r>
            <a:r>
              <a:rPr lang="pt-BR" sz="1800" dirty="0" smtClean="0"/>
              <a:t> problemas. </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no es una </a:t>
            </a:r>
            <a:r>
              <a:rPr lang="pt-BR" sz="1800" dirty="0" err="1" smtClean="0"/>
              <a:t>asamblea</a:t>
            </a:r>
            <a:r>
              <a:rPr lang="pt-BR" sz="1800" dirty="0" smtClean="0"/>
              <a:t> legislativa, </a:t>
            </a:r>
            <a:r>
              <a:rPr lang="pt-BR" sz="1800" dirty="0" err="1" smtClean="0"/>
              <a:t>ni</a:t>
            </a:r>
            <a:r>
              <a:rPr lang="pt-BR" sz="1800" dirty="0" smtClean="0"/>
              <a:t> una plataforma para </a:t>
            </a:r>
            <a:r>
              <a:rPr lang="pt-BR" sz="1800" dirty="0" err="1" smtClean="0"/>
              <a:t>movilizar</a:t>
            </a:r>
            <a:r>
              <a:rPr lang="pt-BR" sz="1800" dirty="0" smtClean="0"/>
              <a:t> </a:t>
            </a:r>
            <a:r>
              <a:rPr lang="pt-BR" sz="1800" dirty="0" err="1" smtClean="0"/>
              <a:t>ideas</a:t>
            </a:r>
            <a:r>
              <a:rPr lang="pt-BR" sz="1800" dirty="0" smtClean="0"/>
              <a:t> afines a </a:t>
            </a:r>
            <a:r>
              <a:rPr lang="pt-BR" sz="1800" dirty="0" err="1" smtClean="0"/>
              <a:t>un</a:t>
            </a:r>
            <a:r>
              <a:rPr lang="pt-BR" sz="1800" dirty="0" smtClean="0"/>
              <a:t> partido, </a:t>
            </a:r>
            <a:r>
              <a:rPr lang="pt-BR" sz="1800" dirty="0" err="1" smtClean="0"/>
              <a:t>un</a:t>
            </a:r>
            <a:r>
              <a:rPr lang="pt-BR" sz="1800" dirty="0" smtClean="0"/>
              <a:t> </a:t>
            </a:r>
            <a:r>
              <a:rPr lang="pt-BR" sz="1800" dirty="0" err="1" smtClean="0"/>
              <a:t>colectivo</a:t>
            </a:r>
            <a:r>
              <a:rPr lang="pt-BR" sz="1800" dirty="0" smtClean="0"/>
              <a:t> o </a:t>
            </a:r>
            <a:r>
              <a:rPr lang="pt-BR" sz="1800" dirty="0" err="1" smtClean="0"/>
              <a:t>un</a:t>
            </a:r>
            <a:r>
              <a:rPr lang="pt-BR" sz="1800" dirty="0" smtClean="0"/>
              <a:t> movimento. </a:t>
            </a:r>
            <a:r>
              <a:rPr lang="pt-BR" sz="1800" dirty="0" err="1" smtClean="0"/>
              <a:t>Un</a:t>
            </a:r>
            <a:r>
              <a:rPr lang="pt-BR" sz="1800" dirty="0" smtClean="0"/>
              <a:t> </a:t>
            </a:r>
            <a:r>
              <a:rPr lang="pt-BR" sz="1800" dirty="0" err="1" smtClean="0"/>
              <a:t>laboratorio</a:t>
            </a:r>
            <a:r>
              <a:rPr lang="pt-BR" sz="1800" dirty="0" smtClean="0"/>
              <a:t> es </a:t>
            </a:r>
            <a:r>
              <a:rPr lang="pt-BR" sz="1800" dirty="0" err="1" smtClean="0"/>
              <a:t>un</a:t>
            </a:r>
            <a:r>
              <a:rPr lang="pt-BR" sz="1800" dirty="0" smtClean="0"/>
              <a:t> </a:t>
            </a:r>
            <a:r>
              <a:rPr lang="pt-BR" sz="1800" dirty="0" err="1" smtClean="0"/>
              <a:t>espacio</a:t>
            </a:r>
            <a:r>
              <a:rPr lang="pt-BR" sz="1800" dirty="0" smtClean="0"/>
              <a:t> de </a:t>
            </a:r>
            <a:r>
              <a:rPr lang="pt-BR" sz="1800" dirty="0" err="1" smtClean="0"/>
              <a:t>trabajo</a:t>
            </a:r>
            <a:r>
              <a:rPr lang="pt-BR" sz="1800" dirty="0" smtClean="0"/>
              <a:t> orientado a </a:t>
            </a:r>
            <a:r>
              <a:rPr lang="pt-BR" sz="1800" dirty="0" err="1" smtClean="0"/>
              <a:t>la</a:t>
            </a:r>
            <a:r>
              <a:rPr lang="pt-BR" sz="1800" dirty="0" smtClean="0"/>
              <a:t> </a:t>
            </a:r>
            <a:r>
              <a:rPr lang="pt-BR" sz="1800" dirty="0" err="1" smtClean="0"/>
              <a:t>producción</a:t>
            </a:r>
            <a:r>
              <a:rPr lang="pt-BR" sz="1800" dirty="0" smtClean="0"/>
              <a:t> de </a:t>
            </a:r>
            <a:r>
              <a:rPr lang="pt-BR" sz="1800" dirty="0" err="1" smtClean="0"/>
              <a:t>prototipos</a:t>
            </a:r>
            <a:r>
              <a:rPr lang="pt-BR" sz="1800" dirty="0" smtClean="0"/>
              <a:t> y no una sala de </a:t>
            </a:r>
            <a:r>
              <a:rPr lang="pt-BR" sz="1800" dirty="0" err="1" smtClean="0"/>
              <a:t>exposiciones</a:t>
            </a:r>
            <a:r>
              <a:rPr lang="pt-BR" sz="1800" dirty="0" smtClean="0"/>
              <a:t>”.</a:t>
            </a:r>
            <a:endParaRPr lang="pt-BR" sz="1800" dirty="0"/>
          </a:p>
        </p:txBody>
      </p:sp>
    </p:spTree>
    <p:extLst>
      <p:ext uri="{BB962C8B-B14F-4D97-AF65-F5344CB8AC3E}">
        <p14:creationId xmlns:p14="http://schemas.microsoft.com/office/powerpoint/2010/main" val="530059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Modos de ciencia: pública, abierta y común </a:t>
            </a:r>
            <a:r>
              <a:rPr lang="es-ES" sz="3600" dirty="0">
                <a:solidFill>
                  <a:srgbClr val="C00000"/>
                </a:solidFill>
              </a:rPr>
              <a:t>Antonio Lafuente e Adolfo </a:t>
            </a:r>
            <a:r>
              <a:rPr lang="es-ES" sz="3600" dirty="0" err="1">
                <a:solidFill>
                  <a:srgbClr val="C00000"/>
                </a:solidFill>
              </a:rPr>
              <a:t>Estalella</a:t>
            </a:r>
            <a:endParaRPr lang="pt-BR" sz="3600"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r>
              <a:rPr lang="es-ES" dirty="0" err="1" smtClean="0"/>
              <a:t>Cidadania</a:t>
            </a:r>
            <a:r>
              <a:rPr lang="es-ES" dirty="0" smtClean="0"/>
              <a:t> </a:t>
            </a:r>
            <a:r>
              <a:rPr lang="es-ES" dirty="0" err="1" smtClean="0"/>
              <a:t>deve</a:t>
            </a:r>
            <a:r>
              <a:rPr lang="es-ES" dirty="0" smtClean="0"/>
              <a:t> </a:t>
            </a:r>
            <a:r>
              <a:rPr lang="es-ES" dirty="0" err="1" smtClean="0"/>
              <a:t>muito</a:t>
            </a:r>
            <a:r>
              <a:rPr lang="es-ES" dirty="0" smtClean="0"/>
              <a:t> à </a:t>
            </a:r>
            <a:r>
              <a:rPr lang="es-ES" dirty="0" err="1" smtClean="0"/>
              <a:t>ciência</a:t>
            </a:r>
            <a:r>
              <a:rPr lang="es-ES" dirty="0" smtClean="0"/>
              <a:t>, </a:t>
            </a:r>
            <a:r>
              <a:rPr lang="es-ES" dirty="0" err="1" smtClean="0"/>
              <a:t>assim</a:t>
            </a:r>
            <a:r>
              <a:rPr lang="es-ES" dirty="0" smtClean="0"/>
              <a:t> como a </a:t>
            </a:r>
            <a:r>
              <a:rPr lang="es-ES" dirty="0" err="1" smtClean="0"/>
              <a:t>ciência</a:t>
            </a:r>
            <a:r>
              <a:rPr lang="es-ES" dirty="0" smtClean="0"/>
              <a:t> </a:t>
            </a:r>
            <a:r>
              <a:rPr lang="es-ES" dirty="0" err="1" smtClean="0"/>
              <a:t>deve</a:t>
            </a:r>
            <a:r>
              <a:rPr lang="es-ES" dirty="0" smtClean="0"/>
              <a:t> </a:t>
            </a:r>
            <a:r>
              <a:rPr lang="es-ES" dirty="0" err="1" smtClean="0"/>
              <a:t>muito</a:t>
            </a:r>
            <a:r>
              <a:rPr lang="es-ES" dirty="0" smtClean="0"/>
              <a:t> à </a:t>
            </a:r>
            <a:r>
              <a:rPr lang="es-ES" dirty="0" err="1" smtClean="0"/>
              <a:t>cidadania</a:t>
            </a:r>
            <a:r>
              <a:rPr lang="es-ES" dirty="0" smtClean="0"/>
              <a:t>.</a:t>
            </a:r>
          </a:p>
          <a:p>
            <a:pPr marL="0" indent="0">
              <a:buNone/>
            </a:pPr>
            <a:endParaRPr lang="es-ES" dirty="0" smtClean="0"/>
          </a:p>
          <a:p>
            <a:pPr marL="0" indent="0">
              <a:buNone/>
            </a:pPr>
            <a:r>
              <a:rPr lang="es-ES" dirty="0" smtClean="0"/>
              <a:t>“La </a:t>
            </a:r>
            <a:r>
              <a:rPr lang="es-ES" dirty="0"/>
              <a:t>ciencia ciudadana ha venido mostrando su capacidad para lograr presencia en el espacio público. El síndrome de la enfermedad de la Guerra del Golfo, las luchas de los afectados por el AIDS ,los cuestionamientos introducidos por las feministas del cáncer de mama o la visibilidad lograda por los pacientes </a:t>
            </a:r>
            <a:r>
              <a:rPr lang="es-ES" dirty="0" err="1"/>
              <a:t>electrosensibles</a:t>
            </a:r>
            <a:r>
              <a:rPr lang="es-ES" dirty="0"/>
              <a:t>, tienen muchas cosas en común. </a:t>
            </a:r>
            <a:r>
              <a:rPr lang="es-ES" dirty="0">
                <a:solidFill>
                  <a:srgbClr val="C00000"/>
                </a:solidFill>
              </a:rPr>
              <a:t>Aquí queremos destacar una innovación que es crucial para nuestra democracia: haber dejado de ser invisibles y conquistado capacidad de interlocución con las administraciones públicas</a:t>
            </a:r>
            <a:r>
              <a:rPr lang="es-ES" dirty="0"/>
              <a:t>. Lo importante es la forma en la que lo lograron, pues de la protesta pasaron a la propuesta, demostrando su habilidad para producir, mezclar y comunicar información basada en datos, conceptos y objetos científicos validados. La precariedad de sus medios o el acoso político al que fueron sometidos no impidió el avance de sus propuestas. Nos han enseñado otras formas de civilidad más inclusivas y contrastadas. Han demostrado -es decir, probado con argumentos y ocupado con el cuerpo-, su </a:t>
            </a:r>
            <a:r>
              <a:rPr lang="es-ES" dirty="0">
                <a:solidFill>
                  <a:srgbClr val="C00000"/>
                </a:solidFill>
              </a:rPr>
              <a:t>derecho a tomar la palabra en el espacio </a:t>
            </a:r>
            <a:r>
              <a:rPr lang="es-ES" dirty="0" smtClean="0">
                <a:solidFill>
                  <a:srgbClr val="C00000"/>
                </a:solidFill>
              </a:rPr>
              <a:t>público</a:t>
            </a:r>
            <a:r>
              <a:rPr lang="es-ES" dirty="0" smtClean="0"/>
              <a:t>”.</a:t>
            </a:r>
            <a:endParaRPr lang="es-ES" dirty="0"/>
          </a:p>
          <a:p>
            <a:endParaRPr lang="es-ES" dirty="0" smtClean="0"/>
          </a:p>
        </p:txBody>
      </p:sp>
    </p:spTree>
    <p:extLst>
      <p:ext uri="{BB962C8B-B14F-4D97-AF65-F5344CB8AC3E}">
        <p14:creationId xmlns:p14="http://schemas.microsoft.com/office/powerpoint/2010/main" val="3607809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Software Livre</a:t>
            </a:r>
            <a:br>
              <a:rPr lang="pt-BR" dirty="0" smtClean="0"/>
            </a:br>
            <a:r>
              <a:rPr lang="pt-BR" dirty="0" smtClean="0"/>
              <a:t/>
            </a:r>
            <a:br>
              <a:rPr lang="pt-BR" dirty="0" smtClean="0"/>
            </a:br>
            <a:r>
              <a:rPr lang="es-ES" sz="1300" dirty="0"/>
              <a:t>[</a:t>
            </a:r>
            <a:r>
              <a:rPr lang="es-ES" sz="1300" dirty="0" smtClean="0"/>
              <a:t>Modos </a:t>
            </a:r>
            <a:r>
              <a:rPr lang="es-ES" sz="1300" dirty="0"/>
              <a:t>de ciencia: pública, abierta y común </a:t>
            </a:r>
            <a:r>
              <a:rPr lang="es-ES" sz="1300" dirty="0">
                <a:solidFill>
                  <a:srgbClr val="C00000"/>
                </a:solidFill>
              </a:rPr>
              <a:t>Antonio Lafuente e Adolfo </a:t>
            </a:r>
            <a:r>
              <a:rPr lang="es-ES" sz="1300" dirty="0" err="1" smtClean="0">
                <a:solidFill>
                  <a:srgbClr val="C00000"/>
                </a:solidFill>
              </a:rPr>
              <a:t>Estalella</a:t>
            </a:r>
            <a:r>
              <a:rPr lang="es-ES" sz="1300" dirty="0" smtClean="0">
                <a:solidFill>
                  <a:srgbClr val="C00000"/>
                </a:solidFill>
              </a:rPr>
              <a:t>]</a:t>
            </a:r>
            <a:endParaRPr lang="pt-BR" sz="1300" dirty="0"/>
          </a:p>
        </p:txBody>
      </p:sp>
      <p:sp>
        <p:nvSpPr>
          <p:cNvPr id="3" name="Espaço Reservado para Conteúdo 2"/>
          <p:cNvSpPr>
            <a:spLocks noGrp="1"/>
          </p:cNvSpPr>
          <p:nvPr>
            <p:ph idx="1"/>
          </p:nvPr>
        </p:nvSpPr>
        <p:spPr/>
        <p:txBody>
          <a:bodyPr>
            <a:normAutofit fontScale="85000" lnSpcReduction="20000"/>
          </a:bodyPr>
          <a:lstStyle/>
          <a:p>
            <a:pPr marL="0" indent="0">
              <a:buNone/>
            </a:pPr>
            <a:r>
              <a:rPr lang="es-ES" dirty="0"/>
              <a:t>Lo que hace vibrantes las comunidades de software libre no es el propósito de producir para todos, sino el de </a:t>
            </a:r>
            <a:r>
              <a:rPr lang="es-ES" dirty="0">
                <a:solidFill>
                  <a:srgbClr val="C00000"/>
                </a:solidFill>
              </a:rPr>
              <a:t>construir entre todos</a:t>
            </a:r>
            <a:r>
              <a:rPr lang="es-ES" dirty="0"/>
              <a:t>. El </a:t>
            </a:r>
            <a:r>
              <a:rPr lang="es-ES" i="1" dirty="0" err="1"/>
              <a:t>commons</a:t>
            </a:r>
            <a:r>
              <a:rPr lang="es-ES" i="1" dirty="0"/>
              <a:t> </a:t>
            </a:r>
            <a:r>
              <a:rPr lang="es-ES" dirty="0"/>
              <a:t>por el que trabajan no está garantizado por el libre acceso, sino por la voluntad de no excluir ninguna forma de colaboración que mejore el resultado. Y no nos referimos sólo a personas, sino también a culturas. El resultado, obviamente, no es un producto, sino una forma de entender nuestras relaciones con la tecnología y con los otros humanos, basada en el principio de que el lenguaje en el que se comunican las máquinas debe ser abierto y que las comunidades deben serlo entre pares que disuelvan los bordes artificiales e imaginarios que nuestra sociedad crea entre nacionales y extranjeros, expertos y amateurs, comunicar y compartir, o entre libre y gratis. Ya lo hemos dicho, estamos hablando de comunidades cosmopolitas, informales y basadas en la economía del don </a:t>
            </a:r>
            <a:r>
              <a:rPr lang="es-ES" dirty="0" smtClean="0"/>
              <a:t>(</a:t>
            </a:r>
            <a:r>
              <a:rPr lang="es-ES" dirty="0" err="1"/>
              <a:t>L</a:t>
            </a:r>
            <a:r>
              <a:rPr lang="es-ES" dirty="0" err="1" smtClean="0"/>
              <a:t>each</a:t>
            </a:r>
            <a:r>
              <a:rPr lang="es-ES" dirty="0"/>
              <a:t>, </a:t>
            </a:r>
            <a:r>
              <a:rPr lang="es-ES" dirty="0" err="1"/>
              <a:t>N</a:t>
            </a:r>
            <a:r>
              <a:rPr lang="es-ES" dirty="0" err="1" smtClean="0"/>
              <a:t>afus</a:t>
            </a:r>
            <a:r>
              <a:rPr lang="es-ES" dirty="0"/>
              <a:t>; </a:t>
            </a:r>
            <a:r>
              <a:rPr lang="es-ES" dirty="0" err="1"/>
              <a:t>K</a:t>
            </a:r>
            <a:r>
              <a:rPr lang="es-ES" dirty="0" err="1" smtClean="0"/>
              <a:t>rieger</a:t>
            </a:r>
            <a:r>
              <a:rPr lang="es-ES" dirty="0"/>
              <a:t>, 2009). Tampoco es la gratuidad la divisa que hace singulares estas producciones. Compartir el código ha obligado a ingeniar modelos de negocio alternativos que no arruinen a quienes optan por el SL. </a:t>
            </a:r>
            <a:endParaRPr lang="pt-BR" dirty="0"/>
          </a:p>
        </p:txBody>
      </p:sp>
    </p:spTree>
    <p:extLst>
      <p:ext uri="{BB962C8B-B14F-4D97-AF65-F5344CB8AC3E}">
        <p14:creationId xmlns:p14="http://schemas.microsoft.com/office/powerpoint/2010/main" val="4213750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a:solidFill>
                  <a:srgbClr val="C00000"/>
                </a:solidFill>
              </a:rPr>
              <a:t>CIENCIA </a:t>
            </a:r>
            <a:r>
              <a:rPr lang="es-ES" dirty="0" smtClean="0">
                <a:solidFill>
                  <a:srgbClr val="C00000"/>
                </a:solidFill>
              </a:rPr>
              <a:t>COMÚN</a:t>
            </a:r>
            <a:br>
              <a:rPr lang="es-ES" dirty="0" smtClean="0">
                <a:solidFill>
                  <a:srgbClr val="C00000"/>
                </a:solidFill>
              </a:rPr>
            </a:br>
            <a:r>
              <a:rPr lang="es-ES" sz="1300" dirty="0" smtClean="0">
                <a:solidFill>
                  <a:srgbClr val="C00000"/>
                </a:solidFill>
              </a:rPr>
              <a:t>[</a:t>
            </a:r>
            <a:r>
              <a:rPr lang="es-ES" sz="1300" dirty="0" smtClean="0"/>
              <a:t>Modos </a:t>
            </a:r>
            <a:r>
              <a:rPr lang="es-ES" sz="1300" dirty="0"/>
              <a:t>de ciencia: pública, abierta y común </a:t>
            </a:r>
            <a:r>
              <a:rPr lang="es-ES" sz="1300" dirty="0">
                <a:solidFill>
                  <a:srgbClr val="C00000"/>
                </a:solidFill>
              </a:rPr>
              <a:t>Antonio Lafuente e Adolfo </a:t>
            </a:r>
            <a:r>
              <a:rPr lang="es-ES" sz="1300" dirty="0" err="1" smtClean="0">
                <a:solidFill>
                  <a:srgbClr val="C00000"/>
                </a:solidFill>
              </a:rPr>
              <a:t>Estalella</a:t>
            </a:r>
            <a:r>
              <a:rPr lang="es-ES" sz="1300" dirty="0" smtClean="0">
                <a:solidFill>
                  <a:srgbClr val="C00000"/>
                </a:solidFill>
              </a:rPr>
              <a:t>]</a:t>
            </a:r>
            <a:endParaRPr lang="pt-BR" sz="13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buNone/>
            </a:pPr>
            <a:r>
              <a:rPr lang="es-ES" dirty="0" smtClean="0"/>
              <a:t>“</a:t>
            </a:r>
            <a:r>
              <a:rPr lang="es-ES" dirty="0" smtClean="0">
                <a:solidFill>
                  <a:srgbClr val="C00000"/>
                </a:solidFill>
              </a:rPr>
              <a:t>Llamamos </a:t>
            </a:r>
            <a:r>
              <a:rPr lang="es-ES" dirty="0">
                <a:solidFill>
                  <a:srgbClr val="C00000"/>
                </a:solidFill>
              </a:rPr>
              <a:t>ciencia común a una forma de producir conocimiento que debe poder hacerse entre todos</a:t>
            </a:r>
            <a:r>
              <a:rPr lang="es-ES" dirty="0"/>
              <a:t>. La condición </a:t>
            </a:r>
            <a:r>
              <a:rPr lang="es-ES" dirty="0">
                <a:solidFill>
                  <a:srgbClr val="C00000"/>
                </a:solidFill>
              </a:rPr>
              <a:t>entre todos </a:t>
            </a:r>
            <a:r>
              <a:rPr lang="es-ES" dirty="0"/>
              <a:t>es distinta del </a:t>
            </a:r>
            <a:r>
              <a:rPr lang="es-ES" dirty="0">
                <a:solidFill>
                  <a:srgbClr val="C00000"/>
                </a:solidFill>
              </a:rPr>
              <a:t>para todos </a:t>
            </a:r>
            <a:r>
              <a:rPr lang="es-ES" dirty="0"/>
              <a:t>que caracteriza a los bienes públicos. La ciencia común no es ni mejor ni peor que la pública o privada, sino diferente. Está hecha a partir de otras prácticas y desde otros materiales, como también es diferente la forma por la que el conocimiento es validado. Si debe poder hacerse entre todos es necesario que no requiera de saberes previos acreditados. Nadie exige títulos, ni experiencia previa. Los rituales de ingreso no discriminan entre los que saben y los que no saben, o entre los capaces y los </a:t>
            </a:r>
            <a:r>
              <a:rPr lang="es-ES" dirty="0" smtClean="0"/>
              <a:t>incapaces. La </a:t>
            </a:r>
            <a:r>
              <a:rPr lang="es-ES" dirty="0"/>
              <a:t>ciencia común entonces no es pensable a partir de los imaginarios del experto. Puede haberlos, lo normal es que siempre haya en los colectivos aludidos gentes con alguna titulación o con más lecturas o, por qué no, con más dedicación. No todos los participantes saben lo mismo, ni lo saben de la misma manera. Es justo lo contrario. Cada uno ha llegado al colectivo por sus propios medios sin que hubiera ningún proceso de filtrado para que los integrantes fueran algo más homogéneos. Para que sea entre todos, para que nadie sobre y para que nadie pueda dominar la situación, el conocimiento debe construirse a partir de un material tan abundante como ordinario: la experiencia. Algo que todos tenemos. Más aún, algo en lo que todos somos expertos, pues todos conocemos matices, incluso no verbalizados, acerca de lo que nos pasa y sobre lo que podemos discutir con flexibilidad y criterio propio</a:t>
            </a:r>
            <a:r>
              <a:rPr lang="es-ES" dirty="0" smtClean="0"/>
              <a:t>. Los </a:t>
            </a:r>
            <a:r>
              <a:rPr lang="es-ES" dirty="0"/>
              <a:t>casos que hemos descrito, tanto en el ámbito de cuerpo como en el de la urbe, muestran que </a:t>
            </a:r>
            <a:r>
              <a:rPr lang="es-ES" dirty="0">
                <a:solidFill>
                  <a:srgbClr val="C00000"/>
                </a:solidFill>
              </a:rPr>
              <a:t>la ciencia común es parte de la respuesta que las comunidades de afectados han encontrado para hacer visible su particular manera de habitar el mundo, es decir su otra manera de sentirlo, de narrarlo y de </a:t>
            </a:r>
            <a:r>
              <a:rPr lang="es-ES" dirty="0" smtClean="0">
                <a:solidFill>
                  <a:srgbClr val="C00000"/>
                </a:solidFill>
              </a:rPr>
              <a:t>compartirlo</a:t>
            </a:r>
            <a:r>
              <a:rPr lang="es-ES" dirty="0" smtClean="0"/>
              <a:t>. </a:t>
            </a:r>
            <a:r>
              <a:rPr lang="es-ES" dirty="0"/>
              <a:t>El proceso siempre está abierto a la llegada de nuevos interlocutores y otros puntos de vista. </a:t>
            </a:r>
            <a:r>
              <a:rPr lang="es-ES" dirty="0" smtClean="0"/>
              <a:t>Es </a:t>
            </a:r>
            <a:r>
              <a:rPr lang="es-ES" dirty="0"/>
              <a:t>la comunidad de concernidos la que certifica la credibilidad de los procedimientos. </a:t>
            </a:r>
            <a:r>
              <a:rPr lang="es-ES" dirty="0" smtClean="0">
                <a:solidFill>
                  <a:srgbClr val="C00000"/>
                </a:solidFill>
              </a:rPr>
              <a:t>La </a:t>
            </a:r>
            <a:r>
              <a:rPr lang="es-ES" dirty="0">
                <a:solidFill>
                  <a:srgbClr val="C00000"/>
                </a:solidFill>
              </a:rPr>
              <a:t>ciencia común que se ha configurado alrededor de la recuperación de la experiencia de algo que estuvimos a punto de olvidar, la vivencia de un cuerpo y de una ciudad común, no es una alternativa a la ciencia académica</a:t>
            </a:r>
            <a:r>
              <a:rPr lang="es-ES" dirty="0"/>
              <a:t>. Ambas se </a:t>
            </a:r>
            <a:r>
              <a:rPr lang="es-ES" dirty="0" smtClean="0"/>
              <a:t>necesitan </a:t>
            </a:r>
            <a:r>
              <a:rPr lang="es-ES" dirty="0"/>
              <a:t>mutuamente, aunque alguna veces las veremos disputarse el espacio público y también a los </a:t>
            </a:r>
            <a:r>
              <a:rPr lang="es-ES" dirty="0" smtClean="0"/>
              <a:t>públicos”. </a:t>
            </a:r>
            <a:endParaRPr lang="pt-BR" dirty="0"/>
          </a:p>
        </p:txBody>
      </p:sp>
    </p:spTree>
    <p:extLst>
      <p:ext uri="{BB962C8B-B14F-4D97-AF65-F5344CB8AC3E}">
        <p14:creationId xmlns:p14="http://schemas.microsoft.com/office/powerpoint/2010/main" val="3334503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COMUM</a:t>
            </a:r>
            <a:br>
              <a:rPr lang="pt-BR" b="1" dirty="0" smtClean="0">
                <a:solidFill>
                  <a:srgbClr val="C00000"/>
                </a:solidFill>
              </a:rPr>
            </a:br>
            <a:r>
              <a:rPr lang="pt-BR" sz="2000" dirty="0" smtClean="0"/>
              <a:t>[Do comum às redes – Bernardo Gutiérrez]</a:t>
            </a:r>
            <a:endParaRPr lang="pt-BR" b="1" dirty="0"/>
          </a:p>
        </p:txBody>
      </p:sp>
      <p:sp>
        <p:nvSpPr>
          <p:cNvPr id="3" name="Espaço Reservado para Conteúdo 2"/>
          <p:cNvSpPr>
            <a:spLocks noGrp="1"/>
          </p:cNvSpPr>
          <p:nvPr>
            <p:ph idx="1"/>
          </p:nvPr>
        </p:nvSpPr>
        <p:spPr/>
        <p:txBody>
          <a:bodyPr/>
          <a:lstStyle/>
          <a:p>
            <a:r>
              <a:rPr lang="pt-BR" dirty="0" smtClean="0"/>
              <a:t>Língua portuguesa não tem uma palavra própria para definir o que é de todos e não é de ninguém – </a:t>
            </a:r>
            <a:r>
              <a:rPr lang="pt-BR" dirty="0" err="1" smtClean="0"/>
              <a:t>Procomún</a:t>
            </a:r>
            <a:r>
              <a:rPr lang="pt-BR" dirty="0" smtClean="0"/>
              <a:t> (espanhol) – </a:t>
            </a:r>
            <a:r>
              <a:rPr lang="pt-BR" dirty="0" err="1" smtClean="0"/>
              <a:t>Commons</a:t>
            </a:r>
            <a:r>
              <a:rPr lang="pt-BR" dirty="0" smtClean="0"/>
              <a:t> (inglês)</a:t>
            </a:r>
          </a:p>
          <a:p>
            <a:r>
              <a:rPr lang="pt-BR" dirty="0" smtClean="0"/>
              <a:t>Ambientes de recursos compartilhados que são gerados pela participação de muitos e que constituem o tecido produtivo essencial.</a:t>
            </a:r>
          </a:p>
          <a:p>
            <a:pPr marL="0" indent="0">
              <a:buNone/>
            </a:pPr>
            <a:r>
              <a:rPr lang="pt-BR" sz="2000" dirty="0" smtClean="0"/>
              <a:t>“O ato do </a:t>
            </a:r>
            <a:r>
              <a:rPr lang="pt-BR" sz="2000" i="1" dirty="0" err="1" smtClean="0"/>
              <a:t>commoning</a:t>
            </a:r>
            <a:r>
              <a:rPr lang="pt-BR" sz="2000" dirty="0" smtClean="0"/>
              <a:t> [praticar e incentivar </a:t>
            </a:r>
            <a:r>
              <a:rPr lang="pt-BR" sz="2000" smtClean="0"/>
              <a:t>o comum] baseia-se </a:t>
            </a:r>
            <a:r>
              <a:rPr lang="pt-BR" sz="2000" dirty="0" smtClean="0"/>
              <a:t>em uma rede de relações feitas sob a expectativa de que todos vamos cuidar de todos e com um entendimento comum de que algumas coisas pertencem a todos nós, que é a essência própria do comum”.</a:t>
            </a:r>
            <a:endParaRPr lang="pt-BR" sz="2000" dirty="0"/>
          </a:p>
        </p:txBody>
      </p:sp>
    </p:spTree>
    <p:extLst>
      <p:ext uri="{BB962C8B-B14F-4D97-AF65-F5344CB8AC3E}">
        <p14:creationId xmlns:p14="http://schemas.microsoft.com/office/powerpoint/2010/main" val="2055170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pt-BR" dirty="0" smtClean="0"/>
              <a:t/>
            </a:r>
            <a:br>
              <a:rPr lang="pt-BR" dirty="0" smtClean="0"/>
            </a:br>
            <a:r>
              <a:rPr lang="pt-BR" dirty="0"/>
              <a:t/>
            </a:r>
            <a:br>
              <a:rPr lang="pt-BR" dirty="0"/>
            </a:br>
            <a:r>
              <a:rPr lang="pt-BR" dirty="0" smtClean="0"/>
              <a:t/>
            </a:r>
            <a:br>
              <a:rPr lang="pt-BR" dirty="0" smtClean="0"/>
            </a:br>
            <a:r>
              <a:rPr lang="pt-BR" dirty="0" smtClean="0"/>
              <a:t>Laboratorio </a:t>
            </a:r>
            <a:r>
              <a:rPr lang="pt-BR" dirty="0" err="1"/>
              <a:t>del</a:t>
            </a:r>
            <a:r>
              <a:rPr lang="pt-BR" dirty="0"/>
              <a:t> </a:t>
            </a:r>
            <a:r>
              <a:rPr lang="pt-BR" dirty="0" err="1"/>
              <a:t>Procomum</a:t>
            </a:r>
            <a:r>
              <a:rPr lang="pt-BR" dirty="0"/>
              <a:t>: </a:t>
            </a:r>
            <a:br>
              <a:rPr lang="pt-BR" dirty="0"/>
            </a:br>
            <a:r>
              <a:rPr lang="pt-BR" sz="4400" dirty="0" err="1"/>
              <a:t>nuevos</a:t>
            </a:r>
            <a:r>
              <a:rPr lang="pt-BR" sz="4400" dirty="0"/>
              <a:t> equilíbrios, </a:t>
            </a:r>
            <a:r>
              <a:rPr lang="pt-BR" sz="4400" dirty="0" err="1"/>
              <a:t>otros</a:t>
            </a:r>
            <a:r>
              <a:rPr lang="pt-BR" sz="4400" dirty="0"/>
              <a:t> patrimônios</a:t>
            </a:r>
            <a:r>
              <a:rPr lang="pt-BR" dirty="0"/>
              <a:t/>
            </a:r>
            <a:br>
              <a:rPr lang="pt-BR" dirty="0"/>
            </a:br>
            <a:endParaRPr lang="pt-BR" dirty="0"/>
          </a:p>
        </p:txBody>
      </p:sp>
      <p:sp>
        <p:nvSpPr>
          <p:cNvPr id="5" name="Subtítulo 4"/>
          <p:cNvSpPr>
            <a:spLocks noGrp="1"/>
          </p:cNvSpPr>
          <p:nvPr>
            <p:ph type="subTitle" idx="1"/>
          </p:nvPr>
        </p:nvSpPr>
        <p:spPr/>
        <p:txBody>
          <a:bodyPr>
            <a:normAutofit/>
          </a:bodyPr>
          <a:lstStyle/>
          <a:p>
            <a:r>
              <a:rPr lang="pt-BR" sz="4400" dirty="0">
                <a:solidFill>
                  <a:srgbClr val="C00000"/>
                </a:solidFill>
              </a:rPr>
              <a:t>Antonio </a:t>
            </a:r>
            <a:r>
              <a:rPr lang="pt-BR" sz="4400" dirty="0" err="1">
                <a:solidFill>
                  <a:srgbClr val="C00000"/>
                </a:solidFill>
              </a:rPr>
              <a:t>Lafuente</a:t>
            </a:r>
            <a:endParaRPr lang="pt-BR" sz="4400" dirty="0"/>
          </a:p>
        </p:txBody>
      </p:sp>
    </p:spTree>
    <p:extLst>
      <p:ext uri="{BB962C8B-B14F-4D97-AF65-F5344CB8AC3E}">
        <p14:creationId xmlns:p14="http://schemas.microsoft.com/office/powerpoint/2010/main" val="190097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a:t>Equipes internacionais recorrem a oito técnicas e criam 150 candidatas a vacina contra a Covid-19 em seis </a:t>
            </a:r>
            <a:r>
              <a:rPr lang="pt-BR" sz="2400" dirty="0" smtClean="0"/>
              <a:t>meses</a:t>
            </a:r>
            <a:br>
              <a:rPr lang="pt-BR" sz="2400" dirty="0" smtClean="0"/>
            </a:br>
            <a:r>
              <a:rPr lang="pt-BR" sz="2800" dirty="0" smtClean="0">
                <a:solidFill>
                  <a:srgbClr val="C00000"/>
                </a:solidFill>
              </a:rPr>
              <a:t>Revista FAPESP </a:t>
            </a:r>
            <a:r>
              <a:rPr lang="pt-BR" sz="2800" dirty="0" smtClean="0"/>
              <a:t>– julho 2020</a:t>
            </a:r>
            <a:endParaRPr lang="pt-BR" sz="2800" dirty="0"/>
          </a:p>
        </p:txBody>
      </p:sp>
      <p:sp>
        <p:nvSpPr>
          <p:cNvPr id="3" name="Espaço Reservado para Conteúdo 2"/>
          <p:cNvSpPr>
            <a:spLocks noGrp="1"/>
          </p:cNvSpPr>
          <p:nvPr>
            <p:ph idx="1"/>
          </p:nvPr>
        </p:nvSpPr>
        <p:spPr/>
        <p:txBody>
          <a:bodyPr>
            <a:normAutofit/>
          </a:bodyPr>
          <a:lstStyle/>
          <a:p>
            <a:pPr marL="0" indent="0">
              <a:buNone/>
            </a:pPr>
            <a:endParaRPr lang="pt-BR" sz="1400" dirty="0" smtClean="0"/>
          </a:p>
          <a:p>
            <a:pPr marL="0" indent="0">
              <a:buNone/>
            </a:pPr>
            <a:endParaRPr lang="pt-BR" sz="1400" dirty="0"/>
          </a:p>
          <a:p>
            <a:pPr marL="0" indent="0">
              <a:buNone/>
            </a:pPr>
            <a:endParaRPr lang="pt-BR" sz="1400" dirty="0" smtClean="0"/>
          </a:p>
          <a:p>
            <a:pPr marL="0" indent="0">
              <a:buNone/>
            </a:pPr>
            <a:endParaRPr lang="pt-BR" sz="1400" dirty="0"/>
          </a:p>
          <a:p>
            <a:pPr marL="0" indent="0">
              <a:buNone/>
            </a:pPr>
            <a:endParaRPr lang="pt-BR" sz="1400" dirty="0" smtClean="0"/>
          </a:p>
          <a:p>
            <a:pPr marL="0" indent="0">
              <a:buNone/>
            </a:pPr>
            <a:endParaRPr lang="pt-BR" sz="1400" dirty="0"/>
          </a:p>
          <a:p>
            <a:pPr marL="0" indent="0">
              <a:buNone/>
            </a:pPr>
            <a:endParaRPr lang="pt-BR" sz="1400" dirty="0" smtClean="0"/>
          </a:p>
          <a:p>
            <a:pPr marL="0" indent="0">
              <a:buNone/>
            </a:pPr>
            <a:endParaRPr lang="pt-BR" sz="1400" dirty="0"/>
          </a:p>
          <a:p>
            <a:pPr marL="0" indent="0" algn="r">
              <a:buNone/>
            </a:pPr>
            <a:endParaRPr lang="pt-BR" sz="1400" dirty="0" smtClean="0"/>
          </a:p>
          <a:p>
            <a:pPr marL="0" indent="0">
              <a:buNone/>
            </a:pPr>
            <a:endParaRPr lang="pt-BR" sz="1400" dirty="0"/>
          </a:p>
        </p:txBody>
      </p:sp>
      <p:pic>
        <p:nvPicPr>
          <p:cNvPr id="4" name="Imagem 3"/>
          <p:cNvPicPr>
            <a:picLocks noChangeAspect="1"/>
          </p:cNvPicPr>
          <p:nvPr/>
        </p:nvPicPr>
        <p:blipFill>
          <a:blip r:embed="rId2"/>
          <a:stretch>
            <a:fillRect/>
          </a:stretch>
        </p:blipFill>
        <p:spPr>
          <a:xfrm>
            <a:off x="1878870" y="1573242"/>
            <a:ext cx="8149033" cy="5046730"/>
          </a:xfrm>
          <a:prstGeom prst="rect">
            <a:avLst/>
          </a:prstGeom>
        </p:spPr>
      </p:pic>
    </p:spTree>
    <p:extLst>
      <p:ext uri="{BB962C8B-B14F-4D97-AF65-F5344CB8AC3E}">
        <p14:creationId xmlns:p14="http://schemas.microsoft.com/office/powerpoint/2010/main" val="1227210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Laboratorio </a:t>
            </a:r>
            <a:r>
              <a:rPr lang="pt-BR" dirty="0" err="1" smtClean="0"/>
              <a:t>del</a:t>
            </a:r>
            <a:r>
              <a:rPr lang="pt-BR" dirty="0" smtClean="0"/>
              <a:t> </a:t>
            </a:r>
            <a:r>
              <a:rPr lang="pt-BR" dirty="0" err="1" smtClean="0"/>
              <a:t>Procomum</a:t>
            </a:r>
            <a:r>
              <a:rPr lang="pt-BR" dirty="0" smtClean="0"/>
              <a:t>: </a:t>
            </a:r>
            <a:br>
              <a:rPr lang="pt-BR" dirty="0" smtClean="0"/>
            </a:br>
            <a:r>
              <a:rPr lang="pt-BR" sz="3600" dirty="0" err="1" smtClean="0"/>
              <a:t>nuevos</a:t>
            </a:r>
            <a:r>
              <a:rPr lang="pt-BR" sz="3600" dirty="0" smtClean="0"/>
              <a:t> equilíbrios, </a:t>
            </a:r>
            <a:r>
              <a:rPr lang="pt-BR" sz="3600" dirty="0" err="1" smtClean="0"/>
              <a:t>otros</a:t>
            </a:r>
            <a:r>
              <a:rPr lang="pt-BR" sz="3600" dirty="0" smtClean="0"/>
              <a:t> patrimônios</a:t>
            </a:r>
            <a:br>
              <a:rPr lang="pt-BR" sz="3600" dirty="0" smtClean="0"/>
            </a:br>
            <a:r>
              <a:rPr lang="pt-BR" sz="3600" dirty="0" smtClean="0">
                <a:solidFill>
                  <a:srgbClr val="C00000"/>
                </a:solidFill>
              </a:rPr>
              <a:t>Antonio </a:t>
            </a:r>
            <a:r>
              <a:rPr lang="pt-BR" sz="3600" dirty="0" err="1" smtClean="0">
                <a:solidFill>
                  <a:srgbClr val="C00000"/>
                </a:solidFill>
              </a:rPr>
              <a:t>Lafuente</a:t>
            </a:r>
            <a:endParaRPr lang="pt-BR" sz="3600" dirty="0">
              <a:solidFill>
                <a:srgbClr val="C00000"/>
              </a:solidFill>
            </a:endParaRPr>
          </a:p>
        </p:txBody>
      </p:sp>
      <p:sp>
        <p:nvSpPr>
          <p:cNvPr id="3" name="Espaço Reservado para Conteúdo 2"/>
          <p:cNvSpPr>
            <a:spLocks noGrp="1"/>
          </p:cNvSpPr>
          <p:nvPr>
            <p:ph idx="1"/>
          </p:nvPr>
        </p:nvSpPr>
        <p:spPr/>
        <p:txBody>
          <a:bodyPr>
            <a:normAutofit fontScale="85000" lnSpcReduction="20000"/>
          </a:bodyPr>
          <a:lstStyle/>
          <a:p>
            <a:pPr algn="just"/>
            <a:r>
              <a:rPr lang="es-ES" dirty="0"/>
              <a:t>El procomún es una nueva manera de expresar una idea muy antigua: algunos bienes son de todos y de nadie</a:t>
            </a:r>
            <a:r>
              <a:rPr lang="es-ES" dirty="0" smtClean="0"/>
              <a:t>.</a:t>
            </a:r>
          </a:p>
          <a:p>
            <a:pPr algn="just"/>
            <a:r>
              <a:rPr lang="es-ES" dirty="0" smtClean="0"/>
              <a:t>Defender </a:t>
            </a:r>
            <a:r>
              <a:rPr lang="es-ES" dirty="0"/>
              <a:t>el procomún supone un inmenso reto político, dada la constitución plural y la escala planetaria que a veces tiene este </a:t>
            </a:r>
            <a:r>
              <a:rPr lang="es-ES" dirty="0" smtClean="0"/>
              <a:t>patrimonio.</a:t>
            </a:r>
          </a:p>
          <a:p>
            <a:pPr algn="just"/>
            <a:r>
              <a:rPr lang="es-ES" dirty="0" smtClean="0"/>
              <a:t>El </a:t>
            </a:r>
            <a:r>
              <a:rPr lang="es-ES" dirty="0"/>
              <a:t>Laboratorio del Procomún pretende ser el lugar donde todos estos nuevos objetos que pueblan nuestro imaginario ciudadano </a:t>
            </a:r>
            <a:r>
              <a:rPr lang="es-ES" dirty="0" err="1"/>
              <a:t>adquierán</a:t>
            </a:r>
            <a:r>
              <a:rPr lang="es-ES" dirty="0"/>
              <a:t> la visibilidad política que merecen. Son fenómenos como las vacas locas, los gases de efecto invernadero, el calentamiento global, las células madre, el </a:t>
            </a:r>
            <a:r>
              <a:rPr lang="es-ES" dirty="0" err="1"/>
              <a:t>span</a:t>
            </a:r>
            <a:r>
              <a:rPr lang="es-ES" dirty="0"/>
              <a:t>, o los campos electromagnéticos. En el Laboratorio se debatirán con pluralidad de enfoques, buscando consensos orientados a la viabilidad del sistema de gobernanza</a:t>
            </a:r>
            <a:r>
              <a:rPr lang="es-ES" dirty="0" smtClean="0"/>
              <a:t>.</a:t>
            </a:r>
          </a:p>
          <a:p>
            <a:pPr algn="just"/>
            <a:r>
              <a:rPr lang="es-ES" dirty="0"/>
              <a:t>El laboratorio del procomún, ya lo hemos </a:t>
            </a:r>
            <a:r>
              <a:rPr lang="es-ES" dirty="0" smtClean="0"/>
              <a:t>dicho, tendrá </a:t>
            </a:r>
            <a:r>
              <a:rPr lang="es-ES" dirty="0"/>
              <a:t>que ocuparse de asuntos de naturaleza global y necesitará </a:t>
            </a:r>
            <a:r>
              <a:rPr lang="es-ES" dirty="0" smtClean="0"/>
              <a:t>vertebrar colectivos </a:t>
            </a:r>
            <a:r>
              <a:rPr lang="es-ES" dirty="0"/>
              <a:t>situados en muy distintos emplazamientos urbanos, disciplinarios </a:t>
            </a:r>
            <a:r>
              <a:rPr lang="es-ES" dirty="0" smtClean="0"/>
              <a:t>o institucionales</a:t>
            </a:r>
            <a:r>
              <a:rPr lang="es-ES" dirty="0"/>
              <a:t>. Hablamos entonces de una institución en red </a:t>
            </a:r>
            <a:r>
              <a:rPr lang="es-ES" dirty="0" smtClean="0"/>
              <a:t>fuertemente descentralizada </a:t>
            </a:r>
            <a:r>
              <a:rPr lang="es-ES" dirty="0"/>
              <a:t>y con mucha visibilidad pública.</a:t>
            </a:r>
            <a:endParaRPr lang="pt-BR" dirty="0"/>
          </a:p>
        </p:txBody>
      </p:sp>
    </p:spTree>
    <p:extLst>
      <p:ext uri="{BB962C8B-B14F-4D97-AF65-F5344CB8AC3E}">
        <p14:creationId xmlns:p14="http://schemas.microsoft.com/office/powerpoint/2010/main" val="1539371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Laboratorio </a:t>
            </a:r>
            <a:r>
              <a:rPr lang="pt-BR" dirty="0" err="1" smtClean="0"/>
              <a:t>del</a:t>
            </a:r>
            <a:r>
              <a:rPr lang="pt-BR" dirty="0" smtClean="0"/>
              <a:t> </a:t>
            </a:r>
            <a:r>
              <a:rPr lang="pt-BR" dirty="0" err="1" smtClean="0"/>
              <a:t>Procomum</a:t>
            </a:r>
            <a:r>
              <a:rPr lang="pt-BR" dirty="0" smtClean="0"/>
              <a:t>: </a:t>
            </a:r>
            <a:br>
              <a:rPr lang="pt-BR" dirty="0" smtClean="0"/>
            </a:br>
            <a:r>
              <a:rPr lang="pt-BR" sz="3600" dirty="0" err="1" smtClean="0"/>
              <a:t>nuevos</a:t>
            </a:r>
            <a:r>
              <a:rPr lang="pt-BR" sz="3600" dirty="0" smtClean="0"/>
              <a:t> equilíbrios, </a:t>
            </a:r>
            <a:r>
              <a:rPr lang="pt-BR" sz="3600" dirty="0" err="1" smtClean="0"/>
              <a:t>otros</a:t>
            </a:r>
            <a:r>
              <a:rPr lang="pt-BR" sz="3600" dirty="0" smtClean="0"/>
              <a:t> patrimônios</a:t>
            </a:r>
            <a:br>
              <a:rPr lang="pt-BR" sz="3600" dirty="0" smtClean="0"/>
            </a:br>
            <a:r>
              <a:rPr lang="pt-BR" sz="3600" dirty="0" smtClean="0">
                <a:solidFill>
                  <a:srgbClr val="C00000"/>
                </a:solidFill>
              </a:rPr>
              <a:t>Antonio </a:t>
            </a:r>
            <a:r>
              <a:rPr lang="pt-BR" sz="3600" dirty="0" err="1" smtClean="0">
                <a:solidFill>
                  <a:srgbClr val="C00000"/>
                </a:solidFill>
              </a:rPr>
              <a:t>Lafuente</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a:bodyPr>
          <a:lstStyle/>
          <a:p>
            <a:pPr algn="just"/>
            <a:r>
              <a:rPr lang="es-ES" dirty="0"/>
              <a:t>No estamos solicitando otro enclave para la </a:t>
            </a:r>
            <a:r>
              <a:rPr lang="es-ES" dirty="0" smtClean="0"/>
              <a:t>ciencia, sino </a:t>
            </a:r>
            <a:r>
              <a:rPr lang="es-ES" dirty="0"/>
              <a:t>un espacio para experimentar con nuevas formas de hacer política y </a:t>
            </a:r>
            <a:r>
              <a:rPr lang="es-ES" dirty="0" smtClean="0"/>
              <a:t>de hacer </a:t>
            </a:r>
            <a:r>
              <a:rPr lang="es-ES" dirty="0"/>
              <a:t>ciudad. El laboratorio del procomún, al experimentar con los bienes </a:t>
            </a:r>
            <a:r>
              <a:rPr lang="es-ES" dirty="0" smtClean="0"/>
              <a:t>de todos </a:t>
            </a:r>
            <a:r>
              <a:rPr lang="es-ES" dirty="0"/>
              <a:t>y sugerir formas de gestionarlos, no es sólo un ámbito nuevo </a:t>
            </a:r>
            <a:r>
              <a:rPr lang="es-ES" dirty="0" smtClean="0"/>
              <a:t>y necesario </a:t>
            </a:r>
            <a:r>
              <a:rPr lang="es-ES" dirty="0"/>
              <a:t>de participación, sino un instrumento clave para la gobernanza</a:t>
            </a:r>
            <a:r>
              <a:rPr lang="es-ES" dirty="0" smtClean="0"/>
              <a:t>.</a:t>
            </a:r>
          </a:p>
          <a:p>
            <a:pPr algn="just"/>
            <a:r>
              <a:rPr lang="es-ES" dirty="0"/>
              <a:t>La ciencia ha dejado de ser un asunto de la incumbencia exclusiva de </a:t>
            </a:r>
            <a:r>
              <a:rPr lang="es-ES" dirty="0" smtClean="0"/>
              <a:t>los científicos </a:t>
            </a:r>
            <a:r>
              <a:rPr lang="es-ES" dirty="0"/>
              <a:t>y se ha convertido ya uno de los asuntos que va ocupando </a:t>
            </a:r>
            <a:r>
              <a:rPr lang="es-ES" dirty="0" smtClean="0"/>
              <a:t>la conversación </a:t>
            </a:r>
            <a:r>
              <a:rPr lang="es-ES" dirty="0"/>
              <a:t>cotidiana y el interés ciudadano. Incrementar los niveles </a:t>
            </a:r>
            <a:r>
              <a:rPr lang="es-ES" dirty="0" smtClean="0"/>
              <a:t>de información </a:t>
            </a:r>
            <a:r>
              <a:rPr lang="es-ES" dirty="0"/>
              <a:t>o mejorar la educación pública es una tarea de </a:t>
            </a:r>
            <a:r>
              <a:rPr lang="es-ES" dirty="0" smtClean="0"/>
              <a:t>importancia creciente</a:t>
            </a:r>
            <a:r>
              <a:rPr lang="es-ES" dirty="0"/>
              <a:t>. Ningún esfuerzo es desdeñable y el objetivo de todos parece </a:t>
            </a:r>
            <a:r>
              <a:rPr lang="es-ES" dirty="0" smtClean="0"/>
              <a:t>claro: lograr </a:t>
            </a:r>
            <a:r>
              <a:rPr lang="es-ES" dirty="0"/>
              <a:t>que la ciencia sea un componente de la cultura ciudadana.</a:t>
            </a:r>
            <a:endParaRPr lang="pt-BR" dirty="0"/>
          </a:p>
        </p:txBody>
      </p:sp>
    </p:spTree>
    <p:extLst>
      <p:ext uri="{BB962C8B-B14F-4D97-AF65-F5344CB8AC3E}">
        <p14:creationId xmlns:p14="http://schemas.microsoft.com/office/powerpoint/2010/main" val="2956239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Laboratorio </a:t>
            </a:r>
            <a:r>
              <a:rPr lang="pt-BR" dirty="0" err="1" smtClean="0"/>
              <a:t>del</a:t>
            </a:r>
            <a:r>
              <a:rPr lang="pt-BR" dirty="0" smtClean="0"/>
              <a:t> </a:t>
            </a:r>
            <a:r>
              <a:rPr lang="pt-BR" dirty="0" err="1" smtClean="0"/>
              <a:t>Procomum</a:t>
            </a:r>
            <a:r>
              <a:rPr lang="pt-BR" dirty="0" smtClean="0"/>
              <a:t>: </a:t>
            </a:r>
            <a:br>
              <a:rPr lang="pt-BR" dirty="0" smtClean="0"/>
            </a:br>
            <a:r>
              <a:rPr lang="pt-BR" sz="3600" dirty="0" err="1" smtClean="0"/>
              <a:t>nuevos</a:t>
            </a:r>
            <a:r>
              <a:rPr lang="pt-BR" sz="3600" dirty="0" smtClean="0"/>
              <a:t> equilíbrios, </a:t>
            </a:r>
            <a:r>
              <a:rPr lang="pt-BR" sz="3600" dirty="0" err="1" smtClean="0"/>
              <a:t>otros</a:t>
            </a:r>
            <a:r>
              <a:rPr lang="pt-BR" sz="3600" dirty="0" smtClean="0"/>
              <a:t> patrimônios</a:t>
            </a:r>
            <a:br>
              <a:rPr lang="pt-BR" sz="3600" dirty="0" smtClean="0"/>
            </a:br>
            <a:r>
              <a:rPr lang="pt-BR" sz="3600" dirty="0" smtClean="0">
                <a:solidFill>
                  <a:srgbClr val="C00000"/>
                </a:solidFill>
              </a:rPr>
              <a:t>Antonio </a:t>
            </a:r>
            <a:r>
              <a:rPr lang="pt-BR" sz="3600" dirty="0" err="1" smtClean="0">
                <a:solidFill>
                  <a:srgbClr val="C00000"/>
                </a:solidFill>
              </a:rPr>
              <a:t>Lafuente</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pPr algn="just"/>
            <a:r>
              <a:rPr lang="es-ES" dirty="0"/>
              <a:t>Los problemas son agudos. Decir que nuestra sociedad fue </a:t>
            </a:r>
            <a:r>
              <a:rPr lang="es-ES" dirty="0" smtClean="0"/>
              <a:t>sorprendida por </a:t>
            </a:r>
            <a:r>
              <a:rPr lang="es-ES" dirty="0"/>
              <a:t>fuertes movimientos de opinión pública que cuestionan el </a:t>
            </a:r>
            <a:r>
              <a:rPr lang="es-ES" dirty="0" smtClean="0"/>
              <a:t>modelo institucionalizado </a:t>
            </a:r>
            <a:r>
              <a:rPr lang="es-ES" dirty="0"/>
              <a:t>de toma de decisiones, implica reconocer una cierta crisis </a:t>
            </a:r>
            <a:r>
              <a:rPr lang="es-ES" dirty="0" smtClean="0"/>
              <a:t>de credibilidad </a:t>
            </a:r>
            <a:r>
              <a:rPr lang="es-ES" dirty="0"/>
              <a:t>que afecta a los expertos</a:t>
            </a:r>
            <a:r>
              <a:rPr lang="es-ES" dirty="0" smtClean="0"/>
              <a:t>.</a:t>
            </a:r>
          </a:p>
          <a:p>
            <a:pPr algn="just"/>
            <a:r>
              <a:rPr lang="es-ES" dirty="0" smtClean="0"/>
              <a:t>Crisis en las instituciones democráticas.</a:t>
            </a:r>
          </a:p>
          <a:p>
            <a:pPr algn="just"/>
            <a:r>
              <a:rPr lang="es-ES" dirty="0" smtClean="0"/>
              <a:t>Nadie habla </a:t>
            </a:r>
            <a:r>
              <a:rPr lang="es-ES" dirty="0"/>
              <a:t>de excluir a los expertos. Sus conocimientos son necesarios. La </a:t>
            </a:r>
            <a:r>
              <a:rPr lang="es-ES" dirty="0" smtClean="0"/>
              <a:t>solución no </a:t>
            </a:r>
            <a:r>
              <a:rPr lang="es-ES" dirty="0"/>
              <a:t>llegará por la vía de la exclusión de algunos, sino de la inclusión de </a:t>
            </a:r>
            <a:r>
              <a:rPr lang="es-ES" dirty="0" smtClean="0"/>
              <a:t>muchos. Es </a:t>
            </a:r>
            <a:r>
              <a:rPr lang="es-ES" dirty="0"/>
              <a:t>preciso que la búsqueda de respuestas incluya todas las dimensiones </a:t>
            </a:r>
            <a:r>
              <a:rPr lang="es-ES" dirty="0" smtClean="0"/>
              <a:t>del problema </a:t>
            </a:r>
            <a:r>
              <a:rPr lang="es-ES" dirty="0"/>
              <a:t>y también a todos los grupos interesados (o afectados), </a:t>
            </a:r>
            <a:r>
              <a:rPr lang="es-ES" dirty="0" smtClean="0"/>
              <a:t>bien entendido </a:t>
            </a:r>
            <a:r>
              <a:rPr lang="es-ES" dirty="0"/>
              <a:t>que hablamos de cualquier grupo humano capaz de crear </a:t>
            </a:r>
            <a:r>
              <a:rPr lang="es-ES" dirty="0" smtClean="0"/>
              <a:t>un "nosotros</a:t>
            </a:r>
            <a:r>
              <a:rPr lang="es-ES" dirty="0"/>
              <a:t>" público y, por tanto, político</a:t>
            </a:r>
            <a:r>
              <a:rPr lang="es-ES" dirty="0" smtClean="0"/>
              <a:t>.</a:t>
            </a:r>
          </a:p>
          <a:p>
            <a:pPr algn="just"/>
            <a:r>
              <a:rPr lang="es-ES" dirty="0" smtClean="0"/>
              <a:t>Ampliación </a:t>
            </a:r>
            <a:r>
              <a:rPr lang="es-ES" dirty="0"/>
              <a:t>de la idea de laboratorio al conjunto social.</a:t>
            </a:r>
            <a:endParaRPr lang="pt-BR" dirty="0"/>
          </a:p>
        </p:txBody>
      </p:sp>
    </p:spTree>
    <p:extLst>
      <p:ext uri="{BB962C8B-B14F-4D97-AF65-F5344CB8AC3E}">
        <p14:creationId xmlns:p14="http://schemas.microsoft.com/office/powerpoint/2010/main" val="4248466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Laboratorio </a:t>
            </a:r>
            <a:r>
              <a:rPr lang="pt-BR" dirty="0" err="1" smtClean="0"/>
              <a:t>del</a:t>
            </a:r>
            <a:r>
              <a:rPr lang="pt-BR" dirty="0" smtClean="0"/>
              <a:t> </a:t>
            </a:r>
            <a:r>
              <a:rPr lang="pt-BR" dirty="0" err="1" smtClean="0"/>
              <a:t>Procomum</a:t>
            </a:r>
            <a:r>
              <a:rPr lang="pt-BR" dirty="0" smtClean="0"/>
              <a:t>: </a:t>
            </a:r>
            <a:br>
              <a:rPr lang="pt-BR" dirty="0" smtClean="0"/>
            </a:br>
            <a:r>
              <a:rPr lang="pt-BR" sz="3600" dirty="0" err="1" smtClean="0"/>
              <a:t>nuevos</a:t>
            </a:r>
            <a:r>
              <a:rPr lang="pt-BR" sz="3600" dirty="0" smtClean="0"/>
              <a:t> equilíbrios, </a:t>
            </a:r>
            <a:r>
              <a:rPr lang="pt-BR" sz="3600" dirty="0" err="1" smtClean="0"/>
              <a:t>otros</a:t>
            </a:r>
            <a:r>
              <a:rPr lang="pt-BR" sz="3600" dirty="0" smtClean="0"/>
              <a:t> patrimônios</a:t>
            </a:r>
            <a:br>
              <a:rPr lang="pt-BR" sz="3600" dirty="0" smtClean="0"/>
            </a:br>
            <a:r>
              <a:rPr lang="pt-BR" sz="3600" dirty="0" smtClean="0">
                <a:solidFill>
                  <a:srgbClr val="C00000"/>
                </a:solidFill>
              </a:rPr>
              <a:t>Antonio </a:t>
            </a:r>
            <a:r>
              <a:rPr lang="pt-BR" sz="3600" dirty="0" err="1" smtClean="0">
                <a:solidFill>
                  <a:srgbClr val="C00000"/>
                </a:solidFill>
              </a:rPr>
              <a:t>Lafuente</a:t>
            </a:r>
            <a:endParaRPr lang="pt-BR" sz="3600" dirty="0">
              <a:solidFill>
                <a:srgbClr val="C00000"/>
              </a:solidFill>
            </a:endParaRPr>
          </a:p>
        </p:txBody>
      </p:sp>
      <p:sp>
        <p:nvSpPr>
          <p:cNvPr id="3" name="Espaço Reservado para Conteúdo 2"/>
          <p:cNvSpPr>
            <a:spLocks noGrp="1"/>
          </p:cNvSpPr>
          <p:nvPr>
            <p:ph idx="1"/>
          </p:nvPr>
        </p:nvSpPr>
        <p:spPr/>
        <p:txBody>
          <a:bodyPr>
            <a:normAutofit fontScale="92500"/>
          </a:bodyPr>
          <a:lstStyle/>
          <a:p>
            <a:pPr algn="just"/>
            <a:r>
              <a:rPr lang="es-ES" dirty="0"/>
              <a:t>La propuesta de un Laboratorio del Procomún es una iniciativa </a:t>
            </a:r>
            <a:r>
              <a:rPr lang="es-ES" dirty="0" smtClean="0"/>
              <a:t>que debiera </a:t>
            </a:r>
            <a:r>
              <a:rPr lang="es-ES" dirty="0"/>
              <a:t>contribuir a la corrección de varios desequilibrios. Estamos </a:t>
            </a:r>
            <a:r>
              <a:rPr lang="es-ES" dirty="0" smtClean="0"/>
              <a:t>hablando de </a:t>
            </a:r>
            <a:r>
              <a:rPr lang="es-ES" dirty="0"/>
              <a:t>cultura científica, pero queremos ir más allá del concepto de </a:t>
            </a:r>
            <a:r>
              <a:rPr lang="es-ES" dirty="0" smtClean="0"/>
              <a:t>popularización de </a:t>
            </a:r>
            <a:r>
              <a:rPr lang="es-ES" dirty="0"/>
              <a:t>la ciencia. Estamos convencidos de que la divulgación no es el único </a:t>
            </a:r>
            <a:r>
              <a:rPr lang="es-ES" dirty="0" smtClean="0"/>
              <a:t>pacto posible </a:t>
            </a:r>
            <a:r>
              <a:rPr lang="es-ES" dirty="0"/>
              <a:t>entre ciencia y sociedad</a:t>
            </a:r>
            <a:r>
              <a:rPr lang="es-ES" dirty="0" smtClean="0"/>
              <a:t>.</a:t>
            </a:r>
          </a:p>
          <a:p>
            <a:pPr algn="just"/>
            <a:r>
              <a:rPr lang="es-ES" dirty="0"/>
              <a:t>Nuestros museos, nuestra ciudad, nuestra cultura y nuestra </a:t>
            </a:r>
            <a:r>
              <a:rPr lang="es-ES" dirty="0" smtClean="0"/>
              <a:t>política deben </a:t>
            </a:r>
            <a:r>
              <a:rPr lang="es-ES" dirty="0"/>
              <a:t>ser reequilibrados. Y quien a estas alturas siga interesado en </a:t>
            </a:r>
            <a:r>
              <a:rPr lang="es-ES" dirty="0" smtClean="0"/>
              <a:t>el argumento</a:t>
            </a:r>
            <a:r>
              <a:rPr lang="es-ES" dirty="0"/>
              <a:t>, encontrará aquí algunas iniciativas sugeridas</a:t>
            </a:r>
            <a:r>
              <a:rPr lang="es-ES" dirty="0" smtClean="0"/>
              <a:t>.</a:t>
            </a:r>
          </a:p>
          <a:p>
            <a:pPr algn="just"/>
            <a:r>
              <a:rPr lang="es-ES" dirty="0"/>
              <a:t>No estamos hablando entonces de un problema </a:t>
            </a:r>
            <a:r>
              <a:rPr lang="es-ES" dirty="0" smtClean="0"/>
              <a:t>cultural, </a:t>
            </a:r>
            <a:r>
              <a:rPr lang="es-ES" dirty="0"/>
              <a:t>sino de un déficit democrático que no </a:t>
            </a:r>
            <a:r>
              <a:rPr lang="es-ES" dirty="0" smtClean="0"/>
              <a:t>podrá corregirse </a:t>
            </a:r>
            <a:r>
              <a:rPr lang="es-ES" dirty="0"/>
              <a:t>con más conferencias, sino con mayor participación.</a:t>
            </a:r>
            <a:endParaRPr lang="pt-BR" dirty="0"/>
          </a:p>
        </p:txBody>
      </p:sp>
    </p:spTree>
    <p:extLst>
      <p:ext uri="{BB962C8B-B14F-4D97-AF65-F5344CB8AC3E}">
        <p14:creationId xmlns:p14="http://schemas.microsoft.com/office/powerpoint/2010/main" val="2242672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Laboratorio </a:t>
            </a:r>
            <a:r>
              <a:rPr lang="pt-BR" dirty="0" err="1" smtClean="0"/>
              <a:t>del</a:t>
            </a:r>
            <a:r>
              <a:rPr lang="pt-BR" dirty="0" smtClean="0"/>
              <a:t> </a:t>
            </a:r>
            <a:r>
              <a:rPr lang="pt-BR" dirty="0" err="1" smtClean="0"/>
              <a:t>Procomum</a:t>
            </a:r>
            <a:r>
              <a:rPr lang="pt-BR" dirty="0" smtClean="0"/>
              <a:t>: </a:t>
            </a:r>
            <a:br>
              <a:rPr lang="pt-BR" dirty="0" smtClean="0"/>
            </a:br>
            <a:r>
              <a:rPr lang="pt-BR" sz="3600" dirty="0" err="1" smtClean="0"/>
              <a:t>nuevos</a:t>
            </a:r>
            <a:r>
              <a:rPr lang="pt-BR" sz="3600" dirty="0" smtClean="0"/>
              <a:t> equilíbrios, </a:t>
            </a:r>
            <a:r>
              <a:rPr lang="pt-BR" sz="3600" dirty="0" err="1" smtClean="0"/>
              <a:t>otros</a:t>
            </a:r>
            <a:r>
              <a:rPr lang="pt-BR" sz="3600" dirty="0" smtClean="0"/>
              <a:t> patrimônios</a:t>
            </a:r>
            <a:br>
              <a:rPr lang="pt-BR" sz="3600" dirty="0" smtClean="0"/>
            </a:br>
            <a:r>
              <a:rPr lang="pt-BR" sz="3600" dirty="0" smtClean="0">
                <a:solidFill>
                  <a:srgbClr val="C00000"/>
                </a:solidFill>
              </a:rPr>
              <a:t>Antonio </a:t>
            </a:r>
            <a:r>
              <a:rPr lang="pt-BR" sz="3600" dirty="0" err="1" smtClean="0">
                <a:solidFill>
                  <a:srgbClr val="C00000"/>
                </a:solidFill>
              </a:rPr>
              <a:t>Lafuente</a:t>
            </a:r>
            <a:endParaRPr lang="pt-BR" sz="3600" dirty="0">
              <a:solidFill>
                <a:srgbClr val="C00000"/>
              </a:solidFill>
            </a:endParaRPr>
          </a:p>
        </p:txBody>
      </p:sp>
      <p:sp>
        <p:nvSpPr>
          <p:cNvPr id="3" name="Espaço Reservado para Conteúdo 2"/>
          <p:cNvSpPr>
            <a:spLocks noGrp="1"/>
          </p:cNvSpPr>
          <p:nvPr>
            <p:ph idx="1"/>
          </p:nvPr>
        </p:nvSpPr>
        <p:spPr/>
        <p:txBody>
          <a:bodyPr>
            <a:normAutofit/>
          </a:bodyPr>
          <a:lstStyle/>
          <a:p>
            <a:pPr marL="0" indent="0" algn="just">
              <a:buNone/>
            </a:pPr>
            <a:endParaRPr lang="es-ES" dirty="0" smtClean="0"/>
          </a:p>
          <a:p>
            <a:pPr marL="0" indent="0" algn="just">
              <a:buNone/>
            </a:pPr>
            <a:r>
              <a:rPr lang="es-ES" dirty="0" smtClean="0"/>
              <a:t>Los </a:t>
            </a:r>
            <a:r>
              <a:rPr lang="es-ES" dirty="0"/>
              <a:t>retos que enfrentamos tampoco son menores y poco </a:t>
            </a:r>
            <a:r>
              <a:rPr lang="es-ES" dirty="0" smtClean="0"/>
              <a:t>podremos mejorar </a:t>
            </a:r>
            <a:r>
              <a:rPr lang="es-ES" dirty="0"/>
              <a:t>la gestión de las nuevas incertidumbres sin incrementar la </a:t>
            </a:r>
            <a:r>
              <a:rPr lang="es-ES" dirty="0" smtClean="0"/>
              <a:t>complicidad de </a:t>
            </a:r>
            <a:r>
              <a:rPr lang="es-ES" dirty="0"/>
              <a:t>la ciudadanía y el compromiso de los científicos con los valores de </a:t>
            </a:r>
            <a:r>
              <a:rPr lang="es-ES" dirty="0" smtClean="0"/>
              <a:t>la equidad</a:t>
            </a:r>
            <a:r>
              <a:rPr lang="es-ES" dirty="0"/>
              <a:t>. La tensión entre conciencia y competencia no es nueva. Sostener </a:t>
            </a:r>
            <a:r>
              <a:rPr lang="es-ES" dirty="0" smtClean="0"/>
              <a:t>el necesario </a:t>
            </a:r>
            <a:r>
              <a:rPr lang="es-ES" dirty="0"/>
              <a:t>equilibrio entre ambas no es ya un simple reto nacional, </a:t>
            </a:r>
            <a:r>
              <a:rPr lang="es-ES" dirty="0" smtClean="0"/>
              <a:t>pues estamos </a:t>
            </a:r>
            <a:r>
              <a:rPr lang="es-ES" dirty="0"/>
              <a:t>refiriéndonos a objetos de una inmensa magnitud y complejidad. </a:t>
            </a:r>
            <a:r>
              <a:rPr lang="es-ES" dirty="0" smtClean="0"/>
              <a:t>Lo que </a:t>
            </a:r>
            <a:r>
              <a:rPr lang="es-ES" dirty="0"/>
              <a:t>está en juego es la democracia misma. La encrucijada en la que </a:t>
            </a:r>
            <a:r>
              <a:rPr lang="es-ES" dirty="0" smtClean="0"/>
              <a:t>estamos demanda </a:t>
            </a:r>
            <a:r>
              <a:rPr lang="es-ES" dirty="0"/>
              <a:t>nuevas formas de hacer política.</a:t>
            </a:r>
            <a:endParaRPr lang="pt-BR" dirty="0"/>
          </a:p>
        </p:txBody>
      </p:sp>
    </p:spTree>
    <p:extLst>
      <p:ext uri="{BB962C8B-B14F-4D97-AF65-F5344CB8AC3E}">
        <p14:creationId xmlns:p14="http://schemas.microsoft.com/office/powerpoint/2010/main" val="2718355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C00000"/>
                </a:solidFill>
              </a:rPr>
              <a:t/>
            </a:r>
            <a:br>
              <a:rPr lang="pt-BR" b="1" dirty="0" smtClean="0">
                <a:solidFill>
                  <a:srgbClr val="C00000"/>
                </a:solidFill>
              </a:rPr>
            </a:br>
            <a:r>
              <a:rPr lang="pt-BR" b="1" dirty="0" smtClean="0">
                <a:solidFill>
                  <a:srgbClr val="C00000"/>
                </a:solidFill>
              </a:rPr>
              <a:t>MEDIALAB MATADERO</a:t>
            </a:r>
            <a:r>
              <a:rPr lang="pt-BR" dirty="0"/>
              <a:t/>
            </a:r>
            <a:br>
              <a:rPr lang="pt-BR" dirty="0"/>
            </a:br>
            <a:r>
              <a:rPr lang="pt-BR" sz="2700" dirty="0">
                <a:hlinkClick r:id="rId2"/>
              </a:rPr>
              <a:t>https://www.medialab-matadero.es/</a:t>
            </a:r>
            <a:r>
              <a:rPr lang="pt-BR" dirty="0"/>
              <a:t/>
            </a:r>
            <a:br>
              <a:rPr lang="pt-BR" dirty="0"/>
            </a:br>
            <a:endParaRPr lang="pt-BR" dirty="0"/>
          </a:p>
        </p:txBody>
      </p:sp>
      <p:pic>
        <p:nvPicPr>
          <p:cNvPr id="1026" name="Picture 2" descr="Medialab Matader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8381" y="1858437"/>
            <a:ext cx="8095238" cy="4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070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solidFill>
                  <a:srgbClr val="C00000"/>
                </a:solidFill>
              </a:rPr>
              <a:t/>
            </a:r>
            <a:br>
              <a:rPr lang="pt-BR" b="1" dirty="0" smtClean="0">
                <a:solidFill>
                  <a:srgbClr val="C00000"/>
                </a:solidFill>
              </a:rPr>
            </a:br>
            <a:r>
              <a:rPr lang="pt-BR" b="1" dirty="0" smtClean="0">
                <a:solidFill>
                  <a:srgbClr val="C00000"/>
                </a:solidFill>
              </a:rPr>
              <a:t>MEDIALAB MATADERO</a:t>
            </a:r>
            <a:r>
              <a:rPr lang="pt-BR" dirty="0"/>
              <a:t/>
            </a:r>
            <a:br>
              <a:rPr lang="pt-BR" dirty="0"/>
            </a:br>
            <a:endParaRPr lang="pt-BR" dirty="0"/>
          </a:p>
        </p:txBody>
      </p:sp>
      <p:sp>
        <p:nvSpPr>
          <p:cNvPr id="3" name="Espaço Reservado para Conteúdo 2"/>
          <p:cNvSpPr>
            <a:spLocks noGrp="1"/>
          </p:cNvSpPr>
          <p:nvPr>
            <p:ph idx="1"/>
          </p:nvPr>
        </p:nvSpPr>
        <p:spPr/>
        <p:txBody>
          <a:bodyPr>
            <a:normAutofit fontScale="55000" lnSpcReduction="20000"/>
          </a:bodyPr>
          <a:lstStyle/>
          <a:p>
            <a:pPr marL="0" indent="0" algn="just" fontAlgn="base">
              <a:buNone/>
            </a:pPr>
            <a:r>
              <a:rPr lang="es-ES" dirty="0"/>
              <a:t> </a:t>
            </a:r>
            <a:r>
              <a:rPr lang="es-ES" sz="3300" dirty="0" err="1" smtClean="0"/>
              <a:t>Medialab</a:t>
            </a:r>
            <a:r>
              <a:rPr lang="es-ES" sz="3300" dirty="0" smtClean="0"/>
              <a:t> </a:t>
            </a:r>
            <a:r>
              <a:rPr lang="es-ES" sz="3300" dirty="0"/>
              <a:t>Matadero es un programa del Área de Gobierno de Cultura, Turismo y Deporte del Ayuntamiento de Madrid creado en 2002. Ubicado en un espacio cultural único, el centro de creación contemporánea Matadero Madrid, </a:t>
            </a:r>
            <a:r>
              <a:rPr lang="es-ES" sz="3300" dirty="0" err="1"/>
              <a:t>Medialab</a:t>
            </a:r>
            <a:r>
              <a:rPr lang="es-ES" sz="3300" dirty="0"/>
              <a:t> Matadero es una plataforma institucional de investigación, creación y producción experimental impulsada por la dinámica del Procomún. Es un lugar que fomenta la participación de la comunidad y el compromiso cívico a través de las herramientas y el talento de artistas, pensadores críticos, diseñadores y científicos, así como entre diferentes disciplinas, instituciones, organizaciones e industrias.</a:t>
            </a:r>
          </a:p>
          <a:p>
            <a:pPr marL="0" indent="0" algn="just" fontAlgn="base">
              <a:buNone/>
            </a:pPr>
            <a:r>
              <a:rPr lang="es-ES" sz="3300" dirty="0" err="1"/>
              <a:t>Medialab</a:t>
            </a:r>
            <a:r>
              <a:rPr lang="es-ES" sz="3300" dirty="0"/>
              <a:t> entiende la cultura como una tecnología social -un instrumento para el cambio- que bien orientada tiene el potencial de transformar la geofísica y la geoquímica del planeta en beneficio de todas las entidades que lo conforman.</a:t>
            </a:r>
          </a:p>
          <a:p>
            <a:pPr marL="0" indent="0" algn="just" fontAlgn="base">
              <a:buNone/>
            </a:pPr>
            <a:r>
              <a:rPr lang="es-ES" sz="3300" dirty="0"/>
              <a:t>La misión de </a:t>
            </a:r>
            <a:r>
              <a:rPr lang="es-ES" sz="3300" dirty="0" err="1"/>
              <a:t>Medialab</a:t>
            </a:r>
            <a:r>
              <a:rPr lang="es-ES" sz="3300" dirty="0"/>
              <a:t> Matadero es:</a:t>
            </a:r>
          </a:p>
          <a:p>
            <a:pPr algn="just" fontAlgn="base"/>
            <a:r>
              <a:rPr lang="es-ES" sz="3300" dirty="0"/>
              <a:t>Ser un laboratorio participativo de producción, investigación y difusión de proyectos culturales que explore las formas de experimentación e innovación digital en el ámbito de la cultura.</a:t>
            </a:r>
          </a:p>
          <a:p>
            <a:pPr algn="just" fontAlgn="base"/>
            <a:r>
              <a:rPr lang="es-ES" sz="3300" dirty="0"/>
              <a:t>Ser incubadora de proyectos, en la intersección entre arte, diseño, ciencia y tecnología, que contribuyan a hacer frente de manera creativa a los grandes retos contemporáneos vinculados a la ciudad y a los desafíos globales en el marco de los Objetivos de Desarrollo Sostenibles de la Agenda 2030. Ser una plataforma para la creación artística digital y new media.</a:t>
            </a:r>
          </a:p>
          <a:p>
            <a:pPr algn="just" fontAlgn="base"/>
            <a:r>
              <a:rPr lang="es-ES" sz="3300" dirty="0"/>
              <a:t>Desarrollar un programa de reflexión crítica desde el que seguir la revolución digital en todas las escalas y su incidencia en la sociedad, promoviendo proyectos culturales que contribuyan a un mejor futuro digital</a:t>
            </a:r>
          </a:p>
          <a:p>
            <a:pPr marL="0" indent="0" algn="just">
              <a:buNone/>
            </a:pPr>
            <a:endParaRPr lang="pt-BR" dirty="0"/>
          </a:p>
          <a:p>
            <a:pPr marL="0" indent="0">
              <a:buNone/>
            </a:pPr>
            <a:endParaRPr lang="pt-BR" dirty="0" smtClean="0"/>
          </a:p>
        </p:txBody>
      </p:sp>
    </p:spTree>
    <p:extLst>
      <p:ext uri="{BB962C8B-B14F-4D97-AF65-F5344CB8AC3E}">
        <p14:creationId xmlns:p14="http://schemas.microsoft.com/office/powerpoint/2010/main" val="3638498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cap="all" dirty="0"/>
              <a:t/>
            </a:r>
            <a:br>
              <a:rPr lang="pt-BR" cap="all" dirty="0"/>
            </a:br>
            <a:r>
              <a:rPr lang="pt-BR" sz="3100" b="1" dirty="0"/>
              <a:t>Parceria com o público</a:t>
            </a:r>
            <a:br>
              <a:rPr lang="pt-BR" sz="3100" b="1" dirty="0"/>
            </a:br>
            <a:r>
              <a:rPr lang="pt-BR" sz="2700" dirty="0"/>
              <a:t>Pesquisas científicas realizadas com a participação de leigos ganham </a:t>
            </a:r>
            <a:r>
              <a:rPr lang="pt-BR" sz="2700" dirty="0" smtClean="0"/>
              <a:t>espaço</a:t>
            </a:r>
            <a:br>
              <a:rPr lang="pt-BR" sz="2700" dirty="0" smtClean="0"/>
            </a:br>
            <a:r>
              <a:rPr lang="pt-BR" sz="2700" dirty="0" smtClean="0">
                <a:solidFill>
                  <a:srgbClr val="C00000"/>
                </a:solidFill>
              </a:rPr>
              <a:t>Revista Fapesp</a:t>
            </a:r>
            <a:r>
              <a:rPr lang="pt-BR" dirty="0"/>
              <a:t/>
            </a:r>
            <a:br>
              <a:rPr lang="pt-BR" dirty="0"/>
            </a:br>
            <a:endParaRPr lang="pt-BR" dirty="0"/>
          </a:p>
        </p:txBody>
      </p:sp>
      <p:sp>
        <p:nvSpPr>
          <p:cNvPr id="3" name="Espaço Reservado para Conteúdo 2"/>
          <p:cNvSpPr>
            <a:spLocks noGrp="1"/>
          </p:cNvSpPr>
          <p:nvPr>
            <p:ph idx="1"/>
          </p:nvPr>
        </p:nvSpPr>
        <p:spPr/>
        <p:txBody>
          <a:bodyPr>
            <a:normAutofit fontScale="55000" lnSpcReduction="20000"/>
          </a:bodyPr>
          <a:lstStyle/>
          <a:p>
            <a:pPr algn="just"/>
            <a:r>
              <a:rPr lang="pt-BR" dirty="0" smtClean="0"/>
              <a:t>“Momentos </a:t>
            </a:r>
            <a:r>
              <a:rPr lang="pt-BR" dirty="0"/>
              <a:t>antes de o eclipse total do Sol atravessar os Estados Unidos de costa a costa no dia 21 de agosto, a agência espacial norte-americana (</a:t>
            </a:r>
            <a:r>
              <a:rPr lang="pt-BR" dirty="0" err="1"/>
              <a:t>Nasa</a:t>
            </a:r>
            <a:r>
              <a:rPr lang="pt-BR" dirty="0"/>
              <a:t>) convidou o público para colaborar em um experimento bastante simples. Munidos de termômetros e smartphones, milhares de voluntários espalhados pelo país foram instruídos a baixar um aplicativo e registrar nele eventuais mudanças de temperatura no ambiente durante o eclipse. Os participantes também deveriam reportar se a velocidade e a direção das nuvens sofreram alterações abruptas. As informações coletadas pelos celulares abasteceram uma base de dados e serão utilizadas em estudos ambientais. “A população pode nos ajudar a entender quais são os efeitos de um evento raro, como o eclipse solar, na atmosfera”, disse à rede de televisão Fox News Elizabeth </a:t>
            </a:r>
            <a:r>
              <a:rPr lang="pt-BR" dirty="0" err="1"/>
              <a:t>MacDonald</a:t>
            </a:r>
            <a:r>
              <a:rPr lang="pt-BR" dirty="0"/>
              <a:t>, pesquisadora da agência.</a:t>
            </a:r>
          </a:p>
          <a:p>
            <a:pPr algn="just"/>
            <a:r>
              <a:rPr lang="pt-BR" dirty="0" smtClean="0">
                <a:solidFill>
                  <a:srgbClr val="C00000"/>
                </a:solidFill>
              </a:rPr>
              <a:t>“A </a:t>
            </a:r>
            <a:r>
              <a:rPr lang="pt-BR" dirty="0">
                <a:solidFill>
                  <a:srgbClr val="C00000"/>
                </a:solidFill>
              </a:rPr>
              <a:t>iniciativa é inspirada em um modelo conhecido como ciência cidadã, que estimula a produção do conhecimento por meio da colaboração entre pesquisadores e público leigo. A participação de amadores na atividade científica não é novidade – a figura do cientista profissional só surgiu no século XIX. Nas últimas décadas, com o uso de tecnologias digitais, tornou-se recorrente pesquisadores convidarem o público para cooperar, por exemplo, na coleta de dados meteorológicos ou no mapeamento de </a:t>
            </a:r>
            <a:r>
              <a:rPr lang="pt-BR" dirty="0" smtClean="0">
                <a:solidFill>
                  <a:srgbClr val="C00000"/>
                </a:solidFill>
              </a:rPr>
              <a:t>espécies”.</a:t>
            </a:r>
          </a:p>
          <a:p>
            <a:pPr algn="just"/>
            <a:r>
              <a:rPr lang="pt-BR" dirty="0">
                <a:solidFill>
                  <a:srgbClr val="C00000"/>
                </a:solidFill>
              </a:rPr>
              <a:t>Uma das principais contribuições da colaboração do público em pesquisas é a produção de informações que talvez não pudessem ser geradas de outra maneira – em parte porque as iniciativas têm potencial para mobilizar um grande número de voluntários na coleta de dados em áreas extensas e durante longos períodos</a:t>
            </a:r>
            <a:r>
              <a:rPr lang="pt-BR" dirty="0"/>
              <a:t>. Mas o modelo ainda encontra resistências. “Muitos pesquisadores têm receio de trabalhar com pessoas sem formação científica”, afirma Stevenson. Um dos motivos, ele explica, é a desconfiança em relação à qualidade dos dados produzidos. “Os projetos de ciência cidadã devem adotar procedimentos rigorosos para assegurar a validade dos dados.”</a:t>
            </a:r>
          </a:p>
          <a:p>
            <a:pPr marL="0" indent="0">
              <a:buNone/>
            </a:pPr>
            <a:endParaRPr lang="pt-BR" dirty="0" smtClean="0">
              <a:hlinkClick r:id="rId2"/>
            </a:endParaRPr>
          </a:p>
          <a:p>
            <a:pPr marL="0" indent="0">
              <a:buNone/>
            </a:pPr>
            <a:r>
              <a:rPr lang="pt-BR" dirty="0" smtClean="0">
                <a:hlinkClick r:id="rId2"/>
              </a:rPr>
              <a:t>https</a:t>
            </a:r>
            <a:r>
              <a:rPr lang="pt-BR" dirty="0">
                <a:hlinkClick r:id="rId2"/>
              </a:rPr>
              <a:t>://revistapesquisa.fapesp.br/parceria-com-o-publico</a:t>
            </a:r>
            <a:r>
              <a:rPr lang="pt-BR" dirty="0" smtClean="0">
                <a:hlinkClick r:id="rId2"/>
              </a:rPr>
              <a:t>/</a:t>
            </a:r>
            <a:endParaRPr lang="pt-BR" dirty="0" smtClean="0"/>
          </a:p>
          <a:p>
            <a:pPr marL="0" indent="0">
              <a:buNone/>
            </a:pPr>
            <a:endParaRPr lang="pt-BR" dirty="0"/>
          </a:p>
        </p:txBody>
      </p:sp>
    </p:spTree>
    <p:extLst>
      <p:ext uri="{BB962C8B-B14F-4D97-AF65-F5344CB8AC3E}">
        <p14:creationId xmlns:p14="http://schemas.microsoft.com/office/powerpoint/2010/main" val="355747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2700" b="1" dirty="0" smtClean="0"/>
              <a:t/>
            </a:r>
            <a:br>
              <a:rPr lang="pt-BR" sz="2700" b="1" dirty="0" smtClean="0"/>
            </a:br>
            <a:r>
              <a:rPr lang="pt-BR" sz="2700" b="1" dirty="0" smtClean="0"/>
              <a:t>Parceria </a:t>
            </a:r>
            <a:r>
              <a:rPr lang="pt-BR" sz="2700" b="1" dirty="0"/>
              <a:t>com o público</a:t>
            </a:r>
            <a:br>
              <a:rPr lang="pt-BR" sz="2700" b="1" dirty="0"/>
            </a:br>
            <a:r>
              <a:rPr lang="pt-BR" sz="2700" dirty="0"/>
              <a:t>Pesquisas científicas realizadas com a participação de leigos ganham espaço</a:t>
            </a:r>
            <a:br>
              <a:rPr lang="pt-BR" sz="2700" dirty="0"/>
            </a:br>
            <a:r>
              <a:rPr lang="pt-BR" sz="2700" dirty="0">
                <a:solidFill>
                  <a:srgbClr val="C00000"/>
                </a:solidFill>
              </a:rPr>
              <a:t>Revista Fapesp</a:t>
            </a:r>
            <a:r>
              <a:rPr lang="pt-BR" dirty="0"/>
              <a:t/>
            </a:r>
            <a:br>
              <a:rPr lang="pt-BR" dirty="0"/>
            </a:br>
            <a:endParaRPr lang="pt-BR" dirty="0"/>
          </a:p>
        </p:txBody>
      </p:sp>
      <p:sp>
        <p:nvSpPr>
          <p:cNvPr id="3" name="Espaço Reservado para Conteúdo 2"/>
          <p:cNvSpPr>
            <a:spLocks noGrp="1"/>
          </p:cNvSpPr>
          <p:nvPr>
            <p:ph idx="1"/>
          </p:nvPr>
        </p:nvSpPr>
        <p:spPr/>
        <p:txBody>
          <a:bodyPr/>
          <a:lstStyle/>
          <a:p>
            <a:pPr marL="0" indent="0" algn="just">
              <a:buNone/>
            </a:pPr>
            <a:r>
              <a:rPr lang="pt-BR" dirty="0" smtClean="0"/>
              <a:t>“O </a:t>
            </a:r>
            <a:r>
              <a:rPr lang="pt-BR" dirty="0" err="1"/>
              <a:t>Public</a:t>
            </a:r>
            <a:r>
              <a:rPr lang="pt-BR" dirty="0"/>
              <a:t> </a:t>
            </a:r>
            <a:r>
              <a:rPr lang="pt-BR" dirty="0" err="1"/>
              <a:t>Lab</a:t>
            </a:r>
            <a:r>
              <a:rPr lang="pt-BR" dirty="0"/>
              <a:t>, por exemplo, nasceu após o vazamento de petróleo no golfo do México em 2010. Diante da falta de informações oficiais sobre o desastre, moradores da costa sul dos Estados Unidos, em parceria com pesquisadores e engenheiros, construíram pequenos sistemas de monitoramento utilizando balões e câmeras digitais para coletar imagens em tempo real. Foram produzidas mais de 100 mil imagens aéreas de alta resolução. O episódio levou à criação de uma comunidade aberta, o </a:t>
            </a:r>
            <a:r>
              <a:rPr lang="pt-BR" dirty="0" err="1"/>
              <a:t>Public</a:t>
            </a:r>
            <a:r>
              <a:rPr lang="pt-BR" dirty="0"/>
              <a:t> </a:t>
            </a:r>
            <a:r>
              <a:rPr lang="pt-BR" dirty="0" err="1"/>
              <a:t>Lab</a:t>
            </a:r>
            <a:r>
              <a:rPr lang="pt-BR" dirty="0"/>
              <a:t>, hoje mantido por doações de instituições como o Instituto de Tecnologia de Massachusetts (MIT) e a </a:t>
            </a:r>
            <a:r>
              <a:rPr lang="pt-BR" dirty="0" smtClean="0"/>
              <a:t>NSF”.</a:t>
            </a:r>
            <a:endParaRPr lang="pt-BR" dirty="0"/>
          </a:p>
        </p:txBody>
      </p:sp>
    </p:spTree>
    <p:extLst>
      <p:ext uri="{BB962C8B-B14F-4D97-AF65-F5344CB8AC3E}">
        <p14:creationId xmlns:p14="http://schemas.microsoft.com/office/powerpoint/2010/main" val="2167648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rgbClr val="C00000"/>
                </a:solidFill>
              </a:rPr>
              <a:t>Public</a:t>
            </a:r>
            <a:r>
              <a:rPr lang="pt-BR" b="1" dirty="0" smtClean="0">
                <a:solidFill>
                  <a:srgbClr val="C00000"/>
                </a:solidFill>
              </a:rPr>
              <a:t> </a:t>
            </a:r>
            <a:r>
              <a:rPr lang="pt-BR" b="1" dirty="0" err="1" smtClean="0">
                <a:solidFill>
                  <a:srgbClr val="C00000"/>
                </a:solidFill>
              </a:rPr>
              <a:t>Lab</a:t>
            </a:r>
            <a:endParaRPr lang="pt-BR" b="1"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a:hlinkClick r:id="rId2"/>
              </a:rPr>
              <a:t>https://publiclab.org</a:t>
            </a:r>
            <a:r>
              <a:rPr lang="pt-BR" dirty="0" smtClean="0">
                <a:hlinkClick r:id="rId2"/>
              </a:rPr>
              <a:t>/</a:t>
            </a:r>
            <a:endParaRPr lang="pt-BR" dirty="0" smtClean="0"/>
          </a:p>
          <a:p>
            <a:pPr marL="0" indent="0">
              <a:buNone/>
            </a:pPr>
            <a:r>
              <a:rPr lang="en-US" dirty="0"/>
              <a:t>Public Lab was inspired by the information blackout surrounding the </a:t>
            </a:r>
            <a:r>
              <a:rPr lang="en-US" dirty="0">
                <a:solidFill>
                  <a:srgbClr val="C00000"/>
                </a:solidFill>
              </a:rPr>
              <a:t>2010 BP Oil Disaster in the Gulf of Mexico</a:t>
            </a:r>
            <a:r>
              <a:rPr lang="en-US" dirty="0"/>
              <a:t>. Despite having a massive impact on residents and the environment, local communities received sparse, incomplete data that contradicted what they could see unfolding in front of them. As news of the spill’s severity spread and outrage about limited access to information simmered locally, three of Public Lab’s would-be co-founders, Shannon </a:t>
            </a:r>
            <a:r>
              <a:rPr lang="en-US" dirty="0" err="1"/>
              <a:t>Dosemagen</a:t>
            </a:r>
            <a:r>
              <a:rPr lang="en-US" dirty="0"/>
              <a:t>, Jeff Warren and Stewart Long, convened in the Gulf Coast with a plan to use helium balloons, kites and inexpensive digital cameras to loft their own "community satellites" over the spill.</a:t>
            </a:r>
          </a:p>
          <a:p>
            <a:pPr marL="0" indent="0">
              <a:buNone/>
            </a:pPr>
            <a:r>
              <a:rPr lang="en-US" dirty="0"/>
              <a:t>The trio, in partnership with local New Orleans nonprofits and collaborators from across the United States, trained over one hundred local volunteers and activists who then </a:t>
            </a:r>
            <a:r>
              <a:rPr lang="en-US" dirty="0">
                <a:solidFill>
                  <a:srgbClr val="C00000"/>
                </a:solidFill>
              </a:rPr>
              <a:t>collected over 100,000 aerial images of the coastline before, during, and after the oil spread</a:t>
            </a:r>
            <a:r>
              <a:rPr lang="en-US" dirty="0"/>
              <a:t>. Using </a:t>
            </a:r>
            <a:r>
              <a:rPr lang="en-US" dirty="0" err="1"/>
              <a:t>MapKnitter</a:t>
            </a:r>
            <a:r>
              <a:rPr lang="en-US" dirty="0"/>
              <a:t>, an open source platform created by the group, residents stitched these images into high-resolution maps of the disaster. Through a partnership with Google Earth Outreach, these community-created maps were then uploaded to Google Earth making them globally accessible. The maps of the spill received broad media coverage, including being featured by the New York Times, BBC, PBS, and the Boston Globe, allowing residents to speak their truth to the world about what was going on in the Gulf Coast</a:t>
            </a:r>
            <a:r>
              <a:rPr lang="en-US" dirty="0" smtClean="0"/>
              <a:t>.</a:t>
            </a:r>
            <a:endParaRPr lang="en-US" dirty="0"/>
          </a:p>
        </p:txBody>
      </p:sp>
    </p:spTree>
    <p:extLst>
      <p:ext uri="{BB962C8B-B14F-4D97-AF65-F5344CB8AC3E}">
        <p14:creationId xmlns:p14="http://schemas.microsoft.com/office/powerpoint/2010/main" val="29927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Queremos saber</a:t>
            </a:r>
            <a:r>
              <a:rPr lang="pt-BR" dirty="0" smtClean="0"/>
              <a:t/>
            </a:r>
            <a:br>
              <a:rPr lang="pt-BR" dirty="0" smtClean="0"/>
            </a:br>
            <a:r>
              <a:rPr lang="pt-BR" dirty="0" smtClean="0"/>
              <a:t>Gilberto Gil</a:t>
            </a:r>
            <a:endParaRPr lang="pt-BR" dirty="0"/>
          </a:p>
        </p:txBody>
      </p:sp>
      <p:sp>
        <p:nvSpPr>
          <p:cNvPr id="3" name="Espaço Reservado para Conteúdo 2"/>
          <p:cNvSpPr>
            <a:spLocks noGrp="1"/>
          </p:cNvSpPr>
          <p:nvPr>
            <p:ph idx="1"/>
          </p:nvPr>
        </p:nvSpPr>
        <p:spPr/>
        <p:txBody>
          <a:bodyPr numCol="2">
            <a:normAutofit fontScale="55000" lnSpcReduction="20000"/>
          </a:bodyPr>
          <a:lstStyle/>
          <a:p>
            <a:pPr marL="0" indent="0">
              <a:buNone/>
            </a:pPr>
            <a:r>
              <a:rPr lang="pt-BR" dirty="0" smtClean="0">
                <a:hlinkClick r:id="rId2"/>
              </a:rPr>
              <a:t>https://www.youtube.com/watch?v=4BJQMcELDdY</a:t>
            </a:r>
            <a:endParaRPr lang="pt-BR" dirty="0"/>
          </a:p>
          <a:p>
            <a:pPr marL="0" indent="0">
              <a:buNone/>
            </a:pPr>
            <a:endParaRPr lang="pt-BR" dirty="0"/>
          </a:p>
          <a:p>
            <a:pPr marL="0" indent="0">
              <a:buNone/>
            </a:pPr>
            <a:r>
              <a:rPr lang="pt-BR" dirty="0"/>
              <a:t>Queremos saber,</a:t>
            </a:r>
            <a:r>
              <a:rPr lang="pt-BR" dirty="0" smtClean="0"/>
              <a:t/>
            </a:r>
            <a:br>
              <a:rPr lang="pt-BR" dirty="0" smtClean="0"/>
            </a:br>
            <a:r>
              <a:rPr lang="pt-BR" dirty="0"/>
              <a:t>O que vão fazer</a:t>
            </a:r>
            <a:r>
              <a:rPr lang="pt-BR" dirty="0" smtClean="0"/>
              <a:t/>
            </a:r>
            <a:br>
              <a:rPr lang="pt-BR" dirty="0" smtClean="0"/>
            </a:br>
            <a:r>
              <a:rPr lang="pt-BR" dirty="0"/>
              <a:t>Com as novas invenções</a:t>
            </a:r>
            <a:r>
              <a:rPr lang="pt-BR" dirty="0" smtClean="0"/>
              <a:t/>
            </a:r>
            <a:br>
              <a:rPr lang="pt-BR" dirty="0" smtClean="0"/>
            </a:br>
            <a:r>
              <a:rPr lang="pt-BR" dirty="0"/>
              <a:t>Queremos notícia mais séria</a:t>
            </a:r>
            <a:r>
              <a:rPr lang="pt-BR" dirty="0" smtClean="0"/>
              <a:t/>
            </a:r>
            <a:br>
              <a:rPr lang="pt-BR" dirty="0" smtClean="0"/>
            </a:br>
            <a:r>
              <a:rPr lang="pt-BR" dirty="0"/>
              <a:t>Sobre a descoberta da </a:t>
            </a:r>
            <a:r>
              <a:rPr lang="pt-BR" dirty="0" err="1" smtClean="0"/>
              <a:t>antimatéria</a:t>
            </a:r>
            <a:r>
              <a:rPr lang="pt-BR" dirty="0" smtClean="0"/>
              <a:t/>
            </a:r>
            <a:br>
              <a:rPr lang="pt-BR" dirty="0" smtClean="0"/>
            </a:br>
            <a:r>
              <a:rPr lang="pt-BR" dirty="0"/>
              <a:t>e suas implicações</a:t>
            </a:r>
            <a:r>
              <a:rPr lang="pt-BR" dirty="0" smtClean="0"/>
              <a:t/>
            </a:r>
            <a:br>
              <a:rPr lang="pt-BR" dirty="0" smtClean="0"/>
            </a:br>
            <a:r>
              <a:rPr lang="pt-BR" dirty="0"/>
              <a:t>Na emancipação do homem</a:t>
            </a:r>
            <a:r>
              <a:rPr lang="pt-BR" dirty="0" smtClean="0"/>
              <a:t/>
            </a:r>
            <a:br>
              <a:rPr lang="pt-BR" dirty="0" smtClean="0"/>
            </a:br>
            <a:r>
              <a:rPr lang="pt-BR" dirty="0"/>
              <a:t>Das grandes populações</a:t>
            </a:r>
            <a:r>
              <a:rPr lang="pt-BR" dirty="0" smtClean="0"/>
              <a:t/>
            </a:r>
            <a:br>
              <a:rPr lang="pt-BR" dirty="0" smtClean="0"/>
            </a:br>
            <a:r>
              <a:rPr lang="pt-BR" dirty="0"/>
              <a:t>Homens pobres das cidades</a:t>
            </a:r>
            <a:r>
              <a:rPr lang="pt-BR" dirty="0" smtClean="0"/>
              <a:t/>
            </a:r>
            <a:br>
              <a:rPr lang="pt-BR" dirty="0" smtClean="0"/>
            </a:br>
            <a:endParaRPr lang="pt-BR" dirty="0"/>
          </a:p>
          <a:p>
            <a:pPr marL="0" indent="0">
              <a:buNone/>
            </a:pPr>
            <a:r>
              <a:rPr lang="pt-BR" dirty="0"/>
              <a:t>Das estepes dos sertões</a:t>
            </a:r>
            <a:r>
              <a:rPr lang="pt-BR" dirty="0" smtClean="0"/>
              <a:t/>
            </a:r>
            <a:br>
              <a:rPr lang="pt-BR" dirty="0" smtClean="0"/>
            </a:br>
            <a:r>
              <a:rPr lang="pt-BR" dirty="0"/>
              <a:t>Queremos saber,</a:t>
            </a:r>
            <a:r>
              <a:rPr lang="pt-BR" dirty="0" smtClean="0"/>
              <a:t/>
            </a:r>
            <a:br>
              <a:rPr lang="pt-BR" dirty="0" smtClean="0"/>
            </a:br>
            <a:r>
              <a:rPr lang="pt-BR" dirty="0"/>
              <a:t>Quando vamos ter</a:t>
            </a:r>
            <a:r>
              <a:rPr lang="pt-BR" dirty="0" smtClean="0"/>
              <a:t/>
            </a:r>
            <a:br>
              <a:rPr lang="pt-BR" dirty="0" smtClean="0"/>
            </a:br>
            <a:r>
              <a:rPr lang="pt-BR" dirty="0"/>
              <a:t>Raio laser mais barato</a:t>
            </a:r>
            <a:r>
              <a:rPr lang="pt-BR" dirty="0" smtClean="0"/>
              <a:t/>
            </a:r>
            <a:br>
              <a:rPr lang="pt-BR" dirty="0" smtClean="0"/>
            </a:br>
            <a:r>
              <a:rPr lang="pt-BR" dirty="0"/>
              <a:t>Queremos, de fato, um relato</a:t>
            </a:r>
            <a:r>
              <a:rPr lang="pt-BR" dirty="0" smtClean="0"/>
              <a:t/>
            </a:r>
            <a:br>
              <a:rPr lang="pt-BR" dirty="0" smtClean="0"/>
            </a:br>
            <a:r>
              <a:rPr lang="pt-BR" dirty="0"/>
              <a:t>Retrato mais sério do mistério da luz</a:t>
            </a:r>
            <a:r>
              <a:rPr lang="pt-BR" dirty="0" smtClean="0"/>
              <a:t/>
            </a:r>
            <a:br>
              <a:rPr lang="pt-BR" dirty="0" smtClean="0"/>
            </a:br>
            <a:r>
              <a:rPr lang="pt-BR" dirty="0" err="1"/>
              <a:t>Luz</a:t>
            </a:r>
            <a:r>
              <a:rPr lang="pt-BR" dirty="0"/>
              <a:t> do disco voador</a:t>
            </a:r>
            <a:r>
              <a:rPr lang="pt-BR" dirty="0" smtClean="0"/>
              <a:t/>
            </a:r>
            <a:br>
              <a:rPr lang="pt-BR" dirty="0" smtClean="0"/>
            </a:br>
            <a:r>
              <a:rPr lang="pt-BR" dirty="0"/>
              <a:t>Pra iluminação do homem</a:t>
            </a:r>
            <a:r>
              <a:rPr lang="pt-BR" dirty="0" smtClean="0"/>
              <a:t/>
            </a:r>
            <a:br>
              <a:rPr lang="pt-BR" dirty="0" smtClean="0"/>
            </a:br>
            <a:r>
              <a:rPr lang="pt-BR" dirty="0"/>
              <a:t>Tão carente, sofredor</a:t>
            </a:r>
            <a:r>
              <a:rPr lang="pt-BR" dirty="0" smtClean="0"/>
              <a:t/>
            </a:r>
            <a:br>
              <a:rPr lang="pt-BR" dirty="0" smtClean="0"/>
            </a:br>
            <a:r>
              <a:rPr lang="pt-BR" dirty="0"/>
              <a:t>Tão perdido na distância</a:t>
            </a:r>
            <a:r>
              <a:rPr lang="pt-BR" dirty="0" smtClean="0"/>
              <a:t/>
            </a:r>
            <a:br>
              <a:rPr lang="pt-BR" dirty="0" smtClean="0"/>
            </a:br>
            <a:r>
              <a:rPr lang="pt-BR" dirty="0"/>
              <a:t>Da morada do senhor</a:t>
            </a:r>
            <a:r>
              <a:rPr lang="pt-BR" dirty="0" smtClean="0"/>
              <a:t/>
            </a:r>
            <a:br>
              <a:rPr lang="pt-BR" dirty="0" smtClean="0"/>
            </a:br>
            <a:endParaRPr lang="pt-BR" dirty="0" smtClean="0"/>
          </a:p>
          <a:p>
            <a:pPr marL="0" indent="0">
              <a:buNone/>
            </a:pPr>
            <a:r>
              <a:rPr lang="pt-BR" dirty="0" smtClean="0"/>
              <a:t>Queremos </a:t>
            </a:r>
            <a:r>
              <a:rPr lang="pt-BR" dirty="0"/>
              <a:t>saber,</a:t>
            </a:r>
            <a:r>
              <a:rPr lang="pt-BR" dirty="0" smtClean="0"/>
              <a:t/>
            </a:r>
            <a:br>
              <a:rPr lang="pt-BR" dirty="0" smtClean="0"/>
            </a:br>
            <a:r>
              <a:rPr lang="pt-BR" dirty="0"/>
              <a:t>Queremos viver</a:t>
            </a:r>
            <a:r>
              <a:rPr lang="pt-BR" dirty="0" smtClean="0"/>
              <a:t/>
            </a:r>
            <a:br>
              <a:rPr lang="pt-BR" dirty="0" smtClean="0"/>
            </a:br>
            <a:r>
              <a:rPr lang="pt-BR" dirty="0"/>
              <a:t>Confiantes no futuro</a:t>
            </a:r>
            <a:r>
              <a:rPr lang="pt-BR" dirty="0" smtClean="0"/>
              <a:t/>
            </a:r>
            <a:br>
              <a:rPr lang="pt-BR" dirty="0" smtClean="0"/>
            </a:br>
            <a:r>
              <a:rPr lang="pt-BR" dirty="0"/>
              <a:t>Por isso se faz necessário prever</a:t>
            </a:r>
            <a:r>
              <a:rPr lang="pt-BR" dirty="0" smtClean="0"/>
              <a:t/>
            </a:r>
            <a:br>
              <a:rPr lang="pt-BR" dirty="0" smtClean="0"/>
            </a:br>
            <a:r>
              <a:rPr lang="pt-BR" dirty="0"/>
              <a:t>Qual o itinerário da ilusão</a:t>
            </a:r>
            <a:r>
              <a:rPr lang="pt-BR" dirty="0" smtClean="0"/>
              <a:t/>
            </a:r>
            <a:br>
              <a:rPr lang="pt-BR" dirty="0" smtClean="0"/>
            </a:br>
            <a:r>
              <a:rPr lang="pt-BR" dirty="0"/>
              <a:t>A ilusão do poder</a:t>
            </a:r>
            <a:r>
              <a:rPr lang="pt-BR" dirty="0" smtClean="0"/>
              <a:t/>
            </a:r>
            <a:br>
              <a:rPr lang="pt-BR" dirty="0" smtClean="0"/>
            </a:br>
            <a:r>
              <a:rPr lang="pt-BR" dirty="0"/>
              <a:t>Pois se foi permitido ao homem</a:t>
            </a:r>
            <a:r>
              <a:rPr lang="pt-BR" dirty="0" smtClean="0"/>
              <a:t/>
            </a:r>
            <a:br>
              <a:rPr lang="pt-BR" dirty="0" smtClean="0"/>
            </a:br>
            <a:r>
              <a:rPr lang="pt-BR" dirty="0"/>
              <a:t>Tantas coisas conhecer</a:t>
            </a:r>
            <a:r>
              <a:rPr lang="pt-BR" dirty="0" smtClean="0"/>
              <a:t/>
            </a:r>
            <a:br>
              <a:rPr lang="pt-BR" dirty="0" smtClean="0"/>
            </a:br>
            <a:r>
              <a:rPr lang="pt-BR" dirty="0"/>
              <a:t>É melhor que todos saibam</a:t>
            </a:r>
            <a:r>
              <a:rPr lang="pt-BR" dirty="0" smtClean="0"/>
              <a:t/>
            </a:r>
            <a:br>
              <a:rPr lang="pt-BR" dirty="0" smtClean="0"/>
            </a:br>
            <a:r>
              <a:rPr lang="pt-BR" dirty="0"/>
              <a:t>O que pode acontecer</a:t>
            </a:r>
            <a:r>
              <a:rPr lang="pt-BR" dirty="0" smtClean="0"/>
              <a:t/>
            </a:r>
            <a:br>
              <a:rPr lang="pt-BR" dirty="0" smtClean="0"/>
            </a:br>
            <a:r>
              <a:rPr lang="pt-BR" dirty="0"/>
              <a:t>Queremos saber, queremos saber</a:t>
            </a:r>
            <a:r>
              <a:rPr lang="pt-BR" dirty="0" smtClean="0"/>
              <a:t/>
            </a:r>
            <a:br>
              <a:rPr lang="pt-BR" dirty="0" smtClean="0"/>
            </a:br>
            <a:r>
              <a:rPr lang="pt-BR" dirty="0"/>
              <a:t>Queremos saber, todos queremos saber</a:t>
            </a:r>
            <a:endParaRPr lang="pt-BR" dirty="0" smtClean="0"/>
          </a:p>
          <a:p>
            <a:endParaRPr lang="pt-BR" dirty="0"/>
          </a:p>
          <a:p>
            <a:endParaRPr lang="pt-BR" dirty="0" smtClean="0"/>
          </a:p>
          <a:p>
            <a:endParaRPr lang="pt-BR" dirty="0"/>
          </a:p>
          <a:p>
            <a:pPr marL="0" indent="0">
              <a:buNone/>
            </a:pP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103452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Henrique Parra</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a:t>
            </a:r>
            <a:r>
              <a:rPr lang="pt-BR" dirty="0" smtClean="0">
                <a:hlinkClick r:id="rId2"/>
              </a:rPr>
              <a:t>www.youtube.com/watch?v=XPG1dTRI8IY&amp;list=PLA9qHoDitstqENOIYLdWy-r7JZbRXC_c2&amp;index=3</a:t>
            </a:r>
            <a:endParaRPr lang="pt-BR" dirty="0" smtClean="0"/>
          </a:p>
          <a:p>
            <a:pPr marL="0" indent="0">
              <a:buNone/>
            </a:pPr>
            <a:endParaRPr lang="pt-BR" dirty="0" smtClean="0"/>
          </a:p>
          <a:p>
            <a:pPr marL="0" indent="0">
              <a:buNone/>
            </a:pPr>
            <a:r>
              <a:rPr lang="pt-BR" dirty="0" smtClean="0"/>
              <a:t>[3:32’]</a:t>
            </a:r>
            <a:endParaRPr lang="pt-BR" dirty="0"/>
          </a:p>
        </p:txBody>
      </p:sp>
    </p:spTree>
    <p:extLst>
      <p:ext uri="{BB962C8B-B14F-4D97-AF65-F5344CB8AC3E}">
        <p14:creationId xmlns:p14="http://schemas.microsoft.com/office/powerpoint/2010/main" val="2032048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buNone/>
            </a:pPr>
            <a:endParaRPr lang="pt-BR" dirty="0"/>
          </a:p>
          <a:p>
            <a:r>
              <a:rPr lang="pt-BR" dirty="0">
                <a:hlinkClick r:id="rId2"/>
              </a:rPr>
              <a:t>https://observer.globe.gov/do-globe-observer//</a:t>
            </a:r>
            <a:r>
              <a:rPr lang="pt-BR" dirty="0" smtClean="0">
                <a:hlinkClick r:id="rId2"/>
              </a:rPr>
              <a:t>mosquitoes</a:t>
            </a:r>
            <a:endParaRPr lang="pt-BR" dirty="0" smtClean="0"/>
          </a:p>
          <a:p>
            <a:endParaRPr lang="pt-BR" dirty="0" smtClean="0"/>
          </a:p>
          <a:p>
            <a:endParaRPr lang="pt-BR" dirty="0"/>
          </a:p>
        </p:txBody>
      </p:sp>
    </p:spTree>
    <p:extLst>
      <p:ext uri="{BB962C8B-B14F-4D97-AF65-F5344CB8AC3E}">
        <p14:creationId xmlns:p14="http://schemas.microsoft.com/office/powerpoint/2010/main" val="262393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BR" b="1" dirty="0" smtClean="0"/>
              <a:t>Financiamento coletivo</a:t>
            </a:r>
            <a:endParaRPr lang="pt-BR" b="1"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819" y="215766"/>
            <a:ext cx="4413770" cy="4351338"/>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19" y="4352925"/>
            <a:ext cx="2857500" cy="2505075"/>
          </a:xfrm>
          <a:prstGeom prst="rect">
            <a:avLst/>
          </a:prstGeom>
        </p:spPr>
      </p:pic>
      <p:sp>
        <p:nvSpPr>
          <p:cNvPr id="6" name="Retângulo 5"/>
          <p:cNvSpPr/>
          <p:nvPr/>
        </p:nvSpPr>
        <p:spPr>
          <a:xfrm>
            <a:off x="4958365" y="3244334"/>
            <a:ext cx="4610637" cy="3139321"/>
          </a:xfrm>
          <a:prstGeom prst="rect">
            <a:avLst/>
          </a:prstGeom>
        </p:spPr>
        <p:txBody>
          <a:bodyPr wrap="square">
            <a:spAutoFit/>
          </a:bodyPr>
          <a:lstStyle/>
          <a:p>
            <a:endParaRPr lang="pt-BR" dirty="0" smtClean="0">
              <a:hlinkClick r:id="rId4"/>
            </a:endParaRPr>
          </a:p>
          <a:p>
            <a:endParaRPr lang="pt-BR" dirty="0">
              <a:hlinkClick r:id="rId4"/>
            </a:endParaRPr>
          </a:p>
          <a:p>
            <a:endParaRPr lang="pt-BR" dirty="0" smtClean="0">
              <a:hlinkClick r:id="rId4"/>
            </a:endParaRPr>
          </a:p>
          <a:p>
            <a:endParaRPr lang="pt-BR" dirty="0">
              <a:hlinkClick r:id="rId4"/>
            </a:endParaRPr>
          </a:p>
          <a:p>
            <a:endParaRPr lang="pt-BR" dirty="0" smtClean="0">
              <a:hlinkClick r:id="rId4"/>
            </a:endParaRPr>
          </a:p>
          <a:p>
            <a:endParaRPr lang="pt-BR" dirty="0">
              <a:hlinkClick r:id="rId4"/>
            </a:endParaRPr>
          </a:p>
          <a:p>
            <a:endParaRPr lang="pt-BR" dirty="0" smtClean="0">
              <a:hlinkClick r:id="rId4"/>
            </a:endParaRPr>
          </a:p>
          <a:p>
            <a:r>
              <a:rPr lang="pt-BR" dirty="0" smtClean="0">
                <a:hlinkClick r:id="rId4"/>
              </a:rPr>
              <a:t>https</a:t>
            </a:r>
            <a:r>
              <a:rPr lang="pt-BR" dirty="0">
                <a:hlinkClick r:id="rId4"/>
              </a:rPr>
              <a:t>://</a:t>
            </a:r>
            <a:r>
              <a:rPr lang="pt-BR" dirty="0" smtClean="0">
                <a:hlinkClick r:id="rId4"/>
              </a:rPr>
              <a:t>youtu.be/37CNsRhgW7c</a:t>
            </a:r>
            <a:endParaRPr lang="pt-BR" dirty="0" smtClean="0"/>
          </a:p>
          <a:p>
            <a:endParaRPr lang="pt-BR" dirty="0" smtClean="0"/>
          </a:p>
          <a:p>
            <a:endParaRPr lang="pt-BR" dirty="0" smtClean="0"/>
          </a:p>
          <a:p>
            <a:endParaRPr lang="pt-BR" dirty="0"/>
          </a:p>
        </p:txBody>
      </p:sp>
      <p:sp>
        <p:nvSpPr>
          <p:cNvPr id="11" name="CaixaDeTexto 10"/>
          <p:cNvSpPr txBox="1"/>
          <p:nvPr/>
        </p:nvSpPr>
        <p:spPr>
          <a:xfrm>
            <a:off x="6117465" y="2266682"/>
            <a:ext cx="4340180" cy="923330"/>
          </a:xfrm>
          <a:prstGeom prst="rect">
            <a:avLst/>
          </a:prstGeom>
          <a:noFill/>
        </p:spPr>
        <p:txBody>
          <a:bodyPr wrap="square" rtlCol="0">
            <a:spAutoFit/>
          </a:bodyPr>
          <a:lstStyle/>
          <a:p>
            <a:r>
              <a:rPr lang="pt-BR" dirty="0">
                <a:hlinkClick r:id="rId5"/>
              </a:rPr>
              <a:t>http://revistapesquisa.fapesp.br/2017/12/28/apoio-multiplicado/?</a:t>
            </a:r>
            <a:r>
              <a:rPr lang="pt-BR" dirty="0" smtClean="0">
                <a:hlinkClick r:id="rId5"/>
              </a:rPr>
              <a:t>cat=politica</a:t>
            </a:r>
            <a:endParaRPr lang="pt-BR" dirty="0" smtClean="0"/>
          </a:p>
          <a:p>
            <a:endParaRPr lang="pt-BR" dirty="0" smtClean="0"/>
          </a:p>
        </p:txBody>
      </p:sp>
    </p:spTree>
    <p:extLst>
      <p:ext uri="{BB962C8B-B14F-4D97-AF65-F5344CB8AC3E}">
        <p14:creationId xmlns:p14="http://schemas.microsoft.com/office/powerpoint/2010/main" val="3653737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Ciência Cidadã Extrema: uma nova abordagem</a:t>
            </a:r>
            <a:br>
              <a:rPr lang="pt-BR" dirty="0" smtClean="0"/>
            </a:br>
            <a:r>
              <a:rPr lang="pt-BR" dirty="0" err="1" smtClean="0">
                <a:solidFill>
                  <a:srgbClr val="C00000"/>
                </a:solidFill>
              </a:rPr>
              <a:t>Comandulli</a:t>
            </a:r>
            <a:r>
              <a:rPr lang="pt-BR" dirty="0" smtClean="0">
                <a:solidFill>
                  <a:srgbClr val="C00000"/>
                </a:solidFill>
              </a:rPr>
              <a:t> et alii</a:t>
            </a:r>
            <a:endParaRPr lang="pt-BR"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r>
              <a:rPr lang="pt-BR" dirty="0" smtClean="0">
                <a:solidFill>
                  <a:srgbClr val="C00000"/>
                </a:solidFill>
              </a:rPr>
              <a:t>Grupo ExCiteS </a:t>
            </a:r>
            <a:r>
              <a:rPr lang="pt-BR" dirty="0" smtClean="0"/>
              <a:t>– grupo de pesquisa interdisciplinar (2011) criado na </a:t>
            </a:r>
            <a:r>
              <a:rPr lang="pt-BR" dirty="0" err="1" smtClean="0"/>
              <a:t>University</a:t>
            </a:r>
            <a:r>
              <a:rPr lang="pt-BR" dirty="0" smtClean="0"/>
              <a:t> </a:t>
            </a:r>
            <a:r>
              <a:rPr lang="pt-BR" dirty="0" err="1" smtClean="0"/>
              <a:t>College</a:t>
            </a:r>
            <a:r>
              <a:rPr lang="pt-BR" dirty="0" smtClean="0"/>
              <a:t> London = avançar as práticas da ciência cidadã (foco na biodiversidade).</a:t>
            </a:r>
          </a:p>
          <a:p>
            <a:r>
              <a:rPr lang="pt-BR" dirty="0" smtClean="0"/>
              <a:t>“Ampliar o alcance da ciência cidadã para grupos que atualmente são prejudicados em processos participativos e em iniciativas que os afetam diretamente, de modo que suas preocupações sejam levadas em conta em ações e decisões que possam vir a impactar o seu futuro”.</a:t>
            </a:r>
          </a:p>
          <a:p>
            <a:r>
              <a:rPr lang="pt-BR" dirty="0" smtClean="0"/>
              <a:t>Permitir que qualquer comunidade, de qualquer lugar do mundo comece um projeto de </a:t>
            </a:r>
            <a:r>
              <a:rPr lang="pt-BR" dirty="0"/>
              <a:t>c</a:t>
            </a:r>
            <a:r>
              <a:rPr lang="pt-BR" dirty="0" smtClean="0"/>
              <a:t>iência cidadã para lidar com suas próprias questões.</a:t>
            </a:r>
          </a:p>
          <a:p>
            <a:r>
              <a:rPr lang="pt-BR" dirty="0" smtClean="0"/>
              <a:t>Tornar a participação verdadeiramente efetiva.</a:t>
            </a:r>
          </a:p>
          <a:p>
            <a:r>
              <a:rPr lang="pt-BR" dirty="0" smtClean="0"/>
              <a:t>Desenvolvimento de ferramentas que permitam a coleta, análise, gestão e uso da informação de acordo com métodos científicos estabelecidos, que possam ser utilizados por qualquer pessoa.</a:t>
            </a:r>
          </a:p>
          <a:p>
            <a:r>
              <a:rPr lang="pt-BR" dirty="0" smtClean="0"/>
              <a:t>“As ferramentas que desenvolvemos vão ajudar as comunidades a entender o seu ambiente e a analisá-lo em suas mudanças, bem como a prepara-las para participarem em esquemas internacionais como monitores ou aumentarem a sua produção alimentar, ou para lidar melhor com as mudanças ambientais, por meio do uso de modelagem científica, de software inteligente e de métodos de gestão aprimorados”.</a:t>
            </a:r>
          </a:p>
          <a:p>
            <a:r>
              <a:rPr lang="pt-BR" dirty="0" smtClean="0"/>
              <a:t>Exemplos: monitoramento das atividades ilegais no território </a:t>
            </a:r>
            <a:r>
              <a:rPr lang="pt-BR" dirty="0" err="1" smtClean="0"/>
              <a:t>Ashaninka</a:t>
            </a:r>
            <a:r>
              <a:rPr lang="pt-BR" dirty="0" smtClean="0"/>
              <a:t> (Peru/Brasil); monitoramento de evidências de índios isolados; mudanças ambientais na terra indígena Igarapé Lourdes.</a:t>
            </a:r>
            <a:endParaRPr lang="pt-BR" dirty="0"/>
          </a:p>
        </p:txBody>
      </p:sp>
    </p:spTree>
    <p:extLst>
      <p:ext uri="{BB962C8B-B14F-4D97-AF65-F5344CB8AC3E}">
        <p14:creationId xmlns:p14="http://schemas.microsoft.com/office/powerpoint/2010/main" val="2896099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hlinkClick r:id="rId2"/>
              </a:rPr>
              <a:t>https://</a:t>
            </a:r>
            <a:r>
              <a:rPr lang="pt-BR" sz="2400" dirty="0" smtClean="0">
                <a:hlinkClick r:id="rId2"/>
              </a:rPr>
              <a:t>revistaeletronica.icmbio.gov.br/BioBR/article/view/529</a:t>
            </a:r>
            <a:r>
              <a:rPr lang="pt-BR" sz="2400" dirty="0" smtClean="0"/>
              <a:t/>
            </a:r>
            <a:br>
              <a:rPr lang="pt-BR" sz="2400" dirty="0" smtClean="0"/>
            </a:br>
            <a:endParaRPr lang="pt-BR" sz="2400" dirty="0"/>
          </a:p>
        </p:txBody>
      </p:sp>
      <p:sp>
        <p:nvSpPr>
          <p:cNvPr id="3" name="Espaço Reservado para Conteúdo 2"/>
          <p:cNvSpPr>
            <a:spLocks noGrp="1"/>
          </p:cNvSpPr>
          <p:nvPr>
            <p:ph idx="1"/>
          </p:nvPr>
        </p:nvSpPr>
        <p:spPr/>
        <p:txBody>
          <a:bodyPr>
            <a:normAutofit fontScale="55000" lnSpcReduction="20000"/>
          </a:bodyPr>
          <a:lstStyle/>
          <a:p>
            <a:pPr marL="0" indent="0">
              <a:buNone/>
            </a:pPr>
            <a:r>
              <a:rPr lang="pt-BR" b="1" dirty="0"/>
              <a:t>Resumo</a:t>
            </a:r>
          </a:p>
          <a:p>
            <a:r>
              <a:rPr lang="pt-BR" dirty="0"/>
              <a:t>A conservação da biodiversidade é uma questão que tem preocupado o mundo todo. Nas últimas décadas, centenas de áreas protegidas foram criadas para assegurar a preservação da biodiversidade no planeta. Um grande número de áreas protegidas é habitado por comunidades que dependem do uso de seus recursos naturais não apenas para a sua sobrevivência, mas também para a sua reprodução social e cultural. Em muitos casos, as populações locais têm sido diretamente responsáveis pela gestão sustentável desses complexos ecossistemas por séculos. Iniciativas de Ciência Cidadã – entendida como a participação de amadores, voluntários e entusiastas em projetos científicos – têm envolvido o público na produção científica e em projetos de monitoramento da biodiversidade, mas têm limitado essa participação à coleta de dados, e têm normalmente ocorrido em locais afluentes, excluindo as populações não alfabetizadas ou letradas e que vivem em áreas remotas. Povos e comunidades tradicionais conhecem os aspectos ambientais das áreas por eles habitadas, o que pode ser benéfico para a gestão e o monitoramento bem-sucedidos da biodiversidade. Portanto, ao se tratar do monitoramento e da proteção da biodiversidade em áreas habitadas por populações humanas, o seu envolvimento é central e pode conduzir a um cenário onde todas as partes envolvidas se beneficiam. Extreme </a:t>
            </a:r>
            <a:r>
              <a:rPr lang="pt-BR" dirty="0" err="1"/>
              <a:t>Citizen</a:t>
            </a:r>
            <a:r>
              <a:rPr lang="pt-BR" dirty="0"/>
              <a:t> Science (</a:t>
            </a:r>
            <a:r>
              <a:rPr lang="pt-BR" dirty="0" err="1"/>
              <a:t>ExCiteS</a:t>
            </a:r>
            <a:r>
              <a:rPr lang="pt-BR" dirty="0"/>
              <a:t>) é um grupo de pesquisa interdisciplinar criado em 2011, na </a:t>
            </a:r>
            <a:r>
              <a:rPr lang="pt-BR" dirty="0" err="1"/>
              <a:t>University</a:t>
            </a:r>
            <a:r>
              <a:rPr lang="pt-BR" dirty="0"/>
              <a:t> </a:t>
            </a:r>
            <a:r>
              <a:rPr lang="pt-BR" dirty="0" err="1"/>
              <a:t>College</a:t>
            </a:r>
            <a:r>
              <a:rPr lang="pt-BR" dirty="0"/>
              <a:t> London, com a finalidade de avançar o atual conjunto de práticas da Ciência Cidadã. A ideia é permitir que qualquer comunidade, em qualquer lugar do mundo – desde grupos marginalizados que vivem nas periferias de áreas urbanas até grupos de caçadores e coletores da floresta amazônica –, comece um projeto de Ciência Cidadã para lidar com suas próprias questões. Este artigo apresenta os diversos aspectos que tornam a Ciência Cidadã “extrema” no trabalho do grupo </a:t>
            </a:r>
            <a:r>
              <a:rPr lang="pt-BR" dirty="0" err="1"/>
              <a:t>ExCiteS</a:t>
            </a:r>
            <a:r>
              <a:rPr lang="pt-BR" dirty="0"/>
              <a:t>, por meio da exposição de suas teorias, métodos e ferramentas, e dos estudos de caso atuais que envolvem comunidades tradicionais ao redor do mundo. Por fim, ressalta-se a maior preocupação do grupo, que é tornar a participação verdadeiramente efetiva, e sugere-se como iniciativas de monitoramento da biodiversidade podem ser realizadas de maneira colaborativa, trazendo benefícios a todos os atores envolvidos.</a:t>
            </a:r>
            <a:endParaRPr lang="pt-BR" dirty="0"/>
          </a:p>
        </p:txBody>
      </p:sp>
    </p:spTree>
    <p:extLst>
      <p:ext uri="{BB962C8B-B14F-4D97-AF65-F5344CB8AC3E}">
        <p14:creationId xmlns:p14="http://schemas.microsoft.com/office/powerpoint/2010/main" val="1961666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i="1" dirty="0" smtClean="0"/>
              <a:t>*</a:t>
            </a:r>
            <a:r>
              <a:rPr lang="pt-BR" sz="2400" b="1" i="1" dirty="0" err="1" smtClean="0"/>
              <a:t>Hackerspaces</a:t>
            </a:r>
            <a:r>
              <a:rPr lang="pt-BR" sz="2400" b="1" dirty="0" smtClean="0"/>
              <a:t>, ciência cidadã e ciência comum: apontamentos para uma articulação</a:t>
            </a:r>
            <a:r>
              <a:rPr lang="pt-BR" sz="2400" dirty="0" smtClean="0"/>
              <a:t/>
            </a:r>
            <a:br>
              <a:rPr lang="pt-BR" sz="2400" dirty="0" smtClean="0"/>
            </a:br>
            <a:r>
              <a:rPr lang="pt-BR" sz="2400" dirty="0" smtClean="0">
                <a:solidFill>
                  <a:srgbClr val="C00000"/>
                </a:solidFill>
              </a:rPr>
              <a:t>Beatriz Cintra Martins</a:t>
            </a:r>
            <a:endParaRPr lang="pt-BR" sz="2400" i="1"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i="1" dirty="0" err="1" smtClean="0">
                <a:solidFill>
                  <a:srgbClr val="C00000"/>
                </a:solidFill>
              </a:rPr>
              <a:t>Hackerspaces</a:t>
            </a:r>
            <a:r>
              <a:rPr lang="pt-BR" i="1" dirty="0" smtClean="0"/>
              <a:t>, </a:t>
            </a:r>
            <a:r>
              <a:rPr lang="pt-BR" i="1" dirty="0" err="1">
                <a:solidFill>
                  <a:srgbClr val="C00000"/>
                </a:solidFill>
              </a:rPr>
              <a:t>f</a:t>
            </a:r>
            <a:r>
              <a:rPr lang="pt-BR" i="1" dirty="0" err="1" smtClean="0">
                <a:solidFill>
                  <a:srgbClr val="C00000"/>
                </a:solidFill>
              </a:rPr>
              <a:t>ablabs</a:t>
            </a:r>
            <a:r>
              <a:rPr lang="pt-BR" i="1" dirty="0" smtClean="0"/>
              <a:t>, </a:t>
            </a:r>
            <a:r>
              <a:rPr lang="pt-BR" i="1" dirty="0" err="1">
                <a:solidFill>
                  <a:srgbClr val="C00000"/>
                </a:solidFill>
              </a:rPr>
              <a:t>m</a:t>
            </a:r>
            <a:r>
              <a:rPr lang="pt-BR" i="1" dirty="0" err="1" smtClean="0">
                <a:solidFill>
                  <a:srgbClr val="C00000"/>
                </a:solidFill>
              </a:rPr>
              <a:t>akerlabs</a:t>
            </a:r>
            <a:r>
              <a:rPr lang="pt-BR" i="1" dirty="0" smtClean="0"/>
              <a:t> – </a:t>
            </a:r>
            <a:r>
              <a:rPr lang="pt-BR" dirty="0" smtClean="0"/>
              <a:t>espaços alternativos de pesquisa, produção e aprendizado colaborativos </a:t>
            </a:r>
            <a:r>
              <a:rPr lang="pt-BR" dirty="0" smtClean="0">
                <a:solidFill>
                  <a:srgbClr val="C00000"/>
                </a:solidFill>
              </a:rPr>
              <a:t>→</a:t>
            </a:r>
            <a:r>
              <a:rPr lang="pt-BR" dirty="0" smtClean="0"/>
              <a:t> espaços de experimentação.</a:t>
            </a:r>
          </a:p>
          <a:p>
            <a:r>
              <a:rPr lang="pt-BR" dirty="0" smtClean="0"/>
              <a:t>Sistema de produção de conhecimento aberto à participação e influência da sociedade – coleta de dados, realização de estudos, definição de investigações a serem desenvolvidas.</a:t>
            </a:r>
          </a:p>
          <a:p>
            <a:r>
              <a:rPr lang="pt-BR" dirty="0" smtClean="0"/>
              <a:t>Responder à complexidade dos desafios enfrentados na atualidade.</a:t>
            </a:r>
          </a:p>
          <a:p>
            <a:pPr marL="0" indent="0">
              <a:buNone/>
            </a:pPr>
            <a:r>
              <a:rPr lang="pt-BR" dirty="0" smtClean="0">
                <a:solidFill>
                  <a:srgbClr val="C00000"/>
                </a:solidFill>
              </a:rPr>
              <a:t>Movimento ciência aberta</a:t>
            </a:r>
            <a:r>
              <a:rPr lang="pt-BR" dirty="0"/>
              <a:t> </a:t>
            </a:r>
            <a:r>
              <a:rPr lang="pt-BR" dirty="0" smtClean="0"/>
              <a:t>→ processo ao qual se filiam diferentes interesses e pontos de vista:</a:t>
            </a:r>
          </a:p>
          <a:p>
            <a:pPr>
              <a:buFont typeface="Courier New" panose="02070309020205020404" pitchFamily="49" charset="0"/>
              <a:buChar char="o"/>
            </a:pPr>
            <a:r>
              <a:rPr lang="pt-BR" dirty="0" smtClean="0"/>
              <a:t>eliminação das barreiras para a ampla circulação dos dados de pesquisa e o consequente avanço do conhecimento; </a:t>
            </a:r>
          </a:p>
          <a:p>
            <a:pPr>
              <a:buFont typeface="Courier New" panose="02070309020205020404" pitchFamily="49" charset="0"/>
              <a:buChar char="o"/>
            </a:pPr>
            <a:r>
              <a:rPr lang="pt-BR" dirty="0"/>
              <a:t>q</a:t>
            </a:r>
            <a:r>
              <a:rPr lang="pt-BR" dirty="0" smtClean="0"/>
              <a:t>uestionamento da própria concepção de ciência e de abertura;</a:t>
            </a:r>
          </a:p>
          <a:p>
            <a:pPr>
              <a:buFont typeface="Courier New" panose="02070309020205020404" pitchFamily="49" charset="0"/>
              <a:buChar char="o"/>
            </a:pPr>
            <a:r>
              <a:rPr lang="pt-BR" dirty="0"/>
              <a:t>i</a:t>
            </a:r>
            <a:r>
              <a:rPr lang="pt-BR" dirty="0" smtClean="0"/>
              <a:t>nclusão de novos sujeitos epistêmicos: porosidade [cultura hacker: modelo de produção colaborativa ancorada em uma ética do compartilhamento e da defesa do conhecimento como um bem comum] + [crescimento de movimentos civis e comunitários – ação direta e práticas participativas] + [maior acesso a instrumentos de pesquisa];</a:t>
            </a:r>
          </a:p>
          <a:p>
            <a:pPr>
              <a:buFont typeface="Courier New" panose="02070309020205020404" pitchFamily="49" charset="0"/>
              <a:buChar char="o"/>
            </a:pPr>
            <a:r>
              <a:rPr lang="pt-BR" dirty="0"/>
              <a:t>d</a:t>
            </a:r>
            <a:r>
              <a:rPr lang="pt-BR" dirty="0" smtClean="0"/>
              <a:t>ificuldade, incapacidade, da ciência institucional, pública ou privada, de dar conta da complexidade dos problemas atuais como o aquecimento global e o esgotamento dos recursos naturais [lembrar Beck] – potenciais riscos das tecnologias .</a:t>
            </a:r>
          </a:p>
          <a:p>
            <a:r>
              <a:rPr lang="pt-BR" dirty="0" smtClean="0">
                <a:solidFill>
                  <a:srgbClr val="C00000"/>
                </a:solidFill>
              </a:rPr>
              <a:t>Vertente pragmática </a:t>
            </a:r>
            <a:r>
              <a:rPr lang="pt-BR" dirty="0" smtClean="0"/>
              <a:t>[recursos computacionais e coleta de dados – </a:t>
            </a:r>
            <a:r>
              <a:rPr lang="pt-BR" i="1" dirty="0" err="1" smtClean="0"/>
              <a:t>crowdsourcing</a:t>
            </a:r>
            <a:r>
              <a:rPr lang="pt-BR" i="1" dirty="0" smtClean="0"/>
              <a:t> Science</a:t>
            </a:r>
            <a:r>
              <a:rPr lang="pt-BR" dirty="0" smtClean="0"/>
              <a:t>] e </a:t>
            </a:r>
            <a:r>
              <a:rPr lang="pt-BR" dirty="0" smtClean="0">
                <a:solidFill>
                  <a:srgbClr val="C00000"/>
                </a:solidFill>
              </a:rPr>
              <a:t>vertente democrática </a:t>
            </a:r>
            <a:r>
              <a:rPr lang="pt-BR" dirty="0" smtClean="0"/>
              <a:t>[participação ampliada na concepção de investigação e seus desdobramentos]. </a:t>
            </a:r>
          </a:p>
          <a:p>
            <a:r>
              <a:rPr lang="pt-BR" dirty="0" err="1" smtClean="0"/>
              <a:t>Tecnocidadãos</a:t>
            </a:r>
            <a:r>
              <a:rPr lang="pt-BR" dirty="0" smtClean="0"/>
              <a:t>: problematização ciência e sociedade.</a:t>
            </a:r>
          </a:p>
          <a:p>
            <a:r>
              <a:rPr lang="pt-BR" dirty="0" smtClean="0">
                <a:solidFill>
                  <a:srgbClr val="C00000"/>
                </a:solidFill>
              </a:rPr>
              <a:t>Ciência comum</a:t>
            </a:r>
            <a:r>
              <a:rPr lang="pt-BR" dirty="0" smtClean="0"/>
              <a:t>: não só como um bem comum, mas a que se constrói entre todos. </a:t>
            </a:r>
            <a:endParaRPr lang="pt-BR" dirty="0"/>
          </a:p>
        </p:txBody>
      </p:sp>
    </p:spTree>
    <p:extLst>
      <p:ext uri="{BB962C8B-B14F-4D97-AF65-F5344CB8AC3E}">
        <p14:creationId xmlns:p14="http://schemas.microsoft.com/office/powerpoint/2010/main" val="1089672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Dimensões de um laboratório do comum</a:t>
            </a:r>
            <a:br>
              <a:rPr lang="pt-BR" dirty="0" smtClean="0"/>
            </a:br>
            <a:r>
              <a:rPr lang="pt-BR" sz="3200" dirty="0" smtClean="0">
                <a:solidFill>
                  <a:srgbClr val="C00000"/>
                </a:solidFill>
              </a:rPr>
              <a:t>Henrique Parra</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smtClean="0">
                <a:solidFill>
                  <a:srgbClr val="C00000"/>
                </a:solidFill>
              </a:rPr>
              <a:t>Laboratório cidadão</a:t>
            </a:r>
            <a:r>
              <a:rPr lang="pt-BR" dirty="0" smtClean="0"/>
              <a:t>: lugar de fabricação de comunidades</a:t>
            </a:r>
          </a:p>
          <a:p>
            <a:r>
              <a:rPr lang="pt-BR" dirty="0" smtClean="0"/>
              <a:t>“Um laboratório cidadão realiza-se com uma combinação de </a:t>
            </a:r>
            <a:r>
              <a:rPr lang="pt-BR" u="sng" dirty="0" smtClean="0"/>
              <a:t>abertura</a:t>
            </a:r>
            <a:r>
              <a:rPr lang="pt-BR" dirty="0" smtClean="0"/>
              <a:t>; </a:t>
            </a:r>
            <a:r>
              <a:rPr lang="pt-BR" u="sng" dirty="0" smtClean="0"/>
              <a:t>colaboração</a:t>
            </a:r>
            <a:r>
              <a:rPr lang="pt-BR" dirty="0" smtClean="0"/>
              <a:t>; </a:t>
            </a:r>
            <a:r>
              <a:rPr lang="pt-BR" u="sng" dirty="0" smtClean="0"/>
              <a:t>cuidado</a:t>
            </a:r>
            <a:r>
              <a:rPr lang="pt-BR" dirty="0" smtClean="0"/>
              <a:t>; </a:t>
            </a:r>
            <a:r>
              <a:rPr lang="pt-BR" u="sng" dirty="0" smtClean="0"/>
              <a:t>mediação</a:t>
            </a:r>
            <a:r>
              <a:rPr lang="pt-BR" dirty="0" smtClean="0"/>
              <a:t>; </a:t>
            </a:r>
            <a:r>
              <a:rPr lang="pt-BR" u="sng" dirty="0" smtClean="0"/>
              <a:t>documentação</a:t>
            </a:r>
            <a:r>
              <a:rPr lang="pt-BR" dirty="0" smtClean="0"/>
              <a:t>; </a:t>
            </a:r>
            <a:r>
              <a:rPr lang="pt-BR" u="sng" dirty="0" smtClean="0"/>
              <a:t>infraestruturas</a:t>
            </a:r>
            <a:r>
              <a:rPr lang="pt-BR" dirty="0" smtClean="0"/>
              <a:t>; </a:t>
            </a:r>
            <a:r>
              <a:rPr lang="pt-BR" u="sng" dirty="0" smtClean="0"/>
              <a:t>tecnologias</a:t>
            </a:r>
            <a:r>
              <a:rPr lang="pt-BR" dirty="0" smtClean="0"/>
              <a:t>; </a:t>
            </a:r>
            <a:r>
              <a:rPr lang="pt-BR" u="sng" dirty="0" smtClean="0"/>
              <a:t>protocolos</a:t>
            </a:r>
            <a:r>
              <a:rPr lang="pt-BR" dirty="0" smtClean="0"/>
              <a:t>; </a:t>
            </a:r>
            <a:r>
              <a:rPr lang="pt-BR" u="sng" dirty="0" smtClean="0"/>
              <a:t>comunidades</a:t>
            </a:r>
            <a:r>
              <a:rPr lang="pt-BR" dirty="0" smtClean="0"/>
              <a:t>; </a:t>
            </a:r>
            <a:r>
              <a:rPr lang="pt-BR" u="sng" dirty="0" smtClean="0"/>
              <a:t>protótipos</a:t>
            </a:r>
            <a:r>
              <a:rPr lang="pt-BR" dirty="0" smtClean="0"/>
              <a:t> e </a:t>
            </a:r>
            <a:r>
              <a:rPr lang="pt-BR" u="sng" dirty="0" smtClean="0"/>
              <a:t>produção do comum</a:t>
            </a:r>
            <a:r>
              <a:rPr lang="pt-BR" dirty="0" smtClean="0"/>
              <a:t>” </a:t>
            </a:r>
            <a:r>
              <a:rPr lang="pt-BR" dirty="0" smtClean="0">
                <a:solidFill>
                  <a:srgbClr val="C00000"/>
                </a:solidFill>
              </a:rPr>
              <a:t>→</a:t>
            </a:r>
            <a:r>
              <a:rPr lang="pt-BR" dirty="0" smtClean="0"/>
              <a:t> atravessamentos.</a:t>
            </a:r>
          </a:p>
          <a:p>
            <a:r>
              <a:rPr lang="pt-BR" dirty="0" smtClean="0"/>
              <a:t>Produção de conhecimento é aberta, situada e colaborativa – ciência aberta é sempre provisória.</a:t>
            </a:r>
          </a:p>
          <a:p>
            <a:r>
              <a:rPr lang="pt-BR" dirty="0" smtClean="0">
                <a:solidFill>
                  <a:srgbClr val="C00000"/>
                </a:solidFill>
              </a:rPr>
              <a:t>Documentação</a:t>
            </a:r>
            <a:r>
              <a:rPr lang="pt-BR" dirty="0" smtClean="0"/>
              <a:t>: “</a:t>
            </a:r>
            <a:r>
              <a:rPr lang="pt-BR" dirty="0"/>
              <a:t>O ato de registrar, sistematizar, organizar e </a:t>
            </a:r>
            <a:r>
              <a:rPr lang="pt-BR" dirty="0" err="1"/>
              <a:t>publicizar</a:t>
            </a:r>
            <a:r>
              <a:rPr lang="pt-BR" dirty="0"/>
              <a:t> o conhecimento produzido é uma prática transversal a muitos laboratórios. Ela é um bom exemplo do encontro entre a cultura dos ativistas e programadores do software livre com a cultura científica de pesquisadores interessados no produção e no livre acesso ao conhecimento. Não é exagero dizer que muitos dos processos vividos nos laboratórios só existem porque são </a:t>
            </a:r>
            <a:r>
              <a:rPr lang="pt-BR" dirty="0" smtClean="0"/>
              <a:t>documentados” </a:t>
            </a:r>
            <a:r>
              <a:rPr lang="pt-BR" dirty="0">
                <a:solidFill>
                  <a:srgbClr val="C00000"/>
                </a:solidFill>
              </a:rPr>
              <a:t>→</a:t>
            </a:r>
            <a:r>
              <a:rPr lang="pt-BR" dirty="0"/>
              <a:t> </a:t>
            </a:r>
            <a:r>
              <a:rPr lang="pt-BR" dirty="0" smtClean="0"/>
              <a:t>sentido de compartilhamento (...). </a:t>
            </a:r>
            <a:r>
              <a:rPr lang="pt-BR" dirty="0"/>
              <a:t>A documentação visa combater o desperdício da experiência, </a:t>
            </a:r>
            <a:r>
              <a:rPr lang="pt-BR" dirty="0">
                <a:solidFill>
                  <a:srgbClr val="C00000"/>
                </a:solidFill>
              </a:rPr>
              <a:t>potencializar a inteligência coletiva</a:t>
            </a:r>
            <a:r>
              <a:rPr lang="pt-BR" dirty="0"/>
              <a:t>.</a:t>
            </a:r>
            <a:endParaRPr lang="pt-BR" dirty="0" smtClean="0"/>
          </a:p>
          <a:p>
            <a:endParaRPr lang="pt-BR" dirty="0"/>
          </a:p>
        </p:txBody>
      </p:sp>
    </p:spTree>
    <p:extLst>
      <p:ext uri="{BB962C8B-B14F-4D97-AF65-F5344CB8AC3E}">
        <p14:creationId xmlns:p14="http://schemas.microsoft.com/office/powerpoint/2010/main" val="3850401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pt-BR" sz="4400" dirty="0"/>
              <a:t>QUAL O PAPEL DOS LABORATÓRIOS CULTURAIS NA SOCIEDADE PÓS-PANDEMIA?</a:t>
            </a:r>
            <a:br>
              <a:rPr lang="pt-BR" sz="4400" dirty="0"/>
            </a:br>
            <a:endParaRPr lang="pt-BR" sz="4400" dirty="0"/>
          </a:p>
        </p:txBody>
      </p:sp>
      <p:sp>
        <p:nvSpPr>
          <p:cNvPr id="4" name="Subtítulo 3"/>
          <p:cNvSpPr>
            <a:spLocks noGrp="1"/>
          </p:cNvSpPr>
          <p:nvPr>
            <p:ph type="subTitle" idx="1"/>
          </p:nvPr>
        </p:nvSpPr>
        <p:spPr/>
        <p:txBody>
          <a:bodyPr>
            <a:normAutofit/>
          </a:bodyPr>
          <a:lstStyle/>
          <a:p>
            <a:r>
              <a:rPr lang="pt-BR" sz="4000" dirty="0">
                <a:solidFill>
                  <a:srgbClr val="C00000"/>
                </a:solidFill>
              </a:rPr>
              <a:t>George </a:t>
            </a:r>
            <a:r>
              <a:rPr lang="pt-BR" sz="4000" dirty="0" err="1">
                <a:solidFill>
                  <a:srgbClr val="C00000"/>
                </a:solidFill>
              </a:rPr>
              <a:t>Yúdice</a:t>
            </a:r>
            <a:endParaRPr lang="pt-BR" sz="4000" dirty="0"/>
          </a:p>
        </p:txBody>
      </p:sp>
    </p:spTree>
    <p:extLst>
      <p:ext uri="{BB962C8B-B14F-4D97-AF65-F5344CB8AC3E}">
        <p14:creationId xmlns:p14="http://schemas.microsoft.com/office/powerpoint/2010/main" val="2333908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QUAL O PAPEL DOS LABORATÓRIOS CULTURAIS NA SOCIEDADE </a:t>
            </a:r>
            <a:r>
              <a:rPr lang="pt-BR" sz="4000" dirty="0" smtClean="0"/>
              <a:t>PÓS-PANDEMIA?</a:t>
            </a:r>
            <a:br>
              <a:rPr lang="pt-BR" sz="4000" dirty="0" smtClean="0"/>
            </a:br>
            <a:r>
              <a:rPr lang="pt-BR" sz="3100" dirty="0" smtClean="0">
                <a:solidFill>
                  <a:srgbClr val="C00000"/>
                </a:solidFill>
              </a:rPr>
              <a:t>George </a:t>
            </a:r>
            <a:r>
              <a:rPr lang="pt-BR" sz="3100" dirty="0" err="1">
                <a:solidFill>
                  <a:srgbClr val="C00000"/>
                </a:solidFill>
              </a:rPr>
              <a:t>Yúdice</a:t>
            </a:r>
            <a:endParaRPr lang="pt-BR" sz="3100" dirty="0">
              <a:solidFill>
                <a:srgbClr val="C00000"/>
              </a:solidFill>
            </a:endParaRPr>
          </a:p>
        </p:txBody>
      </p:sp>
      <p:sp>
        <p:nvSpPr>
          <p:cNvPr id="3" name="Espaço Reservado para Conteúdo 2"/>
          <p:cNvSpPr>
            <a:spLocks noGrp="1"/>
          </p:cNvSpPr>
          <p:nvPr>
            <p:ph idx="1"/>
          </p:nvPr>
        </p:nvSpPr>
        <p:spPr/>
        <p:txBody>
          <a:bodyPr/>
          <a:lstStyle/>
          <a:p>
            <a:pPr marL="0" indent="0" algn="just">
              <a:buNone/>
            </a:pPr>
            <a:r>
              <a:rPr lang="pt-BR" dirty="0" smtClean="0"/>
              <a:t>“Para </a:t>
            </a:r>
            <a:r>
              <a:rPr lang="pt-BR" dirty="0"/>
              <a:t>defender a área de arte e cultura, especialmente em tempos de crise, quando seus orçamentos são cortados, não bastam as declarações do próprio setor; é preciso o envolvimento da população em geral. As instituições são refratárias à mudança, pois reproduzem o status quo. Daí a </a:t>
            </a:r>
            <a:r>
              <a:rPr lang="pt-BR" dirty="0">
                <a:solidFill>
                  <a:srgbClr val="C00000"/>
                </a:solidFill>
              </a:rPr>
              <a:t>necessidade de uma nova institucionalidade, porosa à participação dos cidadãos que a possuam e defendam</a:t>
            </a:r>
            <a:r>
              <a:rPr lang="pt-BR" dirty="0"/>
              <a:t>. Esse argumento é ilustrado pelo modus operandi de três </a:t>
            </a:r>
            <a:r>
              <a:rPr lang="pt-BR" dirty="0">
                <a:solidFill>
                  <a:srgbClr val="C00000"/>
                </a:solidFill>
              </a:rPr>
              <a:t>laboratórios culturais cidadãos</a:t>
            </a:r>
            <a:r>
              <a:rPr lang="pt-BR" dirty="0"/>
              <a:t>, que enfatizam a experimentação em todo aspecto da vida com ampla colaboração de quem se interessa por esses </a:t>
            </a:r>
            <a:r>
              <a:rPr lang="pt-BR" dirty="0" smtClean="0"/>
              <a:t>temas”.</a:t>
            </a:r>
            <a:endParaRPr lang="pt-BR" dirty="0"/>
          </a:p>
        </p:txBody>
      </p:sp>
    </p:spTree>
    <p:extLst>
      <p:ext uri="{BB962C8B-B14F-4D97-AF65-F5344CB8AC3E}">
        <p14:creationId xmlns:p14="http://schemas.microsoft.com/office/powerpoint/2010/main" val="378497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QUAL O PAPEL DOS LABORATÓRIOS CULTURAIS NA SOCIEDADE </a:t>
            </a:r>
            <a:r>
              <a:rPr lang="pt-BR" sz="4000" dirty="0" smtClean="0"/>
              <a:t>PÓS-PANDEMIA?</a:t>
            </a:r>
            <a:br>
              <a:rPr lang="pt-BR" sz="4000" dirty="0" smtClean="0"/>
            </a:br>
            <a:r>
              <a:rPr lang="pt-BR" sz="3100" dirty="0" smtClean="0">
                <a:solidFill>
                  <a:srgbClr val="C00000"/>
                </a:solidFill>
              </a:rPr>
              <a:t>George </a:t>
            </a:r>
            <a:r>
              <a:rPr lang="pt-BR" sz="3100" dirty="0" err="1">
                <a:solidFill>
                  <a:srgbClr val="C00000"/>
                </a:solidFill>
              </a:rPr>
              <a:t>Yúdice</a:t>
            </a:r>
            <a:endParaRPr lang="pt-BR" sz="3100"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pPr algn="just"/>
            <a:r>
              <a:rPr lang="pt-BR" dirty="0" smtClean="0"/>
              <a:t>“</a:t>
            </a:r>
            <a:r>
              <a:rPr lang="pt-BR" dirty="0" smtClean="0">
                <a:solidFill>
                  <a:srgbClr val="C00000"/>
                </a:solidFill>
              </a:rPr>
              <a:t>Qual </a:t>
            </a:r>
            <a:r>
              <a:rPr lang="pt-BR" dirty="0">
                <a:solidFill>
                  <a:srgbClr val="C00000"/>
                </a:solidFill>
              </a:rPr>
              <a:t>papel queremos que as artes e a cultura desempenhem na sociedade</a:t>
            </a:r>
            <a:r>
              <a:rPr lang="pt-BR" dirty="0"/>
              <a:t>? E não que papel queremos que eles desempenhem no setor de artes e cultura. Temos que começar a pensar em novas práticas, modelos, usos, formatos, expressões, objetivos da prática cultural (IGLESIA in GONZÁLEZ, 2020). </a:t>
            </a:r>
            <a:endParaRPr lang="pt-BR" dirty="0" smtClean="0"/>
          </a:p>
          <a:p>
            <a:pPr marL="0" indent="0" algn="just">
              <a:buNone/>
            </a:pPr>
            <a:r>
              <a:rPr lang="pt-BR" dirty="0" smtClean="0"/>
              <a:t>     Precisamos </a:t>
            </a:r>
            <a:r>
              <a:rPr lang="pt-BR" dirty="0"/>
              <a:t>reinventar o setor e chegar ao público em geral, mas como</a:t>
            </a:r>
            <a:r>
              <a:rPr lang="pt-BR" dirty="0" smtClean="0"/>
              <a:t>?”</a:t>
            </a:r>
          </a:p>
          <a:p>
            <a:pPr algn="just"/>
            <a:r>
              <a:rPr lang="pt-BR" dirty="0"/>
              <a:t>“Minha resposta é apenas parcial. Tem menos a ver com o modo como esse mundo de grandes museus é geralmente orientado para o turismo e as chamadas cidades criativas (para as classes médias), ou indústrias culturais e criativas, e mais com </a:t>
            </a:r>
            <a:r>
              <a:rPr lang="pt-BR" dirty="0">
                <a:solidFill>
                  <a:srgbClr val="C00000"/>
                </a:solidFill>
              </a:rPr>
              <a:t>a inovação cultural dos cidadãos</a:t>
            </a:r>
            <a:r>
              <a:rPr lang="pt-BR" dirty="0"/>
              <a:t>. Essa inovação já está sendo praticada em um leque heterogêneo de iniciativas, algumas das quais não devendo nem mesmo ser chamadas de culturais, muito menos de artísticas, embora tanto a cultura quanto as artes desempenhem um papel nelas. Estou me referindo ao que poderíamos chamar de </a:t>
            </a:r>
            <a:r>
              <a:rPr lang="pt-BR" b="1" dirty="0">
                <a:solidFill>
                  <a:srgbClr val="C00000"/>
                </a:solidFill>
              </a:rPr>
              <a:t>laboratórios culturais cidadãos. </a:t>
            </a:r>
            <a:r>
              <a:rPr lang="pt-BR" dirty="0"/>
              <a:t>Cada termo fornece características do que é feito nessas iniciativas. “</a:t>
            </a:r>
            <a:r>
              <a:rPr lang="pt-BR" dirty="0">
                <a:solidFill>
                  <a:srgbClr val="C00000"/>
                </a:solidFill>
              </a:rPr>
              <a:t>Laboratório</a:t>
            </a:r>
            <a:r>
              <a:rPr lang="pt-BR" dirty="0"/>
              <a:t>” refere-se à experimentação; “</a:t>
            </a:r>
            <a:r>
              <a:rPr lang="pt-BR" dirty="0">
                <a:solidFill>
                  <a:srgbClr val="C00000"/>
                </a:solidFill>
              </a:rPr>
              <a:t>cultural</a:t>
            </a:r>
            <a:r>
              <a:rPr lang="pt-BR" dirty="0"/>
              <a:t>”, ao simbólico em todas as suas dimensões, especialmente como se vive; “</a:t>
            </a:r>
            <a:r>
              <a:rPr lang="pt-BR" dirty="0">
                <a:solidFill>
                  <a:srgbClr val="C00000"/>
                </a:solidFill>
              </a:rPr>
              <a:t>cidadão</a:t>
            </a:r>
            <a:r>
              <a:rPr lang="pt-BR" dirty="0"/>
              <a:t>”, à participação da população em geral, não exclusivamente de artistas ou profissionais. A sinergia entre o que está implícito em cada um desses conceitos-chave abre a possibilidade de que </a:t>
            </a:r>
            <a:r>
              <a:rPr lang="pt-BR" dirty="0">
                <a:solidFill>
                  <a:srgbClr val="C00000"/>
                </a:solidFill>
              </a:rPr>
              <a:t>novas formas de institucionalidade sejam inventadas e permaneçam suficientemente porosas </a:t>
            </a:r>
            <a:r>
              <a:rPr lang="pt-BR" dirty="0"/>
              <a:t>para se ajustarem às contingências</a:t>
            </a:r>
          </a:p>
        </p:txBody>
      </p:sp>
    </p:spTree>
    <p:extLst>
      <p:ext uri="{BB962C8B-B14F-4D97-AF65-F5344CB8AC3E}">
        <p14:creationId xmlns:p14="http://schemas.microsoft.com/office/powerpoint/2010/main" val="346803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solidFill>
                  <a:srgbClr val="C00000"/>
                </a:solidFill>
              </a:rPr>
              <a:t>Videos</a:t>
            </a:r>
            <a:r>
              <a:rPr lang="pt-BR" dirty="0" smtClean="0">
                <a:solidFill>
                  <a:srgbClr val="C00000"/>
                </a:solidFill>
              </a:rPr>
              <a:t> FAPESP</a:t>
            </a:r>
            <a:endParaRPr lang="pt-BR" dirty="0">
              <a:solidFill>
                <a:srgbClr val="C00000"/>
              </a:solidFill>
            </a:endParaRPr>
          </a:p>
        </p:txBody>
      </p:sp>
      <p:sp>
        <p:nvSpPr>
          <p:cNvPr id="3" name="Espaço Reservado para Conteúdo 2"/>
          <p:cNvSpPr>
            <a:spLocks noGrp="1"/>
          </p:cNvSpPr>
          <p:nvPr>
            <p:ph idx="1"/>
          </p:nvPr>
        </p:nvSpPr>
        <p:spPr/>
        <p:txBody>
          <a:bodyPr/>
          <a:lstStyle/>
          <a:p>
            <a:r>
              <a:rPr lang="pt-BR" dirty="0">
                <a:hlinkClick r:id="rId2"/>
              </a:rPr>
              <a:t>https://revistapesquisa.fapesp.br/2019/11/11/pesquisadores-estao-sob-ameaca-como-se-proteger-resistencia-a-ciencia-ep1</a:t>
            </a:r>
            <a:r>
              <a:rPr lang="pt-BR" dirty="0" smtClean="0">
                <a:hlinkClick r:id="rId2"/>
              </a:rPr>
              <a:t>/</a:t>
            </a:r>
            <a:endParaRPr lang="pt-BR" dirty="0" smtClean="0"/>
          </a:p>
          <a:p>
            <a:endParaRPr lang="pt-BR" dirty="0" smtClean="0"/>
          </a:p>
          <a:p>
            <a:endParaRPr lang="pt-BR" dirty="0"/>
          </a:p>
        </p:txBody>
      </p:sp>
    </p:spTree>
    <p:extLst>
      <p:ext uri="{BB962C8B-B14F-4D97-AF65-F5344CB8AC3E}">
        <p14:creationId xmlns:p14="http://schemas.microsoft.com/office/powerpoint/2010/main" val="26820604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QUAL O PAPEL DOS LABORATÓRIOS CULTURAIS NA SOCIEDADE </a:t>
            </a:r>
            <a:r>
              <a:rPr lang="pt-BR" sz="4000" dirty="0" smtClean="0"/>
              <a:t>PÓS-PANDEMIA?</a:t>
            </a:r>
            <a:br>
              <a:rPr lang="pt-BR" sz="4000" dirty="0" smtClean="0"/>
            </a:br>
            <a:r>
              <a:rPr lang="pt-BR" sz="3100" dirty="0" smtClean="0">
                <a:solidFill>
                  <a:srgbClr val="C00000"/>
                </a:solidFill>
              </a:rPr>
              <a:t>George </a:t>
            </a:r>
            <a:r>
              <a:rPr lang="pt-BR" sz="3100" dirty="0" err="1">
                <a:solidFill>
                  <a:srgbClr val="C00000"/>
                </a:solidFill>
              </a:rPr>
              <a:t>Yúdice</a:t>
            </a:r>
            <a:endParaRPr lang="pt-BR" sz="3100"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pPr marL="0" indent="0" algn="ctr">
              <a:buNone/>
            </a:pPr>
            <a:r>
              <a:rPr lang="pt-BR" dirty="0" err="1">
                <a:solidFill>
                  <a:srgbClr val="C00000"/>
                </a:solidFill>
              </a:rPr>
              <a:t>Medialab</a:t>
            </a:r>
            <a:r>
              <a:rPr lang="pt-BR" dirty="0">
                <a:solidFill>
                  <a:srgbClr val="C00000"/>
                </a:solidFill>
              </a:rPr>
              <a:t>-Prado</a:t>
            </a:r>
            <a:r>
              <a:rPr lang="pt-BR" dirty="0"/>
              <a:t> (</a:t>
            </a:r>
            <a:r>
              <a:rPr lang="pt-BR" dirty="0" smtClean="0"/>
              <a:t>MLP),Madri; </a:t>
            </a:r>
            <a:r>
              <a:rPr lang="pt-BR" dirty="0" smtClean="0">
                <a:solidFill>
                  <a:srgbClr val="C00000"/>
                </a:solidFill>
              </a:rPr>
              <a:t>Casa </a:t>
            </a:r>
            <a:r>
              <a:rPr lang="pt-BR" dirty="0" err="1" smtClean="0">
                <a:solidFill>
                  <a:srgbClr val="C00000"/>
                </a:solidFill>
              </a:rPr>
              <a:t>Gallina</a:t>
            </a:r>
            <a:r>
              <a:rPr lang="pt-BR" dirty="0" smtClean="0"/>
              <a:t>, México; </a:t>
            </a:r>
            <a:r>
              <a:rPr lang="pt-BR" dirty="0" smtClean="0">
                <a:solidFill>
                  <a:srgbClr val="C00000"/>
                </a:solidFill>
              </a:rPr>
              <a:t>Agência </a:t>
            </a:r>
            <a:r>
              <a:rPr lang="pt-BR" dirty="0">
                <a:solidFill>
                  <a:srgbClr val="C00000"/>
                </a:solidFill>
              </a:rPr>
              <a:t>de Redes para Juventude</a:t>
            </a:r>
            <a:r>
              <a:rPr lang="pt-BR" dirty="0"/>
              <a:t>, no Rio de </a:t>
            </a:r>
            <a:r>
              <a:rPr lang="pt-BR" dirty="0" smtClean="0"/>
              <a:t>Janeiro.</a:t>
            </a:r>
          </a:p>
          <a:p>
            <a:pPr algn="just"/>
            <a:r>
              <a:rPr lang="pt-BR" dirty="0"/>
              <a:t>fontes de </a:t>
            </a:r>
            <a:r>
              <a:rPr lang="pt-BR" dirty="0" smtClean="0"/>
              <a:t>financiamento;</a:t>
            </a:r>
          </a:p>
          <a:p>
            <a:pPr algn="just"/>
            <a:r>
              <a:rPr lang="pt-BR" dirty="0" smtClean="0"/>
              <a:t>interação </a:t>
            </a:r>
            <a:r>
              <a:rPr lang="pt-BR" dirty="0"/>
              <a:t>horizontal entre cidadãos comuns e profissionais, a fim de tirar proveito da diversidade de saberes, um processo fundamental para abordar uma ampla gama de questões e descobrir formas de fazer as coisas em </a:t>
            </a:r>
            <a:r>
              <a:rPr lang="pt-BR" dirty="0" smtClean="0"/>
              <a:t>conjunto;</a:t>
            </a:r>
          </a:p>
          <a:p>
            <a:pPr algn="just"/>
            <a:r>
              <a:rPr lang="pt-BR" dirty="0" smtClean="0"/>
              <a:t>criação </a:t>
            </a:r>
            <a:r>
              <a:rPr lang="pt-BR" dirty="0"/>
              <a:t>de confiança e laços de afeto por meio de um profundo conhecimento do território, do bairro e do trabalho de mediadores que ajudam a estabelecer relações horizontais com pessoas e comunidades ao seu redor. São usuários que se apropriam de espaços e processos e não se limitam a ser espectadores do que é visto e ouvido, mas </a:t>
            </a:r>
            <a:r>
              <a:rPr lang="pt-BR" dirty="0" smtClean="0"/>
              <a:t>participantes;</a:t>
            </a:r>
          </a:p>
          <a:p>
            <a:pPr algn="just"/>
            <a:r>
              <a:rPr lang="pt-BR" dirty="0" smtClean="0"/>
              <a:t>hackers: intervêm </a:t>
            </a:r>
            <a:r>
              <a:rPr lang="pt-BR" dirty="0"/>
              <a:t>na cultura da expertise e disponibilizam recursos para o </a:t>
            </a:r>
            <a:r>
              <a:rPr lang="pt-BR" dirty="0" smtClean="0"/>
              <a:t>comum;</a:t>
            </a:r>
          </a:p>
          <a:p>
            <a:pPr algn="just"/>
            <a:r>
              <a:rPr lang="pt-BR" dirty="0" smtClean="0">
                <a:solidFill>
                  <a:srgbClr val="C00000"/>
                </a:solidFill>
              </a:rPr>
              <a:t>Envolvimento dos usuários </a:t>
            </a:r>
            <a:r>
              <a:rPr lang="pt-BR" dirty="0">
                <a:solidFill>
                  <a:srgbClr val="C00000"/>
                </a:solidFill>
              </a:rPr>
              <a:t>em densas redes colaborativas, tanto presenciais quanto digitais, para que eles estejam dispostos a defendê-las bem mais ativa e apaixonadamente do que se vê com relação às instituições convencionais de arte e </a:t>
            </a:r>
            <a:r>
              <a:rPr lang="pt-BR" dirty="0" smtClean="0">
                <a:solidFill>
                  <a:srgbClr val="C00000"/>
                </a:solidFill>
              </a:rPr>
              <a:t>cultura.</a:t>
            </a:r>
            <a:endParaRPr lang="pt-BR" dirty="0">
              <a:solidFill>
                <a:srgbClr val="C00000"/>
              </a:solidFill>
            </a:endParaRPr>
          </a:p>
        </p:txBody>
      </p:sp>
    </p:spTree>
    <p:extLst>
      <p:ext uri="{BB962C8B-B14F-4D97-AF65-F5344CB8AC3E}">
        <p14:creationId xmlns:p14="http://schemas.microsoft.com/office/powerpoint/2010/main" val="39418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pt-BR" dirty="0"/>
              <a:t>ARTES, CIÊNCIAS E TECNOLOGIAS NUM MUNDO PÓS-PANDEMIA</a:t>
            </a:r>
          </a:p>
        </p:txBody>
      </p:sp>
      <p:sp>
        <p:nvSpPr>
          <p:cNvPr id="5" name="Subtítulo 4"/>
          <p:cNvSpPr>
            <a:spLocks noGrp="1"/>
          </p:cNvSpPr>
          <p:nvPr>
            <p:ph type="subTitle" idx="1"/>
          </p:nvPr>
        </p:nvSpPr>
        <p:spPr/>
        <p:txBody>
          <a:bodyPr>
            <a:normAutofit/>
          </a:bodyPr>
          <a:lstStyle/>
          <a:p>
            <a:r>
              <a:rPr lang="pt-BR" sz="3200" dirty="0">
                <a:solidFill>
                  <a:srgbClr val="C00000"/>
                </a:solidFill>
              </a:rPr>
              <a:t>Rejane </a:t>
            </a:r>
            <a:r>
              <a:rPr lang="pt-BR" sz="3200" dirty="0" err="1">
                <a:solidFill>
                  <a:srgbClr val="C00000"/>
                </a:solidFill>
              </a:rPr>
              <a:t>Cantoni</a:t>
            </a:r>
            <a:r>
              <a:rPr lang="pt-BR" sz="3200" dirty="0">
                <a:solidFill>
                  <a:srgbClr val="C00000"/>
                </a:solidFill>
              </a:rPr>
              <a:t> entrevista Sabrina </a:t>
            </a:r>
            <a:r>
              <a:rPr lang="pt-BR" sz="3200" dirty="0" err="1">
                <a:solidFill>
                  <a:srgbClr val="C00000"/>
                </a:solidFill>
              </a:rPr>
              <a:t>Maniscalco</a:t>
            </a:r>
            <a:r>
              <a:rPr lang="pt-BR" sz="3200" dirty="0">
                <a:solidFill>
                  <a:srgbClr val="C00000"/>
                </a:solidFill>
              </a:rPr>
              <a:t> e </a:t>
            </a:r>
            <a:endParaRPr lang="pt-BR" sz="3200" dirty="0" smtClean="0">
              <a:solidFill>
                <a:srgbClr val="C00000"/>
              </a:solidFill>
            </a:endParaRPr>
          </a:p>
          <a:p>
            <a:r>
              <a:rPr lang="pt-BR" sz="3200" dirty="0" smtClean="0">
                <a:solidFill>
                  <a:srgbClr val="C00000"/>
                </a:solidFill>
              </a:rPr>
              <a:t>Maria </a:t>
            </a:r>
            <a:r>
              <a:rPr lang="pt-BR" sz="3200" dirty="0">
                <a:solidFill>
                  <a:srgbClr val="C00000"/>
                </a:solidFill>
              </a:rPr>
              <a:t>Clara Dias</a:t>
            </a:r>
            <a:endParaRPr lang="pt-BR" sz="3200" dirty="0"/>
          </a:p>
        </p:txBody>
      </p:sp>
    </p:spTree>
    <p:extLst>
      <p:ext uri="{BB962C8B-B14F-4D97-AF65-F5344CB8AC3E}">
        <p14:creationId xmlns:p14="http://schemas.microsoft.com/office/powerpoint/2010/main" val="2588174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4000" dirty="0"/>
              <a:t>ARTES, CIÊNCIAS E TECNOLOGIAS NUM MUNDO PÓS-PANDEMIA </a:t>
            </a:r>
            <a:r>
              <a:rPr lang="pt-BR" sz="4000" dirty="0" smtClean="0"/>
              <a:t/>
            </a:r>
            <a:br>
              <a:rPr lang="pt-BR" sz="4000" dirty="0" smtClean="0"/>
            </a:br>
            <a:r>
              <a:rPr lang="pt-BR" sz="3100" dirty="0" smtClean="0">
                <a:solidFill>
                  <a:srgbClr val="C00000"/>
                </a:solidFill>
              </a:rPr>
              <a:t>Rejane </a:t>
            </a:r>
            <a:r>
              <a:rPr lang="pt-BR" sz="3100" dirty="0" err="1">
                <a:solidFill>
                  <a:srgbClr val="C00000"/>
                </a:solidFill>
              </a:rPr>
              <a:t>Cantoni</a:t>
            </a:r>
            <a:r>
              <a:rPr lang="pt-BR" sz="3100" dirty="0">
                <a:solidFill>
                  <a:srgbClr val="C00000"/>
                </a:solidFill>
              </a:rPr>
              <a:t> entrevista Sabrina </a:t>
            </a:r>
            <a:r>
              <a:rPr lang="pt-BR" sz="3100" dirty="0" err="1">
                <a:solidFill>
                  <a:srgbClr val="C00000"/>
                </a:solidFill>
              </a:rPr>
              <a:t>Maniscalco</a:t>
            </a:r>
            <a:r>
              <a:rPr lang="pt-BR" sz="3100" dirty="0">
                <a:solidFill>
                  <a:srgbClr val="C00000"/>
                </a:solidFill>
              </a:rPr>
              <a:t> e Maria Clara Dias</a:t>
            </a:r>
          </a:p>
        </p:txBody>
      </p:sp>
      <p:sp>
        <p:nvSpPr>
          <p:cNvPr id="3" name="Espaço Reservado para Conteúdo 2"/>
          <p:cNvSpPr>
            <a:spLocks noGrp="1"/>
          </p:cNvSpPr>
          <p:nvPr>
            <p:ph idx="1"/>
          </p:nvPr>
        </p:nvSpPr>
        <p:spPr/>
        <p:txBody>
          <a:bodyPr>
            <a:normAutofit fontScale="85000" lnSpcReduction="20000"/>
          </a:bodyPr>
          <a:lstStyle/>
          <a:p>
            <a:r>
              <a:rPr lang="pt-BR" dirty="0"/>
              <a:t>O vírus, a pandemia e o estado de quarentena desestabilizam o sistema. Emergem sinais de mau funcionamento. O vírus potencializa fragilidades dos regimes econômicos, políticos, sociais. Torna visíveis erros, atrasos, má conduta, falhas dos sistemas de saúde, de transporte, de educação</a:t>
            </a:r>
            <a:r>
              <a:rPr lang="pt-BR" dirty="0" smtClean="0"/>
              <a:t>.</a:t>
            </a:r>
          </a:p>
          <a:p>
            <a:r>
              <a:rPr lang="pt-BR" dirty="0"/>
              <a:t>Como a ciência está na moda, entrevistamos duas cientistas para pensar futuros possíveis num mundo pós-pandemia, e que, questionando os limites da ciência, da arte e da tecnologia, revolucionam seus campos de pesquisa. </a:t>
            </a:r>
            <a:endParaRPr lang="pt-BR" dirty="0" smtClean="0"/>
          </a:p>
          <a:p>
            <a:r>
              <a:rPr lang="pt-BR" dirty="0"/>
              <a:t>As duas conversas revelam que, seja na Finlândia, seja no Brasil, as cientistas estão unidas em um ponto: refletir sobre como a educação foi definida e debatida até o momento e convidar as pessoas a mudarem as prioridades. Sabrina e Maria Clara querem que o Estado desempenhe um papel importante. Ambas entendem o quão visceralmente dependentes os oprimidos de qualquer sistema estão da inclusão nas regras do jogo. É o momento de moldar o futuro dos próximos </a:t>
            </a:r>
            <a:r>
              <a:rPr lang="pt-BR" dirty="0" smtClean="0"/>
              <a:t>séculos.</a:t>
            </a:r>
            <a:endParaRPr lang="pt-BR" dirty="0"/>
          </a:p>
        </p:txBody>
      </p:sp>
    </p:spTree>
    <p:extLst>
      <p:ext uri="{BB962C8B-B14F-4D97-AF65-F5344CB8AC3E}">
        <p14:creationId xmlns:p14="http://schemas.microsoft.com/office/powerpoint/2010/main" val="4144576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C00000"/>
                </a:solidFill>
              </a:rPr>
              <a:t>Sabrina </a:t>
            </a:r>
            <a:r>
              <a:rPr lang="pt-BR" dirty="0" err="1">
                <a:solidFill>
                  <a:srgbClr val="C00000"/>
                </a:solidFill>
              </a:rPr>
              <a:t>Maniscalco</a:t>
            </a:r>
            <a:endParaRPr lang="pt-BR"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pPr algn="just"/>
            <a:r>
              <a:rPr lang="pt-BR" dirty="0" smtClean="0"/>
              <a:t>Líder </a:t>
            </a:r>
            <a:r>
              <a:rPr lang="pt-BR" dirty="0"/>
              <a:t>do grupo de pesquisa em física teórica da Turku Quantum Technology (TQT</a:t>
            </a:r>
            <a:r>
              <a:rPr lang="pt-BR" dirty="0" smtClean="0"/>
              <a:t>), </a:t>
            </a:r>
            <a:r>
              <a:rPr lang="pt-BR" dirty="0"/>
              <a:t>Universidade de Turku</a:t>
            </a:r>
            <a:r>
              <a:rPr lang="pt-BR" dirty="0" smtClean="0"/>
              <a:t>, Finlândia: “pensar </a:t>
            </a:r>
            <a:r>
              <a:rPr lang="pt-BR" dirty="0"/>
              <a:t>o futuro pós-pandêmico é assustador, mas muito </a:t>
            </a:r>
            <a:r>
              <a:rPr lang="pt-BR" dirty="0" smtClean="0"/>
              <a:t>importante”.</a:t>
            </a:r>
          </a:p>
          <a:p>
            <a:pPr algn="just"/>
            <a:r>
              <a:rPr lang="pt-BR" dirty="0"/>
              <a:t>Queremos mudar a maneira de ensinar física quântica. No lugar de introduzir a física por meio de linguagem matemática, vamos introduzi-la por meio de jogos</a:t>
            </a:r>
            <a:r>
              <a:rPr lang="pt-BR" dirty="0" smtClean="0"/>
              <a:t>.</a:t>
            </a:r>
          </a:p>
          <a:p>
            <a:pPr algn="just"/>
            <a:r>
              <a:rPr lang="pt-BR" dirty="0" smtClean="0"/>
              <a:t>Físicos e artistas trabalham juntos – experiências audiovisuais.</a:t>
            </a:r>
          </a:p>
          <a:p>
            <a:pPr algn="just"/>
            <a:r>
              <a:rPr lang="pt-BR" dirty="0" smtClean="0"/>
              <a:t>Importância da pesquisa fundamental.</a:t>
            </a:r>
          </a:p>
          <a:p>
            <a:pPr algn="just"/>
            <a:r>
              <a:rPr lang="pt-BR" dirty="0"/>
              <a:t>No futuro, na melhor das hipóteses, podemos imaginar que as ferramentas de aprendizagem serão híbridas, incluindo as modalidades presencial e a distância</a:t>
            </a:r>
            <a:r>
              <a:rPr lang="pt-BR" dirty="0" smtClean="0"/>
              <a:t>.</a:t>
            </a:r>
          </a:p>
          <a:p>
            <a:pPr algn="just"/>
            <a:r>
              <a:rPr lang="pt-BR" dirty="0"/>
              <a:t>Encontrar uma maneira viável de viver requer que trabalhemos juntos. A medicina, a física, a economia ou as ciências sociais, isoladamente, não dão conta da complexidade de tal tarefa. A ação de um único indivíduo não resolverá o problema. A colaboração entre indivíduos e as relações entre muitas disciplinas diferentes, incluindo a arte, sim. Nós realmente precisamos trabalhar juntos para encontrar uma solução e mudar.</a:t>
            </a:r>
          </a:p>
        </p:txBody>
      </p:sp>
    </p:spTree>
    <p:extLst>
      <p:ext uri="{BB962C8B-B14F-4D97-AF65-F5344CB8AC3E}">
        <p14:creationId xmlns:p14="http://schemas.microsoft.com/office/powerpoint/2010/main" val="1550469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solidFill>
                  <a:srgbClr val="C00000"/>
                </a:solidFill>
              </a:rPr>
              <a:t>Sabrina </a:t>
            </a:r>
            <a:r>
              <a:rPr lang="pt-BR" dirty="0" err="1">
                <a:solidFill>
                  <a:srgbClr val="C00000"/>
                </a:solidFill>
              </a:rPr>
              <a:t>Maniscalco</a:t>
            </a:r>
            <a:endParaRPr lang="pt-BR" dirty="0"/>
          </a:p>
        </p:txBody>
      </p:sp>
      <p:sp>
        <p:nvSpPr>
          <p:cNvPr id="3" name="Espaço Reservado para Conteúdo 2"/>
          <p:cNvSpPr>
            <a:spLocks noGrp="1"/>
          </p:cNvSpPr>
          <p:nvPr>
            <p:ph idx="1"/>
          </p:nvPr>
        </p:nvSpPr>
        <p:spPr/>
        <p:txBody>
          <a:bodyPr>
            <a:normAutofit/>
          </a:bodyPr>
          <a:lstStyle/>
          <a:p>
            <a:pPr marL="0" indent="0" algn="just">
              <a:buNone/>
            </a:pPr>
            <a:r>
              <a:rPr lang="pt-BR" dirty="0" smtClean="0"/>
              <a:t>“Geograficamente</a:t>
            </a:r>
            <a:r>
              <a:rPr lang="pt-BR" dirty="0"/>
              <a:t>, não há mais distâncias. O mundo inteiro foi afetado. O vírus pode se espalhar por toda parte. Com esse impacto, emergem situações muito preocupantes. Há muita coisa acontecendo no mundo agora. As pessoas parecem ter se tornado mais conscientes. Mudanças são necessárias, mas transições não são necessariamente suaves. Por essa razão, é importante educar as pessoas. A tecnologia nos dá os meios para fazer essa transição de forma conveniente e possível para todos, mas as pessoas precisam estar cientes da tecnologia, precisam entender como ela funciona. E esse entendimento nos torna conscientes de seus recursos e limitações – neste caso, conhecimento se traduz em poder e </a:t>
            </a:r>
            <a:r>
              <a:rPr lang="pt-BR" dirty="0" smtClean="0"/>
              <a:t>independência”.</a:t>
            </a:r>
            <a:endParaRPr lang="pt-BR" dirty="0"/>
          </a:p>
        </p:txBody>
      </p:sp>
    </p:spTree>
    <p:extLst>
      <p:ext uri="{BB962C8B-B14F-4D97-AF65-F5344CB8AC3E}">
        <p14:creationId xmlns:p14="http://schemas.microsoft.com/office/powerpoint/2010/main" val="4197465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Maria Clara Dias</a:t>
            </a:r>
            <a:endParaRPr lang="pt-BR"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algn="just"/>
            <a:r>
              <a:rPr lang="pt-BR" dirty="0"/>
              <a:t>Para a filósofa Maria Clara Dias, da Universidade Federal do Rio de Janeiro (UFRJ), pensar o futuro pós-pandêmico pode trazer esperanças. A professora titular da pós-graduação em bioética, ética aplicada e saúde coletiva argumenta que a pandemia nos obriga a refletir sobre critérios relacionados ao acesso a bens de saúde, sobre formas de salvar pessoas, sobre quem e o que nos permitem estar seguros, sobre natureza, sobre educação. </a:t>
            </a:r>
            <a:endParaRPr lang="pt-BR" dirty="0" smtClean="0"/>
          </a:p>
          <a:p>
            <a:pPr algn="just"/>
            <a:r>
              <a:rPr lang="pt-BR" dirty="0"/>
              <a:t>O modelo educacional atual focaliza o desempenho do raciocínio matemático e o aprendizado de habilidades linguísticas – prioriza desenvolver crianças e adolescentes altamente </a:t>
            </a:r>
            <a:r>
              <a:rPr lang="pt-BR" dirty="0" smtClean="0"/>
              <a:t>competitivos.</a:t>
            </a:r>
          </a:p>
          <a:p>
            <a:pPr algn="just"/>
            <a:r>
              <a:rPr lang="pt-BR" dirty="0" smtClean="0">
                <a:solidFill>
                  <a:srgbClr val="C00000"/>
                </a:solidFill>
              </a:rPr>
              <a:t>Integração de saberes</a:t>
            </a:r>
            <a:r>
              <a:rPr lang="pt-BR" dirty="0" smtClean="0"/>
              <a:t>.</a:t>
            </a:r>
          </a:p>
          <a:p>
            <a:pPr algn="just"/>
            <a:r>
              <a:rPr lang="pt-BR" dirty="0"/>
              <a:t>Arte: “Nada contribui mais para o desenvolvimento da sensibilidade em relação aos outros, nada nos aproxima mais do que a </a:t>
            </a:r>
            <a:r>
              <a:rPr lang="pt-BR" dirty="0" smtClean="0"/>
              <a:t>arte”.</a:t>
            </a:r>
          </a:p>
          <a:p>
            <a:pPr algn="just"/>
            <a:r>
              <a:rPr lang="pt-BR" dirty="0"/>
              <a:t> </a:t>
            </a:r>
            <a:r>
              <a:rPr lang="pt-BR" dirty="0" smtClean="0"/>
              <a:t>É </a:t>
            </a:r>
            <a:r>
              <a:rPr lang="pt-BR" dirty="0"/>
              <a:t>importante eliminar a arrogância de pensar que apenas certos ambientes políticos ou acadêmicos têm algo a dizer sobre as coisas. O fato de termos recebido distintos graus de educação não nos atribui um lugar hierárquico, moral ou politicamente distinto, superior ou inferior. É hora de investir mais em cooperação e menos em competitividade. </a:t>
            </a:r>
            <a:r>
              <a:rPr lang="pt-BR" dirty="0">
                <a:solidFill>
                  <a:srgbClr val="C00000"/>
                </a:solidFill>
              </a:rPr>
              <a:t>É hora de sair da bolha, ampliar o diálogo, abrir a percepção e ouvir</a:t>
            </a:r>
            <a:r>
              <a:rPr lang="pt-BR" dirty="0"/>
              <a:t>. </a:t>
            </a:r>
            <a:endParaRPr lang="pt-BR" dirty="0" smtClean="0"/>
          </a:p>
          <a:p>
            <a:pPr algn="just"/>
            <a:r>
              <a:rPr lang="pt-BR" dirty="0"/>
              <a:t>As tecnologias precisam contribuir para reduzir a </a:t>
            </a:r>
            <a:r>
              <a:rPr lang="pt-BR" dirty="0" smtClean="0"/>
              <a:t>desigualdade.</a:t>
            </a:r>
          </a:p>
          <a:p>
            <a:pPr algn="just"/>
            <a:r>
              <a:rPr lang="pt-BR" dirty="0" smtClean="0"/>
              <a:t>Fóruns de debate.</a:t>
            </a:r>
            <a:endParaRPr lang="pt-BR" dirty="0"/>
          </a:p>
        </p:txBody>
      </p:sp>
    </p:spTree>
    <p:extLst>
      <p:ext uri="{BB962C8B-B14F-4D97-AF65-F5344CB8AC3E}">
        <p14:creationId xmlns:p14="http://schemas.microsoft.com/office/powerpoint/2010/main" val="35836365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Conversa Selvagem</a:t>
            </a:r>
            <a:br>
              <a:rPr lang="pt-BR" dirty="0" smtClean="0"/>
            </a:br>
            <a:r>
              <a:rPr lang="pt-BR" sz="3600" dirty="0" smtClean="0">
                <a:solidFill>
                  <a:srgbClr val="C00000"/>
                </a:solidFill>
              </a:rPr>
              <a:t>Ailton </a:t>
            </a:r>
            <a:r>
              <a:rPr lang="pt-BR" sz="3600" dirty="0" err="1" smtClean="0">
                <a:solidFill>
                  <a:srgbClr val="C00000"/>
                </a:solidFill>
              </a:rPr>
              <a:t>Krenak</a:t>
            </a:r>
            <a:r>
              <a:rPr lang="pt-BR" sz="3600" dirty="0" smtClean="0">
                <a:solidFill>
                  <a:srgbClr val="C00000"/>
                </a:solidFill>
              </a:rPr>
              <a:t> e Marcelo </a:t>
            </a:r>
            <a:r>
              <a:rPr lang="pt-BR" sz="3600" dirty="0" err="1" smtClean="0">
                <a:solidFill>
                  <a:srgbClr val="C00000"/>
                </a:solidFill>
              </a:rPr>
              <a:t>Gleiser</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endParaRPr lang="pt-BR" dirty="0" smtClean="0">
              <a:hlinkClick r:id="rId2"/>
            </a:endParaRPr>
          </a:p>
          <a:p>
            <a:pPr marL="0" indent="0">
              <a:buNone/>
            </a:pPr>
            <a:r>
              <a:rPr lang="pt-BR" dirty="0" smtClean="0">
                <a:hlinkClick r:id="rId2"/>
              </a:rPr>
              <a:t>https</a:t>
            </a:r>
            <a:r>
              <a:rPr lang="pt-BR" dirty="0">
                <a:hlinkClick r:id="rId2"/>
              </a:rPr>
              <a:t>://</a:t>
            </a:r>
            <a:r>
              <a:rPr lang="pt-BR" dirty="0" smtClean="0">
                <a:hlinkClick r:id="rId2"/>
              </a:rPr>
              <a:t>www.youtube.com/watch?v=xeAI7GDOefg</a:t>
            </a:r>
            <a:endParaRPr lang="pt-BR" dirty="0" smtClean="0"/>
          </a:p>
          <a:p>
            <a:pPr marL="0" indent="0">
              <a:buNone/>
            </a:pPr>
            <a:endParaRPr lang="pt-BR" dirty="0"/>
          </a:p>
        </p:txBody>
      </p:sp>
    </p:spTree>
    <p:extLst>
      <p:ext uri="{BB962C8B-B14F-4D97-AF65-F5344CB8AC3E}">
        <p14:creationId xmlns:p14="http://schemas.microsoft.com/office/powerpoint/2010/main" val="1498850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Radio Escafandro</a:t>
            </a:r>
            <a:endParaRPr lang="pt-BR" dirty="0">
              <a:solidFill>
                <a:srgbClr val="C00000"/>
              </a:solidFill>
            </a:endParaRPr>
          </a:p>
        </p:txBody>
      </p:sp>
      <p:sp>
        <p:nvSpPr>
          <p:cNvPr id="3" name="Espaço Reservado para Conteúdo 2"/>
          <p:cNvSpPr>
            <a:spLocks noGrp="1"/>
          </p:cNvSpPr>
          <p:nvPr>
            <p:ph idx="1"/>
          </p:nvPr>
        </p:nvSpPr>
        <p:spPr/>
        <p:txBody>
          <a:bodyPr/>
          <a:lstStyle/>
          <a:p>
            <a:r>
              <a:rPr lang="pt-BR" dirty="0">
                <a:hlinkClick r:id="rId2"/>
              </a:rPr>
              <a:t>https://radioescafandro.com/2021/05/12/48-a-wikipedia-e-a-inteligencias-das-plantas</a:t>
            </a:r>
            <a:r>
              <a:rPr lang="pt-BR" dirty="0" smtClean="0">
                <a:hlinkClick r:id="rId2"/>
              </a:rPr>
              <a:t>/</a:t>
            </a:r>
            <a:endParaRPr lang="pt-BR" dirty="0" smtClean="0"/>
          </a:p>
          <a:p>
            <a:endParaRPr lang="pt-BR" dirty="0"/>
          </a:p>
        </p:txBody>
      </p:sp>
    </p:spTree>
    <p:extLst>
      <p:ext uri="{BB962C8B-B14F-4D97-AF65-F5344CB8AC3E}">
        <p14:creationId xmlns:p14="http://schemas.microsoft.com/office/powerpoint/2010/main" val="777749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Ciência Lenta - </a:t>
            </a:r>
            <a:r>
              <a:rPr lang="pt-BR" dirty="0" err="1" smtClean="0">
                <a:solidFill>
                  <a:srgbClr val="C00000"/>
                </a:solidFill>
              </a:rPr>
              <a:t>Slow</a:t>
            </a:r>
            <a:r>
              <a:rPr lang="pt-BR" dirty="0" smtClean="0">
                <a:solidFill>
                  <a:srgbClr val="C00000"/>
                </a:solidFill>
              </a:rPr>
              <a:t> Science</a:t>
            </a:r>
            <a:endParaRPr lang="pt-BR"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lgn="ctr">
              <a:buNone/>
            </a:pPr>
            <a:r>
              <a:rPr lang="pt-BR" dirty="0">
                <a:solidFill>
                  <a:srgbClr val="C00000"/>
                </a:solidFill>
              </a:rPr>
              <a:t>O MANIFESTO DA CIÊNCIA LENTA</a:t>
            </a:r>
          </a:p>
          <a:p>
            <a:pPr marL="0" indent="0">
              <a:buNone/>
            </a:pPr>
            <a:r>
              <a:rPr lang="pt-BR" i="1" dirty="0"/>
              <a:t>Nós somos cientistas. Nós não </a:t>
            </a:r>
            <a:r>
              <a:rPr lang="pt-BR" i="1" dirty="0" err="1"/>
              <a:t>blogamos</a:t>
            </a:r>
            <a:r>
              <a:rPr lang="pt-BR" i="1" dirty="0"/>
              <a:t>. Nós não tuitamos. Nós necessitamos do nosso tempo.</a:t>
            </a:r>
            <a:endParaRPr lang="pt-BR" dirty="0"/>
          </a:p>
          <a:p>
            <a:pPr marL="0" indent="0">
              <a:buNone/>
            </a:pPr>
            <a:r>
              <a:rPr lang="pt-BR" i="1" dirty="0"/>
              <a:t>Não nos levem a mal – dizemos sim para a ciência acelerada do início do século 21. Dizemos sim ao constante fluxo de publicações em revista e medição de seu impacto; dizemos sim para blogs de ciência e atendimento das necessidades de mídia; dizemos sim à crescente especialização e diversificação em todas as disciplinas. Nós também dizemos sim para investigar a retroalimentação dos cuidados de saúde e a prosperidade futura. Todos nós estamos também neste jogo.</a:t>
            </a:r>
            <a:endParaRPr lang="pt-BR" dirty="0"/>
          </a:p>
          <a:p>
            <a:pPr marL="0" indent="0">
              <a:buNone/>
            </a:pPr>
            <a:r>
              <a:rPr lang="pt-BR" i="1" dirty="0"/>
              <a:t>No entanto, sustentamos que isto não pode ser tudo. Ciência precisa de tempo para pensar. Ciência precisa de tempo para ler, e tempo para falhar. A ciência nem sempre sabe o que pode estar certo apenas agora. Ciência se desenvolve de maneira vacilante, com movimentos bruscos e saltos imprevisíveis para a frente. Ao mesmo tempo, no entanto, arrasta-se por aproximação em escala muito lenta, para a qual deve haver tolerância de maneira que seu resultado seja justo.</a:t>
            </a:r>
            <a:endParaRPr lang="pt-BR" dirty="0"/>
          </a:p>
          <a:p>
            <a:pPr marL="0" indent="0">
              <a:buNone/>
            </a:pPr>
            <a:r>
              <a:rPr lang="pt-BR" i="1" dirty="0"/>
              <a:t>Ciência lenta foi praticamente a única ciência concebível por centenas de anos; hoje, argumentamos, essa lentidão merece renascer e ter necessidade de proteção. A sociedade deve dar aos cientistas o tempo necessário, mas, mais importante, os cientistas devem adequar seu tempo.</a:t>
            </a:r>
            <a:endParaRPr lang="pt-BR" dirty="0"/>
          </a:p>
          <a:p>
            <a:pPr marL="0" indent="0">
              <a:buNone/>
            </a:pPr>
            <a:r>
              <a:rPr lang="pt-BR" i="1" dirty="0"/>
              <a:t>Precisamos de tempo para pensar. Precisamos de tempo para digerir. Precisamos de tempo para entender bem uns aos outros, especialmente, para a promoção do diálogo perdido entre humanidades e ciências naturais. Nós não podemos dizer, continuamente, o que nossa ciência significa, o que será bom para ela, porque nós simplesmente ainda não sabemos. Ciência precisa de tempo.</a:t>
            </a:r>
            <a:endParaRPr lang="pt-BR" dirty="0"/>
          </a:p>
          <a:p>
            <a:pPr marL="0" indent="0">
              <a:buNone/>
            </a:pPr>
            <a:endParaRPr lang="pt-BR" dirty="0" smtClean="0"/>
          </a:p>
          <a:p>
            <a:pPr marL="0" indent="0">
              <a:buNone/>
            </a:pPr>
            <a:r>
              <a:rPr lang="pt-BR" dirty="0" smtClean="0">
                <a:hlinkClick r:id="rId2"/>
              </a:rPr>
              <a:t>http</a:t>
            </a:r>
            <a:r>
              <a:rPr lang="pt-BR" dirty="0">
                <a:hlinkClick r:id="rId2"/>
              </a:rPr>
              <a:t>://slow-science.org</a:t>
            </a:r>
            <a:r>
              <a:rPr lang="pt-BR" dirty="0" smtClean="0">
                <a:hlinkClick r:id="rId2"/>
              </a:rPr>
              <a:t>/</a:t>
            </a:r>
            <a:endParaRPr lang="pt-BR" dirty="0" smtClean="0"/>
          </a:p>
          <a:p>
            <a:pPr marL="0" indent="0">
              <a:buNone/>
            </a:pPr>
            <a:endParaRPr lang="pt-BR" dirty="0"/>
          </a:p>
        </p:txBody>
      </p:sp>
    </p:spTree>
    <p:extLst>
      <p:ext uri="{BB962C8B-B14F-4D97-AF65-F5344CB8AC3E}">
        <p14:creationId xmlns:p14="http://schemas.microsoft.com/office/powerpoint/2010/main" val="32450210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fontAlgn="base">
              <a:buNone/>
            </a:pPr>
            <a:r>
              <a:rPr lang="pt-BR" b="1" dirty="0" smtClean="0"/>
              <a:t>Da </a:t>
            </a:r>
            <a:r>
              <a:rPr lang="pt-BR" b="1" dirty="0"/>
              <a:t>Ciência Cidadã à Ciência </a:t>
            </a:r>
            <a:r>
              <a:rPr lang="pt-BR" b="1" dirty="0" smtClean="0"/>
              <a:t>Comum</a:t>
            </a:r>
          </a:p>
          <a:p>
            <a:pPr marL="0" indent="0" fontAlgn="base">
              <a:buNone/>
            </a:pPr>
            <a:r>
              <a:rPr lang="pt-BR" b="1" dirty="0" smtClean="0">
                <a:hlinkClick r:id="rId2"/>
              </a:rPr>
              <a:t>https://www.cienciaaberta.net/da-ciencia-cidada-a-ciencia-comum/</a:t>
            </a:r>
            <a:endParaRPr lang="pt-BR" b="1" dirty="0"/>
          </a:p>
          <a:p>
            <a:pPr marL="0" indent="0" fontAlgn="base">
              <a:buNone/>
            </a:pPr>
            <a:endParaRPr lang="pt-BR" b="1" dirty="0" smtClean="0">
              <a:hlinkClick r:id="rId3"/>
            </a:endParaRPr>
          </a:p>
          <a:p>
            <a:pPr marL="0" indent="0" fontAlgn="base">
              <a:buNone/>
            </a:pPr>
            <a:r>
              <a:rPr lang="pt-BR" dirty="0" smtClean="0"/>
              <a:t>Ciência aberta, questões abertas</a:t>
            </a:r>
            <a:endParaRPr lang="pt-BR" b="1" dirty="0">
              <a:hlinkClick r:id="rId3"/>
            </a:endParaRPr>
          </a:p>
          <a:p>
            <a:pPr marL="0" indent="0" fontAlgn="base">
              <a:buNone/>
            </a:pPr>
            <a:r>
              <a:rPr lang="pt-BR" b="1" dirty="0" smtClean="0">
                <a:hlinkClick r:id="rId3"/>
              </a:rPr>
              <a:t>http://livroaberto.ibict.br/bitstream/1/1060/1/Ciencia%20aberta_questoes%20abertas_PORTUGUES_DIGITAL%20(5).pdf</a:t>
            </a:r>
            <a:endParaRPr lang="pt-BR" b="1" dirty="0" smtClean="0"/>
          </a:p>
          <a:p>
            <a:pPr marL="0" indent="0" fontAlgn="base">
              <a:buNone/>
            </a:pPr>
            <a:endParaRPr lang="pt-BR" b="1" dirty="0"/>
          </a:p>
          <a:p>
            <a:endParaRPr lang="pt-BR" dirty="0"/>
          </a:p>
        </p:txBody>
      </p:sp>
    </p:spTree>
    <p:extLst>
      <p:ext uri="{BB962C8B-B14F-4D97-AF65-F5344CB8AC3E}">
        <p14:creationId xmlns:p14="http://schemas.microsoft.com/office/powerpoint/2010/main" val="181954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Manifesto Ciência Cidadã</a:t>
            </a:r>
            <a:br>
              <a:rPr lang="pt-BR" dirty="0" smtClean="0"/>
            </a:br>
            <a:r>
              <a:rPr lang="pt-BR" sz="3200" dirty="0" smtClean="0">
                <a:solidFill>
                  <a:srgbClr val="C00000"/>
                </a:solidFill>
              </a:rPr>
              <a:t>(Movimento Ciência Cidadã – MCC)</a:t>
            </a:r>
            <a:r>
              <a:rPr lang="pt-BR" sz="3200" dirty="0" smtClean="0"/>
              <a:t> </a:t>
            </a:r>
            <a:endParaRPr lang="pt-BR" sz="3200" dirty="0"/>
          </a:p>
        </p:txBody>
      </p:sp>
      <p:sp>
        <p:nvSpPr>
          <p:cNvPr id="3" name="Espaço Reservado para Conteúdo 2"/>
          <p:cNvSpPr>
            <a:spLocks noGrp="1"/>
          </p:cNvSpPr>
          <p:nvPr>
            <p:ph idx="1"/>
          </p:nvPr>
        </p:nvSpPr>
        <p:spPr/>
        <p:txBody>
          <a:bodyPr>
            <a:normAutofit fontScale="25000" lnSpcReduction="20000"/>
          </a:bodyPr>
          <a:lstStyle/>
          <a:p>
            <a:pPr marL="0" indent="0">
              <a:buNone/>
            </a:pPr>
            <a:r>
              <a:rPr lang="pt-BR" dirty="0"/>
              <a:t>A Pesquisa é um bem público Pertence ao público a escolha de seus benefícios</a:t>
            </a:r>
          </a:p>
          <a:p>
            <a:pPr marL="0" indent="0">
              <a:buNone/>
            </a:pPr>
            <a:r>
              <a:rPr lang="pt-BR" dirty="0"/>
              <a:t>Vivemos uma mudança de natureza dos riscos, das disparidades e dos perigos criados pelos modos dominantes de produção e de consumo. A globalização do livre mercado acentua as ameaças e pretende submeter a pesquisa e o desenvolvimento técnico às exigências do capital. Estes últimos anos, a acumulação de crises provocada por uma sociedade inspirada em uma única visão produtivista mostrou a necessidade de levar em conta outros interesses e riscos do que os até então definidos pelos atores </a:t>
            </a:r>
            <a:r>
              <a:rPr lang="pt-BR" dirty="0" err="1"/>
              <a:t>tecno</a:t>
            </a:r>
            <a:r>
              <a:rPr lang="pt-BR" dirty="0"/>
              <a:t>-industriais. Podemos citar algumas delas, entre muitas outras:</a:t>
            </a:r>
          </a:p>
          <a:p>
            <a:r>
              <a:rPr lang="pt-BR" dirty="0"/>
              <a:t>a fome endêmica, a insegurança alimentar; a agricultura intensiva e a exclusão dos pequenos agricultores, camponeses e comunidades tradicionais;</a:t>
            </a:r>
          </a:p>
          <a:p>
            <a:r>
              <a:rPr lang="pt-BR" dirty="0"/>
              <a:t>as enfermidades endêmicas e epidêmicas;</a:t>
            </a:r>
          </a:p>
          <a:p>
            <a:r>
              <a:rPr lang="pt-BR" dirty="0"/>
              <a:t>as explosões e radiações nucleares (Chernobyl e Fukushima);</a:t>
            </a:r>
          </a:p>
          <a:p>
            <a:r>
              <a:rPr lang="pt-BR" dirty="0"/>
              <a:t>as mortes por amianto;</a:t>
            </a:r>
          </a:p>
          <a:p>
            <a:r>
              <a:rPr lang="pt-BR" dirty="0"/>
              <a:t>a </a:t>
            </a:r>
            <a:r>
              <a:rPr lang="pt-BR" dirty="0" err="1"/>
              <a:t>artificialização</a:t>
            </a:r>
            <a:r>
              <a:rPr lang="pt-BR" dirty="0"/>
              <a:t> da alimentação animal e a enfermidade da "vaca louca"</a:t>
            </a:r>
          </a:p>
          <a:p>
            <a:r>
              <a:rPr lang="pt-BR" dirty="0"/>
              <a:t>os transgênicos (OGM);</a:t>
            </a:r>
          </a:p>
          <a:p>
            <a:r>
              <a:rPr lang="pt-BR" dirty="0"/>
              <a:t>os agrotóxicos;</a:t>
            </a:r>
          </a:p>
          <a:p>
            <a:r>
              <a:rPr lang="pt-BR" dirty="0"/>
              <a:t>as clonagens;</a:t>
            </a:r>
          </a:p>
          <a:p>
            <a:r>
              <a:rPr lang="pt-BR" dirty="0"/>
              <a:t>o aquecimento global;</a:t>
            </a:r>
          </a:p>
          <a:p>
            <a:r>
              <a:rPr lang="pt-BR" dirty="0"/>
              <a:t>as mudanças climáticas e migrações forçadas;</a:t>
            </a:r>
          </a:p>
          <a:p>
            <a:r>
              <a:rPr lang="pt-BR" dirty="0"/>
              <a:t>a erosão da biodiversidade;</a:t>
            </a:r>
          </a:p>
          <a:p>
            <a:r>
              <a:rPr lang="pt-BR" dirty="0"/>
              <a:t>a rarefação de águas e as estiagens severas;</a:t>
            </a:r>
          </a:p>
          <a:p>
            <a:r>
              <a:rPr lang="pt-BR" dirty="0"/>
              <a:t>as inovações tecnológicas em benefício dos mercados (biologia sintética, </a:t>
            </a:r>
            <a:r>
              <a:rPr lang="pt-BR" dirty="0" err="1"/>
              <a:t>nanosomas</a:t>
            </a:r>
            <a:r>
              <a:rPr lang="pt-BR" dirty="0"/>
              <a:t>, robotização);</a:t>
            </a:r>
          </a:p>
          <a:p>
            <a:r>
              <a:rPr lang="pt-BR" dirty="0"/>
              <a:t>a </a:t>
            </a:r>
            <a:r>
              <a:rPr lang="pt-BR" dirty="0" err="1"/>
              <a:t>superexploração</a:t>
            </a:r>
            <a:r>
              <a:rPr lang="pt-BR" dirty="0"/>
              <a:t> dos recursos naturais do planeta.</a:t>
            </a:r>
          </a:p>
          <a:p>
            <a:pPr marL="0" indent="0">
              <a:buNone/>
            </a:pPr>
            <a:r>
              <a:rPr lang="pt-BR" dirty="0"/>
              <a:t>Nosso olhar sobre os embates a respeito do conhecimento evoluiu. Frequentemente surge a desconfiança dos cientistas e interrogações sobre suas responsabilidades, sendo estas o sintoma de um fenômeno mais profundo.</a:t>
            </a:r>
          </a:p>
          <a:p>
            <a:endParaRPr lang="pt-BR" dirty="0" smtClean="0"/>
          </a:p>
          <a:p>
            <a:endParaRPr lang="pt-BR" dirty="0"/>
          </a:p>
          <a:p>
            <a:pPr marL="0" indent="0" algn="r">
              <a:buNone/>
            </a:pPr>
            <a:r>
              <a:rPr lang="pt-BR" sz="5600" dirty="0" smtClean="0">
                <a:hlinkClick r:id="rId2"/>
              </a:rPr>
              <a:t>http</a:t>
            </a:r>
            <a:r>
              <a:rPr lang="pt-BR" sz="5600" dirty="0">
                <a:hlinkClick r:id="rId2"/>
              </a:rPr>
              <a:t>://</a:t>
            </a:r>
            <a:r>
              <a:rPr lang="pt-BR" sz="5600" dirty="0" smtClean="0">
                <a:hlinkClick r:id="rId2"/>
              </a:rPr>
              <a:t>www.movimentocienciacidada.org/manifesto</a:t>
            </a:r>
            <a:endParaRPr lang="pt-BR" sz="5600" dirty="0"/>
          </a:p>
          <a:p>
            <a:pPr marL="0" indent="0" algn="r">
              <a:buNone/>
            </a:pPr>
            <a:endParaRPr lang="pt-BR" sz="1400" dirty="0"/>
          </a:p>
        </p:txBody>
      </p:sp>
    </p:spTree>
    <p:extLst>
      <p:ext uri="{BB962C8B-B14F-4D97-AF65-F5344CB8AC3E}">
        <p14:creationId xmlns:p14="http://schemas.microsoft.com/office/powerpoint/2010/main" val="176126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Uma história social do conhecimento I</a:t>
            </a:r>
            <a:br>
              <a:rPr lang="pt-BR" dirty="0"/>
            </a:br>
            <a:r>
              <a:rPr lang="pt-BR" sz="3600" dirty="0">
                <a:solidFill>
                  <a:srgbClr val="C00000"/>
                </a:solidFill>
              </a:rPr>
              <a:t>Peter Burke</a:t>
            </a:r>
            <a:endParaRPr lang="pt-BR" sz="3600" dirty="0"/>
          </a:p>
        </p:txBody>
      </p:sp>
      <p:sp>
        <p:nvSpPr>
          <p:cNvPr id="3" name="Espaço Reservado para Conteúdo 2"/>
          <p:cNvSpPr>
            <a:spLocks noGrp="1"/>
          </p:cNvSpPr>
          <p:nvPr>
            <p:ph idx="1"/>
          </p:nvPr>
        </p:nvSpPr>
        <p:spPr/>
        <p:txBody>
          <a:bodyPr>
            <a:normAutofit fontScale="92500" lnSpcReduction="10000"/>
          </a:bodyPr>
          <a:lstStyle/>
          <a:p>
            <a:pPr marL="0" indent="0" algn="just">
              <a:buNone/>
            </a:pPr>
            <a:r>
              <a:rPr lang="pt-BR" dirty="0" smtClean="0"/>
              <a:t>“Assim, a história social do conhecimento, como a história social da religião, é a história do deslocamento de seitas espontâneas para Igrejas estabelecidas, deslocamento muitas vezes repetido. É uma história da interação entre </a:t>
            </a:r>
            <a:r>
              <a:rPr lang="pt-BR" i="1" dirty="0" smtClean="0">
                <a:solidFill>
                  <a:srgbClr val="C00000"/>
                </a:solidFill>
              </a:rPr>
              <a:t>outsiders</a:t>
            </a:r>
            <a:r>
              <a:rPr lang="pt-BR" dirty="0" smtClean="0">
                <a:solidFill>
                  <a:srgbClr val="C00000"/>
                </a:solidFill>
              </a:rPr>
              <a:t> e </a:t>
            </a:r>
            <a:r>
              <a:rPr lang="pt-BR" i="1" dirty="0" smtClean="0">
                <a:solidFill>
                  <a:srgbClr val="C00000"/>
                </a:solidFill>
              </a:rPr>
              <a:t>establishments</a:t>
            </a:r>
            <a:r>
              <a:rPr lang="pt-BR" i="1" dirty="0" smtClean="0"/>
              <a:t>, </a:t>
            </a:r>
            <a:r>
              <a:rPr lang="pt-BR" dirty="0" smtClean="0">
                <a:solidFill>
                  <a:srgbClr val="C00000"/>
                </a:solidFill>
              </a:rPr>
              <a:t>entre amadores e profissionais, empresários e assalariados intelectuais. </a:t>
            </a:r>
            <a:r>
              <a:rPr lang="pt-BR" dirty="0" smtClean="0"/>
              <a:t>Há também um jogo entre inovação e rotina, fluidez e fixidez, “tendências ao degelo e ao congelamento”, conhecimento oficial e não oficial. De um lado, vemos círculos ou redes abertas, do outro instituições com corpos fixos de participantes e esferas oficialmente definidas de competência, que constroem e mantêm barreiras que as separam dos rivais e também dos leigos. O leitor está provavelmente tentado a alinhar-se aos inovadores contra os suportes da tradição, mas é bem possível que na já longa história do conhecimento os dois grupos tenham desempenhado papéis igualmente importantes” (p.53).</a:t>
            </a:r>
            <a:endParaRPr lang="pt-BR" i="1" dirty="0"/>
          </a:p>
        </p:txBody>
      </p:sp>
    </p:spTree>
    <p:extLst>
      <p:ext uri="{BB962C8B-B14F-4D97-AF65-F5344CB8AC3E}">
        <p14:creationId xmlns:p14="http://schemas.microsoft.com/office/powerpoint/2010/main" val="114457327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3483</TotalTime>
  <Words>10538</Words>
  <Application>Microsoft Office PowerPoint</Application>
  <PresentationFormat>Widescreen</PresentationFormat>
  <Paragraphs>385</Paragraphs>
  <Slides>79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79</vt:i4>
      </vt:variant>
    </vt:vector>
  </HeadingPairs>
  <TitlesOfParts>
    <vt:vector size="84" baseType="lpstr">
      <vt:lpstr>Arial</vt:lpstr>
      <vt:lpstr>Calibri</vt:lpstr>
      <vt:lpstr>Calibri Light</vt:lpstr>
      <vt:lpstr>Courier New</vt:lpstr>
      <vt:lpstr>Tema do Office</vt:lpstr>
      <vt:lpstr>   Experiências de  conhecimento e  ecologia dos  saberes II    </vt:lpstr>
      <vt:lpstr>Sociedade de risco Ulrich Beck</vt:lpstr>
      <vt:lpstr>Sociedade de risco Ulrich Beck</vt:lpstr>
      <vt:lpstr>Sociedade de risco Ulrich Beck</vt:lpstr>
      <vt:lpstr>Equipes internacionais recorrem a oito técnicas e criam 150 candidatas a vacina contra a Covid-19 em seis meses Revista FAPESP – julho 2020</vt:lpstr>
      <vt:lpstr>Queremos saber Gilberto Gil</vt:lpstr>
      <vt:lpstr>Videos FAPESP</vt:lpstr>
      <vt:lpstr>Manifesto Ciência Cidadã (Movimento Ciência Cidadã – MCC) </vt:lpstr>
      <vt:lpstr>Uma história social do conhecimento I Peter Burke</vt:lpstr>
      <vt:lpstr>Ciência aberta, questões abertas http://livroaberto.ibict.br/bitstream/1/1060/1/Ciencia%20aberta_questoes%20abertas_PORTUGUES_DIGITAL%20(5).pdf </vt:lpstr>
      <vt:lpstr>Antonio Lafuente: Laboratorios ciudadanos</vt:lpstr>
      <vt:lpstr>INCERTEZA VIVA 32ª Bienal de São Paulo (2016)</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Open Science – Ciência Cidadã Sarita Albagli</vt:lpstr>
      <vt:lpstr>Ciência aberta</vt:lpstr>
      <vt:lpstr>Ciência aberta, questões abertas  Sarita Albagli, Maria Lucia Maciel e Alexandre Hannud Abdo organizadores.   phttp://livroaberto.ibict.br/bitstream/1/1060/1/Ciencia%20aberta_questoes%20abertas_PORTUGUES_DIGITAL%20(5).pdf </vt:lpstr>
      <vt:lpstr>Ciência aberta Sarita Albagli</vt:lpstr>
      <vt:lpstr>Ciência Aberta Sarita Albagli</vt:lpstr>
      <vt:lpstr>Ciência Aberta Sarita Albagli</vt:lpstr>
      <vt:lpstr>Ciência Aberta Sarita Albagli</vt:lpstr>
      <vt:lpstr>RECOMENDAÇÃO DA UNESCO SOBRE CIÊNCIA ABERTA </vt:lpstr>
      <vt:lpstr>RECOMENDAÇÃO DA UNESCO SOBRE CIÊNCIA ABERTA </vt:lpstr>
      <vt:lpstr>Apresentação do PowerPoint</vt:lpstr>
      <vt:lpstr>PREÂMBULO A Conferência Geral da Organização das Nações Unidas para a Educação, a Ciência e a Cultura (UNESCO), reunida em Paris, entre 9 e 24 de novembro de 2021, em sua 41ª sessão,</vt:lpstr>
      <vt:lpstr>Apresentação do PowerPoint</vt:lpstr>
      <vt:lpstr>Apresentação do PowerPoint</vt:lpstr>
      <vt:lpstr>Apresentação do PowerPoint</vt:lpstr>
      <vt:lpstr>Apresentação do PowerPoint</vt:lpstr>
      <vt:lpstr>Apresentação do PowerPoint</vt:lpstr>
      <vt:lpstr>LINDAGEO Allan Yu</vt:lpstr>
      <vt:lpstr>TÁXEUS – BIOFACES – eBIRD - WIKIAVES</vt:lpstr>
      <vt:lpstr> Estudante de Medicina da USP descobre mais de 25 asteroides nunca descritos Jornal da USP (10/01/22) </vt:lpstr>
      <vt:lpstr>Crianças desenvolvem políticas públicas em 24 municípios e criam parque no interior de SP Cidades se movimentam para se tornarem mais amigáveis para a infância e, ao escutarem os pequenos cidadãos, passaram a mudar suas práticas Folha de SPaulo, 19/03/22 </vt:lpstr>
      <vt:lpstr>Ciência Aberta USP </vt:lpstr>
      <vt:lpstr>Apresentação do PowerPoint</vt:lpstr>
      <vt:lpstr>MDU – Movimento de Defesa de Ubatuba Lúcia Muniz</vt:lpstr>
      <vt:lpstr>  Ciência Cidadã e Laboratórios Cidadãos </vt:lpstr>
      <vt:lpstr>Ciência Cidadã e Laboratórios Cidadãos Henrique Parra, Mariano Fressoli, Antonio Lafuente</vt:lpstr>
      <vt:lpstr>Ciência Cidadã e Laboratórios Cidadãos Henrique Parra, Mariano Fressoli, Antonio Lafuente</vt:lpstr>
      <vt:lpstr>Ciência Cidadã e Laboratórios Cidadãos Henrique Parra, Mariano Fressoli, Antonio Lafuente</vt:lpstr>
      <vt:lpstr>Modos de ciencia: pública, abierta y común Antonio Lafuente e Adolfo Estalella</vt:lpstr>
      <vt:lpstr>Software Livre  [Modos de ciencia: pública, abierta y común Antonio Lafuente e Adolfo Estalella]</vt:lpstr>
      <vt:lpstr>CIENCIA COMÚN [Modos de ciencia: pública, abierta y común Antonio Lafuente e Adolfo Estalella]</vt:lpstr>
      <vt:lpstr>COMUM [Do comum às redes – Bernardo Gutiérrez]</vt:lpstr>
      <vt:lpstr>   Laboratorio del Procomum:  nuevos equilíbrios, otros patrimônios </vt:lpstr>
      <vt:lpstr>Laboratorio del Procomum:  nuevos equilíbrios, otros patrimônios Antonio Lafuente</vt:lpstr>
      <vt:lpstr>Laboratorio del Procomum:  nuevos equilíbrios, otros patrimônios Antonio Lafuente</vt:lpstr>
      <vt:lpstr>Laboratorio del Procomum:  nuevos equilíbrios, otros patrimônios Antonio Lafuente</vt:lpstr>
      <vt:lpstr>Laboratorio del Procomum:  nuevos equilíbrios, otros patrimônios Antonio Lafuente</vt:lpstr>
      <vt:lpstr>Laboratorio del Procomum:  nuevos equilíbrios, otros patrimônios Antonio Lafuente</vt:lpstr>
      <vt:lpstr> MEDIALAB MATADERO https://www.medialab-matadero.es/ </vt:lpstr>
      <vt:lpstr> MEDIALAB MATADERO </vt:lpstr>
      <vt:lpstr> Parceria com o público Pesquisas científicas realizadas com a participação de leigos ganham espaço Revista Fapesp </vt:lpstr>
      <vt:lpstr> Parceria com o público Pesquisas científicas realizadas com a participação de leigos ganham espaço Revista Fapesp </vt:lpstr>
      <vt:lpstr>Public Lab</vt:lpstr>
      <vt:lpstr>Henrique Parra</vt:lpstr>
      <vt:lpstr>Apresentação do PowerPoint</vt:lpstr>
      <vt:lpstr>Financiamento coletivo</vt:lpstr>
      <vt:lpstr>Ciência Cidadã Extrema: uma nova abordagem Comandulli et alii</vt:lpstr>
      <vt:lpstr>https://revistaeletronica.icmbio.gov.br/BioBR/article/view/529 </vt:lpstr>
      <vt:lpstr>*Hackerspaces, ciência cidadã e ciência comum: apontamentos para uma articulação Beatriz Cintra Martins</vt:lpstr>
      <vt:lpstr>Dimensões de um laboratório do comum Henrique Parra</vt:lpstr>
      <vt:lpstr>QUAL O PAPEL DOS LABORATÓRIOS CULTURAIS NA SOCIEDADE PÓS-PANDEMIA? </vt:lpstr>
      <vt:lpstr>QUAL O PAPEL DOS LABORATÓRIOS CULTURAIS NA SOCIEDADE PÓS-PANDEMIA? George Yúdice</vt:lpstr>
      <vt:lpstr>QUAL O PAPEL DOS LABORATÓRIOS CULTURAIS NA SOCIEDADE PÓS-PANDEMIA? George Yúdice</vt:lpstr>
      <vt:lpstr>QUAL O PAPEL DOS LABORATÓRIOS CULTURAIS NA SOCIEDADE PÓS-PANDEMIA? George Yúdice</vt:lpstr>
      <vt:lpstr>ARTES, CIÊNCIAS E TECNOLOGIAS NUM MUNDO PÓS-PANDEMIA</vt:lpstr>
      <vt:lpstr>ARTES, CIÊNCIAS E TECNOLOGIAS NUM MUNDO PÓS-PANDEMIA  Rejane Cantoni entrevista Sabrina Maniscalco e Maria Clara Dias</vt:lpstr>
      <vt:lpstr>Sabrina Maniscalco</vt:lpstr>
      <vt:lpstr>Sabrina Maniscalco</vt:lpstr>
      <vt:lpstr>Maria Clara Dias</vt:lpstr>
      <vt:lpstr>Conversa Selvagem Ailton Krenak e Marcelo Gleiser</vt:lpstr>
      <vt:lpstr>Radio Escafandro</vt:lpstr>
      <vt:lpstr>Ciência Lenta - Slow Science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dc:creator>
  <cp:lastModifiedBy>Conta da Microsoft</cp:lastModifiedBy>
  <cp:revision>148</cp:revision>
  <dcterms:created xsi:type="dcterms:W3CDTF">2018-03-09T19:16:22Z</dcterms:created>
  <dcterms:modified xsi:type="dcterms:W3CDTF">2023-04-18T11:57:14Z</dcterms:modified>
</cp:coreProperties>
</file>