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7" r:id="rId2"/>
    <p:sldId id="279" r:id="rId3"/>
    <p:sldId id="258" r:id="rId4"/>
    <p:sldId id="259" r:id="rId5"/>
    <p:sldId id="260" r:id="rId6"/>
    <p:sldId id="261" r:id="rId7"/>
    <p:sldId id="262" r:id="rId8"/>
    <p:sldId id="276" r:id="rId9"/>
    <p:sldId id="263" r:id="rId10"/>
    <p:sldId id="264" r:id="rId11"/>
    <p:sldId id="265" r:id="rId12"/>
    <p:sldId id="266" r:id="rId13"/>
    <p:sldId id="267" r:id="rId14"/>
    <p:sldId id="268" r:id="rId15"/>
    <p:sldId id="277" r:id="rId16"/>
    <p:sldId id="269" r:id="rId17"/>
    <p:sldId id="270" r:id="rId18"/>
    <p:sldId id="278" r:id="rId19"/>
    <p:sldId id="271" r:id="rId20"/>
    <p:sldId id="272" r:id="rId21"/>
    <p:sldId id="273" r:id="rId22"/>
    <p:sldId id="274" r:id="rId23"/>
    <p:sldId id="275" r:id="rId2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35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BD58A07-E52D-C84A-A941-8452AEF5D159}" type="datetimeFigureOut">
              <a:rPr lang="en-US" smtClean="0"/>
              <a:pPr/>
              <a:t>9/14/2023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318D22C-EC80-E34C-9DC5-B7CBA7E971D8}" type="slidenum">
              <a:rPr lang="en-US" smtClean="0"/>
              <a:pPr/>
              <a:t>‹nº›</a:t>
            </a:fld>
            <a:endParaRPr lang="en-US"/>
          </a:p>
        </p:txBody>
      </p:sp>
    </p:spTree>
    <p:extLst>
      <p:ext uri="{BB962C8B-B14F-4D97-AF65-F5344CB8AC3E}">
        <p14:creationId xmlns:p14="http://schemas.microsoft.com/office/powerpoint/2010/main" val="26792250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3D9F423E-EE7C-4ABE-AA69-EC5EEA358380}" type="slidenum">
              <a:rPr lang="pt-BR" smtClean="0"/>
              <a:pPr/>
              <a:t>1</a:t>
            </a:fld>
            <a:endParaRPr lang="pt-BR"/>
          </a:p>
        </p:txBody>
      </p:sp>
    </p:spTree>
    <p:extLst>
      <p:ext uri="{BB962C8B-B14F-4D97-AF65-F5344CB8AC3E}">
        <p14:creationId xmlns:p14="http://schemas.microsoft.com/office/powerpoint/2010/main" val="331029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a:t>Click to edit Master subtitle style</a:t>
            </a:r>
            <a:endParaRPr kumimoji="0" lang="en-US"/>
          </a:p>
        </p:txBody>
      </p:sp>
      <p:sp>
        <p:nvSpPr>
          <p:cNvPr id="28" name="Date Placeholder 27"/>
          <p:cNvSpPr>
            <a:spLocks noGrp="1"/>
          </p:cNvSpPr>
          <p:nvPr>
            <p:ph type="dt" sz="half" idx="10"/>
          </p:nvPr>
        </p:nvSpPr>
        <p:spPr/>
        <p:txBody>
          <a:bodyPr/>
          <a:lstStyle/>
          <a:p>
            <a:fld id="{4CADD14E-80CD-2044-8675-49807E116DD9}" type="datetimeFigureOut">
              <a:rPr lang="en-US" smtClean="0"/>
              <a:pPr/>
              <a:t>9/14/2023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D7A1D7C-948C-184F-B560-67CD1558037D}" type="slidenum">
              <a:rPr lang="en-US" smtClean="0"/>
              <a:pPr/>
              <a:t>‹nº›</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t-BR"/>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BR"/>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t-BR"/>
              <a:t>Click to edit Master text styles</a:t>
            </a:r>
          </a:p>
          <a:p>
            <a:pPr lvl="1" eaLnBrk="1" latinLnBrk="0" hangingPunct="1"/>
            <a:r>
              <a:rPr lang="pt-BR"/>
              <a:t>Second level</a:t>
            </a:r>
          </a:p>
          <a:p>
            <a:pPr lvl="2" eaLnBrk="1" latinLnBrk="0" hangingPunct="1"/>
            <a:r>
              <a:rPr lang="pt-BR"/>
              <a:t>Third level</a:t>
            </a:r>
          </a:p>
          <a:p>
            <a:pPr lvl="3" eaLnBrk="1" latinLnBrk="0" hangingPunct="1"/>
            <a:r>
              <a:rPr lang="pt-BR"/>
              <a:t>Fourth level</a:t>
            </a:r>
          </a:p>
          <a:p>
            <a:pPr lvl="4" eaLnBrk="1" latinLnBrk="0" hangingPunct="1"/>
            <a:r>
              <a:rPr lang="pt-BR"/>
              <a:t>Fifth level</a:t>
            </a:r>
            <a:endParaRPr kumimoji="0" lang="en-US"/>
          </a:p>
        </p:txBody>
      </p:sp>
      <p:sp>
        <p:nvSpPr>
          <p:cNvPr id="4" name="Date Placeholder 3"/>
          <p:cNvSpPr>
            <a:spLocks noGrp="1"/>
          </p:cNvSpPr>
          <p:nvPr>
            <p:ph type="dt" sz="half" idx="10"/>
          </p:nvPr>
        </p:nvSpPr>
        <p:spPr/>
        <p:txBody>
          <a:bodyPr/>
          <a:lstStyle/>
          <a:p>
            <a:fld id="{4CADD14E-80CD-2044-8675-49807E116DD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A1D7C-948C-184F-B560-67CD1558037D}"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D7A1D7C-948C-184F-B560-67CD1558037D}" type="slidenum">
              <a:rPr lang="en-US" smtClean="0"/>
              <a:pPr/>
              <a:t>‹nº›</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pt-BR"/>
              <a:t>Click to edit Master text styles</a:t>
            </a:r>
          </a:p>
          <a:p>
            <a:pPr lvl="1" eaLnBrk="1" latinLnBrk="0" hangingPunct="1"/>
            <a:r>
              <a:rPr lang="pt-BR"/>
              <a:t>Second level</a:t>
            </a:r>
          </a:p>
          <a:p>
            <a:pPr lvl="2" eaLnBrk="1" latinLnBrk="0" hangingPunct="1"/>
            <a:r>
              <a:rPr lang="pt-BR"/>
              <a:t>Third level</a:t>
            </a:r>
          </a:p>
          <a:p>
            <a:pPr lvl="3" eaLnBrk="1" latinLnBrk="0" hangingPunct="1"/>
            <a:r>
              <a:rPr lang="pt-BR"/>
              <a:t>Fourth level</a:t>
            </a:r>
          </a:p>
          <a:p>
            <a:pPr lvl="4" eaLnBrk="1" latinLnBrk="0" hangingPunct="1"/>
            <a:r>
              <a:rPr lang="pt-BR"/>
              <a:t>Fifth level</a:t>
            </a:r>
            <a:endParaRPr kumimoji="0" lang="en-US"/>
          </a:p>
        </p:txBody>
      </p:sp>
      <p:sp>
        <p:nvSpPr>
          <p:cNvPr id="4" name="Date Placeholder 3"/>
          <p:cNvSpPr>
            <a:spLocks noGrp="1"/>
          </p:cNvSpPr>
          <p:nvPr>
            <p:ph type="dt" sz="half" idx="10"/>
          </p:nvPr>
        </p:nvSpPr>
        <p:spPr/>
        <p:txBody>
          <a:bodyPr/>
          <a:lstStyle/>
          <a:p>
            <a:fld id="{4CADD14E-80CD-2044-8675-49807E116DD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pt-BR"/>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pt-BR"/>
              <a:t>Click to edit Master title style</a:t>
            </a:r>
            <a:endParaRPr kumimoji="0" lang="en-US"/>
          </a:p>
        </p:txBody>
      </p:sp>
      <p:sp>
        <p:nvSpPr>
          <p:cNvPr id="4" name="Date Placeholder 3"/>
          <p:cNvSpPr>
            <a:spLocks noGrp="1"/>
          </p:cNvSpPr>
          <p:nvPr>
            <p:ph type="dt" sz="half" idx="10"/>
          </p:nvPr>
        </p:nvSpPr>
        <p:spPr/>
        <p:txBody>
          <a:bodyPr/>
          <a:lstStyle/>
          <a:p>
            <a:fld id="{4CADD14E-80CD-2044-8675-49807E116DD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D7A1D7C-948C-184F-B560-67CD1558037D}" type="slidenum">
              <a:rPr lang="en-US" smtClean="0"/>
              <a:pPr/>
              <a:t>‹nº›</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pt-BR"/>
              <a:t>Click to edit Master text styles</a:t>
            </a:r>
          </a:p>
          <a:p>
            <a:pPr lvl="1" eaLnBrk="1" latinLnBrk="0" hangingPunct="1"/>
            <a:r>
              <a:rPr lang="pt-BR"/>
              <a:t>Second level</a:t>
            </a:r>
          </a:p>
          <a:p>
            <a:pPr lvl="2" eaLnBrk="1" latinLnBrk="0" hangingPunct="1"/>
            <a:r>
              <a:rPr lang="pt-BR"/>
              <a:t>Third level</a:t>
            </a:r>
          </a:p>
          <a:p>
            <a:pPr lvl="3" eaLnBrk="1" latinLnBrk="0" hangingPunct="1"/>
            <a:r>
              <a:rPr lang="pt-BR"/>
              <a:t>Fourth level</a:t>
            </a:r>
          </a:p>
          <a:p>
            <a:pPr lvl="4" eaLnBrk="1" latinLnBrk="0" hangingPunct="1"/>
            <a:r>
              <a:rPr lang="pt-BR"/>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CADD14E-80CD-2044-8675-49807E116DD9}" type="datetimeFigureOut">
              <a:rPr lang="en-US" smtClean="0"/>
              <a:pPr/>
              <a:t>9/14/2023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D7A1D7C-948C-184F-B560-67CD1558037D}" type="slidenum">
              <a:rPr lang="en-US" smtClean="0"/>
              <a:pPr/>
              <a:t>‹nº›</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t-BR"/>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pt-BR"/>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CADD14E-80CD-2044-8675-49807E116DD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A1D7C-948C-184F-B560-67CD1558037D}" type="slidenum">
              <a:rPr lang="en-US" smtClean="0"/>
              <a:pPr/>
              <a:t>‹nº›</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pt-BR"/>
              <a:t>Click to edit Master text styles</a:t>
            </a:r>
          </a:p>
          <a:p>
            <a:pPr lvl="1" eaLnBrk="1" latinLnBrk="0" hangingPunct="1"/>
            <a:r>
              <a:rPr lang="pt-BR"/>
              <a:t>Second level</a:t>
            </a:r>
          </a:p>
          <a:p>
            <a:pPr lvl="2" eaLnBrk="1" latinLnBrk="0" hangingPunct="1"/>
            <a:r>
              <a:rPr lang="pt-BR"/>
              <a:t>Third level</a:t>
            </a:r>
          </a:p>
          <a:p>
            <a:pPr lvl="3" eaLnBrk="1" latinLnBrk="0" hangingPunct="1"/>
            <a:r>
              <a:rPr lang="pt-BR"/>
              <a:t>Fourth level</a:t>
            </a:r>
          </a:p>
          <a:p>
            <a:pPr lvl="4" eaLnBrk="1" latinLnBrk="0" hangingPunct="1"/>
            <a:r>
              <a:rPr lang="pt-BR"/>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pt-BR"/>
              <a:t>Click to edit Master text styles</a:t>
            </a:r>
          </a:p>
          <a:p>
            <a:pPr lvl="1" eaLnBrk="1" latinLnBrk="0" hangingPunct="1"/>
            <a:r>
              <a:rPr lang="pt-BR"/>
              <a:t>Second level</a:t>
            </a:r>
          </a:p>
          <a:p>
            <a:pPr lvl="2" eaLnBrk="1" latinLnBrk="0" hangingPunct="1"/>
            <a:r>
              <a:rPr lang="pt-BR"/>
              <a:t>Third level</a:t>
            </a:r>
          </a:p>
          <a:p>
            <a:pPr lvl="3" eaLnBrk="1" latinLnBrk="0" hangingPunct="1"/>
            <a:r>
              <a:rPr lang="pt-BR"/>
              <a:t>Fourth level</a:t>
            </a:r>
          </a:p>
          <a:p>
            <a:pPr lvl="4" eaLnBrk="1" latinLnBrk="0" hangingPunct="1"/>
            <a:r>
              <a:rPr lang="pt-BR"/>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a:t>Click to edit Master text styles</a:t>
            </a:r>
          </a:p>
        </p:txBody>
      </p:sp>
      <p:sp>
        <p:nvSpPr>
          <p:cNvPr id="7" name="Date Placeholder 6"/>
          <p:cNvSpPr>
            <a:spLocks noGrp="1"/>
          </p:cNvSpPr>
          <p:nvPr>
            <p:ph type="dt" sz="half" idx="10"/>
          </p:nvPr>
        </p:nvSpPr>
        <p:spPr/>
        <p:txBody>
          <a:bodyPr/>
          <a:lstStyle/>
          <a:p>
            <a:fld id="{4CADD14E-80CD-2044-8675-49807E116DD9}" type="datetimeFigureOut">
              <a:rPr lang="en-US" smtClean="0"/>
              <a:pPr/>
              <a:t>9/14/2023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pt-BR"/>
              <a:t>Click to edit Master text styles</a:t>
            </a:r>
          </a:p>
          <a:p>
            <a:pPr lvl="1" eaLnBrk="1" latinLnBrk="0" hangingPunct="1"/>
            <a:r>
              <a:rPr lang="pt-BR"/>
              <a:t>Second level</a:t>
            </a:r>
          </a:p>
          <a:p>
            <a:pPr lvl="2" eaLnBrk="1" latinLnBrk="0" hangingPunct="1"/>
            <a:r>
              <a:rPr lang="pt-BR"/>
              <a:t>Third level</a:t>
            </a:r>
          </a:p>
          <a:p>
            <a:pPr lvl="3" eaLnBrk="1" latinLnBrk="0" hangingPunct="1"/>
            <a:r>
              <a:rPr lang="pt-BR"/>
              <a:t>Fourth level</a:t>
            </a:r>
          </a:p>
          <a:p>
            <a:pPr lvl="4" eaLnBrk="1" latinLnBrk="0" hangingPunct="1"/>
            <a:r>
              <a:rPr lang="pt-BR"/>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pt-BR"/>
              <a:t>Click to edit Master text styles</a:t>
            </a:r>
          </a:p>
          <a:p>
            <a:pPr lvl="1" eaLnBrk="1" latinLnBrk="0" hangingPunct="1"/>
            <a:r>
              <a:rPr lang="pt-BR"/>
              <a:t>Second level</a:t>
            </a:r>
          </a:p>
          <a:p>
            <a:pPr lvl="2" eaLnBrk="1" latinLnBrk="0" hangingPunct="1"/>
            <a:r>
              <a:rPr lang="pt-BR"/>
              <a:t>Third level</a:t>
            </a:r>
          </a:p>
          <a:p>
            <a:pPr lvl="3" eaLnBrk="1" latinLnBrk="0" hangingPunct="1"/>
            <a:r>
              <a:rPr lang="pt-BR"/>
              <a:t>Fourth level</a:t>
            </a:r>
          </a:p>
          <a:p>
            <a:pPr lvl="4" eaLnBrk="1" latinLnBrk="0" hangingPunct="1"/>
            <a:r>
              <a:rPr lang="pt-BR"/>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D7A1D7C-948C-184F-B560-67CD1558037D}" type="slidenum">
              <a:rPr lang="en-US" smtClean="0"/>
              <a:pPr/>
              <a:t>‹nº›</a:t>
            </a:fld>
            <a:endParaRPr lang="en-US"/>
          </a:p>
        </p:txBody>
      </p:sp>
      <p:sp>
        <p:nvSpPr>
          <p:cNvPr id="23" name="Title 22"/>
          <p:cNvSpPr>
            <a:spLocks noGrp="1"/>
          </p:cNvSpPr>
          <p:nvPr>
            <p:ph type="title"/>
          </p:nvPr>
        </p:nvSpPr>
        <p:spPr/>
        <p:txBody>
          <a:bodyPr rtlCol="0" anchor="b" anchorCtr="0"/>
          <a:lstStyle/>
          <a:p>
            <a:r>
              <a:rPr kumimoji="0" lang="pt-BR"/>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BR"/>
              <a:t>Click to edit Master title style</a:t>
            </a:r>
            <a:endParaRPr kumimoji="0" lang="en-US"/>
          </a:p>
        </p:txBody>
      </p:sp>
      <p:sp>
        <p:nvSpPr>
          <p:cNvPr id="3" name="Date Placeholder 2"/>
          <p:cNvSpPr>
            <a:spLocks noGrp="1"/>
          </p:cNvSpPr>
          <p:nvPr>
            <p:ph type="dt" sz="half" idx="10"/>
          </p:nvPr>
        </p:nvSpPr>
        <p:spPr/>
        <p:txBody>
          <a:bodyPr/>
          <a:lstStyle/>
          <a:p>
            <a:fld id="{4CADD14E-80CD-2044-8675-49807E116DD9}" type="datetimeFigureOut">
              <a:rPr lang="en-US" smtClean="0"/>
              <a:pPr/>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D7A1D7C-948C-184F-B560-67CD1558037D}"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CADD14E-80CD-2044-8675-49807E116DD9}" type="datetimeFigureOut">
              <a:rPr lang="en-US" smtClean="0"/>
              <a:pPr/>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D7A1D7C-948C-184F-B560-67CD1558037D}"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t-BR"/>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pt-BR"/>
              <a:t>Click to edit Master text styles</a:t>
            </a:r>
          </a:p>
          <a:p>
            <a:pPr lvl="1" eaLnBrk="1" latinLnBrk="0" hangingPunct="1"/>
            <a:r>
              <a:rPr lang="pt-BR"/>
              <a:t>Second level</a:t>
            </a:r>
          </a:p>
          <a:p>
            <a:pPr lvl="2" eaLnBrk="1" latinLnBrk="0" hangingPunct="1"/>
            <a:r>
              <a:rPr lang="pt-BR"/>
              <a:t>Third level</a:t>
            </a:r>
          </a:p>
          <a:p>
            <a:pPr lvl="3" eaLnBrk="1" latinLnBrk="0" hangingPunct="1"/>
            <a:r>
              <a:rPr lang="pt-BR"/>
              <a:t>Fourth level</a:t>
            </a:r>
          </a:p>
          <a:p>
            <a:pPr lvl="4" eaLnBrk="1" latinLnBrk="0" hangingPunct="1"/>
            <a:r>
              <a:rPr lang="pt-BR"/>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D7A1D7C-948C-184F-B560-67CD1558037D}" type="slidenum">
              <a:rPr lang="en-US" smtClean="0"/>
              <a:pPr/>
              <a:t>‹nº›</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CADD14E-80CD-2044-8675-49807E116DD9}" type="datetimeFigureOut">
              <a:rPr lang="en-US" smtClean="0"/>
              <a:pPr/>
              <a:t>9/14/2023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D7A1D7C-948C-184F-B560-67CD1558037D}" type="slidenum">
              <a:rPr lang="en-US" smtClean="0"/>
              <a:pPr/>
              <a:t>‹nº›</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t-BR"/>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pt-BR"/>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CADD14E-80CD-2044-8675-49807E116DD9}" type="datetimeFigureOut">
              <a:rPr lang="en-US" smtClean="0"/>
              <a:pPr/>
              <a:t>9/14/2023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CADD14E-80CD-2044-8675-49807E116DD9}" type="datetimeFigureOut">
              <a:rPr lang="en-US" smtClean="0"/>
              <a:pPr/>
              <a:t>9/14/2023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D7A1D7C-948C-184F-B560-67CD1558037D}" type="slidenum">
              <a:rPr lang="en-US" smtClean="0"/>
              <a:pPr/>
              <a:t>‹nº›</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pt-BR"/>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t-BR"/>
              <a:t>Click to edit Master text styles</a:t>
            </a:r>
          </a:p>
          <a:p>
            <a:pPr lvl="1" eaLnBrk="1" latinLnBrk="0" hangingPunct="1"/>
            <a:r>
              <a:rPr kumimoji="0" lang="pt-BR"/>
              <a:t>Second level</a:t>
            </a:r>
          </a:p>
          <a:p>
            <a:pPr lvl="2" eaLnBrk="1" latinLnBrk="0" hangingPunct="1"/>
            <a:r>
              <a:rPr kumimoji="0" lang="pt-BR"/>
              <a:t>Third level</a:t>
            </a:r>
          </a:p>
          <a:p>
            <a:pPr lvl="3" eaLnBrk="1" latinLnBrk="0" hangingPunct="1"/>
            <a:r>
              <a:rPr kumimoji="0" lang="pt-BR"/>
              <a:t>Fourth level</a:t>
            </a:r>
          </a:p>
          <a:p>
            <a:pPr lvl="4" eaLnBrk="1" latinLnBrk="0" hangingPunct="1"/>
            <a:r>
              <a:rPr kumimoji="0" lang="pt-BR"/>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076276" y="2996951"/>
            <a:ext cx="7000924" cy="1745661"/>
          </a:xfrm>
          <a:prstGeom prst="rect">
            <a:avLst/>
          </a:prstGeom>
        </p:spPr>
        <p:txBody>
          <a:bodyPr vert="horz" anchor="t" anchorCtr="0">
            <a:normAutofit fontScale="90000"/>
          </a:bodyPr>
          <a:lstStyle/>
          <a:p>
            <a:pPr algn="ctr"/>
            <a:r>
              <a:rPr lang="en-US" sz="3600" b="1" dirty="0"/>
              <a:t>Chapter 3- Decisions involving multiple objectives: SMART </a:t>
            </a:r>
          </a:p>
          <a:p>
            <a:pPr algn="ctr"/>
            <a:endParaRPr lang="en-US" sz="1600" dirty="0"/>
          </a:p>
          <a:p>
            <a:pPr algn="r"/>
            <a:r>
              <a:rPr lang="en-US" sz="1600" dirty="0"/>
              <a:t>Decision Analysis for Management Judgment</a:t>
            </a:r>
          </a:p>
          <a:p>
            <a:pPr algn="r"/>
            <a:r>
              <a:rPr lang="en-US" sz="1600" dirty="0"/>
              <a:t>Goodwin e Wright </a:t>
            </a:r>
            <a:r>
              <a:rPr lang="en-US" sz="1600"/>
              <a:t>(</a:t>
            </a:r>
            <a:r>
              <a:rPr lang="en-US" sz="1600" smtClean="0"/>
              <a:t>2005)</a:t>
            </a:r>
            <a:endParaRPr lang="en-US" sz="1600" dirty="0"/>
          </a:p>
        </p:txBody>
      </p:sp>
      <p:sp>
        <p:nvSpPr>
          <p:cNvPr id="10" name="Retângulo 9"/>
          <p:cNvSpPr/>
          <p:nvPr/>
        </p:nvSpPr>
        <p:spPr>
          <a:xfrm>
            <a:off x="148708" y="157268"/>
            <a:ext cx="2356735" cy="584775"/>
          </a:xfrm>
          <a:prstGeom prst="rect">
            <a:avLst/>
          </a:prstGeom>
        </p:spPr>
        <p:txBody>
          <a:bodyPr wrap="none">
            <a:spAutoFit/>
          </a:bodyPr>
          <a:lstStyle/>
          <a:p>
            <a:r>
              <a:rPr lang="en-US" sz="3200" b="1" dirty="0"/>
              <a:t>CLASS #3 </a:t>
            </a:r>
            <a:endParaRPr lang="pt-BR" sz="3200" dirty="0"/>
          </a:p>
        </p:txBody>
      </p:sp>
      <p:pic>
        <p:nvPicPr>
          <p:cNvPr id="7" name="Picture 2" descr="Image result for logo poli u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9863" y="166247"/>
            <a:ext cx="112712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923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Direct Rating</a:t>
            </a:r>
          </a:p>
        </p:txBody>
      </p:sp>
      <p:sp>
        <p:nvSpPr>
          <p:cNvPr id="3" name="Content Placeholder 2"/>
          <p:cNvSpPr>
            <a:spLocks noGrp="1"/>
          </p:cNvSpPr>
          <p:nvPr>
            <p:ph sz="quarter" idx="1"/>
          </p:nvPr>
        </p:nvSpPr>
        <p:spPr/>
        <p:txBody>
          <a:bodyPr>
            <a:normAutofit/>
          </a:bodyPr>
          <a:lstStyle/>
          <a:p>
            <a:pPr algn="just"/>
            <a:r>
              <a:rPr lang="en-US" sz="2400" dirty="0"/>
              <a:t>Attributes such as “comfort” or “image” will be more difficult to find a variable which can be quantify.</a:t>
            </a:r>
          </a:p>
          <a:p>
            <a:pPr algn="just"/>
            <a:endParaRPr lang="en-US" sz="2400" dirty="0"/>
          </a:p>
          <a:p>
            <a:pPr algn="just"/>
            <a:r>
              <a:rPr lang="en-US" sz="2400" dirty="0"/>
              <a:t>Starting with the attribute “image”: the owner is first asked to rank the locations in terms of their image from the most preferred to the least preferred. </a:t>
            </a:r>
          </a:p>
          <a:p>
            <a:pPr algn="just"/>
            <a:endParaRPr lang="en-US" sz="2400" dirty="0"/>
          </a:p>
          <a:p>
            <a:pPr marL="0" indent="0" algn="just">
              <a:buNone/>
            </a:pPr>
            <a:r>
              <a:rPr lang="en-US" sz="2400" dirty="0"/>
              <a:t>    Addison Square: best location                        100</a:t>
            </a:r>
          </a:p>
          <a:p>
            <a:pPr marL="0" indent="0" algn="just">
              <a:buNone/>
            </a:pPr>
            <a:r>
              <a:rPr lang="en-US" sz="2400" dirty="0"/>
              <a:t>    Carlisle Walk: worst location                        0</a:t>
            </a:r>
          </a:p>
          <a:p>
            <a:pPr algn="just"/>
            <a:endParaRPr lang="en-US" sz="2400" dirty="0"/>
          </a:p>
        </p:txBody>
      </p:sp>
      <p:cxnSp>
        <p:nvCxnSpPr>
          <p:cNvPr id="5" name="Straight Arrow Connector 4"/>
          <p:cNvCxnSpPr/>
          <p:nvPr/>
        </p:nvCxnSpPr>
        <p:spPr>
          <a:xfrm flipV="1">
            <a:off x="4911357" y="4600076"/>
            <a:ext cx="1244037" cy="12958"/>
          </a:xfrm>
          <a:prstGeom prst="straightConnector1">
            <a:avLst/>
          </a:prstGeom>
          <a:ln>
            <a:solidFill>
              <a:srgbClr val="D16349"/>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4911357" y="5115299"/>
            <a:ext cx="1244037" cy="12958"/>
          </a:xfrm>
          <a:prstGeom prst="straightConnector1">
            <a:avLst/>
          </a:prstGeom>
          <a:ln>
            <a:solidFill>
              <a:srgbClr val="D16349"/>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4073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Direct Rating</a:t>
            </a:r>
          </a:p>
        </p:txBody>
      </p:sp>
      <p:sp>
        <p:nvSpPr>
          <p:cNvPr id="3" name="Content Placeholder 2"/>
          <p:cNvSpPr>
            <a:spLocks noGrp="1"/>
          </p:cNvSpPr>
          <p:nvPr>
            <p:ph sz="quarter" idx="1"/>
          </p:nvPr>
        </p:nvSpPr>
        <p:spPr/>
        <p:txBody>
          <a:bodyPr/>
          <a:lstStyle/>
          <a:p>
            <a:r>
              <a:rPr lang="en-US" dirty="0"/>
              <a:t>The owner is now asked to rate the others locations</a:t>
            </a:r>
          </a:p>
        </p:txBody>
      </p:sp>
      <p:pic>
        <p:nvPicPr>
          <p:cNvPr id="4" name="Picture 3"/>
          <p:cNvPicPr>
            <a:picLocks noChangeAspect="1"/>
          </p:cNvPicPr>
          <p:nvPr/>
        </p:nvPicPr>
        <p:blipFill>
          <a:blip r:embed="rId2"/>
          <a:stretch>
            <a:fillRect/>
          </a:stretch>
        </p:blipFill>
        <p:spPr>
          <a:xfrm>
            <a:off x="5374046" y="2186314"/>
            <a:ext cx="2361559" cy="3560645"/>
          </a:xfrm>
          <a:prstGeom prst="rect">
            <a:avLst/>
          </a:prstGeom>
        </p:spPr>
      </p:pic>
      <p:sp>
        <p:nvSpPr>
          <p:cNvPr id="5" name="Retângulo 4"/>
          <p:cNvSpPr/>
          <p:nvPr/>
        </p:nvSpPr>
        <p:spPr>
          <a:xfrm>
            <a:off x="160010" y="2579506"/>
            <a:ext cx="5012911" cy="2585323"/>
          </a:xfrm>
          <a:prstGeom prst="rect">
            <a:avLst/>
          </a:prstGeom>
        </p:spPr>
        <p:txBody>
          <a:bodyPr wrap="none">
            <a:spAutoFit/>
          </a:bodyPr>
          <a:lstStyle/>
          <a:p>
            <a:r>
              <a:rPr lang="en-US" b="1" dirty="0"/>
              <a:t>This is a interval scale, like temperature!</a:t>
            </a:r>
          </a:p>
          <a:p>
            <a:endParaRPr lang="en-US" b="1" dirty="0"/>
          </a:p>
          <a:p>
            <a:endParaRPr lang="en-US" b="1" dirty="0"/>
          </a:p>
          <a:p>
            <a:endParaRPr lang="en-US" b="1" dirty="0"/>
          </a:p>
          <a:p>
            <a:r>
              <a:rPr lang="en-US" b="1" dirty="0"/>
              <a:t>Appropriate question:</a:t>
            </a:r>
          </a:p>
          <a:p>
            <a:r>
              <a:rPr lang="en-US" dirty="0"/>
              <a:t>Are you happy that the improvement in </a:t>
            </a:r>
            <a:r>
              <a:rPr lang="en-US" dirty="0">
                <a:solidFill>
                  <a:srgbClr val="FF0000"/>
                </a:solidFill>
              </a:rPr>
              <a:t>Image</a:t>
            </a:r>
          </a:p>
          <a:p>
            <a:r>
              <a:rPr lang="en-US" dirty="0"/>
              <a:t>between Carlisle Walk and Denver Street is less</a:t>
            </a:r>
          </a:p>
          <a:p>
            <a:r>
              <a:rPr lang="en-US" dirty="0"/>
              <a:t>preferable  then that between Denver Street</a:t>
            </a:r>
          </a:p>
          <a:p>
            <a:r>
              <a:rPr lang="en-US" dirty="0"/>
              <a:t>and Elton Street? How much?</a:t>
            </a:r>
          </a:p>
        </p:txBody>
      </p:sp>
    </p:spTree>
    <p:extLst>
      <p:ext uri="{BB962C8B-B14F-4D97-AF65-F5344CB8AC3E}">
        <p14:creationId xmlns:p14="http://schemas.microsoft.com/office/powerpoint/2010/main" val="4276012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Bisection- Value functions</a:t>
            </a:r>
          </a:p>
        </p:txBody>
      </p:sp>
      <p:sp>
        <p:nvSpPr>
          <p:cNvPr id="3" name="Content Placeholder 2"/>
          <p:cNvSpPr>
            <a:spLocks noGrp="1"/>
          </p:cNvSpPr>
          <p:nvPr>
            <p:ph sz="quarter" idx="1"/>
          </p:nvPr>
        </p:nvSpPr>
        <p:spPr/>
        <p:txBody>
          <a:bodyPr/>
          <a:lstStyle/>
          <a:p>
            <a:r>
              <a:rPr lang="en-US" dirty="0"/>
              <a:t>Let us now consider the attributes which can be represented by easily quantified variables.</a:t>
            </a:r>
          </a:p>
        </p:txBody>
      </p:sp>
      <p:pic>
        <p:nvPicPr>
          <p:cNvPr id="4" name="Picture 3"/>
          <p:cNvPicPr>
            <a:picLocks noChangeAspect="1"/>
          </p:cNvPicPr>
          <p:nvPr/>
        </p:nvPicPr>
        <p:blipFill>
          <a:blip r:embed="rId2"/>
          <a:stretch>
            <a:fillRect/>
          </a:stretch>
        </p:blipFill>
        <p:spPr>
          <a:xfrm>
            <a:off x="1637627" y="2818567"/>
            <a:ext cx="5476184" cy="2688566"/>
          </a:xfrm>
          <a:prstGeom prst="rect">
            <a:avLst/>
          </a:prstGeom>
        </p:spPr>
      </p:pic>
    </p:spTree>
    <p:extLst>
      <p:ext uri="{BB962C8B-B14F-4D97-AF65-F5344CB8AC3E}">
        <p14:creationId xmlns:p14="http://schemas.microsoft.com/office/powerpoint/2010/main" val="2539541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Bisection - Value functions</a:t>
            </a:r>
          </a:p>
        </p:txBody>
      </p:sp>
      <p:sp>
        <p:nvSpPr>
          <p:cNvPr id="3" name="Content Placeholder 2"/>
          <p:cNvSpPr>
            <a:spLocks noGrp="1"/>
          </p:cNvSpPr>
          <p:nvPr>
            <p:ph sz="quarter" idx="1"/>
          </p:nvPr>
        </p:nvSpPr>
        <p:spPr/>
        <p:txBody>
          <a:bodyPr>
            <a:normAutofit/>
          </a:bodyPr>
          <a:lstStyle/>
          <a:p>
            <a:r>
              <a:rPr lang="en-US" sz="2400" dirty="0"/>
              <a:t>Larger office                     more attractiveness</a:t>
            </a:r>
          </a:p>
        </p:txBody>
      </p:sp>
      <p:cxnSp>
        <p:nvCxnSpPr>
          <p:cNvPr id="5" name="Straight Arrow Connector 4"/>
          <p:cNvCxnSpPr/>
          <p:nvPr/>
        </p:nvCxnSpPr>
        <p:spPr>
          <a:xfrm>
            <a:off x="2501034" y="1827072"/>
            <a:ext cx="11792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665919268"/>
              </p:ext>
            </p:extLst>
          </p:nvPr>
        </p:nvGraphicFramePr>
        <p:xfrm>
          <a:off x="1329619" y="2112144"/>
          <a:ext cx="6096000" cy="149383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81318">
                <a:tc>
                  <a:txBody>
                    <a:bodyPr/>
                    <a:lstStyle/>
                    <a:p>
                      <a:pPr algn="ctr"/>
                      <a:r>
                        <a:rPr lang="en-US" dirty="0"/>
                        <a:t>OFFICE</a:t>
                      </a:r>
                    </a:p>
                  </a:txBody>
                  <a:tcPr/>
                </a:tc>
                <a:tc>
                  <a:txBody>
                    <a:bodyPr/>
                    <a:lstStyle/>
                    <a:p>
                      <a:pPr algn="ctr"/>
                      <a:r>
                        <a:rPr lang="en-US" dirty="0"/>
                        <a:t>AREA (ft</a:t>
                      </a:r>
                      <a:r>
                        <a:rPr lang="en-US" baseline="30000" dirty="0"/>
                        <a:t>2</a:t>
                      </a:r>
                      <a:r>
                        <a:rPr lang="en-US" baseline="0" dirty="0"/>
                        <a:t>)</a:t>
                      </a:r>
                      <a:endParaRPr lang="en-US" dirty="0"/>
                    </a:p>
                  </a:txBody>
                  <a:tcPr/>
                </a:tc>
                <a:tc>
                  <a:txBody>
                    <a:bodyPr/>
                    <a:lstStyle/>
                    <a:p>
                      <a:pPr algn="ctr"/>
                      <a:r>
                        <a:rPr lang="en-US" dirty="0"/>
                        <a:t>VALUE</a:t>
                      </a:r>
                    </a:p>
                  </a:txBody>
                  <a:tcPr/>
                </a:tc>
                <a:extLst>
                  <a:ext uri="{0D108BD9-81ED-4DB2-BD59-A6C34878D82A}">
                    <a16:rowId xmlns:a16="http://schemas.microsoft.com/office/drawing/2014/main" xmlns="" val="10000"/>
                  </a:ext>
                </a:extLst>
              </a:tr>
              <a:tr h="370840">
                <a:tc>
                  <a:txBody>
                    <a:bodyPr/>
                    <a:lstStyle/>
                    <a:p>
                      <a:pPr algn="ctr"/>
                      <a:r>
                        <a:rPr lang="en-US" dirty="0"/>
                        <a:t>Elton</a:t>
                      </a:r>
                      <a:r>
                        <a:rPr lang="en-US" baseline="0" dirty="0"/>
                        <a:t> Street</a:t>
                      </a:r>
                      <a:endParaRPr lang="en-US" dirty="0"/>
                    </a:p>
                  </a:txBody>
                  <a:tcPr/>
                </a:tc>
                <a:tc>
                  <a:txBody>
                    <a:bodyPr/>
                    <a:lstStyle/>
                    <a:p>
                      <a:pPr algn="ctr"/>
                      <a:r>
                        <a:rPr lang="en-US" dirty="0"/>
                        <a:t>1500 </a:t>
                      </a:r>
                    </a:p>
                  </a:txBody>
                  <a:tcPr/>
                </a:tc>
                <a:tc>
                  <a:txBody>
                    <a:bodyPr/>
                    <a:lstStyle/>
                    <a:p>
                      <a:pPr algn="ctr"/>
                      <a:r>
                        <a:rPr lang="en-US" dirty="0"/>
                        <a:t>100</a:t>
                      </a:r>
                    </a:p>
                  </a:txBody>
                  <a:tcPr/>
                </a:tc>
                <a:extLst>
                  <a:ext uri="{0D108BD9-81ED-4DB2-BD59-A6C34878D82A}">
                    <a16:rowId xmlns:a16="http://schemas.microsoft.com/office/drawing/2014/main" xmlns="" val="10001"/>
                  </a:ext>
                </a:extLst>
              </a:tr>
              <a:tr h="370840">
                <a:tc>
                  <a:txBody>
                    <a:bodyPr/>
                    <a:lstStyle/>
                    <a:p>
                      <a:pPr algn="ctr"/>
                      <a:r>
                        <a:rPr lang="en-US" dirty="0"/>
                        <a:t>Carlisle Walk</a:t>
                      </a:r>
                    </a:p>
                  </a:txBody>
                  <a:tcPr/>
                </a:tc>
                <a:tc>
                  <a:txBody>
                    <a:bodyPr/>
                    <a:lstStyle/>
                    <a:p>
                      <a:pPr algn="ctr"/>
                      <a:r>
                        <a:rPr lang="en-US" dirty="0"/>
                        <a:t>400</a:t>
                      </a:r>
                    </a:p>
                  </a:txBody>
                  <a:tcPr/>
                </a:tc>
                <a:tc>
                  <a:txBody>
                    <a:bodyPr/>
                    <a:lstStyle/>
                    <a:p>
                      <a:pPr algn="ctr"/>
                      <a:r>
                        <a:rPr lang="en-US" dirty="0"/>
                        <a:t>0</a:t>
                      </a:r>
                    </a:p>
                  </a:txBody>
                  <a:tcPr/>
                </a:tc>
                <a:extLst>
                  <a:ext uri="{0D108BD9-81ED-4DB2-BD59-A6C34878D82A}">
                    <a16:rowId xmlns:a16="http://schemas.microsoft.com/office/drawing/2014/main" xmlns="" val="10002"/>
                  </a:ext>
                </a:extLst>
              </a:tr>
              <a:tr h="370840">
                <a:tc>
                  <a:txBody>
                    <a:bodyPr/>
                    <a:lstStyle/>
                    <a:p>
                      <a:pPr algn="ctr"/>
                      <a:r>
                        <a:rPr lang="en-US" dirty="0" err="1"/>
                        <a:t>Filton</a:t>
                      </a:r>
                      <a:r>
                        <a:rPr lang="en-US" dirty="0"/>
                        <a:t> Village</a:t>
                      </a:r>
                    </a:p>
                  </a:txBody>
                  <a:tcPr/>
                </a:tc>
                <a:tc>
                  <a:txBody>
                    <a:bodyPr/>
                    <a:lstStyle/>
                    <a:p>
                      <a:pPr algn="ctr"/>
                      <a:r>
                        <a:rPr lang="en-US" dirty="0"/>
                        <a:t>400</a:t>
                      </a:r>
                    </a:p>
                  </a:txBody>
                  <a:tcPr/>
                </a:tc>
                <a:tc>
                  <a:txBody>
                    <a:bodyPr/>
                    <a:lstStyle/>
                    <a:p>
                      <a:pPr algn="ctr"/>
                      <a:r>
                        <a:rPr lang="en-US" dirty="0"/>
                        <a:t>0</a:t>
                      </a:r>
                    </a:p>
                  </a:txBody>
                  <a:tcPr/>
                </a:tc>
                <a:extLst>
                  <a:ext uri="{0D108BD9-81ED-4DB2-BD59-A6C34878D82A}">
                    <a16:rowId xmlns:a16="http://schemas.microsoft.com/office/drawing/2014/main" xmlns="" val="10003"/>
                  </a:ext>
                </a:extLst>
              </a:tr>
            </a:tbl>
          </a:graphicData>
        </a:graphic>
      </p:graphicFrame>
      <p:sp>
        <p:nvSpPr>
          <p:cNvPr id="7" name="TextBox 6"/>
          <p:cNvSpPr txBox="1"/>
          <p:nvPr/>
        </p:nvSpPr>
        <p:spPr>
          <a:xfrm>
            <a:off x="764565" y="3849297"/>
            <a:ext cx="7593812" cy="646331"/>
          </a:xfrm>
          <a:prstGeom prst="rect">
            <a:avLst/>
          </a:prstGeom>
          <a:noFill/>
        </p:spPr>
        <p:txBody>
          <a:bodyPr wrap="square" rtlCol="0">
            <a:spAutoFit/>
          </a:bodyPr>
          <a:lstStyle/>
          <a:p>
            <a:r>
              <a:rPr lang="en-US" dirty="0"/>
              <a:t>The owner agrees that 700 ft</a:t>
            </a:r>
            <a:r>
              <a:rPr lang="en-US" baseline="30000" dirty="0"/>
              <a:t>2</a:t>
            </a:r>
            <a:r>
              <a:rPr lang="en-US" dirty="0"/>
              <a:t> has the midpoint, 500 ft</a:t>
            </a:r>
            <a:r>
              <a:rPr lang="en-US" baseline="30000" dirty="0"/>
              <a:t>2</a:t>
            </a:r>
            <a:r>
              <a:rPr lang="en-US" dirty="0"/>
              <a:t> is the quarter point and 1000 ft</a:t>
            </a:r>
            <a:r>
              <a:rPr lang="en-US" baseline="30000" dirty="0"/>
              <a:t>2</a:t>
            </a:r>
            <a:r>
              <a:rPr lang="en-US" dirty="0"/>
              <a:t> represents the value 75</a:t>
            </a:r>
          </a:p>
        </p:txBody>
      </p:sp>
      <p:sp>
        <p:nvSpPr>
          <p:cNvPr id="9" name="TextBox 8"/>
          <p:cNvSpPr txBox="1"/>
          <p:nvPr/>
        </p:nvSpPr>
        <p:spPr>
          <a:xfrm>
            <a:off x="1329619" y="4806386"/>
            <a:ext cx="6510409" cy="1292662"/>
          </a:xfrm>
          <a:prstGeom prst="rect">
            <a:avLst/>
          </a:prstGeom>
          <a:noFill/>
        </p:spPr>
        <p:txBody>
          <a:bodyPr wrap="square" rtlCol="0">
            <a:spAutoFit/>
          </a:bodyPr>
          <a:lstStyle/>
          <a:p>
            <a:pPr algn="ctr"/>
            <a:r>
              <a:rPr lang="en-US" dirty="0"/>
              <a:t>700 ft</a:t>
            </a:r>
            <a:r>
              <a:rPr lang="en-US" baseline="30000" dirty="0"/>
              <a:t>2                                        </a:t>
            </a:r>
            <a:r>
              <a:rPr lang="en-US" dirty="0"/>
              <a:t>50</a:t>
            </a:r>
            <a:r>
              <a:rPr lang="en-US" baseline="30000" dirty="0"/>
              <a:t> </a:t>
            </a:r>
          </a:p>
          <a:p>
            <a:pPr algn="ctr"/>
            <a:endParaRPr lang="en-US" baseline="30000" dirty="0"/>
          </a:p>
          <a:p>
            <a:pPr algn="ctr"/>
            <a:r>
              <a:rPr lang="en-US" dirty="0"/>
              <a:t>500 ft</a:t>
            </a:r>
            <a:r>
              <a:rPr lang="en-US" baseline="30000" dirty="0"/>
              <a:t>2                                         </a:t>
            </a:r>
            <a:r>
              <a:rPr lang="en-US" dirty="0"/>
              <a:t>25</a:t>
            </a:r>
            <a:endParaRPr lang="en-US" baseline="30000" dirty="0"/>
          </a:p>
          <a:p>
            <a:pPr algn="ctr"/>
            <a:endParaRPr lang="en-US" baseline="30000" dirty="0"/>
          </a:p>
          <a:p>
            <a:pPr algn="ctr"/>
            <a:r>
              <a:rPr lang="en-US" dirty="0"/>
              <a:t>1000 ft</a:t>
            </a:r>
            <a:r>
              <a:rPr lang="en-US" baseline="30000" dirty="0"/>
              <a:t>2                                      </a:t>
            </a:r>
            <a:r>
              <a:rPr lang="en-US" dirty="0"/>
              <a:t>75</a:t>
            </a:r>
          </a:p>
        </p:txBody>
      </p:sp>
      <p:cxnSp>
        <p:nvCxnSpPr>
          <p:cNvPr id="10" name="Straight Arrow Connector 9"/>
          <p:cNvCxnSpPr/>
          <p:nvPr/>
        </p:nvCxnSpPr>
        <p:spPr>
          <a:xfrm>
            <a:off x="4159752" y="5034454"/>
            <a:ext cx="11792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159752" y="5475025"/>
            <a:ext cx="11792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159752" y="5915595"/>
            <a:ext cx="11792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045300" y="4495628"/>
            <a:ext cx="3161929" cy="369332"/>
          </a:xfrm>
          <a:prstGeom prst="rect">
            <a:avLst/>
          </a:prstGeom>
          <a:noFill/>
        </p:spPr>
        <p:txBody>
          <a:bodyPr wrap="square" rtlCol="0">
            <a:spAutoFit/>
          </a:bodyPr>
          <a:lstStyle/>
          <a:p>
            <a:r>
              <a:rPr lang="en-US" dirty="0"/>
              <a:t>    </a:t>
            </a:r>
            <a:r>
              <a:rPr lang="en-US" dirty="0">
                <a:solidFill>
                  <a:srgbClr val="FF0000"/>
                </a:solidFill>
              </a:rPr>
              <a:t>AREA                     VALUE</a:t>
            </a:r>
          </a:p>
        </p:txBody>
      </p:sp>
    </p:spTree>
    <p:extLst>
      <p:ext uri="{BB962C8B-B14F-4D97-AF65-F5344CB8AC3E}">
        <p14:creationId xmlns:p14="http://schemas.microsoft.com/office/powerpoint/2010/main" val="1579868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534400" cy="758952"/>
          </a:xfrm>
        </p:spPr>
        <p:txBody>
          <a:bodyPr/>
          <a:lstStyle/>
          <a:p>
            <a:r>
              <a:rPr lang="en-US" dirty="0">
                <a:solidFill>
                  <a:srgbClr val="FF0000"/>
                </a:solidFill>
              </a:rPr>
              <a:t>Value functions</a:t>
            </a:r>
          </a:p>
        </p:txBody>
      </p:sp>
      <p:pic>
        <p:nvPicPr>
          <p:cNvPr id="6" name="Content Placeholder 5"/>
          <p:cNvPicPr>
            <a:picLocks noGrp="1" noChangeAspect="1"/>
          </p:cNvPicPr>
          <p:nvPr>
            <p:ph sz="quarter" idx="1"/>
          </p:nvPr>
        </p:nvPicPr>
        <p:blipFill rotWithShape="1">
          <a:blip r:embed="rId2"/>
          <a:srcRect l="-103044" t="-133755" r="-74410" b="-97031"/>
          <a:stretch/>
        </p:blipFill>
        <p:spPr>
          <a:xfrm>
            <a:off x="-1919341" y="-1094484"/>
            <a:ext cx="8265277" cy="6665296"/>
          </a:xfrm>
        </p:spPr>
      </p:pic>
      <p:pic>
        <p:nvPicPr>
          <p:cNvPr id="7" name="Picture 6"/>
          <p:cNvPicPr>
            <a:picLocks noChangeAspect="1"/>
          </p:cNvPicPr>
          <p:nvPr/>
        </p:nvPicPr>
        <p:blipFill>
          <a:blip r:embed="rId3"/>
          <a:stretch>
            <a:fillRect/>
          </a:stretch>
        </p:blipFill>
        <p:spPr>
          <a:xfrm>
            <a:off x="1736469" y="3775017"/>
            <a:ext cx="5902744" cy="2521742"/>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325" y="1529144"/>
            <a:ext cx="3435075" cy="215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9969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1752" y="228600"/>
            <a:ext cx="8534400" cy="758952"/>
          </a:xfrm>
        </p:spPr>
        <p:txBody>
          <a:bodyPr>
            <a:normAutofit/>
          </a:bodyPr>
          <a:lstStyle/>
          <a:p>
            <a:r>
              <a:rPr lang="en-US" sz="2800" dirty="0">
                <a:solidFill>
                  <a:srgbClr val="FF0000"/>
                </a:solidFill>
              </a:rPr>
              <a:t>5. Determining the weights of the attributes</a:t>
            </a: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448055"/>
            <a:ext cx="6573774" cy="4256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ângulo 3"/>
          <p:cNvSpPr/>
          <p:nvPr/>
        </p:nvSpPr>
        <p:spPr>
          <a:xfrm>
            <a:off x="301752" y="5822093"/>
            <a:ext cx="8653714" cy="615553"/>
          </a:xfrm>
          <a:prstGeom prst="rect">
            <a:avLst/>
          </a:prstGeom>
        </p:spPr>
        <p:txBody>
          <a:bodyPr wrap="square">
            <a:spAutoFit/>
          </a:bodyPr>
          <a:lstStyle/>
          <a:p>
            <a:r>
              <a:rPr lang="en-US" sz="1700" dirty="0">
                <a:solidFill>
                  <a:srgbClr val="FF0000"/>
                </a:solidFill>
              </a:rPr>
              <a:t>If the options perform very similarly on a particular attribute, so that the range between worst and best is small, this attribute is unlikely to be important in the decision</a:t>
            </a:r>
            <a:endParaRPr lang="pt-BR" sz="1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solidFill>
                  <a:srgbClr val="FF0000"/>
                </a:solidFill>
              </a:rPr>
              <a:t>5. Determining the weights of the attributes- </a:t>
            </a:r>
            <a:r>
              <a:rPr lang="pt-BR" sz="2800" dirty="0">
                <a:solidFill>
                  <a:srgbClr val="FF0000"/>
                </a:solidFill>
              </a:rPr>
              <a:t>Swing </a:t>
            </a:r>
            <a:r>
              <a:rPr lang="pt-BR" sz="2800" dirty="0" err="1">
                <a:solidFill>
                  <a:srgbClr val="FF0000"/>
                </a:solidFill>
              </a:rPr>
              <a:t>Weights</a:t>
            </a:r>
            <a:endParaRPr lang="en-US" sz="2800" dirty="0">
              <a:solidFill>
                <a:srgbClr val="FF0000"/>
              </a:solidFill>
            </a:endParaRPr>
          </a:p>
        </p:txBody>
      </p:sp>
      <p:sp>
        <p:nvSpPr>
          <p:cNvPr id="3" name="Content Placeholder 2"/>
          <p:cNvSpPr>
            <a:spLocks noGrp="1"/>
          </p:cNvSpPr>
          <p:nvPr>
            <p:ph sz="quarter" idx="1"/>
          </p:nvPr>
        </p:nvSpPr>
        <p:spPr/>
        <p:txBody>
          <a:bodyPr>
            <a:normAutofit fontScale="85000" lnSpcReduction="20000"/>
          </a:bodyPr>
          <a:lstStyle/>
          <a:p>
            <a:r>
              <a:rPr lang="en-US" sz="2400" dirty="0"/>
              <a:t>Considering the </a:t>
            </a:r>
            <a:r>
              <a:rPr lang="en-US" sz="2400" b="1" dirty="0">
                <a:solidFill>
                  <a:srgbClr val="FF0000"/>
                </a:solidFill>
              </a:rPr>
              <a:t>Benefits</a:t>
            </a:r>
            <a:r>
              <a:rPr lang="en-US" sz="2400" dirty="0"/>
              <a:t>, the owner is asked to imagine a hypothetical office with all attributes at the least preferred level. An office that is the greatest distance (8 miles) from the town center (</a:t>
            </a:r>
            <a:r>
              <a:rPr lang="en-US" sz="2400" dirty="0">
                <a:solidFill>
                  <a:srgbClr val="FF0000"/>
                </a:solidFill>
              </a:rPr>
              <a:t>not close</a:t>
            </a:r>
            <a:r>
              <a:rPr lang="en-US" sz="2400" dirty="0"/>
              <a:t>), has the worst position for </a:t>
            </a:r>
            <a:r>
              <a:rPr lang="en-US" sz="2400" dirty="0">
                <a:solidFill>
                  <a:srgbClr val="FF0000"/>
                </a:solidFill>
              </a:rPr>
              <a:t>visibility</a:t>
            </a:r>
            <a:r>
              <a:rPr lang="en-US" sz="2400" dirty="0"/>
              <a:t> and, then, has the worst </a:t>
            </a:r>
            <a:r>
              <a:rPr lang="en-US" sz="2400" dirty="0">
                <a:solidFill>
                  <a:srgbClr val="FF0000"/>
                </a:solidFill>
              </a:rPr>
              <a:t>image</a:t>
            </a:r>
            <a:r>
              <a:rPr lang="en-US" sz="2400" dirty="0"/>
              <a:t>, the smallest </a:t>
            </a:r>
            <a:r>
              <a:rPr lang="en-US" sz="2400" dirty="0">
                <a:solidFill>
                  <a:srgbClr val="FF0000"/>
                </a:solidFill>
              </a:rPr>
              <a:t>size</a:t>
            </a:r>
            <a:r>
              <a:rPr lang="en-US" sz="2400" dirty="0"/>
              <a:t> and so on.</a:t>
            </a:r>
          </a:p>
          <a:p>
            <a:endParaRPr lang="en-US" sz="2400" dirty="0"/>
          </a:p>
          <a:p>
            <a:r>
              <a:rPr lang="en-US" sz="2400" dirty="0"/>
              <a:t>Then, he is asked, if just one of these attributes could be moved to its best level, which would he choose? We can improve one, taking it to the top of the list.</a:t>
            </a:r>
          </a:p>
          <a:p>
            <a:endParaRPr lang="en-US" sz="2400" dirty="0"/>
          </a:p>
          <a:p>
            <a:r>
              <a:rPr lang="en-US" sz="2400" dirty="0"/>
              <a:t>The answer ranking are:    </a:t>
            </a:r>
            <a:r>
              <a:rPr lang="en-US" sz="2400" dirty="0">
                <a:solidFill>
                  <a:srgbClr val="FF0000"/>
                </a:solidFill>
              </a:rPr>
              <a:t>(1)</a:t>
            </a:r>
            <a:r>
              <a:rPr lang="en-US" sz="2400" dirty="0"/>
              <a:t> Closeness to customers</a:t>
            </a:r>
          </a:p>
          <a:p>
            <a:pPr marL="0" indent="0">
              <a:buNone/>
            </a:pPr>
            <a:r>
              <a:rPr lang="en-US" sz="2400" dirty="0"/>
              <a:t>                                              </a:t>
            </a:r>
            <a:r>
              <a:rPr lang="en-US" sz="2400" dirty="0">
                <a:solidFill>
                  <a:srgbClr val="FF0000"/>
                </a:solidFill>
              </a:rPr>
              <a:t>      (2)</a:t>
            </a:r>
            <a:r>
              <a:rPr lang="en-US" sz="2400" dirty="0"/>
              <a:t> Visibility</a:t>
            </a:r>
          </a:p>
          <a:p>
            <a:pPr marL="0" indent="0">
              <a:buNone/>
            </a:pPr>
            <a:r>
              <a:rPr lang="en-US" sz="2400" dirty="0"/>
              <a:t>                                              </a:t>
            </a:r>
            <a:r>
              <a:rPr lang="en-US" sz="2400" dirty="0">
                <a:solidFill>
                  <a:srgbClr val="FF0000"/>
                </a:solidFill>
              </a:rPr>
              <a:t>      (3)</a:t>
            </a:r>
            <a:r>
              <a:rPr lang="en-US" sz="2400" dirty="0"/>
              <a:t> Image</a:t>
            </a:r>
          </a:p>
          <a:p>
            <a:pPr marL="0" indent="0">
              <a:buNone/>
            </a:pPr>
            <a:r>
              <a:rPr lang="en-US" sz="2400" dirty="0"/>
              <a:t>                                                    </a:t>
            </a:r>
            <a:r>
              <a:rPr lang="en-US" sz="2400" dirty="0">
                <a:solidFill>
                  <a:srgbClr val="FF0000"/>
                </a:solidFill>
              </a:rPr>
              <a:t>(4)</a:t>
            </a:r>
            <a:r>
              <a:rPr lang="en-US" sz="2400" dirty="0"/>
              <a:t> Size</a:t>
            </a:r>
          </a:p>
          <a:p>
            <a:pPr marL="0" indent="0">
              <a:buNone/>
            </a:pPr>
            <a:r>
              <a:rPr lang="en-US" sz="2400" dirty="0"/>
              <a:t>                                                   </a:t>
            </a:r>
            <a:r>
              <a:rPr lang="en-US" sz="2400" dirty="0">
                <a:solidFill>
                  <a:srgbClr val="FF0000"/>
                </a:solidFill>
              </a:rPr>
              <a:t> (5)</a:t>
            </a:r>
            <a:r>
              <a:rPr lang="en-US" sz="2400" dirty="0"/>
              <a:t> Comfort</a:t>
            </a:r>
          </a:p>
          <a:p>
            <a:pPr marL="0" indent="0">
              <a:buNone/>
            </a:pPr>
            <a:r>
              <a:rPr lang="en-US" sz="2400" dirty="0"/>
              <a:t>                                                   </a:t>
            </a:r>
            <a:r>
              <a:rPr lang="en-US" sz="2400" dirty="0">
                <a:solidFill>
                  <a:srgbClr val="FF0000"/>
                </a:solidFill>
              </a:rPr>
              <a:t> (6) </a:t>
            </a:r>
            <a:r>
              <a:rPr lang="en-US" sz="2400" dirty="0"/>
              <a:t>Car-parking facilities</a:t>
            </a:r>
          </a:p>
        </p:txBody>
      </p:sp>
    </p:spTree>
    <p:extLst>
      <p:ext uri="{BB962C8B-B14F-4D97-AF65-F5344CB8AC3E}">
        <p14:creationId xmlns:p14="http://schemas.microsoft.com/office/powerpoint/2010/main" val="2113851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FF0000"/>
                </a:solidFill>
              </a:rPr>
              <a:t>Determining the weights of the attributes</a:t>
            </a:r>
            <a:endParaRPr lang="en-US" sz="2800" dirty="0"/>
          </a:p>
        </p:txBody>
      </p:sp>
      <p:sp>
        <p:nvSpPr>
          <p:cNvPr id="3" name="Content Placeholder 2"/>
          <p:cNvSpPr>
            <a:spLocks noGrp="1"/>
          </p:cNvSpPr>
          <p:nvPr>
            <p:ph sz="quarter" idx="1"/>
          </p:nvPr>
        </p:nvSpPr>
        <p:spPr/>
        <p:txBody>
          <a:bodyPr>
            <a:normAutofit/>
          </a:bodyPr>
          <a:lstStyle/>
          <a:p>
            <a:r>
              <a:rPr lang="en-US" sz="2000" dirty="0"/>
              <a:t>We can now give “closeness to customers” a weight of 100.</a:t>
            </a:r>
          </a:p>
          <a:p>
            <a:endParaRPr lang="en-US" sz="2000" dirty="0"/>
          </a:p>
          <a:p>
            <a:r>
              <a:rPr lang="en-US" sz="2000" dirty="0"/>
              <a:t>The other weight are given by comparing each attribute with “closeness to customers”, giving some score (%) to the next one </a:t>
            </a:r>
            <a:r>
              <a:rPr lang="en-US" sz="2000"/>
              <a:t>that could </a:t>
            </a:r>
            <a:r>
              <a:rPr lang="en-US" sz="2000" dirty="0"/>
              <a:t>be improved. Example: Visibility is 80% as important as the swing in “Closeness to customers”.</a:t>
            </a:r>
          </a:p>
          <a:p>
            <a:endParaRPr lang="en-US" sz="2000" dirty="0"/>
          </a:p>
          <a:p>
            <a:r>
              <a:rPr lang="en-US" sz="2000" dirty="0"/>
              <a:t>After this, we must to normalize the values.</a:t>
            </a:r>
          </a:p>
        </p:txBody>
      </p:sp>
      <p:pic>
        <p:nvPicPr>
          <p:cNvPr id="4" name="Picture 3"/>
          <p:cNvPicPr>
            <a:picLocks noChangeAspect="1"/>
          </p:cNvPicPr>
          <p:nvPr/>
        </p:nvPicPr>
        <p:blipFill>
          <a:blip r:embed="rId2"/>
          <a:stretch>
            <a:fillRect/>
          </a:stretch>
        </p:blipFill>
        <p:spPr>
          <a:xfrm>
            <a:off x="2073396" y="3838058"/>
            <a:ext cx="5403304" cy="2378929"/>
          </a:xfrm>
          <a:prstGeom prst="rect">
            <a:avLst/>
          </a:prstGeom>
        </p:spPr>
      </p:pic>
      <p:sp>
        <p:nvSpPr>
          <p:cNvPr id="5" name="Rectangle 3"/>
          <p:cNvSpPr txBox="1">
            <a:spLocks noChangeArrowheads="1"/>
          </p:cNvSpPr>
          <p:nvPr/>
        </p:nvSpPr>
        <p:spPr>
          <a:xfrm>
            <a:off x="676656" y="1981200"/>
            <a:ext cx="7772400" cy="1612392"/>
          </a:xfrm>
          <a:prstGeom prst="rect">
            <a:avLst/>
          </a:prstGeom>
          <a:solidFill>
            <a:srgbClr val="FF0000"/>
          </a:solidFill>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defTabSz="914400">
              <a:lnSpc>
                <a:spcPct val="120000"/>
              </a:lnSpc>
              <a:spcBef>
                <a:spcPct val="50000"/>
              </a:spcBef>
              <a:buFontTx/>
              <a:buNone/>
            </a:pPr>
            <a:r>
              <a:rPr lang="en-US" altLang="en-US" sz="1800" dirty="0"/>
              <a:t>A swing from the worst “image” to the best “image” is considered to be 70% as important as a swing from the worst to the best location for  “closeness to customers”</a:t>
            </a:r>
          </a:p>
          <a:p>
            <a:pPr defTabSz="914400">
              <a:lnSpc>
                <a:spcPct val="120000"/>
              </a:lnSpc>
              <a:spcBef>
                <a:spcPct val="50000"/>
              </a:spcBef>
              <a:buFontTx/>
              <a:buNone/>
            </a:pPr>
            <a:r>
              <a:rPr lang="en-US" altLang="en-US" sz="1800" dirty="0"/>
              <a:t>    ….. so “image” is assigned a weight of 70.</a:t>
            </a:r>
          </a:p>
          <a:p>
            <a:pPr defTabSz="914400"/>
            <a:endParaRPr lang="en-GB" altLang="en-US" sz="1800" dirty="0"/>
          </a:p>
        </p:txBody>
      </p:sp>
    </p:spTree>
    <p:extLst>
      <p:ext uri="{BB962C8B-B14F-4D97-AF65-F5344CB8AC3E}">
        <p14:creationId xmlns:p14="http://schemas.microsoft.com/office/powerpoint/2010/main" val="345813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76373" y="194819"/>
            <a:ext cx="7543800" cy="838200"/>
          </a:xfrm>
          <a:ln>
            <a:miter lim="800000"/>
            <a:headEnd/>
            <a:tailEnd/>
          </a:ln>
        </p:spPr>
        <p:txBody>
          <a:bodyPr>
            <a:normAutofit fontScale="90000"/>
          </a:bodyPr>
          <a:lstStyle/>
          <a:p>
            <a:pPr eaLnBrk="1" hangingPunct="1">
              <a:defRPr/>
            </a:pPr>
            <a:r>
              <a:rPr lang="en-GB" sz="2800" b="1" dirty="0">
                <a:solidFill>
                  <a:schemeClr val="accent1">
                    <a:lumMod val="50000"/>
                  </a:schemeClr>
                </a:solidFill>
              </a:rPr>
              <a:t>Calculating aggregate benefits for each location</a:t>
            </a:r>
          </a:p>
        </p:txBody>
      </p:sp>
      <p:sp>
        <p:nvSpPr>
          <p:cNvPr id="5" name="Rectangle 3"/>
          <p:cNvSpPr txBox="1">
            <a:spLocks noChangeArrowheads="1"/>
          </p:cNvSpPr>
          <p:nvPr/>
        </p:nvSpPr>
        <p:spPr>
          <a:xfrm>
            <a:off x="685800" y="1524000"/>
            <a:ext cx="7848600" cy="4648200"/>
          </a:xfrm>
          <a:prstGeom prst="rect">
            <a:avLst/>
          </a:prstGeom>
        </p:spPr>
        <p:txBody>
          <a:bodyPr vert="horz">
            <a:normAutofit fontScale="925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ctr" defTabSz="914400">
              <a:lnSpc>
                <a:spcPct val="90000"/>
              </a:lnSpc>
              <a:spcBef>
                <a:spcPct val="50000"/>
              </a:spcBef>
              <a:buFontTx/>
              <a:buNone/>
            </a:pPr>
            <a:r>
              <a:rPr lang="en-US" altLang="en-US" sz="2800" i="1"/>
              <a:t>Addison Square</a:t>
            </a:r>
          </a:p>
          <a:p>
            <a:pPr defTabSz="914400">
              <a:lnSpc>
                <a:spcPct val="90000"/>
              </a:lnSpc>
              <a:spcBef>
                <a:spcPct val="50000"/>
              </a:spcBef>
              <a:buFontTx/>
              <a:buNone/>
            </a:pPr>
            <a:r>
              <a:rPr lang="en-US" altLang="en-US" sz="2400" i="1" u="sng"/>
              <a:t>Attribute		Values	      Weight	  Value x weight</a:t>
            </a:r>
          </a:p>
          <a:p>
            <a:pPr defTabSz="914400">
              <a:lnSpc>
                <a:spcPct val="90000"/>
              </a:lnSpc>
              <a:spcBef>
                <a:spcPct val="50000"/>
              </a:spcBef>
              <a:buFontTx/>
              <a:buNone/>
            </a:pPr>
            <a:r>
              <a:rPr lang="en-US" altLang="en-US" sz="2000"/>
              <a:t>Closeness to customers	100		32		3200</a:t>
            </a:r>
          </a:p>
          <a:p>
            <a:pPr defTabSz="914400">
              <a:lnSpc>
                <a:spcPct val="90000"/>
              </a:lnSpc>
              <a:spcBef>
                <a:spcPct val="50000"/>
              </a:spcBef>
              <a:buFontTx/>
              <a:buNone/>
            </a:pPr>
            <a:r>
              <a:rPr lang="en-US" altLang="en-US" sz="2000"/>
              <a:t>Visibility		  60		26		1560</a:t>
            </a:r>
          </a:p>
          <a:p>
            <a:pPr defTabSz="914400">
              <a:lnSpc>
                <a:spcPct val="90000"/>
              </a:lnSpc>
              <a:spcBef>
                <a:spcPct val="50000"/>
              </a:spcBef>
              <a:buFontTx/>
              <a:buNone/>
            </a:pPr>
            <a:r>
              <a:rPr lang="en-US" altLang="en-US" sz="2000"/>
              <a:t>Image			100		23		2300</a:t>
            </a:r>
          </a:p>
          <a:p>
            <a:pPr defTabSz="914400">
              <a:lnSpc>
                <a:spcPct val="90000"/>
              </a:lnSpc>
              <a:spcBef>
                <a:spcPct val="50000"/>
              </a:spcBef>
              <a:buFontTx/>
              <a:buNone/>
            </a:pPr>
            <a:r>
              <a:rPr lang="en-US" altLang="en-US" sz="2000"/>
              <a:t>Size			  75		10		  750</a:t>
            </a:r>
          </a:p>
          <a:p>
            <a:pPr defTabSz="914400">
              <a:lnSpc>
                <a:spcPct val="90000"/>
              </a:lnSpc>
              <a:spcBef>
                <a:spcPct val="50000"/>
              </a:spcBef>
              <a:buFontTx/>
              <a:buNone/>
            </a:pPr>
            <a:r>
              <a:rPr lang="en-US" altLang="en-US" sz="2000"/>
              <a:t>Comfort			    0		  6	  	      0</a:t>
            </a:r>
          </a:p>
          <a:p>
            <a:pPr defTabSz="914400">
              <a:lnSpc>
                <a:spcPct val="90000"/>
              </a:lnSpc>
              <a:spcBef>
                <a:spcPct val="50000"/>
              </a:spcBef>
              <a:buFontTx/>
              <a:buNone/>
            </a:pPr>
            <a:r>
              <a:rPr lang="en-US" altLang="en-US" sz="2000"/>
              <a:t>Car-parking facilities	  90		  3		</a:t>
            </a:r>
            <a:r>
              <a:rPr lang="en-US" altLang="en-US" sz="2000" u="sng"/>
              <a:t>  270</a:t>
            </a:r>
          </a:p>
          <a:p>
            <a:pPr defTabSz="914400">
              <a:lnSpc>
                <a:spcPct val="90000"/>
              </a:lnSpc>
              <a:spcBef>
                <a:spcPct val="50000"/>
              </a:spcBef>
              <a:buFontTx/>
              <a:buNone/>
            </a:pPr>
            <a:r>
              <a:rPr lang="en-US" altLang="en-US" sz="2000"/>
              <a:t>								</a:t>
            </a:r>
            <a:r>
              <a:rPr lang="en-US" altLang="en-US" sz="2000" b="1"/>
              <a:t>8080</a:t>
            </a:r>
          </a:p>
          <a:p>
            <a:pPr defTabSz="914400">
              <a:lnSpc>
                <a:spcPct val="90000"/>
              </a:lnSpc>
              <a:spcBef>
                <a:spcPct val="50000"/>
              </a:spcBef>
              <a:buFontTx/>
              <a:buNone/>
            </a:pPr>
            <a:r>
              <a:rPr lang="en-US" altLang="en-US" sz="2000" b="1"/>
              <a:t>				so aggregate benefits = 8080/100 = 80.8</a:t>
            </a:r>
            <a:endParaRPr lang="en-US" altLang="en-US" sz="2000" i="1"/>
          </a:p>
          <a:p>
            <a:pPr defTabSz="914400">
              <a:lnSpc>
                <a:spcPct val="90000"/>
              </a:lnSpc>
            </a:pPr>
            <a:endParaRPr lang="en-GB" altLang="en-US" sz="2000"/>
          </a:p>
        </p:txBody>
      </p:sp>
    </p:spTree>
    <p:extLst>
      <p:ext uri="{BB962C8B-B14F-4D97-AF65-F5344CB8AC3E}">
        <p14:creationId xmlns:p14="http://schemas.microsoft.com/office/powerpoint/2010/main" val="2431314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FF0000"/>
                </a:solidFill>
              </a:rPr>
              <a:t>6. Aggregating the benefits using additive model</a:t>
            </a:r>
          </a:p>
        </p:txBody>
      </p:sp>
      <p:pic>
        <p:nvPicPr>
          <p:cNvPr id="4" name="Content Placeholder 3"/>
          <p:cNvPicPr>
            <a:picLocks noGrp="1" noChangeAspect="1"/>
          </p:cNvPicPr>
          <p:nvPr>
            <p:ph sz="quarter" idx="1"/>
          </p:nvPr>
        </p:nvPicPr>
        <p:blipFill rotWithShape="1">
          <a:blip r:embed="rId2"/>
          <a:srcRect l="-9226" t="5403" r="-6328" b="-4551"/>
          <a:stretch/>
        </p:blipFill>
        <p:spPr>
          <a:xfrm>
            <a:off x="-673853" y="1943693"/>
            <a:ext cx="10263309" cy="4042883"/>
          </a:xfrm>
        </p:spPr>
      </p:pic>
    </p:spTree>
    <p:extLst>
      <p:ext uri="{BB962C8B-B14F-4D97-AF65-F5344CB8AC3E}">
        <p14:creationId xmlns:p14="http://schemas.microsoft.com/office/powerpoint/2010/main" val="1646231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3200" b="1" dirty="0" smtClean="0">
                <a:solidFill>
                  <a:srgbClr val="FF0000"/>
                </a:solidFill>
              </a:rPr>
              <a:t>Multiple Criteria </a:t>
            </a:r>
            <a:r>
              <a:rPr lang="en-US" sz="3200" b="1" dirty="0">
                <a:solidFill>
                  <a:srgbClr val="FF0000"/>
                </a:solidFill>
              </a:rPr>
              <a:t>approach</a:t>
            </a:r>
          </a:p>
        </p:txBody>
      </p:sp>
      <p:sp>
        <p:nvSpPr>
          <p:cNvPr id="3" name="Espaço Reservado para Conteúdo 2"/>
          <p:cNvSpPr>
            <a:spLocks noGrp="1"/>
          </p:cNvSpPr>
          <p:nvPr>
            <p:ph sz="quarter" idx="1"/>
          </p:nvPr>
        </p:nvSpPr>
        <p:spPr>
          <a:xfrm>
            <a:off x="301752" y="1408176"/>
            <a:ext cx="8659368" cy="5413248"/>
          </a:xfrm>
        </p:spPr>
        <p:txBody>
          <a:bodyPr>
            <a:noAutofit/>
          </a:bodyPr>
          <a:lstStyle/>
          <a:p>
            <a:pPr>
              <a:lnSpc>
                <a:spcPct val="120000"/>
              </a:lnSpc>
              <a:spcAft>
                <a:spcPts val="600"/>
              </a:spcAft>
            </a:pPr>
            <a:r>
              <a:rPr lang="en-US" sz="1600" dirty="0"/>
              <a:t>In general, </a:t>
            </a:r>
            <a:r>
              <a:rPr lang="en-US" sz="1600"/>
              <a:t>the </a:t>
            </a:r>
            <a:r>
              <a:rPr lang="en-US" sz="1600" smtClean="0"/>
              <a:t>multiple criteria </a:t>
            </a:r>
            <a:r>
              <a:rPr lang="en-US" sz="1600" dirty="0"/>
              <a:t>approach is inserted in the type of </a:t>
            </a:r>
            <a:r>
              <a:rPr lang="en-US" sz="1600" dirty="0" smtClean="0">
                <a:solidFill>
                  <a:srgbClr val="FF0000"/>
                </a:solidFill>
              </a:rPr>
              <a:t>NOT STRUCTURED</a:t>
            </a:r>
            <a:r>
              <a:rPr lang="en-US" sz="1600" dirty="0" smtClean="0"/>
              <a:t> </a:t>
            </a:r>
            <a:r>
              <a:rPr lang="en-US" sz="1600" dirty="0">
                <a:solidFill>
                  <a:srgbClr val="FF0000"/>
                </a:solidFill>
              </a:rPr>
              <a:t>problems</a:t>
            </a:r>
            <a:r>
              <a:rPr lang="en-US" sz="1600" dirty="0"/>
              <a:t>, with some of the following characteristics: </a:t>
            </a:r>
            <a:endParaRPr lang="en-US" sz="1600" dirty="0" smtClean="0"/>
          </a:p>
          <a:p>
            <a:pPr>
              <a:lnSpc>
                <a:spcPct val="120000"/>
              </a:lnSpc>
              <a:spcAft>
                <a:spcPts val="600"/>
              </a:spcAft>
              <a:buFontTx/>
              <a:buChar char="-"/>
            </a:pPr>
            <a:r>
              <a:rPr lang="en-US" sz="1600" dirty="0" smtClean="0"/>
              <a:t>The </a:t>
            </a:r>
            <a:r>
              <a:rPr lang="en-US" sz="1600" dirty="0"/>
              <a:t>criteria are at least two and conflicting</a:t>
            </a:r>
            <a:r>
              <a:rPr lang="en-US" sz="1600" dirty="0" smtClean="0"/>
              <a:t>;</a:t>
            </a:r>
          </a:p>
          <a:p>
            <a:pPr>
              <a:lnSpc>
                <a:spcPct val="120000"/>
              </a:lnSpc>
              <a:spcAft>
                <a:spcPts val="600"/>
              </a:spcAft>
              <a:buFontTx/>
              <a:buChar char="-"/>
            </a:pPr>
            <a:r>
              <a:rPr lang="en-US" sz="1600" dirty="0" smtClean="0"/>
              <a:t>Criteria </a:t>
            </a:r>
            <a:r>
              <a:rPr lang="en-US" sz="1600" dirty="0"/>
              <a:t>and solution alternatives are not clearly defined and the consequences of choosing a given alternative with respect to at least one criterion are not clearly understood; </a:t>
            </a:r>
            <a:endParaRPr lang="en-US" sz="1600" dirty="0" smtClean="0"/>
          </a:p>
          <a:p>
            <a:pPr>
              <a:lnSpc>
                <a:spcPct val="120000"/>
              </a:lnSpc>
              <a:spcAft>
                <a:spcPts val="600"/>
              </a:spcAft>
              <a:buFontTx/>
              <a:buChar char="-"/>
            </a:pPr>
            <a:r>
              <a:rPr lang="en-US" sz="1600" dirty="0" smtClean="0"/>
              <a:t>The </a:t>
            </a:r>
            <a:r>
              <a:rPr lang="en-US" sz="1600" dirty="0"/>
              <a:t>criteria and the alternatives can be interconnected, in such a way that one criterion seems to partially reflect another criterion, while the effectiveness of the choice of an alternative depends on whether another alternative has been chosen or not, </a:t>
            </a:r>
            <a:r>
              <a:rPr lang="en-US" sz="1600" dirty="0" smtClean="0"/>
              <a:t>in </a:t>
            </a:r>
            <a:r>
              <a:rPr lang="en-US" sz="1600" dirty="0"/>
              <a:t>which the alternatives </a:t>
            </a:r>
            <a:r>
              <a:rPr lang="en-US" sz="1600" dirty="0" smtClean="0"/>
              <a:t>are not mutually </a:t>
            </a:r>
            <a:r>
              <a:rPr lang="en-US" sz="1600" dirty="0"/>
              <a:t>exclusive; </a:t>
            </a:r>
            <a:endParaRPr lang="en-US" sz="1600" dirty="0" smtClean="0"/>
          </a:p>
          <a:p>
            <a:pPr>
              <a:lnSpc>
                <a:spcPct val="120000"/>
              </a:lnSpc>
              <a:spcAft>
                <a:spcPts val="600"/>
              </a:spcAft>
              <a:buFontTx/>
              <a:buChar char="-"/>
            </a:pPr>
            <a:r>
              <a:rPr lang="en-US" sz="1600" dirty="0" smtClean="0"/>
              <a:t>Solution for the problems </a:t>
            </a:r>
            <a:r>
              <a:rPr lang="en-US" sz="1600" dirty="0"/>
              <a:t>depends on a group of people, with different points of view and culture, often with conflicting ideas; </a:t>
            </a:r>
            <a:endParaRPr lang="en-US" sz="1600" dirty="0" smtClean="0"/>
          </a:p>
          <a:p>
            <a:pPr>
              <a:lnSpc>
                <a:spcPct val="120000"/>
              </a:lnSpc>
              <a:spcAft>
                <a:spcPts val="600"/>
              </a:spcAft>
              <a:buFontTx/>
              <a:buChar char="-"/>
            </a:pPr>
            <a:r>
              <a:rPr lang="en-US" sz="1600" dirty="0" smtClean="0"/>
              <a:t>The </a:t>
            </a:r>
            <a:r>
              <a:rPr lang="en-US" sz="1600" dirty="0"/>
              <a:t>restrictions of the problem are not well defined, and there may even be some doubt about what is a criterion and what is a restriction; </a:t>
            </a:r>
            <a:endParaRPr lang="en-US" sz="1600" dirty="0" smtClean="0"/>
          </a:p>
          <a:p>
            <a:pPr>
              <a:lnSpc>
                <a:spcPct val="120000"/>
              </a:lnSpc>
              <a:spcAft>
                <a:spcPts val="600"/>
              </a:spcAft>
              <a:buFontTx/>
              <a:buChar char="-"/>
            </a:pPr>
            <a:r>
              <a:rPr lang="en-US" sz="1600" dirty="0" smtClean="0"/>
              <a:t>Some </a:t>
            </a:r>
            <a:r>
              <a:rPr lang="en-US" sz="1600" dirty="0"/>
              <a:t>criteria are quantifiable while others </a:t>
            </a:r>
            <a:r>
              <a:rPr lang="en-US" sz="1600" dirty="0" smtClean="0"/>
              <a:t>are based on value </a:t>
            </a:r>
            <a:r>
              <a:rPr lang="en-US" sz="1600" dirty="0"/>
              <a:t>judgments made on a scale; </a:t>
            </a:r>
            <a:endParaRPr lang="en-US" sz="1600" dirty="0" smtClean="0"/>
          </a:p>
          <a:p>
            <a:pPr>
              <a:lnSpc>
                <a:spcPct val="120000"/>
              </a:lnSpc>
              <a:spcAft>
                <a:spcPts val="600"/>
              </a:spcAft>
              <a:buFontTx/>
              <a:buChar char="-"/>
            </a:pPr>
            <a:r>
              <a:rPr lang="en-US" sz="1600" dirty="0" smtClean="0"/>
              <a:t>The </a:t>
            </a:r>
            <a:r>
              <a:rPr lang="en-US" sz="1600" dirty="0"/>
              <a:t>scale for a given criterion can be cardinal, verbal or ordinal. </a:t>
            </a:r>
          </a:p>
        </p:txBody>
      </p:sp>
    </p:spTree>
    <p:extLst>
      <p:ext uri="{BB962C8B-B14F-4D97-AF65-F5344CB8AC3E}">
        <p14:creationId xmlns:p14="http://schemas.microsoft.com/office/powerpoint/2010/main" val="1023949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7. Trading benefits against cost</a:t>
            </a:r>
          </a:p>
        </p:txBody>
      </p:sp>
      <p:sp>
        <p:nvSpPr>
          <p:cNvPr id="3" name="Content Placeholder 2"/>
          <p:cNvSpPr>
            <a:spLocks noGrp="1"/>
          </p:cNvSpPr>
          <p:nvPr>
            <p:ph sz="quarter" idx="1"/>
          </p:nvPr>
        </p:nvSpPr>
        <p:spPr/>
        <p:txBody>
          <a:bodyPr>
            <a:normAutofit/>
          </a:bodyPr>
          <a:lstStyle/>
          <a:p>
            <a:r>
              <a:rPr lang="en-US" sz="2400" dirty="0"/>
              <a:t>Now, we will  take account the costs.</a:t>
            </a:r>
          </a:p>
          <a:p>
            <a:endParaRPr lang="en-US" sz="2400" dirty="0"/>
          </a:p>
          <a:p>
            <a:r>
              <a:rPr lang="en-US" sz="2400" dirty="0"/>
              <a:t>The aggregate value of benefits has been plotted against the annual costs for each of the offices.</a:t>
            </a:r>
          </a:p>
        </p:txBody>
      </p:sp>
      <p:pic>
        <p:nvPicPr>
          <p:cNvPr id="4" name="Picture 3"/>
          <p:cNvPicPr>
            <a:picLocks noChangeAspect="1"/>
          </p:cNvPicPr>
          <p:nvPr/>
        </p:nvPicPr>
        <p:blipFill>
          <a:blip r:embed="rId2"/>
          <a:stretch>
            <a:fillRect/>
          </a:stretch>
        </p:blipFill>
        <p:spPr>
          <a:xfrm>
            <a:off x="1335143" y="3352693"/>
            <a:ext cx="3446232" cy="2746355"/>
          </a:xfrm>
          <a:prstGeom prst="rect">
            <a:avLst/>
          </a:prstGeom>
        </p:spPr>
      </p:pic>
      <p:sp>
        <p:nvSpPr>
          <p:cNvPr id="6" name="TextBox 5"/>
          <p:cNvSpPr txBox="1"/>
          <p:nvPr/>
        </p:nvSpPr>
        <p:spPr>
          <a:xfrm>
            <a:off x="5144614" y="3934398"/>
            <a:ext cx="3187846" cy="923330"/>
          </a:xfrm>
          <a:prstGeom prst="rect">
            <a:avLst/>
          </a:prstGeom>
          <a:noFill/>
        </p:spPr>
        <p:txBody>
          <a:bodyPr wrap="square" rtlCol="0">
            <a:spAutoFit/>
          </a:bodyPr>
          <a:lstStyle/>
          <a:p>
            <a:r>
              <a:rPr lang="en-US" dirty="0">
                <a:solidFill>
                  <a:srgbClr val="FF0000"/>
                </a:solidFill>
              </a:rPr>
              <a:t>Therefore, the only locations which are worth considering are A, G and C.</a:t>
            </a:r>
          </a:p>
        </p:txBody>
      </p:sp>
    </p:spTree>
    <p:extLst>
      <p:ext uri="{BB962C8B-B14F-4D97-AF65-F5344CB8AC3E}">
        <p14:creationId xmlns:p14="http://schemas.microsoft.com/office/powerpoint/2010/main" val="3134447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7. Trading benefits against cost</a:t>
            </a:r>
            <a:endParaRPr lang="en-US" sz="3200" dirty="0"/>
          </a:p>
        </p:txBody>
      </p:sp>
      <p:sp>
        <p:nvSpPr>
          <p:cNvPr id="3" name="Content Placeholder 2"/>
          <p:cNvSpPr>
            <a:spLocks noGrp="1"/>
          </p:cNvSpPr>
          <p:nvPr>
            <p:ph sz="quarter" idx="1"/>
          </p:nvPr>
        </p:nvSpPr>
        <p:spPr/>
        <p:txBody>
          <a:bodyPr/>
          <a:lstStyle/>
          <a:p>
            <a:endParaRPr lang="en-US" dirty="0"/>
          </a:p>
          <a:p>
            <a:pPr algn="just"/>
            <a:r>
              <a:rPr lang="en-US" dirty="0"/>
              <a:t>The choice among the 3 offices on the efficient frontier will depend on the relative weight the owner gives to costs and benefits. If he is much more concerned about benefits, the </a:t>
            </a:r>
            <a:r>
              <a:rPr lang="en-US" dirty="0">
                <a:solidFill>
                  <a:srgbClr val="FF0000"/>
                </a:solidFill>
              </a:rPr>
              <a:t>Addison Square</a:t>
            </a:r>
            <a:r>
              <a:rPr lang="en-US" dirty="0"/>
              <a:t> will be his choice.</a:t>
            </a:r>
          </a:p>
        </p:txBody>
      </p:sp>
    </p:spTree>
    <p:extLst>
      <p:ext uri="{BB962C8B-B14F-4D97-AF65-F5344CB8AC3E}">
        <p14:creationId xmlns:p14="http://schemas.microsoft.com/office/powerpoint/2010/main" val="1800999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Sensitivity analyses</a:t>
            </a:r>
          </a:p>
        </p:txBody>
      </p:sp>
      <p:sp>
        <p:nvSpPr>
          <p:cNvPr id="3" name="Content Placeholder 2"/>
          <p:cNvSpPr>
            <a:spLocks noGrp="1"/>
          </p:cNvSpPr>
          <p:nvPr>
            <p:ph sz="quarter" idx="1"/>
          </p:nvPr>
        </p:nvSpPr>
        <p:spPr/>
        <p:txBody>
          <a:bodyPr>
            <a:normAutofit/>
          </a:bodyPr>
          <a:lstStyle/>
          <a:p>
            <a:r>
              <a:rPr lang="en-US" sz="2400" dirty="0"/>
              <a:t>It is used to examine how robust the choice of an alternative is to changes in the figures used in analysis.</a:t>
            </a:r>
          </a:p>
        </p:txBody>
      </p:sp>
      <p:pic>
        <p:nvPicPr>
          <p:cNvPr id="4" name="Picture 3"/>
          <p:cNvPicPr>
            <a:picLocks noChangeAspect="1"/>
          </p:cNvPicPr>
          <p:nvPr/>
        </p:nvPicPr>
        <p:blipFill>
          <a:blip r:embed="rId2"/>
          <a:stretch>
            <a:fillRect/>
          </a:stretch>
        </p:blipFill>
        <p:spPr>
          <a:xfrm>
            <a:off x="803442" y="2387946"/>
            <a:ext cx="3755550" cy="3935537"/>
          </a:xfrm>
          <a:prstGeom prst="rect">
            <a:avLst/>
          </a:prstGeom>
        </p:spPr>
      </p:pic>
      <p:sp>
        <p:nvSpPr>
          <p:cNvPr id="5" name="TextBox 4"/>
          <p:cNvSpPr txBox="1"/>
          <p:nvPr/>
        </p:nvSpPr>
        <p:spPr>
          <a:xfrm>
            <a:off x="5015026" y="2941457"/>
            <a:ext cx="3343351" cy="2554545"/>
          </a:xfrm>
          <a:prstGeom prst="rect">
            <a:avLst/>
          </a:prstGeom>
          <a:noFill/>
        </p:spPr>
        <p:txBody>
          <a:bodyPr wrap="square" rtlCol="0">
            <a:spAutoFit/>
          </a:bodyPr>
          <a:lstStyle/>
          <a:p>
            <a:pPr algn="just"/>
            <a:r>
              <a:rPr lang="en-US" sz="2000" dirty="0"/>
              <a:t>I.e.: If turnover had a weight of 0 this would imply that the three turnover attributes would also have 0 weights, which mean that Elton Street would have benefits with a value 81,7.</a:t>
            </a:r>
          </a:p>
        </p:txBody>
      </p:sp>
    </p:spTree>
    <p:extLst>
      <p:ext uri="{BB962C8B-B14F-4D97-AF65-F5344CB8AC3E}">
        <p14:creationId xmlns:p14="http://schemas.microsoft.com/office/powerpoint/2010/main" val="4026545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The axioms of the method</a:t>
            </a:r>
          </a:p>
        </p:txBody>
      </p:sp>
      <p:sp>
        <p:nvSpPr>
          <p:cNvPr id="3" name="Content Placeholder 2"/>
          <p:cNvSpPr>
            <a:spLocks noGrp="1"/>
          </p:cNvSpPr>
          <p:nvPr>
            <p:ph sz="quarter" idx="1"/>
          </p:nvPr>
        </p:nvSpPr>
        <p:spPr>
          <a:xfrm>
            <a:off x="301752" y="1527048"/>
            <a:ext cx="8503920" cy="4796436"/>
          </a:xfrm>
        </p:spPr>
        <p:txBody>
          <a:bodyPr>
            <a:normAutofit/>
          </a:bodyPr>
          <a:lstStyle/>
          <a:p>
            <a:pPr algn="just"/>
            <a:r>
              <a:rPr lang="en-US" sz="2400" dirty="0"/>
              <a:t>If the decision maker accepts these axioms, and if he is rational then he should also accept the preference ranking indicated by the method. </a:t>
            </a:r>
          </a:p>
          <a:p>
            <a:pPr algn="just"/>
            <a:endParaRPr lang="en-US" sz="2400" dirty="0"/>
          </a:p>
          <a:p>
            <a:pPr algn="just"/>
            <a:r>
              <a:rPr lang="en-US" sz="2000" dirty="0">
                <a:solidFill>
                  <a:srgbClr val="FF0000"/>
                </a:solidFill>
              </a:rPr>
              <a:t>A)</a:t>
            </a:r>
            <a:r>
              <a:rPr lang="en-US" sz="2000" dirty="0"/>
              <a:t> Decidability: We assumed that the owner was able to decide which of 2 options he preferred.</a:t>
            </a:r>
          </a:p>
          <a:p>
            <a:pPr algn="just"/>
            <a:r>
              <a:rPr lang="en-US" sz="2000" dirty="0">
                <a:solidFill>
                  <a:srgbClr val="FF0000"/>
                </a:solidFill>
              </a:rPr>
              <a:t>B)</a:t>
            </a:r>
            <a:r>
              <a:rPr lang="en-US" sz="2000" dirty="0"/>
              <a:t> Transitivity: if the owner prefers A to B and B to C, so he prefers A to C.</a:t>
            </a:r>
          </a:p>
          <a:p>
            <a:pPr algn="just"/>
            <a:r>
              <a:rPr lang="en-US" sz="2000" dirty="0">
                <a:solidFill>
                  <a:srgbClr val="FF0000"/>
                </a:solidFill>
              </a:rPr>
              <a:t>C) </a:t>
            </a:r>
            <a:r>
              <a:rPr lang="en-US" sz="2000" dirty="0"/>
              <a:t>Summation: If the owner prefers A to B and B to C, the strength of preference of A to C must be greater than the strength of A to B.</a:t>
            </a:r>
          </a:p>
          <a:p>
            <a:pPr algn="just"/>
            <a:r>
              <a:rPr lang="en-US" sz="2000" dirty="0">
                <a:solidFill>
                  <a:srgbClr val="FF0000"/>
                </a:solidFill>
              </a:rPr>
              <a:t>D)</a:t>
            </a:r>
            <a:r>
              <a:rPr lang="en-US" sz="2000" dirty="0"/>
              <a:t> Finite upper and bounds for value: we have to assume that the best option was not so wonderful and the worst option was not so awful.</a:t>
            </a:r>
          </a:p>
        </p:txBody>
      </p:sp>
    </p:spTree>
    <p:extLst>
      <p:ext uri="{BB962C8B-B14F-4D97-AF65-F5344CB8AC3E}">
        <p14:creationId xmlns:p14="http://schemas.microsoft.com/office/powerpoint/2010/main" val="401656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0000"/>
                </a:solidFill>
              </a:rPr>
              <a:t>Decisions involving multiple objectives</a:t>
            </a:r>
            <a:endParaRPr lang="en-US" dirty="0">
              <a:solidFill>
                <a:srgbClr val="FF0000"/>
              </a:solidFill>
            </a:endParaRPr>
          </a:p>
        </p:txBody>
      </p:sp>
      <p:sp>
        <p:nvSpPr>
          <p:cNvPr id="3" name="Content Placeholder 2"/>
          <p:cNvSpPr>
            <a:spLocks noGrp="1"/>
          </p:cNvSpPr>
          <p:nvPr>
            <p:ph sz="quarter" idx="1"/>
          </p:nvPr>
        </p:nvSpPr>
        <p:spPr>
          <a:xfrm>
            <a:off x="301752" y="1527048"/>
            <a:ext cx="8613648" cy="4572000"/>
          </a:xfrm>
        </p:spPr>
        <p:txBody>
          <a:bodyPr/>
          <a:lstStyle/>
          <a:p>
            <a:pPr algn="just"/>
            <a:r>
              <a:rPr lang="en-US" sz="2400" dirty="0"/>
              <a:t>This chapter will explore how decision analysis can be used to support decision makers who have multiple objectives. The idea is to split the problem into  small parts focusing on each part separately</a:t>
            </a:r>
          </a:p>
          <a:p>
            <a:pPr algn="just"/>
            <a:endParaRPr lang="en-US" sz="2400" dirty="0"/>
          </a:p>
          <a:p>
            <a:pPr algn="just"/>
            <a:r>
              <a:rPr lang="en-US" sz="2400" dirty="0"/>
              <a:t>The method explained here is normally applied in situation where a particular course of action is regarded as certain. If decision maker acts consistently with his or her stated preferences, the alternatives will be chosen following the prescriptive analysis, which are based on axioms.</a:t>
            </a:r>
          </a:p>
          <a:p>
            <a:endParaRPr lang="en-US" dirty="0"/>
          </a:p>
        </p:txBody>
      </p:sp>
      <p:pic>
        <p:nvPicPr>
          <p:cNvPr id="5" name="Picture 4"/>
          <p:cNvPicPr>
            <a:picLocks noChangeAspect="1"/>
          </p:cNvPicPr>
          <p:nvPr/>
        </p:nvPicPr>
        <p:blipFill>
          <a:blip r:embed="rId2"/>
          <a:stretch>
            <a:fillRect/>
          </a:stretch>
        </p:blipFill>
        <p:spPr>
          <a:xfrm>
            <a:off x="6976872" y="5299546"/>
            <a:ext cx="2072455" cy="1381637"/>
          </a:xfrm>
          <a:prstGeom prst="rect">
            <a:avLst/>
          </a:prstGeom>
        </p:spPr>
      </p:pic>
    </p:spTree>
    <p:extLst>
      <p:ext uri="{BB962C8B-B14F-4D97-AF65-F5344CB8AC3E}">
        <p14:creationId xmlns:p14="http://schemas.microsoft.com/office/powerpoint/2010/main" val="2591921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Basic terminology</a:t>
            </a:r>
          </a:p>
        </p:txBody>
      </p:sp>
      <p:sp>
        <p:nvSpPr>
          <p:cNvPr id="3" name="Content Placeholder 2"/>
          <p:cNvSpPr>
            <a:spLocks noGrp="1"/>
          </p:cNvSpPr>
          <p:nvPr>
            <p:ph sz="quarter" idx="1"/>
          </p:nvPr>
        </p:nvSpPr>
        <p:spPr/>
        <p:txBody>
          <a:bodyPr>
            <a:normAutofit fontScale="92500" lnSpcReduction="10000"/>
          </a:bodyPr>
          <a:lstStyle/>
          <a:p>
            <a:pPr algn="just"/>
            <a:r>
              <a:rPr lang="en-US" dirty="0"/>
              <a:t>Objectives: An objective is an indication of preferred direction of movement. </a:t>
            </a:r>
            <a:r>
              <a:rPr lang="en-US" dirty="0" err="1"/>
              <a:t>i.e</a:t>
            </a:r>
            <a:r>
              <a:rPr lang="en-US" dirty="0"/>
              <a:t>: buy a safe house.</a:t>
            </a:r>
          </a:p>
          <a:p>
            <a:pPr marL="0" indent="0" algn="just">
              <a:buNone/>
            </a:pPr>
            <a:endParaRPr lang="en-US" dirty="0"/>
          </a:p>
          <a:p>
            <a:pPr algn="just"/>
            <a:r>
              <a:rPr lang="en-US" dirty="0"/>
              <a:t>Attribute: It is used to measure performance in relation to an objective, </a:t>
            </a:r>
            <a:r>
              <a:rPr lang="en-US" dirty="0" err="1"/>
              <a:t>i.e</a:t>
            </a:r>
            <a:r>
              <a:rPr lang="en-US" dirty="0"/>
              <a:t>: number of times this house was stolen.</a:t>
            </a:r>
          </a:p>
          <a:p>
            <a:pPr marL="0" indent="0" algn="just">
              <a:buNone/>
            </a:pPr>
            <a:endParaRPr lang="en-US" dirty="0"/>
          </a:p>
          <a:p>
            <a:pPr algn="just"/>
            <a:r>
              <a:rPr lang="en-US" dirty="0"/>
              <a:t>Value versus Utility: If the decision involves no elements of risk and uncertainty for each course of action, we will refer to this score as the value; otherwise, we will refer to this score as a utility.</a:t>
            </a:r>
          </a:p>
        </p:txBody>
      </p:sp>
    </p:spTree>
    <p:extLst>
      <p:ext uri="{BB962C8B-B14F-4D97-AF65-F5344CB8AC3E}">
        <p14:creationId xmlns:p14="http://schemas.microsoft.com/office/powerpoint/2010/main" val="117803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An office location problem</a:t>
            </a:r>
          </a:p>
        </p:txBody>
      </p:sp>
      <p:sp>
        <p:nvSpPr>
          <p:cNvPr id="3" name="Content Placeholder 2"/>
          <p:cNvSpPr>
            <a:spLocks noGrp="1"/>
          </p:cNvSpPr>
          <p:nvPr>
            <p:ph sz="quarter" idx="1"/>
          </p:nvPr>
        </p:nvSpPr>
        <p:spPr/>
        <p:txBody>
          <a:bodyPr>
            <a:normAutofit/>
          </a:bodyPr>
          <a:lstStyle/>
          <a:p>
            <a:r>
              <a:rPr lang="en-US" sz="2000" dirty="0"/>
              <a:t>A small printing business must  move from its existing office.</a:t>
            </a:r>
          </a:p>
          <a:p>
            <a:endParaRPr lang="en-US" sz="2000" dirty="0"/>
          </a:p>
          <a:p>
            <a:r>
              <a:rPr lang="en-US" sz="2000" dirty="0"/>
              <a:t>The owner is considering seven new possibilities.</a:t>
            </a:r>
          </a:p>
          <a:p>
            <a:endParaRPr lang="en-US" sz="2000" dirty="0"/>
          </a:p>
          <a:p>
            <a:r>
              <a:rPr lang="en-US" sz="2000" dirty="0"/>
              <a:t>However, the owner has a lot of factors to consider.</a:t>
            </a:r>
          </a:p>
        </p:txBody>
      </p:sp>
      <p:sp>
        <p:nvSpPr>
          <p:cNvPr id="4" name="Rounded Rectangle 3"/>
          <p:cNvSpPr/>
          <p:nvPr/>
        </p:nvSpPr>
        <p:spPr>
          <a:xfrm>
            <a:off x="1114450" y="4107673"/>
            <a:ext cx="2306653" cy="9588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3421103" y="4107672"/>
            <a:ext cx="2148044" cy="6479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450125" y="4494866"/>
            <a:ext cx="2148044" cy="2607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450125" y="4755572"/>
            <a:ext cx="2148044" cy="1684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421103" y="4755573"/>
            <a:ext cx="2148044" cy="6219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421103" y="4755573"/>
            <a:ext cx="2148044" cy="10236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3450125" y="3751329"/>
            <a:ext cx="2148044" cy="10042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3421103" y="4755573"/>
            <a:ext cx="2148044" cy="14383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662963" y="3516348"/>
            <a:ext cx="2008602" cy="2893100"/>
          </a:xfrm>
          <a:prstGeom prst="rect">
            <a:avLst/>
          </a:prstGeom>
          <a:noFill/>
        </p:spPr>
        <p:txBody>
          <a:bodyPr wrap="square" rtlCol="0">
            <a:spAutoFit/>
          </a:bodyPr>
          <a:lstStyle/>
          <a:p>
            <a:r>
              <a:rPr lang="en-US" sz="1400" dirty="0"/>
              <a:t>Addison Square (A)</a:t>
            </a:r>
          </a:p>
          <a:p>
            <a:endParaRPr lang="en-US" sz="1400" dirty="0"/>
          </a:p>
          <a:p>
            <a:r>
              <a:rPr lang="en-US" sz="1400" dirty="0" err="1"/>
              <a:t>Bilton</a:t>
            </a:r>
            <a:r>
              <a:rPr lang="en-US" sz="1400" dirty="0"/>
              <a:t> Village (B)</a:t>
            </a:r>
          </a:p>
          <a:p>
            <a:endParaRPr lang="en-US" sz="1400" dirty="0"/>
          </a:p>
          <a:p>
            <a:r>
              <a:rPr lang="en-US" sz="1400" dirty="0"/>
              <a:t>Carlisle Walk (C)</a:t>
            </a:r>
          </a:p>
          <a:p>
            <a:endParaRPr lang="en-US" sz="1400" dirty="0"/>
          </a:p>
          <a:p>
            <a:r>
              <a:rPr lang="en-US" sz="1400" dirty="0"/>
              <a:t>Denver Street (D)</a:t>
            </a:r>
          </a:p>
          <a:p>
            <a:endParaRPr lang="en-US" sz="1400" dirty="0"/>
          </a:p>
          <a:p>
            <a:r>
              <a:rPr lang="en-US" sz="1400" dirty="0"/>
              <a:t>Elton Street (E)</a:t>
            </a:r>
          </a:p>
          <a:p>
            <a:endParaRPr lang="en-US" sz="1400" dirty="0"/>
          </a:p>
          <a:p>
            <a:r>
              <a:rPr lang="en-US" sz="1400" dirty="0" err="1"/>
              <a:t>Filton</a:t>
            </a:r>
            <a:r>
              <a:rPr lang="en-US" sz="1400" dirty="0"/>
              <a:t> Village (F)</a:t>
            </a:r>
          </a:p>
          <a:p>
            <a:endParaRPr lang="en-US" sz="1400" dirty="0"/>
          </a:p>
          <a:p>
            <a:r>
              <a:rPr lang="en-US" sz="1400" dirty="0"/>
              <a:t>Gorton Square (G)</a:t>
            </a:r>
          </a:p>
        </p:txBody>
      </p:sp>
      <p:sp>
        <p:nvSpPr>
          <p:cNvPr id="47" name="TextBox 46"/>
          <p:cNvSpPr txBox="1"/>
          <p:nvPr/>
        </p:nvSpPr>
        <p:spPr>
          <a:xfrm>
            <a:off x="1114450" y="4285771"/>
            <a:ext cx="2306653" cy="646331"/>
          </a:xfrm>
          <a:prstGeom prst="rect">
            <a:avLst/>
          </a:prstGeom>
          <a:noFill/>
        </p:spPr>
        <p:txBody>
          <a:bodyPr wrap="square" rtlCol="0">
            <a:spAutoFit/>
          </a:bodyPr>
          <a:lstStyle/>
          <a:p>
            <a:pPr algn="ctr"/>
            <a:r>
              <a:rPr lang="en-US" dirty="0"/>
              <a:t>Decision to move to a new office</a:t>
            </a:r>
          </a:p>
        </p:txBody>
      </p:sp>
    </p:spTree>
    <p:extLst>
      <p:ext uri="{BB962C8B-B14F-4D97-AF65-F5344CB8AC3E}">
        <p14:creationId xmlns:p14="http://schemas.microsoft.com/office/powerpoint/2010/main" val="993572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FF0000"/>
                </a:solidFill>
              </a:rPr>
              <a:t>SMART – Simple Multi Attribute Rating Technique</a:t>
            </a:r>
          </a:p>
        </p:txBody>
      </p:sp>
      <p:sp>
        <p:nvSpPr>
          <p:cNvPr id="3" name="Content Placeholder 2"/>
          <p:cNvSpPr>
            <a:spLocks noGrp="1"/>
          </p:cNvSpPr>
          <p:nvPr>
            <p:ph sz="quarter" idx="1"/>
          </p:nvPr>
        </p:nvSpPr>
        <p:spPr/>
        <p:txBody>
          <a:bodyPr>
            <a:normAutofit fontScale="92500" lnSpcReduction="20000"/>
          </a:bodyPr>
          <a:lstStyle/>
          <a:p>
            <a:pPr marL="0" indent="0" algn="ctr">
              <a:buNone/>
            </a:pPr>
            <a:r>
              <a:rPr lang="en-US" b="1" dirty="0"/>
              <a:t>The main stages are the following</a:t>
            </a:r>
          </a:p>
          <a:p>
            <a:pPr algn="just"/>
            <a:endParaRPr lang="en-US" sz="2400" dirty="0"/>
          </a:p>
          <a:p>
            <a:pPr marL="0" indent="0" algn="just">
              <a:buNone/>
            </a:pPr>
            <a:r>
              <a:rPr lang="en-US" sz="2400" dirty="0">
                <a:solidFill>
                  <a:srgbClr val="FF0000"/>
                </a:solidFill>
              </a:rPr>
              <a:t>1)</a:t>
            </a:r>
            <a:r>
              <a:rPr lang="en-US" sz="2400" dirty="0"/>
              <a:t> Identify the decision maker: business owner</a:t>
            </a:r>
          </a:p>
          <a:p>
            <a:pPr marL="0" indent="0" algn="just">
              <a:buNone/>
            </a:pPr>
            <a:r>
              <a:rPr lang="en-US" sz="2400" dirty="0">
                <a:solidFill>
                  <a:srgbClr val="FF0000"/>
                </a:solidFill>
              </a:rPr>
              <a:t>2) </a:t>
            </a:r>
            <a:r>
              <a:rPr lang="en-US" sz="2400" dirty="0"/>
              <a:t>Identify the alternative course of action: 7 offices</a:t>
            </a:r>
          </a:p>
          <a:p>
            <a:pPr marL="0" indent="0" algn="just">
              <a:buNone/>
            </a:pPr>
            <a:r>
              <a:rPr lang="en-US" sz="2400" dirty="0">
                <a:solidFill>
                  <a:srgbClr val="FF0000"/>
                </a:solidFill>
              </a:rPr>
              <a:t>3) </a:t>
            </a:r>
            <a:r>
              <a:rPr lang="en-US" sz="2400" dirty="0"/>
              <a:t>Identify the attributes which are relevant to the decision problem. Building the value tree.</a:t>
            </a:r>
          </a:p>
          <a:p>
            <a:pPr marL="0" indent="0" algn="just">
              <a:buNone/>
            </a:pPr>
            <a:r>
              <a:rPr lang="en-US" sz="2400" dirty="0">
                <a:solidFill>
                  <a:srgbClr val="FF0000"/>
                </a:solidFill>
              </a:rPr>
              <a:t>4) </a:t>
            </a:r>
            <a:r>
              <a:rPr lang="en-US" sz="2400" dirty="0"/>
              <a:t>Assign values to measure the performance of alternatives on that attribute.</a:t>
            </a:r>
          </a:p>
          <a:p>
            <a:pPr marL="0" indent="0" algn="just">
              <a:buNone/>
            </a:pPr>
            <a:r>
              <a:rPr lang="en-US" sz="2400" dirty="0">
                <a:solidFill>
                  <a:srgbClr val="FF0000"/>
                </a:solidFill>
              </a:rPr>
              <a:t>5) </a:t>
            </a:r>
            <a:r>
              <a:rPr lang="en-US" sz="2400" dirty="0"/>
              <a:t>Determine a weight for each attribute.</a:t>
            </a:r>
          </a:p>
          <a:p>
            <a:pPr marL="0" indent="0" algn="just">
              <a:buNone/>
            </a:pPr>
            <a:r>
              <a:rPr lang="en-US" sz="2400" dirty="0">
                <a:solidFill>
                  <a:srgbClr val="FF0000"/>
                </a:solidFill>
              </a:rPr>
              <a:t>6) </a:t>
            </a:r>
            <a:r>
              <a:rPr lang="en-US" sz="2400" dirty="0"/>
              <a:t>For each alternative, take a weighted average of the values assigned to that alternative.</a:t>
            </a:r>
          </a:p>
          <a:p>
            <a:pPr marL="0" indent="0" algn="just">
              <a:buNone/>
            </a:pPr>
            <a:r>
              <a:rPr lang="en-US" sz="2400" dirty="0">
                <a:solidFill>
                  <a:srgbClr val="FF0000"/>
                </a:solidFill>
              </a:rPr>
              <a:t>7) </a:t>
            </a:r>
            <a:r>
              <a:rPr lang="en-US" sz="2400" dirty="0"/>
              <a:t>Make a provisional decision</a:t>
            </a:r>
          </a:p>
          <a:p>
            <a:pPr marL="0" indent="0" algn="just">
              <a:buNone/>
            </a:pPr>
            <a:r>
              <a:rPr lang="en-US" sz="2400" dirty="0">
                <a:solidFill>
                  <a:srgbClr val="FF0000"/>
                </a:solidFill>
              </a:rPr>
              <a:t>8)</a:t>
            </a:r>
            <a:r>
              <a:rPr lang="en-US" sz="2400" dirty="0"/>
              <a:t> Perform sensitivity analysis to check how robust the decision is facing the problems</a:t>
            </a:r>
          </a:p>
        </p:txBody>
      </p:sp>
    </p:spTree>
    <p:extLst>
      <p:ext uri="{BB962C8B-B14F-4D97-AF65-F5344CB8AC3E}">
        <p14:creationId xmlns:p14="http://schemas.microsoft.com/office/powerpoint/2010/main" val="191092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3. Constructing the Value tree</a:t>
            </a:r>
          </a:p>
        </p:txBody>
      </p:sp>
      <p:pic>
        <p:nvPicPr>
          <p:cNvPr id="12" name="Content Placeholder 11"/>
          <p:cNvPicPr>
            <a:picLocks noGrp="1" noChangeAspect="1"/>
          </p:cNvPicPr>
          <p:nvPr>
            <p:ph sz="quarter" idx="1"/>
          </p:nvPr>
        </p:nvPicPr>
        <p:blipFill rotWithShape="1">
          <a:blip r:embed="rId2"/>
          <a:srcRect l="-22128" t="-7388" r="-21116"/>
          <a:stretch/>
        </p:blipFill>
        <p:spPr>
          <a:xfrm>
            <a:off x="-945987" y="1527048"/>
            <a:ext cx="10988999" cy="4420655"/>
          </a:xfrm>
        </p:spPr>
      </p:pic>
    </p:spTree>
    <p:extLst>
      <p:ext uri="{BB962C8B-B14F-4D97-AF65-F5344CB8AC3E}">
        <p14:creationId xmlns:p14="http://schemas.microsoft.com/office/powerpoint/2010/main" val="1475981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2200" b="1" dirty="0">
                <a:solidFill>
                  <a:schemeClr val="accent1">
                    <a:lumMod val="50000"/>
                  </a:schemeClr>
                </a:solidFill>
              </a:rPr>
              <a:t>Is the value tree an accurate and useful representation of the decision maker’s concerns?</a:t>
            </a:r>
            <a:endParaRPr lang="pt-BR" sz="2200" dirty="0"/>
          </a:p>
        </p:txBody>
      </p:sp>
      <p:sp>
        <p:nvSpPr>
          <p:cNvPr id="5" name="Rectangle 3"/>
          <p:cNvSpPr txBox="1">
            <a:spLocks noChangeArrowheads="1"/>
          </p:cNvSpPr>
          <p:nvPr/>
        </p:nvSpPr>
        <p:spPr>
          <a:xfrm>
            <a:off x="685800" y="2209800"/>
            <a:ext cx="7772400" cy="3886200"/>
          </a:xfrm>
          <a:prstGeom prst="rect">
            <a:avLst/>
          </a:prstGeom>
        </p:spPr>
        <p:txBody>
          <a:bodyPr vert="horz">
            <a:normAutofit/>
          </a:bodyPr>
          <a:lstStyle/>
          <a:p>
            <a:pPr marL="609600" marR="0" lvl="0" indent="-609600" algn="l" defTabSz="914400" rtl="0" eaLnBrk="1" fontAlgn="auto" latinLnBrk="0" hangingPunct="1">
              <a:lnSpc>
                <a:spcPct val="100000"/>
              </a:lnSpc>
              <a:spcBef>
                <a:spcPct val="50000"/>
              </a:spcBef>
              <a:spcAft>
                <a:spcPts val="0"/>
              </a:spcAft>
              <a:buClr>
                <a:schemeClr val="accent1"/>
              </a:buClr>
              <a:buSzPct val="85000"/>
              <a:buFontTx/>
              <a:buAutoNum type="arabicPeriod"/>
              <a:tabLst/>
              <a:defRPr/>
            </a:pPr>
            <a:r>
              <a:rPr kumimoji="0" lang="en-US" altLang="en-US" sz="2700" b="0" i="0" u="none" strike="noStrike" kern="1200" cap="none" spc="0" normalizeH="0" baseline="0" noProof="0" dirty="0">
                <a:ln>
                  <a:noFill/>
                </a:ln>
                <a:solidFill>
                  <a:schemeClr val="tx1"/>
                </a:solidFill>
                <a:effectLst/>
                <a:uLnTx/>
                <a:uFillTx/>
                <a:latin typeface="+mn-lt"/>
                <a:ea typeface="+mn-ea"/>
                <a:cs typeface="+mn-cs"/>
              </a:rPr>
              <a:t>Completeness</a:t>
            </a:r>
          </a:p>
          <a:p>
            <a:pPr marL="609600" marR="0" lvl="0" indent="-609600" algn="l" defTabSz="914400" rtl="0" eaLnBrk="1" fontAlgn="auto" latinLnBrk="0" hangingPunct="1">
              <a:lnSpc>
                <a:spcPct val="100000"/>
              </a:lnSpc>
              <a:spcBef>
                <a:spcPct val="50000"/>
              </a:spcBef>
              <a:spcAft>
                <a:spcPts val="0"/>
              </a:spcAft>
              <a:buClr>
                <a:schemeClr val="accent1"/>
              </a:buClr>
              <a:buSzPct val="85000"/>
              <a:buFontTx/>
              <a:buAutoNum type="arabicPeriod"/>
              <a:tabLst/>
              <a:defRPr/>
            </a:pPr>
            <a:r>
              <a:rPr kumimoji="0" lang="en-US" altLang="en-US" sz="2700" b="0" i="0" u="none" strike="noStrike" kern="1200" cap="none" spc="0" normalizeH="0" baseline="0" noProof="0" dirty="0" err="1">
                <a:ln>
                  <a:noFill/>
                </a:ln>
                <a:solidFill>
                  <a:schemeClr val="tx1"/>
                </a:solidFill>
                <a:effectLst/>
                <a:uLnTx/>
                <a:uFillTx/>
                <a:latin typeface="+mn-lt"/>
                <a:ea typeface="+mn-ea"/>
                <a:cs typeface="+mn-cs"/>
              </a:rPr>
              <a:t>Operationality</a:t>
            </a:r>
            <a:r>
              <a:rPr kumimoji="0" lang="en-US" altLang="en-US" sz="2700" b="0" i="0" u="none" strike="noStrike" kern="1200" cap="none" spc="0" normalizeH="0" baseline="0" noProof="0" dirty="0">
                <a:ln>
                  <a:noFill/>
                </a:ln>
                <a:solidFill>
                  <a:schemeClr val="tx1"/>
                </a:solidFill>
                <a:effectLst/>
                <a:uLnTx/>
                <a:uFillTx/>
                <a:latin typeface="+mn-lt"/>
                <a:ea typeface="+mn-ea"/>
                <a:cs typeface="+mn-cs"/>
              </a:rPr>
              <a:t> </a:t>
            </a:r>
          </a:p>
          <a:p>
            <a:pPr marL="609600" marR="0" lvl="0" indent="-609600" algn="l" defTabSz="914400" rtl="0" eaLnBrk="1" fontAlgn="auto" latinLnBrk="0" hangingPunct="1">
              <a:lnSpc>
                <a:spcPct val="100000"/>
              </a:lnSpc>
              <a:spcBef>
                <a:spcPct val="50000"/>
              </a:spcBef>
              <a:spcAft>
                <a:spcPts val="0"/>
              </a:spcAft>
              <a:buClr>
                <a:schemeClr val="accent1"/>
              </a:buClr>
              <a:buSzPct val="85000"/>
              <a:buFontTx/>
              <a:buNone/>
              <a:tabLst/>
              <a:defRPr/>
            </a:pPr>
            <a:r>
              <a:rPr kumimoji="0" lang="en-US" altLang="en-US" sz="2700" b="0" i="0" u="none" strike="noStrike" kern="1200" cap="none" spc="0" normalizeH="0" baseline="0" noProof="0" dirty="0">
                <a:ln>
                  <a:noFill/>
                </a:ln>
                <a:solidFill>
                  <a:schemeClr val="tx1"/>
                </a:solidFill>
                <a:effectLst/>
                <a:uLnTx/>
                <a:uFillTx/>
                <a:latin typeface="+mn-lt"/>
                <a:ea typeface="+mn-ea"/>
                <a:cs typeface="+mn-cs"/>
              </a:rPr>
              <a:t>3.   </a:t>
            </a:r>
            <a:r>
              <a:rPr kumimoji="0" lang="en-US" altLang="en-US" sz="2700" b="0" i="0" u="none" strike="noStrike" kern="1200" cap="none" spc="0" normalizeH="0" baseline="0" noProof="0" dirty="0" err="1">
                <a:ln>
                  <a:noFill/>
                </a:ln>
                <a:solidFill>
                  <a:schemeClr val="tx1"/>
                </a:solidFill>
                <a:effectLst/>
                <a:uLnTx/>
                <a:uFillTx/>
                <a:latin typeface="+mn-lt"/>
                <a:ea typeface="+mn-ea"/>
                <a:cs typeface="+mn-cs"/>
              </a:rPr>
              <a:t>Decomposibility</a:t>
            </a:r>
            <a:r>
              <a:rPr kumimoji="0" lang="en-US" altLang="en-US" sz="2700" b="0" i="0" u="none" strike="noStrike" kern="1200" cap="none" spc="0" normalizeH="0" baseline="0" noProof="0" dirty="0">
                <a:ln>
                  <a:noFill/>
                </a:ln>
                <a:solidFill>
                  <a:schemeClr val="tx1"/>
                </a:solidFill>
                <a:effectLst/>
                <a:uLnTx/>
                <a:uFillTx/>
                <a:latin typeface="+mn-lt"/>
                <a:ea typeface="+mn-ea"/>
                <a:cs typeface="+mn-cs"/>
              </a:rPr>
              <a:t> </a:t>
            </a:r>
          </a:p>
          <a:p>
            <a:pPr marL="609600" marR="0" lvl="0" indent="-609600" algn="l" defTabSz="914400" rtl="0" eaLnBrk="1" fontAlgn="auto" latinLnBrk="0" hangingPunct="1">
              <a:lnSpc>
                <a:spcPct val="100000"/>
              </a:lnSpc>
              <a:spcBef>
                <a:spcPct val="50000"/>
              </a:spcBef>
              <a:spcAft>
                <a:spcPts val="0"/>
              </a:spcAft>
              <a:buClr>
                <a:schemeClr val="accent1"/>
              </a:buClr>
              <a:buSzPct val="85000"/>
              <a:buFontTx/>
              <a:buNone/>
              <a:tabLst/>
              <a:defRPr/>
            </a:pPr>
            <a:r>
              <a:rPr kumimoji="0" lang="en-US" altLang="en-US" sz="2700" b="0" i="0" u="none" strike="noStrike" kern="1200" cap="none" spc="0" normalizeH="0" baseline="0" noProof="0" dirty="0">
                <a:ln>
                  <a:noFill/>
                </a:ln>
                <a:solidFill>
                  <a:schemeClr val="tx1"/>
                </a:solidFill>
                <a:effectLst/>
                <a:uLnTx/>
                <a:uFillTx/>
                <a:latin typeface="+mn-lt"/>
                <a:ea typeface="+mn-ea"/>
                <a:cs typeface="+mn-cs"/>
              </a:rPr>
              <a:t>4.   Absence of redundancy</a:t>
            </a:r>
          </a:p>
          <a:p>
            <a:pPr marL="609600" marR="0" lvl="0" indent="-609600" algn="l" defTabSz="914400" rtl="0" eaLnBrk="1" fontAlgn="auto" latinLnBrk="0" hangingPunct="1">
              <a:lnSpc>
                <a:spcPct val="100000"/>
              </a:lnSpc>
              <a:spcBef>
                <a:spcPct val="50000"/>
              </a:spcBef>
              <a:spcAft>
                <a:spcPts val="0"/>
              </a:spcAft>
              <a:buClr>
                <a:schemeClr val="accent1"/>
              </a:buClr>
              <a:buSzPct val="85000"/>
              <a:buFontTx/>
              <a:buNone/>
              <a:tabLst/>
              <a:defRPr/>
            </a:pPr>
            <a:r>
              <a:rPr kumimoji="0" lang="en-US" altLang="en-US" sz="2700" b="0" i="0" u="none" strike="noStrike" kern="1200" cap="none" spc="0" normalizeH="0" baseline="0" noProof="0" dirty="0">
                <a:ln>
                  <a:noFill/>
                </a:ln>
                <a:solidFill>
                  <a:schemeClr val="tx1"/>
                </a:solidFill>
                <a:effectLst/>
                <a:uLnTx/>
                <a:uFillTx/>
                <a:latin typeface="+mn-lt"/>
                <a:ea typeface="+mn-ea"/>
                <a:cs typeface="+mn-cs"/>
              </a:rPr>
              <a:t>5.   Minimum size</a:t>
            </a:r>
          </a:p>
          <a:p>
            <a:pPr marL="609600" marR="0" lvl="0" indent="-60960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GB" alt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FF0000"/>
                </a:solidFill>
              </a:rPr>
              <a:t>4</a:t>
            </a:r>
            <a:r>
              <a:rPr lang="en-US" sz="2600" dirty="0">
                <a:solidFill>
                  <a:srgbClr val="FF0000"/>
                </a:solidFill>
              </a:rPr>
              <a:t>. Measuring how well the option perform on each attribute</a:t>
            </a:r>
          </a:p>
        </p:txBody>
      </p:sp>
      <p:sp>
        <p:nvSpPr>
          <p:cNvPr id="3" name="Content Placeholder 2"/>
          <p:cNvSpPr>
            <a:spLocks noGrp="1"/>
          </p:cNvSpPr>
          <p:nvPr>
            <p:ph sz="quarter" idx="1"/>
          </p:nvPr>
        </p:nvSpPr>
        <p:spPr/>
        <p:txBody>
          <a:bodyPr/>
          <a:lstStyle/>
          <a:p>
            <a:r>
              <a:rPr lang="en-US" dirty="0"/>
              <a:t>Costs are values</a:t>
            </a:r>
          </a:p>
          <a:p>
            <a:pPr marL="0" indent="0">
              <a:buNone/>
            </a:pPr>
            <a:endParaRPr lang="en-US" dirty="0"/>
          </a:p>
          <a:p>
            <a:r>
              <a:rPr lang="en-US" dirty="0"/>
              <a:t>Measuring the benefit attributes is a little bit difficult.</a:t>
            </a:r>
          </a:p>
          <a:p>
            <a:pPr marL="0" indent="0">
              <a:buNone/>
            </a:pPr>
            <a:endParaRPr lang="en-US" dirty="0"/>
          </a:p>
          <a:p>
            <a:r>
              <a:rPr lang="en-US" dirty="0"/>
              <a:t>Variables to represent those attributes, i.e.: size.</a:t>
            </a:r>
          </a:p>
        </p:txBody>
      </p:sp>
      <p:pic>
        <p:nvPicPr>
          <p:cNvPr id="4" name="Picture 3"/>
          <p:cNvPicPr>
            <a:picLocks noChangeAspect="1"/>
          </p:cNvPicPr>
          <p:nvPr/>
        </p:nvPicPr>
        <p:blipFill>
          <a:blip r:embed="rId2"/>
          <a:stretch>
            <a:fillRect/>
          </a:stretch>
        </p:blipFill>
        <p:spPr>
          <a:xfrm>
            <a:off x="3697798" y="1527048"/>
            <a:ext cx="1317228" cy="760766"/>
          </a:xfrm>
          <a:prstGeom prst="rect">
            <a:avLst/>
          </a:prstGeom>
        </p:spPr>
      </p:pic>
      <p:pic>
        <p:nvPicPr>
          <p:cNvPr id="6" name="Picture 5"/>
          <p:cNvPicPr>
            <a:picLocks noChangeAspect="1"/>
          </p:cNvPicPr>
          <p:nvPr/>
        </p:nvPicPr>
        <p:blipFill>
          <a:blip r:embed="rId3"/>
          <a:stretch>
            <a:fillRect/>
          </a:stretch>
        </p:blipFill>
        <p:spPr>
          <a:xfrm>
            <a:off x="3697798" y="4807334"/>
            <a:ext cx="1923504" cy="1291714"/>
          </a:xfrm>
          <a:prstGeom prst="rect">
            <a:avLst/>
          </a:prstGeom>
        </p:spPr>
      </p:pic>
    </p:spTree>
    <p:extLst>
      <p:ext uri="{BB962C8B-B14F-4D97-AF65-F5344CB8AC3E}">
        <p14:creationId xmlns:p14="http://schemas.microsoft.com/office/powerpoint/2010/main" val="39359106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6941</TotalTime>
  <Words>1484</Words>
  <Application>Microsoft Office PowerPoint</Application>
  <PresentationFormat>Apresentação na tela (4:3)</PresentationFormat>
  <Paragraphs>162</Paragraphs>
  <Slides>23</Slides>
  <Notes>1</Notes>
  <HiddenSlides>0</HiddenSlides>
  <MMClips>0</MMClips>
  <ScaleCrop>false</ScaleCrop>
  <HeadingPairs>
    <vt:vector size="4" baseType="variant">
      <vt:variant>
        <vt:lpstr>Tema</vt:lpstr>
      </vt:variant>
      <vt:variant>
        <vt:i4>1</vt:i4>
      </vt:variant>
      <vt:variant>
        <vt:lpstr>Títulos de slides</vt:lpstr>
      </vt:variant>
      <vt:variant>
        <vt:i4>23</vt:i4>
      </vt:variant>
    </vt:vector>
  </HeadingPairs>
  <TitlesOfParts>
    <vt:vector size="24" baseType="lpstr">
      <vt:lpstr>Civic</vt:lpstr>
      <vt:lpstr>Apresentação do PowerPoint</vt:lpstr>
      <vt:lpstr>Multiple Criteria approach</vt:lpstr>
      <vt:lpstr>Decisions involving multiple objectives</vt:lpstr>
      <vt:lpstr>Basic terminology</vt:lpstr>
      <vt:lpstr>An office location problem</vt:lpstr>
      <vt:lpstr>SMART – Simple Multi Attribute Rating Technique</vt:lpstr>
      <vt:lpstr>3. Constructing the Value tree</vt:lpstr>
      <vt:lpstr>Is the value tree an accurate and useful representation of the decision maker’s concerns?</vt:lpstr>
      <vt:lpstr>4. Measuring how well the option perform on each attribute</vt:lpstr>
      <vt:lpstr>Direct Rating</vt:lpstr>
      <vt:lpstr>Direct Rating</vt:lpstr>
      <vt:lpstr>Bisection- Value functions</vt:lpstr>
      <vt:lpstr>Bisection - Value functions</vt:lpstr>
      <vt:lpstr>Value functions</vt:lpstr>
      <vt:lpstr>5. Determining the weights of the attributes</vt:lpstr>
      <vt:lpstr>5. Determining the weights of the attributes- Swing Weights</vt:lpstr>
      <vt:lpstr>Determining the weights of the attributes</vt:lpstr>
      <vt:lpstr>Calculating aggregate benefits for each location</vt:lpstr>
      <vt:lpstr>6. Aggregating the benefits using additive model</vt:lpstr>
      <vt:lpstr>7. Trading benefits against cost</vt:lpstr>
      <vt:lpstr>7. Trading benefits against cost</vt:lpstr>
      <vt:lpstr>Sensitivity analyses</vt:lpstr>
      <vt:lpstr>The axioms of the method</vt:lpstr>
    </vt:vector>
  </TitlesOfParts>
  <Company>paula horta lemos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Federal de São Carlos Pós-Graduação em Engenharia de Produção Campus Sorocaba</dc:title>
  <dc:creator>User</dc:creator>
  <cp:lastModifiedBy>Usuário do Windows</cp:lastModifiedBy>
  <cp:revision>60</cp:revision>
  <cp:lastPrinted>2019-02-25T17:09:42Z</cp:lastPrinted>
  <dcterms:created xsi:type="dcterms:W3CDTF">2016-04-07T21:56:29Z</dcterms:created>
  <dcterms:modified xsi:type="dcterms:W3CDTF">2023-09-14T13:59:41Z</dcterms:modified>
</cp:coreProperties>
</file>