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handoutMasterIdLst>
    <p:handoutMasterId r:id="rId15"/>
  </p:handoutMasterIdLst>
  <p:sldIdLst>
    <p:sldId id="460" r:id="rId2"/>
    <p:sldId id="462" r:id="rId3"/>
    <p:sldId id="463" r:id="rId4"/>
    <p:sldId id="464" r:id="rId5"/>
    <p:sldId id="469" r:id="rId6"/>
    <p:sldId id="466" r:id="rId7"/>
    <p:sldId id="467" r:id="rId8"/>
    <p:sldId id="470" r:id="rId9"/>
    <p:sldId id="468" r:id="rId10"/>
    <p:sldId id="471" r:id="rId11"/>
    <p:sldId id="473" r:id="rId12"/>
    <p:sldId id="475" r:id="rId13"/>
    <p:sldId id="476" r:id="rId14"/>
  </p:sldIdLst>
  <p:sldSz cx="9144000" cy="6858000" type="screen4x3"/>
  <p:notesSz cx="6888163" cy="100203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008000"/>
    <a:srgbClr val="008080"/>
    <a:srgbClr val="000099"/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87" autoAdjust="0"/>
    <p:restoredTop sz="82138" autoAdjust="0"/>
  </p:normalViewPr>
  <p:slideViewPr>
    <p:cSldViewPr>
      <p:cViewPr varScale="1">
        <p:scale>
          <a:sx n="87" d="100"/>
          <a:sy n="87" d="100"/>
        </p:scale>
        <p:origin x="49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 smtClean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6088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smtClean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8650"/>
            <a:ext cx="2986088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 smtClean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8650"/>
            <a:ext cx="2986088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29455230-EC6A-41F1-8F0E-A277297F624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61767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5C52A-E0DE-4AE1-9856-B774642D328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6672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2E1A2-6CB6-4704-AF08-25C969A34AF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639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0554F-9B90-4191-A8E7-06017EF3A23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8299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86329-820C-4B84-8B90-5308EBA0DFA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5097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53B72F8-B59E-40D8-9516-5884D35F48F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137603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CA437-8E53-4E51-AEA2-39244589BBF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3961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B106B-ACEF-46D4-886B-B5468F9AD5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1440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48CC9-5C28-4F9B-979C-F93FD2303DB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49483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49C00-B9E9-4755-B248-A4EAE7B69F6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1876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00FF3-5621-40FB-A6C2-E58294DDDC6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27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31A8-831B-4D24-BD6F-D34E3E00D8C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5769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s-ES"/>
              <a:t>Clique para editar o texto mestre</a:t>
            </a:r>
          </a:p>
          <a:p>
            <a:pPr lvl="1"/>
            <a:r>
              <a:rPr lang="pt-BR" altLang="es-ES"/>
              <a:t>Segundo nível</a:t>
            </a:r>
          </a:p>
          <a:p>
            <a:pPr lvl="2"/>
            <a:r>
              <a:rPr lang="pt-BR" altLang="es-ES"/>
              <a:t>Terceiro nível</a:t>
            </a:r>
          </a:p>
          <a:p>
            <a:pPr lvl="3"/>
            <a:r>
              <a:rPr lang="pt-BR" altLang="es-ES"/>
              <a:t>Quarto nível</a:t>
            </a:r>
          </a:p>
          <a:p>
            <a:pPr lvl="4"/>
            <a:r>
              <a:rPr lang="pt-BR" altLang="es-ES"/>
              <a:t>Quinto nível</a:t>
            </a:r>
            <a:endParaRPr lang="en-US" altLang="es-E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4864B5FF-776F-4FF9-85D0-3D2CF64FBC26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9" r:id="rId2"/>
    <p:sldLayoutId id="2147483697" r:id="rId3"/>
    <p:sldLayoutId id="2147483690" r:id="rId4"/>
    <p:sldLayoutId id="2147483698" r:id="rId5"/>
    <p:sldLayoutId id="2147483691" r:id="rId6"/>
    <p:sldLayoutId id="2147483692" r:id="rId7"/>
    <p:sldLayoutId id="2147483699" r:id="rId8"/>
    <p:sldLayoutId id="2147483693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052513"/>
            <a:ext cx="7848600" cy="22463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800" b="1" dirty="0">
                <a:solidFill>
                  <a:srgbClr val="C00000"/>
                </a:solidFill>
                <a:latin typeface="Cambria" panose="02040503050406030204" pitchFamily="18" charset="0"/>
              </a:rPr>
              <a:t>Consenso de Washington e a revisão do liberalismo</a:t>
            </a:r>
          </a:p>
        </p:txBody>
      </p:sp>
      <p:sp>
        <p:nvSpPr>
          <p:cNvPr id="6147" name="Subtítulo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7013" cy="1752600"/>
          </a:xfrm>
        </p:spPr>
        <p:txBody>
          <a:bodyPr/>
          <a:lstStyle/>
          <a:p>
            <a:pPr algn="ctr"/>
            <a:r>
              <a:rPr lang="pt-BR" altLang="es-ES" sz="4000" dirty="0">
                <a:solidFill>
                  <a:srgbClr val="C00000"/>
                </a:solidFill>
                <a:latin typeface="Cambria" panose="02040503050406030204" pitchFamily="18" charset="0"/>
              </a:rPr>
              <a:t>Dani </a:t>
            </a:r>
            <a:r>
              <a:rPr lang="pt-BR" altLang="es-ES" sz="4000" dirty="0" err="1">
                <a:solidFill>
                  <a:srgbClr val="C00000"/>
                </a:solidFill>
                <a:latin typeface="Cambria" panose="02040503050406030204" pitchFamily="18" charset="0"/>
              </a:rPr>
              <a:t>Rodrik</a:t>
            </a:r>
            <a:endParaRPr lang="pt-BR" altLang="es-ES" sz="4000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ctr"/>
            <a:r>
              <a:rPr lang="pt-BR" altLang="es-ES" sz="3000" dirty="0">
                <a:solidFill>
                  <a:srgbClr val="C00000"/>
                </a:solidFill>
                <a:latin typeface="Cambria" panose="02040503050406030204" pitchFamily="18" charset="0"/>
              </a:rPr>
              <a:t>(“Depois do Neoliberalismo, o Quê?)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C00000"/>
                </a:solidFill>
              </a:rPr>
              <a:t>Críticas ao Consenso de Washington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217368"/>
          </a:xfrm>
        </p:spPr>
        <p:txBody>
          <a:bodyPr rtlCol="0">
            <a:normAutofit lnSpcReduction="10000"/>
          </a:bodyPr>
          <a:lstStyle/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b="1" dirty="0">
                <a:solidFill>
                  <a:srgbClr val="0000FF"/>
                </a:solidFill>
                <a:latin typeface="Cambria" panose="02040503050406030204" pitchFamily="18" charset="0"/>
              </a:rPr>
              <a:t>Crescimento Econômico</a:t>
            </a: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: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Visão crítica “tradicional”: políticas neoliberais geraram crescimento econômico à custa de maior pobreza, aumento da desigualdade e degradação ambiental</a:t>
            </a:r>
          </a:p>
          <a:p>
            <a:pPr marL="274637" lvl="1" indent="0" algn="just" fontAlgn="auto">
              <a:spcAft>
                <a:spcPts val="0"/>
              </a:spcAft>
              <a:buNone/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 Mas, na verdade, não geraram crescimento!! E geraram todos os demais problemas</a:t>
            </a:r>
            <a:endParaRPr lang="pt-PT" altLang="pt-BR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marL="182880" indent="-182880" algn="just" fontAlgn="auto">
              <a:spcAft>
                <a:spcPts val="0"/>
              </a:spcAft>
              <a:defRPr/>
            </a:pPr>
            <a:endParaRPr lang="pt-PT" altLang="pt-BR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b="1" dirty="0">
                <a:solidFill>
                  <a:srgbClr val="0000FF"/>
                </a:solidFill>
                <a:latin typeface="Cambria" panose="02040503050406030204" pitchFamily="18" charset="0"/>
              </a:rPr>
              <a:t>Globalização</a:t>
            </a: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: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Importante para os países mais pobres: </a:t>
            </a:r>
            <a:r>
              <a:rPr lang="pt-PT" altLang="pt-BR" b="1" dirty="0">
                <a:solidFill>
                  <a:srgbClr val="0000FF"/>
                </a:solidFill>
                <a:latin typeface="Cambria" panose="02040503050406030204" pitchFamily="18" charset="0"/>
              </a:rPr>
              <a:t>Mercados e Tecnologia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“Agenda distorcida”: privilégio à liberalização do comércio e dos mercados financeiros</a:t>
            </a:r>
          </a:p>
          <a:p>
            <a:pPr lvl="1" algn="just" fontAlgn="auto">
              <a:spcAft>
                <a:spcPts val="0"/>
              </a:spcAft>
              <a:buFont typeface="Wingdings" panose="05000000000000000000" pitchFamily="2" charset="2"/>
              <a:buChar char="è"/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 Desconsidera os benefícios da liberalização da mão de obra</a:t>
            </a:r>
          </a:p>
          <a:p>
            <a:pPr lvl="1" algn="just" fontAlgn="auto">
              <a:spcAft>
                <a:spcPts val="0"/>
              </a:spcAft>
              <a:buFont typeface="Wingdings" panose="05000000000000000000" pitchFamily="2" charset="2"/>
              <a:buChar char="è"/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 Desconsidera a necessidade de “espaço” e autonomia para a elaboração de estratégias próprias</a:t>
            </a:r>
          </a:p>
          <a:p>
            <a:pPr lvl="1" algn="just" fontAlgn="auto">
              <a:spcAft>
                <a:spcPts val="0"/>
              </a:spcAft>
              <a:buFont typeface="Wingdings" panose="05000000000000000000" pitchFamily="2" charset="2"/>
              <a:buChar char="è"/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 “Não devemos rejeitar a globalização; devemos corrigir seu protocolo”</a:t>
            </a:r>
          </a:p>
          <a:p>
            <a:pPr marL="274637" lvl="1" indent="0" algn="just" fontAlgn="auto">
              <a:spcAft>
                <a:spcPts val="0"/>
              </a:spcAft>
              <a:buNone/>
              <a:defRPr/>
            </a:pPr>
            <a:endParaRPr lang="pt-PT" altLang="pt-BR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70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69379"/>
            <a:ext cx="8229600" cy="9906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C00000"/>
                </a:solidFill>
              </a:rPr>
              <a:t>O que mostra o registro empírico?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9979"/>
            <a:ext cx="8363272" cy="5001344"/>
          </a:xfrm>
        </p:spPr>
        <p:txBody>
          <a:bodyPr rtlCol="0">
            <a:normAutofit/>
          </a:bodyPr>
          <a:lstStyle/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1. Transições para o crescimento começaram com um conjunto de mudanças políticas e reformas institucionais  que não têm a ver com as recomendações do Consenso Ampliado de Washington: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Coreia do Sul, Taiwan, Ilhas Maurício, Brasil, México, Turquia, China, Índia, Chile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2. Mudanças incluem componentes ortodoxos e “inovações institucionais pouco convencionais: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Leste Asiático: orientação industrial com uma “orientação para fora”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China: Sistema de responsabilidade familiar, empresas distritais e municipais com a liberalização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Ilhas Maurício: ZPE e não liberalização geral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Chile: políticas econômicas ortodoxas com controles sobre o capital</a:t>
            </a:r>
          </a:p>
        </p:txBody>
      </p:sp>
    </p:spTree>
    <p:extLst>
      <p:ext uri="{BB962C8B-B14F-4D97-AF65-F5344CB8AC3E}">
        <p14:creationId xmlns:p14="http://schemas.microsoft.com/office/powerpoint/2010/main" val="4203594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85590"/>
            <a:ext cx="8229600" cy="73536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C00000"/>
                </a:solidFill>
              </a:rPr>
              <a:t>O que mostra o registro empírico?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0950"/>
            <a:ext cx="8363272" cy="5548410"/>
          </a:xfrm>
        </p:spPr>
        <p:txBody>
          <a:bodyPr rtlCol="0">
            <a:normAutofit/>
          </a:bodyPr>
          <a:lstStyle/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3. Inovações institucionais não se transferem com facilidade de um lugar para outro – o que funciona num lugar pode não funcionar bem em outro: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Reforma em duas vias: sucesso na área rural chinesa e fracasso na União Soviética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Substituição de importações: sucesso no Brasil e México, mas não na Argentina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ZPE funcionou bem nas Ilhas Maurício, mas não em outros países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Gradualismo: funcionou bem na Índia mas não na Ucrânia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4. Sustentar o crescimento econômico é um desafio em si e não um fato dado como certo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China e Coreia do Sul: exceções e não a regra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Problemas com os PSI</a:t>
            </a:r>
          </a:p>
          <a:p>
            <a:pPr marL="274637" lvl="1" indent="0" algn="just" fontAlgn="auto">
              <a:spcAft>
                <a:spcPts val="0"/>
              </a:spcAft>
              <a:buNone/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 Importância de fortalecer e renovar as instituições para lidar com choques e outras adversidades</a:t>
            </a:r>
            <a:endParaRPr lang="pt-PT" altLang="pt-BR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734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1933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C00000"/>
                </a:solidFill>
              </a:rPr>
              <a:t>Dois Componentes de um</a:t>
            </a:r>
            <a:br>
              <a:rPr lang="pt-BR" b="1" dirty="0">
                <a:solidFill>
                  <a:srgbClr val="C00000"/>
                </a:solidFill>
              </a:rPr>
            </a:br>
            <a:r>
              <a:rPr lang="pt-BR" b="1" dirty="0">
                <a:solidFill>
                  <a:srgbClr val="C00000"/>
                </a:solidFill>
              </a:rPr>
              <a:t>programa de crescimento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772000"/>
          </a:xfrm>
        </p:spPr>
        <p:txBody>
          <a:bodyPr rtlCol="0">
            <a:normAutofit lnSpcReduction="10000"/>
          </a:bodyPr>
          <a:lstStyle/>
          <a:p>
            <a:pPr marL="182880" indent="-182880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1) Estratégia de investimento</a:t>
            </a:r>
          </a:p>
          <a:p>
            <a:pPr marL="457517" lvl="1" indent="-182880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Curto Prazo para deslanchar o crescimento</a:t>
            </a:r>
          </a:p>
          <a:p>
            <a:pPr marL="457517" lvl="1" indent="-182880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Estímulo ao empresariado nacional para investir</a:t>
            </a:r>
          </a:p>
          <a:p>
            <a:pPr marL="730567" lvl="2" indent="-182880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Estimular investimentos em áreas não tradicionais</a:t>
            </a:r>
          </a:p>
          <a:p>
            <a:pPr marL="730567" lvl="2" indent="-182880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Eliminar projetos/investimentos que fracassarem</a:t>
            </a:r>
          </a:p>
          <a:p>
            <a:pPr marL="182880" indent="-182880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2) Estratégia de construção institucional</a:t>
            </a:r>
          </a:p>
          <a:p>
            <a:pPr marL="457517" lvl="1" indent="-182880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“Mercados não são autocriadores, auto-reguladores, auto-estabilizadores nem autolegitimadores</a:t>
            </a:r>
          </a:p>
          <a:p>
            <a:pPr marL="730567" lvl="2" indent="-182880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a) Instituições criadoras de mercados (direito de propriedade e cumprimento dos contratos)</a:t>
            </a:r>
          </a:p>
          <a:p>
            <a:pPr marL="730567" lvl="2" indent="-182880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b) Instituições reguladoras do mercado (lidar com externalidades, economias de escala e informações incompletas)</a:t>
            </a:r>
          </a:p>
          <a:p>
            <a:pPr marL="730567" lvl="2" indent="-182880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c) Instituições estabilizadoras do mercado (gestão monetária e fiscal)</a:t>
            </a:r>
          </a:p>
          <a:p>
            <a:pPr marL="730567" lvl="2" indent="-182880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d) Instituições legitimadoras do mercado (proteção e seguridade social, política redistributiva, administração de conflitos, parcerias sociais)</a:t>
            </a:r>
          </a:p>
        </p:txBody>
      </p:sp>
    </p:spTree>
    <p:extLst>
      <p:ext uri="{BB962C8B-B14F-4D97-AF65-F5344CB8AC3E}">
        <p14:creationId xmlns:p14="http://schemas.microsoft.com/office/powerpoint/2010/main" val="199291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C00000"/>
                </a:solidFill>
              </a:rPr>
              <a:t>Consenso de Washington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24000"/>
            <a:ext cx="8363272" cy="4876800"/>
          </a:xfrm>
        </p:spPr>
        <p:txBody>
          <a:bodyPr rtlCol="0">
            <a:normAutofit/>
          </a:bodyPr>
          <a:lstStyle/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Reunião realizada em 1989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John Williamson – International Institute for Economy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“Mínimo denominador comum de recomendações de políticas econômicas”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Foco: América Latina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Avaliação de políticas consensualmente aceitas na AL: exceções de Brasil e Peru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Política oficial do FMI e Banco Mundial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Cartilha neoliberal como pré-requisito para concessão de empréstimos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Ampla aplicação no Brasil nos anos 1990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Três eixos fundamentais: Abertura econômica, mecanismos de mercado e austeridade macroeconômica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endParaRPr lang="pt-PT" altLang="pt-BR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408BEA9D-F40A-4F93-AAB7-C28D157C1C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850" y="0"/>
            <a:ext cx="6210300" cy="680085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D4771221-03E0-4AB0-9CA6-345E9DA106DF}"/>
              </a:ext>
            </a:extLst>
          </p:cNvPr>
          <p:cNvSpPr txBox="1"/>
          <p:nvPr/>
        </p:nvSpPr>
        <p:spPr>
          <a:xfrm>
            <a:off x="2915816" y="6477685"/>
            <a:ext cx="21602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>
                <a:solidFill>
                  <a:schemeClr val="tx1"/>
                </a:solidFill>
              </a:rPr>
              <a:t>Reinaldo Gonçalves</a:t>
            </a:r>
          </a:p>
        </p:txBody>
      </p:sp>
    </p:spTree>
    <p:extLst>
      <p:ext uri="{BB962C8B-B14F-4D97-AF65-F5344CB8AC3E}">
        <p14:creationId xmlns:p14="http://schemas.microsoft.com/office/powerpoint/2010/main" val="3687934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23E0135C-8915-4FDF-83A1-8B565FAF0D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406" y="0"/>
            <a:ext cx="61491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35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78C43779-88B4-47F4-A5B3-F03BD9A0B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404664"/>
            <a:ext cx="8538090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643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C00000"/>
                </a:solidFill>
              </a:rPr>
              <a:t>Críticas de Dani </a:t>
            </a:r>
            <a:r>
              <a:rPr lang="pt-BR" b="1" dirty="0" err="1">
                <a:solidFill>
                  <a:srgbClr val="C00000"/>
                </a:solidFill>
              </a:rPr>
              <a:t>Rodrik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0872" y="1700808"/>
            <a:ext cx="8095928" cy="4699992"/>
          </a:xfrm>
        </p:spPr>
        <p:txBody>
          <a:bodyPr rtlCol="0">
            <a:normAutofit/>
          </a:bodyPr>
          <a:lstStyle/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“Depois do neoliberalismo, o quê? (2002)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Políticas neoliberais: Resultados Decepcionantes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AL (Anos 90: exceções Argentina, Uruguai e Chile)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Antigas economias socialistas (até mesmo na Polônia)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África Sub-saariana (resultados muito piores que até a década de 70)</a:t>
            </a:r>
          </a:p>
          <a:p>
            <a:pPr marL="274637" lvl="1" indent="0" algn="just" fontAlgn="auto">
              <a:spcAft>
                <a:spcPts val="0"/>
              </a:spcAft>
              <a:buNone/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 Crescimento menor, aumento da pobreza, insegurança econômica, concentração de renda e crises financeiras</a:t>
            </a:r>
            <a:endParaRPr lang="pt-PT" altLang="pt-BR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Países mais bem sucedidos violaram todas as regras do manual liberal: China, Vietnã, Índia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Reformas orientadas para o mercado</a:t>
            </a:r>
          </a:p>
        </p:txBody>
      </p:sp>
    </p:spTree>
    <p:extLst>
      <p:ext uri="{BB962C8B-B14F-4D97-AF65-F5344CB8AC3E}">
        <p14:creationId xmlns:p14="http://schemas.microsoft.com/office/powerpoint/2010/main" val="145980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533400"/>
            <a:ext cx="8496944" cy="9906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C00000"/>
                </a:solidFill>
              </a:rPr>
              <a:t>Consenso de Washington Ampliado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24000"/>
            <a:ext cx="8363272" cy="4876800"/>
          </a:xfrm>
        </p:spPr>
        <p:txBody>
          <a:bodyPr rtlCol="0">
            <a:normAutofit/>
          </a:bodyPr>
          <a:lstStyle/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Decepção semelhante: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b="1" dirty="0">
                <a:solidFill>
                  <a:srgbClr val="0000FF"/>
                </a:solidFill>
                <a:latin typeface="Cambria" panose="02040503050406030204" pitchFamily="18" charset="0"/>
              </a:rPr>
              <a:t>“Inviável, Impróprio e Irrelevante”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“Programa absurdamente amplo e indiferenciado de reformas institucionais”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Totalmente insensível às realidades locais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Desvinculado da realidade empírica sobre como se dá o desenvolvimento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Desafio para os críticos: Conjunto alternativo de diretrizes políticas para o desenvolvimento que seja viável e aplicável às diferentes realidades</a:t>
            </a:r>
          </a:p>
        </p:txBody>
      </p:sp>
    </p:spTree>
    <p:extLst>
      <p:ext uri="{BB962C8B-B14F-4D97-AF65-F5344CB8AC3E}">
        <p14:creationId xmlns:p14="http://schemas.microsoft.com/office/powerpoint/2010/main" val="866209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C00000"/>
                </a:solidFill>
              </a:rPr>
              <a:t>O que não rejeitar – Princípios Econômicos Dominantes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968552"/>
          </a:xfrm>
        </p:spPr>
        <p:txBody>
          <a:bodyPr rtlCol="0">
            <a:normAutofit/>
          </a:bodyPr>
          <a:lstStyle/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Assegurar o direito de propriedade e a vigência da lei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Reconhecer a importância dos incentivos privados e alinhá-los com os custos e benefícios sociais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Política financeira e macroeconômica responsáveis: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Sustentatibilidade da dívida e moeda sólida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b="1" dirty="0">
                <a:solidFill>
                  <a:srgbClr val="0000FF"/>
                </a:solidFill>
                <a:latin typeface="Cambria" panose="02040503050406030204" pitchFamily="18" charset="0"/>
              </a:rPr>
              <a:t>Princípios universais da boa gestão econômica não constituem receitas políticas únicas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Exemplo da China: Sistema híbrido de direitos de propriedade:</a:t>
            </a:r>
          </a:p>
          <a:p>
            <a:pPr marL="730567" lvl="2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Sistema de responsabilidade familiar</a:t>
            </a:r>
          </a:p>
          <a:p>
            <a:pPr marL="730567" lvl="2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Empresas distritais e municipais</a:t>
            </a:r>
          </a:p>
          <a:p>
            <a:pPr marL="730567" lvl="2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Sistema dual de preços</a:t>
            </a:r>
          </a:p>
          <a:p>
            <a:pPr marL="274637" lvl="1" indent="0" algn="just" fontAlgn="auto">
              <a:spcAft>
                <a:spcPts val="0"/>
              </a:spcAft>
              <a:buNone/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 Direitos eficazes de propriedade mesmo com ausência do direito de propriedade privada</a:t>
            </a:r>
            <a:endParaRPr lang="pt-PT" altLang="pt-BR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853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rgbClr val="C00000"/>
                </a:solidFill>
              </a:rPr>
              <a:t>Críticas ao Consenso de Washington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24000"/>
            <a:ext cx="8363272" cy="5073352"/>
          </a:xfrm>
        </p:spPr>
        <p:txBody>
          <a:bodyPr rtlCol="0">
            <a:normAutofit fontScale="92500"/>
          </a:bodyPr>
          <a:lstStyle/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Princípio de que os incentivos privados devem alinhar-se com os custos e benefícios sociais: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Consenso de Washington: Apoio incondicional à </a:t>
            </a:r>
            <a:r>
              <a:rPr lang="pt-PT" altLang="pt-BR" b="1" dirty="0">
                <a:solidFill>
                  <a:srgbClr val="0000FF"/>
                </a:solidFill>
                <a:latin typeface="Cambria" panose="02040503050406030204" pitchFamily="18" charset="0"/>
              </a:rPr>
              <a:t>liberalização do comércio, desregulamentação e privatização </a:t>
            </a:r>
          </a:p>
          <a:p>
            <a:pPr marL="274637" lvl="1" indent="0" algn="just" fontAlgn="auto">
              <a:spcAft>
                <a:spcPts val="0"/>
              </a:spcAft>
              <a:buNone/>
              <a:defRPr/>
            </a:pPr>
            <a:r>
              <a:rPr lang="pt-PT" altLang="pt-BR" b="1" dirty="0">
                <a:solidFill>
                  <a:srgbClr val="0000FF"/>
                </a:solidFill>
                <a:latin typeface="Cambria" panose="02040503050406030204" pitchFamily="18" charset="0"/>
                <a:sym typeface="Wingdings" panose="05000000000000000000" pitchFamily="2" charset="2"/>
              </a:rPr>
              <a:t> Não é verdade  </a:t>
            </a: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Existência de Informações Incompletas, Externalidades de Economias de Escala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Princípio de sustentabilidade da dívida, prudência fiscal e moeda sólida: compatíveis com diversos arranjos institucionais</a:t>
            </a:r>
          </a:p>
          <a:p>
            <a:pPr marL="457517" lvl="1" indent="-182880" algn="just" fontAlgn="auto">
              <a:spcAft>
                <a:spcPts val="0"/>
              </a:spcAft>
              <a:defRPr/>
            </a:pP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“A atual obsessão com </a:t>
            </a:r>
            <a:r>
              <a:rPr lang="pt-PT" altLang="pt-BR" b="1" dirty="0">
                <a:solidFill>
                  <a:srgbClr val="0000FF"/>
                </a:solidFill>
                <a:latin typeface="Cambria" panose="02040503050406030204" pitchFamily="18" charset="0"/>
              </a:rPr>
              <a:t>bancos centrais independentes, taxas de câmbio flexíveis e metas de inflação</a:t>
            </a:r>
            <a:r>
              <a:rPr lang="pt-PT" altLang="pt-BR" dirty="0">
                <a:solidFill>
                  <a:srgbClr val="0000FF"/>
                </a:solidFill>
                <a:latin typeface="Cambria" panose="02040503050406030204" pitchFamily="18" charset="0"/>
              </a:rPr>
              <a:t> nada mais é que um modismo”</a:t>
            </a:r>
          </a:p>
          <a:p>
            <a:pPr marL="182880" indent="-182880" algn="just" fontAlgn="auto">
              <a:spcAft>
                <a:spcPts val="0"/>
              </a:spcAft>
              <a:defRPr/>
            </a:pPr>
            <a:endParaRPr lang="pt-PT" altLang="pt-BR" dirty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marL="182880" indent="-182880" algn="just" fontAlgn="auto">
              <a:spcAft>
                <a:spcPts val="0"/>
              </a:spcAft>
              <a:defRPr/>
            </a:pPr>
            <a:r>
              <a:rPr lang="pt-PT" altLang="pt-BR" u="sng" dirty="0">
                <a:solidFill>
                  <a:srgbClr val="0000FF"/>
                </a:solidFill>
                <a:latin typeface="Cambria" panose="02040503050406030204" pitchFamily="18" charset="0"/>
              </a:rPr>
              <a:t>“O neoliberalismo está para a economia neoclássica assim como a astrologia para a astronomia. Em ambos os casos, é preciso um bocado de confiança cega para passar de um para o outro” (p. 280)</a:t>
            </a:r>
          </a:p>
        </p:txBody>
      </p:sp>
    </p:spTree>
    <p:extLst>
      <p:ext uri="{BB962C8B-B14F-4D97-AF65-F5344CB8AC3E}">
        <p14:creationId xmlns:p14="http://schemas.microsoft.com/office/powerpoint/2010/main" val="2053168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rilho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4052</TotalTime>
  <Words>949</Words>
  <Application>Microsoft Office PowerPoint</Application>
  <PresentationFormat>Apresentação na tela (4:3)</PresentationFormat>
  <Paragraphs>90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Cambria</vt:lpstr>
      <vt:lpstr>Times New Roman</vt:lpstr>
      <vt:lpstr>Wingdings</vt:lpstr>
      <vt:lpstr>Brilho</vt:lpstr>
      <vt:lpstr>Consenso de Washington e a revisão do liberalismo</vt:lpstr>
      <vt:lpstr>Consenso de Washington</vt:lpstr>
      <vt:lpstr>Apresentação do PowerPoint</vt:lpstr>
      <vt:lpstr>Apresentação do PowerPoint</vt:lpstr>
      <vt:lpstr>Apresentação do PowerPoint</vt:lpstr>
      <vt:lpstr>Críticas de Dani Rodrik</vt:lpstr>
      <vt:lpstr>Consenso de Washington Ampliado</vt:lpstr>
      <vt:lpstr>O que não rejeitar – Princípios Econômicos Dominantes</vt:lpstr>
      <vt:lpstr>Críticas ao Consenso de Washington</vt:lpstr>
      <vt:lpstr>Críticas ao Consenso de Washington</vt:lpstr>
      <vt:lpstr>O que mostra o registro empírico?</vt:lpstr>
      <vt:lpstr>O que mostra o registro empírico?</vt:lpstr>
      <vt:lpstr>Dois Componentes de um programa de crescimento</vt:lpstr>
    </vt:vector>
  </TitlesOfParts>
  <Company>ufrgs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fabianeb</dc:creator>
  <cp:lastModifiedBy>Julio Pires</cp:lastModifiedBy>
  <cp:revision>942</cp:revision>
  <cp:lastPrinted>1601-01-01T00:00:00Z</cp:lastPrinted>
  <dcterms:created xsi:type="dcterms:W3CDTF">2003-10-30T17:51:05Z</dcterms:created>
  <dcterms:modified xsi:type="dcterms:W3CDTF">2020-06-18T14:15:26Z</dcterms:modified>
</cp:coreProperties>
</file>