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6"/>
  </p:notesMasterIdLst>
  <p:sldIdLst>
    <p:sldId id="307" r:id="rId2"/>
    <p:sldId id="257" r:id="rId3"/>
    <p:sldId id="309" r:id="rId4"/>
    <p:sldId id="310" r:id="rId5"/>
    <p:sldId id="311" r:id="rId6"/>
    <p:sldId id="312" r:id="rId7"/>
    <p:sldId id="313" r:id="rId8"/>
    <p:sldId id="258" r:id="rId9"/>
    <p:sldId id="259" r:id="rId10"/>
    <p:sldId id="260" r:id="rId11"/>
    <p:sldId id="261" r:id="rId12"/>
    <p:sldId id="262" r:id="rId13"/>
    <p:sldId id="264" r:id="rId14"/>
    <p:sldId id="265" r:id="rId15"/>
    <p:sldId id="266" r:id="rId16"/>
    <p:sldId id="267" r:id="rId17"/>
    <p:sldId id="268" r:id="rId18"/>
    <p:sldId id="269" r:id="rId19"/>
    <p:sldId id="270" r:id="rId20"/>
    <p:sldId id="271" r:id="rId21"/>
    <p:sldId id="272" r:id="rId22"/>
    <p:sldId id="273" r:id="rId23"/>
    <p:sldId id="308" r:id="rId24"/>
    <p:sldId id="363" r:id="rId25"/>
    <p:sldId id="364" r:id="rId26"/>
    <p:sldId id="365" r:id="rId27"/>
    <p:sldId id="366" r:id="rId28"/>
    <p:sldId id="367" r:id="rId29"/>
    <p:sldId id="368" r:id="rId30"/>
    <p:sldId id="369" r:id="rId31"/>
    <p:sldId id="371" r:id="rId32"/>
    <p:sldId id="370" r:id="rId33"/>
    <p:sldId id="372" r:id="rId34"/>
    <p:sldId id="373" r:id="rId35"/>
    <p:sldId id="314" r:id="rId36"/>
    <p:sldId id="315" r:id="rId37"/>
    <p:sldId id="316" r:id="rId38"/>
    <p:sldId id="374" r:id="rId39"/>
    <p:sldId id="362"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75" r:id="rId5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13" d="100"/>
          <a:sy n="113" d="100"/>
        </p:scale>
        <p:origin x="-157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8A50009-1B8F-402C-8937-0D6558A329D5}" type="slidenum">
              <a:rPr lang="en-US" altLang="pt-BR"/>
              <a:pPr>
                <a:defRPr/>
              </a:pPr>
              <a:t>‹nº›</a:t>
            </a:fld>
            <a:endParaRPr lang="en-US" altLang="pt-BR"/>
          </a:p>
        </p:txBody>
      </p:sp>
    </p:spTree>
    <p:extLst>
      <p:ext uri="{BB962C8B-B14F-4D97-AF65-F5344CB8AC3E}">
        <p14:creationId xmlns:p14="http://schemas.microsoft.com/office/powerpoint/2010/main" val="709479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DCE30CC-F453-499F-90BA-F2BBA151951E}" type="slidenum">
              <a:rPr lang="en-US" altLang="pt-BR" sz="1200"/>
              <a:pPr/>
              <a:t>1</a:t>
            </a:fld>
            <a:endParaRPr lang="en-US" altLang="pt-BR"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5C6EBA5-4225-4DA9-B18F-AFDE3880549B}" type="slidenum">
              <a:rPr lang="en-US" altLang="pt-BR" sz="1200"/>
              <a:pPr/>
              <a:t>10</a:t>
            </a:fld>
            <a:endParaRPr lang="en-US" altLang="pt-BR"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ECE428-9591-4679-8D9F-53C6D55E9000}" type="slidenum">
              <a:rPr lang="en-US" altLang="pt-BR" sz="1200"/>
              <a:pPr/>
              <a:t>11</a:t>
            </a:fld>
            <a:endParaRPr lang="en-US" altLang="pt-BR"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A7F43DF-9592-4EF5-B8B6-34A418B67FC8}" type="slidenum">
              <a:rPr lang="en-US" altLang="pt-BR" sz="1200"/>
              <a:pPr/>
              <a:t>12</a:t>
            </a:fld>
            <a:endParaRPr lang="en-US" altLang="pt-BR"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840CA2E-505F-405B-B980-38646873A3B8}" type="slidenum">
              <a:rPr lang="en-US" altLang="pt-BR" sz="1200"/>
              <a:pPr/>
              <a:t>13</a:t>
            </a:fld>
            <a:endParaRPr lang="en-US" altLang="pt-BR"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29ABDBD-3A5F-4F3A-ACD8-1B66BBB70D06}" type="slidenum">
              <a:rPr lang="en-US" altLang="pt-BR" sz="1200"/>
              <a:pPr/>
              <a:t>14</a:t>
            </a:fld>
            <a:endParaRPr lang="en-US" altLang="pt-BR"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63992B0-7FBB-4611-B582-8A5D8423BC70}" type="slidenum">
              <a:rPr lang="en-US" altLang="pt-BR" sz="1200"/>
              <a:pPr/>
              <a:t>15</a:t>
            </a:fld>
            <a:endParaRPr lang="en-US" altLang="pt-BR" sz="120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E0A1D07-279A-4469-8C1F-B68368CBBCA8}" type="slidenum">
              <a:rPr lang="en-US" altLang="pt-BR" sz="1200"/>
              <a:pPr/>
              <a:t>16</a:t>
            </a:fld>
            <a:endParaRPr lang="en-US" altLang="pt-BR"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AF25435-9B8D-40F9-9B47-1F12E3E05A9D}" type="slidenum">
              <a:rPr lang="en-US" altLang="pt-BR" sz="1200"/>
              <a:pPr/>
              <a:t>17</a:t>
            </a:fld>
            <a:endParaRPr lang="en-US" altLang="pt-BR" sz="120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A6B6821-3DB1-47C5-A450-5FF872DB7908}" type="slidenum">
              <a:rPr lang="en-US" altLang="pt-BR" sz="1200"/>
              <a:pPr/>
              <a:t>18</a:t>
            </a:fld>
            <a:endParaRPr lang="en-US" altLang="pt-BR" sz="120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499F6A-183F-4F79-B38F-16B8D96AABD3}" type="slidenum">
              <a:rPr lang="en-US" altLang="pt-BR" sz="1200"/>
              <a:pPr/>
              <a:t>19</a:t>
            </a:fld>
            <a:endParaRPr lang="en-US" altLang="pt-BR" sz="120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2ADC428-5B40-45FA-867A-F6C33E20BFFA}" type="slidenum">
              <a:rPr lang="en-US" altLang="pt-BR" sz="1200"/>
              <a:pPr/>
              <a:t>2</a:t>
            </a:fld>
            <a:endParaRPr lang="en-US" altLang="pt-BR"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BCF7067-715D-42C9-8081-F435AC688A4E}" type="slidenum">
              <a:rPr lang="en-US" altLang="pt-BR" sz="1200"/>
              <a:pPr/>
              <a:t>20</a:t>
            </a:fld>
            <a:endParaRPr lang="en-US" altLang="pt-BR" sz="120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76375F0-1D3E-49D6-AF7E-75B8E3BF4673}" type="slidenum">
              <a:rPr lang="en-US" altLang="pt-BR" sz="1200"/>
              <a:pPr/>
              <a:t>21</a:t>
            </a:fld>
            <a:endParaRPr lang="en-US" altLang="pt-BR" sz="120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9D1921E-409C-4848-875B-D5B8F4BBD2CA}" type="slidenum">
              <a:rPr lang="en-US" altLang="pt-BR" sz="1200"/>
              <a:pPr/>
              <a:t>22</a:t>
            </a:fld>
            <a:endParaRPr lang="en-US" altLang="pt-BR"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BBC166-681B-4327-B981-38F74A4C9EF9}" type="slidenum">
              <a:rPr lang="en-US" altLang="pt-BR" sz="1200"/>
              <a:pPr/>
              <a:t>23</a:t>
            </a:fld>
            <a:endParaRPr lang="en-US" altLang="pt-BR" sz="120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0ADB4A-E3D8-46BB-B83E-AEE3F4AE336E}" type="slidenum">
              <a:rPr lang="en-US" altLang="pt-BR" sz="1200"/>
              <a:pPr/>
              <a:t>35</a:t>
            </a:fld>
            <a:endParaRPr lang="en-US" altLang="pt-BR" sz="120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3677FB0-0ACC-4444-9C94-4D33D2131637}" type="slidenum">
              <a:rPr lang="en-US" altLang="pt-BR" sz="1200"/>
              <a:pPr/>
              <a:t>36</a:t>
            </a:fld>
            <a:endParaRPr lang="en-US" altLang="pt-BR" sz="1200"/>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C2FA8D5-237A-4015-9046-303BF27FF13E}" type="slidenum">
              <a:rPr lang="en-US" altLang="pt-BR" sz="1200"/>
              <a:pPr/>
              <a:t>37</a:t>
            </a:fld>
            <a:endParaRPr lang="en-US" altLang="pt-BR"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EA0AACF-8D63-49FD-BC4D-C0CC0A10AB57}" type="slidenum">
              <a:rPr lang="en-US" altLang="pt-BR" sz="1200"/>
              <a:pPr/>
              <a:t>40</a:t>
            </a:fld>
            <a:endParaRPr lang="en-US" altLang="pt-BR" sz="120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4656DE5-F267-43A8-A446-C8EEA26591A3}" type="slidenum">
              <a:rPr lang="en-US" altLang="pt-BR" sz="1200"/>
              <a:pPr/>
              <a:t>41</a:t>
            </a:fld>
            <a:endParaRPr lang="en-US" altLang="pt-BR" sz="120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00571C4-3134-400B-99E3-CC7A776B6607}" type="slidenum">
              <a:rPr lang="en-US" altLang="pt-BR" sz="1200"/>
              <a:pPr/>
              <a:t>42</a:t>
            </a:fld>
            <a:endParaRPr lang="en-US" altLang="pt-BR" sz="120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D1C087-48DB-4BFB-B157-62CC8D849461}" type="slidenum">
              <a:rPr lang="en-US" altLang="pt-BR" sz="1200"/>
              <a:pPr/>
              <a:t>3</a:t>
            </a:fld>
            <a:endParaRPr lang="en-US" altLang="pt-BR"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D45BBCB-F16E-436F-A7BE-D075CE363099}" type="slidenum">
              <a:rPr lang="en-US" altLang="pt-BR" sz="1200"/>
              <a:pPr/>
              <a:t>43</a:t>
            </a:fld>
            <a:endParaRPr lang="en-US" altLang="pt-BR" sz="120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FA0D6A-40BB-447A-8A20-C3D0B0E84085}" type="slidenum">
              <a:rPr lang="en-US" altLang="pt-BR" sz="1200"/>
              <a:pPr/>
              <a:t>44</a:t>
            </a:fld>
            <a:endParaRPr lang="en-US" altLang="pt-BR" sz="120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508A1EF-1465-4133-B778-8D5D2426B9D2}" type="slidenum">
              <a:rPr lang="en-US" altLang="pt-BR" sz="1200"/>
              <a:pPr/>
              <a:t>45</a:t>
            </a:fld>
            <a:endParaRPr lang="en-US" altLang="pt-BR" sz="120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4B965D4-B536-427A-802B-5ED41265D874}" type="slidenum">
              <a:rPr lang="en-US" altLang="pt-BR" sz="1200"/>
              <a:pPr/>
              <a:t>46</a:t>
            </a:fld>
            <a:endParaRPr lang="en-US" altLang="pt-BR" sz="120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1445604-2151-41E4-9F48-EADA929CA29A}" type="slidenum">
              <a:rPr lang="en-US" altLang="pt-BR" sz="1200"/>
              <a:pPr/>
              <a:t>47</a:t>
            </a:fld>
            <a:endParaRPr lang="en-US" altLang="pt-BR" sz="120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8FCB527-75E2-4B7E-8953-5447875AD31B}" type="slidenum">
              <a:rPr lang="en-US" altLang="pt-BR" sz="1200"/>
              <a:pPr/>
              <a:t>4</a:t>
            </a:fld>
            <a:endParaRPr lang="en-US" altLang="pt-BR"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C4B87A5-8FEC-4790-ACCC-DF7B7A8C4ABC}" type="slidenum">
              <a:rPr lang="en-US" altLang="pt-BR" sz="1200"/>
              <a:pPr/>
              <a:t>5</a:t>
            </a:fld>
            <a:endParaRPr lang="en-US" altLang="pt-BR"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B0B30B0-13A8-45FB-97B1-30F1A0F3AD97}" type="slidenum">
              <a:rPr lang="en-US" altLang="pt-BR" sz="1200"/>
              <a:pPr/>
              <a:t>6</a:t>
            </a:fld>
            <a:endParaRPr lang="en-US" altLang="pt-BR"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62FBE4A-5622-4F0D-9862-8608974C8351}" type="slidenum">
              <a:rPr lang="en-US" altLang="pt-BR" sz="1200"/>
              <a:pPr/>
              <a:t>7</a:t>
            </a:fld>
            <a:endParaRPr lang="en-US" altLang="pt-BR"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04440FE-723D-4712-948D-56D550CFF213}" type="slidenum">
              <a:rPr lang="en-US" altLang="pt-BR" sz="1200"/>
              <a:pPr/>
              <a:t>8</a:t>
            </a:fld>
            <a:endParaRPr lang="en-US" altLang="pt-BR"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F67C53-6B51-418E-B2AB-47FAAB699CD0}" type="slidenum">
              <a:rPr lang="en-US" altLang="pt-BR" sz="1200"/>
              <a:pPr/>
              <a:t>9</a:t>
            </a:fld>
            <a:endParaRPr lang="en-US" altLang="pt-BR"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Retângulo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tângulo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tângulo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tângulo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ítulo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pt-BR" smtClean="0"/>
              <a:t>Clique para editar o estilo do título mestre</a:t>
            </a:r>
            <a:endParaRPr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10" name="Espaço Reservado para Data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Espaço Reservado para Rodapé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Espaço Reservado para Número de Slide 28"/>
          <p:cNvSpPr>
            <a:spLocks noGrp="1"/>
          </p:cNvSpPr>
          <p:nvPr>
            <p:ph type="sldNum" sz="quarter" idx="12"/>
          </p:nvPr>
        </p:nvSpPr>
        <p:spPr>
          <a:xfrm>
            <a:off x="1216025" y="6354763"/>
            <a:ext cx="1219200" cy="366712"/>
          </a:xfrm>
        </p:spPr>
        <p:txBody>
          <a:bodyPr/>
          <a:lstStyle>
            <a:lvl1pPr>
              <a:defRPr smtClean="0"/>
            </a:lvl1pPr>
          </a:lstStyle>
          <a:p>
            <a:pPr>
              <a:defRPr/>
            </a:pPr>
            <a:fld id="{DF59CE92-88D1-4489-B5C8-425767D9009D}" type="slidenum">
              <a:rPr lang="en-US" altLang="pt-BR"/>
              <a:pPr>
                <a:defRPr/>
              </a:pPr>
              <a:t>‹nº›</a:t>
            </a:fld>
            <a:endParaRPr lang="en-US" altLang="pt-BR"/>
          </a:p>
        </p:txBody>
      </p:sp>
    </p:spTree>
    <p:extLst>
      <p:ext uri="{BB962C8B-B14F-4D97-AF65-F5344CB8AC3E}">
        <p14:creationId xmlns:p14="http://schemas.microsoft.com/office/powerpoint/2010/main" val="148273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endParaRPr lang="en-US"/>
          </a:p>
        </p:txBody>
      </p:sp>
      <p:sp>
        <p:nvSpPr>
          <p:cNvPr id="5" name="Espaço Reservado para Rodapé 2"/>
          <p:cNvSpPr>
            <a:spLocks noGrp="1"/>
          </p:cNvSpPr>
          <p:nvPr>
            <p:ph type="ftr" sz="quarter" idx="11"/>
          </p:nvPr>
        </p:nvSpPr>
        <p:spPr/>
        <p:txBody>
          <a:bodyPr/>
          <a:lstStyle>
            <a:lvl1pPr>
              <a:defRPr/>
            </a:lvl1pPr>
          </a:lstStyle>
          <a:p>
            <a:pPr>
              <a:defRPr/>
            </a:pPr>
            <a:endParaRPr lang="en-US"/>
          </a:p>
        </p:txBody>
      </p:sp>
      <p:sp>
        <p:nvSpPr>
          <p:cNvPr id="6" name="Espaço Reservado para Número de Slide 22"/>
          <p:cNvSpPr>
            <a:spLocks noGrp="1"/>
          </p:cNvSpPr>
          <p:nvPr>
            <p:ph type="sldNum" sz="quarter" idx="12"/>
          </p:nvPr>
        </p:nvSpPr>
        <p:spPr/>
        <p:txBody>
          <a:bodyPr/>
          <a:lstStyle>
            <a:lvl1pPr>
              <a:defRPr/>
            </a:lvl1pPr>
          </a:lstStyle>
          <a:p>
            <a:pPr>
              <a:defRPr/>
            </a:pPr>
            <a:fld id="{EB2540D4-F2A2-4ADA-8616-FDCA8FBE7B49}" type="slidenum">
              <a:rPr lang="en-US" altLang="pt-BR"/>
              <a:pPr>
                <a:defRPr/>
              </a:pPr>
              <a:t>‹nº›</a:t>
            </a:fld>
            <a:endParaRPr lang="en-US" altLang="pt-BR"/>
          </a:p>
        </p:txBody>
      </p:sp>
    </p:spTree>
    <p:extLst>
      <p:ext uri="{BB962C8B-B14F-4D97-AF65-F5344CB8AC3E}">
        <p14:creationId xmlns:p14="http://schemas.microsoft.com/office/powerpoint/2010/main" val="272778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4" name="Conector reto 3"/>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5" name="Triângulo isósceles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Conector reto 5"/>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p:spPr>
        <p:txBody>
          <a:bodyPr/>
          <a:lstStyle/>
          <a:p>
            <a:pPr>
              <a:defRPr/>
            </a:pPr>
            <a:endParaRPr lang="pt-BR"/>
          </a:p>
        </p:txBody>
      </p:sp>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3"/>
          <p:cNvSpPr>
            <a:spLocks noGrp="1"/>
          </p:cNvSpPr>
          <p:nvPr>
            <p:ph type="dt" sz="half" idx="10"/>
          </p:nvPr>
        </p:nvSpPr>
        <p:spPr/>
        <p:txBody>
          <a:bodyPr/>
          <a:lstStyle>
            <a:lvl1pPr>
              <a:defRPr/>
            </a:lvl1pPr>
          </a:lstStyle>
          <a:p>
            <a:pPr>
              <a:defRPr/>
            </a:pPr>
            <a:endParaRPr lang="en-US"/>
          </a:p>
        </p:txBody>
      </p:sp>
      <p:sp>
        <p:nvSpPr>
          <p:cNvPr id="8" name="Espaço Reservado para Rodapé 4"/>
          <p:cNvSpPr>
            <a:spLocks noGrp="1"/>
          </p:cNvSpPr>
          <p:nvPr>
            <p:ph type="ftr" sz="quarter" idx="11"/>
          </p:nvPr>
        </p:nvSpPr>
        <p:spPr/>
        <p:txBody>
          <a:bodyPr/>
          <a:lstStyle>
            <a:lvl1pPr>
              <a:defRPr/>
            </a:lvl1pPr>
          </a:lstStyle>
          <a:p>
            <a:pPr>
              <a:defRPr/>
            </a:pPr>
            <a:endParaRPr lang="en-US"/>
          </a:p>
        </p:txBody>
      </p:sp>
      <p:sp>
        <p:nvSpPr>
          <p:cNvPr id="9" name="Espaço Reservado para Número de Slide 5"/>
          <p:cNvSpPr>
            <a:spLocks noGrp="1"/>
          </p:cNvSpPr>
          <p:nvPr>
            <p:ph type="sldNum" sz="quarter" idx="12"/>
          </p:nvPr>
        </p:nvSpPr>
        <p:spPr/>
        <p:txBody>
          <a:bodyPr/>
          <a:lstStyle>
            <a:lvl1pPr>
              <a:defRPr smtClean="0"/>
            </a:lvl1pPr>
          </a:lstStyle>
          <a:p>
            <a:pPr>
              <a:defRPr/>
            </a:pPr>
            <a:fld id="{B73AAA8D-BE17-493C-A702-E91328B14192}" type="slidenum">
              <a:rPr lang="en-US" altLang="pt-BR"/>
              <a:pPr>
                <a:defRPr/>
              </a:pPr>
              <a:t>‹nº›</a:t>
            </a:fld>
            <a:endParaRPr lang="en-US" altLang="pt-BR"/>
          </a:p>
        </p:txBody>
      </p:sp>
    </p:spTree>
    <p:extLst>
      <p:ext uri="{BB962C8B-B14F-4D97-AF65-F5344CB8AC3E}">
        <p14:creationId xmlns:p14="http://schemas.microsoft.com/office/powerpoint/2010/main" val="2163848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en-US"/>
          </a:p>
        </p:txBody>
      </p:sp>
      <p:sp>
        <p:nvSpPr>
          <p:cNvPr id="8" name="Espaço Reservado para Conteúdo 7"/>
          <p:cNvSpPr>
            <a:spLocks noGrp="1"/>
          </p:cNvSpPr>
          <p:nvPr>
            <p:ph sz="quarter" idx="1"/>
          </p:nvPr>
        </p:nvSpPr>
        <p:spPr>
          <a:xfrm>
            <a:off x="457200" y="1219200"/>
            <a:ext cx="8229600" cy="493776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3"/>
          <p:cNvSpPr>
            <a:spLocks noGrp="1"/>
          </p:cNvSpPr>
          <p:nvPr>
            <p:ph type="dt" sz="half" idx="10"/>
          </p:nvPr>
        </p:nvSpPr>
        <p:spPr/>
        <p:txBody>
          <a:bodyPr/>
          <a:lstStyle>
            <a:lvl1pPr>
              <a:defRPr/>
            </a:lvl1pPr>
          </a:lstStyle>
          <a:p>
            <a:pPr>
              <a:defRPr/>
            </a:pPr>
            <a:endParaRPr lang="en-US"/>
          </a:p>
        </p:txBody>
      </p:sp>
      <p:sp>
        <p:nvSpPr>
          <p:cNvPr id="5" name="Espaço Reservado para Rodapé 2"/>
          <p:cNvSpPr>
            <a:spLocks noGrp="1"/>
          </p:cNvSpPr>
          <p:nvPr>
            <p:ph type="ftr" sz="quarter" idx="11"/>
          </p:nvPr>
        </p:nvSpPr>
        <p:spPr/>
        <p:txBody>
          <a:bodyPr/>
          <a:lstStyle>
            <a:lvl1pPr>
              <a:defRPr/>
            </a:lvl1pPr>
          </a:lstStyle>
          <a:p>
            <a:pPr>
              <a:defRPr/>
            </a:pPr>
            <a:endParaRPr lang="en-US"/>
          </a:p>
        </p:txBody>
      </p:sp>
      <p:sp>
        <p:nvSpPr>
          <p:cNvPr id="6" name="Espaço Reservado para Número de Slide 22"/>
          <p:cNvSpPr>
            <a:spLocks noGrp="1"/>
          </p:cNvSpPr>
          <p:nvPr>
            <p:ph type="sldNum" sz="quarter" idx="12"/>
          </p:nvPr>
        </p:nvSpPr>
        <p:spPr/>
        <p:txBody>
          <a:bodyPr/>
          <a:lstStyle>
            <a:lvl1pPr>
              <a:defRPr/>
            </a:lvl1pPr>
          </a:lstStyle>
          <a:p>
            <a:pPr>
              <a:defRPr/>
            </a:pPr>
            <a:fld id="{4B702847-91C8-4204-9345-32857843307B}" type="slidenum">
              <a:rPr lang="en-US" altLang="pt-BR"/>
              <a:pPr>
                <a:defRPr/>
              </a:pPr>
              <a:t>‹nº›</a:t>
            </a:fld>
            <a:endParaRPr lang="en-US" altLang="pt-BR"/>
          </a:p>
        </p:txBody>
      </p:sp>
    </p:spTree>
    <p:extLst>
      <p:ext uri="{BB962C8B-B14F-4D97-AF65-F5344CB8AC3E}">
        <p14:creationId xmlns:p14="http://schemas.microsoft.com/office/powerpoint/2010/main" val="14721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2"/>
        </a:solidFill>
        <a:effectLst/>
      </p:bgPr>
    </p:bg>
    <p:spTree>
      <p:nvGrpSpPr>
        <p:cNvPr id="1" name=""/>
        <p:cNvGrpSpPr/>
        <p:nvPr/>
      </p:nvGrpSpPr>
      <p:grpSpPr>
        <a:xfrm>
          <a:off x="0" y="0"/>
          <a:ext cx="0" cy="0"/>
          <a:chOff x="0" y="0"/>
          <a:chExt cx="0" cy="0"/>
        </a:xfrm>
      </p:grpSpPr>
      <p:sp>
        <p:nvSpPr>
          <p:cNvPr id="4" name="Retângulo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tângulo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1219200" y="2971800"/>
            <a:ext cx="6858000" cy="1066800"/>
          </a:xfrm>
        </p:spPr>
        <p:txBody>
          <a:bodyPr anchor="t"/>
          <a:lstStyle>
            <a:lvl1pPr algn="r">
              <a:buNone/>
              <a:defRPr sz="3200" b="0" cap="none" baseline="0"/>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os estilos do texto mestre</a:t>
            </a:r>
          </a:p>
        </p:txBody>
      </p:sp>
      <p:sp>
        <p:nvSpPr>
          <p:cNvPr id="6" name="Espaço Reservado para Data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Espaço Reservado para Rodapé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Espaço Reservado para Número de Slide 5"/>
          <p:cNvSpPr>
            <a:spLocks noGrp="1"/>
          </p:cNvSpPr>
          <p:nvPr>
            <p:ph type="sldNum" sz="quarter" idx="12"/>
          </p:nvPr>
        </p:nvSpPr>
        <p:spPr>
          <a:xfrm>
            <a:off x="1069975" y="6354763"/>
            <a:ext cx="1520825" cy="366712"/>
          </a:xfrm>
        </p:spPr>
        <p:txBody>
          <a:bodyPr/>
          <a:lstStyle>
            <a:lvl1pPr>
              <a:defRPr smtClean="0"/>
            </a:lvl1pPr>
          </a:lstStyle>
          <a:p>
            <a:pPr>
              <a:defRPr/>
            </a:pPr>
            <a:fld id="{50671183-5116-474E-AF85-21129F10F5BF}" type="slidenum">
              <a:rPr lang="en-US" altLang="pt-BR"/>
              <a:pPr>
                <a:defRPr/>
              </a:pPr>
              <a:t>‹nº›</a:t>
            </a:fld>
            <a:endParaRPr lang="en-US" altLang="pt-BR"/>
          </a:p>
        </p:txBody>
      </p:sp>
    </p:spTree>
    <p:extLst>
      <p:ext uri="{BB962C8B-B14F-4D97-AF65-F5344CB8AC3E}">
        <p14:creationId xmlns:p14="http://schemas.microsoft.com/office/powerpoint/2010/main" val="29719916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lang="pt-BR" smtClean="0"/>
              <a:t>Clique para editar o estilo do título mestre</a:t>
            </a:r>
            <a:endParaRPr lang="en-US"/>
          </a:p>
        </p:txBody>
      </p:sp>
      <p:sp>
        <p:nvSpPr>
          <p:cNvPr id="9" name="Espaço Reservado para Conteúdo 8"/>
          <p:cNvSpPr>
            <a:spLocks noGrp="1"/>
          </p:cNvSpPr>
          <p:nvPr>
            <p:ph sz="quarter" idx="1"/>
          </p:nvPr>
        </p:nvSpPr>
        <p:spPr>
          <a:xfrm>
            <a:off x="457200" y="1219200"/>
            <a:ext cx="4041648" cy="493776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1" name="Espaço Reservado para Conteúdo 10"/>
          <p:cNvSpPr>
            <a:spLocks noGrp="1"/>
          </p:cNvSpPr>
          <p:nvPr>
            <p:ph sz="quarter" idx="2"/>
          </p:nvPr>
        </p:nvSpPr>
        <p:spPr>
          <a:xfrm>
            <a:off x="4632198" y="1216152"/>
            <a:ext cx="4041648" cy="493776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3"/>
          <p:cNvSpPr>
            <a:spLocks noGrp="1"/>
          </p:cNvSpPr>
          <p:nvPr>
            <p:ph type="dt" sz="half" idx="10"/>
          </p:nvPr>
        </p:nvSpPr>
        <p:spPr/>
        <p:txBody>
          <a:bodyPr/>
          <a:lstStyle>
            <a:lvl1pPr>
              <a:defRPr/>
            </a:lvl1pPr>
          </a:lstStyle>
          <a:p>
            <a:pPr>
              <a:defRPr/>
            </a:pPr>
            <a:endParaRPr lang="en-US"/>
          </a:p>
        </p:txBody>
      </p:sp>
      <p:sp>
        <p:nvSpPr>
          <p:cNvPr id="6" name="Espaço Reservado para Rodapé 2"/>
          <p:cNvSpPr>
            <a:spLocks noGrp="1"/>
          </p:cNvSpPr>
          <p:nvPr>
            <p:ph type="ftr" sz="quarter" idx="11"/>
          </p:nvPr>
        </p:nvSpPr>
        <p:spPr/>
        <p:txBody>
          <a:bodyPr/>
          <a:lstStyle>
            <a:lvl1pPr>
              <a:defRPr/>
            </a:lvl1pPr>
          </a:lstStyle>
          <a:p>
            <a:pPr>
              <a:defRPr/>
            </a:pPr>
            <a:endParaRPr lang="en-US"/>
          </a:p>
        </p:txBody>
      </p:sp>
      <p:sp>
        <p:nvSpPr>
          <p:cNvPr id="7" name="Espaço Reservado para Número de Slide 22"/>
          <p:cNvSpPr>
            <a:spLocks noGrp="1"/>
          </p:cNvSpPr>
          <p:nvPr>
            <p:ph type="sldNum" sz="quarter" idx="12"/>
          </p:nvPr>
        </p:nvSpPr>
        <p:spPr/>
        <p:txBody>
          <a:bodyPr/>
          <a:lstStyle>
            <a:lvl1pPr>
              <a:defRPr/>
            </a:lvl1pPr>
          </a:lstStyle>
          <a:p>
            <a:pPr>
              <a:defRPr/>
            </a:pPr>
            <a:fld id="{14F30323-4436-4146-97DC-33CB9E9C1BB9}" type="slidenum">
              <a:rPr lang="en-US" altLang="pt-BR"/>
              <a:pPr>
                <a:defRPr/>
              </a:pPr>
              <a:t>‹nº›</a:t>
            </a:fld>
            <a:endParaRPr lang="en-US" altLang="pt-BR"/>
          </a:p>
        </p:txBody>
      </p:sp>
    </p:spTree>
    <p:extLst>
      <p:ext uri="{BB962C8B-B14F-4D97-AF65-F5344CB8AC3E}">
        <p14:creationId xmlns:p14="http://schemas.microsoft.com/office/powerpoint/2010/main" val="78368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lang="pt-BR" smtClean="0"/>
              <a:t>Clique para editar o estilo do título mestre</a:t>
            </a:r>
            <a:endParaRPr lang="en-US"/>
          </a:p>
        </p:txBody>
      </p:sp>
      <p:sp>
        <p:nvSpPr>
          <p:cNvPr id="3" name="Espaço Reservado para Texto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pt-BR" smtClean="0"/>
              <a:t>Clique para editar os estilos do texto mestre</a:t>
            </a:r>
          </a:p>
        </p:txBody>
      </p:sp>
      <p:sp>
        <p:nvSpPr>
          <p:cNvPr id="11" name="Espaço Reservado para Conteúdo 10"/>
          <p:cNvSpPr>
            <a:spLocks noGrp="1"/>
          </p:cNvSpPr>
          <p:nvPr>
            <p:ph sz="quarter" idx="2"/>
          </p:nvPr>
        </p:nvSpPr>
        <p:spPr>
          <a:xfrm>
            <a:off x="457200" y="2133600"/>
            <a:ext cx="4038600" cy="40386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quarter" idx="4"/>
          </p:nvPr>
        </p:nvSpPr>
        <p:spPr>
          <a:xfrm>
            <a:off x="4648200" y="2133600"/>
            <a:ext cx="4038600" cy="40386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Espaço Reservado para Data 13"/>
          <p:cNvSpPr>
            <a:spLocks noGrp="1"/>
          </p:cNvSpPr>
          <p:nvPr>
            <p:ph type="dt" sz="half" idx="10"/>
          </p:nvPr>
        </p:nvSpPr>
        <p:spPr/>
        <p:txBody>
          <a:bodyPr/>
          <a:lstStyle>
            <a:lvl1pPr>
              <a:defRPr/>
            </a:lvl1pPr>
          </a:lstStyle>
          <a:p>
            <a:pPr>
              <a:defRPr/>
            </a:pPr>
            <a:endParaRPr lang="en-US"/>
          </a:p>
        </p:txBody>
      </p:sp>
      <p:sp>
        <p:nvSpPr>
          <p:cNvPr id="8" name="Espaço Reservado para Rodapé 2"/>
          <p:cNvSpPr>
            <a:spLocks noGrp="1"/>
          </p:cNvSpPr>
          <p:nvPr>
            <p:ph type="ftr" sz="quarter" idx="11"/>
          </p:nvPr>
        </p:nvSpPr>
        <p:spPr/>
        <p:txBody>
          <a:bodyPr/>
          <a:lstStyle>
            <a:lvl1pPr>
              <a:defRPr/>
            </a:lvl1pPr>
          </a:lstStyle>
          <a:p>
            <a:pPr>
              <a:defRPr/>
            </a:pPr>
            <a:endParaRPr lang="en-US"/>
          </a:p>
        </p:txBody>
      </p:sp>
      <p:sp>
        <p:nvSpPr>
          <p:cNvPr id="9" name="Espaço Reservado para Número de Slide 22"/>
          <p:cNvSpPr>
            <a:spLocks noGrp="1"/>
          </p:cNvSpPr>
          <p:nvPr>
            <p:ph type="sldNum" sz="quarter" idx="12"/>
          </p:nvPr>
        </p:nvSpPr>
        <p:spPr/>
        <p:txBody>
          <a:bodyPr/>
          <a:lstStyle>
            <a:lvl1pPr>
              <a:defRPr/>
            </a:lvl1pPr>
          </a:lstStyle>
          <a:p>
            <a:pPr>
              <a:defRPr/>
            </a:pPr>
            <a:fld id="{325363A5-13CC-462E-BAF8-EA2C76341D69}" type="slidenum">
              <a:rPr lang="en-US" altLang="pt-BR"/>
              <a:pPr>
                <a:defRPr/>
              </a:pPr>
              <a:t>‹nº›</a:t>
            </a:fld>
            <a:endParaRPr lang="en-US" altLang="pt-BR"/>
          </a:p>
        </p:txBody>
      </p:sp>
    </p:spTree>
    <p:extLst>
      <p:ext uri="{BB962C8B-B14F-4D97-AF65-F5344CB8AC3E}">
        <p14:creationId xmlns:p14="http://schemas.microsoft.com/office/powerpoint/2010/main" val="197264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Triângulo isósceles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457200" y="228600"/>
            <a:ext cx="8229600" cy="914400"/>
          </a:xfrm>
        </p:spPr>
        <p:txBody>
          <a:bodyPr/>
          <a:lstStyle/>
          <a:p>
            <a:r>
              <a:rPr lang="pt-BR" smtClean="0"/>
              <a:t>Clique para editar o estilo do título mestre</a:t>
            </a:r>
            <a:endParaRPr lang="en-US"/>
          </a:p>
        </p:txBody>
      </p:sp>
      <p:sp>
        <p:nvSpPr>
          <p:cNvPr id="4" name="Espaço Reservado para Data 2"/>
          <p:cNvSpPr>
            <a:spLocks noGrp="1"/>
          </p:cNvSpPr>
          <p:nvPr>
            <p:ph type="dt" sz="half" idx="10"/>
          </p:nvPr>
        </p:nvSpPr>
        <p:spPr/>
        <p:txBody>
          <a:bodyPr/>
          <a:lstStyle>
            <a:lvl1pPr>
              <a:defRPr/>
            </a:lvl1pPr>
          </a:lstStyle>
          <a:p>
            <a:pPr>
              <a:defRPr/>
            </a:pPr>
            <a:endParaRPr lang="en-US"/>
          </a:p>
        </p:txBody>
      </p:sp>
      <p:sp>
        <p:nvSpPr>
          <p:cNvPr id="5" name="Espaço Reservado para Rodapé 3"/>
          <p:cNvSpPr>
            <a:spLocks noGrp="1"/>
          </p:cNvSpPr>
          <p:nvPr>
            <p:ph type="ftr" sz="quarter" idx="11"/>
          </p:nvPr>
        </p:nvSpPr>
        <p:spPr/>
        <p:txBody>
          <a:bodyPr/>
          <a:lstStyle>
            <a:lvl1pPr>
              <a:defRPr/>
            </a:lvl1pPr>
          </a:lstStyle>
          <a:p>
            <a:pPr>
              <a:defRPr/>
            </a:pPr>
            <a:endParaRPr lang="en-US"/>
          </a:p>
        </p:txBody>
      </p:sp>
      <p:sp>
        <p:nvSpPr>
          <p:cNvPr id="6" name="Espaço Reservado para Número de Slide 4"/>
          <p:cNvSpPr>
            <a:spLocks noGrp="1"/>
          </p:cNvSpPr>
          <p:nvPr>
            <p:ph type="sldNum" sz="quarter" idx="12"/>
          </p:nvPr>
        </p:nvSpPr>
        <p:spPr/>
        <p:txBody>
          <a:bodyPr/>
          <a:lstStyle>
            <a:lvl1pPr>
              <a:defRPr smtClean="0"/>
            </a:lvl1pPr>
          </a:lstStyle>
          <a:p>
            <a:pPr>
              <a:defRPr/>
            </a:pPr>
            <a:fld id="{EE54C9C7-2EEE-44CC-9345-1904C70DB450}" type="slidenum">
              <a:rPr lang="en-US" altLang="pt-BR"/>
              <a:pPr>
                <a:defRPr/>
              </a:pPr>
              <a:t>‹nº›</a:t>
            </a:fld>
            <a:endParaRPr lang="en-US" altLang="pt-BR"/>
          </a:p>
        </p:txBody>
      </p:sp>
    </p:spTree>
    <p:extLst>
      <p:ext uri="{BB962C8B-B14F-4D97-AF65-F5344CB8AC3E}">
        <p14:creationId xmlns:p14="http://schemas.microsoft.com/office/powerpoint/2010/main" val="1028296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Conector reto 1"/>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3" name="Triângulo isósceles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Espaço Reservado para Data 1"/>
          <p:cNvSpPr>
            <a:spLocks noGrp="1"/>
          </p:cNvSpPr>
          <p:nvPr>
            <p:ph type="dt" sz="half" idx="10"/>
          </p:nvPr>
        </p:nvSpPr>
        <p:spPr/>
        <p:txBody>
          <a:bodyPr/>
          <a:lstStyle>
            <a:lvl1pPr>
              <a:defRPr/>
            </a:lvl1pPr>
          </a:lstStyle>
          <a:p>
            <a:pPr>
              <a:defRPr/>
            </a:pPr>
            <a:endParaRPr lang="en-US"/>
          </a:p>
        </p:txBody>
      </p:sp>
      <p:sp>
        <p:nvSpPr>
          <p:cNvPr id="5" name="Espaço Reservado para Rodapé 2"/>
          <p:cNvSpPr>
            <a:spLocks noGrp="1"/>
          </p:cNvSpPr>
          <p:nvPr>
            <p:ph type="ftr" sz="quarter" idx="11"/>
          </p:nvPr>
        </p:nvSpPr>
        <p:spPr/>
        <p:txBody>
          <a:bodyPr/>
          <a:lstStyle>
            <a:lvl1pPr>
              <a:defRPr/>
            </a:lvl1pPr>
          </a:lstStyle>
          <a:p>
            <a:pPr>
              <a:defRPr/>
            </a:pPr>
            <a:endParaRPr lang="en-US"/>
          </a:p>
        </p:txBody>
      </p:sp>
      <p:sp>
        <p:nvSpPr>
          <p:cNvPr id="6" name="Espaço Reservado para Número de Slide 3"/>
          <p:cNvSpPr>
            <a:spLocks noGrp="1"/>
          </p:cNvSpPr>
          <p:nvPr>
            <p:ph type="sldNum" sz="quarter" idx="12"/>
          </p:nvPr>
        </p:nvSpPr>
        <p:spPr/>
        <p:txBody>
          <a:bodyPr/>
          <a:lstStyle>
            <a:lvl1pPr>
              <a:defRPr smtClean="0"/>
            </a:lvl1pPr>
          </a:lstStyle>
          <a:p>
            <a:pPr>
              <a:defRPr/>
            </a:pPr>
            <a:fld id="{0052FF99-657E-4DA1-9AAD-8B52DFFAC446}" type="slidenum">
              <a:rPr lang="en-US" altLang="pt-BR"/>
              <a:pPr>
                <a:defRPr/>
              </a:pPr>
              <a:t>‹nº›</a:t>
            </a:fld>
            <a:endParaRPr lang="en-US" altLang="pt-BR"/>
          </a:p>
        </p:txBody>
      </p:sp>
    </p:spTree>
    <p:extLst>
      <p:ext uri="{BB962C8B-B14F-4D97-AF65-F5344CB8AC3E}">
        <p14:creationId xmlns:p14="http://schemas.microsoft.com/office/powerpoint/2010/main" val="3978619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6" name="Conector reto 5"/>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p:spPr>
        <p:txBody>
          <a:bodyPr/>
          <a:lstStyle/>
          <a:p>
            <a:pPr>
              <a:defRPr/>
            </a:pPr>
            <a:endParaRPr lang="pt-BR"/>
          </a:p>
        </p:txBody>
      </p:sp>
      <p:sp>
        <p:nvSpPr>
          <p:cNvPr id="7" name="Triângulo isósceles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pt-BR" smtClean="0"/>
              <a:t>Clique para editar o estilo do título mestre</a:t>
            </a:r>
            <a:endParaRPr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pt-BR" smtClean="0"/>
              <a:t>Clique para editar os estilos do texto mestre</a:t>
            </a:r>
          </a:p>
        </p:txBody>
      </p:sp>
      <p:sp>
        <p:nvSpPr>
          <p:cNvPr id="12" name="Espaço Reservado para Conteúdo 11"/>
          <p:cNvSpPr>
            <a:spLocks noGrp="1"/>
          </p:cNvSpPr>
          <p:nvPr>
            <p:ph sz="quarter" idx="1"/>
          </p:nvPr>
        </p:nvSpPr>
        <p:spPr>
          <a:xfrm>
            <a:off x="304800" y="304800"/>
            <a:ext cx="5715000" cy="5715000"/>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Espaço Reservado para Data 4"/>
          <p:cNvSpPr>
            <a:spLocks noGrp="1"/>
          </p:cNvSpPr>
          <p:nvPr>
            <p:ph type="dt" sz="half" idx="10"/>
          </p:nvPr>
        </p:nvSpPr>
        <p:spPr/>
        <p:txBody>
          <a:bodyPr/>
          <a:lstStyle>
            <a:lvl1pPr>
              <a:defRPr/>
            </a:lvl1pPr>
          </a:lstStyle>
          <a:p>
            <a:pPr>
              <a:defRPr/>
            </a:pPr>
            <a:endParaRPr lang="en-US"/>
          </a:p>
        </p:txBody>
      </p:sp>
      <p:sp>
        <p:nvSpPr>
          <p:cNvPr id="9" name="Espaço Reservado para Rodapé 5"/>
          <p:cNvSpPr>
            <a:spLocks noGrp="1"/>
          </p:cNvSpPr>
          <p:nvPr>
            <p:ph type="ftr" sz="quarter" idx="11"/>
          </p:nvPr>
        </p:nvSpPr>
        <p:spPr/>
        <p:txBody>
          <a:bodyPr/>
          <a:lstStyle>
            <a:lvl1pPr>
              <a:defRPr/>
            </a:lvl1pPr>
          </a:lstStyle>
          <a:p>
            <a:pPr>
              <a:defRPr/>
            </a:pPr>
            <a:endParaRPr lang="en-US"/>
          </a:p>
        </p:txBody>
      </p:sp>
      <p:sp>
        <p:nvSpPr>
          <p:cNvPr id="10" name="Espaço Reservado para Número de Slide 6"/>
          <p:cNvSpPr>
            <a:spLocks noGrp="1"/>
          </p:cNvSpPr>
          <p:nvPr>
            <p:ph type="sldNum" sz="quarter" idx="12"/>
          </p:nvPr>
        </p:nvSpPr>
        <p:spPr/>
        <p:txBody>
          <a:bodyPr/>
          <a:lstStyle>
            <a:lvl1pPr>
              <a:defRPr smtClean="0"/>
            </a:lvl1pPr>
          </a:lstStyle>
          <a:p>
            <a:pPr>
              <a:defRPr/>
            </a:pPr>
            <a:fld id="{76EF41A5-DEC5-42AC-91AE-58AC5FE4333D}" type="slidenum">
              <a:rPr lang="en-US" altLang="pt-BR"/>
              <a:pPr>
                <a:defRPr/>
              </a:pPr>
              <a:t>‹nº›</a:t>
            </a:fld>
            <a:endParaRPr lang="en-US" altLang="pt-BR"/>
          </a:p>
        </p:txBody>
      </p:sp>
    </p:spTree>
    <p:extLst>
      <p:ext uri="{BB962C8B-B14F-4D97-AF65-F5344CB8AC3E}">
        <p14:creationId xmlns:p14="http://schemas.microsoft.com/office/powerpoint/2010/main" val="126647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solidFill>
          <a:schemeClr val="bg2"/>
        </a:solidFill>
        <a:effectLst/>
      </p:bgPr>
    </p:bg>
    <p:spTree>
      <p:nvGrpSpPr>
        <p:cNvPr id="1" name=""/>
        <p:cNvGrpSpPr/>
        <p:nvPr/>
      </p:nvGrpSpPr>
      <p:grpSpPr>
        <a:xfrm>
          <a:off x="0" y="0"/>
          <a:ext cx="0" cy="0"/>
          <a:chOff x="0" y="0"/>
          <a:chExt cx="0" cy="0"/>
        </a:xfrm>
      </p:grpSpPr>
      <p:sp>
        <p:nvSpPr>
          <p:cNvPr id="5" name="Conector reto 4"/>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6" name="Triângulo isósceles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tângulo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pt-BR" smtClean="0"/>
              <a:t>Clique para editar o estilo do título mestre</a:t>
            </a:r>
            <a:endParaRPr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pt-BR" noProof="0" smtClean="0"/>
              <a:t>Clique no ícone para adicionar uma imagem</a:t>
            </a:r>
            <a:endParaRPr lang="en-US" noProof="0" dirty="0"/>
          </a:p>
        </p:txBody>
      </p:sp>
      <p:sp>
        <p:nvSpPr>
          <p:cNvPr id="4" name="Espaço Reservado para Texto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pt-BR" smtClean="0"/>
              <a:t>Clique para editar os estilos do texto mestre</a:t>
            </a:r>
          </a:p>
        </p:txBody>
      </p:sp>
      <p:sp>
        <p:nvSpPr>
          <p:cNvPr id="8" name="Espaço Reservado para Data 4"/>
          <p:cNvSpPr>
            <a:spLocks noGrp="1"/>
          </p:cNvSpPr>
          <p:nvPr>
            <p:ph type="dt" sz="half" idx="10"/>
          </p:nvPr>
        </p:nvSpPr>
        <p:spPr/>
        <p:txBody>
          <a:bodyPr/>
          <a:lstStyle>
            <a:lvl1pPr>
              <a:defRPr/>
            </a:lvl1pPr>
          </a:lstStyle>
          <a:p>
            <a:pPr>
              <a:defRPr/>
            </a:pPr>
            <a:endParaRPr lang="en-US"/>
          </a:p>
        </p:txBody>
      </p:sp>
      <p:sp>
        <p:nvSpPr>
          <p:cNvPr id="9" name="Espaço Reservado para Rodapé 5"/>
          <p:cNvSpPr>
            <a:spLocks noGrp="1"/>
          </p:cNvSpPr>
          <p:nvPr>
            <p:ph type="ftr" sz="quarter" idx="11"/>
          </p:nvPr>
        </p:nvSpPr>
        <p:spPr/>
        <p:txBody>
          <a:bodyPr/>
          <a:lstStyle>
            <a:lvl1pPr>
              <a:defRPr/>
            </a:lvl1pPr>
          </a:lstStyle>
          <a:p>
            <a:pPr>
              <a:defRPr/>
            </a:pPr>
            <a:endParaRPr lang="en-US"/>
          </a:p>
        </p:txBody>
      </p:sp>
      <p:sp>
        <p:nvSpPr>
          <p:cNvPr id="10" name="Espaço Reservado para Número de Slide 6"/>
          <p:cNvSpPr>
            <a:spLocks noGrp="1"/>
          </p:cNvSpPr>
          <p:nvPr>
            <p:ph type="sldNum" sz="quarter" idx="12"/>
          </p:nvPr>
        </p:nvSpPr>
        <p:spPr/>
        <p:txBody>
          <a:bodyPr/>
          <a:lstStyle>
            <a:lvl1pPr>
              <a:defRPr smtClean="0"/>
            </a:lvl1pPr>
          </a:lstStyle>
          <a:p>
            <a:pPr>
              <a:defRPr/>
            </a:pPr>
            <a:fld id="{4C592092-B09C-42D3-A026-8CFFE86E3AF9}" type="slidenum">
              <a:rPr lang="en-US" altLang="pt-BR"/>
              <a:pPr>
                <a:defRPr/>
              </a:pPr>
              <a:t>‹nº›</a:t>
            </a:fld>
            <a:endParaRPr lang="en-US" altLang="pt-BR"/>
          </a:p>
        </p:txBody>
      </p:sp>
    </p:spTree>
    <p:extLst>
      <p:ext uri="{BB962C8B-B14F-4D97-AF65-F5344CB8AC3E}">
        <p14:creationId xmlns:p14="http://schemas.microsoft.com/office/powerpoint/2010/main" val="419721371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t-BR" altLang="pt-BR" smtClean="0"/>
              <a:t>Clique para editar o estilo do título mestre</a:t>
            </a:r>
            <a:endParaRPr lang="en-US" altLang="pt-BR" smtClean="0"/>
          </a:p>
        </p:txBody>
      </p:sp>
      <p:sp>
        <p:nvSpPr>
          <p:cNvPr id="1027" name="Espaço Reservado para Texto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os estilos do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endParaRPr lang="en-US" altLang="pt-BR" smtClean="0"/>
          </a:p>
        </p:txBody>
      </p:sp>
      <p:sp>
        <p:nvSpPr>
          <p:cNvPr id="14" name="Espaço Reservado para Data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Espaço Reservado para Rodapé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Espaço Reservado para Número de Slide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smtClean="0">
                <a:solidFill>
                  <a:schemeClr val="tx2"/>
                </a:solidFill>
              </a:defRPr>
            </a:lvl1pPr>
          </a:lstStyle>
          <a:p>
            <a:pPr>
              <a:defRPr/>
            </a:pPr>
            <a:fld id="{E6F91DDD-119A-4F51-87DE-00CE9F6B0A35}" type="slidenum">
              <a:rPr lang="en-US" altLang="pt-BR"/>
              <a:pPr>
                <a:defRPr/>
              </a:pPr>
              <a:t>‹nº›</a:t>
            </a:fld>
            <a:endParaRPr lang="en-US" altLang="pt-BR"/>
          </a:p>
        </p:txBody>
      </p:sp>
      <p:sp>
        <p:nvSpPr>
          <p:cNvPr id="1031" name="Conector reto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1032" name="Conector reto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p:spPr>
        <p:txBody>
          <a:bodyPr/>
          <a:lstStyle/>
          <a:p>
            <a:pPr>
              <a:defRPr/>
            </a:pPr>
            <a:endParaRPr lang="pt-BR"/>
          </a:p>
        </p:txBody>
      </p:sp>
      <p:sp>
        <p:nvSpPr>
          <p:cNvPr id="10" name="Triângulo isósceles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3" r:id="rId2"/>
    <p:sldLayoutId id="2147483768" r:id="rId3"/>
    <p:sldLayoutId id="2147483764" r:id="rId4"/>
    <p:sldLayoutId id="2147483765" r:id="rId5"/>
    <p:sldLayoutId id="2147483769" r:id="rId6"/>
    <p:sldLayoutId id="2147483770" r:id="rId7"/>
    <p:sldLayoutId id="2147483771" r:id="rId8"/>
    <p:sldLayoutId id="2147483772" r:id="rId9"/>
    <p:sldLayoutId id="2147483766" r:id="rId10"/>
    <p:sldLayoutId id="2147483773"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anose="02050604050505020204" pitchFamily="18" charset="0"/>
        </a:defRPr>
      </a:lvl2pPr>
      <a:lvl3pPr algn="l" rtl="0" eaLnBrk="0" fontAlgn="base" hangingPunct="0">
        <a:spcBef>
          <a:spcPct val="0"/>
        </a:spcBef>
        <a:spcAft>
          <a:spcPct val="0"/>
        </a:spcAft>
        <a:defRPr sz="3200">
          <a:solidFill>
            <a:schemeClr val="tx2"/>
          </a:solidFill>
          <a:latin typeface="Bookman Old Style" panose="02050604050505020204" pitchFamily="18" charset="0"/>
        </a:defRPr>
      </a:lvl3pPr>
      <a:lvl4pPr algn="l" rtl="0" eaLnBrk="0" fontAlgn="base" hangingPunct="0">
        <a:spcBef>
          <a:spcPct val="0"/>
        </a:spcBef>
        <a:spcAft>
          <a:spcPct val="0"/>
        </a:spcAft>
        <a:defRPr sz="3200">
          <a:solidFill>
            <a:schemeClr val="tx2"/>
          </a:solidFill>
          <a:latin typeface="Bookman Old Style" panose="02050604050505020204" pitchFamily="18" charset="0"/>
        </a:defRPr>
      </a:lvl4pPr>
      <a:lvl5pPr algn="l" rtl="0" eaLnBrk="0" fontAlgn="base" hangingPunct="0">
        <a:spcBef>
          <a:spcPct val="0"/>
        </a:spcBef>
        <a:spcAft>
          <a:spcPct val="0"/>
        </a:spcAft>
        <a:defRPr sz="3200">
          <a:solidFill>
            <a:schemeClr val="tx2"/>
          </a:solidFill>
          <a:latin typeface="Bookman Old Style" panose="02050604050505020204" pitchFamily="18" charset="0"/>
        </a:defRPr>
      </a:lvl5pPr>
      <a:lvl6pPr marL="457200" algn="l" rtl="0" fontAlgn="base">
        <a:spcBef>
          <a:spcPct val="0"/>
        </a:spcBef>
        <a:spcAft>
          <a:spcPct val="0"/>
        </a:spcAft>
        <a:defRPr sz="3200">
          <a:solidFill>
            <a:schemeClr val="tx2"/>
          </a:solidFill>
          <a:latin typeface="Bookman Old Style" panose="02050604050505020204" pitchFamily="18" charset="0"/>
        </a:defRPr>
      </a:lvl6pPr>
      <a:lvl7pPr marL="914400" algn="l" rtl="0" fontAlgn="base">
        <a:spcBef>
          <a:spcPct val="0"/>
        </a:spcBef>
        <a:spcAft>
          <a:spcPct val="0"/>
        </a:spcAft>
        <a:defRPr sz="3200">
          <a:solidFill>
            <a:schemeClr val="tx2"/>
          </a:solidFill>
          <a:latin typeface="Bookman Old Style" panose="02050604050505020204" pitchFamily="18" charset="0"/>
        </a:defRPr>
      </a:lvl7pPr>
      <a:lvl8pPr marL="1371600" algn="l" rtl="0" fontAlgn="base">
        <a:spcBef>
          <a:spcPct val="0"/>
        </a:spcBef>
        <a:spcAft>
          <a:spcPct val="0"/>
        </a:spcAft>
        <a:defRPr sz="3200">
          <a:solidFill>
            <a:schemeClr val="tx2"/>
          </a:solidFill>
          <a:latin typeface="Bookman Old Style" panose="02050604050505020204" pitchFamily="18" charset="0"/>
        </a:defRPr>
      </a:lvl8pPr>
      <a:lvl9pPr marL="1828800" algn="l" rtl="0" fontAlgn="base">
        <a:spcBef>
          <a:spcPct val="0"/>
        </a:spcBef>
        <a:spcAft>
          <a:spcPct val="0"/>
        </a:spcAft>
        <a:defRPr sz="3200">
          <a:solidFill>
            <a:schemeClr val="tx2"/>
          </a:solidFill>
          <a:latin typeface="Bookman Old Style" panose="02050604050505020204"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C01A22"/>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normAutofit fontScale="55000" lnSpcReduction="20000"/>
          </a:bodyPr>
          <a:lstStyle/>
          <a:p>
            <a:pPr eaLnBrk="1" fontAlgn="auto" hangingPunct="1">
              <a:spcAft>
                <a:spcPts val="0"/>
              </a:spcAft>
              <a:buFont typeface="Wingdings 3"/>
              <a:buNone/>
              <a:defRPr/>
            </a:pPr>
            <a:r>
              <a:rPr lang="pt-BR" sz="2400" smtClean="0"/>
              <a:t>Mendes,M.,Miranda, R.B. E Cossio, F.B.</a:t>
            </a:r>
          </a:p>
          <a:p>
            <a:pPr eaLnBrk="1" fontAlgn="auto" hangingPunct="1">
              <a:spcAft>
                <a:spcPts val="0"/>
              </a:spcAft>
              <a:buFont typeface="Wingdings 3"/>
              <a:buNone/>
              <a:defRPr/>
            </a:pPr>
            <a:r>
              <a:rPr lang="pt-BR" sz="2400" smtClean="0"/>
              <a:t>Consultoria Legislativa do Senado Federal, Textos para Discussão 40, abril/2008</a:t>
            </a:r>
            <a:endParaRPr lang="en-US" sz="2400" smtClean="0"/>
          </a:p>
        </p:txBody>
      </p:sp>
      <p:sp>
        <p:nvSpPr>
          <p:cNvPr id="2" name="Retângulo 1"/>
          <p:cNvSpPr/>
          <p:nvPr/>
        </p:nvSpPr>
        <p:spPr>
          <a:xfrm>
            <a:off x="1063625" y="3898900"/>
            <a:ext cx="7169150" cy="831850"/>
          </a:xfrm>
          <a:prstGeom prst="rect">
            <a:avLst/>
          </a:prstGeom>
        </p:spPr>
        <p:txBody>
          <a:bodyPr>
            <a:spAutoFit/>
          </a:bodyPr>
          <a:lstStyle/>
          <a:p>
            <a:pPr>
              <a:defRPr/>
            </a:pPr>
            <a:r>
              <a:rPr lang="pt-BR" dirty="0">
                <a:solidFill>
                  <a:prstClr val="black"/>
                </a:solidFill>
                <a:latin typeface="Bookman Old Style"/>
                <a:ea typeface="+mj-ea"/>
                <a:cs typeface="+mj-cs"/>
              </a:rPr>
              <a:t>Transferências intergovernamentais no Brasil: diagnóstico e proposta de reforma</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pt-BR" altLang="pt-BR" smtClean="0"/>
          </a:p>
        </p:txBody>
      </p:sp>
      <p:sp>
        <p:nvSpPr>
          <p:cNvPr id="18435" name="Rectangle 3"/>
          <p:cNvSpPr>
            <a:spLocks noGrp="1" noChangeArrowheads="1"/>
          </p:cNvSpPr>
          <p:nvPr>
            <p:ph sz="quarter" idx="1"/>
          </p:nvPr>
        </p:nvSpPr>
        <p:spPr>
          <a:xfrm>
            <a:off x="457200" y="1219200"/>
            <a:ext cx="8229600" cy="4937125"/>
          </a:xfrm>
        </p:spPr>
        <p:txBody>
          <a:bodyPr/>
          <a:lstStyle/>
          <a:p>
            <a:pPr algn="just" eaLnBrk="1" hangingPunct="1">
              <a:lnSpc>
                <a:spcPct val="90000"/>
              </a:lnSpc>
              <a:buFontTx/>
              <a:buNone/>
            </a:pPr>
            <a:r>
              <a:rPr lang="pt-BR" altLang="pt-BR" sz="3600" smtClean="0"/>
              <a:t>2) </a:t>
            </a:r>
            <a:r>
              <a:rPr lang="pt-BR" altLang="pt-BR" sz="3600" i="1" smtClean="0"/>
              <a:t>Accountability</a:t>
            </a:r>
          </a:p>
          <a:p>
            <a:pPr algn="just" eaLnBrk="1" hangingPunct="1">
              <a:lnSpc>
                <a:spcPct val="90000"/>
              </a:lnSpc>
              <a:buFontTx/>
              <a:buNone/>
            </a:pPr>
            <a:r>
              <a:rPr lang="pt-BR" altLang="pt-BR" smtClean="0"/>
              <a:t>   </a:t>
            </a:r>
            <a:r>
              <a:rPr lang="pt-BR" altLang="pt-BR" sz="3600" smtClean="0"/>
              <a:t>Capacidade de monitoramento imperfeita das ações do governo pela população</a:t>
            </a:r>
          </a:p>
          <a:p>
            <a:pPr algn="just" eaLnBrk="1" hangingPunct="1">
              <a:lnSpc>
                <a:spcPct val="90000"/>
              </a:lnSpc>
              <a:buFontTx/>
              <a:buNone/>
            </a:pPr>
            <a:r>
              <a:rPr lang="pt-BR" altLang="pt-BR" sz="3600" smtClean="0"/>
              <a:t>   Quanto maior a </a:t>
            </a:r>
            <a:r>
              <a:rPr lang="pt-BR" altLang="pt-BR" sz="3600" i="1" smtClean="0"/>
              <a:t>accountability</a:t>
            </a:r>
            <a:r>
              <a:rPr lang="pt-BR" altLang="pt-BR" sz="3600" smtClean="0"/>
              <a:t> maior o      controle sobre os governantes e maior o monitoramento na aplicação dos recursos públicos</a:t>
            </a:r>
          </a:p>
          <a:p>
            <a:pPr algn="just" eaLnBrk="1" hangingPunct="1">
              <a:lnSpc>
                <a:spcPct val="90000"/>
              </a:lnSpc>
              <a:buFontTx/>
              <a:buNone/>
            </a:pPr>
            <a:r>
              <a:rPr lang="pt-BR" altLang="pt-BR" sz="3600" smtClean="0"/>
              <a:t>  </a:t>
            </a:r>
            <a:endParaRPr lang="en-US" altLang="pt-BR" sz="3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pt-BR" altLang="pt-BR" smtClean="0"/>
          </a:p>
        </p:txBody>
      </p:sp>
      <p:sp>
        <p:nvSpPr>
          <p:cNvPr id="19459"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mtClean="0"/>
              <a:t>3) </a:t>
            </a:r>
            <a:r>
              <a:rPr lang="pt-BR" altLang="pt-BR" sz="3600" smtClean="0"/>
              <a:t>Redistribuição regional</a:t>
            </a:r>
          </a:p>
          <a:p>
            <a:pPr algn="just" eaLnBrk="1" hangingPunct="1"/>
            <a:r>
              <a:rPr lang="pt-BR" altLang="pt-BR" sz="3600" smtClean="0"/>
              <a:t>   Governos subnacionais funcionariam como agentes do governo central, recebendo recursos e encarregando-se da implementação de políticas redistributivas em âmbito local</a:t>
            </a:r>
            <a:endParaRPr lang="en-US" altLang="pt-BR" sz="3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t-BR" altLang="pt-BR" sz="3600" smtClean="0"/>
              <a:t>Problemas com a redistribuição regional</a:t>
            </a:r>
            <a:endParaRPr lang="en-US" altLang="pt-BR" sz="3600" smtClean="0"/>
          </a:p>
        </p:txBody>
      </p:sp>
      <p:sp>
        <p:nvSpPr>
          <p:cNvPr id="20483" name="Rectangle 3"/>
          <p:cNvSpPr>
            <a:spLocks noGrp="1" noChangeArrowheads="1"/>
          </p:cNvSpPr>
          <p:nvPr>
            <p:ph sz="quarter" idx="1"/>
          </p:nvPr>
        </p:nvSpPr>
        <p:spPr>
          <a:xfrm>
            <a:off x="457200" y="1219200"/>
            <a:ext cx="8229600" cy="4937125"/>
          </a:xfrm>
        </p:spPr>
        <p:txBody>
          <a:bodyPr/>
          <a:lstStyle/>
          <a:p>
            <a:pPr algn="just" eaLnBrk="1" hangingPunct="1">
              <a:lnSpc>
                <a:spcPct val="90000"/>
              </a:lnSpc>
              <a:buFontTx/>
              <a:buNone/>
            </a:pPr>
            <a:r>
              <a:rPr lang="pt-BR" altLang="pt-BR" sz="3600" smtClean="0"/>
              <a:t>1)Num contexto de baixa </a:t>
            </a:r>
            <a:r>
              <a:rPr lang="pt-BR" altLang="pt-BR" sz="3600" i="1" smtClean="0"/>
              <a:t>accountability</a:t>
            </a:r>
            <a:r>
              <a:rPr lang="pt-BR" altLang="pt-BR" sz="3600" smtClean="0"/>
              <a:t> , pode haver apropriação pelas elites locais</a:t>
            </a:r>
          </a:p>
          <a:p>
            <a:pPr algn="just" eaLnBrk="1" hangingPunct="1">
              <a:lnSpc>
                <a:spcPct val="90000"/>
              </a:lnSpc>
              <a:buFontTx/>
              <a:buNone/>
            </a:pPr>
            <a:r>
              <a:rPr lang="pt-BR" altLang="pt-BR" sz="3600" smtClean="0"/>
              <a:t>2)A renda média ou o grau de desenvolvimento humano regional como </a:t>
            </a:r>
            <a:r>
              <a:rPr lang="pt-BR" altLang="pt-BR" sz="3600" i="1" smtClean="0"/>
              <a:t>proxy</a:t>
            </a:r>
            <a:r>
              <a:rPr lang="pt-BR" altLang="pt-BR" sz="3600" smtClean="0"/>
              <a:t> para o nível de renda é um indicador pouco acurado</a:t>
            </a:r>
          </a:p>
          <a:p>
            <a:pPr algn="just" eaLnBrk="1" hangingPunct="1">
              <a:lnSpc>
                <a:spcPct val="90000"/>
              </a:lnSpc>
              <a:buFontTx/>
              <a:buNone/>
            </a:pPr>
            <a:r>
              <a:rPr lang="pt-BR" altLang="pt-BR" sz="3600" smtClean="0"/>
              <a:t>3)Implantação bem sucedida de programas federais de transferência direta a indivíduos</a:t>
            </a:r>
            <a:endParaRPr lang="en-US" altLang="pt-BR" sz="3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altLang="pt-BR" smtClean="0"/>
              <a:t>Redistribuição regional</a:t>
            </a:r>
            <a:endParaRPr lang="en-US" altLang="pt-BR" smtClean="0"/>
          </a:p>
        </p:txBody>
      </p:sp>
      <p:sp>
        <p:nvSpPr>
          <p:cNvPr id="21507" name="Rectangle 3"/>
          <p:cNvSpPr>
            <a:spLocks noGrp="1" noChangeArrowheads="1"/>
          </p:cNvSpPr>
          <p:nvPr>
            <p:ph sz="quarter" idx="1"/>
          </p:nvPr>
        </p:nvSpPr>
        <p:spPr>
          <a:xfrm>
            <a:off x="457200" y="1219200"/>
            <a:ext cx="8229600" cy="4937125"/>
          </a:xfrm>
        </p:spPr>
        <p:txBody>
          <a:bodyPr/>
          <a:lstStyle/>
          <a:p>
            <a:pPr algn="just" eaLnBrk="1" hangingPunct="1"/>
            <a:r>
              <a:rPr lang="pt-BR" altLang="pt-BR" sz="2800" smtClean="0"/>
              <a:t>Transferência de recursos de estados com menor custo marginal de financiamento público para outros com maior custo marginal ajudaria a obter uma distribuição ótima da carga tributária dentro da federação</a:t>
            </a:r>
          </a:p>
          <a:p>
            <a:pPr algn="just" eaLnBrk="1" hangingPunct="1"/>
            <a:r>
              <a:rPr lang="pt-BR" altLang="pt-BR" sz="2800" smtClean="0"/>
              <a:t>Redistribuição regional de recursos mediante transferências implicaria uma perspectiva de redução das desigualdades ao longo do tempo</a:t>
            </a:r>
            <a:endParaRPr lang="en-US" altLang="pt-BR"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pt-BR" altLang="pt-BR" smtClean="0"/>
          </a:p>
        </p:txBody>
      </p:sp>
      <p:sp>
        <p:nvSpPr>
          <p:cNvPr id="22531" name="Rectangle 3"/>
          <p:cNvSpPr>
            <a:spLocks noGrp="1" noChangeArrowheads="1"/>
          </p:cNvSpPr>
          <p:nvPr>
            <p:ph sz="quarter" idx="1"/>
          </p:nvPr>
        </p:nvSpPr>
        <p:spPr>
          <a:xfrm>
            <a:off x="457200" y="1219200"/>
            <a:ext cx="8229600" cy="4937125"/>
          </a:xfrm>
        </p:spPr>
        <p:txBody>
          <a:bodyPr/>
          <a:lstStyle/>
          <a:p>
            <a:pPr eaLnBrk="1" hangingPunct="1">
              <a:lnSpc>
                <a:spcPct val="90000"/>
              </a:lnSpc>
              <a:buFontTx/>
              <a:buNone/>
            </a:pPr>
            <a:r>
              <a:rPr lang="pt-BR" altLang="pt-BR" smtClean="0"/>
              <a:t> </a:t>
            </a:r>
            <a:r>
              <a:rPr lang="pt-BR" altLang="pt-BR" sz="2400" smtClean="0"/>
              <a:t>4) </a:t>
            </a:r>
            <a:r>
              <a:rPr lang="pt-BR" altLang="pt-BR" sz="2800" smtClean="0"/>
              <a:t>Redução do hiato fiscal</a:t>
            </a:r>
          </a:p>
          <a:p>
            <a:pPr algn="just" eaLnBrk="1" hangingPunct="1">
              <a:lnSpc>
                <a:spcPct val="90000"/>
              </a:lnSpc>
              <a:buFontTx/>
              <a:buNone/>
            </a:pPr>
            <a:r>
              <a:rPr lang="pt-BR" altLang="pt-BR" sz="2800" smtClean="0"/>
              <a:t>    Hiato fiscal: diferença entre o custo do conjunto de bens e serviços públicos necessários e economicamente viáveis em uma determinada cidade e a capacidade local de financiamento dessa despesa para um dado nível de custo marginal de financiamento</a:t>
            </a:r>
          </a:p>
          <a:p>
            <a:pPr algn="just" eaLnBrk="1" hangingPunct="1">
              <a:lnSpc>
                <a:spcPct val="90000"/>
              </a:lnSpc>
              <a:buFontTx/>
              <a:buNone/>
            </a:pPr>
            <a:r>
              <a:rPr lang="pt-BR" altLang="pt-BR" sz="2800" smtClean="0"/>
              <a:t>    Mecanismos de transferência que têm com objetivo suplementar as verbas devem se preocupar com a capacidade de arrecadação dos governos locais e com a demanda economicamente viável por bens e serviços públicos     </a:t>
            </a:r>
          </a:p>
          <a:p>
            <a:pPr algn="just" eaLnBrk="1" hangingPunct="1">
              <a:lnSpc>
                <a:spcPct val="90000"/>
              </a:lnSpc>
              <a:buFontTx/>
              <a:buNone/>
            </a:pPr>
            <a:endParaRPr lang="en-US" altLang="pt-BR"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pt-BR" altLang="pt-BR" smtClean="0"/>
          </a:p>
        </p:txBody>
      </p:sp>
      <p:sp>
        <p:nvSpPr>
          <p:cNvPr id="23555"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mtClean="0"/>
              <a:t>5) </a:t>
            </a:r>
            <a:r>
              <a:rPr lang="pt-BR" altLang="pt-BR" sz="3600" smtClean="0"/>
              <a:t>Flexibilidade para a absorção de choques</a:t>
            </a:r>
          </a:p>
          <a:p>
            <a:pPr algn="just" eaLnBrk="1" hangingPunct="1">
              <a:buFontTx/>
              <a:buNone/>
            </a:pPr>
            <a:r>
              <a:rPr lang="pt-BR" altLang="pt-BR" sz="3600" smtClean="0"/>
              <a:t>   Quanto mais flexível for o sistema de transferência, maior será a sua capacidade para acomodar choques, porém maior será o espaço para sua manipulação política</a:t>
            </a:r>
          </a:p>
          <a:p>
            <a:pPr eaLnBrk="1" hangingPunct="1">
              <a:buFontTx/>
              <a:buNone/>
            </a:pPr>
            <a:endParaRPr lang="en-US" altLang="pt-B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pt-BR" altLang="pt-BR" smtClean="0"/>
          </a:p>
        </p:txBody>
      </p:sp>
      <p:sp>
        <p:nvSpPr>
          <p:cNvPr id="24579" name="Rectangle 3"/>
          <p:cNvSpPr>
            <a:spLocks noGrp="1" noChangeArrowheads="1"/>
          </p:cNvSpPr>
          <p:nvPr>
            <p:ph sz="quarter" idx="1"/>
          </p:nvPr>
        </p:nvSpPr>
        <p:spPr>
          <a:xfrm>
            <a:off x="457200" y="1219200"/>
            <a:ext cx="8229600" cy="4937125"/>
          </a:xfrm>
        </p:spPr>
        <p:txBody>
          <a:bodyPr/>
          <a:lstStyle/>
          <a:p>
            <a:pPr algn="just" eaLnBrk="1" hangingPunct="1">
              <a:lnSpc>
                <a:spcPct val="90000"/>
              </a:lnSpc>
              <a:buFontTx/>
              <a:buNone/>
            </a:pPr>
            <a:r>
              <a:rPr lang="pt-BR" altLang="pt-BR" sz="2400" smtClean="0"/>
              <a:t>6) Internalização das externalidades</a:t>
            </a:r>
          </a:p>
          <a:p>
            <a:pPr algn="just" eaLnBrk="1" hangingPunct="1">
              <a:lnSpc>
                <a:spcPct val="90000"/>
              </a:lnSpc>
              <a:buFontTx/>
              <a:buNone/>
            </a:pPr>
            <a:r>
              <a:rPr lang="pt-BR" altLang="pt-BR" sz="2400" smtClean="0"/>
              <a:t>7)Independência de fatores políticos e responsabilidade fiscal</a:t>
            </a:r>
          </a:p>
          <a:p>
            <a:pPr algn="just" eaLnBrk="1" hangingPunct="1">
              <a:lnSpc>
                <a:spcPct val="90000"/>
              </a:lnSpc>
            </a:pPr>
            <a:r>
              <a:rPr lang="pt-BR" altLang="pt-BR" sz="2400" smtClean="0"/>
              <a:t>Existência de transferências pode reduzir o interesse dos governos em explorar suas bases tributárias próprias</a:t>
            </a:r>
          </a:p>
          <a:p>
            <a:pPr algn="just" eaLnBrk="1" hangingPunct="1">
              <a:lnSpc>
                <a:spcPct val="90000"/>
              </a:lnSpc>
            </a:pPr>
            <a:r>
              <a:rPr lang="pt-BR" altLang="pt-BR" sz="2400" smtClean="0"/>
              <a:t>Sistema de transferências muito aberto às ingerências políticas dificulta a boa administração fiscal e cria mecanismos de resgate para os governos subnacionais</a:t>
            </a:r>
          </a:p>
          <a:p>
            <a:pPr algn="just" eaLnBrk="1" hangingPunct="1">
              <a:lnSpc>
                <a:spcPct val="90000"/>
              </a:lnSpc>
            </a:pPr>
            <a:r>
              <a:rPr lang="pt-BR" altLang="pt-BR" sz="2400" smtClean="0"/>
              <a:t>Transferências incondicionais que aportem recursos excessivos para os governos subnacionais podem induzir o baixo controle da qualidade do gasto público</a:t>
            </a:r>
          </a:p>
          <a:p>
            <a:pPr algn="just" eaLnBrk="1" hangingPunct="1">
              <a:lnSpc>
                <a:spcPct val="90000"/>
              </a:lnSpc>
            </a:pPr>
            <a:endParaRPr lang="en-US" altLang="pt-BR"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pt-BR" altLang="pt-BR" sz="3600" smtClean="0"/>
              <a:t>Taxonomia das transferências quanto à condicionalidade</a:t>
            </a:r>
            <a:endParaRPr lang="en-US" altLang="pt-BR" sz="3600" smtClean="0"/>
          </a:p>
        </p:txBody>
      </p:sp>
      <p:sp>
        <p:nvSpPr>
          <p:cNvPr id="25603" name="Rectangle 3"/>
          <p:cNvSpPr>
            <a:spLocks noGrp="1" noChangeArrowheads="1"/>
          </p:cNvSpPr>
          <p:nvPr>
            <p:ph sz="quarter" idx="1"/>
          </p:nvPr>
        </p:nvSpPr>
        <p:spPr>
          <a:xfrm>
            <a:off x="457200" y="1219200"/>
            <a:ext cx="8229600" cy="4937125"/>
          </a:xfrm>
        </p:spPr>
        <p:txBody>
          <a:bodyPr/>
          <a:lstStyle/>
          <a:p>
            <a:pPr marL="609600" indent="-609600" algn="just" eaLnBrk="1" hangingPunct="1">
              <a:buFontTx/>
              <a:buAutoNum type="alphaLcParenR"/>
            </a:pPr>
            <a:r>
              <a:rPr lang="pt-BR" altLang="pt-BR" sz="2800" smtClean="0"/>
              <a:t>Transferências incondicionais redistributivas</a:t>
            </a:r>
          </a:p>
          <a:p>
            <a:pPr marL="609600" indent="-609600" algn="just" eaLnBrk="1" hangingPunct="1"/>
            <a:r>
              <a:rPr lang="pt-BR" altLang="pt-BR" sz="2800" smtClean="0"/>
              <a:t>Não têm sua aplicação vinculada a nenhum benefício específico</a:t>
            </a:r>
          </a:p>
          <a:p>
            <a:pPr marL="609600" indent="-609600" algn="just" eaLnBrk="1" hangingPunct="1"/>
            <a:r>
              <a:rPr lang="pt-BR" altLang="pt-BR" sz="2800" smtClean="0"/>
              <a:t>Os critérios de repartição são de acordo com a população, a renda per capita, etc..., não se considerando na fórmula o local onde o imposto foi arrecadado</a:t>
            </a:r>
          </a:p>
          <a:p>
            <a:pPr marL="609600" indent="-609600" algn="just" eaLnBrk="1" hangingPunct="1">
              <a:buFontTx/>
              <a:buNone/>
            </a:pPr>
            <a:r>
              <a:rPr lang="pt-BR" altLang="pt-BR" sz="2800" smtClean="0"/>
              <a:t>       FPM e FPE</a:t>
            </a:r>
            <a:endParaRPr lang="en-US" altLang="pt-BR"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pt-BR" altLang="pt-BR" smtClean="0"/>
          </a:p>
        </p:txBody>
      </p:sp>
      <p:sp>
        <p:nvSpPr>
          <p:cNvPr id="45059" name="Rectangle 3"/>
          <p:cNvSpPr>
            <a:spLocks noGrp="1" noChangeArrowheads="1"/>
          </p:cNvSpPr>
          <p:nvPr>
            <p:ph sz="quarter" idx="1"/>
          </p:nvPr>
        </p:nvSpPr>
        <p:spPr>
          <a:xfrm>
            <a:off x="457200" y="1219200"/>
            <a:ext cx="8229600" cy="4937125"/>
          </a:xfrm>
        </p:spPr>
        <p:txBody>
          <a:bodyPr/>
          <a:lstStyle/>
          <a:p>
            <a:pPr algn="just" eaLnBrk="1" hangingPunct="1">
              <a:buFontTx/>
              <a:buNone/>
              <a:defRPr/>
            </a:pPr>
            <a:r>
              <a:rPr lang="pt-BR" altLang="pt-BR" sz="2800" dirty="0" smtClean="0">
                <a:solidFill>
                  <a:schemeClr val="bg2">
                    <a:lumMod val="50000"/>
                  </a:schemeClr>
                </a:solidFill>
              </a:rPr>
              <a:t>b) </a:t>
            </a:r>
            <a:r>
              <a:rPr lang="pt-BR" altLang="pt-BR" sz="2800" dirty="0" smtClean="0"/>
              <a:t>Transferências incondicionais devolutivas</a:t>
            </a:r>
          </a:p>
          <a:p>
            <a:pPr algn="just" eaLnBrk="1" hangingPunct="1">
              <a:buFontTx/>
              <a:buNone/>
              <a:defRPr/>
            </a:pPr>
            <a:r>
              <a:rPr lang="pt-BR" altLang="pt-BR" sz="2800" dirty="0" smtClean="0"/>
              <a:t>    Os recursos devem ser entregues ao governo subnacional onde ocorreu a arrecadação, ao invés de serem distribuídos de acordo com uma fórmula que leva em conta outros fatores demográficos ou </a:t>
            </a:r>
            <a:r>
              <a:rPr lang="pt-BR" altLang="pt-BR" sz="2800" dirty="0" err="1" smtClean="0"/>
              <a:t>sócioeconômicos</a:t>
            </a:r>
            <a:endParaRPr lang="pt-BR" altLang="pt-BR" sz="2800" dirty="0" smtClean="0"/>
          </a:p>
          <a:p>
            <a:pPr algn="just" eaLnBrk="1" hangingPunct="1">
              <a:buFontTx/>
              <a:buNone/>
              <a:defRPr/>
            </a:pPr>
            <a:r>
              <a:rPr lang="pt-BR" altLang="pt-BR" sz="2800" dirty="0" smtClean="0"/>
              <a:t>    Repasse do ICMS aos municípios ou da arrecadação do imposto territorial rural pela União</a:t>
            </a:r>
            <a:endParaRPr lang="en-US" altLang="pt-BR"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endParaRPr lang="pt-BR" altLang="pt-BR" smtClean="0"/>
          </a:p>
        </p:txBody>
      </p:sp>
      <p:sp>
        <p:nvSpPr>
          <p:cNvPr id="47107" name="Rectangle 3"/>
          <p:cNvSpPr>
            <a:spLocks noGrp="1" noChangeArrowheads="1"/>
          </p:cNvSpPr>
          <p:nvPr>
            <p:ph sz="quarter" idx="1"/>
          </p:nvPr>
        </p:nvSpPr>
        <p:spPr>
          <a:xfrm>
            <a:off x="457200" y="1219200"/>
            <a:ext cx="8229600" cy="4937125"/>
          </a:xfrm>
        </p:spPr>
        <p:txBody>
          <a:bodyPr/>
          <a:lstStyle/>
          <a:p>
            <a:pPr eaLnBrk="1" hangingPunct="1">
              <a:buFontTx/>
              <a:buNone/>
              <a:defRPr/>
            </a:pPr>
            <a:r>
              <a:rPr lang="pt-BR" altLang="pt-BR" sz="3600" dirty="0" smtClean="0">
                <a:solidFill>
                  <a:schemeClr val="bg2">
                    <a:lumMod val="50000"/>
                  </a:schemeClr>
                </a:solidFill>
              </a:rPr>
              <a:t>c) </a:t>
            </a:r>
            <a:r>
              <a:rPr lang="pt-BR" altLang="pt-BR" sz="3600" dirty="0" smtClean="0"/>
              <a:t>Transferências condicionais voluntárias</a:t>
            </a:r>
          </a:p>
          <a:p>
            <a:pPr eaLnBrk="1" hangingPunct="1">
              <a:buFontTx/>
              <a:buNone/>
              <a:defRPr/>
            </a:pPr>
            <a:r>
              <a:rPr lang="pt-BR" altLang="pt-BR" sz="3600" dirty="0" smtClean="0"/>
              <a:t>Acordos e convênios</a:t>
            </a:r>
          </a:p>
          <a:p>
            <a:pPr eaLnBrk="1" hangingPunct="1">
              <a:buFontTx/>
              <a:buNone/>
              <a:defRPr/>
            </a:pPr>
            <a:endParaRPr lang="pt-BR" altLang="pt-BR" sz="3600" dirty="0" smtClean="0"/>
          </a:p>
          <a:p>
            <a:pPr eaLnBrk="1" hangingPunct="1">
              <a:buFontTx/>
              <a:buNone/>
              <a:defRPr/>
            </a:pPr>
            <a:r>
              <a:rPr lang="pt-BR" altLang="pt-BR" sz="3600" dirty="0" smtClean="0">
                <a:solidFill>
                  <a:schemeClr val="bg2">
                    <a:lumMod val="50000"/>
                  </a:schemeClr>
                </a:solidFill>
              </a:rPr>
              <a:t>d) </a:t>
            </a:r>
            <a:r>
              <a:rPr lang="pt-BR" altLang="pt-BR" sz="3600" dirty="0" smtClean="0"/>
              <a:t>Transferências condicionais obrigatórias</a:t>
            </a:r>
          </a:p>
          <a:p>
            <a:pPr eaLnBrk="1" hangingPunct="1">
              <a:buFontTx/>
              <a:buNone/>
              <a:defRPr/>
            </a:pPr>
            <a:r>
              <a:rPr lang="pt-BR" altLang="pt-BR" sz="3600" dirty="0" smtClean="0"/>
              <a:t>SUS e </a:t>
            </a:r>
            <a:r>
              <a:rPr lang="pt-BR" altLang="pt-BR" sz="3600" dirty="0" err="1" smtClean="0"/>
              <a:t>Fundeb</a:t>
            </a:r>
            <a:endParaRPr lang="pt-BR" altLang="pt-BR" sz="3600" dirty="0" smtClean="0"/>
          </a:p>
          <a:p>
            <a:pPr eaLnBrk="1" hangingPunct="1">
              <a:buFontTx/>
              <a:buNone/>
              <a:defRPr/>
            </a:pPr>
            <a:endParaRPr lang="pt-BR" altLang="pt-BR" sz="2800" dirty="0" smtClean="0"/>
          </a:p>
          <a:p>
            <a:pPr eaLnBrk="1" hangingPunct="1">
              <a:buFontTx/>
              <a:buNone/>
              <a:defRPr/>
            </a:pPr>
            <a:endParaRPr lang="pt-BR" altLang="pt-BR" sz="2000" dirty="0" smtClean="0"/>
          </a:p>
          <a:p>
            <a:pPr eaLnBrk="1" hangingPunct="1">
              <a:buFontTx/>
              <a:buNone/>
              <a:defRPr/>
            </a:pPr>
            <a:endParaRPr lang="en-US" altLang="pt-BR"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t-BR" altLang="pt-BR" smtClean="0"/>
              <a:t>Brasil</a:t>
            </a:r>
            <a:endParaRPr lang="en-US" altLang="pt-BR" smtClean="0"/>
          </a:p>
        </p:txBody>
      </p:sp>
      <p:sp>
        <p:nvSpPr>
          <p:cNvPr id="10243"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z="3600" smtClean="0"/>
              <a:t>2006:</a:t>
            </a:r>
          </a:p>
          <a:p>
            <a:pPr algn="just" eaLnBrk="1" hangingPunct="1">
              <a:buFontTx/>
              <a:buNone/>
            </a:pPr>
            <a:r>
              <a:rPr lang="pt-BR" altLang="pt-BR" sz="3600" smtClean="0"/>
              <a:t>Transferências governamentais somaram 8% do PIB, representando 73% das receitas correntes dos municípios e 26% das receitas correntes dos estados</a:t>
            </a:r>
            <a:endParaRPr lang="en-US" altLang="pt-BR" sz="36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just" eaLnBrk="1" hangingPunct="1"/>
            <a:r>
              <a:rPr lang="pt-BR" altLang="pt-BR" smtClean="0"/>
              <a:t>Taxonomia das transferências quanto às contrapartidas</a:t>
            </a:r>
            <a:endParaRPr lang="en-US" altLang="pt-BR" smtClean="0"/>
          </a:p>
        </p:txBody>
      </p:sp>
      <p:sp>
        <p:nvSpPr>
          <p:cNvPr id="28675" name="Rectangle 3"/>
          <p:cNvSpPr>
            <a:spLocks noGrp="1" noChangeArrowheads="1"/>
          </p:cNvSpPr>
          <p:nvPr>
            <p:ph sz="quarter" idx="1"/>
          </p:nvPr>
        </p:nvSpPr>
        <p:spPr>
          <a:xfrm>
            <a:off x="457200" y="1219200"/>
            <a:ext cx="8229600" cy="4937125"/>
          </a:xfrm>
        </p:spPr>
        <p:txBody>
          <a:bodyPr/>
          <a:lstStyle/>
          <a:p>
            <a:pPr marL="609600" indent="-609600" algn="just" eaLnBrk="1" hangingPunct="1">
              <a:buFontTx/>
              <a:buAutoNum type="alphaLcParenR"/>
            </a:pPr>
            <a:r>
              <a:rPr lang="pt-BR" altLang="pt-BR" sz="4000" smtClean="0"/>
              <a:t>Sem contrapartida </a:t>
            </a:r>
          </a:p>
          <a:p>
            <a:pPr marL="609600" indent="-609600" algn="just" eaLnBrk="1" hangingPunct="1">
              <a:buFontTx/>
              <a:buNone/>
            </a:pPr>
            <a:r>
              <a:rPr lang="pt-BR" altLang="pt-BR" sz="4000" smtClean="0"/>
              <a:t>     Transferências realizadas sem exigência de contrapartida financeira por parte dos governos receptores</a:t>
            </a:r>
            <a:endParaRPr lang="en-US" altLang="pt-BR" sz="4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pt-BR" altLang="pt-BR" smtClean="0"/>
          </a:p>
        </p:txBody>
      </p:sp>
      <p:sp>
        <p:nvSpPr>
          <p:cNvPr id="51203" name="Rectangle 3"/>
          <p:cNvSpPr>
            <a:spLocks noGrp="1" noChangeArrowheads="1"/>
          </p:cNvSpPr>
          <p:nvPr>
            <p:ph sz="quarter" idx="1"/>
          </p:nvPr>
        </p:nvSpPr>
        <p:spPr>
          <a:xfrm>
            <a:off x="457200" y="1219200"/>
            <a:ext cx="8229600" cy="4937125"/>
          </a:xfrm>
        </p:spPr>
        <p:txBody>
          <a:bodyPr/>
          <a:lstStyle/>
          <a:p>
            <a:pPr algn="just" eaLnBrk="1" hangingPunct="1">
              <a:buFontTx/>
              <a:buNone/>
              <a:defRPr/>
            </a:pPr>
            <a:r>
              <a:rPr lang="pt-BR" altLang="pt-BR" dirty="0" smtClean="0">
                <a:solidFill>
                  <a:schemeClr val="bg2">
                    <a:lumMod val="50000"/>
                  </a:schemeClr>
                </a:solidFill>
              </a:rPr>
              <a:t>b) </a:t>
            </a:r>
            <a:r>
              <a:rPr lang="pt-BR" altLang="pt-BR" sz="3600" dirty="0" smtClean="0"/>
              <a:t>Com contrapartida</a:t>
            </a:r>
          </a:p>
          <a:p>
            <a:pPr algn="just" eaLnBrk="1" hangingPunct="1">
              <a:buFontTx/>
              <a:buNone/>
              <a:defRPr/>
            </a:pPr>
            <a:r>
              <a:rPr lang="pt-BR" altLang="pt-BR" sz="3600" dirty="0" smtClean="0"/>
              <a:t>    Às contribuições realizadas pelo governo doador devem corresponder aportes do governo receptor em uma proporção preestabelecida</a:t>
            </a:r>
            <a:endParaRPr lang="en-US" altLang="pt-BR" sz="3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pt-BR" altLang="pt-BR" smtClean="0"/>
          </a:p>
        </p:txBody>
      </p:sp>
      <p:sp>
        <p:nvSpPr>
          <p:cNvPr id="53251" name="Rectangle 3"/>
          <p:cNvSpPr>
            <a:spLocks noGrp="1" noChangeArrowheads="1"/>
          </p:cNvSpPr>
          <p:nvPr>
            <p:ph sz="quarter" idx="1"/>
          </p:nvPr>
        </p:nvSpPr>
        <p:spPr>
          <a:xfrm>
            <a:off x="457200" y="1219200"/>
            <a:ext cx="8229600" cy="4937125"/>
          </a:xfrm>
        </p:spPr>
        <p:txBody>
          <a:bodyPr/>
          <a:lstStyle/>
          <a:p>
            <a:pPr algn="just" eaLnBrk="1" hangingPunct="1">
              <a:buFontTx/>
              <a:buNone/>
              <a:defRPr/>
            </a:pPr>
            <a:r>
              <a:rPr lang="pt-BR" altLang="pt-BR" dirty="0" smtClean="0">
                <a:solidFill>
                  <a:schemeClr val="bg2">
                    <a:lumMod val="50000"/>
                  </a:schemeClr>
                </a:solidFill>
              </a:rPr>
              <a:t>c) </a:t>
            </a:r>
            <a:r>
              <a:rPr lang="pt-BR" altLang="pt-BR" sz="3600" dirty="0" smtClean="0"/>
              <a:t>Transferências equalizadoras</a:t>
            </a:r>
          </a:p>
          <a:p>
            <a:pPr algn="just" eaLnBrk="1" hangingPunct="1">
              <a:buFontTx/>
              <a:buNone/>
              <a:defRPr/>
            </a:pPr>
            <a:r>
              <a:rPr lang="pt-BR" altLang="pt-BR" sz="3600" dirty="0" smtClean="0"/>
              <a:t>   Aquelas nas quais se busca estabelecer um valor mínimo a ser utilizado para cada governo local em um determinado programa ou ação</a:t>
            </a:r>
          </a:p>
          <a:p>
            <a:pPr algn="just" eaLnBrk="1" hangingPunct="1">
              <a:buFontTx/>
              <a:buNone/>
              <a:defRPr/>
            </a:pPr>
            <a:r>
              <a:rPr lang="pt-BR" altLang="pt-BR" sz="3600" dirty="0" smtClean="0"/>
              <a:t>    SUS e </a:t>
            </a:r>
            <a:r>
              <a:rPr lang="pt-BR" altLang="pt-BR" sz="3600" dirty="0" err="1" smtClean="0"/>
              <a:t>Fundeb</a:t>
            </a:r>
            <a:endParaRPr lang="en-US" altLang="pt-BR" sz="3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pt-BR" altLang="pt-BR" smtClean="0"/>
              <a:t>Fundo de Participação dos Municípios (FPM)</a:t>
            </a:r>
            <a:endParaRPr lang="en-US" altLang="pt-BR" smtClean="0"/>
          </a:p>
        </p:txBody>
      </p:sp>
      <p:sp>
        <p:nvSpPr>
          <p:cNvPr id="31747" name="Rectangle 3"/>
          <p:cNvSpPr>
            <a:spLocks noGrp="1" noChangeArrowheads="1"/>
          </p:cNvSpPr>
          <p:nvPr>
            <p:ph sz="quarter" idx="1"/>
          </p:nvPr>
        </p:nvSpPr>
        <p:spPr>
          <a:xfrm>
            <a:off x="457200" y="1219200"/>
            <a:ext cx="8229600" cy="4937125"/>
          </a:xfrm>
        </p:spPr>
        <p:txBody>
          <a:bodyPr/>
          <a:lstStyle/>
          <a:p>
            <a:pPr algn="just" eaLnBrk="1" hangingPunct="1">
              <a:lnSpc>
                <a:spcPct val="90000"/>
              </a:lnSpc>
            </a:pPr>
            <a:r>
              <a:rPr lang="pt-BR" altLang="pt-BR" sz="3200" dirty="0" smtClean="0"/>
              <a:t>Transferência redistributiva, paga pela União a todos os municípios</a:t>
            </a:r>
          </a:p>
          <a:p>
            <a:pPr algn="just" eaLnBrk="1" hangingPunct="1">
              <a:lnSpc>
                <a:spcPct val="90000"/>
              </a:lnSpc>
            </a:pPr>
            <a:r>
              <a:rPr lang="pt-BR" altLang="pt-BR" sz="3200" dirty="0" smtClean="0"/>
              <a:t>Incondicional, obrigatória e sem contrapartida</a:t>
            </a:r>
          </a:p>
          <a:p>
            <a:pPr algn="just" eaLnBrk="1" hangingPunct="1">
              <a:lnSpc>
                <a:spcPct val="90000"/>
              </a:lnSpc>
            </a:pPr>
            <a:r>
              <a:rPr lang="pt-BR" altLang="pt-BR" sz="3200" dirty="0" smtClean="0"/>
              <a:t>Constituição estabelece que </a:t>
            </a:r>
            <a:r>
              <a:rPr lang="pt-BR" altLang="pt-BR" sz="3200" dirty="0" smtClean="0"/>
              <a:t>24,5</a:t>
            </a:r>
            <a:r>
              <a:rPr lang="pt-BR" altLang="pt-BR" sz="3200" dirty="0" smtClean="0"/>
              <a:t>% da arrecadação pela União dos impostos de renda e sobre produtos industrializados sejam destinados ao FPM</a:t>
            </a:r>
          </a:p>
          <a:p>
            <a:pPr algn="just" eaLnBrk="1" hangingPunct="1">
              <a:lnSpc>
                <a:spcPct val="90000"/>
              </a:lnSpc>
            </a:pPr>
            <a:r>
              <a:rPr lang="pt-BR" altLang="pt-BR" sz="3200" dirty="0" smtClean="0"/>
              <a:t>Dividido de acordo com a população e com o inverso da renda per capita </a:t>
            </a:r>
            <a:endParaRPr lang="en-US" altLang="pt-BR" sz="32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p:txBody>
          <a:bodyPr/>
          <a:lstStyle/>
          <a:p>
            <a:pPr eaLnBrk="1" hangingPunct="1"/>
            <a:r>
              <a:rPr lang="pt-BR" altLang="pt-BR" smtClean="0"/>
              <a:t>FPM : três partes</a:t>
            </a:r>
          </a:p>
        </p:txBody>
      </p:sp>
      <p:sp>
        <p:nvSpPr>
          <p:cNvPr id="32771" name="Espaço Reservado para Conteúdo 2"/>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I – Capitais de estado     10%</a:t>
            </a:r>
          </a:p>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II – Municípios do interior        86,4%</a:t>
            </a:r>
          </a:p>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III – Reserva para municípios de grande população      3,6%</a:t>
            </a:r>
          </a:p>
          <a:p>
            <a:pPr marL="0" indent="0" eaLnBrk="1" hangingPunct="1">
              <a:buFont typeface="Wingdings 3" pitchFamily="18" charset="2"/>
              <a:buNone/>
            </a:pPr>
            <a:endParaRPr lang="pt-BR" altLang="pt-BR" smtClean="0"/>
          </a:p>
          <a:p>
            <a:pPr marL="0" indent="0" algn="just" eaLnBrk="1" hangingPunct="1">
              <a:buFont typeface="Wingdings 3" pitchFamily="18" charset="2"/>
              <a:buNone/>
            </a:pPr>
            <a:r>
              <a:rPr lang="pt-BR" altLang="pt-BR" smtClean="0"/>
              <a:t>FPM Reserva – criada para atenuar a desvantagem dos municípios mais populosos, em função do viés no cálculo da parcela II</a:t>
            </a:r>
          </a:p>
          <a:p>
            <a:pPr marL="0" indent="0" eaLnBrk="1" hangingPunct="1">
              <a:buFont typeface="Wingdings 3" pitchFamily="18" charset="2"/>
              <a:buNone/>
            </a:pPr>
            <a:r>
              <a:rPr lang="pt-BR" altLang="pt-BR"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p:txBody>
          <a:bodyPr/>
          <a:lstStyle/>
          <a:p>
            <a:pPr eaLnBrk="1" hangingPunct="1"/>
            <a:r>
              <a:rPr lang="pt-BR" altLang="pt-BR" smtClean="0"/>
              <a:t>FPM - Capitais</a:t>
            </a:r>
          </a:p>
        </p:txBody>
      </p:sp>
      <p:sp>
        <p:nvSpPr>
          <p:cNvPr id="3" name="Espaço Reservado para Conteúdo 2"/>
          <p:cNvSpPr>
            <a:spLocks noGrp="1"/>
          </p:cNvSpPr>
          <p:nvPr>
            <p:ph sz="quarter" idx="1"/>
          </p:nvPr>
        </p:nvSpPr>
        <p:spPr>
          <a:xfrm>
            <a:off x="457200" y="1219200"/>
            <a:ext cx="8229600" cy="4937125"/>
          </a:xfrm>
        </p:spPr>
        <p:txBody>
          <a:bodyPr/>
          <a:lstStyle/>
          <a:p>
            <a:pPr algn="just" eaLnBrk="1" hangingPunct="1">
              <a:defRPr/>
            </a:pPr>
            <a:r>
              <a:rPr lang="pt-BR" sz="3600" dirty="0" smtClean="0"/>
              <a:t>Fator representativo da população, baseado no percentual da população de cada capital em relação à população de todas as capitais.</a:t>
            </a:r>
          </a:p>
          <a:p>
            <a:pPr marL="0" indent="0" algn="just" eaLnBrk="1" hangingPunct="1">
              <a:buFont typeface="Wingdings 3" pitchFamily="18" charset="2"/>
              <a:buNone/>
              <a:defRPr/>
            </a:pPr>
            <a:endParaRPr lang="pt-BR" sz="3600" dirty="0" smtClean="0"/>
          </a:p>
          <a:p>
            <a:pPr algn="just" eaLnBrk="1" hangingPunct="1">
              <a:defRPr/>
            </a:pPr>
            <a:r>
              <a:rPr lang="pt-BR" sz="3600" dirty="0" smtClean="0"/>
              <a:t>Fator representativo do inverso da renda per capita de cada estado.</a:t>
            </a:r>
            <a:endParaRPr lang="pt-BR"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p:cNvSpPr>
            <a:spLocks noGrp="1"/>
          </p:cNvSpPr>
          <p:nvPr>
            <p:ph type="title"/>
          </p:nvPr>
        </p:nvSpPr>
        <p:spPr/>
        <p:txBody>
          <a:bodyPr/>
          <a:lstStyle/>
          <a:p>
            <a:pPr eaLnBrk="1" hangingPunct="1"/>
            <a:r>
              <a:rPr lang="pt-BR" altLang="pt-BR" sz="2400" smtClean="0"/>
              <a:t>Participação da população da capital no somatório da população de todas as capitais</a:t>
            </a:r>
          </a:p>
        </p:txBody>
      </p:sp>
      <p:sp>
        <p:nvSpPr>
          <p:cNvPr id="34819" name="Espaço Reservado para Conteúdo 2"/>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r>
              <a:rPr lang="pt-BR" altLang="pt-BR" smtClean="0"/>
              <a:t> Participação                       Coeficiente                    </a:t>
            </a:r>
          </a:p>
          <a:p>
            <a:pPr marL="0" indent="0" eaLnBrk="1" hangingPunct="1">
              <a:buFont typeface="Wingdings 3" pitchFamily="18" charset="2"/>
              <a:buNone/>
            </a:pPr>
            <a:r>
              <a:rPr lang="pt-BR" altLang="pt-BR" smtClean="0"/>
              <a:t>Até 2%                                        2,0</a:t>
            </a:r>
          </a:p>
          <a:p>
            <a:pPr marL="0" indent="0" eaLnBrk="1" hangingPunct="1">
              <a:buFont typeface="Wingdings 3" pitchFamily="18" charset="2"/>
              <a:buNone/>
            </a:pPr>
            <a:r>
              <a:rPr lang="pt-BR" altLang="pt-BR" smtClean="0"/>
              <a:t>Mais de 2% até 2,5%                     2,5</a:t>
            </a:r>
          </a:p>
          <a:p>
            <a:pPr marL="0" indent="0" eaLnBrk="1" hangingPunct="1">
              <a:buFont typeface="Wingdings 3" pitchFamily="18" charset="2"/>
              <a:buNone/>
            </a:pPr>
            <a:r>
              <a:rPr lang="pt-BR" altLang="pt-BR" smtClean="0"/>
              <a:t>Mais de 2,5% até 3%                     3,0</a:t>
            </a:r>
          </a:p>
          <a:p>
            <a:pPr marL="0" indent="0" eaLnBrk="1" hangingPunct="1">
              <a:buFont typeface="Wingdings 3" pitchFamily="18" charset="2"/>
              <a:buNone/>
            </a:pPr>
            <a:r>
              <a:rPr lang="pt-BR" altLang="pt-BR" smtClean="0"/>
              <a:t>Mais de 3% até 3,5%                     3,5</a:t>
            </a:r>
          </a:p>
          <a:p>
            <a:pPr marL="0" indent="0" eaLnBrk="1" hangingPunct="1">
              <a:buFont typeface="Wingdings 3" pitchFamily="18" charset="2"/>
              <a:buNone/>
            </a:pPr>
            <a:r>
              <a:rPr lang="pt-BR" altLang="pt-BR" smtClean="0"/>
              <a:t>Mais de 3,5% até 4%                     4,0</a:t>
            </a:r>
          </a:p>
          <a:p>
            <a:pPr marL="0" indent="0" eaLnBrk="1" hangingPunct="1">
              <a:buFont typeface="Wingdings 3" pitchFamily="18" charset="2"/>
              <a:buNone/>
            </a:pPr>
            <a:r>
              <a:rPr lang="pt-BR" altLang="pt-BR" smtClean="0"/>
              <a:t>Mais de 4% até 4,5%                     4,5</a:t>
            </a:r>
          </a:p>
          <a:p>
            <a:pPr marL="0" indent="0" eaLnBrk="1" hangingPunct="1">
              <a:buFont typeface="Wingdings 3" pitchFamily="18" charset="2"/>
              <a:buNone/>
            </a:pPr>
            <a:r>
              <a:rPr lang="pt-BR" altLang="pt-BR" smtClean="0"/>
              <a:t>Mais de 4,5%                                5,0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p:txBody>
          <a:bodyPr/>
          <a:lstStyle/>
          <a:p>
            <a:pPr algn="just" eaLnBrk="1" hangingPunct="1"/>
            <a:r>
              <a:rPr lang="pt-BR" altLang="pt-BR" sz="2400" smtClean="0"/>
              <a:t>Inverso do índice relativo à renda per capita do estado onde se situa o município</a:t>
            </a:r>
          </a:p>
        </p:txBody>
      </p:sp>
      <p:sp>
        <p:nvSpPr>
          <p:cNvPr id="35843" name="Espaço Reservado para Conteúdo 2"/>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r>
              <a:rPr lang="pt-BR" altLang="pt-BR" sz="1800" smtClean="0"/>
              <a:t>Índice inverso                                                               Fator</a:t>
            </a:r>
          </a:p>
          <a:p>
            <a:pPr marL="0" indent="0" eaLnBrk="1" hangingPunct="1">
              <a:buFont typeface="Wingdings 3" pitchFamily="18" charset="2"/>
              <a:buNone/>
            </a:pPr>
            <a:r>
              <a:rPr lang="pt-BR" altLang="pt-BR" sz="1800" smtClean="0"/>
              <a:t>Até 0,0045                                                                    0,4</a:t>
            </a:r>
          </a:p>
          <a:p>
            <a:pPr marL="0" indent="0" eaLnBrk="1" hangingPunct="1">
              <a:buFont typeface="Wingdings 3" pitchFamily="18" charset="2"/>
              <a:buNone/>
            </a:pPr>
            <a:r>
              <a:rPr lang="pt-BR" altLang="pt-BR" sz="1800" smtClean="0"/>
              <a:t>Acima de 0,0045 até 0,0055                                            0,5</a:t>
            </a:r>
          </a:p>
          <a:p>
            <a:pPr marL="0" indent="0" eaLnBrk="1" hangingPunct="1">
              <a:buFont typeface="Wingdings 3" pitchFamily="18" charset="2"/>
              <a:buNone/>
            </a:pPr>
            <a:r>
              <a:rPr lang="pt-BR" altLang="pt-BR" sz="1800" smtClean="0"/>
              <a:t>Acima de 0,0055 até 0,0065                                            0,6</a:t>
            </a:r>
          </a:p>
          <a:p>
            <a:pPr marL="0" indent="0" eaLnBrk="1" hangingPunct="1">
              <a:buFont typeface="Wingdings 3" pitchFamily="18" charset="2"/>
              <a:buNone/>
            </a:pPr>
            <a:r>
              <a:rPr lang="pt-BR" altLang="pt-BR" sz="1800" smtClean="0"/>
              <a:t>Acima de 0,0065 até 0,0075                                            0,7</a:t>
            </a:r>
          </a:p>
          <a:p>
            <a:pPr marL="0" indent="0" eaLnBrk="1" hangingPunct="1">
              <a:buFont typeface="Wingdings 3" pitchFamily="18" charset="2"/>
              <a:buNone/>
            </a:pPr>
            <a:r>
              <a:rPr lang="pt-BR" altLang="pt-BR" sz="1800" smtClean="0"/>
              <a:t>Acima de 0,0075 até 0,0085                                            0,8</a:t>
            </a:r>
          </a:p>
          <a:p>
            <a:pPr marL="0" indent="0" eaLnBrk="1" hangingPunct="1">
              <a:buFont typeface="Wingdings 3" pitchFamily="18" charset="2"/>
              <a:buNone/>
            </a:pPr>
            <a:r>
              <a:rPr lang="pt-BR" altLang="pt-BR" sz="1800" smtClean="0"/>
              <a:t>Acima de 0,0085 até 0,0095                                            0,9</a:t>
            </a:r>
          </a:p>
          <a:p>
            <a:pPr marL="0" indent="0" eaLnBrk="1" hangingPunct="1">
              <a:buFont typeface="Wingdings 3" pitchFamily="18" charset="2"/>
              <a:buNone/>
            </a:pPr>
            <a:r>
              <a:rPr lang="pt-BR" altLang="pt-BR" sz="1800" smtClean="0"/>
              <a:t>Acima de 0,0095 até 0,0110                                            1,0</a:t>
            </a:r>
          </a:p>
          <a:p>
            <a:pPr marL="0" indent="0" eaLnBrk="1" hangingPunct="1">
              <a:buFont typeface="Wingdings 3" pitchFamily="18" charset="2"/>
              <a:buNone/>
            </a:pPr>
            <a:r>
              <a:rPr lang="pt-BR" altLang="pt-BR" sz="1800" smtClean="0"/>
              <a:t>Acima de 0,0110 até 0,0130                                            1,2</a:t>
            </a:r>
          </a:p>
          <a:p>
            <a:pPr marL="0" indent="0" eaLnBrk="1" hangingPunct="1">
              <a:buFont typeface="Wingdings 3" pitchFamily="18" charset="2"/>
              <a:buNone/>
            </a:pPr>
            <a:r>
              <a:rPr lang="pt-BR" altLang="pt-BR" sz="1800" smtClean="0"/>
              <a:t>Acima de 0,0130 até 0,0150                                            1,4</a:t>
            </a:r>
          </a:p>
          <a:p>
            <a:pPr marL="0" indent="0" eaLnBrk="1" hangingPunct="1">
              <a:buFont typeface="Wingdings 3" pitchFamily="18" charset="2"/>
              <a:buNone/>
            </a:pPr>
            <a:r>
              <a:rPr lang="pt-BR" altLang="pt-BR" sz="1800" smtClean="0"/>
              <a:t>Acima de 0,0150 até 0,0170                                            1,6</a:t>
            </a:r>
          </a:p>
          <a:p>
            <a:pPr marL="0" indent="0" eaLnBrk="1" hangingPunct="1">
              <a:buFont typeface="Wingdings 3" pitchFamily="18" charset="2"/>
              <a:buNone/>
            </a:pPr>
            <a:r>
              <a:rPr lang="pt-BR" altLang="pt-BR" sz="1800" smtClean="0"/>
              <a:t>Acima de 0,0170 até 0,0190                                            1,8</a:t>
            </a:r>
          </a:p>
          <a:p>
            <a:pPr marL="0" indent="0" eaLnBrk="1" hangingPunct="1">
              <a:buFont typeface="Wingdings 3" pitchFamily="18" charset="2"/>
              <a:buNone/>
            </a:pPr>
            <a:r>
              <a:rPr lang="pt-BR" altLang="pt-BR" sz="1800" smtClean="0"/>
              <a:t>Acima de 0,0190 até 0,0220                                            2,0</a:t>
            </a:r>
          </a:p>
          <a:p>
            <a:pPr marL="0" indent="0" eaLnBrk="1" hangingPunct="1">
              <a:buFont typeface="Wingdings 3" pitchFamily="18" charset="2"/>
              <a:buNone/>
            </a:pPr>
            <a:r>
              <a:rPr lang="pt-BR" altLang="pt-BR" sz="1800" smtClean="0"/>
              <a:t>Acima de 0,0220                                                            2,5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p:txBody>
          <a:bodyPr/>
          <a:lstStyle/>
          <a:p>
            <a:pPr eaLnBrk="1" hangingPunct="1"/>
            <a:r>
              <a:rPr lang="pt-BR" altLang="pt-BR" sz="2800" smtClean="0"/>
              <a:t>Fórmula de cálculo do montante a ser transferido a cada município</a:t>
            </a:r>
          </a:p>
        </p:txBody>
      </p:sp>
      <p:sp>
        <p:nvSpPr>
          <p:cNvPr id="36867" name="Espaço Reservado para Conteúdo 2"/>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Ve = (0,1*FPM*CPe*CIRPe)/[Se(CPe*CIRPe)]</a:t>
            </a:r>
          </a:p>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Ve=valor a ser recebido pela capital do estado e</a:t>
            </a:r>
          </a:p>
          <a:p>
            <a:pPr marL="0" indent="0" eaLnBrk="1" hangingPunct="1">
              <a:buFont typeface="Wingdings 3" pitchFamily="18" charset="2"/>
              <a:buNone/>
            </a:pPr>
            <a:r>
              <a:rPr lang="pt-BR" altLang="pt-BR" smtClean="0"/>
              <a:t>FPM=valor total a ser distribuído pelo FPM</a:t>
            </a:r>
          </a:p>
          <a:p>
            <a:pPr marL="0" indent="0" eaLnBrk="1" hangingPunct="1">
              <a:buFont typeface="Wingdings 3" pitchFamily="18" charset="2"/>
              <a:buNone/>
            </a:pPr>
            <a:r>
              <a:rPr lang="pt-BR" altLang="pt-BR" smtClean="0"/>
              <a:t>CPe=coeficiente relativo da população da capital do estado e em relação ao total da população de todas as capitais</a:t>
            </a:r>
          </a:p>
          <a:p>
            <a:pPr marL="0" indent="0" eaLnBrk="1" hangingPunct="1">
              <a:buFont typeface="Wingdings 3" pitchFamily="18" charset="2"/>
              <a:buNone/>
            </a:pPr>
            <a:r>
              <a:rPr lang="pt-BR" altLang="pt-BR" smtClean="0"/>
              <a:t>CIRPe=coeficiente relativo ao inverso da renda per capita do estado e</a:t>
            </a:r>
          </a:p>
          <a:p>
            <a:pPr marL="0" indent="0" eaLnBrk="1" hangingPunct="1">
              <a:buFont typeface="Wingdings 3" pitchFamily="18" charset="2"/>
              <a:buNone/>
            </a:pPr>
            <a:r>
              <a:rPr lang="pt-BR" altLang="pt-BR" smtClean="0"/>
              <a:t>Se(CPe*CIRPe)=somatório dos coeficientes de todas as capitais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p:cNvSpPr>
            <a:spLocks noGrp="1"/>
          </p:cNvSpPr>
          <p:nvPr>
            <p:ph type="title"/>
          </p:nvPr>
        </p:nvSpPr>
        <p:spPr/>
        <p:txBody>
          <a:bodyPr/>
          <a:lstStyle/>
          <a:p>
            <a:pPr eaLnBrk="1" hangingPunct="1"/>
            <a:r>
              <a:rPr lang="pt-BR" altLang="pt-BR" smtClean="0"/>
              <a:t>FPM - Interior</a:t>
            </a:r>
          </a:p>
        </p:txBody>
      </p:sp>
      <p:sp>
        <p:nvSpPr>
          <p:cNvPr id="37891" name="Espaço Reservado para Conteúdo 2"/>
          <p:cNvSpPr>
            <a:spLocks noGrp="1"/>
          </p:cNvSpPr>
          <p:nvPr>
            <p:ph sz="quarter" idx="1"/>
          </p:nvPr>
        </p:nvSpPr>
        <p:spPr>
          <a:xfrm>
            <a:off x="457200" y="1219200"/>
            <a:ext cx="8229600" cy="4937125"/>
          </a:xfrm>
        </p:spPr>
        <p:txBody>
          <a:bodyPr/>
          <a:lstStyle/>
          <a:p>
            <a:pPr eaLnBrk="1" hangingPunct="1"/>
            <a:r>
              <a:rPr lang="pt-BR" altLang="pt-BR" sz="4000" smtClean="0"/>
              <a:t>Os 86,4% do FPM distribuídos para os demais municípios (não capitais) são divididos conforme o coeficiente de participação fixado a partir da quantidade de habitantes de cada município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t-BR" altLang="pt-BR" smtClean="0"/>
              <a:t>Composição da receita</a:t>
            </a:r>
            <a:endParaRPr lang="en-US" altLang="pt-BR" smtClean="0"/>
          </a:p>
        </p:txBody>
      </p:sp>
      <p:sp>
        <p:nvSpPr>
          <p:cNvPr id="11267" name="Rectangle 3"/>
          <p:cNvSpPr>
            <a:spLocks noGrp="1" noChangeArrowheads="1"/>
          </p:cNvSpPr>
          <p:nvPr>
            <p:ph sz="quarter" idx="1"/>
          </p:nvPr>
        </p:nvSpPr>
        <p:spPr>
          <a:xfrm>
            <a:off x="457200" y="1219200"/>
            <a:ext cx="8229600" cy="4937125"/>
          </a:xfrm>
        </p:spPr>
        <p:txBody>
          <a:bodyPr/>
          <a:lstStyle/>
          <a:p>
            <a:pPr algn="just" eaLnBrk="1" hangingPunct="1">
              <a:lnSpc>
                <a:spcPct val="90000"/>
              </a:lnSpc>
            </a:pPr>
            <a:r>
              <a:rPr lang="pt-BR" altLang="pt-BR" sz="2800" smtClean="0"/>
              <a:t>Governos estaduais: têm uma dependência de transferências inferior à média dos países organizados em três níveis de governo</a:t>
            </a:r>
          </a:p>
          <a:p>
            <a:pPr algn="just" eaLnBrk="1" hangingPunct="1">
              <a:lnSpc>
                <a:spcPct val="90000"/>
              </a:lnSpc>
              <a:buFontTx/>
              <a:buNone/>
            </a:pPr>
            <a:r>
              <a:rPr lang="pt-BR" altLang="pt-BR" sz="2800" smtClean="0"/>
              <a:t>    A arrecadação tributária é bastante significativa e tem participação na receita total que supera a de países de alta renda como Canadá e EUA</a:t>
            </a:r>
          </a:p>
          <a:p>
            <a:pPr algn="just" eaLnBrk="1" hangingPunct="1">
              <a:lnSpc>
                <a:spcPct val="90000"/>
              </a:lnSpc>
            </a:pPr>
            <a:r>
              <a:rPr lang="pt-BR" altLang="pt-BR" sz="2800" smtClean="0"/>
              <a:t>Municípios: arrecadação muito baixa e peso das transferências muito elevado</a:t>
            </a:r>
            <a:endParaRPr lang="en-US" altLang="pt-BR" sz="2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nvGraphicFramePr>
        <p:xfrm>
          <a:off x="611188" y="1052513"/>
          <a:ext cx="8064500" cy="4679950"/>
        </p:xfrm>
        <a:graphic>
          <a:graphicData uri="http://schemas.openxmlformats.org/drawingml/2006/table">
            <a:tbl>
              <a:tblPr firstRow="1" firstCol="1" bandRow="1"/>
              <a:tblGrid>
                <a:gridCol w="1083418"/>
                <a:gridCol w="779450"/>
                <a:gridCol w="1076625"/>
                <a:gridCol w="792186"/>
                <a:gridCol w="1323705"/>
                <a:gridCol w="842281"/>
                <a:gridCol w="1324554"/>
                <a:gridCol w="842281"/>
              </a:tblGrid>
              <a:tr h="1038840">
                <a:tc>
                  <a:txBody>
                    <a:bodyPr/>
                    <a:lstStyle/>
                    <a:p>
                      <a:pPr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Faixa</a:t>
                      </a:r>
                      <a:r>
                        <a:rPr lang="pt-BR" sz="1400" baseline="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da população</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Coeficiente</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Faixa</a:t>
                      </a:r>
                      <a:r>
                        <a:rPr lang="pt-BR" sz="1400" baseline="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da população</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06045"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Coeficiente</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Faixa</a:t>
                      </a:r>
                      <a:r>
                        <a:rPr lang="pt-BR" sz="1400" baseline="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da população</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68580"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Coeficiente</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Faixa</a:t>
                      </a:r>
                      <a:r>
                        <a:rPr lang="pt-BR" sz="1400" baseline="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da população</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68580" algn="ctr">
                        <a:lnSpc>
                          <a:spcPct val="107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Coeficiente</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8222">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Até </a:t>
                      </a:r>
                      <a:r>
                        <a:rPr lang="pt-BR" sz="1400" baseline="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10.</a:t>
                      </a: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188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0,6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30.565-37.356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71.317-81.504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120.049-142.632</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8222">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10.189-13.584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0,8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37.357-44.148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81.505-91.692</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142.633-156.216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8222">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13.585-16.980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44.149-50.940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91.693-101.880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Acima </a:t>
                      </a:r>
                      <a:r>
                        <a:rPr lang="pt-BR" sz="1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156.216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4,0</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8222">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16.981-23.772</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50.941-61.128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2,2</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101.881-115.464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3,2</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28222">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23.773-30.564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61.129-71.316</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2,4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115.465-129.048</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3,4</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50000"/>
                        </a:lnSpc>
                        <a:spcAft>
                          <a:spcPts val="0"/>
                        </a:spcAft>
                      </a:pPr>
                      <a:r>
                        <a:rPr lang="pt-BR"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pt-BR"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77" marR="68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p:cNvSpPr>
            <a:spLocks noGrp="1"/>
          </p:cNvSpPr>
          <p:nvPr>
            <p:ph type="title"/>
          </p:nvPr>
        </p:nvSpPr>
        <p:spPr/>
        <p:txBody>
          <a:bodyPr/>
          <a:lstStyle/>
          <a:p>
            <a:pPr eaLnBrk="1" hangingPunct="1"/>
            <a:r>
              <a:rPr lang="pt-BR" altLang="pt-BR" smtClean="0"/>
              <a:t>Divisão do FPM-Interior por estados</a:t>
            </a:r>
          </a:p>
        </p:txBody>
      </p:sp>
      <p:sp>
        <p:nvSpPr>
          <p:cNvPr id="39939" name="Espaço Reservado para Conteúdo 2"/>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r>
              <a:rPr lang="pt-BR" altLang="pt-BR" smtClean="0"/>
              <a:t>AC 0,2630</a:t>
            </a:r>
          </a:p>
          <a:p>
            <a:pPr marL="0" indent="0" eaLnBrk="1" hangingPunct="1">
              <a:buFont typeface="Wingdings 3" pitchFamily="18" charset="2"/>
              <a:buNone/>
            </a:pPr>
            <a:r>
              <a:rPr lang="pt-BR" altLang="pt-BR" smtClean="0"/>
              <a:t>AM 1,2452</a:t>
            </a:r>
          </a:p>
          <a:p>
            <a:pPr marL="0" indent="0" eaLnBrk="1" hangingPunct="1">
              <a:buFont typeface="Wingdings 3" pitchFamily="18" charset="2"/>
              <a:buNone/>
            </a:pPr>
            <a:r>
              <a:rPr lang="pt-BR" altLang="pt-BR" smtClean="0"/>
              <a:t>AP 0,1392</a:t>
            </a:r>
          </a:p>
          <a:p>
            <a:pPr marL="0" indent="0" eaLnBrk="1" hangingPunct="1">
              <a:buFont typeface="Wingdings 3" pitchFamily="18" charset="2"/>
              <a:buNone/>
            </a:pPr>
            <a:r>
              <a:rPr lang="pt-BR" altLang="pt-BR" smtClean="0"/>
              <a:t>PA 3,2948</a:t>
            </a:r>
          </a:p>
          <a:p>
            <a:pPr marL="0" indent="0" eaLnBrk="1" hangingPunct="1">
              <a:buFont typeface="Wingdings 3" pitchFamily="18" charset="2"/>
              <a:buNone/>
            </a:pPr>
            <a:r>
              <a:rPr lang="pt-BR" altLang="pt-BR" smtClean="0"/>
              <a:t>RO 0,7464</a:t>
            </a:r>
          </a:p>
          <a:p>
            <a:pPr marL="0" indent="0" eaLnBrk="1" hangingPunct="1">
              <a:buFont typeface="Wingdings 3" pitchFamily="18" charset="2"/>
              <a:buNone/>
            </a:pPr>
            <a:r>
              <a:rPr lang="pt-BR" altLang="pt-BR" smtClean="0"/>
              <a:t>RR 0,0851</a:t>
            </a:r>
          </a:p>
          <a:p>
            <a:pPr marL="0" indent="0" eaLnBrk="1" hangingPunct="1">
              <a:buFont typeface="Wingdings 3" pitchFamily="18" charset="2"/>
              <a:buNone/>
            </a:pPr>
            <a:r>
              <a:rPr lang="pt-BR" altLang="pt-BR" smtClean="0"/>
              <a:t>TO 1,2955</a:t>
            </a:r>
          </a:p>
          <a:p>
            <a:pPr marL="0" indent="0" eaLnBrk="1" hangingPunct="1">
              <a:buFont typeface="Wingdings 3" pitchFamily="18" charset="2"/>
              <a:buNone/>
            </a:pPr>
            <a:r>
              <a:rPr lang="pt-BR" altLang="pt-BR" smtClean="0"/>
              <a:t>Etc...</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p:txBody>
          <a:bodyPr/>
          <a:lstStyle/>
          <a:p>
            <a:pPr eaLnBrk="1" hangingPunct="1"/>
            <a:r>
              <a:rPr lang="pt-BR" altLang="pt-BR" smtClean="0"/>
              <a:t>Fórmula de cálculo da distribuição do FPM-Interior</a:t>
            </a:r>
          </a:p>
        </p:txBody>
      </p:sp>
      <p:sp>
        <p:nvSpPr>
          <p:cNvPr id="40963" name="Espaço Reservado para Conteúdo 2"/>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Vie = (0,864*FPM*CPie*te)/SeCPie</a:t>
            </a:r>
          </a:p>
          <a:p>
            <a:pPr marL="0" indent="0" algn="just" eaLnBrk="1" hangingPunct="1">
              <a:buFont typeface="Wingdings 3" pitchFamily="18" charset="2"/>
              <a:buNone/>
            </a:pPr>
            <a:endParaRPr lang="pt-BR" altLang="pt-BR" smtClean="0"/>
          </a:p>
          <a:p>
            <a:pPr marL="0" indent="0" algn="just" eaLnBrk="1" hangingPunct="1">
              <a:buFont typeface="Wingdings 3" pitchFamily="18" charset="2"/>
              <a:buNone/>
            </a:pPr>
            <a:r>
              <a:rPr lang="pt-BR" altLang="pt-BR" smtClean="0"/>
              <a:t>Vie=valor a ser recebido pelo município i situado no estado e</a:t>
            </a:r>
          </a:p>
          <a:p>
            <a:pPr marL="0" indent="0" algn="just" eaLnBrk="1" hangingPunct="1">
              <a:buFont typeface="Wingdings 3" pitchFamily="18" charset="2"/>
              <a:buNone/>
            </a:pPr>
            <a:r>
              <a:rPr lang="pt-BR" altLang="pt-BR" smtClean="0"/>
              <a:t>FPM=valor total a ser distribuído pelo FPM</a:t>
            </a:r>
          </a:p>
          <a:p>
            <a:pPr marL="0" indent="0" algn="just" eaLnBrk="1" hangingPunct="1">
              <a:buFont typeface="Wingdings 3" pitchFamily="18" charset="2"/>
              <a:buNone/>
            </a:pPr>
            <a:r>
              <a:rPr lang="pt-BR" altLang="pt-BR" smtClean="0"/>
              <a:t>te=participação do estado e no FPM-Interior</a:t>
            </a:r>
          </a:p>
          <a:p>
            <a:pPr marL="0" indent="0" algn="just" eaLnBrk="1" hangingPunct="1">
              <a:buFont typeface="Wingdings 3" pitchFamily="18" charset="2"/>
              <a:buNone/>
            </a:pPr>
            <a:r>
              <a:rPr lang="pt-BR" altLang="pt-BR" smtClean="0"/>
              <a:t>CPie=coeficiente relativo à população do município i situado no estado e</a:t>
            </a:r>
          </a:p>
          <a:p>
            <a:pPr marL="0" indent="0" algn="just" eaLnBrk="1" hangingPunct="1">
              <a:buFont typeface="Wingdings 3" pitchFamily="18" charset="2"/>
              <a:buNone/>
            </a:pPr>
            <a:r>
              <a:rPr lang="pt-BR" altLang="pt-BR" smtClean="0"/>
              <a:t>SeCPie=somatório de todos os coeficientes dos municípios do estado 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ítulo 1"/>
          <p:cNvSpPr>
            <a:spLocks noGrp="1"/>
          </p:cNvSpPr>
          <p:nvPr>
            <p:ph type="title"/>
          </p:nvPr>
        </p:nvSpPr>
        <p:spPr/>
        <p:txBody>
          <a:bodyPr/>
          <a:lstStyle/>
          <a:p>
            <a:pPr eaLnBrk="1" hangingPunct="1"/>
            <a:r>
              <a:rPr lang="pt-BR" altLang="pt-BR" sz="2800" smtClean="0"/>
              <a:t>Fórmula de cálculo da distribuição do FPM-Reserva</a:t>
            </a:r>
          </a:p>
        </p:txBody>
      </p:sp>
      <p:sp>
        <p:nvSpPr>
          <p:cNvPr id="41987" name="Espaço Reservado para Conteúdo 2"/>
          <p:cNvSpPr>
            <a:spLocks noGrp="1"/>
          </p:cNvSpPr>
          <p:nvPr>
            <p:ph sz="quarter" idx="1"/>
          </p:nvPr>
        </p:nvSpPr>
        <p:spPr>
          <a:xfrm>
            <a:off x="457200" y="1341438"/>
            <a:ext cx="8229600" cy="4937125"/>
          </a:xfrm>
        </p:spPr>
        <p:txBody>
          <a:bodyPr/>
          <a:lstStyle/>
          <a:p>
            <a:pPr marL="0" indent="0" eaLnBrk="1" hangingPunct="1">
              <a:buFont typeface="Wingdings 3" pitchFamily="18" charset="2"/>
              <a:buNone/>
            </a:pPr>
            <a:endParaRPr lang="pt-BR" altLang="pt-BR" smtClean="0"/>
          </a:p>
          <a:p>
            <a:pPr marL="0" indent="0" eaLnBrk="1" hangingPunct="1">
              <a:buFont typeface="Wingdings 3" pitchFamily="18" charset="2"/>
              <a:buNone/>
            </a:pPr>
            <a:r>
              <a:rPr lang="pt-BR" altLang="pt-BR" smtClean="0"/>
              <a:t>Vir=(0,036*FPM*CPir)/Sr(CPir*CIRPei)</a:t>
            </a:r>
          </a:p>
          <a:p>
            <a:pPr marL="0" indent="0" eaLnBrk="1" hangingPunct="1">
              <a:buFont typeface="Wingdings 3" pitchFamily="18" charset="2"/>
              <a:buNone/>
            </a:pPr>
            <a:endParaRPr lang="pt-BR" altLang="pt-BR" smtClean="0"/>
          </a:p>
          <a:p>
            <a:pPr marL="0" indent="0" algn="just" eaLnBrk="1" hangingPunct="1">
              <a:buFont typeface="Wingdings 3" pitchFamily="18" charset="2"/>
              <a:buNone/>
            </a:pPr>
            <a:r>
              <a:rPr lang="pt-BR" altLang="pt-BR" smtClean="0"/>
              <a:t>Vir=valor a ser recebido pelo município i participante da reserva</a:t>
            </a:r>
          </a:p>
          <a:p>
            <a:pPr marL="0" indent="0" algn="just" eaLnBrk="1" hangingPunct="1">
              <a:buFont typeface="Wingdings 3" pitchFamily="18" charset="2"/>
              <a:buNone/>
            </a:pPr>
            <a:r>
              <a:rPr lang="pt-BR" altLang="pt-BR" smtClean="0"/>
              <a:t>FPM=valor total a ser distribuído pelo FPM</a:t>
            </a:r>
          </a:p>
          <a:p>
            <a:pPr marL="0" indent="0" algn="just" eaLnBrk="1" hangingPunct="1">
              <a:buFont typeface="Wingdings 3" pitchFamily="18" charset="2"/>
              <a:buNone/>
            </a:pPr>
            <a:r>
              <a:rPr lang="pt-BR" altLang="pt-BR" smtClean="0"/>
              <a:t>CPir=coeficiente relativo à população do município i em relação ao total da população dos municípios participantes da reserva</a:t>
            </a:r>
            <a:endParaRPr lang="pt-BR" altLang="pt-BR" u="sng" smtClean="0"/>
          </a:p>
          <a:p>
            <a:pPr marL="0" indent="0" algn="just" eaLnBrk="1" hangingPunct="1">
              <a:buFont typeface="Wingdings 3" pitchFamily="18" charset="2"/>
              <a:buNone/>
            </a:pPr>
            <a:r>
              <a:rPr lang="pt-BR" altLang="pt-BR" smtClean="0"/>
              <a:t>Sr(CPir*CIRPei)=somatório de todos os coeficientes dos municípios participantes da reserva</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p:cNvSpPr>
            <a:spLocks noGrp="1"/>
          </p:cNvSpPr>
          <p:nvPr>
            <p:ph type="title"/>
          </p:nvPr>
        </p:nvSpPr>
        <p:spPr/>
        <p:txBody>
          <a:bodyPr/>
          <a:lstStyle/>
          <a:p>
            <a:pPr eaLnBrk="1" hangingPunct="1"/>
            <a:r>
              <a:rPr lang="pt-BR" altLang="pt-BR" smtClean="0"/>
              <a:t>Aplicação prática dos critérios</a:t>
            </a:r>
          </a:p>
        </p:txBody>
      </p:sp>
      <p:sp>
        <p:nvSpPr>
          <p:cNvPr id="3" name="Espaço Reservado para Conteúdo 2"/>
          <p:cNvSpPr>
            <a:spLocks noGrp="1"/>
          </p:cNvSpPr>
          <p:nvPr>
            <p:ph sz="quarter" idx="1"/>
          </p:nvPr>
        </p:nvSpPr>
        <p:spPr>
          <a:xfrm>
            <a:off x="457200" y="1219200"/>
            <a:ext cx="8229600" cy="4937125"/>
          </a:xfrm>
        </p:spPr>
        <p:txBody>
          <a:bodyPr/>
          <a:lstStyle/>
          <a:p>
            <a:pPr algn="just" eaLnBrk="1" hangingPunct="1">
              <a:defRPr/>
            </a:pPr>
            <a:r>
              <a:rPr lang="pt-BR" sz="2800" dirty="0" smtClean="0"/>
              <a:t>TCU calcula anualmente os coeficientes. Pode haver mudanças na participação relativa de cada estado em função da sua taxa de crescimento populacional ou de alterações na posição relativa da renda per capita do seu estado em relação ao restante do país</a:t>
            </a:r>
          </a:p>
          <a:p>
            <a:pPr algn="just" eaLnBrk="1" hangingPunct="1">
              <a:defRPr/>
            </a:pPr>
            <a:r>
              <a:rPr lang="pt-BR" sz="2800" dirty="0" smtClean="0"/>
              <a:t>IBGE estima a população de cada município e informa ao TCU. O IBGE também informa ao TCU os dados mais recentes disponíveis da renda per capita estadual</a:t>
            </a:r>
          </a:p>
          <a:p>
            <a:pPr marL="0" indent="0" algn="just" eaLnBrk="1" hangingPunct="1">
              <a:buFont typeface="Wingdings 3" pitchFamily="18" charset="2"/>
              <a:buNone/>
              <a:defRPr/>
            </a:pPr>
            <a:endParaRPr lang="pt-BR"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pt-BR" altLang="pt-BR" sz="3600" smtClean="0"/>
              <a:t>Aspectos positivos e negativos do FPM</a:t>
            </a:r>
            <a:endParaRPr lang="en-US" altLang="pt-BR" sz="3600" smtClean="0"/>
          </a:p>
        </p:txBody>
      </p:sp>
      <p:sp>
        <p:nvSpPr>
          <p:cNvPr id="44035"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Autonomia subnacional: grande, uma vez que a transferência não é vinculada</a:t>
            </a:r>
          </a:p>
          <a:p>
            <a:pPr algn="just" eaLnBrk="1" hangingPunct="1"/>
            <a:r>
              <a:rPr lang="pt-BR" altLang="pt-BR" sz="3600" smtClean="0"/>
              <a:t>Independência de fatores políticos : grande uma vez que é definida por uma fórmula </a:t>
            </a:r>
          </a:p>
          <a:p>
            <a:pPr algn="just" eaLnBrk="1" hangingPunct="1"/>
            <a:r>
              <a:rPr lang="pt-BR" altLang="pt-BR" sz="3600" smtClean="0"/>
              <a:t>Flexibilidade para absorção de choques: caráter pró-cíclico na prática</a:t>
            </a:r>
          </a:p>
          <a:p>
            <a:pPr algn="just" eaLnBrk="1" hangingPunct="1">
              <a:buFontTx/>
              <a:buNone/>
            </a:pPr>
            <a:endParaRPr lang="en-US" altLang="pt-B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pt-BR" altLang="pt-BR" smtClean="0"/>
          </a:p>
        </p:txBody>
      </p:sp>
      <p:sp>
        <p:nvSpPr>
          <p:cNvPr id="45059" name="Rectangle 3"/>
          <p:cNvSpPr>
            <a:spLocks noGrp="1" noChangeArrowheads="1"/>
          </p:cNvSpPr>
          <p:nvPr>
            <p:ph sz="quarter" idx="1"/>
          </p:nvPr>
        </p:nvSpPr>
        <p:spPr>
          <a:xfrm>
            <a:off x="457200" y="1219200"/>
            <a:ext cx="8229600" cy="4937125"/>
          </a:xfrm>
        </p:spPr>
        <p:txBody>
          <a:bodyPr/>
          <a:lstStyle/>
          <a:p>
            <a:pPr eaLnBrk="1" hangingPunct="1"/>
            <a:r>
              <a:rPr lang="pt-BR" altLang="pt-BR" sz="2800" smtClean="0"/>
              <a:t>Redistribuição regional:</a:t>
            </a:r>
          </a:p>
          <a:p>
            <a:pPr algn="just" eaLnBrk="1" hangingPunct="1">
              <a:buFontTx/>
              <a:buNone/>
            </a:pPr>
            <a:r>
              <a:rPr lang="pt-BR" altLang="pt-BR" sz="3200" smtClean="0"/>
              <a:t>Forte viés em favor dos municípios menos populosos (cota mínima fixada para municípios até 10.188 habitantes)</a:t>
            </a:r>
          </a:p>
          <a:p>
            <a:pPr algn="just" eaLnBrk="1" hangingPunct="1">
              <a:buFontTx/>
              <a:buNone/>
            </a:pPr>
            <a:r>
              <a:rPr lang="pt-BR" altLang="pt-BR" sz="3200" smtClean="0"/>
              <a:t>Privilégio aos pequenos reduz a capacidade de direcionar recursos para os menos desenvolvidos (baixa correlação entre tamanho da população e o IDH)</a:t>
            </a:r>
            <a:endParaRPr lang="en-US" altLang="pt-BR" sz="32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pt-BR" altLang="pt-BR" smtClean="0"/>
          </a:p>
        </p:txBody>
      </p:sp>
      <p:sp>
        <p:nvSpPr>
          <p:cNvPr id="46083"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z="3600" smtClean="0"/>
              <a:t>    Olhar para o resultado líquido (valores recebidos do FPM menos valores pagos em impostos que formam o FPM)</a:t>
            </a:r>
          </a:p>
          <a:p>
            <a:pPr algn="just" eaLnBrk="1" hangingPunct="1">
              <a:buFontTx/>
              <a:buNone/>
            </a:pPr>
            <a:r>
              <a:rPr lang="pt-BR" altLang="pt-BR" sz="3600" smtClean="0"/>
              <a:t>   Gasparini e Miranda (2006) :municípios de São Paulo e Rio de Janeiro são perdedores líquidos</a:t>
            </a:r>
          </a:p>
          <a:p>
            <a:pPr algn="just" eaLnBrk="1" hangingPunct="1">
              <a:buFontTx/>
              <a:buNone/>
            </a:pPr>
            <a:r>
              <a:rPr lang="pt-BR" altLang="pt-BR" sz="3600" smtClean="0"/>
              <a:t>    Perfil redistributivo: principais beneficiários são o Norte e Nordeste</a:t>
            </a:r>
          </a:p>
          <a:p>
            <a:pPr algn="just" eaLnBrk="1" hangingPunct="1">
              <a:buFontTx/>
              <a:buNone/>
            </a:pPr>
            <a:r>
              <a:rPr lang="pt-BR" altLang="pt-BR" sz="2800" smtClean="0"/>
              <a:t>    </a:t>
            </a:r>
            <a:endParaRPr lang="en-US" altLang="pt-BR" sz="28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tângulo 4"/>
          <p:cNvSpPr>
            <a:spLocks noChangeArrowheads="1"/>
          </p:cNvSpPr>
          <p:nvPr/>
        </p:nvSpPr>
        <p:spPr bwMode="auto">
          <a:xfrm>
            <a:off x="755650" y="2305050"/>
            <a:ext cx="7416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a:r>
              <a:rPr lang="pt-BR" altLang="pt-BR" sz="2800">
                <a:solidFill>
                  <a:srgbClr val="000000"/>
                </a:solidFill>
                <a:latin typeface="Gill Sans MT" pitchFamily="34" charset="0"/>
              </a:rPr>
              <a:t> </a:t>
            </a:r>
            <a:r>
              <a:rPr lang="pt-BR" altLang="pt-BR" sz="3200">
                <a:solidFill>
                  <a:srgbClr val="000000"/>
                </a:solidFill>
                <a:latin typeface="Gill Sans MT" pitchFamily="34" charset="0"/>
              </a:rPr>
              <a:t>Questão: transferências a municípios devem ser utilizadas como instrumento de redução de desigualdades regionais?</a:t>
            </a:r>
            <a:endParaRPr lang="pt-BR" altLang="pt-BR" sz="3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ítulo 1"/>
          <p:cNvSpPr>
            <a:spLocks noGrp="1"/>
          </p:cNvSpPr>
          <p:nvPr>
            <p:ph type="title"/>
          </p:nvPr>
        </p:nvSpPr>
        <p:spPr/>
        <p:txBody>
          <a:bodyPr/>
          <a:lstStyle/>
          <a:p>
            <a:pPr eaLnBrk="1" hangingPunct="1"/>
            <a:r>
              <a:rPr lang="pt-BR" altLang="pt-BR" sz="2400" smtClean="0"/>
              <a:t>Transferências a municípios como instrumento de redução de desigualdades regionais: dificuldades</a:t>
            </a:r>
          </a:p>
        </p:txBody>
      </p:sp>
      <p:sp>
        <p:nvSpPr>
          <p:cNvPr id="48131" name="Espaço Reservado para Conteúdo 2"/>
          <p:cNvSpPr>
            <a:spLocks noGrp="1"/>
          </p:cNvSpPr>
          <p:nvPr>
            <p:ph sz="quarter" idx="1"/>
          </p:nvPr>
        </p:nvSpPr>
        <p:spPr>
          <a:xfrm>
            <a:off x="457200" y="1219200"/>
            <a:ext cx="8229600" cy="4937125"/>
          </a:xfrm>
        </p:spPr>
        <p:txBody>
          <a:bodyPr/>
          <a:lstStyle/>
          <a:p>
            <a:pPr algn="just" eaLnBrk="1" hangingPunct="1"/>
            <a:r>
              <a:rPr lang="pt-BR" altLang="pt-BR" smtClean="0"/>
              <a:t>Municípios de uma mesma região podem apresentar grandes disparidades de desenvolvimento e de capacidade fiscal</a:t>
            </a:r>
          </a:p>
          <a:p>
            <a:pPr algn="just" eaLnBrk="1" hangingPunct="1"/>
            <a:r>
              <a:rPr lang="pt-BR" altLang="pt-BR" smtClean="0"/>
              <a:t>Investimento em infra-estrutura, fundamental para o desenvolvimento regional, não deve ser atribuído aos governos municípios</a:t>
            </a:r>
          </a:p>
          <a:p>
            <a:pPr algn="just" eaLnBrk="1" hangingPunct="1"/>
            <a:r>
              <a:rPr lang="pt-BR" altLang="pt-BR" smtClean="0"/>
              <a:t>Outros instrumentos para a redução das desigualdades regionais</a:t>
            </a:r>
          </a:p>
          <a:p>
            <a:pPr algn="just" eaLnBrk="1" hangingPunct="1"/>
            <a:r>
              <a:rPr lang="pt-BR" altLang="pt-BR" smtClean="0"/>
              <a:t>Programas bem sucedidos de transferência de renda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pt-BR" altLang="pt-BR" smtClean="0"/>
              <a:t>Estados (1998)</a:t>
            </a:r>
            <a:endParaRPr lang="en-US" altLang="pt-BR" smtClean="0"/>
          </a:p>
        </p:txBody>
      </p:sp>
      <p:sp>
        <p:nvSpPr>
          <p:cNvPr id="12291"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z="2800" smtClean="0"/>
              <a:t>Brasil</a:t>
            </a:r>
          </a:p>
          <a:p>
            <a:pPr algn="just" eaLnBrk="1" hangingPunct="1">
              <a:buFontTx/>
              <a:buNone/>
            </a:pPr>
            <a:r>
              <a:rPr lang="pt-BR" altLang="pt-BR" sz="2800" smtClean="0"/>
              <a:t>Tributos: 62%</a:t>
            </a:r>
          </a:p>
          <a:p>
            <a:pPr algn="just" eaLnBrk="1" hangingPunct="1">
              <a:buFontTx/>
              <a:buNone/>
            </a:pPr>
            <a:r>
              <a:rPr lang="pt-BR" altLang="pt-BR" sz="2800" smtClean="0"/>
              <a:t>Transferências: 25%</a:t>
            </a:r>
          </a:p>
          <a:p>
            <a:pPr algn="just" eaLnBrk="1" hangingPunct="1">
              <a:buFontTx/>
              <a:buNone/>
            </a:pPr>
            <a:r>
              <a:rPr lang="pt-BR" altLang="pt-BR" sz="2800" smtClean="0"/>
              <a:t>Outras receitas: 13%</a:t>
            </a:r>
          </a:p>
          <a:p>
            <a:pPr algn="just" eaLnBrk="1" hangingPunct="1">
              <a:buFontTx/>
              <a:buNone/>
            </a:pPr>
            <a:r>
              <a:rPr lang="pt-BR" altLang="pt-BR" sz="2800" smtClean="0"/>
              <a:t>Média exceto Brasil</a:t>
            </a:r>
          </a:p>
          <a:p>
            <a:pPr algn="just" eaLnBrk="1" hangingPunct="1">
              <a:buFontTx/>
              <a:buNone/>
            </a:pPr>
            <a:r>
              <a:rPr lang="pt-BR" altLang="pt-BR" sz="2800" smtClean="0"/>
              <a:t>Tributos: 38%</a:t>
            </a:r>
          </a:p>
          <a:p>
            <a:pPr algn="just" eaLnBrk="1" hangingPunct="1">
              <a:buFontTx/>
              <a:buNone/>
            </a:pPr>
            <a:r>
              <a:rPr lang="pt-BR" altLang="pt-BR" sz="2800" smtClean="0"/>
              <a:t>Transferências: 46%</a:t>
            </a:r>
          </a:p>
          <a:p>
            <a:pPr algn="just" eaLnBrk="1" hangingPunct="1">
              <a:buFontTx/>
              <a:buNone/>
            </a:pPr>
            <a:r>
              <a:rPr lang="pt-BR" altLang="pt-BR" sz="2800" smtClean="0"/>
              <a:t>Outras receitas: 16%</a:t>
            </a:r>
            <a:endParaRPr lang="en-US" altLang="pt-BR"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pt-BR" altLang="pt-BR" smtClean="0"/>
          </a:p>
        </p:txBody>
      </p:sp>
      <p:sp>
        <p:nvSpPr>
          <p:cNvPr id="49155" name="Rectangle 3"/>
          <p:cNvSpPr>
            <a:spLocks noGrp="1" noChangeArrowheads="1"/>
          </p:cNvSpPr>
          <p:nvPr>
            <p:ph sz="quarter" idx="1"/>
          </p:nvPr>
        </p:nvSpPr>
        <p:spPr>
          <a:xfrm>
            <a:off x="457200" y="1219200"/>
            <a:ext cx="8229600" cy="4937125"/>
          </a:xfrm>
        </p:spPr>
        <p:txBody>
          <a:bodyPr/>
          <a:lstStyle/>
          <a:p>
            <a:pPr algn="just" eaLnBrk="1" hangingPunct="1"/>
            <a:r>
              <a:rPr lang="pt-BR" altLang="pt-BR" sz="2800" smtClean="0"/>
              <a:t>Hiato fiscal: </a:t>
            </a:r>
          </a:p>
          <a:p>
            <a:pPr algn="just" eaLnBrk="1" hangingPunct="1">
              <a:buFontTx/>
              <a:buNone/>
            </a:pPr>
            <a:r>
              <a:rPr lang="pt-BR" altLang="pt-BR" sz="2800" smtClean="0"/>
              <a:t>Perfil dos maiores beneficiários do FPM: apresentam, em média, características de municípios com demanda viável por serviços públicos não complexos e de menor custo: pequena população, baixa densidade populacional, baixa taxa de crescimento da população e baixo grau de urbanização</a:t>
            </a:r>
          </a:p>
          <a:p>
            <a:pPr algn="just" eaLnBrk="1" hangingPunct="1">
              <a:buFontTx/>
              <a:buNone/>
            </a:pPr>
            <a:r>
              <a:rPr lang="pt-BR" altLang="pt-BR" sz="2800" smtClean="0"/>
              <a:t>O inverso ocorre com os municípios com menor receita de FPM</a:t>
            </a:r>
            <a:endParaRPr lang="en-US" altLang="pt-BR" sz="28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pt-BR" altLang="pt-BR" smtClean="0"/>
          </a:p>
        </p:txBody>
      </p:sp>
      <p:sp>
        <p:nvSpPr>
          <p:cNvPr id="50179" name="Rectangle 3"/>
          <p:cNvSpPr>
            <a:spLocks noGrp="1" noChangeArrowheads="1"/>
          </p:cNvSpPr>
          <p:nvPr>
            <p:ph sz="quarter" idx="1"/>
          </p:nvPr>
        </p:nvSpPr>
        <p:spPr>
          <a:xfrm>
            <a:off x="457200" y="1219200"/>
            <a:ext cx="8229600" cy="4937125"/>
          </a:xfrm>
        </p:spPr>
        <p:txBody>
          <a:bodyPr/>
          <a:lstStyle/>
          <a:p>
            <a:pPr algn="just" eaLnBrk="1" hangingPunct="1">
              <a:lnSpc>
                <a:spcPct val="90000"/>
              </a:lnSpc>
              <a:buFontTx/>
              <a:buNone/>
            </a:pPr>
            <a:r>
              <a:rPr lang="pt-BR" altLang="pt-BR" smtClean="0"/>
              <a:t>   </a:t>
            </a:r>
            <a:r>
              <a:rPr lang="pt-BR" altLang="pt-BR" sz="3200" smtClean="0"/>
              <a:t>Maiores beneficiários do FPM apresentam receitas correntes per capita muito superiores às dos menos beneficiados pelo FPM: R$1.126,00 contra R$472,00.</a:t>
            </a:r>
          </a:p>
          <a:p>
            <a:pPr algn="just" eaLnBrk="1" hangingPunct="1">
              <a:lnSpc>
                <a:spcPct val="90000"/>
              </a:lnSpc>
              <a:buFontTx/>
              <a:buNone/>
            </a:pPr>
            <a:r>
              <a:rPr lang="pt-BR" altLang="pt-BR" sz="3200" smtClean="0"/>
              <a:t>    O sistema de transferências mais do que compensa a diferença na capacidade tributária dos dois grupos </a:t>
            </a:r>
          </a:p>
          <a:p>
            <a:pPr algn="just" eaLnBrk="1" hangingPunct="1">
              <a:lnSpc>
                <a:spcPct val="90000"/>
              </a:lnSpc>
              <a:buFontTx/>
              <a:buNone/>
            </a:pPr>
            <a:r>
              <a:rPr lang="pt-BR" altLang="pt-BR" sz="3200" smtClean="0"/>
              <a:t>  O FPM não cumpre sua função de reduzir o hiato fiscal</a:t>
            </a:r>
            <a:endParaRPr lang="en-US" altLang="pt-BR" sz="32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endParaRPr lang="pt-BR" altLang="pt-BR" smtClean="0"/>
          </a:p>
        </p:txBody>
      </p:sp>
      <p:sp>
        <p:nvSpPr>
          <p:cNvPr id="51203" name="Rectangle 3"/>
          <p:cNvSpPr>
            <a:spLocks noGrp="1" noChangeArrowheads="1"/>
          </p:cNvSpPr>
          <p:nvPr>
            <p:ph sz="quarter" idx="1"/>
          </p:nvPr>
        </p:nvSpPr>
        <p:spPr>
          <a:xfrm>
            <a:off x="457200" y="1219200"/>
            <a:ext cx="8229600" cy="4937125"/>
          </a:xfrm>
        </p:spPr>
        <p:txBody>
          <a:bodyPr/>
          <a:lstStyle/>
          <a:p>
            <a:pPr algn="just" eaLnBrk="1" hangingPunct="1"/>
            <a:r>
              <a:rPr lang="pt-BR" altLang="pt-BR" sz="2800" smtClean="0"/>
              <a:t>Gestão eficiente e responsabilidade fiscal</a:t>
            </a:r>
          </a:p>
          <a:p>
            <a:pPr algn="just" eaLnBrk="1" hangingPunct="1">
              <a:buFontTx/>
              <a:buNone/>
            </a:pPr>
            <a:r>
              <a:rPr lang="pt-BR" altLang="pt-BR" sz="2800" smtClean="0"/>
              <a:t>   Ao privilegiar excessivamente os municípios com população pequena, o FPM induziu comportamento estratégico por parte de muitos municípios que se subdividiram em vários municípios para elevar suas receitas per capita</a:t>
            </a:r>
          </a:p>
          <a:p>
            <a:pPr algn="just" eaLnBrk="1" hangingPunct="1">
              <a:buFontTx/>
              <a:buNone/>
            </a:pPr>
            <a:endParaRPr lang="pt-BR" altLang="pt-BR" sz="2800" smtClean="0"/>
          </a:p>
          <a:p>
            <a:pPr algn="just" eaLnBrk="1" hangingPunct="1">
              <a:buFontTx/>
              <a:buNone/>
            </a:pPr>
            <a:r>
              <a:rPr lang="pt-BR" altLang="pt-BR" sz="2800" smtClean="0"/>
              <a:t>1982: 3.941 municípios     2007: 5.561 municípios</a:t>
            </a:r>
          </a:p>
          <a:p>
            <a:pPr algn="just" eaLnBrk="1" hangingPunct="1">
              <a:buFontTx/>
              <a:buNone/>
            </a:pPr>
            <a:r>
              <a:rPr lang="pt-BR" altLang="pt-BR" sz="2800" smtClean="0"/>
              <a:t>Aumento de 41%</a:t>
            </a:r>
            <a:endParaRPr lang="en-US" altLang="pt-BR" sz="28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endParaRPr lang="pt-BR" altLang="pt-BR" smtClean="0"/>
          </a:p>
        </p:txBody>
      </p:sp>
      <p:sp>
        <p:nvSpPr>
          <p:cNvPr id="52227"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z="3600" smtClean="0"/>
              <a:t>48% dos municípios tem menos de 10 mil habitantes</a:t>
            </a:r>
          </a:p>
          <a:p>
            <a:pPr algn="just" eaLnBrk="1" hangingPunct="1">
              <a:buFontTx/>
              <a:buNone/>
            </a:pPr>
            <a:r>
              <a:rPr lang="pt-BR" altLang="pt-BR" sz="3600" smtClean="0"/>
              <a:t>Divisão endógena aos critérios de distribuição das transferências : o que ocorreu foi um movimento em direção à criação de municípios com menos de 10 mil habitantes, enquadráveis na cota mínima do FPM</a:t>
            </a:r>
            <a:endParaRPr lang="en-US" altLang="pt-BR" sz="36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just" eaLnBrk="1" hangingPunct="1"/>
            <a:r>
              <a:rPr lang="pt-BR" altLang="pt-BR" sz="2400" smtClean="0"/>
              <a:t>Consequências negativas dessa distorção para a responsabilidade fiscal e para a eficiência da gestão</a:t>
            </a:r>
            <a:endParaRPr lang="en-US" altLang="pt-BR" sz="2400" smtClean="0"/>
          </a:p>
        </p:txBody>
      </p:sp>
      <p:sp>
        <p:nvSpPr>
          <p:cNvPr id="53251" name="Rectangle 3"/>
          <p:cNvSpPr>
            <a:spLocks noGrp="1" noChangeArrowheads="1"/>
          </p:cNvSpPr>
          <p:nvPr>
            <p:ph sz="quarter" idx="1"/>
          </p:nvPr>
        </p:nvSpPr>
        <p:spPr>
          <a:xfrm>
            <a:off x="457200" y="1219200"/>
            <a:ext cx="8229600" cy="4937125"/>
          </a:xfrm>
        </p:spPr>
        <p:txBody>
          <a:bodyPr/>
          <a:lstStyle/>
          <a:p>
            <a:pPr marL="609600" indent="-609600" algn="just" eaLnBrk="1" hangingPunct="1">
              <a:buFontTx/>
              <a:buAutoNum type="arabicParenR"/>
            </a:pPr>
            <a:r>
              <a:rPr lang="pt-BR" altLang="pt-BR" sz="3200" smtClean="0"/>
              <a:t>Motivação </a:t>
            </a:r>
            <a:r>
              <a:rPr lang="pt-BR" altLang="pt-BR" sz="3200" i="1" smtClean="0"/>
              <a:t>rent-seeking</a:t>
            </a:r>
            <a:r>
              <a:rPr lang="pt-BR" altLang="pt-BR" sz="3200" smtClean="0"/>
              <a:t> da criação de municípios</a:t>
            </a:r>
          </a:p>
          <a:p>
            <a:pPr marL="609600" indent="-609600" algn="just" eaLnBrk="1" hangingPunct="1">
              <a:buFontTx/>
              <a:buAutoNum type="arabicParenR"/>
            </a:pPr>
            <a:r>
              <a:rPr lang="pt-BR" altLang="pt-BR" sz="3200" smtClean="0"/>
              <a:t>Perda de escala na produção de bens públicos, elevação dos custos fixos e duplicação ou multiplicação de redes de prestação de serviços</a:t>
            </a:r>
          </a:p>
          <a:p>
            <a:pPr marL="609600" indent="-609600" algn="just" eaLnBrk="1" hangingPunct="1">
              <a:buFontTx/>
              <a:buAutoNum type="arabicParenR"/>
            </a:pPr>
            <a:r>
              <a:rPr lang="pt-BR" altLang="pt-BR" sz="3200" smtClean="0"/>
              <a:t>Não exploração da base tributária e baixo incentivo para controlar custos ou evitar projetos de baixo retorno social</a:t>
            </a:r>
            <a:endParaRPr lang="en-US" altLang="pt-BR" sz="32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endParaRPr lang="pt-BR" altLang="pt-BR" smtClean="0"/>
          </a:p>
        </p:txBody>
      </p:sp>
      <p:sp>
        <p:nvSpPr>
          <p:cNvPr id="54275" name="Rectangle 3"/>
          <p:cNvSpPr>
            <a:spLocks noGrp="1" noChangeArrowheads="1"/>
          </p:cNvSpPr>
          <p:nvPr>
            <p:ph sz="quarter" idx="1"/>
          </p:nvPr>
        </p:nvSpPr>
        <p:spPr>
          <a:xfrm>
            <a:off x="457200" y="1219200"/>
            <a:ext cx="8229600" cy="4937125"/>
          </a:xfrm>
        </p:spPr>
        <p:txBody>
          <a:bodyPr/>
          <a:lstStyle/>
          <a:p>
            <a:pPr algn="just" eaLnBrk="1" hangingPunct="1"/>
            <a:r>
              <a:rPr lang="pt-BR" altLang="pt-BR" sz="3200" i="1" smtClean="0"/>
              <a:t>Accountability</a:t>
            </a:r>
            <a:r>
              <a:rPr lang="pt-BR" altLang="pt-BR" sz="3200" smtClean="0"/>
              <a:t> : baixa</a:t>
            </a:r>
          </a:p>
          <a:p>
            <a:pPr algn="just" eaLnBrk="1" hangingPunct="1"/>
            <a:r>
              <a:rPr lang="pt-BR" altLang="pt-BR" sz="3200" smtClean="0"/>
              <a:t>Internalização de externalidades</a:t>
            </a:r>
          </a:p>
          <a:p>
            <a:pPr algn="just" eaLnBrk="1" hangingPunct="1">
              <a:buFontTx/>
              <a:buNone/>
            </a:pPr>
            <a:r>
              <a:rPr lang="pt-BR" altLang="pt-BR" sz="3200" smtClean="0"/>
              <a:t>   Por ser uma transferência incondicional sem contrapartida, o FPM não é um instrumento adequado para cumprir esse tipo de função, mais adequada para transferências condicionais e com contrapartida</a:t>
            </a:r>
          </a:p>
          <a:p>
            <a:pPr eaLnBrk="1" hangingPunct="1">
              <a:buFontTx/>
              <a:buNone/>
            </a:pPr>
            <a:endParaRPr lang="en-US" altLang="pt-BR" sz="28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pt-BR" altLang="pt-BR" smtClean="0"/>
              <a:t>Recomendações</a:t>
            </a:r>
            <a:endParaRPr lang="en-US" altLang="pt-BR" smtClean="0"/>
          </a:p>
        </p:txBody>
      </p:sp>
      <p:sp>
        <p:nvSpPr>
          <p:cNvPr id="55299" name="Rectangle 3"/>
          <p:cNvSpPr>
            <a:spLocks noGrp="1" noChangeArrowheads="1"/>
          </p:cNvSpPr>
          <p:nvPr>
            <p:ph sz="quarter" idx="1"/>
          </p:nvPr>
        </p:nvSpPr>
        <p:spPr>
          <a:xfrm>
            <a:off x="457200" y="1219200"/>
            <a:ext cx="8229600" cy="4937125"/>
          </a:xfrm>
        </p:spPr>
        <p:txBody>
          <a:bodyPr/>
          <a:lstStyle/>
          <a:p>
            <a:pPr algn="just" eaLnBrk="1" hangingPunct="1"/>
            <a:r>
              <a:rPr lang="pt-BR" altLang="pt-BR" sz="2800" smtClean="0"/>
              <a:t>Para que o FPM se torne um instrumento efetivo de redução do hiato fiscal deve-se passar a utilizar como critério de partilha, tanto indicadores de baixa capacidade fiscal local como critérios que apontem para forte pressão de demanda por serviços públicos</a:t>
            </a:r>
          </a:p>
          <a:p>
            <a:pPr algn="just" eaLnBrk="1" hangingPunct="1">
              <a:buFontTx/>
              <a:buNone/>
            </a:pPr>
            <a:r>
              <a:rPr lang="pt-BR" altLang="pt-BR" sz="2800" smtClean="0"/>
              <a:t>    Indicadores de demanda: taxa de crescimento da população, densidade demográfica, etc...</a:t>
            </a:r>
          </a:p>
          <a:p>
            <a:pPr algn="just" eaLnBrk="1" hangingPunct="1">
              <a:buFontTx/>
              <a:buNone/>
            </a:pPr>
            <a:r>
              <a:rPr lang="pt-BR" altLang="pt-BR" sz="2800" smtClean="0"/>
              <a:t>    Indicadores de capacidade fiscal: índice de arrecadação de tributos federais por município</a:t>
            </a:r>
            <a:endParaRPr lang="en-US" altLang="pt-BR" sz="28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endParaRPr lang="pt-BR" altLang="pt-BR" smtClean="0"/>
          </a:p>
        </p:txBody>
      </p:sp>
      <p:sp>
        <p:nvSpPr>
          <p:cNvPr id="56323"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Separar uma parte dos recursos do FPM que seriam entregues a municípios que obtivessem classificação de risco positiva por uma agência privada de </a:t>
            </a:r>
            <a:r>
              <a:rPr lang="pt-BR" altLang="pt-BR" sz="3600" i="1" smtClean="0"/>
              <a:t>rating</a:t>
            </a:r>
            <a:r>
              <a:rPr lang="pt-BR" altLang="pt-BR" sz="3600" smtClean="0"/>
              <a:t> como forma de incentivar a gestão eficiente e a responsabilidade fiscal</a:t>
            </a:r>
            <a:endParaRPr lang="en-US" altLang="pt-BR" sz="36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pt-BR" altLang="pt-BR" smtClean="0"/>
              <a:t>Transferências do ICMS</a:t>
            </a:r>
          </a:p>
        </p:txBody>
      </p:sp>
      <p:sp>
        <p:nvSpPr>
          <p:cNvPr id="57347" name="Rectangle 3"/>
          <p:cNvSpPr>
            <a:spLocks noGrp="1" noChangeArrowheads="1"/>
          </p:cNvSpPr>
          <p:nvPr>
            <p:ph sz="quarter" idx="1"/>
          </p:nvPr>
        </p:nvSpPr>
        <p:spPr>
          <a:xfrm>
            <a:off x="457200" y="1219200"/>
            <a:ext cx="8229600" cy="4937125"/>
          </a:xfrm>
        </p:spPr>
        <p:txBody>
          <a:bodyPr/>
          <a:lstStyle/>
          <a:p>
            <a:pPr algn="just" eaLnBrk="1" hangingPunct="1">
              <a:lnSpc>
                <a:spcPct val="90000"/>
              </a:lnSpc>
            </a:pPr>
            <a:r>
              <a:rPr lang="pt-BR" altLang="pt-BR" sz="2800" smtClean="0"/>
              <a:t>25% da receita de ICMS arrecadado por cada estado deve ser transferida aos municípios. Do volume total transferido, ¾ devem ser destinados ao município onde se originou a arrecadação e ¼ deve ser partilhado de acordo com legislação do próprio estado</a:t>
            </a:r>
          </a:p>
          <a:p>
            <a:pPr algn="just" eaLnBrk="1" hangingPunct="1">
              <a:lnSpc>
                <a:spcPct val="90000"/>
              </a:lnSpc>
            </a:pPr>
            <a:r>
              <a:rPr lang="pt-BR" altLang="pt-BR" sz="2800" smtClean="0"/>
              <a:t>Transferência incondicional, obrigatória, sem contrapartida, em que ¾ do total é devolutiva e ¼ segue um sistema de redistribuição desvinculado do local onde houve a arrecadação</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pt-BR" altLang="pt-BR" smtClean="0"/>
              <a:t>Aspectos positivos e negativos</a:t>
            </a:r>
          </a:p>
        </p:txBody>
      </p:sp>
      <p:sp>
        <p:nvSpPr>
          <p:cNvPr id="58371"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Autonomia subnacional: grande uma vez que é incondicional</a:t>
            </a:r>
          </a:p>
          <a:p>
            <a:pPr algn="just" eaLnBrk="1" hangingPunct="1"/>
            <a:r>
              <a:rPr lang="pt-BR" altLang="pt-BR" sz="3600" smtClean="0"/>
              <a:t>Independência de fatores políticos: grande uma vez que os critérios são fixados em lei</a:t>
            </a:r>
          </a:p>
          <a:p>
            <a:pPr algn="just" eaLnBrk="1" hangingPunct="1"/>
            <a:r>
              <a:rPr lang="pt-BR" altLang="pt-BR" sz="3600" smtClean="0"/>
              <a:t>Flexibilidade para absorção de choques</a:t>
            </a:r>
          </a:p>
          <a:p>
            <a:pPr algn="just" eaLnBrk="1" hangingPunct="1">
              <a:buFontTx/>
              <a:buNone/>
            </a:pPr>
            <a:r>
              <a:rPr lang="pt-BR" altLang="pt-BR" sz="3600" smtClean="0"/>
              <a:t>   Caráter pró-cíclico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pt-BR" altLang="pt-BR" smtClean="0"/>
              <a:t>Munic</a:t>
            </a:r>
            <a:r>
              <a:rPr lang="pt-BR" altLang="pt-BR" sz="4000" smtClean="0"/>
              <a:t>ípios (1998)</a:t>
            </a:r>
            <a:endParaRPr lang="en-US" altLang="pt-BR" smtClean="0"/>
          </a:p>
        </p:txBody>
      </p:sp>
      <p:sp>
        <p:nvSpPr>
          <p:cNvPr id="13315"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z="2800" smtClean="0"/>
              <a:t>Brasil</a:t>
            </a:r>
          </a:p>
          <a:p>
            <a:pPr algn="just" eaLnBrk="1" hangingPunct="1">
              <a:buFontTx/>
              <a:buNone/>
            </a:pPr>
            <a:r>
              <a:rPr lang="pt-BR" altLang="pt-BR" sz="2800" smtClean="0"/>
              <a:t>Tributos: 20%</a:t>
            </a:r>
          </a:p>
          <a:p>
            <a:pPr algn="just" eaLnBrk="1" hangingPunct="1">
              <a:buFontTx/>
              <a:buNone/>
            </a:pPr>
            <a:r>
              <a:rPr lang="pt-BR" altLang="pt-BR" sz="2800" smtClean="0"/>
              <a:t>Transferências: 65%</a:t>
            </a:r>
          </a:p>
          <a:p>
            <a:pPr algn="just" eaLnBrk="1" hangingPunct="1">
              <a:buFontTx/>
              <a:buNone/>
            </a:pPr>
            <a:r>
              <a:rPr lang="pt-BR" altLang="pt-BR" sz="2800" smtClean="0"/>
              <a:t>Outras receitas: 15%</a:t>
            </a:r>
          </a:p>
          <a:p>
            <a:pPr algn="just" eaLnBrk="1" hangingPunct="1">
              <a:buFontTx/>
              <a:buNone/>
            </a:pPr>
            <a:r>
              <a:rPr lang="pt-BR" altLang="pt-BR" sz="2800" smtClean="0"/>
              <a:t>Média exceto Brasil</a:t>
            </a:r>
          </a:p>
          <a:p>
            <a:pPr algn="just" eaLnBrk="1" hangingPunct="1">
              <a:buFontTx/>
              <a:buNone/>
            </a:pPr>
            <a:r>
              <a:rPr lang="pt-BR" altLang="pt-BR" sz="2800" smtClean="0"/>
              <a:t>Tributos: 40%</a:t>
            </a:r>
          </a:p>
          <a:p>
            <a:pPr algn="just" eaLnBrk="1" hangingPunct="1">
              <a:buFontTx/>
              <a:buNone/>
            </a:pPr>
            <a:r>
              <a:rPr lang="pt-BR" altLang="pt-BR" sz="2800" smtClean="0"/>
              <a:t>Transferências: 30%</a:t>
            </a:r>
          </a:p>
          <a:p>
            <a:pPr algn="just" eaLnBrk="1" hangingPunct="1">
              <a:buFontTx/>
              <a:buNone/>
            </a:pPr>
            <a:r>
              <a:rPr lang="pt-BR" altLang="pt-BR" sz="2800" smtClean="0"/>
              <a:t>Outras receitas: 30%</a:t>
            </a:r>
            <a:endParaRPr lang="en-US" altLang="pt-BR"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endParaRPr lang="pt-BR" altLang="pt-BR" smtClean="0"/>
          </a:p>
        </p:txBody>
      </p:sp>
      <p:sp>
        <p:nvSpPr>
          <p:cNvPr id="59395"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Internalização de externalidades</a:t>
            </a:r>
          </a:p>
          <a:p>
            <a:pPr algn="just" eaLnBrk="1" hangingPunct="1"/>
            <a:r>
              <a:rPr lang="pt-BR" altLang="pt-BR" sz="3600" i="1" smtClean="0"/>
              <a:t>Accountability</a:t>
            </a:r>
          </a:p>
          <a:p>
            <a:pPr algn="just" eaLnBrk="1" hangingPunct="1">
              <a:buFontTx/>
              <a:buNone/>
            </a:pPr>
            <a:r>
              <a:rPr lang="pt-BR" altLang="pt-BR" sz="3600" i="1" smtClean="0"/>
              <a:t>   </a:t>
            </a:r>
            <a:r>
              <a:rPr lang="pt-BR" altLang="pt-BR" sz="3600" smtClean="0"/>
              <a:t>Sendo majoritariamente baseada no nível de atividade local, pode ser mais bem estimada pelo eleitor do que a transferência do FPM, bem como identificada como recurso fiscal gerado na economia local</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endParaRPr lang="pt-BR" altLang="pt-BR" smtClean="0"/>
          </a:p>
        </p:txBody>
      </p:sp>
      <p:sp>
        <p:nvSpPr>
          <p:cNvPr id="60419" name="Rectangle 3"/>
          <p:cNvSpPr>
            <a:spLocks noGrp="1" noChangeArrowheads="1"/>
          </p:cNvSpPr>
          <p:nvPr>
            <p:ph sz="quarter" idx="1"/>
          </p:nvPr>
        </p:nvSpPr>
        <p:spPr>
          <a:xfrm>
            <a:off x="457200" y="1219200"/>
            <a:ext cx="8229600" cy="4937125"/>
          </a:xfrm>
        </p:spPr>
        <p:txBody>
          <a:bodyPr/>
          <a:lstStyle/>
          <a:p>
            <a:pPr algn="just" eaLnBrk="1" hangingPunct="1"/>
            <a:r>
              <a:rPr lang="pt-BR" altLang="pt-BR" sz="2800" smtClean="0"/>
              <a:t>Redistribuição regional</a:t>
            </a:r>
          </a:p>
          <a:p>
            <a:pPr algn="just" eaLnBrk="1" hangingPunct="1">
              <a:buFontTx/>
              <a:buNone/>
            </a:pPr>
            <a:r>
              <a:rPr lang="pt-BR" altLang="pt-BR" sz="2800" smtClean="0"/>
              <a:t>   Municípios com maior IDH recebem maiores transferências per capita</a:t>
            </a:r>
          </a:p>
          <a:p>
            <a:pPr algn="just" eaLnBrk="1" hangingPunct="1">
              <a:buFontTx/>
              <a:buNone/>
            </a:pPr>
            <a:r>
              <a:rPr lang="pt-BR" altLang="pt-BR" sz="2800" smtClean="0"/>
              <a:t>   Não se pode esperar que uma transferência devolutiva tenha impacto redistributivo regional: ela tende a beneficiar os locais mais dinâmicos, onde ocorre maior produção e consumo de bens tributados pelo ICMS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endParaRPr lang="pt-BR" altLang="pt-BR" smtClean="0"/>
          </a:p>
        </p:txBody>
      </p:sp>
      <p:sp>
        <p:nvSpPr>
          <p:cNvPr id="61443"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Incentivos à gestão eficiente e à responsabilidade fiscal</a:t>
            </a:r>
          </a:p>
          <a:p>
            <a:pPr algn="just" eaLnBrk="1" hangingPunct="1">
              <a:buFontTx/>
              <a:buNone/>
            </a:pPr>
            <a:r>
              <a:rPr lang="pt-BR" altLang="pt-BR" sz="3600" smtClean="0"/>
              <a:t>   Incentivo à multiplicação de municípios: todo distrito municipal que abriga uma atividade econômica de forte arrecadação de ICMS tem incentivo para se transformar em município</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endParaRPr lang="pt-BR" altLang="pt-BR" smtClean="0"/>
          </a:p>
        </p:txBody>
      </p:sp>
      <p:sp>
        <p:nvSpPr>
          <p:cNvPr id="62467" name="Rectangle 3"/>
          <p:cNvSpPr>
            <a:spLocks noGrp="1" noChangeArrowheads="1"/>
          </p:cNvSpPr>
          <p:nvPr>
            <p:ph sz="quarter" idx="1"/>
          </p:nvPr>
        </p:nvSpPr>
        <p:spPr>
          <a:xfrm>
            <a:off x="457200" y="1219200"/>
            <a:ext cx="8229600" cy="4937125"/>
          </a:xfrm>
        </p:spPr>
        <p:txBody>
          <a:bodyPr/>
          <a:lstStyle/>
          <a:p>
            <a:pPr algn="just" eaLnBrk="1" hangingPunct="1">
              <a:lnSpc>
                <a:spcPct val="90000"/>
              </a:lnSpc>
            </a:pPr>
            <a:r>
              <a:rPr lang="pt-BR" altLang="pt-BR" sz="2800" smtClean="0"/>
              <a:t>Redução do hiato fiscal</a:t>
            </a:r>
          </a:p>
          <a:p>
            <a:pPr algn="just" eaLnBrk="1" hangingPunct="1">
              <a:lnSpc>
                <a:spcPct val="90000"/>
              </a:lnSpc>
              <a:buFontTx/>
              <a:buNone/>
            </a:pPr>
            <a:r>
              <a:rPr lang="pt-BR" altLang="pt-BR" sz="2800" smtClean="0"/>
              <a:t> Grandes beneficiários do ICMS: municípios pequenos e desenvolvidos</a:t>
            </a:r>
          </a:p>
          <a:p>
            <a:pPr algn="just" eaLnBrk="1" hangingPunct="1">
              <a:lnSpc>
                <a:spcPct val="90000"/>
              </a:lnSpc>
              <a:buFontTx/>
              <a:buNone/>
            </a:pPr>
            <a:r>
              <a:rPr lang="pt-BR" altLang="pt-BR" sz="2800" smtClean="0"/>
              <a:t>  Esses municípios tendem a ter o menor hiato fiscal: não tem escala suficiente nem problemas gerados por alta densidade populacional que exijam serviços de alto custo (demanda) e seu grau de desenvolvimento indica que há capacidade tributária local maior que nos demais municípios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ítulo 1"/>
          <p:cNvSpPr>
            <a:spLocks noGrp="1"/>
          </p:cNvSpPr>
          <p:nvPr>
            <p:ph type="title"/>
          </p:nvPr>
        </p:nvSpPr>
        <p:spPr/>
        <p:txBody>
          <a:bodyPr/>
          <a:lstStyle/>
          <a:p>
            <a:endParaRPr lang="pt-BR" altLang="pt-BR" smtClean="0"/>
          </a:p>
        </p:txBody>
      </p:sp>
      <p:sp>
        <p:nvSpPr>
          <p:cNvPr id="3" name="Espaço Reservado para Conteúdo 2"/>
          <p:cNvSpPr>
            <a:spLocks noGrp="1"/>
          </p:cNvSpPr>
          <p:nvPr>
            <p:ph sz="quarter" idx="1"/>
          </p:nvPr>
        </p:nvSpPr>
        <p:spPr>
          <a:xfrm>
            <a:off x="457200" y="1219200"/>
            <a:ext cx="8229600" cy="4937125"/>
          </a:xfrm>
        </p:spPr>
        <p:txBody>
          <a:bodyPr/>
          <a:lstStyle/>
          <a:p>
            <a:pPr algn="just" eaLnBrk="1" hangingPunct="1">
              <a:buClr>
                <a:srgbClr val="2DA2BF"/>
              </a:buClr>
              <a:buFont typeface="Wingdings 3" pitchFamily="18" charset="2"/>
              <a:buNone/>
              <a:defRPr/>
            </a:pPr>
            <a:r>
              <a:rPr lang="pt-BR" altLang="pt-BR" sz="3600" dirty="0" smtClean="0">
                <a:solidFill>
                  <a:prstClr val="black"/>
                </a:solidFill>
              </a:rPr>
              <a:t>  </a:t>
            </a:r>
          </a:p>
          <a:p>
            <a:pPr algn="just" eaLnBrk="1" hangingPunct="1">
              <a:buClr>
                <a:srgbClr val="2DA2BF"/>
              </a:buClr>
              <a:buFont typeface="Wingdings 3" pitchFamily="18" charset="2"/>
              <a:buNone/>
              <a:defRPr/>
            </a:pPr>
            <a:r>
              <a:rPr lang="pt-BR" altLang="pt-BR" sz="3600">
                <a:solidFill>
                  <a:prstClr val="black"/>
                </a:solidFill>
              </a:rPr>
              <a:t> </a:t>
            </a:r>
            <a:r>
              <a:rPr lang="pt-BR" altLang="pt-BR" sz="3600" smtClean="0">
                <a:solidFill>
                  <a:prstClr val="black"/>
                </a:solidFill>
              </a:rPr>
              <a:t> Se </a:t>
            </a:r>
            <a:r>
              <a:rPr lang="pt-BR" altLang="pt-BR" sz="3600">
                <a:solidFill>
                  <a:prstClr val="black"/>
                </a:solidFill>
              </a:rPr>
              <a:t>o ICMS fosse cobrado no destino não haveria concentração das transferências uma vez que o consumo de bens e serviços tributados pelo imposto é mais disperso espacialmente do que a sua produção</a:t>
            </a:r>
          </a:p>
          <a:p>
            <a:pPr marL="0" indent="0">
              <a:buFont typeface="Wingdings 3" pitchFamily="18" charset="2"/>
              <a:buNone/>
              <a:defRPr/>
            </a:pP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t-BR" altLang="pt-BR" smtClean="0"/>
              <a:t>Estados</a:t>
            </a:r>
            <a:endParaRPr lang="en-US" altLang="pt-BR" smtClean="0"/>
          </a:p>
        </p:txBody>
      </p:sp>
      <p:sp>
        <p:nvSpPr>
          <p:cNvPr id="14339" name="Rectangle 3"/>
          <p:cNvSpPr>
            <a:spLocks noGrp="1" noChangeArrowheads="1"/>
          </p:cNvSpPr>
          <p:nvPr>
            <p:ph sz="quarter" idx="1"/>
          </p:nvPr>
        </p:nvSpPr>
        <p:spPr>
          <a:xfrm>
            <a:off x="457200" y="1219200"/>
            <a:ext cx="8229600" cy="4937125"/>
          </a:xfrm>
        </p:spPr>
        <p:txBody>
          <a:bodyPr/>
          <a:lstStyle/>
          <a:p>
            <a:pPr algn="just" eaLnBrk="1" hangingPunct="1"/>
            <a:r>
              <a:rPr lang="pt-BR" altLang="pt-BR" sz="3600" smtClean="0"/>
              <a:t>Roraima, Amapá e Acre: transferências representavam (2006) quase 80% da receita total</a:t>
            </a:r>
          </a:p>
          <a:p>
            <a:pPr algn="just" eaLnBrk="1" hangingPunct="1"/>
            <a:r>
              <a:rPr lang="pt-BR" altLang="pt-BR" sz="3600" smtClean="0"/>
              <a:t>Os 15 estados mais dependentes pertencem às regiões Norte e Nordeste</a:t>
            </a:r>
            <a:endParaRPr lang="en-US" altLang="pt-BR" sz="3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pt-BR" altLang="pt-BR" sz="3600" smtClean="0"/>
              <a:t>Municípios</a:t>
            </a:r>
            <a:endParaRPr lang="en-US" altLang="pt-BR" sz="3600" smtClean="0"/>
          </a:p>
        </p:txBody>
      </p:sp>
      <p:sp>
        <p:nvSpPr>
          <p:cNvPr id="15363" name="Rectangle 3"/>
          <p:cNvSpPr>
            <a:spLocks noGrp="1" noChangeArrowheads="1"/>
          </p:cNvSpPr>
          <p:nvPr>
            <p:ph sz="quarter" idx="1"/>
          </p:nvPr>
        </p:nvSpPr>
        <p:spPr>
          <a:xfrm>
            <a:off x="457200" y="1219200"/>
            <a:ext cx="8229600" cy="4937125"/>
          </a:xfrm>
        </p:spPr>
        <p:txBody>
          <a:bodyPr/>
          <a:lstStyle/>
          <a:p>
            <a:pPr algn="just" eaLnBrk="1" hangingPunct="1"/>
            <a:r>
              <a:rPr lang="pt-BR" altLang="pt-BR" sz="4000" smtClean="0"/>
              <a:t>A alta dependência de transferências é generalizada</a:t>
            </a:r>
          </a:p>
          <a:p>
            <a:pPr algn="just" eaLnBrk="1" hangingPunct="1"/>
            <a:r>
              <a:rPr lang="pt-BR" altLang="pt-BR" sz="4000" smtClean="0"/>
              <a:t>Nos municípios com até 50 mil habitantes (88% do total de governos locais) a dependência em relação às transferências supera 80% da receita total</a:t>
            </a:r>
            <a:endParaRPr lang="en-US" altLang="pt-BR" sz="4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just" eaLnBrk="1" hangingPunct="1"/>
            <a:r>
              <a:rPr lang="pt-BR" altLang="pt-BR" smtClean="0"/>
              <a:t>Características desejáveis das transferências governamentais</a:t>
            </a:r>
            <a:endParaRPr lang="en-US" altLang="pt-BR" smtClean="0"/>
          </a:p>
        </p:txBody>
      </p:sp>
      <p:sp>
        <p:nvSpPr>
          <p:cNvPr id="16387" name="Rectangle 3"/>
          <p:cNvSpPr>
            <a:spLocks noGrp="1" noChangeArrowheads="1"/>
          </p:cNvSpPr>
          <p:nvPr>
            <p:ph sz="quarter" idx="1"/>
          </p:nvPr>
        </p:nvSpPr>
        <p:spPr>
          <a:xfrm>
            <a:off x="457200" y="1219200"/>
            <a:ext cx="8229600" cy="4937125"/>
          </a:xfrm>
        </p:spPr>
        <p:txBody>
          <a:bodyPr/>
          <a:lstStyle/>
          <a:p>
            <a:pPr marL="609600" indent="-609600" algn="just" eaLnBrk="1" hangingPunct="1">
              <a:buFontTx/>
              <a:buAutoNum type="arabicParenR"/>
            </a:pPr>
            <a:r>
              <a:rPr lang="pt-BR" altLang="pt-BR" sz="2800" smtClean="0"/>
              <a:t>Autonomia para concepção e execução das políticas pelos governos subnacionais</a:t>
            </a:r>
          </a:p>
          <a:p>
            <a:pPr marL="609600" indent="-609600" algn="just" eaLnBrk="1" hangingPunct="1"/>
            <a:r>
              <a:rPr lang="pt-BR" altLang="pt-BR" sz="2800" smtClean="0"/>
              <a:t>Governos locais têm melhores condições de priorizar as políticas de acordo com a necessidade dos cidadãos</a:t>
            </a:r>
          </a:p>
          <a:p>
            <a:pPr marL="609600" indent="-609600" algn="just" eaLnBrk="1" hangingPunct="1"/>
            <a:r>
              <a:rPr lang="pt-BR" altLang="pt-BR" sz="2800" smtClean="0"/>
              <a:t>O custo para o governo central obter as informações relevantes sobre as necessidades locais pode ser muito alto</a:t>
            </a:r>
          </a:p>
          <a:p>
            <a:pPr marL="609600" indent="-609600" eaLnBrk="1" hangingPunct="1"/>
            <a:endParaRPr lang="en-US" altLang="pt-B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pt-BR" altLang="pt-BR" sz="3600" i="1" smtClean="0"/>
              <a:t>Subsidiarity  principle</a:t>
            </a:r>
            <a:r>
              <a:rPr lang="pt-BR" altLang="pt-BR" sz="3600" smtClean="0"/>
              <a:t> </a:t>
            </a:r>
            <a:endParaRPr lang="en-US" altLang="pt-BR" sz="3600" smtClean="0"/>
          </a:p>
        </p:txBody>
      </p:sp>
      <p:sp>
        <p:nvSpPr>
          <p:cNvPr id="17411" name="Rectangle 3"/>
          <p:cNvSpPr>
            <a:spLocks noGrp="1" noChangeArrowheads="1"/>
          </p:cNvSpPr>
          <p:nvPr>
            <p:ph sz="quarter" idx="1"/>
          </p:nvPr>
        </p:nvSpPr>
        <p:spPr>
          <a:xfrm>
            <a:off x="457200" y="1219200"/>
            <a:ext cx="8229600" cy="4937125"/>
          </a:xfrm>
        </p:spPr>
        <p:txBody>
          <a:bodyPr/>
          <a:lstStyle/>
          <a:p>
            <a:pPr algn="just" eaLnBrk="1" hangingPunct="1">
              <a:buFontTx/>
              <a:buNone/>
            </a:pPr>
            <a:r>
              <a:rPr lang="pt-BR" altLang="pt-BR" sz="3600" smtClean="0"/>
              <a:t>   O desenho e a implementação das políticas públicas devem ser feitos pelo nível de governo mais baixo capaz de atingir os objetivos desejados, considerados os ganhos de escala e a absorção das externalidades envolvidas</a:t>
            </a:r>
            <a:endParaRPr lang="en-US" altLang="pt-BR" sz="36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Origin</Template>
  <TotalTime>1106</TotalTime>
  <Words>2542</Words>
  <Application>Microsoft Office PowerPoint</Application>
  <PresentationFormat>Apresentação na tela (4:3)</PresentationFormat>
  <Paragraphs>313</Paragraphs>
  <Slides>54</Slides>
  <Notes>34</Notes>
  <HiddenSlides>0</HiddenSlides>
  <MMClips>0</MMClips>
  <ScaleCrop>false</ScaleCrop>
  <HeadingPairs>
    <vt:vector size="4" baseType="variant">
      <vt:variant>
        <vt:lpstr>Tema</vt:lpstr>
      </vt:variant>
      <vt:variant>
        <vt:i4>1</vt:i4>
      </vt:variant>
      <vt:variant>
        <vt:lpstr>Títulos de slides</vt:lpstr>
      </vt:variant>
      <vt:variant>
        <vt:i4>54</vt:i4>
      </vt:variant>
    </vt:vector>
  </HeadingPairs>
  <TitlesOfParts>
    <vt:vector size="55" baseType="lpstr">
      <vt:lpstr>Origem</vt:lpstr>
      <vt:lpstr>Apresentação do PowerPoint</vt:lpstr>
      <vt:lpstr>Brasil</vt:lpstr>
      <vt:lpstr>Composição da receita</vt:lpstr>
      <vt:lpstr>Estados (1998)</vt:lpstr>
      <vt:lpstr>Municípios (1998)</vt:lpstr>
      <vt:lpstr>Estados</vt:lpstr>
      <vt:lpstr>Municípios</vt:lpstr>
      <vt:lpstr>Características desejáveis das transferências governamentais</vt:lpstr>
      <vt:lpstr>Subsidiarity  principle </vt:lpstr>
      <vt:lpstr>Apresentação do PowerPoint</vt:lpstr>
      <vt:lpstr>Apresentação do PowerPoint</vt:lpstr>
      <vt:lpstr>Problemas com a redistribuição regional</vt:lpstr>
      <vt:lpstr>Redistribuição regional</vt:lpstr>
      <vt:lpstr>Apresentação do PowerPoint</vt:lpstr>
      <vt:lpstr>Apresentação do PowerPoint</vt:lpstr>
      <vt:lpstr>Apresentação do PowerPoint</vt:lpstr>
      <vt:lpstr>Taxonomia das transferências quanto à condicionalidade</vt:lpstr>
      <vt:lpstr>Apresentação do PowerPoint</vt:lpstr>
      <vt:lpstr>Apresentação do PowerPoint</vt:lpstr>
      <vt:lpstr>Taxonomia das transferências quanto às contrapartidas</vt:lpstr>
      <vt:lpstr>Apresentação do PowerPoint</vt:lpstr>
      <vt:lpstr>Apresentação do PowerPoint</vt:lpstr>
      <vt:lpstr>Fundo de Participação dos Municípios (FPM)</vt:lpstr>
      <vt:lpstr>FPM : três partes</vt:lpstr>
      <vt:lpstr>FPM - Capitais</vt:lpstr>
      <vt:lpstr>Participação da população da capital no somatório da população de todas as capitais</vt:lpstr>
      <vt:lpstr>Inverso do índice relativo à renda per capita do estado onde se situa o município</vt:lpstr>
      <vt:lpstr>Fórmula de cálculo do montante a ser transferido a cada município</vt:lpstr>
      <vt:lpstr>FPM - Interior</vt:lpstr>
      <vt:lpstr>Apresentação do PowerPoint</vt:lpstr>
      <vt:lpstr>Divisão do FPM-Interior por estados</vt:lpstr>
      <vt:lpstr>Fórmula de cálculo da distribuição do FPM-Interior</vt:lpstr>
      <vt:lpstr>Fórmula de cálculo da distribuição do FPM-Reserva</vt:lpstr>
      <vt:lpstr>Aplicação prática dos critérios</vt:lpstr>
      <vt:lpstr>Aspectos positivos e negativos do FPM</vt:lpstr>
      <vt:lpstr>Apresentação do PowerPoint</vt:lpstr>
      <vt:lpstr>Apresentação do PowerPoint</vt:lpstr>
      <vt:lpstr>Apresentação do PowerPoint</vt:lpstr>
      <vt:lpstr>Transferências a municípios como instrumento de redução de desigualdades regionais: dificuldades</vt:lpstr>
      <vt:lpstr>Apresentação do PowerPoint</vt:lpstr>
      <vt:lpstr>Apresentação do PowerPoint</vt:lpstr>
      <vt:lpstr>Apresentação do PowerPoint</vt:lpstr>
      <vt:lpstr>Apresentação do PowerPoint</vt:lpstr>
      <vt:lpstr>Consequências negativas dessa distorção para a responsabilidade fiscal e para a eficiência da gestão</vt:lpstr>
      <vt:lpstr>Apresentação do PowerPoint</vt:lpstr>
      <vt:lpstr>Recomendações</vt:lpstr>
      <vt:lpstr>Apresentação do PowerPoint</vt:lpstr>
      <vt:lpstr>Transferências do ICMS</vt:lpstr>
      <vt:lpstr>Aspectos positivos e negativos</vt:lpstr>
      <vt:lpstr>Apresentação do PowerPoint</vt:lpstr>
      <vt:lpstr>Apresentação do PowerPoint</vt:lpstr>
      <vt:lpstr>Apresentação do PowerPoint</vt:lpstr>
      <vt:lpstr>Apresentação do PowerPoint</vt:lpstr>
      <vt:lpstr>Apresentação do PowerPoint</vt:lpstr>
    </vt:vector>
  </TitlesOfParts>
  <Company>Universidade de Sao Paulo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Financiamento das políticas públicas</dc:title>
  <dc:creator>fabiana</dc:creator>
  <cp:lastModifiedBy>Fabiana</cp:lastModifiedBy>
  <cp:revision>58</cp:revision>
  <dcterms:created xsi:type="dcterms:W3CDTF">2009-04-28T18:18:57Z</dcterms:created>
  <dcterms:modified xsi:type="dcterms:W3CDTF">2017-04-05T12:00:05Z</dcterms:modified>
</cp:coreProperties>
</file>