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6" r:id="rId4"/>
    <p:sldId id="347" r:id="rId5"/>
    <p:sldId id="348" r:id="rId6"/>
    <p:sldId id="350" r:id="rId7"/>
    <p:sldId id="349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9" r:id="rId16"/>
    <p:sldId id="358" r:id="rId17"/>
    <p:sldId id="360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5" r:id="rId31"/>
    <p:sldId id="374" r:id="rId32"/>
    <p:sldId id="376" r:id="rId33"/>
    <p:sldId id="377" r:id="rId34"/>
    <p:sldId id="310" r:id="rId35"/>
    <p:sldId id="311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67DAA-BAE7-847B-EB72-8635E4118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676BF-DFB7-135F-A4DA-F86FEFDD3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B964DD-A312-0506-2A80-50589A05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066C1F-962A-1F46-BB39-AD006121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283768-1BBF-1138-0A36-3A907318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53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70A21-0EF8-21BE-F538-1BD3184B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4EAD0B-5F82-2775-C9CE-DCF4483A3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839C34-0C26-1D80-391E-43C8C91D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3FB4E8-0380-4356-5B29-0B2EAB79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3AF357-928D-149A-7CC5-0AE2E11A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2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C8D301-30A0-B70F-75E9-743C3329D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22E717-408F-FC3C-42B0-47C4CF868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3D8D88-42CD-109B-CC53-EC1B47F7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BF3250-2C81-A757-4688-CC8B872A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77E346-7D0D-CB99-46EF-458E6C9E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69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F9336-1EF6-C6E2-85C0-985309A7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68FA07-7079-B5EA-9E3C-0E05010E9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293AB-48A4-FA52-9572-269FCB10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44411-0D49-C29E-F27D-AC6003BB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E6DD43-BD5B-5F48-BCAF-A52CE67C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0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AAA0E-E9E0-C2C3-869B-C2725587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22BA40-688F-8F9E-83FC-729195A9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E67913-D39F-58FA-5893-2FD511C2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B0AB9-FE6E-DAD0-68DD-CF079BB3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021D1D-0EBE-4236-030D-7DBD4309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91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3A0B9-8879-EF12-BD27-41640FE0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CF75AD-4EEA-ACB9-684D-1A5F75B97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503A2B-FC15-5203-839E-FEA243CB6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998551-3012-4CF1-F1EC-C20DD42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281B37-B41A-94E0-4ECC-A4D75CCF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B71245-05C0-A814-7033-FD6F8322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66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8EE1B-B564-A48F-E852-B46739D1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37054D-8FB2-5A24-DDC8-6183CEC41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4D06F5-7C19-A75D-F82D-BEA610B9E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F0AC5A-6363-F987-5280-76B268742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673F1F-8915-1CD6-782B-A8277385C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34A0AD-6040-304E-0E0A-735965B5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30D66C-0C82-9D89-4663-FF50020C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6C9282-E01E-61CF-C7A8-B9B404D8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22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0B93C-42AF-E2F0-B736-EC9DC264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3817AF-8CDE-5078-B215-774D926A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0C51E7-253F-2EBE-6186-473A6966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BE613F-3846-250E-186F-8F952371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93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EFF1C7-9A1A-2C3A-367D-AFA1D01E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239FF8-2F12-F080-FF51-288D3DB7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B9B46D-03A3-008D-382E-4B9B5429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1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01F5D-A0A4-1E4D-C8A1-C2EC7A6D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DECBEB-4AAB-8730-2826-30583814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F0CB89-CBB6-A224-1A37-87B8E3A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212B3E-540C-8A5A-3E2E-BB71AC9B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FEAED3-89AC-5448-95CF-71C0B54A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20941B-6CA0-2060-2FD6-9FF1A18F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12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3DBE5-A250-280D-2556-A49AB46F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F6ABC5-106A-6EF0-E91D-27A94A797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41D6A0-1380-99C7-4C84-5574F4B3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C43054-3F59-5031-9847-02CDEA48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BAE37C-71D1-98EA-198A-48026D5B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CCBD26-E80F-D4AE-FD05-D16350A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06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71AE3EB-02F4-FBB0-2DBE-41071C6A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68D427-DE6E-0C2A-0530-8507B39DC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0B6327-CBB8-5532-DFC9-E7B659FE1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3D5E-D6DE-4C06-AFE0-0EBCB56A711C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B398E5-5391-8719-479A-29482E76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76C6CE-2FBD-BFC8-C44E-C4DDEFFE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2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80C6D-2006-6106-D0A4-D96F62962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Aprendizado de máquina aplicado à Fluido Dinâmica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CC523E-6D5B-A95C-B554-830B8634F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3</a:t>
            </a:r>
          </a:p>
          <a:p>
            <a:pPr algn="r"/>
            <a:r>
              <a:rPr lang="pt-BR" sz="2000" dirty="0"/>
              <a:t>Professor: Dr. Vítor A. A. Bortolin</a:t>
            </a:r>
          </a:p>
        </p:txBody>
      </p:sp>
    </p:spTree>
    <p:extLst>
      <p:ext uri="{BB962C8B-B14F-4D97-AF65-F5344CB8AC3E}">
        <p14:creationId xmlns:p14="http://schemas.microsoft.com/office/powerpoint/2010/main" val="153190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F2437-0A48-4034-DA87-82FD9A60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Sinais não-</a:t>
            </a:r>
            <a:r>
              <a:rPr lang="pt-BR" dirty="0" err="1"/>
              <a:t>estácionário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F7A9C4-69C8-A739-F955-CFE2DBD7F7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Chirp </a:t>
                </a:r>
                <a:r>
                  <a:rPr lang="pt-BR" dirty="0" err="1"/>
                  <a:t>function</a:t>
                </a:r>
                <a:r>
                  <a:rPr lang="pt-BR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𝜋𝜙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F7A9C4-69C8-A739-F955-CFE2DBD7F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AD51C584-EAEE-8CF6-2E99-0999EB0CC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22" y="3278456"/>
            <a:ext cx="6933755" cy="30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2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A002A-AA9B-F061-6F6B-30E975AB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Wavelet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0FEF0-B409-8551-BE71-BDB05B4FF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Wavelet</a:t>
            </a:r>
            <a:r>
              <a:rPr lang="pt-BR" dirty="0"/>
              <a:t> vem do francês </a:t>
            </a:r>
            <a:r>
              <a:rPr lang="pt-BR" dirty="0" err="1"/>
              <a:t>ondelete</a:t>
            </a:r>
            <a:r>
              <a:rPr lang="pt-BR" dirty="0"/>
              <a:t> (pequena onda)</a:t>
            </a:r>
          </a:p>
          <a:p>
            <a:r>
              <a:rPr lang="pt-BR" dirty="0"/>
              <a:t>Sinal ondulatório localizado</a:t>
            </a:r>
          </a:p>
          <a:p>
            <a:r>
              <a:rPr lang="pt-BR" dirty="0"/>
              <a:t>Uma base alternativa a Fourier </a:t>
            </a:r>
          </a:p>
          <a:p>
            <a:r>
              <a:rPr lang="pt-BR" dirty="0"/>
              <a:t>Mais recente (1980)</a:t>
            </a:r>
          </a:p>
          <a:p>
            <a:r>
              <a:rPr lang="pt-BR" dirty="0"/>
              <a:t>Compromisso em ter frequência e tempo</a:t>
            </a:r>
          </a:p>
        </p:txBody>
      </p:sp>
    </p:spTree>
    <p:extLst>
      <p:ext uri="{BB962C8B-B14F-4D97-AF65-F5344CB8AC3E}">
        <p14:creationId xmlns:p14="http://schemas.microsoft.com/office/powerpoint/2010/main" val="239851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35CE6-F9B1-FAE0-38D4-C312AF04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Wavelet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E397432-E4EA-1940-A412-587597025A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O que é? Uma função que você define</a:t>
                </a:r>
              </a:p>
              <a:p>
                <a:r>
                  <a:rPr lang="pt-BR" dirty="0"/>
                  <a:t>Propriedades:</a:t>
                </a:r>
              </a:p>
              <a:p>
                <a:r>
                  <a:rPr lang="pt-BR" dirty="0"/>
                  <a:t>1° Média zero (oscilatória)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2° Energia finita (localizada)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E397432-E4EA-1940-A412-587597025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29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35CE6-F9B1-FAE0-38D4-C312AF04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Wavelet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397432-E4EA-1940-A412-58759702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Morlet</a:t>
            </a:r>
            <a:r>
              <a:rPr lang="pt-BR" dirty="0"/>
              <a:t> </a:t>
            </a:r>
            <a:r>
              <a:rPr lang="pt-BR" dirty="0" err="1"/>
              <a:t>wavelet</a:t>
            </a:r>
            <a:r>
              <a:rPr lang="pt-BR" dirty="0"/>
              <a:t>: baseada no cosseno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3BDFEB-B682-CC66-306D-361C1BB60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99" y="2843730"/>
            <a:ext cx="7819402" cy="39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7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35CE6-F9B1-FAE0-38D4-C312AF04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Wavelet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397432-E4EA-1940-A412-58759702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3355" cy="4351338"/>
          </a:xfrm>
        </p:spPr>
        <p:txBody>
          <a:bodyPr/>
          <a:lstStyle/>
          <a:p>
            <a:r>
              <a:rPr lang="pt-BR" dirty="0"/>
              <a:t>Zoológico de </a:t>
            </a:r>
            <a:r>
              <a:rPr lang="pt-BR" dirty="0" err="1"/>
              <a:t>wavelets</a:t>
            </a:r>
            <a:endParaRPr lang="pt-BR" dirty="0"/>
          </a:p>
          <a:p>
            <a:r>
              <a:rPr lang="pt-BR" dirty="0"/>
              <a:t>Diferentes aplicações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37E005-C050-E2E5-586B-C8E70E18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2"/>
          <a:stretch/>
        </p:blipFill>
        <p:spPr>
          <a:xfrm>
            <a:off x="7282121" y="786521"/>
            <a:ext cx="4490423" cy="592861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D34FBC1-6F5A-1AE6-D6B2-3A6192428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6" y="3138979"/>
            <a:ext cx="7001459" cy="32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5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05D36-2A12-6E04-E526-573FAF55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Wavelets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BF4551E-0128-AB21-254B-56E75455C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Como se ajustam os parâmetros de uma </a:t>
                </a:r>
                <a:r>
                  <a:rPr lang="pt-BR" dirty="0" err="1"/>
                  <a:t>wavelet</a:t>
                </a:r>
                <a:r>
                  <a:rPr lang="pt-BR" dirty="0"/>
                  <a:t> ?</a:t>
                </a:r>
              </a:p>
              <a:p>
                <a:r>
                  <a:rPr lang="pt-BR" dirty="0"/>
                  <a:t>Ajuste temporal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pt-BR" dirty="0"/>
              </a:p>
              <a:p>
                <a:r>
                  <a:rPr lang="pt-BR" dirty="0"/>
                  <a:t>Ajuste na frequência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/>
              </a:p>
              <a:p>
                <a:r>
                  <a:rPr lang="pt-BR" dirty="0"/>
                  <a:t>Translação e escala (inverso da frequência) </a:t>
                </a:r>
              </a:p>
              <a:p>
                <a:r>
                  <a:rPr lang="pt-BR" dirty="0"/>
                  <a:t>Análise adaptativa </a:t>
                </a:r>
                <a:r>
                  <a:rPr lang="pt-BR" dirty="0" err="1"/>
                  <a:t>multi-escala</a:t>
                </a:r>
                <a:r>
                  <a:rPr lang="pt-BR" dirty="0"/>
                  <a:t>. 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BF4551E-0128-AB21-254B-56E75455C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541A2C9C-8D0E-43E1-D863-3527AC5C8B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2368" r="6731" b="7913"/>
          <a:stretch/>
        </p:blipFill>
        <p:spPr>
          <a:xfrm>
            <a:off x="2927249" y="4575656"/>
            <a:ext cx="3084252" cy="20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75CC4-AF72-A866-CDAD-2C25D527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Wavelet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523ABB-24C3-B3B9-E913-4D34753B2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</a:t>
            </a:r>
            <a:r>
              <a:rPr lang="pt-BR" dirty="0" err="1"/>
              <a:t>wavelets</a:t>
            </a:r>
            <a:r>
              <a:rPr lang="pt-BR" dirty="0"/>
              <a:t> ortogonais formam uma base de funções independentes, permitindo que cada coeficiente da decomposição represente uma parte única do sinal. Isso é crucial para aplicações como compressão e eliminação de ruído.</a:t>
            </a:r>
          </a:p>
          <a:p>
            <a:r>
              <a:rPr lang="pt-BR" dirty="0"/>
              <a:t>As </a:t>
            </a:r>
            <a:r>
              <a:rPr lang="pt-BR" dirty="0" err="1"/>
              <a:t>wavelets</a:t>
            </a:r>
            <a:r>
              <a:rPr lang="pt-BR" dirty="0"/>
              <a:t> não ortogonais, por outro lado, oferecem uma visão mais redundante do sinal, tornando a análise mais robusta para capturar transientes e detalhes finos.</a:t>
            </a:r>
          </a:p>
        </p:txBody>
      </p:sp>
    </p:spTree>
    <p:extLst>
      <p:ext uri="{BB962C8B-B14F-4D97-AF65-F5344CB8AC3E}">
        <p14:creationId xmlns:p14="http://schemas.microsoft.com/office/powerpoint/2010/main" val="3949360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B66C9-07BB-BA75-046B-22110282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Wavelet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65A5B6B-0479-6230-F151-8D54E72ACD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7186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Dois tipos: </a:t>
                </a:r>
                <a:r>
                  <a:rPr lang="pt-BR" dirty="0" err="1"/>
                  <a:t>Continuous</a:t>
                </a:r>
                <a:r>
                  <a:rPr lang="pt-BR" dirty="0"/>
                  <a:t> </a:t>
                </a:r>
                <a:r>
                  <a:rPr lang="pt-BR" dirty="0" err="1"/>
                  <a:t>Wavelet</a:t>
                </a:r>
                <a:r>
                  <a:rPr lang="pt-BR" dirty="0"/>
                  <a:t> </a:t>
                </a:r>
                <a:r>
                  <a:rPr lang="pt-BR" dirty="0" err="1"/>
                  <a:t>Transform</a:t>
                </a:r>
                <a:r>
                  <a:rPr lang="pt-BR" dirty="0"/>
                  <a:t> (CWT) e </a:t>
                </a:r>
                <a:r>
                  <a:rPr lang="pt-BR" dirty="0" err="1"/>
                  <a:t>Discrete</a:t>
                </a:r>
                <a:r>
                  <a:rPr lang="pt-BR" dirty="0"/>
                  <a:t> </a:t>
                </a:r>
                <a:r>
                  <a:rPr lang="pt-BR" dirty="0" err="1"/>
                  <a:t>Wavelet</a:t>
                </a:r>
                <a:r>
                  <a:rPr lang="pt-BR" dirty="0"/>
                  <a:t> </a:t>
                </a:r>
                <a:r>
                  <a:rPr lang="pt-BR" dirty="0" err="1"/>
                  <a:t>Transform</a:t>
                </a:r>
                <a:r>
                  <a:rPr lang="pt-BR" dirty="0"/>
                  <a:t> (DWT)</a:t>
                </a:r>
              </a:p>
              <a:p>
                <a:r>
                  <a:rPr lang="pt-BR" dirty="0"/>
                  <a:t>CWT 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pt-BR" b="0" i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pt-BR" dirty="0"/>
                  <a:t>a: escala e b: translação</a:t>
                </a:r>
              </a:p>
              <a:p>
                <a:r>
                  <a:rPr lang="pt-BR" dirty="0"/>
                  <a:t>a&gt;&gt;1: baixas frequências; a&lt;&lt;1: altas frequências (</a:t>
                </a:r>
                <a:r>
                  <a:rPr lang="pt-BR" dirty="0" err="1"/>
                  <a:t>multi-escalas</a:t>
                </a:r>
                <a:r>
                  <a:rPr lang="pt-BR" dirty="0"/>
                  <a:t>)</a:t>
                </a:r>
              </a:p>
              <a:p>
                <a:r>
                  <a:rPr lang="pt-BR" dirty="0"/>
                  <a:t>Vantagens:</a:t>
                </a:r>
              </a:p>
              <a:p>
                <a:pPr lvl="1"/>
                <a:r>
                  <a:rPr lang="pt-BR" dirty="0"/>
                  <a:t>Representação frequência-tempo</a:t>
                </a:r>
              </a:p>
              <a:p>
                <a:pPr lvl="1"/>
                <a:r>
                  <a:rPr lang="pt-BR" dirty="0"/>
                  <a:t>Adaptativa</a:t>
                </a:r>
              </a:p>
              <a:p>
                <a:r>
                  <a:rPr lang="pt-BR" dirty="0"/>
                  <a:t>Maior custo computacional</a:t>
                </a:r>
              </a:p>
              <a:p>
                <a:r>
                  <a:rPr lang="pt-BR" dirty="0"/>
                  <a:t>DWT: Valores discretos de a e b -&gt; Compressão de sinal</a:t>
                </a:r>
              </a:p>
              <a:p>
                <a:pPr marL="457200" lvl="1" indent="0">
                  <a:buNone/>
                </a:pPr>
                <a:r>
                  <a:rPr lang="pt-BR" dirty="0"/>
                  <a:t>						  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65A5B6B-0479-6230-F151-8D54E72ACD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7186"/>
              </a:xfrm>
              <a:blipFill>
                <a:blip r:embed="rId2"/>
                <a:stretch>
                  <a:fillRect l="-1043" t="-20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401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0DBA7-8323-FA02-A43D-421E815D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Wavelet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71B5D57-3E7D-27FC-F69E-40193B9F1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4" y="2573340"/>
            <a:ext cx="11296620" cy="2824155"/>
          </a:xfrm>
        </p:spPr>
      </p:pic>
    </p:spTree>
    <p:extLst>
      <p:ext uri="{BB962C8B-B14F-4D97-AF65-F5344CB8AC3E}">
        <p14:creationId xmlns:p14="http://schemas.microsoft.com/office/powerpoint/2010/main" val="171488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EDEAA-8EA7-98C5-F2CE-7FE62377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Compressed</a:t>
            </a:r>
            <a:r>
              <a:rPr lang="pt-BR" dirty="0"/>
              <a:t> </a:t>
            </a:r>
            <a:r>
              <a:rPr lang="pt-BR" dirty="0" err="1"/>
              <a:t>sensing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80927F-1F67-44EB-FF8B-5E2F2766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Conceito de esparso </a:t>
            </a:r>
          </a:p>
          <a:p>
            <a:r>
              <a:rPr lang="pt-BR" dirty="0"/>
              <a:t>Sistemas/medidas esparsas</a:t>
            </a:r>
          </a:p>
          <a:p>
            <a:r>
              <a:rPr lang="pt-BR" dirty="0"/>
              <a:t>Fenômenos naturais são esparsos</a:t>
            </a:r>
          </a:p>
          <a:p>
            <a:r>
              <a:rPr lang="pt-BR" dirty="0"/>
              <a:t>Base correta</a:t>
            </a:r>
          </a:p>
          <a:p>
            <a:r>
              <a:rPr lang="pt-BR" dirty="0"/>
              <a:t>Princípio por trás da modelagem</a:t>
            </a:r>
          </a:p>
          <a:p>
            <a:r>
              <a:rPr lang="pt-BR" dirty="0"/>
              <a:t>Compressão</a:t>
            </a:r>
          </a:p>
          <a:p>
            <a:r>
              <a:rPr lang="pt-BR" dirty="0"/>
              <a:t>Fourier/</a:t>
            </a:r>
            <a:r>
              <a:rPr lang="pt-BR" dirty="0" err="1"/>
              <a:t>wavelets</a:t>
            </a:r>
            <a:r>
              <a:rPr lang="pt-BR" dirty="0"/>
              <a:t>/</a:t>
            </a:r>
            <a:r>
              <a:rPr lang="pt-BR" dirty="0" err="1"/>
              <a:t>etc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CF3A37-66EB-9DE7-EB88-CF12A55C2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45" y="4001294"/>
            <a:ext cx="5690480" cy="26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2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8CC28-41B1-628C-2297-C2AB55CB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Aula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F7CD8F-FC78-C012-9239-5578A2769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strike="sngStrike" dirty="0"/>
              <a:t>Escoamentos</a:t>
            </a:r>
          </a:p>
          <a:p>
            <a:pPr lvl="1"/>
            <a:r>
              <a:rPr lang="pt-BR" strike="sngStrike" dirty="0"/>
              <a:t>Escalas e estruturas em fluidos</a:t>
            </a:r>
          </a:p>
          <a:p>
            <a:pPr lvl="1"/>
            <a:r>
              <a:rPr lang="pt-BR" strike="sngStrike" dirty="0"/>
              <a:t>Escoamento Laminar e transição</a:t>
            </a:r>
          </a:p>
          <a:p>
            <a:pPr lvl="1"/>
            <a:r>
              <a:rPr lang="pt-BR" strike="sngStrike" dirty="0"/>
              <a:t>Escoamento turbulento </a:t>
            </a:r>
          </a:p>
          <a:p>
            <a:pPr lvl="1"/>
            <a:r>
              <a:rPr lang="pt-BR" strike="sngStrike" dirty="0"/>
              <a:t>Ondas em fluidos</a:t>
            </a:r>
          </a:p>
          <a:p>
            <a:r>
              <a:rPr lang="pt-BR" dirty="0"/>
              <a:t>Métodos de análise</a:t>
            </a:r>
          </a:p>
          <a:p>
            <a:pPr lvl="1"/>
            <a:r>
              <a:rPr lang="pt-BR" dirty="0"/>
              <a:t>Fourier</a:t>
            </a:r>
          </a:p>
          <a:p>
            <a:pPr lvl="1"/>
            <a:r>
              <a:rPr lang="pt-BR" dirty="0" err="1"/>
              <a:t>Wavelet</a:t>
            </a:r>
            <a:endParaRPr lang="pt-BR" dirty="0"/>
          </a:p>
          <a:p>
            <a:pPr lvl="1"/>
            <a:r>
              <a:rPr lang="pt-BR" dirty="0" err="1"/>
              <a:t>Compressed</a:t>
            </a:r>
            <a:r>
              <a:rPr lang="pt-BR" dirty="0"/>
              <a:t> </a:t>
            </a:r>
            <a:r>
              <a:rPr lang="pt-BR" dirty="0" err="1"/>
              <a:t>Sensing</a:t>
            </a:r>
            <a:endParaRPr lang="pt-BR" dirty="0"/>
          </a:p>
          <a:p>
            <a:pPr lvl="1"/>
            <a:r>
              <a:rPr lang="pt-BR" dirty="0"/>
              <a:t>Outros (SST, EMF, Hilbert)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9147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EDEAA-8EA7-98C5-F2CE-7FE62377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Compressed</a:t>
            </a:r>
            <a:r>
              <a:rPr lang="pt-BR" dirty="0"/>
              <a:t> </a:t>
            </a:r>
            <a:r>
              <a:rPr lang="pt-BR" dirty="0" err="1"/>
              <a:t>sensing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D80927F-1F67-44EB-FF8B-5E2F2766BA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Sistema determinado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Mesmo número de variáveis e equações</a:t>
                </a:r>
              </a:p>
              <a:p>
                <a:r>
                  <a:rPr lang="pt-BR" dirty="0"/>
                  <a:t>Sistema subdeterminado, mais variáveis -&gt; infinitas soluções </a:t>
                </a:r>
              </a:p>
              <a:p>
                <a:r>
                  <a:rPr lang="pt-BR" dirty="0"/>
                  <a:t>Sistemas </a:t>
                </a:r>
                <a:r>
                  <a:rPr lang="pt-BR" dirty="0" err="1"/>
                  <a:t>sobredeterminados</a:t>
                </a:r>
                <a:r>
                  <a:rPr lang="pt-BR" dirty="0"/>
                  <a:t>, mais equações -&gt; nenhuma solução</a:t>
                </a:r>
              </a:p>
              <a:p>
                <a:r>
                  <a:rPr lang="pt-BR" dirty="0"/>
                  <a:t>Tornar um problema de otimização.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D80927F-1F67-44EB-FF8B-5E2F2766B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7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EDEAA-8EA7-98C5-F2CE-7FE62377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Compressed</a:t>
            </a:r>
            <a:r>
              <a:rPr lang="pt-BR" dirty="0"/>
              <a:t> </a:t>
            </a:r>
            <a:r>
              <a:rPr lang="pt-BR" dirty="0" err="1"/>
              <a:t>sensing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ço Reservado para Conteúdo 3">
                <a:extLst>
                  <a:ext uri="{FF2B5EF4-FFF2-40B4-BE49-F238E27FC236}">
                    <a16:creationId xmlns:a16="http://schemas.microsoft.com/office/drawing/2014/main" id="{DA837993-C58E-E5E2-66D6-DFBEBA91F2F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pt-BR" dirty="0"/>
                  <a:t>Subdeterminado 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Sujeito 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Minimizar a função objetivo das soluções</a:t>
                </a:r>
              </a:p>
            </p:txBody>
          </p:sp>
        </mc:Choice>
        <mc:Fallback>
          <p:sp>
            <p:nvSpPr>
              <p:cNvPr id="4" name="Espaço Reservado para Conteúdo 3">
                <a:extLst>
                  <a:ext uri="{FF2B5EF4-FFF2-40B4-BE49-F238E27FC236}">
                    <a16:creationId xmlns:a16="http://schemas.microsoft.com/office/drawing/2014/main" id="{DA837993-C58E-E5E2-66D6-DFBEBA91F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3254671A-579C-F5A8-2CB8-1ED2FC4945A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pt-BR" dirty="0"/>
                  <a:t>Sobredeterminado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e>
                    </m:func>
                  </m:oMath>
                </a14:m>
                <a:r>
                  <a:rPr lang="pt-BR" dirty="0"/>
                  <a:t> </a:t>
                </a:r>
              </a:p>
              <a:p>
                <a:pPr marL="0" indent="0" algn="ctr">
                  <a:buNone/>
                </a:pPr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Achar a solução mais próxima do meu problema.</a:t>
                </a:r>
              </a:p>
              <a:p>
                <a:r>
                  <a:rPr lang="pt-BR" dirty="0"/>
                  <a:t>Minimizar o erro</a:t>
                </a:r>
              </a:p>
            </p:txBody>
          </p:sp>
        </mc:Choice>
        <mc:Fallback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3254671A-579C-F5A8-2CB8-1ED2FC4945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 r="-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236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B33CB-8825-806A-0DD0-62B50E64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Compressed</a:t>
            </a:r>
            <a:r>
              <a:rPr lang="pt-BR" dirty="0"/>
              <a:t> </a:t>
            </a:r>
            <a:r>
              <a:rPr lang="pt-BR" dirty="0" err="1"/>
              <a:t>sensing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282852F-5161-7CCF-8C5F-3D1BD1D41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8640"/>
          </a:xfrm>
        </p:spPr>
        <p:txBody>
          <a:bodyPr/>
          <a:lstStyle/>
          <a:p>
            <a:r>
              <a:rPr lang="pt-BR" dirty="0"/>
              <a:t>Normas</a:t>
            </a:r>
          </a:p>
          <a:p>
            <a:r>
              <a:rPr lang="pt-BR" dirty="0"/>
              <a:t>L2 -&gt; mínimos quadrados</a:t>
            </a:r>
          </a:p>
          <a:p>
            <a:pPr lvl="1"/>
            <a:r>
              <a:rPr lang="pt-BR" dirty="0"/>
              <a:t>Fácil de calcular </a:t>
            </a:r>
          </a:p>
          <a:p>
            <a:pPr lvl="1"/>
            <a:r>
              <a:rPr lang="pt-BR" dirty="0"/>
              <a:t>Problema convexo</a:t>
            </a:r>
          </a:p>
          <a:p>
            <a:pPr lvl="1"/>
            <a:r>
              <a:rPr lang="pt-BR" dirty="0"/>
              <a:t>Regularização reduz o tamanho dos coeficientes </a:t>
            </a:r>
          </a:p>
          <a:p>
            <a:pPr lvl="1"/>
            <a:r>
              <a:rPr lang="pt-BR" dirty="0"/>
              <a:t>Ruído gaussiano</a:t>
            </a:r>
          </a:p>
          <a:p>
            <a:r>
              <a:rPr lang="pt-BR" dirty="0"/>
              <a:t>L1 -&gt; métodos robustos</a:t>
            </a:r>
          </a:p>
          <a:p>
            <a:pPr lvl="1"/>
            <a:r>
              <a:rPr lang="pt-BR" dirty="0"/>
              <a:t>Ruído não-gaussiano(outliers)</a:t>
            </a:r>
          </a:p>
          <a:p>
            <a:pPr lvl="1"/>
            <a:r>
              <a:rPr lang="pt-BR" dirty="0"/>
              <a:t>Zerar coeficientes (esparso)</a:t>
            </a:r>
          </a:p>
          <a:p>
            <a:pPr lvl="1"/>
            <a:r>
              <a:rPr lang="pt-BR" dirty="0"/>
              <a:t>Regularização elimina parâmetros </a:t>
            </a:r>
          </a:p>
          <a:p>
            <a:pPr lvl="1"/>
            <a:r>
              <a:rPr lang="pt-BR" dirty="0"/>
              <a:t>Custo computacional</a:t>
            </a:r>
          </a:p>
        </p:txBody>
      </p:sp>
    </p:spTree>
    <p:extLst>
      <p:ext uri="{BB962C8B-B14F-4D97-AF65-F5344CB8AC3E}">
        <p14:creationId xmlns:p14="http://schemas.microsoft.com/office/powerpoint/2010/main" val="202530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B33CB-8825-806A-0DD0-62B50E64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Compressed</a:t>
            </a:r>
            <a:r>
              <a:rPr lang="pt-BR" dirty="0"/>
              <a:t> </a:t>
            </a:r>
            <a:r>
              <a:rPr lang="pt-BR" dirty="0" err="1"/>
              <a:t>sensing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3282852F-5161-7CCF-8C5F-3D1BD1D41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Meus dados são esparsos na base correta. </a:t>
                </a:r>
              </a:p>
              <a:p>
                <a:r>
                  <a:rPr lang="pt-BR" dirty="0"/>
                  <a:t>Logo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Problema subdeterminado </a:t>
                </a:r>
              </a:p>
              <a:p>
                <a:r>
                  <a:rPr lang="pt-BR" dirty="0"/>
                  <a:t>Minimizar os coeficientes (c) </a:t>
                </a:r>
              </a:p>
              <a:p>
                <a:r>
                  <a:rPr lang="pt-BR" dirty="0"/>
                  <a:t>Promover um vetor </a:t>
                </a:r>
                <a:r>
                  <a:rPr lang="pt-BR" dirty="0" err="1"/>
                  <a:t>esparco</a:t>
                </a:r>
                <a:endParaRPr lang="pt-BR" dirty="0"/>
              </a:p>
              <a:p>
                <a:r>
                  <a:rPr lang="pt-BR" dirty="0"/>
                  <a:t>Norma L1</a:t>
                </a:r>
              </a:p>
            </p:txBody>
          </p:sp>
        </mc:Choice>
        <mc:Fallback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3282852F-5161-7CCF-8C5F-3D1BD1D41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8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2D123-8E76-06E2-C377-4996F7E2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Compressed</a:t>
            </a:r>
            <a:r>
              <a:rPr lang="pt-BR" dirty="0"/>
              <a:t> </a:t>
            </a:r>
            <a:r>
              <a:rPr lang="pt-BR" dirty="0" err="1"/>
              <a:t>sensing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056ED4-2087-AD8B-75AB-841F14286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5763" cy="4351338"/>
          </a:xfrm>
        </p:spPr>
        <p:txBody>
          <a:bodyPr/>
          <a:lstStyle/>
          <a:p>
            <a:r>
              <a:rPr lang="pt-BR" dirty="0" err="1"/>
              <a:t>Subsampling</a:t>
            </a:r>
            <a:endParaRPr lang="pt-BR" dirty="0"/>
          </a:p>
          <a:p>
            <a:r>
              <a:rPr lang="pt-BR" dirty="0"/>
              <a:t>A parte que importa do dado/fenômeno</a:t>
            </a:r>
          </a:p>
          <a:p>
            <a:r>
              <a:rPr lang="pt-BR" dirty="0"/>
              <a:t>Medir pontos aleatórios no meu dado/fenômeno</a:t>
            </a:r>
          </a:p>
          <a:p>
            <a:r>
              <a:rPr lang="pt-BR" dirty="0"/>
              <a:t>Teorema de Shannon-</a:t>
            </a:r>
            <a:r>
              <a:rPr lang="pt-BR" dirty="0" err="1"/>
              <a:t>Nyquist</a:t>
            </a:r>
            <a:r>
              <a:rPr lang="pt-BR" dirty="0"/>
              <a:t> (frequência </a:t>
            </a:r>
            <a:r>
              <a:rPr lang="pt-BR" dirty="0" err="1"/>
              <a:t>màxima</a:t>
            </a:r>
            <a:r>
              <a:rPr lang="pt-BR" dirty="0"/>
              <a:t>)</a:t>
            </a:r>
          </a:p>
          <a:p>
            <a:r>
              <a:rPr lang="pt-BR" dirty="0"/>
              <a:t>“vencer” Shannon-</a:t>
            </a:r>
            <a:r>
              <a:rPr lang="pt-BR" dirty="0" err="1"/>
              <a:t>Nyquist</a:t>
            </a:r>
            <a:r>
              <a:rPr lang="pt-BR" dirty="0"/>
              <a:t> sem </a:t>
            </a:r>
            <a:r>
              <a:rPr lang="pt-BR" dirty="0" err="1"/>
              <a:t>Aliasing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1F0499-33F8-3D9D-AA2B-103033020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4"/>
          <a:stretch/>
        </p:blipFill>
        <p:spPr>
          <a:xfrm>
            <a:off x="8084323" y="2133018"/>
            <a:ext cx="3819968" cy="43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07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2450B-4535-453B-26DA-880F63FB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Compressed</a:t>
            </a:r>
            <a:r>
              <a:rPr lang="pt-BR" dirty="0"/>
              <a:t> </a:t>
            </a:r>
            <a:r>
              <a:rPr lang="pt-BR" dirty="0" err="1"/>
              <a:t>sensing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1FE97C-5C72-9C18-2A7D-F3A2651E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Shannon-</a:t>
            </a:r>
            <a:r>
              <a:rPr lang="pt-BR" dirty="0" err="1"/>
              <a:t>Nyquist</a:t>
            </a:r>
            <a:r>
              <a:rPr lang="pt-BR" dirty="0"/>
              <a:t> assume um sinal não esparso</a:t>
            </a:r>
          </a:p>
          <a:p>
            <a:r>
              <a:rPr lang="pt-BR" dirty="0" err="1"/>
              <a:t>Broad</a:t>
            </a:r>
            <a:r>
              <a:rPr lang="pt-BR" dirty="0"/>
              <a:t>-band </a:t>
            </a:r>
            <a:r>
              <a:rPr lang="pt-BR" dirty="0" err="1"/>
              <a:t>signal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5E1E71-159D-C3D5-94E7-3A63814B6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/>
          <a:stretch/>
        </p:blipFill>
        <p:spPr>
          <a:xfrm>
            <a:off x="3204672" y="3187583"/>
            <a:ext cx="5280828" cy="35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19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2450B-4535-453B-26DA-880F63FB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Compressed</a:t>
            </a:r>
            <a:r>
              <a:rPr lang="pt-BR" dirty="0"/>
              <a:t> </a:t>
            </a:r>
            <a:r>
              <a:rPr lang="pt-BR" dirty="0" err="1"/>
              <a:t>sensing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1FE97C-5C72-9C18-2A7D-F3A2651E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Ter uma base adequada</a:t>
            </a:r>
          </a:p>
          <a:p>
            <a:r>
              <a:rPr lang="pt-BR" dirty="0"/>
              <a:t>Obter medidas aleatórias</a:t>
            </a:r>
          </a:p>
          <a:p>
            <a:r>
              <a:rPr lang="pt-BR" dirty="0"/>
              <a:t>Solucionar o meu problema de minimização</a:t>
            </a:r>
          </a:p>
          <a:p>
            <a:r>
              <a:rPr lang="pt-BR" dirty="0"/>
              <a:t>Custo computacional</a:t>
            </a:r>
          </a:p>
          <a:p>
            <a:r>
              <a:rPr lang="pt-BR" dirty="0"/>
              <a:t>Obter o meu dado</a:t>
            </a:r>
          </a:p>
          <a:p>
            <a:endParaRPr lang="pt-BR" dirty="0"/>
          </a:p>
          <a:p>
            <a:r>
              <a:rPr lang="pt-BR" dirty="0"/>
              <a:t>Conceito de rank (variáveis independentes)</a:t>
            </a:r>
          </a:p>
          <a:p>
            <a:r>
              <a:rPr lang="pt-BR" dirty="0"/>
              <a:t>Importância do randômico</a:t>
            </a:r>
          </a:p>
        </p:txBody>
      </p:sp>
    </p:spTree>
    <p:extLst>
      <p:ext uri="{BB962C8B-B14F-4D97-AF65-F5344CB8AC3E}">
        <p14:creationId xmlns:p14="http://schemas.microsoft.com/office/powerpoint/2010/main" val="3222908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D8550-B865-19C9-0DC7-0DF087F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abordagens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A6665C-6DA7-F7D2-C351-57AA0A745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Inúmeras</a:t>
            </a:r>
          </a:p>
          <a:p>
            <a:r>
              <a:rPr lang="pt-BR" dirty="0"/>
              <a:t>Constante pesquisa</a:t>
            </a:r>
          </a:p>
          <a:p>
            <a:r>
              <a:rPr lang="pt-BR" dirty="0"/>
              <a:t>Desenvolvimentos recentes</a:t>
            </a:r>
          </a:p>
        </p:txBody>
      </p:sp>
    </p:spTree>
    <p:extLst>
      <p:ext uri="{BB962C8B-B14F-4D97-AF65-F5344CB8AC3E}">
        <p14:creationId xmlns:p14="http://schemas.microsoft.com/office/powerpoint/2010/main" val="708220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28FE8-08EC-E438-5830-27C01CF5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abordagens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1F284D-FDAC-5859-5170-C595DC249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Transformada de Hilbert</a:t>
            </a:r>
          </a:p>
          <a:p>
            <a:r>
              <a:rPr lang="pt-BR" dirty="0"/>
              <a:t>Usada para obter a representação analítica de um sinal e calcular sua frequência instantânea</a:t>
            </a:r>
          </a:p>
          <a:p>
            <a:r>
              <a:rPr lang="pt-BR" dirty="0"/>
              <a:t>Vórtex, vibrações, </a:t>
            </a:r>
            <a:r>
              <a:rPr lang="pt-BR" dirty="0" err="1"/>
              <a:t>etc</a:t>
            </a:r>
            <a:endParaRPr lang="pt-BR" dirty="0"/>
          </a:p>
          <a:p>
            <a:r>
              <a:rPr lang="pt-BR" dirty="0"/>
              <a:t>Sinal analítico</a:t>
            </a:r>
          </a:p>
          <a:p>
            <a:r>
              <a:rPr lang="pt-BR" dirty="0"/>
              <a:t>Problemas: </a:t>
            </a:r>
          </a:p>
          <a:p>
            <a:pPr lvl="1"/>
            <a:r>
              <a:rPr lang="pt-BR" dirty="0"/>
              <a:t>Sinais com múltiplas frequências </a:t>
            </a:r>
          </a:p>
          <a:p>
            <a:pPr lvl="1"/>
            <a:r>
              <a:rPr lang="pt-BR" dirty="0" err="1"/>
              <a:t>Janelamento</a:t>
            </a:r>
            <a:endParaRPr lang="pt-BR" dirty="0"/>
          </a:p>
          <a:p>
            <a:pPr lvl="1"/>
            <a:r>
              <a:rPr lang="pt-BR" dirty="0"/>
              <a:t>Ruído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762C4C-14AA-7C16-3FAF-39BF1BCAE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528" y="3582824"/>
            <a:ext cx="2236149" cy="30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2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A98C3-66F9-D275-7EB1-BD4A1318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abordagens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E5E040-FEB6-3AB3-4616-A899FD295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EMD- </a:t>
            </a:r>
            <a:r>
              <a:rPr lang="pt-BR" dirty="0" err="1"/>
              <a:t>Empirical</a:t>
            </a:r>
            <a:r>
              <a:rPr lang="pt-BR" dirty="0"/>
              <a:t> </a:t>
            </a:r>
            <a:r>
              <a:rPr lang="pt-BR" dirty="0" err="1"/>
              <a:t>mode</a:t>
            </a:r>
            <a:r>
              <a:rPr lang="pt-BR" dirty="0"/>
              <a:t> </a:t>
            </a:r>
            <a:r>
              <a:rPr lang="pt-BR" dirty="0" err="1"/>
              <a:t>decomposition</a:t>
            </a:r>
            <a:endParaRPr lang="pt-BR" dirty="0"/>
          </a:p>
          <a:p>
            <a:r>
              <a:rPr lang="pt-BR" dirty="0"/>
              <a:t>Baseada na transformada de Hilbert</a:t>
            </a:r>
          </a:p>
          <a:p>
            <a:r>
              <a:rPr lang="pt-BR" dirty="0"/>
              <a:t>Separar o sinal em modos (IMF) </a:t>
            </a:r>
          </a:p>
          <a:p>
            <a:r>
              <a:rPr lang="pt-BR" dirty="0"/>
              <a:t>Não-linear</a:t>
            </a:r>
          </a:p>
          <a:p>
            <a:r>
              <a:rPr lang="pt-BR" dirty="0"/>
              <a:t>Sem base teórica sólida</a:t>
            </a:r>
          </a:p>
          <a:p>
            <a:r>
              <a:rPr lang="pt-BR" dirty="0"/>
              <a:t>Shift-</a:t>
            </a:r>
            <a:r>
              <a:rPr lang="pt-BR" dirty="0" err="1"/>
              <a:t>process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BFA138-8969-F496-073E-15D1FB0E4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49" y="2944269"/>
            <a:ext cx="5765563" cy="36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2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0E215-F8BA-E6AA-3DD3-779957D7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Fourier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D4768D-C065-CC72-1BB5-40A4323B3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Exercícios</a:t>
            </a:r>
          </a:p>
          <a:p>
            <a:r>
              <a:rPr lang="pt-BR" dirty="0"/>
              <a:t>Mais sinais</a:t>
            </a:r>
          </a:p>
          <a:p>
            <a:r>
              <a:rPr lang="pt-BR" dirty="0"/>
              <a:t>Treinem</a:t>
            </a:r>
          </a:p>
        </p:txBody>
      </p:sp>
    </p:spTree>
    <p:extLst>
      <p:ext uri="{BB962C8B-B14F-4D97-AF65-F5344CB8AC3E}">
        <p14:creationId xmlns:p14="http://schemas.microsoft.com/office/powerpoint/2010/main" val="488637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F182E-F3B4-1A05-5A3F-17D57623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abordagens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1EBAB2-7B09-0912-53AA-4AD6CC74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Cada IMF deve atender a dois critérios:</a:t>
            </a:r>
          </a:p>
          <a:p>
            <a:pPr lvl="1"/>
            <a:r>
              <a:rPr lang="pt-BR" dirty="0"/>
              <a:t> O número de extremos locais (máximos e mínimos) e o número de cruzamentos por zero devem ser iguais ou diferir no máximo por um.</a:t>
            </a:r>
          </a:p>
          <a:p>
            <a:pPr lvl="1"/>
            <a:r>
              <a:rPr lang="pt-BR" dirty="0"/>
              <a:t>Em qualquer ponto do tempo, a média da envoltória superior e inferior (definida pelos máximos e mínimos) deve ser aproximadamente zero.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E408E308-717B-8146-5032-ED562C2FB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87" y="3922779"/>
            <a:ext cx="3782226" cy="28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21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4432A-9EA3-94F1-75F8-EB507D24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abordagens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4AEA1517-4CEC-BFC8-9918-FA81300E7D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Sinal é a soma dos </a:t>
                </a:r>
                <a:r>
                  <a:rPr lang="pt-BR" dirty="0" err="1"/>
                  <a:t>IMF’s</a:t>
                </a:r>
                <a:r>
                  <a:rPr lang="pt-BR" dirty="0"/>
                  <a:t> e um resíduo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=∑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𝐼𝑀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BR" b="0" dirty="0"/>
              </a:p>
              <a:p>
                <a:r>
                  <a:rPr lang="pt-BR" dirty="0"/>
                  <a:t>Base adaptativa</a:t>
                </a:r>
              </a:p>
              <a:p>
                <a:r>
                  <a:rPr lang="pt-BR" dirty="0"/>
                  <a:t>Não-linear e transiente </a:t>
                </a:r>
              </a:p>
              <a:p>
                <a:r>
                  <a:rPr lang="pt-BR" dirty="0"/>
                  <a:t>Sensível a ruído</a:t>
                </a:r>
              </a:p>
              <a:p>
                <a:r>
                  <a:rPr lang="pt-BR" dirty="0"/>
                  <a:t>Mistura de modos</a:t>
                </a:r>
              </a:p>
              <a:p>
                <a:r>
                  <a:rPr lang="pt-BR" dirty="0"/>
                  <a:t>Custo computacional</a:t>
                </a:r>
              </a:p>
            </p:txBody>
          </p:sp>
        </mc:Choice>
        <mc:Fallback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4AEA1517-4CEC-BFC8-9918-FA81300E7D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72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4432A-9EA3-94F1-75F8-EB507D24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abordagens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AEA1517-4CEC-BFC8-9918-FA81300E7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Variações:</a:t>
            </a:r>
          </a:p>
          <a:p>
            <a:r>
              <a:rPr lang="fr-FR" dirty="0"/>
              <a:t>Ensemble </a:t>
            </a:r>
            <a:r>
              <a:rPr lang="fr-FR" dirty="0" err="1"/>
              <a:t>Empirical</a:t>
            </a:r>
            <a:r>
              <a:rPr lang="fr-FR" dirty="0"/>
              <a:t> Mode </a:t>
            </a:r>
            <a:r>
              <a:rPr lang="fr-FR" dirty="0" err="1"/>
              <a:t>Decomposition</a:t>
            </a:r>
            <a:r>
              <a:rPr lang="fr-FR" dirty="0"/>
              <a:t> (EEMD)</a:t>
            </a:r>
            <a:endParaRPr lang="pt-BR" dirty="0"/>
          </a:p>
          <a:p>
            <a:pPr lvl="1"/>
            <a:r>
              <a:rPr lang="pt-BR" dirty="0"/>
              <a:t>Adiciona ruído branco gaussiano ao sinal original. Aplica a EMD ao sinal modificado. Repete esse processo múltiplas vezes, cada vez com um ruído diferente. Calcula a média dos </a:t>
            </a:r>
            <a:r>
              <a:rPr lang="pt-BR" dirty="0" err="1"/>
              <a:t>IMFs</a:t>
            </a:r>
            <a:r>
              <a:rPr lang="pt-BR" dirty="0"/>
              <a:t> resultantes para reduzir o efeito do ruído.</a:t>
            </a:r>
          </a:p>
          <a:p>
            <a:r>
              <a:rPr lang="fr-FR" dirty="0"/>
              <a:t>Complete Ensemble </a:t>
            </a:r>
            <a:r>
              <a:rPr lang="fr-FR" dirty="0" err="1"/>
              <a:t>Empirical</a:t>
            </a:r>
            <a:r>
              <a:rPr lang="fr-FR" dirty="0"/>
              <a:t> Mode </a:t>
            </a:r>
            <a:r>
              <a:rPr lang="fr-FR" dirty="0" err="1"/>
              <a:t>Decomposition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Adaptive Noise</a:t>
            </a:r>
            <a:r>
              <a:rPr lang="pt-BR" dirty="0"/>
              <a:t> (CEEMDAN)</a:t>
            </a:r>
          </a:p>
          <a:p>
            <a:pPr lvl="1"/>
            <a:r>
              <a:rPr lang="pt-BR" dirty="0"/>
              <a:t>Ao invés de adicionar ruído uma única vez ao sinal completo, adiciona ruído branco a cada etapa da decomposição. Melhora a separação dos modos ao longo das iterações. Evita a necessidade de pós-processamento (como na EEMD).</a:t>
            </a:r>
          </a:p>
        </p:txBody>
      </p:sp>
    </p:spTree>
    <p:extLst>
      <p:ext uri="{BB962C8B-B14F-4D97-AF65-F5344CB8AC3E}">
        <p14:creationId xmlns:p14="http://schemas.microsoft.com/office/powerpoint/2010/main" val="3678070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6E769-AC89-14F2-0E5E-B9F5D40F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abordagens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0CBBFC-334C-40DD-F3BC-83DD3E465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Synchrosqueezing</a:t>
            </a:r>
            <a:r>
              <a:rPr lang="pt-BR" dirty="0"/>
              <a:t> </a:t>
            </a:r>
            <a:r>
              <a:rPr lang="pt-BR" dirty="0" err="1"/>
              <a:t>transforms</a:t>
            </a:r>
            <a:r>
              <a:rPr lang="pt-BR" dirty="0"/>
              <a:t> (SST)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C6BE78-6C19-0090-364E-916FD5587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40" y="2440379"/>
            <a:ext cx="8246319" cy="42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32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DA8DD-94DE-13D7-26F6-2BBFFF26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7B72D-EE28-FFD9-EC6C-1117DAF27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Próxima aula</a:t>
            </a:r>
          </a:p>
          <a:p>
            <a:r>
              <a:rPr lang="pt-BR" dirty="0"/>
              <a:t>Atividades de programação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580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8B86B-EB6A-8892-845D-B8615BFCA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6000" dirty="0"/>
          </a:p>
          <a:p>
            <a:pPr marL="0" indent="0" algn="ctr">
              <a:buNone/>
            </a:pPr>
            <a:r>
              <a:rPr lang="pt-BR" sz="6000" dirty="0"/>
              <a:t>Obrigado </a:t>
            </a:r>
          </a:p>
        </p:txBody>
      </p:sp>
    </p:spTree>
    <p:extLst>
      <p:ext uri="{BB962C8B-B14F-4D97-AF65-F5344CB8AC3E}">
        <p14:creationId xmlns:p14="http://schemas.microsoft.com/office/powerpoint/2010/main" val="25252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5DB96-00B5-8875-B331-170A0C2E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Fourier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06E222-8C98-6F52-D596-80CC539B7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se limita a 1 dimensão.</a:t>
            </a:r>
          </a:p>
          <a:p>
            <a:r>
              <a:rPr lang="pt-BR" dirty="0"/>
              <a:t>Processamento de imagem</a:t>
            </a:r>
          </a:p>
          <a:p>
            <a:endParaRPr lang="pt-BR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F64E108-EC4E-C1BF-A26C-116C3E548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811" y="3093579"/>
            <a:ext cx="10580377" cy="36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6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2B32E-0C50-BB16-EF5A-310059B0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Fourier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93A416-6C61-D4B8-977A-FC8B56522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Filtros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D93856-8382-A02F-BEB7-9D232BA05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76" y="955174"/>
            <a:ext cx="7959824" cy="58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7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0850-45BA-622B-DF17-B23A58F3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Fourier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E531DC-BB64-754B-080D-AB0D60314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Detecção de bordas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B9B50A-F33B-A515-FC69-CA8AEFD21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65" y="794759"/>
            <a:ext cx="7046127" cy="598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C5DE2-349D-F3BA-729C-905C807B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Fourier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E15576-435C-BD26-6A60-F6EF4B21E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Eliminação de ruído e </a:t>
            </a:r>
            <a:r>
              <a:rPr lang="pt-BR" dirty="0" err="1"/>
              <a:t>etc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C2A33E-C62D-E672-06F7-D4682A8D9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/>
          <a:stretch/>
        </p:blipFill>
        <p:spPr>
          <a:xfrm>
            <a:off x="5418034" y="1690688"/>
            <a:ext cx="6537533" cy="50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7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ACC1A-B398-C6C3-920E-38167E40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Sinais não-estacionários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B3E3E9-F85A-6292-5C9E-2D42963C9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Princípio da Incerteza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𝑐𝑡𝑒</m:t>
                    </m:r>
                  </m:oMath>
                </a14:m>
                <a:endParaRPr lang="pt-BR" dirty="0"/>
              </a:p>
              <a:p>
                <a:r>
                  <a:rPr lang="pt-BR" dirty="0"/>
                  <a:t>STFT: A STFT utiliza uma janela de tamanho fixo, o que impõe um compromisso entre resolução temporal e espectral. Se a janela for pequena, a resolução em frequência será ruim; se for grande, perde-se resolução no tempo.</a:t>
                </a:r>
              </a:p>
              <a:p>
                <a:endParaRPr lang="pt-BR" dirty="0"/>
              </a:p>
              <a:p>
                <a:r>
                  <a:rPr lang="pt-BR" dirty="0"/>
                  <a:t>Caixas de </a:t>
                </a:r>
                <a:r>
                  <a:rPr lang="pt-BR" dirty="0" err="1"/>
                  <a:t>heisenberg</a:t>
                </a:r>
                <a:r>
                  <a:rPr lang="pt-BR" dirty="0"/>
                  <a:t> (</a:t>
                </a:r>
                <a:r>
                  <a:rPr lang="pt-BR" dirty="0" err="1"/>
                  <a:t>heisenberg</a:t>
                </a:r>
                <a:r>
                  <a:rPr lang="pt-BR" dirty="0"/>
                  <a:t> boxes)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B3E3E9-F85A-6292-5C9E-2D42963C9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63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9EE39-6DE2-8BA2-6D13-0C9DBB20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Sinais não-</a:t>
            </a:r>
            <a:r>
              <a:rPr lang="pt-BR" dirty="0" err="1"/>
              <a:t>estácionário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0164258-11DE-F0A0-398B-B2A773606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22" y="1526770"/>
            <a:ext cx="5776956" cy="5206056"/>
          </a:xfrm>
        </p:spPr>
      </p:pic>
    </p:spTree>
    <p:extLst>
      <p:ext uri="{BB962C8B-B14F-4D97-AF65-F5344CB8AC3E}">
        <p14:creationId xmlns:p14="http://schemas.microsoft.com/office/powerpoint/2010/main" val="507672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7020</TotalTime>
  <Words>914</Words>
  <Application>Microsoft Office PowerPoint</Application>
  <PresentationFormat>Widescreen</PresentationFormat>
  <Paragraphs>190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Tema do Office</vt:lpstr>
      <vt:lpstr>Aprendizado de máquina aplicado à Fluido Dinâmica</vt:lpstr>
      <vt:lpstr>Aula de hoje</vt:lpstr>
      <vt:lpstr>Fourier </vt:lpstr>
      <vt:lpstr>Fourier </vt:lpstr>
      <vt:lpstr>Fourier </vt:lpstr>
      <vt:lpstr>Fourier</vt:lpstr>
      <vt:lpstr>Fourier</vt:lpstr>
      <vt:lpstr>Sinais não-estacionários</vt:lpstr>
      <vt:lpstr>Sinais não-estácionário</vt:lpstr>
      <vt:lpstr>Sinais não-estácionário</vt:lpstr>
      <vt:lpstr>Wavelet </vt:lpstr>
      <vt:lpstr>Wavelet</vt:lpstr>
      <vt:lpstr>Wavelet</vt:lpstr>
      <vt:lpstr>Wavelet</vt:lpstr>
      <vt:lpstr>Wavelets</vt:lpstr>
      <vt:lpstr>Wavelet</vt:lpstr>
      <vt:lpstr>Wavelet</vt:lpstr>
      <vt:lpstr>Wavelet</vt:lpstr>
      <vt:lpstr>Compressed sensing</vt:lpstr>
      <vt:lpstr>Compressed sensing</vt:lpstr>
      <vt:lpstr>Compressed sensing</vt:lpstr>
      <vt:lpstr>Compressed sensing</vt:lpstr>
      <vt:lpstr>Compressed sensing</vt:lpstr>
      <vt:lpstr>Compressed sensing</vt:lpstr>
      <vt:lpstr>Compressed sensing</vt:lpstr>
      <vt:lpstr>Compressed sensing</vt:lpstr>
      <vt:lpstr>Outras abordagens </vt:lpstr>
      <vt:lpstr>Outras abordagens </vt:lpstr>
      <vt:lpstr>Outras abordagens </vt:lpstr>
      <vt:lpstr>Outras abordagens </vt:lpstr>
      <vt:lpstr>Outras abordagens </vt:lpstr>
      <vt:lpstr>Outras abordagens </vt:lpstr>
      <vt:lpstr>Outras abordagens </vt:lpstr>
      <vt:lpstr>Dúvidas?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Vitor_PC</dc:creator>
  <cp:lastModifiedBy>Vitor_PC</cp:lastModifiedBy>
  <cp:revision>439</cp:revision>
  <dcterms:created xsi:type="dcterms:W3CDTF">2025-03-13T14:49:23Z</dcterms:created>
  <dcterms:modified xsi:type="dcterms:W3CDTF">2025-03-27T22:51:25Z</dcterms:modified>
</cp:coreProperties>
</file>